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xml" ContentType="application/vnd.openxmlformats-officedocument.presentationml.notesSlide+xml"/>
  <Override PartName="/ppt/notesSlides/notesSlide130.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0" r:id="rId108"/>
    <p:sldId id="361" r:id="rId109"/>
    <p:sldId id="362" r:id="rId110"/>
    <p:sldId id="363" r:id="rId111"/>
    <p:sldId id="364" r:id="rId112"/>
    <p:sldId id="365" r:id="rId113"/>
    <p:sldId id="366" r:id="rId114"/>
    <p:sldId id="367" r:id="rId115"/>
    <p:sldId id="368" r:id="rId116"/>
    <p:sldId id="369" r:id="rId117"/>
    <p:sldId id="370" r:id="rId118"/>
    <p:sldId id="371" r:id="rId119"/>
    <p:sldId id="372" r:id="rId120"/>
    <p:sldId id="373" r:id="rId121"/>
    <p:sldId id="374" r:id="rId122"/>
    <p:sldId id="375" r:id="rId123"/>
    <p:sldId id="376" r:id="rId124"/>
    <p:sldId id="377" r:id="rId125"/>
    <p:sldId id="378" r:id="rId126"/>
    <p:sldId id="379" r:id="rId127"/>
    <p:sldId id="380" r:id="rId128"/>
    <p:sldId id="381" r:id="rId129"/>
    <p:sldId id="382" r:id="rId130"/>
    <p:sldId id="383" r:id="rId131"/>
    <p:sldId id="384" r:id="rId132"/>
    <p:sldId id="385" r:id="rId133"/>
  </p:sldIdLst>
  <p:sldSz cx="12192000" cy="6858000"/>
  <p:notesSz cx="6858000" cy="9144000"/>
  <p:embeddedFontLst>
    <p:embeddedFont>
      <p:font typeface="Calibri" panose="020F0502020204030204"/>
      <p:regular r:id="rId137"/>
    </p:embeddedFont>
    <p:embeddedFont>
      <p:font typeface="Helvetica Neue" panose="020B0604020202020204"/>
      <p:regular r:id="rId138"/>
      <p:bold r:id="rId139"/>
      <p:italic r:id="rId140"/>
      <p:boldItalic r:id="rId141"/>
    </p:embeddedFont>
    <p:embeddedFont>
      <p:font typeface="Sofia"/>
      <p:regular r:id="rId1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C51472-C446-416F-9186-1F82A843E021}" styleName="Table_0">
    <a:wholeTbl>
      <a:tcTxStyle>
        <a:font>
          <a:latin typeface="Arial"/>
          <a:ea typeface="Arial"/>
          <a:cs typeface="Arial"/>
        </a:font>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2" Type="http://schemas.openxmlformats.org/officeDocument/2006/relationships/font" Target="fonts/font6.fntdata"/><Relationship Id="rId141" Type="http://schemas.openxmlformats.org/officeDocument/2006/relationships/font" Target="fonts/font5.fntdata"/><Relationship Id="rId140" Type="http://schemas.openxmlformats.org/officeDocument/2006/relationships/font" Target="fonts/font4.fntdata"/><Relationship Id="rId14" Type="http://schemas.openxmlformats.org/officeDocument/2006/relationships/slide" Target="slides/slide11.xml"/><Relationship Id="rId139" Type="http://schemas.openxmlformats.org/officeDocument/2006/relationships/font" Target="fonts/font3.fntdata"/><Relationship Id="rId138" Type="http://schemas.openxmlformats.org/officeDocument/2006/relationships/font" Target="fonts/font2.fntdata"/><Relationship Id="rId137" Type="http://schemas.openxmlformats.org/officeDocument/2006/relationships/font" Target="fonts/font1.fntdata"/><Relationship Id="rId136" Type="http://schemas.openxmlformats.org/officeDocument/2006/relationships/tableStyles" Target="tableStyles.xml"/><Relationship Id="rId135" Type="http://schemas.openxmlformats.org/officeDocument/2006/relationships/viewProps" Target="viewProps.xml"/><Relationship Id="rId134" Type="http://schemas.openxmlformats.org/officeDocument/2006/relationships/presProps" Target="presProps.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1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1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88" name="Google Shape;88;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8" name="Shape 138"/>
        <p:cNvGrpSpPr/>
        <p:nvPr/>
      </p:nvGrpSpPr>
      <p:grpSpPr>
        <a:xfrm>
          <a:off x="0" y="0"/>
          <a:ext cx="0" cy="0"/>
          <a:chOff x="0" y="0"/>
          <a:chExt cx="0" cy="0"/>
        </a:xfrm>
      </p:grpSpPr>
      <p:sp>
        <p:nvSpPr>
          <p:cNvPr id="139" name="Google Shape;139;p1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40" name="Google Shape;140;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3" name="Shape 733"/>
        <p:cNvGrpSpPr/>
        <p:nvPr/>
      </p:nvGrpSpPr>
      <p:grpSpPr>
        <a:xfrm>
          <a:off x="0" y="0"/>
          <a:ext cx="0" cy="0"/>
          <a:chOff x="0" y="0"/>
          <a:chExt cx="0" cy="0"/>
        </a:xfrm>
      </p:grpSpPr>
      <p:sp>
        <p:nvSpPr>
          <p:cNvPr id="734" name="Google Shape;734;p10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35" name="Google Shape;735;p10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9" name="Shape 739"/>
        <p:cNvGrpSpPr/>
        <p:nvPr/>
      </p:nvGrpSpPr>
      <p:grpSpPr>
        <a:xfrm>
          <a:off x="0" y="0"/>
          <a:ext cx="0" cy="0"/>
          <a:chOff x="0" y="0"/>
          <a:chExt cx="0" cy="0"/>
        </a:xfrm>
      </p:grpSpPr>
      <p:sp>
        <p:nvSpPr>
          <p:cNvPr id="740" name="Google Shape;740;p10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41" name="Google Shape;741;p10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5" name="Shape 745"/>
        <p:cNvGrpSpPr/>
        <p:nvPr/>
      </p:nvGrpSpPr>
      <p:grpSpPr>
        <a:xfrm>
          <a:off x="0" y="0"/>
          <a:ext cx="0" cy="0"/>
          <a:chOff x="0" y="0"/>
          <a:chExt cx="0" cy="0"/>
        </a:xfrm>
      </p:grpSpPr>
      <p:sp>
        <p:nvSpPr>
          <p:cNvPr id="746" name="Google Shape;746;p10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47" name="Google Shape;747;p10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1" name="Shape 751"/>
        <p:cNvGrpSpPr/>
        <p:nvPr/>
      </p:nvGrpSpPr>
      <p:grpSpPr>
        <a:xfrm>
          <a:off x="0" y="0"/>
          <a:ext cx="0" cy="0"/>
          <a:chOff x="0" y="0"/>
          <a:chExt cx="0" cy="0"/>
        </a:xfrm>
      </p:grpSpPr>
      <p:sp>
        <p:nvSpPr>
          <p:cNvPr id="752" name="Google Shape;752;p10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53" name="Google Shape;753;p10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7" name="Shape 757"/>
        <p:cNvGrpSpPr/>
        <p:nvPr/>
      </p:nvGrpSpPr>
      <p:grpSpPr>
        <a:xfrm>
          <a:off x="0" y="0"/>
          <a:ext cx="0" cy="0"/>
          <a:chOff x="0" y="0"/>
          <a:chExt cx="0" cy="0"/>
        </a:xfrm>
      </p:grpSpPr>
      <p:sp>
        <p:nvSpPr>
          <p:cNvPr id="758" name="Google Shape;758;p10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59" name="Google Shape;759;p10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3" name="Shape 763"/>
        <p:cNvGrpSpPr/>
        <p:nvPr/>
      </p:nvGrpSpPr>
      <p:grpSpPr>
        <a:xfrm>
          <a:off x="0" y="0"/>
          <a:ext cx="0" cy="0"/>
          <a:chOff x="0" y="0"/>
          <a:chExt cx="0" cy="0"/>
        </a:xfrm>
      </p:grpSpPr>
      <p:sp>
        <p:nvSpPr>
          <p:cNvPr id="764" name="Google Shape;764;p10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65" name="Google Shape;765;p10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9" name="Shape 769"/>
        <p:cNvGrpSpPr/>
        <p:nvPr/>
      </p:nvGrpSpPr>
      <p:grpSpPr>
        <a:xfrm>
          <a:off x="0" y="0"/>
          <a:ext cx="0" cy="0"/>
          <a:chOff x="0" y="0"/>
          <a:chExt cx="0" cy="0"/>
        </a:xfrm>
      </p:grpSpPr>
      <p:sp>
        <p:nvSpPr>
          <p:cNvPr id="770" name="Google Shape;770;p10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771" name="Google Shape;771;p10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4" name="Shape 774"/>
        <p:cNvGrpSpPr/>
        <p:nvPr/>
      </p:nvGrpSpPr>
      <p:grpSpPr>
        <a:xfrm>
          <a:off x="0" y="0"/>
          <a:ext cx="0" cy="0"/>
          <a:chOff x="0" y="0"/>
          <a:chExt cx="0" cy="0"/>
        </a:xfrm>
      </p:grpSpPr>
      <p:sp>
        <p:nvSpPr>
          <p:cNvPr id="775" name="Google Shape;775;p10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776" name="Google Shape;776;p10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0" name="Shape 780"/>
        <p:cNvGrpSpPr/>
        <p:nvPr/>
      </p:nvGrpSpPr>
      <p:grpSpPr>
        <a:xfrm>
          <a:off x="0" y="0"/>
          <a:ext cx="0" cy="0"/>
          <a:chOff x="0" y="0"/>
          <a:chExt cx="0" cy="0"/>
        </a:xfrm>
      </p:grpSpPr>
      <p:sp>
        <p:nvSpPr>
          <p:cNvPr id="781" name="Google Shape;781;p10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782" name="Google Shape;782;p10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6" name="Shape 786"/>
        <p:cNvGrpSpPr/>
        <p:nvPr/>
      </p:nvGrpSpPr>
      <p:grpSpPr>
        <a:xfrm>
          <a:off x="0" y="0"/>
          <a:ext cx="0" cy="0"/>
          <a:chOff x="0" y="0"/>
          <a:chExt cx="0" cy="0"/>
        </a:xfrm>
      </p:grpSpPr>
      <p:sp>
        <p:nvSpPr>
          <p:cNvPr id="787" name="Google Shape;787;p10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788" name="Google Shape;788;p10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 name="Shape 143"/>
        <p:cNvGrpSpPr/>
        <p:nvPr/>
      </p:nvGrpSpPr>
      <p:grpSpPr>
        <a:xfrm>
          <a:off x="0" y="0"/>
          <a:ext cx="0" cy="0"/>
          <a:chOff x="0" y="0"/>
          <a:chExt cx="0" cy="0"/>
        </a:xfrm>
      </p:grpSpPr>
      <p:sp>
        <p:nvSpPr>
          <p:cNvPr id="144" name="Google Shape;144;p1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45" name="Google Shape;145;p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2" name="Shape 792"/>
        <p:cNvGrpSpPr/>
        <p:nvPr/>
      </p:nvGrpSpPr>
      <p:grpSpPr>
        <a:xfrm>
          <a:off x="0" y="0"/>
          <a:ext cx="0" cy="0"/>
          <a:chOff x="0" y="0"/>
          <a:chExt cx="0" cy="0"/>
        </a:xfrm>
      </p:grpSpPr>
      <p:sp>
        <p:nvSpPr>
          <p:cNvPr id="793" name="Google Shape;793;p11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794" name="Google Shape;794;p1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8" name="Shape 798"/>
        <p:cNvGrpSpPr/>
        <p:nvPr/>
      </p:nvGrpSpPr>
      <p:grpSpPr>
        <a:xfrm>
          <a:off x="0" y="0"/>
          <a:ext cx="0" cy="0"/>
          <a:chOff x="0" y="0"/>
          <a:chExt cx="0" cy="0"/>
        </a:xfrm>
      </p:grpSpPr>
      <p:sp>
        <p:nvSpPr>
          <p:cNvPr id="799" name="Google Shape;799;p11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800" name="Google Shape;800;p1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4" name="Shape 804"/>
        <p:cNvGrpSpPr/>
        <p:nvPr/>
      </p:nvGrpSpPr>
      <p:grpSpPr>
        <a:xfrm>
          <a:off x="0" y="0"/>
          <a:ext cx="0" cy="0"/>
          <a:chOff x="0" y="0"/>
          <a:chExt cx="0" cy="0"/>
        </a:xfrm>
      </p:grpSpPr>
      <p:sp>
        <p:nvSpPr>
          <p:cNvPr id="805" name="Google Shape;805;p11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806" name="Google Shape;806;p11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9" name="Shape 809"/>
        <p:cNvGrpSpPr/>
        <p:nvPr/>
      </p:nvGrpSpPr>
      <p:grpSpPr>
        <a:xfrm>
          <a:off x="0" y="0"/>
          <a:ext cx="0" cy="0"/>
          <a:chOff x="0" y="0"/>
          <a:chExt cx="0" cy="0"/>
        </a:xfrm>
      </p:grpSpPr>
      <p:sp>
        <p:nvSpPr>
          <p:cNvPr id="810" name="Google Shape;810;p11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811" name="Google Shape;811;p11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4" name="Shape 814"/>
        <p:cNvGrpSpPr/>
        <p:nvPr/>
      </p:nvGrpSpPr>
      <p:grpSpPr>
        <a:xfrm>
          <a:off x="0" y="0"/>
          <a:ext cx="0" cy="0"/>
          <a:chOff x="0" y="0"/>
          <a:chExt cx="0" cy="0"/>
        </a:xfrm>
      </p:grpSpPr>
      <p:sp>
        <p:nvSpPr>
          <p:cNvPr id="815" name="Google Shape;815;p11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816" name="Google Shape;816;p11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9" name="Shape 819"/>
        <p:cNvGrpSpPr/>
        <p:nvPr/>
      </p:nvGrpSpPr>
      <p:grpSpPr>
        <a:xfrm>
          <a:off x="0" y="0"/>
          <a:ext cx="0" cy="0"/>
          <a:chOff x="0" y="0"/>
          <a:chExt cx="0" cy="0"/>
        </a:xfrm>
      </p:grpSpPr>
      <p:sp>
        <p:nvSpPr>
          <p:cNvPr id="820" name="Google Shape;820;p11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821" name="Google Shape;821;p11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4" name="Shape 824"/>
        <p:cNvGrpSpPr/>
        <p:nvPr/>
      </p:nvGrpSpPr>
      <p:grpSpPr>
        <a:xfrm>
          <a:off x="0" y="0"/>
          <a:ext cx="0" cy="0"/>
          <a:chOff x="0" y="0"/>
          <a:chExt cx="0" cy="0"/>
        </a:xfrm>
      </p:grpSpPr>
      <p:sp>
        <p:nvSpPr>
          <p:cNvPr id="825" name="Google Shape;825;p11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826" name="Google Shape;826;p11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9" name="Shape 829"/>
        <p:cNvGrpSpPr/>
        <p:nvPr/>
      </p:nvGrpSpPr>
      <p:grpSpPr>
        <a:xfrm>
          <a:off x="0" y="0"/>
          <a:ext cx="0" cy="0"/>
          <a:chOff x="0" y="0"/>
          <a:chExt cx="0" cy="0"/>
        </a:xfrm>
      </p:grpSpPr>
      <p:sp>
        <p:nvSpPr>
          <p:cNvPr id="830" name="Google Shape;830;p11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831" name="Google Shape;831;p11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835" name="Shape 835"/>
        <p:cNvGrpSpPr/>
        <p:nvPr/>
      </p:nvGrpSpPr>
      <p:grpSpPr>
        <a:xfrm>
          <a:off x="0" y="0"/>
          <a:ext cx="0" cy="0"/>
          <a:chOff x="0" y="0"/>
          <a:chExt cx="0" cy="0"/>
        </a:xfrm>
      </p:grpSpPr>
      <p:sp>
        <p:nvSpPr>
          <p:cNvPr id="836" name="Google Shape;836;p11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837" name="Google Shape;837;p11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0" name="Shape 840"/>
        <p:cNvGrpSpPr/>
        <p:nvPr/>
      </p:nvGrpSpPr>
      <p:grpSpPr>
        <a:xfrm>
          <a:off x="0" y="0"/>
          <a:ext cx="0" cy="0"/>
          <a:chOff x="0" y="0"/>
          <a:chExt cx="0" cy="0"/>
        </a:xfrm>
      </p:grpSpPr>
      <p:sp>
        <p:nvSpPr>
          <p:cNvPr id="841" name="Google Shape;841;p11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842" name="Google Shape;842;p11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8" name="Shape 148"/>
        <p:cNvGrpSpPr/>
        <p:nvPr/>
      </p:nvGrpSpPr>
      <p:grpSpPr>
        <a:xfrm>
          <a:off x="0" y="0"/>
          <a:ext cx="0" cy="0"/>
          <a:chOff x="0" y="0"/>
          <a:chExt cx="0" cy="0"/>
        </a:xfrm>
      </p:grpSpPr>
      <p:sp>
        <p:nvSpPr>
          <p:cNvPr id="149" name="Google Shape;149;p1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50" name="Google Shape;150;p1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5" name="Shape 845"/>
        <p:cNvGrpSpPr/>
        <p:nvPr/>
      </p:nvGrpSpPr>
      <p:grpSpPr>
        <a:xfrm>
          <a:off x="0" y="0"/>
          <a:ext cx="0" cy="0"/>
          <a:chOff x="0" y="0"/>
          <a:chExt cx="0" cy="0"/>
        </a:xfrm>
      </p:grpSpPr>
      <p:sp>
        <p:nvSpPr>
          <p:cNvPr id="846" name="Google Shape;846;p12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847" name="Google Shape;847;p12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1" name="Shape 851"/>
        <p:cNvGrpSpPr/>
        <p:nvPr/>
      </p:nvGrpSpPr>
      <p:grpSpPr>
        <a:xfrm>
          <a:off x="0" y="0"/>
          <a:ext cx="0" cy="0"/>
          <a:chOff x="0" y="0"/>
          <a:chExt cx="0" cy="0"/>
        </a:xfrm>
      </p:grpSpPr>
      <p:sp>
        <p:nvSpPr>
          <p:cNvPr id="852" name="Google Shape;852;p12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853" name="Google Shape;853;p12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7" name="Shape 857"/>
        <p:cNvGrpSpPr/>
        <p:nvPr/>
      </p:nvGrpSpPr>
      <p:grpSpPr>
        <a:xfrm>
          <a:off x="0" y="0"/>
          <a:ext cx="0" cy="0"/>
          <a:chOff x="0" y="0"/>
          <a:chExt cx="0" cy="0"/>
        </a:xfrm>
      </p:grpSpPr>
      <p:sp>
        <p:nvSpPr>
          <p:cNvPr id="858" name="Google Shape;858;p12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859" name="Google Shape;859;p12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2" name="Shape 862"/>
        <p:cNvGrpSpPr/>
        <p:nvPr/>
      </p:nvGrpSpPr>
      <p:grpSpPr>
        <a:xfrm>
          <a:off x="0" y="0"/>
          <a:ext cx="0" cy="0"/>
          <a:chOff x="0" y="0"/>
          <a:chExt cx="0" cy="0"/>
        </a:xfrm>
      </p:grpSpPr>
      <p:sp>
        <p:nvSpPr>
          <p:cNvPr id="863" name="Google Shape;863;p123:notes"/>
          <p:cNvSpPr txBox="1"/>
          <p:nvPr/>
        </p:nvSpPr>
        <p:spPr>
          <a:xfrm>
            <a:off x="3973513"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Helvetica Neue" panose="020B0604020202020204"/>
                <a:ea typeface="Helvetica Neue" panose="020B0604020202020204"/>
                <a:cs typeface="Helvetica Neue" panose="020B0604020202020204"/>
                <a:sym typeface="Helvetica Neue" panose="020B0604020202020204"/>
              </a:rPr>
            </a:fld>
            <a:endParaRPr sz="1200" b="0" i="0" u="none" strike="noStrike" cap="none">
              <a:solidFill>
                <a:schemeClr val="dk1"/>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864" name="Google Shape;864;p12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5" name="Google Shape;865;p12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0" name="Shape 870"/>
        <p:cNvGrpSpPr/>
        <p:nvPr/>
      </p:nvGrpSpPr>
      <p:grpSpPr>
        <a:xfrm>
          <a:off x="0" y="0"/>
          <a:ext cx="0" cy="0"/>
          <a:chOff x="0" y="0"/>
          <a:chExt cx="0" cy="0"/>
        </a:xfrm>
      </p:grpSpPr>
      <p:sp>
        <p:nvSpPr>
          <p:cNvPr id="871" name="Google Shape;871;p124:notes"/>
          <p:cNvSpPr txBox="1"/>
          <p:nvPr/>
        </p:nvSpPr>
        <p:spPr>
          <a:xfrm>
            <a:off x="3973513"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Helvetica Neue" panose="020B0604020202020204"/>
                <a:ea typeface="Helvetica Neue" panose="020B0604020202020204"/>
                <a:cs typeface="Helvetica Neue" panose="020B0604020202020204"/>
                <a:sym typeface="Helvetica Neue" panose="020B0604020202020204"/>
              </a:rPr>
            </a:fld>
            <a:endParaRPr sz="1200" b="0" i="0" u="none" strike="noStrike" cap="none">
              <a:solidFill>
                <a:schemeClr val="dk1"/>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872" name="Google Shape;872;p12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73" name="Google Shape;873;p12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7" name="Shape 877"/>
        <p:cNvGrpSpPr/>
        <p:nvPr/>
      </p:nvGrpSpPr>
      <p:grpSpPr>
        <a:xfrm>
          <a:off x="0" y="0"/>
          <a:ext cx="0" cy="0"/>
          <a:chOff x="0" y="0"/>
          <a:chExt cx="0" cy="0"/>
        </a:xfrm>
      </p:grpSpPr>
      <p:sp>
        <p:nvSpPr>
          <p:cNvPr id="878" name="Google Shape;878;p125:notes"/>
          <p:cNvSpPr txBox="1"/>
          <p:nvPr/>
        </p:nvSpPr>
        <p:spPr>
          <a:xfrm>
            <a:off x="3973513"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Helvetica Neue" panose="020B0604020202020204"/>
                <a:ea typeface="Helvetica Neue" panose="020B0604020202020204"/>
                <a:cs typeface="Helvetica Neue" panose="020B0604020202020204"/>
                <a:sym typeface="Helvetica Neue" panose="020B0604020202020204"/>
              </a:rPr>
            </a:fld>
            <a:endParaRPr sz="1200" b="0" i="0" u="none" strike="noStrike" cap="none">
              <a:solidFill>
                <a:schemeClr val="dk1"/>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879" name="Google Shape;879;p12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80" name="Google Shape;880;p12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4" name="Shape 884"/>
        <p:cNvGrpSpPr/>
        <p:nvPr/>
      </p:nvGrpSpPr>
      <p:grpSpPr>
        <a:xfrm>
          <a:off x="0" y="0"/>
          <a:ext cx="0" cy="0"/>
          <a:chOff x="0" y="0"/>
          <a:chExt cx="0" cy="0"/>
        </a:xfrm>
      </p:grpSpPr>
      <p:sp>
        <p:nvSpPr>
          <p:cNvPr id="885" name="Google Shape;885;p12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886" name="Google Shape;886;p12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2" name="Shape 892"/>
        <p:cNvGrpSpPr/>
        <p:nvPr/>
      </p:nvGrpSpPr>
      <p:grpSpPr>
        <a:xfrm>
          <a:off x="0" y="0"/>
          <a:ext cx="0" cy="0"/>
          <a:chOff x="0" y="0"/>
          <a:chExt cx="0" cy="0"/>
        </a:xfrm>
      </p:grpSpPr>
      <p:sp>
        <p:nvSpPr>
          <p:cNvPr id="893" name="Google Shape;893;p12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894" name="Google Shape;894;p12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7" name="Shape 897"/>
        <p:cNvGrpSpPr/>
        <p:nvPr/>
      </p:nvGrpSpPr>
      <p:grpSpPr>
        <a:xfrm>
          <a:off x="0" y="0"/>
          <a:ext cx="0" cy="0"/>
          <a:chOff x="0" y="0"/>
          <a:chExt cx="0" cy="0"/>
        </a:xfrm>
      </p:grpSpPr>
      <p:sp>
        <p:nvSpPr>
          <p:cNvPr id="898" name="Google Shape;898;p12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899" name="Google Shape;899;p12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2" name="Shape 902"/>
        <p:cNvGrpSpPr/>
        <p:nvPr/>
      </p:nvGrpSpPr>
      <p:grpSpPr>
        <a:xfrm>
          <a:off x="0" y="0"/>
          <a:ext cx="0" cy="0"/>
          <a:chOff x="0" y="0"/>
          <a:chExt cx="0" cy="0"/>
        </a:xfrm>
      </p:grpSpPr>
      <p:sp>
        <p:nvSpPr>
          <p:cNvPr id="903" name="Google Shape;903;p12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904" name="Google Shape;904;p12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3" name="Shape 153"/>
        <p:cNvGrpSpPr/>
        <p:nvPr/>
      </p:nvGrpSpPr>
      <p:grpSpPr>
        <a:xfrm>
          <a:off x="0" y="0"/>
          <a:ext cx="0" cy="0"/>
          <a:chOff x="0" y="0"/>
          <a:chExt cx="0" cy="0"/>
        </a:xfrm>
      </p:grpSpPr>
      <p:sp>
        <p:nvSpPr>
          <p:cNvPr id="154" name="Google Shape;154;p1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55" name="Google Shape;155;p1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7" name="Shape 907"/>
        <p:cNvGrpSpPr/>
        <p:nvPr/>
      </p:nvGrpSpPr>
      <p:grpSpPr>
        <a:xfrm>
          <a:off x="0" y="0"/>
          <a:ext cx="0" cy="0"/>
          <a:chOff x="0" y="0"/>
          <a:chExt cx="0" cy="0"/>
        </a:xfrm>
      </p:grpSpPr>
      <p:sp>
        <p:nvSpPr>
          <p:cNvPr id="908" name="Google Shape;908;p13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909" name="Google Shape;909;p13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 name="Shape 159"/>
        <p:cNvGrpSpPr/>
        <p:nvPr/>
      </p:nvGrpSpPr>
      <p:grpSpPr>
        <a:xfrm>
          <a:off x="0" y="0"/>
          <a:ext cx="0" cy="0"/>
          <a:chOff x="0" y="0"/>
          <a:chExt cx="0" cy="0"/>
        </a:xfrm>
      </p:grpSpPr>
      <p:sp>
        <p:nvSpPr>
          <p:cNvPr id="160" name="Google Shape;160;p1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61" name="Google Shape;161;p1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 name="Shape 164"/>
        <p:cNvGrpSpPr/>
        <p:nvPr/>
      </p:nvGrpSpPr>
      <p:grpSpPr>
        <a:xfrm>
          <a:off x="0" y="0"/>
          <a:ext cx="0" cy="0"/>
          <a:chOff x="0" y="0"/>
          <a:chExt cx="0" cy="0"/>
        </a:xfrm>
      </p:grpSpPr>
      <p:sp>
        <p:nvSpPr>
          <p:cNvPr id="165" name="Google Shape;165;p1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66" name="Google Shape;166;p1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169"/>
        <p:cNvGrpSpPr/>
        <p:nvPr/>
      </p:nvGrpSpPr>
      <p:grpSpPr>
        <a:xfrm>
          <a:off x="0" y="0"/>
          <a:ext cx="0" cy="0"/>
          <a:chOff x="0" y="0"/>
          <a:chExt cx="0" cy="0"/>
        </a:xfrm>
      </p:grpSpPr>
      <p:sp>
        <p:nvSpPr>
          <p:cNvPr id="170" name="Google Shape;170;p1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71" name="Google Shape;171;p1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 name="Shape 176"/>
        <p:cNvGrpSpPr/>
        <p:nvPr/>
      </p:nvGrpSpPr>
      <p:grpSpPr>
        <a:xfrm>
          <a:off x="0" y="0"/>
          <a:ext cx="0" cy="0"/>
          <a:chOff x="0" y="0"/>
          <a:chExt cx="0" cy="0"/>
        </a:xfrm>
      </p:grpSpPr>
      <p:sp>
        <p:nvSpPr>
          <p:cNvPr id="177" name="Google Shape;177;p1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78" name="Google Shape;178;p1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 name="Shape 181"/>
        <p:cNvGrpSpPr/>
        <p:nvPr/>
      </p:nvGrpSpPr>
      <p:grpSpPr>
        <a:xfrm>
          <a:off x="0" y="0"/>
          <a:ext cx="0" cy="0"/>
          <a:chOff x="0" y="0"/>
          <a:chExt cx="0" cy="0"/>
        </a:xfrm>
      </p:grpSpPr>
      <p:sp>
        <p:nvSpPr>
          <p:cNvPr id="182" name="Google Shape;182;p1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83" name="Google Shape;183;p1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7" name="Shape 187"/>
        <p:cNvGrpSpPr/>
        <p:nvPr/>
      </p:nvGrpSpPr>
      <p:grpSpPr>
        <a:xfrm>
          <a:off x="0" y="0"/>
          <a:ext cx="0" cy="0"/>
          <a:chOff x="0" y="0"/>
          <a:chExt cx="0" cy="0"/>
        </a:xfrm>
      </p:grpSpPr>
      <p:sp>
        <p:nvSpPr>
          <p:cNvPr id="188" name="Google Shape;188;p1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89" name="Google Shape;189;p1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 name="Shape 92"/>
        <p:cNvGrpSpPr/>
        <p:nvPr/>
      </p:nvGrpSpPr>
      <p:grpSpPr>
        <a:xfrm>
          <a:off x="0" y="0"/>
          <a:ext cx="0" cy="0"/>
          <a:chOff x="0" y="0"/>
          <a:chExt cx="0" cy="0"/>
        </a:xfrm>
      </p:grpSpPr>
      <p:sp>
        <p:nvSpPr>
          <p:cNvPr id="93" name="Google Shape;93;p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94" name="Google Shape;94;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2" name="Shape 192"/>
        <p:cNvGrpSpPr/>
        <p:nvPr/>
      </p:nvGrpSpPr>
      <p:grpSpPr>
        <a:xfrm>
          <a:off x="0" y="0"/>
          <a:ext cx="0" cy="0"/>
          <a:chOff x="0" y="0"/>
          <a:chExt cx="0" cy="0"/>
        </a:xfrm>
      </p:grpSpPr>
      <p:sp>
        <p:nvSpPr>
          <p:cNvPr id="193" name="Google Shape;193;p2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94" name="Google Shape;194;p2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8" name="Shape 198"/>
        <p:cNvGrpSpPr/>
        <p:nvPr/>
      </p:nvGrpSpPr>
      <p:grpSpPr>
        <a:xfrm>
          <a:off x="0" y="0"/>
          <a:ext cx="0" cy="0"/>
          <a:chOff x="0" y="0"/>
          <a:chExt cx="0" cy="0"/>
        </a:xfrm>
      </p:grpSpPr>
      <p:sp>
        <p:nvSpPr>
          <p:cNvPr id="199" name="Google Shape;199;p2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00" name="Google Shape;200;p2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4" name="Shape 204"/>
        <p:cNvGrpSpPr/>
        <p:nvPr/>
      </p:nvGrpSpPr>
      <p:grpSpPr>
        <a:xfrm>
          <a:off x="0" y="0"/>
          <a:ext cx="0" cy="0"/>
          <a:chOff x="0" y="0"/>
          <a:chExt cx="0" cy="0"/>
        </a:xfrm>
      </p:grpSpPr>
      <p:sp>
        <p:nvSpPr>
          <p:cNvPr id="205" name="Google Shape;205;p2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06" name="Google Shape;206;p2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0" name="Shape 210"/>
        <p:cNvGrpSpPr/>
        <p:nvPr/>
      </p:nvGrpSpPr>
      <p:grpSpPr>
        <a:xfrm>
          <a:off x="0" y="0"/>
          <a:ext cx="0" cy="0"/>
          <a:chOff x="0" y="0"/>
          <a:chExt cx="0" cy="0"/>
        </a:xfrm>
      </p:grpSpPr>
      <p:sp>
        <p:nvSpPr>
          <p:cNvPr id="211" name="Google Shape;211;p2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12" name="Google Shape;212;p2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 name="Shape 217"/>
        <p:cNvGrpSpPr/>
        <p:nvPr/>
      </p:nvGrpSpPr>
      <p:grpSpPr>
        <a:xfrm>
          <a:off x="0" y="0"/>
          <a:ext cx="0" cy="0"/>
          <a:chOff x="0" y="0"/>
          <a:chExt cx="0" cy="0"/>
        </a:xfrm>
      </p:grpSpPr>
      <p:sp>
        <p:nvSpPr>
          <p:cNvPr id="218" name="Google Shape;218;p2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19" name="Google Shape;219;p2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2" name="Shape 222"/>
        <p:cNvGrpSpPr/>
        <p:nvPr/>
      </p:nvGrpSpPr>
      <p:grpSpPr>
        <a:xfrm>
          <a:off x="0" y="0"/>
          <a:ext cx="0" cy="0"/>
          <a:chOff x="0" y="0"/>
          <a:chExt cx="0" cy="0"/>
        </a:xfrm>
      </p:grpSpPr>
      <p:sp>
        <p:nvSpPr>
          <p:cNvPr id="223" name="Google Shape;223;p2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24" name="Google Shape;224;p2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8" name="Shape 228"/>
        <p:cNvGrpSpPr/>
        <p:nvPr/>
      </p:nvGrpSpPr>
      <p:grpSpPr>
        <a:xfrm>
          <a:off x="0" y="0"/>
          <a:ext cx="0" cy="0"/>
          <a:chOff x="0" y="0"/>
          <a:chExt cx="0" cy="0"/>
        </a:xfrm>
      </p:grpSpPr>
      <p:sp>
        <p:nvSpPr>
          <p:cNvPr id="229" name="Google Shape;229;p2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30" name="Google Shape;230;p2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4" name="Shape 234"/>
        <p:cNvGrpSpPr/>
        <p:nvPr/>
      </p:nvGrpSpPr>
      <p:grpSpPr>
        <a:xfrm>
          <a:off x="0" y="0"/>
          <a:ext cx="0" cy="0"/>
          <a:chOff x="0" y="0"/>
          <a:chExt cx="0" cy="0"/>
        </a:xfrm>
      </p:grpSpPr>
      <p:sp>
        <p:nvSpPr>
          <p:cNvPr id="235" name="Google Shape;235;p2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36" name="Google Shape;236;p2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0" name="Shape 240"/>
        <p:cNvGrpSpPr/>
        <p:nvPr/>
      </p:nvGrpSpPr>
      <p:grpSpPr>
        <a:xfrm>
          <a:off x="0" y="0"/>
          <a:ext cx="0" cy="0"/>
          <a:chOff x="0" y="0"/>
          <a:chExt cx="0" cy="0"/>
        </a:xfrm>
      </p:grpSpPr>
      <p:sp>
        <p:nvSpPr>
          <p:cNvPr id="241" name="Google Shape;241;p2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42" name="Google Shape;242;p2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6" name="Shape 246"/>
        <p:cNvGrpSpPr/>
        <p:nvPr/>
      </p:nvGrpSpPr>
      <p:grpSpPr>
        <a:xfrm>
          <a:off x="0" y="0"/>
          <a:ext cx="0" cy="0"/>
          <a:chOff x="0" y="0"/>
          <a:chExt cx="0" cy="0"/>
        </a:xfrm>
      </p:grpSpPr>
      <p:sp>
        <p:nvSpPr>
          <p:cNvPr id="247" name="Google Shape;247;p2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48" name="Google Shape;248;p2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 name="Shape 97"/>
        <p:cNvGrpSpPr/>
        <p:nvPr/>
      </p:nvGrpSpPr>
      <p:grpSpPr>
        <a:xfrm>
          <a:off x="0" y="0"/>
          <a:ext cx="0" cy="0"/>
          <a:chOff x="0" y="0"/>
          <a:chExt cx="0" cy="0"/>
        </a:xfrm>
      </p:grpSpPr>
      <p:sp>
        <p:nvSpPr>
          <p:cNvPr id="98" name="Google Shape;98;p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99" name="Google Shape;99;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1" name="Shape 251"/>
        <p:cNvGrpSpPr/>
        <p:nvPr/>
      </p:nvGrpSpPr>
      <p:grpSpPr>
        <a:xfrm>
          <a:off x="0" y="0"/>
          <a:ext cx="0" cy="0"/>
          <a:chOff x="0" y="0"/>
          <a:chExt cx="0" cy="0"/>
        </a:xfrm>
      </p:grpSpPr>
      <p:sp>
        <p:nvSpPr>
          <p:cNvPr id="252" name="Google Shape;252;p3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53" name="Google Shape;253;p3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7" name="Shape 257"/>
        <p:cNvGrpSpPr/>
        <p:nvPr/>
      </p:nvGrpSpPr>
      <p:grpSpPr>
        <a:xfrm>
          <a:off x="0" y="0"/>
          <a:ext cx="0" cy="0"/>
          <a:chOff x="0" y="0"/>
          <a:chExt cx="0" cy="0"/>
        </a:xfrm>
      </p:grpSpPr>
      <p:sp>
        <p:nvSpPr>
          <p:cNvPr id="258" name="Google Shape;258;p3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59" name="Google Shape;259;p3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4" name="Shape 264"/>
        <p:cNvGrpSpPr/>
        <p:nvPr/>
      </p:nvGrpSpPr>
      <p:grpSpPr>
        <a:xfrm>
          <a:off x="0" y="0"/>
          <a:ext cx="0" cy="0"/>
          <a:chOff x="0" y="0"/>
          <a:chExt cx="0" cy="0"/>
        </a:xfrm>
      </p:grpSpPr>
      <p:sp>
        <p:nvSpPr>
          <p:cNvPr id="265" name="Google Shape;265;p3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66" name="Google Shape;266;p3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0" name="Shape 270"/>
        <p:cNvGrpSpPr/>
        <p:nvPr/>
      </p:nvGrpSpPr>
      <p:grpSpPr>
        <a:xfrm>
          <a:off x="0" y="0"/>
          <a:ext cx="0" cy="0"/>
          <a:chOff x="0" y="0"/>
          <a:chExt cx="0" cy="0"/>
        </a:xfrm>
      </p:grpSpPr>
      <p:sp>
        <p:nvSpPr>
          <p:cNvPr id="271" name="Google Shape;271;p3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72" name="Google Shape;272;p3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6" name="Shape 276"/>
        <p:cNvGrpSpPr/>
        <p:nvPr/>
      </p:nvGrpSpPr>
      <p:grpSpPr>
        <a:xfrm>
          <a:off x="0" y="0"/>
          <a:ext cx="0" cy="0"/>
          <a:chOff x="0" y="0"/>
          <a:chExt cx="0" cy="0"/>
        </a:xfrm>
      </p:grpSpPr>
      <p:sp>
        <p:nvSpPr>
          <p:cNvPr id="277" name="Google Shape;277;p3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78" name="Google Shape;278;p3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2" name="Shape 282"/>
        <p:cNvGrpSpPr/>
        <p:nvPr/>
      </p:nvGrpSpPr>
      <p:grpSpPr>
        <a:xfrm>
          <a:off x="0" y="0"/>
          <a:ext cx="0" cy="0"/>
          <a:chOff x="0" y="0"/>
          <a:chExt cx="0" cy="0"/>
        </a:xfrm>
      </p:grpSpPr>
      <p:sp>
        <p:nvSpPr>
          <p:cNvPr id="283" name="Google Shape;283;p3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84" name="Google Shape;284;p3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8" name="Shape 288"/>
        <p:cNvGrpSpPr/>
        <p:nvPr/>
      </p:nvGrpSpPr>
      <p:grpSpPr>
        <a:xfrm>
          <a:off x="0" y="0"/>
          <a:ext cx="0" cy="0"/>
          <a:chOff x="0" y="0"/>
          <a:chExt cx="0" cy="0"/>
        </a:xfrm>
      </p:grpSpPr>
      <p:sp>
        <p:nvSpPr>
          <p:cNvPr id="289" name="Google Shape;289;p3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90" name="Google Shape;290;p3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4" name="Shape 294"/>
        <p:cNvGrpSpPr/>
        <p:nvPr/>
      </p:nvGrpSpPr>
      <p:grpSpPr>
        <a:xfrm>
          <a:off x="0" y="0"/>
          <a:ext cx="0" cy="0"/>
          <a:chOff x="0" y="0"/>
          <a:chExt cx="0" cy="0"/>
        </a:xfrm>
      </p:grpSpPr>
      <p:sp>
        <p:nvSpPr>
          <p:cNvPr id="295" name="Google Shape;295;p3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96" name="Google Shape;296;p3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0" name="Shape 300"/>
        <p:cNvGrpSpPr/>
        <p:nvPr/>
      </p:nvGrpSpPr>
      <p:grpSpPr>
        <a:xfrm>
          <a:off x="0" y="0"/>
          <a:ext cx="0" cy="0"/>
          <a:chOff x="0" y="0"/>
          <a:chExt cx="0" cy="0"/>
        </a:xfrm>
      </p:grpSpPr>
      <p:sp>
        <p:nvSpPr>
          <p:cNvPr id="301" name="Google Shape;301;p3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02" name="Google Shape;302;p3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6" name="Shape 306"/>
        <p:cNvGrpSpPr/>
        <p:nvPr/>
      </p:nvGrpSpPr>
      <p:grpSpPr>
        <a:xfrm>
          <a:off x="0" y="0"/>
          <a:ext cx="0" cy="0"/>
          <a:chOff x="0" y="0"/>
          <a:chExt cx="0" cy="0"/>
        </a:xfrm>
      </p:grpSpPr>
      <p:sp>
        <p:nvSpPr>
          <p:cNvPr id="307" name="Google Shape;307;p3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08" name="Google Shape;308;p3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06" name="Google Shape;106;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2" name="Shape 312"/>
        <p:cNvGrpSpPr/>
        <p:nvPr/>
      </p:nvGrpSpPr>
      <p:grpSpPr>
        <a:xfrm>
          <a:off x="0" y="0"/>
          <a:ext cx="0" cy="0"/>
          <a:chOff x="0" y="0"/>
          <a:chExt cx="0" cy="0"/>
        </a:xfrm>
      </p:grpSpPr>
      <p:sp>
        <p:nvSpPr>
          <p:cNvPr id="313" name="Google Shape;313;p4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14" name="Google Shape;314;p4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8" name="Shape 318"/>
        <p:cNvGrpSpPr/>
        <p:nvPr/>
      </p:nvGrpSpPr>
      <p:grpSpPr>
        <a:xfrm>
          <a:off x="0" y="0"/>
          <a:ext cx="0" cy="0"/>
          <a:chOff x="0" y="0"/>
          <a:chExt cx="0" cy="0"/>
        </a:xfrm>
      </p:grpSpPr>
      <p:sp>
        <p:nvSpPr>
          <p:cNvPr id="319" name="Google Shape;319;p4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20" name="Google Shape;320;p4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4" name="Shape 324"/>
        <p:cNvGrpSpPr/>
        <p:nvPr/>
      </p:nvGrpSpPr>
      <p:grpSpPr>
        <a:xfrm>
          <a:off x="0" y="0"/>
          <a:ext cx="0" cy="0"/>
          <a:chOff x="0" y="0"/>
          <a:chExt cx="0" cy="0"/>
        </a:xfrm>
      </p:grpSpPr>
      <p:sp>
        <p:nvSpPr>
          <p:cNvPr id="325" name="Google Shape;325;p4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26" name="Google Shape;326;p4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0" name="Shape 330"/>
        <p:cNvGrpSpPr/>
        <p:nvPr/>
      </p:nvGrpSpPr>
      <p:grpSpPr>
        <a:xfrm>
          <a:off x="0" y="0"/>
          <a:ext cx="0" cy="0"/>
          <a:chOff x="0" y="0"/>
          <a:chExt cx="0" cy="0"/>
        </a:xfrm>
      </p:grpSpPr>
      <p:sp>
        <p:nvSpPr>
          <p:cNvPr id="331" name="Google Shape;331;p4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32" name="Google Shape;332;p4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8" name="Shape 338"/>
        <p:cNvGrpSpPr/>
        <p:nvPr/>
      </p:nvGrpSpPr>
      <p:grpSpPr>
        <a:xfrm>
          <a:off x="0" y="0"/>
          <a:ext cx="0" cy="0"/>
          <a:chOff x="0" y="0"/>
          <a:chExt cx="0" cy="0"/>
        </a:xfrm>
      </p:grpSpPr>
      <p:sp>
        <p:nvSpPr>
          <p:cNvPr id="339" name="Google Shape;339;p4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40" name="Google Shape;340;p4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5" name="Shape 345"/>
        <p:cNvGrpSpPr/>
        <p:nvPr/>
      </p:nvGrpSpPr>
      <p:grpSpPr>
        <a:xfrm>
          <a:off x="0" y="0"/>
          <a:ext cx="0" cy="0"/>
          <a:chOff x="0" y="0"/>
          <a:chExt cx="0" cy="0"/>
        </a:xfrm>
      </p:grpSpPr>
      <p:sp>
        <p:nvSpPr>
          <p:cNvPr id="346" name="Google Shape;346;p4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47" name="Google Shape;347;p4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4" name="Shape 354"/>
        <p:cNvGrpSpPr/>
        <p:nvPr/>
      </p:nvGrpSpPr>
      <p:grpSpPr>
        <a:xfrm>
          <a:off x="0" y="0"/>
          <a:ext cx="0" cy="0"/>
          <a:chOff x="0" y="0"/>
          <a:chExt cx="0" cy="0"/>
        </a:xfrm>
      </p:grpSpPr>
      <p:sp>
        <p:nvSpPr>
          <p:cNvPr id="355" name="Google Shape;355;p4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56" name="Google Shape;356;p4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3" name="Shape 363"/>
        <p:cNvGrpSpPr/>
        <p:nvPr/>
      </p:nvGrpSpPr>
      <p:grpSpPr>
        <a:xfrm>
          <a:off x="0" y="0"/>
          <a:ext cx="0" cy="0"/>
          <a:chOff x="0" y="0"/>
          <a:chExt cx="0" cy="0"/>
        </a:xfrm>
      </p:grpSpPr>
      <p:sp>
        <p:nvSpPr>
          <p:cNvPr id="364" name="Google Shape;364;p4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65" name="Google Shape;365;p4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1" name="Shape 371"/>
        <p:cNvGrpSpPr/>
        <p:nvPr/>
      </p:nvGrpSpPr>
      <p:grpSpPr>
        <a:xfrm>
          <a:off x="0" y="0"/>
          <a:ext cx="0" cy="0"/>
          <a:chOff x="0" y="0"/>
          <a:chExt cx="0" cy="0"/>
        </a:xfrm>
      </p:grpSpPr>
      <p:sp>
        <p:nvSpPr>
          <p:cNvPr id="372" name="Google Shape;372;p4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73" name="Google Shape;373;p4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9" name="Shape 379"/>
        <p:cNvGrpSpPr/>
        <p:nvPr/>
      </p:nvGrpSpPr>
      <p:grpSpPr>
        <a:xfrm>
          <a:off x="0" y="0"/>
          <a:ext cx="0" cy="0"/>
          <a:chOff x="0" y="0"/>
          <a:chExt cx="0" cy="0"/>
        </a:xfrm>
      </p:grpSpPr>
      <p:sp>
        <p:nvSpPr>
          <p:cNvPr id="380" name="Google Shape;380;p4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81" name="Google Shape;381;p4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110"/>
        <p:cNvGrpSpPr/>
        <p:nvPr/>
      </p:nvGrpSpPr>
      <p:grpSpPr>
        <a:xfrm>
          <a:off x="0" y="0"/>
          <a:ext cx="0" cy="0"/>
          <a:chOff x="0" y="0"/>
          <a:chExt cx="0" cy="0"/>
        </a:xfrm>
      </p:grpSpPr>
      <p:sp>
        <p:nvSpPr>
          <p:cNvPr id="111" name="Google Shape;111;p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12" name="Google Shape;112;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4" name="Shape 384"/>
        <p:cNvGrpSpPr/>
        <p:nvPr/>
      </p:nvGrpSpPr>
      <p:grpSpPr>
        <a:xfrm>
          <a:off x="0" y="0"/>
          <a:ext cx="0" cy="0"/>
          <a:chOff x="0" y="0"/>
          <a:chExt cx="0" cy="0"/>
        </a:xfrm>
      </p:grpSpPr>
      <p:sp>
        <p:nvSpPr>
          <p:cNvPr id="385" name="Google Shape;385;p5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86" name="Google Shape;386;p5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0" name="Shape 390"/>
        <p:cNvGrpSpPr/>
        <p:nvPr/>
      </p:nvGrpSpPr>
      <p:grpSpPr>
        <a:xfrm>
          <a:off x="0" y="0"/>
          <a:ext cx="0" cy="0"/>
          <a:chOff x="0" y="0"/>
          <a:chExt cx="0" cy="0"/>
        </a:xfrm>
      </p:grpSpPr>
      <p:sp>
        <p:nvSpPr>
          <p:cNvPr id="391" name="Google Shape;391;p5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92" name="Google Shape;392;p5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7" name="Shape 397"/>
        <p:cNvGrpSpPr/>
        <p:nvPr/>
      </p:nvGrpSpPr>
      <p:grpSpPr>
        <a:xfrm>
          <a:off x="0" y="0"/>
          <a:ext cx="0" cy="0"/>
          <a:chOff x="0" y="0"/>
          <a:chExt cx="0" cy="0"/>
        </a:xfrm>
      </p:grpSpPr>
      <p:sp>
        <p:nvSpPr>
          <p:cNvPr id="398" name="Google Shape;398;p5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99" name="Google Shape;399;p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6" name="Shape 406"/>
        <p:cNvGrpSpPr/>
        <p:nvPr/>
      </p:nvGrpSpPr>
      <p:grpSpPr>
        <a:xfrm>
          <a:off x="0" y="0"/>
          <a:ext cx="0" cy="0"/>
          <a:chOff x="0" y="0"/>
          <a:chExt cx="0" cy="0"/>
        </a:xfrm>
      </p:grpSpPr>
      <p:sp>
        <p:nvSpPr>
          <p:cNvPr id="407" name="Google Shape;407;p5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408" name="Google Shape;408;p5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5" name="Shape 415"/>
        <p:cNvGrpSpPr/>
        <p:nvPr/>
      </p:nvGrpSpPr>
      <p:grpSpPr>
        <a:xfrm>
          <a:off x="0" y="0"/>
          <a:ext cx="0" cy="0"/>
          <a:chOff x="0" y="0"/>
          <a:chExt cx="0" cy="0"/>
        </a:xfrm>
      </p:grpSpPr>
      <p:sp>
        <p:nvSpPr>
          <p:cNvPr id="416" name="Google Shape;416;p5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417" name="Google Shape;417;p5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5" name="Shape 425"/>
        <p:cNvGrpSpPr/>
        <p:nvPr/>
      </p:nvGrpSpPr>
      <p:grpSpPr>
        <a:xfrm>
          <a:off x="0" y="0"/>
          <a:ext cx="0" cy="0"/>
          <a:chOff x="0" y="0"/>
          <a:chExt cx="0" cy="0"/>
        </a:xfrm>
      </p:grpSpPr>
      <p:sp>
        <p:nvSpPr>
          <p:cNvPr id="426" name="Google Shape;426;p5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427" name="Google Shape;427;p5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2" name="Shape 432"/>
        <p:cNvGrpSpPr/>
        <p:nvPr/>
      </p:nvGrpSpPr>
      <p:grpSpPr>
        <a:xfrm>
          <a:off x="0" y="0"/>
          <a:ext cx="0" cy="0"/>
          <a:chOff x="0" y="0"/>
          <a:chExt cx="0" cy="0"/>
        </a:xfrm>
      </p:grpSpPr>
      <p:sp>
        <p:nvSpPr>
          <p:cNvPr id="433" name="Google Shape;433;p5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434" name="Google Shape;434;p5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8" name="Shape 438"/>
        <p:cNvGrpSpPr/>
        <p:nvPr/>
      </p:nvGrpSpPr>
      <p:grpSpPr>
        <a:xfrm>
          <a:off x="0" y="0"/>
          <a:ext cx="0" cy="0"/>
          <a:chOff x="0" y="0"/>
          <a:chExt cx="0" cy="0"/>
        </a:xfrm>
      </p:grpSpPr>
      <p:sp>
        <p:nvSpPr>
          <p:cNvPr id="439" name="Google Shape;439;p5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440" name="Google Shape;440;p5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6" name="Shape 446"/>
        <p:cNvGrpSpPr/>
        <p:nvPr/>
      </p:nvGrpSpPr>
      <p:grpSpPr>
        <a:xfrm>
          <a:off x="0" y="0"/>
          <a:ext cx="0" cy="0"/>
          <a:chOff x="0" y="0"/>
          <a:chExt cx="0" cy="0"/>
        </a:xfrm>
      </p:grpSpPr>
      <p:sp>
        <p:nvSpPr>
          <p:cNvPr id="447" name="Google Shape;447;p5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448" name="Google Shape;448;p5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4" name="Shape 454"/>
        <p:cNvGrpSpPr/>
        <p:nvPr/>
      </p:nvGrpSpPr>
      <p:grpSpPr>
        <a:xfrm>
          <a:off x="0" y="0"/>
          <a:ext cx="0" cy="0"/>
          <a:chOff x="0" y="0"/>
          <a:chExt cx="0" cy="0"/>
        </a:xfrm>
      </p:grpSpPr>
      <p:sp>
        <p:nvSpPr>
          <p:cNvPr id="455" name="Google Shape;455;p5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456" name="Google Shape;456;p5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 name="Shape 116"/>
        <p:cNvGrpSpPr/>
        <p:nvPr/>
      </p:nvGrpSpPr>
      <p:grpSpPr>
        <a:xfrm>
          <a:off x="0" y="0"/>
          <a:ext cx="0" cy="0"/>
          <a:chOff x="0" y="0"/>
          <a:chExt cx="0" cy="0"/>
        </a:xfrm>
      </p:grpSpPr>
      <p:sp>
        <p:nvSpPr>
          <p:cNvPr id="117" name="Google Shape;117;p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18" name="Google Shape;118;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2" name="Shape 462"/>
        <p:cNvGrpSpPr/>
        <p:nvPr/>
      </p:nvGrpSpPr>
      <p:grpSpPr>
        <a:xfrm>
          <a:off x="0" y="0"/>
          <a:ext cx="0" cy="0"/>
          <a:chOff x="0" y="0"/>
          <a:chExt cx="0" cy="0"/>
        </a:xfrm>
      </p:grpSpPr>
      <p:sp>
        <p:nvSpPr>
          <p:cNvPr id="463" name="Google Shape;463;p6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464" name="Google Shape;464;p6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8" name="Shape 468"/>
        <p:cNvGrpSpPr/>
        <p:nvPr/>
      </p:nvGrpSpPr>
      <p:grpSpPr>
        <a:xfrm>
          <a:off x="0" y="0"/>
          <a:ext cx="0" cy="0"/>
          <a:chOff x="0" y="0"/>
          <a:chExt cx="0" cy="0"/>
        </a:xfrm>
      </p:grpSpPr>
      <p:sp>
        <p:nvSpPr>
          <p:cNvPr id="469" name="Google Shape;469;p6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470" name="Google Shape;470;p6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5" name="Shape 475"/>
        <p:cNvGrpSpPr/>
        <p:nvPr/>
      </p:nvGrpSpPr>
      <p:grpSpPr>
        <a:xfrm>
          <a:off x="0" y="0"/>
          <a:ext cx="0" cy="0"/>
          <a:chOff x="0" y="0"/>
          <a:chExt cx="0" cy="0"/>
        </a:xfrm>
      </p:grpSpPr>
      <p:sp>
        <p:nvSpPr>
          <p:cNvPr id="476" name="Google Shape;476;p6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477" name="Google Shape;477;p6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0" name="Shape 480"/>
        <p:cNvGrpSpPr/>
        <p:nvPr/>
      </p:nvGrpSpPr>
      <p:grpSpPr>
        <a:xfrm>
          <a:off x="0" y="0"/>
          <a:ext cx="0" cy="0"/>
          <a:chOff x="0" y="0"/>
          <a:chExt cx="0" cy="0"/>
        </a:xfrm>
      </p:grpSpPr>
      <p:sp>
        <p:nvSpPr>
          <p:cNvPr id="481" name="Google Shape;481;p6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482" name="Google Shape;482;p6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0" name="Shape 490"/>
        <p:cNvGrpSpPr/>
        <p:nvPr/>
      </p:nvGrpSpPr>
      <p:grpSpPr>
        <a:xfrm>
          <a:off x="0" y="0"/>
          <a:ext cx="0" cy="0"/>
          <a:chOff x="0" y="0"/>
          <a:chExt cx="0" cy="0"/>
        </a:xfrm>
      </p:grpSpPr>
      <p:sp>
        <p:nvSpPr>
          <p:cNvPr id="491" name="Google Shape;491;p6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492" name="Google Shape;492;p6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0" name="Shape 500"/>
        <p:cNvGrpSpPr/>
        <p:nvPr/>
      </p:nvGrpSpPr>
      <p:grpSpPr>
        <a:xfrm>
          <a:off x="0" y="0"/>
          <a:ext cx="0" cy="0"/>
          <a:chOff x="0" y="0"/>
          <a:chExt cx="0" cy="0"/>
        </a:xfrm>
      </p:grpSpPr>
      <p:sp>
        <p:nvSpPr>
          <p:cNvPr id="501" name="Google Shape;501;p6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502" name="Google Shape;502;p6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1" name="Shape 511"/>
        <p:cNvGrpSpPr/>
        <p:nvPr/>
      </p:nvGrpSpPr>
      <p:grpSpPr>
        <a:xfrm>
          <a:off x="0" y="0"/>
          <a:ext cx="0" cy="0"/>
          <a:chOff x="0" y="0"/>
          <a:chExt cx="0" cy="0"/>
        </a:xfrm>
      </p:grpSpPr>
      <p:sp>
        <p:nvSpPr>
          <p:cNvPr id="512" name="Google Shape;512;p6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513" name="Google Shape;513;p6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7" name="Shape 517"/>
        <p:cNvGrpSpPr/>
        <p:nvPr/>
      </p:nvGrpSpPr>
      <p:grpSpPr>
        <a:xfrm>
          <a:off x="0" y="0"/>
          <a:ext cx="0" cy="0"/>
          <a:chOff x="0" y="0"/>
          <a:chExt cx="0" cy="0"/>
        </a:xfrm>
      </p:grpSpPr>
      <p:sp>
        <p:nvSpPr>
          <p:cNvPr id="518" name="Google Shape;518;p6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519" name="Google Shape;519;p6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3" name="Shape 523"/>
        <p:cNvGrpSpPr/>
        <p:nvPr/>
      </p:nvGrpSpPr>
      <p:grpSpPr>
        <a:xfrm>
          <a:off x="0" y="0"/>
          <a:ext cx="0" cy="0"/>
          <a:chOff x="0" y="0"/>
          <a:chExt cx="0" cy="0"/>
        </a:xfrm>
      </p:grpSpPr>
      <p:sp>
        <p:nvSpPr>
          <p:cNvPr id="524" name="Google Shape;524;p6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525" name="Google Shape;525;p6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1" name="Shape 531"/>
        <p:cNvGrpSpPr/>
        <p:nvPr/>
      </p:nvGrpSpPr>
      <p:grpSpPr>
        <a:xfrm>
          <a:off x="0" y="0"/>
          <a:ext cx="0" cy="0"/>
          <a:chOff x="0" y="0"/>
          <a:chExt cx="0" cy="0"/>
        </a:xfrm>
      </p:grpSpPr>
      <p:sp>
        <p:nvSpPr>
          <p:cNvPr id="532" name="Google Shape;532;p6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533" name="Google Shape;533;p6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p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24" name="Google Shape;124;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9" name="Shape 539"/>
        <p:cNvGrpSpPr/>
        <p:nvPr/>
      </p:nvGrpSpPr>
      <p:grpSpPr>
        <a:xfrm>
          <a:off x="0" y="0"/>
          <a:ext cx="0" cy="0"/>
          <a:chOff x="0" y="0"/>
          <a:chExt cx="0" cy="0"/>
        </a:xfrm>
      </p:grpSpPr>
      <p:sp>
        <p:nvSpPr>
          <p:cNvPr id="540" name="Google Shape;540;p7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541" name="Google Shape;541;p7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7" name="Shape 547"/>
        <p:cNvGrpSpPr/>
        <p:nvPr/>
      </p:nvGrpSpPr>
      <p:grpSpPr>
        <a:xfrm>
          <a:off x="0" y="0"/>
          <a:ext cx="0" cy="0"/>
          <a:chOff x="0" y="0"/>
          <a:chExt cx="0" cy="0"/>
        </a:xfrm>
      </p:grpSpPr>
      <p:sp>
        <p:nvSpPr>
          <p:cNvPr id="548" name="Google Shape;548;p7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549" name="Google Shape;549;p7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3" name="Shape 553"/>
        <p:cNvGrpSpPr/>
        <p:nvPr/>
      </p:nvGrpSpPr>
      <p:grpSpPr>
        <a:xfrm>
          <a:off x="0" y="0"/>
          <a:ext cx="0" cy="0"/>
          <a:chOff x="0" y="0"/>
          <a:chExt cx="0" cy="0"/>
        </a:xfrm>
      </p:grpSpPr>
      <p:sp>
        <p:nvSpPr>
          <p:cNvPr id="554" name="Google Shape;554;p7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555" name="Google Shape;555;p7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8" name="Shape 558"/>
        <p:cNvGrpSpPr/>
        <p:nvPr/>
      </p:nvGrpSpPr>
      <p:grpSpPr>
        <a:xfrm>
          <a:off x="0" y="0"/>
          <a:ext cx="0" cy="0"/>
          <a:chOff x="0" y="0"/>
          <a:chExt cx="0" cy="0"/>
        </a:xfrm>
      </p:grpSpPr>
      <p:sp>
        <p:nvSpPr>
          <p:cNvPr id="559" name="Google Shape;559;p7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560" name="Google Shape;560;p7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4" name="Shape 564"/>
        <p:cNvGrpSpPr/>
        <p:nvPr/>
      </p:nvGrpSpPr>
      <p:grpSpPr>
        <a:xfrm>
          <a:off x="0" y="0"/>
          <a:ext cx="0" cy="0"/>
          <a:chOff x="0" y="0"/>
          <a:chExt cx="0" cy="0"/>
        </a:xfrm>
      </p:grpSpPr>
      <p:sp>
        <p:nvSpPr>
          <p:cNvPr id="565" name="Google Shape;565;p7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566" name="Google Shape;566;p7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9" name="Shape 569"/>
        <p:cNvGrpSpPr/>
        <p:nvPr/>
      </p:nvGrpSpPr>
      <p:grpSpPr>
        <a:xfrm>
          <a:off x="0" y="0"/>
          <a:ext cx="0" cy="0"/>
          <a:chOff x="0" y="0"/>
          <a:chExt cx="0" cy="0"/>
        </a:xfrm>
      </p:grpSpPr>
      <p:sp>
        <p:nvSpPr>
          <p:cNvPr id="570" name="Google Shape;570;p7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571" name="Google Shape;571;p7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5" name="Shape 575"/>
        <p:cNvGrpSpPr/>
        <p:nvPr/>
      </p:nvGrpSpPr>
      <p:grpSpPr>
        <a:xfrm>
          <a:off x="0" y="0"/>
          <a:ext cx="0" cy="0"/>
          <a:chOff x="0" y="0"/>
          <a:chExt cx="0" cy="0"/>
        </a:xfrm>
      </p:grpSpPr>
      <p:sp>
        <p:nvSpPr>
          <p:cNvPr id="576" name="Google Shape;576;p7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577" name="Google Shape;577;p7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1" name="Shape 581"/>
        <p:cNvGrpSpPr/>
        <p:nvPr/>
      </p:nvGrpSpPr>
      <p:grpSpPr>
        <a:xfrm>
          <a:off x="0" y="0"/>
          <a:ext cx="0" cy="0"/>
          <a:chOff x="0" y="0"/>
          <a:chExt cx="0" cy="0"/>
        </a:xfrm>
      </p:grpSpPr>
      <p:sp>
        <p:nvSpPr>
          <p:cNvPr id="582" name="Google Shape;582;p7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583" name="Google Shape;583;p7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7" name="Shape 587"/>
        <p:cNvGrpSpPr/>
        <p:nvPr/>
      </p:nvGrpSpPr>
      <p:grpSpPr>
        <a:xfrm>
          <a:off x="0" y="0"/>
          <a:ext cx="0" cy="0"/>
          <a:chOff x="0" y="0"/>
          <a:chExt cx="0" cy="0"/>
        </a:xfrm>
      </p:grpSpPr>
      <p:sp>
        <p:nvSpPr>
          <p:cNvPr id="588" name="Google Shape;588;p7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589" name="Google Shape;589;p7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3" name="Shape 593"/>
        <p:cNvGrpSpPr/>
        <p:nvPr/>
      </p:nvGrpSpPr>
      <p:grpSpPr>
        <a:xfrm>
          <a:off x="0" y="0"/>
          <a:ext cx="0" cy="0"/>
          <a:chOff x="0" y="0"/>
          <a:chExt cx="0" cy="0"/>
        </a:xfrm>
      </p:grpSpPr>
      <p:sp>
        <p:nvSpPr>
          <p:cNvPr id="594" name="Google Shape;594;p7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595" name="Google Shape;595;p7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 name="Shape 127"/>
        <p:cNvGrpSpPr/>
        <p:nvPr/>
      </p:nvGrpSpPr>
      <p:grpSpPr>
        <a:xfrm>
          <a:off x="0" y="0"/>
          <a:ext cx="0" cy="0"/>
          <a:chOff x="0" y="0"/>
          <a:chExt cx="0" cy="0"/>
        </a:xfrm>
      </p:grpSpPr>
      <p:sp>
        <p:nvSpPr>
          <p:cNvPr id="128" name="Google Shape;128;p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29" name="Google Shape;129;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9" name="Shape 599"/>
        <p:cNvGrpSpPr/>
        <p:nvPr/>
      </p:nvGrpSpPr>
      <p:grpSpPr>
        <a:xfrm>
          <a:off x="0" y="0"/>
          <a:ext cx="0" cy="0"/>
          <a:chOff x="0" y="0"/>
          <a:chExt cx="0" cy="0"/>
        </a:xfrm>
      </p:grpSpPr>
      <p:sp>
        <p:nvSpPr>
          <p:cNvPr id="600" name="Google Shape;600;p8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601" name="Google Shape;601;p8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5" name="Shape 605"/>
        <p:cNvGrpSpPr/>
        <p:nvPr/>
      </p:nvGrpSpPr>
      <p:grpSpPr>
        <a:xfrm>
          <a:off x="0" y="0"/>
          <a:ext cx="0" cy="0"/>
          <a:chOff x="0" y="0"/>
          <a:chExt cx="0" cy="0"/>
        </a:xfrm>
      </p:grpSpPr>
      <p:sp>
        <p:nvSpPr>
          <p:cNvPr id="606" name="Google Shape;606;p8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607" name="Google Shape;607;p8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4" name="Shape 614"/>
        <p:cNvGrpSpPr/>
        <p:nvPr/>
      </p:nvGrpSpPr>
      <p:grpSpPr>
        <a:xfrm>
          <a:off x="0" y="0"/>
          <a:ext cx="0" cy="0"/>
          <a:chOff x="0" y="0"/>
          <a:chExt cx="0" cy="0"/>
        </a:xfrm>
      </p:grpSpPr>
      <p:sp>
        <p:nvSpPr>
          <p:cNvPr id="615" name="Google Shape;615;p8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616" name="Google Shape;616;p8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1" name="Shape 621"/>
        <p:cNvGrpSpPr/>
        <p:nvPr/>
      </p:nvGrpSpPr>
      <p:grpSpPr>
        <a:xfrm>
          <a:off x="0" y="0"/>
          <a:ext cx="0" cy="0"/>
          <a:chOff x="0" y="0"/>
          <a:chExt cx="0" cy="0"/>
        </a:xfrm>
      </p:grpSpPr>
      <p:sp>
        <p:nvSpPr>
          <p:cNvPr id="622" name="Google Shape;622;p8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623" name="Google Shape;623;p8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9" name="Shape 629"/>
        <p:cNvGrpSpPr/>
        <p:nvPr/>
      </p:nvGrpSpPr>
      <p:grpSpPr>
        <a:xfrm>
          <a:off x="0" y="0"/>
          <a:ext cx="0" cy="0"/>
          <a:chOff x="0" y="0"/>
          <a:chExt cx="0" cy="0"/>
        </a:xfrm>
      </p:grpSpPr>
      <p:sp>
        <p:nvSpPr>
          <p:cNvPr id="630" name="Google Shape;630;p8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631" name="Google Shape;631;p8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5" name="Shape 635"/>
        <p:cNvGrpSpPr/>
        <p:nvPr/>
      </p:nvGrpSpPr>
      <p:grpSpPr>
        <a:xfrm>
          <a:off x="0" y="0"/>
          <a:ext cx="0" cy="0"/>
          <a:chOff x="0" y="0"/>
          <a:chExt cx="0" cy="0"/>
        </a:xfrm>
      </p:grpSpPr>
      <p:sp>
        <p:nvSpPr>
          <p:cNvPr id="636" name="Google Shape;636;p8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637" name="Google Shape;637;p8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3" name="Shape 643"/>
        <p:cNvGrpSpPr/>
        <p:nvPr/>
      </p:nvGrpSpPr>
      <p:grpSpPr>
        <a:xfrm>
          <a:off x="0" y="0"/>
          <a:ext cx="0" cy="0"/>
          <a:chOff x="0" y="0"/>
          <a:chExt cx="0" cy="0"/>
        </a:xfrm>
      </p:grpSpPr>
      <p:sp>
        <p:nvSpPr>
          <p:cNvPr id="644" name="Google Shape;644;p8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645" name="Google Shape;645;p8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9" name="Shape 649"/>
        <p:cNvGrpSpPr/>
        <p:nvPr/>
      </p:nvGrpSpPr>
      <p:grpSpPr>
        <a:xfrm>
          <a:off x="0" y="0"/>
          <a:ext cx="0" cy="0"/>
          <a:chOff x="0" y="0"/>
          <a:chExt cx="0" cy="0"/>
        </a:xfrm>
      </p:grpSpPr>
      <p:sp>
        <p:nvSpPr>
          <p:cNvPr id="650" name="Google Shape;650;p8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651" name="Google Shape;651;p8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7" name="Shape 657"/>
        <p:cNvGrpSpPr/>
        <p:nvPr/>
      </p:nvGrpSpPr>
      <p:grpSpPr>
        <a:xfrm>
          <a:off x="0" y="0"/>
          <a:ext cx="0" cy="0"/>
          <a:chOff x="0" y="0"/>
          <a:chExt cx="0" cy="0"/>
        </a:xfrm>
      </p:grpSpPr>
      <p:sp>
        <p:nvSpPr>
          <p:cNvPr id="658" name="Google Shape;658;p8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659" name="Google Shape;659;p8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3" name="Shape 663"/>
        <p:cNvGrpSpPr/>
        <p:nvPr/>
      </p:nvGrpSpPr>
      <p:grpSpPr>
        <a:xfrm>
          <a:off x="0" y="0"/>
          <a:ext cx="0" cy="0"/>
          <a:chOff x="0" y="0"/>
          <a:chExt cx="0" cy="0"/>
        </a:xfrm>
      </p:grpSpPr>
      <p:sp>
        <p:nvSpPr>
          <p:cNvPr id="664" name="Google Shape;664;p8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665" name="Google Shape;665;p8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3" name="Shape 133"/>
        <p:cNvGrpSpPr/>
        <p:nvPr/>
      </p:nvGrpSpPr>
      <p:grpSpPr>
        <a:xfrm>
          <a:off x="0" y="0"/>
          <a:ext cx="0" cy="0"/>
          <a:chOff x="0" y="0"/>
          <a:chExt cx="0" cy="0"/>
        </a:xfrm>
      </p:grpSpPr>
      <p:sp>
        <p:nvSpPr>
          <p:cNvPr id="134" name="Google Shape;134;p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35" name="Google Shape;135;p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0" name="Shape 670"/>
        <p:cNvGrpSpPr/>
        <p:nvPr/>
      </p:nvGrpSpPr>
      <p:grpSpPr>
        <a:xfrm>
          <a:off x="0" y="0"/>
          <a:ext cx="0" cy="0"/>
          <a:chOff x="0" y="0"/>
          <a:chExt cx="0" cy="0"/>
        </a:xfrm>
      </p:grpSpPr>
      <p:sp>
        <p:nvSpPr>
          <p:cNvPr id="671" name="Google Shape;671;p9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672" name="Google Shape;672;p9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5" name="Shape 675"/>
        <p:cNvGrpSpPr/>
        <p:nvPr/>
      </p:nvGrpSpPr>
      <p:grpSpPr>
        <a:xfrm>
          <a:off x="0" y="0"/>
          <a:ext cx="0" cy="0"/>
          <a:chOff x="0" y="0"/>
          <a:chExt cx="0" cy="0"/>
        </a:xfrm>
      </p:grpSpPr>
      <p:sp>
        <p:nvSpPr>
          <p:cNvPr id="676" name="Google Shape;676;p9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677" name="Google Shape;677;p9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1" name="Shape 681"/>
        <p:cNvGrpSpPr/>
        <p:nvPr/>
      </p:nvGrpSpPr>
      <p:grpSpPr>
        <a:xfrm>
          <a:off x="0" y="0"/>
          <a:ext cx="0" cy="0"/>
          <a:chOff x="0" y="0"/>
          <a:chExt cx="0" cy="0"/>
        </a:xfrm>
      </p:grpSpPr>
      <p:sp>
        <p:nvSpPr>
          <p:cNvPr id="682" name="Google Shape;682;p9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683" name="Google Shape;683;p9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8" name="Shape 688"/>
        <p:cNvGrpSpPr/>
        <p:nvPr/>
      </p:nvGrpSpPr>
      <p:grpSpPr>
        <a:xfrm>
          <a:off x="0" y="0"/>
          <a:ext cx="0" cy="0"/>
          <a:chOff x="0" y="0"/>
          <a:chExt cx="0" cy="0"/>
        </a:xfrm>
      </p:grpSpPr>
      <p:sp>
        <p:nvSpPr>
          <p:cNvPr id="689" name="Google Shape;689;p9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690" name="Google Shape;690;p9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4" name="Shape 694"/>
        <p:cNvGrpSpPr/>
        <p:nvPr/>
      </p:nvGrpSpPr>
      <p:grpSpPr>
        <a:xfrm>
          <a:off x="0" y="0"/>
          <a:ext cx="0" cy="0"/>
          <a:chOff x="0" y="0"/>
          <a:chExt cx="0" cy="0"/>
        </a:xfrm>
      </p:grpSpPr>
      <p:sp>
        <p:nvSpPr>
          <p:cNvPr id="695" name="Google Shape;695;p9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696" name="Google Shape;696;p9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3" name="Shape 703"/>
        <p:cNvGrpSpPr/>
        <p:nvPr/>
      </p:nvGrpSpPr>
      <p:grpSpPr>
        <a:xfrm>
          <a:off x="0" y="0"/>
          <a:ext cx="0" cy="0"/>
          <a:chOff x="0" y="0"/>
          <a:chExt cx="0" cy="0"/>
        </a:xfrm>
      </p:grpSpPr>
      <p:sp>
        <p:nvSpPr>
          <p:cNvPr id="704" name="Google Shape;704;p9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705" name="Google Shape;705;p9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9" name="Shape 709"/>
        <p:cNvGrpSpPr/>
        <p:nvPr/>
      </p:nvGrpSpPr>
      <p:grpSpPr>
        <a:xfrm>
          <a:off x="0" y="0"/>
          <a:ext cx="0" cy="0"/>
          <a:chOff x="0" y="0"/>
          <a:chExt cx="0" cy="0"/>
        </a:xfrm>
      </p:grpSpPr>
      <p:sp>
        <p:nvSpPr>
          <p:cNvPr id="710" name="Google Shape;710;p9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711" name="Google Shape;711;p9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5" name="Shape 715"/>
        <p:cNvGrpSpPr/>
        <p:nvPr/>
      </p:nvGrpSpPr>
      <p:grpSpPr>
        <a:xfrm>
          <a:off x="0" y="0"/>
          <a:ext cx="0" cy="0"/>
          <a:chOff x="0" y="0"/>
          <a:chExt cx="0" cy="0"/>
        </a:xfrm>
      </p:grpSpPr>
      <p:sp>
        <p:nvSpPr>
          <p:cNvPr id="716" name="Google Shape;716;p9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717" name="Google Shape;717;p9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1" name="Shape 721"/>
        <p:cNvGrpSpPr/>
        <p:nvPr/>
      </p:nvGrpSpPr>
      <p:grpSpPr>
        <a:xfrm>
          <a:off x="0" y="0"/>
          <a:ext cx="0" cy="0"/>
          <a:chOff x="0" y="0"/>
          <a:chExt cx="0" cy="0"/>
        </a:xfrm>
      </p:grpSpPr>
      <p:sp>
        <p:nvSpPr>
          <p:cNvPr id="722" name="Google Shape;722;p9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723" name="Google Shape;723;p9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7" name="Shape 727"/>
        <p:cNvGrpSpPr/>
        <p:nvPr/>
      </p:nvGrpSpPr>
      <p:grpSpPr>
        <a:xfrm>
          <a:off x="0" y="0"/>
          <a:ext cx="0" cy="0"/>
          <a:chOff x="0" y="0"/>
          <a:chExt cx="0" cy="0"/>
        </a:xfrm>
      </p:grpSpPr>
      <p:sp>
        <p:nvSpPr>
          <p:cNvPr id="728" name="Google Shape;728;p9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729" name="Google Shape;729;p9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6" name="Shape 16"/>
        <p:cNvGrpSpPr/>
        <p:nvPr/>
      </p:nvGrpSpPr>
      <p:grpSpPr>
        <a:xfrm>
          <a:off x="0" y="0"/>
          <a:ext cx="0" cy="0"/>
          <a:chOff x="0" y="0"/>
          <a:chExt cx="0" cy="0"/>
        </a:xfrm>
      </p:grpSpPr>
      <p:sp>
        <p:nvSpPr>
          <p:cNvPr id="17" name="Google Shape;17;p132"/>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32"/>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13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3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3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
        <p:nvSpPr>
          <p:cNvPr id="22" name="Google Shape;22;p132"/>
          <p:cNvSpPr/>
          <p:nvPr/>
        </p:nvSpPr>
        <p:spPr>
          <a:xfrm>
            <a:off x="9525000" y="55563"/>
            <a:ext cx="2543175" cy="1066800"/>
          </a:xfrm>
          <a:prstGeom prst="rect">
            <a:avLst/>
          </a:prstGeom>
          <a:blipFill rotWithShape="1">
            <a:blip r:embed="rId2"/>
            <a:stretch>
              <a:fillRect/>
            </a:stretch>
          </a:blip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4" name="Shape 74"/>
        <p:cNvGrpSpPr/>
        <p:nvPr/>
      </p:nvGrpSpPr>
      <p:grpSpPr>
        <a:xfrm>
          <a:off x="0" y="0"/>
          <a:ext cx="0" cy="0"/>
          <a:chOff x="0" y="0"/>
          <a:chExt cx="0" cy="0"/>
        </a:xfrm>
      </p:grpSpPr>
      <p:sp>
        <p:nvSpPr>
          <p:cNvPr id="75" name="Google Shape;75;p141"/>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41"/>
          <p:cNvSpPr txBox="1"/>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7" name="Google Shape;77;p14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4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4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80" name="Shape 80"/>
        <p:cNvGrpSpPr/>
        <p:nvPr/>
      </p:nvGrpSpPr>
      <p:grpSpPr>
        <a:xfrm>
          <a:off x="0" y="0"/>
          <a:ext cx="0" cy="0"/>
          <a:chOff x="0" y="0"/>
          <a:chExt cx="0" cy="0"/>
        </a:xfrm>
      </p:grpSpPr>
      <p:sp>
        <p:nvSpPr>
          <p:cNvPr id="81" name="Google Shape;81;p142"/>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42"/>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3" name="Google Shape;83;p14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4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4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3" name="Shape 23"/>
        <p:cNvGrpSpPr/>
        <p:nvPr/>
      </p:nvGrpSpPr>
      <p:grpSpPr>
        <a:xfrm>
          <a:off x="0" y="0"/>
          <a:ext cx="0" cy="0"/>
          <a:chOff x="0" y="0"/>
          <a:chExt cx="0" cy="0"/>
        </a:xfrm>
      </p:grpSpPr>
      <p:sp>
        <p:nvSpPr>
          <p:cNvPr id="24" name="Google Shape;24;p133"/>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33"/>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6" name="Google Shape;26;p13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3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3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9" name="Shape 29"/>
        <p:cNvGrpSpPr/>
        <p:nvPr/>
      </p:nvGrpSpPr>
      <p:grpSpPr>
        <a:xfrm>
          <a:off x="0" y="0"/>
          <a:ext cx="0" cy="0"/>
          <a:chOff x="0" y="0"/>
          <a:chExt cx="0" cy="0"/>
        </a:xfrm>
      </p:grpSpPr>
      <p:sp>
        <p:nvSpPr>
          <p:cNvPr id="30" name="Google Shape;30;p13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3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3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3" name="Shape 33"/>
        <p:cNvGrpSpPr/>
        <p:nvPr/>
      </p:nvGrpSpPr>
      <p:grpSpPr>
        <a:xfrm>
          <a:off x="0" y="0"/>
          <a:ext cx="0" cy="0"/>
          <a:chOff x="0" y="0"/>
          <a:chExt cx="0" cy="0"/>
        </a:xfrm>
      </p:grpSpPr>
      <p:sp>
        <p:nvSpPr>
          <p:cNvPr id="34" name="Google Shape;34;p135"/>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35"/>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13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3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3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9" name="Shape 39"/>
        <p:cNvGrpSpPr/>
        <p:nvPr/>
      </p:nvGrpSpPr>
      <p:grpSpPr>
        <a:xfrm>
          <a:off x="0" y="0"/>
          <a:ext cx="0" cy="0"/>
          <a:chOff x="0" y="0"/>
          <a:chExt cx="0" cy="0"/>
        </a:xfrm>
      </p:grpSpPr>
      <p:sp>
        <p:nvSpPr>
          <p:cNvPr id="40" name="Google Shape;40;p13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36"/>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2" name="Google Shape;42;p136"/>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3" name="Google Shape;43;p13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3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3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6" name="Shape 46"/>
        <p:cNvGrpSpPr/>
        <p:nvPr/>
      </p:nvGrpSpPr>
      <p:grpSpPr>
        <a:xfrm>
          <a:off x="0" y="0"/>
          <a:ext cx="0" cy="0"/>
          <a:chOff x="0" y="0"/>
          <a:chExt cx="0" cy="0"/>
        </a:xfrm>
      </p:grpSpPr>
      <p:sp>
        <p:nvSpPr>
          <p:cNvPr id="47" name="Google Shape;47;p137"/>
          <p:cNvSpPr txBox="1"/>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37"/>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9" name="Google Shape;49;p137"/>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0" name="Google Shape;50;p137"/>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1" name="Google Shape;51;p137"/>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2" name="Google Shape;52;p13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3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3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5" name="Shape 55"/>
        <p:cNvGrpSpPr/>
        <p:nvPr/>
      </p:nvGrpSpPr>
      <p:grpSpPr>
        <a:xfrm>
          <a:off x="0" y="0"/>
          <a:ext cx="0" cy="0"/>
          <a:chOff x="0" y="0"/>
          <a:chExt cx="0" cy="0"/>
        </a:xfrm>
      </p:grpSpPr>
      <p:sp>
        <p:nvSpPr>
          <p:cNvPr id="56" name="Google Shape;56;p138"/>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3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3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3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0" name="Shape 60"/>
        <p:cNvGrpSpPr/>
        <p:nvPr/>
      </p:nvGrpSpPr>
      <p:grpSpPr>
        <a:xfrm>
          <a:off x="0" y="0"/>
          <a:ext cx="0" cy="0"/>
          <a:chOff x="0" y="0"/>
          <a:chExt cx="0" cy="0"/>
        </a:xfrm>
      </p:grpSpPr>
      <p:sp>
        <p:nvSpPr>
          <p:cNvPr id="61" name="Google Shape;61;p139"/>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39"/>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3" name="Google Shape;63;p139"/>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4" name="Google Shape;64;p13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3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7" name="Shape 67"/>
        <p:cNvGrpSpPr/>
        <p:nvPr/>
      </p:nvGrpSpPr>
      <p:grpSpPr>
        <a:xfrm>
          <a:off x="0" y="0"/>
          <a:ext cx="0" cy="0"/>
          <a:chOff x="0" y="0"/>
          <a:chExt cx="0" cy="0"/>
        </a:xfrm>
      </p:grpSpPr>
      <p:sp>
        <p:nvSpPr>
          <p:cNvPr id="68" name="Google Shape;68;p140"/>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40"/>
          <p:cNvSpPr/>
          <p:nvPr>
            <p:ph type="pic" idx="2"/>
          </p:nvPr>
        </p:nvSpPr>
        <p:spPr>
          <a:xfrm>
            <a:off x="5183188" y="987425"/>
            <a:ext cx="6172200" cy="4873625"/>
          </a:xfrm>
          <a:prstGeom prst="rect">
            <a:avLst/>
          </a:prstGeom>
          <a:noFill/>
          <a:ln>
            <a:noFill/>
          </a:ln>
        </p:spPr>
      </p:sp>
      <p:sp>
        <p:nvSpPr>
          <p:cNvPr id="70" name="Google Shape;70;p140"/>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71" name="Google Shape;71;p14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4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4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131"/>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 name="Google Shape;11;p131"/>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3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13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13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pic>
        <p:nvPicPr>
          <p:cNvPr id="15" name="Google Shape;15;p131"/>
          <p:cNvPicPr preferRelativeResize="0"/>
          <p:nvPr/>
        </p:nvPicPr>
        <p:blipFill rotWithShape="1">
          <a:blip r:embed="rId12"/>
          <a:srcRect/>
          <a:stretch>
            <a:fillRect/>
          </a:stretch>
        </p:blipFill>
        <p:spPr>
          <a:xfrm>
            <a:off x="9991725" y="0"/>
            <a:ext cx="2114550" cy="11747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110.xml"/><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123.xml"/><Relationship Id="rId2" Type="http://schemas.openxmlformats.org/officeDocument/2006/relationships/slideLayout" Target="../slideLayouts/slideLayout3.xml"/><Relationship Id="rId1" Type="http://schemas.openxmlformats.org/officeDocument/2006/relationships/image" Target="../media/image56.png"/></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4" Type="http://schemas.openxmlformats.org/officeDocument/2006/relationships/notesSlide" Target="../notesSlides/notesSlide126.xml"/><Relationship Id="rId3" Type="http://schemas.openxmlformats.org/officeDocument/2006/relationships/slideLayout" Target="../slideLayouts/slideLayout2.xml"/><Relationship Id="rId2" Type="http://schemas.openxmlformats.org/officeDocument/2006/relationships/image" Target="../media/image58.png"/><Relationship Id="rId1" Type="http://schemas.openxmlformats.org/officeDocument/2006/relationships/image" Target="../media/image57.png"/></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130.xml"/><Relationship Id="rId2" Type="http://schemas.openxmlformats.org/officeDocument/2006/relationships/slideLayout" Target="../slideLayouts/slideLayout2.xml"/><Relationship Id="rId1" Type="http://schemas.openxmlformats.org/officeDocument/2006/relationships/image" Target="../media/image5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hyperlink" Target="https://www.studytonight.com/dbms/alter-query.php" TargetMode="External"/><Relationship Id="rId1" Type="http://schemas.openxmlformats.org/officeDocument/2006/relationships/hyperlink" Target="https://www.studytonight.com/dbms/database-key.php"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45.xml"/><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6" Type="http://schemas.openxmlformats.org/officeDocument/2006/relationships/notesSlide" Target="../notesSlides/notesSlide50.xml"/><Relationship Id="rId5" Type="http://schemas.openxmlformats.org/officeDocument/2006/relationships/slideLayout" Target="../slideLayouts/slideLayout2.xml"/><Relationship Id="rId4" Type="http://schemas.openxmlformats.org/officeDocument/2006/relationships/hyperlink" Target="https://www.geeksforgeeks.org/sql-group-by/" TargetMode="External"/><Relationship Id="rId3" Type="http://schemas.openxmlformats.org/officeDocument/2006/relationships/hyperlink" Target="https://www.geeksforgeeks.org/sql-order-by/" TargetMode="External"/><Relationship Id="rId2" Type="http://schemas.openxmlformats.org/officeDocument/2006/relationships/hyperlink" Target="https://www.geeksforgeeks.org/having-vs-where-clause/" TargetMode="External"/><Relationship Id="rId1" Type="http://schemas.openxmlformats.org/officeDocument/2006/relationships/hyperlink" Target="https://www.geeksforgeeks.org/sql-where-clause/" TargetMode="External"/></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51.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52.xml.rels><?xml version="1.0" encoding="UTF-8" standalone="yes"?>
<Relationships xmlns="http://schemas.openxmlformats.org/package/2006/relationships"><Relationship Id="rId5" Type="http://schemas.openxmlformats.org/officeDocument/2006/relationships/notesSlide" Target="../notesSlides/notesSlide52.xml"/><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53.xml"/><Relationship Id="rId4" Type="http://schemas.openxmlformats.org/officeDocument/2006/relationships/slideLayout" Target="../slideLayouts/slideLayout2.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5.png"/></Relationships>
</file>

<file path=ppt/slides/_rels/slide54.xml.rels><?xml version="1.0" encoding="UTF-8" standalone="yes"?>
<Relationships xmlns="http://schemas.openxmlformats.org/package/2006/relationships"><Relationship Id="rId5" Type="http://schemas.openxmlformats.org/officeDocument/2006/relationships/notesSlide" Target="../notesSlides/notesSlide54.xml"/><Relationship Id="rId4" Type="http://schemas.openxmlformats.org/officeDocument/2006/relationships/slideLayout" Target="../slideLayouts/slideLayout2.xml"/><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image" Target="../media/image22.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63.xml"/><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32.png"/></Relationships>
</file>

<file path=ppt/slides/_rels/slide64.xml.rels><?xml version="1.0" encoding="UTF-8" standalone="yes"?>
<Relationships xmlns="http://schemas.openxmlformats.org/package/2006/relationships"><Relationship Id="rId4" Type="http://schemas.openxmlformats.org/officeDocument/2006/relationships/notesSlide" Target="../notesSlides/notesSlide64.xml"/><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2.png"/></Relationships>
</file>

<file path=ppt/slides/_rels/slide65.xml.rels><?xml version="1.0" encoding="UTF-8" standalone="yes"?>
<Relationships xmlns="http://schemas.openxmlformats.org/package/2006/relationships"><Relationship Id="rId5" Type="http://schemas.openxmlformats.org/officeDocument/2006/relationships/notesSlide" Target="../notesSlides/notesSlide65.xml"/><Relationship Id="rId4" Type="http://schemas.openxmlformats.org/officeDocument/2006/relationships/slideLayout" Target="../slideLayouts/slideLayout2.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5.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81.xml.rels><?xml version="1.0" encoding="UTF-8" standalone="yes"?>
<Relationships xmlns="http://schemas.openxmlformats.org/package/2006/relationships"><Relationship Id="rId4" Type="http://schemas.openxmlformats.org/officeDocument/2006/relationships/notesSlide" Target="../notesSlides/notesSlide81.xml"/><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image" Target="../media/image41.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83.xml.rels><?xml version="1.0" encoding="UTF-8" standalone="yes"?>
<Relationships xmlns="http://schemas.openxmlformats.org/package/2006/relationships"><Relationship Id="rId4" Type="http://schemas.openxmlformats.org/officeDocument/2006/relationships/notesSlide" Target="../notesSlides/notesSlide83.xml"/><Relationship Id="rId3" Type="http://schemas.openxmlformats.org/officeDocument/2006/relationships/slideLayout" Target="../slideLayouts/slideLayout2.xml"/><Relationship Id="rId2" Type="http://schemas.openxmlformats.org/officeDocument/2006/relationships/image" Target="../media/image45.png"/><Relationship Id="rId1" Type="http://schemas.openxmlformats.org/officeDocument/2006/relationships/image" Target="../media/image44.png"/></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85.xml.rels><?xml version="1.0" encoding="UTF-8" standalone="yes"?>
<Relationships xmlns="http://schemas.openxmlformats.org/package/2006/relationships"><Relationship Id="rId4" Type="http://schemas.openxmlformats.org/officeDocument/2006/relationships/notesSlide" Target="../notesSlides/notesSlide85.xml"/><Relationship Id="rId3" Type="http://schemas.openxmlformats.org/officeDocument/2006/relationships/slideLayout" Target="../slideLayouts/slideLayout2.xml"/><Relationship Id="rId2" Type="http://schemas.openxmlformats.org/officeDocument/2006/relationships/image" Target="../media/image48.png"/><Relationship Id="rId1" Type="http://schemas.openxmlformats.org/officeDocument/2006/relationships/image" Target="../media/image47.png"/></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87.xml.rels><?xml version="1.0" encoding="UTF-8" standalone="yes"?>
<Relationships xmlns="http://schemas.openxmlformats.org/package/2006/relationships"><Relationship Id="rId4" Type="http://schemas.openxmlformats.org/officeDocument/2006/relationships/notesSlide" Target="../notesSlides/notesSlide87.xml"/><Relationship Id="rId3" Type="http://schemas.openxmlformats.org/officeDocument/2006/relationships/slideLayout" Target="../slideLayouts/slideLayout1.xml"/><Relationship Id="rId2" Type="http://schemas.openxmlformats.org/officeDocument/2006/relationships/image" Target="../media/image51.png"/><Relationship Id="rId1" Type="http://schemas.openxmlformats.org/officeDocument/2006/relationships/image" Target="../media/image50.png"/></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1"/>
          <p:cNvSpPr txBox="1"/>
          <p:nvPr>
            <p:ph type="ctrTitle"/>
          </p:nvPr>
        </p:nvSpPr>
        <p:spPr>
          <a:xfrm>
            <a:off x="1524000" y="1198563"/>
            <a:ext cx="91440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panose="020F0502020204030204"/>
              <a:buNone/>
            </a:pPr>
            <a:r>
              <a:rPr lang="en-US"/>
              <a:t>Unit 3</a:t>
            </a:r>
            <a:endParaRPr lang="en-US"/>
          </a:p>
        </p:txBody>
      </p:sp>
      <p:sp>
        <p:nvSpPr>
          <p:cNvPr id="91" name="Google Shape;91;p1"/>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1" name="Shape 141"/>
        <p:cNvGrpSpPr/>
        <p:nvPr/>
      </p:nvGrpSpPr>
      <p:grpSpPr>
        <a:xfrm>
          <a:off x="0" y="0"/>
          <a:ext cx="0" cy="0"/>
          <a:chOff x="0" y="0"/>
          <a:chExt cx="0" cy="0"/>
        </a:xfrm>
      </p:grpSpPr>
      <p:sp>
        <p:nvSpPr>
          <p:cNvPr id="142" name="Google Shape;142;p10"/>
          <p:cNvSpPr txBox="1"/>
          <p:nvPr>
            <p:ph type="body" idx="1"/>
          </p:nvPr>
        </p:nvSpPr>
        <p:spPr>
          <a:xfrm>
            <a:off x="1174743" y="825857"/>
            <a:ext cx="10511121" cy="5206286"/>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dk1"/>
              </a:buClr>
              <a:buSzPts val="2000"/>
              <a:buNone/>
            </a:pPr>
            <a:endParaRPr sz="2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50000"/>
              </a:lnSpc>
              <a:spcBef>
                <a:spcPts val="1000"/>
              </a:spcBef>
              <a:spcAft>
                <a:spcPts val="0"/>
              </a:spcAft>
              <a:buClr>
                <a:srgbClr val="FF0000"/>
              </a:buClr>
              <a:buSzPts val="2000"/>
              <a:buNone/>
            </a:pPr>
            <a:r>
              <a:rPr 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rPr>
              <a:t>ALTER TABLE </a:t>
            </a:r>
            <a:r>
              <a:rPr lang="en-US" sz="2000">
                <a:latin typeface="Times New Roman" panose="02020603050405020304"/>
                <a:ea typeface="Times New Roman" panose="02020603050405020304"/>
                <a:cs typeface="Times New Roman" panose="02020603050405020304"/>
                <a:sym typeface="Times New Roman" panose="02020603050405020304"/>
              </a:rPr>
              <a:t>table_name </a:t>
            </a:r>
            <a:r>
              <a:rPr 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rPr>
              <a:t>MODIFY</a:t>
            </a:r>
            <a:r>
              <a:rPr lang="en-US" sz="2000">
                <a:latin typeface="Times New Roman" panose="02020603050405020304"/>
                <a:ea typeface="Times New Roman" panose="02020603050405020304"/>
                <a:cs typeface="Times New Roman" panose="02020603050405020304"/>
                <a:sym typeface="Times New Roman" panose="02020603050405020304"/>
              </a:rPr>
              <a:t> (column_name data_type(new_size));</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50000"/>
              </a:lnSpc>
              <a:spcBef>
                <a:spcPts val="1000"/>
              </a:spcBef>
              <a:spcAft>
                <a:spcPts val="0"/>
              </a:spcAft>
              <a:buClr>
                <a:schemeClr val="dk1"/>
              </a:buClr>
              <a:buSzPts val="2000"/>
              <a:buNone/>
            </a:pPr>
            <a:r>
              <a:rPr lang="en-US" sz="2000">
                <a:latin typeface="Times New Roman" panose="02020603050405020304"/>
                <a:ea typeface="Times New Roman" panose="02020603050405020304"/>
                <a:cs typeface="Times New Roman" panose="02020603050405020304"/>
                <a:sym typeface="Times New Roman" panose="02020603050405020304"/>
              </a:rPr>
              <a:t>E.g.:</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50000"/>
              </a:lnSpc>
              <a:spcBef>
                <a:spcPts val="1000"/>
              </a:spcBef>
              <a:spcAft>
                <a:spcPts val="0"/>
              </a:spcAft>
              <a:buClr>
                <a:schemeClr val="dk1"/>
              </a:buClr>
              <a:buSzPts val="2000"/>
              <a:buNone/>
            </a:pPr>
            <a:r>
              <a:rPr lang="en-US" sz="2000">
                <a:latin typeface="Times New Roman" panose="02020603050405020304"/>
                <a:ea typeface="Times New Roman" panose="02020603050405020304"/>
                <a:cs typeface="Times New Roman" panose="02020603050405020304"/>
                <a:sym typeface="Times New Roman" panose="02020603050405020304"/>
              </a:rPr>
              <a:t>ALTER TABLE Employee MODIFY (Name varchar2(30));</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chemeClr val="dk1"/>
              </a:buClr>
              <a:buSzPts val="2000"/>
              <a:buNone/>
            </a:pPr>
            <a:endParaRPr sz="2000" b="0" i="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rgbClr val="FF0000"/>
              </a:buClr>
              <a:buSzPts val="2000"/>
              <a:buNone/>
            </a:pPr>
            <a:r>
              <a:rPr lang="en-US" sz="2000" b="0" i="0">
                <a:solidFill>
                  <a:srgbClr val="FF0000"/>
                </a:solidFill>
                <a:latin typeface="Times New Roman" panose="02020603050405020304"/>
                <a:ea typeface="Times New Roman" panose="02020603050405020304"/>
                <a:cs typeface="Times New Roman" panose="02020603050405020304"/>
                <a:sym typeface="Times New Roman" panose="02020603050405020304"/>
              </a:rPr>
              <a:t>ALTER</a:t>
            </a:r>
            <a:r>
              <a:rPr lang="en-US" sz="2000" b="0" i="0">
                <a:solidFill>
                  <a:srgbClr val="001C3B"/>
                </a:solidFill>
                <a:latin typeface="Times New Roman" panose="02020603050405020304"/>
                <a:ea typeface="Times New Roman" panose="02020603050405020304"/>
                <a:cs typeface="Times New Roman" panose="02020603050405020304"/>
                <a:sym typeface="Times New Roman" panose="02020603050405020304"/>
              </a:rPr>
              <a:t> - dropping a column from the table</a:t>
            </a:r>
            <a:endParaRPr sz="20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150000"/>
              </a:lnSpc>
              <a:spcBef>
                <a:spcPts val="1000"/>
              </a:spcBef>
              <a:spcAft>
                <a:spcPts val="0"/>
              </a:spcAft>
              <a:buClr>
                <a:srgbClr val="FF0000"/>
              </a:buClr>
              <a:buSzPts val="2000"/>
              <a:buChar char="•"/>
            </a:pPr>
            <a:r>
              <a:rPr 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rPr>
              <a:t>ALTER TABLE </a:t>
            </a:r>
            <a:r>
              <a:rPr lang="en-US" sz="2000">
                <a:latin typeface="Times New Roman" panose="02020603050405020304"/>
                <a:ea typeface="Times New Roman" panose="02020603050405020304"/>
                <a:cs typeface="Times New Roman" panose="02020603050405020304"/>
                <a:sym typeface="Times New Roman" panose="02020603050405020304"/>
              </a:rPr>
              <a:t>table_name </a:t>
            </a:r>
            <a:r>
              <a:rPr 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rPr>
              <a:t>DROP COLUMN </a:t>
            </a:r>
            <a:r>
              <a:rPr lang="en-US" sz="2000">
                <a:latin typeface="Times New Roman" panose="02020603050405020304"/>
                <a:ea typeface="Times New Roman" panose="02020603050405020304"/>
                <a:cs typeface="Times New Roman" panose="02020603050405020304"/>
                <a:sym typeface="Times New Roman" panose="02020603050405020304"/>
              </a:rPr>
              <a:t>column_name;</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50000"/>
              </a:lnSpc>
              <a:spcBef>
                <a:spcPts val="1000"/>
              </a:spcBef>
              <a:spcAft>
                <a:spcPts val="0"/>
              </a:spcAft>
              <a:buClr>
                <a:schemeClr val="dk1"/>
              </a:buClr>
              <a:buSzPts val="2000"/>
              <a:buNone/>
            </a:pPr>
            <a:r>
              <a:rPr lang="en-US" sz="2000">
                <a:latin typeface="Times New Roman" panose="02020603050405020304"/>
                <a:ea typeface="Times New Roman" panose="02020603050405020304"/>
                <a:cs typeface="Times New Roman" panose="02020603050405020304"/>
                <a:sym typeface="Times New Roman" panose="02020603050405020304"/>
              </a:rPr>
              <a:t>E.g.:</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50000"/>
              </a:lnSpc>
              <a:spcBef>
                <a:spcPts val="1000"/>
              </a:spcBef>
              <a:spcAft>
                <a:spcPts val="0"/>
              </a:spcAft>
              <a:buClr>
                <a:schemeClr val="dk1"/>
              </a:buClr>
              <a:buSzPts val="2000"/>
              <a:buNone/>
            </a:pPr>
            <a:r>
              <a:rPr lang="en-US" sz="2000">
                <a:latin typeface="Times New Roman" panose="02020603050405020304"/>
                <a:ea typeface="Times New Roman" panose="02020603050405020304"/>
                <a:cs typeface="Times New Roman" panose="02020603050405020304"/>
                <a:sym typeface="Times New Roman" panose="02020603050405020304"/>
              </a:rPr>
              <a:t>ALTER TABLE Student DROP COLUMN Age;</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736" name="Shape 736"/>
        <p:cNvGrpSpPr/>
        <p:nvPr/>
      </p:nvGrpSpPr>
      <p:grpSpPr>
        <a:xfrm>
          <a:off x="0" y="0"/>
          <a:ext cx="0" cy="0"/>
          <a:chOff x="0" y="0"/>
          <a:chExt cx="0" cy="0"/>
        </a:xfrm>
      </p:grpSpPr>
      <p:sp>
        <p:nvSpPr>
          <p:cNvPr id="737" name="Google Shape;737;p100"/>
          <p:cNvSpPr txBox="1"/>
          <p:nvPr>
            <p:ph type="title"/>
          </p:nvPr>
        </p:nvSpPr>
        <p:spPr>
          <a:xfrm>
            <a:off x="1981200" y="274638"/>
            <a:ext cx="8229600" cy="58259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45000"/>
              <a:buNone/>
            </a:pPr>
            <a:r>
              <a:rPr lang="en-US"/>
              <a:t>Implicit Cursors</a:t>
            </a:r>
            <a:endParaRPr lang="en-US"/>
          </a:p>
        </p:txBody>
      </p:sp>
      <p:sp>
        <p:nvSpPr>
          <p:cNvPr id="738" name="Google Shape;738;p100"/>
          <p:cNvSpPr txBox="1"/>
          <p:nvPr>
            <p:ph type="body" idx="1"/>
          </p:nvPr>
        </p:nvSpPr>
        <p:spPr>
          <a:xfrm>
            <a:off x="1981200" y="1142985"/>
            <a:ext cx="8229600" cy="4983179"/>
          </a:xfrm>
          <a:prstGeom prst="rect">
            <a:avLst/>
          </a:prstGeom>
          <a:noFill/>
          <a:ln>
            <a:noFill/>
          </a:ln>
        </p:spPr>
        <p:txBody>
          <a:bodyPr spcFirstLastPara="1" wrap="square" lIns="91425" tIns="45700" rIns="91425" bIns="45700" anchor="t" anchorCtr="0">
            <a:normAutofit/>
          </a:bodyPr>
          <a:lstStyle/>
          <a:p>
            <a:pPr marL="457200" lvl="0" indent="-342900" algn="just" rtl="0">
              <a:lnSpc>
                <a:spcPct val="90000"/>
              </a:lnSpc>
              <a:spcBef>
                <a:spcPts val="1000"/>
              </a:spcBef>
              <a:spcAft>
                <a:spcPts val="0"/>
              </a:spcAft>
              <a:buSzPts val="1800"/>
              <a:buChar char="•"/>
            </a:pPr>
            <a:r>
              <a:rPr lang="en-US"/>
              <a:t>Implicit cursors are automatically created by Oracle whenever an SQL statement is executed, when there is no explicit cursor for the statement. </a:t>
            </a:r>
            <a:endParaRPr lang="en-US"/>
          </a:p>
          <a:p>
            <a:pPr marL="457200" lvl="0" indent="-342900" algn="just" rtl="0">
              <a:lnSpc>
                <a:spcPct val="90000"/>
              </a:lnSpc>
              <a:spcBef>
                <a:spcPts val="1000"/>
              </a:spcBef>
              <a:spcAft>
                <a:spcPts val="0"/>
              </a:spcAft>
              <a:buSzPts val="1800"/>
              <a:buChar char="•"/>
            </a:pPr>
            <a:r>
              <a:rPr lang="en-US"/>
              <a:t>Programmers cannot control the implicit cursors and the information in it.</a:t>
            </a:r>
            <a:endParaRPr lang="en-US"/>
          </a:p>
          <a:p>
            <a:pPr marL="457200" lvl="0" indent="-342900" algn="just" rtl="0">
              <a:lnSpc>
                <a:spcPct val="90000"/>
              </a:lnSpc>
              <a:spcBef>
                <a:spcPts val="1000"/>
              </a:spcBef>
              <a:spcAft>
                <a:spcPts val="0"/>
              </a:spcAft>
              <a:buSzPts val="1800"/>
              <a:buChar char="•"/>
            </a:pPr>
            <a:r>
              <a:rPr lang="en-US"/>
              <a:t>In PL/SQL, the most recent implicit cursor is the </a:t>
            </a:r>
            <a:r>
              <a:rPr lang="en-US" b="1"/>
              <a:t>SQL cursor</a:t>
            </a:r>
            <a:r>
              <a:rPr lang="en-US"/>
              <a:t>, which has the following attributes.</a:t>
            </a:r>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742" name="Shape 742"/>
        <p:cNvGrpSpPr/>
        <p:nvPr/>
      </p:nvGrpSpPr>
      <p:grpSpPr>
        <a:xfrm>
          <a:off x="0" y="0"/>
          <a:ext cx="0" cy="0"/>
          <a:chOff x="0" y="0"/>
          <a:chExt cx="0" cy="0"/>
        </a:xfrm>
      </p:grpSpPr>
      <p:sp>
        <p:nvSpPr>
          <p:cNvPr id="743" name="Google Shape;743;p101"/>
          <p:cNvSpPr txBox="1"/>
          <p:nvPr>
            <p:ph type="title"/>
          </p:nvPr>
        </p:nvSpPr>
        <p:spPr>
          <a:xfrm>
            <a:off x="1981200" y="274638"/>
            <a:ext cx="8229600" cy="36828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45000"/>
              <a:buNone/>
            </a:pPr>
            <a:br>
              <a:rPr lang="en-US"/>
            </a:br>
            <a:r>
              <a:rPr lang="en-US"/>
              <a:t>Implicit Cursors</a:t>
            </a:r>
            <a:br>
              <a:rPr lang="en-US"/>
            </a:br>
            <a:endParaRPr lang="en-US"/>
          </a:p>
        </p:txBody>
      </p:sp>
      <p:graphicFrame>
        <p:nvGraphicFramePr>
          <p:cNvPr id="744" name="Google Shape;744;p101"/>
          <p:cNvGraphicFramePr/>
          <p:nvPr/>
        </p:nvGraphicFramePr>
        <p:xfrm>
          <a:off x="1143000" y="836713"/>
          <a:ext cx="8872550" cy="5400600"/>
        </p:xfrm>
        <a:graphic>
          <a:graphicData uri="http://schemas.openxmlformats.org/drawingml/2006/table">
            <a:tbl>
              <a:tblPr>
                <a:noFill/>
                <a:tableStyleId>{C4C51472-C446-416F-9186-1F82A843E021}</a:tableStyleId>
              </a:tblPr>
              <a:tblGrid>
                <a:gridCol w="1634425"/>
                <a:gridCol w="7238125"/>
              </a:tblGrid>
              <a:tr h="317750">
                <a:tc>
                  <a:txBody>
                    <a:bodyPr/>
                    <a:lstStyle/>
                    <a:p>
                      <a:pPr marL="0" marR="0" lvl="0" indent="0" algn="ctr" rtl="0">
                        <a:lnSpc>
                          <a:spcPct val="100000"/>
                        </a:lnSpc>
                        <a:spcBef>
                          <a:spcPts val="0"/>
                        </a:spcBef>
                        <a:spcAft>
                          <a:spcPts val="0"/>
                        </a:spcAft>
                        <a:buNone/>
                      </a:pPr>
                      <a:r>
                        <a:rPr lang="en-US" sz="1400" u="none" strike="noStrike" cap="none"/>
                        <a:t>S.No</a:t>
                      </a:r>
                      <a:endParaRPr sz="1400" u="none" strike="noStrike" cap="none"/>
                    </a:p>
                  </a:txBody>
                  <a:tcPr marL="40850" marR="40850" marT="40850" marB="408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c>
                  <a:txBody>
                    <a:bodyPr/>
                    <a:lstStyle/>
                    <a:p>
                      <a:pPr marL="0" marR="0" lvl="0" indent="0" algn="ctr" rtl="0">
                        <a:lnSpc>
                          <a:spcPct val="100000"/>
                        </a:lnSpc>
                        <a:spcBef>
                          <a:spcPts val="0"/>
                        </a:spcBef>
                        <a:spcAft>
                          <a:spcPts val="0"/>
                        </a:spcAft>
                        <a:buNone/>
                      </a:pPr>
                      <a:r>
                        <a:rPr lang="en-US" sz="1400" u="none" strike="noStrike" cap="none"/>
                        <a:t>Attribute &amp; Description</a:t>
                      </a:r>
                      <a:endParaRPr lang="en-US" sz="1400" u="none" strike="noStrike" cap="none"/>
                    </a:p>
                  </a:txBody>
                  <a:tcPr marL="40850" marR="40850" marT="40850" marB="408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r>
              <a:tr h="1314325">
                <a:tc>
                  <a:txBody>
                    <a:bodyPr/>
                    <a:lstStyle/>
                    <a:p>
                      <a:pPr marL="0" marR="0" lvl="0" indent="0" algn="ctr" rtl="0">
                        <a:lnSpc>
                          <a:spcPct val="100000"/>
                        </a:lnSpc>
                        <a:spcBef>
                          <a:spcPts val="0"/>
                        </a:spcBef>
                        <a:spcAft>
                          <a:spcPts val="0"/>
                        </a:spcAft>
                        <a:buNone/>
                      </a:pPr>
                      <a:r>
                        <a:rPr lang="en-US" sz="1400" u="none" strike="noStrike" cap="none"/>
                        <a:t>1</a:t>
                      </a:r>
                      <a:endParaRPr lang="en-US" sz="1400" u="none" strike="noStrike" cap="none"/>
                    </a:p>
                  </a:txBody>
                  <a:tcPr marL="40850" marR="40850" marT="40850" marB="40850"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just" rtl="0">
                        <a:lnSpc>
                          <a:spcPct val="100000"/>
                        </a:lnSpc>
                        <a:spcBef>
                          <a:spcPts val="0"/>
                        </a:spcBef>
                        <a:spcAft>
                          <a:spcPts val="0"/>
                        </a:spcAft>
                        <a:buNone/>
                      </a:pPr>
                      <a:r>
                        <a:rPr lang="en-US" sz="1400" b="1" u="none" strike="noStrike" cap="none">
                          <a:solidFill>
                            <a:srgbClr val="000000"/>
                          </a:solidFill>
                        </a:rPr>
                        <a:t>%FOUND</a:t>
                      </a:r>
                      <a:endParaRPr sz="1400" u="none" strike="noStrike" cap="none">
                        <a:solidFill>
                          <a:srgbClr val="000000"/>
                        </a:solidFill>
                      </a:endParaRPr>
                    </a:p>
                    <a:p>
                      <a:pPr marL="0" marR="0" lvl="0" indent="0" algn="just" rtl="0">
                        <a:lnSpc>
                          <a:spcPct val="100000"/>
                        </a:lnSpc>
                        <a:spcBef>
                          <a:spcPts val="0"/>
                        </a:spcBef>
                        <a:spcAft>
                          <a:spcPts val="0"/>
                        </a:spcAft>
                        <a:buNone/>
                      </a:pPr>
                      <a:r>
                        <a:rPr lang="en-US" sz="1400" u="none" strike="noStrike" cap="none">
                          <a:solidFill>
                            <a:srgbClr val="000000"/>
                          </a:solidFill>
                        </a:rPr>
                        <a:t>Returns TRUE if an INSERT, UPDATE, or DELETE statement affected one or more rows or a SELECT INTO statement returned one or more rows. Otherwise, it returns FALSE.</a:t>
                      </a:r>
                      <a:endParaRPr lang="en-US" sz="1400" u="none" strike="noStrike" cap="none">
                        <a:solidFill>
                          <a:srgbClr val="000000"/>
                        </a:solidFill>
                      </a:endParaRPr>
                    </a:p>
                  </a:txBody>
                  <a:tcPr marL="40850" marR="40850" marT="40850" marB="408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1488725">
                <a:tc>
                  <a:txBody>
                    <a:bodyPr/>
                    <a:lstStyle/>
                    <a:p>
                      <a:pPr marL="0" marR="0" lvl="0" indent="0" algn="ctr" rtl="0">
                        <a:lnSpc>
                          <a:spcPct val="100000"/>
                        </a:lnSpc>
                        <a:spcBef>
                          <a:spcPts val="0"/>
                        </a:spcBef>
                        <a:spcAft>
                          <a:spcPts val="0"/>
                        </a:spcAft>
                        <a:buNone/>
                      </a:pPr>
                      <a:r>
                        <a:rPr lang="en-US" sz="1400" u="none" strike="noStrike" cap="none"/>
                        <a:t>2</a:t>
                      </a:r>
                      <a:endParaRPr lang="en-US" sz="1400" u="none" strike="noStrike" cap="none"/>
                    </a:p>
                  </a:txBody>
                  <a:tcPr marL="40850" marR="40850" marT="40850" marB="40850"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just" rtl="0">
                        <a:lnSpc>
                          <a:spcPct val="100000"/>
                        </a:lnSpc>
                        <a:spcBef>
                          <a:spcPts val="0"/>
                        </a:spcBef>
                        <a:spcAft>
                          <a:spcPts val="0"/>
                        </a:spcAft>
                        <a:buNone/>
                      </a:pPr>
                      <a:r>
                        <a:rPr lang="en-US" sz="1400" b="1" u="none" strike="noStrike" cap="none">
                          <a:solidFill>
                            <a:srgbClr val="000000"/>
                          </a:solidFill>
                        </a:rPr>
                        <a:t>%NOTFOUND</a:t>
                      </a:r>
                      <a:endParaRPr sz="1400" u="none" strike="noStrike" cap="none">
                        <a:solidFill>
                          <a:srgbClr val="000000"/>
                        </a:solidFill>
                      </a:endParaRPr>
                    </a:p>
                    <a:p>
                      <a:pPr marL="0" marR="0" lvl="0" indent="0" algn="just" rtl="0">
                        <a:lnSpc>
                          <a:spcPct val="100000"/>
                        </a:lnSpc>
                        <a:spcBef>
                          <a:spcPts val="0"/>
                        </a:spcBef>
                        <a:spcAft>
                          <a:spcPts val="0"/>
                        </a:spcAft>
                        <a:buNone/>
                      </a:pPr>
                      <a:r>
                        <a:rPr lang="en-US" sz="1400" u="none" strike="noStrike" cap="none">
                          <a:solidFill>
                            <a:srgbClr val="000000"/>
                          </a:solidFill>
                        </a:rPr>
                        <a:t>The logical opposite of %FOUND. It returns TRUE if an INSERT, UPDATE, or DELETE statement affected no rows, or a SELECT INTO statement returned no rows. Otherwise, it returns FALSE.</a:t>
                      </a:r>
                      <a:endParaRPr lang="en-US" sz="1400" u="none" strike="noStrike" cap="none">
                        <a:solidFill>
                          <a:srgbClr val="000000"/>
                        </a:solidFill>
                      </a:endParaRPr>
                    </a:p>
                  </a:txBody>
                  <a:tcPr marL="40850" marR="40850" marT="40850" marB="408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1139900">
                <a:tc>
                  <a:txBody>
                    <a:bodyPr/>
                    <a:lstStyle/>
                    <a:p>
                      <a:pPr marL="0" marR="0" lvl="0" indent="0" algn="ctr" rtl="0">
                        <a:lnSpc>
                          <a:spcPct val="100000"/>
                        </a:lnSpc>
                        <a:spcBef>
                          <a:spcPts val="0"/>
                        </a:spcBef>
                        <a:spcAft>
                          <a:spcPts val="0"/>
                        </a:spcAft>
                        <a:buNone/>
                      </a:pPr>
                      <a:r>
                        <a:rPr lang="en-US" sz="1400" u="none" strike="noStrike" cap="none"/>
                        <a:t>3</a:t>
                      </a:r>
                      <a:endParaRPr lang="en-US" sz="1400" u="none" strike="noStrike" cap="none"/>
                    </a:p>
                  </a:txBody>
                  <a:tcPr marL="40850" marR="40850" marT="40850" marB="40850"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just" rtl="0">
                        <a:lnSpc>
                          <a:spcPct val="100000"/>
                        </a:lnSpc>
                        <a:spcBef>
                          <a:spcPts val="0"/>
                        </a:spcBef>
                        <a:spcAft>
                          <a:spcPts val="0"/>
                        </a:spcAft>
                        <a:buNone/>
                      </a:pPr>
                      <a:r>
                        <a:rPr lang="en-US" sz="1400" b="1" u="none" strike="noStrike" cap="none">
                          <a:solidFill>
                            <a:srgbClr val="000000"/>
                          </a:solidFill>
                        </a:rPr>
                        <a:t>%ISOPEN</a:t>
                      </a:r>
                      <a:endParaRPr sz="1400" u="none" strike="noStrike" cap="none">
                        <a:solidFill>
                          <a:srgbClr val="000000"/>
                        </a:solidFill>
                      </a:endParaRPr>
                    </a:p>
                    <a:p>
                      <a:pPr marL="0" marR="0" lvl="0" indent="0" algn="just" rtl="0">
                        <a:lnSpc>
                          <a:spcPct val="100000"/>
                        </a:lnSpc>
                        <a:spcBef>
                          <a:spcPts val="0"/>
                        </a:spcBef>
                        <a:spcAft>
                          <a:spcPts val="0"/>
                        </a:spcAft>
                        <a:buNone/>
                      </a:pPr>
                      <a:r>
                        <a:rPr lang="en-US" sz="1400" u="none" strike="noStrike" cap="none">
                          <a:solidFill>
                            <a:srgbClr val="000000"/>
                          </a:solidFill>
                        </a:rPr>
                        <a:t>Always returns FALSE for implicit cursors, because Oracle closes the SQL cursor automatically after executing its associated SQL statement.</a:t>
                      </a:r>
                      <a:endParaRPr lang="en-US" sz="1400" u="none" strike="noStrike" cap="none">
                        <a:solidFill>
                          <a:srgbClr val="000000"/>
                        </a:solidFill>
                      </a:endParaRPr>
                    </a:p>
                  </a:txBody>
                  <a:tcPr marL="40850" marR="40850" marT="40850" marB="408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1139900">
                <a:tc>
                  <a:txBody>
                    <a:bodyPr/>
                    <a:lstStyle/>
                    <a:p>
                      <a:pPr marL="0" marR="0" lvl="0" indent="0" algn="ctr" rtl="0">
                        <a:lnSpc>
                          <a:spcPct val="100000"/>
                        </a:lnSpc>
                        <a:spcBef>
                          <a:spcPts val="0"/>
                        </a:spcBef>
                        <a:spcAft>
                          <a:spcPts val="0"/>
                        </a:spcAft>
                        <a:buNone/>
                      </a:pPr>
                      <a:r>
                        <a:rPr lang="en-US" sz="1400" u="none" strike="noStrike" cap="none"/>
                        <a:t>4</a:t>
                      </a:r>
                      <a:endParaRPr lang="en-US" sz="1400" u="none" strike="noStrike" cap="none"/>
                    </a:p>
                  </a:txBody>
                  <a:tcPr marL="40850" marR="40850" marT="40850" marB="40850"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just" rtl="0">
                        <a:lnSpc>
                          <a:spcPct val="100000"/>
                        </a:lnSpc>
                        <a:spcBef>
                          <a:spcPts val="0"/>
                        </a:spcBef>
                        <a:spcAft>
                          <a:spcPts val="0"/>
                        </a:spcAft>
                        <a:buNone/>
                      </a:pPr>
                      <a:r>
                        <a:rPr lang="en-US" sz="1400" b="1" u="none" strike="noStrike" cap="none">
                          <a:solidFill>
                            <a:srgbClr val="000000"/>
                          </a:solidFill>
                        </a:rPr>
                        <a:t>%ROWCOUNT</a:t>
                      </a:r>
                      <a:endParaRPr sz="1400" u="none" strike="noStrike" cap="none">
                        <a:solidFill>
                          <a:srgbClr val="000000"/>
                        </a:solidFill>
                      </a:endParaRPr>
                    </a:p>
                    <a:p>
                      <a:pPr marL="0" marR="0" lvl="0" indent="0" algn="just" rtl="0">
                        <a:lnSpc>
                          <a:spcPct val="100000"/>
                        </a:lnSpc>
                        <a:spcBef>
                          <a:spcPts val="0"/>
                        </a:spcBef>
                        <a:spcAft>
                          <a:spcPts val="0"/>
                        </a:spcAft>
                        <a:buNone/>
                      </a:pPr>
                      <a:r>
                        <a:rPr lang="en-US" sz="1400" u="none" strike="noStrike" cap="none">
                          <a:solidFill>
                            <a:srgbClr val="000000"/>
                          </a:solidFill>
                        </a:rPr>
                        <a:t>Returns the number of rows affected by an INSERT, UPDATE, or DELETE statement, or returned by a SELECT INTO statement.</a:t>
                      </a:r>
                      <a:endParaRPr lang="en-US" sz="1400" u="none" strike="noStrike" cap="none">
                        <a:solidFill>
                          <a:srgbClr val="000000"/>
                        </a:solidFill>
                      </a:endParaRPr>
                    </a:p>
                  </a:txBody>
                  <a:tcPr marL="40850" marR="40850" marT="40850" marB="408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bl>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748" name="Shape 748"/>
        <p:cNvGrpSpPr/>
        <p:nvPr/>
      </p:nvGrpSpPr>
      <p:grpSpPr>
        <a:xfrm>
          <a:off x="0" y="0"/>
          <a:ext cx="0" cy="0"/>
          <a:chOff x="0" y="0"/>
          <a:chExt cx="0" cy="0"/>
        </a:xfrm>
      </p:grpSpPr>
      <p:sp>
        <p:nvSpPr>
          <p:cNvPr id="749" name="Google Shape;749;p102"/>
          <p:cNvSpPr txBox="1"/>
          <p:nvPr>
            <p:ph type="title"/>
          </p:nvPr>
        </p:nvSpPr>
        <p:spPr>
          <a:xfrm>
            <a:off x="1981200" y="274638"/>
            <a:ext cx="8229600" cy="58259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45000"/>
              <a:buNone/>
            </a:pPr>
            <a:r>
              <a:rPr lang="en-US"/>
              <a:t>Example</a:t>
            </a:r>
            <a:endParaRPr lang="en-US"/>
          </a:p>
        </p:txBody>
      </p:sp>
      <p:sp>
        <p:nvSpPr>
          <p:cNvPr id="750" name="Google Shape;750;p102"/>
          <p:cNvSpPr txBox="1"/>
          <p:nvPr>
            <p:ph type="body" idx="1"/>
          </p:nvPr>
        </p:nvSpPr>
        <p:spPr>
          <a:xfrm>
            <a:off x="614362" y="857232"/>
            <a:ext cx="9972675" cy="5604676"/>
          </a:xfrm>
          <a:prstGeom prst="rect">
            <a:avLst/>
          </a:prstGeom>
          <a:noFill/>
          <a:ln>
            <a:noFill/>
          </a:ln>
        </p:spPr>
        <p:txBody>
          <a:bodyPr spcFirstLastPara="1" wrap="square" lIns="91425" tIns="45700" rIns="91425" bIns="45700" anchor="t" anchorCtr="0">
            <a:noAutofit/>
          </a:bodyPr>
          <a:lstStyle/>
          <a:p>
            <a:pPr marL="114300" lvl="0" indent="0" algn="just" rtl="0">
              <a:lnSpc>
                <a:spcPct val="90000"/>
              </a:lnSpc>
              <a:spcBef>
                <a:spcPts val="1000"/>
              </a:spcBef>
              <a:spcAft>
                <a:spcPts val="0"/>
              </a:spcAft>
              <a:buSzPts val="1800"/>
              <a:buNone/>
            </a:pPr>
            <a:r>
              <a:rPr lang="en-US" sz="1800"/>
              <a:t>The following program will update the employee table and increase the salary of each customer by 500 and use the SQL%ROWCOUNT attribute to determine the number of rows affected −</a:t>
            </a:r>
            <a:endParaRPr lang="en-US" sz="1800"/>
          </a:p>
          <a:p>
            <a:pPr marL="0" lvl="0" indent="0" algn="l" rtl="0">
              <a:lnSpc>
                <a:spcPct val="90000"/>
              </a:lnSpc>
              <a:spcBef>
                <a:spcPts val="1000"/>
              </a:spcBef>
              <a:spcAft>
                <a:spcPts val="0"/>
              </a:spcAft>
              <a:buSzPts val="1800"/>
              <a:buNone/>
            </a:pPr>
            <a:r>
              <a:rPr lang="en-US" sz="1800"/>
              <a:t>DECLARE  </a:t>
            </a:r>
            <a:endParaRPr lang="en-US" sz="1800"/>
          </a:p>
          <a:p>
            <a:pPr marL="0" lvl="0" indent="0" algn="l" rtl="0">
              <a:lnSpc>
                <a:spcPct val="90000"/>
              </a:lnSpc>
              <a:spcBef>
                <a:spcPts val="1000"/>
              </a:spcBef>
              <a:spcAft>
                <a:spcPts val="0"/>
              </a:spcAft>
              <a:buSzPts val="1800"/>
              <a:buNone/>
            </a:pPr>
            <a:r>
              <a:rPr lang="en-US" sz="1800"/>
              <a:t>   total_rows number(2); </a:t>
            </a:r>
            <a:endParaRPr lang="en-US" sz="1800"/>
          </a:p>
          <a:p>
            <a:pPr marL="0" lvl="0" indent="0" algn="l" rtl="0">
              <a:lnSpc>
                <a:spcPct val="90000"/>
              </a:lnSpc>
              <a:spcBef>
                <a:spcPts val="1000"/>
              </a:spcBef>
              <a:spcAft>
                <a:spcPts val="0"/>
              </a:spcAft>
              <a:buSzPts val="1800"/>
              <a:buNone/>
            </a:pPr>
            <a:r>
              <a:rPr lang="en-US" sz="1800"/>
              <a:t>BEGIN </a:t>
            </a:r>
            <a:endParaRPr lang="en-US" sz="1800"/>
          </a:p>
          <a:p>
            <a:pPr marL="0" lvl="0" indent="0" algn="l" rtl="0">
              <a:lnSpc>
                <a:spcPct val="90000"/>
              </a:lnSpc>
              <a:spcBef>
                <a:spcPts val="1000"/>
              </a:spcBef>
              <a:spcAft>
                <a:spcPts val="0"/>
              </a:spcAft>
              <a:buSzPts val="1800"/>
              <a:buNone/>
            </a:pPr>
            <a:r>
              <a:rPr lang="en-US" sz="1800"/>
              <a:t>   UPDATE customers </a:t>
            </a:r>
            <a:endParaRPr lang="en-US" sz="1800"/>
          </a:p>
          <a:p>
            <a:pPr marL="0" lvl="0" indent="0" algn="l" rtl="0">
              <a:lnSpc>
                <a:spcPct val="90000"/>
              </a:lnSpc>
              <a:spcBef>
                <a:spcPts val="1000"/>
              </a:spcBef>
              <a:spcAft>
                <a:spcPts val="0"/>
              </a:spcAft>
              <a:buSzPts val="1800"/>
              <a:buNone/>
            </a:pPr>
            <a:r>
              <a:rPr lang="en-US" sz="1800"/>
              <a:t>   SET salary = salary + 500; </a:t>
            </a:r>
            <a:endParaRPr lang="en-US" sz="1800"/>
          </a:p>
          <a:p>
            <a:pPr marL="0" lvl="0" indent="0" algn="l" rtl="0">
              <a:lnSpc>
                <a:spcPct val="90000"/>
              </a:lnSpc>
              <a:spcBef>
                <a:spcPts val="1000"/>
              </a:spcBef>
              <a:spcAft>
                <a:spcPts val="0"/>
              </a:spcAft>
              <a:buSzPts val="1800"/>
              <a:buNone/>
            </a:pPr>
            <a:r>
              <a:rPr lang="en-US" sz="1800"/>
              <a:t>   IF sql%notfound THEN </a:t>
            </a:r>
            <a:endParaRPr lang="en-US" sz="1800"/>
          </a:p>
          <a:p>
            <a:pPr marL="0" lvl="0" indent="0" algn="l" rtl="0">
              <a:lnSpc>
                <a:spcPct val="90000"/>
              </a:lnSpc>
              <a:spcBef>
                <a:spcPts val="1000"/>
              </a:spcBef>
              <a:spcAft>
                <a:spcPts val="0"/>
              </a:spcAft>
              <a:buSzPts val="1800"/>
              <a:buNone/>
            </a:pPr>
            <a:r>
              <a:rPr lang="en-US" sz="1800"/>
              <a:t>      dbms_output.put_line('no customers selected'); </a:t>
            </a:r>
            <a:endParaRPr lang="en-US" sz="1800"/>
          </a:p>
          <a:p>
            <a:pPr marL="0" lvl="0" indent="0" algn="l" rtl="0">
              <a:lnSpc>
                <a:spcPct val="90000"/>
              </a:lnSpc>
              <a:spcBef>
                <a:spcPts val="1000"/>
              </a:spcBef>
              <a:spcAft>
                <a:spcPts val="0"/>
              </a:spcAft>
              <a:buSzPts val="1800"/>
              <a:buNone/>
            </a:pPr>
            <a:r>
              <a:rPr lang="en-US" sz="1800"/>
              <a:t>   ELSIF sql%found THEN </a:t>
            </a:r>
            <a:endParaRPr lang="en-US" sz="1800"/>
          </a:p>
          <a:p>
            <a:pPr marL="0" lvl="0" indent="0" algn="l" rtl="0">
              <a:lnSpc>
                <a:spcPct val="90000"/>
              </a:lnSpc>
              <a:spcBef>
                <a:spcPts val="1000"/>
              </a:spcBef>
              <a:spcAft>
                <a:spcPts val="0"/>
              </a:spcAft>
              <a:buSzPts val="1800"/>
              <a:buNone/>
            </a:pPr>
            <a:r>
              <a:rPr lang="en-US" sz="1800"/>
              <a:t>      total_rows := sql%rowcount;</a:t>
            </a:r>
            <a:endParaRPr lang="en-US" sz="1800"/>
          </a:p>
          <a:p>
            <a:pPr marL="0" lvl="0" indent="0" algn="l" rtl="0">
              <a:lnSpc>
                <a:spcPct val="90000"/>
              </a:lnSpc>
              <a:spcBef>
                <a:spcPts val="1000"/>
              </a:spcBef>
              <a:spcAft>
                <a:spcPts val="0"/>
              </a:spcAft>
              <a:buSzPts val="1800"/>
              <a:buNone/>
            </a:pPr>
            <a:r>
              <a:rPr lang="en-US" sz="1800"/>
              <a:t>      dbms_output.put_line( total_rows || ' customers selected '); </a:t>
            </a:r>
            <a:endParaRPr lang="en-US" sz="1800"/>
          </a:p>
          <a:p>
            <a:pPr marL="0" lvl="0" indent="0" algn="l" rtl="0">
              <a:lnSpc>
                <a:spcPct val="90000"/>
              </a:lnSpc>
              <a:spcBef>
                <a:spcPts val="1000"/>
              </a:spcBef>
              <a:spcAft>
                <a:spcPts val="0"/>
              </a:spcAft>
              <a:buSzPts val="1800"/>
              <a:buNone/>
            </a:pPr>
            <a:r>
              <a:rPr lang="en-US" sz="1800"/>
              <a:t>   END IF;  </a:t>
            </a:r>
            <a:endParaRPr lang="en-US" sz="1800"/>
          </a:p>
          <a:p>
            <a:pPr marL="0" lvl="0" indent="0" algn="l" rtl="0">
              <a:lnSpc>
                <a:spcPct val="90000"/>
              </a:lnSpc>
              <a:spcBef>
                <a:spcPts val="1000"/>
              </a:spcBef>
              <a:spcAft>
                <a:spcPts val="0"/>
              </a:spcAft>
              <a:buSzPts val="1800"/>
              <a:buNone/>
            </a:pPr>
            <a:r>
              <a:rPr lang="en-US" sz="1800"/>
              <a:t>END;  </a:t>
            </a:r>
            <a:endParaRPr lang="en-US" sz="1800"/>
          </a:p>
          <a:p>
            <a:pPr marL="0" lvl="0" indent="0" algn="l" rtl="0">
              <a:lnSpc>
                <a:spcPct val="90000"/>
              </a:lnSpc>
              <a:spcBef>
                <a:spcPts val="1000"/>
              </a:spcBef>
              <a:spcAft>
                <a:spcPts val="0"/>
              </a:spcAft>
              <a:buSzPts val="1800"/>
              <a:buNone/>
            </a:pPr>
            <a:r>
              <a:rPr lang="en-US" sz="1800" b="1"/>
              <a:t>Output:</a:t>
            </a:r>
            <a:endParaRPr lang="en-US" sz="1800" b="1"/>
          </a:p>
          <a:p>
            <a:pPr marL="0" lvl="0" indent="0" algn="l" rtl="0">
              <a:lnSpc>
                <a:spcPct val="90000"/>
              </a:lnSpc>
              <a:spcBef>
                <a:spcPts val="1000"/>
              </a:spcBef>
              <a:spcAft>
                <a:spcPts val="0"/>
              </a:spcAft>
              <a:buSzPts val="1800"/>
              <a:buNone/>
            </a:pPr>
            <a:r>
              <a:rPr lang="en-US" sz="1800"/>
              <a:t>6 customers selected </a:t>
            </a:r>
            <a:endParaRPr lang="en-US" sz="180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754" name="Shape 754"/>
        <p:cNvGrpSpPr/>
        <p:nvPr/>
      </p:nvGrpSpPr>
      <p:grpSpPr>
        <a:xfrm>
          <a:off x="0" y="0"/>
          <a:ext cx="0" cy="0"/>
          <a:chOff x="0" y="0"/>
          <a:chExt cx="0" cy="0"/>
        </a:xfrm>
      </p:grpSpPr>
      <p:sp>
        <p:nvSpPr>
          <p:cNvPr id="755" name="Google Shape;755;p103"/>
          <p:cNvSpPr txBox="1"/>
          <p:nvPr>
            <p:ph type="title"/>
          </p:nvPr>
        </p:nvSpPr>
        <p:spPr>
          <a:xfrm>
            <a:off x="1981200" y="274638"/>
            <a:ext cx="8229600" cy="58259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45000"/>
              <a:buNone/>
            </a:pPr>
            <a:br>
              <a:rPr lang="en-US"/>
            </a:br>
            <a:r>
              <a:rPr lang="en-US"/>
              <a:t>Explicit Cursors</a:t>
            </a:r>
            <a:br>
              <a:rPr lang="en-US"/>
            </a:br>
            <a:endParaRPr lang="en-US"/>
          </a:p>
        </p:txBody>
      </p:sp>
      <p:sp>
        <p:nvSpPr>
          <p:cNvPr id="756" name="Google Shape;756;p103"/>
          <p:cNvSpPr txBox="1"/>
          <p:nvPr>
            <p:ph type="body" idx="1"/>
          </p:nvPr>
        </p:nvSpPr>
        <p:spPr>
          <a:xfrm>
            <a:off x="957263" y="1000108"/>
            <a:ext cx="9425017" cy="5597244"/>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1000"/>
              </a:spcBef>
              <a:spcAft>
                <a:spcPts val="0"/>
              </a:spcAft>
              <a:buSzPts val="1800"/>
              <a:buNone/>
            </a:pPr>
            <a:r>
              <a:rPr lang="en-US" sz="2000"/>
              <a:t>Explicit cursors are programmer-defined cursors for gaining more control over the context area. An explicit cursor should be defined in the declaration section of the PL/SQL Block. It is created on a SELECT Statement which returns more than one row.</a:t>
            </a:r>
            <a:endParaRPr lang="en-US" sz="2000"/>
          </a:p>
          <a:p>
            <a:pPr marL="457200" lvl="0" indent="-228600" algn="just" rtl="0">
              <a:lnSpc>
                <a:spcPct val="90000"/>
              </a:lnSpc>
              <a:spcBef>
                <a:spcPts val="1000"/>
              </a:spcBef>
              <a:spcAft>
                <a:spcPts val="0"/>
              </a:spcAft>
              <a:buSzPts val="1800"/>
              <a:buNone/>
            </a:pPr>
            <a:endParaRPr sz="2000"/>
          </a:p>
          <a:p>
            <a:pPr marL="0" lvl="0" indent="0" algn="just" rtl="0">
              <a:lnSpc>
                <a:spcPct val="90000"/>
              </a:lnSpc>
              <a:spcBef>
                <a:spcPts val="1000"/>
              </a:spcBef>
              <a:spcAft>
                <a:spcPts val="0"/>
              </a:spcAft>
              <a:buSzPts val="1800"/>
              <a:buNone/>
            </a:pPr>
            <a:r>
              <a:rPr lang="en-US" sz="2000" b="1"/>
              <a:t>The syntax for creating an explicit cursor is −</a:t>
            </a:r>
            <a:endParaRPr lang="en-US" sz="2000" b="1"/>
          </a:p>
          <a:p>
            <a:pPr marL="0" lvl="0" indent="0" algn="just" rtl="0">
              <a:lnSpc>
                <a:spcPct val="90000"/>
              </a:lnSpc>
              <a:spcBef>
                <a:spcPts val="1000"/>
              </a:spcBef>
              <a:spcAft>
                <a:spcPts val="0"/>
              </a:spcAft>
              <a:buSzPts val="1800"/>
              <a:buNone/>
            </a:pPr>
            <a:r>
              <a:rPr lang="en-US" sz="2000"/>
              <a:t>	CURSOR cursor_name  IS  select_statement; </a:t>
            </a:r>
            <a:endParaRPr lang="en-US" sz="2000"/>
          </a:p>
          <a:p>
            <a:pPr marL="0" lvl="0" indent="0" algn="just" rtl="0">
              <a:lnSpc>
                <a:spcPct val="90000"/>
              </a:lnSpc>
              <a:spcBef>
                <a:spcPts val="1000"/>
              </a:spcBef>
              <a:spcAft>
                <a:spcPts val="0"/>
              </a:spcAft>
              <a:buSzPts val="1800"/>
              <a:buNone/>
            </a:pPr>
            <a:endParaRPr sz="2000"/>
          </a:p>
          <a:p>
            <a:pPr marL="0" lvl="0" indent="0" algn="just" rtl="0">
              <a:lnSpc>
                <a:spcPct val="90000"/>
              </a:lnSpc>
              <a:spcBef>
                <a:spcPts val="1000"/>
              </a:spcBef>
              <a:spcAft>
                <a:spcPts val="0"/>
              </a:spcAft>
              <a:buSzPts val="1800"/>
              <a:buNone/>
            </a:pPr>
            <a:r>
              <a:rPr lang="en-US" sz="2000" b="1"/>
              <a:t>Working with an explicit cursor includes the following steps −</a:t>
            </a:r>
            <a:endParaRPr lang="en-US" sz="2000" b="1"/>
          </a:p>
          <a:p>
            <a:pPr marL="457200" lvl="0" indent="-342900" algn="just" rtl="0">
              <a:lnSpc>
                <a:spcPct val="90000"/>
              </a:lnSpc>
              <a:spcBef>
                <a:spcPts val="1000"/>
              </a:spcBef>
              <a:spcAft>
                <a:spcPts val="0"/>
              </a:spcAft>
              <a:buSzPts val="1800"/>
              <a:buChar char="•"/>
            </a:pPr>
            <a:r>
              <a:rPr lang="en-US" sz="2000"/>
              <a:t>Declaring the cursor for initializing the memory</a:t>
            </a:r>
            <a:endParaRPr lang="en-US" sz="2000"/>
          </a:p>
          <a:p>
            <a:pPr marL="457200" lvl="0" indent="-342900" algn="just" rtl="0">
              <a:lnSpc>
                <a:spcPct val="90000"/>
              </a:lnSpc>
              <a:spcBef>
                <a:spcPts val="1000"/>
              </a:spcBef>
              <a:spcAft>
                <a:spcPts val="0"/>
              </a:spcAft>
              <a:buSzPts val="1800"/>
              <a:buChar char="•"/>
            </a:pPr>
            <a:r>
              <a:rPr lang="en-US" sz="2000"/>
              <a:t>Opening the cursor for allocating the memory</a:t>
            </a:r>
            <a:endParaRPr lang="en-US" sz="2000"/>
          </a:p>
          <a:p>
            <a:pPr marL="457200" lvl="0" indent="-342900" algn="just" rtl="0">
              <a:lnSpc>
                <a:spcPct val="90000"/>
              </a:lnSpc>
              <a:spcBef>
                <a:spcPts val="1000"/>
              </a:spcBef>
              <a:spcAft>
                <a:spcPts val="0"/>
              </a:spcAft>
              <a:buSzPts val="1800"/>
              <a:buChar char="•"/>
            </a:pPr>
            <a:r>
              <a:rPr lang="en-US" sz="2000"/>
              <a:t>Fetching the cursor for retrieving the data</a:t>
            </a:r>
            <a:endParaRPr lang="en-US" sz="2000"/>
          </a:p>
          <a:p>
            <a:pPr marL="457200" lvl="0" indent="-342900" algn="just" rtl="0">
              <a:lnSpc>
                <a:spcPct val="90000"/>
              </a:lnSpc>
              <a:spcBef>
                <a:spcPts val="1000"/>
              </a:spcBef>
              <a:spcAft>
                <a:spcPts val="0"/>
              </a:spcAft>
              <a:buSzPts val="1800"/>
              <a:buChar char="•"/>
            </a:pPr>
            <a:r>
              <a:rPr lang="en-US" sz="2000"/>
              <a:t>Closing the cursor to release the allocated memory</a:t>
            </a:r>
            <a:endParaRPr lang="en-US" sz="200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760" name="Shape 760"/>
        <p:cNvGrpSpPr/>
        <p:nvPr/>
      </p:nvGrpSpPr>
      <p:grpSpPr>
        <a:xfrm>
          <a:off x="0" y="0"/>
          <a:ext cx="0" cy="0"/>
          <a:chOff x="0" y="0"/>
          <a:chExt cx="0" cy="0"/>
        </a:xfrm>
      </p:grpSpPr>
      <p:sp>
        <p:nvSpPr>
          <p:cNvPr id="761" name="Google Shape;761;p104"/>
          <p:cNvSpPr txBox="1"/>
          <p:nvPr>
            <p:ph type="title"/>
          </p:nvPr>
        </p:nvSpPr>
        <p:spPr>
          <a:xfrm>
            <a:off x="1991544" y="220962"/>
            <a:ext cx="8229600" cy="564832"/>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45000"/>
              <a:buNone/>
            </a:pPr>
            <a:r>
              <a:rPr lang="en-US"/>
              <a:t>Cursor-Declaration</a:t>
            </a:r>
            <a:endParaRPr lang="en-US"/>
          </a:p>
        </p:txBody>
      </p:sp>
      <p:sp>
        <p:nvSpPr>
          <p:cNvPr id="762" name="Google Shape;762;p104"/>
          <p:cNvSpPr txBox="1"/>
          <p:nvPr>
            <p:ph type="body" idx="1"/>
          </p:nvPr>
        </p:nvSpPr>
        <p:spPr>
          <a:xfrm>
            <a:off x="242888" y="908720"/>
            <a:ext cx="10444162" cy="5663552"/>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1000"/>
              </a:spcBef>
              <a:spcAft>
                <a:spcPts val="0"/>
              </a:spcAft>
              <a:buClr>
                <a:schemeClr val="dk1"/>
              </a:buClr>
              <a:buSzPts val="1800"/>
              <a:buChar char="•"/>
            </a:pPr>
            <a:r>
              <a:rPr lang="en-US" sz="1800" b="1"/>
              <a:t>Declaring the Cursor</a:t>
            </a:r>
            <a:endParaRPr lang="en-US" sz="1800" b="1"/>
          </a:p>
          <a:p>
            <a:pPr marL="0" lvl="0" indent="0" algn="l" rtl="0">
              <a:lnSpc>
                <a:spcPct val="90000"/>
              </a:lnSpc>
              <a:spcBef>
                <a:spcPts val="1000"/>
              </a:spcBef>
              <a:spcAft>
                <a:spcPts val="0"/>
              </a:spcAft>
              <a:buSzPts val="1800"/>
              <a:buNone/>
            </a:pPr>
            <a:r>
              <a:rPr lang="en-US" sz="1800"/>
              <a:t>Declaring the cursor defines the cursor with a name and the associated SELECT statement. </a:t>
            </a:r>
            <a:endParaRPr lang="en-US" sz="1800"/>
          </a:p>
          <a:p>
            <a:pPr marL="0" lvl="0" indent="0" algn="l" rtl="0">
              <a:lnSpc>
                <a:spcPct val="90000"/>
              </a:lnSpc>
              <a:spcBef>
                <a:spcPts val="1000"/>
              </a:spcBef>
              <a:spcAft>
                <a:spcPts val="0"/>
              </a:spcAft>
              <a:buSzPts val="1800"/>
              <a:buNone/>
            </a:pPr>
            <a:r>
              <a:rPr lang="en-US" sz="1800"/>
              <a:t>For example −</a:t>
            </a:r>
            <a:endParaRPr lang="en-US" sz="1800"/>
          </a:p>
          <a:p>
            <a:pPr marL="0" lvl="0" indent="0" algn="l" rtl="0">
              <a:lnSpc>
                <a:spcPct val="90000"/>
              </a:lnSpc>
              <a:spcBef>
                <a:spcPts val="1000"/>
              </a:spcBef>
              <a:spcAft>
                <a:spcPts val="0"/>
              </a:spcAft>
              <a:buSzPts val="1800"/>
              <a:buNone/>
            </a:pPr>
            <a:r>
              <a:rPr lang="en-US" sz="1800"/>
              <a:t>CURSOR c_customers IS SELECT id, name, address FROM customers; </a:t>
            </a:r>
            <a:endParaRPr lang="en-US" sz="1800"/>
          </a:p>
          <a:p>
            <a:pPr marL="457200" lvl="0" indent="-342900" algn="l" rtl="0">
              <a:lnSpc>
                <a:spcPct val="90000"/>
              </a:lnSpc>
              <a:spcBef>
                <a:spcPts val="1000"/>
              </a:spcBef>
              <a:spcAft>
                <a:spcPts val="0"/>
              </a:spcAft>
              <a:buClr>
                <a:schemeClr val="dk1"/>
              </a:buClr>
              <a:buSzPts val="1800"/>
              <a:buChar char="•"/>
            </a:pPr>
            <a:r>
              <a:rPr lang="en-US" sz="1800" b="1"/>
              <a:t>Opening the Cursor</a:t>
            </a:r>
            <a:endParaRPr lang="en-US" sz="1800" b="1"/>
          </a:p>
          <a:p>
            <a:pPr marL="0" lvl="0" indent="0" algn="just" rtl="0">
              <a:lnSpc>
                <a:spcPct val="90000"/>
              </a:lnSpc>
              <a:spcBef>
                <a:spcPts val="1000"/>
              </a:spcBef>
              <a:spcAft>
                <a:spcPts val="0"/>
              </a:spcAft>
              <a:buSzPts val="1800"/>
              <a:buNone/>
            </a:pPr>
            <a:r>
              <a:rPr lang="en-US" sz="1800"/>
              <a:t>Opening the cursor allocates the memory for the cursor and makes it ready for fetching the rows returned by the SQL statement into it. For example, we will open the above defined cursor as follows −</a:t>
            </a:r>
            <a:endParaRPr lang="en-US" sz="1800"/>
          </a:p>
          <a:p>
            <a:pPr marL="0" lvl="0" indent="0" algn="just" rtl="0">
              <a:lnSpc>
                <a:spcPct val="90000"/>
              </a:lnSpc>
              <a:spcBef>
                <a:spcPts val="1000"/>
              </a:spcBef>
              <a:spcAft>
                <a:spcPts val="0"/>
              </a:spcAft>
              <a:buSzPts val="1800"/>
              <a:buNone/>
            </a:pPr>
            <a:r>
              <a:rPr lang="en-US" sz="1800"/>
              <a:t>OPEN c_customers; </a:t>
            </a:r>
            <a:endParaRPr lang="en-US" sz="1800"/>
          </a:p>
          <a:p>
            <a:pPr marL="457200" lvl="0" indent="-342900" algn="just" rtl="0">
              <a:lnSpc>
                <a:spcPct val="90000"/>
              </a:lnSpc>
              <a:spcBef>
                <a:spcPts val="1000"/>
              </a:spcBef>
              <a:spcAft>
                <a:spcPts val="0"/>
              </a:spcAft>
              <a:buSzPts val="1800"/>
              <a:buChar char="•"/>
            </a:pPr>
            <a:r>
              <a:rPr lang="en-US" sz="1800" b="1"/>
              <a:t>Fetching the Cursor</a:t>
            </a:r>
            <a:endParaRPr lang="en-US" sz="1800" b="1"/>
          </a:p>
          <a:p>
            <a:pPr marL="0" lvl="0" indent="0" algn="just" rtl="0">
              <a:lnSpc>
                <a:spcPct val="90000"/>
              </a:lnSpc>
              <a:spcBef>
                <a:spcPts val="1000"/>
              </a:spcBef>
              <a:spcAft>
                <a:spcPts val="0"/>
              </a:spcAft>
              <a:buSzPts val="1800"/>
              <a:buNone/>
            </a:pPr>
            <a:r>
              <a:rPr lang="en-US" sz="1800"/>
              <a:t>Fetching the cursor involves accessing one row at a time. For example, we will fetch rows from the above-opened cursor as follows −</a:t>
            </a:r>
            <a:endParaRPr lang="en-US" sz="1800"/>
          </a:p>
          <a:p>
            <a:pPr marL="0" lvl="0" indent="0" algn="just" rtl="0">
              <a:lnSpc>
                <a:spcPct val="90000"/>
              </a:lnSpc>
              <a:spcBef>
                <a:spcPts val="1000"/>
              </a:spcBef>
              <a:spcAft>
                <a:spcPts val="0"/>
              </a:spcAft>
              <a:buSzPts val="1800"/>
              <a:buNone/>
            </a:pPr>
            <a:r>
              <a:rPr lang="en-US" sz="1800"/>
              <a:t>FETCH c_customers INTO c_id, c_name, c_addr; </a:t>
            </a:r>
            <a:endParaRPr lang="en-US" sz="1800"/>
          </a:p>
          <a:p>
            <a:pPr marL="457200" lvl="0" indent="-342900" algn="just" rtl="0">
              <a:lnSpc>
                <a:spcPct val="90000"/>
              </a:lnSpc>
              <a:spcBef>
                <a:spcPts val="1000"/>
              </a:spcBef>
              <a:spcAft>
                <a:spcPts val="0"/>
              </a:spcAft>
              <a:buSzPts val="1800"/>
              <a:buChar char="•"/>
            </a:pPr>
            <a:r>
              <a:rPr lang="en-US" sz="1800" b="1"/>
              <a:t>Closing the Cursor</a:t>
            </a:r>
            <a:endParaRPr lang="en-US" sz="1800" b="1"/>
          </a:p>
          <a:p>
            <a:pPr marL="0" lvl="0" indent="0" algn="just" rtl="0">
              <a:lnSpc>
                <a:spcPct val="90000"/>
              </a:lnSpc>
              <a:spcBef>
                <a:spcPts val="1000"/>
              </a:spcBef>
              <a:spcAft>
                <a:spcPts val="0"/>
              </a:spcAft>
              <a:buSzPts val="1800"/>
              <a:buNone/>
            </a:pPr>
            <a:r>
              <a:rPr lang="en-US" sz="1800"/>
              <a:t>Closing the cursor means releasing the allocated memory. For example, we will close the above-opened cursor as follows −</a:t>
            </a:r>
            <a:endParaRPr lang="en-US" sz="1800"/>
          </a:p>
          <a:p>
            <a:pPr marL="0" lvl="0" indent="0" algn="just" rtl="0">
              <a:lnSpc>
                <a:spcPct val="90000"/>
              </a:lnSpc>
              <a:spcBef>
                <a:spcPts val="1000"/>
              </a:spcBef>
              <a:spcAft>
                <a:spcPts val="0"/>
              </a:spcAft>
              <a:buSzPts val="1800"/>
              <a:buNone/>
            </a:pPr>
            <a:r>
              <a:rPr lang="en-US" sz="1800"/>
              <a:t>CLOSE c_customers;</a:t>
            </a:r>
            <a:endParaRPr lang="en-US" sz="180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766" name="Shape 766"/>
        <p:cNvGrpSpPr/>
        <p:nvPr/>
      </p:nvGrpSpPr>
      <p:grpSpPr>
        <a:xfrm>
          <a:off x="0" y="0"/>
          <a:ext cx="0" cy="0"/>
          <a:chOff x="0" y="0"/>
          <a:chExt cx="0" cy="0"/>
        </a:xfrm>
      </p:grpSpPr>
      <p:sp>
        <p:nvSpPr>
          <p:cNvPr id="767" name="Google Shape;767;p105"/>
          <p:cNvSpPr txBox="1"/>
          <p:nvPr>
            <p:ph type="title"/>
          </p:nvPr>
        </p:nvSpPr>
        <p:spPr>
          <a:xfrm>
            <a:off x="1981200" y="274638"/>
            <a:ext cx="8229600" cy="58259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45000"/>
              <a:buNone/>
            </a:pPr>
            <a:r>
              <a:rPr lang="en-US"/>
              <a:t>Example</a:t>
            </a:r>
            <a:endParaRPr lang="en-US"/>
          </a:p>
        </p:txBody>
      </p:sp>
      <p:sp>
        <p:nvSpPr>
          <p:cNvPr id="768" name="Google Shape;768;p105"/>
          <p:cNvSpPr txBox="1"/>
          <p:nvPr>
            <p:ph type="body" idx="1"/>
          </p:nvPr>
        </p:nvSpPr>
        <p:spPr>
          <a:xfrm>
            <a:off x="1809720" y="928671"/>
            <a:ext cx="8643998" cy="519749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1800"/>
              <a:buNone/>
            </a:pPr>
            <a:r>
              <a:rPr lang="en-US" sz="1800"/>
              <a:t>DECLARE </a:t>
            </a:r>
            <a:endParaRPr lang="en-US" sz="1800"/>
          </a:p>
          <a:p>
            <a:pPr marL="0" lvl="0" indent="0" algn="l" rtl="0">
              <a:lnSpc>
                <a:spcPct val="90000"/>
              </a:lnSpc>
              <a:spcBef>
                <a:spcPts val="1000"/>
              </a:spcBef>
              <a:spcAft>
                <a:spcPts val="0"/>
              </a:spcAft>
              <a:buSzPts val="1800"/>
              <a:buNone/>
            </a:pPr>
            <a:r>
              <a:rPr lang="en-US" sz="1800"/>
              <a:t>   c_id customers.id%type; </a:t>
            </a:r>
            <a:endParaRPr lang="en-US" sz="1800"/>
          </a:p>
          <a:p>
            <a:pPr marL="0" lvl="0" indent="0" algn="l" rtl="0">
              <a:lnSpc>
                <a:spcPct val="90000"/>
              </a:lnSpc>
              <a:spcBef>
                <a:spcPts val="1000"/>
              </a:spcBef>
              <a:spcAft>
                <a:spcPts val="0"/>
              </a:spcAft>
              <a:buSzPts val="1800"/>
              <a:buNone/>
            </a:pPr>
            <a:r>
              <a:rPr lang="en-US" sz="1800"/>
              <a:t>   c_name customer.name%type; </a:t>
            </a:r>
            <a:endParaRPr lang="en-US" sz="1800"/>
          </a:p>
          <a:p>
            <a:pPr marL="0" lvl="0" indent="0" algn="l" rtl="0">
              <a:lnSpc>
                <a:spcPct val="90000"/>
              </a:lnSpc>
              <a:spcBef>
                <a:spcPts val="1000"/>
              </a:spcBef>
              <a:spcAft>
                <a:spcPts val="0"/>
              </a:spcAft>
              <a:buSzPts val="1800"/>
              <a:buNone/>
            </a:pPr>
            <a:r>
              <a:rPr lang="en-US" sz="1800"/>
              <a:t>   c_addr customers.address%type; </a:t>
            </a:r>
            <a:endParaRPr lang="en-US" sz="1800"/>
          </a:p>
          <a:p>
            <a:pPr marL="0" lvl="0" indent="0" algn="l" rtl="0">
              <a:lnSpc>
                <a:spcPct val="90000"/>
              </a:lnSpc>
              <a:spcBef>
                <a:spcPts val="1000"/>
              </a:spcBef>
              <a:spcAft>
                <a:spcPts val="0"/>
              </a:spcAft>
              <a:buSzPts val="1800"/>
              <a:buNone/>
            </a:pPr>
            <a:r>
              <a:rPr lang="en-US" sz="1800"/>
              <a:t>   CURSOR c_customers is </a:t>
            </a:r>
            <a:endParaRPr lang="en-US" sz="1800"/>
          </a:p>
          <a:p>
            <a:pPr marL="0" lvl="0" indent="0" algn="l" rtl="0">
              <a:lnSpc>
                <a:spcPct val="90000"/>
              </a:lnSpc>
              <a:spcBef>
                <a:spcPts val="1000"/>
              </a:spcBef>
              <a:spcAft>
                <a:spcPts val="0"/>
              </a:spcAft>
              <a:buSzPts val="1800"/>
              <a:buNone/>
            </a:pPr>
            <a:r>
              <a:rPr lang="en-US" sz="1800"/>
              <a:t>      SELECT id, name, address FROM customers; </a:t>
            </a:r>
            <a:endParaRPr lang="en-US" sz="1800"/>
          </a:p>
          <a:p>
            <a:pPr marL="0" lvl="0" indent="0" algn="l" rtl="0">
              <a:lnSpc>
                <a:spcPct val="90000"/>
              </a:lnSpc>
              <a:spcBef>
                <a:spcPts val="1000"/>
              </a:spcBef>
              <a:spcAft>
                <a:spcPts val="0"/>
              </a:spcAft>
              <a:buSzPts val="1800"/>
              <a:buNone/>
            </a:pPr>
            <a:r>
              <a:rPr lang="en-US" sz="1800"/>
              <a:t>BEGIN </a:t>
            </a:r>
            <a:endParaRPr lang="en-US" sz="1800"/>
          </a:p>
          <a:p>
            <a:pPr marL="0" lvl="0" indent="0" algn="l" rtl="0">
              <a:lnSpc>
                <a:spcPct val="90000"/>
              </a:lnSpc>
              <a:spcBef>
                <a:spcPts val="1000"/>
              </a:spcBef>
              <a:spcAft>
                <a:spcPts val="0"/>
              </a:spcAft>
              <a:buSzPts val="1800"/>
              <a:buNone/>
            </a:pPr>
            <a:r>
              <a:rPr lang="en-US" sz="1800"/>
              <a:t>   OPEN c_customers; </a:t>
            </a:r>
            <a:endParaRPr lang="en-US" sz="1800"/>
          </a:p>
          <a:p>
            <a:pPr marL="0" lvl="0" indent="0" algn="l" rtl="0">
              <a:lnSpc>
                <a:spcPct val="90000"/>
              </a:lnSpc>
              <a:spcBef>
                <a:spcPts val="1000"/>
              </a:spcBef>
              <a:spcAft>
                <a:spcPts val="0"/>
              </a:spcAft>
              <a:buSzPts val="1800"/>
              <a:buNone/>
            </a:pPr>
            <a:r>
              <a:rPr lang="en-US" sz="1800"/>
              <a:t>   LOOP </a:t>
            </a:r>
            <a:endParaRPr lang="en-US" sz="1800"/>
          </a:p>
          <a:p>
            <a:pPr marL="0" lvl="0" indent="0" algn="l" rtl="0">
              <a:lnSpc>
                <a:spcPct val="90000"/>
              </a:lnSpc>
              <a:spcBef>
                <a:spcPts val="1000"/>
              </a:spcBef>
              <a:spcAft>
                <a:spcPts val="0"/>
              </a:spcAft>
              <a:buSzPts val="1800"/>
              <a:buNone/>
            </a:pPr>
            <a:r>
              <a:rPr lang="en-US" sz="1800"/>
              <a:t>   FETCH c_customers into c_id, c_name, c_addr; </a:t>
            </a:r>
            <a:endParaRPr lang="en-US" sz="1800"/>
          </a:p>
          <a:p>
            <a:pPr marL="0" lvl="0" indent="0" algn="l" rtl="0">
              <a:lnSpc>
                <a:spcPct val="90000"/>
              </a:lnSpc>
              <a:spcBef>
                <a:spcPts val="1000"/>
              </a:spcBef>
              <a:spcAft>
                <a:spcPts val="0"/>
              </a:spcAft>
              <a:buSzPts val="1800"/>
              <a:buNone/>
            </a:pPr>
            <a:r>
              <a:rPr lang="en-US" sz="1800"/>
              <a:t>      EXIT WHEN c_customers%notfound; </a:t>
            </a:r>
            <a:endParaRPr lang="en-US" sz="1800"/>
          </a:p>
          <a:p>
            <a:pPr marL="0" lvl="0" indent="0" algn="l" rtl="0">
              <a:lnSpc>
                <a:spcPct val="90000"/>
              </a:lnSpc>
              <a:spcBef>
                <a:spcPts val="1000"/>
              </a:spcBef>
              <a:spcAft>
                <a:spcPts val="0"/>
              </a:spcAft>
              <a:buSzPts val="1800"/>
              <a:buNone/>
            </a:pPr>
            <a:r>
              <a:rPr lang="en-US" sz="1800"/>
              <a:t>      dbms_output.put_line(c_id || ' ' || c_name || ' ' || c_addr); </a:t>
            </a:r>
            <a:endParaRPr lang="en-US" sz="1800"/>
          </a:p>
          <a:p>
            <a:pPr marL="0" lvl="0" indent="0" algn="l" rtl="0">
              <a:lnSpc>
                <a:spcPct val="90000"/>
              </a:lnSpc>
              <a:spcBef>
                <a:spcPts val="1000"/>
              </a:spcBef>
              <a:spcAft>
                <a:spcPts val="0"/>
              </a:spcAft>
              <a:buSzPts val="1800"/>
              <a:buNone/>
            </a:pPr>
            <a:r>
              <a:rPr lang="en-US" sz="1800"/>
              <a:t>   END LOOP; </a:t>
            </a:r>
            <a:endParaRPr lang="en-US" sz="1800"/>
          </a:p>
          <a:p>
            <a:pPr marL="0" lvl="0" indent="0" algn="l" rtl="0">
              <a:lnSpc>
                <a:spcPct val="90000"/>
              </a:lnSpc>
              <a:spcBef>
                <a:spcPts val="1000"/>
              </a:spcBef>
              <a:spcAft>
                <a:spcPts val="0"/>
              </a:spcAft>
              <a:buSzPts val="1800"/>
              <a:buNone/>
            </a:pPr>
            <a:r>
              <a:rPr lang="en-US" sz="1800"/>
              <a:t>   CLOSE c_customers; </a:t>
            </a:r>
            <a:endParaRPr lang="en-US" sz="1800"/>
          </a:p>
          <a:p>
            <a:pPr marL="0" lvl="0" indent="0" algn="l" rtl="0">
              <a:lnSpc>
                <a:spcPct val="90000"/>
              </a:lnSpc>
              <a:spcBef>
                <a:spcPts val="1000"/>
              </a:spcBef>
              <a:spcAft>
                <a:spcPts val="0"/>
              </a:spcAft>
              <a:buSzPts val="1800"/>
              <a:buNone/>
            </a:pPr>
            <a:r>
              <a:rPr lang="en-US" sz="1800"/>
              <a:t>END; </a:t>
            </a:r>
            <a:endParaRPr lang="en-US" sz="1800"/>
          </a:p>
          <a:p>
            <a:pPr marL="0" lvl="0" indent="0" algn="l" rtl="0">
              <a:lnSpc>
                <a:spcPct val="90000"/>
              </a:lnSpc>
              <a:spcBef>
                <a:spcPts val="1000"/>
              </a:spcBef>
              <a:spcAft>
                <a:spcPts val="0"/>
              </a:spcAft>
              <a:buSzPts val="1800"/>
              <a:buNone/>
            </a:pPr>
            <a:r>
              <a:rPr lang="en-US" sz="1800"/>
              <a:t>/</a:t>
            </a:r>
            <a:endParaRPr lang="en-US" sz="1800"/>
          </a:p>
          <a:p>
            <a:pPr marL="1714500" lvl="4" indent="0" algn="l" rtl="0">
              <a:lnSpc>
                <a:spcPct val="90000"/>
              </a:lnSpc>
              <a:spcBef>
                <a:spcPts val="500"/>
              </a:spcBef>
              <a:spcAft>
                <a:spcPts val="0"/>
              </a:spcAft>
              <a:buSzPts val="1800"/>
              <a:buNone/>
            </a:pPr>
            <a:r>
              <a:rPr lang="en-US" b="1"/>
              <a:t>Output:</a:t>
            </a:r>
            <a:endParaRPr lang="en-US" b="1"/>
          </a:p>
          <a:p>
            <a:pPr marL="1714500" lvl="4" indent="0" algn="l" rtl="0">
              <a:lnSpc>
                <a:spcPct val="90000"/>
              </a:lnSpc>
              <a:spcBef>
                <a:spcPts val="500"/>
              </a:spcBef>
              <a:spcAft>
                <a:spcPts val="0"/>
              </a:spcAft>
              <a:buSzPts val="1800"/>
              <a:buNone/>
            </a:pPr>
            <a:r>
              <a:rPr lang="en-US"/>
              <a:t>1 Ramesh Ahmedabad  </a:t>
            </a:r>
            <a:endParaRPr lang="en-US"/>
          </a:p>
          <a:p>
            <a:pPr marL="1714500" lvl="4" indent="0" algn="l" rtl="0">
              <a:lnSpc>
                <a:spcPct val="90000"/>
              </a:lnSpc>
              <a:spcBef>
                <a:spcPts val="500"/>
              </a:spcBef>
              <a:spcAft>
                <a:spcPts val="0"/>
              </a:spcAft>
              <a:buSzPts val="1800"/>
              <a:buNone/>
            </a:pPr>
            <a:r>
              <a:rPr lang="en-US"/>
              <a:t>2 Khilan Delhi  </a:t>
            </a:r>
            <a:endParaRPr lang="en-US"/>
          </a:p>
          <a:p>
            <a:pPr marL="1714500" lvl="4" indent="0" algn="l" rtl="0">
              <a:lnSpc>
                <a:spcPct val="90000"/>
              </a:lnSpc>
              <a:spcBef>
                <a:spcPts val="500"/>
              </a:spcBef>
              <a:spcAft>
                <a:spcPts val="0"/>
              </a:spcAft>
              <a:buSzPts val="1800"/>
              <a:buNone/>
            </a:pPr>
            <a:r>
              <a:rPr lang="en-US"/>
              <a:t>3 kaushik Kota     </a:t>
            </a:r>
            <a:endParaRPr lang="en-US"/>
          </a:p>
          <a:p>
            <a:pPr marL="1714500" lvl="4" indent="0" algn="l" rtl="0">
              <a:lnSpc>
                <a:spcPct val="90000"/>
              </a:lnSpc>
              <a:spcBef>
                <a:spcPts val="500"/>
              </a:spcBef>
              <a:spcAft>
                <a:spcPts val="0"/>
              </a:spcAft>
              <a:buSzPts val="1800"/>
              <a:buNone/>
            </a:pPr>
            <a:r>
              <a:rPr lang="en-US"/>
              <a:t>4 Chaitali Mumbai  </a:t>
            </a:r>
            <a:endParaRPr lang="en-US"/>
          </a:p>
          <a:p>
            <a:pPr marL="1714500" lvl="4" indent="0" algn="l" rtl="0">
              <a:lnSpc>
                <a:spcPct val="90000"/>
              </a:lnSpc>
              <a:spcBef>
                <a:spcPts val="500"/>
              </a:spcBef>
              <a:spcAft>
                <a:spcPts val="0"/>
              </a:spcAft>
              <a:buSzPts val="1800"/>
              <a:buNone/>
            </a:pPr>
            <a:r>
              <a:rPr lang="en-US"/>
              <a:t>5 Hardik Bhopal   </a:t>
            </a:r>
            <a:endParaRPr lang="en-US"/>
          </a:p>
          <a:p>
            <a:pPr marL="1714500" lvl="4" indent="0" algn="l" rtl="0">
              <a:lnSpc>
                <a:spcPct val="90000"/>
              </a:lnSpc>
              <a:spcBef>
                <a:spcPts val="500"/>
              </a:spcBef>
              <a:spcAft>
                <a:spcPts val="0"/>
              </a:spcAft>
              <a:buSzPts val="1800"/>
              <a:buNone/>
            </a:pPr>
            <a:r>
              <a:rPr lang="en-US"/>
              <a:t>6 Komal MP </a:t>
            </a:r>
            <a:endParaRPr 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772" name="Shape 772"/>
        <p:cNvGrpSpPr/>
        <p:nvPr/>
      </p:nvGrpSpPr>
      <p:grpSpPr>
        <a:xfrm>
          <a:off x="0" y="0"/>
          <a:ext cx="0" cy="0"/>
          <a:chOff x="0" y="0"/>
          <a:chExt cx="0" cy="0"/>
        </a:xfrm>
      </p:grpSpPr>
      <p:sp>
        <p:nvSpPr>
          <p:cNvPr id="773" name="Google Shape;773;p106"/>
          <p:cNvSpPr txBox="1"/>
          <p:nvPr>
            <p:ph type="body" idx="1"/>
          </p:nvPr>
        </p:nvSpPr>
        <p:spPr>
          <a:xfrm>
            <a:off x="547915" y="1103084"/>
            <a:ext cx="10515600" cy="598714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Basics of SQL-DDL,DML,DCL,TCL			Views and its   Types </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Structure Creation, alternation			 </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Defining Constraints-Primary Key, Foreign Key, 	Transaction Control Commands Unique, not null, check, IN operator 			Commit, Rollback, Savepoint</a:t>
            </a:r>
            <a:endParaRPr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Functions-aggregation functions 			PL/SQL Concepts- Cursors</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Built-in Functions-numeric, date, string</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functions, string functions, Set operations, 		</a:t>
            </a:r>
            <a:r>
              <a:rPr lang="en-US" sz="2400" b="1">
                <a:latin typeface="Calibri" panose="020F0502020204030204"/>
                <a:ea typeface="Calibri" panose="020F0502020204030204"/>
                <a:cs typeface="Calibri" panose="020F0502020204030204"/>
                <a:sym typeface="Calibri" panose="020F0502020204030204"/>
              </a:rPr>
              <a:t>Stored Procedure, Functions 								Triggers and  Exceptional 								Handling</a:t>
            </a:r>
            <a:endParaRPr lang="en-US" sz="2400" b="1">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Sub Queries, correlated sub queries 		Query Processing</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Nested Queries,</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a:t>
            </a:r>
            <a:endParaRPr sz="240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777" name="Shape 777"/>
        <p:cNvGrpSpPr/>
        <p:nvPr/>
      </p:nvGrpSpPr>
      <p:grpSpPr>
        <a:xfrm>
          <a:off x="0" y="0"/>
          <a:ext cx="0" cy="0"/>
          <a:chOff x="0" y="0"/>
          <a:chExt cx="0" cy="0"/>
        </a:xfrm>
      </p:grpSpPr>
      <p:sp>
        <p:nvSpPr>
          <p:cNvPr id="778" name="Google Shape;778;p107"/>
          <p:cNvSpPr txBox="1"/>
          <p:nvPr>
            <p:ph type="ctrTitle"/>
          </p:nvPr>
        </p:nvSpPr>
        <p:spPr>
          <a:xfrm>
            <a:off x="1676400" y="76200"/>
            <a:ext cx="7772400" cy="762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000"/>
              <a:buFont typeface="Calibri" panose="020F0502020204030204"/>
              <a:buNone/>
            </a:pPr>
            <a:r>
              <a:rPr lang="en-US" sz="2000" b="1" u="sng"/>
              <a:t>Stored Procedure</a:t>
            </a:r>
            <a:endParaRPr sz="2000"/>
          </a:p>
        </p:txBody>
      </p:sp>
      <p:sp>
        <p:nvSpPr>
          <p:cNvPr id="779" name="Google Shape;779;p107"/>
          <p:cNvSpPr txBox="1"/>
          <p:nvPr>
            <p:ph type="subTitle" idx="1"/>
          </p:nvPr>
        </p:nvSpPr>
        <p:spPr>
          <a:xfrm>
            <a:off x="2514600" y="1219200"/>
            <a:ext cx="6934200" cy="49530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000"/>
              <a:buFont typeface="Calibri" panose="020F0502020204030204"/>
              <a:buChar char="•"/>
            </a:pPr>
            <a:r>
              <a:rPr lang="en-US" sz="2000"/>
              <a:t>A stored procedure in SQL is a group of SQL statements that are stored together in a database. </a:t>
            </a:r>
            <a:endParaRPr lang="en-US" sz="2000"/>
          </a:p>
          <a:p>
            <a:pPr marL="0" lvl="0" indent="0" algn="just" rtl="0">
              <a:lnSpc>
                <a:spcPct val="90000"/>
              </a:lnSpc>
              <a:spcBef>
                <a:spcPts val="1000"/>
              </a:spcBef>
              <a:spcAft>
                <a:spcPts val="0"/>
              </a:spcAft>
              <a:buClr>
                <a:schemeClr val="dk1"/>
              </a:buClr>
              <a:buSzPts val="2000"/>
              <a:buFont typeface="Calibri" panose="020F0502020204030204"/>
              <a:buChar char="•"/>
            </a:pPr>
            <a:r>
              <a:rPr lang="en-US" sz="2000"/>
              <a:t>Based on the statements in the procedure and the parameters you pass, it can perform one or multiple DML operations on the database, and return value, if any. </a:t>
            </a:r>
            <a:endParaRPr lang="en-US" sz="2000"/>
          </a:p>
          <a:p>
            <a:pPr marL="0" lvl="0" indent="0" algn="l" rtl="0">
              <a:lnSpc>
                <a:spcPct val="90000"/>
              </a:lnSpc>
              <a:spcBef>
                <a:spcPts val="1000"/>
              </a:spcBef>
              <a:spcAft>
                <a:spcPts val="0"/>
              </a:spcAft>
              <a:buClr>
                <a:schemeClr val="dk1"/>
              </a:buClr>
              <a:buSzPts val="2000"/>
              <a:buFont typeface="Calibri" panose="020F0502020204030204"/>
              <a:buChar char="•"/>
            </a:pPr>
            <a:r>
              <a:rPr lang="en-US" sz="2000"/>
              <a:t>Stored Procedure  is a function in a shared library accessible to the database server</a:t>
            </a:r>
            <a:endParaRPr lang="en-US" sz="2000"/>
          </a:p>
          <a:p>
            <a:pPr marL="0" lvl="0" indent="0" algn="l" rtl="0">
              <a:lnSpc>
                <a:spcPct val="90000"/>
              </a:lnSpc>
              <a:spcBef>
                <a:spcPts val="1000"/>
              </a:spcBef>
              <a:spcAft>
                <a:spcPts val="0"/>
              </a:spcAft>
              <a:buClr>
                <a:schemeClr val="dk1"/>
              </a:buClr>
              <a:buSzPts val="2000"/>
              <a:buFont typeface="Calibri" panose="020F0502020204030204"/>
              <a:buChar char="•"/>
            </a:pPr>
            <a:r>
              <a:rPr lang="en-US" sz="2000"/>
              <a:t>can also write stored  procedures using languages such as C or Java</a:t>
            </a:r>
            <a:endParaRPr lang="en-US" sz="2000"/>
          </a:p>
          <a:p>
            <a:pPr marL="0" lvl="0" indent="0" algn="l" rtl="0">
              <a:lnSpc>
                <a:spcPct val="90000"/>
              </a:lnSpc>
              <a:spcBef>
                <a:spcPts val="1000"/>
              </a:spcBef>
              <a:spcAft>
                <a:spcPts val="0"/>
              </a:spcAft>
              <a:buClr>
                <a:schemeClr val="dk1"/>
              </a:buClr>
              <a:buSzPts val="2000"/>
              <a:buFont typeface="Calibri" panose="020F0502020204030204"/>
              <a:buChar char="•"/>
            </a:pPr>
            <a:r>
              <a:rPr lang="en-US" sz="2000"/>
              <a:t>: Reduced network traffic</a:t>
            </a:r>
            <a:endParaRPr lang="en-US" sz="2000"/>
          </a:p>
          <a:p>
            <a:pPr marL="0" lvl="0" indent="0" algn="l" rtl="0">
              <a:lnSpc>
                <a:spcPct val="90000"/>
              </a:lnSpc>
              <a:spcBef>
                <a:spcPts val="1000"/>
              </a:spcBef>
              <a:spcAft>
                <a:spcPts val="0"/>
              </a:spcAft>
              <a:buClr>
                <a:schemeClr val="dk1"/>
              </a:buClr>
              <a:buSzPts val="2000"/>
              <a:buFont typeface="Calibri" panose="020F0502020204030204"/>
              <a:buChar char="•"/>
            </a:pPr>
            <a:r>
              <a:rPr lang="en-US" sz="2000"/>
              <a:t>The more SQL statements that are grouped together for execution, the larger the savings in network traffic </a:t>
            </a:r>
            <a:endParaRPr lang="en-US" sz="2000"/>
          </a:p>
          <a:p>
            <a:pPr marL="0" lvl="0" indent="0" algn="l" rtl="0">
              <a:lnSpc>
                <a:spcPct val="90000"/>
              </a:lnSpc>
              <a:spcBef>
                <a:spcPts val="1000"/>
              </a:spcBef>
              <a:spcAft>
                <a:spcPts val="0"/>
              </a:spcAft>
              <a:buClr>
                <a:schemeClr val="dk1"/>
              </a:buClr>
              <a:buSzPts val="1700"/>
              <a:buNone/>
            </a:pPr>
            <a:endParaRPr sz="170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783" name="Shape 783"/>
        <p:cNvGrpSpPr/>
        <p:nvPr/>
      </p:nvGrpSpPr>
      <p:grpSpPr>
        <a:xfrm>
          <a:off x="0" y="0"/>
          <a:ext cx="0" cy="0"/>
          <a:chOff x="0" y="0"/>
          <a:chExt cx="0" cy="0"/>
        </a:xfrm>
      </p:grpSpPr>
      <p:sp>
        <p:nvSpPr>
          <p:cNvPr id="784" name="Google Shape;784;p108"/>
          <p:cNvSpPr txBox="1"/>
          <p:nvPr>
            <p:ph type="title"/>
          </p:nvPr>
        </p:nvSpPr>
        <p:spPr>
          <a:xfrm>
            <a:off x="1981200" y="36513"/>
            <a:ext cx="7772400"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Advantages of stored procedure</a:t>
            </a:r>
            <a:endParaRPr lang="en-US"/>
          </a:p>
        </p:txBody>
      </p:sp>
      <p:sp>
        <p:nvSpPr>
          <p:cNvPr id="785" name="Google Shape;785;p108"/>
          <p:cNvSpPr txBox="1"/>
          <p:nvPr>
            <p:ph type="body" idx="1"/>
          </p:nvPr>
        </p:nvSpPr>
        <p:spPr>
          <a:xfrm>
            <a:off x="2133600" y="990600"/>
            <a:ext cx="8229600" cy="55626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a:t>Reusable: As mentioned, multiple users and applications can easily use and reuse stored procedures by merely calling it.</a:t>
            </a:r>
            <a:endParaRPr lang="en-US" sz="2400"/>
          </a:p>
          <a:p>
            <a:pPr marL="228600" lvl="0" indent="-228600" algn="just" rtl="0">
              <a:lnSpc>
                <a:spcPct val="90000"/>
              </a:lnSpc>
              <a:spcBef>
                <a:spcPts val="1000"/>
              </a:spcBef>
              <a:spcAft>
                <a:spcPts val="0"/>
              </a:spcAft>
              <a:buClr>
                <a:schemeClr val="dk1"/>
              </a:buClr>
              <a:buSzPts val="2400"/>
              <a:buChar char="•"/>
            </a:pPr>
            <a:r>
              <a:rPr lang="en-US" sz="2400"/>
              <a:t>Easy to modify: You can quickly change the statements in a stored procedure as and when you want to, with the help of the ALTER TABLE command.</a:t>
            </a:r>
            <a:endParaRPr lang="en-US" sz="2400"/>
          </a:p>
          <a:p>
            <a:pPr marL="228600" lvl="0" indent="-228600" algn="just" rtl="0">
              <a:lnSpc>
                <a:spcPct val="90000"/>
              </a:lnSpc>
              <a:spcBef>
                <a:spcPts val="1000"/>
              </a:spcBef>
              <a:spcAft>
                <a:spcPts val="0"/>
              </a:spcAft>
              <a:buClr>
                <a:schemeClr val="dk1"/>
              </a:buClr>
              <a:buSzPts val="2400"/>
              <a:buChar char="•"/>
            </a:pPr>
            <a:r>
              <a:rPr lang="en-US" sz="2400"/>
              <a:t>Security: Stored procedures allow you to enhance the security of an application or a database by restricting the users from direct access to the table.</a:t>
            </a:r>
            <a:endParaRPr lang="en-US" sz="2400"/>
          </a:p>
          <a:p>
            <a:pPr marL="228600" lvl="0" indent="-228600" algn="just" rtl="0">
              <a:lnSpc>
                <a:spcPct val="90000"/>
              </a:lnSpc>
              <a:spcBef>
                <a:spcPts val="1000"/>
              </a:spcBef>
              <a:spcAft>
                <a:spcPts val="0"/>
              </a:spcAft>
              <a:buClr>
                <a:schemeClr val="dk1"/>
              </a:buClr>
              <a:buSzPts val="2400"/>
              <a:buChar char="•"/>
            </a:pPr>
            <a:r>
              <a:rPr lang="en-US" sz="2400"/>
              <a:t>Low network traffic: The server only passes the procedure name instead of the whole query, reducing network traffic.</a:t>
            </a:r>
            <a:endParaRPr lang="en-US" sz="2400"/>
          </a:p>
          <a:p>
            <a:pPr marL="228600" lvl="0" indent="-228600" algn="just" rtl="0">
              <a:lnSpc>
                <a:spcPct val="90000"/>
              </a:lnSpc>
              <a:spcBef>
                <a:spcPts val="1000"/>
              </a:spcBef>
              <a:spcAft>
                <a:spcPts val="0"/>
              </a:spcAft>
              <a:buClr>
                <a:schemeClr val="dk1"/>
              </a:buClr>
              <a:buSzPts val="2400"/>
              <a:buChar char="•"/>
            </a:pPr>
            <a:r>
              <a:rPr lang="en-US" sz="2400"/>
              <a:t>Increases performance: Upon the first use, a plan for the stored procedure is created and stored in the buffer pool for quick execution for the next time.</a:t>
            </a:r>
            <a:endParaRPr lang="en-US" sz="2400"/>
          </a:p>
          <a:p>
            <a:pPr marL="228600" lvl="0" indent="-76200" algn="just" rtl="0">
              <a:lnSpc>
                <a:spcPct val="90000"/>
              </a:lnSpc>
              <a:spcBef>
                <a:spcPts val="1000"/>
              </a:spcBef>
              <a:spcAft>
                <a:spcPts val="0"/>
              </a:spcAft>
              <a:buClr>
                <a:schemeClr val="dk1"/>
              </a:buClr>
              <a:buSzPts val="2400"/>
              <a:buNone/>
            </a:pPr>
            <a:endParaRPr sz="240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789" name="Shape 789"/>
        <p:cNvGrpSpPr/>
        <p:nvPr/>
      </p:nvGrpSpPr>
      <p:grpSpPr>
        <a:xfrm>
          <a:off x="0" y="0"/>
          <a:ext cx="0" cy="0"/>
          <a:chOff x="0" y="0"/>
          <a:chExt cx="0" cy="0"/>
        </a:xfrm>
      </p:grpSpPr>
      <p:pic>
        <p:nvPicPr>
          <p:cNvPr id="790" name="Google Shape;790;p109"/>
          <p:cNvPicPr preferRelativeResize="0"/>
          <p:nvPr/>
        </p:nvPicPr>
        <p:blipFill rotWithShape="1">
          <a:blip r:embed="rId1"/>
          <a:srcRect/>
          <a:stretch>
            <a:fillRect/>
          </a:stretch>
        </p:blipFill>
        <p:spPr>
          <a:xfrm>
            <a:off x="2590800" y="1219200"/>
            <a:ext cx="6477000" cy="4656138"/>
          </a:xfrm>
          <a:prstGeom prst="rect">
            <a:avLst/>
          </a:prstGeom>
          <a:noFill/>
          <a:ln>
            <a:noFill/>
          </a:ln>
        </p:spPr>
      </p:pic>
      <p:sp>
        <p:nvSpPr>
          <p:cNvPr id="791" name="Google Shape;791;p109"/>
          <p:cNvSpPr txBox="1"/>
          <p:nvPr/>
        </p:nvSpPr>
        <p:spPr>
          <a:xfrm>
            <a:off x="3078163" y="5146676"/>
            <a:ext cx="1828800" cy="366713"/>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panose="020B0604020202020204"/>
              <a:buNone/>
            </a:pPr>
            <a:r>
              <a:rPr lang="en-US" sz="1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Normal Database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46" name="Shape 146"/>
        <p:cNvGrpSpPr/>
        <p:nvPr/>
      </p:nvGrpSpPr>
      <p:grpSpPr>
        <a:xfrm>
          <a:off x="0" y="0"/>
          <a:ext cx="0" cy="0"/>
          <a:chOff x="0" y="0"/>
          <a:chExt cx="0" cy="0"/>
        </a:xfrm>
      </p:grpSpPr>
      <p:sp>
        <p:nvSpPr>
          <p:cNvPr id="147" name="Google Shape;147;p11"/>
          <p:cNvSpPr txBox="1"/>
          <p:nvPr>
            <p:ph type="body" idx="1"/>
          </p:nvPr>
        </p:nvSpPr>
        <p:spPr>
          <a:xfrm>
            <a:off x="1294362" y="817468"/>
            <a:ext cx="9603275" cy="5223064"/>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000"/>
              <a:buNone/>
            </a:pPr>
            <a:endParaRPr sz="2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rgbClr val="FF0000"/>
              </a:buClr>
              <a:buSzPts val="2000"/>
              <a:buNone/>
            </a:pPr>
            <a:r>
              <a:rPr 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rPr>
              <a:t>DROP</a:t>
            </a:r>
            <a:r>
              <a:rPr lang="en-US" sz="2000">
                <a:latin typeface="Times New Roman" panose="02020603050405020304"/>
                <a:ea typeface="Times New Roman" panose="02020603050405020304"/>
                <a:cs typeface="Times New Roman" panose="02020603050405020304"/>
                <a:sym typeface="Times New Roman" panose="02020603050405020304"/>
              </a:rPr>
              <a:t> - </a:t>
            </a:r>
            <a:r>
              <a:rPr lang="en-US" sz="2000">
                <a:solidFill>
                  <a:srgbClr val="001C3B"/>
                </a:solidFill>
                <a:latin typeface="Times New Roman" panose="02020603050405020304"/>
                <a:ea typeface="Times New Roman" panose="02020603050405020304"/>
                <a:cs typeface="Times New Roman" panose="02020603050405020304"/>
                <a:sym typeface="Times New Roman" panose="02020603050405020304"/>
              </a:rPr>
              <a:t>D</a:t>
            </a:r>
            <a:r>
              <a:rPr lang="en-US" sz="2000" b="0" i="0">
                <a:solidFill>
                  <a:srgbClr val="001C3B"/>
                </a:solidFill>
                <a:latin typeface="Times New Roman" panose="02020603050405020304"/>
                <a:ea typeface="Times New Roman" panose="02020603050405020304"/>
                <a:cs typeface="Times New Roman" panose="02020603050405020304"/>
                <a:sym typeface="Times New Roman" panose="02020603050405020304"/>
              </a:rPr>
              <a:t>eleting an entire table from the database.</a:t>
            </a:r>
            <a:endParaRPr lang="en-US" sz="2000" b="0" i="0">
              <a:solidFill>
                <a:srgbClr val="001C3B"/>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chemeClr val="dk1"/>
              </a:buClr>
              <a:buSzPts val="2000"/>
              <a:buNone/>
            </a:pPr>
            <a:endParaRPr sz="2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rgbClr val="FF0000"/>
              </a:buClr>
              <a:buSzPts val="2000"/>
              <a:buNone/>
            </a:pPr>
            <a:r>
              <a:rPr 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rPr>
              <a:t>DROP TABLE </a:t>
            </a:r>
            <a:r>
              <a:rPr lang="en-US" sz="2000">
                <a:latin typeface="Times New Roman" panose="02020603050405020304"/>
                <a:ea typeface="Times New Roman" panose="02020603050405020304"/>
                <a:cs typeface="Times New Roman" panose="02020603050405020304"/>
                <a:sym typeface="Times New Roman" panose="02020603050405020304"/>
              </a:rPr>
              <a:t>table_name;</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chemeClr val="dk1"/>
              </a:buClr>
              <a:buSzPts val="2000"/>
              <a:buNone/>
            </a:pPr>
            <a:r>
              <a:rPr lang="en-US" sz="2000">
                <a:latin typeface="Times New Roman" panose="02020603050405020304"/>
                <a:ea typeface="Times New Roman" panose="02020603050405020304"/>
                <a:cs typeface="Times New Roman" panose="02020603050405020304"/>
                <a:sym typeface="Times New Roman" panose="02020603050405020304"/>
              </a:rPr>
              <a:t>E.g.: </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chemeClr val="dk1"/>
              </a:buClr>
              <a:buSzPts val="2000"/>
              <a:buNone/>
            </a:pPr>
            <a:r>
              <a:rPr lang="en-US" sz="2000">
                <a:latin typeface="Times New Roman" panose="02020603050405020304"/>
                <a:ea typeface="Times New Roman" panose="02020603050405020304"/>
                <a:cs typeface="Times New Roman" panose="02020603050405020304"/>
                <a:sym typeface="Times New Roman" panose="02020603050405020304"/>
              </a:rPr>
              <a:t>DROP TABLE Employee</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chemeClr val="dk1"/>
              </a:buClr>
              <a:buSzPts val="2000"/>
              <a:buNone/>
            </a:pPr>
            <a:endParaRPr sz="2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rgbClr val="FF0000"/>
              </a:buClr>
              <a:buSzPts val="2000"/>
              <a:buNone/>
            </a:pPr>
            <a:r>
              <a:rPr 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rPr>
              <a:t>RENAME</a:t>
            </a:r>
            <a:r>
              <a:rPr lang="en-US" sz="2000">
                <a:latin typeface="Times New Roman" panose="02020603050405020304"/>
                <a:ea typeface="Times New Roman" panose="02020603050405020304"/>
                <a:cs typeface="Times New Roman" panose="02020603050405020304"/>
                <a:sym typeface="Times New Roman" panose="02020603050405020304"/>
              </a:rPr>
              <a:t> – Renaming the table</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chemeClr val="dk1"/>
              </a:buClr>
              <a:buSzPts val="2000"/>
              <a:buNone/>
            </a:pPr>
            <a:endParaRPr sz="2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rgbClr val="FF0000"/>
              </a:buClr>
              <a:buSzPts val="2000"/>
              <a:buNone/>
            </a:pPr>
            <a:r>
              <a:rPr 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rPr>
              <a:t>RENAME </a:t>
            </a:r>
            <a:r>
              <a:rPr lang="en-US" sz="2000">
                <a:latin typeface="Times New Roman" panose="02020603050405020304"/>
                <a:ea typeface="Times New Roman" panose="02020603050405020304"/>
                <a:cs typeface="Times New Roman" panose="02020603050405020304"/>
                <a:sym typeface="Times New Roman" panose="02020603050405020304"/>
              </a:rPr>
              <a:t>old_table_name </a:t>
            </a:r>
            <a:r>
              <a:rPr 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rPr>
              <a:t>TO </a:t>
            </a:r>
            <a:r>
              <a:rPr lang="en-US" sz="2000">
                <a:latin typeface="Times New Roman" panose="02020603050405020304"/>
                <a:ea typeface="Times New Roman" panose="02020603050405020304"/>
                <a:cs typeface="Times New Roman" panose="02020603050405020304"/>
                <a:sym typeface="Times New Roman" panose="02020603050405020304"/>
              </a:rPr>
              <a:t>new_table_name;</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chemeClr val="dk1"/>
              </a:buClr>
              <a:buSzPts val="2000"/>
              <a:buNone/>
            </a:pPr>
            <a:r>
              <a:rPr lang="en-US" sz="2000">
                <a:latin typeface="Times New Roman" panose="02020603050405020304"/>
                <a:ea typeface="Times New Roman" panose="02020603050405020304"/>
                <a:cs typeface="Times New Roman" panose="02020603050405020304"/>
                <a:sym typeface="Times New Roman" panose="02020603050405020304"/>
              </a:rPr>
              <a:t>E.g.:</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chemeClr val="dk1"/>
              </a:buClr>
              <a:buSzPts val="2000"/>
              <a:buNone/>
            </a:pPr>
            <a:r>
              <a:rPr lang="en-US" sz="2000">
                <a:latin typeface="Times New Roman" panose="02020603050405020304"/>
                <a:ea typeface="Times New Roman" panose="02020603050405020304"/>
                <a:cs typeface="Times New Roman" panose="02020603050405020304"/>
                <a:sym typeface="Times New Roman" panose="02020603050405020304"/>
              </a:rPr>
              <a:t>RENAME Employee TO Employee_details</a:t>
            </a:r>
            <a:endParaRPr sz="2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2800"/>
              <a:buNone/>
            </a:pPr>
            <a:endParaRPr>
              <a:latin typeface="Times New Roman" panose="02020603050405020304"/>
              <a:ea typeface="Times New Roman" panose="02020603050405020304"/>
              <a:cs typeface="Times New Roman" panose="02020603050405020304"/>
              <a:sym typeface="Times New Roman" panose="02020603050405020304"/>
            </a:endParaRPr>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795" name="Shape 795"/>
        <p:cNvGrpSpPr/>
        <p:nvPr/>
      </p:nvGrpSpPr>
      <p:grpSpPr>
        <a:xfrm>
          <a:off x="0" y="0"/>
          <a:ext cx="0" cy="0"/>
          <a:chOff x="0" y="0"/>
          <a:chExt cx="0" cy="0"/>
        </a:xfrm>
      </p:grpSpPr>
      <p:pic>
        <p:nvPicPr>
          <p:cNvPr id="796" name="Google Shape;796;p110"/>
          <p:cNvPicPr preferRelativeResize="0"/>
          <p:nvPr/>
        </p:nvPicPr>
        <p:blipFill rotWithShape="1">
          <a:blip r:embed="rId1"/>
          <a:srcRect/>
          <a:stretch>
            <a:fillRect/>
          </a:stretch>
        </p:blipFill>
        <p:spPr>
          <a:xfrm>
            <a:off x="3048000" y="1143001"/>
            <a:ext cx="6573838" cy="4803775"/>
          </a:xfrm>
          <a:prstGeom prst="rect">
            <a:avLst/>
          </a:prstGeom>
          <a:noFill/>
          <a:ln>
            <a:noFill/>
          </a:ln>
        </p:spPr>
      </p:pic>
      <p:sp>
        <p:nvSpPr>
          <p:cNvPr id="797" name="Google Shape;797;p110"/>
          <p:cNvSpPr txBox="1"/>
          <p:nvPr/>
        </p:nvSpPr>
        <p:spPr>
          <a:xfrm>
            <a:off x="3733800" y="5029200"/>
            <a:ext cx="3124200" cy="10668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dk1"/>
                </a:solidFill>
                <a:latin typeface="Calibri" panose="020F0502020204030204"/>
                <a:ea typeface="Calibri" panose="020F0502020204030204"/>
                <a:cs typeface="Calibri" panose="020F0502020204030204"/>
                <a:sym typeface="Calibri" panose="020F0502020204030204"/>
              </a:rPr>
              <a:t>Applications using stored procedures</a:t>
            </a:r>
            <a:endParaRPr sz="105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801" name="Shape 801"/>
        <p:cNvGrpSpPr/>
        <p:nvPr/>
      </p:nvGrpSpPr>
      <p:grpSpPr>
        <a:xfrm>
          <a:off x="0" y="0"/>
          <a:ext cx="0" cy="0"/>
          <a:chOff x="0" y="0"/>
          <a:chExt cx="0" cy="0"/>
        </a:xfrm>
      </p:grpSpPr>
      <p:sp>
        <p:nvSpPr>
          <p:cNvPr id="802" name="Google Shape;802;p111"/>
          <p:cNvSpPr txBox="1"/>
          <p:nvPr>
            <p:ph type="title"/>
          </p:nvPr>
        </p:nvSpPr>
        <p:spPr>
          <a:xfrm>
            <a:off x="2209800" y="609600"/>
            <a:ext cx="7772400" cy="533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000"/>
              <a:buFont typeface="Calibri" panose="020F0502020204030204"/>
              <a:buNone/>
            </a:pPr>
            <a:r>
              <a:rPr lang="en-US" sz="2000"/>
              <a:t>Writing Stored Procedures </a:t>
            </a:r>
            <a:endParaRPr lang="en-US" sz="2000"/>
          </a:p>
        </p:txBody>
      </p:sp>
      <p:sp>
        <p:nvSpPr>
          <p:cNvPr id="803" name="Google Shape;803;p111"/>
          <p:cNvSpPr txBox="1"/>
          <p:nvPr>
            <p:ph type="body" idx="1"/>
          </p:nvPr>
        </p:nvSpPr>
        <p:spPr>
          <a:xfrm>
            <a:off x="2209800" y="1600200"/>
            <a:ext cx="7772400" cy="44958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800"/>
              <a:buChar char="•"/>
            </a:pPr>
            <a:r>
              <a:rPr lang="en-US" sz="1800"/>
              <a:t>CREATE or REPLACE PROCEDURE name(parameters)</a:t>
            </a:r>
            <a:endParaRPr lang="en-US" sz="1800"/>
          </a:p>
          <a:p>
            <a:pPr marL="228600" lvl="0" indent="-228600" algn="l" rtl="0">
              <a:lnSpc>
                <a:spcPct val="90000"/>
              </a:lnSpc>
              <a:spcBef>
                <a:spcPts val="1000"/>
              </a:spcBef>
              <a:spcAft>
                <a:spcPts val="0"/>
              </a:spcAft>
              <a:buClr>
                <a:schemeClr val="dk1"/>
              </a:buClr>
              <a:buSzPts val="1800"/>
              <a:buChar char="•"/>
            </a:pPr>
            <a:r>
              <a:rPr lang="en-US" sz="1800"/>
              <a:t>AS</a:t>
            </a:r>
            <a:endParaRPr lang="en-US" sz="1800"/>
          </a:p>
          <a:p>
            <a:pPr marL="228600" lvl="0" indent="-228600" algn="l" rtl="0">
              <a:lnSpc>
                <a:spcPct val="90000"/>
              </a:lnSpc>
              <a:spcBef>
                <a:spcPts val="1000"/>
              </a:spcBef>
              <a:spcAft>
                <a:spcPts val="0"/>
              </a:spcAft>
              <a:buClr>
                <a:schemeClr val="dk1"/>
              </a:buClr>
              <a:buSzPts val="1800"/>
              <a:buChar char="•"/>
            </a:pPr>
            <a:r>
              <a:rPr lang="en-US" sz="1800"/>
              <a:t>variables;</a:t>
            </a:r>
            <a:endParaRPr lang="en-US" sz="1800"/>
          </a:p>
          <a:p>
            <a:pPr marL="228600" lvl="0" indent="-228600" algn="l" rtl="0">
              <a:lnSpc>
                <a:spcPct val="90000"/>
              </a:lnSpc>
              <a:spcBef>
                <a:spcPts val="1000"/>
              </a:spcBef>
              <a:spcAft>
                <a:spcPts val="0"/>
              </a:spcAft>
              <a:buClr>
                <a:schemeClr val="dk1"/>
              </a:buClr>
              <a:buSzPts val="1800"/>
              <a:buChar char="•"/>
            </a:pPr>
            <a:r>
              <a:rPr lang="en-US" sz="1800"/>
              <a:t>BEGIN;</a:t>
            </a:r>
            <a:endParaRPr lang="en-US" sz="1800"/>
          </a:p>
          <a:p>
            <a:pPr marL="228600" lvl="0" indent="-228600" algn="l" rtl="0">
              <a:lnSpc>
                <a:spcPct val="90000"/>
              </a:lnSpc>
              <a:spcBef>
                <a:spcPts val="1000"/>
              </a:spcBef>
              <a:spcAft>
                <a:spcPts val="0"/>
              </a:spcAft>
              <a:buClr>
                <a:schemeClr val="dk1"/>
              </a:buClr>
              <a:buSzPts val="1800"/>
              <a:buChar char="•"/>
            </a:pPr>
            <a:r>
              <a:rPr lang="en-US" sz="1800"/>
              <a:t>//statements;</a:t>
            </a:r>
            <a:endParaRPr lang="en-US" sz="1800"/>
          </a:p>
          <a:p>
            <a:pPr marL="228600" lvl="0" indent="-228600" algn="l" rtl="0">
              <a:lnSpc>
                <a:spcPct val="90000"/>
              </a:lnSpc>
              <a:spcBef>
                <a:spcPts val="1000"/>
              </a:spcBef>
              <a:spcAft>
                <a:spcPts val="0"/>
              </a:spcAft>
              <a:buClr>
                <a:schemeClr val="dk1"/>
              </a:buClr>
              <a:buSzPts val="1800"/>
              <a:buChar char="•"/>
            </a:pPr>
            <a:r>
              <a:rPr lang="en-US" sz="1800"/>
              <a:t>END;</a:t>
            </a:r>
            <a:endParaRPr lang="en-US" sz="1800"/>
          </a:p>
          <a:p>
            <a:pPr marL="228600" lvl="0" indent="-120650" algn="l" rtl="0">
              <a:lnSpc>
                <a:spcPct val="90000"/>
              </a:lnSpc>
              <a:spcBef>
                <a:spcPts val="1000"/>
              </a:spcBef>
              <a:spcAft>
                <a:spcPts val="0"/>
              </a:spcAft>
              <a:buClr>
                <a:schemeClr val="dk1"/>
              </a:buClr>
              <a:buSzPts val="1700"/>
              <a:buFont typeface="Noto Sans Symbols"/>
              <a:buNone/>
            </a:pPr>
            <a:endParaRPr sz="1700"/>
          </a:p>
          <a:p>
            <a:pPr marL="0" lvl="0" indent="0" algn="l" rtl="0">
              <a:lnSpc>
                <a:spcPct val="90000"/>
              </a:lnSpc>
              <a:spcBef>
                <a:spcPts val="1000"/>
              </a:spcBef>
              <a:spcAft>
                <a:spcPts val="0"/>
              </a:spcAft>
              <a:buClr>
                <a:schemeClr val="dk1"/>
              </a:buClr>
              <a:buSzPts val="1800"/>
              <a:buNone/>
            </a:pPr>
            <a:r>
              <a:rPr lang="en-US" sz="1800"/>
              <a:t>Three types of parameters are:</a:t>
            </a:r>
            <a:endParaRPr lang="en-US" sz="1800"/>
          </a:p>
          <a:p>
            <a:pPr marL="228600" lvl="0" indent="-228600" algn="l" rtl="0">
              <a:lnSpc>
                <a:spcPct val="90000"/>
              </a:lnSpc>
              <a:spcBef>
                <a:spcPts val="1000"/>
              </a:spcBef>
              <a:spcAft>
                <a:spcPts val="0"/>
              </a:spcAft>
              <a:buClr>
                <a:schemeClr val="dk1"/>
              </a:buClr>
              <a:buSzPts val="1800"/>
              <a:buChar char="•"/>
            </a:pPr>
            <a:r>
              <a:rPr lang="en-US" sz="1800"/>
              <a:t>IN: It is the default parameter that will receive input value from the program</a:t>
            </a:r>
            <a:endParaRPr lang="en-US" sz="1800"/>
          </a:p>
          <a:p>
            <a:pPr marL="228600" lvl="0" indent="-228600" algn="l" rtl="0">
              <a:lnSpc>
                <a:spcPct val="90000"/>
              </a:lnSpc>
              <a:spcBef>
                <a:spcPts val="1000"/>
              </a:spcBef>
              <a:spcAft>
                <a:spcPts val="0"/>
              </a:spcAft>
              <a:buClr>
                <a:schemeClr val="dk1"/>
              </a:buClr>
              <a:buSzPts val="1800"/>
              <a:buChar char="•"/>
            </a:pPr>
            <a:r>
              <a:rPr lang="en-US" sz="1800"/>
              <a:t>OUT: It will send output value to the program</a:t>
            </a:r>
            <a:endParaRPr lang="en-US" sz="1800"/>
          </a:p>
          <a:p>
            <a:pPr marL="228600" lvl="0" indent="-228600" algn="l" rtl="0">
              <a:lnSpc>
                <a:spcPct val="90000"/>
              </a:lnSpc>
              <a:spcBef>
                <a:spcPts val="1000"/>
              </a:spcBef>
              <a:spcAft>
                <a:spcPts val="0"/>
              </a:spcAft>
              <a:buClr>
                <a:schemeClr val="dk1"/>
              </a:buClr>
              <a:buSzPts val="1800"/>
              <a:buChar char="•"/>
            </a:pPr>
            <a:r>
              <a:rPr lang="en-US" sz="1800"/>
              <a:t>IN OUT: It is the combination of both IN and OUT. Thus, it receives from, as well as sends a value to the program</a:t>
            </a:r>
            <a:endParaRPr lang="en-US" sz="1800"/>
          </a:p>
          <a:p>
            <a:pPr marL="228600" lvl="0" indent="-50800" algn="l" rtl="0">
              <a:lnSpc>
                <a:spcPct val="90000"/>
              </a:lnSpc>
              <a:spcBef>
                <a:spcPts val="1000"/>
              </a:spcBef>
              <a:spcAft>
                <a:spcPts val="0"/>
              </a:spcAft>
              <a:buClr>
                <a:schemeClr val="dk1"/>
              </a:buClr>
              <a:buSzPts val="2800"/>
              <a:buFont typeface="Noto Sans Symbols"/>
              <a:buNone/>
            </a:pPr>
          </a:p>
          <a:p>
            <a:pPr marL="228600" lvl="0" indent="-228600" algn="l" rtl="0">
              <a:lnSpc>
                <a:spcPct val="90000"/>
              </a:lnSpc>
              <a:spcBef>
                <a:spcPts val="1000"/>
              </a:spcBef>
              <a:spcAft>
                <a:spcPts val="0"/>
              </a:spcAft>
              <a:buClr>
                <a:schemeClr val="dk1"/>
              </a:buClr>
              <a:buSzPts val="1700"/>
              <a:buFont typeface="Calibri" panose="020F0502020204030204"/>
              <a:buNone/>
            </a:pPr>
            <a:endParaRPr sz="1700"/>
          </a:p>
          <a:p>
            <a:pPr marL="228600" lvl="0" indent="-120650" algn="l" rtl="0">
              <a:lnSpc>
                <a:spcPct val="90000"/>
              </a:lnSpc>
              <a:spcBef>
                <a:spcPts val="1000"/>
              </a:spcBef>
              <a:spcAft>
                <a:spcPts val="0"/>
              </a:spcAft>
              <a:buClr>
                <a:schemeClr val="dk1"/>
              </a:buClr>
              <a:buSzPts val="1700"/>
              <a:buNone/>
            </a:pPr>
            <a:endParaRPr sz="1700"/>
          </a:p>
          <a:p>
            <a:pPr marL="228600" lvl="0" indent="-120650" algn="l" rtl="0">
              <a:lnSpc>
                <a:spcPct val="90000"/>
              </a:lnSpc>
              <a:spcBef>
                <a:spcPts val="1000"/>
              </a:spcBef>
              <a:spcAft>
                <a:spcPts val="0"/>
              </a:spcAft>
              <a:buClr>
                <a:schemeClr val="dk1"/>
              </a:buClr>
              <a:buSzPts val="1700"/>
              <a:buNone/>
            </a:pPr>
            <a:endParaRPr sz="170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807" name="Shape 807"/>
        <p:cNvGrpSpPr/>
        <p:nvPr/>
      </p:nvGrpSpPr>
      <p:grpSpPr>
        <a:xfrm>
          <a:off x="0" y="0"/>
          <a:ext cx="0" cy="0"/>
          <a:chOff x="0" y="0"/>
          <a:chExt cx="0" cy="0"/>
        </a:xfrm>
      </p:grpSpPr>
      <p:sp>
        <p:nvSpPr>
          <p:cNvPr id="808" name="Google Shape;808;p112"/>
          <p:cNvSpPr txBox="1"/>
          <p:nvPr>
            <p:ph type="body" idx="1"/>
          </p:nvPr>
        </p:nvSpPr>
        <p:spPr>
          <a:xfrm>
            <a:off x="2514600" y="533400"/>
            <a:ext cx="7772400" cy="5562600"/>
          </a:xfrm>
          <a:prstGeom prst="rect">
            <a:avLst/>
          </a:prstGeom>
          <a:noFill/>
          <a:ln>
            <a:noFill/>
          </a:ln>
        </p:spPr>
        <p:txBody>
          <a:bodyPr spcFirstLastPara="1" wrap="square" lIns="91425" tIns="45700" rIns="91425" bIns="45700" anchor="t" anchorCtr="0">
            <a:normAutofit lnSpcReduction="10000"/>
          </a:bodyPr>
          <a:lstStyle/>
          <a:p>
            <a:pPr marL="1143000" lvl="2" indent="-228600" algn="l" rtl="0">
              <a:lnSpc>
                <a:spcPct val="90000"/>
              </a:lnSpc>
              <a:spcBef>
                <a:spcPts val="0"/>
              </a:spcBef>
              <a:spcAft>
                <a:spcPts val="0"/>
              </a:spcAft>
              <a:buClr>
                <a:schemeClr val="dk1"/>
              </a:buClr>
              <a:buSzPts val="1700"/>
              <a:buFont typeface="Calibri" panose="020F0502020204030204"/>
              <a:buNone/>
            </a:pPr>
            <a:endParaRPr sz="1700"/>
          </a:p>
          <a:p>
            <a:pPr marL="228600" lvl="0" indent="-228600" algn="l" rtl="0">
              <a:lnSpc>
                <a:spcPct val="90000"/>
              </a:lnSpc>
              <a:spcBef>
                <a:spcPts val="1000"/>
              </a:spcBef>
              <a:spcAft>
                <a:spcPts val="0"/>
              </a:spcAft>
              <a:buClr>
                <a:schemeClr val="dk1"/>
              </a:buClr>
              <a:buSzPts val="1700"/>
              <a:buFont typeface="Calibri" panose="020F0502020204030204"/>
              <a:buNone/>
            </a:pPr>
            <a:r>
              <a:rPr lang="en-US" sz="1700"/>
              <a:t>	</a:t>
            </a:r>
            <a:r>
              <a:rPr lang="en-US" sz="1500" i="1" u="sng"/>
              <a:t>EXAMPLE:</a:t>
            </a:r>
            <a:endParaRPr sz="1700" i="1" u="sng"/>
          </a:p>
          <a:p>
            <a:pPr marL="1143000" lvl="2" indent="-228600" algn="l" rtl="0">
              <a:lnSpc>
                <a:spcPct val="90000"/>
              </a:lnSpc>
              <a:spcBef>
                <a:spcPts val="500"/>
              </a:spcBef>
              <a:spcAft>
                <a:spcPts val="0"/>
              </a:spcAft>
              <a:buClr>
                <a:schemeClr val="dk1"/>
              </a:buClr>
              <a:buSzPts val="1500"/>
              <a:buFont typeface="Calibri" panose="020F0502020204030204"/>
              <a:buNone/>
            </a:pPr>
            <a:endParaRPr sz="1500"/>
          </a:p>
          <a:p>
            <a:pPr marL="1143000" lvl="2" indent="-228600" algn="l" rtl="0">
              <a:lnSpc>
                <a:spcPct val="10000"/>
              </a:lnSpc>
              <a:spcBef>
                <a:spcPts val="500"/>
              </a:spcBef>
              <a:spcAft>
                <a:spcPts val="0"/>
              </a:spcAft>
              <a:buClr>
                <a:schemeClr val="dk1"/>
              </a:buClr>
              <a:buSzPts val="1500"/>
              <a:buFont typeface="Calibri" panose="020F0502020204030204"/>
              <a:buNone/>
            </a:pPr>
            <a:r>
              <a:rPr lang="en-US" sz="1500"/>
              <a:t>CREATE PROCEDURE UPDATE_SALARY_1         (1)</a:t>
            </a:r>
            <a:endParaRPr lang="en-US" sz="1500"/>
          </a:p>
          <a:p>
            <a:pPr marL="228600" lvl="0" indent="-228600" algn="l" rtl="0">
              <a:lnSpc>
                <a:spcPct val="80000"/>
              </a:lnSpc>
              <a:spcBef>
                <a:spcPts val="1000"/>
              </a:spcBef>
              <a:spcAft>
                <a:spcPts val="0"/>
              </a:spcAft>
              <a:buClr>
                <a:schemeClr val="dk1"/>
              </a:buClr>
              <a:buSzPts val="1500"/>
              <a:buFont typeface="Calibri" panose="020F0502020204030204"/>
              <a:buNone/>
            </a:pPr>
            <a:r>
              <a:rPr lang="en-US" sz="1500"/>
              <a:t>                       (IN EMPLOYEE_NUMBER CHAR(6),             (2)</a:t>
            </a:r>
            <a:endParaRPr lang="en-US" sz="1500"/>
          </a:p>
          <a:p>
            <a:pPr marL="228600" lvl="0" indent="-228600" algn="l" rtl="0">
              <a:lnSpc>
                <a:spcPct val="80000"/>
              </a:lnSpc>
              <a:spcBef>
                <a:spcPts val="1000"/>
              </a:spcBef>
              <a:spcAft>
                <a:spcPts val="0"/>
              </a:spcAft>
              <a:buClr>
                <a:schemeClr val="dk1"/>
              </a:buClr>
              <a:buSzPts val="1500"/>
              <a:buFont typeface="Calibri" panose="020F0502020204030204"/>
              <a:buNone/>
            </a:pPr>
            <a:r>
              <a:rPr lang="en-US" sz="1500"/>
              <a:t>                       IN RATE INTEGER)                         (2)</a:t>
            </a:r>
            <a:endParaRPr lang="en-US" sz="1500"/>
          </a:p>
          <a:p>
            <a:pPr marL="228600" lvl="0" indent="-228600" algn="l" rtl="0">
              <a:lnSpc>
                <a:spcPct val="70000"/>
              </a:lnSpc>
              <a:spcBef>
                <a:spcPts val="1000"/>
              </a:spcBef>
              <a:spcAft>
                <a:spcPts val="0"/>
              </a:spcAft>
              <a:buClr>
                <a:schemeClr val="dk1"/>
              </a:buClr>
              <a:buSzPts val="1500"/>
              <a:buFont typeface="Calibri" panose="020F0502020204030204"/>
              <a:buNone/>
            </a:pPr>
            <a:r>
              <a:rPr lang="en-US" sz="1500"/>
              <a:t>                       LANGUAGE SQL                             (3)</a:t>
            </a:r>
            <a:endParaRPr lang="en-US" sz="1500"/>
          </a:p>
          <a:p>
            <a:pPr marL="228600" lvl="0" indent="-228600" algn="l" rtl="0">
              <a:lnSpc>
                <a:spcPct val="60000"/>
              </a:lnSpc>
              <a:spcBef>
                <a:spcPts val="1000"/>
              </a:spcBef>
              <a:spcAft>
                <a:spcPts val="0"/>
              </a:spcAft>
              <a:buClr>
                <a:schemeClr val="dk1"/>
              </a:buClr>
              <a:buSzPts val="1500"/>
              <a:buFont typeface="Calibri" panose="020F0502020204030204"/>
              <a:buNone/>
            </a:pPr>
            <a:r>
              <a:rPr lang="en-US" sz="1500"/>
              <a:t>                       BEGIN</a:t>
            </a:r>
            <a:endParaRPr lang="en-US" sz="1500"/>
          </a:p>
          <a:p>
            <a:pPr marL="228600" lvl="0" indent="-228600" algn="l" rtl="0">
              <a:lnSpc>
                <a:spcPct val="70000"/>
              </a:lnSpc>
              <a:spcBef>
                <a:spcPts val="1000"/>
              </a:spcBef>
              <a:spcAft>
                <a:spcPts val="0"/>
              </a:spcAft>
              <a:buClr>
                <a:schemeClr val="dk1"/>
              </a:buClr>
              <a:buSzPts val="1500"/>
              <a:buFont typeface="Calibri" panose="020F0502020204030204"/>
              <a:buNone/>
            </a:pPr>
            <a:r>
              <a:rPr lang="en-US" sz="1500"/>
              <a:t>                          UPDATE EMPLOYEE                       (4)</a:t>
            </a:r>
            <a:endParaRPr lang="en-US" sz="1500"/>
          </a:p>
          <a:p>
            <a:pPr marL="228600" lvl="0" indent="-228600" algn="l" rtl="0">
              <a:lnSpc>
                <a:spcPct val="60000"/>
              </a:lnSpc>
              <a:spcBef>
                <a:spcPts val="1000"/>
              </a:spcBef>
              <a:spcAft>
                <a:spcPts val="0"/>
              </a:spcAft>
              <a:buClr>
                <a:schemeClr val="dk1"/>
              </a:buClr>
              <a:buSzPts val="1500"/>
              <a:buFont typeface="Calibri" panose="020F0502020204030204"/>
              <a:buNone/>
            </a:pPr>
            <a:r>
              <a:rPr lang="en-US" sz="1500"/>
              <a:t>                          SET SALARY = SALARY * (1.0 * RATE / 100.0 )</a:t>
            </a:r>
            <a:endParaRPr lang="en-US" sz="1500"/>
          </a:p>
          <a:p>
            <a:pPr marL="228600" lvl="0" indent="-228600" algn="l" rtl="0">
              <a:lnSpc>
                <a:spcPct val="70000"/>
              </a:lnSpc>
              <a:spcBef>
                <a:spcPts val="1000"/>
              </a:spcBef>
              <a:spcAft>
                <a:spcPts val="0"/>
              </a:spcAft>
              <a:buClr>
                <a:schemeClr val="dk1"/>
              </a:buClr>
              <a:buSzPts val="1500"/>
              <a:buFont typeface="Calibri" panose="020F0502020204030204"/>
              <a:buNone/>
            </a:pPr>
            <a:r>
              <a:rPr lang="en-US" sz="1500"/>
              <a:t>                          WHERE SSN = EMPLOYEE_NUMBER;</a:t>
            </a:r>
            <a:endParaRPr lang="en-US" sz="1500"/>
          </a:p>
          <a:p>
            <a:pPr marL="228600" lvl="0" indent="-228600" algn="l" rtl="0">
              <a:lnSpc>
                <a:spcPct val="70000"/>
              </a:lnSpc>
              <a:spcBef>
                <a:spcPts val="1000"/>
              </a:spcBef>
              <a:spcAft>
                <a:spcPts val="0"/>
              </a:spcAft>
              <a:buClr>
                <a:schemeClr val="dk1"/>
              </a:buClr>
              <a:buSzPts val="1500"/>
              <a:buFont typeface="Calibri" panose="020F0502020204030204"/>
              <a:buNone/>
            </a:pPr>
            <a:r>
              <a:rPr lang="en-US" sz="1500"/>
              <a:t>                       END</a:t>
            </a:r>
            <a:endParaRPr lang="en-US" sz="1500"/>
          </a:p>
          <a:p>
            <a:pPr marL="228600" lvl="0" indent="-228600" algn="l" rtl="0">
              <a:lnSpc>
                <a:spcPct val="70000"/>
              </a:lnSpc>
              <a:spcBef>
                <a:spcPts val="1000"/>
              </a:spcBef>
              <a:spcAft>
                <a:spcPts val="0"/>
              </a:spcAft>
              <a:buClr>
                <a:schemeClr val="dk1"/>
              </a:buClr>
              <a:buSzPts val="1500"/>
              <a:buFont typeface="Calibri" panose="020F0502020204030204"/>
              <a:buNone/>
            </a:pPr>
            <a:endParaRPr sz="1500"/>
          </a:p>
          <a:p>
            <a:pPr marL="228600" lvl="0" indent="-228600" algn="l" rtl="0">
              <a:lnSpc>
                <a:spcPct val="90000"/>
              </a:lnSpc>
              <a:spcBef>
                <a:spcPts val="1000"/>
              </a:spcBef>
              <a:spcAft>
                <a:spcPts val="0"/>
              </a:spcAft>
              <a:buClr>
                <a:schemeClr val="dk1"/>
              </a:buClr>
              <a:buSzPts val="1300"/>
              <a:buFont typeface="Calibri" panose="020F0502020204030204"/>
              <a:buNone/>
            </a:pPr>
            <a:r>
              <a:rPr lang="en-US" sz="1300"/>
              <a:t>LANGUAGE value of SQL and the BEGIN...END block, which forms the procedure body, are particular to an SQL procedure</a:t>
            </a:r>
            <a:endParaRPr sz="1500"/>
          </a:p>
          <a:p>
            <a:pPr marL="228600" lvl="0" indent="-228600" algn="l" rtl="0">
              <a:lnSpc>
                <a:spcPct val="90000"/>
              </a:lnSpc>
              <a:spcBef>
                <a:spcPts val="1000"/>
              </a:spcBef>
              <a:spcAft>
                <a:spcPts val="0"/>
              </a:spcAft>
              <a:buClr>
                <a:schemeClr val="dk1"/>
              </a:buClr>
              <a:buSzPts val="1700"/>
              <a:buFont typeface="Calibri" panose="020F0502020204030204"/>
              <a:buNone/>
            </a:pPr>
            <a:r>
              <a:rPr lang="en-US" sz="1700"/>
              <a:t>1)</a:t>
            </a:r>
            <a:r>
              <a:rPr lang="en-US" sz="1500"/>
              <a:t>The stored procedure name is UPDATE_SALARY_1. </a:t>
            </a:r>
            <a:endParaRPr lang="en-US" sz="1500"/>
          </a:p>
          <a:p>
            <a:pPr marL="228600" lvl="0" indent="-228600" algn="l" rtl="0">
              <a:lnSpc>
                <a:spcPct val="80000"/>
              </a:lnSpc>
              <a:spcBef>
                <a:spcPts val="1000"/>
              </a:spcBef>
              <a:spcAft>
                <a:spcPts val="0"/>
              </a:spcAft>
              <a:buClr>
                <a:schemeClr val="dk1"/>
              </a:buClr>
              <a:buSzPts val="1500"/>
              <a:buFont typeface="Calibri" panose="020F0502020204030204"/>
              <a:buNone/>
            </a:pPr>
            <a:r>
              <a:rPr lang="en-US" sz="1500"/>
              <a:t>2)The two parameters have data types of CHAR(6) and INTEGER. Both are input parameters. </a:t>
            </a:r>
            <a:endParaRPr lang="en-US" sz="1500"/>
          </a:p>
          <a:p>
            <a:pPr marL="228600" lvl="0" indent="-228600" algn="l" rtl="0">
              <a:lnSpc>
                <a:spcPct val="70000"/>
              </a:lnSpc>
              <a:spcBef>
                <a:spcPts val="1000"/>
              </a:spcBef>
              <a:spcAft>
                <a:spcPts val="0"/>
              </a:spcAft>
              <a:buClr>
                <a:schemeClr val="dk1"/>
              </a:buClr>
              <a:buSzPts val="1500"/>
              <a:buFont typeface="Calibri" panose="020F0502020204030204"/>
              <a:buNone/>
            </a:pPr>
            <a:r>
              <a:rPr lang="en-US" sz="1500"/>
              <a:t>3)LANGUAGE SQL indicates that this is an SQL procedure, so a procedure body follows the other parameters.</a:t>
            </a:r>
            <a:endParaRPr lang="en-US" sz="1500"/>
          </a:p>
          <a:p>
            <a:pPr marL="228600" lvl="0" indent="-228600" algn="l" rtl="0">
              <a:lnSpc>
                <a:spcPct val="70000"/>
              </a:lnSpc>
              <a:spcBef>
                <a:spcPts val="1000"/>
              </a:spcBef>
              <a:spcAft>
                <a:spcPts val="0"/>
              </a:spcAft>
              <a:buClr>
                <a:schemeClr val="dk1"/>
              </a:buClr>
              <a:buSzPts val="1500"/>
              <a:buFont typeface="Calibri" panose="020F0502020204030204"/>
              <a:buNone/>
            </a:pPr>
            <a:r>
              <a:rPr lang="en-US" sz="1500"/>
              <a:t>4)The procedure body consists of a single SQL UPDATE statement, which updates rows in the employee table.</a:t>
            </a:r>
            <a:r>
              <a:rPr lang="en-US"/>
              <a:t> </a:t>
            </a:r>
            <a:endParaRPr 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812" name="Shape 812"/>
        <p:cNvGrpSpPr/>
        <p:nvPr/>
      </p:nvGrpSpPr>
      <p:grpSpPr>
        <a:xfrm>
          <a:off x="0" y="0"/>
          <a:ext cx="0" cy="0"/>
          <a:chOff x="0" y="0"/>
          <a:chExt cx="0" cy="0"/>
        </a:xfrm>
      </p:grpSpPr>
      <p:sp>
        <p:nvSpPr>
          <p:cNvPr id="813" name="Google Shape;813;p113"/>
          <p:cNvSpPr txBox="1"/>
          <p:nvPr>
            <p:ph type="body" idx="1"/>
          </p:nvPr>
        </p:nvSpPr>
        <p:spPr>
          <a:xfrm>
            <a:off x="2209800" y="533400"/>
            <a:ext cx="7772400" cy="5562600"/>
          </a:xfrm>
          <a:prstGeom prst="rect">
            <a:avLst/>
          </a:prstGeom>
          <a:noFill/>
          <a:ln>
            <a:noFill/>
          </a:ln>
        </p:spPr>
        <p:txBody>
          <a:bodyPr spcFirstLastPara="1" wrap="square" lIns="91425" tIns="45700" rIns="91425" bIns="45700" anchor="t" anchorCtr="0">
            <a:normAutofit/>
          </a:bodyPr>
          <a:lstStyle/>
          <a:p>
            <a:pPr marL="228600" lvl="0" indent="-228600" algn="ctr" rtl="0">
              <a:lnSpc>
                <a:spcPct val="90000"/>
              </a:lnSpc>
              <a:spcBef>
                <a:spcPts val="0"/>
              </a:spcBef>
              <a:spcAft>
                <a:spcPts val="0"/>
              </a:spcAft>
              <a:buClr>
                <a:schemeClr val="dk1"/>
              </a:buClr>
              <a:buSzPts val="2000"/>
              <a:buFont typeface="Calibri" panose="020F0502020204030204"/>
              <a:buNone/>
            </a:pPr>
            <a:r>
              <a:rPr lang="en-US" sz="2000" b="1" u="sng"/>
              <a:t>Some Valid SQL Procedure Body Statements</a:t>
            </a:r>
            <a:endParaRPr lang="en-US" sz="2000" b="1" u="sng"/>
          </a:p>
          <a:p>
            <a:pPr marL="228600" lvl="0" indent="-228600" algn="ctr" rtl="0">
              <a:lnSpc>
                <a:spcPct val="90000"/>
              </a:lnSpc>
              <a:spcBef>
                <a:spcPts val="1000"/>
              </a:spcBef>
              <a:spcAft>
                <a:spcPts val="0"/>
              </a:spcAft>
              <a:buClr>
                <a:schemeClr val="dk1"/>
              </a:buClr>
              <a:buSzPts val="2000"/>
              <a:buFont typeface="Calibri" panose="020F0502020204030204"/>
              <a:buNone/>
            </a:pPr>
            <a:endParaRPr sz="2000" b="1" u="sng"/>
          </a:p>
          <a:p>
            <a:pPr marL="228600" lvl="0" indent="-228600" algn="l" rtl="0">
              <a:lnSpc>
                <a:spcPct val="90000"/>
              </a:lnSpc>
              <a:spcBef>
                <a:spcPts val="1000"/>
              </a:spcBef>
              <a:spcAft>
                <a:spcPts val="0"/>
              </a:spcAft>
              <a:buClr>
                <a:schemeClr val="dk1"/>
              </a:buClr>
              <a:buSzPts val="2000"/>
              <a:buFont typeface="Noto Sans Symbols"/>
              <a:buChar char="∙"/>
            </a:pPr>
            <a:r>
              <a:rPr lang="en-US" sz="2000"/>
              <a:t>CASE statement</a:t>
            </a:r>
            <a:endParaRPr lang="en-US" sz="2000"/>
          </a:p>
          <a:p>
            <a:pPr marL="228600" lvl="0" indent="-228600" algn="l" rtl="0">
              <a:lnSpc>
                <a:spcPct val="90000"/>
              </a:lnSpc>
              <a:spcBef>
                <a:spcPts val="1000"/>
              </a:spcBef>
              <a:spcAft>
                <a:spcPts val="0"/>
              </a:spcAft>
              <a:buClr>
                <a:schemeClr val="dk1"/>
              </a:buClr>
              <a:buSzPts val="2000"/>
              <a:buFont typeface="Noto Sans Symbols"/>
              <a:buChar char="∙"/>
            </a:pPr>
            <a:r>
              <a:rPr lang="en-US" sz="2000"/>
              <a:t>FOR statement</a:t>
            </a:r>
            <a:endParaRPr lang="en-US" sz="2000"/>
          </a:p>
          <a:p>
            <a:pPr marL="228600" lvl="0" indent="-228600" algn="l" rtl="0">
              <a:lnSpc>
                <a:spcPct val="90000"/>
              </a:lnSpc>
              <a:spcBef>
                <a:spcPts val="1000"/>
              </a:spcBef>
              <a:spcAft>
                <a:spcPts val="0"/>
              </a:spcAft>
              <a:buClr>
                <a:schemeClr val="dk1"/>
              </a:buClr>
              <a:buSzPts val="2000"/>
              <a:buFont typeface="Noto Sans Symbols"/>
              <a:buChar char="∙"/>
            </a:pPr>
            <a:r>
              <a:rPr lang="en-US" sz="2000"/>
              <a:t>GOTO statement</a:t>
            </a:r>
            <a:endParaRPr lang="en-US" sz="2000"/>
          </a:p>
          <a:p>
            <a:pPr marL="228600" lvl="0" indent="-228600" algn="l" rtl="0">
              <a:lnSpc>
                <a:spcPct val="90000"/>
              </a:lnSpc>
              <a:spcBef>
                <a:spcPts val="1000"/>
              </a:spcBef>
              <a:spcAft>
                <a:spcPts val="0"/>
              </a:spcAft>
              <a:buClr>
                <a:schemeClr val="dk1"/>
              </a:buClr>
              <a:buSzPts val="2000"/>
              <a:buFont typeface="Noto Sans Symbols"/>
              <a:buChar char="∙"/>
            </a:pPr>
            <a:r>
              <a:rPr lang="en-US" sz="2000"/>
              <a:t>IF statement</a:t>
            </a:r>
            <a:endParaRPr lang="en-US" sz="2000"/>
          </a:p>
          <a:p>
            <a:pPr marL="228600" lvl="0" indent="-228600" algn="l" rtl="0">
              <a:lnSpc>
                <a:spcPct val="90000"/>
              </a:lnSpc>
              <a:spcBef>
                <a:spcPts val="1000"/>
              </a:spcBef>
              <a:spcAft>
                <a:spcPts val="0"/>
              </a:spcAft>
              <a:buClr>
                <a:schemeClr val="dk1"/>
              </a:buClr>
              <a:buSzPts val="2000"/>
              <a:buFont typeface="Noto Sans Symbols"/>
              <a:buChar char="∙"/>
            </a:pPr>
            <a:r>
              <a:rPr lang="en-US" sz="2000"/>
              <a:t>ITERATE statement</a:t>
            </a:r>
            <a:endParaRPr lang="en-US" sz="2000"/>
          </a:p>
          <a:p>
            <a:pPr marL="228600" lvl="0" indent="-228600" algn="l" rtl="0">
              <a:lnSpc>
                <a:spcPct val="90000"/>
              </a:lnSpc>
              <a:spcBef>
                <a:spcPts val="1000"/>
              </a:spcBef>
              <a:spcAft>
                <a:spcPts val="0"/>
              </a:spcAft>
              <a:buClr>
                <a:schemeClr val="dk1"/>
              </a:buClr>
              <a:buSzPts val="2000"/>
              <a:buFont typeface="Noto Sans Symbols"/>
              <a:buChar char="∙"/>
            </a:pPr>
            <a:r>
              <a:rPr lang="en-US" sz="2000"/>
              <a:t>RETURN statement</a:t>
            </a:r>
            <a:endParaRPr lang="en-US" sz="2000"/>
          </a:p>
          <a:p>
            <a:pPr marL="228600" lvl="0" indent="-228600" algn="l" rtl="0">
              <a:lnSpc>
                <a:spcPct val="90000"/>
              </a:lnSpc>
              <a:spcBef>
                <a:spcPts val="1000"/>
              </a:spcBef>
              <a:spcAft>
                <a:spcPts val="0"/>
              </a:spcAft>
              <a:buClr>
                <a:schemeClr val="dk1"/>
              </a:buClr>
              <a:buSzPts val="2000"/>
              <a:buFont typeface="Noto Sans Symbols"/>
              <a:buChar char="∙"/>
            </a:pPr>
            <a:r>
              <a:rPr lang="en-US" sz="2000"/>
              <a:t>WHILE statement</a:t>
            </a:r>
            <a:endParaRPr lang="en-US" sz="2000"/>
          </a:p>
          <a:p>
            <a:pPr marL="228600" lvl="0" indent="-228600" algn="l" rtl="0">
              <a:lnSpc>
                <a:spcPct val="90000"/>
              </a:lnSpc>
              <a:spcBef>
                <a:spcPts val="1000"/>
              </a:spcBef>
              <a:spcAft>
                <a:spcPts val="0"/>
              </a:spcAft>
              <a:buClr>
                <a:schemeClr val="dk1"/>
              </a:buClr>
              <a:buSzPts val="2800"/>
              <a:buFont typeface="Calibri" panose="020F0502020204030204"/>
              <a:buNone/>
            </a:p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817" name="Shape 817"/>
        <p:cNvGrpSpPr/>
        <p:nvPr/>
      </p:nvGrpSpPr>
      <p:grpSpPr>
        <a:xfrm>
          <a:off x="0" y="0"/>
          <a:ext cx="0" cy="0"/>
          <a:chOff x="0" y="0"/>
          <a:chExt cx="0" cy="0"/>
        </a:xfrm>
      </p:grpSpPr>
      <p:sp>
        <p:nvSpPr>
          <p:cNvPr id="818" name="Google Shape;818;p114"/>
          <p:cNvSpPr txBox="1"/>
          <p:nvPr>
            <p:ph type="body" idx="1"/>
          </p:nvPr>
        </p:nvSpPr>
        <p:spPr>
          <a:xfrm>
            <a:off x="2209800" y="533400"/>
            <a:ext cx="7772400" cy="55626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700"/>
              <a:buChar char="•"/>
            </a:pPr>
            <a:r>
              <a:rPr lang="en-US" sz="1700" b="1"/>
              <a:t>Invoking Procedures </a:t>
            </a:r>
            <a:endParaRPr lang="en-US" sz="1700" b="1"/>
          </a:p>
          <a:p>
            <a:pPr marL="228600" lvl="0" indent="-228600" algn="l" rtl="0">
              <a:lnSpc>
                <a:spcPct val="80000"/>
              </a:lnSpc>
              <a:spcBef>
                <a:spcPts val="1000"/>
              </a:spcBef>
              <a:spcAft>
                <a:spcPts val="0"/>
              </a:spcAft>
              <a:buClr>
                <a:schemeClr val="dk1"/>
              </a:buClr>
              <a:buSzPts val="1700"/>
              <a:buFont typeface="Calibri" panose="020F0502020204030204"/>
              <a:buNone/>
            </a:pPr>
            <a:r>
              <a:rPr lang="en-US" sz="1700"/>
              <a:t>      Can invoke Stored procedure stored at the location of the database by using the SQL CALL statement</a:t>
            </a:r>
            <a:endParaRPr lang="en-US" sz="1700"/>
          </a:p>
          <a:p>
            <a:pPr marL="228600" lvl="0" indent="-120650" algn="l" rtl="0">
              <a:lnSpc>
                <a:spcPct val="90000"/>
              </a:lnSpc>
              <a:spcBef>
                <a:spcPts val="1000"/>
              </a:spcBef>
              <a:spcAft>
                <a:spcPts val="0"/>
              </a:spcAft>
              <a:buClr>
                <a:schemeClr val="dk1"/>
              </a:buClr>
              <a:buSzPts val="1700"/>
              <a:buNone/>
            </a:pPr>
            <a:endParaRPr sz="1700"/>
          </a:p>
          <a:p>
            <a:pPr marL="228600" lvl="0" indent="-228600" algn="l" rtl="0">
              <a:lnSpc>
                <a:spcPct val="90000"/>
              </a:lnSpc>
              <a:spcBef>
                <a:spcPts val="1000"/>
              </a:spcBef>
              <a:spcAft>
                <a:spcPts val="0"/>
              </a:spcAft>
              <a:buClr>
                <a:schemeClr val="dk1"/>
              </a:buClr>
              <a:buSzPts val="1700"/>
              <a:buChar char="•"/>
            </a:pPr>
            <a:r>
              <a:rPr lang="en-US" sz="1700" b="1"/>
              <a:t>Nested SQL Procedures:</a:t>
            </a:r>
            <a:endParaRPr lang="en-US" sz="1700" b="1"/>
          </a:p>
          <a:p>
            <a:pPr marL="228600" lvl="0" indent="-228600" algn="l" rtl="0">
              <a:lnSpc>
                <a:spcPct val="80000"/>
              </a:lnSpc>
              <a:spcBef>
                <a:spcPts val="1000"/>
              </a:spcBef>
              <a:spcAft>
                <a:spcPts val="0"/>
              </a:spcAft>
              <a:buClr>
                <a:schemeClr val="dk1"/>
              </a:buClr>
              <a:buSzPts val="1700"/>
              <a:buFont typeface="Calibri" panose="020F0502020204030204"/>
              <a:buNone/>
            </a:pPr>
            <a:r>
              <a:rPr lang="en-US" sz="1700"/>
              <a:t>      To call a target SQL procedure from within a caller SQL procedure, simply include a CALL statement with the appropriate number and types of parameters in your caller.</a:t>
            </a:r>
            <a:endParaRPr lang="en-US" sz="1700"/>
          </a:p>
          <a:p>
            <a:pPr marL="228600" lvl="0" indent="-228600" algn="l" rtl="0">
              <a:lnSpc>
                <a:spcPct val="90000"/>
              </a:lnSpc>
              <a:spcBef>
                <a:spcPts val="1000"/>
              </a:spcBef>
              <a:spcAft>
                <a:spcPts val="0"/>
              </a:spcAft>
              <a:buClr>
                <a:schemeClr val="dk1"/>
              </a:buClr>
              <a:buSzPts val="1500"/>
              <a:buFont typeface="Calibri" panose="020F0502020204030204"/>
              <a:buNone/>
            </a:pPr>
            <a:endParaRPr sz="1500"/>
          </a:p>
          <a:p>
            <a:pPr marL="228600" lvl="0" indent="-228600" algn="l" rtl="0">
              <a:lnSpc>
                <a:spcPct val="90000"/>
              </a:lnSpc>
              <a:spcBef>
                <a:spcPts val="1000"/>
              </a:spcBef>
              <a:spcAft>
                <a:spcPts val="0"/>
              </a:spcAft>
              <a:buClr>
                <a:schemeClr val="dk1"/>
              </a:buClr>
              <a:buSzPts val="1500"/>
              <a:buFont typeface="Calibri" panose="020F0502020204030204"/>
              <a:buNone/>
            </a:pPr>
            <a:r>
              <a:rPr lang="en-US" sz="1500"/>
              <a:t>CREATE PROCEDURE NEST_SALES(OUT budget DECIMAL(11,2))</a:t>
            </a:r>
            <a:endParaRPr lang="en-US" sz="1500"/>
          </a:p>
          <a:p>
            <a:pPr marL="228600" lvl="0" indent="-228600" algn="l" rtl="0">
              <a:lnSpc>
                <a:spcPct val="70000"/>
              </a:lnSpc>
              <a:spcBef>
                <a:spcPts val="1000"/>
              </a:spcBef>
              <a:spcAft>
                <a:spcPts val="0"/>
              </a:spcAft>
              <a:buClr>
                <a:schemeClr val="dk1"/>
              </a:buClr>
              <a:buSzPts val="1500"/>
              <a:buFont typeface="Calibri" panose="020F0502020204030204"/>
              <a:buNone/>
            </a:pPr>
            <a:r>
              <a:rPr lang="en-US" sz="1500"/>
              <a:t>                       LANGUAGE SQL</a:t>
            </a:r>
            <a:endParaRPr lang="en-US" sz="1500"/>
          </a:p>
          <a:p>
            <a:pPr marL="228600" lvl="0" indent="-228600" algn="l" rtl="0">
              <a:lnSpc>
                <a:spcPct val="80000"/>
              </a:lnSpc>
              <a:spcBef>
                <a:spcPts val="1000"/>
              </a:spcBef>
              <a:spcAft>
                <a:spcPts val="0"/>
              </a:spcAft>
              <a:buClr>
                <a:schemeClr val="dk1"/>
              </a:buClr>
              <a:buSzPts val="1500"/>
              <a:buFont typeface="Calibri" panose="020F0502020204030204"/>
              <a:buNone/>
            </a:pPr>
            <a:r>
              <a:rPr lang="en-US" sz="1500"/>
              <a:t>                       BEGIN</a:t>
            </a:r>
            <a:endParaRPr lang="en-US" sz="1500"/>
          </a:p>
          <a:p>
            <a:pPr marL="228600" lvl="0" indent="-228600" algn="l" rtl="0">
              <a:lnSpc>
                <a:spcPct val="60000"/>
              </a:lnSpc>
              <a:spcBef>
                <a:spcPts val="1000"/>
              </a:spcBef>
              <a:spcAft>
                <a:spcPts val="0"/>
              </a:spcAft>
              <a:buClr>
                <a:schemeClr val="dk1"/>
              </a:buClr>
              <a:buSzPts val="1500"/>
              <a:buFont typeface="Calibri" panose="020F0502020204030204"/>
              <a:buNone/>
            </a:pPr>
            <a:r>
              <a:rPr lang="en-US" sz="1500"/>
              <a:t>                          DECLARE total INTEGER DEFAULT 0;</a:t>
            </a:r>
            <a:endParaRPr lang="en-US" sz="1500"/>
          </a:p>
          <a:p>
            <a:pPr marL="228600" lvl="0" indent="-228600" algn="l" rtl="0">
              <a:lnSpc>
                <a:spcPct val="70000"/>
              </a:lnSpc>
              <a:spcBef>
                <a:spcPts val="1000"/>
              </a:spcBef>
              <a:spcAft>
                <a:spcPts val="0"/>
              </a:spcAft>
              <a:buClr>
                <a:schemeClr val="dk1"/>
              </a:buClr>
              <a:buSzPts val="1500"/>
              <a:buFont typeface="Calibri" panose="020F0502020204030204"/>
              <a:buNone/>
            </a:pPr>
            <a:r>
              <a:rPr lang="en-US" sz="1500"/>
              <a:t>                          SET total = 6;</a:t>
            </a:r>
            <a:endParaRPr lang="en-US" sz="1500"/>
          </a:p>
          <a:p>
            <a:pPr marL="228600" lvl="0" indent="-228600" algn="l" rtl="0">
              <a:lnSpc>
                <a:spcPct val="70000"/>
              </a:lnSpc>
              <a:spcBef>
                <a:spcPts val="1000"/>
              </a:spcBef>
              <a:spcAft>
                <a:spcPts val="0"/>
              </a:spcAft>
              <a:buClr>
                <a:schemeClr val="dk1"/>
              </a:buClr>
              <a:buSzPts val="1500"/>
              <a:buFont typeface="Calibri" panose="020F0502020204030204"/>
              <a:buNone/>
            </a:pPr>
            <a:r>
              <a:rPr lang="en-US" sz="1500"/>
              <a:t>                          CALL SALES_TARGET(total);</a:t>
            </a:r>
            <a:endParaRPr lang="en-US" sz="1500"/>
          </a:p>
          <a:p>
            <a:pPr marL="228600" lvl="0" indent="-228600" algn="l" rtl="0">
              <a:lnSpc>
                <a:spcPct val="70000"/>
              </a:lnSpc>
              <a:spcBef>
                <a:spcPts val="1000"/>
              </a:spcBef>
              <a:spcAft>
                <a:spcPts val="0"/>
              </a:spcAft>
              <a:buClr>
                <a:schemeClr val="dk1"/>
              </a:buClr>
              <a:buSzPts val="1500"/>
              <a:buFont typeface="Calibri" panose="020F0502020204030204"/>
              <a:buNone/>
            </a:pPr>
            <a:r>
              <a:rPr lang="en-US" sz="1500"/>
              <a:t>                          SET budget = total * 10000;</a:t>
            </a:r>
            <a:endParaRPr lang="en-US" sz="1500"/>
          </a:p>
          <a:p>
            <a:pPr marL="228600" lvl="0" indent="-228600" algn="l" rtl="0">
              <a:lnSpc>
                <a:spcPct val="70000"/>
              </a:lnSpc>
              <a:spcBef>
                <a:spcPts val="1000"/>
              </a:spcBef>
              <a:spcAft>
                <a:spcPts val="0"/>
              </a:spcAft>
              <a:buClr>
                <a:schemeClr val="dk1"/>
              </a:buClr>
              <a:buSzPts val="1500"/>
              <a:buFont typeface="Calibri" panose="020F0502020204030204"/>
              <a:buNone/>
            </a:pPr>
            <a:r>
              <a:rPr lang="en-US" sz="1500"/>
              <a:t>                       END</a:t>
            </a:r>
            <a:endParaRPr lang="en-US" sz="1500"/>
          </a:p>
          <a:p>
            <a:pPr marL="228600" lvl="0" indent="-228600" algn="l" rtl="0">
              <a:lnSpc>
                <a:spcPct val="90000"/>
              </a:lnSpc>
              <a:spcBef>
                <a:spcPts val="1000"/>
              </a:spcBef>
              <a:spcAft>
                <a:spcPts val="0"/>
              </a:spcAft>
              <a:buClr>
                <a:schemeClr val="dk1"/>
              </a:buClr>
              <a:buSzPts val="2800"/>
              <a:buFont typeface="Calibri" panose="020F0502020204030204"/>
              <a:buNone/>
            </a:p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822" name="Shape 822"/>
        <p:cNvGrpSpPr/>
        <p:nvPr/>
      </p:nvGrpSpPr>
      <p:grpSpPr>
        <a:xfrm>
          <a:off x="0" y="0"/>
          <a:ext cx="0" cy="0"/>
          <a:chOff x="0" y="0"/>
          <a:chExt cx="0" cy="0"/>
        </a:xfrm>
      </p:grpSpPr>
      <p:sp>
        <p:nvSpPr>
          <p:cNvPr id="823" name="Google Shape;823;p115"/>
          <p:cNvSpPr txBox="1"/>
          <p:nvPr>
            <p:ph type="body" idx="1"/>
          </p:nvPr>
        </p:nvSpPr>
        <p:spPr>
          <a:xfrm>
            <a:off x="2209800" y="685800"/>
            <a:ext cx="7772400" cy="5410200"/>
          </a:xfrm>
          <a:prstGeom prst="rect">
            <a:avLst/>
          </a:prstGeom>
          <a:noFill/>
          <a:ln>
            <a:noFill/>
          </a:ln>
        </p:spPr>
        <p:txBody>
          <a:bodyPr spcFirstLastPara="1" wrap="square" lIns="91425" tIns="45700" rIns="91425" bIns="45700" anchor="t" anchorCtr="0">
            <a:normAutofit/>
          </a:bodyPr>
          <a:lstStyle/>
          <a:p>
            <a:pPr marL="228600" lvl="0" indent="-228600" algn="ctr" rtl="0">
              <a:lnSpc>
                <a:spcPct val="90000"/>
              </a:lnSpc>
              <a:spcBef>
                <a:spcPts val="0"/>
              </a:spcBef>
              <a:spcAft>
                <a:spcPts val="0"/>
              </a:spcAft>
              <a:buClr>
                <a:schemeClr val="dk1"/>
              </a:buClr>
              <a:buSzPts val="1700"/>
              <a:buFont typeface="Calibri" panose="020F0502020204030204"/>
              <a:buNone/>
            </a:pPr>
            <a:r>
              <a:rPr lang="en-US" sz="1700" b="1" u="sng"/>
              <a:t>CONDITIONAL STATEMENTS:</a:t>
            </a:r>
            <a:endParaRPr lang="en-US" sz="1700" b="1" u="sng"/>
          </a:p>
          <a:p>
            <a:pPr marL="228600" lvl="0" indent="-228600" algn="ctr" rtl="0">
              <a:lnSpc>
                <a:spcPct val="90000"/>
              </a:lnSpc>
              <a:spcBef>
                <a:spcPts val="1000"/>
              </a:spcBef>
              <a:spcAft>
                <a:spcPts val="0"/>
              </a:spcAft>
              <a:buClr>
                <a:schemeClr val="dk1"/>
              </a:buClr>
              <a:buSzPts val="1700"/>
              <a:buFont typeface="Calibri" panose="020F0502020204030204"/>
              <a:buNone/>
            </a:pPr>
            <a:endParaRPr sz="1700" u="sng"/>
          </a:p>
          <a:p>
            <a:pPr marL="685800" lvl="1" indent="-228600" algn="l" rtl="0">
              <a:lnSpc>
                <a:spcPct val="90000"/>
              </a:lnSpc>
              <a:spcBef>
                <a:spcPts val="500"/>
              </a:spcBef>
              <a:spcAft>
                <a:spcPts val="0"/>
              </a:spcAft>
              <a:buClr>
                <a:schemeClr val="dk1"/>
              </a:buClr>
              <a:buSzPts val="1700"/>
              <a:buFont typeface="Calibri" panose="020F0502020204030204"/>
              <a:buNone/>
            </a:pPr>
            <a:r>
              <a:rPr lang="en-US" sz="1700"/>
              <a:t>IF &lt;condition&gt; THEN</a:t>
            </a:r>
            <a:endParaRPr lang="en-US" sz="1700"/>
          </a:p>
          <a:p>
            <a:pPr marL="685800" lvl="1" indent="-228600" algn="l" rtl="0">
              <a:lnSpc>
                <a:spcPct val="80000"/>
              </a:lnSpc>
              <a:spcBef>
                <a:spcPts val="500"/>
              </a:spcBef>
              <a:spcAft>
                <a:spcPts val="0"/>
              </a:spcAft>
              <a:buClr>
                <a:schemeClr val="dk1"/>
              </a:buClr>
              <a:buSzPts val="1700"/>
              <a:buFont typeface="Calibri" panose="020F0502020204030204"/>
              <a:buNone/>
            </a:pPr>
            <a:r>
              <a:rPr lang="en-US" sz="1700"/>
              <a:t>	&lt;statement(s)&gt;</a:t>
            </a:r>
            <a:endParaRPr lang="en-US" sz="1700"/>
          </a:p>
          <a:p>
            <a:pPr marL="685800" lvl="1" indent="-228600" algn="l" rtl="0">
              <a:lnSpc>
                <a:spcPct val="80000"/>
              </a:lnSpc>
              <a:spcBef>
                <a:spcPts val="500"/>
              </a:spcBef>
              <a:spcAft>
                <a:spcPts val="0"/>
              </a:spcAft>
              <a:buClr>
                <a:schemeClr val="dk1"/>
              </a:buClr>
              <a:buSzPts val="1700"/>
              <a:buFont typeface="Calibri" panose="020F0502020204030204"/>
              <a:buNone/>
            </a:pPr>
            <a:r>
              <a:rPr lang="en-US" sz="1700"/>
              <a:t>ELSE</a:t>
            </a:r>
            <a:endParaRPr lang="en-US" sz="1700"/>
          </a:p>
          <a:p>
            <a:pPr marL="685800" lvl="1" indent="-228600" algn="l" rtl="0">
              <a:lnSpc>
                <a:spcPct val="80000"/>
              </a:lnSpc>
              <a:spcBef>
                <a:spcPts val="500"/>
              </a:spcBef>
              <a:spcAft>
                <a:spcPts val="0"/>
              </a:spcAft>
              <a:buClr>
                <a:schemeClr val="dk1"/>
              </a:buClr>
              <a:buSzPts val="1700"/>
              <a:buFont typeface="Calibri" panose="020F0502020204030204"/>
              <a:buNone/>
            </a:pPr>
            <a:r>
              <a:rPr lang="en-US" sz="1700"/>
              <a:t>	&lt;statement(s)&gt;</a:t>
            </a:r>
            <a:endParaRPr lang="en-US" sz="1700"/>
          </a:p>
          <a:p>
            <a:pPr marL="685800" lvl="1" indent="-228600" algn="l" rtl="0">
              <a:lnSpc>
                <a:spcPct val="80000"/>
              </a:lnSpc>
              <a:spcBef>
                <a:spcPts val="500"/>
              </a:spcBef>
              <a:spcAft>
                <a:spcPts val="0"/>
              </a:spcAft>
              <a:buClr>
                <a:schemeClr val="dk1"/>
              </a:buClr>
              <a:buSzPts val="1700"/>
              <a:buFont typeface="Calibri" panose="020F0502020204030204"/>
              <a:buNone/>
            </a:pPr>
            <a:r>
              <a:rPr lang="en-US" sz="1700"/>
              <a:t>END IF;</a:t>
            </a:r>
            <a:endParaRPr lang="en-US" sz="1700"/>
          </a:p>
          <a:p>
            <a:pPr marL="228600" lvl="0" indent="-228600" algn="l" rtl="0">
              <a:lnSpc>
                <a:spcPct val="90000"/>
              </a:lnSpc>
              <a:spcBef>
                <a:spcPts val="1000"/>
              </a:spcBef>
              <a:spcAft>
                <a:spcPts val="0"/>
              </a:spcAft>
              <a:buClr>
                <a:schemeClr val="dk1"/>
              </a:buClr>
              <a:buSzPts val="1700"/>
              <a:buFont typeface="Calibri" panose="020F0502020204030204"/>
              <a:buNone/>
            </a:pPr>
            <a:endParaRPr sz="1700"/>
          </a:p>
          <a:p>
            <a:pPr marL="228600" lvl="0" indent="-228600" algn="l" rtl="0">
              <a:lnSpc>
                <a:spcPct val="90000"/>
              </a:lnSpc>
              <a:spcBef>
                <a:spcPts val="1000"/>
              </a:spcBef>
              <a:spcAft>
                <a:spcPts val="0"/>
              </a:spcAft>
              <a:buClr>
                <a:schemeClr val="dk1"/>
              </a:buClr>
              <a:buSzPts val="1700"/>
              <a:buFont typeface="Calibri" panose="020F0502020204030204"/>
              <a:buNone/>
            </a:pPr>
            <a:endParaRPr sz="1700"/>
          </a:p>
          <a:p>
            <a:pPr marL="228600" lvl="0" indent="-228600" algn="ctr" rtl="0">
              <a:lnSpc>
                <a:spcPct val="90000"/>
              </a:lnSpc>
              <a:spcBef>
                <a:spcPts val="1000"/>
              </a:spcBef>
              <a:spcAft>
                <a:spcPts val="0"/>
              </a:spcAft>
              <a:buClr>
                <a:schemeClr val="dk1"/>
              </a:buClr>
              <a:buSzPts val="1700"/>
              <a:buFont typeface="Calibri" panose="020F0502020204030204"/>
              <a:buNone/>
            </a:pPr>
            <a:r>
              <a:rPr lang="en-US" sz="1700" b="1" u="sng"/>
              <a:t>Loops</a:t>
            </a:r>
            <a:endParaRPr lang="en-US" sz="1700" b="1" u="sng"/>
          </a:p>
          <a:p>
            <a:pPr marL="685800" lvl="1" indent="-228600" algn="l" rtl="0">
              <a:lnSpc>
                <a:spcPct val="90000"/>
              </a:lnSpc>
              <a:spcBef>
                <a:spcPts val="500"/>
              </a:spcBef>
              <a:spcAft>
                <a:spcPts val="0"/>
              </a:spcAft>
              <a:buClr>
                <a:schemeClr val="dk1"/>
              </a:buClr>
              <a:buSzPts val="1700"/>
              <a:buFont typeface="Calibri" panose="020F0502020204030204"/>
              <a:buNone/>
            </a:pPr>
            <a:r>
              <a:rPr lang="en-US" sz="1700"/>
              <a:t>LOOP </a:t>
            </a:r>
            <a:endParaRPr lang="en-US" sz="1700"/>
          </a:p>
          <a:p>
            <a:pPr marL="685800" lvl="1" indent="-228600" algn="l" rtl="0">
              <a:lnSpc>
                <a:spcPct val="30000"/>
              </a:lnSpc>
              <a:spcBef>
                <a:spcPts val="500"/>
              </a:spcBef>
              <a:spcAft>
                <a:spcPts val="0"/>
              </a:spcAft>
              <a:buClr>
                <a:schemeClr val="dk1"/>
              </a:buClr>
              <a:buSzPts val="1700"/>
              <a:buFont typeface="Calibri" panose="020F0502020204030204"/>
              <a:buNone/>
            </a:pPr>
            <a:r>
              <a:rPr lang="en-US" sz="1700"/>
              <a:t>	</a:t>
            </a:r>
            <a:r>
              <a:rPr lang="en-US" sz="1700" b="1"/>
              <a:t>……</a:t>
            </a:r>
            <a:endParaRPr lang="en-US" sz="1700" b="1"/>
          </a:p>
          <a:p>
            <a:pPr marL="685800" lvl="1" indent="-228600" algn="l" rtl="0">
              <a:lnSpc>
                <a:spcPct val="50000"/>
              </a:lnSpc>
              <a:spcBef>
                <a:spcPts val="500"/>
              </a:spcBef>
              <a:spcAft>
                <a:spcPts val="0"/>
              </a:spcAft>
              <a:buClr>
                <a:schemeClr val="dk1"/>
              </a:buClr>
              <a:buSzPts val="1700"/>
              <a:buFont typeface="Calibri" panose="020F0502020204030204"/>
              <a:buNone/>
            </a:pPr>
            <a:r>
              <a:rPr lang="en-US" sz="1700"/>
              <a:t>	EXIT WHEN &lt;condition&gt;</a:t>
            </a:r>
            <a:br>
              <a:rPr lang="en-US" sz="1700"/>
            </a:br>
            <a:r>
              <a:rPr lang="en-US" sz="1700" b="1"/>
              <a:t>……</a:t>
            </a:r>
            <a:endParaRPr lang="en-US" sz="1700" b="1"/>
          </a:p>
          <a:p>
            <a:pPr marL="685800" lvl="1" indent="-228600" algn="l" rtl="0">
              <a:lnSpc>
                <a:spcPct val="80000"/>
              </a:lnSpc>
              <a:spcBef>
                <a:spcPts val="500"/>
              </a:spcBef>
              <a:spcAft>
                <a:spcPts val="0"/>
              </a:spcAft>
              <a:buClr>
                <a:schemeClr val="dk1"/>
              </a:buClr>
              <a:buSzPts val="1700"/>
              <a:buFont typeface="Calibri" panose="020F0502020204030204"/>
              <a:buNone/>
            </a:pPr>
            <a:r>
              <a:rPr lang="en-US" sz="1700"/>
              <a:t>END LOOP;</a:t>
            </a:r>
            <a:endParaRPr lang="en-US" sz="1700"/>
          </a:p>
          <a:p>
            <a:pPr marL="685800" lvl="1" indent="-228600" algn="l" rtl="0">
              <a:lnSpc>
                <a:spcPct val="80000"/>
              </a:lnSpc>
              <a:spcBef>
                <a:spcPts val="500"/>
              </a:spcBef>
              <a:spcAft>
                <a:spcPts val="0"/>
              </a:spcAft>
              <a:buClr>
                <a:schemeClr val="dk1"/>
              </a:buClr>
              <a:buSzPts val="1700"/>
              <a:buFont typeface="Calibri" panose="020F0502020204030204"/>
              <a:buNone/>
            </a:pPr>
            <a:endParaRPr sz="1700"/>
          </a:p>
          <a:p>
            <a:pPr marL="685800" lvl="1" indent="-228600" algn="l" rtl="0">
              <a:lnSpc>
                <a:spcPct val="80000"/>
              </a:lnSpc>
              <a:spcBef>
                <a:spcPts val="500"/>
              </a:spcBef>
              <a:spcAft>
                <a:spcPts val="0"/>
              </a:spcAft>
              <a:buClr>
                <a:schemeClr val="dk1"/>
              </a:buClr>
              <a:buSzPts val="1700"/>
              <a:buFont typeface="Calibri" panose="020F0502020204030204"/>
              <a:buNone/>
            </a:pPr>
            <a:endParaRPr sz="1700"/>
          </a:p>
          <a:p>
            <a:pPr marL="228600" lvl="0" indent="-228600" algn="l" rtl="0">
              <a:lnSpc>
                <a:spcPct val="90000"/>
              </a:lnSpc>
              <a:spcBef>
                <a:spcPts val="1000"/>
              </a:spcBef>
              <a:spcAft>
                <a:spcPts val="0"/>
              </a:spcAft>
              <a:buClr>
                <a:schemeClr val="dk1"/>
              </a:buClr>
              <a:buSzPts val="1700"/>
              <a:buFont typeface="Calibri" panose="020F0502020204030204"/>
              <a:buNone/>
            </a:pPr>
            <a:endParaRPr sz="1700" u="sng"/>
          </a:p>
          <a:p>
            <a:pPr marL="228600" lvl="0" indent="-228600" algn="l" rtl="0">
              <a:lnSpc>
                <a:spcPct val="90000"/>
              </a:lnSpc>
              <a:spcBef>
                <a:spcPts val="1000"/>
              </a:spcBef>
              <a:spcAft>
                <a:spcPts val="0"/>
              </a:spcAft>
              <a:buClr>
                <a:schemeClr val="dk1"/>
              </a:buClr>
              <a:buSzPts val="2800"/>
              <a:buFont typeface="Calibri" panose="020F0502020204030204"/>
              <a:buNone/>
            </a:p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827" name="Shape 827"/>
        <p:cNvGrpSpPr/>
        <p:nvPr/>
      </p:nvGrpSpPr>
      <p:grpSpPr>
        <a:xfrm>
          <a:off x="0" y="0"/>
          <a:ext cx="0" cy="0"/>
          <a:chOff x="0" y="0"/>
          <a:chExt cx="0" cy="0"/>
        </a:xfrm>
      </p:grpSpPr>
      <p:sp>
        <p:nvSpPr>
          <p:cNvPr id="828" name="Google Shape;828;p116"/>
          <p:cNvSpPr txBox="1"/>
          <p:nvPr>
            <p:ph type="body" idx="1"/>
          </p:nvPr>
        </p:nvSpPr>
        <p:spPr>
          <a:xfrm>
            <a:off x="2209800" y="457200"/>
            <a:ext cx="7772400" cy="5638800"/>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ctr" rtl="0">
              <a:lnSpc>
                <a:spcPct val="90000"/>
              </a:lnSpc>
              <a:spcBef>
                <a:spcPts val="0"/>
              </a:spcBef>
              <a:spcAft>
                <a:spcPts val="0"/>
              </a:spcAft>
              <a:buClr>
                <a:schemeClr val="dk1"/>
              </a:buClr>
              <a:buSzPct val="100000"/>
              <a:buFont typeface="Calibri" panose="020F0502020204030204"/>
              <a:buNone/>
            </a:pPr>
            <a:r>
              <a:rPr lang="en-US" sz="1500" b="1" u="sng"/>
              <a:t>EXAMPLE :</a:t>
            </a:r>
            <a:endParaRPr lang="en-US" sz="1500" b="1" u="sng"/>
          </a:p>
          <a:p>
            <a:pPr marL="228600" lvl="0" indent="-228600" algn="l" rtl="0">
              <a:lnSpc>
                <a:spcPct val="90000"/>
              </a:lnSpc>
              <a:spcBef>
                <a:spcPts val="1000"/>
              </a:spcBef>
              <a:spcAft>
                <a:spcPts val="0"/>
              </a:spcAft>
              <a:buClr>
                <a:schemeClr val="dk1"/>
              </a:buClr>
              <a:buSzPct val="100000"/>
              <a:buFont typeface="Calibri" panose="020F0502020204030204"/>
              <a:buNone/>
            </a:pPr>
            <a:r>
              <a:rPr lang="en-US" sz="1500"/>
              <a:t>CREATE PROCEDURE UPDATE_SALARY_IF</a:t>
            </a:r>
            <a:endParaRPr lang="en-US" sz="1500"/>
          </a:p>
          <a:p>
            <a:pPr marL="228600" lvl="0" indent="-228600" algn="l" rtl="0">
              <a:lnSpc>
                <a:spcPct val="80000"/>
              </a:lnSpc>
              <a:spcBef>
                <a:spcPts val="1000"/>
              </a:spcBef>
              <a:spcAft>
                <a:spcPts val="0"/>
              </a:spcAft>
              <a:buClr>
                <a:schemeClr val="dk1"/>
              </a:buClr>
              <a:buSzPct val="100000"/>
              <a:buFont typeface="Calibri" panose="020F0502020204030204"/>
              <a:buNone/>
            </a:pPr>
            <a:r>
              <a:rPr lang="en-US" sz="1500"/>
              <a:t>                        (IN employee_number CHAR(6), IN rating SMALLINT)</a:t>
            </a:r>
            <a:endParaRPr lang="en-US" sz="1500"/>
          </a:p>
          <a:p>
            <a:pPr marL="228600" lvl="0" indent="-228600" algn="l" rtl="0">
              <a:lnSpc>
                <a:spcPct val="80000"/>
              </a:lnSpc>
              <a:spcBef>
                <a:spcPts val="1000"/>
              </a:spcBef>
              <a:spcAft>
                <a:spcPts val="0"/>
              </a:spcAft>
              <a:buClr>
                <a:schemeClr val="dk1"/>
              </a:buClr>
              <a:buSzPct val="100000"/>
              <a:buFont typeface="Calibri" panose="020F0502020204030204"/>
              <a:buNone/>
            </a:pPr>
            <a:r>
              <a:rPr lang="en-US" sz="1500"/>
              <a:t>                        LANGUAGE SQL</a:t>
            </a:r>
            <a:endParaRPr lang="en-US" sz="1500"/>
          </a:p>
          <a:p>
            <a:pPr marL="228600" lvl="0" indent="-228600" algn="l" rtl="0">
              <a:lnSpc>
                <a:spcPct val="80000"/>
              </a:lnSpc>
              <a:spcBef>
                <a:spcPts val="1000"/>
              </a:spcBef>
              <a:spcAft>
                <a:spcPts val="0"/>
              </a:spcAft>
              <a:buClr>
                <a:schemeClr val="dk1"/>
              </a:buClr>
              <a:buSzPct val="100000"/>
              <a:buFont typeface="Calibri" panose="020F0502020204030204"/>
              <a:buNone/>
            </a:pPr>
            <a:r>
              <a:rPr lang="en-US" sz="1500"/>
              <a:t>                        BEGIN</a:t>
            </a:r>
            <a:endParaRPr lang="en-US" sz="1500"/>
          </a:p>
          <a:p>
            <a:pPr marL="228600" lvl="0" indent="-228600" algn="l" rtl="0">
              <a:lnSpc>
                <a:spcPct val="60000"/>
              </a:lnSpc>
              <a:spcBef>
                <a:spcPts val="1000"/>
              </a:spcBef>
              <a:spcAft>
                <a:spcPts val="0"/>
              </a:spcAft>
              <a:buClr>
                <a:schemeClr val="dk1"/>
              </a:buClr>
              <a:buSzPct val="100000"/>
              <a:buFont typeface="Calibri" panose="020F0502020204030204"/>
              <a:buNone/>
            </a:pPr>
            <a:r>
              <a:rPr lang="en-US" sz="1500"/>
              <a:t>	          SET counter = 10;</a:t>
            </a:r>
            <a:endParaRPr lang="en-US" sz="1500"/>
          </a:p>
          <a:p>
            <a:pPr marL="228600" lvl="0" indent="-228600" algn="l" rtl="0">
              <a:lnSpc>
                <a:spcPct val="60000"/>
              </a:lnSpc>
              <a:spcBef>
                <a:spcPts val="1000"/>
              </a:spcBef>
              <a:spcAft>
                <a:spcPts val="0"/>
              </a:spcAft>
              <a:buClr>
                <a:schemeClr val="dk1"/>
              </a:buClr>
              <a:buSzPct val="100000"/>
              <a:buFont typeface="Calibri" panose="020F0502020204030204"/>
              <a:buNone/>
            </a:pPr>
            <a:r>
              <a:rPr lang="en-US" sz="1500"/>
              <a:t>	          WHILE (counter &gt; 0) DO</a:t>
            </a:r>
            <a:endParaRPr lang="en-US" sz="1500"/>
          </a:p>
          <a:p>
            <a:pPr marL="1143000" lvl="2" indent="-228600" algn="l" rtl="0">
              <a:lnSpc>
                <a:spcPct val="60000"/>
              </a:lnSpc>
              <a:spcBef>
                <a:spcPts val="500"/>
              </a:spcBef>
              <a:spcAft>
                <a:spcPts val="0"/>
              </a:spcAft>
              <a:buClr>
                <a:schemeClr val="dk1"/>
              </a:buClr>
              <a:buSzPct val="100000"/>
              <a:buFont typeface="Calibri" panose="020F0502020204030204"/>
              <a:buNone/>
            </a:pPr>
            <a:r>
              <a:rPr lang="en-US" sz="1500"/>
              <a:t>	IF (rating = 1)</a:t>
            </a:r>
            <a:endParaRPr lang="en-US" sz="1500"/>
          </a:p>
          <a:p>
            <a:pPr marL="228600" lvl="0" indent="-228600" algn="l" rtl="0">
              <a:lnSpc>
                <a:spcPct val="60000"/>
              </a:lnSpc>
              <a:spcBef>
                <a:spcPts val="1000"/>
              </a:spcBef>
              <a:spcAft>
                <a:spcPts val="0"/>
              </a:spcAft>
              <a:buClr>
                <a:schemeClr val="dk1"/>
              </a:buClr>
              <a:buSzPct val="100000"/>
              <a:buFont typeface="Calibri" panose="020F0502020204030204"/>
              <a:buNone/>
            </a:pPr>
            <a:r>
              <a:rPr lang="en-US" sz="1500"/>
              <a:t>                            		THEN UPDATE employee</a:t>
            </a:r>
            <a:endParaRPr lang="en-US" sz="1500"/>
          </a:p>
          <a:p>
            <a:pPr marL="228600" lvl="0" indent="-228600" algn="l" rtl="0">
              <a:lnSpc>
                <a:spcPct val="60000"/>
              </a:lnSpc>
              <a:spcBef>
                <a:spcPts val="1000"/>
              </a:spcBef>
              <a:spcAft>
                <a:spcPts val="0"/>
              </a:spcAft>
              <a:buClr>
                <a:schemeClr val="dk1"/>
              </a:buClr>
              <a:buSzPct val="100000"/>
              <a:buFont typeface="Calibri" panose="020F0502020204030204"/>
              <a:buNone/>
            </a:pPr>
            <a:r>
              <a:rPr lang="en-US" sz="1500"/>
              <a:t>                              	SET salary = salary * 1.10, bonus = 1000</a:t>
            </a:r>
            <a:endParaRPr lang="en-US" sz="1500"/>
          </a:p>
          <a:p>
            <a:pPr marL="228600" lvl="0" indent="-228600" algn="l" rtl="0">
              <a:lnSpc>
                <a:spcPct val="60000"/>
              </a:lnSpc>
              <a:spcBef>
                <a:spcPts val="1000"/>
              </a:spcBef>
              <a:spcAft>
                <a:spcPts val="0"/>
              </a:spcAft>
              <a:buClr>
                <a:schemeClr val="dk1"/>
              </a:buClr>
              <a:buSzPct val="100000"/>
              <a:buFont typeface="Calibri" panose="020F0502020204030204"/>
              <a:buNone/>
            </a:pPr>
            <a:r>
              <a:rPr lang="en-US" sz="1500"/>
              <a:t>                              	WHERE empno = employee_number;</a:t>
            </a:r>
            <a:endParaRPr lang="en-US" sz="1500"/>
          </a:p>
          <a:p>
            <a:pPr marL="228600" lvl="0" indent="-228600" algn="l" rtl="0">
              <a:lnSpc>
                <a:spcPct val="60000"/>
              </a:lnSpc>
              <a:spcBef>
                <a:spcPts val="1000"/>
              </a:spcBef>
              <a:spcAft>
                <a:spcPts val="0"/>
              </a:spcAft>
              <a:buClr>
                <a:schemeClr val="dk1"/>
              </a:buClr>
              <a:buSzPct val="100000"/>
              <a:buFont typeface="Calibri" panose="020F0502020204030204"/>
              <a:buNone/>
            </a:pPr>
            <a:r>
              <a:rPr lang="en-US" sz="1500"/>
              <a:t>                           ELSEIF (rating = 2)</a:t>
            </a:r>
            <a:endParaRPr lang="en-US" sz="1500"/>
          </a:p>
          <a:p>
            <a:pPr marL="228600" lvl="0" indent="-228600" algn="l" rtl="0">
              <a:lnSpc>
                <a:spcPct val="60000"/>
              </a:lnSpc>
              <a:spcBef>
                <a:spcPts val="1000"/>
              </a:spcBef>
              <a:spcAft>
                <a:spcPts val="0"/>
              </a:spcAft>
              <a:buClr>
                <a:schemeClr val="dk1"/>
              </a:buClr>
              <a:buSzPct val="100000"/>
              <a:buFont typeface="Calibri" panose="020F0502020204030204"/>
              <a:buNone/>
            </a:pPr>
            <a:r>
              <a:rPr lang="en-US" sz="1500"/>
              <a:t>                            		THEN UPDATE employee</a:t>
            </a:r>
            <a:endParaRPr lang="en-US" sz="1500"/>
          </a:p>
          <a:p>
            <a:pPr marL="228600" lvl="0" indent="-228600" algn="l" rtl="0">
              <a:lnSpc>
                <a:spcPct val="60000"/>
              </a:lnSpc>
              <a:spcBef>
                <a:spcPts val="1000"/>
              </a:spcBef>
              <a:spcAft>
                <a:spcPts val="0"/>
              </a:spcAft>
              <a:buClr>
                <a:schemeClr val="dk1"/>
              </a:buClr>
              <a:buSzPct val="100000"/>
              <a:buFont typeface="Calibri" panose="020F0502020204030204"/>
              <a:buNone/>
            </a:pPr>
            <a:r>
              <a:rPr lang="en-US" sz="1500"/>
              <a:t>                              	SET salary = salary * 1.05, bonus = 500</a:t>
            </a:r>
            <a:endParaRPr lang="en-US" sz="1500"/>
          </a:p>
          <a:p>
            <a:pPr marL="228600" lvl="0" indent="-228600" algn="l" rtl="0">
              <a:lnSpc>
                <a:spcPct val="60000"/>
              </a:lnSpc>
              <a:spcBef>
                <a:spcPts val="1000"/>
              </a:spcBef>
              <a:spcAft>
                <a:spcPts val="0"/>
              </a:spcAft>
              <a:buClr>
                <a:schemeClr val="dk1"/>
              </a:buClr>
              <a:buSzPct val="100000"/>
              <a:buFont typeface="Calibri" panose="020F0502020204030204"/>
              <a:buNone/>
            </a:pPr>
            <a:r>
              <a:rPr lang="en-US" sz="1500"/>
              <a:t>                              	WHERE empno = employee_number;</a:t>
            </a:r>
            <a:endParaRPr lang="en-US" sz="1500"/>
          </a:p>
          <a:p>
            <a:pPr marL="228600" lvl="0" indent="-228600" algn="l" rtl="0">
              <a:lnSpc>
                <a:spcPct val="60000"/>
              </a:lnSpc>
              <a:spcBef>
                <a:spcPts val="1000"/>
              </a:spcBef>
              <a:spcAft>
                <a:spcPts val="0"/>
              </a:spcAft>
              <a:buClr>
                <a:schemeClr val="dk1"/>
              </a:buClr>
              <a:buSzPct val="100000"/>
              <a:buFont typeface="Calibri" panose="020F0502020204030204"/>
              <a:buNone/>
            </a:pPr>
            <a:r>
              <a:rPr lang="en-US" sz="1500"/>
              <a:t>                          ELSE UPDATE employee</a:t>
            </a:r>
            <a:endParaRPr lang="en-US" sz="1500"/>
          </a:p>
          <a:p>
            <a:pPr marL="228600" lvl="0" indent="-228600" algn="l" rtl="0">
              <a:lnSpc>
                <a:spcPct val="60000"/>
              </a:lnSpc>
              <a:spcBef>
                <a:spcPts val="1000"/>
              </a:spcBef>
              <a:spcAft>
                <a:spcPts val="0"/>
              </a:spcAft>
              <a:buClr>
                <a:schemeClr val="dk1"/>
              </a:buClr>
              <a:buSzPct val="100000"/>
              <a:buFont typeface="Calibri" panose="020F0502020204030204"/>
              <a:buNone/>
            </a:pPr>
            <a:r>
              <a:rPr lang="en-US" sz="1500"/>
              <a:t>                              	SET salary = salary * 1.03, bonus = 0</a:t>
            </a:r>
            <a:endParaRPr lang="en-US" sz="1500"/>
          </a:p>
          <a:p>
            <a:pPr marL="228600" lvl="0" indent="-228600" algn="l" rtl="0">
              <a:lnSpc>
                <a:spcPct val="60000"/>
              </a:lnSpc>
              <a:spcBef>
                <a:spcPts val="1000"/>
              </a:spcBef>
              <a:spcAft>
                <a:spcPts val="0"/>
              </a:spcAft>
              <a:buClr>
                <a:schemeClr val="dk1"/>
              </a:buClr>
              <a:buSzPct val="100000"/>
              <a:buFont typeface="Calibri" panose="020F0502020204030204"/>
              <a:buNone/>
            </a:pPr>
            <a:r>
              <a:rPr lang="en-US" sz="1500"/>
              <a:t>                              	WHERE empno = employee_number;</a:t>
            </a:r>
            <a:endParaRPr lang="en-US" sz="1500"/>
          </a:p>
          <a:p>
            <a:pPr marL="228600" lvl="0" indent="-228600" algn="l" rtl="0">
              <a:lnSpc>
                <a:spcPct val="60000"/>
              </a:lnSpc>
              <a:spcBef>
                <a:spcPts val="1000"/>
              </a:spcBef>
              <a:spcAft>
                <a:spcPts val="0"/>
              </a:spcAft>
              <a:buClr>
                <a:schemeClr val="dk1"/>
              </a:buClr>
              <a:buSzPct val="100000"/>
              <a:buFont typeface="Calibri" panose="020F0502020204030204"/>
              <a:buNone/>
            </a:pPr>
            <a:r>
              <a:rPr lang="en-US" sz="1500"/>
              <a:t>                          END IF;</a:t>
            </a:r>
            <a:endParaRPr lang="en-US" sz="1500"/>
          </a:p>
          <a:p>
            <a:pPr marL="228600" lvl="0" indent="-228600" algn="l" rtl="0">
              <a:lnSpc>
                <a:spcPct val="60000"/>
              </a:lnSpc>
              <a:spcBef>
                <a:spcPts val="1000"/>
              </a:spcBef>
              <a:spcAft>
                <a:spcPts val="0"/>
              </a:spcAft>
              <a:buClr>
                <a:schemeClr val="dk1"/>
              </a:buClr>
              <a:buSzPct val="100000"/>
              <a:buFont typeface="Calibri" panose="020F0502020204030204"/>
              <a:buNone/>
            </a:pPr>
            <a:r>
              <a:rPr lang="en-US" sz="1500"/>
              <a:t>               SET counter = counter – 1;</a:t>
            </a:r>
            <a:endParaRPr lang="en-US" sz="1500"/>
          </a:p>
          <a:p>
            <a:pPr marL="228600" lvl="0" indent="-228600" algn="l" rtl="0">
              <a:lnSpc>
                <a:spcPct val="60000"/>
              </a:lnSpc>
              <a:spcBef>
                <a:spcPts val="1000"/>
              </a:spcBef>
              <a:spcAft>
                <a:spcPts val="0"/>
              </a:spcAft>
              <a:buClr>
                <a:schemeClr val="dk1"/>
              </a:buClr>
              <a:buSzPct val="100000"/>
              <a:buFont typeface="Calibri" panose="020F0502020204030204"/>
              <a:buNone/>
            </a:pPr>
            <a:r>
              <a:rPr lang="en-US" sz="1500"/>
              <a:t>                           END WHILE;</a:t>
            </a:r>
            <a:endParaRPr lang="en-US" sz="1500"/>
          </a:p>
          <a:p>
            <a:pPr marL="228600" lvl="0" indent="-228600" algn="l" rtl="0">
              <a:lnSpc>
                <a:spcPct val="60000"/>
              </a:lnSpc>
              <a:spcBef>
                <a:spcPts val="1000"/>
              </a:spcBef>
              <a:spcAft>
                <a:spcPts val="0"/>
              </a:spcAft>
              <a:buClr>
                <a:schemeClr val="dk1"/>
              </a:buClr>
              <a:buSzPct val="100000"/>
              <a:buFont typeface="Calibri" panose="020F0502020204030204"/>
              <a:buNone/>
            </a:pPr>
            <a:r>
              <a:rPr lang="en-US" sz="1500"/>
              <a:t>                        END</a:t>
            </a:r>
            <a:endParaRPr lang="en-US" sz="1500"/>
          </a:p>
          <a:p>
            <a:pPr marL="228600" lvl="0" indent="-228600" algn="l" rtl="0">
              <a:lnSpc>
                <a:spcPct val="60000"/>
              </a:lnSpc>
              <a:spcBef>
                <a:spcPts val="1000"/>
              </a:spcBef>
              <a:spcAft>
                <a:spcPts val="0"/>
              </a:spcAft>
              <a:buClr>
                <a:schemeClr val="dk1"/>
              </a:buClr>
              <a:buSzPct val="100000"/>
              <a:buFont typeface="Calibri" panose="020F0502020204030204"/>
              <a:buNone/>
            </a:pPr>
            <a:r>
              <a:rPr lang="en-US" sz="1500"/>
              <a:t>                    @</a:t>
            </a:r>
            <a:endParaRPr lang="en-US" sz="1500"/>
          </a:p>
          <a:p>
            <a:pPr marL="228600" lvl="0" indent="-228600" algn="l" rtl="0">
              <a:lnSpc>
                <a:spcPct val="90000"/>
              </a:lnSpc>
              <a:spcBef>
                <a:spcPts val="1000"/>
              </a:spcBef>
              <a:spcAft>
                <a:spcPts val="0"/>
              </a:spcAft>
              <a:buClr>
                <a:schemeClr val="dk1"/>
              </a:buClr>
              <a:buSzPct val="100000"/>
              <a:buFont typeface="Calibri" panose="020F0502020204030204"/>
              <a:buNone/>
            </a:pPr>
            <a:endParaRPr sz="170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832" name="Shape 832"/>
        <p:cNvGrpSpPr/>
        <p:nvPr/>
      </p:nvGrpSpPr>
      <p:grpSpPr>
        <a:xfrm>
          <a:off x="0" y="0"/>
          <a:ext cx="0" cy="0"/>
          <a:chOff x="0" y="0"/>
          <a:chExt cx="0" cy="0"/>
        </a:xfrm>
      </p:grpSpPr>
      <p:sp>
        <p:nvSpPr>
          <p:cNvPr id="833" name="Google Shape;833;p117"/>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panose="020F0502020204030204"/>
              <a:buNone/>
            </a:pPr>
            <a:r>
              <a:rPr lang="en-US"/>
              <a:t>Triggers</a:t>
            </a:r>
            <a:endParaRPr lang="en-US"/>
          </a:p>
        </p:txBody>
      </p:sp>
      <p:sp>
        <p:nvSpPr>
          <p:cNvPr id="834" name="Google Shape;834;p117"/>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just" rtl="0">
              <a:lnSpc>
                <a:spcPct val="150000"/>
              </a:lnSpc>
              <a:spcBef>
                <a:spcPts val="0"/>
              </a:spcBef>
              <a:spcAft>
                <a:spcPts val="0"/>
              </a:spcAft>
              <a:buClr>
                <a:srgbClr val="40424E"/>
              </a:buClr>
              <a:buSzPct val="100000"/>
              <a:buChar char="•"/>
            </a:pPr>
            <a:r>
              <a:rPr lang="en-US" b="0" i="0">
                <a:solidFill>
                  <a:srgbClr val="40424E"/>
                </a:solidFill>
              </a:rPr>
              <a:t>A trigger is a stored procedure in database which automatically invokes whenever a special event in the database occurs. For example, a trigger can be invoked when a row is inserted into a specified table or when certain table columns are being updated.</a:t>
            </a:r>
            <a:endParaRPr lang="en-US" b="0" i="0">
              <a:solidFill>
                <a:srgbClr val="40424E"/>
              </a:solidFill>
            </a:endParaRPr>
          </a:p>
          <a:p>
            <a:pPr marL="228600" lvl="0" indent="-228600" algn="just" rtl="0">
              <a:lnSpc>
                <a:spcPct val="150000"/>
              </a:lnSpc>
              <a:spcBef>
                <a:spcPts val="1000"/>
              </a:spcBef>
              <a:spcAft>
                <a:spcPts val="0"/>
              </a:spcAft>
              <a:buClr>
                <a:srgbClr val="000000"/>
              </a:buClr>
              <a:buSzPct val="100000"/>
              <a:buChar char="•"/>
            </a:pPr>
            <a:r>
              <a:rPr lang="en-US">
                <a:solidFill>
                  <a:srgbClr val="000000"/>
                </a:solidFill>
              </a:rPr>
              <a:t>Triggers are composed to be executed in light of any of the accompanying occasions.</a:t>
            </a:r>
            <a:endParaRPr lang="en-US">
              <a:solidFill>
                <a:srgbClr val="000000"/>
              </a:solidFill>
            </a:endParaRPr>
          </a:p>
          <a:p>
            <a:pPr marL="342900" lvl="0" indent="-342900" algn="just" rtl="0">
              <a:lnSpc>
                <a:spcPct val="150000"/>
              </a:lnSpc>
              <a:spcBef>
                <a:spcPts val="1000"/>
              </a:spcBef>
              <a:spcAft>
                <a:spcPts val="0"/>
              </a:spcAft>
              <a:buClr>
                <a:srgbClr val="000000"/>
              </a:buClr>
              <a:buSzPct val="46000"/>
              <a:buFont typeface="Noto Sans Symbols"/>
              <a:buChar char="∙"/>
            </a:pPr>
            <a:r>
              <a:rPr lang="en-US">
                <a:solidFill>
                  <a:srgbClr val="000000"/>
                </a:solidFill>
              </a:rPr>
              <a:t>A database control (DML) statement (DELETE, INSERT, or UPDATE).</a:t>
            </a:r>
            <a:endParaRPr lang="en-US">
              <a:solidFill>
                <a:srgbClr val="000000"/>
              </a:solidFill>
            </a:endParaRPr>
          </a:p>
          <a:p>
            <a:pPr marL="342900" lvl="0" indent="-342900" algn="just" rtl="0">
              <a:lnSpc>
                <a:spcPct val="150000"/>
              </a:lnSpc>
              <a:spcBef>
                <a:spcPts val="1800"/>
              </a:spcBef>
              <a:spcAft>
                <a:spcPts val="0"/>
              </a:spcAft>
              <a:buClr>
                <a:srgbClr val="000000"/>
              </a:buClr>
              <a:buSzPct val="46000"/>
              <a:buFont typeface="Noto Sans Symbols"/>
              <a:buChar char="∙"/>
            </a:pPr>
            <a:r>
              <a:rPr lang="en-US">
                <a:solidFill>
                  <a:srgbClr val="000000"/>
                </a:solidFill>
              </a:rPr>
              <a:t>A database definition (DDL) statement (CREATE, ALTER, or DROP).</a:t>
            </a:r>
            <a:endParaRPr lang="en-US">
              <a:solidFill>
                <a:srgbClr val="000000"/>
              </a:solidFill>
            </a:endParaRPr>
          </a:p>
          <a:p>
            <a:pPr marL="342900" lvl="0" indent="-342900" algn="just" rtl="0">
              <a:lnSpc>
                <a:spcPct val="150000"/>
              </a:lnSpc>
              <a:spcBef>
                <a:spcPts val="1800"/>
              </a:spcBef>
              <a:spcAft>
                <a:spcPts val="0"/>
              </a:spcAft>
              <a:buClr>
                <a:srgbClr val="000000"/>
              </a:buClr>
              <a:buSzPct val="46000"/>
              <a:buFont typeface="Noto Sans Symbols"/>
              <a:buChar char="∙"/>
            </a:pPr>
            <a:r>
              <a:rPr lang="en-US">
                <a:solidFill>
                  <a:srgbClr val="000000"/>
                </a:solidFill>
              </a:rPr>
              <a:t>A database operation (SERVERERROR, LOGON, LOGOFF, STARTUP, or SHUTDOWN).</a:t>
            </a:r>
            <a:endParaRPr lang="en-US">
              <a:solidFill>
                <a:srgbClr val="000000"/>
              </a:solidFill>
            </a:endParaRPr>
          </a:p>
          <a:p>
            <a:pPr marL="228600" lvl="0" indent="-90805" algn="just" rtl="0">
              <a:lnSpc>
                <a:spcPct val="150000"/>
              </a:lnSpc>
              <a:spcBef>
                <a:spcPts val="1800"/>
              </a:spcBef>
              <a:spcAft>
                <a:spcPts val="0"/>
              </a:spcAft>
              <a:buClr>
                <a:schemeClr val="dk1"/>
              </a:buClr>
              <a:buSzPct val="100000"/>
              <a:buNone/>
            </a:pPr>
          </a:p>
          <a:p>
            <a:pPr marL="228600" lvl="0" indent="-90805" algn="l" rtl="0">
              <a:lnSpc>
                <a:spcPct val="90000"/>
              </a:lnSpc>
              <a:spcBef>
                <a:spcPts val="1000"/>
              </a:spcBef>
              <a:spcAft>
                <a:spcPts val="0"/>
              </a:spcAft>
              <a:buClr>
                <a:schemeClr val="dk1"/>
              </a:buClr>
              <a:buSzPct val="100000"/>
              <a:buNone/>
            </a:p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838" name="Shape 838"/>
        <p:cNvGrpSpPr/>
        <p:nvPr/>
      </p:nvGrpSpPr>
      <p:grpSpPr>
        <a:xfrm>
          <a:off x="0" y="0"/>
          <a:ext cx="0" cy="0"/>
          <a:chOff x="0" y="0"/>
          <a:chExt cx="0" cy="0"/>
        </a:xfrm>
      </p:grpSpPr>
      <p:sp>
        <p:nvSpPr>
          <p:cNvPr id="839" name="Google Shape;839;p118"/>
          <p:cNvSpPr txBox="1"/>
          <p:nvPr>
            <p:ph type="body" idx="1"/>
          </p:nvPr>
        </p:nvSpPr>
        <p:spPr>
          <a:xfrm>
            <a:off x="514350" y="151215"/>
            <a:ext cx="9529763" cy="670678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44444"/>
              </a:buClr>
              <a:buSzPts val="2000"/>
              <a:buNone/>
            </a:pPr>
            <a:r>
              <a:rPr lang="en-US" sz="1800">
                <a:solidFill>
                  <a:srgbClr val="444444"/>
                </a:solidFill>
              </a:rPr>
              <a:t>The syntax of Triggers in SQL–</a:t>
            </a:r>
            <a:endParaRPr sz="1800"/>
          </a:p>
          <a:p>
            <a:pPr marL="152400" lvl="0" indent="0" algn="l" rtl="0">
              <a:lnSpc>
                <a:spcPct val="60000"/>
              </a:lnSpc>
              <a:spcBef>
                <a:spcPts val="1000"/>
              </a:spcBef>
              <a:spcAft>
                <a:spcPts val="0"/>
              </a:spcAft>
              <a:buClr>
                <a:srgbClr val="000000"/>
              </a:buClr>
              <a:buSzPts val="2000"/>
              <a:buNone/>
            </a:pPr>
            <a:r>
              <a:rPr lang="en-US" sz="1800">
                <a:solidFill>
                  <a:srgbClr val="000000"/>
                </a:solidFill>
              </a:rPr>
              <a:t>CREATE </a:t>
            </a:r>
            <a:r>
              <a:rPr lang="en-US" sz="1800">
                <a:solidFill>
                  <a:srgbClr val="777777"/>
                </a:solidFill>
              </a:rPr>
              <a:t>[</a:t>
            </a:r>
            <a:r>
              <a:rPr lang="en-US" sz="1800">
                <a:solidFill>
                  <a:srgbClr val="000000"/>
                </a:solidFill>
              </a:rPr>
              <a:t>OR REPLACE </a:t>
            </a:r>
            <a:r>
              <a:rPr lang="en-US" sz="1800">
                <a:solidFill>
                  <a:srgbClr val="777777"/>
                </a:solidFill>
              </a:rPr>
              <a:t>]</a:t>
            </a:r>
            <a:r>
              <a:rPr lang="en-US" sz="1800">
                <a:solidFill>
                  <a:srgbClr val="000000"/>
                </a:solidFill>
              </a:rPr>
              <a:t> TRIGGER trigger_name </a:t>
            </a:r>
            <a:endParaRPr sz="1800"/>
          </a:p>
          <a:p>
            <a:pPr marL="152400" lvl="0" indent="0" algn="l" rtl="0">
              <a:lnSpc>
                <a:spcPct val="60000"/>
              </a:lnSpc>
              <a:spcBef>
                <a:spcPts val="1800"/>
              </a:spcBef>
              <a:spcAft>
                <a:spcPts val="0"/>
              </a:spcAft>
              <a:buClr>
                <a:srgbClr val="777777"/>
              </a:buClr>
              <a:buSzPts val="2000"/>
              <a:buNone/>
            </a:pPr>
            <a:r>
              <a:rPr lang="en-US" sz="1800">
                <a:solidFill>
                  <a:srgbClr val="777777"/>
                </a:solidFill>
              </a:rPr>
              <a:t>{</a:t>
            </a:r>
            <a:r>
              <a:rPr lang="en-US" sz="1800">
                <a:solidFill>
                  <a:srgbClr val="000000"/>
                </a:solidFill>
              </a:rPr>
              <a:t>BEFORE | AFTER | INSTEAD OF </a:t>
            </a:r>
            <a:r>
              <a:rPr lang="en-US" sz="1800">
                <a:solidFill>
                  <a:srgbClr val="777777"/>
                </a:solidFill>
              </a:rPr>
              <a:t>}</a:t>
            </a:r>
            <a:r>
              <a:rPr lang="en-US" sz="1800">
                <a:solidFill>
                  <a:srgbClr val="000000"/>
                </a:solidFill>
              </a:rPr>
              <a:t> </a:t>
            </a:r>
            <a:endParaRPr sz="1800"/>
          </a:p>
          <a:p>
            <a:pPr marL="152400" lvl="0" indent="0" algn="l" rtl="0">
              <a:lnSpc>
                <a:spcPct val="60000"/>
              </a:lnSpc>
              <a:spcBef>
                <a:spcPts val="1800"/>
              </a:spcBef>
              <a:spcAft>
                <a:spcPts val="0"/>
              </a:spcAft>
              <a:buClr>
                <a:srgbClr val="777777"/>
              </a:buClr>
              <a:buSzPts val="2000"/>
              <a:buNone/>
            </a:pPr>
            <a:r>
              <a:rPr lang="en-US" sz="1800">
                <a:solidFill>
                  <a:srgbClr val="777777"/>
                </a:solidFill>
              </a:rPr>
              <a:t>{</a:t>
            </a:r>
            <a:r>
              <a:rPr lang="en-US" sz="1800">
                <a:solidFill>
                  <a:srgbClr val="000000"/>
                </a:solidFill>
              </a:rPr>
              <a:t>INSERT </a:t>
            </a:r>
            <a:r>
              <a:rPr lang="en-US" sz="1800">
                <a:solidFill>
                  <a:srgbClr val="777777"/>
                </a:solidFill>
              </a:rPr>
              <a:t>[</a:t>
            </a:r>
            <a:r>
              <a:rPr lang="en-US" sz="1800">
                <a:solidFill>
                  <a:srgbClr val="000000"/>
                </a:solidFill>
              </a:rPr>
              <a:t>OR</a:t>
            </a:r>
            <a:r>
              <a:rPr lang="en-US" sz="1800">
                <a:solidFill>
                  <a:srgbClr val="777777"/>
                </a:solidFill>
              </a:rPr>
              <a:t>]</a:t>
            </a:r>
            <a:r>
              <a:rPr lang="en-US" sz="1800">
                <a:solidFill>
                  <a:srgbClr val="000000"/>
                </a:solidFill>
              </a:rPr>
              <a:t> | UPDATE </a:t>
            </a:r>
            <a:r>
              <a:rPr lang="en-US" sz="1800">
                <a:solidFill>
                  <a:srgbClr val="777777"/>
                </a:solidFill>
              </a:rPr>
              <a:t>[</a:t>
            </a:r>
            <a:r>
              <a:rPr lang="en-US" sz="1800">
                <a:solidFill>
                  <a:srgbClr val="000000"/>
                </a:solidFill>
              </a:rPr>
              <a:t>OR</a:t>
            </a:r>
            <a:r>
              <a:rPr lang="en-US" sz="1800">
                <a:solidFill>
                  <a:srgbClr val="777777"/>
                </a:solidFill>
              </a:rPr>
              <a:t>]</a:t>
            </a:r>
            <a:r>
              <a:rPr lang="en-US" sz="1800">
                <a:solidFill>
                  <a:srgbClr val="000000"/>
                </a:solidFill>
              </a:rPr>
              <a:t> | DELETE</a:t>
            </a:r>
            <a:r>
              <a:rPr lang="en-US" sz="1800">
                <a:solidFill>
                  <a:srgbClr val="777777"/>
                </a:solidFill>
              </a:rPr>
              <a:t>}</a:t>
            </a:r>
            <a:r>
              <a:rPr lang="en-US" sz="1800">
                <a:solidFill>
                  <a:srgbClr val="000000"/>
                </a:solidFill>
              </a:rPr>
              <a:t> </a:t>
            </a:r>
            <a:endParaRPr sz="1800"/>
          </a:p>
          <a:p>
            <a:pPr marL="152400" lvl="0" indent="0" algn="l" rtl="0">
              <a:lnSpc>
                <a:spcPct val="60000"/>
              </a:lnSpc>
              <a:spcBef>
                <a:spcPts val="1800"/>
              </a:spcBef>
              <a:spcAft>
                <a:spcPts val="0"/>
              </a:spcAft>
              <a:buClr>
                <a:srgbClr val="777777"/>
              </a:buClr>
              <a:buSzPts val="2000"/>
              <a:buNone/>
            </a:pPr>
            <a:r>
              <a:rPr lang="en-US" sz="1800">
                <a:solidFill>
                  <a:srgbClr val="777777"/>
                </a:solidFill>
              </a:rPr>
              <a:t>[</a:t>
            </a:r>
            <a:r>
              <a:rPr lang="en-US" sz="1800">
                <a:solidFill>
                  <a:srgbClr val="000000"/>
                </a:solidFill>
              </a:rPr>
              <a:t>OF col_name</a:t>
            </a:r>
            <a:r>
              <a:rPr lang="en-US" sz="1800">
                <a:solidFill>
                  <a:srgbClr val="777777"/>
                </a:solidFill>
              </a:rPr>
              <a:t>]</a:t>
            </a:r>
            <a:r>
              <a:rPr lang="en-US" sz="1800">
                <a:solidFill>
                  <a:srgbClr val="000000"/>
                </a:solidFill>
              </a:rPr>
              <a:t> </a:t>
            </a:r>
            <a:endParaRPr sz="1800"/>
          </a:p>
          <a:p>
            <a:pPr marL="152400" lvl="0" indent="0" algn="l" rtl="0">
              <a:lnSpc>
                <a:spcPct val="60000"/>
              </a:lnSpc>
              <a:spcBef>
                <a:spcPts val="1800"/>
              </a:spcBef>
              <a:spcAft>
                <a:spcPts val="0"/>
              </a:spcAft>
              <a:buClr>
                <a:srgbClr val="000000"/>
              </a:buClr>
              <a:buSzPts val="2000"/>
              <a:buNone/>
            </a:pPr>
            <a:r>
              <a:rPr lang="en-US" sz="1800">
                <a:solidFill>
                  <a:srgbClr val="000000"/>
                </a:solidFill>
              </a:rPr>
              <a:t>ON table_name </a:t>
            </a:r>
            <a:endParaRPr sz="1800"/>
          </a:p>
          <a:p>
            <a:pPr marL="152400" lvl="0" indent="0" algn="l" rtl="0">
              <a:lnSpc>
                <a:spcPct val="60000"/>
              </a:lnSpc>
              <a:spcBef>
                <a:spcPts val="1800"/>
              </a:spcBef>
              <a:spcAft>
                <a:spcPts val="0"/>
              </a:spcAft>
              <a:buClr>
                <a:srgbClr val="777777"/>
              </a:buClr>
              <a:buSzPts val="2000"/>
              <a:buNone/>
            </a:pPr>
            <a:r>
              <a:rPr lang="en-US" sz="1800">
                <a:solidFill>
                  <a:srgbClr val="777777"/>
                </a:solidFill>
              </a:rPr>
              <a:t>[</a:t>
            </a:r>
            <a:r>
              <a:rPr lang="en-US" sz="1800">
                <a:solidFill>
                  <a:srgbClr val="000000"/>
                </a:solidFill>
              </a:rPr>
              <a:t>REFERENCING OLD AS o NEW AS n</a:t>
            </a:r>
            <a:r>
              <a:rPr lang="en-US" sz="1800">
                <a:solidFill>
                  <a:srgbClr val="777777"/>
                </a:solidFill>
              </a:rPr>
              <a:t>]</a:t>
            </a:r>
            <a:r>
              <a:rPr lang="en-US" sz="1800">
                <a:solidFill>
                  <a:srgbClr val="000000"/>
                </a:solidFill>
              </a:rPr>
              <a:t> </a:t>
            </a:r>
            <a:endParaRPr sz="1800"/>
          </a:p>
          <a:p>
            <a:pPr marL="152400" lvl="0" indent="0" algn="l" rtl="0">
              <a:lnSpc>
                <a:spcPct val="60000"/>
              </a:lnSpc>
              <a:spcBef>
                <a:spcPts val="1800"/>
              </a:spcBef>
              <a:spcAft>
                <a:spcPts val="0"/>
              </a:spcAft>
              <a:buClr>
                <a:srgbClr val="777777"/>
              </a:buClr>
              <a:buSzPts val="2000"/>
              <a:buNone/>
            </a:pPr>
            <a:r>
              <a:rPr lang="en-US" sz="1800">
                <a:solidFill>
                  <a:srgbClr val="777777"/>
                </a:solidFill>
              </a:rPr>
              <a:t>[</a:t>
            </a:r>
            <a:r>
              <a:rPr lang="en-US" sz="1800">
                <a:solidFill>
                  <a:srgbClr val="000000"/>
                </a:solidFill>
              </a:rPr>
              <a:t>FOR EACH ROW</a:t>
            </a:r>
            <a:r>
              <a:rPr lang="en-US" sz="1800">
                <a:solidFill>
                  <a:srgbClr val="777777"/>
                </a:solidFill>
              </a:rPr>
              <a:t>]</a:t>
            </a:r>
            <a:r>
              <a:rPr lang="en-US" sz="1800">
                <a:solidFill>
                  <a:srgbClr val="000000"/>
                </a:solidFill>
              </a:rPr>
              <a:t> </a:t>
            </a:r>
            <a:endParaRPr sz="1800"/>
          </a:p>
          <a:p>
            <a:pPr marL="152400" lvl="0" indent="0" algn="l" rtl="0">
              <a:lnSpc>
                <a:spcPct val="60000"/>
              </a:lnSpc>
              <a:spcBef>
                <a:spcPts val="1800"/>
              </a:spcBef>
              <a:spcAft>
                <a:spcPts val="0"/>
              </a:spcAft>
              <a:buClr>
                <a:srgbClr val="3F7F95"/>
              </a:buClr>
              <a:buSzPts val="2000"/>
              <a:buNone/>
            </a:pPr>
            <a:r>
              <a:rPr lang="en-US" sz="1800" b="1">
                <a:solidFill>
                  <a:srgbClr val="3F7F95"/>
                </a:solidFill>
              </a:rPr>
              <a:t>WHEN</a:t>
            </a:r>
            <a:r>
              <a:rPr lang="en-US" sz="1800">
                <a:solidFill>
                  <a:srgbClr val="000000"/>
                </a:solidFill>
              </a:rPr>
              <a:t> </a:t>
            </a:r>
            <a:r>
              <a:rPr lang="en-US" sz="1800">
                <a:solidFill>
                  <a:srgbClr val="777777"/>
                </a:solidFill>
              </a:rPr>
              <a:t>(</a:t>
            </a:r>
            <a:r>
              <a:rPr lang="en-US" sz="1800">
                <a:solidFill>
                  <a:srgbClr val="000000"/>
                </a:solidFill>
              </a:rPr>
              <a:t>condition</a:t>
            </a:r>
            <a:r>
              <a:rPr lang="en-US" sz="1800">
                <a:solidFill>
                  <a:srgbClr val="777777"/>
                </a:solidFill>
              </a:rPr>
              <a:t>)</a:t>
            </a:r>
            <a:r>
              <a:rPr lang="en-US" sz="1800">
                <a:solidFill>
                  <a:srgbClr val="000000"/>
                </a:solidFill>
              </a:rPr>
              <a:t> </a:t>
            </a:r>
            <a:endParaRPr sz="1800"/>
          </a:p>
          <a:p>
            <a:pPr marL="152400" lvl="0" indent="0" algn="l" rtl="0">
              <a:lnSpc>
                <a:spcPct val="60000"/>
              </a:lnSpc>
              <a:spcBef>
                <a:spcPts val="1800"/>
              </a:spcBef>
              <a:spcAft>
                <a:spcPts val="0"/>
              </a:spcAft>
              <a:buClr>
                <a:srgbClr val="000000"/>
              </a:buClr>
              <a:buSzPts val="2000"/>
              <a:buNone/>
            </a:pPr>
            <a:r>
              <a:rPr lang="en-US" sz="1800">
                <a:solidFill>
                  <a:srgbClr val="000000"/>
                </a:solidFill>
              </a:rPr>
              <a:t>DECLARE </a:t>
            </a:r>
            <a:endParaRPr sz="1800"/>
          </a:p>
          <a:p>
            <a:pPr marL="152400" lvl="0" indent="0" algn="l" rtl="0">
              <a:lnSpc>
                <a:spcPct val="60000"/>
              </a:lnSpc>
              <a:spcBef>
                <a:spcPts val="1800"/>
              </a:spcBef>
              <a:spcAft>
                <a:spcPts val="0"/>
              </a:spcAft>
              <a:buClr>
                <a:srgbClr val="000000"/>
              </a:buClr>
              <a:buSzPts val="2000"/>
              <a:buNone/>
            </a:pPr>
            <a:r>
              <a:rPr lang="en-US" sz="1800">
                <a:solidFill>
                  <a:srgbClr val="000000"/>
                </a:solidFill>
              </a:rPr>
              <a:t>Declaration-statements </a:t>
            </a:r>
            <a:endParaRPr sz="1800"/>
          </a:p>
          <a:p>
            <a:pPr marL="152400" lvl="0" indent="0" algn="l" rtl="0">
              <a:lnSpc>
                <a:spcPct val="60000"/>
              </a:lnSpc>
              <a:spcBef>
                <a:spcPts val="1800"/>
              </a:spcBef>
              <a:spcAft>
                <a:spcPts val="0"/>
              </a:spcAft>
              <a:buClr>
                <a:srgbClr val="000000"/>
              </a:buClr>
              <a:buSzPts val="2000"/>
              <a:buNone/>
            </a:pPr>
            <a:r>
              <a:rPr lang="en-US" sz="1800">
                <a:solidFill>
                  <a:srgbClr val="000000"/>
                </a:solidFill>
              </a:rPr>
              <a:t>BEGIN </a:t>
            </a:r>
            <a:endParaRPr sz="1800"/>
          </a:p>
          <a:p>
            <a:pPr marL="152400" lvl="0" indent="0" algn="l" rtl="0">
              <a:lnSpc>
                <a:spcPct val="60000"/>
              </a:lnSpc>
              <a:spcBef>
                <a:spcPts val="1800"/>
              </a:spcBef>
              <a:spcAft>
                <a:spcPts val="0"/>
              </a:spcAft>
              <a:buClr>
                <a:srgbClr val="000000"/>
              </a:buClr>
              <a:buSzPts val="2000"/>
              <a:buNone/>
            </a:pPr>
            <a:r>
              <a:rPr lang="en-US" sz="1800">
                <a:solidFill>
                  <a:srgbClr val="000000"/>
                </a:solidFill>
              </a:rPr>
              <a:t>Executable-statements </a:t>
            </a:r>
            <a:endParaRPr sz="1800"/>
          </a:p>
          <a:p>
            <a:pPr marL="152400" lvl="0" indent="0" algn="l" rtl="0">
              <a:lnSpc>
                <a:spcPct val="60000"/>
              </a:lnSpc>
              <a:spcBef>
                <a:spcPts val="1800"/>
              </a:spcBef>
              <a:spcAft>
                <a:spcPts val="0"/>
              </a:spcAft>
              <a:buClr>
                <a:srgbClr val="000000"/>
              </a:buClr>
              <a:buSzPts val="2000"/>
              <a:buNone/>
            </a:pPr>
            <a:r>
              <a:rPr lang="en-US" sz="1800">
                <a:solidFill>
                  <a:srgbClr val="000000"/>
                </a:solidFill>
              </a:rPr>
              <a:t>EXCEPTION </a:t>
            </a:r>
            <a:endParaRPr sz="1800"/>
          </a:p>
          <a:p>
            <a:pPr marL="152400" lvl="0" indent="0" algn="l" rtl="0">
              <a:lnSpc>
                <a:spcPct val="60000"/>
              </a:lnSpc>
              <a:spcBef>
                <a:spcPts val="1800"/>
              </a:spcBef>
              <a:spcAft>
                <a:spcPts val="0"/>
              </a:spcAft>
              <a:buClr>
                <a:srgbClr val="000000"/>
              </a:buClr>
              <a:buSzPts val="2000"/>
              <a:buNone/>
            </a:pPr>
            <a:r>
              <a:rPr lang="en-US" sz="1800">
                <a:solidFill>
                  <a:srgbClr val="000000"/>
                </a:solidFill>
              </a:rPr>
              <a:t>Exception-handling-statements </a:t>
            </a:r>
            <a:endParaRPr sz="1800"/>
          </a:p>
          <a:p>
            <a:pPr marL="152400" lvl="0" indent="0" algn="l" rtl="0">
              <a:lnSpc>
                <a:spcPct val="60000"/>
              </a:lnSpc>
              <a:spcBef>
                <a:spcPts val="1800"/>
              </a:spcBef>
              <a:spcAft>
                <a:spcPts val="0"/>
              </a:spcAft>
              <a:buClr>
                <a:srgbClr val="000000"/>
              </a:buClr>
              <a:buSzPts val="2000"/>
              <a:buNone/>
            </a:pPr>
            <a:r>
              <a:rPr lang="en-US" sz="1800">
                <a:solidFill>
                  <a:srgbClr val="000000"/>
                </a:solidFill>
              </a:rPr>
              <a:t>END;</a:t>
            </a:r>
            <a:endParaRPr sz="1800"/>
          </a:p>
          <a:p>
            <a:pPr marL="0" lvl="0" indent="0" algn="l" rtl="0">
              <a:lnSpc>
                <a:spcPct val="90000"/>
              </a:lnSpc>
              <a:spcBef>
                <a:spcPts val="1800"/>
              </a:spcBef>
              <a:spcAft>
                <a:spcPts val="0"/>
              </a:spcAft>
              <a:buClr>
                <a:srgbClr val="444444"/>
              </a:buClr>
              <a:buSzPts val="2000"/>
              <a:buNone/>
            </a:pPr>
            <a:r>
              <a:rPr lang="en-US" sz="1800">
                <a:solidFill>
                  <a:srgbClr val="444444"/>
                </a:solidFill>
              </a:rPr>
              <a:t>Create [OR REPLACE] TRIGGER trigger_name: It makes or replaces a current trigger with the trigger_name.</a:t>
            </a:r>
            <a:endParaRPr sz="1800"/>
          </a:p>
          <a:p>
            <a:pPr marL="0" lvl="0" indent="0" algn="l" rtl="0">
              <a:lnSpc>
                <a:spcPct val="107000"/>
              </a:lnSpc>
              <a:spcBef>
                <a:spcPts val="1000"/>
              </a:spcBef>
              <a:spcAft>
                <a:spcPts val="0"/>
              </a:spcAft>
              <a:buClr>
                <a:schemeClr val="dk1"/>
              </a:buClr>
              <a:buSzPts val="2000"/>
              <a:buNone/>
            </a:pPr>
            <a:r>
              <a:rPr lang="en-US" sz="1800"/>
              <a:t> </a:t>
            </a:r>
            <a:endParaRPr sz="1800"/>
          </a:p>
          <a:p>
            <a:pPr marL="0" lvl="0" indent="0" algn="l" rtl="0">
              <a:lnSpc>
                <a:spcPct val="90000"/>
              </a:lnSpc>
              <a:spcBef>
                <a:spcPts val="1800"/>
              </a:spcBef>
              <a:spcAft>
                <a:spcPts val="0"/>
              </a:spcAft>
              <a:buClr>
                <a:schemeClr val="dk1"/>
              </a:buClr>
              <a:buSzPts val="2000"/>
              <a:buNone/>
            </a:pPr>
            <a:endParaRPr sz="180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843" name="Shape 843"/>
        <p:cNvGrpSpPr/>
        <p:nvPr/>
      </p:nvGrpSpPr>
      <p:grpSpPr>
        <a:xfrm>
          <a:off x="0" y="0"/>
          <a:ext cx="0" cy="0"/>
          <a:chOff x="0" y="0"/>
          <a:chExt cx="0" cy="0"/>
        </a:xfrm>
      </p:grpSpPr>
      <p:sp>
        <p:nvSpPr>
          <p:cNvPr id="844" name="Google Shape;844;p119"/>
          <p:cNvSpPr txBox="1"/>
          <p:nvPr>
            <p:ph type="body" idx="1"/>
          </p:nvPr>
        </p:nvSpPr>
        <p:spPr>
          <a:xfrm>
            <a:off x="2152650" y="308010"/>
            <a:ext cx="7886700" cy="5868955"/>
          </a:xfrm>
          <a:prstGeom prst="rect">
            <a:avLst/>
          </a:prstGeom>
          <a:noFill/>
          <a:ln>
            <a:noFill/>
          </a:ln>
        </p:spPr>
        <p:txBody>
          <a:bodyPr spcFirstLastPara="1" wrap="square" lIns="91425" tIns="45700" rIns="91425" bIns="45700" anchor="t" anchorCtr="0">
            <a:normAutofit/>
          </a:bodyPr>
          <a:lstStyle/>
          <a:p>
            <a:pPr marL="0" lvl="0" indent="0" algn="l" rtl="0">
              <a:lnSpc>
                <a:spcPct val="60000"/>
              </a:lnSpc>
              <a:spcBef>
                <a:spcPts val="0"/>
              </a:spcBef>
              <a:spcAft>
                <a:spcPts val="0"/>
              </a:spcAft>
              <a:buClr>
                <a:schemeClr val="dk1"/>
              </a:buClr>
              <a:buSzPts val="2000"/>
              <a:buNone/>
            </a:pPr>
            <a:endParaRPr sz="2000">
              <a:solidFill>
                <a:srgbClr val="000000"/>
              </a:solidFill>
            </a:endParaRPr>
          </a:p>
          <a:p>
            <a:pPr marL="0" lvl="0" indent="0" algn="l" rtl="0">
              <a:lnSpc>
                <a:spcPct val="60000"/>
              </a:lnSpc>
              <a:spcBef>
                <a:spcPts val="1800"/>
              </a:spcBef>
              <a:spcAft>
                <a:spcPts val="0"/>
              </a:spcAft>
              <a:buClr>
                <a:srgbClr val="000000"/>
              </a:buClr>
              <a:buSzPts val="2000"/>
              <a:buNone/>
            </a:pPr>
            <a:r>
              <a:rPr lang="en-US" sz="2000" b="1" u="sng">
                <a:solidFill>
                  <a:srgbClr val="000000"/>
                </a:solidFill>
              </a:rPr>
              <a:t>EXAMPLE</a:t>
            </a:r>
            <a:endParaRPr lang="en-US" sz="2000" b="1" u="sng">
              <a:solidFill>
                <a:srgbClr val="000000"/>
              </a:solidFill>
            </a:endParaRPr>
          </a:p>
          <a:p>
            <a:pPr marL="0" lvl="0" indent="0" algn="l" rtl="0">
              <a:lnSpc>
                <a:spcPct val="60000"/>
              </a:lnSpc>
              <a:spcBef>
                <a:spcPts val="1800"/>
              </a:spcBef>
              <a:spcAft>
                <a:spcPts val="0"/>
              </a:spcAft>
              <a:buClr>
                <a:srgbClr val="000000"/>
              </a:buClr>
              <a:buSzPts val="2000"/>
              <a:buNone/>
            </a:pPr>
            <a:r>
              <a:rPr lang="en-US" sz="2000">
                <a:solidFill>
                  <a:srgbClr val="000000"/>
                </a:solidFill>
              </a:rPr>
              <a:t>CREATE OR REPLACE TRIGGER display_salary_changes </a:t>
            </a:r>
            <a:endParaRPr sz="2000"/>
          </a:p>
          <a:p>
            <a:pPr marL="0" lvl="0" indent="0" algn="l" rtl="0">
              <a:lnSpc>
                <a:spcPct val="60000"/>
              </a:lnSpc>
              <a:spcBef>
                <a:spcPts val="1800"/>
              </a:spcBef>
              <a:spcAft>
                <a:spcPts val="0"/>
              </a:spcAft>
              <a:buClr>
                <a:srgbClr val="000000"/>
              </a:buClr>
              <a:buSzPts val="2000"/>
              <a:buNone/>
            </a:pPr>
            <a:r>
              <a:rPr lang="en-US" sz="2000">
                <a:solidFill>
                  <a:srgbClr val="000000"/>
                </a:solidFill>
              </a:rPr>
              <a:t>BEFORE DELETE OR INSERT OR UPDATE ON customers </a:t>
            </a:r>
            <a:endParaRPr sz="2000"/>
          </a:p>
          <a:p>
            <a:pPr marL="0" lvl="0" indent="0" algn="l" rtl="0">
              <a:lnSpc>
                <a:spcPct val="60000"/>
              </a:lnSpc>
              <a:spcBef>
                <a:spcPts val="1800"/>
              </a:spcBef>
              <a:spcAft>
                <a:spcPts val="0"/>
              </a:spcAft>
              <a:buClr>
                <a:srgbClr val="000000"/>
              </a:buClr>
              <a:buSzPts val="2000"/>
              <a:buNone/>
            </a:pPr>
            <a:r>
              <a:rPr lang="en-US" sz="2000">
                <a:solidFill>
                  <a:srgbClr val="000000"/>
                </a:solidFill>
              </a:rPr>
              <a:t>FOR EACH ROW </a:t>
            </a:r>
            <a:endParaRPr sz="2000"/>
          </a:p>
          <a:p>
            <a:pPr marL="0" lvl="0" indent="0" algn="l" rtl="0">
              <a:lnSpc>
                <a:spcPct val="60000"/>
              </a:lnSpc>
              <a:spcBef>
                <a:spcPts val="1800"/>
              </a:spcBef>
              <a:spcAft>
                <a:spcPts val="0"/>
              </a:spcAft>
              <a:buClr>
                <a:srgbClr val="3F7F95"/>
              </a:buClr>
              <a:buSzPts val="2000"/>
              <a:buNone/>
            </a:pPr>
            <a:r>
              <a:rPr lang="en-US" sz="2000" b="1">
                <a:solidFill>
                  <a:srgbClr val="3F7F95"/>
                </a:solidFill>
              </a:rPr>
              <a:t>WHEN</a:t>
            </a:r>
            <a:r>
              <a:rPr lang="en-US" sz="2000">
                <a:solidFill>
                  <a:srgbClr val="000000"/>
                </a:solidFill>
              </a:rPr>
              <a:t> </a:t>
            </a:r>
            <a:r>
              <a:rPr lang="en-US" sz="2000">
                <a:solidFill>
                  <a:srgbClr val="777777"/>
                </a:solidFill>
              </a:rPr>
              <a:t>(</a:t>
            </a:r>
            <a:r>
              <a:rPr lang="en-US" sz="2000">
                <a:solidFill>
                  <a:srgbClr val="000000"/>
                </a:solidFill>
              </a:rPr>
              <a:t>NEW.ID &gt; 0</a:t>
            </a:r>
            <a:r>
              <a:rPr lang="en-US" sz="2000">
                <a:solidFill>
                  <a:srgbClr val="777777"/>
                </a:solidFill>
              </a:rPr>
              <a:t>)</a:t>
            </a:r>
            <a:r>
              <a:rPr lang="en-US" sz="2000">
                <a:solidFill>
                  <a:srgbClr val="000000"/>
                </a:solidFill>
              </a:rPr>
              <a:t> </a:t>
            </a:r>
            <a:endParaRPr sz="2000"/>
          </a:p>
          <a:p>
            <a:pPr marL="0" lvl="0" indent="0" algn="l" rtl="0">
              <a:lnSpc>
                <a:spcPct val="60000"/>
              </a:lnSpc>
              <a:spcBef>
                <a:spcPts val="1800"/>
              </a:spcBef>
              <a:spcAft>
                <a:spcPts val="0"/>
              </a:spcAft>
              <a:buClr>
                <a:srgbClr val="000000"/>
              </a:buClr>
              <a:buSzPts val="2000"/>
              <a:buNone/>
            </a:pPr>
            <a:r>
              <a:rPr lang="en-US" sz="2000">
                <a:solidFill>
                  <a:srgbClr val="000000"/>
                </a:solidFill>
              </a:rPr>
              <a:t>DECLARE </a:t>
            </a:r>
            <a:endParaRPr sz="2000"/>
          </a:p>
          <a:p>
            <a:pPr marL="0" lvl="0" indent="0" algn="l" rtl="0">
              <a:lnSpc>
                <a:spcPct val="60000"/>
              </a:lnSpc>
              <a:spcBef>
                <a:spcPts val="1800"/>
              </a:spcBef>
              <a:spcAft>
                <a:spcPts val="0"/>
              </a:spcAft>
              <a:buClr>
                <a:srgbClr val="000000"/>
              </a:buClr>
              <a:buSzPts val="2000"/>
              <a:buNone/>
            </a:pPr>
            <a:r>
              <a:rPr lang="en-US" sz="2000">
                <a:solidFill>
                  <a:srgbClr val="000000"/>
                </a:solidFill>
              </a:rPr>
              <a:t>sal_diff number; </a:t>
            </a:r>
            <a:endParaRPr sz="2000"/>
          </a:p>
          <a:p>
            <a:pPr marL="0" lvl="0" indent="0" algn="l" rtl="0">
              <a:lnSpc>
                <a:spcPct val="60000"/>
              </a:lnSpc>
              <a:spcBef>
                <a:spcPts val="1800"/>
              </a:spcBef>
              <a:spcAft>
                <a:spcPts val="0"/>
              </a:spcAft>
              <a:buClr>
                <a:srgbClr val="000000"/>
              </a:buClr>
              <a:buSzPts val="2000"/>
              <a:buNone/>
            </a:pPr>
            <a:r>
              <a:rPr lang="en-US" sz="2000">
                <a:solidFill>
                  <a:srgbClr val="000000"/>
                </a:solidFill>
              </a:rPr>
              <a:t>BEGIN </a:t>
            </a:r>
            <a:endParaRPr sz="2000"/>
          </a:p>
          <a:p>
            <a:pPr marL="0" lvl="0" indent="0" algn="l" rtl="0">
              <a:lnSpc>
                <a:spcPct val="60000"/>
              </a:lnSpc>
              <a:spcBef>
                <a:spcPts val="1800"/>
              </a:spcBef>
              <a:spcAft>
                <a:spcPts val="0"/>
              </a:spcAft>
              <a:buClr>
                <a:srgbClr val="000000"/>
              </a:buClr>
              <a:buSzPts val="2000"/>
              <a:buNone/>
            </a:pPr>
            <a:r>
              <a:rPr lang="en-US" sz="2000">
                <a:solidFill>
                  <a:srgbClr val="000000"/>
                </a:solidFill>
              </a:rPr>
              <a:t>sal_diff := :NEW.salary - :OLD.salary;</a:t>
            </a:r>
            <a:endParaRPr sz="2000"/>
          </a:p>
          <a:p>
            <a:pPr marL="0" lvl="0" indent="0" algn="l" rtl="0">
              <a:lnSpc>
                <a:spcPct val="60000"/>
              </a:lnSpc>
              <a:spcBef>
                <a:spcPts val="1800"/>
              </a:spcBef>
              <a:spcAft>
                <a:spcPts val="0"/>
              </a:spcAft>
              <a:buClr>
                <a:srgbClr val="000000"/>
              </a:buClr>
              <a:buSzPts val="2000"/>
              <a:buNone/>
            </a:pPr>
            <a:r>
              <a:rPr lang="en-US" sz="2000">
                <a:solidFill>
                  <a:srgbClr val="000000"/>
                </a:solidFill>
              </a:rPr>
              <a:t>dbms_output.</a:t>
            </a:r>
            <a:r>
              <a:rPr lang="en-US" sz="2000" b="1">
                <a:solidFill>
                  <a:srgbClr val="3F7F95"/>
                </a:solidFill>
              </a:rPr>
              <a:t>put_line</a:t>
            </a:r>
            <a:r>
              <a:rPr lang="en-US" sz="2000">
                <a:solidFill>
                  <a:srgbClr val="777777"/>
                </a:solidFill>
              </a:rPr>
              <a:t>(</a:t>
            </a:r>
            <a:r>
              <a:rPr lang="en-US" sz="2000">
                <a:solidFill>
                  <a:srgbClr val="320FE3"/>
                </a:solidFill>
              </a:rPr>
              <a:t>'Old salary: '</a:t>
            </a:r>
            <a:r>
              <a:rPr lang="en-US" sz="2000">
                <a:solidFill>
                  <a:srgbClr val="000000"/>
                </a:solidFill>
              </a:rPr>
              <a:t> || :OLD.salary</a:t>
            </a:r>
            <a:r>
              <a:rPr lang="en-US" sz="2000">
                <a:solidFill>
                  <a:srgbClr val="777777"/>
                </a:solidFill>
              </a:rPr>
              <a:t>)</a:t>
            </a:r>
            <a:r>
              <a:rPr lang="en-US" sz="2000">
                <a:solidFill>
                  <a:srgbClr val="000000"/>
                </a:solidFill>
              </a:rPr>
              <a:t>; </a:t>
            </a:r>
            <a:endParaRPr sz="2000"/>
          </a:p>
          <a:p>
            <a:pPr marL="0" lvl="0" indent="0" algn="l" rtl="0">
              <a:lnSpc>
                <a:spcPct val="60000"/>
              </a:lnSpc>
              <a:spcBef>
                <a:spcPts val="1800"/>
              </a:spcBef>
              <a:spcAft>
                <a:spcPts val="0"/>
              </a:spcAft>
              <a:buClr>
                <a:srgbClr val="000000"/>
              </a:buClr>
              <a:buSzPts val="2000"/>
              <a:buNone/>
            </a:pPr>
            <a:r>
              <a:rPr lang="en-US" sz="2000">
                <a:solidFill>
                  <a:srgbClr val="000000"/>
                </a:solidFill>
              </a:rPr>
              <a:t>dbms_output.</a:t>
            </a:r>
            <a:r>
              <a:rPr lang="en-US" sz="2000" b="1">
                <a:solidFill>
                  <a:srgbClr val="3F7F95"/>
                </a:solidFill>
              </a:rPr>
              <a:t>put_line</a:t>
            </a:r>
            <a:r>
              <a:rPr lang="en-US" sz="2000">
                <a:solidFill>
                  <a:srgbClr val="777777"/>
                </a:solidFill>
              </a:rPr>
              <a:t>(</a:t>
            </a:r>
            <a:r>
              <a:rPr lang="en-US" sz="2000">
                <a:solidFill>
                  <a:srgbClr val="320FE3"/>
                </a:solidFill>
              </a:rPr>
              <a:t>'New salary: '</a:t>
            </a:r>
            <a:r>
              <a:rPr lang="en-US" sz="2000">
                <a:solidFill>
                  <a:srgbClr val="000000"/>
                </a:solidFill>
              </a:rPr>
              <a:t> || :NEW.salary</a:t>
            </a:r>
            <a:r>
              <a:rPr lang="en-US" sz="2000">
                <a:solidFill>
                  <a:srgbClr val="777777"/>
                </a:solidFill>
              </a:rPr>
              <a:t>)</a:t>
            </a:r>
            <a:r>
              <a:rPr lang="en-US" sz="2000">
                <a:solidFill>
                  <a:srgbClr val="000000"/>
                </a:solidFill>
              </a:rPr>
              <a:t>; </a:t>
            </a:r>
            <a:endParaRPr sz="2000"/>
          </a:p>
          <a:p>
            <a:pPr marL="0" lvl="0" indent="0" algn="l" rtl="0">
              <a:lnSpc>
                <a:spcPct val="60000"/>
              </a:lnSpc>
              <a:spcBef>
                <a:spcPts val="1800"/>
              </a:spcBef>
              <a:spcAft>
                <a:spcPts val="0"/>
              </a:spcAft>
              <a:buClr>
                <a:srgbClr val="000000"/>
              </a:buClr>
              <a:buSzPts val="2000"/>
              <a:buNone/>
            </a:pPr>
            <a:r>
              <a:rPr lang="en-US" sz="2000">
                <a:solidFill>
                  <a:srgbClr val="000000"/>
                </a:solidFill>
              </a:rPr>
              <a:t>dbms_output.</a:t>
            </a:r>
            <a:r>
              <a:rPr lang="en-US" sz="2000" b="1">
                <a:solidFill>
                  <a:srgbClr val="3F7F95"/>
                </a:solidFill>
              </a:rPr>
              <a:t>put_line</a:t>
            </a:r>
            <a:r>
              <a:rPr lang="en-US" sz="2000">
                <a:solidFill>
                  <a:srgbClr val="777777"/>
                </a:solidFill>
              </a:rPr>
              <a:t>(</a:t>
            </a:r>
            <a:r>
              <a:rPr lang="en-US" sz="2000">
                <a:solidFill>
                  <a:srgbClr val="320FE3"/>
                </a:solidFill>
              </a:rPr>
              <a:t>'Salary difference: '</a:t>
            </a:r>
            <a:r>
              <a:rPr lang="en-US" sz="2000">
                <a:solidFill>
                  <a:srgbClr val="000000"/>
                </a:solidFill>
              </a:rPr>
              <a:t> || sal_diff</a:t>
            </a:r>
            <a:r>
              <a:rPr lang="en-US" sz="2000">
                <a:solidFill>
                  <a:srgbClr val="777777"/>
                </a:solidFill>
              </a:rPr>
              <a:t>)</a:t>
            </a:r>
            <a:r>
              <a:rPr lang="en-US" sz="2000">
                <a:solidFill>
                  <a:srgbClr val="000000"/>
                </a:solidFill>
              </a:rPr>
              <a:t>; </a:t>
            </a:r>
            <a:endParaRPr sz="2000"/>
          </a:p>
          <a:p>
            <a:pPr marL="0" lvl="0" indent="0" algn="l" rtl="0">
              <a:lnSpc>
                <a:spcPct val="60000"/>
              </a:lnSpc>
              <a:spcBef>
                <a:spcPts val="1800"/>
              </a:spcBef>
              <a:spcAft>
                <a:spcPts val="0"/>
              </a:spcAft>
              <a:buClr>
                <a:srgbClr val="000000"/>
              </a:buClr>
              <a:buSzPts val="2000"/>
              <a:buNone/>
            </a:pPr>
            <a:r>
              <a:rPr lang="en-US" sz="2000">
                <a:solidFill>
                  <a:srgbClr val="000000"/>
                </a:solidFill>
              </a:rPr>
              <a:t>END; </a:t>
            </a:r>
            <a:endParaRPr sz="2000"/>
          </a:p>
          <a:p>
            <a:pPr marL="228600" lvl="0" indent="-101600" algn="l" rtl="0">
              <a:lnSpc>
                <a:spcPct val="90000"/>
              </a:lnSpc>
              <a:spcBef>
                <a:spcPts val="1800"/>
              </a:spcBef>
              <a:spcAft>
                <a:spcPts val="0"/>
              </a:spcAft>
              <a:buClr>
                <a:schemeClr val="dk1"/>
              </a:buClr>
              <a:buSzPts val="2000"/>
              <a:buNone/>
            </a:pP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51" name="Shape 151"/>
        <p:cNvGrpSpPr/>
        <p:nvPr/>
      </p:nvGrpSpPr>
      <p:grpSpPr>
        <a:xfrm>
          <a:off x="0" y="0"/>
          <a:ext cx="0" cy="0"/>
          <a:chOff x="0" y="0"/>
          <a:chExt cx="0" cy="0"/>
        </a:xfrm>
      </p:grpSpPr>
      <p:sp>
        <p:nvSpPr>
          <p:cNvPr id="152" name="Google Shape;152;p12"/>
          <p:cNvSpPr txBox="1"/>
          <p:nvPr>
            <p:ph type="body" idx="1"/>
          </p:nvPr>
        </p:nvSpPr>
        <p:spPr>
          <a:xfrm>
            <a:off x="1451579" y="260060"/>
            <a:ext cx="9603275" cy="5206286"/>
          </a:xfrm>
          <a:prstGeom prst="rect">
            <a:avLst/>
          </a:prstGeom>
          <a:noFill/>
          <a:ln>
            <a:noFill/>
          </a:ln>
        </p:spPr>
        <p:txBody>
          <a:bodyPr spcFirstLastPara="1" wrap="square" lIns="91425" tIns="45700" rIns="91425" bIns="45700" anchor="t" anchorCtr="0">
            <a:normAutofit/>
          </a:bodyPr>
          <a:lstStyle/>
          <a:p>
            <a:pPr marL="228600" lvl="0" indent="-101600" algn="just" rtl="0">
              <a:lnSpc>
                <a:spcPct val="90000"/>
              </a:lnSpc>
              <a:spcBef>
                <a:spcPts val="0"/>
              </a:spcBef>
              <a:spcAft>
                <a:spcPts val="0"/>
              </a:spcAft>
              <a:buClr>
                <a:schemeClr val="dk1"/>
              </a:buClr>
              <a:buSzPts val="2000"/>
              <a:buNone/>
            </a:pPr>
            <a:endParaRPr sz="2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FF0000"/>
              </a:buClr>
              <a:buSzPts val="2000"/>
              <a:buChar char="•"/>
            </a:pPr>
            <a:r>
              <a:rPr 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rPr>
              <a:t>TRUNCATE</a:t>
            </a:r>
            <a:r>
              <a:rPr lang="en-US" sz="2000">
                <a:latin typeface="Times New Roman" panose="02020603050405020304"/>
                <a:ea typeface="Times New Roman" panose="02020603050405020304"/>
                <a:cs typeface="Times New Roman" panose="02020603050405020304"/>
                <a:sym typeface="Times New Roman" panose="02020603050405020304"/>
              </a:rPr>
              <a:t> – </a:t>
            </a:r>
            <a:r>
              <a:rPr lang="en-US" sz="2000" b="0" i="0">
                <a:solidFill>
                  <a:srgbClr val="001C3B"/>
                </a:solidFill>
                <a:latin typeface="Times New Roman" panose="02020603050405020304"/>
                <a:ea typeface="Times New Roman" panose="02020603050405020304"/>
                <a:cs typeface="Times New Roman" panose="02020603050405020304"/>
                <a:sym typeface="Times New Roman" panose="02020603050405020304"/>
              </a:rPr>
              <a:t>deleting all rows from a table and free the space containing the table.</a:t>
            </a:r>
            <a:endParaRPr lang="en-US" sz="2000" b="0" i="0">
              <a:solidFill>
                <a:srgbClr val="001C3B"/>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101600" algn="just" rtl="0">
              <a:lnSpc>
                <a:spcPct val="90000"/>
              </a:lnSpc>
              <a:spcBef>
                <a:spcPts val="1000"/>
              </a:spcBef>
              <a:spcAft>
                <a:spcPts val="0"/>
              </a:spcAft>
              <a:buClr>
                <a:schemeClr val="dk1"/>
              </a:buClr>
              <a:buSzPts val="2000"/>
              <a:buNone/>
            </a:pPr>
            <a:endParaRPr sz="2000">
              <a:solidFill>
                <a:srgbClr val="001C3B"/>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rgbClr val="FF0000"/>
              </a:buClr>
              <a:buSzPts val="2000"/>
              <a:buNone/>
            </a:pPr>
            <a:r>
              <a:rPr 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rPr>
              <a:t>TRUNCATE TABLE </a:t>
            </a:r>
            <a:r>
              <a:rPr lang="en-US" sz="2000">
                <a:latin typeface="Times New Roman" panose="02020603050405020304"/>
                <a:ea typeface="Times New Roman" panose="02020603050405020304"/>
                <a:cs typeface="Times New Roman" panose="02020603050405020304"/>
                <a:sym typeface="Times New Roman" panose="02020603050405020304"/>
              </a:rPr>
              <a:t>table_name;</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28600" lvl="0" indent="-101600" algn="just" rtl="0">
              <a:lnSpc>
                <a:spcPct val="90000"/>
              </a:lnSpc>
              <a:spcBef>
                <a:spcPts val="1000"/>
              </a:spcBef>
              <a:spcAft>
                <a:spcPts val="0"/>
              </a:spcAft>
              <a:buClr>
                <a:schemeClr val="dk1"/>
              </a:buClr>
              <a:buSzPts val="2000"/>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chemeClr val="dk1"/>
              </a:buClr>
              <a:buSzPts val="2000"/>
              <a:buNone/>
            </a:pPr>
            <a:r>
              <a:rPr lang="en-US" sz="2000">
                <a:latin typeface="Times New Roman" panose="02020603050405020304"/>
                <a:ea typeface="Times New Roman" panose="02020603050405020304"/>
                <a:cs typeface="Times New Roman" panose="02020603050405020304"/>
                <a:sym typeface="Times New Roman" panose="02020603050405020304"/>
              </a:rPr>
              <a:t>E.g.:</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chemeClr val="dk1"/>
              </a:buClr>
              <a:buSzPts val="2000"/>
              <a:buNone/>
            </a:pPr>
            <a:r>
              <a:rPr lang="en-US" sz="2000">
                <a:latin typeface="Times New Roman" panose="02020603050405020304"/>
                <a:ea typeface="Times New Roman" panose="02020603050405020304"/>
                <a:cs typeface="Times New Roman" panose="02020603050405020304"/>
                <a:sym typeface="Times New Roman" panose="02020603050405020304"/>
              </a:rPr>
              <a:t>TRUNCATE TABLE Employee_details;</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848" name="Shape 848"/>
        <p:cNvGrpSpPr/>
        <p:nvPr/>
      </p:nvGrpSpPr>
      <p:grpSpPr>
        <a:xfrm>
          <a:off x="0" y="0"/>
          <a:ext cx="0" cy="0"/>
          <a:chOff x="0" y="0"/>
          <a:chExt cx="0" cy="0"/>
        </a:xfrm>
      </p:grpSpPr>
      <p:sp>
        <p:nvSpPr>
          <p:cNvPr id="849" name="Google Shape;849;p120"/>
          <p:cNvSpPr txBox="1"/>
          <p:nvPr>
            <p:ph type="title"/>
          </p:nvPr>
        </p:nvSpPr>
        <p:spPr>
          <a:xfrm>
            <a:off x="2152650" y="365127"/>
            <a:ext cx="7886700" cy="52039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000000"/>
              </a:buClr>
              <a:buSzPct val="100000"/>
              <a:buFont typeface="Arial" panose="020B0604020202020204"/>
              <a:buNone/>
            </a:pPr>
            <a:r>
              <a:rPr lang="en-US" sz="1800">
                <a:solidFill>
                  <a:srgbClr val="000000"/>
                </a:solidFill>
                <a:latin typeface="Arial" panose="020B0604020202020204"/>
                <a:ea typeface="Arial" panose="020B0604020202020204"/>
                <a:cs typeface="Arial" panose="020B0604020202020204"/>
                <a:sym typeface="Arial" panose="020B0604020202020204"/>
              </a:rPr>
              <a:t> After creating a Trigger, use it in the PL/SQL code for putting it in to action.</a:t>
            </a:r>
            <a:br>
              <a:rPr lang="en-US" sz="1800">
                <a:latin typeface="Calibri" panose="020F0502020204030204"/>
                <a:ea typeface="Calibri" panose="020F0502020204030204"/>
                <a:cs typeface="Calibri" panose="020F0502020204030204"/>
                <a:sym typeface="Calibri" panose="020F0502020204030204"/>
              </a:rPr>
            </a:br>
            <a:endParaRPr lang="en-US" sz="1800">
              <a:latin typeface="Calibri" panose="020F0502020204030204"/>
              <a:ea typeface="Calibri" panose="020F0502020204030204"/>
              <a:cs typeface="Calibri" panose="020F0502020204030204"/>
              <a:sym typeface="Calibri" panose="020F0502020204030204"/>
            </a:endParaRPr>
          </a:p>
        </p:txBody>
      </p:sp>
      <p:sp>
        <p:nvSpPr>
          <p:cNvPr id="850" name="Google Shape;850;p120"/>
          <p:cNvSpPr txBox="1"/>
          <p:nvPr>
            <p:ph type="body" idx="1"/>
          </p:nvPr>
        </p:nvSpPr>
        <p:spPr>
          <a:xfrm>
            <a:off x="885825" y="659481"/>
            <a:ext cx="9958387" cy="7655843"/>
          </a:xfrm>
          <a:prstGeom prst="rect">
            <a:avLst/>
          </a:prstGeom>
          <a:noFill/>
          <a:ln>
            <a:noFill/>
          </a:ln>
        </p:spPr>
        <p:txBody>
          <a:bodyPr spcFirstLastPara="1" wrap="square" lIns="91425" tIns="45700" rIns="91425" bIns="45700" anchor="t" anchorCtr="0">
            <a:noAutofit/>
          </a:bodyPr>
          <a:lstStyle/>
          <a:p>
            <a:pPr marL="36195" lvl="0" indent="0" algn="l" rtl="0">
              <a:lnSpc>
                <a:spcPct val="100000"/>
              </a:lnSpc>
              <a:spcBef>
                <a:spcPts val="0"/>
              </a:spcBef>
              <a:spcAft>
                <a:spcPts val="0"/>
              </a:spcAft>
              <a:buClr>
                <a:srgbClr val="000000"/>
              </a:buClr>
              <a:buSzPts val="1700"/>
              <a:buNone/>
            </a:pPr>
            <a:r>
              <a:rPr lang="en-US" sz="1700">
                <a:solidFill>
                  <a:srgbClr val="000000"/>
                </a:solidFill>
              </a:rPr>
              <a:t>DECLARE </a:t>
            </a:r>
            <a:endParaRPr sz="1700"/>
          </a:p>
          <a:p>
            <a:pPr marL="36195" lvl="0" indent="0" algn="l" rtl="0">
              <a:lnSpc>
                <a:spcPct val="100000"/>
              </a:lnSpc>
              <a:spcBef>
                <a:spcPts val="1800"/>
              </a:spcBef>
              <a:spcAft>
                <a:spcPts val="0"/>
              </a:spcAft>
              <a:buClr>
                <a:srgbClr val="000000"/>
              </a:buClr>
              <a:buSzPts val="1700"/>
              <a:buNone/>
            </a:pPr>
            <a:r>
              <a:rPr lang="en-US" sz="1700">
                <a:solidFill>
                  <a:srgbClr val="000000"/>
                </a:solidFill>
              </a:rPr>
              <a:t>total_rows </a:t>
            </a:r>
            <a:r>
              <a:rPr lang="en-US" sz="1700" b="1">
                <a:solidFill>
                  <a:srgbClr val="3F7F95"/>
                </a:solidFill>
              </a:rPr>
              <a:t>number</a:t>
            </a:r>
            <a:r>
              <a:rPr lang="en-US" sz="1700">
                <a:solidFill>
                  <a:srgbClr val="777777"/>
                </a:solidFill>
              </a:rPr>
              <a:t>(</a:t>
            </a:r>
            <a:r>
              <a:rPr lang="en-US" sz="1700">
                <a:solidFill>
                  <a:srgbClr val="000000"/>
                </a:solidFill>
              </a:rPr>
              <a:t>2</a:t>
            </a:r>
            <a:r>
              <a:rPr lang="en-US" sz="1700">
                <a:solidFill>
                  <a:srgbClr val="777777"/>
                </a:solidFill>
              </a:rPr>
              <a:t>)</a:t>
            </a:r>
            <a:r>
              <a:rPr lang="en-US" sz="1700">
                <a:solidFill>
                  <a:srgbClr val="000000"/>
                </a:solidFill>
              </a:rPr>
              <a:t>; </a:t>
            </a:r>
            <a:endParaRPr sz="1700"/>
          </a:p>
          <a:p>
            <a:pPr marL="36195" lvl="0" indent="0" algn="l" rtl="0">
              <a:lnSpc>
                <a:spcPct val="100000"/>
              </a:lnSpc>
              <a:spcBef>
                <a:spcPts val="1800"/>
              </a:spcBef>
              <a:spcAft>
                <a:spcPts val="0"/>
              </a:spcAft>
              <a:buClr>
                <a:srgbClr val="000000"/>
              </a:buClr>
              <a:buSzPts val="1700"/>
              <a:buNone/>
            </a:pPr>
            <a:r>
              <a:rPr lang="en-US" sz="1700">
                <a:solidFill>
                  <a:srgbClr val="000000"/>
                </a:solidFill>
              </a:rPr>
              <a:t>BEGIN </a:t>
            </a:r>
            <a:endParaRPr sz="1700"/>
          </a:p>
          <a:p>
            <a:pPr marL="36195" lvl="0" indent="0" algn="l" rtl="0">
              <a:lnSpc>
                <a:spcPct val="100000"/>
              </a:lnSpc>
              <a:spcBef>
                <a:spcPts val="1800"/>
              </a:spcBef>
              <a:spcAft>
                <a:spcPts val="0"/>
              </a:spcAft>
              <a:buClr>
                <a:srgbClr val="000000"/>
              </a:buClr>
              <a:buSzPts val="1700"/>
              <a:buNone/>
            </a:pPr>
            <a:r>
              <a:rPr lang="en-US" sz="1700">
                <a:solidFill>
                  <a:srgbClr val="000000"/>
                </a:solidFill>
              </a:rPr>
              <a:t>UPDATE customers </a:t>
            </a:r>
            <a:endParaRPr sz="1700"/>
          </a:p>
          <a:p>
            <a:pPr marL="36195" lvl="0" indent="0" algn="l" rtl="0">
              <a:lnSpc>
                <a:spcPct val="100000"/>
              </a:lnSpc>
              <a:spcBef>
                <a:spcPts val="1800"/>
              </a:spcBef>
              <a:spcAft>
                <a:spcPts val="0"/>
              </a:spcAft>
              <a:buClr>
                <a:srgbClr val="000000"/>
              </a:buClr>
              <a:buSzPts val="1700"/>
              <a:buNone/>
            </a:pPr>
            <a:r>
              <a:rPr lang="en-US" sz="1700">
                <a:solidFill>
                  <a:srgbClr val="000000"/>
                </a:solidFill>
              </a:rPr>
              <a:t>SET salary = salary + 5000; </a:t>
            </a:r>
            <a:endParaRPr sz="1700"/>
          </a:p>
          <a:p>
            <a:pPr marL="36195" lvl="0" indent="0" algn="l" rtl="0">
              <a:lnSpc>
                <a:spcPct val="100000"/>
              </a:lnSpc>
              <a:spcBef>
                <a:spcPts val="1800"/>
              </a:spcBef>
              <a:spcAft>
                <a:spcPts val="0"/>
              </a:spcAft>
              <a:buClr>
                <a:srgbClr val="000000"/>
              </a:buClr>
              <a:buSzPts val="1700"/>
              <a:buNone/>
            </a:pPr>
            <a:r>
              <a:rPr lang="en-US" sz="1700">
                <a:solidFill>
                  <a:srgbClr val="000000"/>
                </a:solidFill>
              </a:rPr>
              <a:t>IF sql%notfound THEN </a:t>
            </a:r>
            <a:endParaRPr sz="1700"/>
          </a:p>
          <a:p>
            <a:pPr marL="36195" lvl="0" indent="0" algn="l" rtl="0">
              <a:lnSpc>
                <a:spcPct val="100000"/>
              </a:lnSpc>
              <a:spcBef>
                <a:spcPts val="1800"/>
              </a:spcBef>
              <a:spcAft>
                <a:spcPts val="0"/>
              </a:spcAft>
              <a:buClr>
                <a:srgbClr val="000000"/>
              </a:buClr>
              <a:buSzPts val="1700"/>
              <a:buNone/>
            </a:pPr>
            <a:r>
              <a:rPr lang="en-US" sz="1700">
                <a:solidFill>
                  <a:srgbClr val="000000"/>
                </a:solidFill>
              </a:rPr>
              <a:t>dbms_output.</a:t>
            </a:r>
            <a:r>
              <a:rPr lang="en-US" sz="1700" b="1">
                <a:solidFill>
                  <a:srgbClr val="3F7F95"/>
                </a:solidFill>
              </a:rPr>
              <a:t>put_line</a:t>
            </a:r>
            <a:r>
              <a:rPr lang="en-US" sz="1700">
                <a:solidFill>
                  <a:srgbClr val="777777"/>
                </a:solidFill>
              </a:rPr>
              <a:t>(</a:t>
            </a:r>
            <a:r>
              <a:rPr lang="en-US" sz="1700">
                <a:solidFill>
                  <a:srgbClr val="320FE3"/>
                </a:solidFill>
              </a:rPr>
              <a:t>'no customers updated'</a:t>
            </a:r>
            <a:r>
              <a:rPr lang="en-US" sz="1700">
                <a:solidFill>
                  <a:srgbClr val="777777"/>
                </a:solidFill>
              </a:rPr>
              <a:t>)</a:t>
            </a:r>
            <a:r>
              <a:rPr lang="en-US" sz="1700">
                <a:solidFill>
                  <a:srgbClr val="000000"/>
                </a:solidFill>
              </a:rPr>
              <a:t>; </a:t>
            </a:r>
            <a:endParaRPr sz="1700"/>
          </a:p>
          <a:p>
            <a:pPr marL="36195" lvl="0" indent="0" algn="l" rtl="0">
              <a:lnSpc>
                <a:spcPct val="100000"/>
              </a:lnSpc>
              <a:spcBef>
                <a:spcPts val="1800"/>
              </a:spcBef>
              <a:spcAft>
                <a:spcPts val="0"/>
              </a:spcAft>
              <a:buClr>
                <a:srgbClr val="000000"/>
              </a:buClr>
              <a:buSzPts val="1700"/>
              <a:buNone/>
            </a:pPr>
            <a:r>
              <a:rPr lang="en-US" sz="1700">
                <a:solidFill>
                  <a:srgbClr val="000000"/>
                </a:solidFill>
              </a:rPr>
              <a:t>ELSIF sql%found THEN </a:t>
            </a:r>
            <a:endParaRPr sz="1700"/>
          </a:p>
          <a:p>
            <a:pPr marL="36195" lvl="0" indent="0" algn="l" rtl="0">
              <a:lnSpc>
                <a:spcPct val="100000"/>
              </a:lnSpc>
              <a:spcBef>
                <a:spcPts val="1800"/>
              </a:spcBef>
              <a:spcAft>
                <a:spcPts val="0"/>
              </a:spcAft>
              <a:buClr>
                <a:srgbClr val="000000"/>
              </a:buClr>
              <a:buSzPts val="1700"/>
              <a:buNone/>
            </a:pPr>
            <a:r>
              <a:rPr lang="en-US" sz="1700">
                <a:solidFill>
                  <a:srgbClr val="000000"/>
                </a:solidFill>
              </a:rPr>
              <a:t>total_rows := sql%rowcount; </a:t>
            </a:r>
            <a:endParaRPr sz="1700"/>
          </a:p>
          <a:p>
            <a:pPr marL="36195" lvl="0" indent="0" algn="l" rtl="0">
              <a:lnSpc>
                <a:spcPct val="100000"/>
              </a:lnSpc>
              <a:spcBef>
                <a:spcPts val="1800"/>
              </a:spcBef>
              <a:spcAft>
                <a:spcPts val="0"/>
              </a:spcAft>
              <a:buClr>
                <a:srgbClr val="000000"/>
              </a:buClr>
              <a:buSzPts val="1700"/>
              <a:buNone/>
            </a:pPr>
            <a:r>
              <a:rPr lang="en-US" sz="1700">
                <a:solidFill>
                  <a:srgbClr val="000000"/>
                </a:solidFill>
              </a:rPr>
              <a:t>dbms_output.</a:t>
            </a:r>
            <a:r>
              <a:rPr lang="en-US" sz="1700" b="1">
                <a:solidFill>
                  <a:srgbClr val="3F7F95"/>
                </a:solidFill>
              </a:rPr>
              <a:t>put_line</a:t>
            </a:r>
            <a:r>
              <a:rPr lang="en-US" sz="1700">
                <a:solidFill>
                  <a:srgbClr val="777777"/>
                </a:solidFill>
              </a:rPr>
              <a:t>(</a:t>
            </a:r>
            <a:r>
              <a:rPr lang="en-US" sz="1700">
                <a:solidFill>
                  <a:srgbClr val="000000"/>
                </a:solidFill>
              </a:rPr>
              <a:t> total_rows || </a:t>
            </a:r>
            <a:r>
              <a:rPr lang="en-US" sz="1700">
                <a:solidFill>
                  <a:srgbClr val="320FE3"/>
                </a:solidFill>
              </a:rPr>
              <a:t>' customers updated '</a:t>
            </a:r>
            <a:r>
              <a:rPr lang="en-US" sz="1700">
                <a:solidFill>
                  <a:srgbClr val="777777"/>
                </a:solidFill>
              </a:rPr>
              <a:t>)</a:t>
            </a:r>
            <a:r>
              <a:rPr lang="en-US" sz="1700">
                <a:solidFill>
                  <a:srgbClr val="000000"/>
                </a:solidFill>
              </a:rPr>
              <a:t>; </a:t>
            </a:r>
            <a:endParaRPr sz="1700"/>
          </a:p>
          <a:p>
            <a:pPr marL="36195" lvl="0" indent="0" algn="l" rtl="0">
              <a:lnSpc>
                <a:spcPct val="100000"/>
              </a:lnSpc>
              <a:spcBef>
                <a:spcPts val="1800"/>
              </a:spcBef>
              <a:spcAft>
                <a:spcPts val="0"/>
              </a:spcAft>
              <a:buClr>
                <a:srgbClr val="000000"/>
              </a:buClr>
              <a:buSzPts val="1700"/>
              <a:buNone/>
            </a:pPr>
            <a:r>
              <a:rPr lang="en-US" sz="1700">
                <a:solidFill>
                  <a:srgbClr val="000000"/>
                </a:solidFill>
              </a:rPr>
              <a:t>END IF; </a:t>
            </a:r>
            <a:endParaRPr sz="1700"/>
          </a:p>
          <a:p>
            <a:pPr marL="36195" lvl="0" indent="0" algn="l" rtl="0">
              <a:lnSpc>
                <a:spcPct val="100000"/>
              </a:lnSpc>
              <a:spcBef>
                <a:spcPts val="1800"/>
              </a:spcBef>
              <a:spcAft>
                <a:spcPts val="0"/>
              </a:spcAft>
              <a:buClr>
                <a:srgbClr val="000000"/>
              </a:buClr>
              <a:buSzPts val="1700"/>
              <a:buNone/>
            </a:pPr>
            <a:r>
              <a:rPr lang="en-US" sz="1700">
                <a:solidFill>
                  <a:srgbClr val="000000"/>
                </a:solidFill>
              </a:rPr>
              <a:t>END; </a:t>
            </a:r>
            <a:endParaRPr sz="1700"/>
          </a:p>
          <a:p>
            <a:pPr marL="36195" lvl="0" indent="0" algn="l" rtl="0">
              <a:lnSpc>
                <a:spcPct val="100000"/>
              </a:lnSpc>
              <a:spcBef>
                <a:spcPts val="1800"/>
              </a:spcBef>
              <a:spcAft>
                <a:spcPts val="0"/>
              </a:spcAft>
              <a:buClr>
                <a:srgbClr val="000000"/>
              </a:buClr>
              <a:buSzPts val="1700"/>
              <a:buNone/>
            </a:pPr>
            <a:r>
              <a:rPr lang="en-US" sz="1700">
                <a:solidFill>
                  <a:srgbClr val="000000"/>
                </a:solidFill>
              </a:rPr>
              <a:t>/</a:t>
            </a:r>
            <a:endParaRPr sz="1700"/>
          </a:p>
          <a:p>
            <a:pPr marL="36195" lvl="0" indent="71755" algn="l" rtl="0">
              <a:lnSpc>
                <a:spcPct val="140000"/>
              </a:lnSpc>
              <a:spcBef>
                <a:spcPts val="1800"/>
              </a:spcBef>
              <a:spcAft>
                <a:spcPts val="0"/>
              </a:spcAft>
              <a:buClr>
                <a:schemeClr val="dk1"/>
              </a:buClr>
              <a:buSzPts val="1700"/>
              <a:buNone/>
            </a:pPr>
            <a:endParaRPr sz="170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854" name="Shape 854"/>
        <p:cNvGrpSpPr/>
        <p:nvPr/>
      </p:nvGrpSpPr>
      <p:grpSpPr>
        <a:xfrm>
          <a:off x="0" y="0"/>
          <a:ext cx="0" cy="0"/>
          <a:chOff x="0" y="0"/>
          <a:chExt cx="0" cy="0"/>
        </a:xfrm>
      </p:grpSpPr>
      <p:sp>
        <p:nvSpPr>
          <p:cNvPr id="855" name="Google Shape;855;p121"/>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b="1"/>
              <a:t>Advantages of Triggers</a:t>
            </a:r>
            <a:br>
              <a:rPr lang="en-US" b="1"/>
            </a:br>
            <a:endParaRPr lang="en-US" b="1"/>
          </a:p>
        </p:txBody>
      </p:sp>
      <p:sp>
        <p:nvSpPr>
          <p:cNvPr id="856" name="Google Shape;856;p121"/>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0" lvl="0" indent="-117475" algn="just" rtl="0">
              <a:lnSpc>
                <a:spcPct val="150000"/>
              </a:lnSpc>
              <a:spcBef>
                <a:spcPts val="0"/>
              </a:spcBef>
              <a:spcAft>
                <a:spcPts val="0"/>
              </a:spcAft>
              <a:buClr>
                <a:srgbClr val="000000"/>
              </a:buClr>
              <a:buSzPct val="100000"/>
              <a:buChar char="•"/>
            </a:pPr>
            <a:r>
              <a:rPr lang="en-US" sz="2000">
                <a:solidFill>
                  <a:srgbClr val="000000"/>
                </a:solidFill>
              </a:rPr>
              <a:t>Triggers can be written for the following purposes −</a:t>
            </a:r>
            <a:endParaRPr lang="en-US" sz="2000">
              <a:solidFill>
                <a:srgbClr val="000000"/>
              </a:solidFill>
            </a:endParaRPr>
          </a:p>
          <a:p>
            <a:pPr marL="0" lvl="0" indent="-117475" algn="l" rtl="0">
              <a:lnSpc>
                <a:spcPct val="150000"/>
              </a:lnSpc>
              <a:spcBef>
                <a:spcPts val="1000"/>
              </a:spcBef>
              <a:spcAft>
                <a:spcPts val="0"/>
              </a:spcAft>
              <a:buClr>
                <a:schemeClr val="dk1"/>
              </a:buClr>
              <a:buSzPct val="100000"/>
              <a:buChar char="•"/>
            </a:pPr>
            <a:r>
              <a:rPr lang="en-US" sz="2000"/>
              <a:t>Generating some derived column values automatically</a:t>
            </a:r>
            <a:endParaRPr lang="en-US" sz="2000"/>
          </a:p>
          <a:p>
            <a:pPr marL="0" lvl="0" indent="-117475" algn="l" rtl="0">
              <a:lnSpc>
                <a:spcPct val="150000"/>
              </a:lnSpc>
              <a:spcBef>
                <a:spcPts val="1000"/>
              </a:spcBef>
              <a:spcAft>
                <a:spcPts val="0"/>
              </a:spcAft>
              <a:buClr>
                <a:schemeClr val="dk1"/>
              </a:buClr>
              <a:buSzPct val="100000"/>
              <a:buChar char="•"/>
            </a:pPr>
            <a:r>
              <a:rPr lang="en-US" sz="2000"/>
              <a:t>Enforcing referential integrity</a:t>
            </a:r>
            <a:endParaRPr lang="en-US" sz="2000"/>
          </a:p>
          <a:p>
            <a:pPr marL="0" lvl="0" indent="-117475" algn="l" rtl="0">
              <a:lnSpc>
                <a:spcPct val="150000"/>
              </a:lnSpc>
              <a:spcBef>
                <a:spcPts val="1000"/>
              </a:spcBef>
              <a:spcAft>
                <a:spcPts val="0"/>
              </a:spcAft>
              <a:buClr>
                <a:schemeClr val="dk1"/>
              </a:buClr>
              <a:buSzPct val="100000"/>
              <a:buChar char="•"/>
            </a:pPr>
            <a:r>
              <a:rPr lang="en-US" sz="2000"/>
              <a:t>Event logging and storing information on table access</a:t>
            </a:r>
            <a:endParaRPr lang="en-US" sz="2000"/>
          </a:p>
          <a:p>
            <a:pPr marL="0" lvl="0" indent="-117475" algn="l" rtl="0">
              <a:lnSpc>
                <a:spcPct val="150000"/>
              </a:lnSpc>
              <a:spcBef>
                <a:spcPts val="1000"/>
              </a:spcBef>
              <a:spcAft>
                <a:spcPts val="0"/>
              </a:spcAft>
              <a:buClr>
                <a:schemeClr val="dk1"/>
              </a:buClr>
              <a:buSzPct val="100000"/>
              <a:buChar char="•"/>
            </a:pPr>
            <a:r>
              <a:rPr lang="en-US" sz="2000"/>
              <a:t>Auditing</a:t>
            </a:r>
            <a:endParaRPr lang="en-US" sz="2000"/>
          </a:p>
          <a:p>
            <a:pPr marL="0" lvl="0" indent="-117475" algn="l" rtl="0">
              <a:lnSpc>
                <a:spcPct val="150000"/>
              </a:lnSpc>
              <a:spcBef>
                <a:spcPts val="1000"/>
              </a:spcBef>
              <a:spcAft>
                <a:spcPts val="0"/>
              </a:spcAft>
              <a:buClr>
                <a:schemeClr val="dk1"/>
              </a:buClr>
              <a:buSzPct val="100000"/>
              <a:buChar char="•"/>
            </a:pPr>
            <a:r>
              <a:rPr lang="en-US" sz="2000"/>
              <a:t>Synchronous replication of tables</a:t>
            </a:r>
            <a:endParaRPr lang="en-US" sz="2000"/>
          </a:p>
          <a:p>
            <a:pPr marL="0" lvl="0" indent="-117475" algn="l" rtl="0">
              <a:lnSpc>
                <a:spcPct val="150000"/>
              </a:lnSpc>
              <a:spcBef>
                <a:spcPts val="1000"/>
              </a:spcBef>
              <a:spcAft>
                <a:spcPts val="0"/>
              </a:spcAft>
              <a:buClr>
                <a:schemeClr val="dk1"/>
              </a:buClr>
              <a:buSzPct val="100000"/>
              <a:buChar char="•"/>
            </a:pPr>
            <a:r>
              <a:rPr lang="en-US" sz="2000"/>
              <a:t>Imposing security authorizations</a:t>
            </a:r>
            <a:endParaRPr lang="en-US" sz="2000"/>
          </a:p>
          <a:p>
            <a:pPr marL="0" lvl="0" indent="-117475" algn="l" rtl="0">
              <a:lnSpc>
                <a:spcPct val="150000"/>
              </a:lnSpc>
              <a:spcBef>
                <a:spcPts val="1000"/>
              </a:spcBef>
              <a:spcAft>
                <a:spcPts val="0"/>
              </a:spcAft>
              <a:buClr>
                <a:schemeClr val="dk1"/>
              </a:buClr>
              <a:buSzPct val="100000"/>
              <a:buChar char="•"/>
            </a:pPr>
            <a:r>
              <a:rPr lang="en-US" sz="2000"/>
              <a:t>Preventing invalid transactions</a:t>
            </a:r>
            <a:endParaRPr lang="en-US" sz="2000"/>
          </a:p>
          <a:p>
            <a:pPr marL="0" lvl="0" indent="0" algn="just" rtl="0">
              <a:lnSpc>
                <a:spcPct val="150000"/>
              </a:lnSpc>
              <a:spcBef>
                <a:spcPts val="1000"/>
              </a:spcBef>
              <a:spcAft>
                <a:spcPts val="0"/>
              </a:spcAft>
              <a:buClr>
                <a:schemeClr val="dk1"/>
              </a:buClr>
              <a:buSzPct val="100000"/>
              <a:buNone/>
            </a:pPr>
            <a:endParaRPr sz="2000"/>
          </a:p>
          <a:p>
            <a:pPr marL="228600" lvl="0" indent="-111125" algn="l" rtl="0">
              <a:lnSpc>
                <a:spcPct val="150000"/>
              </a:lnSpc>
              <a:spcBef>
                <a:spcPts val="1000"/>
              </a:spcBef>
              <a:spcAft>
                <a:spcPts val="0"/>
              </a:spcAft>
              <a:buClr>
                <a:schemeClr val="dk1"/>
              </a:buClr>
              <a:buSzPct val="100000"/>
              <a:buNone/>
            </a:pPr>
            <a:endParaRPr sz="200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860" name="Shape 860"/>
        <p:cNvGrpSpPr/>
        <p:nvPr/>
      </p:nvGrpSpPr>
      <p:grpSpPr>
        <a:xfrm>
          <a:off x="0" y="0"/>
          <a:ext cx="0" cy="0"/>
          <a:chOff x="0" y="0"/>
          <a:chExt cx="0" cy="0"/>
        </a:xfrm>
      </p:grpSpPr>
      <p:sp>
        <p:nvSpPr>
          <p:cNvPr id="861" name="Google Shape;861;p122"/>
          <p:cNvSpPr txBox="1"/>
          <p:nvPr>
            <p:ph type="body" idx="1"/>
          </p:nvPr>
        </p:nvSpPr>
        <p:spPr>
          <a:xfrm>
            <a:off x="547915" y="1103084"/>
            <a:ext cx="10515600" cy="598714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Basics of SQL-DDL,DML,DCL,TCL			Views and its   Types </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Structure Creation, alternation			 </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Defining Constraints-Primary Key, Foreign Key, 	Transaction Control Commands Unique, not null, check, IN operator 			Commit, Rollback, Savepoint</a:t>
            </a:r>
            <a:endParaRPr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Functions-aggregation functions 			PL/SQL Concepts- Cursors</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Built-in Functions-numeric, date, string</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functions, string functions, Set operations, 		Stored Procedure, Functions 								Triggers and  Exceptional 								Handling</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Sub Queries, correlated sub queries 		</a:t>
            </a:r>
            <a:r>
              <a:rPr lang="en-US" sz="2400" b="1">
                <a:latin typeface="Calibri" panose="020F0502020204030204"/>
                <a:ea typeface="Calibri" panose="020F0502020204030204"/>
                <a:cs typeface="Calibri" panose="020F0502020204030204"/>
                <a:sym typeface="Calibri" panose="020F0502020204030204"/>
              </a:rPr>
              <a:t>Query Processing</a:t>
            </a:r>
            <a:endParaRPr lang="en-US" sz="2400" b="1">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Nested Queries,</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a:t>
            </a:r>
            <a:endParaRPr sz="240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866" name="Shape 866"/>
        <p:cNvGrpSpPr/>
        <p:nvPr/>
      </p:nvGrpSpPr>
      <p:grpSpPr>
        <a:xfrm>
          <a:off x="0" y="0"/>
          <a:ext cx="0" cy="0"/>
          <a:chOff x="0" y="0"/>
          <a:chExt cx="0" cy="0"/>
        </a:xfrm>
      </p:grpSpPr>
      <p:sp>
        <p:nvSpPr>
          <p:cNvPr id="867" name="Google Shape;867;p123"/>
          <p:cNvSpPr txBox="1"/>
          <p:nvPr>
            <p:ph type="title" idx="4294967295"/>
          </p:nvPr>
        </p:nvSpPr>
        <p:spPr>
          <a:xfrm>
            <a:off x="540914" y="117475"/>
            <a:ext cx="9030126" cy="609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Query Processing</a:t>
            </a:r>
            <a:endParaRPr lang="en-US" b="1">
              <a:latin typeface="Times New Roman" panose="02020603050405020304"/>
              <a:ea typeface="Times New Roman" panose="02020603050405020304"/>
              <a:cs typeface="Times New Roman" panose="02020603050405020304"/>
              <a:sym typeface="Times New Roman" panose="02020603050405020304"/>
            </a:endParaRPr>
          </a:p>
        </p:txBody>
      </p:sp>
      <p:sp>
        <p:nvSpPr>
          <p:cNvPr id="868" name="Google Shape;868;p123"/>
          <p:cNvSpPr txBox="1"/>
          <p:nvPr>
            <p:ph type="body" idx="4294967295"/>
          </p:nvPr>
        </p:nvSpPr>
        <p:spPr>
          <a:xfrm>
            <a:off x="875761" y="1017430"/>
            <a:ext cx="6591211" cy="136909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200"/>
              <a:buFont typeface="Arial" panose="020B0604020202020204"/>
              <a:buNone/>
            </a:pPr>
            <a:r>
              <a:rPr lang="en-US" sz="2200">
                <a:latin typeface="Times New Roman" panose="02020603050405020304"/>
                <a:ea typeface="Times New Roman" panose="02020603050405020304"/>
                <a:cs typeface="Times New Roman" panose="02020603050405020304"/>
                <a:sym typeface="Times New Roman" panose="02020603050405020304"/>
              </a:rPr>
              <a:t>1.	Parsing and translation</a:t>
            </a:r>
            <a:endParaRPr lang="en-US" sz="22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200"/>
              <a:buFont typeface="Arial" panose="020B0604020202020204"/>
              <a:buNone/>
            </a:pPr>
            <a:r>
              <a:rPr lang="en-US" sz="2200">
                <a:latin typeface="Times New Roman" panose="02020603050405020304"/>
                <a:ea typeface="Times New Roman" panose="02020603050405020304"/>
                <a:cs typeface="Times New Roman" panose="02020603050405020304"/>
                <a:sym typeface="Times New Roman" panose="02020603050405020304"/>
              </a:rPr>
              <a:t>2.	Optimization</a:t>
            </a:r>
            <a:endParaRPr lang="en-US" sz="22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200"/>
              <a:buFont typeface="Arial" panose="020B0604020202020204"/>
              <a:buNone/>
            </a:pPr>
            <a:r>
              <a:rPr lang="en-US" sz="2200">
                <a:latin typeface="Times New Roman" panose="02020603050405020304"/>
                <a:ea typeface="Times New Roman" panose="02020603050405020304"/>
                <a:cs typeface="Times New Roman" panose="02020603050405020304"/>
                <a:sym typeface="Times New Roman" panose="02020603050405020304"/>
              </a:rPr>
              <a:t>3.	Evaluation</a:t>
            </a:r>
            <a:endParaRPr lang="en-US" sz="2200">
              <a:latin typeface="Times New Roman" panose="02020603050405020304"/>
              <a:ea typeface="Times New Roman" panose="02020603050405020304"/>
              <a:cs typeface="Times New Roman" panose="02020603050405020304"/>
              <a:sym typeface="Times New Roman" panose="02020603050405020304"/>
            </a:endParaRPr>
          </a:p>
        </p:txBody>
      </p:sp>
      <p:pic>
        <p:nvPicPr>
          <p:cNvPr id="869" name="Google Shape;869;p123"/>
          <p:cNvPicPr preferRelativeResize="0"/>
          <p:nvPr/>
        </p:nvPicPr>
        <p:blipFill rotWithShape="1">
          <a:blip r:embed="rId1"/>
          <a:srcRect/>
          <a:stretch>
            <a:fillRect/>
          </a:stretch>
        </p:blipFill>
        <p:spPr>
          <a:xfrm>
            <a:off x="2496504" y="2386527"/>
            <a:ext cx="7793715" cy="4117304"/>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874" name="Shape 874"/>
        <p:cNvGrpSpPr/>
        <p:nvPr/>
      </p:nvGrpSpPr>
      <p:grpSpPr>
        <a:xfrm>
          <a:off x="0" y="0"/>
          <a:ext cx="0" cy="0"/>
          <a:chOff x="0" y="0"/>
          <a:chExt cx="0" cy="0"/>
        </a:xfrm>
      </p:grpSpPr>
      <p:sp>
        <p:nvSpPr>
          <p:cNvPr id="875" name="Google Shape;875;p124"/>
          <p:cNvSpPr txBox="1"/>
          <p:nvPr>
            <p:ph type="title" idx="4294967295"/>
          </p:nvPr>
        </p:nvSpPr>
        <p:spPr>
          <a:xfrm>
            <a:off x="566670" y="268491"/>
            <a:ext cx="8991668" cy="58261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Query Processing (Cont.)</a:t>
            </a:r>
            <a:endParaRPr lang="en-US" b="1">
              <a:latin typeface="Times New Roman" panose="02020603050405020304"/>
              <a:ea typeface="Times New Roman" panose="02020603050405020304"/>
              <a:cs typeface="Times New Roman" panose="02020603050405020304"/>
              <a:sym typeface="Times New Roman" panose="02020603050405020304"/>
            </a:endParaRPr>
          </a:p>
        </p:txBody>
      </p:sp>
      <p:sp>
        <p:nvSpPr>
          <p:cNvPr id="876" name="Google Shape;876;p124"/>
          <p:cNvSpPr txBox="1"/>
          <p:nvPr>
            <p:ph type="body" idx="4294967295"/>
          </p:nvPr>
        </p:nvSpPr>
        <p:spPr>
          <a:xfrm>
            <a:off x="772732" y="1077913"/>
            <a:ext cx="10972799" cy="3403935"/>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200"/>
              <a:buChar char="•"/>
            </a:pPr>
            <a:r>
              <a:rPr lang="en-US" sz="2200">
                <a:latin typeface="Times New Roman" panose="02020603050405020304"/>
                <a:ea typeface="Times New Roman" panose="02020603050405020304"/>
                <a:cs typeface="Times New Roman" panose="02020603050405020304"/>
                <a:sym typeface="Times New Roman" panose="02020603050405020304"/>
              </a:rPr>
              <a:t>Alternative ways of evaluating a given query</a:t>
            </a:r>
            <a:endParaRPr lang="en-US" sz="2200">
              <a:latin typeface="Times New Roman" panose="02020603050405020304"/>
              <a:ea typeface="Times New Roman" panose="02020603050405020304"/>
              <a:cs typeface="Times New Roman" panose="02020603050405020304"/>
              <a:sym typeface="Times New Roman" panose="02020603050405020304"/>
            </a:endParaRPr>
          </a:p>
          <a:p>
            <a:pPr marL="685800" lvl="1" indent="-228600" algn="just" rtl="0">
              <a:lnSpc>
                <a:spcPct val="90000"/>
              </a:lnSpc>
              <a:spcBef>
                <a:spcPts val="500"/>
              </a:spcBef>
              <a:spcAft>
                <a:spcPts val="0"/>
              </a:spcAft>
              <a:buClr>
                <a:schemeClr val="dk1"/>
              </a:buClr>
              <a:buSzPts val="2200"/>
              <a:buChar char="•"/>
            </a:pPr>
            <a:r>
              <a:rPr lang="en-US" sz="2200">
                <a:latin typeface="Times New Roman" panose="02020603050405020304"/>
                <a:ea typeface="Times New Roman" panose="02020603050405020304"/>
                <a:cs typeface="Times New Roman" panose="02020603050405020304"/>
                <a:sym typeface="Times New Roman" panose="02020603050405020304"/>
              </a:rPr>
              <a:t>Equivalent expressions</a:t>
            </a:r>
            <a:endParaRPr lang="en-US" sz="2200">
              <a:latin typeface="Times New Roman" panose="02020603050405020304"/>
              <a:ea typeface="Times New Roman" panose="02020603050405020304"/>
              <a:cs typeface="Times New Roman" panose="02020603050405020304"/>
              <a:sym typeface="Times New Roman" panose="02020603050405020304"/>
            </a:endParaRPr>
          </a:p>
          <a:p>
            <a:pPr marL="685800" lvl="1" indent="-228600" algn="just" rtl="0">
              <a:lnSpc>
                <a:spcPct val="90000"/>
              </a:lnSpc>
              <a:spcBef>
                <a:spcPts val="500"/>
              </a:spcBef>
              <a:spcAft>
                <a:spcPts val="0"/>
              </a:spcAft>
              <a:buClr>
                <a:schemeClr val="dk1"/>
              </a:buClr>
              <a:buSzPts val="2200"/>
              <a:buChar char="•"/>
            </a:pPr>
            <a:r>
              <a:rPr lang="en-US" sz="2200">
                <a:latin typeface="Times New Roman" panose="02020603050405020304"/>
                <a:ea typeface="Times New Roman" panose="02020603050405020304"/>
                <a:cs typeface="Times New Roman" panose="02020603050405020304"/>
                <a:sym typeface="Times New Roman" panose="02020603050405020304"/>
              </a:rPr>
              <a:t>Different algorithms for each operation</a:t>
            </a:r>
            <a:endParaRPr lang="en-US" sz="22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200"/>
              <a:buChar char="•"/>
            </a:pPr>
            <a:r>
              <a:rPr lang="en-US" sz="2200">
                <a:latin typeface="Times New Roman" panose="02020603050405020304"/>
                <a:ea typeface="Times New Roman" panose="02020603050405020304"/>
                <a:cs typeface="Times New Roman" panose="02020603050405020304"/>
                <a:sym typeface="Times New Roman" panose="02020603050405020304"/>
              </a:rPr>
              <a:t>Cost difference between a good and a bad way of evaluating a query can be enormous</a:t>
            </a:r>
            <a:endParaRPr lang="en-US" sz="22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200"/>
              <a:buChar char="•"/>
            </a:pPr>
            <a:r>
              <a:rPr lang="en-US" sz="2200">
                <a:latin typeface="Times New Roman" panose="02020603050405020304"/>
                <a:ea typeface="Times New Roman" panose="02020603050405020304"/>
                <a:cs typeface="Times New Roman" panose="02020603050405020304"/>
                <a:sym typeface="Times New Roman" panose="02020603050405020304"/>
              </a:rPr>
              <a:t>Need to estimate the cost of operations</a:t>
            </a:r>
            <a:endParaRPr lang="en-US" sz="2200">
              <a:latin typeface="Times New Roman" panose="02020603050405020304"/>
              <a:ea typeface="Times New Roman" panose="02020603050405020304"/>
              <a:cs typeface="Times New Roman" panose="02020603050405020304"/>
              <a:sym typeface="Times New Roman" panose="02020603050405020304"/>
            </a:endParaRPr>
          </a:p>
          <a:p>
            <a:pPr marL="685800" lvl="1" indent="-228600" algn="just" rtl="0">
              <a:lnSpc>
                <a:spcPct val="90000"/>
              </a:lnSpc>
              <a:spcBef>
                <a:spcPts val="500"/>
              </a:spcBef>
              <a:spcAft>
                <a:spcPts val="0"/>
              </a:spcAft>
              <a:buClr>
                <a:schemeClr val="dk1"/>
              </a:buClr>
              <a:buSzPts val="2200"/>
              <a:buChar char="•"/>
            </a:pPr>
            <a:r>
              <a:rPr lang="en-US" sz="2200">
                <a:latin typeface="Times New Roman" panose="02020603050405020304"/>
                <a:ea typeface="Times New Roman" panose="02020603050405020304"/>
                <a:cs typeface="Times New Roman" panose="02020603050405020304"/>
                <a:sym typeface="Times New Roman" panose="02020603050405020304"/>
              </a:rPr>
              <a:t>Depends critically on statistical information about relations which the database must maintain</a:t>
            </a:r>
            <a:endParaRPr lang="en-US" sz="2200">
              <a:latin typeface="Times New Roman" panose="02020603050405020304"/>
              <a:ea typeface="Times New Roman" panose="02020603050405020304"/>
              <a:cs typeface="Times New Roman" panose="02020603050405020304"/>
              <a:sym typeface="Times New Roman" panose="02020603050405020304"/>
            </a:endParaRPr>
          </a:p>
          <a:p>
            <a:pPr marL="685800" lvl="1" indent="-228600" algn="just" rtl="0">
              <a:lnSpc>
                <a:spcPct val="90000"/>
              </a:lnSpc>
              <a:spcBef>
                <a:spcPts val="500"/>
              </a:spcBef>
              <a:spcAft>
                <a:spcPts val="0"/>
              </a:spcAft>
              <a:buClr>
                <a:schemeClr val="dk1"/>
              </a:buClr>
              <a:buSzPts val="2200"/>
              <a:buChar char="•"/>
            </a:pPr>
            <a:r>
              <a:rPr lang="en-US" sz="2200">
                <a:latin typeface="Times New Roman" panose="02020603050405020304"/>
                <a:ea typeface="Times New Roman" panose="02020603050405020304"/>
                <a:cs typeface="Times New Roman" panose="02020603050405020304"/>
                <a:sym typeface="Times New Roman" panose="02020603050405020304"/>
              </a:rPr>
              <a:t>Need to estimate statistics for intermediate results to compute cost of complex expressions</a:t>
            </a:r>
            <a:endParaRPr lang="en-US" sz="2200">
              <a:latin typeface="Times New Roman" panose="02020603050405020304"/>
              <a:ea typeface="Times New Roman" panose="02020603050405020304"/>
              <a:cs typeface="Times New Roman" panose="02020603050405020304"/>
              <a:sym typeface="Times New Roman" panose="02020603050405020304"/>
            </a:endParaRPr>
          </a:p>
          <a:p>
            <a:pPr marL="685800" lvl="1" indent="-88900" algn="just" rtl="0">
              <a:lnSpc>
                <a:spcPct val="90000"/>
              </a:lnSpc>
              <a:spcBef>
                <a:spcPts val="500"/>
              </a:spcBef>
              <a:spcAft>
                <a:spcPts val="0"/>
              </a:spcAft>
              <a:buClr>
                <a:schemeClr val="dk1"/>
              </a:buClr>
              <a:buSzPts val="2200"/>
              <a:buNone/>
            </a:pPr>
            <a:endParaRPr sz="22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881" name="Shape 881"/>
        <p:cNvGrpSpPr/>
        <p:nvPr/>
      </p:nvGrpSpPr>
      <p:grpSpPr>
        <a:xfrm>
          <a:off x="0" y="0"/>
          <a:ext cx="0" cy="0"/>
          <a:chOff x="0" y="0"/>
          <a:chExt cx="0" cy="0"/>
        </a:xfrm>
      </p:grpSpPr>
      <p:sp>
        <p:nvSpPr>
          <p:cNvPr id="882" name="Google Shape;882;p125"/>
          <p:cNvSpPr txBox="1"/>
          <p:nvPr>
            <p:ph type="title" idx="4294967295"/>
          </p:nvPr>
        </p:nvSpPr>
        <p:spPr>
          <a:xfrm>
            <a:off x="632136" y="120424"/>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Transaction Management	</a:t>
            </a:r>
            <a:endParaRPr lang="en-US" b="1">
              <a:latin typeface="Times New Roman" panose="02020603050405020304"/>
              <a:ea typeface="Times New Roman" panose="02020603050405020304"/>
              <a:cs typeface="Times New Roman" panose="02020603050405020304"/>
              <a:sym typeface="Times New Roman" panose="02020603050405020304"/>
            </a:endParaRPr>
          </a:p>
        </p:txBody>
      </p:sp>
      <p:sp>
        <p:nvSpPr>
          <p:cNvPr id="883" name="Google Shape;883;p125"/>
          <p:cNvSpPr txBox="1"/>
          <p:nvPr>
            <p:ph type="body" idx="4294967295"/>
          </p:nvPr>
        </p:nvSpPr>
        <p:spPr>
          <a:xfrm>
            <a:off x="631065" y="1618832"/>
            <a:ext cx="11050073" cy="490378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200"/>
              <a:buChar char="•"/>
            </a:pPr>
            <a:r>
              <a:rPr lang="en-US" sz="2200">
                <a:latin typeface="Times New Roman" panose="02020603050405020304"/>
                <a:ea typeface="Times New Roman" panose="02020603050405020304"/>
                <a:cs typeface="Times New Roman" panose="02020603050405020304"/>
                <a:sym typeface="Times New Roman" panose="02020603050405020304"/>
              </a:rPr>
              <a:t>What if the system fails?</a:t>
            </a:r>
            <a:endParaRPr lang="en-US" sz="22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200"/>
              <a:buChar char="•"/>
            </a:pPr>
            <a:r>
              <a:rPr lang="en-US" sz="2200">
                <a:latin typeface="Times New Roman" panose="02020603050405020304"/>
                <a:ea typeface="Times New Roman" panose="02020603050405020304"/>
                <a:cs typeface="Times New Roman" panose="02020603050405020304"/>
                <a:sym typeface="Times New Roman" panose="02020603050405020304"/>
              </a:rPr>
              <a:t>What if more than one user is concurrently updating the same data?</a:t>
            </a:r>
            <a:endParaRPr lang="en-US" sz="22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200"/>
              <a:buChar char="•"/>
            </a:pPr>
            <a:r>
              <a:rPr lang="en-US" sz="2200">
                <a:latin typeface="Times New Roman" panose="02020603050405020304"/>
                <a:ea typeface="Times New Roman" panose="02020603050405020304"/>
                <a:cs typeface="Times New Roman" panose="02020603050405020304"/>
                <a:sym typeface="Times New Roman" panose="02020603050405020304"/>
              </a:rPr>
              <a:t>A </a:t>
            </a:r>
            <a:r>
              <a:rPr lang="en-US" sz="2200" b="1">
                <a:latin typeface="Times New Roman" panose="02020603050405020304"/>
                <a:ea typeface="Times New Roman" panose="02020603050405020304"/>
                <a:cs typeface="Times New Roman" panose="02020603050405020304"/>
                <a:sym typeface="Times New Roman" panose="02020603050405020304"/>
              </a:rPr>
              <a:t>transaction</a:t>
            </a:r>
            <a:r>
              <a:rPr lang="en-US" sz="2200">
                <a:latin typeface="Times New Roman" panose="02020603050405020304"/>
                <a:ea typeface="Times New Roman" panose="02020603050405020304"/>
                <a:cs typeface="Times New Roman" panose="02020603050405020304"/>
                <a:sym typeface="Times New Roman" panose="02020603050405020304"/>
              </a:rPr>
              <a:t> is a collection of operations that performs a single logical function in a database application</a:t>
            </a:r>
            <a:endParaRPr lang="en-US" sz="22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200"/>
              <a:buChar char="•"/>
            </a:pPr>
            <a:r>
              <a:rPr lang="en-US" sz="2200" b="1">
                <a:latin typeface="Times New Roman" panose="02020603050405020304"/>
                <a:ea typeface="Times New Roman" panose="02020603050405020304"/>
                <a:cs typeface="Times New Roman" panose="02020603050405020304"/>
                <a:sym typeface="Times New Roman" panose="02020603050405020304"/>
              </a:rPr>
              <a:t>Transaction-management component</a:t>
            </a:r>
            <a:r>
              <a:rPr lang="en-US" sz="2200">
                <a:latin typeface="Times New Roman" panose="02020603050405020304"/>
                <a:ea typeface="Times New Roman" panose="02020603050405020304"/>
                <a:cs typeface="Times New Roman" panose="02020603050405020304"/>
                <a:sym typeface="Times New Roman" panose="02020603050405020304"/>
              </a:rPr>
              <a:t> ensures that the database remains in a consistent (correct) state despite system failures (e.g., power failures and operating system crashes) and transaction failures.</a:t>
            </a:r>
            <a:endParaRPr lang="en-US" sz="22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200"/>
              <a:buChar char="•"/>
            </a:pPr>
            <a:r>
              <a:rPr lang="en-US" sz="2200" b="1">
                <a:latin typeface="Times New Roman" panose="02020603050405020304"/>
                <a:ea typeface="Times New Roman" panose="02020603050405020304"/>
                <a:cs typeface="Times New Roman" panose="02020603050405020304"/>
                <a:sym typeface="Times New Roman" panose="02020603050405020304"/>
              </a:rPr>
              <a:t>Concurrency-control manager</a:t>
            </a:r>
            <a:r>
              <a:rPr lang="en-US" sz="2200">
                <a:latin typeface="Times New Roman" panose="02020603050405020304"/>
                <a:ea typeface="Times New Roman" panose="02020603050405020304"/>
                <a:cs typeface="Times New Roman" panose="02020603050405020304"/>
                <a:sym typeface="Times New Roman" panose="02020603050405020304"/>
              </a:rPr>
              <a:t> controls the interaction among the concurrent transactions, to ensure the consistency of the database.</a:t>
            </a:r>
            <a:r>
              <a:rPr lang="en-US" sz="2200" b="1">
                <a:latin typeface="Times New Roman" panose="02020603050405020304"/>
                <a:ea typeface="Times New Roman" panose="02020603050405020304"/>
                <a:cs typeface="Times New Roman" panose="02020603050405020304"/>
                <a:sym typeface="Times New Roman" panose="02020603050405020304"/>
              </a:rPr>
              <a:t> </a:t>
            </a:r>
            <a:endParaRPr lang="en-US" sz="2200" b="1">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887" name="Shape 887"/>
        <p:cNvGrpSpPr/>
        <p:nvPr/>
      </p:nvGrpSpPr>
      <p:grpSpPr>
        <a:xfrm>
          <a:off x="0" y="0"/>
          <a:ext cx="0" cy="0"/>
          <a:chOff x="0" y="0"/>
          <a:chExt cx="0" cy="0"/>
        </a:xfrm>
      </p:grpSpPr>
      <p:sp>
        <p:nvSpPr>
          <p:cNvPr id="888" name="Google Shape;888;p126"/>
          <p:cNvSpPr txBox="1"/>
          <p:nvPr>
            <p:ph type="title"/>
          </p:nvPr>
        </p:nvSpPr>
        <p:spPr>
          <a:xfrm>
            <a:off x="1920240" y="442220"/>
            <a:ext cx="8770571" cy="816129"/>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383838"/>
              </a:buClr>
              <a:buSzPct val="100000"/>
              <a:buFont typeface="Arial" panose="020B0604020202020204"/>
              <a:buNone/>
            </a:pPr>
            <a:r>
              <a:rPr lang="en-US" b="0" i="0">
                <a:solidFill>
                  <a:srgbClr val="383838"/>
                </a:solidFill>
                <a:latin typeface="Arial" panose="020B0604020202020204"/>
                <a:ea typeface="Arial" panose="020B0604020202020204"/>
                <a:cs typeface="Arial" panose="020B0604020202020204"/>
                <a:sym typeface="Arial" panose="020B0604020202020204"/>
              </a:rPr>
              <a:t> </a:t>
            </a:r>
            <a:r>
              <a:rPr lang="en-US" sz="3600" b="0" i="0">
                <a:solidFill>
                  <a:srgbClr val="383838"/>
                </a:solidFill>
                <a:latin typeface="Times New Roman" panose="02020603050405020304"/>
                <a:ea typeface="Times New Roman" panose="02020603050405020304"/>
                <a:cs typeface="Times New Roman" panose="02020603050405020304"/>
                <a:sym typeface="Times New Roman" panose="02020603050405020304"/>
              </a:rPr>
              <a:t>Query Processing</a:t>
            </a:r>
            <a:br>
              <a:rPr lang="en-US" b="0" i="0">
                <a:solidFill>
                  <a:srgbClr val="383838"/>
                </a:solidFill>
                <a:latin typeface="Arial" panose="020B0604020202020204"/>
                <a:ea typeface="Arial" panose="020B0604020202020204"/>
                <a:cs typeface="Arial" panose="020B0604020202020204"/>
                <a:sym typeface="Arial" panose="020B0604020202020204"/>
              </a:rPr>
            </a:br>
            <a:endParaRPr lang="en-US" b="0" i="0">
              <a:solidFill>
                <a:srgbClr val="383838"/>
              </a:solidFill>
              <a:latin typeface="Arial" panose="020B0604020202020204"/>
              <a:ea typeface="Arial" panose="020B0604020202020204"/>
              <a:cs typeface="Arial" panose="020B0604020202020204"/>
              <a:sym typeface="Arial" panose="020B0604020202020204"/>
            </a:endParaRPr>
          </a:p>
        </p:txBody>
      </p:sp>
      <p:sp>
        <p:nvSpPr>
          <p:cNvPr id="889" name="Google Shape;889;p126"/>
          <p:cNvSpPr txBox="1"/>
          <p:nvPr>
            <p:ph type="body" idx="1"/>
          </p:nvPr>
        </p:nvSpPr>
        <p:spPr>
          <a:xfrm>
            <a:off x="620785" y="788565"/>
            <a:ext cx="11140579" cy="5175215"/>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00000"/>
              </a:buClr>
              <a:buSzPts val="1600"/>
              <a:buChar char="•"/>
            </a:pPr>
            <a:r>
              <a:rPr lang="en-US" sz="1600" b="1" i="0">
                <a:solidFill>
                  <a:srgbClr val="000000"/>
                </a:solidFill>
                <a:latin typeface="Times New Roman" panose="02020603050405020304"/>
                <a:ea typeface="Times New Roman" panose="02020603050405020304"/>
                <a:cs typeface="Times New Roman" panose="02020603050405020304"/>
                <a:sym typeface="Times New Roman" panose="02020603050405020304"/>
              </a:rPr>
              <a:t>Query Processing</a:t>
            </a:r>
            <a:r>
              <a:rPr lang="en-US" sz="1600" b="0" i="0">
                <a:solidFill>
                  <a:srgbClr val="000000"/>
                </a:solidFill>
                <a:latin typeface="Times New Roman" panose="02020603050405020304"/>
                <a:ea typeface="Times New Roman" panose="02020603050405020304"/>
                <a:cs typeface="Times New Roman" panose="02020603050405020304"/>
                <a:sym typeface="Times New Roman" panose="02020603050405020304"/>
              </a:rPr>
              <a:t> includes translations on high level Queries into low level expressions that can be used at physical level of file system, query optimization and actual execution of query to get the actual result.</a:t>
            </a:r>
            <a:endParaRPr lang="en-US" sz="1600" b="0" i="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127000" algn="just" rtl="0">
              <a:lnSpc>
                <a:spcPct val="90000"/>
              </a:lnSpc>
              <a:spcBef>
                <a:spcPts val="1000"/>
              </a:spcBef>
              <a:spcAft>
                <a:spcPts val="0"/>
              </a:spcAft>
              <a:buClr>
                <a:schemeClr val="dk1"/>
              </a:buClr>
              <a:buSzPts val="1600"/>
              <a:buNone/>
            </a:pPr>
            <a:endParaRPr sz="1600" b="1">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000000"/>
              </a:buClr>
              <a:buSzPts val="1600"/>
              <a:buChar char="•"/>
            </a:pPr>
            <a:r>
              <a:rPr lang="en-US" sz="1600" b="1">
                <a:solidFill>
                  <a:srgbClr val="000000"/>
                </a:solidFill>
                <a:latin typeface="Times New Roman" panose="02020603050405020304"/>
                <a:ea typeface="Times New Roman" panose="02020603050405020304"/>
                <a:cs typeface="Times New Roman" panose="02020603050405020304"/>
                <a:sym typeface="Times New Roman" panose="02020603050405020304"/>
              </a:rPr>
              <a:t>Block Diagram of Query Processing 		Detailed DiagramQuery Processing </a:t>
            </a:r>
            <a:endParaRPr sz="1600" b="1">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890" name="Google Shape;890;p126"/>
          <p:cNvPicPr preferRelativeResize="0"/>
          <p:nvPr/>
        </p:nvPicPr>
        <p:blipFill rotWithShape="1">
          <a:blip r:embed="rId1"/>
          <a:srcRect l="38578" t="35522" r="11656"/>
          <a:stretch>
            <a:fillRect/>
          </a:stretch>
        </p:blipFill>
        <p:spPr>
          <a:xfrm>
            <a:off x="763399" y="2626141"/>
            <a:ext cx="3565321" cy="3544349"/>
          </a:xfrm>
          <a:prstGeom prst="rect">
            <a:avLst/>
          </a:prstGeom>
          <a:noFill/>
          <a:ln>
            <a:noFill/>
          </a:ln>
        </p:spPr>
      </p:pic>
      <p:pic>
        <p:nvPicPr>
          <p:cNvPr id="891" name="Google Shape;891;p126"/>
          <p:cNvPicPr preferRelativeResize="0"/>
          <p:nvPr/>
        </p:nvPicPr>
        <p:blipFill rotWithShape="1">
          <a:blip r:embed="rId2"/>
          <a:srcRect l="22971" t="16658" r="5600"/>
          <a:stretch>
            <a:fillRect/>
          </a:stretch>
        </p:blipFill>
        <p:spPr>
          <a:xfrm>
            <a:off x="6305525" y="2533475"/>
            <a:ext cx="4093828" cy="3882305"/>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895" name="Shape 895"/>
        <p:cNvGrpSpPr/>
        <p:nvPr/>
      </p:nvGrpSpPr>
      <p:grpSpPr>
        <a:xfrm>
          <a:off x="0" y="0"/>
          <a:ext cx="0" cy="0"/>
          <a:chOff x="0" y="0"/>
          <a:chExt cx="0" cy="0"/>
        </a:xfrm>
      </p:grpSpPr>
      <p:sp>
        <p:nvSpPr>
          <p:cNvPr id="896" name="Google Shape;896;p127"/>
          <p:cNvSpPr txBox="1"/>
          <p:nvPr>
            <p:ph type="body" idx="1"/>
          </p:nvPr>
        </p:nvSpPr>
        <p:spPr>
          <a:xfrm>
            <a:off x="780176" y="293615"/>
            <a:ext cx="10687574" cy="5876875"/>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rgbClr val="000000"/>
              </a:buClr>
              <a:buSzPts val="2800"/>
              <a:buChar char="•"/>
            </a:pPr>
            <a:r>
              <a:rPr lang="en-US" b="1" i="0">
                <a:solidFill>
                  <a:srgbClr val="000000"/>
                </a:solidFill>
                <a:latin typeface="Times New Roman" panose="02020603050405020304"/>
                <a:ea typeface="Times New Roman" panose="02020603050405020304"/>
                <a:cs typeface="Times New Roman" panose="02020603050405020304"/>
                <a:sym typeface="Times New Roman" panose="02020603050405020304"/>
              </a:rPr>
              <a:t>Step-1</a:t>
            </a:r>
            <a:endParaRPr lang="en-US" b="1" i="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000000"/>
              </a:buClr>
              <a:buSzPts val="2800"/>
              <a:buChar char="•"/>
            </a:pPr>
            <a:r>
              <a:rPr lang="en-US" b="1" i="0">
                <a:solidFill>
                  <a:srgbClr val="000000"/>
                </a:solidFill>
                <a:latin typeface="Times New Roman" panose="02020603050405020304"/>
                <a:ea typeface="Times New Roman" panose="02020603050405020304"/>
                <a:cs typeface="Times New Roman" panose="02020603050405020304"/>
                <a:sym typeface="Times New Roman" panose="02020603050405020304"/>
              </a:rPr>
              <a:t>Parser:</a:t>
            </a:r>
            <a:r>
              <a:rPr lang="en-US" b="0" i="0">
                <a:solidFill>
                  <a:srgbClr val="383838"/>
                </a:solidFill>
                <a:latin typeface="Times New Roman" panose="02020603050405020304"/>
                <a:ea typeface="Times New Roman" panose="02020603050405020304"/>
                <a:cs typeface="Times New Roman" panose="02020603050405020304"/>
                <a:sym typeface="Times New Roman" panose="02020603050405020304"/>
              </a:rPr>
              <a:t> During parse call, the database performs the following checks- Syntax check, Semantic check and Shared pool check, after converting the query into relational algebra.</a:t>
            </a:r>
            <a:endParaRPr b="1">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000000"/>
              </a:buClr>
              <a:buSzPts val="2800"/>
              <a:buChar char="•"/>
            </a:pPr>
            <a:r>
              <a:rPr lang="en-US" b="0" i="0">
                <a:solidFill>
                  <a:srgbClr val="000000"/>
                </a:solidFill>
                <a:latin typeface="Times New Roman" panose="02020603050405020304"/>
                <a:ea typeface="Times New Roman" panose="02020603050405020304"/>
                <a:cs typeface="Times New Roman" panose="02020603050405020304"/>
                <a:sym typeface="Times New Roman" panose="02020603050405020304"/>
              </a:rPr>
              <a:t>Parser performs the following</a:t>
            </a:r>
            <a:endParaRPr b="1" i="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000000"/>
              </a:buClr>
              <a:buSzPts val="2800"/>
              <a:buChar char="•"/>
            </a:pPr>
            <a:r>
              <a:rPr lang="en-US" b="1" i="0">
                <a:solidFill>
                  <a:srgbClr val="000000"/>
                </a:solidFill>
                <a:latin typeface="Times New Roman" panose="02020603050405020304"/>
                <a:ea typeface="Times New Roman" panose="02020603050405020304"/>
                <a:cs typeface="Times New Roman" panose="02020603050405020304"/>
                <a:sym typeface="Times New Roman" panose="02020603050405020304"/>
              </a:rPr>
              <a:t>Syntax check –</a:t>
            </a:r>
            <a:r>
              <a:rPr lang="en-US" b="0" i="0">
                <a:solidFill>
                  <a:srgbClr val="383838"/>
                </a:solidFill>
                <a:latin typeface="Times New Roman" panose="02020603050405020304"/>
                <a:ea typeface="Times New Roman" panose="02020603050405020304"/>
                <a:cs typeface="Times New Roman" panose="02020603050405020304"/>
                <a:sym typeface="Times New Roman" panose="02020603050405020304"/>
              </a:rPr>
              <a:t> concludes SQL syntactic validity.</a:t>
            </a:r>
            <a:endParaRPr b="1">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ctr" rtl="0">
              <a:lnSpc>
                <a:spcPct val="90000"/>
              </a:lnSpc>
              <a:spcBef>
                <a:spcPts val="1000"/>
              </a:spcBef>
              <a:spcAft>
                <a:spcPts val="0"/>
              </a:spcAft>
              <a:buClr>
                <a:srgbClr val="C00000"/>
              </a:buClr>
              <a:buSzPts val="2800"/>
              <a:buChar char="•"/>
            </a:pPr>
            <a:r>
              <a:rPr lang="en-US" b="0" i="0" u="none" strike="noStrike" cap="none">
                <a:solidFill>
                  <a:srgbClr val="C00000"/>
                </a:solidFill>
                <a:latin typeface="Times New Roman" panose="02020603050405020304"/>
                <a:ea typeface="Times New Roman" panose="02020603050405020304"/>
                <a:cs typeface="Times New Roman" panose="02020603050405020304"/>
                <a:sym typeface="Times New Roman" panose="02020603050405020304"/>
              </a:rPr>
              <a:t>SELECT * FROM employee;</a:t>
            </a:r>
            <a:endParaRPr lang="en-US" b="0" i="0" u="none" strike="noStrike" cap="none">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000000"/>
              </a:buClr>
              <a:buSzPts val="2800"/>
              <a:buFont typeface="Calibri" panose="020F0502020204030204"/>
              <a:buAutoNum type="arabicPeriod"/>
            </a:pPr>
            <a:r>
              <a:rPr lang="en-US" b="1" i="0">
                <a:solidFill>
                  <a:srgbClr val="000000"/>
                </a:solidFill>
                <a:latin typeface="Times New Roman" panose="02020603050405020304"/>
                <a:ea typeface="Times New Roman" panose="02020603050405020304"/>
                <a:cs typeface="Times New Roman" panose="02020603050405020304"/>
                <a:sym typeface="Times New Roman" panose="02020603050405020304"/>
              </a:rPr>
              <a:t>Semantic check –</a:t>
            </a:r>
            <a:r>
              <a:rPr lang="en-US" b="0" i="0">
                <a:solidFill>
                  <a:srgbClr val="383838"/>
                </a:solidFill>
                <a:latin typeface="Times New Roman" panose="02020603050405020304"/>
                <a:ea typeface="Times New Roman" panose="02020603050405020304"/>
                <a:cs typeface="Times New Roman" panose="02020603050405020304"/>
                <a:sym typeface="Times New Roman" panose="02020603050405020304"/>
              </a:rPr>
              <a:t> determines whether the statement is meaningful or not. Example: query contains a tablename which does not exist is checked by this check.</a:t>
            </a:r>
            <a:endParaRPr lang="en-US" b="0" i="0">
              <a:solidFill>
                <a:srgbClr val="383838"/>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000000"/>
              </a:buClr>
              <a:buSzPts val="2800"/>
              <a:buFont typeface="Calibri" panose="020F0502020204030204"/>
              <a:buAutoNum type="arabicPeriod"/>
            </a:pPr>
            <a:r>
              <a:rPr lang="en-US" b="1" i="0">
                <a:solidFill>
                  <a:srgbClr val="000000"/>
                </a:solidFill>
                <a:latin typeface="Times New Roman" panose="02020603050405020304"/>
                <a:ea typeface="Times New Roman" panose="02020603050405020304"/>
                <a:cs typeface="Times New Roman" panose="02020603050405020304"/>
                <a:sym typeface="Times New Roman" panose="02020603050405020304"/>
              </a:rPr>
              <a:t>Shared Pool check –</a:t>
            </a:r>
            <a:r>
              <a:rPr lang="en-US" b="0" i="0">
                <a:solidFill>
                  <a:srgbClr val="383838"/>
                </a:solidFill>
                <a:latin typeface="Times New Roman" panose="02020603050405020304"/>
                <a:ea typeface="Times New Roman" panose="02020603050405020304"/>
                <a:cs typeface="Times New Roman" panose="02020603050405020304"/>
                <a:sym typeface="Times New Roman" panose="02020603050405020304"/>
              </a:rPr>
              <a:t> Every query possess a hash code during its execution. So, this check determines existence of written hash code in shared pool if code exists in shared pool then database will not take additional steps for optimization and execution.</a:t>
            </a:r>
            <a:endParaRPr lang="en-US" b="0" i="0">
              <a:solidFill>
                <a:srgbClr val="383838"/>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5400" algn="l" rtl="0">
              <a:lnSpc>
                <a:spcPct val="90000"/>
              </a:lnSpc>
              <a:spcBef>
                <a:spcPts val="1000"/>
              </a:spcBef>
              <a:spcAft>
                <a:spcPts val="0"/>
              </a:spcAft>
              <a:buClr>
                <a:schemeClr val="dk1"/>
              </a:buClr>
              <a:buSzPts val="3200"/>
              <a:buNone/>
            </a:pPr>
            <a:endParaRPr sz="3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900" name="Shape 900"/>
        <p:cNvGrpSpPr/>
        <p:nvPr/>
      </p:nvGrpSpPr>
      <p:grpSpPr>
        <a:xfrm>
          <a:off x="0" y="0"/>
          <a:ext cx="0" cy="0"/>
          <a:chOff x="0" y="0"/>
          <a:chExt cx="0" cy="0"/>
        </a:xfrm>
      </p:grpSpPr>
      <p:sp>
        <p:nvSpPr>
          <p:cNvPr id="901" name="Google Shape;901;p128"/>
          <p:cNvSpPr txBox="1"/>
          <p:nvPr>
            <p:ph type="body" idx="1"/>
          </p:nvPr>
        </p:nvSpPr>
        <p:spPr>
          <a:xfrm>
            <a:off x="696287" y="87696"/>
            <a:ext cx="11048300" cy="6178879"/>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00000"/>
              </a:buClr>
              <a:buSzPts val="1600"/>
              <a:buChar char="•"/>
            </a:pPr>
            <a:r>
              <a:rPr lang="en-US" sz="1600" b="1" i="0">
                <a:solidFill>
                  <a:srgbClr val="000000"/>
                </a:solidFill>
                <a:latin typeface="Times New Roman" panose="02020603050405020304"/>
                <a:ea typeface="Times New Roman" panose="02020603050405020304"/>
                <a:cs typeface="Times New Roman" panose="02020603050405020304"/>
                <a:sym typeface="Times New Roman" panose="02020603050405020304"/>
              </a:rPr>
              <a:t>Hard Parse and Soft Parse </a:t>
            </a:r>
            <a:endParaRPr lang="en-US" sz="1600" b="1" i="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000000"/>
              </a:buClr>
              <a:buSzPts val="1600"/>
              <a:buChar char="•"/>
            </a:pPr>
            <a:r>
              <a:rPr lang="en-US" sz="1600" b="0" i="0">
                <a:solidFill>
                  <a:srgbClr val="000000"/>
                </a:solidFill>
                <a:latin typeface="Times New Roman" panose="02020603050405020304"/>
                <a:ea typeface="Times New Roman" panose="02020603050405020304"/>
                <a:cs typeface="Times New Roman" panose="02020603050405020304"/>
                <a:sym typeface="Times New Roman" panose="02020603050405020304"/>
              </a:rPr>
              <a:t>If there is a fresh query and its hash code does not exist in shared pool then that query has to pass through from the additional steps known as hard parsing </a:t>
            </a:r>
            <a:endParaRPr lang="en-US" sz="1600" b="0" i="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000000"/>
              </a:buClr>
              <a:buSzPts val="1600"/>
              <a:buChar char="•"/>
            </a:pPr>
            <a:r>
              <a:rPr lang="en-US" sz="1600">
                <a:solidFill>
                  <a:srgbClr val="000000"/>
                </a:solidFill>
                <a:latin typeface="Times New Roman" panose="02020603050405020304"/>
                <a:ea typeface="Times New Roman" panose="02020603050405020304"/>
                <a:cs typeface="Times New Roman" panose="02020603050405020304"/>
                <a:sym typeface="Times New Roman" panose="02020603050405020304"/>
              </a:rPr>
              <a:t>I</a:t>
            </a:r>
            <a:r>
              <a:rPr lang="en-US" sz="1600" b="0" i="0">
                <a:solidFill>
                  <a:srgbClr val="000000"/>
                </a:solidFill>
                <a:latin typeface="Times New Roman" panose="02020603050405020304"/>
                <a:ea typeface="Times New Roman" panose="02020603050405020304"/>
                <a:cs typeface="Times New Roman" panose="02020603050405020304"/>
                <a:sym typeface="Times New Roman" panose="02020603050405020304"/>
              </a:rPr>
              <a:t>f hash code exists then query does not passes through additional steps. It just passes directly to execution engine. This is known as soft parsing.</a:t>
            </a:r>
            <a:endParaRPr lang="en-US" sz="1600" b="0" i="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127000" algn="l" rtl="0">
              <a:lnSpc>
                <a:spcPct val="90000"/>
              </a:lnSpc>
              <a:spcBef>
                <a:spcPts val="1000"/>
              </a:spcBef>
              <a:spcAft>
                <a:spcPts val="0"/>
              </a:spcAft>
              <a:buClr>
                <a:schemeClr val="dk1"/>
              </a:buClr>
              <a:buSzPts val="1600"/>
              <a:buNone/>
            </a:pPr>
            <a:endParaRPr sz="1600" b="1" i="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rgbClr val="000000"/>
              </a:buClr>
              <a:buSzPts val="1600"/>
              <a:buChar char="•"/>
            </a:pPr>
            <a:r>
              <a:rPr lang="en-US" sz="1600" b="1" i="0">
                <a:solidFill>
                  <a:srgbClr val="000000"/>
                </a:solidFill>
                <a:latin typeface="Times New Roman" panose="02020603050405020304"/>
                <a:ea typeface="Times New Roman" panose="02020603050405020304"/>
                <a:cs typeface="Times New Roman" panose="02020603050405020304"/>
                <a:sym typeface="Times New Roman" panose="02020603050405020304"/>
              </a:rPr>
              <a:t>Step-2</a:t>
            </a:r>
            <a:br>
              <a:rPr lang="en-US" sz="1600"/>
            </a:br>
            <a:r>
              <a:rPr lang="en-US" sz="1600" b="1" i="0">
                <a:solidFill>
                  <a:srgbClr val="000000"/>
                </a:solidFill>
                <a:latin typeface="Times New Roman" panose="02020603050405020304"/>
                <a:ea typeface="Times New Roman" panose="02020603050405020304"/>
                <a:cs typeface="Times New Roman" panose="02020603050405020304"/>
                <a:sym typeface="Times New Roman" panose="02020603050405020304"/>
              </a:rPr>
              <a:t>Optimizer</a:t>
            </a:r>
            <a:endParaRPr lang="en-US" sz="1600" b="1" i="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383838"/>
              </a:buClr>
              <a:buSzPts val="1600"/>
              <a:buChar char="•"/>
            </a:pPr>
            <a:r>
              <a:rPr lang="en-US" sz="1600" b="0" i="0">
                <a:solidFill>
                  <a:srgbClr val="383838"/>
                </a:solidFill>
                <a:latin typeface="Times New Roman" panose="02020603050405020304"/>
                <a:ea typeface="Times New Roman" panose="02020603050405020304"/>
                <a:cs typeface="Times New Roman" panose="02020603050405020304"/>
                <a:sym typeface="Times New Roman" panose="02020603050405020304"/>
              </a:rPr>
              <a:t>During optimization stage, database must perform a hard parse at least for one unique DML statement and perform optimization during this parse. This database never optimizes DDL unless it includes a DML component such as subquery that require optimization.</a:t>
            </a:r>
            <a:endParaRPr sz="1600" b="0" i="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127000" algn="just" rtl="0">
              <a:lnSpc>
                <a:spcPct val="90000"/>
              </a:lnSpc>
              <a:spcBef>
                <a:spcPts val="1000"/>
              </a:spcBef>
              <a:spcAft>
                <a:spcPts val="0"/>
              </a:spcAft>
              <a:buClr>
                <a:schemeClr val="dk1"/>
              </a:buClr>
              <a:buSzPts val="1600"/>
              <a:buNone/>
            </a:pPr>
            <a:endParaRPr sz="1600" b="0" i="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000000"/>
              </a:buClr>
              <a:buSzPts val="1600"/>
              <a:buChar char="•"/>
            </a:pPr>
            <a:r>
              <a:rPr lang="en-US" sz="1600" b="0" i="0">
                <a:solidFill>
                  <a:srgbClr val="000000"/>
                </a:solidFill>
                <a:latin typeface="Times New Roman" panose="02020603050405020304"/>
                <a:ea typeface="Times New Roman" panose="02020603050405020304"/>
                <a:cs typeface="Times New Roman" panose="02020603050405020304"/>
                <a:sym typeface="Times New Roman" panose="02020603050405020304"/>
              </a:rPr>
              <a:t>It is a process in which multiple query execution plan for satisfying a query are examined and most efficient query plan is satisfied for execution.</a:t>
            </a:r>
            <a:endParaRPr lang="en-US" sz="1600" b="0" i="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000000"/>
              </a:buClr>
              <a:buSzPts val="1600"/>
              <a:buChar char="•"/>
            </a:pPr>
            <a:br>
              <a:rPr lang="en-US" sz="1600" b="0" i="0">
                <a:solidFill>
                  <a:srgbClr val="000000"/>
                </a:solidFill>
                <a:latin typeface="Times New Roman" panose="02020603050405020304"/>
                <a:ea typeface="Times New Roman" panose="02020603050405020304"/>
                <a:cs typeface="Times New Roman" panose="02020603050405020304"/>
                <a:sym typeface="Times New Roman" panose="02020603050405020304"/>
              </a:rPr>
            </a:br>
            <a:r>
              <a:rPr lang="en-US" sz="1600" b="0" i="0">
                <a:solidFill>
                  <a:srgbClr val="000000"/>
                </a:solidFill>
                <a:latin typeface="Times New Roman" panose="02020603050405020304"/>
                <a:ea typeface="Times New Roman" panose="02020603050405020304"/>
                <a:cs typeface="Times New Roman" panose="02020603050405020304"/>
                <a:sym typeface="Times New Roman" panose="02020603050405020304"/>
              </a:rPr>
              <a:t>Database catalog stores the execution plans and then optimizer passes the lowest cost plan for execution.</a:t>
            </a:r>
            <a:endParaRPr lang="en-US" sz="1600" b="0" i="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127000" algn="just" rtl="0">
              <a:lnSpc>
                <a:spcPct val="90000"/>
              </a:lnSpc>
              <a:spcBef>
                <a:spcPts val="1000"/>
              </a:spcBef>
              <a:spcAft>
                <a:spcPts val="0"/>
              </a:spcAft>
              <a:buClr>
                <a:schemeClr val="dk1"/>
              </a:buClr>
              <a:buSzPts val="1600"/>
              <a:buNone/>
            </a:pPr>
            <a:endParaRPr sz="16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905" name="Shape 905"/>
        <p:cNvGrpSpPr/>
        <p:nvPr/>
      </p:nvGrpSpPr>
      <p:grpSpPr>
        <a:xfrm>
          <a:off x="0" y="0"/>
          <a:ext cx="0" cy="0"/>
          <a:chOff x="0" y="0"/>
          <a:chExt cx="0" cy="0"/>
        </a:xfrm>
      </p:grpSpPr>
      <p:sp>
        <p:nvSpPr>
          <p:cNvPr id="906" name="Google Shape;906;p129"/>
          <p:cNvSpPr txBox="1"/>
          <p:nvPr>
            <p:ph type="body" idx="1"/>
          </p:nvPr>
        </p:nvSpPr>
        <p:spPr>
          <a:xfrm>
            <a:off x="511728" y="230310"/>
            <a:ext cx="11325138" cy="5733470"/>
          </a:xfrm>
          <a:prstGeom prst="rect">
            <a:avLst/>
          </a:prstGeom>
          <a:noFill/>
          <a:ln>
            <a:noFill/>
          </a:ln>
        </p:spPr>
        <p:txBody>
          <a:bodyPr spcFirstLastPara="1" wrap="square" lIns="91425" tIns="45700" rIns="91425" bIns="45700" anchor="t" anchorCtr="0">
            <a:normAutofit/>
          </a:bodyPr>
          <a:lstStyle/>
          <a:p>
            <a:pPr marL="228600" lvl="0" indent="-50800" algn="just" rtl="0">
              <a:lnSpc>
                <a:spcPct val="90000"/>
              </a:lnSpc>
              <a:spcBef>
                <a:spcPts val="0"/>
              </a:spcBef>
              <a:spcAft>
                <a:spcPts val="0"/>
              </a:spcAft>
              <a:buClr>
                <a:schemeClr val="dk1"/>
              </a:buClr>
              <a:buSzPts val="2800"/>
              <a:buNone/>
            </a:pPr>
            <a:endParaRPr b="1" i="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000000"/>
              </a:buClr>
              <a:buSzPts val="2800"/>
              <a:buChar char="•"/>
            </a:pPr>
            <a:r>
              <a:rPr lang="en-US" b="1" i="0">
                <a:solidFill>
                  <a:srgbClr val="000000"/>
                </a:solidFill>
                <a:latin typeface="Times New Roman" panose="02020603050405020304"/>
                <a:ea typeface="Times New Roman" panose="02020603050405020304"/>
                <a:cs typeface="Times New Roman" panose="02020603050405020304"/>
                <a:sym typeface="Times New Roman" panose="02020603050405020304"/>
              </a:rPr>
              <a:t>Row Source Generation </a:t>
            </a:r>
            <a:endParaRPr lang="en-US" b="1" i="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000000"/>
              </a:buClr>
              <a:buSzPts val="2800"/>
              <a:buChar char="•"/>
            </a:pPr>
            <a:r>
              <a:rPr lang="en-US" b="0" i="0">
                <a:solidFill>
                  <a:srgbClr val="000000"/>
                </a:solidFill>
                <a:latin typeface="Times New Roman" panose="02020603050405020304"/>
                <a:ea typeface="Times New Roman" panose="02020603050405020304"/>
                <a:cs typeface="Times New Roman" panose="02020603050405020304"/>
                <a:sym typeface="Times New Roman" panose="02020603050405020304"/>
              </a:rPr>
              <a:t>The Row Source Generation is a software that receives a optimal execution plan from the optimizer and produces an iterative execution plan that is usable by the rest of the database. </a:t>
            </a:r>
            <a:endParaRPr lang="en-US" b="0" i="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000000"/>
              </a:buClr>
              <a:buSzPts val="2800"/>
              <a:buChar char="•"/>
            </a:pPr>
            <a:r>
              <a:rPr lang="en-US" b="0" i="0">
                <a:solidFill>
                  <a:srgbClr val="000000"/>
                </a:solidFill>
                <a:latin typeface="Times New Roman" panose="02020603050405020304"/>
                <a:ea typeface="Times New Roman" panose="02020603050405020304"/>
                <a:cs typeface="Times New Roman" panose="02020603050405020304"/>
                <a:sym typeface="Times New Roman" panose="02020603050405020304"/>
              </a:rPr>
              <a:t>The iterative plan is the binary program that when executes by the sql engine produces the result set.</a:t>
            </a:r>
            <a:endParaRPr lang="en-US" b="0" i="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rgbClr val="000000"/>
              </a:buClr>
              <a:buSzPts val="2800"/>
              <a:buChar char="•"/>
            </a:pPr>
            <a:r>
              <a:rPr lang="en-US" b="1" i="0">
                <a:solidFill>
                  <a:srgbClr val="000000"/>
                </a:solidFill>
                <a:latin typeface="Times New Roman" panose="02020603050405020304"/>
                <a:ea typeface="Times New Roman" panose="02020603050405020304"/>
                <a:cs typeface="Times New Roman" panose="02020603050405020304"/>
                <a:sym typeface="Times New Roman" panose="02020603050405020304"/>
              </a:rPr>
              <a:t>Step-3</a:t>
            </a:r>
            <a:br>
              <a:rPr lang="en-US" b="0" i="0">
                <a:solidFill>
                  <a:srgbClr val="383838"/>
                </a:solidFill>
                <a:latin typeface="Times New Roman" panose="02020603050405020304"/>
                <a:ea typeface="Times New Roman" panose="02020603050405020304"/>
                <a:cs typeface="Times New Roman" panose="02020603050405020304"/>
                <a:sym typeface="Times New Roman" panose="02020603050405020304"/>
              </a:rPr>
            </a:br>
            <a:r>
              <a:rPr lang="en-US" b="1" i="0">
                <a:solidFill>
                  <a:srgbClr val="000000"/>
                </a:solidFill>
                <a:latin typeface="Times New Roman" panose="02020603050405020304"/>
                <a:ea typeface="Times New Roman" panose="02020603050405020304"/>
                <a:cs typeface="Times New Roman" panose="02020603050405020304"/>
                <a:sym typeface="Times New Roman" panose="02020603050405020304"/>
              </a:rPr>
              <a:t>Execution Engine</a:t>
            </a:r>
            <a:endParaRPr lang="en-US" b="1" i="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rgbClr val="383838"/>
              </a:buClr>
              <a:buSzPts val="2800"/>
              <a:buChar char="•"/>
            </a:pPr>
            <a:r>
              <a:rPr lang="en-US" b="0" i="0">
                <a:solidFill>
                  <a:srgbClr val="383838"/>
                </a:solidFill>
                <a:latin typeface="Times New Roman" panose="02020603050405020304"/>
                <a:ea typeface="Times New Roman" panose="02020603050405020304"/>
                <a:cs typeface="Times New Roman" panose="02020603050405020304"/>
                <a:sym typeface="Times New Roman" panose="02020603050405020304"/>
              </a:rPr>
              <a:t>Finally runs the query and display the required result.</a:t>
            </a:r>
            <a:endParaRPr lang="en-US" b="0" i="0">
              <a:solidFill>
                <a:srgbClr val="383838"/>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56" name="Shape 156"/>
        <p:cNvGrpSpPr/>
        <p:nvPr/>
      </p:nvGrpSpPr>
      <p:grpSpPr>
        <a:xfrm>
          <a:off x="0" y="0"/>
          <a:ext cx="0" cy="0"/>
          <a:chOff x="0" y="0"/>
          <a:chExt cx="0" cy="0"/>
        </a:xfrm>
      </p:grpSpPr>
      <p:sp>
        <p:nvSpPr>
          <p:cNvPr id="157" name="Google Shape;157;p13"/>
          <p:cNvSpPr txBox="1"/>
          <p:nvPr>
            <p:ph type="title"/>
          </p:nvPr>
        </p:nvSpPr>
        <p:spPr>
          <a:xfrm>
            <a:off x="1518691" y="133400"/>
            <a:ext cx="9603275" cy="5712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Times New Roman" panose="02020603050405020304"/>
              <a:buNone/>
            </a:pPr>
            <a:r>
              <a:rPr lang="en-US" sz="3200" i="0">
                <a:latin typeface="Times New Roman" panose="02020603050405020304"/>
                <a:ea typeface="Times New Roman" panose="02020603050405020304"/>
                <a:cs typeface="Times New Roman" panose="02020603050405020304"/>
                <a:sym typeface="Times New Roman" panose="02020603050405020304"/>
              </a:rPr>
              <a:t>Data Manipulation Language</a:t>
            </a:r>
            <a:endParaRPr lang="en-US" sz="3200" i="0">
              <a:latin typeface="Times New Roman" panose="02020603050405020304"/>
              <a:ea typeface="Times New Roman" panose="02020603050405020304"/>
              <a:cs typeface="Times New Roman" panose="02020603050405020304"/>
              <a:sym typeface="Times New Roman" panose="02020603050405020304"/>
            </a:endParaRPr>
          </a:p>
        </p:txBody>
      </p:sp>
      <p:sp>
        <p:nvSpPr>
          <p:cNvPr id="158" name="Google Shape;158;p13"/>
          <p:cNvSpPr txBox="1"/>
          <p:nvPr>
            <p:ph type="body" idx="1"/>
          </p:nvPr>
        </p:nvSpPr>
        <p:spPr>
          <a:xfrm>
            <a:off x="1451579" y="847288"/>
            <a:ext cx="9603275" cy="461905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000"/>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chemeClr val="dk1"/>
              </a:buClr>
              <a:buSzPts val="2000"/>
              <a:buNone/>
            </a:pPr>
            <a:r>
              <a:rPr lang="en-US" sz="2000">
                <a:latin typeface="Times New Roman" panose="02020603050405020304"/>
                <a:ea typeface="Times New Roman" panose="02020603050405020304"/>
                <a:cs typeface="Times New Roman" panose="02020603050405020304"/>
                <a:sym typeface="Times New Roman" panose="02020603050405020304"/>
              </a:rPr>
              <a:t>A DML statement is executed when you</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panose="02020603050405020304"/>
                <a:ea typeface="Times New Roman" panose="02020603050405020304"/>
                <a:cs typeface="Times New Roman" panose="02020603050405020304"/>
                <a:sym typeface="Times New Roman" panose="02020603050405020304"/>
              </a:rPr>
              <a:t>Add new rows to a table</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panose="02020603050405020304"/>
                <a:ea typeface="Times New Roman" panose="02020603050405020304"/>
                <a:cs typeface="Times New Roman" panose="02020603050405020304"/>
                <a:sym typeface="Times New Roman" panose="02020603050405020304"/>
              </a:rPr>
              <a:t>Modify existing rows in a table</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panose="02020603050405020304"/>
                <a:ea typeface="Times New Roman" panose="02020603050405020304"/>
                <a:cs typeface="Times New Roman" panose="02020603050405020304"/>
                <a:sym typeface="Times New Roman" panose="02020603050405020304"/>
              </a:rPr>
              <a:t>Remove existing rows from a table</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28600" lvl="0" indent="-50800" algn="just" rtl="0">
              <a:lnSpc>
                <a:spcPct val="90000"/>
              </a:lnSpc>
              <a:spcBef>
                <a:spcPts val="1000"/>
              </a:spcBef>
              <a:spcAft>
                <a:spcPts val="0"/>
              </a:spcAft>
              <a:buClr>
                <a:schemeClr val="dk1"/>
              </a:buClr>
              <a:buSzPts val="2800"/>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910" name="Shape 910"/>
        <p:cNvGrpSpPr/>
        <p:nvPr/>
      </p:nvGrpSpPr>
      <p:grpSpPr>
        <a:xfrm>
          <a:off x="0" y="0"/>
          <a:ext cx="0" cy="0"/>
          <a:chOff x="0" y="0"/>
          <a:chExt cx="0" cy="0"/>
        </a:xfrm>
      </p:grpSpPr>
      <p:pic>
        <p:nvPicPr>
          <p:cNvPr id="911" name="Google Shape;911;p130" descr="Download Thank You HD images for PPT, Whatsapp, Facebook download"/>
          <p:cNvPicPr preferRelativeResize="0"/>
          <p:nvPr>
            <p:ph type="body" idx="1"/>
          </p:nvPr>
        </p:nvPicPr>
        <p:blipFill rotWithShape="1">
          <a:blip r:embed="rId1"/>
          <a:srcRect/>
          <a:stretch>
            <a:fillRect/>
          </a:stretch>
        </p:blipFill>
        <p:spPr>
          <a:xfrm>
            <a:off x="838200" y="904875"/>
            <a:ext cx="9648825" cy="53752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62" name="Shape 162"/>
        <p:cNvGrpSpPr/>
        <p:nvPr/>
      </p:nvGrpSpPr>
      <p:grpSpPr>
        <a:xfrm>
          <a:off x="0" y="0"/>
          <a:ext cx="0" cy="0"/>
          <a:chOff x="0" y="0"/>
          <a:chExt cx="0" cy="0"/>
        </a:xfrm>
      </p:grpSpPr>
      <p:sp>
        <p:nvSpPr>
          <p:cNvPr id="163" name="Google Shape;163;p14"/>
          <p:cNvSpPr txBox="1"/>
          <p:nvPr>
            <p:ph type="body" idx="1"/>
          </p:nvPr>
        </p:nvSpPr>
        <p:spPr>
          <a:xfrm>
            <a:off x="450210" y="352338"/>
            <a:ext cx="11291580" cy="6193171"/>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90000"/>
              </a:lnSpc>
              <a:spcBef>
                <a:spcPts val="0"/>
              </a:spcBef>
              <a:spcAft>
                <a:spcPts val="0"/>
              </a:spcAft>
              <a:buClr>
                <a:schemeClr val="dk1"/>
              </a:buClr>
              <a:buSzPts val="2200"/>
              <a:buNone/>
            </a:pPr>
            <a:r>
              <a:rPr lang="en-US" sz="2200">
                <a:latin typeface="Times New Roman" panose="02020603050405020304"/>
                <a:ea typeface="Times New Roman" panose="02020603050405020304"/>
                <a:cs typeface="Times New Roman" panose="02020603050405020304"/>
                <a:sym typeface="Times New Roman" panose="02020603050405020304"/>
              </a:rPr>
              <a:t>Add new rows to a table by using the INSERT statement.</a:t>
            </a:r>
            <a:endParaRPr lang="en-US" sz="22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chemeClr val="dk1"/>
              </a:buClr>
              <a:buSzPts val="2200"/>
              <a:buNone/>
            </a:pPr>
            <a:r>
              <a:rPr lang="en-US" sz="2200">
                <a:latin typeface="Times New Roman" panose="02020603050405020304"/>
                <a:ea typeface="Times New Roman" panose="02020603050405020304"/>
                <a:cs typeface="Times New Roman" panose="02020603050405020304"/>
                <a:sym typeface="Times New Roman" panose="02020603050405020304"/>
              </a:rPr>
              <a:t>1. INSERT INTO table VALUES(value1, value2,..);</a:t>
            </a:r>
            <a:endParaRPr lang="en-US" sz="22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200"/>
              <a:buChar char="•"/>
            </a:pPr>
            <a:r>
              <a:rPr lang="en-US" sz="2200">
                <a:latin typeface="Times New Roman" panose="02020603050405020304"/>
                <a:ea typeface="Times New Roman" panose="02020603050405020304"/>
                <a:cs typeface="Times New Roman" panose="02020603050405020304"/>
                <a:sym typeface="Times New Roman" panose="02020603050405020304"/>
              </a:rPr>
              <a:t>Only one row is inserted at a time with this syntax.</a:t>
            </a:r>
            <a:endParaRPr lang="en-US" sz="22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200"/>
              <a:buChar char="•"/>
            </a:pPr>
            <a:r>
              <a:rPr lang="en-US" sz="2200">
                <a:latin typeface="Times New Roman" panose="02020603050405020304"/>
                <a:ea typeface="Times New Roman" panose="02020603050405020304"/>
                <a:cs typeface="Times New Roman" panose="02020603050405020304"/>
                <a:sym typeface="Times New Roman" panose="02020603050405020304"/>
              </a:rPr>
              <a:t>List values in the default order of the columns in the table</a:t>
            </a:r>
            <a:endParaRPr lang="en-US" sz="22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200"/>
              <a:buChar char="•"/>
            </a:pPr>
            <a:r>
              <a:rPr lang="en-US" sz="2200">
                <a:latin typeface="Times New Roman" panose="02020603050405020304"/>
                <a:ea typeface="Times New Roman" panose="02020603050405020304"/>
                <a:cs typeface="Times New Roman" panose="02020603050405020304"/>
                <a:sym typeface="Times New Roman" panose="02020603050405020304"/>
              </a:rPr>
              <a:t>Enclose character and date values within single quotation marks.</a:t>
            </a:r>
            <a:endParaRPr lang="en-US" sz="22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200"/>
              <a:buChar char="•"/>
            </a:pPr>
            <a:r>
              <a:rPr lang="en-US" sz="2200">
                <a:latin typeface="Times New Roman" panose="02020603050405020304"/>
                <a:ea typeface="Times New Roman" panose="02020603050405020304"/>
                <a:cs typeface="Times New Roman" panose="02020603050405020304"/>
                <a:sym typeface="Times New Roman" panose="02020603050405020304"/>
              </a:rPr>
              <a:t>Insert a new row containing values for each column.</a:t>
            </a:r>
            <a:endParaRPr lang="en-US" sz="22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chemeClr val="dk1"/>
              </a:buClr>
              <a:buSzPts val="2200"/>
              <a:buNone/>
            </a:pPr>
            <a:endParaRPr sz="22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chemeClr val="dk1"/>
              </a:buClr>
              <a:buSzPts val="2200"/>
              <a:buNone/>
            </a:pPr>
            <a:r>
              <a:rPr lang="en-US" sz="2200">
                <a:latin typeface="Times New Roman" panose="02020603050405020304"/>
                <a:ea typeface="Times New Roman" panose="02020603050405020304"/>
                <a:cs typeface="Times New Roman" panose="02020603050405020304"/>
                <a:sym typeface="Times New Roman" panose="02020603050405020304"/>
              </a:rPr>
              <a:t>E.g.: </a:t>
            </a:r>
            <a:endParaRPr lang="en-US" sz="22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FF0000"/>
              </a:buClr>
              <a:buSzPts val="2200"/>
              <a:buChar char="•"/>
            </a:pPr>
            <a:r>
              <a:rPr lang="en-US" sz="2200">
                <a:solidFill>
                  <a:srgbClr val="FF0000"/>
                </a:solidFill>
                <a:latin typeface="Times New Roman" panose="02020603050405020304"/>
                <a:ea typeface="Times New Roman" panose="02020603050405020304"/>
                <a:cs typeface="Times New Roman" panose="02020603050405020304"/>
                <a:sym typeface="Times New Roman" panose="02020603050405020304"/>
              </a:rPr>
              <a:t>INSERT INTO </a:t>
            </a:r>
            <a:r>
              <a:rPr lang="en-US" sz="2200">
                <a:latin typeface="Times New Roman" panose="02020603050405020304"/>
                <a:ea typeface="Times New Roman" panose="02020603050405020304"/>
                <a:cs typeface="Times New Roman" panose="02020603050405020304"/>
                <a:sym typeface="Times New Roman" panose="02020603050405020304"/>
              </a:rPr>
              <a:t>Employee </a:t>
            </a:r>
            <a:r>
              <a:rPr lang="en-US" sz="2200">
                <a:solidFill>
                  <a:srgbClr val="FF0000"/>
                </a:solidFill>
                <a:latin typeface="Times New Roman" panose="02020603050405020304"/>
                <a:ea typeface="Times New Roman" panose="02020603050405020304"/>
                <a:cs typeface="Times New Roman" panose="02020603050405020304"/>
                <a:sym typeface="Times New Roman" panose="02020603050405020304"/>
              </a:rPr>
              <a:t>VALUES</a:t>
            </a:r>
            <a:r>
              <a:rPr lang="en-US" sz="2200">
                <a:latin typeface="Times New Roman" panose="02020603050405020304"/>
                <a:ea typeface="Times New Roman" panose="02020603050405020304"/>
                <a:cs typeface="Times New Roman" panose="02020603050405020304"/>
                <a:sym typeface="Times New Roman" panose="02020603050405020304"/>
              </a:rPr>
              <a:t> (‘ashok’, ‘16-mar-1998’, 30000); </a:t>
            </a:r>
            <a:endParaRPr lang="en-US" sz="22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chemeClr val="dk1"/>
              </a:buClr>
              <a:buSzPts val="2200"/>
              <a:buNone/>
            </a:pPr>
            <a:endParaRPr sz="22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chemeClr val="dk1"/>
              </a:buClr>
              <a:buSzPts val="2200"/>
              <a:buNone/>
            </a:pPr>
            <a:r>
              <a:rPr lang="en-US" sz="2200">
                <a:latin typeface="Times New Roman" panose="02020603050405020304"/>
                <a:ea typeface="Times New Roman" panose="02020603050405020304"/>
                <a:cs typeface="Times New Roman" panose="02020603050405020304"/>
                <a:sym typeface="Times New Roman" panose="02020603050405020304"/>
              </a:rPr>
              <a:t>2. INSERT INTO table(column1, column2,..)VALUES(value1, value2,..);</a:t>
            </a:r>
            <a:endParaRPr lang="en-US" sz="22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200"/>
              <a:buChar char="•"/>
            </a:pPr>
            <a:r>
              <a:rPr lang="en-US" sz="2200">
                <a:latin typeface="Times New Roman" panose="02020603050405020304"/>
                <a:ea typeface="Times New Roman" panose="02020603050405020304"/>
                <a:cs typeface="Times New Roman" panose="02020603050405020304"/>
                <a:sym typeface="Times New Roman" panose="02020603050405020304"/>
              </a:rPr>
              <a:t>Rows can be inserted with NULL values either</a:t>
            </a:r>
            <a:endParaRPr lang="en-US" sz="2200">
              <a:latin typeface="Times New Roman" panose="02020603050405020304"/>
              <a:ea typeface="Times New Roman" panose="02020603050405020304"/>
              <a:cs typeface="Times New Roman" panose="02020603050405020304"/>
              <a:sym typeface="Times New Roman" panose="02020603050405020304"/>
            </a:endParaRPr>
          </a:p>
          <a:p>
            <a:pPr marL="685800" lvl="1" indent="-228600" algn="just" rtl="0">
              <a:lnSpc>
                <a:spcPct val="90000"/>
              </a:lnSpc>
              <a:spcBef>
                <a:spcPts val="500"/>
              </a:spcBef>
              <a:spcAft>
                <a:spcPts val="0"/>
              </a:spcAft>
              <a:buClr>
                <a:schemeClr val="dk1"/>
              </a:buClr>
              <a:buSzPts val="2200"/>
              <a:buChar char="•"/>
            </a:pPr>
            <a:r>
              <a:rPr lang="en-US" sz="2200">
                <a:latin typeface="Times New Roman" panose="02020603050405020304"/>
                <a:ea typeface="Times New Roman" panose="02020603050405020304"/>
                <a:cs typeface="Times New Roman" panose="02020603050405020304"/>
                <a:sym typeface="Times New Roman" panose="02020603050405020304"/>
              </a:rPr>
              <a:t>by omitting column from the column list or</a:t>
            </a:r>
            <a:endParaRPr lang="en-US" sz="2200">
              <a:latin typeface="Times New Roman" panose="02020603050405020304"/>
              <a:ea typeface="Times New Roman" panose="02020603050405020304"/>
              <a:cs typeface="Times New Roman" panose="02020603050405020304"/>
              <a:sym typeface="Times New Roman" panose="02020603050405020304"/>
            </a:endParaRPr>
          </a:p>
          <a:p>
            <a:pPr marL="685800" lvl="1" indent="-228600" algn="just" rtl="0">
              <a:lnSpc>
                <a:spcPct val="90000"/>
              </a:lnSpc>
              <a:spcBef>
                <a:spcPts val="500"/>
              </a:spcBef>
              <a:spcAft>
                <a:spcPts val="0"/>
              </a:spcAft>
              <a:buClr>
                <a:schemeClr val="dk1"/>
              </a:buClr>
              <a:buSzPts val="2200"/>
              <a:buChar char="•"/>
            </a:pPr>
            <a:r>
              <a:rPr lang="en-US" sz="2200">
                <a:latin typeface="Times New Roman" panose="02020603050405020304"/>
                <a:ea typeface="Times New Roman" panose="02020603050405020304"/>
                <a:cs typeface="Times New Roman" panose="02020603050405020304"/>
                <a:sym typeface="Times New Roman" panose="02020603050405020304"/>
              </a:rPr>
              <a:t>by specifying NULL in the value field.</a:t>
            </a:r>
            <a:endParaRPr lang="en-US" sz="22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chemeClr val="dk1"/>
              </a:buClr>
              <a:buSzPts val="2200"/>
              <a:buNone/>
            </a:pPr>
            <a:r>
              <a:rPr lang="en-US" sz="2200">
                <a:latin typeface="Times New Roman" panose="02020603050405020304"/>
                <a:ea typeface="Times New Roman" panose="02020603050405020304"/>
                <a:cs typeface="Times New Roman" panose="02020603050405020304"/>
                <a:sym typeface="Times New Roman" panose="02020603050405020304"/>
              </a:rPr>
              <a:t>E.g.:</a:t>
            </a:r>
            <a:endParaRPr lang="en-US" sz="22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FF0000"/>
              </a:buClr>
              <a:buSzPts val="2200"/>
              <a:buChar char="•"/>
            </a:pPr>
            <a:r>
              <a:rPr lang="en-US" sz="2200">
                <a:solidFill>
                  <a:srgbClr val="FF0000"/>
                </a:solidFill>
                <a:latin typeface="Times New Roman" panose="02020603050405020304"/>
                <a:ea typeface="Times New Roman" panose="02020603050405020304"/>
                <a:cs typeface="Times New Roman" panose="02020603050405020304"/>
                <a:sym typeface="Times New Roman" panose="02020603050405020304"/>
              </a:rPr>
              <a:t>INSERT INTO </a:t>
            </a:r>
            <a:r>
              <a:rPr lang="en-US" sz="2200">
                <a:latin typeface="Times New Roman" panose="02020603050405020304"/>
                <a:ea typeface="Times New Roman" panose="02020603050405020304"/>
                <a:cs typeface="Times New Roman" panose="02020603050405020304"/>
                <a:sym typeface="Times New Roman" panose="02020603050405020304"/>
              </a:rPr>
              <a:t>Employee (name, dob, salary) </a:t>
            </a:r>
            <a:r>
              <a:rPr lang="en-US" sz="2200">
                <a:solidFill>
                  <a:srgbClr val="FF0000"/>
                </a:solidFill>
                <a:latin typeface="Times New Roman" panose="02020603050405020304"/>
                <a:ea typeface="Times New Roman" panose="02020603050405020304"/>
                <a:cs typeface="Times New Roman" panose="02020603050405020304"/>
                <a:sym typeface="Times New Roman" panose="02020603050405020304"/>
              </a:rPr>
              <a:t>VALUES</a:t>
            </a:r>
            <a:r>
              <a:rPr lang="en-US" sz="2200">
                <a:latin typeface="Times New Roman" panose="02020603050405020304"/>
                <a:ea typeface="Times New Roman" panose="02020603050405020304"/>
                <a:cs typeface="Times New Roman" panose="02020603050405020304"/>
                <a:sym typeface="Times New Roman" panose="02020603050405020304"/>
              </a:rPr>
              <a:t> (‘ashok’, ‘16-mar-1998’, 30000);</a:t>
            </a:r>
            <a:endParaRPr lang="en-US" sz="2200">
              <a:latin typeface="Times New Roman" panose="02020603050405020304"/>
              <a:ea typeface="Times New Roman" panose="02020603050405020304"/>
              <a:cs typeface="Times New Roman" panose="02020603050405020304"/>
              <a:sym typeface="Times New Roman" panose="02020603050405020304"/>
            </a:endParaRPr>
          </a:p>
          <a:p>
            <a:pPr marL="228600" lvl="0" indent="-50800" algn="l" rtl="0">
              <a:lnSpc>
                <a:spcPct val="90000"/>
              </a:lnSpc>
              <a:spcBef>
                <a:spcPts val="1000"/>
              </a:spcBef>
              <a:spcAft>
                <a:spcPts val="0"/>
              </a:spcAft>
              <a:buClr>
                <a:schemeClr val="dk1"/>
              </a:buClr>
              <a:buSzPts val="2800"/>
              <a:buNone/>
            </a:pPr>
            <a:endParaRPr>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50800" algn="l" rtl="0">
              <a:lnSpc>
                <a:spcPct val="90000"/>
              </a:lnSpc>
              <a:spcBef>
                <a:spcPts val="1000"/>
              </a:spcBef>
              <a:spcAft>
                <a:spcPts val="0"/>
              </a:spcAft>
              <a:buClr>
                <a:schemeClr val="dk1"/>
              </a:buClr>
              <a:buSzPts val="2800"/>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67" name="Shape 167"/>
        <p:cNvGrpSpPr/>
        <p:nvPr/>
      </p:nvGrpSpPr>
      <p:grpSpPr>
        <a:xfrm>
          <a:off x="0" y="0"/>
          <a:ext cx="0" cy="0"/>
          <a:chOff x="0" y="0"/>
          <a:chExt cx="0" cy="0"/>
        </a:xfrm>
      </p:grpSpPr>
      <p:sp>
        <p:nvSpPr>
          <p:cNvPr id="168" name="Google Shape;168;p15"/>
          <p:cNvSpPr txBox="1"/>
          <p:nvPr>
            <p:ph type="body" idx="1"/>
          </p:nvPr>
        </p:nvSpPr>
        <p:spPr>
          <a:xfrm>
            <a:off x="1451579" y="385894"/>
            <a:ext cx="9603275" cy="508045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2000"/>
              <a:buNone/>
            </a:pPr>
            <a:r>
              <a:rPr lang="en-US" sz="2000">
                <a:latin typeface="Times New Roman" panose="02020603050405020304"/>
                <a:ea typeface="Times New Roman" panose="02020603050405020304"/>
                <a:cs typeface="Times New Roman" panose="02020603050405020304"/>
                <a:sym typeface="Times New Roman" panose="02020603050405020304"/>
              </a:rPr>
              <a:t>3. INSERT INTO table_name1 SELECT column_name1, column_name2,….,column_nameN FROM table_name2;</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28600" lvl="0" indent="-101600" algn="l" rtl="0">
              <a:lnSpc>
                <a:spcPct val="90000"/>
              </a:lnSpc>
              <a:spcBef>
                <a:spcPts val="1000"/>
              </a:spcBef>
              <a:spcAft>
                <a:spcPts val="0"/>
              </a:spcAft>
              <a:buClr>
                <a:schemeClr val="dk1"/>
              </a:buClr>
              <a:buSzPts val="2000"/>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rgbClr val="FF0000"/>
              </a:buClr>
              <a:buSzPts val="2000"/>
              <a:buChar char="•"/>
            </a:pPr>
            <a:r>
              <a:rPr 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rPr>
              <a:t>INSERT INTO </a:t>
            </a:r>
            <a:r>
              <a:rPr lang="en-US" sz="2000">
                <a:latin typeface="Times New Roman" panose="02020603050405020304"/>
                <a:ea typeface="Times New Roman" panose="02020603050405020304"/>
                <a:cs typeface="Times New Roman" panose="02020603050405020304"/>
                <a:sym typeface="Times New Roman" panose="02020603050405020304"/>
              </a:rPr>
              <a:t>Employee_details </a:t>
            </a:r>
            <a:r>
              <a:rPr 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rPr>
              <a:t>SELECT</a:t>
            </a:r>
            <a:r>
              <a:rPr lang="en-US" sz="2000">
                <a:latin typeface="Times New Roman" panose="02020603050405020304"/>
                <a:ea typeface="Times New Roman" panose="02020603050405020304"/>
                <a:cs typeface="Times New Roman" panose="02020603050405020304"/>
                <a:sym typeface="Times New Roman" panose="02020603050405020304"/>
              </a:rPr>
              <a:t> name, dob </a:t>
            </a:r>
            <a:r>
              <a:rPr 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rPr>
              <a:t>FROM</a:t>
            </a:r>
            <a:r>
              <a:rPr lang="en-US" sz="2000">
                <a:latin typeface="Times New Roman" panose="02020603050405020304"/>
                <a:ea typeface="Times New Roman" panose="02020603050405020304"/>
                <a:cs typeface="Times New Roman" panose="02020603050405020304"/>
                <a:sym typeface="Times New Roman" panose="02020603050405020304"/>
              </a:rPr>
              <a:t> Exmployee;</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28600" lvl="0" indent="-101600" algn="l" rtl="0">
              <a:lnSpc>
                <a:spcPct val="90000"/>
              </a:lnSpc>
              <a:spcBef>
                <a:spcPts val="1000"/>
              </a:spcBef>
              <a:spcAft>
                <a:spcPts val="0"/>
              </a:spcAft>
              <a:buClr>
                <a:schemeClr val="dk1"/>
              </a:buClr>
              <a:buSzPts val="2000"/>
              <a:buNone/>
            </a:pPr>
            <a:endParaRPr sz="20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72" name="Shape 172"/>
        <p:cNvGrpSpPr/>
        <p:nvPr/>
      </p:nvGrpSpPr>
      <p:grpSpPr>
        <a:xfrm>
          <a:off x="0" y="0"/>
          <a:ext cx="0" cy="0"/>
          <a:chOff x="0" y="0"/>
          <a:chExt cx="0" cy="0"/>
        </a:xfrm>
      </p:grpSpPr>
      <p:sp>
        <p:nvSpPr>
          <p:cNvPr id="173" name="Google Shape;173;p16"/>
          <p:cNvSpPr txBox="1"/>
          <p:nvPr>
            <p:ph type="title"/>
          </p:nvPr>
        </p:nvSpPr>
        <p:spPr>
          <a:xfrm>
            <a:off x="838200" y="365125"/>
            <a:ext cx="10515600" cy="54927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Times New Roman" panose="02020603050405020304"/>
              <a:buNone/>
            </a:pPr>
            <a:r>
              <a:rPr lang="en-US" sz="3200">
                <a:latin typeface="Times New Roman" panose="02020603050405020304"/>
                <a:ea typeface="Times New Roman" panose="02020603050405020304"/>
                <a:cs typeface="Times New Roman" panose="02020603050405020304"/>
                <a:sym typeface="Times New Roman" panose="02020603050405020304"/>
              </a:rPr>
              <a:t>Data-Manipulation Language (DML)</a:t>
            </a:r>
            <a:br>
              <a:rPr lang="en-US" sz="3200">
                <a:latin typeface="Times New Roman" panose="02020603050405020304"/>
                <a:ea typeface="Times New Roman" panose="02020603050405020304"/>
                <a:cs typeface="Times New Roman" panose="02020603050405020304"/>
                <a:sym typeface="Times New Roman" panose="02020603050405020304"/>
              </a:rPr>
            </a:br>
            <a:endParaRPr sz="3200"/>
          </a:p>
        </p:txBody>
      </p:sp>
      <p:sp>
        <p:nvSpPr>
          <p:cNvPr id="174" name="Google Shape;174;p16"/>
          <p:cNvSpPr txBox="1"/>
          <p:nvPr>
            <p:ph type="body" idx="1"/>
          </p:nvPr>
        </p:nvSpPr>
        <p:spPr>
          <a:xfrm>
            <a:off x="4706224" y="729842"/>
            <a:ext cx="6647576" cy="5447121"/>
          </a:xfrm>
          <a:prstGeom prst="rect">
            <a:avLst/>
          </a:prstGeom>
          <a:noFill/>
          <a:ln>
            <a:noFill/>
          </a:ln>
        </p:spPr>
        <p:txBody>
          <a:bodyPr spcFirstLastPara="1" wrap="square" lIns="91425" tIns="45700" rIns="91425" bIns="45700" anchor="t" anchorCtr="0">
            <a:normAutofit/>
          </a:bodyPr>
          <a:lstStyle/>
          <a:p>
            <a:pPr marL="228600" lvl="0" indent="-101600" algn="l" rtl="0">
              <a:lnSpc>
                <a:spcPct val="90000"/>
              </a:lnSpc>
              <a:spcBef>
                <a:spcPts val="0"/>
              </a:spcBef>
              <a:spcAft>
                <a:spcPts val="0"/>
              </a:spcAft>
              <a:buClr>
                <a:schemeClr val="dk1"/>
              </a:buClr>
              <a:buSzPts val="2000"/>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000"/>
              <a:buChar char="•"/>
            </a:pPr>
            <a:r>
              <a:rPr lang="en-US" sz="2000">
                <a:latin typeface="Times New Roman" panose="02020603050405020304"/>
                <a:ea typeface="Times New Roman" panose="02020603050405020304"/>
                <a:cs typeface="Times New Roman" panose="02020603050405020304"/>
                <a:sym typeface="Times New Roman" panose="02020603050405020304"/>
              </a:rPr>
              <a:t>The SQL query language is nonprocedural.</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90000"/>
              </a:lnSpc>
              <a:spcBef>
                <a:spcPts val="1000"/>
              </a:spcBef>
              <a:spcAft>
                <a:spcPts val="0"/>
              </a:spcAft>
              <a:buClr>
                <a:schemeClr val="dk1"/>
              </a:buClr>
              <a:buSzPts val="1400"/>
              <a:buNone/>
            </a:pPr>
            <a:endParaRPr sz="1400" b="1">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90000"/>
              </a:lnSpc>
              <a:spcBef>
                <a:spcPts val="1000"/>
              </a:spcBef>
              <a:spcAft>
                <a:spcPts val="0"/>
              </a:spcAft>
              <a:buClr>
                <a:srgbClr val="0070C0"/>
              </a:buClr>
              <a:buSzPts val="1800"/>
              <a:buNone/>
            </a:pPr>
            <a:r>
              <a:rPr lang="en-US" sz="1800" b="1">
                <a:solidFill>
                  <a:srgbClr val="0070C0"/>
                </a:solidFill>
                <a:latin typeface="Times New Roman" panose="02020603050405020304"/>
                <a:ea typeface="Times New Roman" panose="02020603050405020304"/>
                <a:cs typeface="Times New Roman" panose="02020603050405020304"/>
                <a:sym typeface="Times New Roman" panose="02020603050405020304"/>
              </a:rPr>
              <a:t>select instructor.name from instructor where instructor.dept name = ’History’;</a:t>
            </a:r>
            <a:endParaRPr sz="1800">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114300" algn="l" rtl="0">
              <a:lnSpc>
                <a:spcPct val="90000"/>
              </a:lnSpc>
              <a:spcBef>
                <a:spcPts val="1000"/>
              </a:spcBef>
              <a:spcAft>
                <a:spcPts val="0"/>
              </a:spcAft>
              <a:buClr>
                <a:schemeClr val="dk1"/>
              </a:buClr>
              <a:buSzPts val="1800"/>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000"/>
              <a:buChar char="•"/>
            </a:pPr>
            <a:r>
              <a:rPr lang="en-US" sz="2000">
                <a:latin typeface="Times New Roman" panose="02020603050405020304"/>
                <a:ea typeface="Times New Roman" panose="02020603050405020304"/>
                <a:cs typeface="Times New Roman" panose="02020603050405020304"/>
                <a:sym typeface="Times New Roman" panose="02020603050405020304"/>
              </a:rPr>
              <a:t>Queries may involve information from more than one table.</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28600" lvl="0" indent="-101600" algn="l" rtl="0">
              <a:lnSpc>
                <a:spcPct val="90000"/>
              </a:lnSpc>
              <a:spcBef>
                <a:spcPts val="1000"/>
              </a:spcBef>
              <a:spcAft>
                <a:spcPts val="0"/>
              </a:spcAft>
              <a:buClr>
                <a:schemeClr val="dk1"/>
              </a:buClr>
              <a:buSzPts val="2000"/>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90000"/>
              </a:lnSpc>
              <a:spcBef>
                <a:spcPts val="1000"/>
              </a:spcBef>
              <a:spcAft>
                <a:spcPts val="0"/>
              </a:spcAft>
              <a:buClr>
                <a:srgbClr val="0070C0"/>
              </a:buClr>
              <a:buSzPts val="1800"/>
              <a:buNone/>
            </a:pPr>
            <a:r>
              <a:rPr lang="en-US" sz="1800" b="1">
                <a:solidFill>
                  <a:srgbClr val="0070C0"/>
                </a:solidFill>
                <a:latin typeface="Times New Roman" panose="02020603050405020304"/>
                <a:ea typeface="Times New Roman" panose="02020603050405020304"/>
                <a:cs typeface="Times New Roman" panose="02020603050405020304"/>
                <a:sym typeface="Times New Roman" panose="02020603050405020304"/>
              </a:rPr>
              <a:t>select instructor.ID, department.dept name from instructor, department where instructor.dept name= department.dept name and department.budget &gt; 95000;</a:t>
            </a:r>
            <a:endParaRPr lang="en-US" sz="1800" b="1">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90000"/>
              </a:lnSpc>
              <a:spcBef>
                <a:spcPts val="1000"/>
              </a:spcBef>
              <a:spcAft>
                <a:spcPts val="0"/>
              </a:spcAft>
              <a:buClr>
                <a:schemeClr val="dk1"/>
              </a:buClr>
              <a:buSzPts val="1400"/>
              <a:buNone/>
            </a:pPr>
            <a:endParaRPr sz="1400" b="1">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75" name="Google Shape;175;p16"/>
          <p:cNvPicPr preferRelativeResize="0"/>
          <p:nvPr/>
        </p:nvPicPr>
        <p:blipFill rotWithShape="1">
          <a:blip r:embed="rId1"/>
          <a:srcRect l="23117" t="12328" r="25801" b="4366"/>
          <a:stretch>
            <a:fillRect/>
          </a:stretch>
        </p:blipFill>
        <p:spPr>
          <a:xfrm>
            <a:off x="838200" y="1192568"/>
            <a:ext cx="3926747" cy="452166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79" name="Shape 179"/>
        <p:cNvGrpSpPr/>
        <p:nvPr/>
      </p:nvGrpSpPr>
      <p:grpSpPr>
        <a:xfrm>
          <a:off x="0" y="0"/>
          <a:ext cx="0" cy="0"/>
          <a:chOff x="0" y="0"/>
          <a:chExt cx="0" cy="0"/>
        </a:xfrm>
      </p:grpSpPr>
      <p:sp>
        <p:nvSpPr>
          <p:cNvPr id="180" name="Google Shape;180;p17"/>
          <p:cNvSpPr txBox="1"/>
          <p:nvPr>
            <p:ph type="body" idx="1"/>
          </p:nvPr>
        </p:nvSpPr>
        <p:spPr>
          <a:xfrm>
            <a:off x="547915" y="1103084"/>
            <a:ext cx="10515600" cy="598714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Basics of SQL-DDL,DML,DCL,TCL			Nested Queries, Views and its   Structure Creation, alternation			 Types </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b="1">
                <a:latin typeface="Calibri" panose="020F0502020204030204"/>
                <a:ea typeface="Calibri" panose="020F0502020204030204"/>
                <a:cs typeface="Calibri" panose="020F0502020204030204"/>
                <a:sym typeface="Calibri" panose="020F0502020204030204"/>
              </a:rPr>
              <a:t>Defining Constraints-Primary Key, Foreign Key, </a:t>
            </a:r>
            <a:r>
              <a:rPr lang="en-US" sz="2400">
                <a:latin typeface="Calibri" panose="020F0502020204030204"/>
                <a:ea typeface="Calibri" panose="020F0502020204030204"/>
                <a:cs typeface="Calibri" panose="020F0502020204030204"/>
                <a:sym typeface="Calibri" panose="020F0502020204030204"/>
              </a:rPr>
              <a:t>	Transaction Control Commands </a:t>
            </a:r>
            <a:r>
              <a:rPr lang="en-US" sz="2400" b="1">
                <a:latin typeface="Calibri" panose="020F0502020204030204"/>
                <a:ea typeface="Calibri" panose="020F0502020204030204"/>
                <a:cs typeface="Calibri" panose="020F0502020204030204"/>
                <a:sym typeface="Calibri" panose="020F0502020204030204"/>
              </a:rPr>
              <a:t>Unique, not null, check, IN operator 	</a:t>
            </a:r>
            <a:r>
              <a:rPr lang="en-US" sz="2400">
                <a:latin typeface="Calibri" panose="020F0502020204030204"/>
                <a:ea typeface="Calibri" panose="020F0502020204030204"/>
                <a:cs typeface="Calibri" panose="020F0502020204030204"/>
                <a:sym typeface="Calibri" panose="020F0502020204030204"/>
              </a:rPr>
              <a:t>	Commit, Rollback, Savepoint</a:t>
            </a:r>
            <a:endParaRPr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Functions-aggregation functions 			PL/SQL Concepts- Cursors</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Built-in Functions-numeric, date, string</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functions, string functions, Set operations, 		Stored Procedure, Functions 								Triggers and  Exceptional 								Handling</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Sub Queries, correlated sub queries 		Query Processing</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endParaRPr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84" name="Shape 184"/>
        <p:cNvGrpSpPr/>
        <p:nvPr/>
      </p:nvGrpSpPr>
      <p:grpSpPr>
        <a:xfrm>
          <a:off x="0" y="0"/>
          <a:ext cx="0" cy="0"/>
          <a:chOff x="0" y="0"/>
          <a:chExt cx="0" cy="0"/>
        </a:xfrm>
      </p:grpSpPr>
      <p:sp>
        <p:nvSpPr>
          <p:cNvPr id="185" name="Google Shape;185;p18"/>
          <p:cNvSpPr txBox="1"/>
          <p:nvPr>
            <p:ph type="title"/>
          </p:nvPr>
        </p:nvSpPr>
        <p:spPr>
          <a:xfrm>
            <a:off x="1920240" y="369116"/>
            <a:ext cx="8770571" cy="54528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73239"/>
              </a:buClr>
              <a:buSzPts val="4400"/>
              <a:buFont typeface="Times New Roman" panose="02020603050405020304"/>
              <a:buNone/>
            </a:pPr>
            <a:r>
              <a:rPr lang="en-US" b="0" i="0">
                <a:solidFill>
                  <a:srgbClr val="273239"/>
                </a:solidFill>
                <a:latin typeface="Times New Roman" panose="02020603050405020304"/>
                <a:ea typeface="Times New Roman" panose="02020603050405020304"/>
                <a:cs typeface="Times New Roman" panose="02020603050405020304"/>
                <a:sym typeface="Times New Roman" panose="02020603050405020304"/>
              </a:rPr>
              <a:t>SQL Constraints</a:t>
            </a:r>
            <a:endParaRPr b="0">
              <a:latin typeface="Times New Roman" panose="02020603050405020304"/>
              <a:ea typeface="Times New Roman" panose="02020603050405020304"/>
              <a:cs typeface="Times New Roman" panose="02020603050405020304"/>
              <a:sym typeface="Times New Roman" panose="02020603050405020304"/>
            </a:endParaRPr>
          </a:p>
        </p:txBody>
      </p:sp>
      <p:sp>
        <p:nvSpPr>
          <p:cNvPr id="186" name="Google Shape;186;p18"/>
          <p:cNvSpPr txBox="1"/>
          <p:nvPr>
            <p:ph type="body" idx="1"/>
          </p:nvPr>
        </p:nvSpPr>
        <p:spPr>
          <a:xfrm>
            <a:off x="947956" y="914401"/>
            <a:ext cx="10511405" cy="5142450"/>
          </a:xfrm>
          <a:prstGeom prst="rect">
            <a:avLst/>
          </a:prstGeom>
          <a:noFill/>
          <a:ln>
            <a:noFill/>
          </a:ln>
        </p:spPr>
        <p:txBody>
          <a:bodyPr spcFirstLastPara="1" wrap="square" lIns="91425" tIns="45700" rIns="91425" bIns="45700" anchor="t" anchorCtr="0">
            <a:normAutofit lnSpcReduction="10000"/>
          </a:bodyPr>
          <a:lstStyle/>
          <a:p>
            <a:pPr marL="285750" lvl="0" indent="-285750" algn="just" rtl="0">
              <a:lnSpc>
                <a:spcPct val="90000"/>
              </a:lnSpc>
              <a:spcBef>
                <a:spcPts val="0"/>
              </a:spcBef>
              <a:spcAft>
                <a:spcPts val="0"/>
              </a:spcAft>
              <a:buClr>
                <a:srgbClr val="40424E"/>
              </a:buClr>
              <a:buSzPts val="2800"/>
              <a:buFont typeface="Arial" panose="020B0604020202020204"/>
              <a:buChar char="•"/>
            </a:pP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Constraints are the rules that we can apply on the type of data in a table. That is, we can specify the limit on the type of data that can be stored in a particular column in a table using constraints.</a:t>
            </a:r>
            <a:endPar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C55A11"/>
              </a:buClr>
              <a:buSzPts val="2800"/>
              <a:buChar char="•"/>
            </a:pPr>
            <a:r>
              <a:rPr lang="en-US" b="1">
                <a:solidFill>
                  <a:srgbClr val="C55A11"/>
                </a:solidFill>
                <a:latin typeface="Times New Roman" panose="02020603050405020304"/>
                <a:ea typeface="Times New Roman" panose="02020603050405020304"/>
                <a:cs typeface="Times New Roman" panose="02020603050405020304"/>
                <a:sym typeface="Times New Roman" panose="02020603050405020304"/>
              </a:rPr>
              <a:t>Constraints in SQL</a:t>
            </a:r>
            <a:endParaRPr lang="en-US" b="1">
              <a:solidFill>
                <a:srgbClr val="C55A11"/>
              </a:solidFill>
              <a:latin typeface="Times New Roman" panose="02020603050405020304"/>
              <a:ea typeface="Times New Roman" panose="02020603050405020304"/>
              <a:cs typeface="Times New Roman" panose="02020603050405020304"/>
              <a:sym typeface="Times New Roman" panose="02020603050405020304"/>
            </a:endParaRPr>
          </a:p>
          <a:p>
            <a:pPr marL="2205990" lvl="5" indent="-285750" algn="just" rtl="0">
              <a:lnSpc>
                <a:spcPct val="90000"/>
              </a:lnSpc>
              <a:spcBef>
                <a:spcPts val="500"/>
              </a:spcBef>
              <a:spcAft>
                <a:spcPts val="0"/>
              </a:spcAft>
              <a:buClr>
                <a:srgbClr val="40424E"/>
              </a:buClr>
              <a:buSzPts val="1800"/>
              <a:buFont typeface="Noto Sans Symbols"/>
              <a:buChar char="✔"/>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Not Null</a:t>
            </a:r>
            <a:endPar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05990" lvl="5" indent="-285750" algn="just" rtl="0">
              <a:lnSpc>
                <a:spcPct val="90000"/>
              </a:lnSpc>
              <a:spcBef>
                <a:spcPts val="500"/>
              </a:spcBef>
              <a:spcAft>
                <a:spcPts val="0"/>
              </a:spcAft>
              <a:buClr>
                <a:srgbClr val="40424E"/>
              </a:buClr>
              <a:buSzPts val="1800"/>
              <a:buFont typeface="Noto Sans Symbols"/>
              <a:buChar char="✔"/>
            </a:pP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Unique</a:t>
            </a:r>
            <a:endPar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05990" lvl="5" indent="-285750" algn="just" rtl="0">
              <a:lnSpc>
                <a:spcPct val="90000"/>
              </a:lnSpc>
              <a:spcBef>
                <a:spcPts val="500"/>
              </a:spcBef>
              <a:spcAft>
                <a:spcPts val="0"/>
              </a:spcAft>
              <a:buClr>
                <a:srgbClr val="40424E"/>
              </a:buClr>
              <a:buSzPts val="1800"/>
              <a:buFont typeface="Noto Sans Symbols"/>
              <a:buChar char="✔"/>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Primary Key</a:t>
            </a:r>
            <a:endPar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05990" lvl="5" indent="-285750" algn="just" rtl="0">
              <a:lnSpc>
                <a:spcPct val="90000"/>
              </a:lnSpc>
              <a:spcBef>
                <a:spcPts val="500"/>
              </a:spcBef>
              <a:spcAft>
                <a:spcPts val="0"/>
              </a:spcAft>
              <a:buClr>
                <a:srgbClr val="40424E"/>
              </a:buClr>
              <a:buSzPts val="1800"/>
              <a:buFont typeface="Noto Sans Symbols"/>
              <a:buChar char="✔"/>
            </a:pP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Foreign K</a:t>
            </a: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ey</a:t>
            </a:r>
            <a:endPar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05990" lvl="5" indent="-285750" algn="just" rtl="0">
              <a:lnSpc>
                <a:spcPct val="90000"/>
              </a:lnSpc>
              <a:spcBef>
                <a:spcPts val="500"/>
              </a:spcBef>
              <a:spcAft>
                <a:spcPts val="0"/>
              </a:spcAft>
              <a:buClr>
                <a:srgbClr val="40424E"/>
              </a:buClr>
              <a:buSzPts val="1800"/>
              <a:buFont typeface="Noto Sans Symbols"/>
              <a:buChar char="✔"/>
            </a:pP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Check</a:t>
            </a:r>
            <a:endPar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05990" lvl="5" indent="-285750" algn="just" rtl="0">
              <a:lnSpc>
                <a:spcPct val="90000"/>
              </a:lnSpc>
              <a:spcBef>
                <a:spcPts val="500"/>
              </a:spcBef>
              <a:spcAft>
                <a:spcPts val="0"/>
              </a:spcAft>
              <a:buClr>
                <a:srgbClr val="40424E"/>
              </a:buClr>
              <a:buSzPts val="1800"/>
              <a:buFont typeface="Noto Sans Symbols"/>
              <a:buChar char="✔"/>
            </a:pP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Default</a:t>
            </a:r>
            <a:endPar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C55A11"/>
              </a:buClr>
              <a:buSzPts val="2800"/>
              <a:buChar char="•"/>
            </a:pPr>
            <a:r>
              <a:rPr lang="en-US" b="1">
                <a:solidFill>
                  <a:srgbClr val="C55A11"/>
                </a:solidFill>
                <a:latin typeface="Times New Roman" panose="02020603050405020304"/>
                <a:ea typeface="Times New Roman" panose="02020603050405020304"/>
                <a:cs typeface="Times New Roman" panose="02020603050405020304"/>
                <a:sym typeface="Times New Roman" panose="02020603050405020304"/>
              </a:rPr>
              <a:t>How to specify constraints?</a:t>
            </a:r>
            <a:endParaRPr lang="en-US" b="1">
              <a:solidFill>
                <a:srgbClr val="C55A11"/>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90000"/>
              </a:lnSpc>
              <a:spcBef>
                <a:spcPts val="1000"/>
              </a:spcBef>
              <a:spcAft>
                <a:spcPts val="0"/>
              </a:spcAft>
              <a:buClr>
                <a:srgbClr val="40424E"/>
              </a:buClr>
              <a:buSzPts val="2800"/>
              <a:buFont typeface="Arial" panose="020B0604020202020204"/>
              <a:buChar char="•"/>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We can specify constraints at the time of creating the table using </a:t>
            </a:r>
            <a:r>
              <a:rPr lang="en-US" b="1">
                <a:solidFill>
                  <a:srgbClr val="40424E"/>
                </a:solidFill>
                <a:latin typeface="Times New Roman" panose="02020603050405020304"/>
                <a:ea typeface="Times New Roman" panose="02020603050405020304"/>
                <a:cs typeface="Times New Roman" panose="02020603050405020304"/>
                <a:sym typeface="Times New Roman" panose="02020603050405020304"/>
              </a:rPr>
              <a:t>CREATE TABLE </a:t>
            </a: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statement. We can also specify the constraints after creating a table using </a:t>
            </a:r>
            <a:r>
              <a:rPr lang="en-US" b="1">
                <a:solidFill>
                  <a:srgbClr val="40424E"/>
                </a:solidFill>
                <a:latin typeface="Times New Roman" panose="02020603050405020304"/>
                <a:ea typeface="Times New Roman" panose="02020603050405020304"/>
                <a:cs typeface="Times New Roman" panose="02020603050405020304"/>
                <a:sym typeface="Times New Roman" panose="02020603050405020304"/>
              </a:rPr>
              <a:t>ALTER TABLE </a:t>
            </a: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statement.</a:t>
            </a:r>
            <a:endParaRPr>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90" name="Shape 190"/>
        <p:cNvGrpSpPr/>
        <p:nvPr/>
      </p:nvGrpSpPr>
      <p:grpSpPr>
        <a:xfrm>
          <a:off x="0" y="0"/>
          <a:ext cx="0" cy="0"/>
          <a:chOff x="0" y="0"/>
          <a:chExt cx="0" cy="0"/>
        </a:xfrm>
      </p:grpSpPr>
      <p:sp>
        <p:nvSpPr>
          <p:cNvPr id="191" name="Google Shape;191;p19"/>
          <p:cNvSpPr txBox="1"/>
          <p:nvPr>
            <p:ph type="body" idx="1"/>
          </p:nvPr>
        </p:nvSpPr>
        <p:spPr>
          <a:xfrm>
            <a:off x="846034" y="521842"/>
            <a:ext cx="10955708" cy="553594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55A11"/>
              </a:buClr>
              <a:buSzPts val="2800"/>
              <a:buChar char="•"/>
            </a:pPr>
            <a:r>
              <a:rPr lang="en-US" b="1" i="0">
                <a:solidFill>
                  <a:srgbClr val="C55A11"/>
                </a:solidFill>
                <a:latin typeface="Times New Roman" panose="02020603050405020304"/>
                <a:ea typeface="Times New Roman" panose="02020603050405020304"/>
                <a:cs typeface="Times New Roman" panose="02020603050405020304"/>
                <a:sym typeface="Times New Roman" panose="02020603050405020304"/>
              </a:rPr>
              <a:t>Syntax</a:t>
            </a:r>
            <a:endParaRPr lang="en-US" b="1" i="0">
              <a:solidFill>
                <a:srgbClr val="C55A1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800"/>
              <a:buChar char="•"/>
            </a:pPr>
            <a:r>
              <a:rPr lang="en-US"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CREATE TABLE sample_table(column1 data_type(size) constraint_name, column2 data_type(size) constraint_name, column3 data_type(size) constraint_name, .... ); </a:t>
            </a:r>
            <a:endParaRPr lang="en-US"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50800" algn="l" rtl="0">
              <a:lnSpc>
                <a:spcPct val="90000"/>
              </a:lnSpc>
              <a:spcBef>
                <a:spcPts val="1000"/>
              </a:spcBef>
              <a:spcAft>
                <a:spcPts val="0"/>
              </a:spcAft>
              <a:buClr>
                <a:schemeClr val="dk1"/>
              </a:buClr>
              <a:buSzPts val="2800"/>
              <a:buNone/>
            </a:pPr>
          </a:p>
          <a:p>
            <a:pPr marL="285750" lvl="0" indent="-171450" algn="just" rtl="0">
              <a:lnSpc>
                <a:spcPct val="90000"/>
              </a:lnSpc>
              <a:spcBef>
                <a:spcPts val="1000"/>
              </a:spcBef>
              <a:spcAft>
                <a:spcPts val="0"/>
              </a:spcAft>
              <a:buClr>
                <a:schemeClr val="dk1"/>
              </a:buClr>
              <a:buSzPts val="1800"/>
              <a:buFont typeface="Noto Sans Symbols"/>
              <a:buNone/>
            </a:pPr>
            <a:endParaRPr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90000"/>
              </a:lnSpc>
              <a:spcBef>
                <a:spcPts val="1000"/>
              </a:spcBef>
              <a:spcAft>
                <a:spcPts val="0"/>
              </a:spcAft>
              <a:buClr>
                <a:schemeClr val="dk1"/>
              </a:buClr>
              <a:buSzPts val="1800"/>
              <a:buFont typeface="Noto Sans Symbols"/>
              <a:buChar char="▪"/>
            </a:pPr>
            <a:r>
              <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sample_table</a:t>
            </a: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Name of the table to be created. </a:t>
            </a:r>
            <a:endPar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90000"/>
              </a:lnSpc>
              <a:spcBef>
                <a:spcPts val="1000"/>
              </a:spcBef>
              <a:spcAft>
                <a:spcPts val="0"/>
              </a:spcAft>
              <a:buClr>
                <a:schemeClr val="dk1"/>
              </a:buClr>
              <a:buSzPts val="1800"/>
              <a:buFont typeface="Noto Sans Symbols"/>
              <a:buChar char="▪"/>
            </a:pPr>
            <a:r>
              <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data_type</a:t>
            </a: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Type of data that can be stored in the field. </a:t>
            </a:r>
            <a:endPar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90000"/>
              </a:lnSpc>
              <a:spcBef>
                <a:spcPts val="1000"/>
              </a:spcBef>
              <a:spcAft>
                <a:spcPts val="0"/>
              </a:spcAft>
              <a:buClr>
                <a:schemeClr val="dk1"/>
              </a:buClr>
              <a:buSzPts val="1800"/>
              <a:buFont typeface="Noto Sans Symbols"/>
              <a:buChar char="▪"/>
            </a:pPr>
            <a:r>
              <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constraint_name</a:t>
            </a: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Name of the constraint. for example- NOT NULL, UNIQUE, PRIMARY KEY etc.</a:t>
            </a:r>
            <a:endPar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107950" algn="just" rtl="0">
              <a:lnSpc>
                <a:spcPct val="90000"/>
              </a:lnSpc>
              <a:spcBef>
                <a:spcPts val="1000"/>
              </a:spcBef>
              <a:spcAft>
                <a:spcPts val="0"/>
              </a:spcAft>
              <a:buClr>
                <a:schemeClr val="dk1"/>
              </a:buClr>
              <a:buSzPts val="2800"/>
              <a:buFont typeface="Noto Sans Symbols"/>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5" name="Shape 95"/>
        <p:cNvGrpSpPr/>
        <p:nvPr/>
      </p:nvGrpSpPr>
      <p:grpSpPr>
        <a:xfrm>
          <a:off x="0" y="0"/>
          <a:ext cx="0" cy="0"/>
          <a:chOff x="0" y="0"/>
          <a:chExt cx="0" cy="0"/>
        </a:xfrm>
      </p:grpSpPr>
      <p:sp>
        <p:nvSpPr>
          <p:cNvPr id="96" name="Google Shape;96;p2"/>
          <p:cNvSpPr txBox="1"/>
          <p:nvPr>
            <p:ph type="body" idx="1"/>
          </p:nvPr>
        </p:nvSpPr>
        <p:spPr>
          <a:xfrm>
            <a:off x="547915" y="1103084"/>
            <a:ext cx="10515600" cy="598714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a:t>
            </a:r>
            <a:r>
              <a:rPr lang="en-US" sz="2400" b="1">
                <a:latin typeface="Calibri" panose="020F0502020204030204"/>
                <a:ea typeface="Calibri" panose="020F0502020204030204"/>
                <a:cs typeface="Calibri" panose="020F0502020204030204"/>
                <a:sym typeface="Calibri" panose="020F0502020204030204"/>
              </a:rPr>
              <a:t>Basics of SQL-DDL,DML,DCL,TCL</a:t>
            </a:r>
            <a:r>
              <a:rPr lang="en-US" sz="2400">
                <a:latin typeface="Calibri" panose="020F0502020204030204"/>
                <a:ea typeface="Calibri" panose="020F0502020204030204"/>
                <a:cs typeface="Calibri" panose="020F0502020204030204"/>
                <a:sym typeface="Calibri" panose="020F0502020204030204"/>
              </a:rPr>
              <a:t>			Nested Queries, Views and its   </a:t>
            </a:r>
            <a:r>
              <a:rPr lang="en-US" sz="2400" b="1">
                <a:latin typeface="Calibri" panose="020F0502020204030204"/>
                <a:ea typeface="Calibri" panose="020F0502020204030204"/>
                <a:cs typeface="Calibri" panose="020F0502020204030204"/>
                <a:sym typeface="Calibri" panose="020F0502020204030204"/>
              </a:rPr>
              <a:t>Structure Creation, alternation</a:t>
            </a:r>
            <a:r>
              <a:rPr lang="en-US" sz="2400">
                <a:latin typeface="Calibri" panose="020F0502020204030204"/>
                <a:ea typeface="Calibri" panose="020F0502020204030204"/>
                <a:cs typeface="Calibri" panose="020F0502020204030204"/>
                <a:sym typeface="Calibri" panose="020F0502020204030204"/>
              </a:rPr>
              <a:t>			 Types </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Defining Constraints-Primary Key, Foreign Key, 	Transaction Control Commands Unique, not null, check, IN operator 			Commit, Rollback, Savepoint</a:t>
            </a:r>
            <a:endParaRPr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Functions-aggregation functions 			PL/SQL Concepts- Cursors</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Built-in Functions-numeric, date, string</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functions, string functions, Set operations, 		Stored Procedure, Functions 								Triggers and  Exceptional 								Handling</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Sub Queries, correlated sub queries 		Query Processing</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endParaRPr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95" name="Shape 195"/>
        <p:cNvGrpSpPr/>
        <p:nvPr/>
      </p:nvGrpSpPr>
      <p:grpSpPr>
        <a:xfrm>
          <a:off x="0" y="0"/>
          <a:ext cx="0" cy="0"/>
          <a:chOff x="0" y="0"/>
          <a:chExt cx="0" cy="0"/>
        </a:xfrm>
      </p:grpSpPr>
      <p:sp>
        <p:nvSpPr>
          <p:cNvPr id="196" name="Google Shape;196;p20"/>
          <p:cNvSpPr txBox="1"/>
          <p:nvPr>
            <p:ph type="title"/>
          </p:nvPr>
        </p:nvSpPr>
        <p:spPr>
          <a:xfrm>
            <a:off x="1912962" y="379207"/>
            <a:ext cx="8770571" cy="591821"/>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Times New Roman" panose="02020603050405020304"/>
              <a:buNone/>
            </a:pPr>
            <a:r>
              <a:rPr lang="en-US" b="0" i="0">
                <a:solidFill>
                  <a:schemeClr val="dk1"/>
                </a:solidFill>
                <a:latin typeface="Times New Roman" panose="02020603050405020304"/>
                <a:ea typeface="Times New Roman" panose="02020603050405020304"/>
                <a:cs typeface="Times New Roman" panose="02020603050405020304"/>
                <a:sym typeface="Times New Roman" panose="02020603050405020304"/>
              </a:rPr>
              <a:t>NOT NULL</a:t>
            </a:r>
            <a:endParaRPr b="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7" name="Google Shape;197;p20"/>
          <p:cNvSpPr txBox="1"/>
          <p:nvPr>
            <p:ph type="body" idx="1"/>
          </p:nvPr>
        </p:nvSpPr>
        <p:spPr>
          <a:xfrm>
            <a:off x="982764" y="675118"/>
            <a:ext cx="10630969" cy="5160475"/>
          </a:xfrm>
          <a:prstGeom prst="rect">
            <a:avLst/>
          </a:prstGeom>
          <a:noFill/>
          <a:ln>
            <a:noFill/>
          </a:ln>
        </p:spPr>
        <p:txBody>
          <a:bodyPr spcFirstLastPara="1" wrap="square" lIns="91425" tIns="45700" rIns="91425" bIns="45700" anchor="t" anchorCtr="0">
            <a:normAutofit/>
          </a:bodyPr>
          <a:lstStyle/>
          <a:p>
            <a:pPr marL="285750" lvl="0" indent="-107950" algn="just" rtl="0">
              <a:lnSpc>
                <a:spcPct val="90000"/>
              </a:lnSpc>
              <a:spcBef>
                <a:spcPts val="0"/>
              </a:spcBef>
              <a:spcAft>
                <a:spcPts val="0"/>
              </a:spcAft>
              <a:buClr>
                <a:schemeClr val="dk1"/>
              </a:buClr>
              <a:buSzPts val="2800"/>
              <a:buFont typeface="Arial" panose="020B0604020202020204"/>
              <a:buNone/>
            </a:pPr>
            <a:endParaRPr b="0" i="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90000"/>
              </a:lnSpc>
              <a:spcBef>
                <a:spcPts val="1000"/>
              </a:spcBef>
              <a:spcAft>
                <a:spcPts val="0"/>
              </a:spcAft>
              <a:buClr>
                <a:srgbClr val="40424E"/>
              </a:buClr>
              <a:buSzPts val="2800"/>
              <a:buFont typeface="Arial" panose="020B0604020202020204"/>
              <a:buChar char="•"/>
            </a:pP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If we specify a field in a table to be NOT NULL. </a:t>
            </a:r>
            <a:endPar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90000"/>
              </a:lnSpc>
              <a:spcBef>
                <a:spcPts val="1000"/>
              </a:spcBef>
              <a:spcAft>
                <a:spcPts val="0"/>
              </a:spcAft>
              <a:buClr>
                <a:srgbClr val="40424E"/>
              </a:buClr>
              <a:buSzPts val="2800"/>
              <a:buFont typeface="Arial" panose="020B0604020202020204"/>
              <a:buChar char="•"/>
            </a:pP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Then the field will never accept null value. </a:t>
            </a:r>
            <a:endPar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90000"/>
              </a:lnSpc>
              <a:spcBef>
                <a:spcPts val="1000"/>
              </a:spcBef>
              <a:spcAft>
                <a:spcPts val="0"/>
              </a:spcAft>
              <a:buClr>
                <a:srgbClr val="40424E"/>
              </a:buClr>
              <a:buSzPts val="2800"/>
              <a:buFont typeface="Arial" panose="020B0604020202020204"/>
              <a:buChar char="•"/>
            </a:pP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That is, you will be not allowed to insert a new row in the table without specifying any value to this field.</a:t>
            </a:r>
            <a:endPar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50800" algn="just" rtl="0">
              <a:lnSpc>
                <a:spcPct val="90000"/>
              </a:lnSpc>
              <a:spcBef>
                <a:spcPts val="1000"/>
              </a:spcBef>
              <a:spcAft>
                <a:spcPts val="0"/>
              </a:spcAft>
              <a:buClr>
                <a:schemeClr val="dk1"/>
              </a:buClr>
              <a:buSzPts val="2800"/>
              <a:buNone/>
            </a:pPr>
            <a:endParaRPr b="1">
              <a:solidFill>
                <a:srgbClr val="7030A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C00000"/>
              </a:buClr>
              <a:buSzPts val="2800"/>
              <a:buChar char="•"/>
            </a:pPr>
            <a:r>
              <a:rPr lang="en-US" b="1">
                <a:solidFill>
                  <a:srgbClr val="C00000"/>
                </a:solidFill>
                <a:latin typeface="Times New Roman" panose="02020603050405020304"/>
                <a:ea typeface="Times New Roman" panose="02020603050405020304"/>
                <a:cs typeface="Times New Roman" panose="02020603050405020304"/>
                <a:sym typeface="Times New Roman" panose="02020603050405020304"/>
              </a:rPr>
              <a:t>E.g.</a:t>
            </a:r>
            <a:endParaRPr lang="en-US" b="1">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ctr" rtl="0">
              <a:lnSpc>
                <a:spcPct val="90000"/>
              </a:lnSpc>
              <a:spcBef>
                <a:spcPts val="1000"/>
              </a:spcBef>
              <a:spcAft>
                <a:spcPts val="0"/>
              </a:spcAft>
              <a:buClr>
                <a:srgbClr val="525252"/>
              </a:buClr>
              <a:buSzPts val="2800"/>
              <a:buChar char="•"/>
            </a:pPr>
            <a:r>
              <a:rPr lang="en-US">
                <a:solidFill>
                  <a:srgbClr val="525252"/>
                </a:solidFill>
                <a:latin typeface="Times New Roman" panose="02020603050405020304"/>
                <a:ea typeface="Times New Roman" panose="02020603050405020304"/>
                <a:cs typeface="Times New Roman" panose="02020603050405020304"/>
                <a:sym typeface="Times New Roman" panose="02020603050405020304"/>
              </a:rPr>
              <a:t>CREATE TABLE Student ( ID int(6) NOT NULL, NAME varchar(10) NOT NULL, ADDRESS varchar(20) ); </a:t>
            </a:r>
            <a:endParaRPr lang="en-US">
              <a:solidFill>
                <a:srgbClr val="525252"/>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107950" algn="just" rtl="0">
              <a:lnSpc>
                <a:spcPct val="90000"/>
              </a:lnSpc>
              <a:spcBef>
                <a:spcPts val="1000"/>
              </a:spcBef>
              <a:spcAft>
                <a:spcPts val="0"/>
              </a:spcAft>
              <a:buClr>
                <a:schemeClr val="dk1"/>
              </a:buClr>
              <a:buSzPts val="2800"/>
              <a:buFont typeface="Arial" panose="020B0604020202020204"/>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01" name="Shape 201"/>
        <p:cNvGrpSpPr/>
        <p:nvPr/>
      </p:nvGrpSpPr>
      <p:grpSpPr>
        <a:xfrm>
          <a:off x="0" y="0"/>
          <a:ext cx="0" cy="0"/>
          <a:chOff x="0" y="0"/>
          <a:chExt cx="0" cy="0"/>
        </a:xfrm>
      </p:grpSpPr>
      <p:sp>
        <p:nvSpPr>
          <p:cNvPr id="202" name="Google Shape;202;p21"/>
          <p:cNvSpPr txBox="1"/>
          <p:nvPr>
            <p:ph type="title"/>
          </p:nvPr>
        </p:nvSpPr>
        <p:spPr>
          <a:xfrm>
            <a:off x="1920240" y="228575"/>
            <a:ext cx="8770571" cy="52345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40424E"/>
              </a:buClr>
              <a:buSzPct val="100000"/>
              <a:buFont typeface="Times New Roman" panose="02020603050405020304"/>
              <a:buNone/>
            </a:pP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UNIQUE</a:t>
            </a:r>
            <a:endParaRPr b="0">
              <a:latin typeface="Times New Roman" panose="02020603050405020304"/>
              <a:ea typeface="Times New Roman" panose="02020603050405020304"/>
              <a:cs typeface="Times New Roman" panose="02020603050405020304"/>
              <a:sym typeface="Times New Roman" panose="02020603050405020304"/>
            </a:endParaRPr>
          </a:p>
        </p:txBody>
      </p:sp>
      <p:sp>
        <p:nvSpPr>
          <p:cNvPr id="203" name="Google Shape;203;p21"/>
          <p:cNvSpPr txBox="1"/>
          <p:nvPr>
            <p:ph type="body" idx="1"/>
          </p:nvPr>
        </p:nvSpPr>
        <p:spPr>
          <a:xfrm>
            <a:off x="632388" y="1182560"/>
            <a:ext cx="10930071" cy="5211750"/>
          </a:xfrm>
          <a:prstGeom prst="rect">
            <a:avLst/>
          </a:prstGeom>
          <a:noFill/>
          <a:ln>
            <a:noFill/>
          </a:ln>
        </p:spPr>
        <p:txBody>
          <a:bodyPr spcFirstLastPara="1" wrap="square" lIns="91425" tIns="45700" rIns="91425" bIns="45700" anchor="t" anchorCtr="0">
            <a:normAutofit/>
          </a:bodyPr>
          <a:lstStyle/>
          <a:p>
            <a:pPr marL="285750" lvl="0" indent="-285750" algn="just" rtl="0">
              <a:lnSpc>
                <a:spcPct val="90000"/>
              </a:lnSpc>
              <a:spcBef>
                <a:spcPts val="0"/>
              </a:spcBef>
              <a:spcAft>
                <a:spcPts val="0"/>
              </a:spcAft>
              <a:buClr>
                <a:srgbClr val="40424E"/>
              </a:buClr>
              <a:buSzPts val="2800"/>
              <a:buFont typeface="Arial" panose="020B0604020202020204"/>
              <a:buChar char="•"/>
            </a:pP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This constraint helps to uniquely identify each row in the table. i.e. for a particular column, all the rows should have unique values. We can have more than one UNIQUE columns in a table.</a:t>
            </a:r>
            <a:endPar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107950" algn="just" rtl="0">
              <a:lnSpc>
                <a:spcPct val="90000"/>
              </a:lnSpc>
              <a:spcBef>
                <a:spcPts val="1000"/>
              </a:spcBef>
              <a:spcAft>
                <a:spcPts val="0"/>
              </a:spcAft>
              <a:buClr>
                <a:schemeClr val="dk1"/>
              </a:buClr>
              <a:buSzPts val="2800"/>
              <a:buFont typeface="Arial" panose="020B0604020202020204"/>
              <a:buNone/>
            </a:pPr>
            <a:endParaRPr>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C00000"/>
              </a:buClr>
              <a:buSzPts val="2800"/>
              <a:buChar char="•"/>
            </a:pPr>
            <a:r>
              <a:rPr lang="en-US" b="1">
                <a:solidFill>
                  <a:srgbClr val="C00000"/>
                </a:solidFill>
                <a:latin typeface="Times New Roman" panose="02020603050405020304"/>
                <a:ea typeface="Times New Roman" panose="02020603050405020304"/>
                <a:cs typeface="Times New Roman" panose="02020603050405020304"/>
                <a:sym typeface="Times New Roman" panose="02020603050405020304"/>
              </a:rPr>
              <a:t>E.g.</a:t>
            </a:r>
            <a:endParaRPr lang="en-US" b="1">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ctr" rtl="0">
              <a:lnSpc>
                <a:spcPct val="90000"/>
              </a:lnSpc>
              <a:spcBef>
                <a:spcPts val="1000"/>
              </a:spcBef>
              <a:spcAft>
                <a:spcPts val="0"/>
              </a:spcAft>
              <a:buClr>
                <a:srgbClr val="525252"/>
              </a:buClr>
              <a:buSzPts val="2800"/>
              <a:buChar char="•"/>
            </a:pPr>
            <a:r>
              <a:rPr lang="en-US">
                <a:solidFill>
                  <a:srgbClr val="525252"/>
                </a:solidFill>
                <a:latin typeface="Times New Roman" panose="02020603050405020304"/>
                <a:ea typeface="Times New Roman" panose="02020603050405020304"/>
                <a:cs typeface="Times New Roman" panose="02020603050405020304"/>
                <a:sym typeface="Times New Roman" panose="02020603050405020304"/>
              </a:rPr>
              <a:t>CREATE TABLE Student ( ID int(6) NOT NULL UNIQUE, NAME varchar(10), ADDRESS varchar(20) ); </a:t>
            </a:r>
            <a:endParaRPr lang="en-US">
              <a:solidFill>
                <a:srgbClr val="525252"/>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107950" algn="just" rtl="0">
              <a:lnSpc>
                <a:spcPct val="90000"/>
              </a:lnSpc>
              <a:spcBef>
                <a:spcPts val="1000"/>
              </a:spcBef>
              <a:spcAft>
                <a:spcPts val="0"/>
              </a:spcAft>
              <a:buClr>
                <a:schemeClr val="dk1"/>
              </a:buClr>
              <a:buSzPts val="2800"/>
              <a:buFont typeface="Arial" panose="020B0604020202020204"/>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07" name="Shape 207"/>
        <p:cNvGrpSpPr/>
        <p:nvPr/>
      </p:nvGrpSpPr>
      <p:grpSpPr>
        <a:xfrm>
          <a:off x="0" y="0"/>
          <a:ext cx="0" cy="0"/>
          <a:chOff x="0" y="0"/>
          <a:chExt cx="0" cy="0"/>
        </a:xfrm>
      </p:grpSpPr>
      <p:sp>
        <p:nvSpPr>
          <p:cNvPr id="208" name="Google Shape;208;p22"/>
          <p:cNvSpPr txBox="1"/>
          <p:nvPr>
            <p:ph type="title"/>
          </p:nvPr>
        </p:nvSpPr>
        <p:spPr>
          <a:xfrm>
            <a:off x="1920240" y="173773"/>
            <a:ext cx="8770571" cy="60640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40424E"/>
              </a:buClr>
              <a:buSzPts val="4400"/>
              <a:buFont typeface="Times New Roman" panose="02020603050405020304"/>
              <a:buNone/>
            </a:pP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PRIMARY KEY</a:t>
            </a:r>
            <a:endParaRPr b="0">
              <a:latin typeface="Times New Roman" panose="02020603050405020304"/>
              <a:ea typeface="Times New Roman" panose="02020603050405020304"/>
              <a:cs typeface="Times New Roman" panose="02020603050405020304"/>
              <a:sym typeface="Times New Roman" panose="02020603050405020304"/>
            </a:endParaRPr>
          </a:p>
        </p:txBody>
      </p:sp>
      <p:sp>
        <p:nvSpPr>
          <p:cNvPr id="209" name="Google Shape;209;p22"/>
          <p:cNvSpPr txBox="1"/>
          <p:nvPr>
            <p:ph type="body" idx="1"/>
          </p:nvPr>
        </p:nvSpPr>
        <p:spPr>
          <a:xfrm>
            <a:off x="1006679" y="780177"/>
            <a:ext cx="10695963" cy="5183603"/>
          </a:xfrm>
          <a:prstGeom prst="rect">
            <a:avLst/>
          </a:prstGeom>
          <a:noFill/>
          <a:ln>
            <a:noFill/>
          </a:ln>
        </p:spPr>
        <p:txBody>
          <a:bodyPr spcFirstLastPara="1" wrap="square" lIns="91425" tIns="45700" rIns="91425" bIns="45700" anchor="t" anchorCtr="0">
            <a:normAutofit/>
          </a:bodyPr>
          <a:lstStyle/>
          <a:p>
            <a:pPr marL="285750" lvl="0" indent="-285750" algn="just" rtl="0">
              <a:lnSpc>
                <a:spcPct val="90000"/>
              </a:lnSpc>
              <a:spcBef>
                <a:spcPts val="0"/>
              </a:spcBef>
              <a:spcAft>
                <a:spcPts val="0"/>
              </a:spcAft>
              <a:buClr>
                <a:srgbClr val="40424E"/>
              </a:buClr>
              <a:buSzPts val="2800"/>
              <a:buFont typeface="Arial" panose="020B0604020202020204"/>
              <a:buChar char="•"/>
            </a:pP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Primary Key is a field which uniquely identifies each row in the table. </a:t>
            </a:r>
            <a:endPar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90000"/>
              </a:lnSpc>
              <a:spcBef>
                <a:spcPts val="1000"/>
              </a:spcBef>
              <a:spcAft>
                <a:spcPts val="0"/>
              </a:spcAft>
              <a:buClr>
                <a:srgbClr val="40424E"/>
              </a:buClr>
              <a:buSzPts val="2800"/>
              <a:buFont typeface="Arial" panose="020B0604020202020204"/>
              <a:buChar char="•"/>
            </a:pP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If a field in a table as primary key, then the field will not be able to contain NULL values as well as all the rows should have unique values for this field. </a:t>
            </a:r>
            <a:endPar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90000"/>
              </a:lnSpc>
              <a:spcBef>
                <a:spcPts val="1000"/>
              </a:spcBef>
              <a:spcAft>
                <a:spcPts val="0"/>
              </a:spcAft>
              <a:buClr>
                <a:srgbClr val="40424E"/>
              </a:buClr>
              <a:buSzPts val="2800"/>
              <a:buFont typeface="Arial" panose="020B0604020202020204"/>
              <a:buChar char="•"/>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In</a:t>
            </a: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 other words we can say that this is combination of NOT NULL and UNIQUE constraints.</a:t>
            </a:r>
            <a:endPar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90000"/>
              </a:lnSpc>
              <a:spcBef>
                <a:spcPts val="1000"/>
              </a:spcBef>
              <a:spcAft>
                <a:spcPts val="0"/>
              </a:spcAft>
              <a:buClr>
                <a:srgbClr val="40424E"/>
              </a:buClr>
              <a:buSzPts val="2800"/>
              <a:buFont typeface="Arial" panose="020B0604020202020204"/>
              <a:buChar char="•"/>
            </a:pP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A table can have only one field as primary key.</a:t>
            </a:r>
            <a:endPar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50800" algn="just" rtl="0">
              <a:lnSpc>
                <a:spcPct val="90000"/>
              </a:lnSpc>
              <a:spcBef>
                <a:spcPts val="1000"/>
              </a:spcBef>
              <a:spcAft>
                <a:spcPts val="0"/>
              </a:spcAft>
              <a:buClr>
                <a:schemeClr val="dk1"/>
              </a:buClr>
              <a:buSzPts val="2800"/>
              <a:buNone/>
            </a:pPr>
            <a:endParaRPr b="1">
              <a:solidFill>
                <a:srgbClr val="BF9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BF9000"/>
              </a:buClr>
              <a:buSzPts val="2800"/>
              <a:buChar char="•"/>
            </a:pPr>
            <a:r>
              <a:rPr lang="en-US" b="1">
                <a:solidFill>
                  <a:srgbClr val="BF9000"/>
                </a:solidFill>
                <a:latin typeface="Times New Roman" panose="02020603050405020304"/>
                <a:ea typeface="Times New Roman" panose="02020603050405020304"/>
                <a:cs typeface="Times New Roman" panose="02020603050405020304"/>
                <a:sym typeface="Times New Roman" panose="02020603050405020304"/>
              </a:rPr>
              <a:t>E.g.</a:t>
            </a:r>
            <a:endParaRPr lang="en-US" b="1">
              <a:solidFill>
                <a:srgbClr val="BF9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ctr" rtl="0">
              <a:lnSpc>
                <a:spcPct val="90000"/>
              </a:lnSpc>
              <a:spcBef>
                <a:spcPts val="1000"/>
              </a:spcBef>
              <a:spcAft>
                <a:spcPts val="0"/>
              </a:spcAft>
              <a:buClr>
                <a:srgbClr val="833C0B"/>
              </a:buClr>
              <a:buSzPts val="2800"/>
              <a:buChar char="•"/>
            </a:pPr>
            <a:r>
              <a:rPr lang="en-US">
                <a:solidFill>
                  <a:srgbClr val="833C0B"/>
                </a:solidFill>
                <a:latin typeface="Times New Roman" panose="02020603050405020304"/>
                <a:ea typeface="Times New Roman" panose="02020603050405020304"/>
                <a:cs typeface="Times New Roman" panose="02020603050405020304"/>
                <a:sym typeface="Times New Roman" panose="02020603050405020304"/>
              </a:rPr>
              <a:t>CREATE TABLE Student ( ID int(6) NOT NULL UNIQUE, NAME varchar(10), ADDRESS varchar(20), PRIMARY KEY(ID) ); </a:t>
            </a:r>
            <a:endParaRPr lang="en-US">
              <a:solidFill>
                <a:srgbClr val="833C0B"/>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107950" algn="just" rtl="0">
              <a:lnSpc>
                <a:spcPct val="90000"/>
              </a:lnSpc>
              <a:spcBef>
                <a:spcPts val="1000"/>
              </a:spcBef>
              <a:spcAft>
                <a:spcPts val="0"/>
              </a:spcAft>
              <a:buClr>
                <a:schemeClr val="dk1"/>
              </a:buClr>
              <a:buSzPts val="2800"/>
              <a:buFont typeface="Arial" panose="020B0604020202020204"/>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13" name="Shape 213"/>
        <p:cNvGrpSpPr/>
        <p:nvPr/>
      </p:nvGrpSpPr>
      <p:grpSpPr>
        <a:xfrm>
          <a:off x="0" y="0"/>
          <a:ext cx="0" cy="0"/>
          <a:chOff x="0" y="0"/>
          <a:chExt cx="0" cy="0"/>
        </a:xfrm>
      </p:grpSpPr>
      <p:sp>
        <p:nvSpPr>
          <p:cNvPr id="214" name="Google Shape;214;p23"/>
          <p:cNvSpPr txBox="1"/>
          <p:nvPr>
            <p:ph type="title"/>
          </p:nvPr>
        </p:nvSpPr>
        <p:spPr>
          <a:xfrm>
            <a:off x="1945407" y="94869"/>
            <a:ext cx="8770571" cy="648349"/>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40424E"/>
              </a:buClr>
              <a:buSzPct val="100000"/>
              <a:buFont typeface="Times New Roman" panose="02020603050405020304"/>
              <a:buNone/>
            </a:pP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FOREIGN KEY</a:t>
            </a:r>
            <a:endParaRPr b="0">
              <a:latin typeface="Times New Roman" panose="02020603050405020304"/>
              <a:ea typeface="Times New Roman" panose="02020603050405020304"/>
              <a:cs typeface="Times New Roman" panose="02020603050405020304"/>
              <a:sym typeface="Times New Roman" panose="02020603050405020304"/>
            </a:endParaRPr>
          </a:p>
        </p:txBody>
      </p:sp>
      <p:sp>
        <p:nvSpPr>
          <p:cNvPr id="215" name="Google Shape;215;p23"/>
          <p:cNvSpPr txBox="1"/>
          <p:nvPr>
            <p:ph type="body" idx="1"/>
          </p:nvPr>
        </p:nvSpPr>
        <p:spPr>
          <a:xfrm>
            <a:off x="805343" y="743218"/>
            <a:ext cx="10872131" cy="5220562"/>
          </a:xfrm>
          <a:prstGeom prst="rect">
            <a:avLst/>
          </a:prstGeom>
          <a:noFill/>
          <a:ln>
            <a:noFill/>
          </a:ln>
        </p:spPr>
        <p:txBody>
          <a:bodyPr spcFirstLastPara="1" wrap="square" lIns="91425" tIns="45700" rIns="91425" bIns="45700" anchor="t" anchorCtr="0">
            <a:normAutofit/>
          </a:bodyPr>
          <a:lstStyle/>
          <a:p>
            <a:pPr marL="285750" lvl="0" indent="-285750" algn="just" rtl="0">
              <a:lnSpc>
                <a:spcPct val="90000"/>
              </a:lnSpc>
              <a:spcBef>
                <a:spcPts val="0"/>
              </a:spcBef>
              <a:spcAft>
                <a:spcPts val="0"/>
              </a:spcAft>
              <a:buClr>
                <a:srgbClr val="40424E"/>
              </a:buClr>
              <a:buSzPts val="2800"/>
              <a:buFont typeface="Arial" panose="020B0604020202020204"/>
              <a:buChar char="•"/>
            </a:pP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Foreign Key is a field in a table which uniquely identifies each row of a another table. </a:t>
            </a:r>
            <a:endPar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90000"/>
              </a:lnSpc>
              <a:spcBef>
                <a:spcPts val="1000"/>
              </a:spcBef>
              <a:spcAft>
                <a:spcPts val="0"/>
              </a:spcAft>
              <a:buClr>
                <a:srgbClr val="40424E"/>
              </a:buClr>
              <a:buSzPts val="2800"/>
              <a:buFont typeface="Arial" panose="020B0604020202020204"/>
              <a:buChar char="•"/>
            </a:pP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That is, this field points to primary key of another table. This usually creates a kind of link between the tables.</a:t>
            </a:r>
            <a:endPar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90000"/>
              </a:lnSpc>
              <a:spcBef>
                <a:spcPts val="1000"/>
              </a:spcBef>
              <a:spcAft>
                <a:spcPts val="0"/>
              </a:spcAft>
              <a:buClr>
                <a:srgbClr val="40424E"/>
              </a:buClr>
              <a:buSzPts val="2800"/>
              <a:buFont typeface="Arial" panose="020B0604020202020204"/>
              <a:buChar char="•"/>
            </a:pPr>
            <a:r>
              <a:rPr lang="en-US" u="sng">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1"/>
              </a:rPr>
              <a:t>Foreign Key</a:t>
            </a: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is used to relate two tables. The relationship between the two tables matches the Primary Key in one of the tables with a Foreign Key in the second table.</a:t>
            </a:r>
            <a:endPar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90000"/>
              </a:lnSpc>
              <a:spcBef>
                <a:spcPts val="1000"/>
              </a:spcBef>
              <a:spcAft>
                <a:spcPts val="0"/>
              </a:spcAft>
              <a:buClr>
                <a:srgbClr val="40424E"/>
              </a:buClr>
              <a:buSzPts val="2800"/>
              <a:buFont typeface="Arial" panose="020B0604020202020204"/>
              <a:buChar char="•"/>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This is also called a referencing key.</a:t>
            </a:r>
            <a:endPar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90000"/>
              </a:lnSpc>
              <a:spcBef>
                <a:spcPts val="1000"/>
              </a:spcBef>
              <a:spcAft>
                <a:spcPts val="0"/>
              </a:spcAft>
              <a:buClr>
                <a:srgbClr val="40424E"/>
              </a:buClr>
              <a:buSzPts val="2800"/>
              <a:buFont typeface="Arial" panose="020B0604020202020204"/>
              <a:buChar char="•"/>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We use </a:t>
            </a:r>
            <a:r>
              <a:rPr lang="en-US" u="sng">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2"/>
              </a:rPr>
              <a:t>ALTER</a:t>
            </a: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statement and </a:t>
            </a:r>
            <a:r>
              <a:rPr lang="en-US" u="sng">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2"/>
              </a:rPr>
              <a:t>ADD</a:t>
            </a: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statement to specify this constraint.</a:t>
            </a:r>
            <a:endPar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107950" algn="just" rtl="0">
              <a:lnSpc>
                <a:spcPct val="90000"/>
              </a:lnSpc>
              <a:spcBef>
                <a:spcPts val="1000"/>
              </a:spcBef>
              <a:spcAft>
                <a:spcPts val="0"/>
              </a:spcAft>
              <a:buClr>
                <a:schemeClr val="dk1"/>
              </a:buClr>
              <a:buSzPts val="2800"/>
              <a:buFont typeface="Arial" panose="020B0604020202020204"/>
              <a:buNone/>
            </a:pPr>
            <a:endParaRPr>
              <a:latin typeface="Times New Roman" panose="02020603050405020304"/>
              <a:ea typeface="Times New Roman" panose="02020603050405020304"/>
              <a:cs typeface="Times New Roman" panose="02020603050405020304"/>
              <a:sym typeface="Times New Roman" panose="02020603050405020304"/>
            </a:endParaRPr>
          </a:p>
        </p:txBody>
      </p:sp>
      <p:pic>
        <p:nvPicPr>
          <p:cNvPr id="216" name="Google Shape;216;p23"/>
          <p:cNvPicPr preferRelativeResize="0"/>
          <p:nvPr/>
        </p:nvPicPr>
        <p:blipFill rotWithShape="1">
          <a:blip r:embed="rId3"/>
          <a:srcRect l="14921" t="19446" r="15408" b="17453"/>
          <a:stretch>
            <a:fillRect/>
          </a:stretch>
        </p:blipFill>
        <p:spPr>
          <a:xfrm>
            <a:off x="2306971" y="4327927"/>
            <a:ext cx="7868873" cy="211481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20" name="Shape 220"/>
        <p:cNvGrpSpPr/>
        <p:nvPr/>
      </p:nvGrpSpPr>
      <p:grpSpPr>
        <a:xfrm>
          <a:off x="0" y="0"/>
          <a:ext cx="0" cy="0"/>
          <a:chOff x="0" y="0"/>
          <a:chExt cx="0" cy="0"/>
        </a:xfrm>
      </p:grpSpPr>
      <p:sp>
        <p:nvSpPr>
          <p:cNvPr id="221" name="Google Shape;221;p24"/>
          <p:cNvSpPr txBox="1"/>
          <p:nvPr>
            <p:ph type="body" idx="1"/>
          </p:nvPr>
        </p:nvSpPr>
        <p:spPr>
          <a:xfrm>
            <a:off x="872455" y="394284"/>
            <a:ext cx="10746297" cy="5788402"/>
          </a:xfrm>
          <a:prstGeom prst="rect">
            <a:avLst/>
          </a:prstGeom>
          <a:noFill/>
          <a:ln>
            <a:noFill/>
          </a:ln>
        </p:spPr>
        <p:txBody>
          <a:bodyPr spcFirstLastPara="1" wrap="square" lIns="91425" tIns="45700" rIns="91425" bIns="45700" anchor="t" anchorCtr="0">
            <a:normAutofit fontScale="92500" lnSpcReduction="20000"/>
          </a:bodyPr>
          <a:lstStyle/>
          <a:p>
            <a:pPr marL="285750" lvl="0" indent="-285750" algn="just" rtl="0">
              <a:lnSpc>
                <a:spcPct val="90000"/>
              </a:lnSpc>
              <a:spcBef>
                <a:spcPts val="0"/>
              </a:spcBef>
              <a:spcAft>
                <a:spcPts val="0"/>
              </a:spcAft>
              <a:buClr>
                <a:srgbClr val="333333"/>
              </a:buClr>
              <a:buSzPct val="100000"/>
              <a:buFont typeface="Arial" panose="020B0604020202020204"/>
              <a:buChar char="•"/>
            </a:pPr>
            <a:r>
              <a:rPr lang="en-US" b="0" i="0">
                <a:solidFill>
                  <a:srgbClr val="333333"/>
                </a:solidFill>
                <a:latin typeface="Times New Roman" panose="02020603050405020304"/>
                <a:ea typeface="Times New Roman" panose="02020603050405020304"/>
                <a:cs typeface="Times New Roman" panose="02020603050405020304"/>
                <a:sym typeface="Times New Roman" panose="02020603050405020304"/>
              </a:rPr>
              <a:t>In </a:t>
            </a:r>
            <a:r>
              <a:rPr lang="en-US" b="1" i="0">
                <a:solidFill>
                  <a:srgbClr val="333333"/>
                </a:solidFill>
                <a:latin typeface="Times New Roman" panose="02020603050405020304"/>
                <a:ea typeface="Times New Roman" panose="02020603050405020304"/>
                <a:cs typeface="Times New Roman" panose="02020603050405020304"/>
                <a:sym typeface="Times New Roman" panose="02020603050405020304"/>
              </a:rPr>
              <a:t>Customer_Detail</a:t>
            </a:r>
            <a:r>
              <a:rPr lang="en-US" b="0" i="0">
                <a:solidFill>
                  <a:srgbClr val="333333"/>
                </a:solidFill>
                <a:latin typeface="Times New Roman" panose="02020603050405020304"/>
                <a:ea typeface="Times New Roman" panose="02020603050405020304"/>
                <a:cs typeface="Times New Roman" panose="02020603050405020304"/>
                <a:sym typeface="Times New Roman" panose="02020603050405020304"/>
              </a:rPr>
              <a:t> table, </a:t>
            </a:r>
            <a:r>
              <a:rPr lang="en-US" b="1" i="0">
                <a:solidFill>
                  <a:srgbClr val="333333"/>
                </a:solidFill>
                <a:latin typeface="Times New Roman" panose="02020603050405020304"/>
                <a:ea typeface="Times New Roman" panose="02020603050405020304"/>
                <a:cs typeface="Times New Roman" panose="02020603050405020304"/>
                <a:sym typeface="Times New Roman" panose="02020603050405020304"/>
              </a:rPr>
              <a:t>c_id</a:t>
            </a:r>
            <a:r>
              <a:rPr lang="en-US" b="0" i="0">
                <a:solidFill>
                  <a:srgbClr val="333333"/>
                </a:solidFill>
                <a:latin typeface="Times New Roman" panose="02020603050405020304"/>
                <a:ea typeface="Times New Roman" panose="02020603050405020304"/>
                <a:cs typeface="Times New Roman" panose="02020603050405020304"/>
                <a:sym typeface="Times New Roman" panose="02020603050405020304"/>
              </a:rPr>
              <a:t> is the primary key which is set as foreign key in </a:t>
            </a:r>
            <a:r>
              <a:rPr lang="en-US" b="1" i="0">
                <a:solidFill>
                  <a:srgbClr val="333333"/>
                </a:solidFill>
                <a:latin typeface="Times New Roman" panose="02020603050405020304"/>
                <a:ea typeface="Times New Roman" panose="02020603050405020304"/>
                <a:cs typeface="Times New Roman" panose="02020603050405020304"/>
                <a:sym typeface="Times New Roman" panose="02020603050405020304"/>
              </a:rPr>
              <a:t>Order_Detail</a:t>
            </a:r>
            <a:r>
              <a:rPr lang="en-US" b="0" i="0">
                <a:solidFill>
                  <a:srgbClr val="333333"/>
                </a:solidFill>
                <a:latin typeface="Times New Roman" panose="02020603050405020304"/>
                <a:ea typeface="Times New Roman" panose="02020603050405020304"/>
                <a:cs typeface="Times New Roman" panose="02020603050405020304"/>
                <a:sym typeface="Times New Roman" panose="02020603050405020304"/>
              </a:rPr>
              <a:t> table. </a:t>
            </a:r>
            <a:endParaRPr lang="en-US" b="0" i="0">
              <a:solidFill>
                <a:srgbClr val="333333"/>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90000"/>
              </a:lnSpc>
              <a:spcBef>
                <a:spcPts val="1000"/>
              </a:spcBef>
              <a:spcAft>
                <a:spcPts val="0"/>
              </a:spcAft>
              <a:buClr>
                <a:srgbClr val="333333"/>
              </a:buClr>
              <a:buSzPct val="100000"/>
              <a:buFont typeface="Arial" panose="020B0604020202020204"/>
              <a:buChar char="•"/>
            </a:pPr>
            <a:r>
              <a:rPr lang="en-US" b="0" i="0">
                <a:solidFill>
                  <a:srgbClr val="333333"/>
                </a:solidFill>
                <a:latin typeface="Times New Roman" panose="02020603050405020304"/>
                <a:ea typeface="Times New Roman" panose="02020603050405020304"/>
                <a:cs typeface="Times New Roman" panose="02020603050405020304"/>
                <a:sym typeface="Times New Roman" panose="02020603050405020304"/>
              </a:rPr>
              <a:t>The value that is entered in </a:t>
            </a:r>
            <a:r>
              <a:rPr lang="en-US" b="1" i="0">
                <a:solidFill>
                  <a:srgbClr val="333333"/>
                </a:solidFill>
                <a:latin typeface="Times New Roman" panose="02020603050405020304"/>
                <a:ea typeface="Times New Roman" panose="02020603050405020304"/>
                <a:cs typeface="Times New Roman" panose="02020603050405020304"/>
                <a:sym typeface="Times New Roman" panose="02020603050405020304"/>
              </a:rPr>
              <a:t>c_id</a:t>
            </a:r>
            <a:r>
              <a:rPr lang="en-US" b="0" i="0">
                <a:solidFill>
                  <a:srgbClr val="333333"/>
                </a:solidFill>
                <a:latin typeface="Times New Roman" panose="02020603050405020304"/>
                <a:ea typeface="Times New Roman" panose="02020603050405020304"/>
                <a:cs typeface="Times New Roman" panose="02020603050405020304"/>
                <a:sym typeface="Times New Roman" panose="02020603050405020304"/>
              </a:rPr>
              <a:t> which is set as foreign key in </a:t>
            </a:r>
            <a:r>
              <a:rPr lang="en-US" b="1" i="0">
                <a:solidFill>
                  <a:srgbClr val="333333"/>
                </a:solidFill>
                <a:latin typeface="Times New Roman" panose="02020603050405020304"/>
                <a:ea typeface="Times New Roman" panose="02020603050405020304"/>
                <a:cs typeface="Times New Roman" panose="02020603050405020304"/>
                <a:sym typeface="Times New Roman" panose="02020603050405020304"/>
              </a:rPr>
              <a:t>Order_Detail</a:t>
            </a:r>
            <a:r>
              <a:rPr lang="en-US" b="0" i="0">
                <a:solidFill>
                  <a:srgbClr val="333333"/>
                </a:solidFill>
                <a:latin typeface="Times New Roman" panose="02020603050405020304"/>
                <a:ea typeface="Times New Roman" panose="02020603050405020304"/>
                <a:cs typeface="Times New Roman" panose="02020603050405020304"/>
                <a:sym typeface="Times New Roman" panose="02020603050405020304"/>
              </a:rPr>
              <a:t> table must be present in </a:t>
            </a:r>
            <a:r>
              <a:rPr lang="en-US" b="1" i="0">
                <a:solidFill>
                  <a:srgbClr val="333333"/>
                </a:solidFill>
                <a:latin typeface="Times New Roman" panose="02020603050405020304"/>
                <a:ea typeface="Times New Roman" panose="02020603050405020304"/>
                <a:cs typeface="Times New Roman" panose="02020603050405020304"/>
                <a:sym typeface="Times New Roman" panose="02020603050405020304"/>
              </a:rPr>
              <a:t>Customer_Detail</a:t>
            </a:r>
            <a:r>
              <a:rPr lang="en-US" b="0" i="0">
                <a:solidFill>
                  <a:srgbClr val="333333"/>
                </a:solidFill>
                <a:latin typeface="Times New Roman" panose="02020603050405020304"/>
                <a:ea typeface="Times New Roman" panose="02020603050405020304"/>
                <a:cs typeface="Times New Roman" panose="02020603050405020304"/>
                <a:sym typeface="Times New Roman" panose="02020603050405020304"/>
              </a:rPr>
              <a:t> table where it is set as primary key. </a:t>
            </a:r>
            <a:endParaRPr lang="en-US" b="0" i="0">
              <a:solidFill>
                <a:srgbClr val="333333"/>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90000"/>
              </a:lnSpc>
              <a:spcBef>
                <a:spcPts val="1000"/>
              </a:spcBef>
              <a:spcAft>
                <a:spcPts val="0"/>
              </a:spcAft>
              <a:buClr>
                <a:srgbClr val="333333"/>
              </a:buClr>
              <a:buSzPct val="100000"/>
              <a:buFont typeface="Arial" panose="020B0604020202020204"/>
              <a:buChar char="•"/>
            </a:pPr>
            <a:r>
              <a:rPr lang="en-US" b="0" i="0">
                <a:solidFill>
                  <a:srgbClr val="333333"/>
                </a:solidFill>
                <a:latin typeface="Times New Roman" panose="02020603050405020304"/>
                <a:ea typeface="Times New Roman" panose="02020603050405020304"/>
                <a:cs typeface="Times New Roman" panose="02020603050405020304"/>
                <a:sym typeface="Times New Roman" panose="02020603050405020304"/>
              </a:rPr>
              <a:t>This prevents invalid data to be inserted into </a:t>
            </a:r>
            <a:r>
              <a:rPr lang="en-US" b="1" i="0">
                <a:solidFill>
                  <a:srgbClr val="333333"/>
                </a:solidFill>
                <a:latin typeface="Times New Roman" panose="02020603050405020304"/>
                <a:ea typeface="Times New Roman" panose="02020603050405020304"/>
                <a:cs typeface="Times New Roman" panose="02020603050405020304"/>
                <a:sym typeface="Times New Roman" panose="02020603050405020304"/>
              </a:rPr>
              <a:t>c_id</a:t>
            </a:r>
            <a:r>
              <a:rPr lang="en-US" b="0" i="0">
                <a:solidFill>
                  <a:srgbClr val="333333"/>
                </a:solidFill>
                <a:latin typeface="Times New Roman" panose="02020603050405020304"/>
                <a:ea typeface="Times New Roman" panose="02020603050405020304"/>
                <a:cs typeface="Times New Roman" panose="02020603050405020304"/>
                <a:sym typeface="Times New Roman" panose="02020603050405020304"/>
              </a:rPr>
              <a:t> column of </a:t>
            </a:r>
            <a:r>
              <a:rPr lang="en-US" b="1" i="0">
                <a:solidFill>
                  <a:srgbClr val="333333"/>
                </a:solidFill>
                <a:latin typeface="Times New Roman" panose="02020603050405020304"/>
                <a:ea typeface="Times New Roman" panose="02020603050405020304"/>
                <a:cs typeface="Times New Roman" panose="02020603050405020304"/>
                <a:sym typeface="Times New Roman" panose="02020603050405020304"/>
              </a:rPr>
              <a:t>Order_Detail</a:t>
            </a:r>
            <a:r>
              <a:rPr lang="en-US" b="0" i="0">
                <a:solidFill>
                  <a:srgbClr val="333333"/>
                </a:solidFill>
                <a:latin typeface="Times New Roman" panose="02020603050405020304"/>
                <a:ea typeface="Times New Roman" panose="02020603050405020304"/>
                <a:cs typeface="Times New Roman" panose="02020603050405020304"/>
                <a:sym typeface="Times New Roman" panose="02020603050405020304"/>
              </a:rPr>
              <a:t> table.</a:t>
            </a:r>
            <a:endParaRPr lang="en-US" b="0" i="0">
              <a:solidFill>
                <a:srgbClr val="333333"/>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121285" algn="just" rtl="0">
              <a:lnSpc>
                <a:spcPct val="90000"/>
              </a:lnSpc>
              <a:spcBef>
                <a:spcPts val="1000"/>
              </a:spcBef>
              <a:spcAft>
                <a:spcPts val="0"/>
              </a:spcAft>
              <a:buClr>
                <a:schemeClr val="dk1"/>
              </a:buClr>
              <a:buSzPct val="100000"/>
              <a:buFont typeface="Arial" panose="020B0604020202020204"/>
              <a:buNone/>
            </a:pPr>
            <a:endParaRPr b="0" i="0">
              <a:solidFill>
                <a:srgbClr val="333333"/>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C55A11"/>
              </a:buClr>
              <a:buSzPct val="100000"/>
              <a:buChar char="•"/>
            </a:pPr>
            <a:r>
              <a:rPr lang="en-US" b="1">
                <a:solidFill>
                  <a:srgbClr val="C55A11"/>
                </a:solidFill>
                <a:latin typeface="Times New Roman" panose="02020603050405020304"/>
                <a:ea typeface="Times New Roman" panose="02020603050405020304"/>
                <a:cs typeface="Times New Roman" panose="02020603050405020304"/>
                <a:sym typeface="Times New Roman" panose="02020603050405020304"/>
              </a:rPr>
              <a:t>FOREIGN KEY constraint at Table Level</a:t>
            </a:r>
            <a:endParaRPr lang="en-US" b="1">
              <a:solidFill>
                <a:srgbClr val="C55A1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ctr" rtl="0">
              <a:lnSpc>
                <a:spcPct val="90000"/>
              </a:lnSpc>
              <a:spcBef>
                <a:spcPts val="1000"/>
              </a:spcBef>
              <a:spcAft>
                <a:spcPts val="0"/>
              </a:spcAft>
              <a:buClr>
                <a:srgbClr val="0070C0"/>
              </a:buClr>
              <a:buSzPct val="100000"/>
              <a:buChar char="•"/>
            </a:pPr>
            <a:r>
              <a:rPr lang="en-US">
                <a:solidFill>
                  <a:srgbClr val="0070C0"/>
                </a:solidFill>
                <a:latin typeface="Times New Roman" panose="02020603050405020304"/>
                <a:ea typeface="Times New Roman" panose="02020603050405020304"/>
                <a:cs typeface="Times New Roman" panose="02020603050405020304"/>
                <a:sym typeface="Times New Roman" panose="02020603050405020304"/>
              </a:rPr>
              <a:t>CREATE table Order_Detail( order_id int PRIMARY KEY, order_name varchar(60) NOT NULL, c_id int FOREIGN KEY REFERENCES Customer_Detail(c_id) ); </a:t>
            </a:r>
            <a:endParaRPr lang="en-US">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64135" algn="l" rtl="0">
              <a:lnSpc>
                <a:spcPct val="90000"/>
              </a:lnSpc>
              <a:spcBef>
                <a:spcPts val="1000"/>
              </a:spcBef>
              <a:spcAft>
                <a:spcPts val="0"/>
              </a:spcAft>
              <a:buClr>
                <a:schemeClr val="dk1"/>
              </a:buClr>
              <a:buSzPct val="100000"/>
              <a:buNone/>
            </a:pPr>
            <a:endParaRPr b="1">
              <a:solidFill>
                <a:srgbClr val="C55A1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rgbClr val="C55A11"/>
              </a:buClr>
              <a:buSzPct val="100000"/>
              <a:buChar char="•"/>
            </a:pPr>
            <a:r>
              <a:rPr lang="en-US" b="1">
                <a:solidFill>
                  <a:srgbClr val="C55A11"/>
                </a:solidFill>
                <a:latin typeface="Times New Roman" panose="02020603050405020304"/>
                <a:ea typeface="Times New Roman" panose="02020603050405020304"/>
                <a:cs typeface="Times New Roman" panose="02020603050405020304"/>
                <a:sym typeface="Times New Roman" panose="02020603050405020304"/>
              </a:rPr>
              <a:t>FOREIGN KEY constraint at Column Level</a:t>
            </a:r>
            <a:endParaRPr lang="en-US" b="1">
              <a:solidFill>
                <a:srgbClr val="C55A1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ctr" rtl="0">
              <a:lnSpc>
                <a:spcPct val="90000"/>
              </a:lnSpc>
              <a:spcBef>
                <a:spcPts val="1000"/>
              </a:spcBef>
              <a:spcAft>
                <a:spcPts val="0"/>
              </a:spcAft>
              <a:buClr>
                <a:srgbClr val="0070C0"/>
              </a:buClr>
              <a:buSzPct val="100000"/>
              <a:buChar char="•"/>
            </a:pPr>
            <a:r>
              <a:rPr lang="en-US">
                <a:solidFill>
                  <a:srgbClr val="0070C0"/>
                </a:solidFill>
                <a:latin typeface="Times New Roman" panose="02020603050405020304"/>
                <a:ea typeface="Times New Roman" panose="02020603050405020304"/>
                <a:cs typeface="Times New Roman" panose="02020603050405020304"/>
                <a:sym typeface="Times New Roman" panose="02020603050405020304"/>
              </a:rPr>
              <a:t>ALTER table Order_Detail ADD FOREIGN KEY (c_id) REFERENCES Customer_Detail(c_id); </a:t>
            </a:r>
            <a:endParaRPr lang="en-US">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64135" algn="l" rtl="0">
              <a:lnSpc>
                <a:spcPct val="90000"/>
              </a:lnSpc>
              <a:spcBef>
                <a:spcPts val="1000"/>
              </a:spcBef>
              <a:spcAft>
                <a:spcPts val="0"/>
              </a:spcAft>
              <a:buClr>
                <a:schemeClr val="dk1"/>
              </a:buClr>
              <a:buSzPct val="100000"/>
              <a:buNone/>
            </a:pPr>
            <a:endParaRPr>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121285" algn="just" rtl="0">
              <a:lnSpc>
                <a:spcPct val="90000"/>
              </a:lnSpc>
              <a:spcBef>
                <a:spcPts val="1000"/>
              </a:spcBef>
              <a:spcAft>
                <a:spcPts val="0"/>
              </a:spcAft>
              <a:buClr>
                <a:schemeClr val="dk1"/>
              </a:buClr>
              <a:buSzPct val="100000"/>
              <a:buFont typeface="Arial" panose="020B0604020202020204"/>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25" name="Shape 225"/>
        <p:cNvGrpSpPr/>
        <p:nvPr/>
      </p:nvGrpSpPr>
      <p:grpSpPr>
        <a:xfrm>
          <a:off x="0" y="0"/>
          <a:ext cx="0" cy="0"/>
          <a:chOff x="0" y="0"/>
          <a:chExt cx="0" cy="0"/>
        </a:xfrm>
      </p:grpSpPr>
      <p:sp>
        <p:nvSpPr>
          <p:cNvPr id="226" name="Google Shape;226;p25"/>
          <p:cNvSpPr txBox="1"/>
          <p:nvPr>
            <p:ph type="body" idx="1"/>
          </p:nvPr>
        </p:nvSpPr>
        <p:spPr>
          <a:xfrm>
            <a:off x="855677" y="1021386"/>
            <a:ext cx="10763075" cy="4990657"/>
          </a:xfrm>
          <a:prstGeom prst="rect">
            <a:avLst/>
          </a:prstGeom>
          <a:noFill/>
          <a:ln>
            <a:noFill/>
          </a:ln>
        </p:spPr>
        <p:txBody>
          <a:bodyPr spcFirstLastPara="1" wrap="square" lIns="91425" tIns="45700" rIns="91425" bIns="45700" anchor="t" anchorCtr="0">
            <a:normAutofit/>
          </a:bodyPr>
          <a:lstStyle/>
          <a:p>
            <a:pPr marL="285750" lvl="0" indent="-285750" algn="just" rtl="0">
              <a:lnSpc>
                <a:spcPct val="90000"/>
              </a:lnSpc>
              <a:spcBef>
                <a:spcPts val="0"/>
              </a:spcBef>
              <a:spcAft>
                <a:spcPts val="0"/>
              </a:spcAft>
              <a:buClr>
                <a:srgbClr val="333333"/>
              </a:buClr>
              <a:buSzPts val="2800"/>
              <a:buFont typeface="Arial" panose="020B0604020202020204"/>
              <a:buChar char="•"/>
            </a:pPr>
            <a:r>
              <a:rPr lang="en-US" b="1" i="0">
                <a:solidFill>
                  <a:srgbClr val="333333"/>
                </a:solidFill>
                <a:latin typeface="Times New Roman" panose="02020603050405020304"/>
                <a:ea typeface="Times New Roman" panose="02020603050405020304"/>
                <a:cs typeface="Times New Roman" panose="02020603050405020304"/>
                <a:sym typeface="Times New Roman" panose="02020603050405020304"/>
              </a:rPr>
              <a:t>CHECK</a:t>
            </a:r>
            <a:r>
              <a:rPr lang="en-US" b="0" i="0">
                <a:solidFill>
                  <a:srgbClr val="333333"/>
                </a:solidFill>
                <a:latin typeface="Times New Roman" panose="02020603050405020304"/>
                <a:ea typeface="Times New Roman" panose="02020603050405020304"/>
                <a:cs typeface="Times New Roman" panose="02020603050405020304"/>
                <a:sym typeface="Times New Roman" panose="02020603050405020304"/>
              </a:rPr>
              <a:t> constraint is used to restrict the value of a column between a range. </a:t>
            </a:r>
            <a:endParaRPr lang="en-US" b="0" i="0">
              <a:solidFill>
                <a:srgbClr val="333333"/>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90000"/>
              </a:lnSpc>
              <a:spcBef>
                <a:spcPts val="1000"/>
              </a:spcBef>
              <a:spcAft>
                <a:spcPts val="0"/>
              </a:spcAft>
              <a:buClr>
                <a:srgbClr val="333333"/>
              </a:buClr>
              <a:buSzPts val="2800"/>
              <a:buFont typeface="Arial" panose="020B0604020202020204"/>
              <a:buChar char="•"/>
            </a:pPr>
            <a:r>
              <a:rPr lang="en-US" b="0" i="0">
                <a:solidFill>
                  <a:srgbClr val="333333"/>
                </a:solidFill>
                <a:latin typeface="Times New Roman" panose="02020603050405020304"/>
                <a:ea typeface="Times New Roman" panose="02020603050405020304"/>
                <a:cs typeface="Times New Roman" panose="02020603050405020304"/>
                <a:sym typeface="Times New Roman" panose="02020603050405020304"/>
              </a:rPr>
              <a:t>It performs check on the values, before storing them into the database. </a:t>
            </a:r>
            <a:endParaRPr lang="en-US" b="0" i="0">
              <a:solidFill>
                <a:srgbClr val="333333"/>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90000"/>
              </a:lnSpc>
              <a:spcBef>
                <a:spcPts val="1000"/>
              </a:spcBef>
              <a:spcAft>
                <a:spcPts val="0"/>
              </a:spcAft>
              <a:buClr>
                <a:srgbClr val="333333"/>
              </a:buClr>
              <a:buSzPts val="2800"/>
              <a:buFont typeface="Arial" panose="020B0604020202020204"/>
              <a:buChar char="•"/>
            </a:pPr>
            <a:r>
              <a:rPr lang="en-US" b="0" i="0">
                <a:solidFill>
                  <a:srgbClr val="333333"/>
                </a:solidFill>
                <a:latin typeface="Times New Roman" panose="02020603050405020304"/>
                <a:ea typeface="Times New Roman" panose="02020603050405020304"/>
                <a:cs typeface="Times New Roman" panose="02020603050405020304"/>
                <a:sym typeface="Times New Roman" panose="02020603050405020304"/>
              </a:rPr>
              <a:t>It’s like condition checking before saving data into a column.</a:t>
            </a:r>
            <a:endParaRPr lang="en-US" b="0" i="0">
              <a:solidFill>
                <a:srgbClr val="333333"/>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114300" algn="just" rtl="0">
              <a:lnSpc>
                <a:spcPct val="90000"/>
              </a:lnSpc>
              <a:spcBef>
                <a:spcPts val="1000"/>
              </a:spcBef>
              <a:spcAft>
                <a:spcPts val="0"/>
              </a:spcAft>
              <a:buClr>
                <a:schemeClr val="dk1"/>
              </a:buClr>
              <a:buSzPts val="1800"/>
              <a:buNone/>
            </a:pPr>
            <a:endParaRPr sz="1800" b="1" i="0" u="none" strike="noStrike" cap="none">
              <a:solidFill>
                <a:srgbClr val="C55A11"/>
              </a:solidFill>
              <a:latin typeface="Helvetica Neue" panose="020B0604020202020204"/>
              <a:ea typeface="Helvetica Neue" panose="020B0604020202020204"/>
              <a:cs typeface="Helvetica Neue" panose="020B0604020202020204"/>
              <a:sym typeface="Helvetica Neue" panose="020B0604020202020204"/>
            </a:endParaRPr>
          </a:p>
          <a:p>
            <a:pPr marL="228600" lvl="0" indent="-228600" algn="just" rtl="0">
              <a:lnSpc>
                <a:spcPct val="90000"/>
              </a:lnSpc>
              <a:spcBef>
                <a:spcPts val="1000"/>
              </a:spcBef>
              <a:spcAft>
                <a:spcPts val="0"/>
              </a:spcAft>
              <a:buClr>
                <a:srgbClr val="C55A11"/>
              </a:buClr>
              <a:buSzPts val="2800"/>
              <a:buChar char="•"/>
            </a:pPr>
            <a:r>
              <a:rPr lang="en-US" b="1">
                <a:solidFill>
                  <a:srgbClr val="C55A11"/>
                </a:solidFill>
                <a:latin typeface="Times New Roman" panose="02020603050405020304"/>
                <a:ea typeface="Times New Roman" panose="02020603050405020304"/>
                <a:cs typeface="Times New Roman" panose="02020603050405020304"/>
                <a:sym typeface="Times New Roman" panose="02020603050405020304"/>
              </a:rPr>
              <a:t>Using CHECK constraint at Table Level</a:t>
            </a:r>
            <a:endParaRPr lang="en-US" b="1">
              <a:solidFill>
                <a:srgbClr val="C55A1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ctr" rtl="0">
              <a:lnSpc>
                <a:spcPct val="90000"/>
              </a:lnSpc>
              <a:spcBef>
                <a:spcPts val="1000"/>
              </a:spcBef>
              <a:spcAft>
                <a:spcPts val="0"/>
              </a:spcAft>
              <a:buClr>
                <a:srgbClr val="548135"/>
              </a:buClr>
              <a:buSzPts val="2800"/>
              <a:buChar char="•"/>
            </a:pPr>
            <a:r>
              <a:rPr lang="en-US">
                <a:solidFill>
                  <a:srgbClr val="548135"/>
                </a:solidFill>
                <a:latin typeface="Times New Roman" panose="02020603050405020304"/>
                <a:ea typeface="Times New Roman" panose="02020603050405020304"/>
                <a:cs typeface="Times New Roman" panose="02020603050405020304"/>
                <a:sym typeface="Times New Roman" panose="02020603050405020304"/>
              </a:rPr>
              <a:t>CREATE table Student( s_id int NOT NULL CHECK(s_id &gt; 0), Name varchar(60) NOT NULL, Age int ); </a:t>
            </a:r>
            <a:endParaRPr lang="en-US">
              <a:solidFill>
                <a:srgbClr val="548135"/>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C55A11"/>
              </a:buClr>
              <a:buSzPts val="2800"/>
              <a:buChar char="•"/>
            </a:pPr>
            <a:r>
              <a:rPr lang="en-US" b="1" i="0" u="none" strike="noStrike" cap="none">
                <a:solidFill>
                  <a:srgbClr val="C55A11"/>
                </a:solidFill>
                <a:latin typeface="Times New Roman" panose="02020603050405020304"/>
                <a:ea typeface="Times New Roman" panose="02020603050405020304"/>
                <a:cs typeface="Times New Roman" panose="02020603050405020304"/>
                <a:sym typeface="Times New Roman" panose="02020603050405020304"/>
              </a:rPr>
              <a:t>Using CHECK constraint at Column Level</a:t>
            </a:r>
            <a:endParaRPr lang="en-US" b="1" i="0" u="none" strike="noStrike" cap="none">
              <a:solidFill>
                <a:srgbClr val="C55A1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ctr" rtl="0">
              <a:lnSpc>
                <a:spcPct val="90000"/>
              </a:lnSpc>
              <a:spcBef>
                <a:spcPts val="1000"/>
              </a:spcBef>
              <a:spcAft>
                <a:spcPts val="0"/>
              </a:spcAft>
              <a:buClr>
                <a:srgbClr val="548135"/>
              </a:buClr>
              <a:buSzPts val="2800"/>
              <a:buChar char="•"/>
            </a:pPr>
            <a:r>
              <a:rPr lang="en-US" b="0" i="0" u="none" strike="noStrike" cap="none">
                <a:solidFill>
                  <a:srgbClr val="548135"/>
                </a:solidFill>
                <a:latin typeface="Times New Roman" panose="02020603050405020304"/>
                <a:ea typeface="Times New Roman" panose="02020603050405020304"/>
                <a:cs typeface="Times New Roman" panose="02020603050405020304"/>
                <a:sym typeface="Times New Roman" panose="02020603050405020304"/>
              </a:rPr>
              <a:t>ALTER table Student ADD CHECK(s_id &gt; 0); </a:t>
            </a:r>
            <a:endParaRPr lang="en-US" b="0" i="0" u="none" strike="noStrike" cap="none">
              <a:solidFill>
                <a:srgbClr val="548135"/>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107950" algn="just" rtl="0">
              <a:lnSpc>
                <a:spcPct val="90000"/>
              </a:lnSpc>
              <a:spcBef>
                <a:spcPts val="1000"/>
              </a:spcBef>
              <a:spcAft>
                <a:spcPts val="0"/>
              </a:spcAft>
              <a:buClr>
                <a:schemeClr val="dk1"/>
              </a:buClr>
              <a:buSzPts val="2800"/>
              <a:buFont typeface="Arial" panose="020B0604020202020204"/>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227" name="Google Shape;227;p25"/>
          <p:cNvSpPr txBox="1"/>
          <p:nvPr>
            <p:ph type="title"/>
          </p:nvPr>
        </p:nvSpPr>
        <p:spPr>
          <a:xfrm>
            <a:off x="2432807" y="190876"/>
            <a:ext cx="7533314" cy="1025841"/>
          </a:xfrm>
          <a:prstGeom prst="rect">
            <a:avLst/>
          </a:prstGeom>
          <a:solidFill>
            <a:srgbClr val="F9F2F4"/>
          </a:solidFill>
          <a:ln>
            <a:noFill/>
          </a:ln>
        </p:spPr>
        <p:txBody>
          <a:bodyPr spcFirstLastPara="1" wrap="square" lIns="91425" tIns="158700" rIns="91425" bIns="95200" anchor="ctr" anchorCtr="0">
            <a:spAutoFit/>
          </a:bodyPr>
          <a:lstStyle/>
          <a:p>
            <a:pPr marL="0" marR="0" lvl="0" indent="0" algn="ctr" rtl="0">
              <a:lnSpc>
                <a:spcPct val="100000"/>
              </a:lnSpc>
              <a:spcBef>
                <a:spcPts val="0"/>
              </a:spcBef>
              <a:spcAft>
                <a:spcPts val="0"/>
              </a:spcAft>
              <a:buClr>
                <a:schemeClr val="dk1"/>
              </a:buClr>
              <a:buSzPts val="4400"/>
              <a:buFont typeface="Times New Roman" panose="02020603050405020304"/>
              <a:buNone/>
            </a:pPr>
            <a:r>
              <a:rPr lang="en-US"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CHECK Constraint</a:t>
            </a:r>
            <a:endParaRPr lang="en-US"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Calibri" panose="020F050202020403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31" name="Shape 231"/>
        <p:cNvGrpSpPr/>
        <p:nvPr/>
      </p:nvGrpSpPr>
      <p:grpSpPr>
        <a:xfrm>
          <a:off x="0" y="0"/>
          <a:ext cx="0" cy="0"/>
          <a:chOff x="0" y="0"/>
          <a:chExt cx="0" cy="0"/>
        </a:xfrm>
      </p:grpSpPr>
      <p:sp>
        <p:nvSpPr>
          <p:cNvPr id="232" name="Google Shape;232;p26"/>
          <p:cNvSpPr txBox="1"/>
          <p:nvPr>
            <p:ph type="title"/>
          </p:nvPr>
        </p:nvSpPr>
        <p:spPr>
          <a:xfrm>
            <a:off x="1920239" y="153592"/>
            <a:ext cx="8770571" cy="62318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40424E"/>
              </a:buClr>
              <a:buSzPct val="100000"/>
              <a:buFont typeface="Times New Roman" panose="02020603050405020304"/>
              <a:buNone/>
            </a:pP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DEFAULT</a:t>
            </a:r>
            <a:endParaRPr b="0">
              <a:latin typeface="Times New Roman" panose="02020603050405020304"/>
              <a:ea typeface="Times New Roman" panose="02020603050405020304"/>
              <a:cs typeface="Times New Roman" panose="02020603050405020304"/>
              <a:sym typeface="Times New Roman" panose="02020603050405020304"/>
            </a:endParaRPr>
          </a:p>
        </p:txBody>
      </p:sp>
      <p:sp>
        <p:nvSpPr>
          <p:cNvPr id="233" name="Google Shape;233;p26"/>
          <p:cNvSpPr txBox="1"/>
          <p:nvPr>
            <p:ph type="body" idx="1"/>
          </p:nvPr>
        </p:nvSpPr>
        <p:spPr>
          <a:xfrm>
            <a:off x="931178" y="776774"/>
            <a:ext cx="10939244" cy="5187006"/>
          </a:xfrm>
          <a:prstGeom prst="rect">
            <a:avLst/>
          </a:prstGeom>
          <a:noFill/>
          <a:ln>
            <a:noFill/>
          </a:ln>
        </p:spPr>
        <p:txBody>
          <a:bodyPr spcFirstLastPara="1" wrap="square" lIns="91425" tIns="45700" rIns="91425" bIns="45700" anchor="t" anchorCtr="0">
            <a:normAutofit/>
          </a:bodyPr>
          <a:lstStyle/>
          <a:p>
            <a:pPr marL="285750" lvl="0" indent="-285750" algn="just" rtl="0">
              <a:lnSpc>
                <a:spcPct val="90000"/>
              </a:lnSpc>
              <a:spcBef>
                <a:spcPts val="0"/>
              </a:spcBef>
              <a:spcAft>
                <a:spcPts val="0"/>
              </a:spcAft>
              <a:buClr>
                <a:srgbClr val="40424E"/>
              </a:buClr>
              <a:buSzPts val="2800"/>
              <a:buFont typeface="Arial" panose="020B0604020202020204"/>
              <a:buChar char="•"/>
            </a:pP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This constraint is used to provide a default value for the fields. </a:t>
            </a:r>
            <a:endPar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90000"/>
              </a:lnSpc>
              <a:spcBef>
                <a:spcPts val="1000"/>
              </a:spcBef>
              <a:spcAft>
                <a:spcPts val="0"/>
              </a:spcAft>
              <a:buClr>
                <a:srgbClr val="40424E"/>
              </a:buClr>
              <a:buSzPts val="2800"/>
              <a:buFont typeface="Arial" panose="020B0604020202020204"/>
              <a:buChar char="•"/>
            </a:pP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That is, if at the time of entering new records in the table if the user does not specify any value for these fields then the default value will be assigned to them.</a:t>
            </a:r>
            <a:endPar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50800" algn="just" rtl="0">
              <a:lnSpc>
                <a:spcPct val="90000"/>
              </a:lnSpc>
              <a:spcBef>
                <a:spcPts val="1000"/>
              </a:spcBef>
              <a:spcAft>
                <a:spcPts val="0"/>
              </a:spcAft>
              <a:buClr>
                <a:schemeClr val="dk1"/>
              </a:buClr>
              <a:buSzPts val="2800"/>
              <a:buNone/>
            </a:pPr>
            <a:endParaRPr b="1">
              <a:solidFill>
                <a:srgbClr val="BF9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BF9000"/>
              </a:buClr>
              <a:buSzPts val="2800"/>
              <a:buChar char="•"/>
            </a:pPr>
            <a:r>
              <a:rPr lang="en-US" b="1">
                <a:solidFill>
                  <a:srgbClr val="BF9000"/>
                </a:solidFill>
                <a:latin typeface="Times New Roman" panose="02020603050405020304"/>
                <a:ea typeface="Times New Roman" panose="02020603050405020304"/>
                <a:cs typeface="Times New Roman" panose="02020603050405020304"/>
                <a:sym typeface="Times New Roman" panose="02020603050405020304"/>
              </a:rPr>
              <a:t>E.g.</a:t>
            </a:r>
            <a:endParaRPr lang="en-US" b="1">
              <a:solidFill>
                <a:srgbClr val="BF9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ctr" rtl="0">
              <a:lnSpc>
                <a:spcPct val="90000"/>
              </a:lnSpc>
              <a:spcBef>
                <a:spcPts val="1000"/>
              </a:spcBef>
              <a:spcAft>
                <a:spcPts val="0"/>
              </a:spcAft>
              <a:buClr>
                <a:srgbClr val="7B7B7B"/>
              </a:buClr>
              <a:buSzPts val="2800"/>
              <a:buChar char="•"/>
            </a:pPr>
            <a:r>
              <a:rPr lang="en-US">
                <a:solidFill>
                  <a:srgbClr val="7B7B7B"/>
                </a:solidFill>
                <a:latin typeface="Times New Roman" panose="02020603050405020304"/>
                <a:ea typeface="Times New Roman" panose="02020603050405020304"/>
                <a:cs typeface="Times New Roman" panose="02020603050405020304"/>
                <a:sym typeface="Times New Roman" panose="02020603050405020304"/>
              </a:rPr>
              <a:t>CREATE TABLE Student ( ID int(6) NOT NULL, NAME varchar(10) NOT NULL, AGE int DEFAULT 18 ); </a:t>
            </a:r>
            <a:endParaRPr lang="en-US">
              <a:solidFill>
                <a:srgbClr val="7B7B7B"/>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107950" algn="just" rtl="0">
              <a:lnSpc>
                <a:spcPct val="90000"/>
              </a:lnSpc>
              <a:spcBef>
                <a:spcPts val="1000"/>
              </a:spcBef>
              <a:spcAft>
                <a:spcPts val="0"/>
              </a:spcAft>
              <a:buClr>
                <a:schemeClr val="dk1"/>
              </a:buClr>
              <a:buSzPts val="2800"/>
              <a:buFont typeface="Arial" panose="020B0604020202020204"/>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37" name="Shape 237"/>
        <p:cNvGrpSpPr/>
        <p:nvPr/>
      </p:nvGrpSpPr>
      <p:grpSpPr>
        <a:xfrm>
          <a:off x="0" y="0"/>
          <a:ext cx="0" cy="0"/>
          <a:chOff x="0" y="0"/>
          <a:chExt cx="0" cy="0"/>
        </a:xfrm>
      </p:grpSpPr>
      <p:sp>
        <p:nvSpPr>
          <p:cNvPr id="238" name="Google Shape;238;p27"/>
          <p:cNvSpPr txBox="1"/>
          <p:nvPr>
            <p:ph type="title"/>
          </p:nvPr>
        </p:nvSpPr>
        <p:spPr>
          <a:xfrm>
            <a:off x="1911851" y="918593"/>
            <a:ext cx="8770571" cy="62318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Times New Roman" panose="02020603050405020304"/>
              <a:buNone/>
            </a:pPr>
            <a:r>
              <a:rPr lang="en-US" b="0">
                <a:latin typeface="Times New Roman" panose="02020603050405020304"/>
                <a:ea typeface="Times New Roman" panose="02020603050405020304"/>
                <a:cs typeface="Times New Roman" panose="02020603050405020304"/>
                <a:sym typeface="Times New Roman" panose="02020603050405020304"/>
              </a:rPr>
              <a:t>Primary Key Vs Foreign Key</a:t>
            </a:r>
            <a:endParaRPr lang="en-US" b="0">
              <a:latin typeface="Times New Roman" panose="02020603050405020304"/>
              <a:ea typeface="Times New Roman" panose="02020603050405020304"/>
              <a:cs typeface="Times New Roman" panose="02020603050405020304"/>
              <a:sym typeface="Times New Roman" panose="02020603050405020304"/>
            </a:endParaRPr>
          </a:p>
        </p:txBody>
      </p:sp>
      <p:pic>
        <p:nvPicPr>
          <p:cNvPr id="239" name="Google Shape;239;p27" descr="Difference between Primary Key and Foreign Key | Difference Between"/>
          <p:cNvPicPr preferRelativeResize="0"/>
          <p:nvPr/>
        </p:nvPicPr>
        <p:blipFill rotWithShape="1">
          <a:blip r:embed="rId1"/>
          <a:srcRect b="8125"/>
          <a:stretch>
            <a:fillRect/>
          </a:stretch>
        </p:blipFill>
        <p:spPr>
          <a:xfrm>
            <a:off x="3154000" y="1403728"/>
            <a:ext cx="7706051" cy="55481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43" name="Shape 243"/>
        <p:cNvGrpSpPr/>
        <p:nvPr/>
      </p:nvGrpSpPr>
      <p:grpSpPr>
        <a:xfrm>
          <a:off x="0" y="0"/>
          <a:ext cx="0" cy="0"/>
          <a:chOff x="0" y="0"/>
          <a:chExt cx="0" cy="0"/>
        </a:xfrm>
      </p:grpSpPr>
      <p:sp>
        <p:nvSpPr>
          <p:cNvPr id="244" name="Google Shape;244;p28"/>
          <p:cNvSpPr txBox="1"/>
          <p:nvPr>
            <p:ph type="title"/>
          </p:nvPr>
        </p:nvSpPr>
        <p:spPr>
          <a:xfrm>
            <a:off x="1920240" y="442220"/>
            <a:ext cx="8770571" cy="64834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Times New Roman" panose="02020603050405020304"/>
              <a:buNone/>
            </a:pPr>
            <a:r>
              <a:rPr lang="en-US" b="0">
                <a:latin typeface="Times New Roman" panose="02020603050405020304"/>
                <a:ea typeface="Times New Roman" panose="02020603050405020304"/>
                <a:cs typeface="Times New Roman" panose="02020603050405020304"/>
                <a:sym typeface="Times New Roman" panose="02020603050405020304"/>
              </a:rPr>
              <a:t>Primary Key Vs Unique Key</a:t>
            </a:r>
            <a:endParaRPr lang="en-US" b="0">
              <a:latin typeface="Times New Roman" panose="02020603050405020304"/>
              <a:ea typeface="Times New Roman" panose="02020603050405020304"/>
              <a:cs typeface="Times New Roman" panose="02020603050405020304"/>
              <a:sym typeface="Times New Roman" panose="02020603050405020304"/>
            </a:endParaRPr>
          </a:p>
        </p:txBody>
      </p:sp>
      <p:pic>
        <p:nvPicPr>
          <p:cNvPr id="245" name="Google Shape;245;p28" descr="Difference between Primary Key and Unique Key – DOTNET ROCKS"/>
          <p:cNvPicPr preferRelativeResize="0"/>
          <p:nvPr/>
        </p:nvPicPr>
        <p:blipFill rotWithShape="1">
          <a:blip r:embed="rId1"/>
          <a:srcRect/>
          <a:stretch>
            <a:fillRect/>
          </a:stretch>
        </p:blipFill>
        <p:spPr>
          <a:xfrm>
            <a:off x="3163236" y="1322051"/>
            <a:ext cx="6284578" cy="346867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49" name="Shape 249"/>
        <p:cNvGrpSpPr/>
        <p:nvPr/>
      </p:nvGrpSpPr>
      <p:grpSpPr>
        <a:xfrm>
          <a:off x="0" y="0"/>
          <a:ext cx="0" cy="0"/>
          <a:chOff x="0" y="0"/>
          <a:chExt cx="0" cy="0"/>
        </a:xfrm>
      </p:grpSpPr>
      <p:sp>
        <p:nvSpPr>
          <p:cNvPr id="250" name="Google Shape;250;p29"/>
          <p:cNvSpPr txBox="1"/>
          <p:nvPr>
            <p:ph type="body" idx="1"/>
          </p:nvPr>
        </p:nvSpPr>
        <p:spPr>
          <a:xfrm>
            <a:off x="547915" y="1103084"/>
            <a:ext cx="10515600" cy="598714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Basics of SQL-DDL,DML,DCL,TCL			Views and its   Types </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Structure Creation, alternation			 </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Defining Constraints-Primary Key, Foreign Key, 	Transaction Control Commands Unique, not null, check, IN operator 			Commit, Rollback, Savepoint</a:t>
            </a:r>
            <a:endParaRPr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b="1">
                <a:latin typeface="Calibri" panose="020F0502020204030204"/>
                <a:ea typeface="Calibri" panose="020F0502020204030204"/>
                <a:cs typeface="Calibri" panose="020F0502020204030204"/>
                <a:sym typeface="Calibri" panose="020F0502020204030204"/>
              </a:rPr>
              <a:t>Functions-aggregation functions 			</a:t>
            </a:r>
            <a:r>
              <a:rPr lang="en-US" sz="2400">
                <a:latin typeface="Calibri" panose="020F0502020204030204"/>
                <a:ea typeface="Calibri" panose="020F0502020204030204"/>
                <a:cs typeface="Calibri" panose="020F0502020204030204"/>
                <a:sym typeface="Calibri" panose="020F0502020204030204"/>
              </a:rPr>
              <a:t>PL/SQL Concepts- Cursors</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b="1">
                <a:latin typeface="Calibri" panose="020F0502020204030204"/>
                <a:ea typeface="Calibri" panose="020F0502020204030204"/>
                <a:cs typeface="Calibri" panose="020F0502020204030204"/>
                <a:sym typeface="Calibri" panose="020F0502020204030204"/>
              </a:rPr>
              <a:t> Built-in Functions-numeric, date, string</a:t>
            </a:r>
            <a:endParaRPr lang="en-US" sz="2400" b="1">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b="1">
                <a:latin typeface="Calibri" panose="020F0502020204030204"/>
                <a:ea typeface="Calibri" panose="020F0502020204030204"/>
                <a:cs typeface="Calibri" panose="020F0502020204030204"/>
                <a:sym typeface="Calibri" panose="020F0502020204030204"/>
              </a:rPr>
              <a:t> functions, string functions, Set operations</a:t>
            </a:r>
            <a:r>
              <a:rPr lang="en-US" sz="2400">
                <a:latin typeface="Calibri" panose="020F0502020204030204"/>
                <a:ea typeface="Calibri" panose="020F0502020204030204"/>
                <a:cs typeface="Calibri" panose="020F0502020204030204"/>
                <a:sym typeface="Calibri" panose="020F0502020204030204"/>
              </a:rPr>
              <a:t>, 		Stored Procedure, Functions 								Triggers and  Exceptional 								Handling</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Sub Queries, correlated sub queries 		Query Processing</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Nested Queries,</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0" name="Shape 100"/>
        <p:cNvGrpSpPr/>
        <p:nvPr/>
      </p:nvGrpSpPr>
      <p:grpSpPr>
        <a:xfrm>
          <a:off x="0" y="0"/>
          <a:ext cx="0" cy="0"/>
          <a:chOff x="0" y="0"/>
          <a:chExt cx="0" cy="0"/>
        </a:xfrm>
      </p:grpSpPr>
      <p:sp>
        <p:nvSpPr>
          <p:cNvPr id="101" name="Google Shape;101;p3"/>
          <p:cNvSpPr txBox="1"/>
          <p:nvPr>
            <p:ph type="title"/>
          </p:nvPr>
        </p:nvSpPr>
        <p:spPr>
          <a:xfrm>
            <a:off x="1451579" y="125012"/>
            <a:ext cx="9603275" cy="52933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Times New Roman" panose="02020603050405020304"/>
              <a:buNone/>
            </a:pPr>
            <a:r>
              <a:rPr lang="en-US">
                <a:latin typeface="Times New Roman" panose="02020603050405020304"/>
                <a:ea typeface="Times New Roman" panose="02020603050405020304"/>
                <a:cs typeface="Times New Roman" panose="02020603050405020304"/>
                <a:sym typeface="Times New Roman" panose="02020603050405020304"/>
              </a:rPr>
              <a:t>Basics of SQL</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02" name="Google Shape;102;p3"/>
          <p:cNvSpPr txBox="1"/>
          <p:nvPr>
            <p:ph type="body" idx="1"/>
          </p:nvPr>
        </p:nvSpPr>
        <p:spPr>
          <a:xfrm>
            <a:off x="4857226" y="654342"/>
            <a:ext cx="7029974" cy="4812003"/>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000"/>
              <a:buNone/>
            </a:pPr>
            <a:endParaRPr sz="2000" b="1">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chemeClr val="dk1"/>
              </a:buClr>
              <a:buSzPts val="2000"/>
              <a:buNone/>
            </a:pPr>
            <a:r>
              <a:rPr lang="en-US" sz="2000" b="1">
                <a:latin typeface="Times New Roman" panose="02020603050405020304"/>
                <a:ea typeface="Times New Roman" panose="02020603050405020304"/>
                <a:cs typeface="Times New Roman" panose="02020603050405020304"/>
                <a:sym typeface="Times New Roman" panose="02020603050405020304"/>
              </a:rPr>
              <a:t>DDL is Data Definition Language statements</a:t>
            </a:r>
            <a:endParaRPr lang="en-US" sz="2000" b="1">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panose="02020603050405020304"/>
                <a:ea typeface="Times New Roman" panose="02020603050405020304"/>
                <a:cs typeface="Times New Roman" panose="02020603050405020304"/>
                <a:sym typeface="Times New Roman" panose="02020603050405020304"/>
              </a:rPr>
              <a:t>Some examples</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28600" lvl="0" indent="-101600" algn="just" rtl="0">
              <a:lnSpc>
                <a:spcPct val="90000"/>
              </a:lnSpc>
              <a:spcBef>
                <a:spcPts val="1000"/>
              </a:spcBef>
              <a:spcAft>
                <a:spcPts val="0"/>
              </a:spcAft>
              <a:buClr>
                <a:schemeClr val="dk1"/>
              </a:buClr>
              <a:buSzPts val="2000"/>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panose="02020603050405020304"/>
                <a:ea typeface="Times New Roman" panose="02020603050405020304"/>
                <a:cs typeface="Times New Roman" panose="02020603050405020304"/>
                <a:sym typeface="Times New Roman" panose="02020603050405020304"/>
              </a:rPr>
              <a:t>CREATE - to create objects in the database </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panose="02020603050405020304"/>
                <a:ea typeface="Times New Roman" panose="02020603050405020304"/>
                <a:cs typeface="Times New Roman" panose="02020603050405020304"/>
                <a:sym typeface="Times New Roman" panose="02020603050405020304"/>
              </a:rPr>
              <a:t>ALTER - alters the structure of the database </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panose="02020603050405020304"/>
                <a:ea typeface="Times New Roman" panose="02020603050405020304"/>
                <a:cs typeface="Times New Roman" panose="02020603050405020304"/>
                <a:sym typeface="Times New Roman" panose="02020603050405020304"/>
              </a:rPr>
              <a:t>DROP - delete objects from the database </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panose="02020603050405020304"/>
                <a:ea typeface="Times New Roman" panose="02020603050405020304"/>
                <a:cs typeface="Times New Roman" panose="02020603050405020304"/>
                <a:sym typeface="Times New Roman" panose="02020603050405020304"/>
              </a:rPr>
              <a:t>TRUNCATE - remove all records from a table </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panose="02020603050405020304"/>
                <a:ea typeface="Times New Roman" panose="02020603050405020304"/>
                <a:cs typeface="Times New Roman" panose="02020603050405020304"/>
                <a:sym typeface="Times New Roman" panose="02020603050405020304"/>
              </a:rPr>
              <a:t>COMMENT - add comments to the data dictionary</a:t>
            </a:r>
            <a:endParaRPr sz="2000">
              <a:latin typeface="Times New Roman" panose="02020603050405020304"/>
              <a:ea typeface="Times New Roman" panose="02020603050405020304"/>
              <a:cs typeface="Times New Roman" panose="02020603050405020304"/>
              <a:sym typeface="Times New Roman" panose="02020603050405020304"/>
            </a:endParaRPr>
          </a:p>
        </p:txBody>
      </p:sp>
      <p:pic>
        <p:nvPicPr>
          <p:cNvPr id="103" name="Google Shape;103;p3" descr="DB 용어 정리 DDL DML DCL TCL"/>
          <p:cNvPicPr preferRelativeResize="0"/>
          <p:nvPr/>
        </p:nvPicPr>
        <p:blipFill rotWithShape="1">
          <a:blip r:embed="rId1"/>
          <a:srcRect/>
          <a:stretch>
            <a:fillRect/>
          </a:stretch>
        </p:blipFill>
        <p:spPr>
          <a:xfrm>
            <a:off x="404944" y="1946246"/>
            <a:ext cx="4452282" cy="325180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254" name="Shape 254"/>
        <p:cNvGrpSpPr/>
        <p:nvPr/>
      </p:nvGrpSpPr>
      <p:grpSpPr>
        <a:xfrm>
          <a:off x="0" y="0"/>
          <a:ext cx="0" cy="0"/>
          <a:chOff x="0" y="0"/>
          <a:chExt cx="0" cy="0"/>
        </a:xfrm>
      </p:grpSpPr>
      <p:sp>
        <p:nvSpPr>
          <p:cNvPr id="255" name="Google Shape;255;p30"/>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73239"/>
              </a:buClr>
              <a:buSzPts val="4400"/>
              <a:buFont typeface="Sofia"/>
              <a:buNone/>
            </a:pPr>
            <a:r>
              <a:rPr lang="en-US" b="1" i="0">
                <a:solidFill>
                  <a:srgbClr val="273239"/>
                </a:solidFill>
                <a:latin typeface="Sofia"/>
                <a:ea typeface="Sofia"/>
                <a:cs typeface="Sofia"/>
                <a:sym typeface="Sofia"/>
              </a:rPr>
              <a:t>Aggregate functions in SQL</a:t>
            </a:r>
            <a:endParaRPr lang="en-US" b="1" i="0">
              <a:solidFill>
                <a:srgbClr val="273239"/>
              </a:solidFill>
              <a:latin typeface="Sofia"/>
              <a:ea typeface="Sofia"/>
              <a:cs typeface="Sofia"/>
              <a:sym typeface="Sofia"/>
            </a:endParaRPr>
          </a:p>
        </p:txBody>
      </p:sp>
      <p:sp>
        <p:nvSpPr>
          <p:cNvPr id="256" name="Google Shape;256;p30"/>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40424E"/>
              </a:buClr>
              <a:buSzPts val="2800"/>
              <a:buChar char="•"/>
            </a:pP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In database management an aggregate function is a function where the values of multiple rows are grouped together as input on certain criteria to form a single value of more significant meaning.</a:t>
            </a:r>
            <a:endPar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ts val="28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Various Aggregate Functions are</a:t>
            </a:r>
            <a:endPar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l" rtl="0">
              <a:lnSpc>
                <a:spcPct val="100000"/>
              </a:lnSpc>
              <a:spcBef>
                <a:spcPts val="0"/>
              </a:spcBef>
              <a:spcAft>
                <a:spcPts val="0"/>
              </a:spcAft>
              <a:buClr>
                <a:srgbClr val="40424E"/>
              </a:buClr>
              <a:buSzPts val="2800"/>
              <a:buChar char="•"/>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Count() </a:t>
            </a:r>
            <a:endPar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l" rtl="0">
              <a:lnSpc>
                <a:spcPct val="100000"/>
              </a:lnSpc>
              <a:spcBef>
                <a:spcPts val="0"/>
              </a:spcBef>
              <a:spcAft>
                <a:spcPts val="0"/>
              </a:spcAft>
              <a:buClr>
                <a:srgbClr val="40424E"/>
              </a:buClr>
              <a:buSzPts val="2800"/>
              <a:buChar char="•"/>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Sum() </a:t>
            </a:r>
            <a:endPar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l" rtl="0">
              <a:lnSpc>
                <a:spcPct val="100000"/>
              </a:lnSpc>
              <a:spcBef>
                <a:spcPts val="0"/>
              </a:spcBef>
              <a:spcAft>
                <a:spcPts val="0"/>
              </a:spcAft>
              <a:buClr>
                <a:srgbClr val="40424E"/>
              </a:buClr>
              <a:buSzPts val="2800"/>
              <a:buChar char="•"/>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Avg() </a:t>
            </a:r>
            <a:endPar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l" rtl="0">
              <a:lnSpc>
                <a:spcPct val="100000"/>
              </a:lnSpc>
              <a:spcBef>
                <a:spcPts val="0"/>
              </a:spcBef>
              <a:spcAft>
                <a:spcPts val="0"/>
              </a:spcAft>
              <a:buClr>
                <a:srgbClr val="40424E"/>
              </a:buClr>
              <a:buSzPts val="2800"/>
              <a:buChar char="•"/>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Min()</a:t>
            </a:r>
            <a:endPar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l" rtl="0">
              <a:lnSpc>
                <a:spcPct val="100000"/>
              </a:lnSpc>
              <a:spcBef>
                <a:spcPts val="0"/>
              </a:spcBef>
              <a:spcAft>
                <a:spcPts val="0"/>
              </a:spcAft>
              <a:buClr>
                <a:srgbClr val="40424E"/>
              </a:buClr>
              <a:buSzPts val="2800"/>
              <a:buChar char="•"/>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Max()</a:t>
            </a:r>
            <a:endPar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260" name="Shape 260"/>
        <p:cNvGrpSpPr/>
        <p:nvPr/>
      </p:nvGrpSpPr>
      <p:grpSpPr>
        <a:xfrm>
          <a:off x="0" y="0"/>
          <a:ext cx="0" cy="0"/>
          <a:chOff x="0" y="0"/>
          <a:chExt cx="0" cy="0"/>
        </a:xfrm>
      </p:grpSpPr>
      <p:sp>
        <p:nvSpPr>
          <p:cNvPr id="261" name="Google Shape;261;p31"/>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7B7B7B"/>
              </a:buClr>
              <a:buSzPts val="4400"/>
              <a:buFont typeface="Times New Roman" panose="02020603050405020304"/>
              <a:buNone/>
            </a:pPr>
            <a:r>
              <a:rPr lang="en-US" b="1" i="0">
                <a:solidFill>
                  <a:srgbClr val="7B7B7B"/>
                </a:solidFill>
                <a:latin typeface="Times New Roman" panose="02020603050405020304"/>
                <a:ea typeface="Times New Roman" panose="02020603050405020304"/>
                <a:cs typeface="Times New Roman" panose="02020603050405020304"/>
                <a:sym typeface="Times New Roman" panose="02020603050405020304"/>
              </a:rPr>
              <a:t>Count()</a:t>
            </a:r>
            <a:br>
              <a:rPr lang="en-US" b="1" i="0">
                <a:solidFill>
                  <a:srgbClr val="7B7B7B"/>
                </a:solidFill>
                <a:latin typeface="Times New Roman" panose="02020603050405020304"/>
                <a:ea typeface="Times New Roman" panose="02020603050405020304"/>
                <a:cs typeface="Times New Roman" panose="02020603050405020304"/>
                <a:sym typeface="Times New Roman" panose="02020603050405020304"/>
              </a:rPr>
            </a:br>
            <a:endParaRPr lang="en-US" b="1" i="0">
              <a:solidFill>
                <a:srgbClr val="7B7B7B"/>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62" name="Google Shape;262;p31"/>
          <p:cNvSpPr txBox="1"/>
          <p:nvPr>
            <p:ph type="body" idx="1"/>
          </p:nvPr>
        </p:nvSpPr>
        <p:spPr>
          <a:xfrm>
            <a:off x="838200" y="1349107"/>
            <a:ext cx="10515600" cy="5103208"/>
          </a:xfrm>
          <a:prstGeom prst="rect">
            <a:avLst/>
          </a:prstGeom>
          <a:noFill/>
          <a:ln>
            <a:noFill/>
          </a:ln>
        </p:spPr>
        <p:txBody>
          <a:bodyPr spcFirstLastPara="1" wrap="square" lIns="91425" tIns="45700" rIns="91425" bIns="45700" anchor="t" anchorCtr="0">
            <a:normAutofit fontScale="85000" lnSpcReduction="10000"/>
          </a:bodyPr>
          <a:lstStyle/>
          <a:p>
            <a:pPr marL="228600" lvl="0" indent="-77470" algn="just" rtl="0">
              <a:lnSpc>
                <a:spcPct val="90000"/>
              </a:lnSpc>
              <a:spcBef>
                <a:spcPts val="0"/>
              </a:spcBef>
              <a:spcAft>
                <a:spcPts val="0"/>
              </a:spcAft>
              <a:buClr>
                <a:schemeClr val="dk1"/>
              </a:buClr>
              <a:buSzPct val="100000"/>
              <a:buNone/>
            </a:pPr>
            <a:endParaRPr b="1" i="1">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40424E"/>
              </a:buClr>
              <a:buSzPct val="100000"/>
              <a:buChar char="•"/>
            </a:pPr>
            <a:r>
              <a:rPr lang="en-US" b="1" i="1">
                <a:solidFill>
                  <a:srgbClr val="40424E"/>
                </a:solidFill>
                <a:latin typeface="Times New Roman" panose="02020603050405020304"/>
                <a:ea typeface="Times New Roman" panose="02020603050405020304"/>
                <a:cs typeface="Times New Roman" panose="02020603050405020304"/>
                <a:sym typeface="Times New Roman" panose="02020603050405020304"/>
              </a:rPr>
              <a:t>Count(*):</a:t>
            </a: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 Returns total number of records .i.e 6.</a:t>
            </a:r>
            <a:endPar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ct val="100000"/>
              <a:buChar char="•"/>
            </a:pPr>
            <a:br>
              <a:rPr lang="en-US">
                <a:latin typeface="Times New Roman" panose="02020603050405020304"/>
                <a:ea typeface="Times New Roman" panose="02020603050405020304"/>
                <a:cs typeface="Times New Roman" panose="02020603050405020304"/>
                <a:sym typeface="Times New Roman" panose="02020603050405020304"/>
              </a:rPr>
            </a:br>
            <a:r>
              <a:rPr lang="en-US" b="1" i="1">
                <a:solidFill>
                  <a:srgbClr val="40424E"/>
                </a:solidFill>
                <a:latin typeface="Times New Roman" panose="02020603050405020304"/>
                <a:ea typeface="Times New Roman" panose="02020603050405020304"/>
                <a:cs typeface="Times New Roman" panose="02020603050405020304"/>
                <a:sym typeface="Times New Roman" panose="02020603050405020304"/>
              </a:rPr>
              <a:t>Count(salary):</a:t>
            </a: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 Return number of Non Null values over the column salary. i.e 5.</a:t>
            </a:r>
            <a:endPar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ct val="100000"/>
              <a:buChar char="•"/>
            </a:pPr>
            <a:br>
              <a:rPr lang="en-US">
                <a:latin typeface="Times New Roman" panose="02020603050405020304"/>
                <a:ea typeface="Times New Roman" panose="02020603050405020304"/>
                <a:cs typeface="Times New Roman" panose="02020603050405020304"/>
                <a:sym typeface="Times New Roman" panose="02020603050405020304"/>
              </a:rPr>
            </a:br>
            <a:endParaRPr>
              <a:latin typeface="Times New Roman" panose="02020603050405020304"/>
              <a:ea typeface="Times New Roman" panose="02020603050405020304"/>
              <a:cs typeface="Times New Roman" panose="02020603050405020304"/>
              <a:sym typeface="Times New Roman" panose="02020603050405020304"/>
            </a:endParaRPr>
          </a:p>
          <a:p>
            <a:pPr marL="228600" lvl="0" indent="-77470" algn="just" rtl="0">
              <a:lnSpc>
                <a:spcPct val="90000"/>
              </a:lnSpc>
              <a:spcBef>
                <a:spcPts val="1000"/>
              </a:spcBef>
              <a:spcAft>
                <a:spcPts val="0"/>
              </a:spcAft>
              <a:buClr>
                <a:schemeClr val="dk1"/>
              </a:buClr>
              <a:buSzPct val="100000"/>
              <a:buNone/>
            </a:pPr>
            <a:endParaRPr b="1" i="1">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77470" algn="just" rtl="0">
              <a:lnSpc>
                <a:spcPct val="90000"/>
              </a:lnSpc>
              <a:spcBef>
                <a:spcPts val="1000"/>
              </a:spcBef>
              <a:spcAft>
                <a:spcPts val="0"/>
              </a:spcAft>
              <a:buClr>
                <a:schemeClr val="dk1"/>
              </a:buClr>
              <a:buSzPct val="100000"/>
              <a:buNone/>
            </a:pPr>
            <a:endParaRPr b="1" i="1">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77470" algn="just" rtl="0">
              <a:lnSpc>
                <a:spcPct val="90000"/>
              </a:lnSpc>
              <a:spcBef>
                <a:spcPts val="1000"/>
              </a:spcBef>
              <a:spcAft>
                <a:spcPts val="0"/>
              </a:spcAft>
              <a:buClr>
                <a:schemeClr val="dk1"/>
              </a:buClr>
              <a:buSzPct val="100000"/>
              <a:buNone/>
            </a:pPr>
            <a:endParaRPr b="1" i="1">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77470" algn="just" rtl="0">
              <a:lnSpc>
                <a:spcPct val="90000"/>
              </a:lnSpc>
              <a:spcBef>
                <a:spcPts val="1000"/>
              </a:spcBef>
              <a:spcAft>
                <a:spcPts val="0"/>
              </a:spcAft>
              <a:buClr>
                <a:schemeClr val="dk1"/>
              </a:buClr>
              <a:buSzPct val="100000"/>
              <a:buNone/>
            </a:pPr>
            <a:endParaRPr b="1" i="1">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77470" algn="just" rtl="0">
              <a:lnSpc>
                <a:spcPct val="90000"/>
              </a:lnSpc>
              <a:spcBef>
                <a:spcPts val="1000"/>
              </a:spcBef>
              <a:spcAft>
                <a:spcPts val="0"/>
              </a:spcAft>
              <a:buClr>
                <a:schemeClr val="dk1"/>
              </a:buClr>
              <a:buSzPct val="100000"/>
              <a:buNone/>
            </a:pPr>
            <a:endParaRPr b="1" i="1">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40424E"/>
              </a:buClr>
              <a:buSzPct val="100000"/>
              <a:buChar char="•"/>
            </a:pPr>
            <a:r>
              <a:rPr lang="en-US" b="1" i="1">
                <a:solidFill>
                  <a:srgbClr val="40424E"/>
                </a:solidFill>
                <a:latin typeface="Times New Roman" panose="02020603050405020304"/>
                <a:ea typeface="Times New Roman" panose="02020603050405020304"/>
                <a:cs typeface="Times New Roman" panose="02020603050405020304"/>
                <a:sym typeface="Times New Roman" panose="02020603050405020304"/>
              </a:rPr>
              <a:t>Count(Distinct Salary): </a:t>
            </a: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 Return number of distinct Non Null values over the column salary .i.e 4</a:t>
            </a:r>
            <a:endParaRPr>
              <a:latin typeface="Times New Roman" panose="02020603050405020304"/>
              <a:ea typeface="Times New Roman" panose="02020603050405020304"/>
              <a:cs typeface="Times New Roman" panose="02020603050405020304"/>
              <a:sym typeface="Times New Roman" panose="02020603050405020304"/>
            </a:endParaRPr>
          </a:p>
          <a:p>
            <a:pPr marL="228600" lvl="0" indent="-77470" algn="l" rtl="0">
              <a:lnSpc>
                <a:spcPct val="90000"/>
              </a:lnSpc>
              <a:spcBef>
                <a:spcPts val="1000"/>
              </a:spcBef>
              <a:spcAft>
                <a:spcPts val="0"/>
              </a:spcAft>
              <a:buClr>
                <a:schemeClr val="dk1"/>
              </a:buClr>
              <a:buSzPct val="100000"/>
              <a:buNone/>
            </a:pPr>
          </a:p>
        </p:txBody>
      </p:sp>
      <p:pic>
        <p:nvPicPr>
          <p:cNvPr id="263" name="Google Shape;263;p31"/>
          <p:cNvPicPr preferRelativeResize="0"/>
          <p:nvPr/>
        </p:nvPicPr>
        <p:blipFill rotWithShape="1">
          <a:blip r:embed="rId1"/>
          <a:srcRect l="27052" t="31902" r="16773" b="745"/>
          <a:stretch>
            <a:fillRect/>
          </a:stretch>
        </p:blipFill>
        <p:spPr>
          <a:xfrm>
            <a:off x="4093828" y="3103927"/>
            <a:ext cx="3078760" cy="227129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267" name="Shape 267"/>
        <p:cNvGrpSpPr/>
        <p:nvPr/>
      </p:nvGrpSpPr>
      <p:grpSpPr>
        <a:xfrm>
          <a:off x="0" y="0"/>
          <a:ext cx="0" cy="0"/>
          <a:chOff x="0" y="0"/>
          <a:chExt cx="0" cy="0"/>
        </a:xfrm>
      </p:grpSpPr>
      <p:sp>
        <p:nvSpPr>
          <p:cNvPr id="268" name="Google Shape;268;p32"/>
          <p:cNvSpPr txBox="1"/>
          <p:nvPr>
            <p:ph type="body" idx="1"/>
          </p:nvPr>
        </p:nvSpPr>
        <p:spPr>
          <a:xfrm>
            <a:off x="399245" y="450761"/>
            <a:ext cx="10954555" cy="5726202"/>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just" rtl="0">
              <a:lnSpc>
                <a:spcPct val="90000"/>
              </a:lnSpc>
              <a:spcBef>
                <a:spcPts val="0"/>
              </a:spcBef>
              <a:spcAft>
                <a:spcPts val="0"/>
              </a:spcAft>
              <a:buClr>
                <a:srgbClr val="7B7B7B"/>
              </a:buClr>
              <a:buSzPct val="100000"/>
              <a:buChar char="•"/>
            </a:pPr>
            <a:r>
              <a:rPr lang="en-US" b="1" i="0">
                <a:solidFill>
                  <a:srgbClr val="7B7B7B"/>
                </a:solidFill>
                <a:latin typeface="Times New Roman" panose="02020603050405020304"/>
                <a:ea typeface="Times New Roman" panose="02020603050405020304"/>
                <a:cs typeface="Times New Roman" panose="02020603050405020304"/>
                <a:sym typeface="Times New Roman" panose="02020603050405020304"/>
              </a:rPr>
              <a:t>Sum()</a:t>
            </a:r>
            <a:endParaRPr lang="en-US" b="1" i="0">
              <a:solidFill>
                <a:srgbClr val="7B7B7B"/>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40424E"/>
              </a:buClr>
              <a:buSzPct val="100000"/>
              <a:buChar char="•"/>
            </a:pPr>
            <a:r>
              <a:rPr lang="en-US" b="1" i="1">
                <a:solidFill>
                  <a:srgbClr val="40424E"/>
                </a:solidFill>
                <a:latin typeface="Times New Roman" panose="02020603050405020304"/>
                <a:ea typeface="Times New Roman" panose="02020603050405020304"/>
                <a:cs typeface="Times New Roman" panose="02020603050405020304"/>
                <a:sym typeface="Times New Roman" panose="02020603050405020304"/>
              </a:rPr>
              <a:t>sum(salary): </a:t>
            </a: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 Sum all Non Null values of </a:t>
            </a:r>
            <a:endPar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Column salary i.e., 310</a:t>
            </a:r>
            <a:endPar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40424E"/>
              </a:buClr>
              <a:buSzPct val="100000"/>
              <a:buChar char="•"/>
            </a:pPr>
            <a:r>
              <a:rPr lang="en-US" b="1" i="1">
                <a:solidFill>
                  <a:srgbClr val="40424E"/>
                </a:solidFill>
                <a:latin typeface="Times New Roman" panose="02020603050405020304"/>
                <a:ea typeface="Times New Roman" panose="02020603050405020304"/>
                <a:cs typeface="Times New Roman" panose="02020603050405020304"/>
                <a:sym typeface="Times New Roman" panose="02020603050405020304"/>
              </a:rPr>
              <a:t>sum(Distinct salary):</a:t>
            </a: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 Sum of all distinct </a:t>
            </a:r>
            <a:endPar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rgbClr val="40424E"/>
              </a:buClr>
              <a:buSzPct val="100000"/>
              <a:buNone/>
            </a:pP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	Non-Null values i.e., 250.</a:t>
            </a:r>
            <a:endPar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64135" algn="just" rtl="0">
              <a:lnSpc>
                <a:spcPct val="90000"/>
              </a:lnSpc>
              <a:spcBef>
                <a:spcPts val="1000"/>
              </a:spcBef>
              <a:spcAft>
                <a:spcPts val="0"/>
              </a:spcAft>
              <a:buClr>
                <a:schemeClr val="dk1"/>
              </a:buClr>
              <a:buSzPct val="100000"/>
              <a:buNone/>
            </a:pPr>
            <a:endParaRPr b="1" i="0">
              <a:solidFill>
                <a:srgbClr val="7B7B7B"/>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7B7B7B"/>
              </a:buClr>
              <a:buSzPct val="100000"/>
              <a:buChar char="•"/>
            </a:pPr>
            <a:r>
              <a:rPr lang="en-US" b="1" i="0">
                <a:solidFill>
                  <a:srgbClr val="7B7B7B"/>
                </a:solidFill>
                <a:latin typeface="Times New Roman" panose="02020603050405020304"/>
                <a:ea typeface="Times New Roman" panose="02020603050405020304"/>
                <a:cs typeface="Times New Roman" panose="02020603050405020304"/>
                <a:sym typeface="Times New Roman" panose="02020603050405020304"/>
              </a:rPr>
              <a:t>Avg()</a:t>
            </a:r>
            <a:endParaRPr lang="en-US" b="1" i="0">
              <a:solidFill>
                <a:srgbClr val="7B7B7B"/>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40424E"/>
              </a:buClr>
              <a:buSzPct val="100000"/>
              <a:buChar char="•"/>
            </a:pPr>
            <a:r>
              <a:rPr lang="en-US" b="1" i="1">
                <a:solidFill>
                  <a:srgbClr val="40424E"/>
                </a:solidFill>
                <a:latin typeface="Times New Roman" panose="02020603050405020304"/>
                <a:ea typeface="Times New Roman" panose="02020603050405020304"/>
                <a:cs typeface="Times New Roman" panose="02020603050405020304"/>
                <a:sym typeface="Times New Roman" panose="02020603050405020304"/>
              </a:rPr>
              <a:t>Avg(salary)</a:t>
            </a: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 = Sum(salary) / count(salary) = 310/5</a:t>
            </a:r>
            <a:endPar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40424E"/>
              </a:buClr>
              <a:buSzPct val="100000"/>
              <a:buChar char="•"/>
            </a:pPr>
            <a:r>
              <a:rPr lang="en-US" b="1" i="1">
                <a:solidFill>
                  <a:srgbClr val="40424E"/>
                </a:solidFill>
                <a:latin typeface="Times New Roman" panose="02020603050405020304"/>
                <a:ea typeface="Times New Roman" panose="02020603050405020304"/>
                <a:cs typeface="Times New Roman" panose="02020603050405020304"/>
                <a:sym typeface="Times New Roman" panose="02020603050405020304"/>
              </a:rPr>
              <a:t>Avg(Distinct salary)</a:t>
            </a: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 = sum(Distinct salary) / Count(Distinct Salary) = 250/4</a:t>
            </a:r>
            <a:endParaRPr b="1">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64135" algn="just" rtl="0">
              <a:lnSpc>
                <a:spcPct val="90000"/>
              </a:lnSpc>
              <a:spcBef>
                <a:spcPts val="1000"/>
              </a:spcBef>
              <a:spcAft>
                <a:spcPts val="0"/>
              </a:spcAft>
              <a:buClr>
                <a:schemeClr val="dk1"/>
              </a:buClr>
              <a:buSzPct val="100000"/>
              <a:buNone/>
            </a:pPr>
            <a:endParaRPr b="1" i="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7B7B7B"/>
              </a:buClr>
              <a:buSzPct val="100000"/>
              <a:buChar char="•"/>
            </a:pPr>
            <a:r>
              <a:rPr lang="en-US" b="1" i="0">
                <a:solidFill>
                  <a:srgbClr val="7B7B7B"/>
                </a:solidFill>
                <a:latin typeface="Times New Roman" panose="02020603050405020304"/>
                <a:ea typeface="Times New Roman" panose="02020603050405020304"/>
                <a:cs typeface="Times New Roman" panose="02020603050405020304"/>
                <a:sym typeface="Times New Roman" panose="02020603050405020304"/>
              </a:rPr>
              <a:t>Min(), Max()</a:t>
            </a:r>
            <a:endParaRPr lang="en-US" b="1" i="0">
              <a:solidFill>
                <a:srgbClr val="7B7B7B"/>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40424E"/>
              </a:buClr>
              <a:buSzPct val="100000"/>
              <a:buChar char="•"/>
            </a:pPr>
            <a:r>
              <a:rPr lang="en-US" b="1" i="1">
                <a:solidFill>
                  <a:srgbClr val="40424E"/>
                </a:solidFill>
                <a:latin typeface="Times New Roman" panose="02020603050405020304"/>
                <a:ea typeface="Times New Roman" panose="02020603050405020304"/>
                <a:cs typeface="Times New Roman" panose="02020603050405020304"/>
                <a:sym typeface="Times New Roman" panose="02020603050405020304"/>
              </a:rPr>
              <a:t>Min(salary):</a:t>
            </a:r>
            <a:r>
              <a:rPr lang="en-US" b="0" i="1">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Minimum value in the salary column except NULL i.e., 40.</a:t>
            </a:r>
            <a:endPar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40424E"/>
              </a:buClr>
              <a:buSzPct val="100000"/>
              <a:buChar char="•"/>
            </a:pPr>
            <a:r>
              <a:rPr lang="en-US" b="1" i="1">
                <a:solidFill>
                  <a:srgbClr val="40424E"/>
                </a:solidFill>
                <a:latin typeface="Times New Roman" panose="02020603050405020304"/>
                <a:ea typeface="Times New Roman" panose="02020603050405020304"/>
                <a:cs typeface="Times New Roman" panose="02020603050405020304"/>
                <a:sym typeface="Times New Roman" panose="02020603050405020304"/>
              </a:rPr>
              <a:t>Max(salary):</a:t>
            </a:r>
            <a:r>
              <a:rPr lang="en-US" b="0" i="1">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Maximum value in the salary i.e., 80.</a:t>
            </a:r>
            <a:endParaRPr>
              <a:latin typeface="Times New Roman" panose="02020603050405020304"/>
              <a:ea typeface="Times New Roman" panose="02020603050405020304"/>
              <a:cs typeface="Times New Roman" panose="02020603050405020304"/>
              <a:sym typeface="Times New Roman" panose="02020603050405020304"/>
            </a:endParaRPr>
          </a:p>
        </p:txBody>
      </p:sp>
      <p:pic>
        <p:nvPicPr>
          <p:cNvPr id="269" name="Google Shape;269;p32"/>
          <p:cNvPicPr preferRelativeResize="0"/>
          <p:nvPr/>
        </p:nvPicPr>
        <p:blipFill rotWithShape="1">
          <a:blip r:embed="rId1"/>
          <a:srcRect l="27052" t="31902" r="16773" b="745"/>
          <a:stretch>
            <a:fillRect/>
          </a:stretch>
        </p:blipFill>
        <p:spPr>
          <a:xfrm>
            <a:off x="8456103" y="960537"/>
            <a:ext cx="3078760" cy="227129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273" name="Shape 273"/>
        <p:cNvGrpSpPr/>
        <p:nvPr/>
      </p:nvGrpSpPr>
      <p:grpSpPr>
        <a:xfrm>
          <a:off x="0" y="0"/>
          <a:ext cx="0" cy="0"/>
          <a:chOff x="0" y="0"/>
          <a:chExt cx="0" cy="0"/>
        </a:xfrm>
      </p:grpSpPr>
      <p:sp>
        <p:nvSpPr>
          <p:cNvPr id="274" name="Google Shape;274;p33"/>
          <p:cNvSpPr txBox="1"/>
          <p:nvPr>
            <p:ph type="title"/>
          </p:nvPr>
        </p:nvSpPr>
        <p:spPr>
          <a:xfrm>
            <a:off x="734096" y="12975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73239"/>
              </a:buClr>
              <a:buSzPts val="4400"/>
              <a:buFont typeface="Times New Roman" panose="02020603050405020304"/>
              <a:buNone/>
            </a:pPr>
            <a:r>
              <a:rPr lang="en-US" b="0" i="0">
                <a:solidFill>
                  <a:srgbClr val="273239"/>
                </a:solidFill>
                <a:latin typeface="Times New Roman" panose="02020603050405020304"/>
                <a:ea typeface="Times New Roman" panose="02020603050405020304"/>
                <a:cs typeface="Times New Roman" panose="02020603050405020304"/>
                <a:sym typeface="Times New Roman" panose="02020603050405020304"/>
              </a:rPr>
              <a:t>Built in Functions - Numeric Functions in SQL</a:t>
            </a:r>
            <a:endParaRPr lang="en-US" b="0" i="0">
              <a:solidFill>
                <a:srgbClr val="273239"/>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75" name="Google Shape;275;p33"/>
          <p:cNvSpPr txBox="1"/>
          <p:nvPr>
            <p:ph type="body" idx="1"/>
          </p:nvPr>
        </p:nvSpPr>
        <p:spPr>
          <a:xfrm>
            <a:off x="734096" y="1455313"/>
            <a:ext cx="10856890" cy="5402687"/>
          </a:xfrm>
          <a:prstGeom prst="rect">
            <a:avLst/>
          </a:prstGeom>
          <a:noFill/>
          <a:ln>
            <a:noFill/>
          </a:ln>
        </p:spPr>
        <p:txBody>
          <a:bodyPr spcFirstLastPara="1" wrap="square" lIns="91425" tIns="45700" rIns="91425" bIns="45700" anchor="t" anchorCtr="0">
            <a:normAutofit fontScale="70000" lnSpcReduction="20000"/>
          </a:bodyPr>
          <a:lstStyle/>
          <a:p>
            <a:pPr marL="285750" lvl="0" indent="-285750" algn="just" rtl="0">
              <a:lnSpc>
                <a:spcPct val="90000"/>
              </a:lnSpc>
              <a:spcBef>
                <a:spcPts val="0"/>
              </a:spcBef>
              <a:spcAft>
                <a:spcPts val="0"/>
              </a:spcAft>
              <a:buClr>
                <a:srgbClr val="833C0B"/>
              </a:buClr>
              <a:buSzPct val="100000"/>
              <a:buChar char="•"/>
            </a:pPr>
            <a:r>
              <a:rPr lang="en-US" b="1" i="0">
                <a:solidFill>
                  <a:srgbClr val="833C0B"/>
                </a:solidFill>
                <a:latin typeface="Times New Roman" panose="02020603050405020304"/>
                <a:ea typeface="Times New Roman" panose="02020603050405020304"/>
                <a:cs typeface="Times New Roman" panose="02020603050405020304"/>
                <a:sym typeface="Times New Roman" panose="02020603050405020304"/>
              </a:rPr>
              <a:t>ABS():</a:t>
            </a:r>
            <a:r>
              <a:rPr lang="en-US" b="0" i="0">
                <a:solidFill>
                  <a:srgbClr val="833C0B"/>
                </a:solidFill>
                <a:latin typeface="Times New Roman" panose="02020603050405020304"/>
                <a:ea typeface="Times New Roman" panose="02020603050405020304"/>
                <a:cs typeface="Times New Roman" panose="02020603050405020304"/>
                <a:sym typeface="Times New Roman" panose="02020603050405020304"/>
              </a:rPr>
              <a:t> </a:t>
            </a: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It returns the absolute value of a number.</a:t>
            </a:r>
            <a:endPar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chemeClr val="dk1"/>
              </a:buClr>
              <a:buSzPct val="100000"/>
              <a:buNone/>
            </a:pPr>
            <a:r>
              <a:rPr lang="en-US"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Syntax:</a:t>
            </a:r>
            <a:r>
              <a:rPr lang="en-US"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SELECT ABS(-243.5);</a:t>
            </a:r>
            <a:endParaRPr lang="en-US"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Output: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243.5</a:t>
            </a:r>
            <a:endParaRPr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rPr>
              <a:t>ACOS():</a:t>
            </a:r>
            <a:r>
              <a:rPr lang="en-US" b="0"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rPr>
              <a: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It returns the cosine of a number.</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Syntax: </a:t>
            </a:r>
            <a:r>
              <a:rPr lang="en-US"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SELECT ACOS(0.25);</a:t>
            </a:r>
            <a:endParaRPr lang="en-US"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Output: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1.318116071652818</a:t>
            </a:r>
            <a:endParaRPr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rPr>
              <a:t>ASIN():</a:t>
            </a:r>
            <a:r>
              <a:rPr lang="en-US" b="0"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rPr>
              <a: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It returns the arc sine of a number.</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Syntax:</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SELECT ASIN(0.25);</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Output: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0.25268025514207865</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rPr>
              <a:t>ATAN():</a:t>
            </a:r>
            <a:r>
              <a:rPr lang="en-US" b="0"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rPr>
              <a: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It returns the arc tangent of a number.</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Syntax:</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SELECT ATAN(2.5);</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Output: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1.1902899496825317</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l"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rPr>
              <a:t>CEIL():</a:t>
            </a:r>
            <a:r>
              <a:rPr lang="en-US" b="0"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rPr>
              <a: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It returns the smallest integer value that is greater than or equal to a number.</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Syntax:</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SELECT CEIL(25.75);</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Output: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26</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l"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rPr>
              <a:t>CEILING():</a:t>
            </a:r>
            <a:r>
              <a:rPr lang="en-US" b="0"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rPr>
              <a: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It returns the smallest integer value that is greater than or equal to a number.</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Syntax: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SELECT CEILING(25.75);</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Output: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26</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l"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rPr>
              <a:t>COS():</a:t>
            </a:r>
            <a:r>
              <a:rPr lang="en-US" b="0"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rPr>
              <a: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It returns the cosine of a number.</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Syntax: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SELECT COS(30);</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Output: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0.15425144988758405 </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279" name="Shape 279"/>
        <p:cNvGrpSpPr/>
        <p:nvPr/>
      </p:nvGrpSpPr>
      <p:grpSpPr>
        <a:xfrm>
          <a:off x="0" y="0"/>
          <a:ext cx="0" cy="0"/>
          <a:chOff x="0" y="0"/>
          <a:chExt cx="0" cy="0"/>
        </a:xfrm>
      </p:grpSpPr>
      <p:sp>
        <p:nvSpPr>
          <p:cNvPr id="280" name="Google Shape;280;p34"/>
          <p:cNvSpPr txBox="1"/>
          <p:nvPr>
            <p:ph type="title"/>
          </p:nvPr>
        </p:nvSpPr>
        <p:spPr>
          <a:xfrm>
            <a:off x="838200" y="365125"/>
            <a:ext cx="10379299" cy="1077309"/>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73239"/>
              </a:buClr>
              <a:buSzPct val="100000"/>
              <a:buFont typeface="Times New Roman" panose="02020603050405020304"/>
              <a:buNone/>
            </a:pPr>
            <a:r>
              <a:rPr lang="en-US" b="0" i="0">
                <a:solidFill>
                  <a:srgbClr val="273239"/>
                </a:solidFill>
                <a:latin typeface="Times New Roman" panose="02020603050405020304"/>
                <a:ea typeface="Times New Roman" panose="02020603050405020304"/>
                <a:cs typeface="Times New Roman" panose="02020603050405020304"/>
                <a:sym typeface="Times New Roman" panose="02020603050405020304"/>
              </a:rPr>
              <a:t>Built in Functions - Numeric Functions in SQL</a:t>
            </a:r>
            <a:endParaRPr lang="en-US" b="0" i="0">
              <a:solidFill>
                <a:srgbClr val="273239"/>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81" name="Google Shape;281;p34"/>
          <p:cNvSpPr txBox="1"/>
          <p:nvPr>
            <p:ph type="body" idx="1"/>
          </p:nvPr>
        </p:nvSpPr>
        <p:spPr>
          <a:xfrm>
            <a:off x="838200" y="1648496"/>
            <a:ext cx="10515600" cy="4528467"/>
          </a:xfrm>
          <a:prstGeom prst="rect">
            <a:avLst/>
          </a:prstGeom>
          <a:noFill/>
          <a:ln>
            <a:noFill/>
          </a:ln>
        </p:spPr>
        <p:txBody>
          <a:bodyPr spcFirstLastPara="1" wrap="square" lIns="91425" tIns="45700" rIns="91425" bIns="45700" anchor="t" anchorCtr="0">
            <a:normAutofit fontScale="47500" lnSpcReduction="20000"/>
          </a:bodyPr>
          <a:lstStyle/>
          <a:p>
            <a:pPr marL="285750" lvl="0" indent="-285750" algn="l"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rPr>
              <a:t>COT():</a:t>
            </a:r>
            <a:r>
              <a:rPr lang="en-US" b="0"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rPr>
              <a: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It returns the cotangent of a number.</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Syntax: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SELECT COT(6);</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Output: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-3.436353004180128</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l"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rPr>
              <a:t>DEGREES():</a:t>
            </a:r>
            <a:r>
              <a:rPr lang="en-US" b="0"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rPr>
              <a: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It converts a radian value into degrees.</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Syntax: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SELECT DEGREES(1.5);</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Output: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85.94366926962348</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l"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rPr>
              <a:t>DIV():</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It is used for integer division.</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Syntax: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SELECT 10 DIV 5;</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Output: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2</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l"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rPr>
              <a:t>EXP():</a:t>
            </a:r>
            <a:r>
              <a:rPr lang="en-US" b="0"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rPr>
              <a: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It returns e raised to the power of number.</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Syntax: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SELECT EXP(1);</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Output: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2.718281828459045</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l"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rPr>
              <a:t>FLOOR():</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It returns the largest integer value that is less than or equal to a number.</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Syntax: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SELECT FLOOR(25.75);</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Output: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25</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rPr>
              <a:t>GREATEST():</a:t>
            </a:r>
            <a:r>
              <a:rPr lang="en-US" b="0"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rPr>
              <a: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It returns the greatest value in a list of expressions.</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Syntax: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SELECT GREATEST(30, 2, 36, 81, 125);</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Output: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125</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rPr>
              <a:t>LEAST():</a:t>
            </a:r>
            <a:r>
              <a:rPr lang="en-US" b="0"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rPr>
              <a: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It returns the smallest value in a list of expressions.</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Syntax: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SELECT LEAST(30, 2, 36, 81, 125);</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Output: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2</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rPr>
              <a:t>LN():</a:t>
            </a:r>
            <a:r>
              <a:rPr lang="en-US" b="0"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rPr>
              <a: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It returns the natural logarithm of a number.</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Syntax: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SELECT LN(2);</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Output: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0.6931471805599453</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rPr>
              <a:t>LOG10():</a:t>
            </a:r>
            <a:r>
              <a:rPr lang="en-US" b="0"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rPr>
              <a: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It returns the base-10 logarithm of a number.</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Syntax: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SELECT LOG(2);</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Output: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0.6931471805599453</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144145" algn="l" rtl="0">
              <a:lnSpc>
                <a:spcPct val="90000"/>
              </a:lnSpc>
              <a:spcBef>
                <a:spcPts val="1000"/>
              </a:spcBef>
              <a:spcAft>
                <a:spcPts val="0"/>
              </a:spcAft>
              <a:buClr>
                <a:schemeClr val="dk1"/>
              </a:buClr>
              <a:buSzPct val="100000"/>
              <a:buNone/>
            </a:p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285" name="Shape 285"/>
        <p:cNvGrpSpPr/>
        <p:nvPr/>
      </p:nvGrpSpPr>
      <p:grpSpPr>
        <a:xfrm>
          <a:off x="0" y="0"/>
          <a:ext cx="0" cy="0"/>
          <a:chOff x="0" y="0"/>
          <a:chExt cx="0" cy="0"/>
        </a:xfrm>
      </p:grpSpPr>
      <p:sp>
        <p:nvSpPr>
          <p:cNvPr id="286" name="Google Shape;286;p35"/>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73239"/>
              </a:buClr>
              <a:buSzPts val="4400"/>
              <a:buFont typeface="Times New Roman" panose="02020603050405020304"/>
              <a:buNone/>
            </a:pPr>
            <a:r>
              <a:rPr lang="en-US" b="0" i="0">
                <a:solidFill>
                  <a:srgbClr val="273239"/>
                </a:solidFill>
                <a:latin typeface="Times New Roman" panose="02020603050405020304"/>
                <a:ea typeface="Times New Roman" panose="02020603050405020304"/>
                <a:cs typeface="Times New Roman" panose="02020603050405020304"/>
                <a:sym typeface="Times New Roman" panose="02020603050405020304"/>
              </a:rPr>
              <a:t>Built in Functions - Numeric Functions in SQL</a:t>
            </a:r>
            <a:endParaRPr lang="en-US" b="0" i="0">
              <a:solidFill>
                <a:srgbClr val="273239"/>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87" name="Google Shape;287;p35"/>
          <p:cNvSpPr txBox="1"/>
          <p:nvPr>
            <p:ph type="body" idx="1"/>
          </p:nvPr>
        </p:nvSpPr>
        <p:spPr>
          <a:xfrm>
            <a:off x="838200" y="1825625"/>
            <a:ext cx="10611118" cy="4884268"/>
          </a:xfrm>
          <a:prstGeom prst="rect">
            <a:avLst/>
          </a:prstGeom>
          <a:noFill/>
          <a:ln>
            <a:noFill/>
          </a:ln>
        </p:spPr>
        <p:txBody>
          <a:bodyPr spcFirstLastPara="1" wrap="square" lIns="91425" tIns="45700" rIns="91425" bIns="45700" anchor="t" anchorCtr="0">
            <a:normAutofit fontScale="55000" lnSpcReduction="20000"/>
          </a:bodyPr>
          <a:lstStyle/>
          <a:p>
            <a:pPr marL="285750" lvl="0" indent="-285750" algn="just"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rPr>
              <a:t>LOG2():</a:t>
            </a:r>
            <a:r>
              <a:rPr lang="en-US" b="0"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rPr>
              <a: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It returns the base-2 logarithm of a number.</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Syntax: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SELECT LOG2(6);</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Output: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2.584962500721156</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rPr>
              <a:t>MOD():</a:t>
            </a:r>
            <a:r>
              <a:rPr lang="en-US" b="0"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rPr>
              <a: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It returns the remainder of n divided by m.</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Syntax: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SELECT MOD(18, 4);</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Output: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2</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rPr>
              <a:t>PI():</a:t>
            </a:r>
            <a:r>
              <a:rPr lang="en-US" b="0"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rPr>
              <a: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It returns the value of PI displayed with 6 decimal places.</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Syntax: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SELECT PI();</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Output: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3.141593</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rPr>
              <a:t>POW():</a:t>
            </a:r>
            <a:r>
              <a:rPr lang="en-US" b="0"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rPr>
              <a: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It returns m raised to the nth power.</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Syntax: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SELECT POW(4, 2);</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Output: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16</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rPr>
              <a:t>RADIANS():</a:t>
            </a:r>
            <a:r>
              <a:rPr lang="en-US" b="0"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rPr>
              <a: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It converts a value in degrees to radians.</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Syntax: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SELECT RADIANS(180);</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l"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rPr>
              <a:t>RAND():</a:t>
            </a:r>
            <a:r>
              <a:rPr lang="en-US" b="0"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rPr>
              <a: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It returns a random number.</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Syntax: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SELECT RAND();</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Output: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0.33623238684258644</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l"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rPr>
              <a:t>ROUND():</a:t>
            </a:r>
            <a:r>
              <a:rPr lang="en-US" b="0"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rPr>
              <a: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It returns a number rounded to a certain number of decimal places.</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Syntax: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SELECT ROUND(5.553);</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Output: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6</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l"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rPr>
              <a:t>SIGN():</a:t>
            </a:r>
            <a:r>
              <a:rPr lang="en-US" b="0"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rPr>
              <a: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It returns a value indicating the sign of a number.</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Syntax: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SELECT SIGN(255.5);</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Output: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1</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l"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rPr>
              <a:t>SIN():</a:t>
            </a:r>
            <a:r>
              <a:rPr lang="en-US" b="0"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rPr>
              <a: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It returns the sine of a number.</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Syntax: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SELECT SIN(2);</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Output: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0.9092974268256817</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130810" algn="l" rtl="0">
              <a:lnSpc>
                <a:spcPct val="90000"/>
              </a:lnSpc>
              <a:spcBef>
                <a:spcPts val="1000"/>
              </a:spcBef>
              <a:spcAft>
                <a:spcPts val="0"/>
              </a:spcAft>
              <a:buClr>
                <a:schemeClr val="dk1"/>
              </a:buClr>
              <a:buSzPct val="100000"/>
              <a:buNone/>
            </a:p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291" name="Shape 291"/>
        <p:cNvGrpSpPr/>
        <p:nvPr/>
      </p:nvGrpSpPr>
      <p:grpSpPr>
        <a:xfrm>
          <a:off x="0" y="0"/>
          <a:ext cx="0" cy="0"/>
          <a:chOff x="0" y="0"/>
          <a:chExt cx="0" cy="0"/>
        </a:xfrm>
      </p:grpSpPr>
      <p:sp>
        <p:nvSpPr>
          <p:cNvPr id="292" name="Google Shape;292;p3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73239"/>
              </a:buClr>
              <a:buSzPts val="4400"/>
              <a:buFont typeface="Times New Roman" panose="02020603050405020304"/>
              <a:buNone/>
            </a:pPr>
            <a:r>
              <a:rPr lang="en-US" b="0" i="0">
                <a:solidFill>
                  <a:srgbClr val="273239"/>
                </a:solidFill>
                <a:latin typeface="Times New Roman" panose="02020603050405020304"/>
                <a:ea typeface="Times New Roman" panose="02020603050405020304"/>
                <a:cs typeface="Times New Roman" panose="02020603050405020304"/>
                <a:sym typeface="Times New Roman" panose="02020603050405020304"/>
              </a:rPr>
              <a:t>Built in Functions - Numeric Functions in SQL</a:t>
            </a:r>
            <a:endParaRPr lang="en-US" b="0" i="0">
              <a:solidFill>
                <a:srgbClr val="273239"/>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93" name="Google Shape;293;p36"/>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0000" lnSpcReduction="20000"/>
          </a:bodyPr>
          <a:lstStyle/>
          <a:p>
            <a:pPr marL="285750" lvl="0" indent="-285750" algn="l"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rPr>
              <a:t>SQRT():</a:t>
            </a:r>
            <a:r>
              <a:rPr lang="en-US" b="0"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rPr>
              <a: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It returns the square root of a number.</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Syntax: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SELECT SQRT(25);</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Output: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5</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chemeClr val="dk1"/>
              </a:buClr>
              <a:buSzPct val="100000"/>
              <a:buNone/>
            </a:pPr>
            <a:endParaRPr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l"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rPr>
              <a:t>TAN():</a:t>
            </a:r>
            <a:r>
              <a:rPr lang="en-US" b="0"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rPr>
              <a: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It returns the tangent of a number.</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Syntax: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SELECT TAN(1.75);</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Output: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-5.52037992250933</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chemeClr val="dk1"/>
              </a:buClr>
              <a:buSzPct val="100000"/>
              <a:buNone/>
            </a:pPr>
            <a:endParaRPr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l"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rPr>
              <a:t>ATAN2():</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It returns the arctangent of the x and y coordinates, as an angle and expressed in radians.</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Syntax: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SELECT ATAN2(7);</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Output: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1.42889927219073</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chemeClr val="dk1"/>
              </a:buClr>
              <a:buSzPct val="100000"/>
              <a:buNone/>
            </a:pPr>
            <a:endParaRPr b="1"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l"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rPr>
              <a:t>TRUNCATE():</a:t>
            </a:r>
            <a:r>
              <a:rPr lang="en-US" b="0" i="0" u="none" strike="noStrike" cap="none">
                <a:solidFill>
                  <a:srgbClr val="833C0B"/>
                </a:solidFill>
                <a:latin typeface="Times New Roman" panose="02020603050405020304"/>
                <a:ea typeface="Times New Roman" panose="02020603050405020304"/>
                <a:cs typeface="Times New Roman" panose="02020603050405020304"/>
                <a:sym typeface="Times New Roman" panose="02020603050405020304"/>
              </a:rPr>
              <a: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This doesn’t work for SQL Server. It returns 7.53635 truncated to 2 places right of the decimal point.</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Syntax: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SELECT TRUNCATE(7.53635, 2);</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Output: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7.53</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104140" algn="l" rtl="0">
              <a:lnSpc>
                <a:spcPct val="90000"/>
              </a:lnSpc>
              <a:spcBef>
                <a:spcPts val="1000"/>
              </a:spcBef>
              <a:spcAft>
                <a:spcPts val="0"/>
              </a:spcAft>
              <a:buClr>
                <a:schemeClr val="dk1"/>
              </a:buClr>
              <a:buSzPct val="100000"/>
              <a:buNone/>
            </a:p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297" name="Shape 297"/>
        <p:cNvGrpSpPr/>
        <p:nvPr/>
      </p:nvGrpSpPr>
      <p:grpSpPr>
        <a:xfrm>
          <a:off x="0" y="0"/>
          <a:ext cx="0" cy="0"/>
          <a:chOff x="0" y="0"/>
          <a:chExt cx="0" cy="0"/>
        </a:xfrm>
      </p:grpSpPr>
      <p:sp>
        <p:nvSpPr>
          <p:cNvPr id="298" name="Google Shape;298;p37"/>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panose="02020603050405020304"/>
              <a:buNone/>
            </a:pPr>
            <a:r>
              <a:rPr lang="en-US" b="0">
                <a:latin typeface="Times New Roman" panose="02020603050405020304"/>
                <a:ea typeface="Times New Roman" panose="02020603050405020304"/>
                <a:cs typeface="Times New Roman" panose="02020603050405020304"/>
                <a:sym typeface="Times New Roman" panose="02020603050405020304"/>
              </a:rPr>
              <a:t>Built in Functions - String functions in SQL</a:t>
            </a:r>
            <a:endParaRPr lang="en-US" b="0">
              <a:latin typeface="Times New Roman" panose="02020603050405020304"/>
              <a:ea typeface="Times New Roman" panose="02020603050405020304"/>
              <a:cs typeface="Times New Roman" panose="02020603050405020304"/>
              <a:sym typeface="Times New Roman" panose="02020603050405020304"/>
            </a:endParaRPr>
          </a:p>
        </p:txBody>
      </p:sp>
      <p:sp>
        <p:nvSpPr>
          <p:cNvPr id="299" name="Google Shape;299;p37"/>
          <p:cNvSpPr txBox="1"/>
          <p:nvPr>
            <p:ph type="body" idx="1"/>
          </p:nvPr>
        </p:nvSpPr>
        <p:spPr>
          <a:xfrm>
            <a:off x="838199" y="1416676"/>
            <a:ext cx="10649755" cy="5228823"/>
          </a:xfrm>
          <a:prstGeom prst="rect">
            <a:avLst/>
          </a:prstGeom>
          <a:noFill/>
          <a:ln>
            <a:noFill/>
          </a:ln>
        </p:spPr>
        <p:txBody>
          <a:bodyPr spcFirstLastPara="1" wrap="square" lIns="91425" tIns="45700" rIns="91425" bIns="45700" anchor="t" anchorCtr="0">
            <a:normAutofit fontScale="62500" lnSpcReduction="20000"/>
          </a:bodyPr>
          <a:lstStyle/>
          <a:p>
            <a:pPr marL="285750" lvl="0" indent="-285750" algn="just" rtl="0">
              <a:lnSpc>
                <a:spcPct val="100000"/>
              </a:lnSpc>
              <a:spcBef>
                <a:spcPts val="0"/>
              </a:spcBef>
              <a:spcAft>
                <a:spcPts val="0"/>
              </a:spcAft>
              <a:buClr>
                <a:srgbClr val="0070C0"/>
              </a:buClr>
              <a:buSzPct val="100000"/>
              <a:buChar char="•"/>
            </a:pPr>
            <a:r>
              <a:rPr lang="en-US"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rPr>
              <a:t>ASCII():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This function is used to find the ASCII value of a character.</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Syntax:</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SELECT ascii('t’); </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Output:</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116</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00000"/>
              </a:lnSpc>
              <a:spcBef>
                <a:spcPts val="0"/>
              </a:spcBef>
              <a:spcAft>
                <a:spcPts val="0"/>
              </a:spcAft>
              <a:buClr>
                <a:srgbClr val="0070C0"/>
              </a:buClr>
              <a:buSzPct val="100000"/>
              <a:buChar char="•"/>
            </a:pPr>
            <a:r>
              <a:rPr lang="en-US"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rPr>
              <a:t>CHAR_LENGTH():</a:t>
            </a:r>
            <a:r>
              <a:rPr lang="en-US" b="0"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rPr>
              <a: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Doesn’t work for SQL Server. Use LEN() for SQL Server. This function is used to find the length of a word.</a:t>
            </a: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Syntax:</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SELECT char_length('Hello!’); </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Output:</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6</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00000"/>
              </a:lnSpc>
              <a:spcBef>
                <a:spcPts val="0"/>
              </a:spcBef>
              <a:spcAft>
                <a:spcPts val="0"/>
              </a:spcAft>
              <a:buClr>
                <a:srgbClr val="0070C0"/>
              </a:buClr>
              <a:buSzPct val="100000"/>
              <a:buChar char="•"/>
            </a:pPr>
            <a:r>
              <a:rPr lang="en-US"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rPr>
              <a:t>CHARACTER_LENGTH():</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Doesn’t work for SQL Server. Use LEN() for SQL Server. This function is used to find the length of a line.</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Syntax:</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SELECT CHARACTER_LENGTH('geeks for geeks’); </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Output:</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15</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00000"/>
              </a:lnSpc>
              <a:spcBef>
                <a:spcPts val="0"/>
              </a:spcBef>
              <a:spcAft>
                <a:spcPts val="0"/>
              </a:spcAft>
              <a:buClr>
                <a:srgbClr val="0070C0"/>
              </a:buClr>
              <a:buSzPct val="100000"/>
              <a:buChar char="•"/>
            </a:pPr>
            <a:r>
              <a:rPr lang="en-US"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rPr>
              <a:t>CONCAT():</a:t>
            </a:r>
            <a:r>
              <a:rPr lang="en-US" b="0"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rPr>
              <a: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This function is used to add two words or strings.</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Syntax:</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SELECT 'Geeks' || ' ' || 'forGeeks'; </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Output:</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‘GeeksforGeeks’</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00000"/>
              </a:lnSpc>
              <a:spcBef>
                <a:spcPts val="0"/>
              </a:spcBef>
              <a:spcAft>
                <a:spcPts val="0"/>
              </a:spcAft>
              <a:buClr>
                <a:srgbClr val="0070C0"/>
              </a:buClr>
              <a:buSzPct val="100000"/>
              <a:buChar char="•"/>
            </a:pPr>
            <a:r>
              <a:rPr lang="en-US" b="1">
                <a:solidFill>
                  <a:srgbClr val="0070C0"/>
                </a:solidFill>
                <a:latin typeface="Times New Roman" panose="02020603050405020304"/>
                <a:ea typeface="Times New Roman" panose="02020603050405020304"/>
                <a:cs typeface="Times New Roman" panose="02020603050405020304"/>
                <a:sym typeface="Times New Roman" panose="02020603050405020304"/>
              </a:rPr>
              <a:t>CONCAT_WS(): </a:t>
            </a: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This function is used to add two words or strings with a symbol as concatenating symbol.</a:t>
            </a:r>
            <a:endPar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a:solidFill>
                  <a:srgbClr val="40424E"/>
                </a:solidFill>
                <a:latin typeface="Times New Roman" panose="02020603050405020304"/>
                <a:ea typeface="Times New Roman" panose="02020603050405020304"/>
                <a:cs typeface="Times New Roman" panose="02020603050405020304"/>
                <a:sym typeface="Times New Roman" panose="02020603050405020304"/>
              </a:rPr>
              <a:t>Syntax:</a:t>
            </a: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SELECT CONCAT_WS('_', 'geeks', 'for', 'geeks’); </a:t>
            </a:r>
            <a:endPar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a:solidFill>
                  <a:srgbClr val="40424E"/>
                </a:solidFill>
                <a:latin typeface="Times New Roman" panose="02020603050405020304"/>
                <a:ea typeface="Times New Roman" panose="02020603050405020304"/>
                <a:cs typeface="Times New Roman" panose="02020603050405020304"/>
                <a:sym typeface="Times New Roman" panose="02020603050405020304"/>
              </a:rPr>
              <a:t>Output: </a:t>
            </a: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geeks_for_geeks</a:t>
            </a:r>
            <a:endParaRPr>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00000"/>
              </a:lnSpc>
              <a:spcBef>
                <a:spcPts val="0"/>
              </a:spcBef>
              <a:spcAft>
                <a:spcPts val="0"/>
              </a:spcAft>
              <a:buClr>
                <a:srgbClr val="0070C0"/>
              </a:buClr>
              <a:buSzPct val="100000"/>
              <a:buChar char="•"/>
            </a:pPr>
            <a:r>
              <a:rPr lang="en-US" b="1">
                <a:solidFill>
                  <a:srgbClr val="0070C0"/>
                </a:solidFill>
                <a:latin typeface="Times New Roman" panose="02020603050405020304"/>
                <a:ea typeface="Times New Roman" panose="02020603050405020304"/>
                <a:cs typeface="Times New Roman" panose="02020603050405020304"/>
                <a:sym typeface="Times New Roman" panose="02020603050405020304"/>
              </a:rPr>
              <a:t>FIND_IN_SET(): </a:t>
            </a: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This function is used to find a symbol from a set of symbols.</a:t>
            </a:r>
            <a:endPar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a:solidFill>
                  <a:srgbClr val="40424E"/>
                </a:solidFill>
                <a:latin typeface="Times New Roman" panose="02020603050405020304"/>
                <a:ea typeface="Times New Roman" panose="02020603050405020304"/>
                <a:cs typeface="Times New Roman" panose="02020603050405020304"/>
                <a:sym typeface="Times New Roman" panose="02020603050405020304"/>
              </a:rPr>
              <a:t>Syntax:</a:t>
            </a: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SELECT FIND_IN_SET('b', 'a, b, c, d, e, f’); </a:t>
            </a:r>
            <a:endPar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a:solidFill>
                  <a:srgbClr val="40424E"/>
                </a:solidFill>
                <a:latin typeface="Times New Roman" panose="02020603050405020304"/>
                <a:ea typeface="Times New Roman" panose="02020603050405020304"/>
                <a:cs typeface="Times New Roman" panose="02020603050405020304"/>
                <a:sym typeface="Times New Roman" panose="02020603050405020304"/>
              </a:rPr>
              <a:t>Output: </a:t>
            </a: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2</a:t>
            </a:r>
            <a:endPar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00000"/>
              </a:lnSpc>
              <a:spcBef>
                <a:spcPts val="0"/>
              </a:spcBef>
              <a:spcAft>
                <a:spcPts val="0"/>
              </a:spcAft>
              <a:buClr>
                <a:srgbClr val="0070C0"/>
              </a:buClr>
              <a:buSzPct val="100000"/>
              <a:buChar char="•"/>
            </a:pPr>
            <a:r>
              <a:rPr lang="en-US" b="1">
                <a:solidFill>
                  <a:srgbClr val="0070C0"/>
                </a:solidFill>
                <a:latin typeface="Times New Roman" panose="02020603050405020304"/>
                <a:ea typeface="Times New Roman" panose="02020603050405020304"/>
                <a:cs typeface="Times New Roman" panose="02020603050405020304"/>
                <a:sym typeface="Times New Roman" panose="02020603050405020304"/>
              </a:rPr>
              <a:t>FORMAT(): </a:t>
            </a: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This function is used to display a number in the given format.</a:t>
            </a:r>
            <a:endPar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a:solidFill>
                  <a:srgbClr val="40424E"/>
                </a:solidFill>
                <a:latin typeface="Times New Roman" panose="02020603050405020304"/>
                <a:ea typeface="Times New Roman" panose="02020603050405020304"/>
                <a:cs typeface="Times New Roman" panose="02020603050405020304"/>
                <a:sym typeface="Times New Roman" panose="02020603050405020304"/>
              </a:rPr>
              <a:t>Syntax:</a:t>
            </a: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Format("0.981", "Percent"); </a:t>
            </a:r>
            <a:endPar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a:solidFill>
                  <a:srgbClr val="40424E"/>
                </a:solidFill>
                <a:latin typeface="Times New Roman" panose="02020603050405020304"/>
                <a:ea typeface="Times New Roman" panose="02020603050405020304"/>
                <a:cs typeface="Times New Roman" panose="02020603050405020304"/>
                <a:sym typeface="Times New Roman" panose="02020603050405020304"/>
              </a:rPr>
              <a:t>Output</a:t>
            </a: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‘98.10%’</a:t>
            </a:r>
            <a:endPar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117475" algn="l" rtl="0">
              <a:lnSpc>
                <a:spcPct val="90000"/>
              </a:lnSpc>
              <a:spcBef>
                <a:spcPts val="1000"/>
              </a:spcBef>
              <a:spcAft>
                <a:spcPts val="0"/>
              </a:spcAft>
              <a:buClr>
                <a:schemeClr val="dk1"/>
              </a:buClr>
              <a:buSzPct val="100000"/>
              <a:buNone/>
            </a:p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303" name="Shape 303"/>
        <p:cNvGrpSpPr/>
        <p:nvPr/>
      </p:nvGrpSpPr>
      <p:grpSpPr>
        <a:xfrm>
          <a:off x="0" y="0"/>
          <a:ext cx="0" cy="0"/>
          <a:chOff x="0" y="0"/>
          <a:chExt cx="0" cy="0"/>
        </a:xfrm>
      </p:grpSpPr>
      <p:sp>
        <p:nvSpPr>
          <p:cNvPr id="304" name="Google Shape;304;p38"/>
          <p:cNvSpPr txBox="1"/>
          <p:nvPr>
            <p:ph type="title"/>
          </p:nvPr>
        </p:nvSpPr>
        <p:spPr>
          <a:xfrm>
            <a:off x="838200" y="24921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panose="02020603050405020304"/>
              <a:buNone/>
            </a:pPr>
            <a:r>
              <a:rPr lang="en-US" b="0">
                <a:latin typeface="Times New Roman" panose="02020603050405020304"/>
                <a:ea typeface="Times New Roman" panose="02020603050405020304"/>
                <a:cs typeface="Times New Roman" panose="02020603050405020304"/>
                <a:sym typeface="Times New Roman" panose="02020603050405020304"/>
              </a:rPr>
              <a:t>Built in Functions - String functions in SQL</a:t>
            </a:r>
            <a:endParaRPr lang="en-US" b="0">
              <a:latin typeface="Times New Roman" panose="02020603050405020304"/>
              <a:ea typeface="Times New Roman" panose="02020603050405020304"/>
              <a:cs typeface="Times New Roman" panose="02020603050405020304"/>
              <a:sym typeface="Times New Roman" panose="02020603050405020304"/>
            </a:endParaRPr>
          </a:p>
        </p:txBody>
      </p:sp>
      <p:sp>
        <p:nvSpPr>
          <p:cNvPr id="305" name="Google Shape;305;p38"/>
          <p:cNvSpPr txBox="1"/>
          <p:nvPr>
            <p:ph type="body" idx="1"/>
          </p:nvPr>
        </p:nvSpPr>
        <p:spPr>
          <a:xfrm>
            <a:off x="838200" y="1468192"/>
            <a:ext cx="10611118" cy="5203064"/>
          </a:xfrm>
          <a:prstGeom prst="rect">
            <a:avLst/>
          </a:prstGeom>
          <a:noFill/>
          <a:ln>
            <a:noFill/>
          </a:ln>
        </p:spPr>
        <p:txBody>
          <a:bodyPr spcFirstLastPara="1" wrap="square" lIns="91425" tIns="45700" rIns="91425" bIns="45700" anchor="t" anchorCtr="0">
            <a:normAutofit fontScale="62500" lnSpcReduction="20000"/>
          </a:bodyPr>
          <a:lstStyle/>
          <a:p>
            <a:pPr marL="285750" lvl="0" indent="-285750" algn="just" rtl="0">
              <a:lnSpc>
                <a:spcPct val="100000"/>
              </a:lnSpc>
              <a:spcBef>
                <a:spcPts val="0"/>
              </a:spcBef>
              <a:spcAft>
                <a:spcPts val="0"/>
              </a:spcAft>
              <a:buClr>
                <a:srgbClr val="0070C0"/>
              </a:buClr>
              <a:buSzPct val="100000"/>
              <a:buChar char="•"/>
            </a:pPr>
            <a:r>
              <a:rPr lang="en-US"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rPr>
              <a:t>INSTR():</a:t>
            </a:r>
            <a:r>
              <a:rPr lang="en-US" b="0"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rPr>
              <a: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This function is used to find the occurrence of an alphabet.</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Syntax:</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INSTR('geeks for geeks', 'e’); </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Output:</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2 (the first occurrence of ‘e’)</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Syntax:</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INSTR('geeks for geeks', 'e', 1, 2 ); </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Output:</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3 (the second occurrence of ‘e’)</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00000"/>
              </a:lnSpc>
              <a:spcBef>
                <a:spcPts val="0"/>
              </a:spcBef>
              <a:spcAft>
                <a:spcPts val="0"/>
              </a:spcAft>
              <a:buClr>
                <a:srgbClr val="0070C0"/>
              </a:buClr>
              <a:buSzPct val="100000"/>
              <a:buChar char="•"/>
            </a:pPr>
            <a:r>
              <a:rPr lang="en-US"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rPr>
              <a:t>LCASE():</a:t>
            </a:r>
            <a:r>
              <a:rPr lang="en-US" b="0"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rPr>
              <a: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This function is used to convert the given string into lower case.</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Syntax:</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LCASE ("GeeksFor Geeks To Learn"); </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Output:</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geeksforgeeks to learn</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00000"/>
              </a:lnSpc>
              <a:spcBef>
                <a:spcPts val="0"/>
              </a:spcBef>
              <a:spcAft>
                <a:spcPts val="0"/>
              </a:spcAft>
              <a:buClr>
                <a:srgbClr val="0070C0"/>
              </a:buClr>
              <a:buSzPct val="100000"/>
              <a:buChar char="•"/>
            </a:pPr>
            <a:r>
              <a:rPr lang="en-US"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rPr>
              <a:t>LEFT():</a:t>
            </a:r>
            <a:r>
              <a:rPr lang="en-US" b="0"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rPr>
              <a: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This function is used to SELECT a sub string from the left of given size or characters.</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Syntax:</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SELECT LEFT('geeksforgeeks.org', 5); </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Output:</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geeks</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l" rtl="0">
              <a:lnSpc>
                <a:spcPct val="100000"/>
              </a:lnSpc>
              <a:spcBef>
                <a:spcPts val="0"/>
              </a:spcBef>
              <a:spcAft>
                <a:spcPts val="0"/>
              </a:spcAft>
              <a:buClr>
                <a:srgbClr val="0070C0"/>
              </a:buClr>
              <a:buSzPct val="100000"/>
              <a:buChar char="•"/>
            </a:pPr>
            <a:r>
              <a:rPr lang="en-US" b="1">
                <a:solidFill>
                  <a:srgbClr val="0070C0"/>
                </a:solidFill>
                <a:latin typeface="Times New Roman" panose="02020603050405020304"/>
                <a:ea typeface="Times New Roman" panose="02020603050405020304"/>
                <a:cs typeface="Times New Roman" panose="02020603050405020304"/>
                <a:sym typeface="Times New Roman" panose="02020603050405020304"/>
              </a:rPr>
              <a:t>LENGTH(): </a:t>
            </a: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This function is used to find the length of a word.</a:t>
            </a:r>
            <a:endPar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Syntax: LENGTH('GeeksForGeeks’); </a:t>
            </a:r>
            <a:endPar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Output: 13</a:t>
            </a:r>
            <a:endPar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l" rtl="0">
              <a:lnSpc>
                <a:spcPct val="100000"/>
              </a:lnSpc>
              <a:spcBef>
                <a:spcPts val="0"/>
              </a:spcBef>
              <a:spcAft>
                <a:spcPts val="0"/>
              </a:spcAft>
              <a:buClr>
                <a:srgbClr val="0070C0"/>
              </a:buClr>
              <a:buSzPct val="100000"/>
              <a:buChar char="•"/>
            </a:pPr>
            <a:r>
              <a:rPr lang="en-US" b="1">
                <a:solidFill>
                  <a:srgbClr val="0070C0"/>
                </a:solidFill>
                <a:latin typeface="Times New Roman" panose="02020603050405020304"/>
                <a:ea typeface="Times New Roman" panose="02020603050405020304"/>
                <a:cs typeface="Times New Roman" panose="02020603050405020304"/>
                <a:sym typeface="Times New Roman" panose="02020603050405020304"/>
              </a:rPr>
              <a:t>LOCATE(): </a:t>
            </a: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This function is used to find the nth position of the given word in a string.</a:t>
            </a:r>
            <a:endPar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Syntax: SELECT LOCATE('for', 'geeksforgeeks', 1); </a:t>
            </a:r>
            <a:endPar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Output: 6</a:t>
            </a:r>
            <a:endPar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l" rtl="0">
              <a:lnSpc>
                <a:spcPct val="100000"/>
              </a:lnSpc>
              <a:spcBef>
                <a:spcPts val="0"/>
              </a:spcBef>
              <a:spcAft>
                <a:spcPts val="0"/>
              </a:spcAft>
              <a:buClr>
                <a:srgbClr val="0070C0"/>
              </a:buClr>
              <a:buSzPct val="100000"/>
              <a:buChar char="•"/>
            </a:pPr>
            <a:r>
              <a:rPr lang="en-US" b="1">
                <a:solidFill>
                  <a:srgbClr val="0070C0"/>
                </a:solidFill>
                <a:latin typeface="Times New Roman" panose="02020603050405020304"/>
                <a:ea typeface="Times New Roman" panose="02020603050405020304"/>
                <a:cs typeface="Times New Roman" panose="02020603050405020304"/>
                <a:sym typeface="Times New Roman" panose="02020603050405020304"/>
              </a:rPr>
              <a:t>LOWER(): </a:t>
            </a: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This function is used to convert the upper case string into lower case.</a:t>
            </a:r>
            <a:endPar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Syntax: SELECT LOWER('GEEKSFORGEEKS.ORG’); </a:t>
            </a:r>
            <a:endPar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Output: geeksforgeeks.org</a:t>
            </a:r>
            <a:endPar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l" rtl="0">
              <a:lnSpc>
                <a:spcPct val="100000"/>
              </a:lnSpc>
              <a:spcBef>
                <a:spcPts val="0"/>
              </a:spcBef>
              <a:spcAft>
                <a:spcPts val="0"/>
              </a:spcAft>
              <a:buClr>
                <a:srgbClr val="0070C0"/>
              </a:buClr>
              <a:buSzPct val="100000"/>
              <a:buChar char="•"/>
            </a:pPr>
            <a:r>
              <a:rPr lang="en-US" b="1">
                <a:solidFill>
                  <a:srgbClr val="0070C0"/>
                </a:solidFill>
                <a:latin typeface="Times New Roman" panose="02020603050405020304"/>
                <a:ea typeface="Times New Roman" panose="02020603050405020304"/>
                <a:cs typeface="Times New Roman" panose="02020603050405020304"/>
                <a:sym typeface="Times New Roman" panose="02020603050405020304"/>
              </a:rPr>
              <a:t>LPAD(): </a:t>
            </a: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This function is used to make the given string of the given size by adding the given symbol.</a:t>
            </a:r>
            <a:endPar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Syntax: LPAD('geeks', 8, '0’); </a:t>
            </a:r>
            <a:endPar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Output: 000geeks</a:t>
            </a:r>
            <a:endPar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117475" algn="l" rtl="0">
              <a:lnSpc>
                <a:spcPct val="90000"/>
              </a:lnSpc>
              <a:spcBef>
                <a:spcPts val="1000"/>
              </a:spcBef>
              <a:spcAft>
                <a:spcPts val="0"/>
              </a:spcAft>
              <a:buClr>
                <a:schemeClr val="dk1"/>
              </a:buClr>
              <a:buSzPct val="100000"/>
              <a:buNone/>
            </a:p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309" name="Shape 309"/>
        <p:cNvGrpSpPr/>
        <p:nvPr/>
      </p:nvGrpSpPr>
      <p:grpSpPr>
        <a:xfrm>
          <a:off x="0" y="0"/>
          <a:ext cx="0" cy="0"/>
          <a:chOff x="0" y="0"/>
          <a:chExt cx="0" cy="0"/>
        </a:xfrm>
      </p:grpSpPr>
      <p:sp>
        <p:nvSpPr>
          <p:cNvPr id="310" name="Google Shape;310;p39"/>
          <p:cNvSpPr txBox="1"/>
          <p:nvPr>
            <p:ph type="title"/>
          </p:nvPr>
        </p:nvSpPr>
        <p:spPr>
          <a:xfrm>
            <a:off x="838200" y="15906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panose="02020603050405020304"/>
              <a:buNone/>
            </a:pPr>
            <a:r>
              <a:rPr lang="en-US" b="0">
                <a:latin typeface="Times New Roman" panose="02020603050405020304"/>
                <a:ea typeface="Times New Roman" panose="02020603050405020304"/>
                <a:cs typeface="Times New Roman" panose="02020603050405020304"/>
                <a:sym typeface="Times New Roman" panose="02020603050405020304"/>
              </a:rPr>
              <a:t>Built in Functions - String functions in SQL</a:t>
            </a:r>
            <a:endParaRPr lang="en-US" b="0">
              <a:latin typeface="Times New Roman" panose="02020603050405020304"/>
              <a:ea typeface="Times New Roman" panose="02020603050405020304"/>
              <a:cs typeface="Times New Roman" panose="02020603050405020304"/>
              <a:sym typeface="Times New Roman" panose="02020603050405020304"/>
            </a:endParaRPr>
          </a:p>
        </p:txBody>
      </p:sp>
      <p:sp>
        <p:nvSpPr>
          <p:cNvPr id="311" name="Google Shape;311;p39"/>
          <p:cNvSpPr txBox="1"/>
          <p:nvPr>
            <p:ph type="body" idx="1"/>
          </p:nvPr>
        </p:nvSpPr>
        <p:spPr>
          <a:xfrm>
            <a:off x="838200" y="1484625"/>
            <a:ext cx="10276268" cy="5160873"/>
          </a:xfrm>
          <a:prstGeom prst="rect">
            <a:avLst/>
          </a:prstGeom>
          <a:noFill/>
          <a:ln>
            <a:noFill/>
          </a:ln>
        </p:spPr>
        <p:txBody>
          <a:bodyPr spcFirstLastPara="1" wrap="square" lIns="91425" tIns="45700" rIns="91425" bIns="45700" anchor="t" anchorCtr="0">
            <a:normAutofit fontScale="47500" lnSpcReduction="20000"/>
          </a:bodyPr>
          <a:lstStyle/>
          <a:p>
            <a:pPr marL="285750" lvl="0" indent="-285750" algn="just" rtl="0">
              <a:lnSpc>
                <a:spcPct val="100000"/>
              </a:lnSpc>
              <a:spcBef>
                <a:spcPts val="0"/>
              </a:spcBef>
              <a:spcAft>
                <a:spcPts val="0"/>
              </a:spcAft>
              <a:buClr>
                <a:srgbClr val="0070C0"/>
              </a:buClr>
              <a:buSzPct val="100000"/>
              <a:buChar char="•"/>
            </a:pPr>
            <a:r>
              <a:rPr lang="en-US"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rPr>
              <a:t>LTRIM():</a:t>
            </a:r>
            <a:r>
              <a:rPr lang="en-US" b="0"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rPr>
              <a: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This function is used to cut the given sub string from the original string.</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Syntax:</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LTRIM('123123geeks', '123’); </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Output:</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geeks</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00000"/>
              </a:lnSpc>
              <a:spcBef>
                <a:spcPts val="0"/>
              </a:spcBef>
              <a:spcAft>
                <a:spcPts val="0"/>
              </a:spcAft>
              <a:buClr>
                <a:srgbClr val="0070C0"/>
              </a:buClr>
              <a:buSzPct val="100000"/>
              <a:buChar char="•"/>
            </a:pPr>
            <a:r>
              <a:rPr lang="en-US"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rPr>
              <a:t>MID():</a:t>
            </a:r>
            <a:r>
              <a:rPr lang="en-US" b="0"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rPr>
              <a: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This function is to find a word from the given position and of the given size.</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Syntax:</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Mid ("geeksforgeeks", 6, 2); </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Output:</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for</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00000"/>
              </a:lnSpc>
              <a:spcBef>
                <a:spcPts val="0"/>
              </a:spcBef>
              <a:spcAft>
                <a:spcPts val="0"/>
              </a:spcAft>
              <a:buClr>
                <a:srgbClr val="0070C0"/>
              </a:buClr>
              <a:buSzPct val="100000"/>
              <a:buChar char="•"/>
            </a:pPr>
            <a:r>
              <a:rPr lang="en-US"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rPr>
              <a:t>POSITION():</a:t>
            </a:r>
            <a:r>
              <a:rPr lang="en-US" b="0"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rPr>
              <a: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This function is used to find position of the first occurrence of the given alphabet.</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Syntax:</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SELECT POSITION('e' IN 'geeksforgeeks’); </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Output:</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2</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00000"/>
              </a:lnSpc>
              <a:spcBef>
                <a:spcPts val="0"/>
              </a:spcBef>
              <a:spcAft>
                <a:spcPts val="0"/>
              </a:spcAft>
              <a:buClr>
                <a:srgbClr val="0070C0"/>
              </a:buClr>
              <a:buSzPct val="100000"/>
              <a:buChar char="•"/>
            </a:pPr>
            <a:r>
              <a:rPr lang="en-US"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rPr>
              <a:t>REPEAT():</a:t>
            </a:r>
            <a:r>
              <a:rPr lang="en-US" b="0"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rPr>
              <a: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This </a:t>
            </a: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function</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is used to write the given string again and again till the number of times mentioned.</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Syntax:</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SELECT REPEAT(</a:t>
            </a: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'geeks</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2); </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Output:</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geeksgeeks</a:t>
            </a:r>
            <a:endParaRPr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00000"/>
              </a:lnSpc>
              <a:spcBef>
                <a:spcPts val="0"/>
              </a:spcBef>
              <a:spcAft>
                <a:spcPts val="0"/>
              </a:spcAft>
              <a:buClr>
                <a:srgbClr val="0070C0"/>
              </a:buClr>
              <a:buSzPct val="100000"/>
              <a:buChar char="•"/>
            </a:pPr>
            <a:r>
              <a:rPr lang="en-US"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rPr>
              <a:t>REPLACE():</a:t>
            </a:r>
            <a:r>
              <a:rPr lang="en-US" b="0"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rPr>
              <a: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This function is used to cut the given string by removing the given sub string.</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Syntax:</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REPLACE('123geeks123', '123’); </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Output:</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geeks</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l" rtl="0">
              <a:lnSpc>
                <a:spcPct val="100000"/>
              </a:lnSpc>
              <a:spcBef>
                <a:spcPts val="0"/>
              </a:spcBef>
              <a:spcAft>
                <a:spcPts val="0"/>
              </a:spcAft>
              <a:buClr>
                <a:srgbClr val="0070C0"/>
              </a:buClr>
              <a:buSzPct val="100000"/>
              <a:buChar char="•"/>
            </a:pPr>
            <a:r>
              <a:rPr lang="en-US"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rPr>
              <a:t>REVERSE():</a:t>
            </a:r>
            <a:r>
              <a:rPr lang="en-US" b="0"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rPr>
              <a: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This function is used to reverse a string.</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Syntax:</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SELECT REVERSE('geeksforgeeks.org’); </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Output:</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‘gro.skeegrofskeeg’</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l" rtl="0">
              <a:lnSpc>
                <a:spcPct val="100000"/>
              </a:lnSpc>
              <a:spcBef>
                <a:spcPts val="0"/>
              </a:spcBef>
              <a:spcAft>
                <a:spcPts val="0"/>
              </a:spcAft>
              <a:buClr>
                <a:srgbClr val="0070C0"/>
              </a:buClr>
              <a:buSzPct val="100000"/>
              <a:buChar char="•"/>
            </a:pPr>
            <a:r>
              <a:rPr lang="en-US"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rPr>
              <a:t>RIGHT():</a:t>
            </a:r>
            <a:r>
              <a:rPr lang="en-US" b="0"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rPr>
              <a: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This function is used to SELECT a sub string from the right end of the given size.</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Syntax:</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SELECT RIGHT('geeksforgeeks.org', 4); </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Output:</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‘.org’</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l" rtl="0">
              <a:lnSpc>
                <a:spcPct val="100000"/>
              </a:lnSpc>
              <a:spcBef>
                <a:spcPts val="0"/>
              </a:spcBef>
              <a:spcAft>
                <a:spcPts val="0"/>
              </a:spcAft>
              <a:buClr>
                <a:srgbClr val="0070C0"/>
              </a:buClr>
              <a:buSzPct val="100000"/>
              <a:buChar char="•"/>
            </a:pPr>
            <a:r>
              <a:rPr lang="en-US"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rPr>
              <a:t>RPAD():</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This function is used to make the given string as long as the given size by adding the given symbol on the right.</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Syntax:</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RPAD('geeks', 8, '0’); </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Output:</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‘geeks000’</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l" rtl="0">
              <a:lnSpc>
                <a:spcPct val="100000"/>
              </a:lnSpc>
              <a:spcBef>
                <a:spcPts val="0"/>
              </a:spcBef>
              <a:spcAft>
                <a:spcPts val="0"/>
              </a:spcAft>
              <a:buClr>
                <a:srgbClr val="0070C0"/>
              </a:buClr>
              <a:buSzPct val="100000"/>
              <a:buChar char="•"/>
            </a:pPr>
            <a:r>
              <a:rPr lang="en-US"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rPr>
              <a:t>RTRIM():</a:t>
            </a:r>
            <a:r>
              <a:rPr lang="en-US" b="0"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rPr>
              <a: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This function is used to cut the given sub string from the original string.</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Syntax:</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RTRIM('geeksxyxzyyy', 'xyz’); </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Output:</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‘geeks’</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l" rtl="0">
              <a:lnSpc>
                <a:spcPct val="100000"/>
              </a:lnSpc>
              <a:spcBef>
                <a:spcPts val="0"/>
              </a:spcBef>
              <a:spcAft>
                <a:spcPts val="0"/>
              </a:spcAft>
              <a:buClr>
                <a:srgbClr val="0070C0"/>
              </a:buClr>
              <a:buSzPct val="100000"/>
              <a:buChar char="•"/>
            </a:pPr>
            <a:r>
              <a:rPr lang="en-US"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rPr>
              <a:t>SPACE():</a:t>
            </a:r>
            <a:r>
              <a:rPr lang="en-US" b="0"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rPr>
              <a: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This function is used to write the given number of spaces.</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Syntax:</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SELECT SPACE(7); </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Output:</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 ‘</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144145" algn="l" rtl="0">
              <a:lnSpc>
                <a:spcPct val="90000"/>
              </a:lnSpc>
              <a:spcBef>
                <a:spcPts val="1000"/>
              </a:spcBef>
              <a:spcAft>
                <a:spcPts val="0"/>
              </a:spcAft>
              <a:buClr>
                <a:schemeClr val="dk1"/>
              </a:buClr>
              <a:buSzPct val="100000"/>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7" name="Shape 107"/>
        <p:cNvGrpSpPr/>
        <p:nvPr/>
      </p:nvGrpSpPr>
      <p:grpSpPr>
        <a:xfrm>
          <a:off x="0" y="0"/>
          <a:ext cx="0" cy="0"/>
          <a:chOff x="0" y="0"/>
          <a:chExt cx="0" cy="0"/>
        </a:xfrm>
      </p:grpSpPr>
      <p:sp>
        <p:nvSpPr>
          <p:cNvPr id="108" name="Google Shape;108;p4"/>
          <p:cNvSpPr txBox="1"/>
          <p:nvPr>
            <p:ph type="body" idx="1"/>
          </p:nvPr>
        </p:nvSpPr>
        <p:spPr>
          <a:xfrm>
            <a:off x="4798503" y="645952"/>
            <a:ext cx="6996417" cy="4820393"/>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000"/>
              <a:buNone/>
            </a:pPr>
            <a:r>
              <a:rPr lang="en-US" sz="2000" b="1">
                <a:latin typeface="Times New Roman" panose="02020603050405020304"/>
                <a:ea typeface="Times New Roman" panose="02020603050405020304"/>
                <a:cs typeface="Times New Roman" panose="02020603050405020304"/>
                <a:sym typeface="Times New Roman" panose="02020603050405020304"/>
              </a:rPr>
              <a:t>DML is Data Manipulation Language statements </a:t>
            </a:r>
            <a:endParaRPr lang="en-US" sz="2000" b="1">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panose="02020603050405020304"/>
                <a:ea typeface="Times New Roman" panose="02020603050405020304"/>
                <a:cs typeface="Times New Roman" panose="02020603050405020304"/>
                <a:sym typeface="Times New Roman" panose="02020603050405020304"/>
              </a:rPr>
              <a:t>Some examples: </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28600" lvl="0" indent="-101600" algn="just" rtl="0">
              <a:lnSpc>
                <a:spcPct val="90000"/>
              </a:lnSpc>
              <a:spcBef>
                <a:spcPts val="1000"/>
              </a:spcBef>
              <a:spcAft>
                <a:spcPts val="0"/>
              </a:spcAft>
              <a:buClr>
                <a:schemeClr val="dk1"/>
              </a:buClr>
              <a:buSzPts val="2000"/>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panose="02020603050405020304"/>
                <a:ea typeface="Times New Roman" panose="02020603050405020304"/>
                <a:cs typeface="Times New Roman" panose="02020603050405020304"/>
                <a:sym typeface="Times New Roman" panose="02020603050405020304"/>
              </a:rPr>
              <a:t>SELECT - retrieve data from the a database </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panose="02020603050405020304"/>
                <a:ea typeface="Times New Roman" panose="02020603050405020304"/>
                <a:cs typeface="Times New Roman" panose="02020603050405020304"/>
                <a:sym typeface="Times New Roman" panose="02020603050405020304"/>
              </a:rPr>
              <a:t>INSERT - insert data into a table </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panose="02020603050405020304"/>
                <a:ea typeface="Times New Roman" panose="02020603050405020304"/>
                <a:cs typeface="Times New Roman" panose="02020603050405020304"/>
                <a:sym typeface="Times New Roman" panose="02020603050405020304"/>
              </a:rPr>
              <a:t>UPDATE - updates existing data within a table </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panose="02020603050405020304"/>
                <a:ea typeface="Times New Roman" panose="02020603050405020304"/>
                <a:cs typeface="Times New Roman" panose="02020603050405020304"/>
                <a:sym typeface="Times New Roman" panose="02020603050405020304"/>
              </a:rPr>
              <a:t>DELETE - deletes all records from a table, the space for the records remain </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panose="02020603050405020304"/>
                <a:ea typeface="Times New Roman" panose="02020603050405020304"/>
                <a:cs typeface="Times New Roman" panose="02020603050405020304"/>
                <a:sym typeface="Times New Roman" panose="02020603050405020304"/>
              </a:rPr>
              <a:t>CALL - call a PL/SQL or Java subprogram </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panose="02020603050405020304"/>
                <a:ea typeface="Times New Roman" panose="02020603050405020304"/>
                <a:cs typeface="Times New Roman" panose="02020603050405020304"/>
                <a:sym typeface="Times New Roman" panose="02020603050405020304"/>
              </a:rPr>
              <a:t>EXPLAIN PLAN - explain access path to data </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panose="02020603050405020304"/>
                <a:ea typeface="Times New Roman" panose="02020603050405020304"/>
                <a:cs typeface="Times New Roman" panose="02020603050405020304"/>
                <a:sym typeface="Times New Roman" panose="02020603050405020304"/>
              </a:rPr>
              <a:t>LOCK TABLE - control concurrency</a:t>
            </a:r>
            <a:endParaRPr sz="2000">
              <a:latin typeface="Times New Roman" panose="02020603050405020304"/>
              <a:ea typeface="Times New Roman" panose="02020603050405020304"/>
              <a:cs typeface="Times New Roman" panose="02020603050405020304"/>
              <a:sym typeface="Times New Roman" panose="02020603050405020304"/>
            </a:endParaRPr>
          </a:p>
        </p:txBody>
      </p:sp>
      <p:pic>
        <p:nvPicPr>
          <p:cNvPr id="109" name="Google Shape;109;p4" descr="DB 용어 정리 DDL DML DCL TCL"/>
          <p:cNvPicPr preferRelativeResize="0"/>
          <p:nvPr/>
        </p:nvPicPr>
        <p:blipFill rotWithShape="1">
          <a:blip r:embed="rId1"/>
          <a:srcRect/>
          <a:stretch>
            <a:fillRect/>
          </a:stretch>
        </p:blipFill>
        <p:spPr>
          <a:xfrm>
            <a:off x="346221" y="1996580"/>
            <a:ext cx="4452282" cy="325180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315" name="Shape 315"/>
        <p:cNvGrpSpPr/>
        <p:nvPr/>
      </p:nvGrpSpPr>
      <p:grpSpPr>
        <a:xfrm>
          <a:off x="0" y="0"/>
          <a:ext cx="0" cy="0"/>
          <a:chOff x="0" y="0"/>
          <a:chExt cx="0" cy="0"/>
        </a:xfrm>
      </p:grpSpPr>
      <p:sp>
        <p:nvSpPr>
          <p:cNvPr id="316" name="Google Shape;316;p40"/>
          <p:cNvSpPr txBox="1"/>
          <p:nvPr>
            <p:ph type="title"/>
          </p:nvPr>
        </p:nvSpPr>
        <p:spPr>
          <a:xfrm>
            <a:off x="838200" y="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panose="02020603050405020304"/>
              <a:buNone/>
            </a:pPr>
            <a:r>
              <a:rPr lang="en-US" b="0">
                <a:latin typeface="Times New Roman" panose="02020603050405020304"/>
                <a:ea typeface="Times New Roman" panose="02020603050405020304"/>
                <a:cs typeface="Times New Roman" panose="02020603050405020304"/>
                <a:sym typeface="Times New Roman" panose="02020603050405020304"/>
              </a:rPr>
              <a:t>Built in Functions - String functions in SQL</a:t>
            </a:r>
            <a:endParaRPr lang="en-US" b="0">
              <a:latin typeface="Times New Roman" panose="02020603050405020304"/>
              <a:ea typeface="Times New Roman" panose="02020603050405020304"/>
              <a:cs typeface="Times New Roman" panose="02020603050405020304"/>
              <a:sym typeface="Times New Roman" panose="02020603050405020304"/>
            </a:endParaRPr>
          </a:p>
        </p:txBody>
      </p:sp>
      <p:sp>
        <p:nvSpPr>
          <p:cNvPr id="317" name="Google Shape;317;p40"/>
          <p:cNvSpPr txBox="1"/>
          <p:nvPr>
            <p:ph type="body" idx="1"/>
          </p:nvPr>
        </p:nvSpPr>
        <p:spPr>
          <a:xfrm>
            <a:off x="838200" y="1325563"/>
            <a:ext cx="10515600" cy="5178268"/>
          </a:xfrm>
          <a:prstGeom prst="rect">
            <a:avLst/>
          </a:prstGeom>
          <a:noFill/>
          <a:ln>
            <a:noFill/>
          </a:ln>
        </p:spPr>
        <p:txBody>
          <a:bodyPr spcFirstLastPara="1" wrap="square" lIns="91425" tIns="45700" rIns="91425" bIns="45700" anchor="t" anchorCtr="0">
            <a:normAutofit/>
          </a:bodyPr>
          <a:lstStyle/>
          <a:p>
            <a:pPr marL="285750" lvl="0" indent="-285750" algn="just" rtl="0">
              <a:lnSpc>
                <a:spcPct val="100000"/>
              </a:lnSpc>
              <a:spcBef>
                <a:spcPts val="0"/>
              </a:spcBef>
              <a:spcAft>
                <a:spcPts val="0"/>
              </a:spcAft>
              <a:buClr>
                <a:srgbClr val="0070C0"/>
              </a:buClr>
              <a:buSzPts val="1400"/>
              <a:buChar char="•"/>
            </a:pPr>
            <a:r>
              <a:rPr lang="en-US" sz="14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rPr>
              <a:t>STRCMP():</a:t>
            </a:r>
            <a:r>
              <a:rPr lang="en-US" sz="1400" b="0"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rPr>
              <a:t> </a:t>
            </a:r>
            <a:r>
              <a:rPr lang="en-US" sz="1400"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This function is used to compare 2 strings.</a:t>
            </a:r>
            <a:endParaRPr lang="en-US" sz="1400"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457200" lvl="1" indent="-88900" algn="just" rtl="0">
              <a:lnSpc>
                <a:spcPct val="100000"/>
              </a:lnSpc>
              <a:spcBef>
                <a:spcPts val="0"/>
              </a:spcBef>
              <a:spcAft>
                <a:spcPts val="0"/>
              </a:spcAft>
              <a:buClr>
                <a:srgbClr val="40424E"/>
              </a:buClr>
              <a:buSzPts val="1400"/>
              <a:buFont typeface="Times New Roman" panose="02020603050405020304"/>
              <a:buChar char="•"/>
            </a:pPr>
            <a:r>
              <a:rPr lang="en-US" sz="1400"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If string1 and string2 are the same, the STRCMP function will return 0.</a:t>
            </a:r>
            <a:endParaRPr lang="en-US" sz="1400"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457200" lvl="1" indent="-88900" algn="just" rtl="0">
              <a:lnSpc>
                <a:spcPct val="100000"/>
              </a:lnSpc>
              <a:spcBef>
                <a:spcPts val="0"/>
              </a:spcBef>
              <a:spcAft>
                <a:spcPts val="0"/>
              </a:spcAft>
              <a:buClr>
                <a:srgbClr val="40424E"/>
              </a:buClr>
              <a:buSzPts val="1400"/>
              <a:buFont typeface="Times New Roman" panose="02020603050405020304"/>
              <a:buChar char="•"/>
            </a:pPr>
            <a:r>
              <a:rPr lang="en-US" sz="1400"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If string1 is smaller than string2, the STRCMP function will return -1.</a:t>
            </a:r>
            <a:endParaRPr lang="en-US" sz="1400"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457200" lvl="1" indent="-88900" algn="just" rtl="0">
              <a:lnSpc>
                <a:spcPct val="100000"/>
              </a:lnSpc>
              <a:spcBef>
                <a:spcPts val="0"/>
              </a:spcBef>
              <a:spcAft>
                <a:spcPts val="0"/>
              </a:spcAft>
              <a:buClr>
                <a:srgbClr val="40424E"/>
              </a:buClr>
              <a:buSzPts val="1400"/>
              <a:buFont typeface="Times New Roman" panose="02020603050405020304"/>
              <a:buChar char="•"/>
            </a:pPr>
            <a:r>
              <a:rPr lang="en-US" sz="1400"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If string1 is larger than string2, the STRCMP function will return 1.</a:t>
            </a:r>
            <a:endParaRPr lang="en-US" sz="1400"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ts val="1400"/>
              <a:buNone/>
            </a:pPr>
            <a:r>
              <a:rPr lang="en-US" sz="1400"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Syntax:</a:t>
            </a:r>
            <a:r>
              <a:rPr lang="en-US" sz="1400"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SELECT STRCMP('google.com', 'geeksforgeeks.com’); </a:t>
            </a:r>
            <a:endParaRPr lang="en-US" sz="1400"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ts val="1400"/>
              <a:buNone/>
            </a:pPr>
            <a:r>
              <a:rPr lang="en-US" sz="1400">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sz="1400"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Output:</a:t>
            </a:r>
            <a:r>
              <a:rPr lang="en-US" sz="1400"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-1</a:t>
            </a:r>
            <a:endParaRPr lang="en-US" sz="1400"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00000"/>
              </a:lnSpc>
              <a:spcBef>
                <a:spcPts val="0"/>
              </a:spcBef>
              <a:spcAft>
                <a:spcPts val="0"/>
              </a:spcAft>
              <a:buClr>
                <a:srgbClr val="0070C0"/>
              </a:buClr>
              <a:buSzPts val="1400"/>
              <a:buChar char="•"/>
            </a:pPr>
            <a:r>
              <a:rPr lang="en-US" sz="14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rPr>
              <a:t>SUBSTR():</a:t>
            </a:r>
            <a:r>
              <a:rPr lang="en-US" sz="1400" b="0"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rPr>
              <a:t> </a:t>
            </a:r>
            <a:r>
              <a:rPr lang="en-US" sz="1400"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This function is used to find a sub string from the a string from the given position.</a:t>
            </a:r>
            <a:endParaRPr lang="en-US" sz="1400"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ts val="1400"/>
              <a:buNone/>
            </a:pPr>
            <a:r>
              <a:rPr lang="en-US" sz="1400">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sz="1400"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Syntax:</a:t>
            </a:r>
            <a:r>
              <a:rPr lang="en-US" sz="1400"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SUBSTR('geeksforgeeks', 1, 5); </a:t>
            </a:r>
            <a:endParaRPr lang="en-US" sz="1400"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ts val="1400"/>
              <a:buNone/>
            </a:pPr>
            <a:r>
              <a:rPr lang="en-US" sz="1400">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sz="1400"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Output:</a:t>
            </a:r>
            <a:r>
              <a:rPr lang="en-US" sz="1400"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‘geeks’</a:t>
            </a:r>
            <a:endParaRPr lang="en-US" sz="1400"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00000"/>
              </a:lnSpc>
              <a:spcBef>
                <a:spcPts val="0"/>
              </a:spcBef>
              <a:spcAft>
                <a:spcPts val="0"/>
              </a:spcAft>
              <a:buClr>
                <a:srgbClr val="0070C0"/>
              </a:buClr>
              <a:buSzPts val="1400"/>
              <a:buChar char="•"/>
            </a:pPr>
            <a:r>
              <a:rPr lang="en-US" sz="14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rPr>
              <a:t>SUBSTRING():</a:t>
            </a:r>
            <a:r>
              <a:rPr lang="en-US" sz="1400" b="0"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rPr>
              <a:t> </a:t>
            </a:r>
            <a:r>
              <a:rPr lang="en-US" sz="1400"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This function is used to find an alphabet from the mentioned size and the given string.</a:t>
            </a:r>
            <a:endParaRPr lang="en-US" sz="1400"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ts val="1400"/>
              <a:buNone/>
            </a:pPr>
            <a:r>
              <a:rPr lang="en-US" sz="1400">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sz="1400"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Syntax:</a:t>
            </a:r>
            <a:r>
              <a:rPr lang="en-US" sz="1400"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SELECT SUBSTRING('GeeksForGeeks.org', 9, 1); </a:t>
            </a:r>
            <a:endParaRPr lang="en-US" sz="1400"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ts val="1400"/>
              <a:buNone/>
            </a:pPr>
            <a:r>
              <a:rPr lang="en-US" sz="1400">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sz="1400"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Output:</a:t>
            </a:r>
            <a:r>
              <a:rPr lang="en-US" sz="1400"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‘G’</a:t>
            </a:r>
            <a:endParaRPr lang="en-US" sz="1400"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00000"/>
              </a:lnSpc>
              <a:spcBef>
                <a:spcPts val="0"/>
              </a:spcBef>
              <a:spcAft>
                <a:spcPts val="0"/>
              </a:spcAft>
              <a:buClr>
                <a:srgbClr val="0070C0"/>
              </a:buClr>
              <a:buSzPts val="1400"/>
              <a:buChar char="•"/>
            </a:pPr>
            <a:r>
              <a:rPr lang="en-US" sz="14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rPr>
              <a:t>SUBSTRING_INDEX():</a:t>
            </a:r>
            <a:r>
              <a:rPr lang="en-US" sz="1400" b="0"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rPr>
              <a:t> </a:t>
            </a:r>
            <a:r>
              <a:rPr lang="en-US" sz="1400"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This function is used to find a sub string before the given symbol.</a:t>
            </a:r>
            <a:endParaRPr lang="en-US" sz="1400"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ts val="1400"/>
              <a:buNone/>
            </a:pPr>
            <a:r>
              <a:rPr lang="en-US" sz="1400">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sz="1400"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Syntax:</a:t>
            </a:r>
            <a:r>
              <a:rPr lang="en-US" sz="1400"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SELECT SUBSTRING_INDEX('www.geeksforgeeks.org', '.', 1); </a:t>
            </a:r>
            <a:endParaRPr lang="en-US" sz="1400"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ts val="1400"/>
              <a:buNone/>
            </a:pPr>
            <a:r>
              <a:rPr lang="en-US" sz="1400">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sz="1400"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Output:</a:t>
            </a:r>
            <a:r>
              <a:rPr lang="en-US" sz="1400"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‘www’</a:t>
            </a:r>
            <a:endParaRPr lang="en-US" sz="1400"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00000"/>
              </a:lnSpc>
              <a:spcBef>
                <a:spcPts val="0"/>
              </a:spcBef>
              <a:spcAft>
                <a:spcPts val="0"/>
              </a:spcAft>
              <a:buClr>
                <a:srgbClr val="0070C0"/>
              </a:buClr>
              <a:buSzPts val="1400"/>
              <a:buChar char="•"/>
            </a:pPr>
            <a:r>
              <a:rPr lang="en-US" sz="14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rPr>
              <a:t>TRIM():</a:t>
            </a:r>
            <a:r>
              <a:rPr lang="en-US" sz="1400" b="0"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rPr>
              <a:t> </a:t>
            </a:r>
            <a:r>
              <a:rPr lang="en-US" sz="1400"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This function is used to cut the given symbol from the string.</a:t>
            </a:r>
            <a:endParaRPr lang="en-US" sz="1400"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ts val="1400"/>
              <a:buNone/>
            </a:pPr>
            <a:r>
              <a:rPr lang="en-US" sz="1400">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sz="1400"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Syntax:</a:t>
            </a:r>
            <a:r>
              <a:rPr lang="en-US" sz="1400"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TRIM(LEADING '0' FROM '000123’); </a:t>
            </a:r>
            <a:endParaRPr lang="en-US" sz="1400"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ts val="1400"/>
              <a:buNone/>
            </a:pPr>
            <a:r>
              <a:rPr lang="en-US" sz="1400"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Output:</a:t>
            </a:r>
            <a:r>
              <a:rPr lang="en-US" sz="1400"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123</a:t>
            </a:r>
            <a:endParaRPr lang="en-US" sz="1400"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00000"/>
              </a:lnSpc>
              <a:spcBef>
                <a:spcPts val="0"/>
              </a:spcBef>
              <a:spcAft>
                <a:spcPts val="0"/>
              </a:spcAft>
              <a:buClr>
                <a:srgbClr val="0070C0"/>
              </a:buClr>
              <a:buSzPts val="1400"/>
              <a:buChar char="•"/>
            </a:pPr>
            <a:r>
              <a:rPr lang="en-US" sz="14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rPr>
              <a:t>UCASE():</a:t>
            </a:r>
            <a:r>
              <a:rPr lang="en-US" sz="1400" b="0"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rPr>
              <a:t> </a:t>
            </a:r>
            <a:r>
              <a:rPr lang="en-US" sz="1400"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This function is used to make the string in upper case.</a:t>
            </a:r>
            <a:endParaRPr lang="en-US" sz="1400"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ts val="1400"/>
              <a:buNone/>
            </a:pPr>
            <a:r>
              <a:rPr lang="en-US" sz="1400">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sz="1400"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Syntax:</a:t>
            </a:r>
            <a:r>
              <a:rPr lang="en-US" sz="1400"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UCASE ("GeeksForGeeks"); </a:t>
            </a:r>
            <a:endParaRPr lang="en-US" sz="1400"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ts val="1400"/>
              <a:buNone/>
            </a:pPr>
            <a:r>
              <a:rPr lang="en-US" sz="1400">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sz="1400"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Output:</a:t>
            </a:r>
            <a:r>
              <a:rPr lang="en-US" sz="1400"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GEEKSFORGEEKS</a:t>
            </a:r>
            <a:endParaRPr lang="en-US" sz="1400"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321" name="Shape 321"/>
        <p:cNvGrpSpPr/>
        <p:nvPr/>
      </p:nvGrpSpPr>
      <p:grpSpPr>
        <a:xfrm>
          <a:off x="0" y="0"/>
          <a:ext cx="0" cy="0"/>
          <a:chOff x="0" y="0"/>
          <a:chExt cx="0" cy="0"/>
        </a:xfrm>
      </p:grpSpPr>
      <p:sp>
        <p:nvSpPr>
          <p:cNvPr id="322" name="Google Shape;322;p41"/>
          <p:cNvSpPr txBox="1"/>
          <p:nvPr>
            <p:ph type="title"/>
          </p:nvPr>
        </p:nvSpPr>
        <p:spPr>
          <a:xfrm>
            <a:off x="696532" y="120426"/>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panose="02020603050405020304"/>
              <a:buNone/>
            </a:pPr>
            <a:r>
              <a:rPr lang="en-US" b="0">
                <a:latin typeface="Times New Roman" panose="02020603050405020304"/>
                <a:ea typeface="Times New Roman" panose="02020603050405020304"/>
                <a:cs typeface="Times New Roman" panose="02020603050405020304"/>
                <a:sym typeface="Times New Roman" panose="02020603050405020304"/>
              </a:rPr>
              <a:t>Built in Functions - Date functions in SQL</a:t>
            </a:r>
            <a:endParaRPr lang="en-US" b="0">
              <a:latin typeface="Times New Roman" panose="02020603050405020304"/>
              <a:ea typeface="Times New Roman" panose="02020603050405020304"/>
              <a:cs typeface="Times New Roman" panose="02020603050405020304"/>
              <a:sym typeface="Times New Roman" panose="02020603050405020304"/>
            </a:endParaRPr>
          </a:p>
        </p:txBody>
      </p:sp>
      <p:sp>
        <p:nvSpPr>
          <p:cNvPr id="323" name="Google Shape;323;p41"/>
          <p:cNvSpPr txBox="1"/>
          <p:nvPr>
            <p:ph type="body" idx="1"/>
          </p:nvPr>
        </p:nvSpPr>
        <p:spPr>
          <a:xfrm>
            <a:off x="696532" y="1159098"/>
            <a:ext cx="10830060" cy="5306095"/>
          </a:xfrm>
          <a:prstGeom prst="rect">
            <a:avLst/>
          </a:prstGeom>
          <a:noFill/>
          <a:ln>
            <a:noFill/>
          </a:ln>
        </p:spPr>
        <p:txBody>
          <a:bodyPr spcFirstLastPara="1" wrap="square" lIns="91425" tIns="45700" rIns="91425" bIns="45700" anchor="t" anchorCtr="0">
            <a:normAutofit fontScale="92500" lnSpcReduction="10000"/>
          </a:bodyPr>
          <a:lstStyle/>
          <a:p>
            <a:pPr marL="285750" lvl="0" indent="-285750" algn="just" rtl="0">
              <a:lnSpc>
                <a:spcPct val="100000"/>
              </a:lnSpc>
              <a:spcBef>
                <a:spcPts val="0"/>
              </a:spcBef>
              <a:spcAft>
                <a:spcPts val="0"/>
              </a:spcAft>
              <a:buClr>
                <a:srgbClr val="C55A11"/>
              </a:buClr>
              <a:buSzPct val="100000"/>
              <a:buChar char="•"/>
            </a:pPr>
            <a:r>
              <a:rPr lang="en-US" b="1" i="0" u="none" strike="noStrike" cap="none">
                <a:solidFill>
                  <a:srgbClr val="C55A11"/>
                </a:solidFill>
                <a:latin typeface="Times New Roman" panose="02020603050405020304"/>
                <a:ea typeface="Times New Roman" panose="02020603050405020304"/>
                <a:cs typeface="Times New Roman" panose="02020603050405020304"/>
                <a:sym typeface="Times New Roman" panose="02020603050405020304"/>
              </a:rPr>
              <a:t>NOW():</a:t>
            </a:r>
            <a:r>
              <a:rPr lang="en-US" b="0" i="0" u="none" strike="noStrike" cap="none">
                <a:solidFill>
                  <a:srgbClr val="C55A11"/>
                </a:solidFill>
                <a:latin typeface="Times New Roman" panose="02020603050405020304"/>
                <a:ea typeface="Times New Roman" panose="02020603050405020304"/>
                <a:cs typeface="Times New Roman" panose="02020603050405020304"/>
                <a:sym typeface="Times New Roman" panose="02020603050405020304"/>
              </a:rPr>
              <a: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Returns the current date and time. </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latin typeface="Times New Roman" panose="02020603050405020304"/>
                <a:ea typeface="Times New Roman" panose="02020603050405020304"/>
                <a:cs typeface="Times New Roman" panose="02020603050405020304"/>
                <a:sym typeface="Times New Roman" panose="02020603050405020304"/>
              </a:rPr>
              <a:t>Example: </a:t>
            </a:r>
            <a:r>
              <a:rPr lang="en-US" b="0" i="0" u="none" strike="noStrike" cap="none">
                <a:latin typeface="Times New Roman" panose="02020603050405020304"/>
                <a:ea typeface="Times New Roman" panose="02020603050405020304"/>
                <a:cs typeface="Times New Roman" panose="02020603050405020304"/>
                <a:sym typeface="Times New Roman" panose="02020603050405020304"/>
              </a:rPr>
              <a:t>SELECT NOW(); </a:t>
            </a:r>
            <a:endParaRPr lang="en-US" b="0" i="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chemeClr val="dk1"/>
              </a:buClr>
              <a:buSzPct val="100000"/>
              <a:buNone/>
            </a:pPr>
            <a:r>
              <a:rPr lang="en-US" b="0" i="0" u="none" strike="noStrike" cap="none">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latin typeface="Times New Roman" panose="02020603050405020304"/>
                <a:ea typeface="Times New Roman" panose="02020603050405020304"/>
                <a:cs typeface="Times New Roman" panose="02020603050405020304"/>
                <a:sym typeface="Times New Roman" panose="02020603050405020304"/>
              </a:rPr>
              <a:t>Output:</a:t>
            </a:r>
            <a:r>
              <a:rPr lang="en-US" b="0" i="0" u="none" strike="noStrike" cap="none">
                <a:latin typeface="Times New Roman" panose="02020603050405020304"/>
                <a:ea typeface="Times New Roman" panose="02020603050405020304"/>
                <a:cs typeface="Times New Roman" panose="02020603050405020304"/>
                <a:sym typeface="Times New Roman" panose="02020603050405020304"/>
              </a:rPr>
              <a:t>2017-01-13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08:03:52 </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00000"/>
              </a:lnSpc>
              <a:spcBef>
                <a:spcPts val="0"/>
              </a:spcBef>
              <a:spcAft>
                <a:spcPts val="0"/>
              </a:spcAft>
              <a:buClr>
                <a:srgbClr val="C55A11"/>
              </a:buClr>
              <a:buSzPct val="100000"/>
              <a:buChar char="•"/>
            </a:pPr>
            <a:r>
              <a:rPr lang="en-US" b="1" i="0" u="none" strike="noStrike" cap="none">
                <a:solidFill>
                  <a:srgbClr val="C55A11"/>
                </a:solidFill>
                <a:latin typeface="Times New Roman" panose="02020603050405020304"/>
                <a:ea typeface="Times New Roman" panose="02020603050405020304"/>
                <a:cs typeface="Times New Roman" panose="02020603050405020304"/>
                <a:sym typeface="Times New Roman" panose="02020603050405020304"/>
              </a:rPr>
              <a:t>CURDATE():</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Returns the current date. </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latin typeface="Times New Roman" panose="02020603050405020304"/>
                <a:ea typeface="Times New Roman" panose="02020603050405020304"/>
                <a:cs typeface="Times New Roman" panose="02020603050405020304"/>
                <a:sym typeface="Times New Roman" panose="02020603050405020304"/>
              </a:rPr>
              <a:t>Example: </a:t>
            </a:r>
            <a:r>
              <a:rPr lang="en-US" b="0" i="0" u="none" strike="noStrike" cap="none">
                <a:latin typeface="Times New Roman" panose="02020603050405020304"/>
                <a:ea typeface="Times New Roman" panose="02020603050405020304"/>
                <a:cs typeface="Times New Roman" panose="02020603050405020304"/>
                <a:sym typeface="Times New Roman" panose="02020603050405020304"/>
              </a:rPr>
              <a:t>SELECT CURDATE(); </a:t>
            </a:r>
            <a:endParaRPr lang="en-US" b="0" i="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chemeClr val="dk1"/>
              </a:buClr>
              <a:buSzPct val="100000"/>
              <a:buNone/>
            </a:pPr>
            <a:r>
              <a:rPr lang="en-US" b="0" i="0" u="none" strike="noStrike" cap="none">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latin typeface="Times New Roman" panose="02020603050405020304"/>
                <a:ea typeface="Times New Roman" panose="02020603050405020304"/>
                <a:cs typeface="Times New Roman" panose="02020603050405020304"/>
                <a:sym typeface="Times New Roman" panose="02020603050405020304"/>
              </a:rPr>
              <a:t>Output: </a:t>
            </a:r>
            <a:r>
              <a:rPr lang="en-US" b="0" i="0" u="none" strike="noStrike" cap="none">
                <a:latin typeface="Times New Roman" panose="02020603050405020304"/>
                <a:ea typeface="Times New Roman" panose="02020603050405020304"/>
                <a:cs typeface="Times New Roman" panose="02020603050405020304"/>
                <a:sym typeface="Times New Roman" panose="02020603050405020304"/>
              </a:rPr>
              <a:t>2017-01-13 </a:t>
            </a:r>
            <a:endParaRPr lang="en-US" b="0" i="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00000"/>
              </a:lnSpc>
              <a:spcBef>
                <a:spcPts val="0"/>
              </a:spcBef>
              <a:spcAft>
                <a:spcPts val="0"/>
              </a:spcAft>
              <a:buClr>
                <a:srgbClr val="C55A11"/>
              </a:buClr>
              <a:buSzPct val="100000"/>
              <a:buChar char="•"/>
            </a:pPr>
            <a:r>
              <a:rPr lang="en-US" b="1" i="0" u="none" strike="noStrike" cap="none">
                <a:solidFill>
                  <a:srgbClr val="C55A11"/>
                </a:solidFill>
                <a:latin typeface="Times New Roman" panose="02020603050405020304"/>
                <a:ea typeface="Times New Roman" panose="02020603050405020304"/>
                <a:cs typeface="Times New Roman" panose="02020603050405020304"/>
                <a:sym typeface="Times New Roman" panose="02020603050405020304"/>
              </a:rPr>
              <a:t>CURTIME():</a:t>
            </a:r>
            <a:r>
              <a:rPr lang="en-US"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Returns the current time. </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latin typeface="Times New Roman" panose="02020603050405020304"/>
                <a:ea typeface="Times New Roman" panose="02020603050405020304"/>
                <a:cs typeface="Times New Roman" panose="02020603050405020304"/>
                <a:sym typeface="Times New Roman" panose="02020603050405020304"/>
              </a:rPr>
              <a:t>Example:</a:t>
            </a:r>
            <a:r>
              <a:rPr lang="en-US" b="0" i="0" u="none" strike="noStrike" cap="none">
                <a:latin typeface="Times New Roman" panose="02020603050405020304"/>
                <a:ea typeface="Times New Roman" panose="02020603050405020304"/>
                <a:cs typeface="Times New Roman" panose="02020603050405020304"/>
                <a:sym typeface="Times New Roman" panose="02020603050405020304"/>
              </a:rPr>
              <a:t> SELECT CURTIME(); </a:t>
            </a:r>
            <a:endParaRPr lang="en-US" b="0" i="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chemeClr val="dk1"/>
              </a:buClr>
              <a:buSzPct val="100000"/>
              <a:buNone/>
            </a:pPr>
            <a:r>
              <a:rPr lang="en-US" b="0" i="0" u="none" strike="noStrike" cap="none">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latin typeface="Times New Roman" panose="02020603050405020304"/>
                <a:ea typeface="Times New Roman" panose="02020603050405020304"/>
                <a:cs typeface="Times New Roman" panose="02020603050405020304"/>
                <a:sym typeface="Times New Roman" panose="02020603050405020304"/>
              </a:rPr>
              <a:t>Output:</a:t>
            </a:r>
            <a:r>
              <a:rPr lang="en-US" b="0" i="0" u="none" strike="noStrike" cap="none">
                <a:latin typeface="Times New Roman" panose="02020603050405020304"/>
                <a:ea typeface="Times New Roman" panose="02020603050405020304"/>
                <a:cs typeface="Times New Roman" panose="02020603050405020304"/>
                <a:sym typeface="Times New Roman" panose="02020603050405020304"/>
              </a:rPr>
              <a:t> 08:05:15 </a:t>
            </a:r>
            <a:endParaRPr lang="en-US" b="0" i="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00000"/>
              </a:lnSpc>
              <a:spcBef>
                <a:spcPts val="0"/>
              </a:spcBef>
              <a:spcAft>
                <a:spcPts val="0"/>
              </a:spcAft>
              <a:buClr>
                <a:srgbClr val="C55A11"/>
              </a:buClr>
              <a:buSzPct val="100000"/>
              <a:buChar char="•"/>
            </a:pPr>
            <a:r>
              <a:rPr lang="en-US" b="1" i="0" u="none" strike="noStrike" cap="none">
                <a:solidFill>
                  <a:srgbClr val="C55A11"/>
                </a:solidFill>
                <a:latin typeface="Times New Roman" panose="02020603050405020304"/>
                <a:ea typeface="Times New Roman" panose="02020603050405020304"/>
                <a:cs typeface="Times New Roman" panose="02020603050405020304"/>
                <a:sym typeface="Times New Roman" panose="02020603050405020304"/>
              </a:rPr>
              <a:t>DATE()</a:t>
            </a:r>
            <a:r>
              <a:rPr lang="en-US" b="0" i="0" u="none" strike="noStrike" cap="none">
                <a:solidFill>
                  <a:srgbClr val="C55A11"/>
                </a:solidFill>
                <a:latin typeface="Times New Roman" panose="02020603050405020304"/>
                <a:ea typeface="Times New Roman" panose="02020603050405020304"/>
                <a:cs typeface="Times New Roman" panose="02020603050405020304"/>
                <a:sym typeface="Times New Roman" panose="02020603050405020304"/>
              </a:rPr>
              <a: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Extracts the date part of a date or date/time expression. </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l" rtl="0">
              <a:lnSpc>
                <a:spcPct val="90000"/>
              </a:lnSpc>
              <a:spcBef>
                <a:spcPts val="1000"/>
              </a:spcBef>
              <a:spcAft>
                <a:spcPts val="0"/>
              </a:spcAft>
              <a:buClr>
                <a:srgbClr val="C55A11"/>
              </a:buClr>
              <a:buSzPct val="100000"/>
              <a:buChar char="•"/>
            </a:pPr>
            <a:r>
              <a:rPr lang="en-US" b="1">
                <a:solidFill>
                  <a:srgbClr val="C55A11"/>
                </a:solidFill>
                <a:latin typeface="Times New Roman" panose="02020603050405020304"/>
                <a:ea typeface="Times New Roman" panose="02020603050405020304"/>
                <a:cs typeface="Times New Roman" panose="02020603050405020304"/>
                <a:sym typeface="Times New Roman" panose="02020603050405020304"/>
              </a:rPr>
              <a:t>EXTRACT(): </a:t>
            </a: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Returns a single part of a date/time. </a:t>
            </a:r>
            <a:endPar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a:latin typeface="Times New Roman" panose="02020603050405020304"/>
                <a:ea typeface="Times New Roman" panose="02020603050405020304"/>
                <a:cs typeface="Times New Roman" panose="02020603050405020304"/>
                <a:sym typeface="Times New Roman" panose="02020603050405020304"/>
              </a:rPr>
              <a:t>Syntax:</a:t>
            </a: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EXTRACT(unit FORM date); </a:t>
            </a:r>
            <a:endParaRPr>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SELECT Name, Extract(DAY FROM BirthTime) AS BirthDay FROM 	Test; </a:t>
            </a:r>
            <a:endPar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64135" algn="l" rtl="0">
              <a:lnSpc>
                <a:spcPct val="90000"/>
              </a:lnSpc>
              <a:spcBef>
                <a:spcPts val="1000"/>
              </a:spcBef>
              <a:spcAft>
                <a:spcPts val="0"/>
              </a:spcAft>
              <a:buClr>
                <a:schemeClr val="dk1"/>
              </a:buClr>
              <a:buSzPct val="100000"/>
              <a:buNone/>
            </a:p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327" name="Shape 327"/>
        <p:cNvGrpSpPr/>
        <p:nvPr/>
      </p:nvGrpSpPr>
      <p:grpSpPr>
        <a:xfrm>
          <a:off x="0" y="0"/>
          <a:ext cx="0" cy="0"/>
          <a:chOff x="0" y="0"/>
          <a:chExt cx="0" cy="0"/>
        </a:xfrm>
      </p:grpSpPr>
      <p:sp>
        <p:nvSpPr>
          <p:cNvPr id="328" name="Google Shape;328;p42"/>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panose="02020603050405020304"/>
              <a:buNone/>
            </a:pPr>
            <a:r>
              <a:rPr lang="en-US" b="0">
                <a:latin typeface="Times New Roman" panose="02020603050405020304"/>
                <a:ea typeface="Times New Roman" panose="02020603050405020304"/>
                <a:cs typeface="Times New Roman" panose="02020603050405020304"/>
                <a:sym typeface="Times New Roman" panose="02020603050405020304"/>
              </a:rPr>
              <a:t>Built in Functions - Date functions in SQL</a:t>
            </a:r>
            <a:endParaRPr lang="en-US" b="0">
              <a:latin typeface="Times New Roman" panose="02020603050405020304"/>
              <a:ea typeface="Times New Roman" panose="02020603050405020304"/>
              <a:cs typeface="Times New Roman" panose="02020603050405020304"/>
              <a:sym typeface="Times New Roman" panose="02020603050405020304"/>
            </a:endParaRPr>
          </a:p>
        </p:txBody>
      </p:sp>
      <p:sp>
        <p:nvSpPr>
          <p:cNvPr id="329" name="Google Shape;329;p42"/>
          <p:cNvSpPr txBox="1"/>
          <p:nvPr>
            <p:ph type="body" idx="1"/>
          </p:nvPr>
        </p:nvSpPr>
        <p:spPr>
          <a:xfrm>
            <a:off x="838200" y="1493949"/>
            <a:ext cx="10515600" cy="4683014"/>
          </a:xfrm>
          <a:prstGeom prst="rect">
            <a:avLst/>
          </a:prstGeom>
          <a:noFill/>
          <a:ln>
            <a:noFill/>
          </a:ln>
        </p:spPr>
        <p:txBody>
          <a:bodyPr spcFirstLastPara="1" wrap="square" lIns="91425" tIns="45700" rIns="91425" bIns="45700" anchor="t" anchorCtr="0">
            <a:normAutofit fontScale="85000" lnSpcReduction="10000"/>
          </a:bodyPr>
          <a:lstStyle/>
          <a:p>
            <a:pPr marL="285750" lvl="0" indent="-285750" algn="just" rtl="0">
              <a:lnSpc>
                <a:spcPct val="90000"/>
              </a:lnSpc>
              <a:spcBef>
                <a:spcPts val="0"/>
              </a:spcBef>
              <a:spcAft>
                <a:spcPts val="0"/>
              </a:spcAft>
              <a:buClr>
                <a:srgbClr val="C55A11"/>
              </a:buClr>
              <a:buSzPct val="100000"/>
              <a:buChar char="•"/>
            </a:pPr>
            <a:r>
              <a:rPr lang="en-US" b="1" i="0">
                <a:solidFill>
                  <a:srgbClr val="C55A11"/>
                </a:solidFill>
                <a:latin typeface="Times New Roman" panose="02020603050405020304"/>
                <a:ea typeface="Times New Roman" panose="02020603050405020304"/>
                <a:cs typeface="Times New Roman" panose="02020603050405020304"/>
                <a:sym typeface="Times New Roman" panose="02020603050405020304"/>
              </a:rPr>
              <a:t>DATE_ADD() :</a:t>
            </a:r>
            <a:r>
              <a:rPr lang="en-US" b="0" i="0">
                <a:solidFill>
                  <a:srgbClr val="C55A11"/>
                </a:solidFill>
                <a:latin typeface="Times New Roman" panose="02020603050405020304"/>
                <a:ea typeface="Times New Roman" panose="02020603050405020304"/>
                <a:cs typeface="Times New Roman" panose="02020603050405020304"/>
                <a:sym typeface="Times New Roman" panose="02020603050405020304"/>
              </a:rPr>
              <a:t> </a:t>
            </a: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Adds a specified time interval to a date</a:t>
            </a:r>
            <a:endPar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rgbClr val="40424E"/>
              </a:buClr>
              <a:buSzPct val="100000"/>
              <a:buNone/>
            </a:pP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a:solidFill>
                  <a:srgbClr val="C55A11"/>
                </a:solidFill>
                <a:latin typeface="Times New Roman" panose="02020603050405020304"/>
                <a:ea typeface="Times New Roman" panose="02020603050405020304"/>
                <a:cs typeface="Times New Roman" panose="02020603050405020304"/>
                <a:sym typeface="Times New Roman" panose="02020603050405020304"/>
              </a:rPr>
              <a:t>Syntax: </a:t>
            </a:r>
            <a:r>
              <a:rPr lang="en-US"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DATE_ADD(date, INTERVAL expr type); </a:t>
            </a:r>
            <a:endParaRPr lang="en-US"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chemeClr val="dk1"/>
              </a:buClr>
              <a:buSzPct val="100000"/>
              <a:buNone/>
            </a:pPr>
            <a:r>
              <a:rPr lang="en-US"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SELECT Name, DATE_ADD(BirthTime, INTERVAL 1 YEAR) AS 	BirthTimeModified 	FROM Test; </a:t>
            </a:r>
            <a:endParaRPr lang="en-US"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p>
          <a:p>
            <a:pPr marL="285750" lvl="0" indent="-285750" algn="l" rtl="0">
              <a:lnSpc>
                <a:spcPct val="100000"/>
              </a:lnSpc>
              <a:spcBef>
                <a:spcPts val="0"/>
              </a:spcBef>
              <a:spcAft>
                <a:spcPts val="0"/>
              </a:spcAft>
              <a:buClr>
                <a:srgbClr val="C55A11"/>
              </a:buClr>
              <a:buSzPct val="100000"/>
              <a:buChar char="•"/>
            </a:pPr>
            <a:r>
              <a:rPr lang="en-US" b="1">
                <a:solidFill>
                  <a:srgbClr val="C55A11"/>
                </a:solidFill>
                <a:latin typeface="Times New Roman" panose="02020603050405020304"/>
                <a:ea typeface="Times New Roman" panose="02020603050405020304"/>
                <a:cs typeface="Times New Roman" panose="02020603050405020304"/>
                <a:sym typeface="Times New Roman" panose="02020603050405020304"/>
              </a:rPr>
              <a:t>DATE_SUB(): </a:t>
            </a: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Subtracts a specified time interval from a date. Syntax for DATE_SUB is same as DATE_ADD just the difference is that DATE_SUB is used to subtract a given interval of date.</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chemeClr val="dk1"/>
              </a:buClr>
              <a:buSzPct val="100000"/>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l" rtl="0">
              <a:lnSpc>
                <a:spcPct val="100000"/>
              </a:lnSpc>
              <a:spcBef>
                <a:spcPts val="0"/>
              </a:spcBef>
              <a:spcAft>
                <a:spcPts val="0"/>
              </a:spcAft>
              <a:buClr>
                <a:srgbClr val="C55A11"/>
              </a:buClr>
              <a:buSzPct val="100000"/>
              <a:buChar char="•"/>
            </a:pPr>
            <a:r>
              <a:rPr lang="en-US" b="1">
                <a:solidFill>
                  <a:srgbClr val="C55A11"/>
                </a:solidFill>
                <a:latin typeface="Times New Roman" panose="02020603050405020304"/>
                <a:ea typeface="Times New Roman" panose="02020603050405020304"/>
                <a:cs typeface="Times New Roman" panose="02020603050405020304"/>
                <a:sym typeface="Times New Roman" panose="02020603050405020304"/>
              </a:rPr>
              <a:t>DATEDIFF(): </a:t>
            </a: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Returns the number of days between two dates.</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chemeClr val="dk1"/>
              </a:buClr>
              <a:buSzPct val="100000"/>
              <a:buNone/>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b="1">
                <a:solidFill>
                  <a:srgbClr val="C55A11"/>
                </a:solidFill>
                <a:latin typeface="Times New Roman" panose="02020603050405020304"/>
                <a:ea typeface="Times New Roman" panose="02020603050405020304"/>
                <a:cs typeface="Times New Roman" panose="02020603050405020304"/>
                <a:sym typeface="Times New Roman" panose="02020603050405020304"/>
              </a:rPr>
              <a:t>Syntax: </a:t>
            </a: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DATEDIFF(date1, date2); date1 &amp; date2- date/time expression</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chemeClr val="dk1"/>
              </a:buClr>
              <a:buSzPct val="100000"/>
              <a:buNone/>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SELECT DATEDIFF('2017-01-13','2017-01-03') AS DateDiff; </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chemeClr val="dk1"/>
              </a:buClr>
              <a:buSzPct val="100000"/>
              <a:buNone/>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b="1">
                <a:solidFill>
                  <a:srgbClr val="C55A11"/>
                </a:solidFill>
                <a:latin typeface="Times New Roman" panose="02020603050405020304"/>
                <a:ea typeface="Times New Roman" panose="02020603050405020304"/>
                <a:cs typeface="Times New Roman" panose="02020603050405020304"/>
                <a:sym typeface="Times New Roman" panose="02020603050405020304"/>
              </a:rPr>
              <a:t>Output:</a:t>
            </a: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10</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77470" algn="l" rtl="0">
              <a:lnSpc>
                <a:spcPct val="90000"/>
              </a:lnSpc>
              <a:spcBef>
                <a:spcPts val="1000"/>
              </a:spcBef>
              <a:spcAft>
                <a:spcPts val="0"/>
              </a:spcAft>
              <a:buClr>
                <a:schemeClr val="dk1"/>
              </a:buClr>
              <a:buSzPct val="100000"/>
              <a:buNone/>
            </a:p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333" name="Shape 333"/>
        <p:cNvGrpSpPr/>
        <p:nvPr/>
      </p:nvGrpSpPr>
      <p:grpSpPr>
        <a:xfrm>
          <a:off x="0" y="0"/>
          <a:ext cx="0" cy="0"/>
          <a:chOff x="0" y="0"/>
          <a:chExt cx="0" cy="0"/>
        </a:xfrm>
      </p:grpSpPr>
      <p:sp>
        <p:nvSpPr>
          <p:cNvPr id="334" name="Google Shape;334;p43"/>
          <p:cNvSpPr txBox="1"/>
          <p:nvPr>
            <p:ph type="title"/>
          </p:nvPr>
        </p:nvSpPr>
        <p:spPr>
          <a:xfrm>
            <a:off x="503350" y="1923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panose="02020603050405020304"/>
              <a:buNone/>
            </a:pPr>
            <a:r>
              <a:rPr lang="en-US" b="0">
                <a:latin typeface="Times New Roman" panose="02020603050405020304"/>
                <a:ea typeface="Times New Roman" panose="02020603050405020304"/>
                <a:cs typeface="Times New Roman" panose="02020603050405020304"/>
                <a:sym typeface="Times New Roman" panose="02020603050405020304"/>
              </a:rPr>
              <a:t>Built in Functions - Date functions in SQL</a:t>
            </a:r>
            <a:endParaRPr lang="en-US" b="0">
              <a:latin typeface="Times New Roman" panose="02020603050405020304"/>
              <a:ea typeface="Times New Roman" panose="02020603050405020304"/>
              <a:cs typeface="Times New Roman" panose="02020603050405020304"/>
              <a:sym typeface="Times New Roman" panose="02020603050405020304"/>
            </a:endParaRPr>
          </a:p>
        </p:txBody>
      </p:sp>
      <p:sp>
        <p:nvSpPr>
          <p:cNvPr id="335" name="Google Shape;335;p43"/>
          <p:cNvSpPr txBox="1"/>
          <p:nvPr>
            <p:ph type="body" idx="1"/>
          </p:nvPr>
        </p:nvSpPr>
        <p:spPr>
          <a:xfrm>
            <a:off x="379602" y="134479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55A11"/>
              </a:buClr>
              <a:buSzPts val="2800"/>
              <a:buChar char="•"/>
            </a:pPr>
            <a:r>
              <a:rPr lang="en-US" b="1" i="0" u="none" strike="noStrike" cap="none">
                <a:solidFill>
                  <a:srgbClr val="C55A11"/>
                </a:solidFill>
                <a:latin typeface="Times New Roman" panose="02020603050405020304"/>
                <a:ea typeface="Times New Roman" panose="02020603050405020304"/>
                <a:cs typeface="Times New Roman" panose="02020603050405020304"/>
                <a:sym typeface="Times New Roman" panose="02020603050405020304"/>
              </a:rPr>
              <a:t>DATE_FORMAT():</a:t>
            </a:r>
            <a:r>
              <a:rPr lang="en-US" b="0" i="0" u="none" strike="noStrike" cap="none">
                <a:solidFill>
                  <a:srgbClr val="C55A11"/>
                </a:solidFill>
                <a:latin typeface="Times New Roman" panose="02020603050405020304"/>
                <a:ea typeface="Times New Roman" panose="02020603050405020304"/>
                <a:cs typeface="Times New Roman" panose="02020603050405020304"/>
                <a:sym typeface="Times New Roman" panose="02020603050405020304"/>
              </a:rPr>
              <a:t> </a:t>
            </a:r>
            <a:r>
              <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Displays date/time data in different formats.</a:t>
            </a:r>
            <a:endParaRPr lang="en-US"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rgbClr val="40424E"/>
              </a:buClr>
              <a:buSzPts val="2800"/>
              <a:buChar char="•"/>
            </a:pPr>
            <a:r>
              <a:rPr lang="en-US">
                <a:solidFill>
                  <a:srgbClr val="40424E"/>
                </a:solidFill>
                <a:latin typeface="Times New Roman" panose="02020603050405020304"/>
                <a:ea typeface="Times New Roman" panose="02020603050405020304"/>
                <a:cs typeface="Times New Roman" panose="02020603050405020304"/>
                <a:sym typeface="Times New Roman" panose="02020603050405020304"/>
              </a:rPr>
              <a:t>	</a:t>
            </a:r>
            <a:r>
              <a:rPr lang="en-US" b="1" i="0" u="none" strike="noStrike" cap="none">
                <a:solidFill>
                  <a:srgbClr val="C55A11"/>
                </a:solidFill>
                <a:latin typeface="Times New Roman" panose="02020603050405020304"/>
                <a:ea typeface="Times New Roman" panose="02020603050405020304"/>
                <a:cs typeface="Times New Roman" panose="02020603050405020304"/>
                <a:sym typeface="Times New Roman" panose="02020603050405020304"/>
              </a:rPr>
              <a:t>Syntax: </a:t>
            </a:r>
            <a:r>
              <a:rPr lang="en-US"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DATE_FORMAT(date,format); </a:t>
            </a:r>
            <a:endParaRPr lang="en-US"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50800" algn="l" rtl="0">
              <a:lnSpc>
                <a:spcPct val="90000"/>
              </a:lnSpc>
              <a:spcBef>
                <a:spcPts val="1000"/>
              </a:spcBef>
              <a:spcAft>
                <a:spcPts val="0"/>
              </a:spcAft>
              <a:buClr>
                <a:schemeClr val="dk1"/>
              </a:buClr>
              <a:buSzPts val="2800"/>
              <a:buNone/>
            </a:pPr>
          </a:p>
        </p:txBody>
      </p:sp>
      <p:pic>
        <p:nvPicPr>
          <p:cNvPr id="336" name="Google Shape;336;p43"/>
          <p:cNvPicPr preferRelativeResize="0"/>
          <p:nvPr/>
        </p:nvPicPr>
        <p:blipFill rotWithShape="1">
          <a:blip r:embed="rId1"/>
          <a:srcRect l="10676" t="10179" r="19651"/>
          <a:stretch>
            <a:fillRect/>
          </a:stretch>
        </p:blipFill>
        <p:spPr>
          <a:xfrm>
            <a:off x="880844" y="2189527"/>
            <a:ext cx="4756558" cy="4561009"/>
          </a:xfrm>
          <a:prstGeom prst="rect">
            <a:avLst/>
          </a:prstGeom>
          <a:noFill/>
          <a:ln>
            <a:noFill/>
          </a:ln>
        </p:spPr>
      </p:pic>
      <p:pic>
        <p:nvPicPr>
          <p:cNvPr id="337" name="Google Shape;337;p43"/>
          <p:cNvPicPr preferRelativeResize="0"/>
          <p:nvPr/>
        </p:nvPicPr>
        <p:blipFill rotWithShape="1">
          <a:blip r:embed="rId2"/>
          <a:srcRect t="30676" r="37852"/>
          <a:stretch>
            <a:fillRect/>
          </a:stretch>
        </p:blipFill>
        <p:spPr>
          <a:xfrm>
            <a:off x="6096000" y="3313651"/>
            <a:ext cx="4826666" cy="1888484"/>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341" name="Shape 341"/>
        <p:cNvGrpSpPr/>
        <p:nvPr/>
      </p:nvGrpSpPr>
      <p:grpSpPr>
        <a:xfrm>
          <a:off x="0" y="0"/>
          <a:ext cx="0" cy="0"/>
          <a:chOff x="0" y="0"/>
          <a:chExt cx="0" cy="0"/>
        </a:xfrm>
      </p:grpSpPr>
      <p:sp>
        <p:nvSpPr>
          <p:cNvPr id="342" name="Google Shape;342;p44"/>
          <p:cNvSpPr txBox="1"/>
          <p:nvPr>
            <p:ph type="title"/>
          </p:nvPr>
        </p:nvSpPr>
        <p:spPr>
          <a:xfrm>
            <a:off x="735169" y="13330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panose="02020603050405020304"/>
              <a:buNone/>
            </a:pPr>
            <a:r>
              <a:rPr lang="en-US" b="0" i="0">
                <a:solidFill>
                  <a:schemeClr val="dk1"/>
                </a:solidFill>
                <a:latin typeface="Times New Roman" panose="02020603050405020304"/>
                <a:ea typeface="Times New Roman" panose="02020603050405020304"/>
                <a:cs typeface="Times New Roman" panose="02020603050405020304"/>
                <a:sym typeface="Times New Roman" panose="02020603050405020304"/>
              </a:rPr>
              <a:t>Set Operation </a:t>
            </a:r>
            <a:r>
              <a:rPr lang="en-US" b="0">
                <a:solidFill>
                  <a:schemeClr val="dk1"/>
                </a:solidFill>
                <a:latin typeface="Times New Roman" panose="02020603050405020304"/>
                <a:ea typeface="Times New Roman" panose="02020603050405020304"/>
                <a:cs typeface="Times New Roman" panose="02020603050405020304"/>
                <a:sym typeface="Times New Roman" panose="02020603050405020304"/>
              </a:rPr>
              <a:t>functions in SQL</a:t>
            </a:r>
            <a:endParaRPr lang="en-US" b="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43" name="Google Shape;343;p44"/>
          <p:cNvSpPr txBox="1"/>
          <p:nvPr>
            <p:ph type="body" idx="1"/>
          </p:nvPr>
        </p:nvSpPr>
        <p:spPr>
          <a:xfrm>
            <a:off x="735169" y="1339403"/>
            <a:ext cx="10618631" cy="483756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0000"/>
              </a:buClr>
              <a:buSzPts val="2800"/>
              <a:buChar char="•"/>
            </a:pPr>
            <a:r>
              <a:rPr lang="en-US" b="0" i="0">
                <a:solidFill>
                  <a:srgbClr val="000000"/>
                </a:solidFill>
                <a:latin typeface="Times New Roman" panose="02020603050405020304"/>
                <a:ea typeface="Times New Roman" panose="02020603050405020304"/>
                <a:cs typeface="Times New Roman" panose="02020603050405020304"/>
                <a:sym typeface="Times New Roman" panose="02020603050405020304"/>
              </a:rPr>
              <a:t>The SQL Set operation is used to combine the two or more SQL SELECT statements.</a:t>
            </a:r>
            <a:endParaRPr lang="en-US" b="0" i="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ctr" rtl="0">
              <a:lnSpc>
                <a:spcPct val="90000"/>
              </a:lnSpc>
              <a:spcBef>
                <a:spcPts val="1000"/>
              </a:spcBef>
              <a:spcAft>
                <a:spcPts val="0"/>
              </a:spcAft>
              <a:buClr>
                <a:srgbClr val="610B4B"/>
              </a:buClr>
              <a:buSzPts val="2800"/>
              <a:buChar char="•"/>
            </a:pPr>
            <a:r>
              <a:rPr lang="en-US" b="1" i="0">
                <a:solidFill>
                  <a:srgbClr val="610B4B"/>
                </a:solidFill>
                <a:latin typeface="Times New Roman" panose="02020603050405020304"/>
                <a:ea typeface="Times New Roman" panose="02020603050405020304"/>
                <a:cs typeface="Times New Roman" panose="02020603050405020304"/>
                <a:sym typeface="Times New Roman" panose="02020603050405020304"/>
              </a:rPr>
              <a:t>Types of Set Operation</a:t>
            </a:r>
            <a:endParaRPr lang="en-US" b="1" i="0">
              <a:solidFill>
                <a:srgbClr val="610B4B"/>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50800" algn="l" rtl="0">
              <a:lnSpc>
                <a:spcPct val="90000"/>
              </a:lnSpc>
              <a:spcBef>
                <a:spcPts val="1000"/>
              </a:spcBef>
              <a:spcAft>
                <a:spcPts val="0"/>
              </a:spcAft>
              <a:buClr>
                <a:schemeClr val="dk1"/>
              </a:buClr>
              <a:buSzPts val="2800"/>
              <a:buNone/>
            </a:pPr>
          </a:p>
        </p:txBody>
      </p:sp>
      <p:pic>
        <p:nvPicPr>
          <p:cNvPr id="344" name="Google Shape;344;p44" descr="DBMS SQL Set Operation"/>
          <p:cNvPicPr preferRelativeResize="0"/>
          <p:nvPr/>
        </p:nvPicPr>
        <p:blipFill rotWithShape="1">
          <a:blip r:embed="rId1"/>
          <a:srcRect l="14257" t="4237" r="14403" b="5045"/>
          <a:stretch>
            <a:fillRect/>
          </a:stretch>
        </p:blipFill>
        <p:spPr>
          <a:xfrm>
            <a:off x="3551773" y="2757801"/>
            <a:ext cx="4882392" cy="357370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348" name="Shape 348"/>
        <p:cNvGrpSpPr/>
        <p:nvPr/>
      </p:nvGrpSpPr>
      <p:grpSpPr>
        <a:xfrm>
          <a:off x="0" y="0"/>
          <a:ext cx="0" cy="0"/>
          <a:chOff x="0" y="0"/>
          <a:chExt cx="0" cy="0"/>
        </a:xfrm>
      </p:grpSpPr>
      <p:sp>
        <p:nvSpPr>
          <p:cNvPr id="349" name="Google Shape;349;p45"/>
          <p:cNvSpPr txBox="1"/>
          <p:nvPr>
            <p:ph type="title"/>
          </p:nvPr>
        </p:nvSpPr>
        <p:spPr>
          <a:xfrm>
            <a:off x="838200" y="64394"/>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333333"/>
              </a:buClr>
              <a:buSzPts val="4000"/>
              <a:buFont typeface="Times New Roman" panose="02020603050405020304"/>
              <a:buNone/>
            </a:pPr>
            <a:r>
              <a:rPr lang="en-US" sz="4000" b="0" i="0">
                <a:solidFill>
                  <a:srgbClr val="333333"/>
                </a:solidFill>
                <a:latin typeface="Times New Roman" panose="02020603050405020304"/>
                <a:ea typeface="Times New Roman" panose="02020603050405020304"/>
                <a:cs typeface="Times New Roman" panose="02020603050405020304"/>
                <a:sym typeface="Times New Roman" panose="02020603050405020304"/>
              </a:rPr>
              <a:t>UNION Operation</a:t>
            </a:r>
            <a:endParaRPr sz="4000"/>
          </a:p>
        </p:txBody>
      </p:sp>
      <p:sp>
        <p:nvSpPr>
          <p:cNvPr id="350" name="Google Shape;350;p45"/>
          <p:cNvSpPr txBox="1"/>
          <p:nvPr>
            <p:ph type="body" idx="1"/>
          </p:nvPr>
        </p:nvSpPr>
        <p:spPr>
          <a:xfrm>
            <a:off x="773269" y="727175"/>
            <a:ext cx="10645462" cy="540423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333333"/>
              </a:buClr>
              <a:buSzPts val="2800"/>
              <a:buChar char="•"/>
            </a:pPr>
            <a:r>
              <a:rPr lang="en-US" b="1" i="0" u="none" strike="noStrike" cap="none">
                <a:solidFill>
                  <a:srgbClr val="333333"/>
                </a:solidFill>
                <a:latin typeface="Times New Roman" panose="02020603050405020304"/>
                <a:ea typeface="Times New Roman" panose="02020603050405020304"/>
                <a:cs typeface="Times New Roman" panose="02020603050405020304"/>
                <a:sym typeface="Times New Roman" panose="02020603050405020304"/>
              </a:rPr>
              <a:t>UNION</a:t>
            </a:r>
            <a:r>
              <a:rPr lang="en-US" b="0" i="0" u="none" strike="noStrike" cap="none">
                <a:solidFill>
                  <a:srgbClr val="333333"/>
                </a:solidFill>
                <a:latin typeface="Times New Roman" panose="02020603050405020304"/>
                <a:ea typeface="Times New Roman" panose="02020603050405020304"/>
                <a:cs typeface="Times New Roman" panose="02020603050405020304"/>
                <a:sym typeface="Times New Roman" panose="02020603050405020304"/>
              </a:rPr>
              <a:t> is used to combine the results of two or more </a:t>
            </a:r>
            <a:r>
              <a:rPr lang="en-US" b="0" i="0" u="none" strike="noStrike" cap="none">
                <a:solidFill>
                  <a:srgbClr val="C7254E"/>
                </a:solidFill>
                <a:latin typeface="Times New Roman" panose="02020603050405020304"/>
                <a:ea typeface="Times New Roman" panose="02020603050405020304"/>
                <a:cs typeface="Times New Roman" panose="02020603050405020304"/>
                <a:sym typeface="Times New Roman" panose="02020603050405020304"/>
              </a:rPr>
              <a:t>SELECT</a:t>
            </a:r>
            <a:r>
              <a:rPr lang="en-US" b="0" i="0" u="none" strike="noStrike" cap="none">
                <a:solidFill>
                  <a:srgbClr val="333333"/>
                </a:solidFill>
                <a:latin typeface="Times New Roman" panose="02020603050405020304"/>
                <a:ea typeface="Times New Roman" panose="02020603050405020304"/>
                <a:cs typeface="Times New Roman" panose="02020603050405020304"/>
                <a:sym typeface="Times New Roman" panose="02020603050405020304"/>
              </a:rPr>
              <a:t> statements. </a:t>
            </a:r>
            <a:endParaRPr lang="en-US" b="0" i="0" u="none" strike="noStrike" cap="none">
              <a:solidFill>
                <a:srgbClr val="333333"/>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333333"/>
              </a:buClr>
              <a:buSzPts val="2800"/>
              <a:buChar char="•"/>
            </a:pPr>
            <a:r>
              <a:rPr lang="en-US" b="0" i="0" u="none" strike="noStrike" cap="none">
                <a:solidFill>
                  <a:srgbClr val="333333"/>
                </a:solidFill>
                <a:latin typeface="Times New Roman" panose="02020603050405020304"/>
                <a:ea typeface="Times New Roman" panose="02020603050405020304"/>
                <a:cs typeface="Times New Roman" panose="02020603050405020304"/>
                <a:sym typeface="Times New Roman" panose="02020603050405020304"/>
              </a:rPr>
              <a:t>However it will eliminate duplicate rows from its resultset. </a:t>
            </a:r>
            <a:endParaRPr lang="en-US" b="0" i="0" u="none" strike="noStrike" cap="none">
              <a:solidFill>
                <a:srgbClr val="333333"/>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333333"/>
              </a:buClr>
              <a:buSzPts val="2800"/>
              <a:buChar char="•"/>
            </a:pPr>
            <a:r>
              <a:rPr lang="en-US" b="0" i="0" u="none" strike="noStrike" cap="none">
                <a:solidFill>
                  <a:srgbClr val="333333"/>
                </a:solidFill>
                <a:latin typeface="Times New Roman" panose="02020603050405020304"/>
                <a:ea typeface="Times New Roman" panose="02020603050405020304"/>
                <a:cs typeface="Times New Roman" panose="02020603050405020304"/>
                <a:sym typeface="Times New Roman" panose="02020603050405020304"/>
              </a:rPr>
              <a:t>In case of union, number of columns and datatype must be same in both the tables, on which UNION operation is being applied.</a:t>
            </a:r>
            <a:r>
              <a:rPr lang="en-US"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US"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50800" algn="l" rtl="0">
              <a:lnSpc>
                <a:spcPct val="90000"/>
              </a:lnSpc>
              <a:spcBef>
                <a:spcPts val="1000"/>
              </a:spcBef>
              <a:spcAft>
                <a:spcPts val="0"/>
              </a:spcAft>
              <a:buClr>
                <a:schemeClr val="dk1"/>
              </a:buClr>
              <a:buSzPts val="2800"/>
              <a:buNone/>
            </a:pPr>
          </a:p>
        </p:txBody>
      </p:sp>
      <p:pic>
        <p:nvPicPr>
          <p:cNvPr id="351" name="Google Shape;351;p45"/>
          <p:cNvPicPr preferRelativeResize="0"/>
          <p:nvPr/>
        </p:nvPicPr>
        <p:blipFill rotWithShape="1">
          <a:blip r:embed="rId1"/>
          <a:srcRect l="14700" t="47670" r="32912" b="4535"/>
          <a:stretch>
            <a:fillRect/>
          </a:stretch>
        </p:blipFill>
        <p:spPr>
          <a:xfrm>
            <a:off x="1342587" y="3020034"/>
            <a:ext cx="2734811" cy="1333850"/>
          </a:xfrm>
          <a:prstGeom prst="rect">
            <a:avLst/>
          </a:prstGeom>
          <a:noFill/>
          <a:ln>
            <a:noFill/>
          </a:ln>
        </p:spPr>
      </p:pic>
      <p:pic>
        <p:nvPicPr>
          <p:cNvPr id="352" name="Google Shape;352;p45"/>
          <p:cNvPicPr preferRelativeResize="0"/>
          <p:nvPr/>
        </p:nvPicPr>
        <p:blipFill rotWithShape="1">
          <a:blip r:embed="rId2"/>
          <a:srcRect l="11556" t="16800" r="30075" b="2868"/>
          <a:stretch>
            <a:fillRect/>
          </a:stretch>
        </p:blipFill>
        <p:spPr>
          <a:xfrm>
            <a:off x="5986424" y="3965426"/>
            <a:ext cx="5255704" cy="2449585"/>
          </a:xfrm>
          <a:prstGeom prst="rect">
            <a:avLst/>
          </a:prstGeom>
          <a:noFill/>
          <a:ln>
            <a:noFill/>
          </a:ln>
        </p:spPr>
      </p:pic>
      <p:pic>
        <p:nvPicPr>
          <p:cNvPr id="353" name="Google Shape;353;p45"/>
          <p:cNvPicPr preferRelativeResize="0"/>
          <p:nvPr/>
        </p:nvPicPr>
        <p:blipFill rotWithShape="1">
          <a:blip r:embed="rId3"/>
          <a:srcRect l="10237" t="22006" r="19287" b="3436"/>
          <a:stretch>
            <a:fillRect/>
          </a:stretch>
        </p:blipFill>
        <p:spPr>
          <a:xfrm>
            <a:off x="1023456" y="4353884"/>
            <a:ext cx="4328719" cy="2273418"/>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357" name="Shape 357"/>
        <p:cNvGrpSpPr/>
        <p:nvPr/>
      </p:nvGrpSpPr>
      <p:grpSpPr>
        <a:xfrm>
          <a:off x="0" y="0"/>
          <a:ext cx="0" cy="0"/>
          <a:chOff x="0" y="0"/>
          <a:chExt cx="0" cy="0"/>
        </a:xfrm>
      </p:grpSpPr>
      <p:sp>
        <p:nvSpPr>
          <p:cNvPr id="358" name="Google Shape;358;p46"/>
          <p:cNvSpPr txBox="1"/>
          <p:nvPr>
            <p:ph type="title"/>
          </p:nvPr>
        </p:nvSpPr>
        <p:spPr>
          <a:xfrm>
            <a:off x="619259" y="94670"/>
            <a:ext cx="10515600" cy="127049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Times New Roman" panose="02020603050405020304"/>
              <a:buNone/>
            </a:pPr>
            <a:r>
              <a:rPr lang="en-US" b="0" i="0">
                <a:solidFill>
                  <a:schemeClr val="dk1"/>
                </a:solidFill>
                <a:latin typeface="Times New Roman" panose="02020603050405020304"/>
                <a:ea typeface="Times New Roman" panose="02020603050405020304"/>
                <a:cs typeface="Times New Roman" panose="02020603050405020304"/>
                <a:sym typeface="Times New Roman" panose="02020603050405020304"/>
              </a:rPr>
              <a:t>Union All</a:t>
            </a:r>
            <a:br>
              <a:rPr lang="en-US" b="0" i="0">
                <a:solidFill>
                  <a:srgbClr val="610B4B"/>
                </a:solidFill>
                <a:latin typeface="Arial" panose="020B0604020202020204"/>
                <a:ea typeface="Arial" panose="020B0604020202020204"/>
                <a:cs typeface="Arial" panose="020B0604020202020204"/>
                <a:sym typeface="Arial" panose="020B0604020202020204"/>
              </a:rPr>
            </a:br>
            <a:endParaRPr lang="en-US" b="0" i="0">
              <a:solidFill>
                <a:srgbClr val="610B4B"/>
              </a:solidFill>
              <a:latin typeface="Arial" panose="020B0604020202020204"/>
              <a:ea typeface="Arial" panose="020B0604020202020204"/>
              <a:cs typeface="Arial" panose="020B0604020202020204"/>
              <a:sym typeface="Arial" panose="020B0604020202020204"/>
            </a:endParaRPr>
          </a:p>
        </p:txBody>
      </p:sp>
      <p:sp>
        <p:nvSpPr>
          <p:cNvPr id="359" name="Google Shape;359;p46"/>
          <p:cNvSpPr txBox="1"/>
          <p:nvPr>
            <p:ph type="body" idx="1"/>
          </p:nvPr>
        </p:nvSpPr>
        <p:spPr>
          <a:xfrm>
            <a:off x="619259" y="114304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0000"/>
              </a:buClr>
              <a:buSzPts val="2800"/>
              <a:buChar char="•"/>
            </a:pPr>
            <a:r>
              <a:rPr lang="en-US" b="0" i="0">
                <a:solidFill>
                  <a:srgbClr val="000000"/>
                </a:solidFill>
                <a:latin typeface="Times New Roman" panose="02020603050405020304"/>
                <a:ea typeface="Times New Roman" panose="02020603050405020304"/>
                <a:cs typeface="Times New Roman" panose="02020603050405020304"/>
                <a:sym typeface="Times New Roman" panose="02020603050405020304"/>
              </a:rPr>
              <a:t>Union All operation is equal to the Union operation. It returns the set without removing duplication and sorting the data.</a:t>
            </a:r>
            <a:endParaRPr>
              <a:latin typeface="Times New Roman" panose="02020603050405020304"/>
              <a:ea typeface="Times New Roman" panose="02020603050405020304"/>
              <a:cs typeface="Times New Roman" panose="02020603050405020304"/>
              <a:sym typeface="Times New Roman" panose="02020603050405020304"/>
            </a:endParaRPr>
          </a:p>
          <a:p>
            <a:pPr marL="228600" lvl="0" indent="-50800" algn="l" rtl="0">
              <a:lnSpc>
                <a:spcPct val="90000"/>
              </a:lnSpc>
              <a:spcBef>
                <a:spcPts val="1000"/>
              </a:spcBef>
              <a:spcAft>
                <a:spcPts val="0"/>
              </a:spcAft>
              <a:buClr>
                <a:schemeClr val="dk1"/>
              </a:buClr>
              <a:buSzPts val="2800"/>
              <a:buNone/>
            </a:pPr>
          </a:p>
        </p:txBody>
      </p:sp>
      <p:sp>
        <p:nvSpPr>
          <p:cNvPr id="360" name="Google Shape;360;p46"/>
          <p:cNvSpPr txBox="1"/>
          <p:nvPr/>
        </p:nvSpPr>
        <p:spPr>
          <a:xfrm>
            <a:off x="654342" y="880844"/>
            <a:ext cx="11065078" cy="5082936"/>
          </a:xfrm>
          <a:prstGeom prst="rect">
            <a:avLst/>
          </a:prstGeom>
          <a:noFill/>
          <a:ln>
            <a:noFill/>
          </a:ln>
        </p:spPr>
        <p:txBody>
          <a:bodyPr spcFirstLastPara="1" wrap="square" lIns="91425" tIns="45700" rIns="91425" bIns="45700" anchor="t" anchorCtr="0">
            <a:normAutofit/>
          </a:bodyPr>
          <a:lstStyle/>
          <a:p>
            <a:pPr marL="0" marR="0" lvl="0" indent="0" algn="just" rtl="0">
              <a:lnSpc>
                <a:spcPct val="90000"/>
              </a:lnSpc>
              <a:spcBef>
                <a:spcPts val="0"/>
              </a:spcBef>
              <a:spcAft>
                <a:spcPts val="0"/>
              </a:spcAft>
              <a:buClr>
                <a:schemeClr val="dk1"/>
              </a:buClr>
              <a:buSzPts val="2800"/>
              <a:buFont typeface="Arial" panose="020B0604020202020204"/>
              <a:buNone/>
            </a:pPr>
            <a:endParaRPr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61" name="Google Shape;361;p46"/>
          <p:cNvPicPr preferRelativeResize="0"/>
          <p:nvPr/>
        </p:nvPicPr>
        <p:blipFill rotWithShape="1">
          <a:blip r:embed="rId1"/>
          <a:srcRect l="12725" t="23806" r="49073"/>
          <a:stretch>
            <a:fillRect/>
          </a:stretch>
        </p:blipFill>
        <p:spPr>
          <a:xfrm>
            <a:off x="1178653" y="2902590"/>
            <a:ext cx="5008228" cy="2231472"/>
          </a:xfrm>
          <a:prstGeom prst="rect">
            <a:avLst/>
          </a:prstGeom>
          <a:noFill/>
          <a:ln>
            <a:noFill/>
          </a:ln>
        </p:spPr>
      </p:pic>
      <p:pic>
        <p:nvPicPr>
          <p:cNvPr id="362" name="Google Shape;362;p46"/>
          <p:cNvPicPr preferRelativeResize="0"/>
          <p:nvPr/>
        </p:nvPicPr>
        <p:blipFill rotWithShape="1">
          <a:blip r:embed="rId2"/>
          <a:srcRect l="9797" t="22243" r="39784" b="3996"/>
          <a:stretch>
            <a:fillRect/>
          </a:stretch>
        </p:blipFill>
        <p:spPr>
          <a:xfrm>
            <a:off x="6529872" y="2902590"/>
            <a:ext cx="4778488" cy="201335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366" name="Shape 366"/>
        <p:cNvGrpSpPr/>
        <p:nvPr/>
      </p:nvGrpSpPr>
      <p:grpSpPr>
        <a:xfrm>
          <a:off x="0" y="0"/>
          <a:ext cx="0" cy="0"/>
          <a:chOff x="0" y="0"/>
          <a:chExt cx="0" cy="0"/>
        </a:xfrm>
      </p:grpSpPr>
      <p:sp>
        <p:nvSpPr>
          <p:cNvPr id="367" name="Google Shape;367;p47"/>
          <p:cNvSpPr txBox="1"/>
          <p:nvPr>
            <p:ph type="title"/>
          </p:nvPr>
        </p:nvSpPr>
        <p:spPr>
          <a:xfrm>
            <a:off x="838200" y="171942"/>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panose="02020603050405020304"/>
              <a:buNone/>
            </a:pPr>
            <a:r>
              <a:rPr lang="en-US" b="0" i="0">
                <a:solidFill>
                  <a:schemeClr val="dk1"/>
                </a:solidFill>
                <a:latin typeface="Times New Roman" panose="02020603050405020304"/>
                <a:ea typeface="Times New Roman" panose="02020603050405020304"/>
                <a:cs typeface="Times New Roman" panose="02020603050405020304"/>
                <a:sym typeface="Times New Roman" panose="02020603050405020304"/>
              </a:rPr>
              <a:t>Intersect </a:t>
            </a:r>
            <a:endParaRPr lang="en-US" b="0" i="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68" name="Google Shape;368;p47"/>
          <p:cNvSpPr txBox="1"/>
          <p:nvPr/>
        </p:nvSpPr>
        <p:spPr>
          <a:xfrm>
            <a:off x="987105" y="1443301"/>
            <a:ext cx="11204895" cy="5309439"/>
          </a:xfrm>
          <a:prstGeom prst="rect">
            <a:avLst/>
          </a:prstGeom>
          <a:noFill/>
          <a:ln>
            <a:noFill/>
          </a:ln>
        </p:spPr>
        <p:txBody>
          <a:bodyPr spcFirstLastPara="1" wrap="square" lIns="91425" tIns="45700" rIns="91425" bIns="45700" anchor="t" anchorCtr="0">
            <a:normAutofit/>
          </a:bodyPr>
          <a:lstStyle/>
          <a:p>
            <a:pPr marL="228600" marR="0" lvl="0" indent="-228600" algn="just" rtl="0">
              <a:lnSpc>
                <a:spcPct val="90000"/>
              </a:lnSpc>
              <a:spcBef>
                <a:spcPts val="0"/>
              </a:spcBef>
              <a:spcAft>
                <a:spcPts val="0"/>
              </a:spcAft>
              <a:buClr>
                <a:srgbClr val="000000"/>
              </a:buClr>
              <a:buSzPts val="1600"/>
              <a:buFont typeface="Arial" panose="020B0604020202020204"/>
              <a:buChar char="•"/>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It is used to combine two SELECT statements. The Intersect operation returns the common rows from both the SELECT statements.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28600" marR="0" lvl="0" indent="-228600" algn="just" rtl="0">
              <a:lnSpc>
                <a:spcPct val="90000"/>
              </a:lnSpc>
              <a:spcBef>
                <a:spcPts val="1000"/>
              </a:spcBef>
              <a:spcAft>
                <a:spcPts val="0"/>
              </a:spcAft>
              <a:buClr>
                <a:srgbClr val="000000"/>
              </a:buClr>
              <a:buSzPts val="1600"/>
              <a:buFont typeface="Arial" panose="020B0604020202020204"/>
              <a:buChar char="•"/>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In the Intersect operation, the number of datatype and columns must be the same.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28600" marR="0" lvl="0" indent="-228600" algn="just" rtl="0">
              <a:lnSpc>
                <a:spcPct val="90000"/>
              </a:lnSpc>
              <a:spcBef>
                <a:spcPts val="1000"/>
              </a:spcBef>
              <a:spcAft>
                <a:spcPts val="0"/>
              </a:spcAft>
              <a:buClr>
                <a:srgbClr val="000000"/>
              </a:buClr>
              <a:buSzPts val="1600"/>
              <a:buFont typeface="Arial" panose="020B0604020202020204"/>
              <a:buChar char="•"/>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It has no duplicates and it arranges the data in ascending order by default.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28600" marR="0" lvl="0" indent="-50800" algn="l" rtl="0">
              <a:lnSpc>
                <a:spcPct val="90000"/>
              </a:lnSpc>
              <a:spcBef>
                <a:spcPts val="1000"/>
              </a:spcBef>
              <a:spcAft>
                <a:spcPts val="0"/>
              </a:spcAft>
              <a:buClr>
                <a:schemeClr val="dk1"/>
              </a:buClr>
              <a:buSzPts val="2800"/>
              <a:buFont typeface="Arial" panose="020B0604020202020204"/>
              <a:buNone/>
            </a:pPr>
            <a:endParaRPr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69" name="Google Shape;369;p47"/>
          <p:cNvPicPr preferRelativeResize="0"/>
          <p:nvPr/>
        </p:nvPicPr>
        <p:blipFill rotWithShape="1">
          <a:blip r:embed="rId1"/>
          <a:srcRect l="5699" t="14833" r="45999" b="2388"/>
          <a:stretch>
            <a:fillRect/>
          </a:stretch>
        </p:blipFill>
        <p:spPr>
          <a:xfrm>
            <a:off x="855678" y="2969702"/>
            <a:ext cx="4077049" cy="2483142"/>
          </a:xfrm>
          <a:prstGeom prst="rect">
            <a:avLst/>
          </a:prstGeom>
          <a:noFill/>
          <a:ln>
            <a:noFill/>
          </a:ln>
        </p:spPr>
      </p:pic>
      <p:pic>
        <p:nvPicPr>
          <p:cNvPr id="370" name="Google Shape;370;p47"/>
          <p:cNvPicPr preferRelativeResize="0"/>
          <p:nvPr/>
        </p:nvPicPr>
        <p:blipFill rotWithShape="1">
          <a:blip r:embed="rId2"/>
          <a:srcRect l="15165" t="47984" b="5254"/>
          <a:stretch>
            <a:fillRect/>
          </a:stretch>
        </p:blipFill>
        <p:spPr>
          <a:xfrm>
            <a:off x="5631809" y="3733100"/>
            <a:ext cx="3948419" cy="729843"/>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374" name="Shape 374"/>
        <p:cNvGrpSpPr/>
        <p:nvPr/>
      </p:nvGrpSpPr>
      <p:grpSpPr>
        <a:xfrm>
          <a:off x="0" y="0"/>
          <a:ext cx="0" cy="0"/>
          <a:chOff x="0" y="0"/>
          <a:chExt cx="0" cy="0"/>
        </a:xfrm>
      </p:grpSpPr>
      <p:sp>
        <p:nvSpPr>
          <p:cNvPr id="375" name="Google Shape;375;p48"/>
          <p:cNvSpPr txBox="1"/>
          <p:nvPr>
            <p:ph type="title"/>
          </p:nvPr>
        </p:nvSpPr>
        <p:spPr>
          <a:xfrm>
            <a:off x="696533" y="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panose="02020603050405020304"/>
              <a:buNone/>
            </a:pPr>
            <a:r>
              <a:rPr lang="en-US" b="0" i="0">
                <a:solidFill>
                  <a:schemeClr val="dk1"/>
                </a:solidFill>
                <a:latin typeface="Times New Roman" panose="02020603050405020304"/>
                <a:ea typeface="Times New Roman" panose="02020603050405020304"/>
                <a:cs typeface="Times New Roman" panose="02020603050405020304"/>
                <a:sym typeface="Times New Roman" panose="02020603050405020304"/>
              </a:rPr>
              <a:t>Minus</a:t>
            </a:r>
            <a:endParaRPr lang="en-US" b="0" i="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76" name="Google Shape;376;p48"/>
          <p:cNvSpPr txBox="1"/>
          <p:nvPr/>
        </p:nvSpPr>
        <p:spPr>
          <a:xfrm>
            <a:off x="1015068" y="1468192"/>
            <a:ext cx="10503016" cy="4495588"/>
          </a:xfrm>
          <a:prstGeom prst="rect">
            <a:avLst/>
          </a:prstGeom>
          <a:noFill/>
          <a:ln>
            <a:noFill/>
          </a:ln>
        </p:spPr>
        <p:txBody>
          <a:bodyPr spcFirstLastPara="1" wrap="square" lIns="91425" tIns="45700" rIns="91425" bIns="45700" anchor="t" anchorCtr="0">
            <a:normAutofit/>
          </a:bodyPr>
          <a:lstStyle/>
          <a:p>
            <a:pPr marL="228600" marR="0" lvl="0" indent="-228600" algn="just" rtl="0">
              <a:lnSpc>
                <a:spcPct val="90000"/>
              </a:lnSpc>
              <a:spcBef>
                <a:spcPts val="0"/>
              </a:spcBef>
              <a:spcAft>
                <a:spcPts val="0"/>
              </a:spcAft>
              <a:buClr>
                <a:srgbClr val="000000"/>
              </a:buClr>
              <a:buSzPts val="1600"/>
              <a:buFont typeface="Arial" panose="020B0604020202020204"/>
              <a:buChar char="•"/>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It combines the result of two SELECT statements. Minus operator is used to display the rows which are present in the first query but absent in the second query.</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28600" marR="0" lvl="0" indent="-228600" algn="just" rtl="0">
              <a:lnSpc>
                <a:spcPct val="90000"/>
              </a:lnSpc>
              <a:spcBef>
                <a:spcPts val="1000"/>
              </a:spcBef>
              <a:spcAft>
                <a:spcPts val="0"/>
              </a:spcAft>
              <a:buClr>
                <a:srgbClr val="000000"/>
              </a:buClr>
              <a:buSzPts val="1600"/>
              <a:buFont typeface="Arial" panose="020B0604020202020204"/>
              <a:buChar char="•"/>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It has no duplicates and data arranged in ascending order by default.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90000"/>
              </a:lnSpc>
              <a:spcBef>
                <a:spcPts val="1000"/>
              </a:spcBef>
              <a:spcAft>
                <a:spcPts val="0"/>
              </a:spcAft>
              <a:buClr>
                <a:schemeClr val="dk1"/>
              </a:buClr>
              <a:buSzPts val="2800"/>
              <a:buFont typeface="Arial" panose="020B0604020202020204"/>
              <a:buNone/>
            </a:pPr>
            <a:endParaRPr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77" name="Google Shape;377;p48"/>
          <p:cNvPicPr preferRelativeResize="0"/>
          <p:nvPr/>
        </p:nvPicPr>
        <p:blipFill rotWithShape="1">
          <a:blip r:embed="rId1"/>
          <a:srcRect l="5260" t="13116" r="51708"/>
          <a:stretch>
            <a:fillRect/>
          </a:stretch>
        </p:blipFill>
        <p:spPr>
          <a:xfrm>
            <a:off x="1115735" y="2709642"/>
            <a:ext cx="4513278" cy="2424419"/>
          </a:xfrm>
          <a:prstGeom prst="rect">
            <a:avLst/>
          </a:prstGeom>
          <a:noFill/>
          <a:ln>
            <a:noFill/>
          </a:ln>
        </p:spPr>
      </p:pic>
      <p:pic>
        <p:nvPicPr>
          <p:cNvPr id="378" name="Google Shape;378;p48"/>
          <p:cNvPicPr preferRelativeResize="0"/>
          <p:nvPr/>
        </p:nvPicPr>
        <p:blipFill rotWithShape="1">
          <a:blip r:embed="rId2"/>
          <a:srcRect l="8341" t="36790" r="6717" b="7251"/>
          <a:stretch>
            <a:fillRect/>
          </a:stretch>
        </p:blipFill>
        <p:spPr>
          <a:xfrm>
            <a:off x="6139342" y="3429001"/>
            <a:ext cx="4513278" cy="941664"/>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382" name="Shape 382"/>
        <p:cNvGrpSpPr/>
        <p:nvPr/>
      </p:nvGrpSpPr>
      <p:grpSpPr>
        <a:xfrm>
          <a:off x="0" y="0"/>
          <a:ext cx="0" cy="0"/>
          <a:chOff x="0" y="0"/>
          <a:chExt cx="0" cy="0"/>
        </a:xfrm>
      </p:grpSpPr>
      <p:sp>
        <p:nvSpPr>
          <p:cNvPr id="383" name="Google Shape;383;p49"/>
          <p:cNvSpPr txBox="1"/>
          <p:nvPr>
            <p:ph type="body" idx="1"/>
          </p:nvPr>
        </p:nvSpPr>
        <p:spPr>
          <a:xfrm>
            <a:off x="547915" y="1103084"/>
            <a:ext cx="10515600" cy="598714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Basics of SQL-DDL,DML,DCL,TCL			Views and its   Types </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Structure Creation, alternation			 </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Defining Constraints-Primary Key, Foreign Key, 	Transaction Control Commands Unique, not null, check, IN operator 			Commit, Rollback, Savepoint</a:t>
            </a:r>
            <a:endParaRPr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Functions-aggregation functions 			PL/SQL Concepts- Cursors</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Built-in Functions-numeric, date, string</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functions, string functions, Set operations, 		Stored Procedure, Functions 								Triggers and  Exceptional 								Handling</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a:t>
            </a:r>
            <a:r>
              <a:rPr lang="en-US" sz="2400" b="1">
                <a:latin typeface="Calibri" panose="020F0502020204030204"/>
                <a:ea typeface="Calibri" panose="020F0502020204030204"/>
                <a:cs typeface="Calibri" panose="020F0502020204030204"/>
                <a:sym typeface="Calibri" panose="020F0502020204030204"/>
              </a:rPr>
              <a:t>Sub Queries, correlated sub queries </a:t>
            </a:r>
            <a:r>
              <a:rPr lang="en-US" sz="2400">
                <a:latin typeface="Calibri" panose="020F0502020204030204"/>
                <a:ea typeface="Calibri" panose="020F0502020204030204"/>
                <a:cs typeface="Calibri" panose="020F0502020204030204"/>
                <a:sym typeface="Calibri" panose="020F0502020204030204"/>
              </a:rPr>
              <a:t>		Query Processing</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a:t>
            </a:r>
            <a:r>
              <a:rPr lang="en-US" sz="2400" b="1">
                <a:latin typeface="Calibri" panose="020F0502020204030204"/>
                <a:ea typeface="Calibri" panose="020F0502020204030204"/>
                <a:cs typeface="Calibri" panose="020F0502020204030204"/>
                <a:sym typeface="Calibri" panose="020F0502020204030204"/>
              </a:rPr>
              <a:t>Nested Queries,</a:t>
            </a:r>
            <a:endParaRPr lang="en-US" sz="2400" b="1">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3" name="Shape 113"/>
        <p:cNvGrpSpPr/>
        <p:nvPr/>
      </p:nvGrpSpPr>
      <p:grpSpPr>
        <a:xfrm>
          <a:off x="0" y="0"/>
          <a:ext cx="0" cy="0"/>
          <a:chOff x="0" y="0"/>
          <a:chExt cx="0" cy="0"/>
        </a:xfrm>
      </p:grpSpPr>
      <p:sp>
        <p:nvSpPr>
          <p:cNvPr id="114" name="Google Shape;114;p5"/>
          <p:cNvSpPr txBox="1"/>
          <p:nvPr>
            <p:ph type="body" idx="1"/>
          </p:nvPr>
        </p:nvSpPr>
        <p:spPr>
          <a:xfrm>
            <a:off x="4941116" y="109057"/>
            <a:ext cx="7046752" cy="6098795"/>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000"/>
              <a:buNone/>
            </a:pPr>
            <a:endParaRPr sz="2000" b="1">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chemeClr val="dk1"/>
              </a:buClr>
              <a:buSzPts val="2000"/>
              <a:buNone/>
            </a:pPr>
            <a:r>
              <a:rPr lang="en-US" sz="2000" b="1">
                <a:latin typeface="Times New Roman" panose="02020603050405020304"/>
                <a:ea typeface="Times New Roman" panose="02020603050405020304"/>
                <a:cs typeface="Times New Roman" panose="02020603050405020304"/>
                <a:sym typeface="Times New Roman" panose="02020603050405020304"/>
              </a:rPr>
              <a:t>TCL(Transaction Control Language) is a DML </a:t>
            </a:r>
            <a:endParaRPr lang="en-US" sz="2000" b="1">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panose="02020603050405020304"/>
                <a:ea typeface="Times New Roman" panose="02020603050405020304"/>
                <a:cs typeface="Times New Roman" panose="02020603050405020304"/>
                <a:sym typeface="Times New Roman" panose="02020603050405020304"/>
              </a:rPr>
              <a:t>COMMIT - save work done </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panose="02020603050405020304"/>
                <a:ea typeface="Times New Roman" panose="02020603050405020304"/>
                <a:cs typeface="Times New Roman" panose="02020603050405020304"/>
                <a:sym typeface="Times New Roman" panose="02020603050405020304"/>
              </a:rPr>
              <a:t>SAVEPOINT - identify a point in a transaction to which you can later roll back </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panose="02020603050405020304"/>
                <a:ea typeface="Times New Roman" panose="02020603050405020304"/>
                <a:cs typeface="Times New Roman" panose="02020603050405020304"/>
                <a:sym typeface="Times New Roman" panose="02020603050405020304"/>
              </a:rPr>
              <a:t>ROLLBACK - restore database to original since the last COMMIT </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panose="02020603050405020304"/>
                <a:ea typeface="Times New Roman" panose="02020603050405020304"/>
                <a:cs typeface="Times New Roman" panose="02020603050405020304"/>
                <a:sym typeface="Times New Roman" panose="02020603050405020304"/>
              </a:rPr>
              <a:t>SET TRANSACTION - Change transaction options like what rollback segment to use </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chemeClr val="dk1"/>
              </a:buClr>
              <a:buSzPts val="2000"/>
              <a:buNone/>
            </a:pPr>
            <a:endParaRPr sz="2000" b="1">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chemeClr val="dk1"/>
              </a:buClr>
              <a:buSzPts val="2000"/>
              <a:buNone/>
            </a:pPr>
            <a:r>
              <a:rPr lang="en-US" sz="2000" b="1">
                <a:latin typeface="Times New Roman" panose="02020603050405020304"/>
                <a:ea typeface="Times New Roman" panose="02020603050405020304"/>
                <a:cs typeface="Times New Roman" panose="02020603050405020304"/>
                <a:sym typeface="Times New Roman" panose="02020603050405020304"/>
              </a:rPr>
              <a:t>DCL is Data Control Language statements</a:t>
            </a:r>
            <a:endParaRPr lang="en-US" sz="2000" b="1">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panose="02020603050405020304"/>
                <a:ea typeface="Times New Roman" panose="02020603050405020304"/>
                <a:cs typeface="Times New Roman" panose="02020603050405020304"/>
                <a:sym typeface="Times New Roman" panose="02020603050405020304"/>
              </a:rPr>
              <a:t>Some examples: </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panose="02020603050405020304"/>
                <a:ea typeface="Times New Roman" panose="02020603050405020304"/>
                <a:cs typeface="Times New Roman" panose="02020603050405020304"/>
                <a:sym typeface="Times New Roman" panose="02020603050405020304"/>
              </a:rPr>
              <a:t>GRANT - gives user's access privileges to database </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panose="02020603050405020304"/>
                <a:ea typeface="Times New Roman" panose="02020603050405020304"/>
                <a:cs typeface="Times New Roman" panose="02020603050405020304"/>
                <a:sym typeface="Times New Roman" panose="02020603050405020304"/>
              </a:rPr>
              <a:t> REVOKE - withdraw access privileges given with the GRANT command</a:t>
            </a:r>
            <a:endParaRPr sz="2000">
              <a:latin typeface="Times New Roman" panose="02020603050405020304"/>
              <a:ea typeface="Times New Roman" panose="02020603050405020304"/>
              <a:cs typeface="Times New Roman" panose="02020603050405020304"/>
              <a:sym typeface="Times New Roman" panose="02020603050405020304"/>
            </a:endParaRPr>
          </a:p>
        </p:txBody>
      </p:sp>
      <p:pic>
        <p:nvPicPr>
          <p:cNvPr id="115" name="Google Shape;115;p5" descr="DB 용어 정리 DDL DML DCL TCL"/>
          <p:cNvPicPr preferRelativeResize="0"/>
          <p:nvPr/>
        </p:nvPicPr>
        <p:blipFill rotWithShape="1">
          <a:blip r:embed="rId1"/>
          <a:srcRect/>
          <a:stretch>
            <a:fillRect/>
          </a:stretch>
        </p:blipFill>
        <p:spPr>
          <a:xfrm>
            <a:off x="404944" y="1946246"/>
            <a:ext cx="4452282" cy="3251804"/>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387" name="Shape 387"/>
        <p:cNvGrpSpPr/>
        <p:nvPr/>
      </p:nvGrpSpPr>
      <p:grpSpPr>
        <a:xfrm>
          <a:off x="0" y="0"/>
          <a:ext cx="0" cy="0"/>
          <a:chOff x="0" y="0"/>
          <a:chExt cx="0" cy="0"/>
        </a:xfrm>
      </p:grpSpPr>
      <p:sp>
        <p:nvSpPr>
          <p:cNvPr id="388" name="Google Shape;388;p50"/>
          <p:cNvSpPr txBox="1"/>
          <p:nvPr>
            <p:ph type="title"/>
          </p:nvPr>
        </p:nvSpPr>
        <p:spPr>
          <a:xfrm>
            <a:off x="1920240" y="165384"/>
            <a:ext cx="8770571" cy="57284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73239"/>
              </a:buClr>
              <a:buSzPct val="100000"/>
              <a:buFont typeface="Times New Roman" panose="02020603050405020304"/>
              <a:buNone/>
            </a:pPr>
            <a:r>
              <a:rPr lang="en-US" b="0" i="0">
                <a:solidFill>
                  <a:srgbClr val="273239"/>
                </a:solidFill>
                <a:latin typeface="Times New Roman" panose="02020603050405020304"/>
                <a:ea typeface="Times New Roman" panose="02020603050405020304"/>
                <a:cs typeface="Times New Roman" panose="02020603050405020304"/>
                <a:sym typeface="Times New Roman" panose="02020603050405020304"/>
              </a:rPr>
              <a:t>Subquery</a:t>
            </a:r>
            <a:endParaRPr b="0">
              <a:latin typeface="Times New Roman" panose="02020603050405020304"/>
              <a:ea typeface="Times New Roman" panose="02020603050405020304"/>
              <a:cs typeface="Times New Roman" panose="02020603050405020304"/>
              <a:sym typeface="Times New Roman" panose="02020603050405020304"/>
            </a:endParaRPr>
          </a:p>
        </p:txBody>
      </p:sp>
      <p:sp>
        <p:nvSpPr>
          <p:cNvPr id="389" name="Google Shape;389;p50"/>
          <p:cNvSpPr txBox="1"/>
          <p:nvPr>
            <p:ph type="body" idx="1"/>
          </p:nvPr>
        </p:nvSpPr>
        <p:spPr>
          <a:xfrm>
            <a:off x="731035" y="1153493"/>
            <a:ext cx="11148900" cy="57045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40424E"/>
              </a:buClr>
              <a:buSzPts val="1600"/>
              <a:buChar char="•"/>
            </a:pPr>
            <a:r>
              <a:rPr lang="en-US" sz="1600" b="0" i="0">
                <a:solidFill>
                  <a:srgbClr val="40424E"/>
                </a:solidFill>
                <a:latin typeface="Times New Roman" panose="02020603050405020304"/>
                <a:ea typeface="Times New Roman" panose="02020603050405020304"/>
                <a:cs typeface="Times New Roman" panose="02020603050405020304"/>
                <a:sym typeface="Times New Roman" panose="02020603050405020304"/>
              </a:rPr>
              <a:t>Subquery can be simply defined as a query within another query. In other words we can say that a Subquery is a query that is embedded in WHERE clause of another SQL query.</a:t>
            </a:r>
            <a:endParaRPr lang="en-US" sz="1600" b="0" i="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rgbClr val="548135"/>
              </a:buClr>
              <a:buSzPts val="1600"/>
              <a:buChar char="•"/>
            </a:pPr>
            <a:r>
              <a:rPr lang="en-US" sz="1600" b="1">
                <a:solidFill>
                  <a:srgbClr val="548135"/>
                </a:solidFill>
                <a:latin typeface="Times New Roman" panose="02020603050405020304"/>
                <a:ea typeface="Times New Roman" panose="02020603050405020304"/>
                <a:cs typeface="Times New Roman" panose="02020603050405020304"/>
                <a:sym typeface="Times New Roman" panose="02020603050405020304"/>
              </a:rPr>
              <a:t>Important rules for Subqueries</a:t>
            </a:r>
            <a:endParaRPr lang="en-US" sz="1600" b="1">
              <a:solidFill>
                <a:srgbClr val="548135"/>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40424E"/>
              </a:buClr>
              <a:buSzPts val="1600"/>
              <a:buFont typeface="Arial" panose="020B0604020202020204"/>
              <a:buChar char="•"/>
            </a:pPr>
            <a:r>
              <a:rPr lang="en-US" sz="1600">
                <a:solidFill>
                  <a:srgbClr val="40424E"/>
                </a:solidFill>
                <a:latin typeface="Times New Roman" panose="02020603050405020304"/>
                <a:ea typeface="Times New Roman" panose="02020603050405020304"/>
                <a:cs typeface="Times New Roman" panose="02020603050405020304"/>
                <a:sym typeface="Times New Roman" panose="02020603050405020304"/>
              </a:rPr>
              <a:t>You can place the Subquery in a number of SQL clauses: </a:t>
            </a:r>
            <a:r>
              <a:rPr lang="en-US" sz="1600" u="sng">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1"/>
              </a:rPr>
              <a:t>WHERE</a:t>
            </a:r>
            <a:r>
              <a:rPr lang="en-US" sz="1600">
                <a:solidFill>
                  <a:srgbClr val="40424E"/>
                </a:solidFill>
                <a:latin typeface="Times New Roman" panose="02020603050405020304"/>
                <a:ea typeface="Times New Roman" panose="02020603050405020304"/>
                <a:cs typeface="Times New Roman" panose="02020603050405020304"/>
                <a:sym typeface="Times New Roman" panose="02020603050405020304"/>
              </a:rPr>
              <a:t> clause,</a:t>
            </a:r>
            <a:r>
              <a:rPr lang="en-US" sz="1600" u="sng">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2"/>
              </a:rPr>
              <a:t> HAVING</a:t>
            </a:r>
            <a:r>
              <a:rPr lang="en-US" sz="1600">
                <a:solidFill>
                  <a:srgbClr val="40424E"/>
                </a:solidFill>
                <a:latin typeface="Times New Roman" panose="02020603050405020304"/>
                <a:ea typeface="Times New Roman" panose="02020603050405020304"/>
                <a:cs typeface="Times New Roman" panose="02020603050405020304"/>
                <a:sym typeface="Times New Roman" panose="02020603050405020304"/>
              </a:rPr>
              <a:t> clause, FROM clause.</a:t>
            </a:r>
            <a:br>
              <a:rPr lang="en-US" sz="1600">
                <a:solidFill>
                  <a:srgbClr val="40424E"/>
                </a:solidFill>
                <a:latin typeface="Times New Roman" panose="02020603050405020304"/>
                <a:ea typeface="Times New Roman" panose="02020603050405020304"/>
                <a:cs typeface="Times New Roman" panose="02020603050405020304"/>
                <a:sym typeface="Times New Roman" panose="02020603050405020304"/>
              </a:rPr>
            </a:br>
            <a:r>
              <a:rPr lang="en-US" sz="1600">
                <a:solidFill>
                  <a:srgbClr val="40424E"/>
                </a:solidFill>
                <a:latin typeface="Times New Roman" panose="02020603050405020304"/>
                <a:ea typeface="Times New Roman" panose="02020603050405020304"/>
                <a:cs typeface="Times New Roman" panose="02020603050405020304"/>
                <a:sym typeface="Times New Roman" panose="02020603050405020304"/>
              </a:rPr>
              <a:t>Subqueries can be used with SELECT, UPDATE, INSERT, DELETE statements along with expression operator. It could be equality operator or comparison operator such as =, &gt;, =, &lt;= and Like operator.</a:t>
            </a:r>
            <a:endParaRPr lang="en-US" sz="160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40424E"/>
              </a:buClr>
              <a:buSzPts val="1600"/>
              <a:buFont typeface="Arial" panose="020B0604020202020204"/>
              <a:buChar char="•"/>
            </a:pPr>
            <a:r>
              <a:rPr lang="en-US" sz="1600">
                <a:solidFill>
                  <a:srgbClr val="40424E"/>
                </a:solidFill>
                <a:latin typeface="Times New Roman" panose="02020603050405020304"/>
                <a:ea typeface="Times New Roman" panose="02020603050405020304"/>
                <a:cs typeface="Times New Roman" panose="02020603050405020304"/>
                <a:sym typeface="Times New Roman" panose="02020603050405020304"/>
              </a:rPr>
              <a:t>A subquery is a query within another query. The outer query is called as main query and inner query is called as subquery.</a:t>
            </a:r>
            <a:endParaRPr lang="en-US" sz="160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40424E"/>
              </a:buClr>
              <a:buSzPts val="1600"/>
              <a:buFont typeface="Arial" panose="020B0604020202020204"/>
              <a:buChar char="•"/>
            </a:pPr>
            <a:r>
              <a:rPr lang="en-US" sz="1600">
                <a:solidFill>
                  <a:srgbClr val="40424E"/>
                </a:solidFill>
                <a:latin typeface="Times New Roman" panose="02020603050405020304"/>
                <a:ea typeface="Times New Roman" panose="02020603050405020304"/>
                <a:cs typeface="Times New Roman" panose="02020603050405020304"/>
                <a:sym typeface="Times New Roman" panose="02020603050405020304"/>
              </a:rPr>
              <a:t>The subquery generally executes first, and its output is used to complete the query condition for the main or outer query.</a:t>
            </a:r>
            <a:endParaRPr lang="en-US" sz="160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40424E"/>
              </a:buClr>
              <a:buSzPts val="1600"/>
              <a:buFont typeface="Arial" panose="020B0604020202020204"/>
              <a:buChar char="•"/>
            </a:pPr>
            <a:r>
              <a:rPr lang="en-US" sz="1600">
                <a:solidFill>
                  <a:srgbClr val="40424E"/>
                </a:solidFill>
                <a:latin typeface="Times New Roman" panose="02020603050405020304"/>
                <a:ea typeface="Times New Roman" panose="02020603050405020304"/>
                <a:cs typeface="Times New Roman" panose="02020603050405020304"/>
                <a:sym typeface="Times New Roman" panose="02020603050405020304"/>
              </a:rPr>
              <a:t>Subquery must be enclosed in parentheses.</a:t>
            </a:r>
            <a:endParaRPr lang="en-US" sz="160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40424E"/>
              </a:buClr>
              <a:buSzPts val="1600"/>
              <a:buFont typeface="Arial" panose="020B0604020202020204"/>
              <a:buChar char="•"/>
            </a:pPr>
            <a:r>
              <a:rPr lang="en-US" sz="1600">
                <a:solidFill>
                  <a:srgbClr val="40424E"/>
                </a:solidFill>
                <a:latin typeface="Times New Roman" panose="02020603050405020304"/>
                <a:ea typeface="Times New Roman" panose="02020603050405020304"/>
                <a:cs typeface="Times New Roman" panose="02020603050405020304"/>
                <a:sym typeface="Times New Roman" panose="02020603050405020304"/>
              </a:rPr>
              <a:t>Subqueries are on the right side of the comparison operator.</a:t>
            </a:r>
            <a:endParaRPr lang="en-US" sz="160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40424E"/>
              </a:buClr>
              <a:buSzPts val="1600"/>
              <a:buFont typeface="Arial" panose="020B0604020202020204"/>
              <a:buChar char="•"/>
            </a:pPr>
            <a:r>
              <a:rPr lang="en-US" sz="1600" u="sng">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3"/>
              </a:rPr>
              <a:t>ORDER BY</a:t>
            </a:r>
            <a:r>
              <a:rPr lang="en-US" sz="1600">
                <a:solidFill>
                  <a:srgbClr val="40424E"/>
                </a:solidFill>
                <a:latin typeface="Times New Roman" panose="02020603050405020304"/>
                <a:ea typeface="Times New Roman" panose="02020603050405020304"/>
                <a:cs typeface="Times New Roman" panose="02020603050405020304"/>
                <a:sym typeface="Times New Roman" panose="02020603050405020304"/>
              </a:rPr>
              <a:t> command cannot be used in a Subquery. </a:t>
            </a:r>
            <a:r>
              <a:rPr lang="en-US" sz="1600" u="sng">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4"/>
              </a:rPr>
              <a:t>GROUPBY </a:t>
            </a:r>
            <a:r>
              <a:rPr lang="en-US" sz="1600">
                <a:solidFill>
                  <a:srgbClr val="40424E"/>
                </a:solidFill>
                <a:latin typeface="Times New Roman" panose="02020603050405020304"/>
                <a:ea typeface="Times New Roman" panose="02020603050405020304"/>
                <a:cs typeface="Times New Roman" panose="02020603050405020304"/>
                <a:sym typeface="Times New Roman" panose="02020603050405020304"/>
              </a:rPr>
              <a:t>command can be used to perform same function as ORDER BY command.</a:t>
            </a:r>
            <a:endParaRPr lang="en-US" sz="160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40424E"/>
              </a:buClr>
              <a:buSzPts val="1600"/>
              <a:buFont typeface="Arial" panose="020B0604020202020204"/>
              <a:buChar char="•"/>
            </a:pPr>
            <a:r>
              <a:rPr lang="en-US" sz="1600">
                <a:solidFill>
                  <a:srgbClr val="40424E"/>
                </a:solidFill>
                <a:latin typeface="Times New Roman" panose="02020603050405020304"/>
                <a:ea typeface="Times New Roman" panose="02020603050405020304"/>
                <a:cs typeface="Times New Roman" panose="02020603050405020304"/>
                <a:sym typeface="Times New Roman" panose="02020603050405020304"/>
              </a:rPr>
              <a:t>Use single-row operators with singlerow Subqueries. Use multiple-row operators with multiple-row Subqueries.</a:t>
            </a:r>
            <a:endParaRPr lang="en-US" sz="160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127000" algn="just" rtl="0">
              <a:lnSpc>
                <a:spcPct val="90000"/>
              </a:lnSpc>
              <a:spcBef>
                <a:spcPts val="1000"/>
              </a:spcBef>
              <a:spcAft>
                <a:spcPts val="0"/>
              </a:spcAft>
              <a:buClr>
                <a:schemeClr val="dk1"/>
              </a:buClr>
              <a:buSzPts val="1600"/>
              <a:buNone/>
            </a:pPr>
            <a:endParaRPr sz="16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393" name="Shape 393"/>
        <p:cNvGrpSpPr/>
        <p:nvPr/>
      </p:nvGrpSpPr>
      <p:grpSpPr>
        <a:xfrm>
          <a:off x="0" y="0"/>
          <a:ext cx="0" cy="0"/>
          <a:chOff x="0" y="0"/>
          <a:chExt cx="0" cy="0"/>
        </a:xfrm>
      </p:grpSpPr>
      <p:sp>
        <p:nvSpPr>
          <p:cNvPr id="394" name="Google Shape;394;p51"/>
          <p:cNvSpPr txBox="1"/>
          <p:nvPr>
            <p:ph type="body" idx="1"/>
          </p:nvPr>
        </p:nvSpPr>
        <p:spPr>
          <a:xfrm>
            <a:off x="729842" y="620785"/>
            <a:ext cx="11056689" cy="5704514"/>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ctr" rtl="0">
              <a:lnSpc>
                <a:spcPct val="90000"/>
              </a:lnSpc>
              <a:spcBef>
                <a:spcPts val="0"/>
              </a:spcBef>
              <a:spcAft>
                <a:spcPts val="0"/>
              </a:spcAft>
              <a:buClr>
                <a:srgbClr val="40424E"/>
              </a:buClr>
              <a:buSzPct val="100000"/>
              <a:buChar char="•"/>
            </a:pPr>
            <a:r>
              <a:rPr lang="en-US" sz="2600" b="1" i="0">
                <a:solidFill>
                  <a:srgbClr val="40424E"/>
                </a:solidFill>
                <a:latin typeface="Times New Roman" panose="02020603050405020304"/>
                <a:ea typeface="Times New Roman" panose="02020603050405020304"/>
                <a:cs typeface="Times New Roman" panose="02020603050405020304"/>
                <a:sym typeface="Times New Roman" panose="02020603050405020304"/>
              </a:rPr>
              <a:t>Subqueries with SELECT statement</a:t>
            </a:r>
            <a:endParaRPr lang="en-US" sz="2600" b="1" i="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rgbClr val="40424E"/>
              </a:buClr>
              <a:buSzPct val="100000"/>
              <a:buChar char="•"/>
            </a:pPr>
            <a:r>
              <a:rPr lang="en-US" sz="2300" b="1" i="0">
                <a:solidFill>
                  <a:srgbClr val="40424E"/>
                </a:solidFill>
                <a:latin typeface="Times New Roman" panose="02020603050405020304"/>
                <a:ea typeface="Times New Roman" panose="02020603050405020304"/>
                <a:cs typeface="Times New Roman" panose="02020603050405020304"/>
                <a:sym typeface="Times New Roman" panose="02020603050405020304"/>
              </a:rPr>
              <a:t>Syntax</a:t>
            </a:r>
            <a:endParaRPr lang="en-US" sz="2300" b="1" i="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ct val="100000"/>
              <a:buChar char="•"/>
            </a:pPr>
            <a:r>
              <a:rPr lang="en-US" sz="23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SELECT column_name FROM table_name WHERE column_name </a:t>
            </a:r>
            <a:r>
              <a:rPr lang="en-US" sz="2300" b="0" i="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expression operator</a:t>
            </a:r>
            <a:r>
              <a:rPr lang="en-US" sz="23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 SELECT COLUMN_NAME from TABLE_NAME WHERE ... ); </a:t>
            </a:r>
            <a:endParaRPr lang="en-US" sz="23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131445" algn="l" rtl="0">
              <a:lnSpc>
                <a:spcPct val="90000"/>
              </a:lnSpc>
              <a:spcBef>
                <a:spcPts val="1000"/>
              </a:spcBef>
              <a:spcAft>
                <a:spcPts val="0"/>
              </a:spcAft>
              <a:buClr>
                <a:schemeClr val="dk1"/>
              </a:buClr>
              <a:buSzPct val="100000"/>
              <a:buNone/>
            </a:pPr>
            <a:endParaRPr sz="1800" b="0" i="0" u="none" strike="noStrike" cap="none">
              <a:solidFill>
                <a:schemeClr val="dk1"/>
              </a:solidFill>
              <a:latin typeface="Consolas" panose="020B0609020204030204"/>
              <a:ea typeface="Consolas" panose="020B0609020204030204"/>
              <a:cs typeface="Consolas" panose="020B0609020204030204"/>
              <a:sym typeface="Consolas" panose="020B0609020204030204"/>
            </a:endParaRPr>
          </a:p>
          <a:p>
            <a:pPr marL="228600" lvl="0" indent="-77470" algn="l" rtl="0">
              <a:lnSpc>
                <a:spcPct val="90000"/>
              </a:lnSpc>
              <a:spcBef>
                <a:spcPts val="1000"/>
              </a:spcBef>
              <a:spcAft>
                <a:spcPts val="0"/>
              </a:spcAft>
              <a:buClr>
                <a:schemeClr val="dk1"/>
              </a:buClr>
              <a:buSzPct val="100000"/>
              <a:buNone/>
            </a:pPr>
            <a:endParaRPr>
              <a:solidFill>
                <a:schemeClr val="dk1"/>
              </a:solidFill>
              <a:latin typeface="Consolas" panose="020B0609020204030204"/>
              <a:ea typeface="Consolas" panose="020B0609020204030204"/>
              <a:cs typeface="Consolas" panose="020B0609020204030204"/>
              <a:sym typeface="Consolas" panose="020B0609020204030204"/>
            </a:endParaRPr>
          </a:p>
          <a:p>
            <a:pPr marL="228600" lvl="0" indent="-131445" algn="l" rtl="0">
              <a:lnSpc>
                <a:spcPct val="90000"/>
              </a:lnSpc>
              <a:spcBef>
                <a:spcPts val="1000"/>
              </a:spcBef>
              <a:spcAft>
                <a:spcPts val="0"/>
              </a:spcAft>
              <a:buClr>
                <a:schemeClr val="dk1"/>
              </a:buClr>
              <a:buSzPct val="100000"/>
              <a:buNone/>
            </a:pPr>
            <a:endParaRPr sz="1800" b="0" i="0" u="none" strike="noStrike" cap="none">
              <a:solidFill>
                <a:schemeClr val="dk1"/>
              </a:solidFill>
              <a:latin typeface="Consolas" panose="020B0609020204030204"/>
              <a:ea typeface="Consolas" panose="020B0609020204030204"/>
              <a:cs typeface="Consolas" panose="020B0609020204030204"/>
              <a:sym typeface="Consolas" panose="020B0609020204030204"/>
            </a:endParaRPr>
          </a:p>
          <a:p>
            <a:pPr marL="228600" lvl="0" indent="-77470" algn="l" rtl="0">
              <a:lnSpc>
                <a:spcPct val="90000"/>
              </a:lnSpc>
              <a:spcBef>
                <a:spcPts val="1000"/>
              </a:spcBef>
              <a:spcAft>
                <a:spcPts val="0"/>
              </a:spcAft>
              <a:buClr>
                <a:schemeClr val="dk1"/>
              </a:buClr>
              <a:buSzPct val="100000"/>
              <a:buNone/>
            </a:pPr>
            <a:endParaRPr>
              <a:solidFill>
                <a:schemeClr val="dk1"/>
              </a:solidFill>
              <a:latin typeface="Consolas" panose="020B0609020204030204"/>
              <a:ea typeface="Consolas" panose="020B0609020204030204"/>
              <a:cs typeface="Consolas" panose="020B0609020204030204"/>
              <a:sym typeface="Consolas" panose="020B0609020204030204"/>
            </a:endParaRPr>
          </a:p>
          <a:p>
            <a:pPr marL="228600" lvl="0" indent="-131445" algn="ctr" rtl="0">
              <a:lnSpc>
                <a:spcPct val="90000"/>
              </a:lnSpc>
              <a:spcBef>
                <a:spcPts val="1000"/>
              </a:spcBef>
              <a:spcAft>
                <a:spcPts val="0"/>
              </a:spcAft>
              <a:buClr>
                <a:schemeClr val="dk1"/>
              </a:buClr>
              <a:buSzPct val="100000"/>
              <a:buNone/>
            </a:pPr>
            <a:endParaRPr sz="1800" b="0" i="0" u="none" strike="noStrike" cap="none">
              <a:solidFill>
                <a:schemeClr val="dk1"/>
              </a:solidFill>
              <a:latin typeface="Consolas" panose="020B0609020204030204"/>
              <a:ea typeface="Consolas" panose="020B0609020204030204"/>
              <a:cs typeface="Consolas" panose="020B0609020204030204"/>
              <a:sym typeface="Consolas" panose="020B0609020204030204"/>
            </a:endParaRPr>
          </a:p>
          <a:p>
            <a:pPr marL="228600" lvl="0" indent="-77470" algn="l" rtl="0">
              <a:lnSpc>
                <a:spcPct val="90000"/>
              </a:lnSpc>
              <a:spcBef>
                <a:spcPts val="1000"/>
              </a:spcBef>
              <a:spcAft>
                <a:spcPts val="0"/>
              </a:spcAft>
              <a:buClr>
                <a:schemeClr val="dk1"/>
              </a:buClr>
              <a:buSzPct val="100000"/>
              <a:buNone/>
            </a:pPr>
            <a:endParaRPr>
              <a:solidFill>
                <a:schemeClr val="dk1"/>
              </a:solidFill>
              <a:latin typeface="Consolas" panose="020B0609020204030204"/>
              <a:ea typeface="Consolas" panose="020B0609020204030204"/>
              <a:cs typeface="Consolas" panose="020B0609020204030204"/>
              <a:sym typeface="Consolas" panose="020B0609020204030204"/>
            </a:endParaRPr>
          </a:p>
          <a:p>
            <a:pPr marL="228600" lvl="0" indent="-131445" algn="l" rtl="0">
              <a:lnSpc>
                <a:spcPct val="90000"/>
              </a:lnSpc>
              <a:spcBef>
                <a:spcPts val="1000"/>
              </a:spcBef>
              <a:spcAft>
                <a:spcPts val="0"/>
              </a:spcAft>
              <a:buClr>
                <a:schemeClr val="dk1"/>
              </a:buClr>
              <a:buSzPct val="100000"/>
              <a:buNone/>
            </a:pPr>
            <a:endParaRPr sz="1800" b="0" i="0" u="none" strike="noStrike" cap="none">
              <a:solidFill>
                <a:schemeClr val="dk1"/>
              </a:solidFill>
              <a:latin typeface="Consolas" panose="020B0609020204030204"/>
              <a:ea typeface="Consolas" panose="020B0609020204030204"/>
              <a:cs typeface="Consolas" panose="020B0609020204030204"/>
              <a:sym typeface="Consolas" panose="020B0609020204030204"/>
            </a:endParaRPr>
          </a:p>
          <a:p>
            <a:pPr marL="228600" lvl="0" indent="-131445" algn="l" rtl="0">
              <a:lnSpc>
                <a:spcPct val="90000"/>
              </a:lnSpc>
              <a:spcBef>
                <a:spcPts val="1000"/>
              </a:spcBef>
              <a:spcAft>
                <a:spcPts val="0"/>
              </a:spcAft>
              <a:buClr>
                <a:schemeClr val="dk1"/>
              </a:buClr>
              <a:buSzPct val="100000"/>
              <a:buNone/>
            </a:pPr>
            <a:endParaRPr sz="1800" b="0" i="0" u="none" strike="noStrike" cap="none">
              <a:solidFill>
                <a:schemeClr val="dk1"/>
              </a:solidFill>
              <a:latin typeface="Consolas" panose="020B0609020204030204"/>
              <a:ea typeface="Consolas" panose="020B0609020204030204"/>
              <a:cs typeface="Consolas" panose="020B0609020204030204"/>
              <a:sym typeface="Consolas" panose="020B0609020204030204"/>
            </a:endParaRPr>
          </a:p>
          <a:p>
            <a:pPr marL="228600" lvl="0" indent="-131445" algn="l" rtl="0">
              <a:lnSpc>
                <a:spcPct val="90000"/>
              </a:lnSpc>
              <a:spcBef>
                <a:spcPts val="1000"/>
              </a:spcBef>
              <a:spcAft>
                <a:spcPts val="0"/>
              </a:spcAft>
              <a:buClr>
                <a:schemeClr val="dk1"/>
              </a:buClr>
              <a:buSzPct val="100000"/>
              <a:buNone/>
            </a:pPr>
            <a:endParaRPr sz="1800" b="0" i="0" u="none" strike="noStrike" cap="none">
              <a:solidFill>
                <a:schemeClr val="dk1"/>
              </a:solidFill>
              <a:latin typeface="Consolas" panose="020B0609020204030204"/>
              <a:ea typeface="Consolas" panose="020B0609020204030204"/>
              <a:cs typeface="Consolas" panose="020B0609020204030204"/>
              <a:sym typeface="Consolas" panose="020B0609020204030204"/>
            </a:endParaRPr>
          </a:p>
          <a:p>
            <a:pPr marL="228600" lvl="0" indent="-131445" algn="l" rtl="0">
              <a:lnSpc>
                <a:spcPct val="90000"/>
              </a:lnSpc>
              <a:spcBef>
                <a:spcPts val="1000"/>
              </a:spcBef>
              <a:spcAft>
                <a:spcPts val="0"/>
              </a:spcAft>
              <a:buClr>
                <a:schemeClr val="dk1"/>
              </a:buClr>
              <a:buSzPct val="100000"/>
              <a:buNone/>
            </a:pPr>
            <a:endParaRPr sz="1800" b="0" i="0" u="none" strike="noStrike" cap="none">
              <a:solidFill>
                <a:schemeClr val="dk1"/>
              </a:solidFill>
              <a:latin typeface="Consolas" panose="020B0609020204030204"/>
              <a:ea typeface="Consolas" panose="020B0609020204030204"/>
              <a:cs typeface="Consolas" panose="020B0609020204030204"/>
              <a:sym typeface="Consolas" panose="020B0609020204030204"/>
            </a:endParaRPr>
          </a:p>
          <a:p>
            <a:pPr marL="228600" lvl="0" indent="-104140" algn="l" rtl="0">
              <a:lnSpc>
                <a:spcPct val="90000"/>
              </a:lnSpc>
              <a:spcBef>
                <a:spcPts val="1000"/>
              </a:spcBef>
              <a:spcAft>
                <a:spcPts val="0"/>
              </a:spcAft>
              <a:buClr>
                <a:schemeClr val="dk1"/>
              </a:buClr>
              <a:buSzPct val="100000"/>
              <a:buNone/>
            </a:pPr>
            <a:endParaRPr sz="23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ct val="100000"/>
              <a:buChar char="•"/>
            </a:pPr>
            <a:r>
              <a:rPr lang="en-US" sz="23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Select NAME, LOCATION, PHONE_NUMBER from DATABASE WHERE ROLL_NO IN (SELECT ROLL_NO from STUDENT where SECTION=’A’); </a:t>
            </a:r>
            <a:endParaRPr lang="en-US" sz="23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77470" algn="l" rtl="0">
              <a:lnSpc>
                <a:spcPct val="90000"/>
              </a:lnSpc>
              <a:spcBef>
                <a:spcPts val="1000"/>
              </a:spcBef>
              <a:spcAft>
                <a:spcPts val="0"/>
              </a:spcAft>
              <a:buClr>
                <a:schemeClr val="dk1"/>
              </a:buClr>
              <a:buSzPct val="100000"/>
              <a:buNone/>
            </a:pPr>
          </a:p>
        </p:txBody>
      </p:sp>
      <p:pic>
        <p:nvPicPr>
          <p:cNvPr id="395" name="Google Shape;395;p51"/>
          <p:cNvPicPr preferRelativeResize="0"/>
          <p:nvPr/>
        </p:nvPicPr>
        <p:blipFill rotWithShape="1">
          <a:blip r:embed="rId1"/>
          <a:srcRect l="8627" t="14103" r="22872" b="2427"/>
          <a:stretch>
            <a:fillRect/>
          </a:stretch>
        </p:blipFill>
        <p:spPr>
          <a:xfrm>
            <a:off x="1308684" y="2332139"/>
            <a:ext cx="5276674" cy="2877423"/>
          </a:xfrm>
          <a:prstGeom prst="rect">
            <a:avLst/>
          </a:prstGeom>
          <a:noFill/>
          <a:ln>
            <a:noFill/>
          </a:ln>
        </p:spPr>
      </p:pic>
      <p:pic>
        <p:nvPicPr>
          <p:cNvPr id="396" name="Google Shape;396;p51"/>
          <p:cNvPicPr preferRelativeResize="0"/>
          <p:nvPr/>
        </p:nvPicPr>
        <p:blipFill rotWithShape="1">
          <a:blip r:embed="rId2"/>
          <a:srcRect l="12424" t="46568" r="22880" b="5047"/>
          <a:stretch>
            <a:fillRect/>
          </a:stretch>
        </p:blipFill>
        <p:spPr>
          <a:xfrm>
            <a:off x="6968455" y="3150064"/>
            <a:ext cx="3707934" cy="1241571"/>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400" name="Shape 400"/>
        <p:cNvGrpSpPr/>
        <p:nvPr/>
      </p:nvGrpSpPr>
      <p:grpSpPr>
        <a:xfrm>
          <a:off x="0" y="0"/>
          <a:ext cx="0" cy="0"/>
          <a:chOff x="0" y="0"/>
          <a:chExt cx="0" cy="0"/>
        </a:xfrm>
      </p:grpSpPr>
      <p:sp>
        <p:nvSpPr>
          <p:cNvPr id="401" name="Google Shape;401;p52"/>
          <p:cNvSpPr txBox="1"/>
          <p:nvPr>
            <p:ph type="body" idx="1"/>
          </p:nvPr>
        </p:nvSpPr>
        <p:spPr>
          <a:xfrm>
            <a:off x="679508" y="637563"/>
            <a:ext cx="11098635" cy="5326217"/>
          </a:xfrm>
          <a:prstGeom prst="rect">
            <a:avLst/>
          </a:prstGeom>
          <a:noFill/>
          <a:ln>
            <a:noFill/>
          </a:ln>
        </p:spPr>
        <p:txBody>
          <a:bodyPr spcFirstLastPara="1" wrap="square" lIns="91425" tIns="45700" rIns="91425" bIns="45700" anchor="t" anchorCtr="0">
            <a:normAutofit/>
          </a:bodyPr>
          <a:lstStyle/>
          <a:p>
            <a:pPr marL="228600" lvl="0" indent="-228600" algn="ctr" rtl="0">
              <a:lnSpc>
                <a:spcPct val="90000"/>
              </a:lnSpc>
              <a:spcBef>
                <a:spcPts val="0"/>
              </a:spcBef>
              <a:spcAft>
                <a:spcPts val="0"/>
              </a:spcAft>
              <a:buClr>
                <a:schemeClr val="dk1"/>
              </a:buClr>
              <a:buSzPts val="1600"/>
              <a:buChar char="•"/>
            </a:pPr>
            <a:r>
              <a:rPr lang="en-US" sz="1600" b="1" i="0">
                <a:latin typeface="Times New Roman" panose="02020603050405020304"/>
                <a:ea typeface="Times New Roman" panose="02020603050405020304"/>
                <a:cs typeface="Times New Roman" panose="02020603050405020304"/>
                <a:sym typeface="Times New Roman" panose="02020603050405020304"/>
              </a:rPr>
              <a:t>Subqueries with the INSERT Statement</a:t>
            </a:r>
            <a:endParaRPr lang="en-US" sz="1600" b="1" i="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000000"/>
              </a:buClr>
              <a:buSzPts val="2800"/>
              <a:buChar char="•"/>
            </a:pPr>
            <a:r>
              <a:rPr lang="en-US" b="0" i="0">
                <a:solidFill>
                  <a:srgbClr val="000000"/>
                </a:solidFill>
                <a:latin typeface="Times New Roman" panose="02020603050405020304"/>
                <a:ea typeface="Times New Roman" panose="02020603050405020304"/>
                <a:cs typeface="Times New Roman" panose="02020603050405020304"/>
                <a:sym typeface="Times New Roman" panose="02020603050405020304"/>
              </a:rPr>
              <a:t>Subqueries also can be used with INSERT statements. </a:t>
            </a:r>
            <a:endParaRPr lang="en-US" b="0" i="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000000"/>
              </a:buClr>
              <a:buSzPts val="2800"/>
              <a:buChar char="•"/>
            </a:pPr>
            <a:r>
              <a:rPr lang="en-US" b="0" i="0">
                <a:solidFill>
                  <a:srgbClr val="000000"/>
                </a:solidFill>
                <a:latin typeface="Times New Roman" panose="02020603050405020304"/>
                <a:ea typeface="Times New Roman" panose="02020603050405020304"/>
                <a:cs typeface="Times New Roman" panose="02020603050405020304"/>
                <a:sym typeface="Times New Roman" panose="02020603050405020304"/>
              </a:rPr>
              <a:t>The INSERT statement uses the data returned from the subquery to insert into another table. </a:t>
            </a:r>
            <a:endParaRPr lang="en-US" b="0" i="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000000"/>
              </a:buClr>
              <a:buSzPts val="2800"/>
              <a:buChar char="•"/>
            </a:pPr>
            <a:r>
              <a:rPr lang="en-US" b="0" i="0">
                <a:solidFill>
                  <a:srgbClr val="000000"/>
                </a:solidFill>
                <a:latin typeface="Times New Roman" panose="02020603050405020304"/>
                <a:ea typeface="Times New Roman" panose="02020603050405020304"/>
                <a:cs typeface="Times New Roman" panose="02020603050405020304"/>
                <a:sym typeface="Times New Roman" panose="02020603050405020304"/>
              </a:rPr>
              <a:t>The selected data in the subquery can be modified with any of the character, date or number functions.</a:t>
            </a:r>
            <a:endParaRPr lang="en-US" b="0" i="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50800" algn="just" rtl="0">
              <a:lnSpc>
                <a:spcPct val="90000"/>
              </a:lnSpc>
              <a:spcBef>
                <a:spcPts val="1000"/>
              </a:spcBef>
              <a:spcAft>
                <a:spcPts val="0"/>
              </a:spcAft>
              <a:buClr>
                <a:schemeClr val="dk1"/>
              </a:buClr>
              <a:buSzPts val="2800"/>
              <a:buNone/>
            </a:pPr>
            <a:endParaRPr>
              <a:latin typeface="Times New Roman" panose="02020603050405020304"/>
              <a:ea typeface="Times New Roman" panose="02020603050405020304"/>
              <a:cs typeface="Times New Roman" panose="02020603050405020304"/>
              <a:sym typeface="Times New Roman" panose="02020603050405020304"/>
            </a:endParaRPr>
          </a:p>
          <a:p>
            <a:pPr marL="228600" lvl="0" indent="-50800" algn="just" rtl="0">
              <a:lnSpc>
                <a:spcPct val="90000"/>
              </a:lnSpc>
              <a:spcBef>
                <a:spcPts val="1000"/>
              </a:spcBef>
              <a:spcAft>
                <a:spcPts val="0"/>
              </a:spcAft>
              <a:buClr>
                <a:schemeClr val="dk1"/>
              </a:buClr>
              <a:buSzPts val="2800"/>
              <a:buNone/>
            </a:pPr>
            <a:endParaRPr>
              <a:latin typeface="Times New Roman" panose="02020603050405020304"/>
              <a:ea typeface="Times New Roman" panose="02020603050405020304"/>
              <a:cs typeface="Times New Roman" panose="02020603050405020304"/>
              <a:sym typeface="Times New Roman" panose="02020603050405020304"/>
            </a:endParaRPr>
          </a:p>
          <a:p>
            <a:pPr marL="228600" lvl="0" indent="-50800" algn="just" rtl="0">
              <a:lnSpc>
                <a:spcPct val="90000"/>
              </a:lnSpc>
              <a:spcBef>
                <a:spcPts val="1000"/>
              </a:spcBef>
              <a:spcAft>
                <a:spcPts val="0"/>
              </a:spcAft>
              <a:buClr>
                <a:schemeClr val="dk1"/>
              </a:buClr>
              <a:buSzPts val="2800"/>
              <a:buNone/>
            </a:pPr>
            <a:endParaRPr>
              <a:latin typeface="Times New Roman" panose="02020603050405020304"/>
              <a:ea typeface="Times New Roman" panose="02020603050405020304"/>
              <a:cs typeface="Times New Roman" panose="02020603050405020304"/>
              <a:sym typeface="Times New Roman" panose="02020603050405020304"/>
            </a:endParaRPr>
          </a:p>
          <a:p>
            <a:pPr marL="228600" lvl="0" indent="-50800" algn="just" rtl="0">
              <a:lnSpc>
                <a:spcPct val="90000"/>
              </a:lnSpc>
              <a:spcBef>
                <a:spcPts val="1000"/>
              </a:spcBef>
              <a:spcAft>
                <a:spcPts val="0"/>
              </a:spcAft>
              <a:buClr>
                <a:schemeClr val="dk1"/>
              </a:buClr>
              <a:buSzPts val="2800"/>
              <a:buNone/>
            </a:pPr>
            <a:endParaRPr>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000000"/>
              </a:buClr>
              <a:buSzPts val="2800"/>
              <a:buChar char="•"/>
            </a:pPr>
            <a:r>
              <a:rPr lang="en-US">
                <a:solidFill>
                  <a:srgbClr val="000000"/>
                </a:solidFill>
                <a:latin typeface="Times New Roman" panose="02020603050405020304"/>
                <a:ea typeface="Times New Roman" panose="02020603050405020304"/>
                <a:cs typeface="Times New Roman" panose="02020603050405020304"/>
                <a:sym typeface="Times New Roman" panose="02020603050405020304"/>
              </a:rPr>
              <a:t>INSERT INTO Student1 SELECT * FROM Student2; </a:t>
            </a:r>
            <a:endParaRPr lang="en-US">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50800" algn="just" rtl="0">
              <a:lnSpc>
                <a:spcPct val="90000"/>
              </a:lnSpc>
              <a:spcBef>
                <a:spcPts val="1000"/>
              </a:spcBef>
              <a:spcAft>
                <a:spcPts val="0"/>
              </a:spcAft>
              <a:buClr>
                <a:schemeClr val="dk1"/>
              </a:buClr>
              <a:buSzPts val="2800"/>
              <a:buNone/>
            </a:pPr>
            <a:endParaRPr>
              <a:latin typeface="Times New Roman" panose="02020603050405020304"/>
              <a:ea typeface="Times New Roman" panose="02020603050405020304"/>
              <a:cs typeface="Times New Roman" panose="02020603050405020304"/>
              <a:sym typeface="Times New Roman" panose="02020603050405020304"/>
            </a:endParaRPr>
          </a:p>
        </p:txBody>
      </p:sp>
      <p:pic>
        <p:nvPicPr>
          <p:cNvPr id="402" name="Google Shape;402;p52"/>
          <p:cNvPicPr preferRelativeResize="0"/>
          <p:nvPr/>
        </p:nvPicPr>
        <p:blipFill rotWithShape="1">
          <a:blip r:embed="rId1"/>
          <a:srcRect l="11701" t="30546" r="11896" b="4588"/>
          <a:stretch>
            <a:fillRect/>
          </a:stretch>
        </p:blipFill>
        <p:spPr>
          <a:xfrm>
            <a:off x="744208" y="3461765"/>
            <a:ext cx="3447875" cy="1803633"/>
          </a:xfrm>
          <a:prstGeom prst="rect">
            <a:avLst/>
          </a:prstGeom>
          <a:noFill/>
          <a:ln>
            <a:noFill/>
          </a:ln>
        </p:spPr>
      </p:pic>
      <p:pic>
        <p:nvPicPr>
          <p:cNvPr id="403" name="Google Shape;403;p52"/>
          <p:cNvPicPr preferRelativeResize="0"/>
          <p:nvPr/>
        </p:nvPicPr>
        <p:blipFill rotWithShape="1">
          <a:blip r:embed="rId2"/>
          <a:srcRect t="64125" r="40730"/>
          <a:stretch>
            <a:fillRect/>
          </a:stretch>
        </p:blipFill>
        <p:spPr>
          <a:xfrm>
            <a:off x="4127383" y="3573121"/>
            <a:ext cx="4379056" cy="1580927"/>
          </a:xfrm>
          <a:prstGeom prst="rect">
            <a:avLst/>
          </a:prstGeom>
          <a:noFill/>
          <a:ln>
            <a:noFill/>
          </a:ln>
        </p:spPr>
      </p:pic>
      <p:pic>
        <p:nvPicPr>
          <p:cNvPr id="404" name="Google Shape;404;p52"/>
          <p:cNvPicPr preferRelativeResize="0"/>
          <p:nvPr/>
        </p:nvPicPr>
        <p:blipFill rotWithShape="1">
          <a:blip r:embed="rId2"/>
          <a:srcRect l="46251" t="8862" r="38478" b="83586"/>
          <a:stretch>
            <a:fillRect/>
          </a:stretch>
        </p:blipFill>
        <p:spPr>
          <a:xfrm>
            <a:off x="4127383" y="3265409"/>
            <a:ext cx="1327774" cy="327169"/>
          </a:xfrm>
          <a:prstGeom prst="rect">
            <a:avLst/>
          </a:prstGeom>
          <a:noFill/>
          <a:ln>
            <a:noFill/>
          </a:ln>
        </p:spPr>
      </p:pic>
      <p:pic>
        <p:nvPicPr>
          <p:cNvPr id="405" name="Google Shape;405;p52"/>
          <p:cNvPicPr preferRelativeResize="0"/>
          <p:nvPr/>
        </p:nvPicPr>
        <p:blipFill rotWithShape="1">
          <a:blip r:embed="rId3"/>
          <a:srcRect l="11741" t="18465" r="28101"/>
          <a:stretch>
            <a:fillRect/>
          </a:stretch>
        </p:blipFill>
        <p:spPr>
          <a:xfrm>
            <a:off x="9056598" y="3573127"/>
            <a:ext cx="2721545" cy="26168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409" name="Shape 409"/>
        <p:cNvGrpSpPr/>
        <p:nvPr/>
      </p:nvGrpSpPr>
      <p:grpSpPr>
        <a:xfrm>
          <a:off x="0" y="0"/>
          <a:ext cx="0" cy="0"/>
          <a:chOff x="0" y="0"/>
          <a:chExt cx="0" cy="0"/>
        </a:xfrm>
      </p:grpSpPr>
      <p:sp>
        <p:nvSpPr>
          <p:cNvPr id="410" name="Google Shape;410;p53"/>
          <p:cNvSpPr txBox="1"/>
          <p:nvPr>
            <p:ph type="body" idx="1"/>
          </p:nvPr>
        </p:nvSpPr>
        <p:spPr>
          <a:xfrm>
            <a:off x="645952" y="385894"/>
            <a:ext cx="10981189" cy="6132352"/>
          </a:xfrm>
          <a:prstGeom prst="rect">
            <a:avLst/>
          </a:prstGeom>
          <a:noFill/>
          <a:ln>
            <a:noFill/>
          </a:ln>
        </p:spPr>
        <p:txBody>
          <a:bodyPr spcFirstLastPara="1" wrap="square" lIns="91425" tIns="45700" rIns="91425" bIns="45700" anchor="t" anchorCtr="0">
            <a:normAutofit/>
          </a:bodyPr>
          <a:lstStyle/>
          <a:p>
            <a:pPr marL="228600" lvl="0" indent="-228600" algn="ctr" rtl="0">
              <a:lnSpc>
                <a:spcPct val="90000"/>
              </a:lnSpc>
              <a:spcBef>
                <a:spcPts val="0"/>
              </a:spcBef>
              <a:spcAft>
                <a:spcPts val="0"/>
              </a:spcAft>
              <a:buClr>
                <a:schemeClr val="dk1"/>
              </a:buClr>
              <a:buSzPts val="1600"/>
              <a:buChar char="•"/>
            </a:pPr>
            <a:r>
              <a:rPr lang="en-US" sz="1600" b="1" i="0">
                <a:latin typeface="Times New Roman" panose="02020603050405020304"/>
                <a:ea typeface="Times New Roman" panose="02020603050405020304"/>
                <a:cs typeface="Times New Roman" panose="02020603050405020304"/>
                <a:sym typeface="Times New Roman" panose="02020603050405020304"/>
              </a:rPr>
              <a:t>Subqueries with the UPDATE Statement</a:t>
            </a:r>
            <a:endParaRPr lang="en-US" sz="1600" b="1" i="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000000"/>
              </a:buClr>
              <a:buSzPts val="1600"/>
              <a:buChar char="•"/>
            </a:pPr>
            <a:r>
              <a:rPr lang="en-US" sz="1600" b="0" i="0">
                <a:solidFill>
                  <a:srgbClr val="000000"/>
                </a:solidFill>
                <a:latin typeface="Times New Roman" panose="02020603050405020304"/>
                <a:ea typeface="Times New Roman" panose="02020603050405020304"/>
                <a:cs typeface="Times New Roman" panose="02020603050405020304"/>
                <a:sym typeface="Times New Roman" panose="02020603050405020304"/>
              </a:rPr>
              <a:t>The subquery can be used in conjunction with the UPDATE statement. Either single or multiple columns in a table can be updated when using a subquery with the UPDATE statement.</a:t>
            </a:r>
            <a:endParaRPr lang="en-US" sz="1600" b="0" i="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127000" algn="just" rtl="0">
              <a:lnSpc>
                <a:spcPct val="90000"/>
              </a:lnSpc>
              <a:spcBef>
                <a:spcPts val="1000"/>
              </a:spcBef>
              <a:spcAft>
                <a:spcPts val="0"/>
              </a:spcAft>
              <a:buClr>
                <a:schemeClr val="dk1"/>
              </a:buClr>
              <a:buSzPts val="1600"/>
              <a:buNone/>
            </a:pPr>
            <a:endParaRPr sz="16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000000"/>
              </a:buClr>
              <a:buSzPts val="1600"/>
              <a:buChar char="•"/>
            </a:pPr>
            <a:r>
              <a:rPr lang="en-US" sz="1600">
                <a:solidFill>
                  <a:srgbClr val="000000"/>
                </a:solidFill>
                <a:latin typeface="Times New Roman" panose="02020603050405020304"/>
                <a:ea typeface="Times New Roman" panose="02020603050405020304"/>
                <a:cs typeface="Times New Roman" panose="02020603050405020304"/>
                <a:sym typeface="Times New Roman" panose="02020603050405020304"/>
              </a:rPr>
              <a:t>To update name of the students to geeks in Student2 table whose location is same as Raju,Ravi in Student1 table</a:t>
            </a:r>
            <a:endParaRPr lang="en-US" sz="16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127000" algn="just" rtl="0">
              <a:lnSpc>
                <a:spcPct val="90000"/>
              </a:lnSpc>
              <a:spcBef>
                <a:spcPts val="1000"/>
              </a:spcBef>
              <a:spcAft>
                <a:spcPts val="0"/>
              </a:spcAft>
              <a:buClr>
                <a:schemeClr val="dk1"/>
              </a:buClr>
              <a:buSzPts val="1600"/>
              <a:buNone/>
            </a:pPr>
            <a:endParaRPr sz="16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127000" algn="just" rtl="0">
              <a:lnSpc>
                <a:spcPct val="90000"/>
              </a:lnSpc>
              <a:spcBef>
                <a:spcPts val="1000"/>
              </a:spcBef>
              <a:spcAft>
                <a:spcPts val="0"/>
              </a:spcAft>
              <a:buClr>
                <a:schemeClr val="dk1"/>
              </a:buClr>
              <a:buSzPts val="1600"/>
              <a:buNone/>
            </a:pPr>
            <a:endParaRPr sz="16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127000" algn="just" rtl="0">
              <a:lnSpc>
                <a:spcPct val="90000"/>
              </a:lnSpc>
              <a:spcBef>
                <a:spcPts val="1000"/>
              </a:spcBef>
              <a:spcAft>
                <a:spcPts val="0"/>
              </a:spcAft>
              <a:buClr>
                <a:schemeClr val="dk1"/>
              </a:buClr>
              <a:buSzPts val="1600"/>
              <a:buNone/>
            </a:pPr>
            <a:endParaRPr sz="16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000000"/>
              </a:buClr>
              <a:buSzPts val="1600"/>
              <a:buChar char="•"/>
            </a:pPr>
            <a:r>
              <a:rPr lang="en-US" sz="1600">
                <a:solidFill>
                  <a:srgbClr val="000000"/>
                </a:solidFill>
                <a:latin typeface="Times New Roman" panose="02020603050405020304"/>
                <a:ea typeface="Times New Roman" panose="02020603050405020304"/>
                <a:cs typeface="Times New Roman" panose="02020603050405020304"/>
                <a:sym typeface="Times New Roman" panose="02020603050405020304"/>
              </a:rPr>
              <a:t>UPDATE Student2 SET NAME=’geeks’ WHERE LOCATION IN ( SELECT LOCATION FROM Student1 WHERE NAME IN (‘Raju’,’Ravi’)); </a:t>
            </a:r>
            <a:endParaRPr lang="en-US" sz="16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127000" algn="just" rtl="0">
              <a:lnSpc>
                <a:spcPct val="90000"/>
              </a:lnSpc>
              <a:spcBef>
                <a:spcPts val="1000"/>
              </a:spcBef>
              <a:spcAft>
                <a:spcPts val="0"/>
              </a:spcAft>
              <a:buClr>
                <a:schemeClr val="dk1"/>
              </a:buClr>
              <a:buSzPts val="1600"/>
              <a:buNone/>
            </a:pPr>
            <a:endParaRPr sz="1600">
              <a:latin typeface="Times New Roman" panose="02020603050405020304"/>
              <a:ea typeface="Times New Roman" panose="02020603050405020304"/>
              <a:cs typeface="Times New Roman" panose="02020603050405020304"/>
              <a:sym typeface="Times New Roman" panose="02020603050405020304"/>
            </a:endParaRPr>
          </a:p>
        </p:txBody>
      </p:sp>
      <p:pic>
        <p:nvPicPr>
          <p:cNvPr id="411" name="Google Shape;411;p53"/>
          <p:cNvPicPr preferRelativeResize="0"/>
          <p:nvPr/>
        </p:nvPicPr>
        <p:blipFill rotWithShape="1">
          <a:blip r:embed="rId1"/>
          <a:srcRect l="18579" t="36158" r="15555" b="1696"/>
          <a:stretch>
            <a:fillRect/>
          </a:stretch>
        </p:blipFill>
        <p:spPr>
          <a:xfrm>
            <a:off x="4801388" y="5244767"/>
            <a:ext cx="3775046" cy="1534664"/>
          </a:xfrm>
          <a:prstGeom prst="rect">
            <a:avLst/>
          </a:prstGeom>
          <a:noFill/>
          <a:ln>
            <a:noFill/>
          </a:ln>
        </p:spPr>
      </p:pic>
      <p:pic>
        <p:nvPicPr>
          <p:cNvPr id="412" name="Google Shape;412;p53"/>
          <p:cNvPicPr preferRelativeResize="0"/>
          <p:nvPr/>
        </p:nvPicPr>
        <p:blipFill rotWithShape="1">
          <a:blip r:embed="rId2"/>
          <a:srcRect l="11701" t="30546" r="11896" b="4588"/>
          <a:stretch>
            <a:fillRect/>
          </a:stretch>
        </p:blipFill>
        <p:spPr>
          <a:xfrm>
            <a:off x="1168009" y="4090131"/>
            <a:ext cx="3447875" cy="1803633"/>
          </a:xfrm>
          <a:prstGeom prst="rect">
            <a:avLst/>
          </a:prstGeom>
          <a:noFill/>
          <a:ln>
            <a:noFill/>
          </a:ln>
        </p:spPr>
      </p:pic>
      <p:pic>
        <p:nvPicPr>
          <p:cNvPr id="413" name="Google Shape;413;p53"/>
          <p:cNvPicPr preferRelativeResize="0"/>
          <p:nvPr/>
        </p:nvPicPr>
        <p:blipFill rotWithShape="1">
          <a:blip r:embed="rId3"/>
          <a:srcRect t="64125" r="40730"/>
          <a:stretch>
            <a:fillRect/>
          </a:stretch>
        </p:blipFill>
        <p:spPr>
          <a:xfrm>
            <a:off x="7248084" y="3405037"/>
            <a:ext cx="4379056" cy="1580927"/>
          </a:xfrm>
          <a:prstGeom prst="rect">
            <a:avLst/>
          </a:prstGeom>
          <a:noFill/>
          <a:ln>
            <a:noFill/>
          </a:ln>
        </p:spPr>
      </p:pic>
      <p:pic>
        <p:nvPicPr>
          <p:cNvPr id="414" name="Google Shape;414;p53"/>
          <p:cNvPicPr preferRelativeResize="0"/>
          <p:nvPr/>
        </p:nvPicPr>
        <p:blipFill rotWithShape="1">
          <a:blip r:embed="rId3"/>
          <a:srcRect l="46251" t="8862" r="38478" b="83586"/>
          <a:stretch>
            <a:fillRect/>
          </a:stretch>
        </p:blipFill>
        <p:spPr>
          <a:xfrm>
            <a:off x="5117284" y="2585906"/>
            <a:ext cx="1327774" cy="32717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418" name="Shape 418"/>
        <p:cNvGrpSpPr/>
        <p:nvPr/>
      </p:nvGrpSpPr>
      <p:grpSpPr>
        <a:xfrm>
          <a:off x="0" y="0"/>
          <a:ext cx="0" cy="0"/>
          <a:chOff x="0" y="0"/>
          <a:chExt cx="0" cy="0"/>
        </a:xfrm>
      </p:grpSpPr>
      <p:sp>
        <p:nvSpPr>
          <p:cNvPr id="419" name="Google Shape;419;p54"/>
          <p:cNvSpPr txBox="1"/>
          <p:nvPr>
            <p:ph type="title"/>
          </p:nvPr>
        </p:nvSpPr>
        <p:spPr>
          <a:xfrm>
            <a:off x="1710715" y="251935"/>
            <a:ext cx="8770500" cy="7551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Times New Roman" panose="02020603050405020304"/>
              <a:buNone/>
            </a:pPr>
            <a:r>
              <a:rPr lang="en-US" sz="3600" b="0" i="0">
                <a:latin typeface="Times New Roman" panose="02020603050405020304"/>
                <a:ea typeface="Times New Roman" panose="02020603050405020304"/>
                <a:cs typeface="Times New Roman" panose="02020603050405020304"/>
                <a:sym typeface="Times New Roman" panose="02020603050405020304"/>
              </a:rPr>
              <a:t>Subqueries with the DELETE Statement</a:t>
            </a:r>
            <a:br>
              <a:rPr lang="en-US" b="0" i="0">
                <a:latin typeface="Arial" panose="020B0604020202020204"/>
                <a:ea typeface="Arial" panose="020B0604020202020204"/>
                <a:cs typeface="Arial" panose="020B0604020202020204"/>
                <a:sym typeface="Arial" panose="020B0604020202020204"/>
              </a:rPr>
            </a:br>
            <a:endParaRPr lang="en-US" b="0" i="0">
              <a:latin typeface="Arial" panose="020B0604020202020204"/>
              <a:ea typeface="Arial" panose="020B0604020202020204"/>
              <a:cs typeface="Arial" panose="020B0604020202020204"/>
              <a:sym typeface="Arial" panose="020B0604020202020204"/>
            </a:endParaRPr>
          </a:p>
        </p:txBody>
      </p:sp>
      <p:sp>
        <p:nvSpPr>
          <p:cNvPr id="420" name="Google Shape;420;p54"/>
          <p:cNvSpPr txBox="1"/>
          <p:nvPr>
            <p:ph type="body" idx="1"/>
          </p:nvPr>
        </p:nvSpPr>
        <p:spPr>
          <a:xfrm>
            <a:off x="425042" y="704676"/>
            <a:ext cx="11341915" cy="520038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00000"/>
              </a:buClr>
              <a:buSzPts val="1700"/>
              <a:buChar char="•"/>
            </a:pPr>
            <a:r>
              <a:rPr lang="en-US" sz="1700" b="0" i="0">
                <a:solidFill>
                  <a:srgbClr val="000000"/>
                </a:solidFill>
                <a:latin typeface="Times New Roman" panose="02020603050405020304"/>
                <a:ea typeface="Times New Roman" panose="02020603050405020304"/>
                <a:cs typeface="Times New Roman" panose="02020603050405020304"/>
                <a:sym typeface="Times New Roman" panose="02020603050405020304"/>
              </a:rPr>
              <a:t>The subquery can be used in conjunction with the DELETE statement like with any other statements mentioned above.</a:t>
            </a:r>
            <a:endParaRPr lang="en-US" sz="1700" b="0" i="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000000"/>
              </a:buClr>
              <a:buSzPts val="1700"/>
              <a:buChar char="•"/>
            </a:pPr>
            <a:r>
              <a:rPr lang="en-US" sz="1700">
                <a:solidFill>
                  <a:srgbClr val="000000"/>
                </a:solidFill>
                <a:latin typeface="Times New Roman" panose="02020603050405020304"/>
                <a:ea typeface="Times New Roman" panose="02020603050405020304"/>
                <a:cs typeface="Times New Roman" panose="02020603050405020304"/>
                <a:sym typeface="Times New Roman" panose="02020603050405020304"/>
              </a:rPr>
              <a:t>To delete students from Student2 table whose rollno is same as that in Student1 table and having location as Chennai.</a:t>
            </a:r>
            <a:endParaRPr lang="en-US" sz="17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50800" algn="just" rtl="0">
              <a:lnSpc>
                <a:spcPct val="90000"/>
              </a:lnSpc>
              <a:spcBef>
                <a:spcPts val="1000"/>
              </a:spcBef>
              <a:spcAft>
                <a:spcPts val="0"/>
              </a:spcAft>
              <a:buClr>
                <a:schemeClr val="dk1"/>
              </a:buClr>
              <a:buSzPts val="2800"/>
              <a:buNone/>
            </a:pPr>
            <a:endParaRPr>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50800" algn="just" rtl="0">
              <a:lnSpc>
                <a:spcPct val="90000"/>
              </a:lnSpc>
              <a:spcBef>
                <a:spcPts val="1000"/>
              </a:spcBef>
              <a:spcAft>
                <a:spcPts val="0"/>
              </a:spcAft>
              <a:buClr>
                <a:schemeClr val="dk1"/>
              </a:buClr>
              <a:buSzPts val="2800"/>
              <a:buNone/>
            </a:pPr>
            <a:endParaRPr>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50800" algn="just" rtl="0">
              <a:lnSpc>
                <a:spcPct val="90000"/>
              </a:lnSpc>
              <a:spcBef>
                <a:spcPts val="1000"/>
              </a:spcBef>
              <a:spcAft>
                <a:spcPts val="0"/>
              </a:spcAft>
              <a:buClr>
                <a:schemeClr val="dk1"/>
              </a:buClr>
              <a:buSzPts val="2800"/>
              <a:buNone/>
            </a:pPr>
            <a:endParaRPr>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50800" algn="just" rtl="0">
              <a:lnSpc>
                <a:spcPct val="90000"/>
              </a:lnSpc>
              <a:spcBef>
                <a:spcPts val="1000"/>
              </a:spcBef>
              <a:spcAft>
                <a:spcPts val="0"/>
              </a:spcAft>
              <a:buClr>
                <a:schemeClr val="dk1"/>
              </a:buClr>
              <a:buSzPts val="2800"/>
              <a:buNone/>
            </a:pPr>
            <a:endParaRPr>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000000"/>
              </a:buClr>
              <a:buSzPts val="1600"/>
              <a:buChar char="•"/>
            </a:pPr>
            <a:r>
              <a:rPr lang="en-US" sz="1600">
                <a:solidFill>
                  <a:srgbClr val="000000"/>
                </a:solidFill>
                <a:latin typeface="Times New Roman" panose="02020603050405020304"/>
                <a:ea typeface="Times New Roman" panose="02020603050405020304"/>
                <a:cs typeface="Times New Roman" panose="02020603050405020304"/>
                <a:sym typeface="Times New Roman" panose="02020603050405020304"/>
              </a:rPr>
              <a:t>DELETE FROM Student2 WHERE ROLL_NO IN ( SELECT ROLL_NO FROM Student1 WHERE LOCATION = ’chennai’); </a:t>
            </a:r>
            <a:endParaRPr lang="en-US" sz="16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50800" algn="just" rtl="0">
              <a:lnSpc>
                <a:spcPct val="90000"/>
              </a:lnSpc>
              <a:spcBef>
                <a:spcPts val="1000"/>
              </a:spcBef>
              <a:spcAft>
                <a:spcPts val="0"/>
              </a:spcAft>
              <a:buClr>
                <a:schemeClr val="dk1"/>
              </a:buClr>
              <a:buSzPts val="2800"/>
              <a:buNone/>
            </a:pPr>
            <a:endParaRPr>
              <a:latin typeface="Times New Roman" panose="02020603050405020304"/>
              <a:ea typeface="Times New Roman" panose="02020603050405020304"/>
              <a:cs typeface="Times New Roman" panose="02020603050405020304"/>
              <a:sym typeface="Times New Roman" panose="02020603050405020304"/>
            </a:endParaRPr>
          </a:p>
        </p:txBody>
      </p:sp>
      <p:pic>
        <p:nvPicPr>
          <p:cNvPr id="421" name="Google Shape;421;p54"/>
          <p:cNvPicPr preferRelativeResize="0"/>
          <p:nvPr/>
        </p:nvPicPr>
        <p:blipFill rotWithShape="1">
          <a:blip r:embed="rId1"/>
          <a:srcRect l="11701" t="30546" r="11896" b="4588"/>
          <a:stretch>
            <a:fillRect/>
          </a:stretch>
        </p:blipFill>
        <p:spPr>
          <a:xfrm>
            <a:off x="1529880" y="1655956"/>
            <a:ext cx="3447875" cy="1803633"/>
          </a:xfrm>
          <a:prstGeom prst="rect">
            <a:avLst/>
          </a:prstGeom>
          <a:noFill/>
          <a:ln>
            <a:noFill/>
          </a:ln>
        </p:spPr>
      </p:pic>
      <p:pic>
        <p:nvPicPr>
          <p:cNvPr id="422" name="Google Shape;422;p54"/>
          <p:cNvPicPr preferRelativeResize="0"/>
          <p:nvPr/>
        </p:nvPicPr>
        <p:blipFill rotWithShape="1">
          <a:blip r:embed="rId2"/>
          <a:srcRect t="64125" r="40730"/>
          <a:stretch>
            <a:fillRect/>
          </a:stretch>
        </p:blipFill>
        <p:spPr>
          <a:xfrm>
            <a:off x="4804918" y="1870145"/>
            <a:ext cx="4379056" cy="1580927"/>
          </a:xfrm>
          <a:prstGeom prst="rect">
            <a:avLst/>
          </a:prstGeom>
          <a:noFill/>
          <a:ln>
            <a:noFill/>
          </a:ln>
        </p:spPr>
      </p:pic>
      <p:pic>
        <p:nvPicPr>
          <p:cNvPr id="423" name="Google Shape;423;p54"/>
          <p:cNvPicPr preferRelativeResize="0"/>
          <p:nvPr/>
        </p:nvPicPr>
        <p:blipFill rotWithShape="1">
          <a:blip r:embed="rId2"/>
          <a:srcRect l="46251" t="8862" r="38478" b="83586"/>
          <a:stretch>
            <a:fillRect/>
          </a:stretch>
        </p:blipFill>
        <p:spPr>
          <a:xfrm>
            <a:off x="4977751" y="2497031"/>
            <a:ext cx="1327774" cy="327170"/>
          </a:xfrm>
          <a:prstGeom prst="rect">
            <a:avLst/>
          </a:prstGeom>
          <a:noFill/>
          <a:ln>
            <a:noFill/>
          </a:ln>
        </p:spPr>
      </p:pic>
      <p:pic>
        <p:nvPicPr>
          <p:cNvPr id="424" name="Google Shape;424;p54"/>
          <p:cNvPicPr preferRelativeResize="0"/>
          <p:nvPr/>
        </p:nvPicPr>
        <p:blipFill rotWithShape="1">
          <a:blip r:embed="rId3"/>
          <a:srcRect l="9443" t="47309" r="19622" b="9047"/>
          <a:stretch>
            <a:fillRect/>
          </a:stretch>
        </p:blipFill>
        <p:spPr>
          <a:xfrm>
            <a:off x="3959604" y="5040999"/>
            <a:ext cx="3682767" cy="1309468"/>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428" name="Shape 428"/>
        <p:cNvGrpSpPr/>
        <p:nvPr/>
      </p:nvGrpSpPr>
      <p:grpSpPr>
        <a:xfrm>
          <a:off x="0" y="0"/>
          <a:ext cx="0" cy="0"/>
          <a:chOff x="0" y="0"/>
          <a:chExt cx="0" cy="0"/>
        </a:xfrm>
      </p:grpSpPr>
      <p:sp>
        <p:nvSpPr>
          <p:cNvPr id="429" name="Google Shape;429;p55"/>
          <p:cNvSpPr txBox="1"/>
          <p:nvPr>
            <p:ph type="title"/>
          </p:nvPr>
        </p:nvSpPr>
        <p:spPr>
          <a:xfrm>
            <a:off x="1920240" y="123439"/>
            <a:ext cx="8770571" cy="64834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73239"/>
              </a:buClr>
              <a:buSzPts val="4400"/>
              <a:buFont typeface="Times New Roman" panose="02020603050405020304"/>
              <a:buNone/>
            </a:pPr>
            <a:r>
              <a:rPr lang="en-US" b="0" i="0">
                <a:solidFill>
                  <a:srgbClr val="273239"/>
                </a:solidFill>
                <a:latin typeface="Times New Roman" panose="02020603050405020304"/>
                <a:ea typeface="Times New Roman" panose="02020603050405020304"/>
                <a:cs typeface="Times New Roman" panose="02020603050405020304"/>
                <a:sym typeface="Times New Roman" panose="02020603050405020304"/>
              </a:rPr>
              <a:t>SQL Correlated Subqueries</a:t>
            </a:r>
            <a:endParaRPr b="0">
              <a:latin typeface="Times New Roman" panose="02020603050405020304"/>
              <a:ea typeface="Times New Roman" panose="02020603050405020304"/>
              <a:cs typeface="Times New Roman" panose="02020603050405020304"/>
              <a:sym typeface="Times New Roman" panose="02020603050405020304"/>
            </a:endParaRPr>
          </a:p>
        </p:txBody>
      </p:sp>
      <p:sp>
        <p:nvSpPr>
          <p:cNvPr id="430" name="Google Shape;430;p55"/>
          <p:cNvSpPr txBox="1"/>
          <p:nvPr>
            <p:ph type="body" idx="1"/>
          </p:nvPr>
        </p:nvSpPr>
        <p:spPr>
          <a:xfrm>
            <a:off x="729842" y="771788"/>
            <a:ext cx="11023134" cy="5191992"/>
          </a:xfrm>
          <a:prstGeom prst="rect">
            <a:avLst/>
          </a:prstGeom>
          <a:noFill/>
          <a:ln>
            <a:noFill/>
          </a:ln>
        </p:spPr>
        <p:txBody>
          <a:bodyPr spcFirstLastPara="1" wrap="square" lIns="91425" tIns="45700" rIns="91425" bIns="45700" anchor="t" anchorCtr="0">
            <a:normAutofit/>
          </a:bodyPr>
          <a:lstStyle/>
          <a:p>
            <a:pPr marL="285750" lvl="0" indent="-285750" algn="just" rtl="0">
              <a:lnSpc>
                <a:spcPct val="90000"/>
              </a:lnSpc>
              <a:spcBef>
                <a:spcPts val="0"/>
              </a:spcBef>
              <a:spcAft>
                <a:spcPts val="0"/>
              </a:spcAft>
              <a:buClr>
                <a:schemeClr val="dk1"/>
              </a:buClr>
              <a:buSzPts val="2800"/>
              <a:buFont typeface="Arial" panose="020B0604020202020204"/>
              <a:buChar char="•"/>
            </a:pPr>
            <a:r>
              <a:rPr lang="en-US" b="0" i="0">
                <a:solidFill>
                  <a:schemeClr val="dk1"/>
                </a:solidFill>
                <a:latin typeface="Times New Roman" panose="02020603050405020304"/>
                <a:ea typeface="Times New Roman" panose="02020603050405020304"/>
                <a:cs typeface="Times New Roman" panose="02020603050405020304"/>
                <a:sym typeface="Times New Roman" panose="02020603050405020304"/>
              </a:rPr>
              <a:t>Correlated subqueries are used for row-by-row processing. Each subquery is executed once for every row of the outer query.</a:t>
            </a:r>
            <a:endParaRPr lang="en-US" b="0" i="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90000"/>
              </a:lnSpc>
              <a:spcBef>
                <a:spcPts val="1000"/>
              </a:spcBef>
              <a:spcAft>
                <a:spcPts val="0"/>
              </a:spcAft>
              <a:buClr>
                <a:schemeClr val="dk1"/>
              </a:buClr>
              <a:buSzPts val="2800"/>
              <a:buFont typeface="Arial" panose="020B0604020202020204"/>
              <a:buChar char="•"/>
            </a:pPr>
            <a:r>
              <a:rPr lang="en-US" b="0" i="0">
                <a:solidFill>
                  <a:schemeClr val="dk1"/>
                </a:solidFill>
                <a:latin typeface="Times New Roman" panose="02020603050405020304"/>
                <a:ea typeface="Times New Roman" panose="02020603050405020304"/>
                <a:cs typeface="Times New Roman" panose="02020603050405020304"/>
                <a:sym typeface="Times New Roman" panose="02020603050405020304"/>
              </a:rPr>
              <a:t>A correlated subquery is evaluated once for each row processed by the parent statement. The parent statement can be a </a:t>
            </a:r>
            <a:r>
              <a:rPr lang="en-US" b="1" i="0">
                <a:solidFill>
                  <a:schemeClr val="dk1"/>
                </a:solidFill>
                <a:latin typeface="Times New Roman" panose="02020603050405020304"/>
                <a:ea typeface="Times New Roman" panose="02020603050405020304"/>
                <a:cs typeface="Times New Roman" panose="02020603050405020304"/>
                <a:sym typeface="Times New Roman" panose="02020603050405020304"/>
              </a:rPr>
              <a:t>SELECT</a:t>
            </a:r>
            <a:r>
              <a:rPr lang="en-US" b="0" i="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b="1" i="0">
                <a:solidFill>
                  <a:schemeClr val="dk1"/>
                </a:solidFill>
                <a:latin typeface="Times New Roman" panose="02020603050405020304"/>
                <a:ea typeface="Times New Roman" panose="02020603050405020304"/>
                <a:cs typeface="Times New Roman" panose="02020603050405020304"/>
                <a:sym typeface="Times New Roman" panose="02020603050405020304"/>
              </a:rPr>
              <a:t>UPDATE</a:t>
            </a:r>
            <a:r>
              <a:rPr lang="en-US" b="0" i="0">
                <a:solidFill>
                  <a:schemeClr val="dk1"/>
                </a:solidFill>
                <a:latin typeface="Times New Roman" panose="02020603050405020304"/>
                <a:ea typeface="Times New Roman" panose="02020603050405020304"/>
                <a:cs typeface="Times New Roman" panose="02020603050405020304"/>
                <a:sym typeface="Times New Roman" panose="02020603050405020304"/>
              </a:rPr>
              <a:t>, or </a:t>
            </a:r>
            <a:r>
              <a:rPr lang="en-US" b="1" i="0">
                <a:solidFill>
                  <a:schemeClr val="dk1"/>
                </a:solidFill>
                <a:latin typeface="Times New Roman" panose="02020603050405020304"/>
                <a:ea typeface="Times New Roman" panose="02020603050405020304"/>
                <a:cs typeface="Times New Roman" panose="02020603050405020304"/>
                <a:sym typeface="Times New Roman" panose="02020603050405020304"/>
              </a:rPr>
              <a:t>DELETE</a:t>
            </a:r>
            <a:r>
              <a:rPr lang="en-US" b="0" i="0">
                <a:solidFill>
                  <a:schemeClr val="dk1"/>
                </a:solidFill>
                <a:latin typeface="Times New Roman" panose="02020603050405020304"/>
                <a:ea typeface="Times New Roman" panose="02020603050405020304"/>
                <a:cs typeface="Times New Roman" panose="02020603050405020304"/>
                <a:sym typeface="Times New Roman" panose="02020603050405020304"/>
              </a:rPr>
              <a:t> statement.</a:t>
            </a:r>
            <a:endParaRPr lang="en-US" b="0" i="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90000"/>
              </a:lnSpc>
              <a:spcBef>
                <a:spcPts val="1000"/>
              </a:spcBef>
              <a:spcAft>
                <a:spcPts val="0"/>
              </a:spcAft>
              <a:buClr>
                <a:schemeClr val="dk1"/>
              </a:buClr>
              <a:buSzPts val="2800"/>
              <a:buFont typeface="Arial" panose="020B0604020202020204"/>
              <a:buChar char="•"/>
            </a:pPr>
            <a:r>
              <a:rPr lang="en-US" b="0" i="0">
                <a:solidFill>
                  <a:schemeClr val="dk1"/>
                </a:solidFill>
                <a:latin typeface="Times New Roman" panose="02020603050405020304"/>
                <a:ea typeface="Times New Roman" panose="02020603050405020304"/>
                <a:cs typeface="Times New Roman" panose="02020603050405020304"/>
                <a:sym typeface="Times New Roman" panose="02020603050405020304"/>
              </a:rPr>
              <a:t>A correlated subquery is one way of reading every row in a table and comparing values in each row against related data. </a:t>
            </a:r>
            <a:endParaRPr lang="en-US" b="0" i="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90000"/>
              </a:lnSpc>
              <a:spcBef>
                <a:spcPts val="1000"/>
              </a:spcBef>
              <a:spcAft>
                <a:spcPts val="0"/>
              </a:spcAft>
              <a:buClr>
                <a:schemeClr val="dk1"/>
              </a:buClr>
              <a:buSzPts val="2800"/>
              <a:buFont typeface="Arial" panose="020B0604020202020204"/>
              <a:buChar char="•"/>
            </a:pPr>
            <a:r>
              <a:rPr lang="en-US" b="0" i="0">
                <a:solidFill>
                  <a:schemeClr val="dk1"/>
                </a:solidFill>
                <a:latin typeface="Times New Roman" panose="02020603050405020304"/>
                <a:ea typeface="Times New Roman" panose="02020603050405020304"/>
                <a:cs typeface="Times New Roman" panose="02020603050405020304"/>
                <a:sym typeface="Times New Roman" panose="02020603050405020304"/>
              </a:rPr>
              <a:t>It is used whenever a subquery must return a different result or set of results for each candidate row considered by the main query. </a:t>
            </a:r>
            <a:endParaRPr lang="en-US" b="0" i="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107950" algn="just" rtl="0">
              <a:lnSpc>
                <a:spcPct val="90000"/>
              </a:lnSpc>
              <a:spcBef>
                <a:spcPts val="1000"/>
              </a:spcBef>
              <a:spcAft>
                <a:spcPts val="0"/>
              </a:spcAft>
              <a:buClr>
                <a:schemeClr val="dk1"/>
              </a:buClr>
              <a:buSzPts val="2800"/>
              <a:buFont typeface="Arial" panose="020B0604020202020204"/>
              <a:buNone/>
            </a:pPr>
            <a:endParaRPr>
              <a:latin typeface="Times New Roman" panose="02020603050405020304"/>
              <a:ea typeface="Times New Roman" panose="02020603050405020304"/>
              <a:cs typeface="Times New Roman" panose="02020603050405020304"/>
              <a:sym typeface="Times New Roman" panose="02020603050405020304"/>
            </a:endParaRPr>
          </a:p>
        </p:txBody>
      </p:sp>
      <p:pic>
        <p:nvPicPr>
          <p:cNvPr id="431" name="Google Shape;431;p55"/>
          <p:cNvPicPr preferRelativeResize="0"/>
          <p:nvPr/>
        </p:nvPicPr>
        <p:blipFill rotWithShape="1">
          <a:blip r:embed="rId1"/>
          <a:srcRect l="25752" t="46421" r="17605"/>
          <a:stretch>
            <a:fillRect/>
          </a:stretch>
        </p:blipFill>
        <p:spPr>
          <a:xfrm>
            <a:off x="4840450" y="4670200"/>
            <a:ext cx="4044000" cy="18122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435" name="Shape 435"/>
        <p:cNvGrpSpPr/>
        <p:nvPr/>
      </p:nvGrpSpPr>
      <p:grpSpPr>
        <a:xfrm>
          <a:off x="0" y="0"/>
          <a:ext cx="0" cy="0"/>
          <a:chOff x="0" y="0"/>
          <a:chExt cx="0" cy="0"/>
        </a:xfrm>
      </p:grpSpPr>
      <p:sp>
        <p:nvSpPr>
          <p:cNvPr id="436" name="Google Shape;436;p56"/>
          <p:cNvSpPr txBox="1"/>
          <p:nvPr>
            <p:ph type="title"/>
          </p:nvPr>
        </p:nvSpPr>
        <p:spPr>
          <a:xfrm>
            <a:off x="1920240" y="442221"/>
            <a:ext cx="8770571" cy="82451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40424E"/>
              </a:buClr>
              <a:buSzPct val="100000"/>
              <a:buFont typeface="Times New Roman" panose="02020603050405020304"/>
              <a:buNone/>
            </a:pPr>
            <a:r>
              <a:rPr lang="en-US" sz="3100" b="0" i="0">
                <a:solidFill>
                  <a:srgbClr val="40424E"/>
                </a:solidFill>
                <a:latin typeface="Times New Roman" panose="02020603050405020304"/>
                <a:ea typeface="Times New Roman" panose="02020603050405020304"/>
                <a:cs typeface="Times New Roman" panose="02020603050405020304"/>
                <a:sym typeface="Times New Roman" panose="02020603050405020304"/>
              </a:rPr>
              <a:t>Nested Subqueries Versus Correlated Subqueries</a:t>
            </a:r>
            <a:br>
              <a:rPr lang="en-US" b="1" i="0">
                <a:solidFill>
                  <a:srgbClr val="40424E"/>
                </a:solidFill>
                <a:latin typeface="Arial" panose="020B0604020202020204"/>
                <a:ea typeface="Arial" panose="020B0604020202020204"/>
                <a:cs typeface="Arial" panose="020B0604020202020204"/>
                <a:sym typeface="Arial" panose="020B0604020202020204"/>
              </a:rPr>
            </a:br>
            <a:endParaRPr lang="en-US" b="1" i="0">
              <a:solidFill>
                <a:srgbClr val="40424E"/>
              </a:solidFill>
              <a:latin typeface="Arial" panose="020B0604020202020204"/>
              <a:ea typeface="Arial" panose="020B0604020202020204"/>
              <a:cs typeface="Arial" panose="020B0604020202020204"/>
              <a:sym typeface="Arial" panose="020B0604020202020204"/>
            </a:endParaRPr>
          </a:p>
        </p:txBody>
      </p:sp>
      <p:sp>
        <p:nvSpPr>
          <p:cNvPr id="437" name="Google Shape;437;p56"/>
          <p:cNvSpPr txBox="1"/>
          <p:nvPr>
            <p:ph type="body" idx="1"/>
          </p:nvPr>
        </p:nvSpPr>
        <p:spPr>
          <a:xfrm>
            <a:off x="713064" y="847288"/>
            <a:ext cx="11081857" cy="511649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b="0" i="0">
                <a:solidFill>
                  <a:schemeClr val="dk1"/>
                </a:solidFill>
                <a:latin typeface="Times New Roman" panose="02020603050405020304"/>
                <a:ea typeface="Times New Roman" panose="02020603050405020304"/>
                <a:cs typeface="Times New Roman" panose="02020603050405020304"/>
                <a:sym typeface="Times New Roman" panose="02020603050405020304"/>
              </a:rPr>
              <a:t>With a normal nested subquery, the inner </a:t>
            </a:r>
            <a:r>
              <a:rPr lang="en-US" b="1" i="0">
                <a:solidFill>
                  <a:schemeClr val="dk1"/>
                </a:solidFill>
                <a:latin typeface="Times New Roman" panose="02020603050405020304"/>
                <a:ea typeface="Times New Roman" panose="02020603050405020304"/>
                <a:cs typeface="Times New Roman" panose="02020603050405020304"/>
                <a:sym typeface="Times New Roman" panose="02020603050405020304"/>
              </a:rPr>
              <a:t>SELECT</a:t>
            </a:r>
            <a:r>
              <a:rPr lang="en-US" b="0" i="0">
                <a:solidFill>
                  <a:schemeClr val="dk1"/>
                </a:solidFill>
                <a:latin typeface="Times New Roman" panose="02020603050405020304"/>
                <a:ea typeface="Times New Roman" panose="02020603050405020304"/>
                <a:cs typeface="Times New Roman" panose="02020603050405020304"/>
                <a:sym typeface="Times New Roman" panose="02020603050405020304"/>
              </a:rPr>
              <a:t> query runs first and executes once, returning values to be used by the main query.</a:t>
            </a:r>
            <a:endParaRPr lang="en-US" b="0" i="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50800" algn="just" rtl="0">
              <a:lnSpc>
                <a:spcPct val="90000"/>
              </a:lnSpc>
              <a:spcBef>
                <a:spcPts val="1000"/>
              </a:spcBef>
              <a:spcAft>
                <a:spcPts val="0"/>
              </a:spcAft>
              <a:buClr>
                <a:schemeClr val="dk1"/>
              </a:buClr>
              <a:buSzPts val="2800"/>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800"/>
              <a:buChar char="•"/>
            </a:pPr>
            <a:r>
              <a:rPr lang="en-US" b="0" i="0">
                <a:solidFill>
                  <a:schemeClr val="dk1"/>
                </a:solidFill>
                <a:latin typeface="Times New Roman" panose="02020603050405020304"/>
                <a:ea typeface="Times New Roman" panose="02020603050405020304"/>
                <a:cs typeface="Times New Roman" panose="02020603050405020304"/>
                <a:sym typeface="Times New Roman" panose="02020603050405020304"/>
              </a:rPr>
              <a:t>A correlated subquery, however, executes once for each candidate row considered by the outer query. In other words, the inner query is driven by the outer query.</a:t>
            </a:r>
            <a:b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b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800"/>
              <a:buChar char="•"/>
            </a:pPr>
            <a:r>
              <a:rPr lang="en-US" b="1" i="0">
                <a:solidFill>
                  <a:schemeClr val="dk1"/>
                </a:solidFill>
                <a:latin typeface="Times New Roman" panose="02020603050405020304"/>
                <a:ea typeface="Times New Roman" panose="02020603050405020304"/>
                <a:cs typeface="Times New Roman" panose="02020603050405020304"/>
                <a:sym typeface="Times New Roman" panose="02020603050405020304"/>
              </a:rPr>
              <a:t>NOTE :</a:t>
            </a:r>
            <a:r>
              <a:rPr lang="en-US" b="0" i="0">
                <a:solidFill>
                  <a:schemeClr val="dk1"/>
                </a:solidFill>
                <a:latin typeface="Times New Roman" panose="02020603050405020304"/>
                <a:ea typeface="Times New Roman" panose="02020603050405020304"/>
                <a:cs typeface="Times New Roman" panose="02020603050405020304"/>
                <a:sym typeface="Times New Roman" panose="02020603050405020304"/>
              </a:rPr>
              <a:t> You can also use the </a:t>
            </a:r>
            <a:r>
              <a:rPr lang="en-US" b="1" i="0">
                <a:solidFill>
                  <a:schemeClr val="dk1"/>
                </a:solidFill>
                <a:latin typeface="Times New Roman" panose="02020603050405020304"/>
                <a:ea typeface="Times New Roman" panose="02020603050405020304"/>
                <a:cs typeface="Times New Roman" panose="02020603050405020304"/>
                <a:sym typeface="Times New Roman" panose="02020603050405020304"/>
              </a:rPr>
              <a:t>ANY</a:t>
            </a:r>
            <a:r>
              <a:rPr lang="en-US" b="0" i="0">
                <a:solidFill>
                  <a:schemeClr val="dk1"/>
                </a:solidFill>
                <a:latin typeface="Times New Roman" panose="02020603050405020304"/>
                <a:ea typeface="Times New Roman" panose="02020603050405020304"/>
                <a:cs typeface="Times New Roman" panose="02020603050405020304"/>
                <a:sym typeface="Times New Roman" panose="02020603050405020304"/>
              </a:rPr>
              <a:t> and </a:t>
            </a:r>
            <a:r>
              <a:rPr lang="en-US" b="1" i="0">
                <a:solidFill>
                  <a:schemeClr val="dk1"/>
                </a:solidFill>
                <a:latin typeface="Times New Roman" panose="02020603050405020304"/>
                <a:ea typeface="Times New Roman" panose="02020603050405020304"/>
                <a:cs typeface="Times New Roman" panose="02020603050405020304"/>
                <a:sym typeface="Times New Roman" panose="02020603050405020304"/>
              </a:rPr>
              <a:t>ALL</a:t>
            </a:r>
            <a:r>
              <a:rPr lang="en-US" b="0" i="0">
                <a:solidFill>
                  <a:schemeClr val="dk1"/>
                </a:solidFill>
                <a:latin typeface="Times New Roman" panose="02020603050405020304"/>
                <a:ea typeface="Times New Roman" panose="02020603050405020304"/>
                <a:cs typeface="Times New Roman" panose="02020603050405020304"/>
                <a:sym typeface="Times New Roman" panose="02020603050405020304"/>
              </a:rPr>
              <a:t> operator in a correlated subquery</a:t>
            </a:r>
            <a:r>
              <a:rPr lang="en-US" b="0" i="0">
                <a:solidFill>
                  <a:schemeClr val="dk1"/>
                </a:solidFill>
                <a:latin typeface="Arial" panose="020B0604020202020204"/>
                <a:ea typeface="Arial" panose="020B0604020202020204"/>
                <a:cs typeface="Arial" panose="020B0604020202020204"/>
                <a:sym typeface="Arial" panose="020B0604020202020204"/>
              </a:rPr>
              <a:t>.</a:t>
            </a:r>
            <a:endParaRPr>
              <a:solidFill>
                <a:schemeClr val="dk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441" name="Shape 441"/>
        <p:cNvGrpSpPr/>
        <p:nvPr/>
      </p:nvGrpSpPr>
      <p:grpSpPr>
        <a:xfrm>
          <a:off x="0" y="0"/>
          <a:ext cx="0" cy="0"/>
          <a:chOff x="0" y="0"/>
          <a:chExt cx="0" cy="0"/>
        </a:xfrm>
      </p:grpSpPr>
      <p:sp>
        <p:nvSpPr>
          <p:cNvPr id="442" name="Google Shape;442;p57"/>
          <p:cNvSpPr txBox="1"/>
          <p:nvPr>
            <p:ph type="title"/>
          </p:nvPr>
        </p:nvSpPr>
        <p:spPr>
          <a:xfrm>
            <a:off x="595619" y="140217"/>
            <a:ext cx="10771464" cy="665127"/>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73239"/>
              </a:buClr>
              <a:buSzPct val="100000"/>
              <a:buFont typeface="Times New Roman" panose="02020603050405020304"/>
              <a:buNone/>
            </a:pPr>
            <a:r>
              <a:rPr lang="en-US" b="0" i="0">
                <a:solidFill>
                  <a:srgbClr val="273239"/>
                </a:solidFill>
                <a:latin typeface="Times New Roman" panose="02020603050405020304"/>
                <a:ea typeface="Times New Roman" panose="02020603050405020304"/>
                <a:cs typeface="Times New Roman" panose="02020603050405020304"/>
                <a:sym typeface="Times New Roman" panose="02020603050405020304"/>
              </a:rPr>
              <a:t>Correlated Subqueries with Select Statement</a:t>
            </a:r>
            <a:endParaRPr lang="en-US" b="0" i="0">
              <a:solidFill>
                <a:srgbClr val="273239"/>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43" name="Google Shape;443;p57"/>
          <p:cNvSpPr txBox="1"/>
          <p:nvPr>
            <p:ph type="body" idx="1"/>
          </p:nvPr>
        </p:nvSpPr>
        <p:spPr>
          <a:xfrm>
            <a:off x="939568" y="906011"/>
            <a:ext cx="10771464" cy="5057769"/>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40424E"/>
              </a:buClr>
              <a:buSzPts val="2800"/>
              <a:buChar char="•"/>
            </a:pPr>
            <a:r>
              <a:rPr lang="en-US" b="0" i="0">
                <a:solidFill>
                  <a:srgbClr val="40424E"/>
                </a:solidFill>
                <a:latin typeface="Arial" panose="020B0604020202020204"/>
                <a:ea typeface="Arial" panose="020B0604020202020204"/>
                <a:cs typeface="Arial" panose="020B0604020202020204"/>
                <a:sym typeface="Arial" panose="020B0604020202020204"/>
              </a:rPr>
              <a:t> </a:t>
            </a:r>
            <a:r>
              <a:rPr lang="en-US" sz="1600" b="0" i="0">
                <a:solidFill>
                  <a:srgbClr val="40424E"/>
                </a:solidFill>
                <a:latin typeface="Times New Roman" panose="02020603050405020304"/>
                <a:ea typeface="Times New Roman" panose="02020603050405020304"/>
                <a:cs typeface="Times New Roman" panose="02020603050405020304"/>
                <a:sym typeface="Times New Roman" panose="02020603050405020304"/>
              </a:rPr>
              <a:t>Find all the employees who earn more than the average salary in their department.</a:t>
            </a:r>
            <a:endParaRPr sz="160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127000" algn="just" rtl="0">
              <a:lnSpc>
                <a:spcPct val="90000"/>
              </a:lnSpc>
              <a:spcBef>
                <a:spcPts val="1000"/>
              </a:spcBef>
              <a:spcAft>
                <a:spcPts val="0"/>
              </a:spcAft>
              <a:buClr>
                <a:schemeClr val="dk1"/>
              </a:buClr>
              <a:buSzPts val="1600"/>
              <a:buNone/>
            </a:pPr>
            <a:endParaRPr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127000" algn="just" rtl="0">
              <a:lnSpc>
                <a:spcPct val="90000"/>
              </a:lnSpc>
              <a:spcBef>
                <a:spcPts val="1000"/>
              </a:spcBef>
              <a:spcAft>
                <a:spcPts val="0"/>
              </a:spcAft>
              <a:buClr>
                <a:schemeClr val="dk1"/>
              </a:buClr>
              <a:buSzPts val="1600"/>
              <a:buNone/>
            </a:pP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127000" algn="just" rtl="0">
              <a:lnSpc>
                <a:spcPct val="90000"/>
              </a:lnSpc>
              <a:spcBef>
                <a:spcPts val="1000"/>
              </a:spcBef>
              <a:spcAft>
                <a:spcPts val="0"/>
              </a:spcAft>
              <a:buClr>
                <a:schemeClr val="dk1"/>
              </a:buClr>
              <a:buSzPts val="1600"/>
              <a:buNone/>
            </a:pP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50800" algn="l" rtl="0">
              <a:lnSpc>
                <a:spcPct val="90000"/>
              </a:lnSpc>
              <a:spcBef>
                <a:spcPts val="1000"/>
              </a:spcBef>
              <a:spcAft>
                <a:spcPts val="0"/>
              </a:spcAft>
              <a:buClr>
                <a:schemeClr val="dk1"/>
              </a:buClr>
              <a:buSzPts val="2800"/>
              <a:buNone/>
            </a:pPr>
          </a:p>
        </p:txBody>
      </p:sp>
      <p:pic>
        <p:nvPicPr>
          <p:cNvPr id="444" name="Google Shape;444;p57"/>
          <p:cNvPicPr preferRelativeResize="0"/>
          <p:nvPr/>
        </p:nvPicPr>
        <p:blipFill rotWithShape="1">
          <a:blip r:embed="rId1"/>
          <a:srcRect l="15018" t="53520" r="40779" b="4939"/>
          <a:stretch>
            <a:fillRect/>
          </a:stretch>
        </p:blipFill>
        <p:spPr>
          <a:xfrm>
            <a:off x="4149754" y="4030910"/>
            <a:ext cx="3892491" cy="1921079"/>
          </a:xfrm>
          <a:prstGeom prst="rect">
            <a:avLst/>
          </a:prstGeom>
          <a:noFill/>
          <a:ln>
            <a:noFill/>
          </a:ln>
        </p:spPr>
      </p:pic>
      <p:pic>
        <p:nvPicPr>
          <p:cNvPr id="445" name="Google Shape;445;p57"/>
          <p:cNvPicPr preferRelativeResize="0"/>
          <p:nvPr/>
        </p:nvPicPr>
        <p:blipFill rotWithShape="1">
          <a:blip r:embed="rId1"/>
          <a:srcRect l="14336" t="16783" r="16043" b="50000"/>
          <a:stretch>
            <a:fillRect/>
          </a:stretch>
        </p:blipFill>
        <p:spPr>
          <a:xfrm>
            <a:off x="2701256" y="2617365"/>
            <a:ext cx="6576968" cy="1182848"/>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449" name="Shape 449"/>
        <p:cNvGrpSpPr/>
        <p:nvPr/>
      </p:nvGrpSpPr>
      <p:grpSpPr>
        <a:xfrm>
          <a:off x="0" y="0"/>
          <a:ext cx="0" cy="0"/>
          <a:chOff x="0" y="0"/>
          <a:chExt cx="0" cy="0"/>
        </a:xfrm>
      </p:grpSpPr>
      <p:sp>
        <p:nvSpPr>
          <p:cNvPr id="450" name="Google Shape;450;p58"/>
          <p:cNvSpPr txBox="1"/>
          <p:nvPr>
            <p:ph type="title"/>
          </p:nvPr>
        </p:nvSpPr>
        <p:spPr>
          <a:xfrm>
            <a:off x="1042118" y="165383"/>
            <a:ext cx="9751244" cy="631571"/>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73239"/>
              </a:buClr>
              <a:buSzPct val="100000"/>
              <a:buFont typeface="Times New Roman" panose="02020603050405020304"/>
              <a:buNone/>
            </a:pPr>
            <a:r>
              <a:rPr lang="en-US" b="0" i="0">
                <a:solidFill>
                  <a:srgbClr val="273239"/>
                </a:solidFill>
                <a:latin typeface="Times New Roman" panose="02020603050405020304"/>
                <a:ea typeface="Times New Roman" panose="02020603050405020304"/>
                <a:cs typeface="Times New Roman" panose="02020603050405020304"/>
                <a:sym typeface="Times New Roman" panose="02020603050405020304"/>
              </a:rPr>
              <a:t>Using the Exists Operator</a:t>
            </a:r>
            <a:endParaRPr lang="en-US" b="0" i="0">
              <a:solidFill>
                <a:srgbClr val="273239"/>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51" name="Google Shape;451;p58"/>
          <p:cNvSpPr txBox="1"/>
          <p:nvPr>
            <p:ph type="body" idx="1"/>
          </p:nvPr>
        </p:nvSpPr>
        <p:spPr>
          <a:xfrm>
            <a:off x="504201" y="955949"/>
            <a:ext cx="11417181" cy="5479034"/>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40424E"/>
              </a:buClr>
              <a:buSzPts val="2800"/>
              <a:buChar char="•"/>
            </a:pP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The EXISTS operator tests for existence of rows in the results set of the subquery. </a:t>
            </a:r>
            <a:endPar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50800" algn="just" rtl="0">
              <a:lnSpc>
                <a:spcPct val="90000"/>
              </a:lnSpc>
              <a:spcBef>
                <a:spcPts val="1000"/>
              </a:spcBef>
              <a:spcAft>
                <a:spcPts val="0"/>
              </a:spcAft>
              <a:buClr>
                <a:schemeClr val="dk1"/>
              </a:buClr>
              <a:buSzPts val="2800"/>
              <a:buNone/>
            </a:pPr>
            <a:endParaRPr>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40424E"/>
              </a:buClr>
              <a:buSzPts val="2800"/>
              <a:buChar char="•"/>
            </a:pP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If a subquery row value is found the condition is flagged </a:t>
            </a:r>
            <a:r>
              <a:rPr lang="en-US" b="1" i="0">
                <a:solidFill>
                  <a:srgbClr val="40424E"/>
                </a:solidFill>
                <a:latin typeface="Times New Roman" panose="02020603050405020304"/>
                <a:ea typeface="Times New Roman" panose="02020603050405020304"/>
                <a:cs typeface="Times New Roman" panose="02020603050405020304"/>
                <a:sym typeface="Times New Roman" panose="02020603050405020304"/>
              </a:rPr>
              <a:t>TRUE</a:t>
            </a: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 and the search does not continue in the inner query, and if it is not found then the condition is flagged </a:t>
            </a:r>
            <a:r>
              <a:rPr lang="en-US" b="1" i="0">
                <a:solidFill>
                  <a:srgbClr val="40424E"/>
                </a:solidFill>
                <a:latin typeface="Times New Roman" panose="02020603050405020304"/>
                <a:ea typeface="Times New Roman" panose="02020603050405020304"/>
                <a:cs typeface="Times New Roman" panose="02020603050405020304"/>
                <a:sym typeface="Times New Roman" panose="02020603050405020304"/>
              </a:rPr>
              <a:t>FALSE</a:t>
            </a: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 and the search continues in the inner query.</a:t>
            </a:r>
            <a:endParaRPr>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800"/>
              <a:buChar char="•"/>
            </a:pPr>
            <a:r>
              <a:rPr lang="en-US">
                <a:latin typeface="Times New Roman" panose="02020603050405020304"/>
                <a:ea typeface="Times New Roman" panose="02020603050405020304"/>
                <a:cs typeface="Times New Roman" panose="02020603050405020304"/>
                <a:sym typeface="Times New Roman" panose="02020603050405020304"/>
              </a:rPr>
              <a:t>Find the employees who have at least one person reporting to them</a:t>
            </a:r>
            <a:r>
              <a:rPr lang="en-US"/>
              <a:t>.</a:t>
            </a:r>
            <a:endParaRPr lang="en-US"/>
          </a:p>
        </p:txBody>
      </p:sp>
      <p:pic>
        <p:nvPicPr>
          <p:cNvPr id="452" name="Google Shape;452;p58"/>
          <p:cNvPicPr preferRelativeResize="0"/>
          <p:nvPr/>
        </p:nvPicPr>
        <p:blipFill rotWithShape="1">
          <a:blip r:embed="rId1"/>
          <a:srcRect l="14695" t="24655" r="5826" b="49716"/>
          <a:stretch>
            <a:fillRect/>
          </a:stretch>
        </p:blipFill>
        <p:spPr>
          <a:xfrm>
            <a:off x="3422708" y="3816199"/>
            <a:ext cx="4555222" cy="947956"/>
          </a:xfrm>
          <a:prstGeom prst="rect">
            <a:avLst/>
          </a:prstGeom>
          <a:noFill/>
          <a:ln>
            <a:noFill/>
          </a:ln>
        </p:spPr>
      </p:pic>
      <p:pic>
        <p:nvPicPr>
          <p:cNvPr id="453" name="Google Shape;453;p58"/>
          <p:cNvPicPr preferRelativeResize="0"/>
          <p:nvPr/>
        </p:nvPicPr>
        <p:blipFill rotWithShape="1">
          <a:blip r:embed="rId1"/>
          <a:srcRect l="17555" t="55271" r="11602" b="4811"/>
          <a:stretch>
            <a:fillRect/>
          </a:stretch>
        </p:blipFill>
        <p:spPr>
          <a:xfrm>
            <a:off x="3422708" y="4764155"/>
            <a:ext cx="4555222" cy="1476462"/>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457" name="Shape 457"/>
        <p:cNvGrpSpPr/>
        <p:nvPr/>
      </p:nvGrpSpPr>
      <p:grpSpPr>
        <a:xfrm>
          <a:off x="0" y="0"/>
          <a:ext cx="0" cy="0"/>
          <a:chOff x="0" y="0"/>
          <a:chExt cx="0" cy="0"/>
        </a:xfrm>
      </p:grpSpPr>
      <p:sp>
        <p:nvSpPr>
          <p:cNvPr id="458" name="Google Shape;458;p59"/>
          <p:cNvSpPr txBox="1"/>
          <p:nvPr>
            <p:ph type="title"/>
          </p:nvPr>
        </p:nvSpPr>
        <p:spPr>
          <a:xfrm>
            <a:off x="746620" y="442220"/>
            <a:ext cx="9944191" cy="53090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panose="02020603050405020304"/>
              <a:buNone/>
            </a:pPr>
            <a:r>
              <a:rPr lang="en-US" sz="2800" b="0">
                <a:latin typeface="Times New Roman" panose="02020603050405020304"/>
                <a:ea typeface="Times New Roman" panose="02020603050405020304"/>
                <a:cs typeface="Times New Roman" panose="02020603050405020304"/>
                <a:sym typeface="Times New Roman" panose="02020603050405020304"/>
              </a:rPr>
              <a:t>Using the Not Exists Operator</a:t>
            </a:r>
            <a:endParaRPr lang="en-US" sz="2800" b="0">
              <a:latin typeface="Times New Roman" panose="02020603050405020304"/>
              <a:ea typeface="Times New Roman" panose="02020603050405020304"/>
              <a:cs typeface="Times New Roman" panose="02020603050405020304"/>
              <a:sym typeface="Times New Roman" panose="02020603050405020304"/>
            </a:endParaRPr>
          </a:p>
        </p:txBody>
      </p:sp>
      <p:sp>
        <p:nvSpPr>
          <p:cNvPr id="459" name="Google Shape;459;p59"/>
          <p:cNvSpPr txBox="1"/>
          <p:nvPr>
            <p:ph type="body" idx="1"/>
          </p:nvPr>
        </p:nvSpPr>
        <p:spPr>
          <a:xfrm>
            <a:off x="1777627" y="1090569"/>
            <a:ext cx="8770571" cy="489837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latin typeface="Times New Roman" panose="02020603050405020304"/>
                <a:ea typeface="Times New Roman" panose="02020603050405020304"/>
                <a:cs typeface="Times New Roman" panose="02020603050405020304"/>
                <a:sym typeface="Times New Roman" panose="02020603050405020304"/>
              </a:rPr>
              <a:t>Find all the departments that do not have any employees</a:t>
            </a:r>
            <a:endParaRPr lang="en-US">
              <a:latin typeface="Times New Roman" panose="02020603050405020304"/>
              <a:ea typeface="Times New Roman" panose="02020603050405020304"/>
              <a:cs typeface="Times New Roman" panose="02020603050405020304"/>
              <a:sym typeface="Times New Roman" panose="02020603050405020304"/>
            </a:endParaRPr>
          </a:p>
        </p:txBody>
      </p:sp>
      <p:pic>
        <p:nvPicPr>
          <p:cNvPr id="460" name="Google Shape;460;p59"/>
          <p:cNvPicPr preferRelativeResize="0"/>
          <p:nvPr/>
        </p:nvPicPr>
        <p:blipFill rotWithShape="1">
          <a:blip r:embed="rId1"/>
          <a:srcRect l="17848" t="34857" r="12774" b="40968"/>
          <a:stretch>
            <a:fillRect/>
          </a:stretch>
        </p:blipFill>
        <p:spPr>
          <a:xfrm>
            <a:off x="2902592" y="2407640"/>
            <a:ext cx="6677636" cy="1291905"/>
          </a:xfrm>
          <a:prstGeom prst="rect">
            <a:avLst/>
          </a:prstGeom>
          <a:noFill/>
          <a:ln>
            <a:noFill/>
          </a:ln>
        </p:spPr>
      </p:pic>
      <p:pic>
        <p:nvPicPr>
          <p:cNvPr id="461" name="Google Shape;461;p59"/>
          <p:cNvPicPr preferRelativeResize="0"/>
          <p:nvPr/>
        </p:nvPicPr>
        <p:blipFill rotWithShape="1">
          <a:blip r:embed="rId1"/>
          <a:srcRect l="17994" t="66932" r="16726" b="14623"/>
          <a:stretch>
            <a:fillRect/>
          </a:stretch>
        </p:blipFill>
        <p:spPr>
          <a:xfrm>
            <a:off x="3833769" y="4222506"/>
            <a:ext cx="4949504" cy="79411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9" name="Shape 119"/>
        <p:cNvGrpSpPr/>
        <p:nvPr/>
      </p:nvGrpSpPr>
      <p:grpSpPr>
        <a:xfrm>
          <a:off x="0" y="0"/>
          <a:ext cx="0" cy="0"/>
          <a:chOff x="0" y="0"/>
          <a:chExt cx="0" cy="0"/>
        </a:xfrm>
      </p:grpSpPr>
      <p:sp>
        <p:nvSpPr>
          <p:cNvPr id="120" name="Google Shape;120;p6"/>
          <p:cNvSpPr txBox="1"/>
          <p:nvPr>
            <p:ph type="title"/>
          </p:nvPr>
        </p:nvSpPr>
        <p:spPr>
          <a:xfrm>
            <a:off x="838200" y="188956"/>
            <a:ext cx="10515600" cy="492081"/>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Times New Roman" panose="02020603050405020304"/>
              <a:buNone/>
            </a:pPr>
            <a:r>
              <a:rPr lang="en-US" sz="3200">
                <a:latin typeface="Times New Roman" panose="02020603050405020304"/>
                <a:ea typeface="Times New Roman" panose="02020603050405020304"/>
                <a:cs typeface="Times New Roman" panose="02020603050405020304"/>
                <a:sym typeface="Times New Roman" panose="02020603050405020304"/>
              </a:rPr>
              <a:t>Data-Definition Language</a:t>
            </a:r>
            <a:endParaRPr lang="en-US" sz="3200">
              <a:latin typeface="Times New Roman" panose="02020603050405020304"/>
              <a:ea typeface="Times New Roman" panose="02020603050405020304"/>
              <a:cs typeface="Times New Roman" panose="02020603050405020304"/>
              <a:sym typeface="Times New Roman" panose="02020603050405020304"/>
            </a:endParaRPr>
          </a:p>
        </p:txBody>
      </p:sp>
      <p:sp>
        <p:nvSpPr>
          <p:cNvPr id="121" name="Google Shape;121;p6"/>
          <p:cNvSpPr txBox="1"/>
          <p:nvPr>
            <p:ph type="body" idx="1"/>
          </p:nvPr>
        </p:nvSpPr>
        <p:spPr>
          <a:xfrm>
            <a:off x="909955" y="1125855"/>
            <a:ext cx="10515600" cy="5763895"/>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chemeClr val="dk1"/>
              </a:buClr>
              <a:buSzPts val="2000"/>
              <a:buChar char="•"/>
            </a:pPr>
            <a:r>
              <a:rPr lang="en-US" sz="2000">
                <a:latin typeface="Times New Roman" panose="02020603050405020304"/>
                <a:ea typeface="Times New Roman" panose="02020603050405020304"/>
                <a:cs typeface="Times New Roman" panose="02020603050405020304"/>
                <a:sym typeface="Times New Roman" panose="02020603050405020304"/>
              </a:rPr>
              <a:t>Set of definitions expressed by a special language called a data-definition language (DDL).</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panose="02020603050405020304"/>
                <a:ea typeface="Times New Roman" panose="02020603050405020304"/>
                <a:cs typeface="Times New Roman" panose="02020603050405020304"/>
                <a:sym typeface="Times New Roman" panose="02020603050405020304"/>
              </a:rPr>
              <a:t>The storage structure and access methods used by the database system by a set of statements in a special type of DDL called a data storage and definition language.</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panose="02020603050405020304"/>
                <a:ea typeface="Times New Roman" panose="02020603050405020304"/>
                <a:cs typeface="Times New Roman" panose="02020603050405020304"/>
                <a:sym typeface="Times New Roman" panose="02020603050405020304"/>
              </a:rPr>
              <a:t>The data values stored in the database must satisfy certain consistency constraints.</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000"/>
              <a:buChar char="•"/>
            </a:pPr>
            <a:r>
              <a:rPr lang="en-US" sz="2000" b="1">
                <a:latin typeface="Times New Roman" panose="02020603050405020304"/>
                <a:ea typeface="Times New Roman" panose="02020603050405020304"/>
                <a:cs typeface="Times New Roman" panose="02020603050405020304"/>
                <a:sym typeface="Times New Roman" panose="02020603050405020304"/>
              </a:rPr>
              <a:t>Domain Constraints: </a:t>
            </a:r>
            <a:r>
              <a:rPr lang="en-US" sz="2000">
                <a:latin typeface="Times New Roman" panose="02020603050405020304"/>
                <a:ea typeface="Times New Roman" panose="02020603050405020304"/>
                <a:cs typeface="Times New Roman" panose="02020603050405020304"/>
                <a:sym typeface="Times New Roman" panose="02020603050405020304"/>
              </a:rPr>
              <a:t>A domain of possible values must be associated with every attribute (for example, integer types, character types, date/time types).</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panose="02020603050405020304"/>
                <a:ea typeface="Times New Roman" panose="02020603050405020304"/>
                <a:cs typeface="Times New Roman" panose="02020603050405020304"/>
                <a:sym typeface="Times New Roman" panose="02020603050405020304"/>
              </a:rPr>
              <a:t>Domain constraints are the most elementary form of integrity constraint.</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000"/>
              <a:buChar char="•"/>
            </a:pPr>
            <a:r>
              <a:rPr lang="en-US" sz="2000" b="1">
                <a:latin typeface="Times New Roman" panose="02020603050405020304"/>
                <a:ea typeface="Times New Roman" panose="02020603050405020304"/>
                <a:cs typeface="Times New Roman" panose="02020603050405020304"/>
                <a:sym typeface="Times New Roman" panose="02020603050405020304"/>
              </a:rPr>
              <a:t>Referential Integrity: </a:t>
            </a:r>
            <a:r>
              <a:rPr lang="en-US" sz="2000">
                <a:latin typeface="Times New Roman" panose="02020603050405020304"/>
                <a:ea typeface="Times New Roman" panose="02020603050405020304"/>
                <a:cs typeface="Times New Roman" panose="02020603050405020304"/>
                <a:sym typeface="Times New Roman" panose="02020603050405020304"/>
              </a:rPr>
              <a:t>There are cases where we wish to ensure that a value that appears in one relation for a given set of attributes also appears in a certain set of attributes in another relation (referential integrity).</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panose="02020603050405020304"/>
                <a:ea typeface="Times New Roman" panose="02020603050405020304"/>
                <a:cs typeface="Times New Roman" panose="02020603050405020304"/>
                <a:sym typeface="Times New Roman" panose="02020603050405020304"/>
              </a:rPr>
              <a:t>Database modifications can cause violations of referential integrity.</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000"/>
              <a:buChar char="•"/>
            </a:pPr>
            <a:r>
              <a:rPr lang="en-US" sz="2000" b="1">
                <a:latin typeface="Times New Roman" panose="02020603050405020304"/>
                <a:ea typeface="Times New Roman" panose="02020603050405020304"/>
                <a:cs typeface="Times New Roman" panose="02020603050405020304"/>
                <a:sym typeface="Times New Roman" panose="02020603050405020304"/>
              </a:rPr>
              <a:t>Assertions: </a:t>
            </a:r>
            <a:r>
              <a:rPr lang="en-US" sz="2000">
                <a:latin typeface="Times New Roman" panose="02020603050405020304"/>
                <a:ea typeface="Times New Roman" panose="02020603050405020304"/>
                <a:cs typeface="Times New Roman" panose="02020603050405020304"/>
                <a:sym typeface="Times New Roman" panose="02020603050405020304"/>
              </a:rPr>
              <a:t>An assertion is any condition that the database must always satisfy. Domain constraints and referential-integrity constraints are special forms of assertions.</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000"/>
              <a:buChar char="•"/>
            </a:pPr>
            <a:r>
              <a:rPr lang="en-US" sz="2000" b="1">
                <a:latin typeface="Times New Roman" panose="02020603050405020304"/>
                <a:ea typeface="Times New Roman" panose="02020603050405020304"/>
                <a:cs typeface="Times New Roman" panose="02020603050405020304"/>
                <a:sym typeface="Times New Roman" panose="02020603050405020304"/>
              </a:rPr>
              <a:t>Authorization:</a:t>
            </a:r>
            <a:r>
              <a:rPr lang="en-US" sz="2000">
                <a:latin typeface="Times New Roman" panose="02020603050405020304"/>
                <a:ea typeface="Times New Roman" panose="02020603050405020304"/>
                <a:cs typeface="Times New Roman" panose="02020603050405020304"/>
                <a:sym typeface="Times New Roman" panose="02020603050405020304"/>
              </a:rPr>
              <a:t> To differentiate among the users as far as the type of access they are permitted on various data values in the database. These differentiations are expressed in terms of authorization.</a:t>
            </a:r>
            <a:endParaRPr sz="20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465" name="Shape 465"/>
        <p:cNvGrpSpPr/>
        <p:nvPr/>
      </p:nvGrpSpPr>
      <p:grpSpPr>
        <a:xfrm>
          <a:off x="0" y="0"/>
          <a:ext cx="0" cy="0"/>
          <a:chOff x="0" y="0"/>
          <a:chExt cx="0" cy="0"/>
        </a:xfrm>
      </p:grpSpPr>
      <p:sp>
        <p:nvSpPr>
          <p:cNvPr id="466" name="Google Shape;466;p60"/>
          <p:cNvSpPr txBox="1"/>
          <p:nvPr>
            <p:ph type="title"/>
          </p:nvPr>
        </p:nvSpPr>
        <p:spPr>
          <a:xfrm>
            <a:off x="1920240" y="442221"/>
            <a:ext cx="8770571" cy="95035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40424E"/>
              </a:buClr>
              <a:buSzPct val="100000"/>
              <a:buFont typeface="Times New Roman" panose="02020603050405020304"/>
              <a:buNone/>
            </a:pPr>
            <a:r>
              <a:rPr lang="en-US" sz="3600" b="0" i="0">
                <a:solidFill>
                  <a:srgbClr val="40424E"/>
                </a:solidFill>
                <a:latin typeface="Times New Roman" panose="02020603050405020304"/>
                <a:ea typeface="Times New Roman" panose="02020603050405020304"/>
                <a:cs typeface="Times New Roman" panose="02020603050405020304"/>
                <a:sym typeface="Times New Roman" panose="02020603050405020304"/>
              </a:rPr>
              <a:t>CORRELATED UPDATE &amp; DELETE</a:t>
            </a:r>
            <a:br>
              <a:rPr lang="en-US" b="1" i="0">
                <a:solidFill>
                  <a:srgbClr val="40424E"/>
                </a:solidFill>
                <a:latin typeface="Arial" panose="020B0604020202020204"/>
                <a:ea typeface="Arial" panose="020B0604020202020204"/>
                <a:cs typeface="Arial" panose="020B0604020202020204"/>
                <a:sym typeface="Arial" panose="020B0604020202020204"/>
              </a:rPr>
            </a:br>
            <a:endParaRPr lang="en-US" b="1" i="0">
              <a:solidFill>
                <a:srgbClr val="40424E"/>
              </a:solidFill>
              <a:latin typeface="Arial" panose="020B0604020202020204"/>
              <a:ea typeface="Arial" panose="020B0604020202020204"/>
              <a:cs typeface="Arial" panose="020B0604020202020204"/>
              <a:sym typeface="Arial" panose="020B0604020202020204"/>
            </a:endParaRPr>
          </a:p>
        </p:txBody>
      </p:sp>
      <p:sp>
        <p:nvSpPr>
          <p:cNvPr id="467" name="Google Shape;467;p60"/>
          <p:cNvSpPr txBox="1"/>
          <p:nvPr>
            <p:ph type="body" idx="1"/>
          </p:nvPr>
        </p:nvSpPr>
        <p:spPr>
          <a:xfrm>
            <a:off x="574878" y="780176"/>
            <a:ext cx="11132860" cy="518360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1600"/>
              <a:buChar char="•"/>
            </a:pPr>
            <a:r>
              <a:rPr lang="en-US" sz="1600" b="1" i="0" u="none" strike="noStrike" cap="none">
                <a:solidFill>
                  <a:srgbClr val="C00000"/>
                </a:solidFill>
                <a:latin typeface="Times New Roman" panose="02020603050405020304"/>
                <a:ea typeface="Times New Roman" panose="02020603050405020304"/>
                <a:cs typeface="Times New Roman" panose="02020603050405020304"/>
                <a:sym typeface="Times New Roman" panose="02020603050405020304"/>
              </a:rPr>
              <a:t>CORRELATED UPDATE</a:t>
            </a:r>
            <a:endParaRPr sz="1600" b="0" i="0" u="none" strike="noStrike" cap="none">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600"/>
              <a:buChar char="•"/>
            </a:pPr>
            <a:r>
              <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UPDATE table1 alias1 SET column = (SELECT expression FROM table2 alias2 WHERE alias1.column = alias2.column); </a:t>
            </a:r>
            <a:endPar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600"/>
              <a:buChar char="•"/>
            </a:pPr>
            <a:r>
              <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rPr>
              <a:t>Use a correlated subquery to update rows in one table based on rows from another table.</a:t>
            </a:r>
            <a:endPar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127000" algn="l" rtl="0">
              <a:lnSpc>
                <a:spcPct val="90000"/>
              </a:lnSpc>
              <a:spcBef>
                <a:spcPts val="1000"/>
              </a:spcBef>
              <a:spcAft>
                <a:spcPts val="0"/>
              </a:spcAft>
              <a:buClr>
                <a:schemeClr val="dk1"/>
              </a:buClr>
              <a:buSzPts val="1600"/>
              <a:buNone/>
            </a:pP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rgbClr val="C00000"/>
              </a:buClr>
              <a:buSzPts val="1600"/>
              <a:buChar char="•"/>
            </a:pPr>
            <a:r>
              <a:rPr lang="en-US" sz="1600" b="1" i="0">
                <a:solidFill>
                  <a:srgbClr val="C00000"/>
                </a:solidFill>
                <a:latin typeface="Times New Roman" panose="02020603050405020304"/>
                <a:ea typeface="Times New Roman" panose="02020603050405020304"/>
                <a:cs typeface="Times New Roman" panose="02020603050405020304"/>
                <a:sym typeface="Times New Roman" panose="02020603050405020304"/>
              </a:rPr>
              <a:t>CORRELATED DELETE </a:t>
            </a:r>
            <a:endParaRPr lang="en-US" sz="1600" b="1" i="0">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127000" algn="l" rtl="0">
              <a:lnSpc>
                <a:spcPct val="90000"/>
              </a:lnSpc>
              <a:spcBef>
                <a:spcPts val="1000"/>
              </a:spcBef>
              <a:spcAft>
                <a:spcPts val="0"/>
              </a:spcAft>
              <a:buClr>
                <a:schemeClr val="dk1"/>
              </a:buClr>
              <a:buSzPts val="1600"/>
              <a:buNone/>
            </a:pP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600"/>
              <a:buChar char="•"/>
            </a:pPr>
            <a:r>
              <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rPr>
              <a:t>DELETE FROM table1 alias1 WHERE column1 operator (SELECT expression FROM table2 alias2 WHERE alias1.column = alias2.column); </a:t>
            </a:r>
            <a:endPar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600"/>
              <a:buChar char="•"/>
            </a:pPr>
            <a:r>
              <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rPr>
              <a:t>Use a correlated subquery to delete rows in one table based on the rows from another table.</a:t>
            </a: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471" name="Shape 471"/>
        <p:cNvGrpSpPr/>
        <p:nvPr/>
      </p:nvGrpSpPr>
      <p:grpSpPr>
        <a:xfrm>
          <a:off x="0" y="0"/>
          <a:ext cx="0" cy="0"/>
          <a:chOff x="0" y="0"/>
          <a:chExt cx="0" cy="0"/>
        </a:xfrm>
      </p:grpSpPr>
      <p:sp>
        <p:nvSpPr>
          <p:cNvPr id="472" name="Google Shape;472;p61"/>
          <p:cNvSpPr txBox="1"/>
          <p:nvPr>
            <p:ph type="title"/>
          </p:nvPr>
        </p:nvSpPr>
        <p:spPr>
          <a:xfrm>
            <a:off x="981512" y="442221"/>
            <a:ext cx="9709299" cy="63996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73239"/>
              </a:buClr>
              <a:buSzPct val="100000"/>
              <a:buFont typeface="Times New Roman" panose="02020603050405020304"/>
              <a:buNone/>
            </a:pPr>
            <a:br>
              <a:rPr lang="en-US" b="0">
                <a:solidFill>
                  <a:srgbClr val="273239"/>
                </a:solidFill>
                <a:latin typeface="Times New Roman" panose="02020603050405020304"/>
                <a:ea typeface="Times New Roman" panose="02020603050405020304"/>
                <a:cs typeface="Times New Roman" panose="02020603050405020304"/>
                <a:sym typeface="Times New Roman" panose="02020603050405020304"/>
              </a:rPr>
            </a:br>
            <a:r>
              <a:rPr lang="en-US" b="0">
                <a:solidFill>
                  <a:srgbClr val="273239"/>
                </a:solidFill>
                <a:latin typeface="Times New Roman" panose="02020603050405020304"/>
                <a:ea typeface="Times New Roman" panose="02020603050405020304"/>
                <a:cs typeface="Times New Roman" panose="02020603050405020304"/>
                <a:sym typeface="Times New Roman" panose="02020603050405020304"/>
              </a:rPr>
              <a:t>Processing a correlated subquery Using the Exists </a:t>
            </a:r>
            <a:r>
              <a:rPr lang="en-US" b="0" i="0">
                <a:solidFill>
                  <a:srgbClr val="273239"/>
                </a:solidFill>
                <a:latin typeface="Times New Roman" panose="02020603050405020304"/>
                <a:ea typeface="Times New Roman" panose="02020603050405020304"/>
                <a:cs typeface="Times New Roman" panose="02020603050405020304"/>
                <a:sym typeface="Times New Roman" panose="02020603050405020304"/>
              </a:rPr>
              <a:t>Operator - E.g.</a:t>
            </a:r>
            <a:endParaRPr lang="en-US" b="0" i="0">
              <a:solidFill>
                <a:srgbClr val="273239"/>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473" name="Google Shape;473;p61" descr="Noname.gif"/>
          <p:cNvPicPr preferRelativeResize="0"/>
          <p:nvPr/>
        </p:nvPicPr>
        <p:blipFill rotWithShape="1">
          <a:blip r:embed="rId1"/>
          <a:srcRect/>
          <a:stretch>
            <a:fillRect/>
          </a:stretch>
        </p:blipFill>
        <p:spPr>
          <a:xfrm>
            <a:off x="3503104" y="1505675"/>
            <a:ext cx="8070209" cy="5177332"/>
          </a:xfrm>
          <a:prstGeom prst="rect">
            <a:avLst/>
          </a:prstGeom>
          <a:noFill/>
          <a:ln>
            <a:noFill/>
          </a:ln>
        </p:spPr>
      </p:pic>
      <p:sp>
        <p:nvSpPr>
          <p:cNvPr id="474" name="Google Shape;474;p61"/>
          <p:cNvSpPr txBox="1"/>
          <p:nvPr/>
        </p:nvSpPr>
        <p:spPr>
          <a:xfrm>
            <a:off x="618687" y="2894012"/>
            <a:ext cx="2879522" cy="120032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990000"/>
                </a:solidFill>
                <a:latin typeface="Times New Roman" panose="02020603050405020304"/>
                <a:ea typeface="Times New Roman" panose="02020603050405020304"/>
                <a:cs typeface="Times New Roman" panose="02020603050405020304"/>
                <a:sym typeface="Times New Roman" panose="02020603050405020304"/>
              </a:rPr>
              <a:t>Note: Only the orders that involve products with Natural Ash will be included in the final results.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478" name="Shape 478"/>
        <p:cNvGrpSpPr/>
        <p:nvPr/>
      </p:nvGrpSpPr>
      <p:grpSpPr>
        <a:xfrm>
          <a:off x="0" y="0"/>
          <a:ext cx="0" cy="0"/>
          <a:chOff x="0" y="0"/>
          <a:chExt cx="0" cy="0"/>
        </a:xfrm>
      </p:grpSpPr>
      <p:sp>
        <p:nvSpPr>
          <p:cNvPr id="479" name="Google Shape;479;p62"/>
          <p:cNvSpPr txBox="1"/>
          <p:nvPr>
            <p:ph type="body" idx="1"/>
          </p:nvPr>
        </p:nvSpPr>
        <p:spPr>
          <a:xfrm>
            <a:off x="547915" y="1103084"/>
            <a:ext cx="10515600" cy="598714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Basics of SQL-DDL,DML,DCL,TCL			</a:t>
            </a:r>
            <a:r>
              <a:rPr lang="en-US" sz="2400" b="1">
                <a:latin typeface="Calibri" panose="020F0502020204030204"/>
                <a:ea typeface="Calibri" panose="020F0502020204030204"/>
                <a:cs typeface="Calibri" panose="020F0502020204030204"/>
                <a:sym typeface="Calibri" panose="020F0502020204030204"/>
              </a:rPr>
              <a:t>Views and its Types </a:t>
            </a:r>
            <a:endParaRPr lang="en-US" sz="2400" b="1">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Structure Creation, alternation			</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Defining Constraints-Primary Key, Foreign Key, 	Transaction Control Commands Unique, not null, check, IN operator 			Commit, Rollback, Savepoint</a:t>
            </a:r>
            <a:endParaRPr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Functions-aggregation functions 			PL/SQL Concepts- Cursors</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Built-in Functions-numeric, date, string</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functions, string functions, Set operations, 		Stored Procedure, Functions 								Triggers and  Exceptional 								Handling</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Sub Queries, correlated sub queries 		Query Processing</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Nested Queries,</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a:t>
            </a:r>
            <a:endParaRPr sz="24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483" name="Shape 483"/>
        <p:cNvGrpSpPr/>
        <p:nvPr/>
      </p:nvGrpSpPr>
      <p:grpSpPr>
        <a:xfrm>
          <a:off x="0" y="0"/>
          <a:ext cx="0" cy="0"/>
          <a:chOff x="0" y="0"/>
          <a:chExt cx="0" cy="0"/>
        </a:xfrm>
      </p:grpSpPr>
      <p:sp>
        <p:nvSpPr>
          <p:cNvPr id="484" name="Google Shape;484;p63"/>
          <p:cNvSpPr txBox="1"/>
          <p:nvPr>
            <p:ph type="title"/>
          </p:nvPr>
        </p:nvSpPr>
        <p:spPr>
          <a:xfrm>
            <a:off x="1920240" y="442221"/>
            <a:ext cx="8770571" cy="452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73239"/>
              </a:buClr>
              <a:buSzPct val="100000"/>
              <a:buFont typeface="Times New Roman" panose="02020603050405020304"/>
              <a:buNone/>
            </a:pPr>
            <a:r>
              <a:rPr lang="en-US" b="0" i="0">
                <a:solidFill>
                  <a:srgbClr val="273239"/>
                </a:solidFill>
                <a:latin typeface="Times New Roman" panose="02020603050405020304"/>
                <a:ea typeface="Times New Roman" panose="02020603050405020304"/>
                <a:cs typeface="Times New Roman" panose="02020603050405020304"/>
                <a:sym typeface="Times New Roman" panose="02020603050405020304"/>
              </a:rPr>
              <a:t>SQL Views</a:t>
            </a:r>
            <a:endParaRPr b="0">
              <a:latin typeface="Times New Roman" panose="02020603050405020304"/>
              <a:ea typeface="Times New Roman" panose="02020603050405020304"/>
              <a:cs typeface="Times New Roman" panose="02020603050405020304"/>
              <a:sym typeface="Times New Roman" panose="02020603050405020304"/>
            </a:endParaRPr>
          </a:p>
        </p:txBody>
      </p:sp>
      <p:sp>
        <p:nvSpPr>
          <p:cNvPr id="485" name="Google Shape;485;p63"/>
          <p:cNvSpPr txBox="1"/>
          <p:nvPr>
            <p:ph type="body" idx="1"/>
          </p:nvPr>
        </p:nvSpPr>
        <p:spPr>
          <a:xfrm>
            <a:off x="729842" y="894221"/>
            <a:ext cx="11031523" cy="5069559"/>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40424E"/>
              </a:buClr>
              <a:buSzPts val="2800"/>
              <a:buChar char="•"/>
            </a:pP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Views in SQL are kind of virtual tables. </a:t>
            </a:r>
            <a:endPar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40424E"/>
              </a:buClr>
              <a:buSzPts val="2800"/>
              <a:buChar char="•"/>
            </a:pP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A view also has rows and columns as they are in a real table in the database. </a:t>
            </a:r>
            <a:endPar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50800" algn="just" rtl="0">
              <a:lnSpc>
                <a:spcPct val="90000"/>
              </a:lnSpc>
              <a:spcBef>
                <a:spcPts val="1000"/>
              </a:spcBef>
              <a:spcAft>
                <a:spcPts val="0"/>
              </a:spcAft>
              <a:buClr>
                <a:schemeClr val="dk1"/>
              </a:buClr>
              <a:buSzPts val="2800"/>
              <a:buNone/>
            </a:pPr>
            <a:endParaRPr b="0" i="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40424E"/>
              </a:buClr>
              <a:buSzPts val="2800"/>
              <a:buChar char="•"/>
            </a:pP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We can create a view by selecting fields from one or more tables present in the database. </a:t>
            </a:r>
            <a:endPar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40424E"/>
              </a:buClr>
              <a:buSzPts val="2800"/>
              <a:buChar char="•"/>
            </a:pP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A View can either have all the rows of a table or specific rows based on certain condition.</a:t>
            </a:r>
            <a:endParaRPr>
              <a:latin typeface="Times New Roman" panose="02020603050405020304"/>
              <a:ea typeface="Times New Roman" panose="02020603050405020304"/>
              <a:cs typeface="Times New Roman" panose="02020603050405020304"/>
              <a:sym typeface="Times New Roman" panose="02020603050405020304"/>
            </a:endParaRPr>
          </a:p>
        </p:txBody>
      </p:sp>
      <p:pic>
        <p:nvPicPr>
          <p:cNvPr id="486" name="Google Shape;486;p63" descr="Screenshot (57)"/>
          <p:cNvPicPr preferRelativeResize="0"/>
          <p:nvPr/>
        </p:nvPicPr>
        <p:blipFill rotWithShape="1">
          <a:blip r:embed="rId1"/>
          <a:srcRect/>
          <a:stretch>
            <a:fillRect/>
          </a:stretch>
        </p:blipFill>
        <p:spPr>
          <a:xfrm>
            <a:off x="1359661" y="5292485"/>
            <a:ext cx="2857500" cy="1190625"/>
          </a:xfrm>
          <a:prstGeom prst="rect">
            <a:avLst/>
          </a:prstGeom>
          <a:noFill/>
          <a:ln>
            <a:noFill/>
          </a:ln>
        </p:spPr>
      </p:pic>
      <p:pic>
        <p:nvPicPr>
          <p:cNvPr id="487" name="Google Shape;487;p63" descr="Screenshot (58)"/>
          <p:cNvPicPr preferRelativeResize="0"/>
          <p:nvPr/>
        </p:nvPicPr>
        <p:blipFill rotWithShape="1">
          <a:blip r:embed="rId2"/>
          <a:srcRect/>
          <a:stretch>
            <a:fillRect/>
          </a:stretch>
        </p:blipFill>
        <p:spPr>
          <a:xfrm>
            <a:off x="5484670" y="5088035"/>
            <a:ext cx="2857500" cy="1190625"/>
          </a:xfrm>
          <a:prstGeom prst="rect">
            <a:avLst/>
          </a:prstGeom>
          <a:noFill/>
          <a:ln>
            <a:noFill/>
          </a:ln>
        </p:spPr>
      </p:pic>
      <p:sp>
        <p:nvSpPr>
          <p:cNvPr id="488" name="Google Shape;488;p63"/>
          <p:cNvSpPr txBox="1"/>
          <p:nvPr/>
        </p:nvSpPr>
        <p:spPr>
          <a:xfrm>
            <a:off x="1837189" y="3339934"/>
            <a:ext cx="135485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Student Details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9" name="Google Shape;489;p63"/>
          <p:cNvSpPr txBox="1"/>
          <p:nvPr/>
        </p:nvSpPr>
        <p:spPr>
          <a:xfrm>
            <a:off x="6245603" y="3370711"/>
            <a:ext cx="133562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Student Marks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493" name="Shape 493"/>
        <p:cNvGrpSpPr/>
        <p:nvPr/>
      </p:nvGrpSpPr>
      <p:grpSpPr>
        <a:xfrm>
          <a:off x="0" y="0"/>
          <a:ext cx="0" cy="0"/>
          <a:chOff x="0" y="0"/>
          <a:chExt cx="0" cy="0"/>
        </a:xfrm>
      </p:grpSpPr>
      <p:sp>
        <p:nvSpPr>
          <p:cNvPr id="494" name="Google Shape;494;p64"/>
          <p:cNvSpPr txBox="1"/>
          <p:nvPr>
            <p:ph type="title"/>
          </p:nvPr>
        </p:nvSpPr>
        <p:spPr>
          <a:xfrm>
            <a:off x="486561" y="442221"/>
            <a:ext cx="11425805" cy="53929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Times New Roman" panose="02020603050405020304"/>
              <a:buNone/>
            </a:pPr>
            <a:r>
              <a:rPr lang="en-US" b="0">
                <a:latin typeface="Times New Roman" panose="02020603050405020304"/>
                <a:ea typeface="Times New Roman" panose="02020603050405020304"/>
                <a:cs typeface="Times New Roman" panose="02020603050405020304"/>
                <a:sym typeface="Times New Roman" panose="02020603050405020304"/>
              </a:rPr>
              <a:t>Creating a View</a:t>
            </a:r>
            <a:endParaRPr lang="en-US" b="0">
              <a:latin typeface="Times New Roman" panose="02020603050405020304"/>
              <a:ea typeface="Times New Roman" panose="02020603050405020304"/>
              <a:cs typeface="Times New Roman" panose="02020603050405020304"/>
              <a:sym typeface="Times New Roman" panose="02020603050405020304"/>
            </a:endParaRPr>
          </a:p>
        </p:txBody>
      </p:sp>
      <p:sp>
        <p:nvSpPr>
          <p:cNvPr id="495" name="Google Shape;495;p64"/>
          <p:cNvSpPr txBox="1"/>
          <p:nvPr>
            <p:ph type="body" idx="1"/>
          </p:nvPr>
        </p:nvSpPr>
        <p:spPr>
          <a:xfrm>
            <a:off x="4370663" y="1052819"/>
            <a:ext cx="7541703" cy="5046365"/>
          </a:xfrm>
          <a:prstGeom prst="rect">
            <a:avLst/>
          </a:prstGeom>
          <a:noFill/>
          <a:ln>
            <a:noFill/>
          </a:ln>
        </p:spPr>
        <p:txBody>
          <a:bodyPr spcFirstLastPara="1" wrap="square" lIns="91425" tIns="45700" rIns="91425" bIns="45700" anchor="t" anchorCtr="0">
            <a:normAutofit/>
          </a:bodyPr>
          <a:lstStyle/>
          <a:p>
            <a:pPr marL="0" marR="0" lvl="0" indent="0" algn="just" rtl="0">
              <a:lnSpc>
                <a:spcPct val="100000"/>
              </a:lnSpc>
              <a:spcBef>
                <a:spcPts val="0"/>
              </a:spcBef>
              <a:spcAft>
                <a:spcPts val="0"/>
              </a:spcAft>
              <a:buClr>
                <a:srgbClr val="40424E"/>
              </a:buClr>
              <a:buSzPts val="1600"/>
              <a:buFont typeface="Times New Roman" panose="02020603050405020304"/>
              <a:buNone/>
            </a:pPr>
            <a:r>
              <a:rPr lang="en-US" sz="1600"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View can be created using </a:t>
            </a:r>
            <a:r>
              <a:rPr lang="en-US" sz="1600"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CREATE VIEW</a:t>
            </a:r>
            <a:r>
              <a:rPr lang="en-US" sz="1600" b="0"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 statement. A View can be created from a single table or multiple tables.</a:t>
            </a:r>
            <a:endParaRPr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1600"/>
              <a:buFont typeface="Calibri" panose="020F0502020204030204"/>
              <a:buNone/>
            </a:pPr>
            <a:endParaRPr sz="1600"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40424E"/>
              </a:buClr>
              <a:buSzPts val="1600"/>
              <a:buFont typeface="Times New Roman" panose="02020603050405020304"/>
              <a:buNone/>
            </a:pPr>
            <a:r>
              <a:rPr lang="en-US" sz="1600" b="1" i="0" u="none" strike="noStrike" cap="none">
                <a:solidFill>
                  <a:srgbClr val="40424E"/>
                </a:solidFill>
                <a:latin typeface="Times New Roman" panose="02020603050405020304"/>
                <a:ea typeface="Times New Roman" panose="02020603050405020304"/>
                <a:cs typeface="Times New Roman" panose="02020603050405020304"/>
                <a:sym typeface="Times New Roman" panose="02020603050405020304"/>
              </a:rPr>
              <a:t>Syntax</a:t>
            </a:r>
            <a:endParaRPr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1600"/>
              <a:buFont typeface="Times New Roman" panose="02020603050405020304"/>
              <a:buNone/>
            </a:pPr>
            <a:r>
              <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CREATE VIEW view_name AS SELECT column1, column2..... FROM table_name WHERE condition; </a:t>
            </a:r>
            <a:endPar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1600"/>
              <a:buFont typeface="Calibri" panose="020F0502020204030204"/>
              <a:buNone/>
            </a:pPr>
            <a:endParaRPr sz="1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1600"/>
              <a:buFont typeface="Times New Roman" panose="02020603050405020304"/>
              <a:buNone/>
            </a:pPr>
            <a:r>
              <a:rPr lang="en-US" sz="1600" b="1">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view_name</a:t>
            </a:r>
            <a:r>
              <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Name for the View </a:t>
            </a:r>
            <a:endPar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1600"/>
              <a:buFont typeface="Times New Roman" panose="02020603050405020304"/>
              <a:buNone/>
            </a:pPr>
            <a:r>
              <a:rPr lang="en-US" sz="1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table_name</a:t>
            </a:r>
            <a:r>
              <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Name of the table </a:t>
            </a:r>
            <a:endPar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1600"/>
              <a:buFont typeface="Times New Roman" panose="02020603050405020304"/>
              <a:buNone/>
            </a:pPr>
            <a:r>
              <a:rPr lang="en-US" sz="1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condition</a:t>
            </a:r>
            <a:r>
              <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Condition to select rows </a:t>
            </a:r>
            <a:endPar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rgbClr val="40424E"/>
              </a:buClr>
              <a:buSzPts val="1600"/>
              <a:buChar char="•"/>
            </a:pPr>
            <a:r>
              <a:rPr lang="en-US" sz="1600" b="1" i="0">
                <a:solidFill>
                  <a:srgbClr val="40424E"/>
                </a:solidFill>
                <a:latin typeface="Times New Roman" panose="02020603050405020304"/>
                <a:ea typeface="Times New Roman" panose="02020603050405020304"/>
                <a:cs typeface="Times New Roman" panose="02020603050405020304"/>
                <a:sym typeface="Times New Roman" panose="02020603050405020304"/>
              </a:rPr>
              <a:t>Creating View from a single table</a:t>
            </a:r>
            <a:endParaRPr lang="en-US" sz="1600" b="1" i="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ctr" rtl="0">
              <a:lnSpc>
                <a:spcPct val="90000"/>
              </a:lnSpc>
              <a:spcBef>
                <a:spcPts val="1000"/>
              </a:spcBef>
              <a:spcAft>
                <a:spcPts val="0"/>
              </a:spcAft>
              <a:buClr>
                <a:schemeClr val="dk1"/>
              </a:buClr>
              <a:buSzPts val="1600"/>
              <a:buChar char="•"/>
            </a:pPr>
            <a:r>
              <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CREATE VIEW DetailsView AS SELECT NAME, ADDRESS FROM StudentDetails WHERE S_ID &lt; 5; </a:t>
            </a:r>
            <a:endPar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600"/>
              <a:buFont typeface="Calibri" panose="020F0502020204030204"/>
              <a:buNone/>
            </a:pPr>
            <a:endParaRPr sz="1600" b="0" i="0" u="none" strike="noStrike" cap="none">
              <a:solidFill>
                <a:srgbClr val="40424E"/>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600"/>
              <a:buFont typeface="Times New Roman" panose="02020603050405020304"/>
              <a:buNone/>
            </a:pPr>
            <a:r>
              <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rPr>
              <a:t>To see the data in the View, we can query the view in the same manner as we query a table.</a:t>
            </a:r>
            <a:endPar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chemeClr val="dk1"/>
              </a:buClr>
              <a:buSzPts val="1600"/>
              <a:buFont typeface="Times New Roman" panose="02020603050405020304"/>
              <a:buNone/>
            </a:pPr>
            <a:r>
              <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rPr>
              <a:t>SELECT * FROM DetailsView; </a:t>
            </a:r>
            <a:endPar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50800" algn="l" rtl="0">
              <a:lnSpc>
                <a:spcPct val="90000"/>
              </a:lnSpc>
              <a:spcBef>
                <a:spcPts val="1000"/>
              </a:spcBef>
              <a:spcAft>
                <a:spcPts val="0"/>
              </a:spcAft>
              <a:buClr>
                <a:schemeClr val="dk1"/>
              </a:buClr>
              <a:buSzPts val="2800"/>
              <a:buNone/>
            </a:pPr>
          </a:p>
        </p:txBody>
      </p:sp>
      <p:pic>
        <p:nvPicPr>
          <p:cNvPr id="496" name="Google Shape;496;p64" descr="Screenshot (57)"/>
          <p:cNvPicPr preferRelativeResize="0"/>
          <p:nvPr/>
        </p:nvPicPr>
        <p:blipFill rotWithShape="1">
          <a:blip r:embed="rId1"/>
          <a:srcRect/>
          <a:stretch>
            <a:fillRect/>
          </a:stretch>
        </p:blipFill>
        <p:spPr>
          <a:xfrm>
            <a:off x="738939" y="2495796"/>
            <a:ext cx="2857500" cy="1190625"/>
          </a:xfrm>
          <a:prstGeom prst="rect">
            <a:avLst/>
          </a:prstGeom>
          <a:noFill/>
          <a:ln>
            <a:noFill/>
          </a:ln>
        </p:spPr>
      </p:pic>
      <p:sp>
        <p:nvSpPr>
          <p:cNvPr id="497" name="Google Shape;497;p64"/>
          <p:cNvSpPr txBox="1"/>
          <p:nvPr/>
        </p:nvSpPr>
        <p:spPr>
          <a:xfrm>
            <a:off x="1490260" y="2188019"/>
            <a:ext cx="135485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Student Details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498" name="Google Shape;498;p64" descr="Screenshot (57)"/>
          <p:cNvPicPr preferRelativeResize="0"/>
          <p:nvPr/>
        </p:nvPicPr>
        <p:blipFill rotWithShape="1">
          <a:blip r:embed="rId2"/>
          <a:srcRect/>
          <a:stretch>
            <a:fillRect/>
          </a:stretch>
        </p:blipFill>
        <p:spPr>
          <a:xfrm>
            <a:off x="738939" y="4572000"/>
            <a:ext cx="2857500" cy="939567"/>
          </a:xfrm>
          <a:prstGeom prst="rect">
            <a:avLst/>
          </a:prstGeom>
          <a:noFill/>
          <a:ln>
            <a:noFill/>
          </a:ln>
        </p:spPr>
      </p:pic>
      <p:sp>
        <p:nvSpPr>
          <p:cNvPr id="499" name="Google Shape;499;p64"/>
          <p:cNvSpPr txBox="1"/>
          <p:nvPr/>
        </p:nvSpPr>
        <p:spPr>
          <a:xfrm>
            <a:off x="1518131" y="4088650"/>
            <a:ext cx="74090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Output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503" name="Shape 503"/>
        <p:cNvGrpSpPr/>
        <p:nvPr/>
      </p:nvGrpSpPr>
      <p:grpSpPr>
        <a:xfrm>
          <a:off x="0" y="0"/>
          <a:ext cx="0" cy="0"/>
          <a:chOff x="0" y="0"/>
          <a:chExt cx="0" cy="0"/>
        </a:xfrm>
      </p:grpSpPr>
      <p:sp>
        <p:nvSpPr>
          <p:cNvPr id="504" name="Google Shape;504;p65"/>
          <p:cNvSpPr txBox="1"/>
          <p:nvPr>
            <p:ph type="body" idx="1"/>
          </p:nvPr>
        </p:nvSpPr>
        <p:spPr>
          <a:xfrm>
            <a:off x="4974672" y="377505"/>
            <a:ext cx="6996418" cy="558627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800"/>
              <a:buChar char="•"/>
            </a:pPr>
            <a:r>
              <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Creating View from multiple tables</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1600"/>
              <a:buChar char="•"/>
            </a:pPr>
            <a:r>
              <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 this example we will create a View named MarksView from two tables StudentDetails and StudentMarks. </a:t>
            </a:r>
            <a:endPar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1600"/>
              <a:buChar char="•"/>
            </a:pPr>
            <a:r>
              <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To create a View from multiple tables we can simply include multiple tables in the SELECT statement.</a:t>
            </a:r>
            <a:endPar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ctr" rtl="0">
              <a:lnSpc>
                <a:spcPct val="90000"/>
              </a:lnSpc>
              <a:spcBef>
                <a:spcPts val="1000"/>
              </a:spcBef>
              <a:spcAft>
                <a:spcPts val="0"/>
              </a:spcAft>
              <a:buClr>
                <a:schemeClr val="dk1"/>
              </a:buClr>
              <a:buSzPts val="1600"/>
              <a:buChar char="•"/>
            </a:pPr>
            <a:r>
              <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CREATE VIEW MarksView AS SELECT StudentDetails.NAME, StudentDetails.ADDRESS, StudentMarks.MARKS FROM StudentDetails, StudentMarks WHERE StudentDetails.NAME = StudentMarks.NAME; </a:t>
            </a:r>
            <a:endPar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marR="0" lvl="0" indent="-127000" algn="l" rtl="0">
              <a:lnSpc>
                <a:spcPct val="90000"/>
              </a:lnSpc>
              <a:spcBef>
                <a:spcPts val="1000"/>
              </a:spcBef>
              <a:spcAft>
                <a:spcPts val="0"/>
              </a:spcAft>
              <a:buClr>
                <a:schemeClr val="dk1"/>
              </a:buClr>
              <a:buSzPts val="1600"/>
              <a:buNone/>
            </a:pP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marR="0" lvl="0" indent="-228600" algn="l" rtl="0">
              <a:lnSpc>
                <a:spcPct val="90000"/>
              </a:lnSpc>
              <a:spcBef>
                <a:spcPts val="1000"/>
              </a:spcBef>
              <a:spcAft>
                <a:spcPts val="0"/>
              </a:spcAft>
              <a:buClr>
                <a:schemeClr val="dk1"/>
              </a:buClr>
              <a:buSzPts val="1600"/>
              <a:buChar char="•"/>
            </a:pPr>
            <a:r>
              <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rPr>
              <a:t>To display data of View MarksView:</a:t>
            </a:r>
            <a:endPar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marR="0" lvl="0" indent="-228600" algn="ctr" rtl="0">
              <a:lnSpc>
                <a:spcPct val="90000"/>
              </a:lnSpc>
              <a:spcBef>
                <a:spcPts val="1000"/>
              </a:spcBef>
              <a:spcAft>
                <a:spcPts val="0"/>
              </a:spcAft>
              <a:buClr>
                <a:schemeClr val="dk1"/>
              </a:buClr>
              <a:buSzPts val="1600"/>
              <a:buChar char="•"/>
            </a:pPr>
            <a:r>
              <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rPr>
              <a:t>SELECT * FROM MarksView; </a:t>
            </a:r>
            <a:endPar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50800" algn="l" rtl="0">
              <a:lnSpc>
                <a:spcPct val="90000"/>
              </a:lnSpc>
              <a:spcBef>
                <a:spcPts val="1000"/>
              </a:spcBef>
              <a:spcAft>
                <a:spcPts val="0"/>
              </a:spcAft>
              <a:buClr>
                <a:schemeClr val="dk1"/>
              </a:buClr>
              <a:buSzPts val="2800"/>
              <a:buNone/>
            </a:pPr>
          </a:p>
        </p:txBody>
      </p:sp>
      <p:pic>
        <p:nvPicPr>
          <p:cNvPr id="505" name="Google Shape;505;p65" descr="Screenshot (59)"/>
          <p:cNvPicPr preferRelativeResize="0"/>
          <p:nvPr/>
        </p:nvPicPr>
        <p:blipFill rotWithShape="1">
          <a:blip r:embed="rId1"/>
          <a:srcRect/>
          <a:stretch>
            <a:fillRect/>
          </a:stretch>
        </p:blipFill>
        <p:spPr>
          <a:xfrm>
            <a:off x="900593" y="4963655"/>
            <a:ext cx="2857500" cy="1000125"/>
          </a:xfrm>
          <a:prstGeom prst="rect">
            <a:avLst/>
          </a:prstGeom>
          <a:noFill/>
          <a:ln>
            <a:noFill/>
          </a:ln>
        </p:spPr>
      </p:pic>
      <p:pic>
        <p:nvPicPr>
          <p:cNvPr id="506" name="Google Shape;506;p65" descr="Screenshot (57)"/>
          <p:cNvPicPr preferRelativeResize="0"/>
          <p:nvPr/>
        </p:nvPicPr>
        <p:blipFill rotWithShape="1">
          <a:blip r:embed="rId2"/>
          <a:srcRect/>
          <a:stretch>
            <a:fillRect/>
          </a:stretch>
        </p:blipFill>
        <p:spPr>
          <a:xfrm>
            <a:off x="900593" y="1299032"/>
            <a:ext cx="2857500" cy="1190625"/>
          </a:xfrm>
          <a:prstGeom prst="rect">
            <a:avLst/>
          </a:prstGeom>
          <a:noFill/>
          <a:ln>
            <a:noFill/>
          </a:ln>
        </p:spPr>
      </p:pic>
      <p:pic>
        <p:nvPicPr>
          <p:cNvPr id="507" name="Google Shape;507;p65" descr="Screenshot (58)"/>
          <p:cNvPicPr preferRelativeResize="0"/>
          <p:nvPr/>
        </p:nvPicPr>
        <p:blipFill rotWithShape="1">
          <a:blip r:embed="rId3"/>
          <a:srcRect/>
          <a:stretch>
            <a:fillRect/>
          </a:stretch>
        </p:blipFill>
        <p:spPr>
          <a:xfrm>
            <a:off x="900593" y="3170642"/>
            <a:ext cx="2857500" cy="1190625"/>
          </a:xfrm>
          <a:prstGeom prst="rect">
            <a:avLst/>
          </a:prstGeom>
          <a:noFill/>
          <a:ln>
            <a:noFill/>
          </a:ln>
        </p:spPr>
      </p:pic>
      <p:sp>
        <p:nvSpPr>
          <p:cNvPr id="508" name="Google Shape;508;p65"/>
          <p:cNvSpPr txBox="1"/>
          <p:nvPr/>
        </p:nvSpPr>
        <p:spPr>
          <a:xfrm>
            <a:off x="1651914" y="991255"/>
            <a:ext cx="135485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Student Details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9" name="Google Shape;509;p65"/>
          <p:cNvSpPr txBox="1"/>
          <p:nvPr/>
        </p:nvSpPr>
        <p:spPr>
          <a:xfrm>
            <a:off x="1671150" y="2840894"/>
            <a:ext cx="133562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Student Marks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0" name="Google Shape;510;p65"/>
          <p:cNvSpPr txBox="1"/>
          <p:nvPr/>
        </p:nvSpPr>
        <p:spPr>
          <a:xfrm>
            <a:off x="1572935" y="4567977"/>
            <a:ext cx="74090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Output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514" name="Shape 514"/>
        <p:cNvGrpSpPr/>
        <p:nvPr/>
      </p:nvGrpSpPr>
      <p:grpSpPr>
        <a:xfrm>
          <a:off x="0" y="0"/>
          <a:ext cx="0" cy="0"/>
          <a:chOff x="0" y="0"/>
          <a:chExt cx="0" cy="0"/>
        </a:xfrm>
      </p:grpSpPr>
      <p:sp>
        <p:nvSpPr>
          <p:cNvPr id="515" name="Google Shape;515;p66"/>
          <p:cNvSpPr txBox="1"/>
          <p:nvPr>
            <p:ph type="title"/>
          </p:nvPr>
        </p:nvSpPr>
        <p:spPr>
          <a:xfrm>
            <a:off x="1920240" y="442220"/>
            <a:ext cx="8770571" cy="59801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40424E"/>
              </a:buClr>
              <a:buSzPct val="100000"/>
              <a:buFont typeface="Times New Roman" panose="02020603050405020304"/>
              <a:buNone/>
            </a:pP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DELETING VIEWS</a:t>
            </a:r>
            <a:endParaRPr b="0">
              <a:latin typeface="Times New Roman" panose="02020603050405020304"/>
              <a:ea typeface="Times New Roman" panose="02020603050405020304"/>
              <a:cs typeface="Times New Roman" panose="02020603050405020304"/>
              <a:sym typeface="Times New Roman" panose="02020603050405020304"/>
            </a:endParaRPr>
          </a:p>
        </p:txBody>
      </p:sp>
      <p:sp>
        <p:nvSpPr>
          <p:cNvPr id="516" name="Google Shape;516;p66"/>
          <p:cNvSpPr txBox="1"/>
          <p:nvPr>
            <p:ph type="body" idx="1"/>
          </p:nvPr>
        </p:nvSpPr>
        <p:spPr>
          <a:xfrm>
            <a:off x="771788" y="1040235"/>
            <a:ext cx="11065078" cy="4923545"/>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1600"/>
              <a:buChar char="•"/>
            </a:pPr>
            <a:r>
              <a:rPr lang="en-US" sz="1600" b="0" i="0">
                <a:solidFill>
                  <a:schemeClr val="dk1"/>
                </a:solidFill>
                <a:latin typeface="Times New Roman" panose="02020603050405020304"/>
                <a:ea typeface="Times New Roman" panose="02020603050405020304"/>
                <a:cs typeface="Times New Roman" panose="02020603050405020304"/>
                <a:sym typeface="Times New Roman" panose="02020603050405020304"/>
              </a:rPr>
              <a:t>SQL allows us to delete an existing View. We can delete or drop a View using the DROP statement.</a:t>
            </a:r>
            <a:endParaRPr lang="en-US" sz="1600" b="0" i="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1600"/>
              <a:buFont typeface="Calibri" panose="020F0502020204030204"/>
              <a:buNone/>
            </a:pPr>
            <a:endParaRPr sz="1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1600"/>
              <a:buFont typeface="Times New Roman" panose="02020603050405020304"/>
              <a:buNone/>
            </a:pPr>
            <a:r>
              <a:rPr lang="en-US" sz="1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Syntax</a:t>
            </a:r>
            <a:endParaRPr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1600"/>
              <a:buFont typeface="Calibri" panose="020F0502020204030204"/>
              <a:buNone/>
            </a:pPr>
            <a:endParaRPr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chemeClr val="dk1"/>
              </a:buClr>
              <a:buSzPts val="1600"/>
              <a:buFont typeface="Times New Roman" panose="02020603050405020304"/>
              <a:buNone/>
            </a:pPr>
            <a:r>
              <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DROP VIEW view_name;</a:t>
            </a:r>
            <a:endPar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1600"/>
              <a:buFont typeface="Times New Roman" panose="02020603050405020304"/>
              <a:buNone/>
            </a:pPr>
            <a:r>
              <a:rPr lang="en-US" sz="1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view_name</a:t>
            </a:r>
            <a:r>
              <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Name of the View which we want to delete. </a:t>
            </a:r>
            <a:endPar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1600"/>
              <a:buFont typeface="Calibri" panose="020F0502020204030204"/>
              <a:buNone/>
            </a:pPr>
            <a:endParaRPr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1600"/>
              <a:buFont typeface="Times New Roman" panose="02020603050405020304"/>
              <a:buNone/>
            </a:pPr>
            <a:r>
              <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For example, if we want to delete the View </a:t>
            </a:r>
            <a:r>
              <a:rPr lang="en-US" sz="1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MarksView.</a:t>
            </a:r>
            <a:endParaRPr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chemeClr val="dk1"/>
              </a:buClr>
              <a:buSzPts val="1600"/>
              <a:buFont typeface="Times New Roman" panose="02020603050405020304"/>
              <a:buNone/>
            </a:pPr>
            <a:r>
              <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DROP VIEW MarksView; </a:t>
            </a:r>
            <a:endPar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520" name="Shape 520"/>
        <p:cNvGrpSpPr/>
        <p:nvPr/>
      </p:nvGrpSpPr>
      <p:grpSpPr>
        <a:xfrm>
          <a:off x="0" y="0"/>
          <a:ext cx="0" cy="0"/>
          <a:chOff x="0" y="0"/>
          <a:chExt cx="0" cy="0"/>
        </a:xfrm>
      </p:grpSpPr>
      <p:sp>
        <p:nvSpPr>
          <p:cNvPr id="521" name="Google Shape;521;p67"/>
          <p:cNvSpPr txBox="1"/>
          <p:nvPr>
            <p:ph type="title"/>
          </p:nvPr>
        </p:nvSpPr>
        <p:spPr>
          <a:xfrm>
            <a:off x="553674" y="442221"/>
            <a:ext cx="10137138" cy="53929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40424E"/>
              </a:buClr>
              <a:buSzPct val="100000"/>
              <a:buFont typeface="Times New Roman" panose="02020603050405020304"/>
              <a:buNone/>
            </a:pP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UPDATING VIEWS</a:t>
            </a:r>
            <a:endParaRPr b="0">
              <a:latin typeface="Times New Roman" panose="02020603050405020304"/>
              <a:ea typeface="Times New Roman" panose="02020603050405020304"/>
              <a:cs typeface="Times New Roman" panose="02020603050405020304"/>
              <a:sym typeface="Times New Roman" panose="02020603050405020304"/>
            </a:endParaRPr>
          </a:p>
        </p:txBody>
      </p:sp>
      <p:sp>
        <p:nvSpPr>
          <p:cNvPr id="522" name="Google Shape;522;p67"/>
          <p:cNvSpPr txBox="1"/>
          <p:nvPr>
            <p:ph type="body" idx="1"/>
          </p:nvPr>
        </p:nvSpPr>
        <p:spPr>
          <a:xfrm>
            <a:off x="746620" y="981513"/>
            <a:ext cx="10989578" cy="4982267"/>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rgbClr val="40424E"/>
              </a:buClr>
              <a:buSzPts val="2800"/>
              <a:buChar char="•"/>
            </a:pP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There are certain conditions needed to be satisfied to update a view. If any one of these conditions is </a:t>
            </a:r>
            <a:r>
              <a:rPr lang="en-US" b="1" i="0">
                <a:solidFill>
                  <a:srgbClr val="40424E"/>
                </a:solidFill>
                <a:latin typeface="Times New Roman" panose="02020603050405020304"/>
                <a:ea typeface="Times New Roman" panose="02020603050405020304"/>
                <a:cs typeface="Times New Roman" panose="02020603050405020304"/>
                <a:sym typeface="Times New Roman" panose="02020603050405020304"/>
              </a:rPr>
              <a:t>not</a:t>
            </a: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 met, then we will not be allowed to update the view.</a:t>
            </a:r>
            <a:endPar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50800" algn="just" rtl="0">
              <a:lnSpc>
                <a:spcPct val="90000"/>
              </a:lnSpc>
              <a:spcBef>
                <a:spcPts val="1000"/>
              </a:spcBef>
              <a:spcAft>
                <a:spcPts val="0"/>
              </a:spcAft>
              <a:buClr>
                <a:schemeClr val="dk1"/>
              </a:buClr>
              <a:buSzPts val="2800"/>
              <a:buFont typeface="Calibri" panose="020F0502020204030204"/>
              <a:buNone/>
            </a:pPr>
            <a:endParaRPr b="0" i="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40424E"/>
              </a:buClr>
              <a:buSzPts val="2800"/>
              <a:buFont typeface="Calibri" panose="020F0502020204030204"/>
              <a:buAutoNum type="arabicPeriod"/>
            </a:pP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The SELECT statement which is used to create the view should not include GROUP BY clause or ORDER BY clause.</a:t>
            </a:r>
            <a:endPar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40424E"/>
              </a:buClr>
              <a:buSzPts val="2800"/>
              <a:buFont typeface="Calibri" panose="020F0502020204030204"/>
              <a:buAutoNum type="arabicPeriod"/>
            </a:pP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The SELECT statement should not have the DISTINCT keyword.</a:t>
            </a:r>
            <a:endPar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40424E"/>
              </a:buClr>
              <a:buSzPts val="2800"/>
              <a:buFont typeface="Calibri" panose="020F0502020204030204"/>
              <a:buAutoNum type="arabicPeriod"/>
            </a:pP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The View should have all NOT NULL values.</a:t>
            </a:r>
            <a:endPar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40424E"/>
              </a:buClr>
              <a:buSzPts val="2800"/>
              <a:buFont typeface="Calibri" panose="020F0502020204030204"/>
              <a:buAutoNum type="arabicPeriod"/>
            </a:pP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The view should not be created using nested queries or complex queries.</a:t>
            </a:r>
            <a:endPar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40424E"/>
              </a:buClr>
              <a:buSzPts val="2800"/>
              <a:buFont typeface="Calibri" panose="020F0502020204030204"/>
              <a:buAutoNum type="arabicPeriod"/>
            </a:pP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The view should be created from a single table. If the view is created using multiple tables then we will not be allowed to update the view.</a:t>
            </a:r>
            <a:endPar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526" name="Shape 526"/>
        <p:cNvGrpSpPr/>
        <p:nvPr/>
      </p:nvGrpSpPr>
      <p:grpSpPr>
        <a:xfrm>
          <a:off x="0" y="0"/>
          <a:ext cx="0" cy="0"/>
          <a:chOff x="0" y="0"/>
          <a:chExt cx="0" cy="0"/>
        </a:xfrm>
      </p:grpSpPr>
      <p:sp>
        <p:nvSpPr>
          <p:cNvPr id="527" name="Google Shape;527;p68"/>
          <p:cNvSpPr txBox="1"/>
          <p:nvPr>
            <p:ph type="title"/>
          </p:nvPr>
        </p:nvSpPr>
        <p:spPr>
          <a:xfrm>
            <a:off x="1920240" y="230310"/>
            <a:ext cx="8770571" cy="54909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Times New Roman" panose="02020603050405020304"/>
              <a:buNone/>
            </a:pPr>
            <a:r>
              <a:rPr lang="en-US" sz="3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CREATE OR REPLACE VIEW </a:t>
            </a:r>
            <a:endParaRPr b="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28" name="Google Shape;528;p68"/>
          <p:cNvSpPr txBox="1"/>
          <p:nvPr/>
        </p:nvSpPr>
        <p:spPr>
          <a:xfrm>
            <a:off x="595618" y="1357773"/>
            <a:ext cx="11190914" cy="397031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We can use the </a:t>
            </a:r>
            <a:r>
              <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CREATE OR REPLACE VIEW</a:t>
            </a: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statement to add or remove fields from a view.</a:t>
            </a:r>
            <a:b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b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1800"/>
              <a:buFont typeface="Times New Roman" panose="02020603050405020304"/>
              <a:buNone/>
            </a:pPr>
            <a:r>
              <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Syntax</a:t>
            </a: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CREATE OR REPLACE VIEW view_name AS SELECT column1,coulmn2,.. FROM table_name WHERE condition;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0"/>
              </a:spcBef>
              <a:spcAft>
                <a:spcPts val="0"/>
              </a:spcAft>
              <a:buClr>
                <a:schemeClr val="dk1"/>
              </a:buClr>
              <a:buSzPts val="1800"/>
              <a:buFont typeface="Calibri" panose="020F0502020204030204"/>
              <a:buNone/>
            </a:pP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For example, if we want to update the view </a:t>
            </a:r>
            <a:r>
              <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MarksView</a:t>
            </a: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and add the field AGE to this View from </a:t>
            </a:r>
            <a:r>
              <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StudentMarks </a:t>
            </a: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Table, we can do this as: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0"/>
              </a:spcBef>
              <a:spcAft>
                <a:spcPts val="0"/>
              </a:spcAft>
              <a:buClr>
                <a:schemeClr val="dk1"/>
              </a:buClr>
              <a:buSzPts val="1800"/>
              <a:buFont typeface="Calibri" panose="020F0502020204030204"/>
              <a:buNone/>
            </a:pP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CREATE OR REPLACE VIEW MarksView AS SELECT StudentDetails.NAME, StudentDetails.ADDRESS, StudentMarks.MARKS, StudentMarks.AGE FROM StudentDetails, StudentMarks WHERE StudentDetails.NAME = StudentMarks.NAME;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0"/>
              </a:spcBef>
              <a:spcAft>
                <a:spcPts val="0"/>
              </a:spcAft>
              <a:buClr>
                <a:schemeClr val="dk1"/>
              </a:buClr>
              <a:buSzPts val="1800"/>
              <a:buFont typeface="Calibri" panose="020F0502020204030204"/>
              <a:buNone/>
            </a:pP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If we fetch all the data from MarksView now as: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SELECT * FROM MarksView;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529" name="Google Shape;529;p68" descr="Screenshot (60)"/>
          <p:cNvPicPr preferRelativeResize="0"/>
          <p:nvPr/>
        </p:nvPicPr>
        <p:blipFill rotWithShape="1">
          <a:blip r:embed="rId1"/>
          <a:srcRect/>
          <a:stretch>
            <a:fillRect/>
          </a:stretch>
        </p:blipFill>
        <p:spPr>
          <a:xfrm>
            <a:off x="7414260" y="5500227"/>
            <a:ext cx="2857500" cy="742950"/>
          </a:xfrm>
          <a:prstGeom prst="rect">
            <a:avLst/>
          </a:prstGeom>
          <a:noFill/>
          <a:ln>
            <a:noFill/>
          </a:ln>
        </p:spPr>
      </p:pic>
      <p:sp>
        <p:nvSpPr>
          <p:cNvPr id="530" name="Google Shape;530;p68"/>
          <p:cNvSpPr txBox="1"/>
          <p:nvPr/>
        </p:nvSpPr>
        <p:spPr>
          <a:xfrm>
            <a:off x="8472556" y="5174202"/>
            <a:ext cx="74090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Output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534" name="Shape 534"/>
        <p:cNvGrpSpPr/>
        <p:nvPr/>
      </p:nvGrpSpPr>
      <p:grpSpPr>
        <a:xfrm>
          <a:off x="0" y="0"/>
          <a:ext cx="0" cy="0"/>
          <a:chOff x="0" y="0"/>
          <a:chExt cx="0" cy="0"/>
        </a:xfrm>
      </p:grpSpPr>
      <p:sp>
        <p:nvSpPr>
          <p:cNvPr id="535" name="Google Shape;535;p69"/>
          <p:cNvSpPr txBox="1"/>
          <p:nvPr>
            <p:ph type="title"/>
          </p:nvPr>
        </p:nvSpPr>
        <p:spPr>
          <a:xfrm>
            <a:off x="713064" y="442220"/>
            <a:ext cx="10880521" cy="547681"/>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40424E"/>
              </a:buClr>
              <a:buSzPct val="100000"/>
              <a:buFont typeface="Times New Roman" panose="02020603050405020304"/>
              <a:buNone/>
            </a:pP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Inserting a row in a view</a:t>
            </a:r>
            <a:endParaRPr b="0">
              <a:latin typeface="Times New Roman" panose="02020603050405020304"/>
              <a:ea typeface="Times New Roman" panose="02020603050405020304"/>
              <a:cs typeface="Times New Roman" panose="02020603050405020304"/>
              <a:sym typeface="Times New Roman" panose="02020603050405020304"/>
            </a:endParaRPr>
          </a:p>
        </p:txBody>
      </p:sp>
      <p:sp>
        <p:nvSpPr>
          <p:cNvPr id="536" name="Google Shape;536;p69"/>
          <p:cNvSpPr txBox="1"/>
          <p:nvPr>
            <p:ph type="body" idx="1"/>
          </p:nvPr>
        </p:nvSpPr>
        <p:spPr>
          <a:xfrm>
            <a:off x="713064" y="1115736"/>
            <a:ext cx="10880521" cy="4848044"/>
          </a:xfrm>
          <a:prstGeom prst="rect">
            <a:avLst/>
          </a:prstGeom>
          <a:noFill/>
          <a:ln>
            <a:noFill/>
          </a:ln>
        </p:spPr>
        <p:txBody>
          <a:bodyPr spcFirstLastPara="1" wrap="square" lIns="91425" tIns="45700" rIns="91425" bIns="45700" anchor="t" anchorCtr="0">
            <a:normAutofit/>
          </a:bodyPr>
          <a:lstStyle/>
          <a:p>
            <a:pPr marL="0" marR="0" lvl="0" indent="0" algn="just" rtl="0">
              <a:lnSpc>
                <a:spcPct val="100000"/>
              </a:lnSpc>
              <a:spcBef>
                <a:spcPts val="0"/>
              </a:spcBef>
              <a:spcAft>
                <a:spcPts val="0"/>
              </a:spcAft>
              <a:buClr>
                <a:schemeClr val="dk1"/>
              </a:buClr>
              <a:buSzPts val="1600"/>
              <a:buFont typeface="Times New Roman" panose="02020603050405020304"/>
              <a:buNone/>
            </a:pPr>
            <a:r>
              <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We can insert a row in a View in a same way as we do in a table. We can use the INSERT INTO statement of SQL to insert a row in a View.</a:t>
            </a:r>
            <a:endPar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1600"/>
              <a:buFont typeface="Calibri" panose="020F0502020204030204"/>
              <a:buNone/>
            </a:pP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1600"/>
              <a:buFont typeface="Times New Roman" panose="02020603050405020304"/>
              <a:buNone/>
            </a:pPr>
            <a:r>
              <a:rPr lang="en-US" sz="1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Syntax</a:t>
            </a:r>
            <a:r>
              <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chemeClr val="dk1"/>
              </a:buClr>
              <a:buSzPts val="1600"/>
              <a:buFont typeface="Times New Roman" panose="02020603050405020304"/>
              <a:buNone/>
            </a:pPr>
            <a:r>
              <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INSERT INTO view_name(column1, column2 , column3,..) VALUES(value1, value2, value3..); </a:t>
            </a:r>
            <a:r>
              <a:rPr lang="en-US" sz="1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view_name</a:t>
            </a:r>
            <a:r>
              <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Name of the View </a:t>
            </a:r>
            <a:endPar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1600"/>
              <a:buFont typeface="Calibri" panose="020F0502020204030204"/>
              <a:buNone/>
            </a:pP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600"/>
              <a:buFont typeface="Times New Roman" panose="02020603050405020304"/>
              <a:buNone/>
            </a:pPr>
            <a:r>
              <a:rPr lang="en-US" sz="1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Example</a:t>
            </a:r>
            <a:r>
              <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br>
              <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 the below example we will insert a new row in the View DetailsView which we have created above in the example of “creating views from a single table”.</a:t>
            </a:r>
            <a:endPar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1600"/>
              <a:buFont typeface="Calibri" panose="020F0502020204030204"/>
              <a:buNone/>
            </a:pPr>
            <a:endParaRPr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chemeClr val="dk1"/>
              </a:buClr>
              <a:buSzPts val="1600"/>
              <a:buFont typeface="Times New Roman" panose="02020603050405020304"/>
              <a:buNone/>
            </a:pPr>
            <a:r>
              <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INSERT INTO DetailsView(NAME, ADDRESS) VALUES("Suresh","Gurgaon"); </a:t>
            </a:r>
            <a:endPar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1600"/>
              <a:buFont typeface="Calibri" panose="020F0502020204030204"/>
              <a:buNone/>
            </a:pPr>
            <a:endParaRPr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1600"/>
              <a:buFont typeface="Times New Roman" panose="02020603050405020304"/>
              <a:buNone/>
            </a:pPr>
            <a:r>
              <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If we fetch all the data from DetailsView now as,</a:t>
            </a:r>
            <a:endPar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chemeClr val="dk1"/>
              </a:buClr>
              <a:buSzPts val="1600"/>
              <a:buFont typeface="Times New Roman" panose="02020603050405020304"/>
              <a:buNone/>
            </a:pPr>
            <a:r>
              <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SELECT * FROM DetailsView; </a:t>
            </a:r>
            <a:endPar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50800" algn="l" rtl="0">
              <a:lnSpc>
                <a:spcPct val="90000"/>
              </a:lnSpc>
              <a:spcBef>
                <a:spcPts val="1000"/>
              </a:spcBef>
              <a:spcAft>
                <a:spcPts val="0"/>
              </a:spcAft>
              <a:buClr>
                <a:schemeClr val="dk1"/>
              </a:buClr>
              <a:buSzPts val="2800"/>
              <a:buNone/>
            </a:pPr>
          </a:p>
        </p:txBody>
      </p:sp>
      <p:pic>
        <p:nvPicPr>
          <p:cNvPr id="537" name="Google Shape;537;p69" descr="Screenshot (62)"/>
          <p:cNvPicPr preferRelativeResize="0"/>
          <p:nvPr/>
        </p:nvPicPr>
        <p:blipFill rotWithShape="1">
          <a:blip r:embed="rId1"/>
          <a:srcRect/>
          <a:stretch>
            <a:fillRect/>
          </a:stretch>
        </p:blipFill>
        <p:spPr>
          <a:xfrm>
            <a:off x="7989290" y="5217952"/>
            <a:ext cx="2857500" cy="952538"/>
          </a:xfrm>
          <a:prstGeom prst="rect">
            <a:avLst/>
          </a:prstGeom>
          <a:noFill/>
          <a:ln>
            <a:noFill/>
          </a:ln>
        </p:spPr>
      </p:pic>
      <p:sp>
        <p:nvSpPr>
          <p:cNvPr id="538" name="Google Shape;538;p69"/>
          <p:cNvSpPr txBox="1"/>
          <p:nvPr/>
        </p:nvSpPr>
        <p:spPr>
          <a:xfrm>
            <a:off x="8980474" y="4784340"/>
            <a:ext cx="74090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Output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7"/>
          <p:cNvSpPr txBox="1"/>
          <p:nvPr>
            <p:ph type="body" idx="1"/>
          </p:nvPr>
        </p:nvSpPr>
        <p:spPr>
          <a:xfrm>
            <a:off x="620785" y="461394"/>
            <a:ext cx="11182525" cy="5847127"/>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000"/>
              <a:buChar char="•"/>
            </a:pPr>
            <a:r>
              <a:rPr lang="en-US" sz="2000">
                <a:latin typeface="Times New Roman" panose="02020603050405020304"/>
                <a:ea typeface="Times New Roman" panose="02020603050405020304"/>
                <a:cs typeface="Times New Roman" panose="02020603050405020304"/>
                <a:sym typeface="Times New Roman" panose="02020603050405020304"/>
              </a:rPr>
              <a:t>Read Authorization - which allows reading, but not modification of data.</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panose="02020603050405020304"/>
                <a:ea typeface="Times New Roman" panose="02020603050405020304"/>
                <a:cs typeface="Times New Roman" panose="02020603050405020304"/>
                <a:sym typeface="Times New Roman" panose="02020603050405020304"/>
              </a:rPr>
              <a:t>Insert Authorization - which allows insertion of new data but not modification of existing data.</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panose="02020603050405020304"/>
                <a:ea typeface="Times New Roman" panose="02020603050405020304"/>
                <a:cs typeface="Times New Roman" panose="02020603050405020304"/>
                <a:sym typeface="Times New Roman" panose="02020603050405020304"/>
              </a:rPr>
              <a:t>update authorization - which allows modification but not deletion of data.</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panose="02020603050405020304"/>
                <a:ea typeface="Times New Roman" panose="02020603050405020304"/>
                <a:cs typeface="Times New Roman" panose="02020603050405020304"/>
                <a:sym typeface="Times New Roman" panose="02020603050405020304"/>
              </a:rPr>
              <a:t>Delete Authorization - which allows deletion of data.</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28600" lvl="0" indent="-101600" algn="just" rtl="0">
              <a:lnSpc>
                <a:spcPct val="90000"/>
              </a:lnSpc>
              <a:spcBef>
                <a:spcPts val="1000"/>
              </a:spcBef>
              <a:spcAft>
                <a:spcPts val="0"/>
              </a:spcAft>
              <a:buClr>
                <a:schemeClr val="dk1"/>
              </a:buClr>
              <a:buSzPts val="2000"/>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panose="02020603050405020304"/>
                <a:ea typeface="Times New Roman" panose="02020603050405020304"/>
                <a:cs typeface="Times New Roman" panose="02020603050405020304"/>
                <a:sym typeface="Times New Roman" panose="02020603050405020304"/>
              </a:rPr>
              <a:t>The output of the DDL is placed in the data dictionary which contains metadata - that is, data about data.</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panose="02020603050405020304"/>
                <a:ea typeface="Times New Roman" panose="02020603050405020304"/>
                <a:cs typeface="Times New Roman" panose="02020603050405020304"/>
                <a:sym typeface="Times New Roman" panose="02020603050405020304"/>
              </a:rPr>
              <a:t>SQL provides a rich DDL that allows one to define tables, integrity constraints, assertions, etc.</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28600" lvl="0" indent="-101600" algn="just" rtl="0">
              <a:lnSpc>
                <a:spcPct val="90000"/>
              </a:lnSpc>
              <a:spcBef>
                <a:spcPts val="1000"/>
              </a:spcBef>
              <a:spcAft>
                <a:spcPts val="0"/>
              </a:spcAft>
              <a:buClr>
                <a:schemeClr val="dk1"/>
              </a:buClr>
              <a:buSzPts val="2000"/>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90000"/>
              </a:lnSpc>
              <a:spcBef>
                <a:spcPts val="1000"/>
              </a:spcBef>
              <a:spcAft>
                <a:spcPts val="0"/>
              </a:spcAft>
              <a:buClr>
                <a:srgbClr val="0070C0"/>
              </a:buClr>
              <a:buSzPts val="2000"/>
              <a:buNone/>
            </a:pPr>
            <a:r>
              <a:rPr lang="en-US" sz="2000" b="1">
                <a:solidFill>
                  <a:srgbClr val="0070C0"/>
                </a:solidFill>
                <a:latin typeface="Times New Roman" panose="02020603050405020304"/>
                <a:ea typeface="Times New Roman" panose="02020603050405020304"/>
                <a:cs typeface="Times New Roman" panose="02020603050405020304"/>
                <a:sym typeface="Times New Roman" panose="02020603050405020304"/>
              </a:rPr>
              <a:t>create table department (dept name char (20), building char (15), budget numeric (12,2));</a:t>
            </a:r>
            <a:endParaRPr sz="2000" b="1">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chemeClr val="dk1"/>
              </a:buClr>
              <a:buSzPts val="2000"/>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panose="02020603050405020304"/>
                <a:ea typeface="Times New Roman" panose="02020603050405020304"/>
                <a:cs typeface="Times New Roman" panose="02020603050405020304"/>
                <a:sym typeface="Times New Roman" panose="02020603050405020304"/>
              </a:rPr>
              <a:t>Execution of the above DDL statement creates the department table with three columns: dept name, building, and budget, each of which has a specific data type associated with it.</a:t>
            </a:r>
            <a:endParaRPr lang="en-US" sz="20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542" name="Shape 542"/>
        <p:cNvGrpSpPr/>
        <p:nvPr/>
      </p:nvGrpSpPr>
      <p:grpSpPr>
        <a:xfrm>
          <a:off x="0" y="0"/>
          <a:ext cx="0" cy="0"/>
          <a:chOff x="0" y="0"/>
          <a:chExt cx="0" cy="0"/>
        </a:xfrm>
      </p:grpSpPr>
      <p:sp>
        <p:nvSpPr>
          <p:cNvPr id="543" name="Google Shape;543;p70"/>
          <p:cNvSpPr txBox="1"/>
          <p:nvPr>
            <p:ph type="title"/>
          </p:nvPr>
        </p:nvSpPr>
        <p:spPr>
          <a:xfrm>
            <a:off x="1920240" y="442221"/>
            <a:ext cx="8770571" cy="55607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40424E"/>
              </a:buClr>
              <a:buSzPct val="100000"/>
              <a:buFont typeface="Times New Roman" panose="02020603050405020304"/>
              <a:buNone/>
            </a:pP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Deleting a row from a View</a:t>
            </a:r>
            <a:endParaRPr b="0">
              <a:latin typeface="Times New Roman" panose="02020603050405020304"/>
              <a:ea typeface="Times New Roman" panose="02020603050405020304"/>
              <a:cs typeface="Times New Roman" panose="02020603050405020304"/>
              <a:sym typeface="Times New Roman" panose="02020603050405020304"/>
            </a:endParaRPr>
          </a:p>
        </p:txBody>
      </p:sp>
      <p:sp>
        <p:nvSpPr>
          <p:cNvPr id="544" name="Google Shape;544;p70"/>
          <p:cNvSpPr txBox="1"/>
          <p:nvPr>
            <p:ph type="body" idx="1"/>
          </p:nvPr>
        </p:nvSpPr>
        <p:spPr>
          <a:xfrm>
            <a:off x="847288" y="939567"/>
            <a:ext cx="10972800" cy="538573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1600"/>
              <a:buChar char="•"/>
            </a:pPr>
            <a:r>
              <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Deleting rows from a view is also as simple as deleting rows from a table. </a:t>
            </a:r>
            <a:endPar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1600"/>
              <a:buChar char="•"/>
            </a:pPr>
            <a:r>
              <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We can use the DELETE statement of SQL to delete rows from a view. </a:t>
            </a:r>
            <a:endPar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127000" algn="just" rtl="0">
              <a:lnSpc>
                <a:spcPct val="90000"/>
              </a:lnSpc>
              <a:spcBef>
                <a:spcPts val="1000"/>
              </a:spcBef>
              <a:spcAft>
                <a:spcPts val="0"/>
              </a:spcAft>
              <a:buClr>
                <a:schemeClr val="dk1"/>
              </a:buClr>
              <a:buSzPts val="1600"/>
              <a:buNone/>
            </a:pP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1600"/>
              <a:buChar char="•"/>
            </a:pPr>
            <a:r>
              <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Also deleting a row from a view first delete the row from the actual table and the change is then reflected in the view.</a:t>
            </a:r>
            <a:endPar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1600"/>
              <a:buChar char="•"/>
            </a:pPr>
            <a:r>
              <a:rPr lang="en-US" sz="1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Syntax</a:t>
            </a: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1600"/>
              <a:buChar char="•"/>
            </a:pPr>
            <a:r>
              <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DELETE FROM view_name WHERE condition; </a:t>
            </a:r>
            <a:endPar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1600"/>
              <a:buChar char="•"/>
            </a:pPr>
            <a:r>
              <a:rPr lang="en-US" sz="1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view_name</a:t>
            </a:r>
            <a:r>
              <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:Name of view from where we want to delete rows </a:t>
            </a:r>
            <a:endPar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1600"/>
              <a:buChar char="•"/>
            </a:pPr>
            <a:r>
              <a:rPr lang="en-US" sz="1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condition</a:t>
            </a:r>
            <a:r>
              <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Condition to select rows </a:t>
            </a:r>
            <a:endPar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1600"/>
              <a:buFont typeface="Times New Roman" panose="02020603050405020304"/>
              <a:buNone/>
            </a:pPr>
            <a:r>
              <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rPr>
              <a:t>In this example we will delete the last row from the view DetailsView which we just added in the above example of inserting rows.</a:t>
            </a:r>
            <a:endPar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chemeClr val="dk1"/>
              </a:buClr>
              <a:buSzPts val="1600"/>
              <a:buFont typeface="Times New Roman" panose="02020603050405020304"/>
              <a:buNone/>
            </a:pPr>
            <a:r>
              <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rPr>
              <a:t>DELETE FROM DetailsView WHERE NAME="Suresh"; </a:t>
            </a:r>
            <a:endPar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1600"/>
              <a:buFont typeface="Times New Roman" panose="02020603050405020304"/>
              <a:buNone/>
            </a:pPr>
            <a:r>
              <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rPr>
              <a:t>If we fetch all the data from DetailsView now as,</a:t>
            </a:r>
            <a:endPar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chemeClr val="dk1"/>
              </a:buClr>
              <a:buSzPts val="1600"/>
              <a:buFont typeface="Times New Roman" panose="02020603050405020304"/>
              <a:buNone/>
            </a:pPr>
            <a:r>
              <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rPr>
              <a:t>SELECT * FROM DetailsView; </a:t>
            </a:r>
            <a:endPar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50800" algn="l" rtl="0">
              <a:lnSpc>
                <a:spcPct val="90000"/>
              </a:lnSpc>
              <a:spcBef>
                <a:spcPts val="1000"/>
              </a:spcBef>
              <a:spcAft>
                <a:spcPts val="0"/>
              </a:spcAft>
              <a:buClr>
                <a:schemeClr val="dk1"/>
              </a:buClr>
              <a:buSzPts val="2800"/>
              <a:buNone/>
            </a:pPr>
          </a:p>
        </p:txBody>
      </p:sp>
      <p:pic>
        <p:nvPicPr>
          <p:cNvPr id="545" name="Google Shape;545;p70" descr="Screenshot (57)"/>
          <p:cNvPicPr preferRelativeResize="0"/>
          <p:nvPr/>
        </p:nvPicPr>
        <p:blipFill rotWithShape="1">
          <a:blip r:embed="rId1"/>
          <a:srcRect/>
          <a:stretch>
            <a:fillRect/>
          </a:stretch>
        </p:blipFill>
        <p:spPr>
          <a:xfrm>
            <a:off x="9328557" y="5586919"/>
            <a:ext cx="2147992" cy="897920"/>
          </a:xfrm>
          <a:prstGeom prst="rect">
            <a:avLst/>
          </a:prstGeom>
          <a:noFill/>
          <a:ln>
            <a:noFill/>
          </a:ln>
        </p:spPr>
      </p:pic>
      <p:sp>
        <p:nvSpPr>
          <p:cNvPr id="546" name="Google Shape;546;p70"/>
          <p:cNvSpPr txBox="1"/>
          <p:nvPr/>
        </p:nvSpPr>
        <p:spPr>
          <a:xfrm>
            <a:off x="10032099" y="5279142"/>
            <a:ext cx="74090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Output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550" name="Shape 550"/>
        <p:cNvGrpSpPr/>
        <p:nvPr/>
      </p:nvGrpSpPr>
      <p:grpSpPr>
        <a:xfrm>
          <a:off x="0" y="0"/>
          <a:ext cx="0" cy="0"/>
          <a:chOff x="0" y="0"/>
          <a:chExt cx="0" cy="0"/>
        </a:xfrm>
      </p:grpSpPr>
      <p:sp>
        <p:nvSpPr>
          <p:cNvPr id="551" name="Google Shape;551;p71"/>
          <p:cNvSpPr txBox="1"/>
          <p:nvPr>
            <p:ph type="title"/>
          </p:nvPr>
        </p:nvSpPr>
        <p:spPr>
          <a:xfrm>
            <a:off x="1920240" y="115049"/>
            <a:ext cx="8770571" cy="581237"/>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40424E"/>
              </a:buClr>
              <a:buSzPct val="100000"/>
              <a:buFont typeface="Times New Roman" panose="02020603050405020304"/>
              <a:buNone/>
            </a:pP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Uses of a View </a:t>
            </a:r>
            <a:endParaRPr b="0">
              <a:latin typeface="Times New Roman" panose="02020603050405020304"/>
              <a:ea typeface="Times New Roman" panose="02020603050405020304"/>
              <a:cs typeface="Times New Roman" panose="02020603050405020304"/>
              <a:sym typeface="Times New Roman" panose="02020603050405020304"/>
            </a:endParaRPr>
          </a:p>
        </p:txBody>
      </p:sp>
      <p:sp>
        <p:nvSpPr>
          <p:cNvPr id="552" name="Google Shape;552;p71"/>
          <p:cNvSpPr txBox="1"/>
          <p:nvPr>
            <p:ph type="body" idx="1"/>
          </p:nvPr>
        </p:nvSpPr>
        <p:spPr>
          <a:xfrm>
            <a:off x="922789" y="796954"/>
            <a:ext cx="10544961" cy="5166826"/>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40424E"/>
              </a:buClr>
              <a:buSzPct val="100000"/>
              <a:buFont typeface="Calibri" panose="020F0502020204030204"/>
              <a:buAutoNum type="arabicPeriod"/>
            </a:pPr>
            <a:r>
              <a:rPr lang="en-US" b="1" i="0">
                <a:solidFill>
                  <a:srgbClr val="40424E"/>
                </a:solidFill>
                <a:latin typeface="Times New Roman" panose="02020603050405020304"/>
                <a:ea typeface="Times New Roman" panose="02020603050405020304"/>
                <a:cs typeface="Times New Roman" panose="02020603050405020304"/>
                <a:sym typeface="Times New Roman" panose="02020603050405020304"/>
              </a:rPr>
              <a:t>Restricting data access</a:t>
            </a:r>
            <a:b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b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Views provide an additional level of table security by restricting access to a predetermined set of rows and columns of a table.</a:t>
            </a:r>
            <a:endPar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rgbClr val="40424E"/>
              </a:buClr>
              <a:buSzPct val="100000"/>
              <a:buFont typeface="Calibri" panose="020F0502020204030204"/>
              <a:buAutoNum type="arabicPeriod"/>
            </a:pPr>
            <a:r>
              <a:rPr lang="en-US" b="1" i="0">
                <a:solidFill>
                  <a:srgbClr val="40424E"/>
                </a:solidFill>
                <a:latin typeface="Times New Roman" panose="02020603050405020304"/>
                <a:ea typeface="Times New Roman" panose="02020603050405020304"/>
                <a:cs typeface="Times New Roman" panose="02020603050405020304"/>
                <a:sym typeface="Times New Roman" panose="02020603050405020304"/>
              </a:rPr>
              <a:t>Hiding data complexity </a:t>
            </a:r>
            <a:b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b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A view can hide the complexity that exists in a multiple table join.</a:t>
            </a:r>
            <a:endPar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rgbClr val="40424E"/>
              </a:buClr>
              <a:buSzPct val="100000"/>
              <a:buFont typeface="Calibri" panose="020F0502020204030204"/>
              <a:buAutoNum type="arabicPeriod"/>
            </a:pPr>
            <a:r>
              <a:rPr lang="en-US" b="1" i="0">
                <a:solidFill>
                  <a:srgbClr val="40424E"/>
                </a:solidFill>
                <a:latin typeface="Times New Roman" panose="02020603050405020304"/>
                <a:ea typeface="Times New Roman" panose="02020603050405020304"/>
                <a:cs typeface="Times New Roman" panose="02020603050405020304"/>
                <a:sym typeface="Times New Roman" panose="02020603050405020304"/>
              </a:rPr>
              <a:t>Simplify commands for the user </a:t>
            </a:r>
            <a:b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b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Views allows the user to select information from multiple tables without requiring the users to actually know how to perform a join.</a:t>
            </a:r>
            <a:endPar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rgbClr val="40424E"/>
              </a:buClr>
              <a:buSzPct val="100000"/>
              <a:buFont typeface="Calibri" panose="020F0502020204030204"/>
              <a:buAutoNum type="arabicPeriod"/>
            </a:pPr>
            <a:r>
              <a:rPr lang="en-US" b="1" i="0">
                <a:solidFill>
                  <a:srgbClr val="40424E"/>
                </a:solidFill>
                <a:latin typeface="Times New Roman" panose="02020603050405020304"/>
                <a:ea typeface="Times New Roman" panose="02020603050405020304"/>
                <a:cs typeface="Times New Roman" panose="02020603050405020304"/>
                <a:sym typeface="Times New Roman" panose="02020603050405020304"/>
              </a:rPr>
              <a:t>Store complex queries </a:t>
            </a:r>
            <a:b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b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Views can be used to store complex queries.</a:t>
            </a:r>
            <a:endPar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rgbClr val="40424E"/>
              </a:buClr>
              <a:buSzPct val="100000"/>
              <a:buFont typeface="Calibri" panose="020F0502020204030204"/>
              <a:buAutoNum type="arabicPeriod"/>
            </a:pPr>
            <a:r>
              <a:rPr lang="en-US" b="1" i="0">
                <a:solidFill>
                  <a:srgbClr val="40424E"/>
                </a:solidFill>
                <a:latin typeface="Times New Roman" panose="02020603050405020304"/>
                <a:ea typeface="Times New Roman" panose="02020603050405020304"/>
                <a:cs typeface="Times New Roman" panose="02020603050405020304"/>
                <a:sym typeface="Times New Roman" panose="02020603050405020304"/>
              </a:rPr>
              <a:t>Rename Columns </a:t>
            </a:r>
            <a:b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b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Views can also be used to rename the columns without affecting the base tables provided the number of columns in view must match the number of columns specified in select statement. Thus, renaming helps to to hide the names of the columns of the base tables.</a:t>
            </a:r>
            <a:endPar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rgbClr val="40424E"/>
              </a:buClr>
              <a:buSzPct val="100000"/>
              <a:buFont typeface="Calibri" panose="020F0502020204030204"/>
              <a:buAutoNum type="arabicPeriod"/>
            </a:pPr>
            <a:r>
              <a:rPr lang="en-US" b="1" i="0">
                <a:solidFill>
                  <a:srgbClr val="40424E"/>
                </a:solidFill>
                <a:latin typeface="Times New Roman" panose="02020603050405020304"/>
                <a:ea typeface="Times New Roman" panose="02020603050405020304"/>
                <a:cs typeface="Times New Roman" panose="02020603050405020304"/>
                <a:sym typeface="Times New Roman" panose="02020603050405020304"/>
              </a:rPr>
              <a:t>Multiple view facility </a:t>
            </a:r>
            <a:b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br>
            <a:r>
              <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rPr>
              <a:t>Different views can be created on the same table for different users.</a:t>
            </a:r>
            <a:endParaRPr lang="en-US" b="0" i="0">
              <a:solidFill>
                <a:srgbClr val="40424E"/>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77470" algn="l" rtl="0">
              <a:lnSpc>
                <a:spcPct val="90000"/>
              </a:lnSpc>
              <a:spcBef>
                <a:spcPts val="1000"/>
              </a:spcBef>
              <a:spcAft>
                <a:spcPts val="0"/>
              </a:spcAft>
              <a:buClr>
                <a:schemeClr val="dk1"/>
              </a:buClr>
              <a:buSzPct val="100000"/>
              <a:buNone/>
            </a:p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556" name="Shape 556"/>
        <p:cNvGrpSpPr/>
        <p:nvPr/>
      </p:nvGrpSpPr>
      <p:grpSpPr>
        <a:xfrm>
          <a:off x="0" y="0"/>
          <a:ext cx="0" cy="0"/>
          <a:chOff x="0" y="0"/>
          <a:chExt cx="0" cy="0"/>
        </a:xfrm>
      </p:grpSpPr>
      <p:sp>
        <p:nvSpPr>
          <p:cNvPr id="557" name="Google Shape;557;p72"/>
          <p:cNvSpPr txBox="1"/>
          <p:nvPr>
            <p:ph type="body" idx="1"/>
          </p:nvPr>
        </p:nvSpPr>
        <p:spPr>
          <a:xfrm>
            <a:off x="547915" y="1103084"/>
            <a:ext cx="11179628" cy="598714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Basics of SQL-DDL,DML,DCL,TCL			Nested Queries, Views and its   Structure Creation, alternation			 Types </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Defining Constraints-Primary Key, Foreign Key, 	</a:t>
            </a:r>
            <a:r>
              <a:rPr lang="en-US" sz="2400" b="1">
                <a:latin typeface="Calibri" panose="020F0502020204030204"/>
                <a:ea typeface="Calibri" panose="020F0502020204030204"/>
                <a:cs typeface="Calibri" panose="020F0502020204030204"/>
                <a:sym typeface="Calibri" panose="020F0502020204030204"/>
              </a:rPr>
              <a:t>Transaction Control Commands </a:t>
            </a:r>
            <a:r>
              <a:rPr lang="en-US" sz="2400">
                <a:latin typeface="Calibri" panose="020F0502020204030204"/>
                <a:ea typeface="Calibri" panose="020F0502020204030204"/>
                <a:cs typeface="Calibri" panose="020F0502020204030204"/>
                <a:sym typeface="Calibri" panose="020F0502020204030204"/>
              </a:rPr>
              <a:t>Unique, not null, check, IN operator 			</a:t>
            </a:r>
            <a:r>
              <a:rPr lang="en-US" sz="2400" b="1">
                <a:latin typeface="Calibri" panose="020F0502020204030204"/>
                <a:ea typeface="Calibri" panose="020F0502020204030204"/>
                <a:cs typeface="Calibri" panose="020F0502020204030204"/>
                <a:sym typeface="Calibri" panose="020F0502020204030204"/>
              </a:rPr>
              <a:t>Commit, Rollback, Savepoint</a:t>
            </a:r>
            <a:endParaRPr sz="2400" b="1">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Functions-aggregation functions 			PL/SQL Concepts- Cursors</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Built-in Functions-numeric, date, string</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functions, string functions, Set operations, 		Stored Procedure, Functions 								Triggers and  Exceptional 								Handling</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Sub Queries, correlated sub queries 		Query Processing</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endParaRPr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a:t>
            </a:r>
            <a:endParaRPr sz="24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561" name="Shape 561"/>
        <p:cNvGrpSpPr/>
        <p:nvPr/>
      </p:nvGrpSpPr>
      <p:grpSpPr>
        <a:xfrm>
          <a:off x="0" y="0"/>
          <a:ext cx="0" cy="0"/>
          <a:chOff x="0" y="0"/>
          <a:chExt cx="0" cy="0"/>
        </a:xfrm>
      </p:grpSpPr>
      <p:sp>
        <p:nvSpPr>
          <p:cNvPr id="562" name="Google Shape;562;p73"/>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TRANSACTION</a:t>
            </a:r>
            <a:endParaRPr lang="en-US"/>
          </a:p>
        </p:txBody>
      </p:sp>
      <p:sp>
        <p:nvSpPr>
          <p:cNvPr id="563" name="Google Shape;563;p73"/>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a:bodyPr>
          <a:lstStyle/>
          <a:p>
            <a:pPr marL="228600" lvl="0" indent="-228600" algn="just" rtl="0">
              <a:lnSpc>
                <a:spcPct val="90000"/>
              </a:lnSpc>
              <a:spcBef>
                <a:spcPts val="0"/>
              </a:spcBef>
              <a:spcAft>
                <a:spcPts val="0"/>
              </a:spcAft>
              <a:buClr>
                <a:srgbClr val="000000"/>
              </a:buClr>
              <a:buSzPct val="100000"/>
              <a:buChar char="•"/>
            </a:pPr>
            <a:r>
              <a:rPr lang="en-US" b="0" i="0">
                <a:solidFill>
                  <a:srgbClr val="000000"/>
                </a:solidFill>
                <a:latin typeface="Arial" panose="020B0604020202020204"/>
                <a:ea typeface="Arial" panose="020B0604020202020204"/>
                <a:cs typeface="Arial" panose="020B0604020202020204"/>
                <a:sym typeface="Arial" panose="020B0604020202020204"/>
              </a:rPr>
              <a:t>A transaction is a unit of work that is performed against a database. Transactions are units or sequences of work accomplished in a logical order, whether in a manual fashion by a user or automatically by some sort of a database program.</a:t>
            </a:r>
            <a:endParaRPr lang="en-US" b="0" i="0">
              <a:solidFill>
                <a:srgbClr val="000000"/>
              </a:solidFill>
              <a:latin typeface="Arial" panose="020B0604020202020204"/>
              <a:ea typeface="Arial" panose="020B0604020202020204"/>
              <a:cs typeface="Arial" panose="020B0604020202020204"/>
              <a:sym typeface="Arial" panose="020B0604020202020204"/>
            </a:endParaRPr>
          </a:p>
          <a:p>
            <a:pPr marL="228600" lvl="0" indent="-228600" algn="just" rtl="0">
              <a:lnSpc>
                <a:spcPct val="90000"/>
              </a:lnSpc>
              <a:spcBef>
                <a:spcPts val="1000"/>
              </a:spcBef>
              <a:spcAft>
                <a:spcPts val="0"/>
              </a:spcAft>
              <a:buClr>
                <a:srgbClr val="000000"/>
              </a:buClr>
              <a:buSzPct val="100000"/>
              <a:buChar char="•"/>
            </a:pPr>
            <a:r>
              <a:rPr lang="en-US" b="0" i="0">
                <a:solidFill>
                  <a:srgbClr val="000000"/>
                </a:solidFill>
                <a:latin typeface="Arial" panose="020B0604020202020204"/>
                <a:ea typeface="Arial" panose="020B0604020202020204"/>
                <a:cs typeface="Arial" panose="020B0604020202020204"/>
                <a:sym typeface="Arial" panose="020B0604020202020204"/>
              </a:rPr>
              <a:t>A transaction is the propagation of one or more changes to the database. For example, if you are creating a record or updating a record or deleting a record from the table, then you are performing a transaction on that table. It is important to control these transactions to ensure the data integrity and to handle database errors.</a:t>
            </a:r>
            <a:endParaRPr lang="en-US" b="0" i="0">
              <a:solidFill>
                <a:srgbClr val="000000"/>
              </a:solidFill>
              <a:latin typeface="Arial" panose="020B0604020202020204"/>
              <a:ea typeface="Arial" panose="020B0604020202020204"/>
              <a:cs typeface="Arial" panose="020B0604020202020204"/>
              <a:sym typeface="Arial" panose="020B0604020202020204"/>
            </a:endParaRPr>
          </a:p>
          <a:p>
            <a:pPr marL="228600" lvl="0" indent="-228600" algn="just" rtl="0">
              <a:lnSpc>
                <a:spcPct val="90000"/>
              </a:lnSpc>
              <a:spcBef>
                <a:spcPts val="1000"/>
              </a:spcBef>
              <a:spcAft>
                <a:spcPts val="0"/>
              </a:spcAft>
              <a:buClr>
                <a:srgbClr val="000000"/>
              </a:buClr>
              <a:buSzPct val="100000"/>
              <a:buChar char="•"/>
            </a:pPr>
            <a:r>
              <a:rPr lang="en-US" b="0" i="0">
                <a:solidFill>
                  <a:srgbClr val="000000"/>
                </a:solidFill>
                <a:latin typeface="Arial" panose="020B0604020202020204"/>
                <a:ea typeface="Arial" panose="020B0604020202020204"/>
                <a:cs typeface="Arial" panose="020B0604020202020204"/>
                <a:sym typeface="Arial" panose="020B0604020202020204"/>
              </a:rPr>
              <a:t>Practically, you will club many SQL queries into a group and you will execute all of them together as a part of a transaction.</a:t>
            </a:r>
            <a:endParaRPr lang="en-US" b="0" i="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90000"/>
              </a:lnSpc>
              <a:spcBef>
                <a:spcPts val="1000"/>
              </a:spcBef>
              <a:spcAft>
                <a:spcPts val="0"/>
              </a:spcAft>
              <a:buClr>
                <a:schemeClr val="dk1"/>
              </a:buClr>
              <a:buSzPct val="100000"/>
              <a:buNone/>
            </a:p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567" name="Shape 567"/>
        <p:cNvGrpSpPr/>
        <p:nvPr/>
      </p:nvGrpSpPr>
      <p:grpSpPr>
        <a:xfrm>
          <a:off x="0" y="0"/>
          <a:ext cx="0" cy="0"/>
          <a:chOff x="0" y="0"/>
          <a:chExt cx="0" cy="0"/>
        </a:xfrm>
      </p:grpSpPr>
      <p:sp>
        <p:nvSpPr>
          <p:cNvPr id="568" name="Google Shape;568;p74"/>
          <p:cNvSpPr txBox="1"/>
          <p:nvPr>
            <p:ph type="body" idx="1"/>
          </p:nvPr>
        </p:nvSpPr>
        <p:spPr>
          <a:xfrm>
            <a:off x="838200" y="1320800"/>
            <a:ext cx="10515600" cy="4856163"/>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rgbClr val="000000"/>
              </a:buClr>
              <a:buSzPts val="1800"/>
              <a:buChar char="•"/>
            </a:pPr>
            <a:r>
              <a:rPr lang="en-US" sz="1800" b="0" i="0">
                <a:solidFill>
                  <a:srgbClr val="000000"/>
                </a:solidFill>
                <a:latin typeface="Arial" panose="020B0604020202020204"/>
                <a:ea typeface="Arial" panose="020B0604020202020204"/>
                <a:cs typeface="Arial" panose="020B0604020202020204"/>
                <a:sym typeface="Arial" panose="020B0604020202020204"/>
              </a:rPr>
              <a:t>Transaction Control language is a language that manages transactions within the database. It is used to execute the changes made by the DML statements.</a:t>
            </a:r>
            <a:endParaRPr lang="en-US" sz="1800" b="0" i="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90000"/>
              </a:lnSpc>
              <a:spcBef>
                <a:spcPts val="1000"/>
              </a:spcBef>
              <a:spcAft>
                <a:spcPts val="0"/>
              </a:spcAft>
              <a:buClr>
                <a:schemeClr val="dk1"/>
              </a:buClr>
              <a:buSzPts val="1800"/>
              <a:buNone/>
            </a:pPr>
            <a:endParaRPr sz="1800" b="1" i="0">
              <a:latin typeface="Arial" panose="020B0604020202020204"/>
              <a:ea typeface="Arial" panose="020B0604020202020204"/>
              <a:cs typeface="Arial" panose="020B0604020202020204"/>
              <a:sym typeface="Arial" panose="020B0604020202020204"/>
            </a:endParaRPr>
          </a:p>
          <a:p>
            <a:pPr marL="0" lvl="0" indent="0" algn="l" rtl="0">
              <a:lnSpc>
                <a:spcPct val="90000"/>
              </a:lnSpc>
              <a:spcBef>
                <a:spcPts val="1000"/>
              </a:spcBef>
              <a:spcAft>
                <a:spcPts val="0"/>
              </a:spcAft>
              <a:buClr>
                <a:schemeClr val="dk1"/>
              </a:buClr>
              <a:buSzPts val="1800"/>
              <a:buNone/>
            </a:pPr>
            <a:r>
              <a:rPr lang="en-US" sz="1800" b="1" i="0">
                <a:latin typeface="Arial" panose="020B0604020202020204"/>
                <a:ea typeface="Arial" panose="020B0604020202020204"/>
                <a:cs typeface="Arial" panose="020B0604020202020204"/>
                <a:sym typeface="Arial" panose="020B0604020202020204"/>
              </a:rPr>
              <a:t>TCL Commands</a:t>
            </a:r>
            <a:endParaRPr lang="en-US" sz="1800" b="1" i="0">
              <a:latin typeface="Arial" panose="020B0604020202020204"/>
              <a:ea typeface="Arial" panose="020B0604020202020204"/>
              <a:cs typeface="Arial" panose="020B0604020202020204"/>
              <a:sym typeface="Arial" panose="020B0604020202020204"/>
            </a:endParaRPr>
          </a:p>
          <a:p>
            <a:pPr marL="0" lvl="0" indent="0" algn="just" rtl="0">
              <a:lnSpc>
                <a:spcPct val="90000"/>
              </a:lnSpc>
              <a:spcBef>
                <a:spcPts val="1000"/>
              </a:spcBef>
              <a:spcAft>
                <a:spcPts val="0"/>
              </a:spcAft>
              <a:buClr>
                <a:srgbClr val="000000"/>
              </a:buClr>
              <a:buSzPts val="1800"/>
              <a:buNone/>
            </a:pPr>
            <a:r>
              <a:rPr lang="en-US" sz="1800" b="0" i="0">
                <a:solidFill>
                  <a:srgbClr val="000000"/>
                </a:solidFill>
                <a:latin typeface="Arial" panose="020B0604020202020204"/>
                <a:ea typeface="Arial" panose="020B0604020202020204"/>
                <a:cs typeface="Arial" panose="020B0604020202020204"/>
                <a:sym typeface="Arial" panose="020B0604020202020204"/>
              </a:rPr>
              <a:t>Transaction Control Language (TCL) Commands are:</a:t>
            </a:r>
            <a:endParaRPr lang="en-US" sz="1800" b="0" i="0">
              <a:solidFill>
                <a:srgbClr val="000000"/>
              </a:solidFill>
              <a:latin typeface="Arial" panose="020B0604020202020204"/>
              <a:ea typeface="Arial" panose="020B0604020202020204"/>
              <a:cs typeface="Arial" panose="020B0604020202020204"/>
              <a:sym typeface="Arial" panose="020B0604020202020204"/>
            </a:endParaRPr>
          </a:p>
          <a:p>
            <a:pPr marL="0" lvl="0" indent="0" algn="just" rtl="0">
              <a:lnSpc>
                <a:spcPct val="90000"/>
              </a:lnSpc>
              <a:spcBef>
                <a:spcPts val="1000"/>
              </a:spcBef>
              <a:spcAft>
                <a:spcPts val="0"/>
              </a:spcAft>
              <a:buClr>
                <a:srgbClr val="000000"/>
              </a:buClr>
              <a:buSzPts val="1800"/>
              <a:buNone/>
            </a:pPr>
            <a:r>
              <a:rPr lang="en-US" sz="1800" b="1" i="0">
                <a:solidFill>
                  <a:srgbClr val="000000"/>
                </a:solidFill>
                <a:latin typeface="Arial" panose="020B0604020202020204"/>
                <a:ea typeface="Arial" panose="020B0604020202020204"/>
                <a:cs typeface="Arial" panose="020B0604020202020204"/>
                <a:sym typeface="Arial" panose="020B0604020202020204"/>
              </a:rPr>
              <a:t>	Commit</a:t>
            </a:r>
            <a:r>
              <a:rPr lang="en-US" sz="1800" b="0" i="0">
                <a:solidFill>
                  <a:srgbClr val="000000"/>
                </a:solidFill>
                <a:latin typeface="Arial" panose="020B0604020202020204"/>
                <a:ea typeface="Arial" panose="020B0604020202020204"/>
                <a:cs typeface="Arial" panose="020B0604020202020204"/>
                <a:sym typeface="Arial" panose="020B0604020202020204"/>
              </a:rPr>
              <a:t> − It is used to save the transactions in the database.</a:t>
            </a:r>
            <a:endParaRPr lang="en-US" sz="1800" b="0" i="0">
              <a:solidFill>
                <a:srgbClr val="000000"/>
              </a:solidFill>
              <a:latin typeface="Arial" panose="020B0604020202020204"/>
              <a:ea typeface="Arial" panose="020B0604020202020204"/>
              <a:cs typeface="Arial" panose="020B0604020202020204"/>
              <a:sym typeface="Arial" panose="020B0604020202020204"/>
            </a:endParaRPr>
          </a:p>
          <a:p>
            <a:pPr marL="0" lvl="0" indent="0" algn="just" rtl="0">
              <a:lnSpc>
                <a:spcPct val="90000"/>
              </a:lnSpc>
              <a:spcBef>
                <a:spcPts val="1000"/>
              </a:spcBef>
              <a:spcAft>
                <a:spcPts val="0"/>
              </a:spcAft>
              <a:buClr>
                <a:schemeClr val="dk1"/>
              </a:buClr>
              <a:buSzPts val="1800"/>
              <a:buNone/>
            </a:pPr>
            <a:endParaRPr sz="1800" b="0" i="0">
              <a:solidFill>
                <a:srgbClr val="000000"/>
              </a:solidFill>
              <a:latin typeface="Arial" panose="020B0604020202020204"/>
              <a:ea typeface="Arial" panose="020B0604020202020204"/>
              <a:cs typeface="Arial" panose="020B0604020202020204"/>
              <a:sym typeface="Arial" panose="020B0604020202020204"/>
            </a:endParaRPr>
          </a:p>
          <a:p>
            <a:pPr marL="0" lvl="0" indent="0" algn="just" rtl="0">
              <a:lnSpc>
                <a:spcPct val="90000"/>
              </a:lnSpc>
              <a:spcBef>
                <a:spcPts val="1000"/>
              </a:spcBef>
              <a:spcAft>
                <a:spcPts val="0"/>
              </a:spcAft>
              <a:buClr>
                <a:srgbClr val="000000"/>
              </a:buClr>
              <a:buSzPts val="1800"/>
              <a:buNone/>
            </a:pPr>
            <a:r>
              <a:rPr lang="en-US" sz="1800" b="1" i="0">
                <a:solidFill>
                  <a:srgbClr val="000000"/>
                </a:solidFill>
                <a:latin typeface="Arial" panose="020B0604020202020204"/>
                <a:ea typeface="Arial" panose="020B0604020202020204"/>
                <a:cs typeface="Arial" panose="020B0604020202020204"/>
                <a:sym typeface="Arial" panose="020B0604020202020204"/>
              </a:rPr>
              <a:t>	Rollback</a:t>
            </a:r>
            <a:r>
              <a:rPr lang="en-US" sz="1800" b="0" i="0">
                <a:solidFill>
                  <a:srgbClr val="000000"/>
                </a:solidFill>
                <a:latin typeface="Arial" panose="020B0604020202020204"/>
                <a:ea typeface="Arial" panose="020B0604020202020204"/>
                <a:cs typeface="Arial" panose="020B0604020202020204"/>
                <a:sym typeface="Arial" panose="020B0604020202020204"/>
              </a:rPr>
              <a:t> − It is used to restore the database to that state which was 			last committed.</a:t>
            </a:r>
            <a:endParaRPr lang="en-US" sz="1800" b="0" i="0">
              <a:solidFill>
                <a:srgbClr val="000000"/>
              </a:solidFill>
              <a:latin typeface="Arial" panose="020B0604020202020204"/>
              <a:ea typeface="Arial" panose="020B0604020202020204"/>
              <a:cs typeface="Arial" panose="020B0604020202020204"/>
              <a:sym typeface="Arial" panose="020B0604020202020204"/>
            </a:endParaRPr>
          </a:p>
          <a:p>
            <a:pPr marL="0" lvl="0" indent="0" algn="just" rtl="0">
              <a:lnSpc>
                <a:spcPct val="90000"/>
              </a:lnSpc>
              <a:spcBef>
                <a:spcPts val="1000"/>
              </a:spcBef>
              <a:spcAft>
                <a:spcPts val="0"/>
              </a:spcAft>
              <a:buClr>
                <a:schemeClr val="dk1"/>
              </a:buClr>
              <a:buSzPts val="1800"/>
              <a:buNone/>
            </a:pPr>
            <a:endParaRPr sz="1800" b="0" i="0">
              <a:solidFill>
                <a:srgbClr val="000000"/>
              </a:solidFill>
              <a:latin typeface="Arial" panose="020B0604020202020204"/>
              <a:ea typeface="Arial" panose="020B0604020202020204"/>
              <a:cs typeface="Arial" panose="020B0604020202020204"/>
              <a:sym typeface="Arial" panose="020B0604020202020204"/>
            </a:endParaRPr>
          </a:p>
          <a:p>
            <a:pPr marL="457200" lvl="1" indent="0" algn="just" rtl="0">
              <a:lnSpc>
                <a:spcPct val="90000"/>
              </a:lnSpc>
              <a:spcBef>
                <a:spcPts val="500"/>
              </a:spcBef>
              <a:spcAft>
                <a:spcPts val="0"/>
              </a:spcAft>
              <a:buClr>
                <a:srgbClr val="000000"/>
              </a:buClr>
              <a:buSzPts val="1800"/>
              <a:buNone/>
            </a:pPr>
            <a:r>
              <a:rPr lang="en-US" sz="1800" b="1" i="0">
                <a:solidFill>
                  <a:srgbClr val="000000"/>
                </a:solidFill>
                <a:latin typeface="Arial" panose="020B0604020202020204"/>
                <a:ea typeface="Arial" panose="020B0604020202020204"/>
                <a:cs typeface="Arial" panose="020B0604020202020204"/>
                <a:sym typeface="Arial" panose="020B0604020202020204"/>
              </a:rPr>
              <a:t>	Savepoint</a:t>
            </a:r>
            <a:r>
              <a:rPr lang="en-US" sz="1800" b="0" i="0">
                <a:solidFill>
                  <a:srgbClr val="000000"/>
                </a:solidFill>
                <a:latin typeface="Arial" panose="020B0604020202020204"/>
                <a:ea typeface="Arial" panose="020B0604020202020204"/>
                <a:cs typeface="Arial" panose="020B0604020202020204"/>
                <a:sym typeface="Arial" panose="020B0604020202020204"/>
              </a:rPr>
              <a:t> − The changes done till savpoint will be unchanged and all the 		transactions after savepoint will be rolled back.</a:t>
            </a:r>
            <a:endParaRPr lang="en-US" sz="1800" b="0" i="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90000"/>
              </a:lnSpc>
              <a:spcBef>
                <a:spcPts val="1000"/>
              </a:spcBef>
              <a:spcAft>
                <a:spcPts val="0"/>
              </a:spcAft>
              <a:buClr>
                <a:schemeClr val="dk1"/>
              </a:buClr>
              <a:buSzPts val="1800"/>
              <a:buNone/>
            </a:pPr>
            <a:br>
              <a:rPr lang="en-US" sz="1800"/>
            </a:br>
            <a:endParaRPr sz="18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572" name="Shape 572"/>
        <p:cNvGrpSpPr/>
        <p:nvPr/>
      </p:nvGrpSpPr>
      <p:grpSpPr>
        <a:xfrm>
          <a:off x="0" y="0"/>
          <a:ext cx="0" cy="0"/>
          <a:chOff x="0" y="0"/>
          <a:chExt cx="0" cy="0"/>
        </a:xfrm>
      </p:grpSpPr>
      <p:sp>
        <p:nvSpPr>
          <p:cNvPr id="573" name="Google Shape;573;p75"/>
          <p:cNvSpPr txBox="1"/>
          <p:nvPr>
            <p:ph type="body" idx="1"/>
          </p:nvPr>
        </p:nvSpPr>
        <p:spPr>
          <a:xfrm>
            <a:off x="522111" y="830610"/>
            <a:ext cx="10515600" cy="6027389"/>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rgbClr val="000000"/>
              </a:buClr>
              <a:buSzPts val="2800"/>
              <a:buNone/>
            </a:pPr>
            <a:r>
              <a:rPr lang="en-US" b="1" i="0">
                <a:solidFill>
                  <a:srgbClr val="000000"/>
                </a:solidFill>
                <a:latin typeface="Arial" panose="020B0604020202020204"/>
                <a:ea typeface="Arial" panose="020B0604020202020204"/>
                <a:cs typeface="Arial" panose="020B0604020202020204"/>
                <a:sym typeface="Arial" panose="020B0604020202020204"/>
              </a:rPr>
              <a:t>Example</a:t>
            </a:r>
            <a:endParaRPr b="0" i="0">
              <a:solidFill>
                <a:srgbClr val="000000"/>
              </a:solidFill>
              <a:latin typeface="Arial" panose="020B0604020202020204"/>
              <a:ea typeface="Arial" panose="020B0604020202020204"/>
              <a:cs typeface="Arial" panose="020B0604020202020204"/>
              <a:sym typeface="Arial" panose="020B0604020202020204"/>
            </a:endParaRPr>
          </a:p>
          <a:p>
            <a:pPr marL="228600" lvl="0" indent="-228600" algn="just" rtl="0">
              <a:lnSpc>
                <a:spcPct val="90000"/>
              </a:lnSpc>
              <a:spcBef>
                <a:spcPts val="1000"/>
              </a:spcBef>
              <a:spcAft>
                <a:spcPts val="0"/>
              </a:spcAft>
              <a:buClr>
                <a:srgbClr val="000000"/>
              </a:buClr>
              <a:buSzPts val="2800"/>
              <a:buChar char="•"/>
            </a:pPr>
            <a:r>
              <a:rPr lang="en-US" b="0" i="0">
                <a:solidFill>
                  <a:srgbClr val="000000"/>
                </a:solidFill>
                <a:latin typeface="Arial" panose="020B0604020202020204"/>
                <a:ea typeface="Arial" panose="020B0604020202020204"/>
                <a:cs typeface="Arial" panose="020B0604020202020204"/>
                <a:sym typeface="Arial" panose="020B0604020202020204"/>
              </a:rPr>
              <a:t>Given below is an example of the usage of the TCL commands in the database management system (DBMS) </a:t>
            </a:r>
            <a:endParaRPr b="0" i="0">
              <a:solidFill>
                <a:srgbClr val="000000"/>
              </a:solidFill>
              <a:latin typeface="Arial" panose="020B0604020202020204"/>
              <a:ea typeface="Arial" panose="020B0604020202020204"/>
              <a:cs typeface="Arial" panose="020B0604020202020204"/>
              <a:sym typeface="Arial" panose="020B0604020202020204"/>
            </a:endParaRPr>
          </a:p>
          <a:p>
            <a:pPr marL="0" lvl="0" indent="0" algn="just" rtl="0">
              <a:lnSpc>
                <a:spcPct val="90000"/>
              </a:lnSpc>
              <a:spcBef>
                <a:spcPts val="1000"/>
              </a:spcBef>
              <a:spcAft>
                <a:spcPts val="0"/>
              </a:spcAft>
              <a:buClr>
                <a:schemeClr val="dk1"/>
              </a:buClr>
              <a:buSzPts val="2800"/>
              <a:buNone/>
            </a:pPr>
            <a:endParaRPr b="0" i="0">
              <a:solidFill>
                <a:srgbClr val="000000"/>
              </a:solidFill>
              <a:latin typeface="Arial" panose="020B0604020202020204"/>
              <a:ea typeface="Arial" panose="020B0604020202020204"/>
              <a:cs typeface="Arial" panose="020B0604020202020204"/>
              <a:sym typeface="Arial" panose="020B0604020202020204"/>
            </a:endParaRPr>
          </a:p>
        </p:txBody>
      </p:sp>
      <p:pic>
        <p:nvPicPr>
          <p:cNvPr id="574" name="Google Shape;574;p75"/>
          <p:cNvPicPr preferRelativeResize="0"/>
          <p:nvPr/>
        </p:nvPicPr>
        <p:blipFill rotWithShape="1">
          <a:blip r:embed="rId1"/>
          <a:srcRect/>
          <a:stretch>
            <a:fillRect/>
          </a:stretch>
        </p:blipFill>
        <p:spPr>
          <a:xfrm>
            <a:off x="2043288" y="2370667"/>
            <a:ext cx="4967111" cy="415783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578" name="Shape 578"/>
        <p:cNvGrpSpPr/>
        <p:nvPr/>
      </p:nvGrpSpPr>
      <p:grpSpPr>
        <a:xfrm>
          <a:off x="0" y="0"/>
          <a:ext cx="0" cy="0"/>
          <a:chOff x="0" y="0"/>
          <a:chExt cx="0" cy="0"/>
        </a:xfrm>
      </p:grpSpPr>
      <p:sp>
        <p:nvSpPr>
          <p:cNvPr id="579" name="Google Shape;579;p7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Arial" panose="020B0604020202020204"/>
              <a:buNone/>
            </a:pPr>
            <a:r>
              <a:rPr lang="en-US" b="1" i="0">
                <a:latin typeface="Arial" panose="020B0604020202020204"/>
                <a:ea typeface="Arial" panose="020B0604020202020204"/>
                <a:cs typeface="Arial" panose="020B0604020202020204"/>
                <a:sym typeface="Arial" panose="020B0604020202020204"/>
              </a:rPr>
              <a:t>Difference between Commit, rollback and savepoint of TCL commands</a:t>
            </a:r>
            <a:br>
              <a:rPr lang="en-US" b="1" i="0">
                <a:latin typeface="Arial" panose="020B0604020202020204"/>
                <a:ea typeface="Arial" panose="020B0604020202020204"/>
                <a:cs typeface="Arial" panose="020B0604020202020204"/>
                <a:sym typeface="Arial" panose="020B0604020202020204"/>
              </a:rPr>
            </a:br>
            <a:endParaRPr lang="en-US" b="1" i="0">
              <a:latin typeface="Arial" panose="020B0604020202020204"/>
              <a:ea typeface="Arial" panose="020B0604020202020204"/>
              <a:cs typeface="Arial" panose="020B0604020202020204"/>
              <a:sym typeface="Arial" panose="020B0604020202020204"/>
            </a:endParaRPr>
          </a:p>
        </p:txBody>
      </p:sp>
      <p:pic>
        <p:nvPicPr>
          <p:cNvPr id="580" name="Google Shape;580;p76"/>
          <p:cNvPicPr preferRelativeResize="0"/>
          <p:nvPr>
            <p:ph type="body" idx="1"/>
          </p:nvPr>
        </p:nvPicPr>
        <p:blipFill rotWithShape="1">
          <a:blip r:embed="rId1"/>
          <a:srcRect/>
          <a:stretch>
            <a:fillRect/>
          </a:stretch>
        </p:blipFill>
        <p:spPr>
          <a:xfrm>
            <a:off x="1241778" y="1690688"/>
            <a:ext cx="8737599" cy="4202112"/>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584" name="Shape 584"/>
        <p:cNvGrpSpPr/>
        <p:nvPr/>
      </p:nvGrpSpPr>
      <p:grpSpPr>
        <a:xfrm>
          <a:off x="0" y="0"/>
          <a:ext cx="0" cy="0"/>
          <a:chOff x="0" y="0"/>
          <a:chExt cx="0" cy="0"/>
        </a:xfrm>
      </p:grpSpPr>
      <p:sp>
        <p:nvSpPr>
          <p:cNvPr id="585" name="Google Shape;585;p77"/>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panose="020B0604020202020204"/>
              <a:buNone/>
            </a:pPr>
            <a:r>
              <a:rPr lang="en-US" b="0" i="0">
                <a:latin typeface="Arial" panose="020B0604020202020204"/>
                <a:ea typeface="Arial" panose="020B0604020202020204"/>
                <a:cs typeface="Arial" panose="020B0604020202020204"/>
                <a:sym typeface="Arial" panose="020B0604020202020204"/>
              </a:rPr>
              <a:t>Properties of Transactions</a:t>
            </a:r>
            <a:br>
              <a:rPr lang="en-US" b="0" i="0">
                <a:latin typeface="Arial" panose="020B0604020202020204"/>
                <a:ea typeface="Arial" panose="020B0604020202020204"/>
                <a:cs typeface="Arial" panose="020B0604020202020204"/>
                <a:sym typeface="Arial" panose="020B0604020202020204"/>
              </a:rPr>
            </a:br>
            <a:endParaRPr lang="en-US" b="0" i="0">
              <a:latin typeface="Arial" panose="020B0604020202020204"/>
              <a:ea typeface="Arial" panose="020B0604020202020204"/>
              <a:cs typeface="Arial" panose="020B0604020202020204"/>
              <a:sym typeface="Arial" panose="020B0604020202020204"/>
            </a:endParaRPr>
          </a:p>
        </p:txBody>
      </p:sp>
      <p:sp>
        <p:nvSpPr>
          <p:cNvPr id="586" name="Google Shape;586;p77"/>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just" rtl="0">
              <a:lnSpc>
                <a:spcPct val="90000"/>
              </a:lnSpc>
              <a:spcBef>
                <a:spcPts val="0"/>
              </a:spcBef>
              <a:spcAft>
                <a:spcPts val="0"/>
              </a:spcAft>
              <a:buClr>
                <a:srgbClr val="000000"/>
              </a:buClr>
              <a:buSzPct val="100000"/>
              <a:buChar char="•"/>
            </a:pPr>
            <a:r>
              <a:rPr lang="en-US" b="0" i="0">
                <a:solidFill>
                  <a:srgbClr val="000000"/>
                </a:solidFill>
                <a:latin typeface="Arial" panose="020B0604020202020204"/>
                <a:ea typeface="Arial" panose="020B0604020202020204"/>
                <a:cs typeface="Arial" panose="020B0604020202020204"/>
                <a:sym typeface="Arial" panose="020B0604020202020204"/>
              </a:rPr>
              <a:t>Transactions have the following four standard properties, usually referred to by the acronym </a:t>
            </a:r>
            <a:r>
              <a:rPr lang="en-US" b="1" i="0">
                <a:solidFill>
                  <a:srgbClr val="000000"/>
                </a:solidFill>
                <a:latin typeface="Arial" panose="020B0604020202020204"/>
                <a:ea typeface="Arial" panose="020B0604020202020204"/>
                <a:cs typeface="Arial" panose="020B0604020202020204"/>
                <a:sym typeface="Arial" panose="020B0604020202020204"/>
              </a:rPr>
              <a:t>ACID</a:t>
            </a:r>
            <a:r>
              <a:rPr lang="en-US" b="0" i="0">
                <a:solidFill>
                  <a:srgbClr val="000000"/>
                </a:solidFill>
                <a:latin typeface="Arial" panose="020B0604020202020204"/>
                <a:ea typeface="Arial" panose="020B0604020202020204"/>
                <a:cs typeface="Arial" panose="020B0604020202020204"/>
                <a:sym typeface="Arial" panose="020B0604020202020204"/>
              </a:rPr>
              <a:t>.</a:t>
            </a:r>
            <a:endParaRPr lang="en-US" b="0" i="0">
              <a:solidFill>
                <a:srgbClr val="000000"/>
              </a:solidFill>
              <a:latin typeface="Arial" panose="020B0604020202020204"/>
              <a:ea typeface="Arial" panose="020B0604020202020204"/>
              <a:cs typeface="Arial" panose="020B0604020202020204"/>
              <a:sym typeface="Arial" panose="020B0604020202020204"/>
            </a:endParaRPr>
          </a:p>
          <a:p>
            <a:pPr marL="228600" lvl="0" indent="-64135" algn="just" rtl="0">
              <a:lnSpc>
                <a:spcPct val="90000"/>
              </a:lnSpc>
              <a:spcBef>
                <a:spcPts val="1000"/>
              </a:spcBef>
              <a:spcAft>
                <a:spcPts val="0"/>
              </a:spcAft>
              <a:buClr>
                <a:schemeClr val="dk1"/>
              </a:buClr>
              <a:buSzPct val="100000"/>
              <a:buNone/>
            </a:pPr>
            <a:endParaRPr b="0" i="0">
              <a:solidFill>
                <a:srgbClr val="000000"/>
              </a:solidFill>
              <a:latin typeface="Arial" panose="020B0604020202020204"/>
              <a:ea typeface="Arial" panose="020B0604020202020204"/>
              <a:cs typeface="Arial" panose="020B0604020202020204"/>
              <a:sym typeface="Arial" panose="020B0604020202020204"/>
            </a:endParaRPr>
          </a:p>
          <a:p>
            <a:pPr marL="0" lvl="0" indent="0" algn="just" rtl="0">
              <a:lnSpc>
                <a:spcPct val="90000"/>
              </a:lnSpc>
              <a:spcBef>
                <a:spcPts val="1000"/>
              </a:spcBef>
              <a:spcAft>
                <a:spcPts val="0"/>
              </a:spcAft>
              <a:buClr>
                <a:srgbClr val="000000"/>
              </a:buClr>
              <a:buSzPct val="100000"/>
              <a:buNone/>
            </a:pPr>
            <a:r>
              <a:rPr lang="en-US" b="1" i="0">
                <a:solidFill>
                  <a:srgbClr val="000000"/>
                </a:solidFill>
                <a:latin typeface="Arial" panose="020B0604020202020204"/>
                <a:ea typeface="Arial" panose="020B0604020202020204"/>
                <a:cs typeface="Arial" panose="020B0604020202020204"/>
                <a:sym typeface="Arial" panose="020B0604020202020204"/>
              </a:rPr>
              <a:t>	Atomicity</a:t>
            </a:r>
            <a:r>
              <a:rPr lang="en-US" b="0" i="0">
                <a:solidFill>
                  <a:srgbClr val="000000"/>
                </a:solidFill>
                <a:latin typeface="Arial" panose="020B0604020202020204"/>
                <a:ea typeface="Arial" panose="020B0604020202020204"/>
                <a:cs typeface="Arial" panose="020B0604020202020204"/>
                <a:sym typeface="Arial" panose="020B0604020202020204"/>
              </a:rPr>
              <a:t> − ensures that all operations within the work unit are 	completed successfully. Otherwise, the transaction is aborted at 	the point of failure and all the previous operations are rolled 	back to their former state.</a:t>
            </a:r>
            <a:endParaRPr lang="en-US" b="0" i="0">
              <a:solidFill>
                <a:srgbClr val="000000"/>
              </a:solidFill>
              <a:latin typeface="Arial" panose="020B0604020202020204"/>
              <a:ea typeface="Arial" panose="020B0604020202020204"/>
              <a:cs typeface="Arial" panose="020B0604020202020204"/>
              <a:sym typeface="Arial" panose="020B0604020202020204"/>
            </a:endParaRPr>
          </a:p>
          <a:p>
            <a:pPr marL="0" lvl="0" indent="0" algn="just" rtl="0">
              <a:lnSpc>
                <a:spcPct val="90000"/>
              </a:lnSpc>
              <a:spcBef>
                <a:spcPts val="1000"/>
              </a:spcBef>
              <a:spcAft>
                <a:spcPts val="0"/>
              </a:spcAft>
              <a:buClr>
                <a:srgbClr val="000000"/>
              </a:buClr>
              <a:buSzPct val="100000"/>
              <a:buNone/>
            </a:pPr>
            <a:r>
              <a:rPr lang="en-US" b="1" i="0">
                <a:solidFill>
                  <a:srgbClr val="000000"/>
                </a:solidFill>
                <a:latin typeface="Arial" panose="020B0604020202020204"/>
                <a:ea typeface="Arial" panose="020B0604020202020204"/>
                <a:cs typeface="Arial" panose="020B0604020202020204"/>
                <a:sym typeface="Arial" panose="020B0604020202020204"/>
              </a:rPr>
              <a:t>	Consistency</a:t>
            </a:r>
            <a:r>
              <a:rPr lang="en-US" b="0" i="0">
                <a:solidFill>
                  <a:srgbClr val="000000"/>
                </a:solidFill>
                <a:latin typeface="Arial" panose="020B0604020202020204"/>
                <a:ea typeface="Arial" panose="020B0604020202020204"/>
                <a:cs typeface="Arial" panose="020B0604020202020204"/>
                <a:sym typeface="Arial" panose="020B0604020202020204"/>
              </a:rPr>
              <a:t> − ensures that the database properly changes 	states upon a successfully committed transaction.</a:t>
            </a:r>
            <a:endParaRPr lang="en-US" b="0" i="0">
              <a:solidFill>
                <a:srgbClr val="000000"/>
              </a:solidFill>
              <a:latin typeface="Arial" panose="020B0604020202020204"/>
              <a:ea typeface="Arial" panose="020B0604020202020204"/>
              <a:cs typeface="Arial" panose="020B0604020202020204"/>
              <a:sym typeface="Arial" panose="020B0604020202020204"/>
            </a:endParaRPr>
          </a:p>
          <a:p>
            <a:pPr marL="0" lvl="0" indent="0" algn="just" rtl="0">
              <a:lnSpc>
                <a:spcPct val="90000"/>
              </a:lnSpc>
              <a:spcBef>
                <a:spcPts val="1000"/>
              </a:spcBef>
              <a:spcAft>
                <a:spcPts val="0"/>
              </a:spcAft>
              <a:buClr>
                <a:srgbClr val="000000"/>
              </a:buClr>
              <a:buSzPct val="100000"/>
              <a:buNone/>
            </a:pPr>
            <a:r>
              <a:rPr lang="en-US" b="1" i="0">
                <a:solidFill>
                  <a:srgbClr val="000000"/>
                </a:solidFill>
                <a:latin typeface="Arial" panose="020B0604020202020204"/>
                <a:ea typeface="Arial" panose="020B0604020202020204"/>
                <a:cs typeface="Arial" panose="020B0604020202020204"/>
                <a:sym typeface="Arial" panose="020B0604020202020204"/>
              </a:rPr>
              <a:t>	Isolation</a:t>
            </a:r>
            <a:r>
              <a:rPr lang="en-US" b="0" i="0">
                <a:solidFill>
                  <a:srgbClr val="000000"/>
                </a:solidFill>
                <a:latin typeface="Arial" panose="020B0604020202020204"/>
                <a:ea typeface="Arial" panose="020B0604020202020204"/>
                <a:cs typeface="Arial" panose="020B0604020202020204"/>
                <a:sym typeface="Arial" panose="020B0604020202020204"/>
              </a:rPr>
              <a:t> − enables transactions to operate independently of 	and transparent to each other.</a:t>
            </a:r>
            <a:endParaRPr lang="en-US" b="0" i="0">
              <a:solidFill>
                <a:srgbClr val="000000"/>
              </a:solidFill>
              <a:latin typeface="Arial" panose="020B0604020202020204"/>
              <a:ea typeface="Arial" panose="020B0604020202020204"/>
              <a:cs typeface="Arial" panose="020B0604020202020204"/>
              <a:sym typeface="Arial" panose="020B0604020202020204"/>
            </a:endParaRPr>
          </a:p>
          <a:p>
            <a:pPr marL="0" lvl="0" indent="0" algn="just" rtl="0">
              <a:lnSpc>
                <a:spcPct val="90000"/>
              </a:lnSpc>
              <a:spcBef>
                <a:spcPts val="1000"/>
              </a:spcBef>
              <a:spcAft>
                <a:spcPts val="0"/>
              </a:spcAft>
              <a:buClr>
                <a:srgbClr val="000000"/>
              </a:buClr>
              <a:buSzPct val="100000"/>
              <a:buNone/>
            </a:pPr>
            <a:r>
              <a:rPr lang="en-US" b="1" i="0">
                <a:solidFill>
                  <a:srgbClr val="000000"/>
                </a:solidFill>
                <a:latin typeface="Arial" panose="020B0604020202020204"/>
                <a:ea typeface="Arial" panose="020B0604020202020204"/>
                <a:cs typeface="Arial" panose="020B0604020202020204"/>
                <a:sym typeface="Arial" panose="020B0604020202020204"/>
              </a:rPr>
              <a:t>	Durability</a:t>
            </a:r>
            <a:r>
              <a:rPr lang="en-US" b="0" i="0">
                <a:solidFill>
                  <a:srgbClr val="000000"/>
                </a:solidFill>
                <a:latin typeface="Arial" panose="020B0604020202020204"/>
                <a:ea typeface="Arial" panose="020B0604020202020204"/>
                <a:cs typeface="Arial" panose="020B0604020202020204"/>
                <a:sym typeface="Arial" panose="020B0604020202020204"/>
              </a:rPr>
              <a:t> − ensures that the result or effect of a committed 	transaction persists in case of a system failure.</a:t>
            </a:r>
            <a:endParaRPr lang="en-US" b="0" i="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90000"/>
              </a:lnSpc>
              <a:spcBef>
                <a:spcPts val="1000"/>
              </a:spcBef>
              <a:spcAft>
                <a:spcPts val="0"/>
              </a:spcAft>
              <a:buClr>
                <a:schemeClr val="dk1"/>
              </a:buClr>
              <a:buSzPct val="100000"/>
              <a:buNone/>
            </a:p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590" name="Shape 590"/>
        <p:cNvGrpSpPr/>
        <p:nvPr/>
      </p:nvGrpSpPr>
      <p:grpSpPr>
        <a:xfrm>
          <a:off x="0" y="0"/>
          <a:ext cx="0" cy="0"/>
          <a:chOff x="0" y="0"/>
          <a:chExt cx="0" cy="0"/>
        </a:xfrm>
      </p:grpSpPr>
      <p:sp>
        <p:nvSpPr>
          <p:cNvPr id="591" name="Google Shape;591;p78"/>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panose="020B0604020202020204"/>
              <a:buNone/>
            </a:pPr>
            <a:r>
              <a:rPr lang="en-US" b="0" i="0">
                <a:latin typeface="Arial" panose="020B0604020202020204"/>
                <a:ea typeface="Arial" panose="020B0604020202020204"/>
                <a:cs typeface="Arial" panose="020B0604020202020204"/>
                <a:sym typeface="Arial" panose="020B0604020202020204"/>
              </a:rPr>
              <a:t>Transaction Control</a:t>
            </a:r>
            <a:br>
              <a:rPr lang="en-US" b="0" i="0">
                <a:latin typeface="Arial" panose="020B0604020202020204"/>
                <a:ea typeface="Arial" panose="020B0604020202020204"/>
                <a:cs typeface="Arial" panose="020B0604020202020204"/>
                <a:sym typeface="Arial" panose="020B0604020202020204"/>
              </a:rPr>
            </a:br>
            <a:endParaRPr lang="en-US" b="0" i="0">
              <a:latin typeface="Arial" panose="020B0604020202020204"/>
              <a:ea typeface="Arial" panose="020B0604020202020204"/>
              <a:cs typeface="Arial" panose="020B0604020202020204"/>
              <a:sym typeface="Arial" panose="020B0604020202020204"/>
            </a:endParaRPr>
          </a:p>
        </p:txBody>
      </p:sp>
      <p:sp>
        <p:nvSpPr>
          <p:cNvPr id="592" name="Google Shape;592;p78"/>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rgbClr val="000000"/>
              </a:buClr>
              <a:buSzPts val="2800"/>
              <a:buNone/>
            </a:pPr>
            <a:r>
              <a:rPr lang="en-US" b="0" i="0">
                <a:solidFill>
                  <a:srgbClr val="000000"/>
                </a:solidFill>
                <a:latin typeface="Arial" panose="020B0604020202020204"/>
                <a:ea typeface="Arial" panose="020B0604020202020204"/>
                <a:cs typeface="Arial" panose="020B0604020202020204"/>
                <a:sym typeface="Arial" panose="020B0604020202020204"/>
              </a:rPr>
              <a:t>The following commands are used to control transactions.</a:t>
            </a:r>
            <a:endParaRPr lang="en-US" b="0" i="0">
              <a:solidFill>
                <a:srgbClr val="000000"/>
              </a:solidFill>
              <a:latin typeface="Arial" panose="020B0604020202020204"/>
              <a:ea typeface="Arial" panose="020B0604020202020204"/>
              <a:cs typeface="Arial" panose="020B0604020202020204"/>
              <a:sym typeface="Arial" panose="020B0604020202020204"/>
            </a:endParaRPr>
          </a:p>
          <a:p>
            <a:pPr marL="0" lvl="0" indent="0" algn="just" rtl="0">
              <a:lnSpc>
                <a:spcPct val="90000"/>
              </a:lnSpc>
              <a:spcBef>
                <a:spcPts val="1000"/>
              </a:spcBef>
              <a:spcAft>
                <a:spcPts val="0"/>
              </a:spcAft>
              <a:buClr>
                <a:schemeClr val="dk1"/>
              </a:buClr>
              <a:buSzPts val="2800"/>
              <a:buNone/>
            </a:pPr>
            <a:endParaRPr b="0" i="0">
              <a:solidFill>
                <a:srgbClr val="000000"/>
              </a:solidFill>
              <a:latin typeface="Arial" panose="020B0604020202020204"/>
              <a:ea typeface="Arial" panose="020B0604020202020204"/>
              <a:cs typeface="Arial" panose="020B0604020202020204"/>
              <a:sym typeface="Arial" panose="020B0604020202020204"/>
            </a:endParaRPr>
          </a:p>
          <a:p>
            <a:pPr marL="0" lvl="0" indent="0" algn="just" rtl="0">
              <a:lnSpc>
                <a:spcPct val="90000"/>
              </a:lnSpc>
              <a:spcBef>
                <a:spcPts val="1000"/>
              </a:spcBef>
              <a:spcAft>
                <a:spcPts val="0"/>
              </a:spcAft>
              <a:buClr>
                <a:srgbClr val="000000"/>
              </a:buClr>
              <a:buSzPts val="2800"/>
              <a:buNone/>
            </a:pPr>
            <a:r>
              <a:rPr lang="en-US" b="1" i="0">
                <a:solidFill>
                  <a:srgbClr val="000000"/>
                </a:solidFill>
                <a:latin typeface="Arial" panose="020B0604020202020204"/>
                <a:ea typeface="Arial" panose="020B0604020202020204"/>
                <a:cs typeface="Arial" panose="020B0604020202020204"/>
                <a:sym typeface="Arial" panose="020B0604020202020204"/>
              </a:rPr>
              <a:t>	COMMIT</a:t>
            </a:r>
            <a:r>
              <a:rPr lang="en-US" b="0" i="0">
                <a:solidFill>
                  <a:srgbClr val="000000"/>
                </a:solidFill>
                <a:latin typeface="Arial" panose="020B0604020202020204"/>
                <a:ea typeface="Arial" panose="020B0604020202020204"/>
                <a:cs typeface="Arial" panose="020B0604020202020204"/>
                <a:sym typeface="Arial" panose="020B0604020202020204"/>
              </a:rPr>
              <a:t> − to save the changes.</a:t>
            </a:r>
            <a:endParaRPr lang="en-US" b="0" i="0">
              <a:solidFill>
                <a:srgbClr val="000000"/>
              </a:solidFill>
              <a:latin typeface="Arial" panose="020B0604020202020204"/>
              <a:ea typeface="Arial" panose="020B0604020202020204"/>
              <a:cs typeface="Arial" panose="020B0604020202020204"/>
              <a:sym typeface="Arial" panose="020B0604020202020204"/>
            </a:endParaRPr>
          </a:p>
          <a:p>
            <a:pPr marL="0" lvl="0" indent="0" algn="just" rtl="0">
              <a:lnSpc>
                <a:spcPct val="90000"/>
              </a:lnSpc>
              <a:spcBef>
                <a:spcPts val="1000"/>
              </a:spcBef>
              <a:spcAft>
                <a:spcPts val="0"/>
              </a:spcAft>
              <a:buClr>
                <a:srgbClr val="000000"/>
              </a:buClr>
              <a:buSzPts val="2800"/>
              <a:buNone/>
            </a:pPr>
            <a:r>
              <a:rPr lang="en-US" b="1" i="0">
                <a:solidFill>
                  <a:srgbClr val="000000"/>
                </a:solidFill>
                <a:latin typeface="Arial" panose="020B0604020202020204"/>
                <a:ea typeface="Arial" panose="020B0604020202020204"/>
                <a:cs typeface="Arial" panose="020B0604020202020204"/>
                <a:sym typeface="Arial" panose="020B0604020202020204"/>
              </a:rPr>
              <a:t>	ROLLBACK</a:t>
            </a:r>
            <a:r>
              <a:rPr lang="en-US" b="0" i="0">
                <a:solidFill>
                  <a:srgbClr val="000000"/>
                </a:solidFill>
                <a:latin typeface="Arial" panose="020B0604020202020204"/>
                <a:ea typeface="Arial" panose="020B0604020202020204"/>
                <a:cs typeface="Arial" panose="020B0604020202020204"/>
                <a:sym typeface="Arial" panose="020B0604020202020204"/>
              </a:rPr>
              <a:t> − to roll back the changes.</a:t>
            </a:r>
            <a:endParaRPr lang="en-US" b="0" i="0">
              <a:solidFill>
                <a:srgbClr val="000000"/>
              </a:solidFill>
              <a:latin typeface="Arial" panose="020B0604020202020204"/>
              <a:ea typeface="Arial" panose="020B0604020202020204"/>
              <a:cs typeface="Arial" panose="020B0604020202020204"/>
              <a:sym typeface="Arial" panose="020B0604020202020204"/>
            </a:endParaRPr>
          </a:p>
          <a:p>
            <a:pPr marL="0" lvl="0" indent="0" algn="just" rtl="0">
              <a:lnSpc>
                <a:spcPct val="90000"/>
              </a:lnSpc>
              <a:spcBef>
                <a:spcPts val="1000"/>
              </a:spcBef>
              <a:spcAft>
                <a:spcPts val="0"/>
              </a:spcAft>
              <a:buClr>
                <a:srgbClr val="000000"/>
              </a:buClr>
              <a:buSzPts val="2800"/>
              <a:buNone/>
            </a:pPr>
            <a:r>
              <a:rPr lang="en-US" b="1" i="0">
                <a:solidFill>
                  <a:srgbClr val="000000"/>
                </a:solidFill>
                <a:latin typeface="Arial" panose="020B0604020202020204"/>
                <a:ea typeface="Arial" panose="020B0604020202020204"/>
                <a:cs typeface="Arial" panose="020B0604020202020204"/>
                <a:sym typeface="Arial" panose="020B0604020202020204"/>
              </a:rPr>
              <a:t>	SAVEPOINT</a:t>
            </a:r>
            <a:r>
              <a:rPr lang="en-US" b="0" i="0">
                <a:solidFill>
                  <a:srgbClr val="000000"/>
                </a:solidFill>
                <a:latin typeface="Arial" panose="020B0604020202020204"/>
                <a:ea typeface="Arial" panose="020B0604020202020204"/>
                <a:cs typeface="Arial" panose="020B0604020202020204"/>
                <a:sym typeface="Arial" panose="020B0604020202020204"/>
              </a:rPr>
              <a:t> − creates points within the groups of 	transactions in which to ROLLBACK.</a:t>
            </a:r>
            <a:endParaRPr lang="en-US" b="0" i="0">
              <a:solidFill>
                <a:srgbClr val="000000"/>
              </a:solidFill>
              <a:latin typeface="Arial" panose="020B0604020202020204"/>
              <a:ea typeface="Arial" panose="020B0604020202020204"/>
              <a:cs typeface="Arial" panose="020B0604020202020204"/>
              <a:sym typeface="Arial" panose="020B0604020202020204"/>
            </a:endParaRPr>
          </a:p>
          <a:p>
            <a:pPr marL="0" lvl="0" indent="0" algn="just" rtl="0">
              <a:lnSpc>
                <a:spcPct val="90000"/>
              </a:lnSpc>
              <a:spcBef>
                <a:spcPts val="1000"/>
              </a:spcBef>
              <a:spcAft>
                <a:spcPts val="0"/>
              </a:spcAft>
              <a:buClr>
                <a:srgbClr val="000000"/>
              </a:buClr>
              <a:buSzPts val="2800"/>
              <a:buNone/>
            </a:pPr>
            <a:r>
              <a:rPr lang="en-US" b="1" i="0">
                <a:solidFill>
                  <a:srgbClr val="000000"/>
                </a:solidFill>
                <a:latin typeface="Arial" panose="020B0604020202020204"/>
                <a:ea typeface="Arial" panose="020B0604020202020204"/>
                <a:cs typeface="Arial" panose="020B0604020202020204"/>
                <a:sym typeface="Arial" panose="020B0604020202020204"/>
              </a:rPr>
              <a:t>	</a:t>
            </a:r>
            <a:br>
              <a:rPr lang="en-US"/>
            </a:br>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596" name="Shape 596"/>
        <p:cNvGrpSpPr/>
        <p:nvPr/>
      </p:nvGrpSpPr>
      <p:grpSpPr>
        <a:xfrm>
          <a:off x="0" y="0"/>
          <a:ext cx="0" cy="0"/>
          <a:chOff x="0" y="0"/>
          <a:chExt cx="0" cy="0"/>
        </a:xfrm>
      </p:grpSpPr>
      <p:sp>
        <p:nvSpPr>
          <p:cNvPr id="597" name="Google Shape;597;p79"/>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COMMIT</a:t>
            </a:r>
            <a:endParaRPr lang="en-US"/>
          </a:p>
        </p:txBody>
      </p:sp>
      <p:sp>
        <p:nvSpPr>
          <p:cNvPr id="598" name="Google Shape;598;p79"/>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0000"/>
              </a:buClr>
              <a:buSzPts val="2800"/>
              <a:buNone/>
            </a:pPr>
            <a:r>
              <a:rPr lang="en-US" sz="2800" b="0" i="0" u="none" strike="noStrike" cap="none">
                <a:solidFill>
                  <a:srgbClr val="000000"/>
                </a:solidFill>
                <a:latin typeface="Arial" panose="020B0604020202020204"/>
                <a:ea typeface="Arial" panose="020B0604020202020204"/>
                <a:cs typeface="Arial" panose="020B0604020202020204"/>
                <a:sym typeface="Arial" panose="020B0604020202020204"/>
              </a:rPr>
              <a:t>Transactional control commands are only used with the </a:t>
            </a:r>
            <a:r>
              <a:rPr lang="en-US" sz="2800" b="1" i="0" u="none" strike="noStrike" cap="none">
                <a:solidFill>
                  <a:srgbClr val="000000"/>
                </a:solidFill>
                <a:latin typeface="Arial" panose="020B0604020202020204"/>
                <a:ea typeface="Arial" panose="020B0604020202020204"/>
                <a:cs typeface="Arial" panose="020B0604020202020204"/>
                <a:sym typeface="Arial" panose="020B0604020202020204"/>
              </a:rPr>
              <a:t>DML Commands</a:t>
            </a:r>
            <a:r>
              <a:rPr lang="en-US" sz="2800" b="0" i="0" u="none" strike="noStrike" cap="none">
                <a:solidFill>
                  <a:srgbClr val="000000"/>
                </a:solidFill>
                <a:latin typeface="Arial" panose="020B0604020202020204"/>
                <a:ea typeface="Arial" panose="020B0604020202020204"/>
                <a:cs typeface="Arial" panose="020B0604020202020204"/>
                <a:sym typeface="Arial" panose="020B0604020202020204"/>
              </a:rPr>
              <a:t> such as - INSERT, UPDATE and DELETE only. </a:t>
            </a:r>
            <a:endParaRPr lang="en-US" sz="2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90000"/>
              </a:lnSpc>
              <a:spcBef>
                <a:spcPts val="1000"/>
              </a:spcBef>
              <a:spcAft>
                <a:spcPts val="0"/>
              </a:spcAft>
              <a:buClr>
                <a:schemeClr val="dk1"/>
              </a:buClr>
              <a:buSzPts val="2800"/>
              <a:buNone/>
            </a:pPr>
            <a:endParaRPr>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90000"/>
              </a:lnSpc>
              <a:spcBef>
                <a:spcPts val="1000"/>
              </a:spcBef>
              <a:spcAft>
                <a:spcPts val="0"/>
              </a:spcAft>
              <a:buClr>
                <a:srgbClr val="000000"/>
              </a:buClr>
              <a:buSzPts val="2800"/>
              <a:buNone/>
            </a:pPr>
            <a:r>
              <a:rPr lang="en-US" sz="2800" b="0" i="0" u="none" strike="noStrike" cap="none">
                <a:solidFill>
                  <a:srgbClr val="000000"/>
                </a:solidFill>
                <a:latin typeface="Arial" panose="020B0604020202020204"/>
                <a:ea typeface="Arial" panose="020B0604020202020204"/>
                <a:cs typeface="Arial" panose="020B0604020202020204"/>
                <a:sym typeface="Arial" panose="020B0604020202020204"/>
              </a:rPr>
              <a:t>They cannot be used while creating tables or dropping them because these operations are automatically committed in the database</a:t>
            </a:r>
            <a:endParaRPr lang="en-US" sz="2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90000"/>
              </a:lnSpc>
              <a:spcBef>
                <a:spcPts val="1000"/>
              </a:spcBef>
              <a:spcAft>
                <a:spcPts val="0"/>
              </a:spcAft>
              <a:buClr>
                <a:schemeClr val="dk1"/>
              </a:buClr>
              <a:buSzPts val="2800"/>
              <a:buNone/>
            </a:pPr>
            <a:endParaRPr>
              <a:solidFill>
                <a:srgbClr val="000000"/>
              </a:solidFill>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rgbClr val="000000"/>
                </a:solidFill>
                <a:latin typeface="Arial" panose="020B0604020202020204"/>
                <a:ea typeface="Arial" panose="020B0604020202020204"/>
                <a:cs typeface="Arial" panose="020B0604020202020204"/>
                <a:sym typeface="Arial" panose="020B0604020202020204"/>
              </a:rPr>
              <a:t>The COMMIT command is the transactional command used to save changes invoked by a transaction to the database.</a:t>
            </a:r>
            <a:endParaRPr sz="2400" b="0" i="0" u="none" strike="noStrike" cap="none">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0" name="Shape 130"/>
        <p:cNvGrpSpPr/>
        <p:nvPr/>
      </p:nvGrpSpPr>
      <p:grpSpPr>
        <a:xfrm>
          <a:off x="0" y="0"/>
          <a:ext cx="0" cy="0"/>
          <a:chOff x="0" y="0"/>
          <a:chExt cx="0" cy="0"/>
        </a:xfrm>
      </p:grpSpPr>
      <p:sp>
        <p:nvSpPr>
          <p:cNvPr id="131" name="Google Shape;131;p8"/>
          <p:cNvSpPr txBox="1"/>
          <p:nvPr>
            <p:ph type="title"/>
          </p:nvPr>
        </p:nvSpPr>
        <p:spPr>
          <a:xfrm>
            <a:off x="1294362" y="267625"/>
            <a:ext cx="9603275" cy="52933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Times New Roman" panose="02020603050405020304"/>
              <a:buNone/>
            </a:pPr>
            <a:r>
              <a:rPr lang="en-US" sz="3200">
                <a:latin typeface="Times New Roman" panose="02020603050405020304"/>
                <a:ea typeface="Times New Roman" panose="02020603050405020304"/>
                <a:cs typeface="Times New Roman" panose="02020603050405020304"/>
                <a:sym typeface="Times New Roman" panose="02020603050405020304"/>
              </a:rPr>
              <a:t>CREATING DATABASE TABLE</a:t>
            </a:r>
            <a:endParaRPr lang="en-US" sz="3200">
              <a:latin typeface="Times New Roman" panose="02020603050405020304"/>
              <a:ea typeface="Times New Roman" panose="02020603050405020304"/>
              <a:cs typeface="Times New Roman" panose="02020603050405020304"/>
              <a:sym typeface="Times New Roman" panose="02020603050405020304"/>
            </a:endParaRPr>
          </a:p>
        </p:txBody>
      </p:sp>
      <p:sp>
        <p:nvSpPr>
          <p:cNvPr id="132" name="Google Shape;132;p8"/>
          <p:cNvSpPr txBox="1"/>
          <p:nvPr>
            <p:ph type="body" idx="1"/>
          </p:nvPr>
        </p:nvSpPr>
        <p:spPr>
          <a:xfrm>
            <a:off x="1384467" y="1069137"/>
            <a:ext cx="9603275" cy="4719725"/>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FF0000"/>
              </a:buClr>
              <a:buSzPts val="2000"/>
              <a:buChar char="•"/>
            </a:pPr>
            <a:r>
              <a:rPr 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rPr>
              <a:t>CREATE – </a:t>
            </a:r>
            <a:r>
              <a:rPr lang="en-US" sz="2000">
                <a:latin typeface="Times New Roman" panose="02020603050405020304"/>
                <a:ea typeface="Times New Roman" panose="02020603050405020304"/>
                <a:cs typeface="Times New Roman" panose="02020603050405020304"/>
                <a:sym typeface="Times New Roman" panose="02020603050405020304"/>
              </a:rPr>
              <a:t>creates a new table in the database</a:t>
            </a:r>
            <a:r>
              <a:rPr 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rPr>
              <a:t> </a:t>
            </a:r>
            <a:endParaRPr 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101600" algn="just" rtl="0">
              <a:lnSpc>
                <a:spcPct val="90000"/>
              </a:lnSpc>
              <a:spcBef>
                <a:spcPts val="1000"/>
              </a:spcBef>
              <a:spcAft>
                <a:spcPts val="0"/>
              </a:spcAft>
              <a:buClr>
                <a:schemeClr val="dk1"/>
              </a:buClr>
              <a:buSzPts val="2000"/>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panose="02020603050405020304"/>
                <a:ea typeface="Times New Roman" panose="02020603050405020304"/>
                <a:cs typeface="Times New Roman" panose="02020603050405020304"/>
                <a:sym typeface="Times New Roman" panose="02020603050405020304"/>
              </a:rPr>
              <a:t>Used to create a table by defining its structure, the data type and name of the various columns, the relationships with columns of other tables etc.</a:t>
            </a:r>
            <a:endParaRPr sz="2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chemeClr val="dk1"/>
              </a:buClr>
              <a:buSzPts val="2000"/>
              <a:buNone/>
            </a:pPr>
            <a:endParaRPr sz="2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FF0000"/>
              </a:buClr>
              <a:buSzPts val="2000"/>
              <a:buChar char="•"/>
            </a:pPr>
            <a:r>
              <a:rPr 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rPr>
              <a:t>CREATE TABLE </a:t>
            </a:r>
            <a:r>
              <a:rPr lang="en-US" sz="2000">
                <a:latin typeface="Times New Roman" panose="02020603050405020304"/>
                <a:ea typeface="Times New Roman" panose="02020603050405020304"/>
                <a:cs typeface="Times New Roman" panose="02020603050405020304"/>
                <a:sym typeface="Times New Roman" panose="02020603050405020304"/>
              </a:rPr>
              <a:t>table_name (column_name1 data_type(size), column_name2 data_type(size),….,  column_nameN data_type(size));</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28600" lvl="0" indent="-101600" algn="just" rtl="0">
              <a:lnSpc>
                <a:spcPct val="90000"/>
              </a:lnSpc>
              <a:spcBef>
                <a:spcPts val="1000"/>
              </a:spcBef>
              <a:spcAft>
                <a:spcPts val="0"/>
              </a:spcAft>
              <a:buClr>
                <a:schemeClr val="dk1"/>
              </a:buClr>
              <a:buSzPts val="2000"/>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panose="02020603050405020304"/>
                <a:ea typeface="Times New Roman" panose="02020603050405020304"/>
                <a:cs typeface="Times New Roman" panose="02020603050405020304"/>
                <a:sym typeface="Times New Roman" panose="02020603050405020304"/>
              </a:rPr>
              <a:t>E.g.:</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457200" lvl="1" indent="0" algn="just" rtl="0">
              <a:lnSpc>
                <a:spcPct val="90000"/>
              </a:lnSpc>
              <a:spcBef>
                <a:spcPts val="500"/>
              </a:spcBef>
              <a:spcAft>
                <a:spcPts val="0"/>
              </a:spcAft>
              <a:buClr>
                <a:schemeClr val="dk1"/>
              </a:buClr>
              <a:buSzPts val="2000"/>
              <a:buNone/>
            </a:pPr>
            <a:r>
              <a:rPr lang="en-US" sz="2000">
                <a:latin typeface="Times New Roman" panose="02020603050405020304"/>
                <a:ea typeface="Times New Roman" panose="02020603050405020304"/>
                <a:cs typeface="Times New Roman" panose="02020603050405020304"/>
                <a:sym typeface="Times New Roman" panose="02020603050405020304"/>
              </a:rPr>
              <a:t>CREATE TABLE Employee(Name varchar2(20), DOB date, Salary number(6));</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28600" lvl="0" indent="-101600" algn="just" rtl="0">
              <a:lnSpc>
                <a:spcPct val="90000"/>
              </a:lnSpc>
              <a:spcBef>
                <a:spcPts val="1000"/>
              </a:spcBef>
              <a:spcAft>
                <a:spcPts val="0"/>
              </a:spcAft>
              <a:buClr>
                <a:schemeClr val="dk1"/>
              </a:buClr>
              <a:buSzPts val="2000"/>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chemeClr val="dk1"/>
              </a:buClr>
              <a:buSzPts val="2000"/>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602" name="Shape 602"/>
        <p:cNvGrpSpPr/>
        <p:nvPr/>
      </p:nvGrpSpPr>
      <p:grpSpPr>
        <a:xfrm>
          <a:off x="0" y="0"/>
          <a:ext cx="0" cy="0"/>
          <a:chOff x="0" y="0"/>
          <a:chExt cx="0" cy="0"/>
        </a:xfrm>
      </p:grpSpPr>
      <p:sp>
        <p:nvSpPr>
          <p:cNvPr id="603" name="Google Shape;603;p80"/>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marR="0" lvl="0" indent="0" algn="l" rtl="0">
              <a:lnSpc>
                <a:spcPct val="100000"/>
              </a:lnSpc>
              <a:spcBef>
                <a:spcPts val="0"/>
              </a:spcBef>
              <a:spcAft>
                <a:spcPts val="0"/>
              </a:spcAft>
              <a:buClr>
                <a:srgbClr val="000000"/>
              </a:buClr>
              <a:buSzPct val="100000"/>
              <a:buFont typeface="Arial" panose="020B0604020202020204"/>
              <a:buNone/>
            </a:pPr>
            <a:r>
              <a:rPr lang="en-US" sz="4400" b="1" i="0" u="none" strike="noStrike" cap="none">
                <a:solidFill>
                  <a:srgbClr val="000000"/>
                </a:solidFill>
                <a:latin typeface="Arial" panose="020B0604020202020204"/>
                <a:ea typeface="Arial" panose="020B0604020202020204"/>
                <a:cs typeface="Arial" panose="020B0604020202020204"/>
                <a:sym typeface="Arial" panose="020B0604020202020204"/>
              </a:rPr>
              <a:t>Example</a:t>
            </a:r>
            <a:br>
              <a:rPr lang="en-US" sz="4000" b="0" i="0" u="none" strike="noStrike" cap="none">
                <a:solidFill>
                  <a:schemeClr val="dk1"/>
                </a:solidFill>
              </a:rPr>
            </a:br>
            <a:r>
              <a:rPr lang="en-US" sz="4400" b="0" i="0" u="none" strike="noStrike" cap="none">
                <a:solidFill>
                  <a:srgbClr val="000000"/>
                </a:solidFill>
                <a:latin typeface="Arial" panose="020B0604020202020204"/>
                <a:ea typeface="Arial" panose="020B0604020202020204"/>
                <a:cs typeface="Arial" panose="020B0604020202020204"/>
                <a:sym typeface="Arial" panose="020B0604020202020204"/>
              </a:rPr>
              <a:t>Consider the CUSTOMERS table having the following records</a:t>
            </a:r>
            <a:br>
              <a:rPr lang="en-US"/>
            </a:br>
            <a:endParaRPr lang="en-US"/>
          </a:p>
        </p:txBody>
      </p:sp>
      <p:pic>
        <p:nvPicPr>
          <p:cNvPr id="604" name="Google Shape;604;p80"/>
          <p:cNvPicPr preferRelativeResize="0"/>
          <p:nvPr>
            <p:ph type="body" idx="1"/>
          </p:nvPr>
        </p:nvPicPr>
        <p:blipFill rotWithShape="1">
          <a:blip r:embed="rId1"/>
          <a:srcRect/>
          <a:stretch>
            <a:fillRect/>
          </a:stretch>
        </p:blipFill>
        <p:spPr>
          <a:xfrm>
            <a:off x="2054577" y="1828799"/>
            <a:ext cx="7303911" cy="4402667"/>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608" name="Shape 608"/>
        <p:cNvGrpSpPr/>
        <p:nvPr/>
      </p:nvGrpSpPr>
      <p:grpSpPr>
        <a:xfrm>
          <a:off x="0" y="0"/>
          <a:ext cx="0" cy="0"/>
          <a:chOff x="0" y="0"/>
          <a:chExt cx="0" cy="0"/>
        </a:xfrm>
      </p:grpSpPr>
      <p:sp>
        <p:nvSpPr>
          <p:cNvPr id="609" name="Google Shape;609;p81"/>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000000"/>
              </a:buClr>
              <a:buSzPct val="100000"/>
              <a:buFont typeface="Arial" panose="020B0604020202020204"/>
              <a:buNone/>
            </a:pPr>
            <a:r>
              <a:rPr lang="en-US" sz="3100" b="0" i="0">
                <a:solidFill>
                  <a:srgbClr val="000000"/>
                </a:solidFill>
                <a:latin typeface="Arial" panose="020B0604020202020204"/>
                <a:ea typeface="Arial" panose="020B0604020202020204"/>
                <a:cs typeface="Arial" panose="020B0604020202020204"/>
                <a:sym typeface="Arial" panose="020B0604020202020204"/>
              </a:rPr>
              <a:t>Following is an example which would delete those records from the table which have age = 25 and then COMMIT the changes in the database</a:t>
            </a:r>
            <a:r>
              <a:rPr lang="en-US" b="0" i="0">
                <a:solidFill>
                  <a:srgbClr val="000000"/>
                </a:solidFill>
                <a:latin typeface="Arial" panose="020B0604020202020204"/>
                <a:ea typeface="Arial" panose="020B0604020202020204"/>
                <a:cs typeface="Arial" panose="020B0604020202020204"/>
                <a:sym typeface="Arial" panose="020B0604020202020204"/>
              </a:rPr>
              <a:t>.</a:t>
            </a:r>
            <a:endParaRPr lang="en-US" b="0" i="0">
              <a:solidFill>
                <a:srgbClr val="000000"/>
              </a:solidFill>
              <a:latin typeface="Arial" panose="020B0604020202020204"/>
              <a:ea typeface="Arial" panose="020B0604020202020204"/>
              <a:cs typeface="Arial" panose="020B0604020202020204"/>
              <a:sym typeface="Arial" panose="020B0604020202020204"/>
            </a:endParaRPr>
          </a:p>
        </p:txBody>
      </p:sp>
      <p:pic>
        <p:nvPicPr>
          <p:cNvPr id="610" name="Google Shape;610;p81"/>
          <p:cNvPicPr preferRelativeResize="0"/>
          <p:nvPr/>
        </p:nvPicPr>
        <p:blipFill rotWithShape="1">
          <a:blip r:embed="rId1"/>
          <a:srcRect/>
          <a:stretch>
            <a:fillRect/>
          </a:stretch>
        </p:blipFill>
        <p:spPr>
          <a:xfrm>
            <a:off x="3770489" y="4380089"/>
            <a:ext cx="4399315" cy="2384601"/>
          </a:xfrm>
          <a:prstGeom prst="rect">
            <a:avLst/>
          </a:prstGeom>
          <a:noFill/>
          <a:ln>
            <a:noFill/>
          </a:ln>
        </p:spPr>
      </p:pic>
      <p:sp>
        <p:nvSpPr>
          <p:cNvPr id="611" name="Google Shape;611;p81"/>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p>
          <a:p>
            <a:pPr marL="228600" lvl="0" indent="-50800" algn="l" rtl="0">
              <a:lnSpc>
                <a:spcPct val="90000"/>
              </a:lnSpc>
              <a:spcBef>
                <a:spcPts val="1000"/>
              </a:spcBef>
              <a:spcAft>
                <a:spcPts val="0"/>
              </a:spcAft>
              <a:buClr>
                <a:schemeClr val="dk1"/>
              </a:buClr>
              <a:buSzPts val="2800"/>
              <a:buNone/>
            </a:pPr>
          </a:p>
          <a:p>
            <a:pPr marL="0" lvl="0" indent="0" algn="l" rtl="0">
              <a:lnSpc>
                <a:spcPct val="90000"/>
              </a:lnSpc>
              <a:spcBef>
                <a:spcPts val="1000"/>
              </a:spcBef>
              <a:spcAft>
                <a:spcPts val="0"/>
              </a:spcAft>
              <a:buClr>
                <a:schemeClr val="dk1"/>
              </a:buClr>
              <a:buSzPts val="2800"/>
              <a:buNone/>
            </a:pPr>
          </a:p>
        </p:txBody>
      </p:sp>
      <p:pic>
        <p:nvPicPr>
          <p:cNvPr id="612" name="Google Shape;612;p81"/>
          <p:cNvPicPr preferRelativeResize="0"/>
          <p:nvPr/>
        </p:nvPicPr>
        <p:blipFill rotWithShape="1">
          <a:blip r:embed="rId2"/>
          <a:srcRect/>
          <a:stretch>
            <a:fillRect/>
          </a:stretch>
        </p:blipFill>
        <p:spPr>
          <a:xfrm>
            <a:off x="2641600" y="2100431"/>
            <a:ext cx="4786489" cy="1200329"/>
          </a:xfrm>
          <a:prstGeom prst="rect">
            <a:avLst/>
          </a:prstGeom>
          <a:noFill/>
          <a:ln>
            <a:noFill/>
          </a:ln>
        </p:spPr>
      </p:pic>
      <p:sp>
        <p:nvSpPr>
          <p:cNvPr id="613" name="Google Shape;613;p81"/>
          <p:cNvSpPr txBox="1"/>
          <p:nvPr/>
        </p:nvSpPr>
        <p:spPr>
          <a:xfrm>
            <a:off x="745066" y="3538532"/>
            <a:ext cx="8737601" cy="120032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rPr>
              <a:t>Thus, two rows from the table would be deleted and the SELECT statement would produce the following result.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b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b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617" name="Shape 617"/>
        <p:cNvGrpSpPr/>
        <p:nvPr/>
      </p:nvGrpSpPr>
      <p:grpSpPr>
        <a:xfrm>
          <a:off x="0" y="0"/>
          <a:ext cx="0" cy="0"/>
          <a:chOff x="0" y="0"/>
          <a:chExt cx="0" cy="0"/>
        </a:xfrm>
      </p:grpSpPr>
      <p:sp>
        <p:nvSpPr>
          <p:cNvPr id="618" name="Google Shape;618;p82"/>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Arial" panose="020B0604020202020204"/>
              <a:buNone/>
            </a:pPr>
            <a:r>
              <a:rPr lang="en-US" sz="2800" b="0" i="0">
                <a:latin typeface="Arial" panose="020B0604020202020204"/>
                <a:ea typeface="Arial" panose="020B0604020202020204"/>
                <a:cs typeface="Arial" panose="020B0604020202020204"/>
                <a:sym typeface="Arial" panose="020B0604020202020204"/>
              </a:rPr>
              <a:t>ROLLBACK Command</a:t>
            </a:r>
            <a:br>
              <a:rPr lang="en-US" b="0" i="0">
                <a:latin typeface="Arial" panose="020B0604020202020204"/>
                <a:ea typeface="Arial" panose="020B0604020202020204"/>
                <a:cs typeface="Arial" panose="020B0604020202020204"/>
                <a:sym typeface="Arial" panose="020B0604020202020204"/>
              </a:rPr>
            </a:br>
            <a:endParaRPr lang="en-US" b="0" i="0">
              <a:latin typeface="Arial" panose="020B0604020202020204"/>
              <a:ea typeface="Arial" panose="020B0604020202020204"/>
              <a:cs typeface="Arial" panose="020B0604020202020204"/>
              <a:sym typeface="Arial" panose="020B0604020202020204"/>
            </a:endParaRPr>
          </a:p>
        </p:txBody>
      </p:sp>
      <p:sp>
        <p:nvSpPr>
          <p:cNvPr id="619" name="Google Shape;619;p82"/>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rgbClr val="000000"/>
              </a:buClr>
              <a:buSzPts val="2400"/>
              <a:buNone/>
            </a:pPr>
            <a:r>
              <a:rPr lang="en-US" sz="2400" b="0" i="0">
                <a:solidFill>
                  <a:srgbClr val="000000"/>
                </a:solidFill>
                <a:latin typeface="Arial" panose="020B0604020202020204"/>
                <a:ea typeface="Arial" panose="020B0604020202020204"/>
                <a:cs typeface="Arial" panose="020B0604020202020204"/>
                <a:sym typeface="Arial" panose="020B0604020202020204"/>
              </a:rPr>
              <a:t>The ROLLBACK command is the transactional command used to undo transactions that have not already been saved to the database. </a:t>
            </a:r>
            <a:endParaRPr lang="en-US" sz="2400" b="0" i="0">
              <a:solidFill>
                <a:srgbClr val="000000"/>
              </a:solidFill>
              <a:latin typeface="Arial" panose="020B0604020202020204"/>
              <a:ea typeface="Arial" panose="020B0604020202020204"/>
              <a:cs typeface="Arial" panose="020B0604020202020204"/>
              <a:sym typeface="Arial" panose="020B0604020202020204"/>
            </a:endParaRPr>
          </a:p>
          <a:p>
            <a:pPr marL="0" lvl="0" indent="0" algn="just" rtl="0">
              <a:lnSpc>
                <a:spcPct val="90000"/>
              </a:lnSpc>
              <a:spcBef>
                <a:spcPts val="1000"/>
              </a:spcBef>
              <a:spcAft>
                <a:spcPts val="0"/>
              </a:spcAft>
              <a:buClr>
                <a:srgbClr val="000000"/>
              </a:buClr>
              <a:buSzPts val="2400"/>
              <a:buNone/>
            </a:pPr>
            <a:r>
              <a:rPr lang="en-US" sz="2400" b="0" i="0">
                <a:solidFill>
                  <a:srgbClr val="000000"/>
                </a:solidFill>
                <a:latin typeface="Arial" panose="020B0604020202020204"/>
                <a:ea typeface="Arial" panose="020B0604020202020204"/>
                <a:cs typeface="Arial" panose="020B0604020202020204"/>
                <a:sym typeface="Arial" panose="020B0604020202020204"/>
              </a:rPr>
              <a:t>This command can only be used to undo transactions since the last COMMIT or ROLLBACK command was issued.</a:t>
            </a:r>
            <a:endParaRPr lang="en-US" sz="2400" b="0" i="0">
              <a:solidFill>
                <a:srgbClr val="000000"/>
              </a:solidFill>
              <a:latin typeface="Arial" panose="020B0604020202020204"/>
              <a:ea typeface="Arial" panose="020B0604020202020204"/>
              <a:cs typeface="Arial" panose="020B0604020202020204"/>
              <a:sym typeface="Arial" panose="020B0604020202020204"/>
            </a:endParaRPr>
          </a:p>
          <a:p>
            <a:pPr marL="0" lvl="0" indent="0" algn="just" rtl="0">
              <a:lnSpc>
                <a:spcPct val="90000"/>
              </a:lnSpc>
              <a:spcBef>
                <a:spcPts val="1000"/>
              </a:spcBef>
              <a:spcAft>
                <a:spcPts val="0"/>
              </a:spcAft>
              <a:buClr>
                <a:srgbClr val="000000"/>
              </a:buClr>
              <a:buSzPts val="2400"/>
              <a:buNone/>
            </a:pPr>
            <a:r>
              <a:rPr lang="en-US" sz="2400" b="0" i="0">
                <a:solidFill>
                  <a:srgbClr val="000000"/>
                </a:solidFill>
                <a:latin typeface="Arial" panose="020B0604020202020204"/>
                <a:ea typeface="Arial" panose="020B0604020202020204"/>
                <a:cs typeface="Arial" panose="020B0604020202020204"/>
                <a:sym typeface="Arial" panose="020B0604020202020204"/>
              </a:rPr>
              <a:t>The syntax for a ROLLBACK command is as follows :</a:t>
            </a:r>
            <a:endParaRPr lang="en-US" sz="2400" b="0" i="0">
              <a:solidFill>
                <a:srgbClr val="000000"/>
              </a:solidFill>
              <a:latin typeface="Arial" panose="020B0604020202020204"/>
              <a:ea typeface="Arial" panose="020B0604020202020204"/>
              <a:cs typeface="Arial" panose="020B0604020202020204"/>
              <a:sym typeface="Arial" panose="020B0604020202020204"/>
            </a:endParaRPr>
          </a:p>
          <a:p>
            <a:pPr marL="0" lvl="0" indent="0" algn="just" rtl="0">
              <a:lnSpc>
                <a:spcPct val="90000"/>
              </a:lnSpc>
              <a:spcBef>
                <a:spcPts val="1000"/>
              </a:spcBef>
              <a:spcAft>
                <a:spcPts val="0"/>
              </a:spcAft>
              <a:buClr>
                <a:srgbClr val="000000"/>
              </a:buClr>
              <a:buSzPts val="2800"/>
              <a:buNone/>
            </a:pPr>
            <a:r>
              <a:rPr lang="en-US">
                <a:solidFill>
                  <a:srgbClr val="000000"/>
                </a:solidFill>
                <a:latin typeface="Arial" panose="020B0604020202020204"/>
                <a:ea typeface="Arial" panose="020B0604020202020204"/>
                <a:cs typeface="Arial" panose="020B0604020202020204"/>
                <a:sym typeface="Arial" panose="020B0604020202020204"/>
              </a:rPr>
              <a:t>  </a:t>
            </a:r>
            <a:endParaRPr b="0" i="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90000"/>
              </a:lnSpc>
              <a:spcBef>
                <a:spcPts val="1000"/>
              </a:spcBef>
              <a:spcAft>
                <a:spcPts val="0"/>
              </a:spcAft>
              <a:buClr>
                <a:schemeClr val="dk1"/>
              </a:buClr>
              <a:buSzPts val="2800"/>
              <a:buNone/>
            </a:pPr>
          </a:p>
        </p:txBody>
      </p:sp>
      <p:pic>
        <p:nvPicPr>
          <p:cNvPr id="620" name="Google Shape;620;p82"/>
          <p:cNvPicPr preferRelativeResize="0"/>
          <p:nvPr/>
        </p:nvPicPr>
        <p:blipFill rotWithShape="1">
          <a:blip r:embed="rId1"/>
          <a:srcRect/>
          <a:stretch>
            <a:fillRect/>
          </a:stretch>
        </p:blipFill>
        <p:spPr>
          <a:xfrm>
            <a:off x="2658355" y="4014961"/>
            <a:ext cx="2252312" cy="839258"/>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624" name="Shape 624"/>
        <p:cNvGrpSpPr/>
        <p:nvPr/>
      </p:nvGrpSpPr>
      <p:grpSpPr>
        <a:xfrm>
          <a:off x="0" y="0"/>
          <a:ext cx="0" cy="0"/>
          <a:chOff x="0" y="0"/>
          <a:chExt cx="0" cy="0"/>
        </a:xfrm>
      </p:grpSpPr>
      <p:sp>
        <p:nvSpPr>
          <p:cNvPr id="625" name="Google Shape;625;p83"/>
          <p:cNvSpPr txBox="1"/>
          <p:nvPr>
            <p:ph type="title"/>
          </p:nvPr>
        </p:nvSpPr>
        <p:spPr>
          <a:xfrm>
            <a:off x="838200" y="735518"/>
            <a:ext cx="11187896" cy="53938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0000"/>
              </a:buClr>
              <a:buSzPts val="2800"/>
              <a:buFont typeface="Arial" panose="020B0604020202020204"/>
              <a:buNone/>
            </a:pPr>
            <a:br>
              <a:rPr lang="en-US" sz="2800" b="1" i="0">
                <a:solidFill>
                  <a:srgbClr val="000000"/>
                </a:solidFill>
                <a:latin typeface="Arial" panose="020B0604020202020204"/>
                <a:ea typeface="Arial" panose="020B0604020202020204"/>
                <a:cs typeface="Arial" panose="020B0604020202020204"/>
                <a:sym typeface="Arial" panose="020B0604020202020204"/>
              </a:rPr>
            </a:br>
            <a:br>
              <a:rPr lang="en-US" sz="2800" b="1" i="0">
                <a:solidFill>
                  <a:srgbClr val="000000"/>
                </a:solidFill>
                <a:latin typeface="Arial" panose="020B0604020202020204"/>
                <a:ea typeface="Arial" panose="020B0604020202020204"/>
                <a:cs typeface="Arial" panose="020B0604020202020204"/>
                <a:sym typeface="Arial" panose="020B0604020202020204"/>
              </a:rPr>
            </a:br>
            <a:r>
              <a:rPr lang="en-US" sz="2800" b="1" i="0">
                <a:solidFill>
                  <a:srgbClr val="000000"/>
                </a:solidFill>
                <a:latin typeface="Arial" panose="020B0604020202020204"/>
                <a:ea typeface="Arial" panose="020B0604020202020204"/>
                <a:cs typeface="Arial" panose="020B0604020202020204"/>
                <a:sym typeface="Arial" panose="020B0604020202020204"/>
              </a:rPr>
              <a:t>Example</a:t>
            </a:r>
            <a:br>
              <a:rPr lang="en-US" sz="2800" b="0" i="0">
                <a:solidFill>
                  <a:srgbClr val="000000"/>
                </a:solidFill>
                <a:latin typeface="Arial" panose="020B0604020202020204"/>
                <a:ea typeface="Arial" panose="020B0604020202020204"/>
                <a:cs typeface="Arial" panose="020B0604020202020204"/>
                <a:sym typeface="Arial" panose="020B0604020202020204"/>
              </a:rPr>
            </a:br>
            <a:r>
              <a:rPr lang="en-US" sz="2800" b="0" i="0">
                <a:solidFill>
                  <a:srgbClr val="000000"/>
                </a:solidFill>
                <a:latin typeface="Arial" panose="020B0604020202020204"/>
                <a:ea typeface="Arial" panose="020B0604020202020204"/>
                <a:cs typeface="Arial" panose="020B0604020202020204"/>
                <a:sym typeface="Arial" panose="020B0604020202020204"/>
              </a:rPr>
              <a:t>Consider the CUSTOMERS table having the following records</a:t>
            </a:r>
            <a:br>
              <a:rPr lang="en-US" sz="2800" b="0" i="0">
                <a:solidFill>
                  <a:srgbClr val="000000"/>
                </a:solidFill>
                <a:latin typeface="Arial" panose="020B0604020202020204"/>
                <a:ea typeface="Arial" panose="020B0604020202020204"/>
                <a:cs typeface="Arial" panose="020B0604020202020204"/>
                <a:sym typeface="Arial" panose="020B0604020202020204"/>
              </a:rPr>
            </a:br>
            <a:br>
              <a:rPr lang="en-US" sz="2800" b="0" i="0">
                <a:solidFill>
                  <a:srgbClr val="000000"/>
                </a:solidFill>
                <a:latin typeface="Arial" panose="020B0604020202020204"/>
                <a:ea typeface="Arial" panose="020B0604020202020204"/>
                <a:cs typeface="Arial" panose="020B0604020202020204"/>
                <a:sym typeface="Arial" panose="020B0604020202020204"/>
              </a:rPr>
            </a:br>
            <a:br>
              <a:rPr lang="en-US" sz="2800" b="0" i="0">
                <a:solidFill>
                  <a:srgbClr val="000000"/>
                </a:solidFill>
                <a:latin typeface="Arial" panose="020B0604020202020204"/>
                <a:ea typeface="Arial" panose="020B0604020202020204"/>
                <a:cs typeface="Arial" panose="020B0604020202020204"/>
                <a:sym typeface="Arial" panose="020B0604020202020204"/>
              </a:rPr>
            </a:br>
            <a:endParaRPr sz="2800"/>
          </a:p>
        </p:txBody>
      </p:sp>
      <p:sp>
        <p:nvSpPr>
          <p:cNvPr id="626" name="Google Shape;626;p83"/>
          <p:cNvSpPr txBox="1"/>
          <p:nvPr/>
        </p:nvSpPr>
        <p:spPr>
          <a:xfrm>
            <a:off x="1527143" y="4529943"/>
            <a:ext cx="8466667"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rPr>
              <a:t>Following is an example, which would delete those records from the table which have the age = 25 and then ROLLBACK the changes in the database.</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627" name="Google Shape;627;p83"/>
          <p:cNvPicPr preferRelativeResize="0"/>
          <p:nvPr/>
        </p:nvPicPr>
        <p:blipFill rotWithShape="1">
          <a:blip r:embed="rId1"/>
          <a:srcRect/>
          <a:stretch>
            <a:fillRect/>
          </a:stretch>
        </p:blipFill>
        <p:spPr>
          <a:xfrm>
            <a:off x="3086217" y="5420364"/>
            <a:ext cx="3594806" cy="1306951"/>
          </a:xfrm>
          <a:prstGeom prst="rect">
            <a:avLst/>
          </a:prstGeom>
          <a:noFill/>
          <a:ln>
            <a:noFill/>
          </a:ln>
        </p:spPr>
      </p:pic>
      <p:pic>
        <p:nvPicPr>
          <p:cNvPr id="628" name="Google Shape;628;p83"/>
          <p:cNvPicPr preferRelativeResize="0"/>
          <p:nvPr/>
        </p:nvPicPr>
        <p:blipFill rotWithShape="1">
          <a:blip r:embed="rId2"/>
          <a:srcRect/>
          <a:stretch>
            <a:fillRect/>
          </a:stretch>
        </p:blipFill>
        <p:spPr>
          <a:xfrm>
            <a:off x="2500132" y="1148602"/>
            <a:ext cx="5914663" cy="3336729"/>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632" name="Shape 632"/>
        <p:cNvGrpSpPr/>
        <p:nvPr/>
      </p:nvGrpSpPr>
      <p:grpSpPr>
        <a:xfrm>
          <a:off x="0" y="0"/>
          <a:ext cx="0" cy="0"/>
          <a:chOff x="0" y="0"/>
          <a:chExt cx="0" cy="0"/>
        </a:xfrm>
      </p:grpSpPr>
      <p:sp>
        <p:nvSpPr>
          <p:cNvPr id="633" name="Google Shape;633;p84"/>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0000"/>
              </a:buClr>
              <a:buSzPts val="2800"/>
              <a:buNone/>
            </a:pPr>
            <a:r>
              <a:rPr lang="en-US" b="0" i="0">
                <a:solidFill>
                  <a:srgbClr val="000000"/>
                </a:solidFill>
                <a:latin typeface="Arial" panose="020B0604020202020204"/>
                <a:ea typeface="Arial" panose="020B0604020202020204"/>
                <a:cs typeface="Arial" panose="020B0604020202020204"/>
                <a:sym typeface="Arial" panose="020B0604020202020204"/>
              </a:rPr>
              <a:t>Thus, the delete operation would not impact the table and the SELECT statement would produce the following result.</a:t>
            </a:r>
            <a:endParaRPr lang="en-US" b="0" i="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90000"/>
              </a:lnSpc>
              <a:spcBef>
                <a:spcPts val="1000"/>
              </a:spcBef>
              <a:spcAft>
                <a:spcPts val="0"/>
              </a:spcAft>
              <a:buClr>
                <a:srgbClr val="000000"/>
              </a:buClr>
              <a:buSzPts val="2800"/>
              <a:buNone/>
            </a:pPr>
            <a:r>
              <a:rPr lang="en-US">
                <a:solidFill>
                  <a:srgbClr val="000000"/>
                </a:solidFill>
                <a:latin typeface="Arial" panose="020B0604020202020204"/>
                <a:ea typeface="Arial" panose="020B0604020202020204"/>
                <a:cs typeface="Arial" panose="020B0604020202020204"/>
                <a:sym typeface="Arial" panose="020B0604020202020204"/>
              </a:rPr>
              <a:t>               select * from customers;</a:t>
            </a:r>
            <a:endParaRPr lang="en-US">
              <a:solidFill>
                <a:srgbClr val="000000"/>
              </a:solidFill>
              <a:latin typeface="Arial" panose="020B0604020202020204"/>
              <a:ea typeface="Arial" panose="020B0604020202020204"/>
              <a:cs typeface="Arial" panose="020B0604020202020204"/>
              <a:sym typeface="Arial" panose="020B0604020202020204"/>
            </a:endParaRPr>
          </a:p>
        </p:txBody>
      </p:sp>
      <p:pic>
        <p:nvPicPr>
          <p:cNvPr id="634" name="Google Shape;634;p84"/>
          <p:cNvPicPr preferRelativeResize="0"/>
          <p:nvPr/>
        </p:nvPicPr>
        <p:blipFill rotWithShape="1">
          <a:blip r:embed="rId1"/>
          <a:srcRect/>
          <a:stretch>
            <a:fillRect/>
          </a:stretch>
        </p:blipFill>
        <p:spPr>
          <a:xfrm>
            <a:off x="2453744" y="3436764"/>
            <a:ext cx="4556656" cy="3020479"/>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638" name="Shape 638"/>
        <p:cNvGrpSpPr/>
        <p:nvPr/>
      </p:nvGrpSpPr>
      <p:grpSpPr>
        <a:xfrm>
          <a:off x="0" y="0"/>
          <a:ext cx="0" cy="0"/>
          <a:chOff x="0" y="0"/>
          <a:chExt cx="0" cy="0"/>
        </a:xfrm>
      </p:grpSpPr>
      <p:sp>
        <p:nvSpPr>
          <p:cNvPr id="639" name="Google Shape;639;p85"/>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400"/>
              <a:buFont typeface="Arial" panose="020B0604020202020204"/>
              <a:buNone/>
            </a:pPr>
            <a:r>
              <a:rPr lang="en-US" b="0" i="0">
                <a:solidFill>
                  <a:srgbClr val="000000"/>
                </a:solidFill>
                <a:latin typeface="Arial" panose="020B0604020202020204"/>
                <a:ea typeface="Arial" panose="020B0604020202020204"/>
                <a:cs typeface="Arial" panose="020B0604020202020204"/>
                <a:sym typeface="Arial" panose="020B0604020202020204"/>
              </a:rPr>
              <a:t>SAVEPOINT</a:t>
            </a:r>
            <a:endParaRPr lang="en-US" b="0" i="0">
              <a:solidFill>
                <a:srgbClr val="000000"/>
              </a:solidFill>
              <a:latin typeface="Arial" panose="020B0604020202020204"/>
              <a:ea typeface="Arial" panose="020B0604020202020204"/>
              <a:cs typeface="Arial" panose="020B0604020202020204"/>
              <a:sym typeface="Arial" panose="020B0604020202020204"/>
            </a:endParaRPr>
          </a:p>
        </p:txBody>
      </p:sp>
      <p:sp>
        <p:nvSpPr>
          <p:cNvPr id="640" name="Google Shape;640;p85"/>
          <p:cNvSpPr txBox="1"/>
          <p:nvPr>
            <p:ph type="body" idx="1"/>
          </p:nvPr>
        </p:nvSpPr>
        <p:spPr>
          <a:xfrm>
            <a:off x="838200" y="1825624"/>
            <a:ext cx="10515600" cy="503237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0000"/>
              </a:buClr>
              <a:buSzPts val="2800"/>
              <a:buChar char="•"/>
            </a:pPr>
            <a:r>
              <a:rPr lang="en-US" b="0" i="0">
                <a:solidFill>
                  <a:srgbClr val="000000"/>
                </a:solidFill>
                <a:latin typeface="Arial" panose="020B0604020202020204"/>
                <a:ea typeface="Arial" panose="020B0604020202020204"/>
                <a:cs typeface="Arial" panose="020B0604020202020204"/>
                <a:sym typeface="Arial" panose="020B0604020202020204"/>
              </a:rPr>
              <a:t>A SAVEPOINT is a point in a transaction when you can roll the transaction back to a certain point without rolling back the entire transaction.</a:t>
            </a:r>
            <a:br>
              <a:rPr lang="en-US" b="0" i="0">
                <a:solidFill>
                  <a:srgbClr val="000000"/>
                </a:solidFill>
                <a:latin typeface="Arial" panose="020B0604020202020204"/>
                <a:ea typeface="Arial" panose="020B0604020202020204"/>
                <a:cs typeface="Arial" panose="020B0604020202020204"/>
                <a:sym typeface="Arial" panose="020B0604020202020204"/>
              </a:rPr>
            </a:br>
            <a:r>
              <a:rPr lang="en-US" b="0" i="0">
                <a:solidFill>
                  <a:srgbClr val="000000"/>
                </a:solidFill>
                <a:latin typeface="Arial" panose="020B0604020202020204"/>
                <a:ea typeface="Arial" panose="020B0604020202020204"/>
                <a:cs typeface="Arial" panose="020B0604020202020204"/>
                <a:sym typeface="Arial" panose="020B0604020202020204"/>
              </a:rPr>
              <a:t>The syntax for a SAVEPOINT command is as shown below.</a:t>
            </a:r>
            <a:endParaRPr lang="en-US" b="0" i="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90000"/>
              </a:lnSpc>
              <a:spcBef>
                <a:spcPts val="1000"/>
              </a:spcBef>
              <a:spcAft>
                <a:spcPts val="0"/>
              </a:spcAft>
              <a:buClr>
                <a:srgbClr val="000000"/>
              </a:buClr>
              <a:buSzPts val="2800"/>
              <a:buNone/>
            </a:pPr>
            <a:r>
              <a:rPr lang="en-US">
                <a:solidFill>
                  <a:srgbClr val="000000"/>
                </a:solidFill>
                <a:latin typeface="Arial" panose="020B0604020202020204"/>
                <a:ea typeface="Arial" panose="020B0604020202020204"/>
                <a:cs typeface="Arial" panose="020B0604020202020204"/>
                <a:sym typeface="Arial" panose="020B0604020202020204"/>
              </a:rPr>
              <a:t> </a:t>
            </a:r>
            <a:endParaRPr>
              <a:solidFill>
                <a:srgbClr val="000000"/>
              </a:solidFill>
              <a:latin typeface="Arial" panose="020B0604020202020204"/>
              <a:ea typeface="Arial" panose="020B0604020202020204"/>
              <a:cs typeface="Arial" panose="020B0604020202020204"/>
              <a:sym typeface="Arial" panose="020B0604020202020204"/>
            </a:endParaRPr>
          </a:p>
          <a:p>
            <a:pPr marL="228600" lvl="0" indent="-228600" algn="just" rtl="0">
              <a:lnSpc>
                <a:spcPct val="90000"/>
              </a:lnSpc>
              <a:spcBef>
                <a:spcPts val="1000"/>
              </a:spcBef>
              <a:spcAft>
                <a:spcPts val="0"/>
              </a:spcAft>
              <a:buClr>
                <a:srgbClr val="000000"/>
              </a:buClr>
              <a:buSzPts val="2800"/>
              <a:buChar char="•"/>
            </a:pPr>
            <a:r>
              <a:rPr lang="en-US" b="0" i="0">
                <a:solidFill>
                  <a:srgbClr val="000000"/>
                </a:solidFill>
                <a:latin typeface="Arial" panose="020B0604020202020204"/>
                <a:ea typeface="Arial" panose="020B0604020202020204"/>
                <a:cs typeface="Arial" panose="020B0604020202020204"/>
                <a:sym typeface="Arial" panose="020B0604020202020204"/>
              </a:rPr>
              <a:t>This command serves only in the creation of a SAVEPOINT among all the transactional statements. The ROLLBACK command is used to undo a group of transactions.</a:t>
            </a:r>
            <a:endParaRPr lang="en-US" b="0" i="0">
              <a:solidFill>
                <a:srgbClr val="000000"/>
              </a:solidFill>
              <a:latin typeface="Arial" panose="020B0604020202020204"/>
              <a:ea typeface="Arial" panose="020B0604020202020204"/>
              <a:cs typeface="Arial" panose="020B0604020202020204"/>
              <a:sym typeface="Arial" panose="020B0604020202020204"/>
            </a:endParaRPr>
          </a:p>
          <a:p>
            <a:pPr marL="0" lvl="0" indent="0" algn="just" rtl="0">
              <a:lnSpc>
                <a:spcPct val="90000"/>
              </a:lnSpc>
              <a:spcBef>
                <a:spcPts val="1000"/>
              </a:spcBef>
              <a:spcAft>
                <a:spcPts val="0"/>
              </a:spcAft>
              <a:buClr>
                <a:srgbClr val="000000"/>
              </a:buClr>
              <a:buSzPts val="2800"/>
              <a:buNone/>
            </a:pPr>
            <a:r>
              <a:rPr lang="en-US" b="0" i="0">
                <a:solidFill>
                  <a:srgbClr val="000000"/>
                </a:solidFill>
                <a:latin typeface="Arial" panose="020B0604020202020204"/>
                <a:ea typeface="Arial" panose="020B0604020202020204"/>
                <a:cs typeface="Arial" panose="020B0604020202020204"/>
                <a:sym typeface="Arial" panose="020B0604020202020204"/>
              </a:rPr>
              <a:t>The syntax for rolling back to a SAVEPOINT is as shown below.</a:t>
            </a:r>
            <a:endParaRPr lang="en-US" b="0" i="0">
              <a:solidFill>
                <a:srgbClr val="000000"/>
              </a:solidFill>
              <a:latin typeface="Arial" panose="020B0604020202020204"/>
              <a:ea typeface="Arial" panose="020B0604020202020204"/>
              <a:cs typeface="Arial" panose="020B0604020202020204"/>
              <a:sym typeface="Arial" panose="020B0604020202020204"/>
            </a:endParaRPr>
          </a:p>
          <a:p>
            <a:pPr marL="0" lvl="0" indent="0" algn="just" rtl="0">
              <a:lnSpc>
                <a:spcPct val="90000"/>
              </a:lnSpc>
              <a:spcBef>
                <a:spcPts val="1000"/>
              </a:spcBef>
              <a:spcAft>
                <a:spcPts val="0"/>
              </a:spcAft>
              <a:buClr>
                <a:schemeClr val="dk1"/>
              </a:buClr>
              <a:buSzPts val="2800"/>
              <a:buNone/>
            </a:pPr>
            <a:endParaRPr b="0" i="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90000"/>
              </a:lnSpc>
              <a:spcBef>
                <a:spcPts val="1000"/>
              </a:spcBef>
              <a:spcAft>
                <a:spcPts val="0"/>
              </a:spcAft>
              <a:buClr>
                <a:schemeClr val="dk1"/>
              </a:buClr>
              <a:buSzPts val="2800"/>
              <a:buNone/>
            </a:pPr>
          </a:p>
        </p:txBody>
      </p:sp>
      <p:pic>
        <p:nvPicPr>
          <p:cNvPr id="641" name="Google Shape;641;p85"/>
          <p:cNvPicPr preferRelativeResize="0"/>
          <p:nvPr/>
        </p:nvPicPr>
        <p:blipFill rotWithShape="1">
          <a:blip r:embed="rId1"/>
          <a:srcRect/>
          <a:stretch>
            <a:fillRect/>
          </a:stretch>
        </p:blipFill>
        <p:spPr>
          <a:xfrm>
            <a:off x="2891894" y="3429000"/>
            <a:ext cx="2515484" cy="635000"/>
          </a:xfrm>
          <a:prstGeom prst="rect">
            <a:avLst/>
          </a:prstGeom>
          <a:noFill/>
          <a:ln>
            <a:noFill/>
          </a:ln>
        </p:spPr>
      </p:pic>
      <p:pic>
        <p:nvPicPr>
          <p:cNvPr id="642" name="Google Shape;642;p85"/>
          <p:cNvPicPr preferRelativeResize="0"/>
          <p:nvPr/>
        </p:nvPicPr>
        <p:blipFill rotWithShape="1">
          <a:blip r:embed="rId2"/>
          <a:srcRect/>
          <a:stretch>
            <a:fillRect/>
          </a:stretch>
        </p:blipFill>
        <p:spPr>
          <a:xfrm>
            <a:off x="2883426" y="5885926"/>
            <a:ext cx="2659418" cy="740652"/>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646" name="Shape 646"/>
        <p:cNvGrpSpPr/>
        <p:nvPr/>
      </p:nvGrpSpPr>
      <p:grpSpPr>
        <a:xfrm>
          <a:off x="0" y="0"/>
          <a:ext cx="0" cy="0"/>
          <a:chOff x="0" y="0"/>
          <a:chExt cx="0" cy="0"/>
        </a:xfrm>
      </p:grpSpPr>
      <p:sp>
        <p:nvSpPr>
          <p:cNvPr id="647" name="Google Shape;647;p86"/>
          <p:cNvSpPr txBox="1"/>
          <p:nvPr>
            <p:ph type="body" idx="1"/>
          </p:nvPr>
        </p:nvSpPr>
        <p:spPr>
          <a:xfrm>
            <a:off x="653719" y="894516"/>
            <a:ext cx="10515600" cy="582484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0000"/>
              </a:buClr>
              <a:buSzPts val="2800"/>
              <a:buNone/>
            </a:pPr>
            <a:r>
              <a:rPr lang="en-US" b="0" i="0">
                <a:solidFill>
                  <a:srgbClr val="000000"/>
                </a:solidFill>
                <a:latin typeface="Arial" panose="020B0604020202020204"/>
                <a:ea typeface="Arial" panose="020B0604020202020204"/>
                <a:cs typeface="Arial" panose="020B0604020202020204"/>
                <a:sym typeface="Arial" panose="020B0604020202020204"/>
              </a:rPr>
              <a:t>Following is an example where you plan to delete the three different records from the CUSTOMERS table. You want to create a SAVEPOINT before each delete, so that you can ROLLBACK to any SAVEPOINT at any time to return the appropriate data to its original state.</a:t>
            </a:r>
            <a:endParaRPr lang="en-US" b="0" i="0">
              <a:solidFill>
                <a:srgbClr val="000000"/>
              </a:solidFill>
              <a:latin typeface="Arial" panose="020B0604020202020204"/>
              <a:ea typeface="Arial" panose="020B0604020202020204"/>
              <a:cs typeface="Arial" panose="020B0604020202020204"/>
              <a:sym typeface="Arial" panose="020B0604020202020204"/>
            </a:endParaRPr>
          </a:p>
          <a:p>
            <a:pPr marL="228600" lvl="0" indent="-228600" algn="just" rtl="0">
              <a:lnSpc>
                <a:spcPct val="90000"/>
              </a:lnSpc>
              <a:spcBef>
                <a:spcPts val="1000"/>
              </a:spcBef>
              <a:spcAft>
                <a:spcPts val="0"/>
              </a:spcAft>
              <a:buClr>
                <a:srgbClr val="000000"/>
              </a:buClr>
              <a:buSzPts val="2800"/>
              <a:buChar char="•"/>
            </a:pPr>
            <a:r>
              <a:rPr lang="en-US" b="1" i="0">
                <a:solidFill>
                  <a:srgbClr val="000000"/>
                </a:solidFill>
                <a:latin typeface="Arial" panose="020B0604020202020204"/>
                <a:ea typeface="Arial" panose="020B0604020202020204"/>
                <a:cs typeface="Arial" panose="020B0604020202020204"/>
                <a:sym typeface="Arial" panose="020B0604020202020204"/>
              </a:rPr>
              <a:t>Example</a:t>
            </a:r>
            <a:endParaRPr b="0" i="0">
              <a:solidFill>
                <a:srgbClr val="000000"/>
              </a:solidFill>
              <a:latin typeface="Arial" panose="020B0604020202020204"/>
              <a:ea typeface="Arial" panose="020B0604020202020204"/>
              <a:cs typeface="Arial" panose="020B0604020202020204"/>
              <a:sym typeface="Arial" panose="020B0604020202020204"/>
            </a:endParaRPr>
          </a:p>
          <a:p>
            <a:pPr marL="0" lvl="0" indent="0" algn="just" rtl="0">
              <a:lnSpc>
                <a:spcPct val="90000"/>
              </a:lnSpc>
              <a:spcBef>
                <a:spcPts val="1000"/>
              </a:spcBef>
              <a:spcAft>
                <a:spcPts val="0"/>
              </a:spcAft>
              <a:buClr>
                <a:srgbClr val="000000"/>
              </a:buClr>
              <a:buSzPts val="2800"/>
              <a:buNone/>
            </a:pPr>
            <a:r>
              <a:rPr lang="en-US" b="0" i="0">
                <a:solidFill>
                  <a:srgbClr val="000000"/>
                </a:solidFill>
                <a:latin typeface="Arial" panose="020B0604020202020204"/>
                <a:ea typeface="Arial" panose="020B0604020202020204"/>
                <a:cs typeface="Arial" panose="020B0604020202020204"/>
                <a:sym typeface="Arial" panose="020B0604020202020204"/>
              </a:rPr>
              <a:t>Consider the CUSTOMERS table having the following records.</a:t>
            </a:r>
            <a:endParaRPr lang="en-US" b="0" i="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90000"/>
              </a:lnSpc>
              <a:spcBef>
                <a:spcPts val="1000"/>
              </a:spcBef>
              <a:spcAft>
                <a:spcPts val="0"/>
              </a:spcAft>
              <a:buClr>
                <a:schemeClr val="dk1"/>
              </a:buClr>
              <a:buSzPts val="2800"/>
              <a:buNone/>
            </a:pPr>
          </a:p>
        </p:txBody>
      </p:sp>
      <p:pic>
        <p:nvPicPr>
          <p:cNvPr id="648" name="Google Shape;648;p86"/>
          <p:cNvPicPr preferRelativeResize="0"/>
          <p:nvPr/>
        </p:nvPicPr>
        <p:blipFill rotWithShape="1">
          <a:blip r:embed="rId1"/>
          <a:srcRect/>
          <a:stretch>
            <a:fillRect/>
          </a:stretch>
        </p:blipFill>
        <p:spPr>
          <a:xfrm>
            <a:off x="3634452" y="3889094"/>
            <a:ext cx="4560424" cy="2830266"/>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652" name="Shape 652"/>
        <p:cNvGrpSpPr/>
        <p:nvPr/>
      </p:nvGrpSpPr>
      <p:grpSpPr>
        <a:xfrm>
          <a:off x="0" y="0"/>
          <a:ext cx="0" cy="0"/>
          <a:chOff x="0" y="0"/>
          <a:chExt cx="0" cy="0"/>
        </a:xfrm>
      </p:grpSpPr>
      <p:pic>
        <p:nvPicPr>
          <p:cNvPr id="653" name="Google Shape;653;p87"/>
          <p:cNvPicPr preferRelativeResize="0"/>
          <p:nvPr>
            <p:ph type="body" idx="4294967295"/>
          </p:nvPr>
        </p:nvPicPr>
        <p:blipFill rotWithShape="1">
          <a:blip r:embed="rId1"/>
          <a:srcRect/>
          <a:stretch>
            <a:fillRect/>
          </a:stretch>
        </p:blipFill>
        <p:spPr>
          <a:xfrm>
            <a:off x="1444978" y="681161"/>
            <a:ext cx="5165725" cy="3489325"/>
          </a:xfrm>
          <a:prstGeom prst="rect">
            <a:avLst/>
          </a:prstGeom>
          <a:noFill/>
          <a:ln>
            <a:noFill/>
          </a:ln>
        </p:spPr>
      </p:pic>
      <p:sp>
        <p:nvSpPr>
          <p:cNvPr id="654" name="Google Shape;654;p87"/>
          <p:cNvSpPr txBox="1"/>
          <p:nvPr/>
        </p:nvSpPr>
        <p:spPr>
          <a:xfrm>
            <a:off x="1264355" y="304333"/>
            <a:ext cx="831991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rPr>
              <a:t>The following code block contains the series of operations.</a:t>
            </a:r>
            <a:br>
              <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rPr>
            </a:b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55" name="Google Shape;655;p87"/>
          <p:cNvSpPr txBox="1"/>
          <p:nvPr/>
        </p:nvSpPr>
        <p:spPr>
          <a:xfrm>
            <a:off x="1372659" y="4547314"/>
            <a:ext cx="8855074"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rPr>
              <a:t>Now that the three deletions have taken place, let us assume that you have changed your mind and decided to ROLLBACK to the SAVEPOINT that you identified as SP2. Because SP2 was created after the first deletion, the last two deletions are undone −</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656" name="Google Shape;656;p87"/>
          <p:cNvPicPr preferRelativeResize="0"/>
          <p:nvPr/>
        </p:nvPicPr>
        <p:blipFill rotWithShape="1">
          <a:blip r:embed="rId2"/>
          <a:srcRect/>
          <a:stretch>
            <a:fillRect/>
          </a:stretch>
        </p:blipFill>
        <p:spPr>
          <a:xfrm>
            <a:off x="2973739" y="5647093"/>
            <a:ext cx="2885194" cy="990774"/>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660" name="Shape 660"/>
        <p:cNvGrpSpPr/>
        <p:nvPr/>
      </p:nvGrpSpPr>
      <p:grpSpPr>
        <a:xfrm>
          <a:off x="0" y="0"/>
          <a:ext cx="0" cy="0"/>
          <a:chOff x="0" y="0"/>
          <a:chExt cx="0" cy="0"/>
        </a:xfrm>
      </p:grpSpPr>
      <p:sp>
        <p:nvSpPr>
          <p:cNvPr id="661" name="Google Shape;661;p88"/>
          <p:cNvSpPr txBox="1"/>
          <p:nvPr>
            <p:ph type="body" idx="1"/>
          </p:nvPr>
        </p:nvSpPr>
        <p:spPr>
          <a:xfrm>
            <a:off x="838200" y="564444"/>
            <a:ext cx="10515600" cy="649111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0000"/>
              </a:buClr>
              <a:buSzPts val="2800"/>
              <a:buNone/>
            </a:pPr>
            <a:r>
              <a:rPr lang="en-US" b="0" i="0">
                <a:solidFill>
                  <a:srgbClr val="000000"/>
                </a:solidFill>
                <a:latin typeface="Arial" panose="020B0604020202020204"/>
                <a:ea typeface="Arial" panose="020B0604020202020204"/>
                <a:cs typeface="Arial" panose="020B0604020202020204"/>
                <a:sym typeface="Arial" panose="020B0604020202020204"/>
              </a:rPr>
              <a:t>Notice that only the first deletion took place since you rolled back to SP2.</a:t>
            </a:r>
            <a:endParaRPr>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90000"/>
              </a:lnSpc>
              <a:spcBef>
                <a:spcPts val="1000"/>
              </a:spcBef>
              <a:spcAft>
                <a:spcPts val="0"/>
              </a:spcAft>
              <a:buClr>
                <a:srgbClr val="000000"/>
              </a:buClr>
              <a:buSzPts val="2800"/>
              <a:buNone/>
            </a:pPr>
            <a:r>
              <a:rPr lang="en-US" b="0" i="0">
                <a:solidFill>
                  <a:srgbClr val="000000"/>
                </a:solidFill>
                <a:latin typeface="Arial" panose="020B0604020202020204"/>
                <a:ea typeface="Arial" panose="020B0604020202020204"/>
                <a:cs typeface="Arial" panose="020B0604020202020204"/>
                <a:sym typeface="Arial" panose="020B0604020202020204"/>
              </a:rPr>
              <a:t> </a:t>
            </a:r>
            <a:endParaRPr lang="en-US" b="0" i="0">
              <a:solidFill>
                <a:srgbClr val="000000"/>
              </a:solidFill>
              <a:latin typeface="Arial" panose="020B0604020202020204"/>
              <a:ea typeface="Arial" panose="020B0604020202020204"/>
              <a:cs typeface="Arial" panose="020B0604020202020204"/>
              <a:sym typeface="Arial" panose="020B0604020202020204"/>
            </a:endParaRPr>
          </a:p>
        </p:txBody>
      </p:sp>
      <p:pic>
        <p:nvPicPr>
          <p:cNvPr id="662" name="Google Shape;662;p88"/>
          <p:cNvPicPr preferRelativeResize="0"/>
          <p:nvPr/>
        </p:nvPicPr>
        <p:blipFill rotWithShape="1">
          <a:blip r:embed="rId1"/>
          <a:srcRect/>
          <a:stretch>
            <a:fillRect/>
          </a:stretch>
        </p:blipFill>
        <p:spPr>
          <a:xfrm>
            <a:off x="1591733" y="2144888"/>
            <a:ext cx="5926667" cy="2980268"/>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666" name="Shape 666"/>
        <p:cNvGrpSpPr/>
        <p:nvPr/>
      </p:nvGrpSpPr>
      <p:grpSpPr>
        <a:xfrm>
          <a:off x="0" y="0"/>
          <a:ext cx="0" cy="0"/>
          <a:chOff x="0" y="0"/>
          <a:chExt cx="0" cy="0"/>
        </a:xfrm>
      </p:grpSpPr>
      <p:sp>
        <p:nvSpPr>
          <p:cNvPr id="667" name="Google Shape;667;p89"/>
          <p:cNvSpPr txBox="1"/>
          <p:nvPr>
            <p:ph type="title"/>
          </p:nvPr>
        </p:nvSpPr>
        <p:spPr>
          <a:xfrm>
            <a:off x="838200" y="365125"/>
            <a:ext cx="10515600" cy="132820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Arial" panose="020B0604020202020204"/>
              <a:buNone/>
            </a:pPr>
            <a:br>
              <a:rPr lang="en-US" sz="2800" b="0" i="0">
                <a:latin typeface="Arial" panose="020B0604020202020204"/>
                <a:ea typeface="Arial" panose="020B0604020202020204"/>
                <a:cs typeface="Arial" panose="020B0604020202020204"/>
                <a:sym typeface="Arial" panose="020B0604020202020204"/>
              </a:rPr>
            </a:br>
            <a:r>
              <a:rPr lang="en-US" sz="2800" b="0" i="0">
                <a:latin typeface="Arial" panose="020B0604020202020204"/>
                <a:ea typeface="Arial" panose="020B0604020202020204"/>
                <a:cs typeface="Arial" panose="020B0604020202020204"/>
                <a:sym typeface="Arial" panose="020B0604020202020204"/>
              </a:rPr>
              <a:t>RELEASE SAVEPOINT Command: </a:t>
            </a:r>
            <a:br>
              <a:rPr lang="en-US" b="0" i="0">
                <a:latin typeface="Arial" panose="020B0604020202020204"/>
                <a:ea typeface="Arial" panose="020B0604020202020204"/>
                <a:cs typeface="Arial" panose="020B0604020202020204"/>
                <a:sym typeface="Arial" panose="020B0604020202020204"/>
              </a:rPr>
            </a:br>
            <a:r>
              <a:rPr lang="en-US" sz="2700" b="0" i="0">
                <a:solidFill>
                  <a:srgbClr val="000000"/>
                </a:solidFill>
                <a:latin typeface="Arial" panose="020B0604020202020204"/>
                <a:ea typeface="Arial" panose="020B0604020202020204"/>
                <a:cs typeface="Arial" panose="020B0604020202020204"/>
                <a:sym typeface="Arial" panose="020B0604020202020204"/>
              </a:rPr>
              <a:t>The RELEASE SAVEPOINT command is used to remove a SAVEPOINT that you have created.</a:t>
            </a:r>
            <a:endParaRPr sz="2700"/>
          </a:p>
        </p:txBody>
      </p:sp>
      <p:sp>
        <p:nvSpPr>
          <p:cNvPr id="668" name="Google Shape;668;p89"/>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0000"/>
              </a:buClr>
              <a:buSzPts val="2800"/>
              <a:buNone/>
            </a:pPr>
            <a:r>
              <a:rPr lang="en-US" b="0" i="0">
                <a:solidFill>
                  <a:srgbClr val="000000"/>
                </a:solidFill>
                <a:latin typeface="Arial" panose="020B0604020202020204"/>
                <a:ea typeface="Arial" panose="020B0604020202020204"/>
                <a:cs typeface="Arial" panose="020B0604020202020204"/>
                <a:sym typeface="Arial" panose="020B0604020202020204"/>
              </a:rPr>
              <a:t>The syntax for a RELEASE SAVEPOINT command is as follows:</a:t>
            </a:r>
            <a:endParaRPr lang="en-US" b="0" i="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90000"/>
              </a:lnSpc>
              <a:spcBef>
                <a:spcPts val="1000"/>
              </a:spcBef>
              <a:spcAft>
                <a:spcPts val="0"/>
              </a:spcAft>
              <a:buClr>
                <a:schemeClr val="dk1"/>
              </a:buClr>
              <a:buSzPts val="2800"/>
              <a:buNone/>
            </a:pPr>
          </a:p>
          <a:p>
            <a:pPr marL="0" lvl="0" indent="0" algn="l" rtl="0">
              <a:lnSpc>
                <a:spcPct val="90000"/>
              </a:lnSpc>
              <a:spcBef>
                <a:spcPts val="1000"/>
              </a:spcBef>
              <a:spcAft>
                <a:spcPts val="0"/>
              </a:spcAft>
              <a:buClr>
                <a:schemeClr val="dk1"/>
              </a:buClr>
              <a:buSzPts val="2800"/>
              <a:buNone/>
            </a:pPr>
          </a:p>
          <a:p>
            <a:pPr marL="0" lvl="0" indent="0" algn="l" rtl="0">
              <a:lnSpc>
                <a:spcPct val="90000"/>
              </a:lnSpc>
              <a:spcBef>
                <a:spcPts val="1000"/>
              </a:spcBef>
              <a:spcAft>
                <a:spcPts val="0"/>
              </a:spcAft>
              <a:buClr>
                <a:schemeClr val="dk1"/>
              </a:buClr>
              <a:buSzPts val="2800"/>
              <a:buNone/>
            </a:pPr>
          </a:p>
          <a:p>
            <a:pPr marL="0" lvl="0" indent="0" algn="l" rtl="0">
              <a:lnSpc>
                <a:spcPct val="90000"/>
              </a:lnSpc>
              <a:spcBef>
                <a:spcPts val="1000"/>
              </a:spcBef>
              <a:spcAft>
                <a:spcPts val="0"/>
              </a:spcAft>
              <a:buClr>
                <a:srgbClr val="000000"/>
              </a:buClr>
              <a:buSzPts val="2400"/>
              <a:buNone/>
            </a:pPr>
            <a:r>
              <a:rPr lang="en-US" sz="2400" b="0" i="0">
                <a:solidFill>
                  <a:srgbClr val="000000"/>
                </a:solidFill>
                <a:latin typeface="Arial" panose="020B0604020202020204"/>
                <a:ea typeface="Arial" panose="020B0604020202020204"/>
                <a:cs typeface="Arial" panose="020B0604020202020204"/>
                <a:sym typeface="Arial" panose="020B0604020202020204"/>
              </a:rPr>
              <a:t>Once a SAVEPOINT has been released, you can no longer use the ROLLBACK command to undo transactions performed since the last SAVEPOINT.</a:t>
            </a:r>
            <a:endParaRPr sz="2400"/>
          </a:p>
        </p:txBody>
      </p:sp>
      <p:pic>
        <p:nvPicPr>
          <p:cNvPr id="669" name="Google Shape;669;p89"/>
          <p:cNvPicPr preferRelativeResize="0"/>
          <p:nvPr/>
        </p:nvPicPr>
        <p:blipFill rotWithShape="1">
          <a:blip r:embed="rId1"/>
          <a:srcRect/>
          <a:stretch>
            <a:fillRect/>
          </a:stretch>
        </p:blipFill>
        <p:spPr>
          <a:xfrm>
            <a:off x="3001962" y="2715507"/>
            <a:ext cx="3918127" cy="79533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6" name="Shape 136"/>
        <p:cNvGrpSpPr/>
        <p:nvPr/>
      </p:nvGrpSpPr>
      <p:grpSpPr>
        <a:xfrm>
          <a:off x="0" y="0"/>
          <a:ext cx="0" cy="0"/>
          <a:chOff x="0" y="0"/>
          <a:chExt cx="0" cy="0"/>
        </a:xfrm>
      </p:grpSpPr>
      <p:sp>
        <p:nvSpPr>
          <p:cNvPr id="137" name="Google Shape;137;p9"/>
          <p:cNvSpPr txBox="1"/>
          <p:nvPr>
            <p:ph type="body" idx="1"/>
          </p:nvPr>
        </p:nvSpPr>
        <p:spPr>
          <a:xfrm>
            <a:off x="796955" y="930719"/>
            <a:ext cx="10863742" cy="499656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000"/>
              <a:buNone/>
            </a:pPr>
            <a:endParaRPr sz="2000" b="0" i="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rgbClr val="FF0000"/>
              </a:buClr>
              <a:buSzPts val="2000"/>
              <a:buNone/>
            </a:pPr>
            <a:r>
              <a:rPr lang="en-US" sz="2000" b="0" i="0">
                <a:solidFill>
                  <a:srgbClr val="FF0000"/>
                </a:solidFill>
                <a:latin typeface="Times New Roman" panose="02020603050405020304"/>
                <a:ea typeface="Times New Roman" panose="02020603050405020304"/>
                <a:cs typeface="Times New Roman" panose="02020603050405020304"/>
                <a:sym typeface="Times New Roman" panose="02020603050405020304"/>
              </a:rPr>
              <a:t>ALTER</a:t>
            </a:r>
            <a:r>
              <a:rPr lang="en-US" sz="2000" b="0" i="0">
                <a:solidFill>
                  <a:srgbClr val="001C3B"/>
                </a:solidFill>
                <a:latin typeface="Times New Roman" panose="02020603050405020304"/>
                <a:ea typeface="Times New Roman" panose="02020603050405020304"/>
                <a:cs typeface="Times New Roman" panose="02020603050405020304"/>
                <a:sym typeface="Times New Roman" panose="02020603050405020304"/>
              </a:rPr>
              <a:t> - Add a new attribute or Modify the characteristics of some existing attribute.</a:t>
            </a:r>
            <a:endParaRPr lang="en-US" sz="2000" b="0" i="0">
              <a:solidFill>
                <a:srgbClr val="001C3B"/>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101600" algn="just" rtl="0">
              <a:lnSpc>
                <a:spcPct val="90000"/>
              </a:lnSpc>
              <a:spcBef>
                <a:spcPts val="1000"/>
              </a:spcBef>
              <a:spcAft>
                <a:spcPts val="0"/>
              </a:spcAft>
              <a:buClr>
                <a:schemeClr val="dk1"/>
              </a:buClr>
              <a:buSzPts val="2000"/>
              <a:buNone/>
            </a:pPr>
            <a:endParaRPr sz="2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rgbClr val="FF0000"/>
              </a:buClr>
              <a:buSzPts val="2000"/>
              <a:buChar char="•"/>
            </a:pPr>
            <a:r>
              <a:rPr 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rPr>
              <a:t>ALTER TABLE </a:t>
            </a:r>
            <a:r>
              <a:rPr lang="en-US" sz="2000">
                <a:latin typeface="Times New Roman" panose="02020603050405020304"/>
                <a:ea typeface="Times New Roman" panose="02020603050405020304"/>
                <a:cs typeface="Times New Roman" panose="02020603050405020304"/>
                <a:sym typeface="Times New Roman" panose="02020603050405020304"/>
              </a:rPr>
              <a:t>table_name </a:t>
            </a:r>
            <a:r>
              <a:rPr 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rPr>
              <a:t>ADD</a:t>
            </a:r>
            <a:r>
              <a:rPr lang="en-US" sz="2000">
                <a:latin typeface="Times New Roman" panose="02020603050405020304"/>
                <a:ea typeface="Times New Roman" panose="02020603050405020304"/>
                <a:cs typeface="Times New Roman" panose="02020603050405020304"/>
                <a:sym typeface="Times New Roman" panose="02020603050405020304"/>
              </a:rPr>
              <a:t> (column_name1 data_type (size), column_name2 data_type (size),….., column_nameN data_type (size));</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chemeClr val="dk1"/>
              </a:buClr>
              <a:buSzPts val="2000"/>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chemeClr val="dk1"/>
              </a:buClr>
              <a:buSzPts val="2000"/>
              <a:buNone/>
            </a:pPr>
            <a:r>
              <a:rPr lang="en-US" sz="2000">
                <a:latin typeface="Times New Roman" panose="02020603050405020304"/>
                <a:ea typeface="Times New Roman" panose="02020603050405020304"/>
                <a:cs typeface="Times New Roman" panose="02020603050405020304"/>
                <a:sym typeface="Times New Roman" panose="02020603050405020304"/>
              </a:rPr>
              <a:t>E.g.:</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chemeClr val="dk1"/>
              </a:buClr>
              <a:buSzPts val="2000"/>
              <a:buNone/>
            </a:pPr>
            <a:r>
              <a:rPr lang="en-US" sz="2000">
                <a:latin typeface="Times New Roman" panose="02020603050405020304"/>
                <a:ea typeface="Times New Roman" panose="02020603050405020304"/>
                <a:cs typeface="Times New Roman" panose="02020603050405020304"/>
                <a:sym typeface="Times New Roman" panose="02020603050405020304"/>
              </a:rPr>
              <a:t>	ALTER TABLE Employee ADD (Address varchar2(20));</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chemeClr val="dk1"/>
              </a:buClr>
              <a:buSzPts val="2000"/>
              <a:buNone/>
            </a:pPr>
            <a:r>
              <a:rPr lang="en-US" sz="2000">
                <a:latin typeface="Times New Roman" panose="02020603050405020304"/>
                <a:ea typeface="Times New Roman" panose="02020603050405020304"/>
                <a:cs typeface="Times New Roman" panose="02020603050405020304"/>
                <a:sym typeface="Times New Roman" panose="02020603050405020304"/>
              </a:rPr>
              <a:t>	ALTER TABLE Employee ADD (Designation varchar2(20), Dept varchar2(3));</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28600" lvl="0" indent="-50800" algn="just" rtl="0">
              <a:lnSpc>
                <a:spcPct val="90000"/>
              </a:lnSpc>
              <a:spcBef>
                <a:spcPts val="1000"/>
              </a:spcBef>
              <a:spcAft>
                <a:spcPts val="0"/>
              </a:spcAft>
              <a:buClr>
                <a:schemeClr val="dk1"/>
              </a:buClr>
              <a:buSzPts val="2800"/>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673" name="Shape 673"/>
        <p:cNvGrpSpPr/>
        <p:nvPr/>
      </p:nvGrpSpPr>
      <p:grpSpPr>
        <a:xfrm>
          <a:off x="0" y="0"/>
          <a:ext cx="0" cy="0"/>
          <a:chOff x="0" y="0"/>
          <a:chExt cx="0" cy="0"/>
        </a:xfrm>
      </p:grpSpPr>
      <p:sp>
        <p:nvSpPr>
          <p:cNvPr id="674" name="Google Shape;674;p90"/>
          <p:cNvSpPr txBox="1"/>
          <p:nvPr>
            <p:ph type="body" idx="1"/>
          </p:nvPr>
        </p:nvSpPr>
        <p:spPr>
          <a:xfrm>
            <a:off x="547915" y="1103084"/>
            <a:ext cx="10515600" cy="598714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Basics of SQL-DDL,DML,DCL,TCL			Nested Queries, Views and its   Structure Creation, alternation			 Types </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Defining Constraints-Primary Key, Foreign Key, 	Transaction Control Commands Unique, not null, check, IN operator 			Commit, Rollback, Savepoint</a:t>
            </a:r>
            <a:endParaRPr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Functions-aggregation functions 			</a:t>
            </a:r>
            <a:r>
              <a:rPr lang="en-US" sz="2400" b="1">
                <a:latin typeface="Calibri" panose="020F0502020204030204"/>
                <a:ea typeface="Calibri" panose="020F0502020204030204"/>
                <a:cs typeface="Calibri" panose="020F0502020204030204"/>
                <a:sym typeface="Calibri" panose="020F0502020204030204"/>
              </a:rPr>
              <a:t>PL/SQL Concepts- Cursors</a:t>
            </a:r>
            <a:endParaRPr lang="en-US" sz="2400" b="1">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Built-in Functions-numeric, date, string</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functions, string functions, Set operations, 		Stored Procedure, Functions 								Triggers and  Exceptional 								Handling</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Sub Queries, correlated sub queries 		Query Processing</a:t>
            </a:r>
            <a:endParaRPr lang="en-US"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endParaRPr sz="240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400"/>
              <a:buNone/>
            </a:pPr>
            <a:r>
              <a:rPr lang="en-US" sz="2400">
                <a:latin typeface="Calibri" panose="020F0502020204030204"/>
                <a:ea typeface="Calibri" panose="020F0502020204030204"/>
                <a:cs typeface="Calibri" panose="020F0502020204030204"/>
                <a:sym typeface="Calibri" panose="020F0502020204030204"/>
              </a:rPr>
              <a:t> </a:t>
            </a:r>
            <a:endParaRPr sz="240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678" name="Shape 678"/>
        <p:cNvGrpSpPr/>
        <p:nvPr/>
      </p:nvGrpSpPr>
      <p:grpSpPr>
        <a:xfrm>
          <a:off x="0" y="0"/>
          <a:ext cx="0" cy="0"/>
          <a:chOff x="0" y="0"/>
          <a:chExt cx="0" cy="0"/>
        </a:xfrm>
      </p:grpSpPr>
      <p:sp>
        <p:nvSpPr>
          <p:cNvPr id="679" name="Google Shape;679;p91"/>
          <p:cNvSpPr txBox="1"/>
          <p:nvPr>
            <p:ph type="title"/>
          </p:nvPr>
        </p:nvSpPr>
        <p:spPr>
          <a:xfrm>
            <a:off x="1981200" y="274638"/>
            <a:ext cx="8229600" cy="147796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br>
              <a:rPr lang="en-US"/>
            </a:br>
            <a:r>
              <a:rPr lang="en-US"/>
              <a:t>Introduction to PL/SQL</a:t>
            </a:r>
            <a:endParaRPr lang="en-US"/>
          </a:p>
        </p:txBody>
      </p:sp>
      <p:sp>
        <p:nvSpPr>
          <p:cNvPr id="680" name="Google Shape;680;p91"/>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p>
          <a:p>
            <a:pPr marL="228600" lvl="0" indent="-228600" algn="l" rtl="0">
              <a:lnSpc>
                <a:spcPct val="90000"/>
              </a:lnSpc>
              <a:spcBef>
                <a:spcPts val="1000"/>
              </a:spcBef>
              <a:spcAft>
                <a:spcPts val="0"/>
              </a:spcAft>
              <a:buClr>
                <a:schemeClr val="dk1"/>
              </a:buClr>
              <a:buSzPts val="2800"/>
              <a:buChar char="•"/>
            </a:pPr>
            <a:r>
              <a:rPr lang="en-US"/>
              <a:t>Procedural Language extension for SQL</a:t>
            </a:r>
            <a:endParaRPr lang="en-US"/>
          </a:p>
          <a:p>
            <a:pPr marL="228600" lvl="0" indent="-228600" algn="l" rtl="0">
              <a:lnSpc>
                <a:spcPct val="90000"/>
              </a:lnSpc>
              <a:spcBef>
                <a:spcPts val="1000"/>
              </a:spcBef>
              <a:spcAft>
                <a:spcPts val="0"/>
              </a:spcAft>
              <a:buClr>
                <a:schemeClr val="dk1"/>
              </a:buClr>
              <a:buSzPts val="2800"/>
              <a:buChar char="•"/>
            </a:pPr>
            <a:r>
              <a:rPr lang="en-US"/>
              <a:t>Oracle Proprietary</a:t>
            </a:r>
            <a:endParaRPr lang="en-US"/>
          </a:p>
          <a:p>
            <a:pPr marL="228600" lvl="0" indent="-228600" algn="l" rtl="0">
              <a:lnSpc>
                <a:spcPct val="90000"/>
              </a:lnSpc>
              <a:spcBef>
                <a:spcPts val="1000"/>
              </a:spcBef>
              <a:spcAft>
                <a:spcPts val="0"/>
              </a:spcAft>
              <a:buClr>
                <a:schemeClr val="dk1"/>
              </a:buClr>
              <a:buSzPts val="2800"/>
              <a:buChar char="•"/>
            </a:pPr>
            <a:r>
              <a:rPr lang="en-US"/>
              <a:t>3GL Capabilities</a:t>
            </a:r>
            <a:endParaRPr lang="en-US"/>
          </a:p>
          <a:p>
            <a:pPr marL="228600" lvl="0" indent="-228600" algn="l" rtl="0">
              <a:lnSpc>
                <a:spcPct val="90000"/>
              </a:lnSpc>
              <a:spcBef>
                <a:spcPts val="1000"/>
              </a:spcBef>
              <a:spcAft>
                <a:spcPts val="0"/>
              </a:spcAft>
              <a:buClr>
                <a:schemeClr val="dk1"/>
              </a:buClr>
              <a:buSzPts val="2800"/>
              <a:buChar char="•"/>
            </a:pPr>
            <a:r>
              <a:rPr lang="en-US"/>
              <a:t>Integration of SQL</a:t>
            </a:r>
            <a:endParaRPr lang="en-US"/>
          </a:p>
          <a:p>
            <a:pPr marL="228600" lvl="0" indent="-228600" algn="l" rtl="0">
              <a:lnSpc>
                <a:spcPct val="90000"/>
              </a:lnSpc>
              <a:spcBef>
                <a:spcPts val="1000"/>
              </a:spcBef>
              <a:spcAft>
                <a:spcPts val="0"/>
              </a:spcAft>
              <a:buClr>
                <a:schemeClr val="dk1"/>
              </a:buClr>
              <a:buSzPts val="2800"/>
              <a:buChar char="•"/>
            </a:pPr>
            <a:r>
              <a:rPr lang="en-US"/>
              <a:t>Portable within Oracle data bases</a:t>
            </a:r>
            <a:endParaRPr lang="en-US"/>
          </a:p>
          <a:p>
            <a:pPr marL="228600" lvl="0" indent="-228600" algn="l" rtl="0">
              <a:lnSpc>
                <a:spcPct val="90000"/>
              </a:lnSpc>
              <a:spcBef>
                <a:spcPts val="1000"/>
              </a:spcBef>
              <a:spcAft>
                <a:spcPts val="0"/>
              </a:spcAft>
              <a:buClr>
                <a:schemeClr val="dk1"/>
              </a:buClr>
              <a:buSzPts val="2800"/>
              <a:buChar char="•"/>
            </a:pPr>
            <a:r>
              <a:rPr lang="en-US"/>
              <a:t>Callable from any client</a:t>
            </a:r>
            <a:endParaRPr lang="en-US"/>
          </a:p>
          <a:p>
            <a:pPr marL="228600" lvl="0" indent="-50800" algn="l" rtl="0">
              <a:lnSpc>
                <a:spcPct val="90000"/>
              </a:lnSpc>
              <a:spcBef>
                <a:spcPts val="1000"/>
              </a:spcBef>
              <a:spcAft>
                <a:spcPts val="0"/>
              </a:spcAft>
              <a:buClr>
                <a:schemeClr val="dk1"/>
              </a:buClr>
              <a:buSzPts val="2800"/>
              <a:buNone/>
            </a:pPr>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684" name="Shape 684"/>
        <p:cNvGrpSpPr/>
        <p:nvPr/>
      </p:nvGrpSpPr>
      <p:grpSpPr>
        <a:xfrm>
          <a:off x="0" y="0"/>
          <a:ext cx="0" cy="0"/>
          <a:chOff x="0" y="0"/>
          <a:chExt cx="0" cy="0"/>
        </a:xfrm>
      </p:grpSpPr>
      <p:sp>
        <p:nvSpPr>
          <p:cNvPr id="685" name="Google Shape;685;p92"/>
          <p:cNvSpPr txBox="1"/>
          <p:nvPr>
            <p:ph type="title"/>
          </p:nvPr>
        </p:nvSpPr>
        <p:spPr>
          <a:xfrm>
            <a:off x="1981200" y="228600"/>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Structure of PL/SQL</a:t>
            </a:r>
            <a:endParaRPr lang="en-US"/>
          </a:p>
        </p:txBody>
      </p:sp>
      <p:sp>
        <p:nvSpPr>
          <p:cNvPr id="686" name="Google Shape;686;p92"/>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3000"/>
              <a:buChar char="•"/>
            </a:pPr>
            <a:r>
              <a:rPr lang="en-US" sz="3000"/>
              <a:t>PL/SQL is Block Structured</a:t>
            </a:r>
            <a:endParaRPr lang="en-US" sz="3000"/>
          </a:p>
          <a:p>
            <a:pPr marL="228600" lvl="0" indent="-228600" algn="l" rtl="0">
              <a:lnSpc>
                <a:spcPct val="90000"/>
              </a:lnSpc>
              <a:spcBef>
                <a:spcPts val="1000"/>
              </a:spcBef>
              <a:spcAft>
                <a:spcPts val="0"/>
              </a:spcAft>
              <a:buClr>
                <a:schemeClr val="dk1"/>
              </a:buClr>
              <a:buSzPts val="2800"/>
              <a:buFont typeface="Calibri" panose="020F0502020204030204"/>
              <a:buNone/>
            </a:pPr>
            <a:r>
              <a:rPr lang="en-US"/>
              <a:t>   A block is the basic unit from which all PL/SQL programs are built. A block can be named (functions and procedures) or anonymous </a:t>
            </a:r>
            <a:endParaRPr lang="en-US"/>
          </a:p>
          <a:p>
            <a:pPr marL="228600" lvl="0" indent="-228600" algn="l" rtl="0">
              <a:lnSpc>
                <a:spcPct val="90000"/>
              </a:lnSpc>
              <a:spcBef>
                <a:spcPts val="1000"/>
              </a:spcBef>
              <a:spcAft>
                <a:spcPts val="0"/>
              </a:spcAft>
              <a:buClr>
                <a:schemeClr val="dk1"/>
              </a:buClr>
              <a:buSzPts val="3000"/>
              <a:buChar char="•"/>
            </a:pPr>
            <a:r>
              <a:rPr lang="en-US" sz="3000"/>
              <a:t>Sections of block</a:t>
            </a:r>
            <a:endParaRPr lang="en-US" sz="3000"/>
          </a:p>
          <a:p>
            <a:pPr marL="228600" lvl="0" indent="-228600" algn="l" rtl="0">
              <a:lnSpc>
                <a:spcPct val="90000"/>
              </a:lnSpc>
              <a:spcBef>
                <a:spcPts val="1000"/>
              </a:spcBef>
              <a:spcAft>
                <a:spcPts val="0"/>
              </a:spcAft>
              <a:buClr>
                <a:schemeClr val="dk1"/>
              </a:buClr>
              <a:buSzPts val="2800"/>
              <a:buFont typeface="Calibri" panose="020F0502020204030204"/>
              <a:buNone/>
            </a:pPr>
            <a:r>
              <a:rPr lang="en-US"/>
              <a:t>    1- Header Section</a:t>
            </a:r>
            <a:endParaRPr lang="en-US"/>
          </a:p>
          <a:p>
            <a:pPr marL="228600" lvl="0" indent="-228600" algn="l" rtl="0">
              <a:lnSpc>
                <a:spcPct val="90000"/>
              </a:lnSpc>
              <a:spcBef>
                <a:spcPts val="1000"/>
              </a:spcBef>
              <a:spcAft>
                <a:spcPts val="0"/>
              </a:spcAft>
              <a:buClr>
                <a:schemeClr val="dk1"/>
              </a:buClr>
              <a:buSzPts val="2800"/>
              <a:buFont typeface="Calibri" panose="020F0502020204030204"/>
              <a:buNone/>
            </a:pPr>
            <a:r>
              <a:rPr lang="en-US"/>
              <a:t>    2- Declaration Section</a:t>
            </a:r>
            <a:endParaRPr lang="en-US"/>
          </a:p>
          <a:p>
            <a:pPr marL="228600" lvl="0" indent="-228600" algn="l" rtl="0">
              <a:lnSpc>
                <a:spcPct val="90000"/>
              </a:lnSpc>
              <a:spcBef>
                <a:spcPts val="1000"/>
              </a:spcBef>
              <a:spcAft>
                <a:spcPts val="0"/>
              </a:spcAft>
              <a:buClr>
                <a:schemeClr val="dk1"/>
              </a:buClr>
              <a:buSzPts val="2800"/>
              <a:buFont typeface="Calibri" panose="020F0502020204030204"/>
              <a:buNone/>
            </a:pPr>
            <a:r>
              <a:rPr lang="en-US"/>
              <a:t>	 3- Executable Section</a:t>
            </a:r>
            <a:endParaRPr lang="en-US"/>
          </a:p>
          <a:p>
            <a:pPr marL="228600" lvl="0" indent="-228600" algn="l" rtl="0">
              <a:lnSpc>
                <a:spcPct val="90000"/>
              </a:lnSpc>
              <a:spcBef>
                <a:spcPts val="1000"/>
              </a:spcBef>
              <a:spcAft>
                <a:spcPts val="0"/>
              </a:spcAft>
              <a:buClr>
                <a:schemeClr val="dk1"/>
              </a:buClr>
              <a:buSzPts val="2800"/>
              <a:buFont typeface="Calibri" panose="020F0502020204030204"/>
              <a:buNone/>
            </a:pPr>
            <a:r>
              <a:rPr lang="en-US"/>
              <a:t>	 4- Exception Section</a:t>
            </a:r>
            <a:endParaRPr lang="en-US"/>
          </a:p>
        </p:txBody>
      </p:sp>
      <p:sp>
        <p:nvSpPr>
          <p:cNvPr id="687" name="Google Shape;687;p92"/>
          <p:cNvSpPr txBox="1"/>
          <p:nvPr/>
        </p:nvSpPr>
        <p:spPr>
          <a:xfrm>
            <a:off x="6019801" y="3352801"/>
            <a:ext cx="3749675"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691" name="Shape 691"/>
        <p:cNvGrpSpPr/>
        <p:nvPr/>
      </p:nvGrpSpPr>
      <p:grpSpPr>
        <a:xfrm>
          <a:off x="0" y="0"/>
          <a:ext cx="0" cy="0"/>
          <a:chOff x="0" y="0"/>
          <a:chExt cx="0" cy="0"/>
        </a:xfrm>
      </p:grpSpPr>
      <p:sp>
        <p:nvSpPr>
          <p:cNvPr id="692" name="Google Shape;692;p93"/>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Structure of PL/SQL</a:t>
            </a:r>
            <a:endParaRPr lang="en-US"/>
          </a:p>
        </p:txBody>
      </p:sp>
      <p:sp>
        <p:nvSpPr>
          <p:cNvPr id="693" name="Google Shape;693;p93"/>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Font typeface="Calibri" panose="020F0502020204030204"/>
              <a:buNone/>
            </a:pPr>
            <a:r>
              <a:rPr lang="en-US"/>
              <a:t>HEADER</a:t>
            </a:r>
            <a:endParaRPr lang="en-US"/>
          </a:p>
          <a:p>
            <a:pPr marL="228600" lvl="0" indent="-228600" algn="l" rtl="0">
              <a:lnSpc>
                <a:spcPct val="90000"/>
              </a:lnSpc>
              <a:spcBef>
                <a:spcPts val="1000"/>
              </a:spcBef>
              <a:spcAft>
                <a:spcPts val="0"/>
              </a:spcAft>
              <a:buClr>
                <a:schemeClr val="dk1"/>
              </a:buClr>
              <a:buSzPts val="2800"/>
              <a:buFont typeface="Calibri" panose="020F0502020204030204"/>
              <a:buNone/>
            </a:pPr>
            <a:r>
              <a:rPr lang="en-US"/>
              <a:t>                  Type and Name of block    </a:t>
            </a:r>
            <a:endParaRPr lang="en-US"/>
          </a:p>
          <a:p>
            <a:pPr marL="228600" lvl="0" indent="-228600" algn="l" rtl="0">
              <a:lnSpc>
                <a:spcPct val="90000"/>
              </a:lnSpc>
              <a:spcBef>
                <a:spcPts val="1000"/>
              </a:spcBef>
              <a:spcAft>
                <a:spcPts val="0"/>
              </a:spcAft>
              <a:buClr>
                <a:schemeClr val="dk1"/>
              </a:buClr>
              <a:buSzPts val="2800"/>
              <a:buFont typeface="Calibri" panose="020F0502020204030204"/>
              <a:buNone/>
            </a:pPr>
            <a:r>
              <a:rPr lang="en-US"/>
              <a:t>DECLARE  </a:t>
            </a:r>
            <a:endParaRPr lang="en-US"/>
          </a:p>
          <a:p>
            <a:pPr marL="228600" lvl="0" indent="-228600" algn="l" rtl="0">
              <a:lnSpc>
                <a:spcPct val="90000"/>
              </a:lnSpc>
              <a:spcBef>
                <a:spcPts val="1000"/>
              </a:spcBef>
              <a:spcAft>
                <a:spcPts val="0"/>
              </a:spcAft>
              <a:buClr>
                <a:schemeClr val="dk1"/>
              </a:buClr>
              <a:buSzPts val="2800"/>
              <a:buFont typeface="Calibri" panose="020F0502020204030204"/>
              <a:buNone/>
            </a:pPr>
            <a:r>
              <a:rPr lang="en-US"/>
              <a:t>			</a:t>
            </a:r>
            <a:r>
              <a:rPr lang="en-US" sz="2400"/>
              <a:t>Variables; Constants; Cursors; </a:t>
            </a:r>
            <a:endParaRPr lang="en-US" sz="2400"/>
          </a:p>
          <a:p>
            <a:pPr marL="228600" lvl="0" indent="-228600" algn="l" rtl="0">
              <a:lnSpc>
                <a:spcPct val="90000"/>
              </a:lnSpc>
              <a:spcBef>
                <a:spcPts val="1000"/>
              </a:spcBef>
              <a:spcAft>
                <a:spcPts val="0"/>
              </a:spcAft>
              <a:buClr>
                <a:schemeClr val="dk1"/>
              </a:buClr>
              <a:buSzPts val="2800"/>
              <a:buFont typeface="Calibri" panose="020F0502020204030204"/>
              <a:buNone/>
            </a:pPr>
            <a:r>
              <a:rPr lang="en-US"/>
              <a:t>BEGIN  </a:t>
            </a:r>
            <a:endParaRPr lang="en-US"/>
          </a:p>
          <a:p>
            <a:pPr marL="228600" lvl="0" indent="-228600" algn="l" rtl="0">
              <a:lnSpc>
                <a:spcPct val="90000"/>
              </a:lnSpc>
              <a:spcBef>
                <a:spcPts val="1000"/>
              </a:spcBef>
              <a:spcAft>
                <a:spcPts val="0"/>
              </a:spcAft>
              <a:buClr>
                <a:schemeClr val="dk1"/>
              </a:buClr>
              <a:buSzPts val="2800"/>
              <a:buFont typeface="Calibri" panose="020F0502020204030204"/>
              <a:buNone/>
            </a:pPr>
            <a:r>
              <a:rPr lang="en-US"/>
              <a:t>			</a:t>
            </a:r>
            <a:r>
              <a:rPr lang="en-US" sz="2400"/>
              <a:t>PL/SQL and SQL Statements</a:t>
            </a:r>
            <a:r>
              <a:rPr lang="en-US"/>
              <a:t> </a:t>
            </a:r>
            <a:endParaRPr lang="en-US"/>
          </a:p>
          <a:p>
            <a:pPr marL="228600" lvl="0" indent="-228600" algn="l" rtl="0">
              <a:lnSpc>
                <a:spcPct val="90000"/>
              </a:lnSpc>
              <a:spcBef>
                <a:spcPts val="1000"/>
              </a:spcBef>
              <a:spcAft>
                <a:spcPts val="0"/>
              </a:spcAft>
              <a:buClr>
                <a:schemeClr val="dk1"/>
              </a:buClr>
              <a:buSzPts val="2800"/>
              <a:buFont typeface="Calibri" panose="020F0502020204030204"/>
              <a:buNone/>
            </a:pPr>
            <a:r>
              <a:rPr lang="en-US"/>
              <a:t>EXCEPTION </a:t>
            </a:r>
            <a:endParaRPr lang="en-US"/>
          </a:p>
          <a:p>
            <a:pPr marL="228600" lvl="0" indent="-228600" algn="l" rtl="0">
              <a:lnSpc>
                <a:spcPct val="90000"/>
              </a:lnSpc>
              <a:spcBef>
                <a:spcPts val="1000"/>
              </a:spcBef>
              <a:spcAft>
                <a:spcPts val="0"/>
              </a:spcAft>
              <a:buClr>
                <a:schemeClr val="dk1"/>
              </a:buClr>
              <a:buSzPts val="2800"/>
              <a:buFont typeface="Calibri" panose="020F0502020204030204"/>
              <a:buNone/>
            </a:pPr>
            <a:r>
              <a:rPr lang="en-US"/>
              <a:t>			Exception handlers</a:t>
            </a:r>
            <a:endParaRPr lang="en-US"/>
          </a:p>
          <a:p>
            <a:pPr marL="228600" lvl="0" indent="-228600" algn="l" rtl="0">
              <a:lnSpc>
                <a:spcPct val="90000"/>
              </a:lnSpc>
              <a:spcBef>
                <a:spcPts val="1000"/>
              </a:spcBef>
              <a:spcAft>
                <a:spcPts val="0"/>
              </a:spcAft>
              <a:buClr>
                <a:schemeClr val="dk1"/>
              </a:buClr>
              <a:buSzPts val="2800"/>
              <a:buFont typeface="Calibri" panose="020F0502020204030204"/>
              <a:buNone/>
            </a:pPr>
            <a:r>
              <a:rPr lang="en-US"/>
              <a:t>END; </a:t>
            </a:r>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697" name="Shape 697"/>
        <p:cNvGrpSpPr/>
        <p:nvPr/>
      </p:nvGrpSpPr>
      <p:grpSpPr>
        <a:xfrm>
          <a:off x="0" y="0"/>
          <a:ext cx="0" cy="0"/>
          <a:chOff x="0" y="0"/>
          <a:chExt cx="0" cy="0"/>
        </a:xfrm>
      </p:grpSpPr>
      <p:sp>
        <p:nvSpPr>
          <p:cNvPr id="698" name="Google Shape;698;p94"/>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Structure of PL/SQL</a:t>
            </a:r>
            <a:endParaRPr lang="en-US"/>
          </a:p>
        </p:txBody>
      </p:sp>
      <p:sp>
        <p:nvSpPr>
          <p:cNvPr id="699" name="Google Shape;699;p94"/>
          <p:cNvSpPr txBox="1"/>
          <p:nvPr>
            <p:ph type="body" idx="1"/>
          </p:nvPr>
        </p:nvSpPr>
        <p:spPr>
          <a:xfrm>
            <a:off x="2438400" y="1600201"/>
            <a:ext cx="8229600" cy="4525963"/>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Font typeface="Calibri" panose="020F0502020204030204"/>
              <a:buNone/>
            </a:pPr>
            <a:r>
              <a:rPr lang="en-US"/>
              <a:t>DECLARE</a:t>
            </a:r>
            <a:endParaRPr lang="en-US"/>
          </a:p>
          <a:p>
            <a:pPr marL="228600" lvl="0" indent="-228600" algn="l" rtl="0">
              <a:lnSpc>
                <a:spcPct val="90000"/>
              </a:lnSpc>
              <a:spcBef>
                <a:spcPts val="1000"/>
              </a:spcBef>
              <a:spcAft>
                <a:spcPts val="0"/>
              </a:spcAft>
              <a:buClr>
                <a:schemeClr val="dk1"/>
              </a:buClr>
              <a:buSzPts val="2400"/>
              <a:buFont typeface="Calibri" panose="020F0502020204030204"/>
              <a:buNone/>
            </a:pPr>
            <a:r>
              <a:rPr lang="en-US" sz="2400"/>
              <a:t>		a number;</a:t>
            </a:r>
            <a:endParaRPr lang="en-US" sz="2400"/>
          </a:p>
          <a:p>
            <a:pPr marL="228600" lvl="0" indent="-228600" algn="l" rtl="0">
              <a:lnSpc>
                <a:spcPct val="90000"/>
              </a:lnSpc>
              <a:spcBef>
                <a:spcPts val="1000"/>
              </a:spcBef>
              <a:spcAft>
                <a:spcPts val="0"/>
              </a:spcAft>
              <a:buClr>
                <a:schemeClr val="dk1"/>
              </a:buClr>
              <a:buSzPts val="2400"/>
              <a:buFont typeface="Calibri" panose="020F0502020204030204"/>
              <a:buNone/>
            </a:pPr>
            <a:r>
              <a:rPr lang="en-US" sz="2400"/>
              <a:t> 		text1 varchar2(20);</a:t>
            </a:r>
            <a:endParaRPr lang="en-US" sz="2400"/>
          </a:p>
          <a:p>
            <a:pPr marL="228600" lvl="0" indent="-228600" algn="l" rtl="0">
              <a:lnSpc>
                <a:spcPct val="90000"/>
              </a:lnSpc>
              <a:spcBef>
                <a:spcPts val="1000"/>
              </a:spcBef>
              <a:spcAft>
                <a:spcPts val="0"/>
              </a:spcAft>
              <a:buClr>
                <a:schemeClr val="dk1"/>
              </a:buClr>
              <a:buSzPts val="2400"/>
              <a:buFont typeface="Calibri" panose="020F0502020204030204"/>
              <a:buNone/>
            </a:pPr>
            <a:r>
              <a:rPr lang="en-US" sz="2400"/>
              <a:t>           text2 varchar2(20) := “HI”;</a:t>
            </a:r>
            <a:endParaRPr lang="en-US" sz="2400"/>
          </a:p>
          <a:p>
            <a:pPr marL="228600" lvl="0" indent="-228600" algn="l" rtl="0">
              <a:lnSpc>
                <a:spcPct val="90000"/>
              </a:lnSpc>
              <a:spcBef>
                <a:spcPts val="1000"/>
              </a:spcBef>
              <a:spcAft>
                <a:spcPts val="0"/>
              </a:spcAft>
              <a:buClr>
                <a:schemeClr val="dk1"/>
              </a:buClr>
              <a:buSzPts val="2800"/>
              <a:buFont typeface="Calibri" panose="020F0502020204030204"/>
              <a:buNone/>
            </a:pPr>
            <a:r>
              <a:rPr lang="en-US"/>
              <a:t>BEGIN</a:t>
            </a:r>
            <a:endParaRPr lang="en-US"/>
          </a:p>
          <a:p>
            <a:pPr marL="228600" lvl="0" indent="-228600" algn="l" rtl="0">
              <a:lnSpc>
                <a:spcPct val="90000"/>
              </a:lnSpc>
              <a:spcBef>
                <a:spcPts val="1000"/>
              </a:spcBef>
              <a:spcAft>
                <a:spcPts val="0"/>
              </a:spcAft>
              <a:buClr>
                <a:schemeClr val="dk1"/>
              </a:buClr>
              <a:buSzPts val="2400"/>
              <a:buFont typeface="Calibri" panose="020F0502020204030204"/>
              <a:buNone/>
            </a:pPr>
            <a:r>
              <a:rPr lang="en-US" sz="2400"/>
              <a:t>         ---------- ---------- ----------</a:t>
            </a:r>
            <a:endParaRPr lang="en-US" sz="2400"/>
          </a:p>
          <a:p>
            <a:pPr marL="228600" lvl="0" indent="-228600" algn="l" rtl="0">
              <a:lnSpc>
                <a:spcPct val="90000"/>
              </a:lnSpc>
              <a:spcBef>
                <a:spcPts val="1000"/>
              </a:spcBef>
              <a:spcAft>
                <a:spcPts val="0"/>
              </a:spcAft>
              <a:buClr>
                <a:schemeClr val="dk1"/>
              </a:buClr>
              <a:buSzPts val="2800"/>
              <a:buFont typeface="Calibri" panose="020F0502020204030204"/>
              <a:buNone/>
            </a:pPr>
            <a:r>
              <a:rPr lang="en-US"/>
              <a:t>END;</a:t>
            </a:r>
            <a:endParaRPr lang="en-US"/>
          </a:p>
          <a:p>
            <a:pPr marL="228600" lvl="0" indent="-228600" algn="l" rtl="0">
              <a:lnSpc>
                <a:spcPct val="90000"/>
              </a:lnSpc>
              <a:spcBef>
                <a:spcPts val="1000"/>
              </a:spcBef>
              <a:spcAft>
                <a:spcPts val="0"/>
              </a:spcAft>
              <a:buClr>
                <a:schemeClr val="dk1"/>
              </a:buClr>
              <a:buSzPts val="2800"/>
              <a:buFont typeface="Calibri" panose="020F0502020204030204"/>
              <a:buNone/>
            </a:pPr>
          </a:p>
          <a:p>
            <a:pPr marL="228600" lvl="0" indent="-228600" algn="l" rtl="0">
              <a:lnSpc>
                <a:spcPct val="90000"/>
              </a:lnSpc>
              <a:spcBef>
                <a:spcPts val="1000"/>
              </a:spcBef>
              <a:spcAft>
                <a:spcPts val="0"/>
              </a:spcAft>
              <a:buClr>
                <a:schemeClr val="dk1"/>
              </a:buClr>
              <a:buSzPts val="2400"/>
              <a:buFont typeface="Calibri" panose="020F0502020204030204"/>
              <a:buNone/>
            </a:pPr>
            <a:endParaRPr sz="2400"/>
          </a:p>
          <a:p>
            <a:pPr marL="228600" lvl="0" indent="-228600" algn="l" rtl="0">
              <a:lnSpc>
                <a:spcPct val="90000"/>
              </a:lnSpc>
              <a:spcBef>
                <a:spcPts val="1000"/>
              </a:spcBef>
              <a:spcAft>
                <a:spcPts val="0"/>
              </a:spcAft>
              <a:buClr>
                <a:schemeClr val="dk1"/>
              </a:buClr>
              <a:buSzPts val="2800"/>
              <a:buFont typeface="Calibri" panose="020F0502020204030204"/>
              <a:buNone/>
            </a:pPr>
            <a:r>
              <a:rPr lang="en-US"/>
              <a:t>	</a:t>
            </a:r>
            <a:endParaRPr lang="en-US"/>
          </a:p>
        </p:txBody>
      </p:sp>
      <p:sp>
        <p:nvSpPr>
          <p:cNvPr id="700" name="Google Shape;700;p94"/>
          <p:cNvSpPr txBox="1"/>
          <p:nvPr/>
        </p:nvSpPr>
        <p:spPr>
          <a:xfrm>
            <a:off x="2879726" y="4913313"/>
            <a:ext cx="6264275"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701" name="Google Shape;701;p94"/>
          <p:cNvSpPr txBox="1"/>
          <p:nvPr/>
        </p:nvSpPr>
        <p:spPr>
          <a:xfrm>
            <a:off x="2574926" y="4760913"/>
            <a:ext cx="6645275"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702" name="Google Shape;702;p94"/>
          <p:cNvSpPr txBox="1"/>
          <p:nvPr/>
        </p:nvSpPr>
        <p:spPr>
          <a:xfrm>
            <a:off x="2514601" y="4760913"/>
            <a:ext cx="6873875" cy="19389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panose="020B0604020202020204"/>
              <a:buNone/>
            </a:pPr>
            <a:r>
              <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rPr>
              <a:t>Important Data Types  in PL/SQL include NUMBER, INTEGER, CHAR, VARCHAR2, DATE etc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2400"/>
              <a:buFont typeface="Arial" panose="020B0604020202020204"/>
              <a:buNone/>
            </a:pPr>
            <a:r>
              <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rPr>
              <a:t>to_date(‘02-05-2007','dd-mm-yyyy')  { Converts String to Date}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2"/>
                                        </p:tgtEl>
                                        <p:attrNameLst>
                                          <p:attrName>style.visibility</p:attrName>
                                        </p:attrNameLst>
                                      </p:cBhvr>
                                      <p:to>
                                        <p:strVal val="visible"/>
                                      </p:to>
                                    </p:set>
                                    <p:anim calcmode="lin" valueType="num">
                                      <p:cBhvr additive="base">
                                        <p:cTn id="7" dur="500"/>
                                        <p:tgtEl>
                                          <p:spTgt spid="702"/>
                                        </p:tgtEl>
                                        <p:attrNameLst>
                                          <p:attrName>ppt_y</p:attrName>
                                        </p:attrNameLst>
                                      </p:cBhvr>
                                      <p:tavLst>
                                        <p:tav tm="0" fmla="">
                                          <p:val>
                                            <p:strVal val="#ppt_y+1"/>
                                          </p:val>
                                        </p:tav>
                                        <p:tav tm="100000" fmla="">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706" name="Shape 706"/>
        <p:cNvGrpSpPr/>
        <p:nvPr/>
      </p:nvGrpSpPr>
      <p:grpSpPr>
        <a:xfrm>
          <a:off x="0" y="0"/>
          <a:ext cx="0" cy="0"/>
          <a:chOff x="0" y="0"/>
          <a:chExt cx="0" cy="0"/>
        </a:xfrm>
      </p:grpSpPr>
      <p:sp>
        <p:nvSpPr>
          <p:cNvPr id="707" name="Google Shape;707;p95"/>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Structure of PL/SQL</a:t>
            </a:r>
            <a:endParaRPr lang="en-US"/>
          </a:p>
        </p:txBody>
      </p:sp>
      <p:sp>
        <p:nvSpPr>
          <p:cNvPr id="708" name="Google Shape;708;p95"/>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Data Types for specific columns</a:t>
            </a:r>
            <a:endParaRPr lang="en-US"/>
          </a:p>
          <a:p>
            <a:pPr marL="228600" lvl="0" indent="-228600" algn="l" rtl="0">
              <a:lnSpc>
                <a:spcPct val="90000"/>
              </a:lnSpc>
              <a:spcBef>
                <a:spcPts val="1000"/>
              </a:spcBef>
              <a:spcAft>
                <a:spcPts val="0"/>
              </a:spcAft>
              <a:buClr>
                <a:schemeClr val="dk1"/>
              </a:buClr>
              <a:buSzPts val="2800"/>
              <a:buFont typeface="Calibri" panose="020F0502020204030204"/>
              <a:buNone/>
            </a:pPr>
            <a:r>
              <a:rPr lang="en-US"/>
              <a:t>	</a:t>
            </a:r>
            <a:endParaRPr lang="en-US"/>
          </a:p>
          <a:p>
            <a:pPr marL="228600" lvl="0" indent="-228600" algn="l" rtl="0">
              <a:lnSpc>
                <a:spcPct val="90000"/>
              </a:lnSpc>
              <a:spcBef>
                <a:spcPts val="1000"/>
              </a:spcBef>
              <a:spcAft>
                <a:spcPts val="0"/>
              </a:spcAft>
              <a:buClr>
                <a:schemeClr val="dk1"/>
              </a:buClr>
              <a:buSzPts val="2800"/>
              <a:buFont typeface="Calibri" panose="020F0502020204030204"/>
              <a:buNone/>
            </a:pPr>
            <a:r>
              <a:rPr lang="en-US"/>
              <a:t>	</a:t>
            </a:r>
            <a:r>
              <a:rPr lang="en-US" sz="2400"/>
              <a:t>Variable_name  Table_name.Column_name%type;</a:t>
            </a:r>
            <a:endParaRPr lang="en-US" sz="2400"/>
          </a:p>
          <a:p>
            <a:pPr marL="228600" lvl="0" indent="-228600" algn="l" rtl="0">
              <a:lnSpc>
                <a:spcPct val="90000"/>
              </a:lnSpc>
              <a:spcBef>
                <a:spcPts val="1000"/>
              </a:spcBef>
              <a:spcAft>
                <a:spcPts val="0"/>
              </a:spcAft>
              <a:buClr>
                <a:schemeClr val="dk1"/>
              </a:buClr>
              <a:buSzPts val="2400"/>
              <a:buFont typeface="Calibri" panose="020F0502020204030204"/>
              <a:buNone/>
            </a:pPr>
            <a:endParaRPr sz="2400"/>
          </a:p>
          <a:p>
            <a:pPr marL="228600" lvl="0" indent="-228600" algn="l" rtl="0">
              <a:lnSpc>
                <a:spcPct val="90000"/>
              </a:lnSpc>
              <a:spcBef>
                <a:spcPts val="1000"/>
              </a:spcBef>
              <a:spcAft>
                <a:spcPts val="0"/>
              </a:spcAft>
              <a:buClr>
                <a:schemeClr val="dk1"/>
              </a:buClr>
              <a:buSzPts val="2400"/>
              <a:buFont typeface="Calibri" panose="020F0502020204030204"/>
              <a:buNone/>
            </a:pPr>
            <a:r>
              <a:rPr lang="en-US" sz="2400"/>
              <a:t>   This syntax defines a variable of the type of the referenced column on the referenced table</a:t>
            </a:r>
            <a:endParaRPr lang="en-US" sz="24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712" name="Shape 712"/>
        <p:cNvGrpSpPr/>
        <p:nvPr/>
      </p:nvGrpSpPr>
      <p:grpSpPr>
        <a:xfrm>
          <a:off x="0" y="0"/>
          <a:ext cx="0" cy="0"/>
          <a:chOff x="0" y="0"/>
          <a:chExt cx="0" cy="0"/>
        </a:xfrm>
      </p:grpSpPr>
      <p:sp>
        <p:nvSpPr>
          <p:cNvPr id="713" name="Google Shape;713;p9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PL/SQL Control Structure</a:t>
            </a:r>
            <a:endParaRPr lang="en-US"/>
          </a:p>
        </p:txBody>
      </p:sp>
      <p:sp>
        <p:nvSpPr>
          <p:cNvPr id="714" name="Google Shape;714;p96"/>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PL/SQL has a number of control structures which  includes:</a:t>
            </a:r>
            <a:endParaRPr lang="en-US"/>
          </a:p>
          <a:p>
            <a:pPr marL="228600" lvl="0" indent="-228600" algn="l" rtl="0">
              <a:lnSpc>
                <a:spcPct val="90000"/>
              </a:lnSpc>
              <a:spcBef>
                <a:spcPts val="1000"/>
              </a:spcBef>
              <a:spcAft>
                <a:spcPts val="0"/>
              </a:spcAft>
              <a:buClr>
                <a:schemeClr val="dk1"/>
              </a:buClr>
              <a:buSzPts val="2800"/>
              <a:buChar char="•"/>
            </a:pPr>
            <a:r>
              <a:rPr lang="en-US"/>
              <a:t> Conditional controls</a:t>
            </a:r>
            <a:endParaRPr lang="en-US"/>
          </a:p>
          <a:p>
            <a:pPr marL="228600" lvl="0" indent="-228600" algn="l" rtl="0">
              <a:lnSpc>
                <a:spcPct val="90000"/>
              </a:lnSpc>
              <a:spcBef>
                <a:spcPts val="1000"/>
              </a:spcBef>
              <a:spcAft>
                <a:spcPts val="0"/>
              </a:spcAft>
              <a:buClr>
                <a:schemeClr val="dk1"/>
              </a:buClr>
              <a:buSzPts val="2800"/>
              <a:buChar char="•"/>
            </a:pPr>
            <a:r>
              <a:rPr lang="en-US"/>
              <a:t> Iterative or loop controls.</a:t>
            </a:r>
            <a:endParaRPr lang="en-US"/>
          </a:p>
          <a:p>
            <a:pPr marL="228600" lvl="0" indent="-228600" algn="l" rtl="0">
              <a:lnSpc>
                <a:spcPct val="90000"/>
              </a:lnSpc>
              <a:spcBef>
                <a:spcPts val="1000"/>
              </a:spcBef>
              <a:spcAft>
                <a:spcPts val="0"/>
              </a:spcAft>
              <a:buClr>
                <a:schemeClr val="dk1"/>
              </a:buClr>
              <a:buSzPts val="2800"/>
              <a:buChar char="•"/>
            </a:pPr>
            <a:r>
              <a:rPr lang="en-US"/>
              <a:t> Exception or error controls</a:t>
            </a:r>
            <a:br>
              <a:rPr lang="en-US"/>
            </a:br>
            <a:endParaRPr lang="en-US"/>
          </a:p>
          <a:p>
            <a:pPr marL="228600" lvl="0" indent="-228600" algn="l" rtl="0">
              <a:lnSpc>
                <a:spcPct val="90000"/>
              </a:lnSpc>
              <a:spcBef>
                <a:spcPts val="1000"/>
              </a:spcBef>
              <a:spcAft>
                <a:spcPts val="0"/>
              </a:spcAft>
              <a:buClr>
                <a:schemeClr val="dk1"/>
              </a:buClr>
              <a:buSzPts val="2800"/>
              <a:buChar char="•"/>
            </a:pPr>
            <a:r>
              <a:rPr lang="en-US"/>
              <a:t>These control structure, can be used singly or together, that allow the PL/SQL developer to direct the flow of execution through the program.</a:t>
            </a:r>
            <a:br>
              <a:rPr lang="en-US"/>
            </a:br>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718" name="Shape 718"/>
        <p:cNvGrpSpPr/>
        <p:nvPr/>
      </p:nvGrpSpPr>
      <p:grpSpPr>
        <a:xfrm>
          <a:off x="0" y="0"/>
          <a:ext cx="0" cy="0"/>
          <a:chOff x="0" y="0"/>
          <a:chExt cx="0" cy="0"/>
        </a:xfrm>
      </p:grpSpPr>
      <p:sp>
        <p:nvSpPr>
          <p:cNvPr id="719" name="Google Shape;719;p97"/>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PL/SQL Control Structure	</a:t>
            </a:r>
            <a:endParaRPr lang="en-US"/>
          </a:p>
        </p:txBody>
      </p:sp>
      <p:sp>
        <p:nvSpPr>
          <p:cNvPr id="720" name="Google Shape;720;p97"/>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Conditional Controls</a:t>
            </a:r>
            <a:endParaRPr lang="en-US" b="1"/>
          </a:p>
          <a:p>
            <a:pPr marL="685800" lvl="1" indent="-228600" algn="l" rtl="0">
              <a:lnSpc>
                <a:spcPct val="90000"/>
              </a:lnSpc>
              <a:spcBef>
                <a:spcPts val="500"/>
              </a:spcBef>
              <a:spcAft>
                <a:spcPts val="0"/>
              </a:spcAft>
              <a:buClr>
                <a:schemeClr val="dk1"/>
              </a:buClr>
              <a:buSzPts val="2400"/>
              <a:buFont typeface="Calibri" panose="020F0502020204030204"/>
              <a:buNone/>
            </a:pPr>
            <a:r>
              <a:rPr lang="en-US" b="1"/>
              <a:t>IF....THEN....END IF;</a:t>
            </a:r>
            <a:endParaRPr lang="en-US" b="1"/>
          </a:p>
          <a:p>
            <a:pPr marL="685800" lvl="1" indent="-228600" algn="l" rtl="0">
              <a:lnSpc>
                <a:spcPct val="90000"/>
              </a:lnSpc>
              <a:spcBef>
                <a:spcPts val="500"/>
              </a:spcBef>
              <a:spcAft>
                <a:spcPts val="0"/>
              </a:spcAft>
              <a:buClr>
                <a:schemeClr val="dk1"/>
              </a:buClr>
              <a:buSzPts val="2400"/>
              <a:buFont typeface="Calibri" panose="020F0502020204030204"/>
              <a:buNone/>
            </a:pPr>
            <a:r>
              <a:rPr lang="en-US" b="1"/>
              <a:t>IF....THEN...ELSE....END IF;</a:t>
            </a:r>
            <a:endParaRPr lang="en-US" b="1"/>
          </a:p>
          <a:p>
            <a:pPr marL="685800" lvl="1" indent="-228600" algn="l" rtl="0">
              <a:lnSpc>
                <a:spcPct val="90000"/>
              </a:lnSpc>
              <a:spcBef>
                <a:spcPts val="500"/>
              </a:spcBef>
              <a:spcAft>
                <a:spcPts val="0"/>
              </a:spcAft>
              <a:buClr>
                <a:schemeClr val="dk1"/>
              </a:buClr>
              <a:buSzPts val="2400"/>
              <a:buFont typeface="Calibri" panose="020F0502020204030204"/>
              <a:buNone/>
            </a:pPr>
            <a:r>
              <a:rPr lang="en-US" b="1"/>
              <a:t>IF....THEN...ELSIF....THEN....ELSE....END IF;</a:t>
            </a:r>
            <a:endParaRPr lang="en-US" b="1"/>
          </a:p>
          <a:p>
            <a:pPr marL="685800" lvl="1" indent="-228600" algn="l" rtl="0">
              <a:lnSpc>
                <a:spcPct val="90000"/>
              </a:lnSpc>
              <a:spcBef>
                <a:spcPts val="500"/>
              </a:spcBef>
              <a:spcAft>
                <a:spcPts val="0"/>
              </a:spcAft>
              <a:buClr>
                <a:schemeClr val="dk1"/>
              </a:buClr>
              <a:buSzPts val="2400"/>
              <a:buFont typeface="Calibri" panose="020F0502020204030204"/>
              <a:buNone/>
            </a:pPr>
            <a:endParaRPr b="1"/>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724" name="Shape 724"/>
        <p:cNvGrpSpPr/>
        <p:nvPr/>
      </p:nvGrpSpPr>
      <p:grpSpPr>
        <a:xfrm>
          <a:off x="0" y="0"/>
          <a:ext cx="0" cy="0"/>
          <a:chOff x="0" y="0"/>
          <a:chExt cx="0" cy="0"/>
        </a:xfrm>
      </p:grpSpPr>
      <p:sp>
        <p:nvSpPr>
          <p:cNvPr id="725" name="Google Shape;725;p98"/>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PL/SQL Control Structure</a:t>
            </a:r>
            <a:endParaRPr lang="en-US"/>
          </a:p>
        </p:txBody>
      </p:sp>
      <p:sp>
        <p:nvSpPr>
          <p:cNvPr id="726" name="Google Shape;726;p98"/>
          <p:cNvSpPr txBox="1"/>
          <p:nvPr>
            <p:ph type="body" idx="1"/>
          </p:nvPr>
        </p:nvSpPr>
        <p:spPr>
          <a:xfrm>
            <a:off x="1981200" y="1600200"/>
            <a:ext cx="8229600" cy="5257800"/>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sz="2400"/>
              <a:t>LOOP</a:t>
            </a:r>
            <a:endParaRPr lang="en-US" sz="2400"/>
          </a:p>
          <a:p>
            <a:pPr marL="228600" lvl="0" indent="-228600" algn="l" rtl="0">
              <a:lnSpc>
                <a:spcPct val="90000"/>
              </a:lnSpc>
              <a:spcBef>
                <a:spcPts val="1000"/>
              </a:spcBef>
              <a:spcAft>
                <a:spcPts val="0"/>
              </a:spcAft>
              <a:buClr>
                <a:schemeClr val="dk1"/>
              </a:buClr>
              <a:buSzPct val="100000"/>
              <a:buFont typeface="Calibri" panose="020F0502020204030204"/>
              <a:buNone/>
            </a:pPr>
            <a:r>
              <a:rPr lang="en-US" sz="2400"/>
              <a:t>		 	...SQL Statements... </a:t>
            </a:r>
            <a:endParaRPr lang="en-US" sz="2400"/>
          </a:p>
          <a:p>
            <a:pPr marL="228600" lvl="0" indent="-228600" algn="l" rtl="0">
              <a:lnSpc>
                <a:spcPct val="90000"/>
              </a:lnSpc>
              <a:spcBef>
                <a:spcPts val="1000"/>
              </a:spcBef>
              <a:spcAft>
                <a:spcPts val="0"/>
              </a:spcAft>
              <a:buClr>
                <a:schemeClr val="dk1"/>
              </a:buClr>
              <a:buSzPct val="100000"/>
              <a:buFont typeface="Calibri" panose="020F0502020204030204"/>
              <a:buNone/>
            </a:pPr>
            <a:r>
              <a:rPr lang="en-US" sz="2400"/>
              <a:t>           	 EXIT;</a:t>
            </a:r>
            <a:endParaRPr lang="en-US" sz="2400"/>
          </a:p>
          <a:p>
            <a:pPr marL="228600" lvl="0" indent="-228600" algn="l" rtl="0">
              <a:lnSpc>
                <a:spcPct val="90000"/>
              </a:lnSpc>
              <a:spcBef>
                <a:spcPts val="1000"/>
              </a:spcBef>
              <a:spcAft>
                <a:spcPts val="0"/>
              </a:spcAft>
              <a:buClr>
                <a:schemeClr val="dk1"/>
              </a:buClr>
              <a:buSzPct val="100000"/>
              <a:buFont typeface="Calibri" panose="020F0502020204030204"/>
              <a:buNone/>
            </a:pPr>
            <a:r>
              <a:rPr lang="en-US" sz="2400"/>
              <a:t>    	END LOOP; </a:t>
            </a:r>
            <a:endParaRPr lang="en-US" sz="2400"/>
          </a:p>
          <a:p>
            <a:pPr marL="228600" lvl="0" indent="-87630" algn="l" rtl="0">
              <a:lnSpc>
                <a:spcPct val="90000"/>
              </a:lnSpc>
              <a:spcBef>
                <a:spcPts val="1000"/>
              </a:spcBef>
              <a:spcAft>
                <a:spcPts val="0"/>
              </a:spcAft>
              <a:buClr>
                <a:schemeClr val="dk1"/>
              </a:buClr>
              <a:buSzPct val="100000"/>
              <a:buNone/>
            </a:pPr>
            <a:endParaRPr sz="2400"/>
          </a:p>
          <a:p>
            <a:pPr marL="228600" lvl="0" indent="-228600" algn="l" rtl="0">
              <a:lnSpc>
                <a:spcPct val="90000"/>
              </a:lnSpc>
              <a:spcBef>
                <a:spcPts val="1000"/>
              </a:spcBef>
              <a:spcAft>
                <a:spcPts val="0"/>
              </a:spcAft>
              <a:buClr>
                <a:schemeClr val="dk1"/>
              </a:buClr>
              <a:buSzPct val="100000"/>
              <a:buChar char="•"/>
            </a:pPr>
            <a:r>
              <a:rPr lang="en-US" sz="2400"/>
              <a:t>WHILE loops</a:t>
            </a:r>
            <a:endParaRPr lang="en-US" sz="2400"/>
          </a:p>
          <a:p>
            <a:pPr marL="0" lvl="0" indent="0" algn="l" rtl="0">
              <a:lnSpc>
                <a:spcPct val="90000"/>
              </a:lnSpc>
              <a:spcBef>
                <a:spcPts val="1000"/>
              </a:spcBef>
              <a:spcAft>
                <a:spcPts val="0"/>
              </a:spcAft>
              <a:buClr>
                <a:schemeClr val="dk1"/>
              </a:buClr>
              <a:buSzPct val="100000"/>
              <a:buNone/>
            </a:pPr>
            <a:r>
              <a:rPr lang="en-US" sz="2400"/>
              <a:t>    WHILE condition LOOP </a:t>
            </a:r>
            <a:endParaRPr lang="en-US" sz="2400"/>
          </a:p>
          <a:p>
            <a:pPr marL="228600" lvl="0" indent="-228600" algn="l" rtl="0">
              <a:lnSpc>
                <a:spcPct val="90000"/>
              </a:lnSpc>
              <a:spcBef>
                <a:spcPts val="1000"/>
              </a:spcBef>
              <a:spcAft>
                <a:spcPts val="0"/>
              </a:spcAft>
              <a:buClr>
                <a:schemeClr val="dk1"/>
              </a:buClr>
              <a:buSzPct val="100000"/>
              <a:buFont typeface="Calibri" panose="020F0502020204030204"/>
              <a:buNone/>
            </a:pPr>
            <a:r>
              <a:rPr lang="en-US" sz="2400"/>
              <a:t>                         ...SQL Statements... </a:t>
            </a:r>
            <a:endParaRPr lang="en-US" sz="2400"/>
          </a:p>
          <a:p>
            <a:pPr marL="228600" lvl="0" indent="-228600" algn="l" rtl="0">
              <a:lnSpc>
                <a:spcPct val="90000"/>
              </a:lnSpc>
              <a:spcBef>
                <a:spcPts val="1000"/>
              </a:spcBef>
              <a:spcAft>
                <a:spcPts val="0"/>
              </a:spcAft>
              <a:buClr>
                <a:schemeClr val="dk1"/>
              </a:buClr>
              <a:buSzPct val="100000"/>
              <a:buFont typeface="Calibri" panose="020F0502020204030204"/>
              <a:buNone/>
            </a:pPr>
            <a:r>
              <a:rPr lang="en-US" sz="2400"/>
              <a:t>     END LOOP; </a:t>
            </a:r>
            <a:endParaRPr sz="2400" b="1"/>
          </a:p>
          <a:p>
            <a:pPr marL="228600" lvl="0" indent="-87630" algn="l" rtl="0">
              <a:lnSpc>
                <a:spcPct val="90000"/>
              </a:lnSpc>
              <a:spcBef>
                <a:spcPts val="1000"/>
              </a:spcBef>
              <a:spcAft>
                <a:spcPts val="0"/>
              </a:spcAft>
              <a:buClr>
                <a:schemeClr val="dk1"/>
              </a:buClr>
              <a:buSzPct val="100000"/>
              <a:buNone/>
            </a:pPr>
            <a:endParaRPr sz="2400"/>
          </a:p>
          <a:p>
            <a:pPr marL="228600" lvl="0" indent="-228600" algn="l" rtl="0">
              <a:lnSpc>
                <a:spcPct val="90000"/>
              </a:lnSpc>
              <a:spcBef>
                <a:spcPts val="1000"/>
              </a:spcBef>
              <a:spcAft>
                <a:spcPts val="0"/>
              </a:spcAft>
              <a:buClr>
                <a:schemeClr val="dk1"/>
              </a:buClr>
              <a:buSzPct val="100000"/>
              <a:buChar char="•"/>
            </a:pPr>
            <a:r>
              <a:rPr lang="en-US" sz="2400"/>
              <a:t>FOR loops</a:t>
            </a:r>
            <a:endParaRPr lang="en-US" sz="2400"/>
          </a:p>
          <a:p>
            <a:pPr marL="0" lvl="0" indent="0" algn="l" rtl="0">
              <a:lnSpc>
                <a:spcPct val="90000"/>
              </a:lnSpc>
              <a:spcBef>
                <a:spcPts val="1000"/>
              </a:spcBef>
              <a:spcAft>
                <a:spcPts val="0"/>
              </a:spcAft>
              <a:buClr>
                <a:schemeClr val="dk1"/>
              </a:buClr>
              <a:buSzPct val="100000"/>
              <a:buNone/>
            </a:pPr>
            <a:r>
              <a:rPr lang="en-US" sz="2400"/>
              <a:t>	FOR &lt;variable(numeric)&gt; IN [REVERSE] &lt;lowerbound&gt;..&lt;upperbound&gt; LOOP .... ..... END LOOP; </a:t>
            </a:r>
            <a:endParaRPr lang="en-US" sz="240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730" name="Shape 730"/>
        <p:cNvGrpSpPr/>
        <p:nvPr/>
      </p:nvGrpSpPr>
      <p:grpSpPr>
        <a:xfrm>
          <a:off x="0" y="0"/>
          <a:ext cx="0" cy="0"/>
          <a:chOff x="0" y="0"/>
          <a:chExt cx="0" cy="0"/>
        </a:xfrm>
      </p:grpSpPr>
      <p:sp>
        <p:nvSpPr>
          <p:cNvPr id="731" name="Google Shape;731;p99"/>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Cursor</a:t>
            </a:r>
            <a:endParaRPr lang="en-US"/>
          </a:p>
        </p:txBody>
      </p:sp>
      <p:sp>
        <p:nvSpPr>
          <p:cNvPr id="732" name="Google Shape;732;p99"/>
          <p:cNvSpPr txBox="1"/>
          <p:nvPr>
            <p:ph type="body" idx="1"/>
          </p:nvPr>
        </p:nvSpPr>
        <p:spPr>
          <a:xfrm>
            <a:off x="1981200" y="1600200"/>
            <a:ext cx="8229600" cy="48006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00000"/>
              </a:buClr>
              <a:buSzPts val="2800"/>
              <a:buChar char="•"/>
            </a:pPr>
            <a:r>
              <a:rPr lang="en-US">
                <a:solidFill>
                  <a:srgbClr val="000000"/>
                </a:solidFill>
              </a:rPr>
              <a:t>A </a:t>
            </a:r>
            <a:r>
              <a:rPr lang="en-US" b="1">
                <a:solidFill>
                  <a:srgbClr val="000000"/>
                </a:solidFill>
              </a:rPr>
              <a:t>cursor</a:t>
            </a:r>
            <a:r>
              <a:rPr lang="en-US">
                <a:solidFill>
                  <a:srgbClr val="000000"/>
                </a:solidFill>
              </a:rPr>
              <a:t> is a pointer to this context area. PL/SQL controls the context area through a cursor. A cursor holds the rows (one or more) returned by a SQL statement. The set of rows the cursor holds is referred to as the </a:t>
            </a:r>
            <a:r>
              <a:rPr lang="en-US" b="1">
                <a:solidFill>
                  <a:srgbClr val="000000"/>
                </a:solidFill>
              </a:rPr>
              <a:t>active set</a:t>
            </a:r>
            <a:r>
              <a:rPr lang="en-US">
                <a:solidFill>
                  <a:srgbClr val="000000"/>
                </a:solidFill>
              </a:rPr>
              <a:t>.</a:t>
            </a:r>
            <a:endParaRPr lang="en-US">
              <a:solidFill>
                <a:srgbClr val="000000"/>
              </a:solidFill>
            </a:endParaRPr>
          </a:p>
          <a:p>
            <a:pPr marL="228600" lvl="0" indent="-228600" algn="just" rtl="0">
              <a:lnSpc>
                <a:spcPct val="90000"/>
              </a:lnSpc>
              <a:spcBef>
                <a:spcPts val="1000"/>
              </a:spcBef>
              <a:spcAft>
                <a:spcPts val="0"/>
              </a:spcAft>
              <a:buClr>
                <a:srgbClr val="000000"/>
              </a:buClr>
              <a:buSzPts val="2800"/>
              <a:buChar char="•"/>
            </a:pPr>
            <a:r>
              <a:rPr lang="en-US">
                <a:solidFill>
                  <a:srgbClr val="000000"/>
                </a:solidFill>
              </a:rPr>
              <a:t>There are two types of cursors −</a:t>
            </a:r>
            <a:endParaRPr lang="en-US">
              <a:solidFill>
                <a:srgbClr val="000000"/>
              </a:solidFill>
            </a:endParaRPr>
          </a:p>
          <a:p>
            <a:pPr marL="0" lvl="0" indent="0" algn="l" rtl="0">
              <a:lnSpc>
                <a:spcPct val="90000"/>
              </a:lnSpc>
              <a:spcBef>
                <a:spcPts val="1000"/>
              </a:spcBef>
              <a:spcAft>
                <a:spcPts val="0"/>
              </a:spcAft>
              <a:buClr>
                <a:schemeClr val="dk1"/>
              </a:buClr>
              <a:buSzPts val="2800"/>
              <a:buNone/>
            </a:pPr>
            <a:r>
              <a:rPr lang="en-US"/>
              <a:t>	Implicit cursors</a:t>
            </a:r>
            <a:endParaRPr lang="en-US"/>
          </a:p>
          <a:p>
            <a:pPr marL="0" lvl="0" indent="0" algn="l" rtl="0">
              <a:lnSpc>
                <a:spcPct val="90000"/>
              </a:lnSpc>
              <a:spcBef>
                <a:spcPts val="1000"/>
              </a:spcBef>
              <a:spcAft>
                <a:spcPts val="0"/>
              </a:spcAft>
              <a:buClr>
                <a:schemeClr val="dk1"/>
              </a:buClr>
              <a:buSzPts val="2800"/>
              <a:buNone/>
            </a:pPr>
            <a:r>
              <a:rPr lang="en-US"/>
              <a:t>	Explicit cursors</a:t>
            </a:r>
            <a:endParaRPr lang="en-US"/>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56003</Words>
  <Application>WPS Presentation</Application>
  <PresentationFormat/>
  <Paragraphs>1487</Paragraphs>
  <Slides>130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130</vt:i4>
      </vt:variant>
    </vt:vector>
  </HeadingPairs>
  <TitlesOfParts>
    <vt:vector size="144" baseType="lpstr">
      <vt:lpstr>Arial</vt:lpstr>
      <vt:lpstr>SimSun</vt:lpstr>
      <vt:lpstr>Wingdings</vt:lpstr>
      <vt:lpstr>Arial</vt:lpstr>
      <vt:lpstr>Calibri</vt:lpstr>
      <vt:lpstr>Times New Roman</vt:lpstr>
      <vt:lpstr>Microsoft YaHei</vt:lpstr>
      <vt:lpstr>Arial Unicode MS</vt:lpstr>
      <vt:lpstr>Noto Sans Symbols</vt:lpstr>
      <vt:lpstr>Segoe Print</vt:lpstr>
      <vt:lpstr>Helvetica Neue</vt:lpstr>
      <vt:lpstr>Sofia</vt:lpstr>
      <vt:lpstr>Consolas</vt:lpstr>
      <vt:lpstr>Office Theme</vt:lpstr>
      <vt:lpstr>Unit 3</vt:lpstr>
      <vt:lpstr>PowerPoint 演示文稿</vt:lpstr>
      <vt:lpstr>Basics of SQL</vt:lpstr>
      <vt:lpstr>PowerPoint 演示文稿</vt:lpstr>
      <vt:lpstr>PowerPoint 演示文稿</vt:lpstr>
      <vt:lpstr>Data-Definition Language</vt:lpstr>
      <vt:lpstr>PowerPoint 演示文稿</vt:lpstr>
      <vt:lpstr>CREATING DATABASE TABLE</vt:lpstr>
      <vt:lpstr>PowerPoint 演示文稿</vt:lpstr>
      <vt:lpstr>PowerPoint 演示文稿</vt:lpstr>
      <vt:lpstr>PowerPoint 演示文稿</vt:lpstr>
      <vt:lpstr>PowerPoint 演示文稿</vt:lpstr>
      <vt:lpstr>Data Manipulation Language</vt:lpstr>
      <vt:lpstr>PowerPoint 演示文稿</vt:lpstr>
      <vt:lpstr>PowerPoint 演示文稿</vt:lpstr>
      <vt:lpstr>Data-Manipulation Language (DML) </vt:lpstr>
      <vt:lpstr>PowerPoint 演示文稿</vt:lpstr>
      <vt:lpstr>SQL Constraints</vt:lpstr>
      <vt:lpstr>PowerPoint 演示文稿</vt:lpstr>
      <vt:lpstr>NOT NULL</vt:lpstr>
      <vt:lpstr>UNIQUE</vt:lpstr>
      <vt:lpstr>PRIMARY KEY</vt:lpstr>
      <vt:lpstr>FOREIGN KEY</vt:lpstr>
      <vt:lpstr>PowerPoint 演示文稿</vt:lpstr>
      <vt:lpstr>CHECK Constraint</vt:lpstr>
      <vt:lpstr>DEFAULT</vt:lpstr>
      <vt:lpstr>Primary Key Vs Foreign Key</vt:lpstr>
      <vt:lpstr>Primary Key Vs Unique Key</vt:lpstr>
      <vt:lpstr>PowerPoint 演示文稿</vt:lpstr>
      <vt:lpstr>Aggregate functions in SQL</vt:lpstr>
      <vt:lpstr>Count() </vt:lpstr>
      <vt:lpstr>PowerPoint 演示文稿</vt:lpstr>
      <vt:lpstr>Built in Functions - Numeric Functions in SQL</vt:lpstr>
      <vt:lpstr>Built in Functions - Numeric Functions in SQL</vt:lpstr>
      <vt:lpstr>Built in Functions - Numeric Functions in SQL</vt:lpstr>
      <vt:lpstr>Built in Functions - Numeric Functions in SQL</vt:lpstr>
      <vt:lpstr>Built in Functions - String functions in SQL</vt:lpstr>
      <vt:lpstr>Built in Functions - String functions in SQL</vt:lpstr>
      <vt:lpstr>Built in Functions - String functions in SQL</vt:lpstr>
      <vt:lpstr>Built in Functions - String functions in SQL</vt:lpstr>
      <vt:lpstr>Built in Functions - Date functions in SQL</vt:lpstr>
      <vt:lpstr>Built in Functions - Date functions in SQL</vt:lpstr>
      <vt:lpstr>Built in Functions - Date functions in SQL</vt:lpstr>
      <vt:lpstr>Set Operation functions in SQL</vt:lpstr>
      <vt:lpstr>UNION Operation</vt:lpstr>
      <vt:lpstr>Union All </vt:lpstr>
      <vt:lpstr>Intersect </vt:lpstr>
      <vt:lpstr>Minus</vt:lpstr>
      <vt:lpstr>PowerPoint 演示文稿</vt:lpstr>
      <vt:lpstr>Subquery</vt:lpstr>
      <vt:lpstr>PowerPoint 演示文稿</vt:lpstr>
      <vt:lpstr>PowerPoint 演示文稿</vt:lpstr>
      <vt:lpstr>PowerPoint 演示文稿</vt:lpstr>
      <vt:lpstr>Subqueries with the DELETE Statement </vt:lpstr>
      <vt:lpstr>SQL Correlated Subqueries</vt:lpstr>
      <vt:lpstr>Nested Subqueries Versus Correlated Subqueries </vt:lpstr>
      <vt:lpstr>Correlated Subqueries with Select Statement</vt:lpstr>
      <vt:lpstr>Using the Exists Operator</vt:lpstr>
      <vt:lpstr>Using the Not Exists Operator</vt:lpstr>
      <vt:lpstr>CORRELATED UPDATE &amp; DELETE </vt:lpstr>
      <vt:lpstr> Processing a correlated subquery Using the Exists Operator - E.g.</vt:lpstr>
      <vt:lpstr>PowerPoint 演示文稿</vt:lpstr>
      <vt:lpstr>SQL Views</vt:lpstr>
      <vt:lpstr>Creating a View</vt:lpstr>
      <vt:lpstr>PowerPoint 演示文稿</vt:lpstr>
      <vt:lpstr>DELETING VIEWS</vt:lpstr>
      <vt:lpstr>UPDATING VIEWS</vt:lpstr>
      <vt:lpstr>CREATE OR REPLACE VIEW </vt:lpstr>
      <vt:lpstr>Inserting a row in a view</vt:lpstr>
      <vt:lpstr>Deleting a row from a View</vt:lpstr>
      <vt:lpstr>Uses of a View </vt:lpstr>
      <vt:lpstr>PowerPoint 演示文稿</vt:lpstr>
      <vt:lpstr>TRANSACTION</vt:lpstr>
      <vt:lpstr>PowerPoint 演示文稿</vt:lpstr>
      <vt:lpstr>PowerPoint 演示文稿</vt:lpstr>
      <vt:lpstr>Difference between Commit, rollback and savepoint of TCL commands </vt:lpstr>
      <vt:lpstr>Properties of Transactions </vt:lpstr>
      <vt:lpstr>Transaction Control </vt:lpstr>
      <vt:lpstr>COMMIT</vt:lpstr>
      <vt:lpstr>Example Consider the CUSTOMERS table having the following records </vt:lpstr>
      <vt:lpstr>Following is an example which would delete those records from the table which have age = 25 and then COMMIT the changes in the database.</vt:lpstr>
      <vt:lpstr>ROLLBACK Command </vt:lpstr>
      <vt:lpstr>  Example Consider the CUSTOMERS table having the following records   </vt:lpstr>
      <vt:lpstr>PowerPoint 演示文稿</vt:lpstr>
      <vt:lpstr>SAVEPOINT</vt:lpstr>
      <vt:lpstr>PowerPoint 演示文稿</vt:lpstr>
      <vt:lpstr>PowerPoint 演示文稿</vt:lpstr>
      <vt:lpstr>PowerPoint 演示文稿</vt:lpstr>
      <vt:lpstr> RELEASE SAVEPOINT Command:  The RELEASE SAVEPOINT command is used to remove a SAVEPOINT that you have created.</vt:lpstr>
      <vt:lpstr>PowerPoint 演示文稿</vt:lpstr>
      <vt:lpstr> Introduction to PL/SQL</vt:lpstr>
      <vt:lpstr>Structure of PL/SQL</vt:lpstr>
      <vt:lpstr>Structure of PL/SQL</vt:lpstr>
      <vt:lpstr>Structure of PL/SQL</vt:lpstr>
      <vt:lpstr>Structure of PL/SQL</vt:lpstr>
      <vt:lpstr>PL/SQL Control Structure</vt:lpstr>
      <vt:lpstr>PL/SQL Control Structure	</vt:lpstr>
      <vt:lpstr>PL/SQL Control Structure</vt:lpstr>
      <vt:lpstr>Cursor</vt:lpstr>
      <vt:lpstr>Implicit Cursors</vt:lpstr>
      <vt:lpstr> Implicit Cursors </vt:lpstr>
      <vt:lpstr>Example</vt:lpstr>
      <vt:lpstr> Explicit Cursors </vt:lpstr>
      <vt:lpstr>Cursor-Declaration</vt:lpstr>
      <vt:lpstr>Example</vt:lpstr>
      <vt:lpstr>PowerPoint 演示文稿</vt:lpstr>
      <vt:lpstr>Stored Procedure</vt:lpstr>
      <vt:lpstr>Advantages of stored procedure</vt:lpstr>
      <vt:lpstr>PowerPoint 演示文稿</vt:lpstr>
      <vt:lpstr>PowerPoint 演示文稿</vt:lpstr>
      <vt:lpstr>Writing Stored Procedures </vt:lpstr>
      <vt:lpstr>PowerPoint 演示文稿</vt:lpstr>
      <vt:lpstr>PowerPoint 演示文稿</vt:lpstr>
      <vt:lpstr>PowerPoint 演示文稿</vt:lpstr>
      <vt:lpstr>PowerPoint 演示文稿</vt:lpstr>
      <vt:lpstr>PowerPoint 演示文稿</vt:lpstr>
      <vt:lpstr>Triggers</vt:lpstr>
      <vt:lpstr>PowerPoint 演示文稿</vt:lpstr>
      <vt:lpstr>PowerPoint 演示文稿</vt:lpstr>
      <vt:lpstr> After creating a Trigger, use it in the PL/SQL code for putting it in to action. </vt:lpstr>
      <vt:lpstr>Advantages of Triggers </vt:lpstr>
      <vt:lpstr>PowerPoint 演示文稿</vt:lpstr>
      <vt:lpstr>Query Processing</vt:lpstr>
      <vt:lpstr>Query Processing (Cont.)</vt:lpstr>
      <vt:lpstr>Transaction Management	</vt:lpstr>
      <vt:lpstr> Query Processing </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dc:title>
  <dc:creator/>
  <cp:lastModifiedBy>rs423</cp:lastModifiedBy>
  <cp:revision>3</cp:revision>
  <dcterms:created xsi:type="dcterms:W3CDTF">2023-04-11T16:11:49Z</dcterms:created>
  <dcterms:modified xsi:type="dcterms:W3CDTF">2023-04-11T20:16:45Z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8234EB476A9C4A98988E99C1EC5FEBC3</vt:lpwstr>
  </property>
  <property fmtid="{D5CDD505-2E9C-101B-9397-08002B2CF9AE}" pid="3" name="KSOProductBuildVer">
    <vt:lpwstr>1033-11.2.0.11516</vt:lpwstr>
  </property>
</Properties>
</file>