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4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00" r:id="rId44"/>
    <p:sldId id="301" r:id="rId45"/>
    <p:sldId id="302" r:id="rId46"/>
    <p:sldId id="303" r:id="rId47"/>
    <p:sldId id="304" r:id="rId48"/>
    <p:sldId id="305" r:id="rId49"/>
    <p:sldId id="306" r:id="rId50"/>
    <p:sldId id="298" r:id="rId51"/>
    <p:sldId id="307" r:id="rId52"/>
    <p:sldId id="308" r:id="rId53"/>
    <p:sldId id="299" r:id="rId54"/>
    <p:sldId id="309" r:id="rId55"/>
    <p:sldId id="310" r:id="rId56"/>
    <p:sldId id="311" r:id="rId57"/>
    <p:sldId id="346" r:id="rId58"/>
    <p:sldId id="347" r:id="rId59"/>
    <p:sldId id="348" r:id="rId60"/>
    <p:sldId id="349" r:id="rId61"/>
    <p:sldId id="350" r:id="rId62"/>
    <p:sldId id="351" r:id="rId63"/>
    <p:sldId id="352"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30" r:id="rId82"/>
    <p:sldId id="331" r:id="rId83"/>
    <p:sldId id="332" r:id="rId84"/>
    <p:sldId id="333" r:id="rId85"/>
    <p:sldId id="353" r:id="rId86"/>
    <p:sldId id="355" r:id="rId87"/>
    <p:sldId id="334" r:id="rId88"/>
    <p:sldId id="335" r:id="rId89"/>
    <p:sldId id="336" r:id="rId90"/>
    <p:sldId id="337" r:id="rId91"/>
    <p:sldId id="338" r:id="rId92"/>
    <p:sldId id="339" r:id="rId93"/>
    <p:sldId id="340" r:id="rId94"/>
    <p:sldId id="341" r:id="rId95"/>
    <p:sldId id="342" r:id="rId96"/>
    <p:sldId id="343" r:id="rId97"/>
    <p:sldId id="354" r:id="rId98"/>
    <p:sldId id="344" r:id="rId99"/>
  </p:sldIdLst>
  <p:sldSz cx="12192000" cy="6858000"/>
  <p:notesSz cx="6858000" cy="9144000"/>
  <p:embeddedFontLst>
    <p:embeddedFont>
      <p:font typeface="Calibri" panose="020F0502020204030204"/>
      <p:regular r:id="rId103"/>
      <p:bold r:id="rId104"/>
      <p:italic r:id="rId105"/>
      <p:boldItalic r:id="rId106"/>
    </p:embeddedFont>
    <p:embeddedFont>
      <p:font typeface="Bookman Old Style" panose="02050604050505020204"/>
      <p:regular r:id="rId107"/>
      <p:bold r:id="rId108"/>
      <p:italic r:id="rId109"/>
    </p:embeddedFont>
    <p:embeddedFont>
      <p:font typeface="Balthazar" panose="02000506070000020004"/>
      <p:regular r:id="rId110"/>
    </p:embeddedFont>
    <p:embeddedFont>
      <p:font typeface="Helvetica Neue" panose="020B0604020202090204"/>
      <p:italic r:id="rId111"/>
      <p:boldItalic r:id="rId112"/>
    </p:embeddedFont>
    <p:embeddedFont>
      <p:font typeface="Inter" panose="02000503000000020004"/>
      <p:bold r:id="rId113"/>
    </p:embeddedFont>
    <p:embeddedFont>
      <p:font typeface="Roboto Condensed" panose="02000000000000000000" pitchFamily="2" charset="0"/>
      <p:regular r:id="rId114"/>
      <p:bold r:id="rId115"/>
      <p:italic r:id="rId116"/>
      <p:boldItalic r:id="rId117"/>
    </p:embeddedFont>
    <p:embeddedFont>
      <p:font typeface="Roboto" panose="02000000000000000000"/>
      <p:regular r:id="rId118"/>
      <p:bold r:id="rId119"/>
      <p:italic r:id="rId120"/>
      <p:boldItalic r:id="rId121"/>
    </p:embeddedFont>
    <p:embeddedFont>
      <p:font typeface="Source Sans Pro" panose="020B0503030403020204" pitchFamily="34" charset="0"/>
      <p:regular r:id="rId122"/>
      <p:bold r:id="rId123"/>
      <p:italic r:id="rId124"/>
      <p:boldItalic r:id="rId1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B9681CB-D28A-403A-9D76-C68C2891D5FE}"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E565ACF0-AD70-499E-B275-AE6BA40694AE}" styleName="Table_1">
    <a:wholeTbl>
      <a:tcTxStyle>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Style>
        <a:tcBdr/>
      </a:tcStyle>
    </a:band2H>
    <a:band1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01" autoAdjust="0"/>
    <p:restoredTop sz="94660"/>
  </p:normalViewPr>
  <p:slideViewPr>
    <p:cSldViewPr snapToGrid="0">
      <p:cViewPr varScale="1">
        <p:scale>
          <a:sx n="59" d="100"/>
          <a:sy n="59" d="100"/>
        </p:scale>
        <p:origin x="120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font" Target="fonts/font23.fntdata"/><Relationship Id="rId124" Type="http://schemas.openxmlformats.org/officeDocument/2006/relationships/font" Target="fonts/font22.fntdata"/><Relationship Id="rId123" Type="http://schemas.openxmlformats.org/officeDocument/2006/relationships/font" Target="fonts/font21.fntdata"/><Relationship Id="rId122" Type="http://schemas.openxmlformats.org/officeDocument/2006/relationships/font" Target="fonts/font20.fntdata"/><Relationship Id="rId121" Type="http://schemas.openxmlformats.org/officeDocument/2006/relationships/font" Target="fonts/font19.fntdata"/><Relationship Id="rId120" Type="http://schemas.openxmlformats.org/officeDocument/2006/relationships/font" Target="fonts/font18.fntdata"/><Relationship Id="rId12" Type="http://schemas.openxmlformats.org/officeDocument/2006/relationships/slide" Target="slides/slide9.xml"/><Relationship Id="rId119" Type="http://schemas.openxmlformats.org/officeDocument/2006/relationships/font" Target="fonts/font17.fntdata"/><Relationship Id="rId118" Type="http://schemas.openxmlformats.org/officeDocument/2006/relationships/font" Target="fonts/font16.fntdata"/><Relationship Id="rId117" Type="http://schemas.openxmlformats.org/officeDocument/2006/relationships/font" Target="fonts/font15.fntdata"/><Relationship Id="rId116" Type="http://schemas.openxmlformats.org/officeDocument/2006/relationships/font" Target="fonts/font14.fntdata"/><Relationship Id="rId115" Type="http://schemas.openxmlformats.org/officeDocument/2006/relationships/font" Target="fonts/font13.fntdata"/><Relationship Id="rId114" Type="http://schemas.openxmlformats.org/officeDocument/2006/relationships/font" Target="fonts/font12.fntdata"/><Relationship Id="rId113" Type="http://schemas.openxmlformats.org/officeDocument/2006/relationships/font" Target="fonts/font11.fntdata"/><Relationship Id="rId112" Type="http://schemas.openxmlformats.org/officeDocument/2006/relationships/font" Target="fonts/font10.fntdata"/><Relationship Id="rId111" Type="http://schemas.openxmlformats.org/officeDocument/2006/relationships/font" Target="fonts/font9.fntdata"/><Relationship Id="rId110" Type="http://schemas.openxmlformats.org/officeDocument/2006/relationships/font" Target="fonts/font8.fntdata"/><Relationship Id="rId11" Type="http://schemas.openxmlformats.org/officeDocument/2006/relationships/slide" Target="slides/slide8.xml"/><Relationship Id="rId109" Type="http://schemas.openxmlformats.org/officeDocument/2006/relationships/font" Target="fonts/font7.fntdata"/><Relationship Id="rId108" Type="http://schemas.openxmlformats.org/officeDocument/2006/relationships/font" Target="fonts/font6.fntdata"/><Relationship Id="rId107" Type="http://schemas.openxmlformats.org/officeDocument/2006/relationships/font" Target="fonts/font5.fntdata"/><Relationship Id="rId106" Type="http://schemas.openxmlformats.org/officeDocument/2006/relationships/font" Target="fonts/font4.fntdata"/><Relationship Id="rId105" Type="http://schemas.openxmlformats.org/officeDocument/2006/relationships/font" Target="fonts/font3.fntdata"/><Relationship Id="rId104" Type="http://schemas.openxmlformats.org/officeDocument/2006/relationships/font" Target="fonts/font2.fntdata"/><Relationship Id="rId103" Type="http://schemas.openxmlformats.org/officeDocument/2006/relationships/font" Target="fonts/font1.fntdata"/><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4" name="Google Shape;8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3" name="Google Shape;14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0" name="Google Shape;15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6" name="Google Shape;15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2" name="Google Shape;1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9" name="Google Shape;16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6" name="Google Shape;1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3" name="Google Shape;18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5" name="Google Shape;19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1" name="Google Shape;20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1" name="Google Shape;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7" name="Google Shape;2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3" name="Google Shape;21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9" name="Google Shape;2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7" name="Google Shape;22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6" name="Google Shape;25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Google Shape;26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2" name="Google Shape;26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8" name="Google Shape;26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4" name="Google Shape;27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0" name="Google Shape;28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6" name="Google Shape;28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2" name="Google Shape;29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8" name="Google Shape;29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2"/>
        <p:cNvGrpSpPr/>
        <p:nvPr/>
      </p:nvGrpSpPr>
      <p:grpSpPr>
        <a:xfrm>
          <a:off x="0" y="0"/>
          <a:ext cx="0" cy="0"/>
          <a:chOff x="0" y="0"/>
          <a:chExt cx="0" cy="0"/>
        </a:xfrm>
      </p:grpSpPr>
      <p:sp>
        <p:nvSpPr>
          <p:cNvPr id="303" name="Google Shape;30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4" name="Google Shape;30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8"/>
        <p:cNvGrpSpPr/>
        <p:nvPr/>
      </p:nvGrpSpPr>
      <p:grpSpPr>
        <a:xfrm>
          <a:off x="0" y="0"/>
          <a:ext cx="0" cy="0"/>
          <a:chOff x="0" y="0"/>
          <a:chExt cx="0" cy="0"/>
        </a:xfrm>
      </p:grpSpPr>
      <p:sp>
        <p:nvSpPr>
          <p:cNvPr id="309" name="Google Shape;30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0" name="Google Shape;31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Google Shape;31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6" name="Google Shape;31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2" name="Google Shape;35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7"/>
        <p:cNvGrpSpPr/>
        <p:nvPr/>
      </p:nvGrpSpPr>
      <p:grpSpPr>
        <a:xfrm>
          <a:off x="0" y="0"/>
          <a:ext cx="0" cy="0"/>
          <a:chOff x="0" y="0"/>
          <a:chExt cx="0" cy="0"/>
        </a:xfrm>
      </p:grpSpPr>
      <p:sp>
        <p:nvSpPr>
          <p:cNvPr id="358" name="Google Shape;35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9" name="Google Shape;359;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
        <p:cNvGrpSpPr/>
        <p:nvPr/>
      </p:nvGrpSpPr>
      <p:grpSpPr>
        <a:xfrm>
          <a:off x="0" y="0"/>
          <a:ext cx="0" cy="0"/>
          <a:chOff x="0" y="0"/>
          <a:chExt cx="0" cy="0"/>
        </a:xfrm>
      </p:grpSpPr>
      <p:sp>
        <p:nvSpPr>
          <p:cNvPr id="366" name="Google Shape;36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8"/>
        <p:cNvGrpSpPr/>
        <p:nvPr/>
      </p:nvGrpSpPr>
      <p:grpSpPr>
        <a:xfrm>
          <a:off x="0" y="0"/>
          <a:ext cx="0" cy="0"/>
          <a:chOff x="0" y="0"/>
          <a:chExt cx="0" cy="0"/>
        </a:xfrm>
      </p:grpSpPr>
      <p:sp>
        <p:nvSpPr>
          <p:cNvPr id="389" name="Google Shape;389;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0" name="Google Shape;390;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5"/>
        <p:cNvGrpSpPr/>
        <p:nvPr/>
      </p:nvGrpSpPr>
      <p:grpSpPr>
        <a:xfrm>
          <a:off x="0" y="0"/>
          <a:ext cx="0" cy="0"/>
          <a:chOff x="0" y="0"/>
          <a:chExt cx="0" cy="0"/>
        </a:xfrm>
      </p:grpSpPr>
      <p:sp>
        <p:nvSpPr>
          <p:cNvPr id="396" name="Google Shape;39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4" name="Google Shape;40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0" name="Google Shape;42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5"/>
        <p:cNvGrpSpPr/>
        <p:nvPr/>
      </p:nvGrpSpPr>
      <p:grpSpPr>
        <a:xfrm>
          <a:off x="0" y="0"/>
          <a:ext cx="0" cy="0"/>
          <a:chOff x="0" y="0"/>
          <a:chExt cx="0" cy="0"/>
        </a:xfrm>
      </p:grpSpPr>
      <p:sp>
        <p:nvSpPr>
          <p:cNvPr id="426" name="Google Shape;42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7" name="Google Shape;42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2"/>
        <p:cNvGrpSpPr/>
        <p:nvPr/>
      </p:nvGrpSpPr>
      <p:grpSpPr>
        <a:xfrm>
          <a:off x="0" y="0"/>
          <a:ext cx="0" cy="0"/>
          <a:chOff x="0" y="0"/>
          <a:chExt cx="0" cy="0"/>
        </a:xfrm>
      </p:grpSpPr>
      <p:sp>
        <p:nvSpPr>
          <p:cNvPr id="433" name="Google Shape;43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4" name="Google Shape;43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8"/>
        <p:cNvGrpSpPr/>
        <p:nvPr/>
      </p:nvGrpSpPr>
      <p:grpSpPr>
        <a:xfrm>
          <a:off x="0" y="0"/>
          <a:ext cx="0" cy="0"/>
          <a:chOff x="0" y="0"/>
          <a:chExt cx="0" cy="0"/>
        </a:xfrm>
      </p:grpSpPr>
      <p:sp>
        <p:nvSpPr>
          <p:cNvPr id="439" name="Google Shape;439;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40" name="Google Shape;440;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4"/>
        <p:cNvGrpSpPr/>
        <p:nvPr/>
      </p:nvGrpSpPr>
      <p:grpSpPr>
        <a:xfrm>
          <a:off x="0" y="0"/>
          <a:ext cx="0" cy="0"/>
          <a:chOff x="0" y="0"/>
          <a:chExt cx="0" cy="0"/>
        </a:xfrm>
      </p:grpSpPr>
      <p:sp>
        <p:nvSpPr>
          <p:cNvPr id="445" name="Google Shape;445;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46" name="Google Shape;446;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0"/>
        <p:cNvGrpSpPr/>
        <p:nvPr/>
      </p:nvGrpSpPr>
      <p:grpSpPr>
        <a:xfrm>
          <a:off x="0" y="0"/>
          <a:ext cx="0" cy="0"/>
          <a:chOff x="0" y="0"/>
          <a:chExt cx="0" cy="0"/>
        </a:xfrm>
      </p:grpSpPr>
      <p:sp>
        <p:nvSpPr>
          <p:cNvPr id="451" name="Google Shape;451;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2" name="Google Shape;452;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6"/>
        <p:cNvGrpSpPr/>
        <p:nvPr/>
      </p:nvGrpSpPr>
      <p:grpSpPr>
        <a:xfrm>
          <a:off x="0" y="0"/>
          <a:ext cx="0" cy="0"/>
          <a:chOff x="0" y="0"/>
          <a:chExt cx="0" cy="0"/>
        </a:xfrm>
      </p:grpSpPr>
      <p:sp>
        <p:nvSpPr>
          <p:cNvPr id="457" name="Google Shape;457;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8" name="Google Shape;458;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2"/>
        <p:cNvGrpSpPr/>
        <p:nvPr/>
      </p:nvGrpSpPr>
      <p:grpSpPr>
        <a:xfrm>
          <a:off x="0" y="0"/>
          <a:ext cx="0" cy="0"/>
          <a:chOff x="0" y="0"/>
          <a:chExt cx="0" cy="0"/>
        </a:xfrm>
      </p:grpSpPr>
      <p:sp>
        <p:nvSpPr>
          <p:cNvPr id="463" name="Google Shape;463;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4" name="Google Shape;464;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8"/>
        <p:cNvGrpSpPr/>
        <p:nvPr/>
      </p:nvGrpSpPr>
      <p:grpSpPr>
        <a:xfrm>
          <a:off x="0" y="0"/>
          <a:ext cx="0" cy="0"/>
          <a:chOff x="0" y="0"/>
          <a:chExt cx="0" cy="0"/>
        </a:xfrm>
      </p:grpSpPr>
      <p:sp>
        <p:nvSpPr>
          <p:cNvPr id="469" name="Google Shape;469;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0" name="Google Shape;470;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4"/>
        <p:cNvGrpSpPr/>
        <p:nvPr/>
      </p:nvGrpSpPr>
      <p:grpSpPr>
        <a:xfrm>
          <a:off x="0" y="0"/>
          <a:ext cx="0" cy="0"/>
          <a:chOff x="0" y="0"/>
          <a:chExt cx="0" cy="0"/>
        </a:xfrm>
      </p:grpSpPr>
      <p:sp>
        <p:nvSpPr>
          <p:cNvPr id="475" name="Google Shape;475;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6" name="Google Shape;476;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1"/>
        <p:cNvGrpSpPr/>
        <p:nvPr/>
      </p:nvGrpSpPr>
      <p:grpSpPr>
        <a:xfrm>
          <a:off x="0" y="0"/>
          <a:ext cx="0" cy="0"/>
          <a:chOff x="0" y="0"/>
          <a:chExt cx="0" cy="0"/>
        </a:xfrm>
      </p:grpSpPr>
      <p:sp>
        <p:nvSpPr>
          <p:cNvPr id="482" name="Google Shape;482;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83" name="Google Shape;483;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8"/>
        <p:cNvGrpSpPr/>
        <p:nvPr/>
      </p:nvGrpSpPr>
      <p:grpSpPr>
        <a:xfrm>
          <a:off x="0" y="0"/>
          <a:ext cx="0" cy="0"/>
          <a:chOff x="0" y="0"/>
          <a:chExt cx="0" cy="0"/>
        </a:xfrm>
      </p:grpSpPr>
      <p:sp>
        <p:nvSpPr>
          <p:cNvPr id="489" name="Google Shape;489;p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0" name="Google Shape;490;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5"/>
        <p:cNvGrpSpPr/>
        <p:nvPr/>
      </p:nvGrpSpPr>
      <p:grpSpPr>
        <a:xfrm>
          <a:off x="0" y="0"/>
          <a:ext cx="0" cy="0"/>
          <a:chOff x="0" y="0"/>
          <a:chExt cx="0" cy="0"/>
        </a:xfrm>
      </p:grpSpPr>
      <p:sp>
        <p:nvSpPr>
          <p:cNvPr id="496" name="Google Shape;496;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7" name="Google Shape;497;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3"/>
        <p:cNvGrpSpPr/>
        <p:nvPr/>
      </p:nvGrpSpPr>
      <p:grpSpPr>
        <a:xfrm>
          <a:off x="0" y="0"/>
          <a:ext cx="0" cy="0"/>
          <a:chOff x="0" y="0"/>
          <a:chExt cx="0" cy="0"/>
        </a:xfrm>
      </p:grpSpPr>
      <p:sp>
        <p:nvSpPr>
          <p:cNvPr id="504" name="Google Shape;504;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05" name="Google Shape;50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9"/>
        <p:cNvGrpSpPr/>
        <p:nvPr/>
      </p:nvGrpSpPr>
      <p:grpSpPr>
        <a:xfrm>
          <a:off x="0" y="0"/>
          <a:ext cx="0" cy="0"/>
          <a:chOff x="0" y="0"/>
          <a:chExt cx="0" cy="0"/>
        </a:xfrm>
      </p:grpSpPr>
      <p:sp>
        <p:nvSpPr>
          <p:cNvPr id="510" name="Google Shape;510;p1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11" name="Google Shape;511;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6"/>
        <p:cNvGrpSpPr/>
        <p:nvPr/>
      </p:nvGrpSpPr>
      <p:grpSpPr>
        <a:xfrm>
          <a:off x="0" y="0"/>
          <a:ext cx="0" cy="0"/>
          <a:chOff x="0" y="0"/>
          <a:chExt cx="0" cy="0"/>
        </a:xfrm>
      </p:grpSpPr>
      <p:sp>
        <p:nvSpPr>
          <p:cNvPr id="517" name="Google Shape;517;p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18" name="Google Shape;518;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2"/>
        <p:cNvGrpSpPr/>
        <p:nvPr/>
      </p:nvGrpSpPr>
      <p:grpSpPr>
        <a:xfrm>
          <a:off x="0" y="0"/>
          <a:ext cx="0" cy="0"/>
          <a:chOff x="0" y="0"/>
          <a:chExt cx="0" cy="0"/>
        </a:xfrm>
      </p:grpSpPr>
      <p:sp>
        <p:nvSpPr>
          <p:cNvPr id="523" name="Google Shape;523;p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24" name="Google Shape;524;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8"/>
        <p:cNvGrpSpPr/>
        <p:nvPr/>
      </p:nvGrpSpPr>
      <p:grpSpPr>
        <a:xfrm>
          <a:off x="0" y="0"/>
          <a:ext cx="0" cy="0"/>
          <a:chOff x="0" y="0"/>
          <a:chExt cx="0" cy="0"/>
        </a:xfrm>
      </p:grpSpPr>
      <p:sp>
        <p:nvSpPr>
          <p:cNvPr id="529" name="Google Shape;529;p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30" name="Google Shape;530;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0"/>
        <p:cNvGrpSpPr/>
        <p:nvPr/>
      </p:nvGrpSpPr>
      <p:grpSpPr>
        <a:xfrm>
          <a:off x="0" y="0"/>
          <a:ext cx="0" cy="0"/>
          <a:chOff x="0" y="0"/>
          <a:chExt cx="0" cy="0"/>
        </a:xfrm>
      </p:grpSpPr>
      <p:sp>
        <p:nvSpPr>
          <p:cNvPr id="541" name="Google Shape;541;p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42" name="Google Shape;542;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2199bb9bb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99bb9bb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0" name="Google Shape;550;g2199bb9bba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1"/>
        <p:cNvGrpSpPr/>
        <p:nvPr/>
      </p:nvGrpSpPr>
      <p:grpSpPr>
        <a:xfrm>
          <a:off x="0" y="0"/>
          <a:ext cx="0" cy="0"/>
          <a:chOff x="0" y="0"/>
          <a:chExt cx="0" cy="0"/>
        </a:xfrm>
      </p:grpSpPr>
      <p:sp>
        <p:nvSpPr>
          <p:cNvPr id="562" name="Google Shape;562;p1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63" name="Google Shape;563;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9"/>
        <p:cNvGrpSpPr/>
        <p:nvPr/>
      </p:nvGrpSpPr>
      <p:grpSpPr>
        <a:xfrm>
          <a:off x="0" y="0"/>
          <a:ext cx="0" cy="0"/>
          <a:chOff x="0" y="0"/>
          <a:chExt cx="0" cy="0"/>
        </a:xfrm>
      </p:grpSpPr>
      <p:sp>
        <p:nvSpPr>
          <p:cNvPr id="570" name="Google Shape;570;p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1" name="Google Shape;571;p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p10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7" name="Google Shape;577;p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0"/>
        <p:cNvGrpSpPr/>
        <p:nvPr/>
      </p:nvGrpSpPr>
      <p:grpSpPr>
        <a:xfrm>
          <a:off x="0" y="0"/>
          <a:ext cx="0" cy="0"/>
          <a:chOff x="0" y="0"/>
          <a:chExt cx="0" cy="0"/>
        </a:xfrm>
      </p:grpSpPr>
      <p:sp>
        <p:nvSpPr>
          <p:cNvPr id="581" name="Google Shape;581;p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82" name="Google Shape;582;p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2"/>
        <p:cNvGrpSpPr/>
        <p:nvPr/>
      </p:nvGrpSpPr>
      <p:grpSpPr>
        <a:xfrm>
          <a:off x="0" y="0"/>
          <a:ext cx="0" cy="0"/>
          <a:chOff x="0" y="0"/>
          <a:chExt cx="0" cy="0"/>
        </a:xfrm>
      </p:grpSpPr>
      <p:sp>
        <p:nvSpPr>
          <p:cNvPr id="593" name="Google Shape;59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9"/>
        <p:cNvGrpSpPr/>
        <p:nvPr/>
      </p:nvGrpSpPr>
      <p:grpSpPr>
        <a:xfrm>
          <a:off x="0" y="0"/>
          <a:ext cx="0" cy="0"/>
          <a:chOff x="0" y="0"/>
          <a:chExt cx="0" cy="0"/>
        </a:xfrm>
      </p:grpSpPr>
      <p:sp>
        <p:nvSpPr>
          <p:cNvPr id="600" name="Google Shape;60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6"/>
        <p:cNvGrpSpPr/>
        <p:nvPr/>
      </p:nvGrpSpPr>
      <p:grpSpPr>
        <a:xfrm>
          <a:off x="0" y="0"/>
          <a:ext cx="0" cy="0"/>
          <a:chOff x="0" y="0"/>
          <a:chExt cx="0" cy="0"/>
        </a:xfrm>
      </p:grpSpPr>
      <p:sp>
        <p:nvSpPr>
          <p:cNvPr id="607" name="Google Shape;60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5"/>
        <p:cNvGrpSpPr/>
        <p:nvPr/>
      </p:nvGrpSpPr>
      <p:grpSpPr>
        <a:xfrm>
          <a:off x="0" y="0"/>
          <a:ext cx="0" cy="0"/>
          <a:chOff x="0" y="0"/>
          <a:chExt cx="0" cy="0"/>
        </a:xfrm>
      </p:grpSpPr>
      <p:sp>
        <p:nvSpPr>
          <p:cNvPr id="616" name="Google Shape;61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2"/>
        <p:cNvGrpSpPr/>
        <p:nvPr/>
      </p:nvGrpSpPr>
      <p:grpSpPr>
        <a:xfrm>
          <a:off x="0" y="0"/>
          <a:ext cx="0" cy="0"/>
          <a:chOff x="0" y="0"/>
          <a:chExt cx="0" cy="0"/>
        </a:xfrm>
      </p:grpSpPr>
      <p:sp>
        <p:nvSpPr>
          <p:cNvPr id="623" name="Google Shape;62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4" name="Google Shape;62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0"/>
        <p:cNvGrpSpPr/>
        <p:nvPr/>
      </p:nvGrpSpPr>
      <p:grpSpPr>
        <a:xfrm>
          <a:off x="0" y="0"/>
          <a:ext cx="0" cy="0"/>
          <a:chOff x="0" y="0"/>
          <a:chExt cx="0" cy="0"/>
        </a:xfrm>
      </p:grpSpPr>
      <p:sp>
        <p:nvSpPr>
          <p:cNvPr id="641" name="Google Shape;64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8"/>
        <p:cNvGrpSpPr/>
        <p:nvPr/>
      </p:nvGrpSpPr>
      <p:grpSpPr>
        <a:xfrm>
          <a:off x="0" y="0"/>
          <a:ext cx="0" cy="0"/>
          <a:chOff x="0" y="0"/>
          <a:chExt cx="0" cy="0"/>
        </a:xfrm>
      </p:grpSpPr>
      <p:sp>
        <p:nvSpPr>
          <p:cNvPr id="649" name="Google Shape;649;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0" name="Google Shape;650;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7"/>
        <p:cNvGrpSpPr/>
        <p:nvPr/>
      </p:nvGrpSpPr>
      <p:grpSpPr>
        <a:xfrm>
          <a:off x="0" y="0"/>
          <a:ext cx="0" cy="0"/>
          <a:chOff x="0" y="0"/>
          <a:chExt cx="0" cy="0"/>
        </a:xfrm>
      </p:grpSpPr>
      <p:sp>
        <p:nvSpPr>
          <p:cNvPr id="658" name="Google Shape;658;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9" name="Google Shape;659;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7"/>
        <p:cNvGrpSpPr/>
        <p:nvPr/>
      </p:nvGrpSpPr>
      <p:grpSpPr>
        <a:xfrm>
          <a:off x="0" y="0"/>
          <a:ext cx="0" cy="0"/>
          <a:chOff x="0" y="0"/>
          <a:chExt cx="0" cy="0"/>
        </a:xfrm>
      </p:grpSpPr>
      <p:sp>
        <p:nvSpPr>
          <p:cNvPr id="668" name="Google Shape;668;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4"/>
        <p:cNvGrpSpPr/>
        <p:nvPr/>
      </p:nvGrpSpPr>
      <p:grpSpPr>
        <a:xfrm>
          <a:off x="0" y="0"/>
          <a:ext cx="0" cy="0"/>
          <a:chOff x="0" y="0"/>
          <a:chExt cx="0" cy="0"/>
        </a:xfrm>
      </p:grpSpPr>
      <p:sp>
        <p:nvSpPr>
          <p:cNvPr id="675" name="Google Shape;675;p1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76" name="Google Shape;676;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7" name="Google Shape;1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78"/>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7" name="Google Shape;17;p78"/>
          <p:cNvPicPr preferRelativeResize="0"/>
          <p:nvPr/>
        </p:nvPicPr>
        <p:blipFill rotWithShape="1">
          <a:blip r:embed="rId2"/>
          <a:srcRect/>
          <a:stretch>
            <a:fillRect/>
          </a:stretch>
        </p:blipFill>
        <p:spPr>
          <a:xfrm>
            <a:off x="11190649" y="50800"/>
            <a:ext cx="963251" cy="960203"/>
          </a:xfrm>
          <a:prstGeom prst="rect">
            <a:avLst/>
          </a:prstGeom>
          <a:noFill/>
          <a:ln>
            <a:noFill/>
          </a:ln>
        </p:spPr>
      </p:pic>
      <p:sp>
        <p:nvSpPr>
          <p:cNvPr id="18" name="Google Shape;18;p78"/>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8"/>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8"/>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9"/>
        <p:cNvGrpSpPr/>
        <p:nvPr/>
      </p:nvGrpSpPr>
      <p:grpSpPr>
        <a:xfrm>
          <a:off x="0" y="0"/>
          <a:ext cx="0" cy="0"/>
          <a:chOff x="0" y="0"/>
          <a:chExt cx="0" cy="0"/>
        </a:xfrm>
      </p:grpSpPr>
      <p:sp>
        <p:nvSpPr>
          <p:cNvPr id="70" name="Google Shape;7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2" name="Google Shape;72;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5"/>
        <p:cNvGrpSpPr/>
        <p:nvPr/>
      </p:nvGrpSpPr>
      <p:grpSpPr>
        <a:xfrm>
          <a:off x="0" y="0"/>
          <a:ext cx="0" cy="0"/>
          <a:chOff x="0" y="0"/>
          <a:chExt cx="0" cy="0"/>
        </a:xfrm>
      </p:grpSpPr>
      <p:sp>
        <p:nvSpPr>
          <p:cNvPr id="76" name="Google Shape;76;p8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6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4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800"/>
              <a:buNone/>
              <a:defRPr sz="2400"/>
            </a:lvl1pPr>
            <a:lvl2pPr lvl="1" algn="ctr">
              <a:lnSpc>
                <a:spcPct val="90000"/>
              </a:lnSpc>
              <a:spcBef>
                <a:spcPts val="500"/>
              </a:spcBef>
              <a:spcAft>
                <a:spcPts val="0"/>
              </a:spcAft>
              <a:buSzPts val="2400"/>
              <a:buNone/>
              <a:defRPr sz="2000"/>
            </a:lvl2pPr>
            <a:lvl3pPr lvl="2" algn="ctr">
              <a:lnSpc>
                <a:spcPct val="90000"/>
              </a:lnSpc>
              <a:spcBef>
                <a:spcPts val="500"/>
              </a:spcBef>
              <a:spcAft>
                <a:spcPts val="0"/>
              </a:spcAft>
              <a:buSzPts val="2000"/>
              <a:buNone/>
              <a:defRPr sz="1800"/>
            </a:lvl3pPr>
            <a:lvl4pPr lvl="3" algn="ctr">
              <a:lnSpc>
                <a:spcPct val="90000"/>
              </a:lnSpc>
              <a:spcBef>
                <a:spcPts val="500"/>
              </a:spcBef>
              <a:spcAft>
                <a:spcPts val="0"/>
              </a:spcAft>
              <a:buSzPts val="1800"/>
              <a:buNone/>
              <a:defRPr sz="1600"/>
            </a:lvl4pPr>
            <a:lvl5pPr lvl="4" algn="ctr">
              <a:lnSpc>
                <a:spcPct val="90000"/>
              </a:lnSpc>
              <a:spcBef>
                <a:spcPts val="500"/>
              </a:spcBef>
              <a:spcAft>
                <a:spcPts val="0"/>
              </a:spcAft>
              <a:buSzPts val="1800"/>
              <a:buNone/>
              <a:defRPr sz="1600"/>
            </a:lvl5pPr>
            <a:lvl6pPr lvl="5" algn="ctr">
              <a:lnSpc>
                <a:spcPct val="90000"/>
              </a:lnSpc>
              <a:spcBef>
                <a:spcPts val="500"/>
              </a:spcBef>
              <a:spcAft>
                <a:spcPts val="0"/>
              </a:spcAft>
              <a:buSzPts val="1800"/>
              <a:buNone/>
              <a:defRPr sz="1600"/>
            </a:lvl6pPr>
            <a:lvl7pPr lvl="6" algn="ctr">
              <a:lnSpc>
                <a:spcPct val="90000"/>
              </a:lnSpc>
              <a:spcBef>
                <a:spcPts val="500"/>
              </a:spcBef>
              <a:spcAft>
                <a:spcPts val="0"/>
              </a:spcAft>
              <a:buSzPts val="1800"/>
              <a:buNone/>
              <a:defRPr sz="1600"/>
            </a:lvl7pPr>
            <a:lvl8pPr lvl="7" algn="ctr">
              <a:lnSpc>
                <a:spcPct val="90000"/>
              </a:lnSpc>
              <a:spcBef>
                <a:spcPts val="500"/>
              </a:spcBef>
              <a:spcAft>
                <a:spcPts val="0"/>
              </a:spcAft>
              <a:buSzPts val="1800"/>
              <a:buNone/>
              <a:defRPr sz="1600"/>
            </a:lvl8pPr>
            <a:lvl9pPr lvl="8" algn="ctr">
              <a:lnSpc>
                <a:spcPct val="90000"/>
              </a:lnSpc>
              <a:spcBef>
                <a:spcPts val="500"/>
              </a:spcBef>
              <a:spcAft>
                <a:spcPts val="0"/>
              </a:spcAft>
              <a:buSzPts val="1800"/>
              <a:buNone/>
              <a:defRPr sz="1600"/>
            </a:lvl9pPr>
          </a:lstStyle>
          <a:p/>
        </p:txBody>
      </p:sp>
      <p:sp>
        <p:nvSpPr>
          <p:cNvPr id="24" name="Google Shape;2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a:lvl1pPr>
            <a:lvl2pPr marL="0" marR="0" lvl="1" indent="0" algn="r">
              <a:lnSpc>
                <a:spcPct val="100000"/>
              </a:lnSpc>
              <a:spcBef>
                <a:spcPts val="0"/>
              </a:spcBef>
              <a:spcAft>
                <a:spcPts val="0"/>
              </a:spcAft>
              <a:buClr>
                <a:srgbClr val="000000"/>
              </a:buClr>
              <a:buSzPts val="1200"/>
              <a:buFont typeface="Arial" panose="020B0604020202020204"/>
              <a:buNone/>
              <a:defRPr/>
            </a:lvl2pPr>
            <a:lvl3pPr marL="0" marR="0" lvl="2" indent="0" algn="r">
              <a:lnSpc>
                <a:spcPct val="100000"/>
              </a:lnSpc>
              <a:spcBef>
                <a:spcPts val="0"/>
              </a:spcBef>
              <a:spcAft>
                <a:spcPts val="0"/>
              </a:spcAft>
              <a:buClr>
                <a:srgbClr val="000000"/>
              </a:buClr>
              <a:buSzPts val="1200"/>
              <a:buFont typeface="Arial" panose="020B0604020202020204"/>
              <a:buNone/>
              <a:defRPr/>
            </a:lvl3pPr>
            <a:lvl4pPr marL="0" marR="0" lvl="3" indent="0" algn="r">
              <a:lnSpc>
                <a:spcPct val="100000"/>
              </a:lnSpc>
              <a:spcBef>
                <a:spcPts val="0"/>
              </a:spcBef>
              <a:spcAft>
                <a:spcPts val="0"/>
              </a:spcAft>
              <a:buClr>
                <a:srgbClr val="000000"/>
              </a:buClr>
              <a:buSzPts val="1200"/>
              <a:buFont typeface="Arial" panose="020B0604020202020204"/>
              <a:buNone/>
              <a:defRPr/>
            </a:lvl4pPr>
            <a:lvl5pPr marL="0" marR="0" lvl="4" indent="0" algn="r">
              <a:lnSpc>
                <a:spcPct val="100000"/>
              </a:lnSpc>
              <a:spcBef>
                <a:spcPts val="0"/>
              </a:spcBef>
              <a:spcAft>
                <a:spcPts val="0"/>
              </a:spcAft>
              <a:buClr>
                <a:srgbClr val="000000"/>
              </a:buClr>
              <a:buSzPts val="1200"/>
              <a:buFont typeface="Arial" panose="020B0604020202020204"/>
              <a:buNone/>
              <a:defRPr/>
            </a:lvl5pPr>
            <a:lvl6pPr marL="0" marR="0" lvl="5" indent="0" algn="r">
              <a:lnSpc>
                <a:spcPct val="100000"/>
              </a:lnSpc>
              <a:spcBef>
                <a:spcPts val="0"/>
              </a:spcBef>
              <a:spcAft>
                <a:spcPts val="0"/>
              </a:spcAft>
              <a:buClr>
                <a:srgbClr val="000000"/>
              </a:buClr>
              <a:buSzPts val="1200"/>
              <a:buFont typeface="Arial" panose="020B0604020202020204"/>
              <a:buNone/>
              <a:defRPr/>
            </a:lvl6pPr>
            <a:lvl7pPr marL="0" marR="0" lvl="6" indent="0" algn="r">
              <a:lnSpc>
                <a:spcPct val="100000"/>
              </a:lnSpc>
              <a:spcBef>
                <a:spcPts val="0"/>
              </a:spcBef>
              <a:spcAft>
                <a:spcPts val="0"/>
              </a:spcAft>
              <a:buClr>
                <a:srgbClr val="000000"/>
              </a:buClr>
              <a:buSzPts val="1200"/>
              <a:buFont typeface="Arial" panose="020B0604020202020204"/>
              <a:buNone/>
              <a:defRPr/>
            </a:lvl7pPr>
            <a:lvl8pPr marL="0" marR="0" lvl="7" indent="0" algn="r">
              <a:lnSpc>
                <a:spcPct val="100000"/>
              </a:lnSpc>
              <a:spcBef>
                <a:spcPts val="0"/>
              </a:spcBef>
              <a:spcAft>
                <a:spcPts val="0"/>
              </a:spcAft>
              <a:buClr>
                <a:srgbClr val="000000"/>
              </a:buClr>
              <a:buSzPts val="1200"/>
              <a:buFont typeface="Arial" panose="020B0604020202020204"/>
              <a:buNone/>
              <a:defRPr/>
            </a:lvl8pPr>
            <a:lvl9pPr marL="0" marR="0" lvl="8" indent="0" algn="r">
              <a:lnSpc>
                <a:spcPct val="100000"/>
              </a:lnSpc>
              <a:spcBef>
                <a:spcPts val="0"/>
              </a:spcBef>
              <a:spcAft>
                <a:spcPts val="0"/>
              </a:spcAft>
              <a:buClr>
                <a:srgbClr val="000000"/>
              </a:buClr>
              <a:buSzPts val="1200"/>
              <a:buFont typeface="Arial" panose="020B060402020202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1" name="Shape 27"/>
        <p:cNvGrpSpPr/>
        <p:nvPr/>
      </p:nvGrpSpPr>
      <p:grpSpPr>
        <a:xfrm>
          <a:off x="0" y="0"/>
          <a:ext cx="0" cy="0"/>
          <a:chOff x="0" y="0"/>
          <a:chExt cx="0" cy="0"/>
        </a:xfrm>
      </p:grpSpPr>
      <p:sp>
        <p:nvSpPr>
          <p:cNvPr id="28" name="Google Shape;28;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p:txBody>
      </p:sp>
      <p:sp>
        <p:nvSpPr>
          <p:cNvPr id="30" name="Google Shape;30;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a:lvl1pPr>
            <a:lvl2pPr marL="0" marR="0" lvl="1" indent="0" algn="r">
              <a:lnSpc>
                <a:spcPct val="100000"/>
              </a:lnSpc>
              <a:spcBef>
                <a:spcPts val="0"/>
              </a:spcBef>
              <a:spcAft>
                <a:spcPts val="0"/>
              </a:spcAft>
              <a:buClr>
                <a:srgbClr val="000000"/>
              </a:buClr>
              <a:buSzPts val="1200"/>
              <a:buFont typeface="Arial" panose="020B0604020202020204"/>
              <a:buNone/>
              <a:defRPr/>
            </a:lvl2pPr>
            <a:lvl3pPr marL="0" marR="0" lvl="2" indent="0" algn="r">
              <a:lnSpc>
                <a:spcPct val="100000"/>
              </a:lnSpc>
              <a:spcBef>
                <a:spcPts val="0"/>
              </a:spcBef>
              <a:spcAft>
                <a:spcPts val="0"/>
              </a:spcAft>
              <a:buClr>
                <a:srgbClr val="000000"/>
              </a:buClr>
              <a:buSzPts val="1200"/>
              <a:buFont typeface="Arial" panose="020B0604020202020204"/>
              <a:buNone/>
              <a:defRPr/>
            </a:lvl3pPr>
            <a:lvl4pPr marL="0" marR="0" lvl="3" indent="0" algn="r">
              <a:lnSpc>
                <a:spcPct val="100000"/>
              </a:lnSpc>
              <a:spcBef>
                <a:spcPts val="0"/>
              </a:spcBef>
              <a:spcAft>
                <a:spcPts val="0"/>
              </a:spcAft>
              <a:buClr>
                <a:srgbClr val="000000"/>
              </a:buClr>
              <a:buSzPts val="1200"/>
              <a:buFont typeface="Arial" panose="020B0604020202020204"/>
              <a:buNone/>
              <a:defRPr/>
            </a:lvl4pPr>
            <a:lvl5pPr marL="0" marR="0" lvl="4" indent="0" algn="r">
              <a:lnSpc>
                <a:spcPct val="100000"/>
              </a:lnSpc>
              <a:spcBef>
                <a:spcPts val="0"/>
              </a:spcBef>
              <a:spcAft>
                <a:spcPts val="0"/>
              </a:spcAft>
              <a:buClr>
                <a:srgbClr val="000000"/>
              </a:buClr>
              <a:buSzPts val="1200"/>
              <a:buFont typeface="Arial" panose="020B0604020202020204"/>
              <a:buNone/>
              <a:defRPr/>
            </a:lvl5pPr>
            <a:lvl6pPr marL="0" marR="0" lvl="5" indent="0" algn="r">
              <a:lnSpc>
                <a:spcPct val="100000"/>
              </a:lnSpc>
              <a:spcBef>
                <a:spcPts val="0"/>
              </a:spcBef>
              <a:spcAft>
                <a:spcPts val="0"/>
              </a:spcAft>
              <a:buClr>
                <a:srgbClr val="000000"/>
              </a:buClr>
              <a:buSzPts val="1200"/>
              <a:buFont typeface="Arial" panose="020B0604020202020204"/>
              <a:buNone/>
              <a:defRPr/>
            </a:lvl6pPr>
            <a:lvl7pPr marL="0" marR="0" lvl="6" indent="0" algn="r">
              <a:lnSpc>
                <a:spcPct val="100000"/>
              </a:lnSpc>
              <a:spcBef>
                <a:spcPts val="0"/>
              </a:spcBef>
              <a:spcAft>
                <a:spcPts val="0"/>
              </a:spcAft>
              <a:buClr>
                <a:srgbClr val="000000"/>
              </a:buClr>
              <a:buSzPts val="1200"/>
              <a:buFont typeface="Arial" panose="020B0604020202020204"/>
              <a:buNone/>
              <a:defRPr/>
            </a:lvl7pPr>
            <a:lvl8pPr marL="0" marR="0" lvl="7" indent="0" algn="r">
              <a:lnSpc>
                <a:spcPct val="100000"/>
              </a:lnSpc>
              <a:spcBef>
                <a:spcPts val="0"/>
              </a:spcBef>
              <a:spcAft>
                <a:spcPts val="0"/>
              </a:spcAft>
              <a:buClr>
                <a:srgbClr val="000000"/>
              </a:buClr>
              <a:buSzPts val="1200"/>
              <a:buFont typeface="Arial" panose="020B0604020202020204"/>
              <a:buNone/>
              <a:defRPr/>
            </a:lvl8pPr>
            <a:lvl9pPr marL="0" marR="0" lvl="8" indent="0" algn="r">
              <a:lnSpc>
                <a:spcPct val="100000"/>
              </a:lnSpc>
              <a:spcBef>
                <a:spcPts val="0"/>
              </a:spcBef>
              <a:spcAft>
                <a:spcPts val="0"/>
              </a:spcAft>
              <a:buClr>
                <a:srgbClr val="000000"/>
              </a:buClr>
              <a:buSzPts val="1200"/>
              <a:buFont typeface="Arial" panose="020B060402020202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3"/>
        <p:cNvGrpSpPr/>
        <p:nvPr/>
      </p:nvGrpSpPr>
      <p:grpSpPr>
        <a:xfrm>
          <a:off x="0" y="0"/>
          <a:ext cx="0" cy="0"/>
          <a:chOff x="0" y="0"/>
          <a:chExt cx="0" cy="0"/>
        </a:xfrm>
      </p:grpSpPr>
      <p:sp>
        <p:nvSpPr>
          <p:cNvPr id="34" name="Google Shape;34;p70"/>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0"/>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p:txBody>
      </p:sp>
      <p:sp>
        <p:nvSpPr>
          <p:cNvPr id="36" name="Google Shape;36;p70"/>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7"/>
        <p:cNvGrpSpPr/>
        <p:nvPr/>
      </p:nvGrpSpPr>
      <p:grpSpPr>
        <a:xfrm>
          <a:off x="0" y="0"/>
          <a:ext cx="0" cy="0"/>
          <a:chOff x="0" y="0"/>
          <a:chExt cx="0" cy="0"/>
        </a:xfrm>
      </p:grpSpPr>
      <p:sp>
        <p:nvSpPr>
          <p:cNvPr id="38" name="Google Shape;38;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2"/>
        <p:cNvGrpSpPr/>
        <p:nvPr/>
      </p:nvGrpSpPr>
      <p:grpSpPr>
        <a:xfrm>
          <a:off x="0" y="0"/>
          <a:ext cx="0" cy="0"/>
          <a:chOff x="0" y="0"/>
          <a:chExt cx="0" cy="0"/>
        </a:xfrm>
      </p:grpSpPr>
      <p:sp>
        <p:nvSpPr>
          <p:cNvPr id="43" name="Google Shape;43;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6"/>
        <p:cNvGrpSpPr/>
        <p:nvPr/>
      </p:nvGrpSpPr>
      <p:grpSpPr>
        <a:xfrm>
          <a:off x="0" y="0"/>
          <a:ext cx="0" cy="0"/>
          <a:chOff x="0" y="0"/>
          <a:chExt cx="0" cy="0"/>
        </a:xfrm>
      </p:grpSpPr>
      <p:sp>
        <p:nvSpPr>
          <p:cNvPr id="47" name="Google Shape;47;p8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8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8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1" name="Google Shape;51;p8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5"/>
        <p:cNvGrpSpPr/>
        <p:nvPr/>
      </p:nvGrpSpPr>
      <p:grpSpPr>
        <a:xfrm>
          <a:off x="0" y="0"/>
          <a:ext cx="0" cy="0"/>
          <a:chOff x="0" y="0"/>
          <a:chExt cx="0" cy="0"/>
        </a:xfrm>
      </p:grpSpPr>
      <p:sp>
        <p:nvSpPr>
          <p:cNvPr id="56" name="Google Shape;56;p8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2"/>
        <p:cNvGrpSpPr/>
        <p:nvPr/>
      </p:nvGrpSpPr>
      <p:grpSpPr>
        <a:xfrm>
          <a:off x="0" y="0"/>
          <a:ext cx="0" cy="0"/>
          <a:chOff x="0" y="0"/>
          <a:chExt cx="0" cy="0"/>
        </a:xfrm>
      </p:grpSpPr>
      <p:sp>
        <p:nvSpPr>
          <p:cNvPr id="63" name="Google Shape;63;p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6"/>
          <p:cNvSpPr>
            <a:spLocks noGrp="1"/>
          </p:cNvSpPr>
          <p:nvPr>
            <p:ph type="pic" idx="2"/>
          </p:nvPr>
        </p:nvSpPr>
        <p:spPr>
          <a:xfrm>
            <a:off x="5183188" y="987425"/>
            <a:ext cx="6172200" cy="4873625"/>
          </a:xfrm>
          <a:prstGeom prst="rect">
            <a:avLst/>
          </a:prstGeom>
          <a:noFill/>
          <a:ln>
            <a:noFill/>
          </a:ln>
        </p:spPr>
      </p:sp>
      <p:sp>
        <p:nvSpPr>
          <p:cNvPr id="65" name="Google Shape;65;p8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6" name="Google Shape;66;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go.ezodn.com/ads/charity/proxy?p_id=06f1e133-2a11-48d2-6734-4be60fd5d3ee&amp;d_id=449383&amp;imp_id=1041509898135618&amp;c_id=1134&amp;l_id=10016&amp;url=https%3A%2F%2Fvillagebookbuilders.org%2Fdonate%2F&amp;ffid=1&amp;co=IN"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image" Target="../media/image21.png"/></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23.png"/></Relationships>
</file>

<file path=ppt/slides/_rels/slide89.xml.rels><?xml version="1.0" encoding="UTF-8" standalone="yes"?>
<Relationships xmlns="http://schemas.openxmlformats.org/package/2006/relationships"><Relationship Id="rId7" Type="http://schemas.openxmlformats.org/officeDocument/2006/relationships/notesSlide" Target="../notesSlides/notesSlide79.xml"/><Relationship Id="rId6"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27.pn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28.png"/></Relationships>
</file>

<file path=ppt/slides/_rels/slide93.xml.rels><?xml version="1.0" encoding="UTF-8" standalone="yes"?>
<Relationships xmlns="http://schemas.openxmlformats.org/package/2006/relationships"><Relationship Id="rId7" Type="http://schemas.openxmlformats.org/officeDocument/2006/relationships/notesSlide" Target="../notesSlides/notesSlide83.xml"/><Relationship Id="rId6"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www.scaler.com/topics/partial-dependency-in-dbms/" TargetMode="External"/><Relationship Id="rId1" Type="http://schemas.openxmlformats.org/officeDocument/2006/relationships/hyperlink" Target="https://www.scaler.com/topics/prime-attributes-in-dbms/"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idx="4294967295"/>
          </p:nvPr>
        </p:nvSpPr>
        <p:spPr>
          <a:xfrm>
            <a:off x="5187142" y="1287887"/>
            <a:ext cx="6550429" cy="78561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57000"/>
              <a:buFont typeface="Balthazar" panose="02000506070000020004"/>
              <a:buNone/>
            </a:pPr>
            <a:br>
              <a:rPr lang="en-US" b="1">
                <a:solidFill>
                  <a:srgbClr val="FF0000"/>
                </a:solidFill>
                <a:latin typeface="Balthazar" panose="02000506070000020004"/>
                <a:ea typeface="Balthazar" panose="02000506070000020004"/>
                <a:cs typeface="Balthazar" panose="02000506070000020004"/>
                <a:sym typeface="Balthazar" panose="02000506070000020004"/>
              </a:rPr>
            </a:br>
            <a:br>
              <a:rPr lang="en-US" b="1">
                <a:solidFill>
                  <a:srgbClr val="FF0000"/>
                </a:solidFill>
                <a:latin typeface="Balthazar" panose="02000506070000020004"/>
                <a:ea typeface="Balthazar" panose="02000506070000020004"/>
                <a:cs typeface="Balthazar" panose="02000506070000020004"/>
                <a:sym typeface="Balthazar" panose="02000506070000020004"/>
              </a:rPr>
            </a:br>
            <a:br>
              <a:rPr lang="en-US" b="1">
                <a:solidFill>
                  <a:srgbClr val="FF0000"/>
                </a:solidFill>
                <a:latin typeface="Balthazar" panose="02000506070000020004"/>
                <a:ea typeface="Balthazar" panose="02000506070000020004"/>
                <a:cs typeface="Balthazar" panose="02000506070000020004"/>
                <a:sym typeface="Balthazar" panose="02000506070000020004"/>
              </a:rPr>
            </a:br>
            <a:br>
              <a:rPr lang="en-US" b="1">
                <a:solidFill>
                  <a:srgbClr val="FF0000"/>
                </a:solidFill>
                <a:latin typeface="Balthazar" panose="02000506070000020004"/>
                <a:ea typeface="Balthazar" panose="02000506070000020004"/>
                <a:cs typeface="Balthazar" panose="02000506070000020004"/>
                <a:sym typeface="Balthazar" panose="02000506070000020004"/>
              </a:rPr>
            </a:br>
            <a:br>
              <a:rPr lang="en-US" b="1">
                <a:solidFill>
                  <a:srgbClr val="FF0000"/>
                </a:solidFill>
                <a:latin typeface="Balthazar" panose="02000506070000020004"/>
                <a:ea typeface="Balthazar" panose="02000506070000020004"/>
                <a:cs typeface="Balthazar" panose="02000506070000020004"/>
                <a:sym typeface="Balthazar" panose="02000506070000020004"/>
              </a:rPr>
            </a:br>
            <a:r>
              <a:rPr lang="en-US" b="1">
                <a:solidFill>
                  <a:srgbClr val="FF0000"/>
                </a:solidFill>
                <a:latin typeface="Balthazar" panose="02000506070000020004"/>
                <a:ea typeface="Balthazar" panose="02000506070000020004"/>
                <a:cs typeface="Balthazar" panose="02000506070000020004"/>
                <a:sym typeface="Balthazar" panose="02000506070000020004"/>
              </a:rPr>
              <a:t>Database Management Systems</a:t>
            </a:r>
            <a:br>
              <a:rPr lang="en-US" b="1">
                <a:solidFill>
                  <a:srgbClr val="FF0000"/>
                </a:solidFill>
                <a:latin typeface="Balthazar" panose="02000506070000020004"/>
                <a:ea typeface="Balthazar" panose="02000506070000020004"/>
                <a:cs typeface="Balthazar" panose="02000506070000020004"/>
                <a:sym typeface="Balthazar" panose="02000506070000020004"/>
              </a:rPr>
            </a:br>
            <a:br>
              <a:rPr lang="en-US" b="1">
                <a:solidFill>
                  <a:srgbClr val="FF0000"/>
                </a:solidFill>
                <a:latin typeface="Balthazar" panose="02000506070000020004"/>
                <a:ea typeface="Balthazar" panose="02000506070000020004"/>
                <a:cs typeface="Balthazar" panose="02000506070000020004"/>
                <a:sym typeface="Balthazar" panose="02000506070000020004"/>
              </a:rPr>
            </a:br>
            <a:r>
              <a:rPr lang="en-US" sz="2800">
                <a:solidFill>
                  <a:srgbClr val="FF0000"/>
                </a:solidFill>
                <a:latin typeface="Balthazar" panose="02000506070000020004"/>
                <a:ea typeface="Balthazar" panose="02000506070000020004"/>
                <a:cs typeface="Balthazar" panose="02000506070000020004"/>
                <a:sym typeface="Balthazar" panose="02000506070000020004"/>
              </a:rPr>
              <a:t>UNIT-IV</a:t>
            </a:r>
            <a:br>
              <a:rPr lang="en-US" sz="2800">
                <a:solidFill>
                  <a:srgbClr val="FF0000"/>
                </a:solidFill>
                <a:latin typeface="Balthazar" panose="02000506070000020004"/>
                <a:ea typeface="Balthazar" panose="02000506070000020004"/>
                <a:cs typeface="Balthazar" panose="02000506070000020004"/>
                <a:sym typeface="Balthazar" panose="02000506070000020004"/>
              </a:rPr>
            </a:br>
            <a:br>
              <a:rPr lang="en-US" sz="2800">
                <a:solidFill>
                  <a:srgbClr val="FF0000"/>
                </a:solidFill>
                <a:latin typeface="Balthazar" panose="02000506070000020004"/>
                <a:ea typeface="Balthazar" panose="02000506070000020004"/>
                <a:cs typeface="Balthazar" panose="02000506070000020004"/>
                <a:sym typeface="Balthazar" panose="02000506070000020004"/>
              </a:rPr>
            </a:br>
            <a:endParaRPr sz="2800" b="1">
              <a:solidFill>
                <a:srgbClr val="0070C0"/>
              </a:solidFill>
              <a:latin typeface="Balthazar" panose="02000506070000020004"/>
              <a:ea typeface="Balthazar" panose="02000506070000020004"/>
              <a:cs typeface="Balthazar" panose="02000506070000020004"/>
              <a:sym typeface="Balthazar" panose="02000506070000020004"/>
            </a:endParaRPr>
          </a:p>
        </p:txBody>
      </p:sp>
      <p:sp>
        <p:nvSpPr>
          <p:cNvPr id="87" name="Google Shape;87;p2"/>
          <p:cNvSpPr txBox="1">
            <a:spLocks noGrp="1"/>
          </p:cNvSpPr>
          <p:nvPr>
            <p:ph type="body" idx="1"/>
          </p:nvPr>
        </p:nvSpPr>
        <p:spPr>
          <a:xfrm>
            <a:off x="5867936" y="3615789"/>
            <a:ext cx="5485327" cy="20637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 </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pic>
        <p:nvPicPr>
          <p:cNvPr id="88" name="Google Shape;88;p2"/>
          <p:cNvPicPr preferRelativeResize="0"/>
          <p:nvPr/>
        </p:nvPicPr>
        <p:blipFill rotWithShape="1">
          <a:blip r:embed="rId1"/>
          <a:srcRect/>
          <a:stretch>
            <a:fillRect/>
          </a:stretch>
        </p:blipFill>
        <p:spPr>
          <a:xfrm>
            <a:off x="1" y="-33495"/>
            <a:ext cx="4803820" cy="64050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1700"/>
              <a:t>The Cartesian-product operation (denoted by X)  allows us to combine information from any two relations.  </a:t>
            </a:r>
            <a:endParaRPr lang="en-US" sz="1700"/>
          </a:p>
          <a:p>
            <a:pPr marL="457200" lvl="0" indent="-342900" algn="l" rtl="0">
              <a:lnSpc>
                <a:spcPct val="90000"/>
              </a:lnSpc>
              <a:spcBef>
                <a:spcPts val="1000"/>
              </a:spcBef>
              <a:spcAft>
                <a:spcPts val="0"/>
              </a:spcAft>
              <a:buSzPts val="1800"/>
              <a:buChar char="•"/>
            </a:pPr>
            <a:r>
              <a:rPr lang="en-US" sz="1700"/>
              <a:t>Example: the Cartesian product of the relations </a:t>
            </a:r>
            <a:r>
              <a:rPr lang="en-US" sz="1700" i="1"/>
              <a:t>instructor</a:t>
            </a:r>
            <a:r>
              <a:rPr lang="en-US" sz="1700"/>
              <a:t> and t</a:t>
            </a:r>
            <a:r>
              <a:rPr lang="en-US" sz="1700" i="1"/>
              <a:t>eaches</a:t>
            </a:r>
            <a:r>
              <a:rPr lang="en-US" sz="1700"/>
              <a:t> is written  as:</a:t>
            </a:r>
            <a:endParaRPr lang="en-US" sz="1700"/>
          </a:p>
          <a:p>
            <a:pPr marL="457200" lvl="0" indent="-342900" algn="l" rtl="0">
              <a:lnSpc>
                <a:spcPct val="90000"/>
              </a:lnSpc>
              <a:spcBef>
                <a:spcPts val="1000"/>
              </a:spcBef>
              <a:spcAft>
                <a:spcPts val="0"/>
              </a:spcAft>
              <a:buSzPts val="1800"/>
              <a:buNone/>
            </a:pPr>
            <a:r>
              <a:rPr lang="en-US" sz="1700" i="1">
                <a:solidFill>
                  <a:srgbClr val="FF0000"/>
                </a:solidFill>
              </a:rPr>
              <a:t>                instructor</a:t>
            </a:r>
            <a:r>
              <a:rPr lang="en-US" sz="1700">
                <a:solidFill>
                  <a:srgbClr val="FF0000"/>
                </a:solidFill>
              </a:rPr>
              <a:t>  X  </a:t>
            </a:r>
            <a:r>
              <a:rPr lang="en-US" sz="1700" i="1">
                <a:solidFill>
                  <a:srgbClr val="FF0000"/>
                </a:solidFill>
              </a:rPr>
              <a:t>teaches</a:t>
            </a:r>
            <a:endParaRPr lang="en-US" sz="1700" i="1">
              <a:solidFill>
                <a:srgbClr val="FF0000"/>
              </a:solidFill>
            </a:endParaRPr>
          </a:p>
          <a:p>
            <a:pPr marL="457200" lvl="0" indent="-228600" algn="l" rtl="0">
              <a:lnSpc>
                <a:spcPct val="90000"/>
              </a:lnSpc>
              <a:spcBef>
                <a:spcPts val="1000"/>
              </a:spcBef>
              <a:spcAft>
                <a:spcPts val="0"/>
              </a:spcAft>
              <a:buSzPts val="1800"/>
              <a:buNone/>
            </a:pPr>
            <a:endParaRPr sz="1700"/>
          </a:p>
          <a:p>
            <a:pPr marL="457200" lvl="0" indent="-342900" algn="l" rtl="0">
              <a:lnSpc>
                <a:spcPct val="90000"/>
              </a:lnSpc>
              <a:spcBef>
                <a:spcPts val="1000"/>
              </a:spcBef>
              <a:spcAft>
                <a:spcPts val="0"/>
              </a:spcAft>
              <a:buSzPts val="1800"/>
              <a:buChar char="•"/>
            </a:pPr>
            <a:r>
              <a:rPr lang="en-US" sz="1700"/>
              <a:t>Since the instructor</a:t>
            </a:r>
            <a:r>
              <a:rPr lang="en-US" sz="1700" i="1"/>
              <a:t> ID </a:t>
            </a:r>
            <a:r>
              <a:rPr lang="en-US" sz="1700"/>
              <a:t>appears in both relations we distinguish between these attribute by attaching to the attribute the name of the relation from which the attribute originally came.</a:t>
            </a:r>
            <a:endParaRPr lang="en-US" sz="1700"/>
          </a:p>
          <a:p>
            <a:pPr marL="914400" lvl="1" indent="-342900" algn="l" rtl="0">
              <a:lnSpc>
                <a:spcPct val="90000"/>
              </a:lnSpc>
              <a:spcBef>
                <a:spcPts val="500"/>
              </a:spcBef>
              <a:spcAft>
                <a:spcPts val="0"/>
              </a:spcAft>
              <a:buSzPts val="1800"/>
              <a:buChar char="•"/>
            </a:pPr>
            <a:r>
              <a:rPr lang="en-US" sz="1700" i="1">
                <a:solidFill>
                  <a:srgbClr val="FF0000"/>
                </a:solidFill>
              </a:rPr>
              <a:t>instructor.ID</a:t>
            </a:r>
            <a:endParaRPr lang="en-US" sz="1700" i="1">
              <a:solidFill>
                <a:srgbClr val="FF0000"/>
              </a:solidFill>
            </a:endParaRPr>
          </a:p>
          <a:p>
            <a:pPr marL="914400" lvl="1" indent="-342900" algn="l" rtl="0">
              <a:lnSpc>
                <a:spcPct val="90000"/>
              </a:lnSpc>
              <a:spcBef>
                <a:spcPts val="500"/>
              </a:spcBef>
              <a:spcAft>
                <a:spcPts val="0"/>
              </a:spcAft>
              <a:buSzPts val="1800"/>
              <a:buChar char="•"/>
            </a:pPr>
            <a:r>
              <a:rPr lang="en-US" sz="1700" i="1">
                <a:solidFill>
                  <a:srgbClr val="FF0000"/>
                </a:solidFill>
              </a:rPr>
              <a:t>teaches.ID</a:t>
            </a:r>
            <a:endParaRPr lang="en-US" sz="1700" i="1">
              <a:solidFill>
                <a:srgbClr val="FF0000"/>
              </a:solidFill>
            </a:endParaRPr>
          </a:p>
        </p:txBody>
      </p:sp>
      <p:sp>
        <p:nvSpPr>
          <p:cNvPr id="140" name="Google Shape;140;p10"/>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CARTESIAN PRODUCT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CARTESIAN RESULT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6" name="Google Shape;146;p11"/>
          <p:cNvPicPr preferRelativeResize="0"/>
          <p:nvPr/>
        </p:nvPicPr>
        <p:blipFill rotWithShape="1">
          <a:blip r:embed="rId1"/>
          <a:srcRect t="-1" b="6551"/>
          <a:stretch>
            <a:fillRect/>
          </a:stretch>
        </p:blipFill>
        <p:spPr>
          <a:xfrm>
            <a:off x="1669591" y="727075"/>
            <a:ext cx="5459492" cy="5964948"/>
          </a:xfrm>
          <a:prstGeom prst="rect">
            <a:avLst/>
          </a:prstGeom>
          <a:noFill/>
          <a:ln>
            <a:noFill/>
          </a:ln>
        </p:spPr>
      </p:pic>
      <p:sp>
        <p:nvSpPr>
          <p:cNvPr id="147" name="Google Shape;147;p11"/>
          <p:cNvSpPr txBox="1">
            <a:spLocks noGrp="1"/>
          </p:cNvSpPr>
          <p:nvPr>
            <p:ph type="body" idx="1"/>
          </p:nvPr>
        </p:nvSpPr>
        <p:spPr>
          <a:xfrm>
            <a:off x="838200" y="4188460"/>
            <a:ext cx="10515600" cy="178562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1700"/>
              <a:t>The Cartesian-Product </a:t>
            </a:r>
            <a:endParaRPr lang="en-US" sz="1700"/>
          </a:p>
          <a:p>
            <a:pPr marL="457200" lvl="0" indent="-342900" algn="l" rtl="0">
              <a:lnSpc>
                <a:spcPct val="90000"/>
              </a:lnSpc>
              <a:spcBef>
                <a:spcPts val="1000"/>
              </a:spcBef>
              <a:spcAft>
                <a:spcPts val="0"/>
              </a:spcAft>
              <a:buSzPts val="1800"/>
              <a:buNone/>
            </a:pPr>
            <a:r>
              <a:rPr lang="en-US" sz="1700" i="1"/>
              <a:t>                    instructor</a:t>
            </a:r>
            <a:r>
              <a:rPr lang="en-US" sz="1700"/>
              <a:t>  X  </a:t>
            </a:r>
            <a:r>
              <a:rPr lang="en-US" sz="1700" i="1"/>
              <a:t>teaches</a:t>
            </a:r>
            <a:endParaRPr sz="1700"/>
          </a:p>
          <a:p>
            <a:pPr marL="457200" lvl="0" indent="-342900" algn="l" rtl="0">
              <a:lnSpc>
                <a:spcPct val="90000"/>
              </a:lnSpc>
              <a:spcBef>
                <a:spcPts val="1000"/>
              </a:spcBef>
              <a:spcAft>
                <a:spcPts val="0"/>
              </a:spcAft>
              <a:buSzPts val="1800"/>
              <a:buNone/>
            </a:pPr>
            <a:r>
              <a:rPr lang="en-US" sz="1700"/>
              <a:t>      associates every  tuple of  instructor with every tuple of teaches.</a:t>
            </a:r>
            <a:endParaRPr lang="en-US" sz="1700"/>
          </a:p>
          <a:p>
            <a:pPr marL="914400" lvl="1" indent="-342900" algn="l" rtl="0">
              <a:lnSpc>
                <a:spcPct val="90000"/>
              </a:lnSpc>
              <a:spcBef>
                <a:spcPts val="500"/>
              </a:spcBef>
              <a:spcAft>
                <a:spcPts val="0"/>
              </a:spcAft>
              <a:buSzPts val="1800"/>
              <a:buChar char="•"/>
            </a:pPr>
            <a:r>
              <a:rPr lang="en-US" sz="1700"/>
              <a:t>Most of the resulting rows have information about instructors who did NOT teach a particular course. </a:t>
            </a:r>
            <a:endParaRPr lang="en-US" sz="1700"/>
          </a:p>
          <a:p>
            <a:pPr marL="457200" lvl="0" indent="-342900" algn="l" rtl="0">
              <a:lnSpc>
                <a:spcPct val="90000"/>
              </a:lnSpc>
              <a:spcBef>
                <a:spcPts val="1000"/>
              </a:spcBef>
              <a:spcAft>
                <a:spcPts val="0"/>
              </a:spcAft>
              <a:buClr>
                <a:schemeClr val="dk1"/>
              </a:buClr>
              <a:buSzPts val="1800"/>
              <a:buChar char="•"/>
            </a:pPr>
            <a:r>
              <a:rPr lang="en-US" sz="1700"/>
              <a:t>To get only those tuples of  “</a:t>
            </a:r>
            <a:r>
              <a:rPr lang="en-US" sz="1700" i="1"/>
              <a:t>instructor</a:t>
            </a:r>
            <a:r>
              <a:rPr lang="en-US" sz="1700"/>
              <a:t>  X  </a:t>
            </a:r>
            <a:r>
              <a:rPr lang="en-US" sz="1700" i="1"/>
              <a:t>teaches</a:t>
            </a:r>
            <a:r>
              <a:rPr lang="en-US" sz="1700"/>
              <a:t> “ that pertain to instructors and the courses that they taught, we write:</a:t>
            </a:r>
            <a:endParaRPr lang="en-US" sz="1700"/>
          </a:p>
          <a:p>
            <a:pPr marL="457200" lvl="0" indent="-342900" algn="l" rtl="0">
              <a:lnSpc>
                <a:spcPct val="90000"/>
              </a:lnSpc>
              <a:spcBef>
                <a:spcPts val="1000"/>
              </a:spcBef>
              <a:spcAft>
                <a:spcPts val="0"/>
              </a:spcAft>
              <a:buSzPts val="1800"/>
              <a:buNone/>
            </a:pPr>
            <a:r>
              <a:rPr lang="en-US" sz="1700">
                <a:solidFill>
                  <a:srgbClr val="7F7F7F"/>
                </a:solidFill>
              </a:rPr>
              <a:t>            </a:t>
            </a:r>
            <a:r>
              <a:rPr lang="en-US" i="1"/>
              <a:t>σ</a:t>
            </a:r>
            <a:r>
              <a:rPr lang="en-US"/>
              <a:t> </a:t>
            </a:r>
            <a:r>
              <a:rPr lang="en-US" i="1" baseline="-25000"/>
              <a:t>instructor.id =  teaches.id </a:t>
            </a:r>
            <a:r>
              <a:rPr lang="en-US" i="1"/>
              <a:t> </a:t>
            </a:r>
            <a:r>
              <a:rPr lang="en-US" sz="1700"/>
              <a:t>(</a:t>
            </a:r>
            <a:r>
              <a:rPr lang="en-US" sz="1700" i="1"/>
              <a:t>instructor  </a:t>
            </a:r>
            <a:r>
              <a:rPr lang="en-US" sz="1700"/>
              <a:t>x</a:t>
            </a:r>
            <a:r>
              <a:rPr lang="en-US" sz="1700" i="1"/>
              <a:t> teaches </a:t>
            </a:r>
            <a:r>
              <a:rPr lang="en-US" sz="1700"/>
              <a:t>))</a:t>
            </a:r>
            <a:endParaRPr lang="en-US" sz="1700"/>
          </a:p>
          <a:p>
            <a:pPr marL="457200" lvl="0" indent="-342900" algn="l" rtl="0">
              <a:lnSpc>
                <a:spcPct val="90000"/>
              </a:lnSpc>
              <a:spcBef>
                <a:spcPts val="1000"/>
              </a:spcBef>
              <a:spcAft>
                <a:spcPts val="0"/>
              </a:spcAft>
              <a:buSzPts val="1800"/>
              <a:buNone/>
            </a:pPr>
            <a:r>
              <a:rPr lang="en-US" sz="800"/>
              <a:t> </a:t>
            </a:r>
            <a:endParaRPr lang="en-US" sz="800"/>
          </a:p>
        </p:txBody>
      </p:sp>
      <p:sp>
        <p:nvSpPr>
          <p:cNvPr id="153" name="Google Shape;153;p12"/>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CARTESIAN PRODUCT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1700"/>
              <a:t>The  table corresponding to:</a:t>
            </a:r>
            <a:endParaRPr lang="en-US" sz="1700"/>
          </a:p>
          <a:p>
            <a:pPr marL="457200" lvl="0" indent="-342900" algn="l" rtl="0">
              <a:lnSpc>
                <a:spcPct val="90000"/>
              </a:lnSpc>
              <a:spcBef>
                <a:spcPts val="1000"/>
              </a:spcBef>
              <a:spcAft>
                <a:spcPts val="0"/>
              </a:spcAft>
              <a:buSzPts val="1800"/>
              <a:buNone/>
            </a:pPr>
            <a:r>
              <a:rPr lang="en-US" sz="1700" i="1">
                <a:solidFill>
                  <a:srgbClr val="7F7F7F"/>
                </a:solidFill>
              </a:rPr>
              <a:t>            </a:t>
            </a:r>
            <a:r>
              <a:rPr lang="en-US" sz="1800" i="1">
                <a:solidFill>
                  <a:srgbClr val="FF0000"/>
                </a:solidFill>
              </a:rPr>
              <a:t>σ</a:t>
            </a:r>
            <a:r>
              <a:rPr lang="en-US" sz="1800">
                <a:solidFill>
                  <a:srgbClr val="FF0000"/>
                </a:solidFill>
              </a:rPr>
              <a:t> </a:t>
            </a:r>
            <a:r>
              <a:rPr lang="en-US" sz="1800" i="1" baseline="-25000">
                <a:solidFill>
                  <a:srgbClr val="FF0000"/>
                </a:solidFill>
              </a:rPr>
              <a:t>instructor.id =  teaches.id </a:t>
            </a:r>
            <a:r>
              <a:rPr lang="en-US" sz="1700">
                <a:solidFill>
                  <a:srgbClr val="FF0000"/>
                </a:solidFill>
              </a:rPr>
              <a:t>(</a:t>
            </a:r>
            <a:r>
              <a:rPr lang="en-US" sz="1700" i="1">
                <a:solidFill>
                  <a:srgbClr val="FF0000"/>
                </a:solidFill>
              </a:rPr>
              <a:t>instructor  </a:t>
            </a:r>
            <a:r>
              <a:rPr lang="en-US" sz="1700">
                <a:solidFill>
                  <a:srgbClr val="FF0000"/>
                </a:solidFill>
              </a:rPr>
              <a:t>x</a:t>
            </a:r>
            <a:r>
              <a:rPr lang="en-US" sz="1700" i="1">
                <a:solidFill>
                  <a:srgbClr val="FF0000"/>
                </a:solidFill>
              </a:rPr>
              <a:t> teaches</a:t>
            </a:r>
            <a:r>
              <a:rPr lang="en-US" sz="1700">
                <a:solidFill>
                  <a:srgbClr val="FF0000"/>
                </a:solidFill>
              </a:rPr>
              <a:t>)) </a:t>
            </a:r>
            <a:endParaRPr lang="en-US" sz="1700">
              <a:solidFill>
                <a:srgbClr val="FF0000"/>
              </a:solidFill>
            </a:endParaRPr>
          </a:p>
          <a:p>
            <a:pPr marL="457200" lvl="0" indent="-342900" algn="l" rtl="0">
              <a:lnSpc>
                <a:spcPct val="90000"/>
              </a:lnSpc>
              <a:spcBef>
                <a:spcPts val="1000"/>
              </a:spcBef>
              <a:spcAft>
                <a:spcPts val="0"/>
              </a:spcAft>
              <a:buSzPts val="1800"/>
              <a:buNone/>
            </a:pPr>
            <a:endParaRPr sz="1800">
              <a:solidFill>
                <a:srgbClr val="7F7F7F"/>
              </a:solidFill>
            </a:endParaRPr>
          </a:p>
        </p:txBody>
      </p:sp>
      <p:pic>
        <p:nvPicPr>
          <p:cNvPr id="159" name="Google Shape;159;p13"/>
          <p:cNvPicPr preferRelativeResize="0"/>
          <p:nvPr/>
        </p:nvPicPr>
        <p:blipFill rotWithShape="1">
          <a:blip r:embed="rId1"/>
          <a:srcRect t="-1" b="12877"/>
          <a:stretch>
            <a:fillRect/>
          </a:stretch>
        </p:blipFill>
        <p:spPr>
          <a:xfrm>
            <a:off x="938783" y="1926336"/>
            <a:ext cx="7416310" cy="4134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600"/>
              <a:t>The union operation allows us to combine two relations </a:t>
            </a:r>
            <a:endParaRPr sz="1600"/>
          </a:p>
          <a:p>
            <a:pPr marL="457200" lvl="0" indent="-342900" algn="l" rtl="0">
              <a:lnSpc>
                <a:spcPct val="90000"/>
              </a:lnSpc>
              <a:spcBef>
                <a:spcPts val="1000"/>
              </a:spcBef>
              <a:spcAft>
                <a:spcPts val="0"/>
              </a:spcAft>
              <a:buSzPts val="1800"/>
              <a:buChar char="•"/>
            </a:pPr>
            <a:r>
              <a:rPr lang="en-US" sz="1600"/>
              <a:t>Notation:  </a:t>
            </a:r>
            <a:r>
              <a:rPr lang="en-US" sz="1600" i="1"/>
              <a:t>r </a:t>
            </a:r>
            <a:r>
              <a:rPr lang="en-US" sz="1600"/>
              <a:t> ∪ </a:t>
            </a:r>
            <a:r>
              <a:rPr lang="en-US" sz="1600" i="1"/>
              <a:t>s</a:t>
            </a:r>
            <a:endParaRPr sz="1600"/>
          </a:p>
          <a:p>
            <a:pPr marL="457200" lvl="0" indent="-342900" algn="l" rtl="0">
              <a:lnSpc>
                <a:spcPct val="90000"/>
              </a:lnSpc>
              <a:spcBef>
                <a:spcPts val="1000"/>
              </a:spcBef>
              <a:spcAft>
                <a:spcPts val="0"/>
              </a:spcAft>
              <a:buSzPts val="1800"/>
              <a:buChar char="•"/>
            </a:pPr>
            <a:r>
              <a:rPr lang="en-US" sz="1600"/>
              <a:t>For </a:t>
            </a:r>
            <a:r>
              <a:rPr lang="en-US" sz="1600" i="1"/>
              <a:t>r</a:t>
            </a:r>
            <a:r>
              <a:rPr lang="en-US" sz="1600"/>
              <a:t>  ∪ </a:t>
            </a:r>
            <a:r>
              <a:rPr lang="en-US" sz="1600" i="1"/>
              <a:t>s</a:t>
            </a:r>
            <a:r>
              <a:rPr lang="en-US" sz="1600"/>
              <a:t> to be valid.</a:t>
            </a:r>
            <a:endParaRPr lang="en-US" sz="1600"/>
          </a:p>
          <a:p>
            <a:pPr marL="457200" lvl="0" indent="-342900" algn="l" rtl="0">
              <a:lnSpc>
                <a:spcPct val="90000"/>
              </a:lnSpc>
              <a:spcBef>
                <a:spcPts val="1000"/>
              </a:spcBef>
              <a:spcAft>
                <a:spcPts val="0"/>
              </a:spcAft>
              <a:buSzPts val="1800"/>
              <a:buFont typeface="Arial" panose="020B0604020202020204"/>
              <a:buNone/>
            </a:pPr>
            <a:r>
              <a:rPr lang="en-US" sz="1600" i="1"/>
              <a:t>	</a:t>
            </a:r>
            <a:r>
              <a:rPr lang="en-US" sz="1600">
                <a:solidFill>
                  <a:srgbClr val="FF0000"/>
                </a:solidFill>
              </a:rPr>
              <a:t>1.   </a:t>
            </a:r>
            <a:r>
              <a:rPr lang="en-US" sz="1600" i="1">
                <a:solidFill>
                  <a:srgbClr val="FF0000"/>
                </a:solidFill>
              </a:rPr>
              <a:t>r,</a:t>
            </a:r>
            <a:r>
              <a:rPr lang="en-US" sz="1600">
                <a:solidFill>
                  <a:srgbClr val="FF0000"/>
                </a:solidFill>
              </a:rPr>
              <a:t> </a:t>
            </a:r>
            <a:r>
              <a:rPr lang="en-US" sz="1600" i="1">
                <a:solidFill>
                  <a:srgbClr val="FF0000"/>
                </a:solidFill>
              </a:rPr>
              <a:t>s</a:t>
            </a:r>
            <a:r>
              <a:rPr lang="en-US" sz="1600">
                <a:solidFill>
                  <a:srgbClr val="FF0000"/>
                </a:solidFill>
              </a:rPr>
              <a:t> must have the </a:t>
            </a:r>
            <a:r>
              <a:rPr lang="en-US" sz="1600" i="1">
                <a:solidFill>
                  <a:srgbClr val="FF0000"/>
                </a:solidFill>
              </a:rPr>
              <a:t>same </a:t>
            </a:r>
            <a:r>
              <a:rPr lang="en-US" sz="1600" b="1">
                <a:solidFill>
                  <a:srgbClr val="FF0000"/>
                </a:solidFill>
              </a:rPr>
              <a:t>arity</a:t>
            </a:r>
            <a:r>
              <a:rPr lang="en-US" sz="1600">
                <a:solidFill>
                  <a:srgbClr val="FF0000"/>
                </a:solidFill>
              </a:rPr>
              <a:t> (same number of attributes)</a:t>
            </a:r>
            <a:endParaRPr lang="en-US" sz="1600">
              <a:solidFill>
                <a:srgbClr val="FF0000"/>
              </a:solidFill>
            </a:endParaRPr>
          </a:p>
          <a:p>
            <a:pPr marL="457200" lvl="0" indent="-342900" algn="l" rtl="0">
              <a:lnSpc>
                <a:spcPct val="90000"/>
              </a:lnSpc>
              <a:spcBef>
                <a:spcPts val="1000"/>
              </a:spcBef>
              <a:spcAft>
                <a:spcPts val="0"/>
              </a:spcAft>
              <a:buSzPts val="1800"/>
              <a:buFont typeface="Arial" panose="020B0604020202020204"/>
              <a:buNone/>
            </a:pPr>
            <a:endParaRPr sz="1600">
              <a:solidFill>
                <a:srgbClr val="FF0000"/>
              </a:solidFill>
            </a:endParaRPr>
          </a:p>
          <a:p>
            <a:pPr marL="457200" lvl="0" indent="-342900" algn="l" rtl="0">
              <a:lnSpc>
                <a:spcPct val="90000"/>
              </a:lnSpc>
              <a:spcBef>
                <a:spcPts val="0"/>
              </a:spcBef>
              <a:spcAft>
                <a:spcPts val="0"/>
              </a:spcAft>
              <a:buSzPts val="1800"/>
              <a:buNone/>
            </a:pPr>
            <a:r>
              <a:rPr lang="en-US" sz="1600">
                <a:solidFill>
                  <a:srgbClr val="FF0000"/>
                </a:solidFill>
              </a:rPr>
              <a:t>	2.   The attribute domains must be compatible (example: 2nd </a:t>
            </a:r>
            <a:endParaRPr lang="en-US" sz="1600">
              <a:solidFill>
                <a:srgbClr val="FF0000"/>
              </a:solidFill>
            </a:endParaRPr>
          </a:p>
          <a:p>
            <a:pPr marL="914400" lvl="1" indent="-342900" algn="l" rtl="0">
              <a:lnSpc>
                <a:spcPct val="90000"/>
              </a:lnSpc>
              <a:spcBef>
                <a:spcPts val="0"/>
              </a:spcBef>
              <a:spcAft>
                <a:spcPts val="0"/>
              </a:spcAft>
              <a:buSzPts val="1800"/>
              <a:buNone/>
            </a:pPr>
            <a:r>
              <a:rPr lang="en-US" sz="1600">
                <a:solidFill>
                  <a:srgbClr val="FF0000"/>
                </a:solidFill>
              </a:rPr>
              <a:t>     column of r deals with the same type of values as does the </a:t>
            </a:r>
            <a:endParaRPr lang="en-US" sz="1600">
              <a:solidFill>
                <a:srgbClr val="FF0000"/>
              </a:solidFill>
            </a:endParaRPr>
          </a:p>
          <a:p>
            <a:pPr marL="914400" lvl="1" indent="-342900" algn="l" rtl="0">
              <a:lnSpc>
                <a:spcPct val="90000"/>
              </a:lnSpc>
              <a:spcBef>
                <a:spcPts val="0"/>
              </a:spcBef>
              <a:spcAft>
                <a:spcPts val="0"/>
              </a:spcAft>
              <a:buSzPts val="1800"/>
              <a:buNone/>
            </a:pPr>
            <a:r>
              <a:rPr lang="en-US" sz="1600">
                <a:solidFill>
                  <a:srgbClr val="FF0000"/>
                </a:solidFill>
              </a:rPr>
              <a:t>     2nd column of s)</a:t>
            </a:r>
            <a:endParaRPr lang="en-US" sz="1600">
              <a:solidFill>
                <a:srgbClr val="FF0000"/>
              </a:solidFill>
            </a:endParaRPr>
          </a:p>
          <a:p>
            <a:pPr marL="457200" lvl="0" indent="-342900" algn="l" rtl="0">
              <a:lnSpc>
                <a:spcPct val="140000"/>
              </a:lnSpc>
              <a:spcBef>
                <a:spcPts val="1000"/>
              </a:spcBef>
              <a:spcAft>
                <a:spcPts val="0"/>
              </a:spcAft>
              <a:buSzPts val="1800"/>
              <a:buChar char="•"/>
            </a:pPr>
            <a:r>
              <a:rPr lang="en-US" sz="1600"/>
              <a:t>To find all courses taught in the Fall 2017 semester, or in the Spring 2018 semester, or in both</a:t>
            </a:r>
            <a:br>
              <a:rPr lang="en-US" sz="1600"/>
            </a:br>
            <a:r>
              <a:rPr lang="en-US"/>
              <a:t>   ∏</a:t>
            </a:r>
            <a:r>
              <a:rPr lang="en-US" i="1" baseline="-25000"/>
              <a:t>course_id</a:t>
            </a:r>
            <a:r>
              <a:rPr lang="en-US"/>
              <a:t> (</a:t>
            </a:r>
            <a:r>
              <a:rPr lang="en-US" i="1"/>
              <a:t>σ</a:t>
            </a:r>
            <a:r>
              <a:rPr lang="en-US"/>
              <a:t> </a:t>
            </a:r>
            <a:r>
              <a:rPr lang="en-US" i="1" baseline="-25000"/>
              <a:t>semester=“Fall”  Λ year=2017 </a:t>
            </a:r>
            <a:r>
              <a:rPr lang="en-US" sz="1600"/>
              <a:t>(</a:t>
            </a:r>
            <a:r>
              <a:rPr lang="en-US" sz="1600" i="1"/>
              <a:t>section</a:t>
            </a:r>
            <a:r>
              <a:rPr lang="en-US" sz="1600"/>
              <a:t>))  ∪  </a:t>
            </a:r>
            <a:br>
              <a:rPr lang="en-US" sz="1600"/>
            </a:br>
            <a:r>
              <a:rPr lang="en-US" sz="1600"/>
              <a:t>   </a:t>
            </a:r>
            <a:r>
              <a:rPr lang="en-US"/>
              <a:t>∏</a:t>
            </a:r>
            <a:r>
              <a:rPr lang="en-US" i="1" baseline="-25000"/>
              <a:t>course_id</a:t>
            </a:r>
            <a:r>
              <a:rPr lang="en-US"/>
              <a:t> (</a:t>
            </a:r>
            <a:r>
              <a:rPr lang="en-US" i="1"/>
              <a:t>σ</a:t>
            </a:r>
            <a:r>
              <a:rPr lang="en-US"/>
              <a:t> </a:t>
            </a:r>
            <a:r>
              <a:rPr lang="en-US" i="1" baseline="-25000"/>
              <a:t>semester=“Spring”  Λ year=2018 </a:t>
            </a:r>
            <a:r>
              <a:rPr lang="en-US" sz="1600"/>
              <a:t>(</a:t>
            </a:r>
            <a:r>
              <a:rPr lang="en-US" sz="1600" i="1"/>
              <a:t>section</a:t>
            </a:r>
            <a:r>
              <a:rPr lang="en-US" sz="1600"/>
              <a:t>))</a:t>
            </a:r>
            <a:endParaRPr lang="en-US" sz="1600"/>
          </a:p>
          <a:p>
            <a:pPr marL="457200" lvl="0" indent="-342900" algn="l" rtl="0">
              <a:lnSpc>
                <a:spcPct val="140000"/>
              </a:lnSpc>
              <a:spcBef>
                <a:spcPts val="1000"/>
              </a:spcBef>
              <a:spcAft>
                <a:spcPts val="0"/>
              </a:spcAft>
              <a:buSzPts val="1800"/>
              <a:buFont typeface="Arial" panose="020B0604020202020204"/>
              <a:buNone/>
            </a:pPr>
            <a:endParaRPr sz="1600" i="1"/>
          </a:p>
          <a:p>
            <a:pPr marL="457200" lvl="0" indent="-228600" algn="l" rtl="0">
              <a:lnSpc>
                <a:spcPct val="140000"/>
              </a:lnSpc>
              <a:spcBef>
                <a:spcPts val="1000"/>
              </a:spcBef>
              <a:spcAft>
                <a:spcPts val="0"/>
              </a:spcAft>
              <a:buSzPts val="1800"/>
              <a:buNone/>
            </a:pPr>
            <a:endParaRPr sz="1600"/>
          </a:p>
          <a:p>
            <a:pPr marL="457200" lvl="0" indent="-342900" algn="l" rtl="0">
              <a:lnSpc>
                <a:spcPct val="140000"/>
              </a:lnSpc>
              <a:spcBef>
                <a:spcPts val="1000"/>
              </a:spcBef>
              <a:spcAft>
                <a:spcPts val="0"/>
              </a:spcAft>
              <a:buSzPts val="1800"/>
              <a:buFont typeface="Arial" panose="020B0604020202020204"/>
              <a:buNone/>
            </a:pPr>
            <a:endParaRPr i="1"/>
          </a:p>
        </p:txBody>
      </p:sp>
      <p:sp>
        <p:nvSpPr>
          <p:cNvPr id="165" name="Google Shape;165;p14"/>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UNION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6" name="Google Shape;166;p14"/>
          <p:cNvPicPr preferRelativeResize="0"/>
          <p:nvPr/>
        </p:nvPicPr>
        <p:blipFill rotWithShape="1">
          <a:blip r:embed="rId1"/>
          <a:srcRect l="37449" r="37779" b="13863"/>
          <a:stretch>
            <a:fillRect/>
          </a:stretch>
        </p:blipFill>
        <p:spPr>
          <a:xfrm>
            <a:off x="8901450" y="2414016"/>
            <a:ext cx="1818732" cy="28747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1700"/>
              <a:t>The  set-intersection  operation  allows us to find tuples that are in both the input relations.</a:t>
            </a:r>
            <a:endParaRPr sz="1700"/>
          </a:p>
          <a:p>
            <a:pPr marL="457200" lvl="0" indent="-342900" algn="l" rtl="0">
              <a:lnSpc>
                <a:spcPct val="90000"/>
              </a:lnSpc>
              <a:spcBef>
                <a:spcPts val="1000"/>
              </a:spcBef>
              <a:spcAft>
                <a:spcPts val="0"/>
              </a:spcAft>
              <a:buClr>
                <a:schemeClr val="dk1"/>
              </a:buClr>
              <a:buSzPts val="1800"/>
              <a:buChar char="•"/>
            </a:pPr>
            <a:r>
              <a:rPr lang="en-US" sz="1700"/>
              <a:t>Notation: </a:t>
            </a:r>
            <a:r>
              <a:rPr lang="en-US" sz="1700" i="1"/>
              <a:t>r</a:t>
            </a:r>
            <a:r>
              <a:rPr lang="en-US" sz="1700"/>
              <a:t> ∩ </a:t>
            </a:r>
            <a:r>
              <a:rPr lang="en-US" sz="1700" i="1"/>
              <a:t>s</a:t>
            </a:r>
            <a:endParaRPr sz="1700"/>
          </a:p>
          <a:p>
            <a:pPr marL="457200" lvl="0" indent="-342900" algn="l" rtl="0">
              <a:lnSpc>
                <a:spcPct val="90000"/>
              </a:lnSpc>
              <a:spcBef>
                <a:spcPts val="1000"/>
              </a:spcBef>
              <a:spcAft>
                <a:spcPts val="0"/>
              </a:spcAft>
              <a:buClr>
                <a:schemeClr val="dk1"/>
              </a:buClr>
              <a:buSzPts val="1800"/>
              <a:buChar char="•"/>
            </a:pPr>
            <a:r>
              <a:rPr lang="en-US" sz="1700"/>
              <a:t>Assume: </a:t>
            </a:r>
            <a:endParaRPr lang="en-US" sz="1700"/>
          </a:p>
          <a:p>
            <a:pPr marL="914400" lvl="1" indent="-342900" algn="l" rtl="0">
              <a:lnSpc>
                <a:spcPct val="90000"/>
              </a:lnSpc>
              <a:spcBef>
                <a:spcPts val="500"/>
              </a:spcBef>
              <a:spcAft>
                <a:spcPts val="0"/>
              </a:spcAft>
              <a:buSzPts val="1800"/>
              <a:buChar char="•"/>
            </a:pPr>
            <a:r>
              <a:rPr lang="en-US" sz="1700" i="1"/>
              <a:t>r</a:t>
            </a:r>
            <a:r>
              <a:rPr lang="en-US" sz="1700"/>
              <a:t>, </a:t>
            </a:r>
            <a:r>
              <a:rPr lang="en-US" sz="1700" i="1"/>
              <a:t>s</a:t>
            </a:r>
            <a:r>
              <a:rPr lang="en-US" sz="1700"/>
              <a:t> have the </a:t>
            </a:r>
            <a:r>
              <a:rPr lang="en-US" sz="1700" i="1"/>
              <a:t>same arity</a:t>
            </a:r>
            <a:r>
              <a:rPr lang="en-US" sz="1700"/>
              <a:t> </a:t>
            </a:r>
            <a:endParaRPr lang="en-US" sz="1700"/>
          </a:p>
          <a:p>
            <a:pPr marL="914400" lvl="1" indent="-342900" algn="l" rtl="0">
              <a:lnSpc>
                <a:spcPct val="90000"/>
              </a:lnSpc>
              <a:spcBef>
                <a:spcPts val="500"/>
              </a:spcBef>
              <a:spcAft>
                <a:spcPts val="0"/>
              </a:spcAft>
              <a:buSzPts val="1800"/>
              <a:buChar char="•"/>
            </a:pPr>
            <a:r>
              <a:rPr lang="en-US" sz="1700"/>
              <a:t>attributes of </a:t>
            </a:r>
            <a:r>
              <a:rPr lang="en-US" sz="1700" i="1"/>
              <a:t>r</a:t>
            </a:r>
            <a:r>
              <a:rPr lang="en-US" sz="1700"/>
              <a:t> and </a:t>
            </a:r>
            <a:r>
              <a:rPr lang="en-US" sz="1700" i="1"/>
              <a:t>s</a:t>
            </a:r>
            <a:r>
              <a:rPr lang="en-US" sz="1700"/>
              <a:t> are compatible</a:t>
            </a:r>
            <a:endParaRPr lang="en-US" sz="1700"/>
          </a:p>
          <a:p>
            <a:pPr marL="457200" lvl="0" indent="-342900" algn="l" rtl="0">
              <a:lnSpc>
                <a:spcPct val="90000"/>
              </a:lnSpc>
              <a:spcBef>
                <a:spcPts val="1000"/>
              </a:spcBef>
              <a:spcAft>
                <a:spcPts val="0"/>
              </a:spcAft>
              <a:buClr>
                <a:schemeClr val="dk1"/>
              </a:buClr>
              <a:buSzPts val="1800"/>
              <a:buChar char="•"/>
            </a:pPr>
            <a:r>
              <a:rPr lang="en-US" sz="1700"/>
              <a:t>Example: Find the set of all courses taught in both the Fall 2017 and the Spring 2018 semesters.</a:t>
            </a:r>
            <a:endParaRPr lang="en-US" sz="1700"/>
          </a:p>
          <a:p>
            <a:pPr marL="457200" lvl="0" indent="-342900" algn="l" rtl="0">
              <a:lnSpc>
                <a:spcPct val="90000"/>
              </a:lnSpc>
              <a:spcBef>
                <a:spcPts val="1000"/>
              </a:spcBef>
              <a:spcAft>
                <a:spcPts val="0"/>
              </a:spcAft>
              <a:buSzPts val="1800"/>
              <a:buNone/>
            </a:pPr>
            <a:r>
              <a:rPr lang="en-US" sz="1700"/>
              <a:t>           </a:t>
            </a:r>
            <a:r>
              <a:rPr lang="en-US"/>
              <a:t>∏</a:t>
            </a:r>
            <a:r>
              <a:rPr lang="en-US" i="1" baseline="-25000"/>
              <a:t>course_id</a:t>
            </a:r>
            <a:r>
              <a:rPr lang="en-US"/>
              <a:t> (</a:t>
            </a:r>
            <a:r>
              <a:rPr lang="en-US" i="1"/>
              <a:t>σ</a:t>
            </a:r>
            <a:r>
              <a:rPr lang="en-US"/>
              <a:t> </a:t>
            </a:r>
            <a:r>
              <a:rPr lang="en-US" i="1" baseline="-25000"/>
              <a:t>semester=“Fall”  Λ year=2017 </a:t>
            </a:r>
            <a:r>
              <a:rPr lang="en-US" sz="1700"/>
              <a:t>(</a:t>
            </a:r>
            <a:r>
              <a:rPr lang="en-US" sz="1700" i="1"/>
              <a:t>section</a:t>
            </a:r>
            <a:r>
              <a:rPr lang="en-US" sz="1700"/>
              <a:t>)) ∩ </a:t>
            </a:r>
            <a:br>
              <a:rPr lang="en-US" sz="1700"/>
            </a:br>
            <a:r>
              <a:rPr lang="en-US" sz="1700"/>
              <a:t>     </a:t>
            </a:r>
            <a:r>
              <a:rPr lang="en-US"/>
              <a:t>∏</a:t>
            </a:r>
            <a:r>
              <a:rPr lang="en-US" i="1" baseline="-25000"/>
              <a:t>course_id</a:t>
            </a:r>
            <a:r>
              <a:rPr lang="en-US"/>
              <a:t> (</a:t>
            </a:r>
            <a:r>
              <a:rPr lang="en-US" i="1"/>
              <a:t>σ</a:t>
            </a:r>
            <a:r>
              <a:rPr lang="en-US"/>
              <a:t> </a:t>
            </a:r>
            <a:r>
              <a:rPr lang="en-US" i="1" baseline="-25000"/>
              <a:t>semester=“Spring”  Λ year=2018 </a:t>
            </a:r>
            <a:r>
              <a:rPr lang="en-US" sz="1700"/>
              <a:t>(</a:t>
            </a:r>
            <a:r>
              <a:rPr lang="en-US" sz="1700" i="1"/>
              <a:t>section</a:t>
            </a:r>
            <a:r>
              <a:rPr lang="en-US" sz="1700"/>
              <a:t>))</a:t>
            </a:r>
            <a:endParaRPr lang="en-US" sz="1700"/>
          </a:p>
          <a:p>
            <a:pPr marL="457200" lvl="0" indent="-342900" algn="l" rtl="0">
              <a:lnSpc>
                <a:spcPct val="90000"/>
              </a:lnSpc>
              <a:spcBef>
                <a:spcPts val="1000"/>
              </a:spcBef>
              <a:spcAft>
                <a:spcPts val="0"/>
              </a:spcAft>
              <a:buSzPts val="1800"/>
              <a:buNone/>
            </a:pPr>
            <a:r>
              <a:rPr lang="en-US" sz="800"/>
              <a:t> </a:t>
            </a:r>
            <a:endParaRPr lang="en-US" sz="800"/>
          </a:p>
          <a:p>
            <a:pPr marL="457200" lvl="0" indent="-342900" algn="l" rtl="0">
              <a:lnSpc>
                <a:spcPct val="90000"/>
              </a:lnSpc>
              <a:spcBef>
                <a:spcPts val="1000"/>
              </a:spcBef>
              <a:spcAft>
                <a:spcPts val="0"/>
              </a:spcAft>
              <a:buSzPts val="1800"/>
              <a:buNone/>
            </a:pPr>
          </a:p>
        </p:txBody>
      </p:sp>
      <p:sp>
        <p:nvSpPr>
          <p:cNvPr id="172" name="Google Shape;172;p15"/>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INTERSECTION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3" name="Google Shape;173;p15"/>
          <p:cNvPicPr preferRelativeResize="0"/>
          <p:nvPr/>
        </p:nvPicPr>
        <p:blipFill rotWithShape="1">
          <a:blip r:embed="rId1"/>
          <a:srcRect l="38817" r="40861" b="33302"/>
          <a:stretch>
            <a:fillRect/>
          </a:stretch>
        </p:blipFill>
        <p:spPr>
          <a:xfrm>
            <a:off x="9170924" y="2562205"/>
            <a:ext cx="1373862" cy="8243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20"/>
              </a:spcBef>
              <a:spcAft>
                <a:spcPts val="0"/>
              </a:spcAft>
              <a:buSzPts val="1800"/>
              <a:buChar char="•"/>
            </a:pPr>
            <a:r>
              <a:rPr lang="en-US" sz="1700"/>
              <a:t>The set-difference operation allows us to find tuples that are in one relation but are not in another. </a:t>
            </a:r>
            <a:endParaRPr lang="en-US" sz="1700"/>
          </a:p>
          <a:p>
            <a:pPr marL="457200" lvl="0" indent="-342900" algn="l" rtl="0">
              <a:lnSpc>
                <a:spcPct val="90000"/>
              </a:lnSpc>
              <a:spcBef>
                <a:spcPts val="1020"/>
              </a:spcBef>
              <a:spcAft>
                <a:spcPts val="0"/>
              </a:spcAft>
              <a:buSzPts val="1800"/>
              <a:buChar char="•"/>
            </a:pPr>
            <a:r>
              <a:rPr lang="en-US" sz="1700"/>
              <a:t>Notation </a:t>
            </a:r>
            <a:r>
              <a:rPr lang="en-US" sz="1700" i="1"/>
              <a:t>r – s</a:t>
            </a:r>
            <a:endParaRPr lang="en-US" sz="1700" i="1"/>
          </a:p>
          <a:p>
            <a:pPr marL="457200" lvl="0" indent="-342900" algn="l" rtl="0">
              <a:lnSpc>
                <a:spcPct val="90000"/>
              </a:lnSpc>
              <a:spcBef>
                <a:spcPts val="1000"/>
              </a:spcBef>
              <a:spcAft>
                <a:spcPts val="0"/>
              </a:spcAft>
              <a:buClr>
                <a:schemeClr val="dk1"/>
              </a:buClr>
              <a:buSzPts val="1800"/>
              <a:buChar char="•"/>
            </a:pPr>
            <a:r>
              <a:rPr lang="en-US" sz="1700"/>
              <a:t>Set differences must be taken between </a:t>
            </a:r>
            <a:r>
              <a:rPr lang="en-US" sz="1700" b="1">
                <a:solidFill>
                  <a:srgbClr val="002060"/>
                </a:solidFill>
              </a:rPr>
              <a:t>compatible</a:t>
            </a:r>
            <a:r>
              <a:rPr lang="en-US" sz="1700"/>
              <a:t> relations.</a:t>
            </a:r>
            <a:endParaRPr lang="en-US" sz="1700"/>
          </a:p>
          <a:p>
            <a:pPr marL="914400" lvl="1" indent="-342900" algn="l" rtl="0">
              <a:lnSpc>
                <a:spcPct val="90000"/>
              </a:lnSpc>
              <a:spcBef>
                <a:spcPts val="500"/>
              </a:spcBef>
              <a:spcAft>
                <a:spcPts val="0"/>
              </a:spcAft>
              <a:buSzPts val="1800"/>
              <a:buChar char="•"/>
            </a:pPr>
            <a:r>
              <a:rPr lang="en-US" sz="1700" i="1"/>
              <a:t>r</a:t>
            </a:r>
            <a:r>
              <a:rPr lang="en-US" sz="1700"/>
              <a:t> and </a:t>
            </a:r>
            <a:r>
              <a:rPr lang="en-US" sz="1700" i="1"/>
              <a:t>s</a:t>
            </a:r>
            <a:r>
              <a:rPr lang="en-US" sz="1700"/>
              <a:t> must have the </a:t>
            </a:r>
            <a:r>
              <a:rPr lang="en-US" sz="1700">
                <a:solidFill>
                  <a:srgbClr val="002060"/>
                </a:solidFill>
              </a:rPr>
              <a:t>same</a:t>
            </a:r>
            <a:r>
              <a:rPr lang="en-US" sz="1700"/>
              <a:t> arity</a:t>
            </a:r>
            <a:endParaRPr sz="1700"/>
          </a:p>
          <a:p>
            <a:pPr marL="914400" lvl="1" indent="-342900" algn="l" rtl="0">
              <a:lnSpc>
                <a:spcPct val="90000"/>
              </a:lnSpc>
              <a:spcBef>
                <a:spcPts val="500"/>
              </a:spcBef>
              <a:spcAft>
                <a:spcPts val="0"/>
              </a:spcAft>
              <a:buSzPts val="1800"/>
              <a:buChar char="•"/>
            </a:pPr>
            <a:r>
              <a:rPr lang="en-US" sz="1700"/>
              <a:t>attribute domains of </a:t>
            </a:r>
            <a:r>
              <a:rPr lang="en-US" sz="1700" i="1"/>
              <a:t>r </a:t>
            </a:r>
            <a:r>
              <a:rPr lang="en-US" sz="1700"/>
              <a:t>and </a:t>
            </a:r>
            <a:r>
              <a:rPr lang="en-US" sz="1700" i="1"/>
              <a:t>s </a:t>
            </a:r>
            <a:r>
              <a:rPr lang="en-US" sz="1700"/>
              <a:t>must be compatible</a:t>
            </a:r>
            <a:endParaRPr lang="en-US" sz="1700"/>
          </a:p>
          <a:p>
            <a:pPr marL="457200" lvl="0" indent="-342900" algn="l" rtl="0">
              <a:lnSpc>
                <a:spcPct val="140000"/>
              </a:lnSpc>
              <a:spcBef>
                <a:spcPts val="1000"/>
              </a:spcBef>
              <a:spcAft>
                <a:spcPts val="0"/>
              </a:spcAft>
              <a:buSzPts val="1800"/>
              <a:buChar char="•"/>
            </a:pPr>
            <a:r>
              <a:rPr lang="en-US" sz="1700"/>
              <a:t>Example: to find all courses taught in the Fall 2017 semester, but not in the Spring 2018 semester</a:t>
            </a:r>
            <a:br>
              <a:rPr lang="en-US" sz="1700"/>
            </a:br>
            <a:r>
              <a:rPr lang="en-US" sz="1700"/>
              <a:t>   ∏</a:t>
            </a:r>
            <a:r>
              <a:rPr lang="en-US" sz="1700" i="1" baseline="-25000"/>
              <a:t>course_id</a:t>
            </a:r>
            <a:r>
              <a:rPr lang="en-US" sz="1700"/>
              <a:t> (</a:t>
            </a:r>
            <a:r>
              <a:rPr lang="en-US" sz="1700" i="1"/>
              <a:t>σ</a:t>
            </a:r>
            <a:r>
              <a:rPr lang="en-US" sz="1700"/>
              <a:t> </a:t>
            </a:r>
            <a:r>
              <a:rPr lang="en-US" sz="1700" i="1" baseline="-25000"/>
              <a:t>semester=“Fall”  Λ year=2017 </a:t>
            </a:r>
            <a:r>
              <a:rPr lang="en-US" sz="1700"/>
              <a:t>(</a:t>
            </a:r>
            <a:r>
              <a:rPr lang="en-US" sz="1700" i="1"/>
              <a:t>section</a:t>
            </a:r>
            <a:r>
              <a:rPr lang="en-US" sz="1700"/>
              <a:t>))  −  </a:t>
            </a:r>
            <a:br>
              <a:rPr lang="en-US" sz="1700"/>
            </a:br>
            <a:r>
              <a:rPr lang="en-US" sz="1700"/>
              <a:t>   ∏</a:t>
            </a:r>
            <a:r>
              <a:rPr lang="en-US" sz="1700" i="1" baseline="-25000"/>
              <a:t>course_id</a:t>
            </a:r>
            <a:r>
              <a:rPr lang="en-US" sz="1700"/>
              <a:t> (</a:t>
            </a:r>
            <a:r>
              <a:rPr lang="en-US" sz="1700" i="1"/>
              <a:t>σ</a:t>
            </a:r>
            <a:r>
              <a:rPr lang="en-US" sz="1700"/>
              <a:t> </a:t>
            </a:r>
            <a:r>
              <a:rPr lang="en-US" sz="1700" i="1" baseline="-25000"/>
              <a:t>semester=“Spring”  Λ year=2018 </a:t>
            </a:r>
            <a:r>
              <a:rPr lang="en-US" sz="1700"/>
              <a:t>(</a:t>
            </a:r>
            <a:r>
              <a:rPr lang="en-US" sz="1700" i="1"/>
              <a:t>section</a:t>
            </a:r>
            <a:r>
              <a:rPr lang="en-US" sz="1700"/>
              <a:t>))</a:t>
            </a:r>
            <a:endParaRPr lang="en-US" sz="1700"/>
          </a:p>
        </p:txBody>
      </p:sp>
      <p:sp>
        <p:nvSpPr>
          <p:cNvPr id="179" name="Google Shape;179;p16"/>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SET DIFFERENCE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0" name="Google Shape;180;p16"/>
          <p:cNvPicPr preferRelativeResize="0"/>
          <p:nvPr/>
        </p:nvPicPr>
        <p:blipFill rotWithShape="1">
          <a:blip r:embed="rId1"/>
          <a:srcRect l="40709" r="41294" b="41352"/>
          <a:stretch>
            <a:fillRect/>
          </a:stretch>
        </p:blipFill>
        <p:spPr>
          <a:xfrm>
            <a:off x="9855310" y="2637636"/>
            <a:ext cx="1201872" cy="98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1700"/>
              <a:t>It is convenient at times to write a relational-algebra expression by assigning parts of it to temporary relation variables.  </a:t>
            </a:r>
            <a:endParaRPr lang="en-US" sz="1700"/>
          </a:p>
          <a:p>
            <a:pPr marL="457200" lvl="0" indent="-342900" algn="l" rtl="0">
              <a:lnSpc>
                <a:spcPct val="90000"/>
              </a:lnSpc>
              <a:spcBef>
                <a:spcPts val="1000"/>
              </a:spcBef>
              <a:spcAft>
                <a:spcPts val="0"/>
              </a:spcAft>
              <a:buClr>
                <a:schemeClr val="dk1"/>
              </a:buClr>
              <a:buSzPts val="1800"/>
              <a:buChar char="•"/>
            </a:pPr>
            <a:r>
              <a:rPr lang="en-US" sz="1700"/>
              <a:t>The assignment  operation is  denoted by ← and works like assignment in a programming language.</a:t>
            </a:r>
            <a:endParaRPr lang="en-US" sz="1700"/>
          </a:p>
          <a:p>
            <a:pPr marL="457200" lvl="0" indent="-342900" algn="l" rtl="0">
              <a:lnSpc>
                <a:spcPct val="90000"/>
              </a:lnSpc>
              <a:spcBef>
                <a:spcPts val="1000"/>
              </a:spcBef>
              <a:spcAft>
                <a:spcPts val="0"/>
              </a:spcAft>
              <a:buSzPts val="1800"/>
              <a:buChar char="•"/>
            </a:pPr>
            <a:r>
              <a:rPr lang="en-US" sz="1700"/>
              <a:t>Find all instructor in the “Physics” and Music department.</a:t>
            </a:r>
            <a:br>
              <a:rPr lang="en-US" sz="1700"/>
            </a:br>
            <a:br>
              <a:rPr lang="en-US" sz="1700"/>
            </a:br>
            <a:r>
              <a:rPr lang="en-US" sz="1700"/>
              <a:t>         </a:t>
            </a:r>
            <a:r>
              <a:rPr lang="en-US" sz="1700" i="1">
                <a:solidFill>
                  <a:srgbClr val="FF0000"/>
                </a:solidFill>
              </a:rPr>
              <a:t>Physics</a:t>
            </a:r>
            <a:r>
              <a:rPr lang="en-US" sz="1700">
                <a:solidFill>
                  <a:srgbClr val="FF0000"/>
                </a:solidFill>
              </a:rPr>
              <a:t> ←</a:t>
            </a:r>
            <a:r>
              <a:rPr lang="en-US" sz="1700" b="1">
                <a:solidFill>
                  <a:srgbClr val="FF0000"/>
                </a:solidFill>
              </a:rPr>
              <a:t> </a:t>
            </a:r>
            <a:r>
              <a:rPr lang="en-US" sz="1800" i="1">
                <a:solidFill>
                  <a:srgbClr val="FF0000"/>
                </a:solidFill>
              </a:rPr>
              <a:t>σ</a:t>
            </a:r>
            <a:r>
              <a:rPr lang="en-US" sz="1800">
                <a:solidFill>
                  <a:srgbClr val="FF0000"/>
                </a:solidFill>
              </a:rPr>
              <a:t> </a:t>
            </a:r>
            <a:r>
              <a:rPr lang="en-US" i="1" baseline="-25000">
                <a:solidFill>
                  <a:srgbClr val="FF0000"/>
                </a:solidFill>
              </a:rPr>
              <a:t>dept_name=“Physics” </a:t>
            </a:r>
            <a:r>
              <a:rPr lang="en-US" sz="1700">
                <a:solidFill>
                  <a:srgbClr val="FF0000"/>
                </a:solidFill>
              </a:rPr>
              <a:t>(</a:t>
            </a:r>
            <a:r>
              <a:rPr lang="en-US" sz="1700" i="1">
                <a:solidFill>
                  <a:srgbClr val="FF0000"/>
                </a:solidFill>
              </a:rPr>
              <a:t>instructor</a:t>
            </a:r>
            <a:r>
              <a:rPr lang="en-US" sz="1700">
                <a:solidFill>
                  <a:srgbClr val="FF0000"/>
                </a:solidFill>
              </a:rPr>
              <a:t>)</a:t>
            </a:r>
            <a:endParaRPr lang="en-US" sz="1700">
              <a:solidFill>
                <a:srgbClr val="FF0000"/>
              </a:solidFill>
            </a:endParaRPr>
          </a:p>
          <a:p>
            <a:pPr marL="914400" lvl="1" indent="-342900" algn="l" rtl="0">
              <a:lnSpc>
                <a:spcPct val="90000"/>
              </a:lnSpc>
              <a:spcBef>
                <a:spcPts val="500"/>
              </a:spcBef>
              <a:spcAft>
                <a:spcPts val="0"/>
              </a:spcAft>
              <a:buSzPts val="1800"/>
              <a:buNone/>
            </a:pPr>
            <a:r>
              <a:rPr lang="en-US" sz="1700">
                <a:solidFill>
                  <a:srgbClr val="FF0000"/>
                </a:solidFill>
              </a:rPr>
              <a:t>       </a:t>
            </a:r>
            <a:r>
              <a:rPr lang="en-US" sz="1700" i="1">
                <a:solidFill>
                  <a:srgbClr val="FF0000"/>
                </a:solidFill>
              </a:rPr>
              <a:t>Music</a:t>
            </a:r>
            <a:r>
              <a:rPr lang="en-US" sz="1700">
                <a:solidFill>
                  <a:srgbClr val="FF0000"/>
                </a:solidFill>
              </a:rPr>
              <a:t> ←</a:t>
            </a:r>
            <a:r>
              <a:rPr lang="en-US" sz="1700" b="1">
                <a:solidFill>
                  <a:srgbClr val="FF0000"/>
                </a:solidFill>
              </a:rPr>
              <a:t> </a:t>
            </a:r>
            <a:r>
              <a:rPr lang="en-US" sz="1900" i="1">
                <a:solidFill>
                  <a:srgbClr val="FF0000"/>
                </a:solidFill>
              </a:rPr>
              <a:t>σ</a:t>
            </a:r>
            <a:r>
              <a:rPr lang="en-US" sz="1900">
                <a:solidFill>
                  <a:srgbClr val="FF0000"/>
                </a:solidFill>
              </a:rPr>
              <a:t> </a:t>
            </a:r>
            <a:r>
              <a:rPr lang="en-US" sz="1900" i="1" baseline="-25000">
                <a:solidFill>
                  <a:srgbClr val="FF0000"/>
                </a:solidFill>
              </a:rPr>
              <a:t>dept_name=“Music” </a:t>
            </a:r>
            <a:r>
              <a:rPr lang="en-US" sz="1700">
                <a:solidFill>
                  <a:srgbClr val="FF0000"/>
                </a:solidFill>
              </a:rPr>
              <a:t>(</a:t>
            </a:r>
            <a:r>
              <a:rPr lang="en-US" sz="1700" i="1">
                <a:solidFill>
                  <a:srgbClr val="FF0000"/>
                </a:solidFill>
              </a:rPr>
              <a:t>instructor</a:t>
            </a:r>
            <a:r>
              <a:rPr lang="en-US" sz="1700">
                <a:solidFill>
                  <a:srgbClr val="FF0000"/>
                </a:solidFill>
              </a:rPr>
              <a:t>)</a:t>
            </a:r>
            <a:endParaRPr lang="en-US" sz="1700">
              <a:solidFill>
                <a:srgbClr val="FF0000"/>
              </a:solidFill>
            </a:endParaRPr>
          </a:p>
          <a:p>
            <a:pPr marL="914400" lvl="1" indent="-342900" algn="l" rtl="0">
              <a:lnSpc>
                <a:spcPct val="90000"/>
              </a:lnSpc>
              <a:spcBef>
                <a:spcPts val="500"/>
              </a:spcBef>
              <a:spcAft>
                <a:spcPts val="0"/>
              </a:spcAft>
              <a:buSzPts val="1800"/>
              <a:buNone/>
            </a:pPr>
            <a:r>
              <a:rPr lang="en-US" sz="1700">
                <a:solidFill>
                  <a:srgbClr val="FF0000"/>
                </a:solidFill>
              </a:rPr>
              <a:t>       </a:t>
            </a:r>
            <a:r>
              <a:rPr lang="en-US" sz="1700" i="1">
                <a:solidFill>
                  <a:srgbClr val="FF0000"/>
                </a:solidFill>
              </a:rPr>
              <a:t>Physics</a:t>
            </a:r>
            <a:r>
              <a:rPr lang="en-US" sz="1700">
                <a:solidFill>
                  <a:srgbClr val="FF0000"/>
                </a:solidFill>
              </a:rPr>
              <a:t>  ∪ </a:t>
            </a:r>
            <a:r>
              <a:rPr lang="en-US" sz="1700" i="1">
                <a:solidFill>
                  <a:srgbClr val="FF0000"/>
                </a:solidFill>
              </a:rPr>
              <a:t>Music</a:t>
            </a:r>
            <a:endParaRPr lang="en-US" sz="1700" i="1">
              <a:solidFill>
                <a:srgbClr val="FF0000"/>
              </a:solidFill>
            </a:endParaRPr>
          </a:p>
          <a:p>
            <a:pPr marL="914400" lvl="1" indent="-342900" algn="l" rtl="0">
              <a:lnSpc>
                <a:spcPct val="90000"/>
              </a:lnSpc>
              <a:spcBef>
                <a:spcPts val="500"/>
              </a:spcBef>
              <a:spcAft>
                <a:spcPts val="0"/>
              </a:spcAft>
              <a:buSzPts val="1800"/>
              <a:buNone/>
            </a:pPr>
            <a:r>
              <a:rPr lang="en-US" sz="800"/>
              <a:t> </a:t>
            </a:r>
            <a:endParaRPr lang="en-US" sz="800"/>
          </a:p>
          <a:p>
            <a:pPr marL="914400" lvl="1" indent="-342900" algn="l" rtl="0">
              <a:lnSpc>
                <a:spcPct val="90000"/>
              </a:lnSpc>
              <a:spcBef>
                <a:spcPts val="500"/>
              </a:spcBef>
              <a:spcAft>
                <a:spcPts val="0"/>
              </a:spcAft>
              <a:buSzPts val="1800"/>
              <a:buNone/>
            </a:pPr>
          </a:p>
        </p:txBody>
      </p:sp>
      <p:sp>
        <p:nvSpPr>
          <p:cNvPr id="186" name="Google Shape;186;p17"/>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ASSIGNMENT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1700"/>
              <a:t>The results of relational-algebra expressions do not have a name that we can use to refer to them.  The  rename operator,  </a:t>
            </a:r>
            <a:r>
              <a:rPr lang="en-US" sz="1700" i="1"/>
              <a:t>ρ ,</a:t>
            </a:r>
            <a:r>
              <a:rPr lang="en-US" sz="1700"/>
              <a:t>  is provided </a:t>
            </a:r>
            <a:r>
              <a:rPr lang="en-US" sz="1700" i="1"/>
              <a:t> </a:t>
            </a:r>
            <a:r>
              <a:rPr lang="en-US" sz="1700"/>
              <a:t>for that purpose</a:t>
            </a:r>
            <a:endParaRPr lang="en-US" sz="1700"/>
          </a:p>
          <a:p>
            <a:pPr marL="457200" lvl="0" indent="-342900" algn="l" rtl="0">
              <a:lnSpc>
                <a:spcPct val="90000"/>
              </a:lnSpc>
              <a:spcBef>
                <a:spcPts val="1000"/>
              </a:spcBef>
              <a:spcAft>
                <a:spcPts val="0"/>
              </a:spcAft>
              <a:buClr>
                <a:schemeClr val="dk1"/>
              </a:buClr>
              <a:buSzPts val="1800"/>
              <a:buChar char="•"/>
            </a:pPr>
            <a:r>
              <a:rPr lang="en-US" sz="1700"/>
              <a:t>The expression:</a:t>
            </a:r>
            <a:endParaRPr lang="en-US" sz="1700"/>
          </a:p>
          <a:p>
            <a:pPr marL="457200" lvl="0" indent="-342900" algn="l" rtl="0">
              <a:lnSpc>
                <a:spcPct val="90000"/>
              </a:lnSpc>
              <a:spcBef>
                <a:spcPts val="1000"/>
              </a:spcBef>
              <a:spcAft>
                <a:spcPts val="0"/>
              </a:spcAft>
              <a:buSzPts val="1800"/>
              <a:buNone/>
            </a:pPr>
            <a:r>
              <a:rPr lang="en-US" sz="1700">
                <a:solidFill>
                  <a:srgbClr val="FF0000"/>
                </a:solidFill>
              </a:rPr>
              <a:t>                  </a:t>
            </a:r>
            <a:r>
              <a:rPr lang="en-US" sz="1800" i="1">
                <a:solidFill>
                  <a:srgbClr val="FF0000"/>
                </a:solidFill>
              </a:rPr>
              <a:t>ρ</a:t>
            </a:r>
            <a:r>
              <a:rPr lang="en-US" sz="1800" i="1" baseline="-25000">
                <a:solidFill>
                  <a:srgbClr val="FF0000"/>
                </a:solidFill>
              </a:rPr>
              <a:t>x</a:t>
            </a:r>
            <a:r>
              <a:rPr lang="en-US" sz="1800" i="1">
                <a:solidFill>
                  <a:srgbClr val="FF0000"/>
                </a:solidFill>
              </a:rPr>
              <a:t> </a:t>
            </a:r>
            <a:r>
              <a:rPr lang="en-US" sz="1700">
                <a:solidFill>
                  <a:srgbClr val="FF0000"/>
                </a:solidFill>
              </a:rPr>
              <a:t>(</a:t>
            </a:r>
            <a:r>
              <a:rPr lang="en-US" sz="1700" i="1">
                <a:solidFill>
                  <a:srgbClr val="FF0000"/>
                </a:solidFill>
              </a:rPr>
              <a:t>E</a:t>
            </a:r>
            <a:r>
              <a:rPr lang="en-US" sz="1700">
                <a:solidFill>
                  <a:srgbClr val="FF0000"/>
                </a:solidFill>
              </a:rPr>
              <a:t>)</a:t>
            </a:r>
            <a:endParaRPr lang="en-US" sz="1700">
              <a:solidFill>
                <a:srgbClr val="FF0000"/>
              </a:solidFill>
            </a:endParaRPr>
          </a:p>
          <a:p>
            <a:pPr marL="457200" lvl="0" indent="-342900" algn="l" rtl="0">
              <a:lnSpc>
                <a:spcPct val="90000"/>
              </a:lnSpc>
              <a:spcBef>
                <a:spcPts val="1000"/>
              </a:spcBef>
              <a:spcAft>
                <a:spcPts val="0"/>
              </a:spcAft>
              <a:buSzPts val="1800"/>
              <a:buNone/>
            </a:pPr>
            <a:r>
              <a:rPr lang="en-US" sz="1700"/>
              <a:t>      returns the result of expression </a:t>
            </a:r>
            <a:r>
              <a:rPr lang="en-US" sz="1700" i="1"/>
              <a:t>E</a:t>
            </a:r>
            <a:r>
              <a:rPr lang="en-US" sz="1700"/>
              <a:t> under the name </a:t>
            </a:r>
            <a:r>
              <a:rPr lang="en-US" sz="1700" i="1"/>
              <a:t>x</a:t>
            </a:r>
            <a:endParaRPr sz="1700" i="1"/>
          </a:p>
          <a:p>
            <a:pPr marL="457200" lvl="0" indent="-342900" algn="l" rtl="0">
              <a:lnSpc>
                <a:spcPct val="90000"/>
              </a:lnSpc>
              <a:spcBef>
                <a:spcPts val="1000"/>
              </a:spcBef>
              <a:spcAft>
                <a:spcPts val="0"/>
              </a:spcAft>
              <a:buClr>
                <a:schemeClr val="dk1"/>
              </a:buClr>
              <a:buSzPts val="1800"/>
              <a:buChar char="•"/>
            </a:pPr>
            <a:r>
              <a:rPr lang="en-US" sz="1700"/>
              <a:t>Another form of the rename operation:</a:t>
            </a:r>
            <a:endParaRPr lang="en-US" sz="1700"/>
          </a:p>
          <a:p>
            <a:pPr marL="457200" lvl="0" indent="-342900" algn="l" rtl="0">
              <a:lnSpc>
                <a:spcPct val="90000"/>
              </a:lnSpc>
              <a:spcBef>
                <a:spcPts val="1000"/>
              </a:spcBef>
              <a:spcAft>
                <a:spcPts val="0"/>
              </a:spcAft>
              <a:buSzPts val="1800"/>
              <a:buNone/>
            </a:pPr>
            <a:r>
              <a:rPr lang="en-US" sz="1700"/>
              <a:t>                 </a:t>
            </a:r>
            <a:r>
              <a:rPr lang="en-US" sz="1800" i="1"/>
              <a:t>ρ</a:t>
            </a:r>
            <a:r>
              <a:rPr lang="en-US" sz="1800" i="1" baseline="-25000"/>
              <a:t>x(A1,A2, .. An) </a:t>
            </a:r>
            <a:r>
              <a:rPr lang="en-US" sz="1700"/>
              <a:t>(</a:t>
            </a:r>
            <a:r>
              <a:rPr lang="en-US" sz="1700" i="1"/>
              <a:t>E</a:t>
            </a:r>
            <a:r>
              <a:rPr lang="en-US" sz="1700"/>
              <a:t>)</a:t>
            </a:r>
            <a:endParaRPr sz="1700"/>
          </a:p>
          <a:p>
            <a:pPr marL="114300" lvl="0" indent="0" algn="l" rtl="0">
              <a:lnSpc>
                <a:spcPct val="90000"/>
              </a:lnSpc>
              <a:spcBef>
                <a:spcPts val="1000"/>
              </a:spcBef>
              <a:spcAft>
                <a:spcPts val="0"/>
              </a:spcAft>
              <a:buSzPts val="1800"/>
              <a:buNone/>
            </a:pPr>
            <a:endParaRPr sz="1800"/>
          </a:p>
        </p:txBody>
      </p:sp>
      <p:sp>
        <p:nvSpPr>
          <p:cNvPr id="192" name="Google Shape;192;p18"/>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RENAME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Procedural versus non-procedural, or declarative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“Pure” languages: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 algebra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Tuple relational calculus</a:t>
            </a:r>
            <a:endParaRPr lang="en-US" sz="20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Domain relational calculus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98" name="Google Shape;198;p19"/>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1" y="217715"/>
            <a:ext cx="10101943" cy="470579"/>
          </a:xfrm>
        </p:spPr>
        <p:txBody>
          <a:bodyPr>
            <a:normAutofit fontScale="90000"/>
          </a:bodyPr>
          <a:lstStyle/>
          <a:p>
            <a:pPr algn="l"/>
            <a:r>
              <a:rPr lang="en-US" sz="3600" b="1" dirty="0"/>
              <a:t>TABLE OF CONTENT</a:t>
            </a:r>
            <a:endParaRPr lang="en-IN" sz="3600" b="1" dirty="0"/>
          </a:p>
        </p:txBody>
      </p:sp>
      <p:sp>
        <p:nvSpPr>
          <p:cNvPr id="3" name="Subtitle 2"/>
          <p:cNvSpPr>
            <a:spLocks noGrp="1"/>
          </p:cNvSpPr>
          <p:nvPr>
            <p:ph type="subTitle" idx="1"/>
          </p:nvPr>
        </p:nvSpPr>
        <p:spPr>
          <a:xfrm>
            <a:off x="119740" y="594972"/>
            <a:ext cx="10831287" cy="5668055"/>
          </a:xfrm>
        </p:spPr>
        <p:txBody>
          <a:bodyPr>
            <a:noAutofit/>
          </a:bodyPr>
          <a:lstStyle/>
          <a:p>
            <a:pPr algn="l">
              <a:lnSpc>
                <a:spcPct val="150000"/>
              </a:lnSpc>
              <a:buFont typeface="Wingdings" panose="05000000000000000000" pitchFamily="2" charset="2"/>
              <a:buChar char="Ø"/>
            </a:pPr>
            <a:r>
              <a:rPr lang="en-US" sz="900" b="1" dirty="0">
                <a:latin typeface="Times New Roman" panose="02020603050405020304" pitchFamily="18" charset="0"/>
                <a:cs typeface="Times New Roman" panose="02020603050405020304" pitchFamily="18" charset="0"/>
              </a:rPr>
              <a:t>RELATIONAL ALGEBRA</a:t>
            </a:r>
            <a:endParaRPr lang="en-US" sz="900" b="1" dirty="0">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900" b="1" dirty="0">
                <a:latin typeface="Times New Roman" panose="02020603050405020304" pitchFamily="18" charset="0"/>
                <a:cs typeface="Times New Roman" panose="02020603050405020304" pitchFamily="18" charset="0"/>
              </a:rPr>
              <a:t>RELATIONAL CALCULUS</a:t>
            </a:r>
            <a:endParaRPr lang="en-US" sz="900" b="1" dirty="0">
              <a:latin typeface="Times New Roman" panose="02020603050405020304" pitchFamily="18" charset="0"/>
              <a:cs typeface="Times New Roman" panose="02020603050405020304" pitchFamily="18" charset="0"/>
            </a:endParaRPr>
          </a:p>
          <a:p>
            <a:pPr marL="533400" lvl="1" indent="0" algn="l">
              <a:lnSpc>
                <a:spcPct val="150000"/>
              </a:lnSpc>
            </a:pPr>
            <a:r>
              <a:rPr lang="en-US" sz="900" dirty="0">
                <a:latin typeface="Times New Roman" panose="02020603050405020304" pitchFamily="18" charset="0"/>
                <a:cs typeface="Times New Roman" panose="02020603050405020304" pitchFamily="18" charset="0"/>
              </a:rPr>
              <a:t>TUPLE RELATIONAL CALCULUS</a:t>
            </a:r>
            <a:endParaRPr lang="en-US" sz="900" dirty="0">
              <a:latin typeface="Times New Roman" panose="02020603050405020304" pitchFamily="18" charset="0"/>
              <a:cs typeface="Times New Roman" panose="02020603050405020304" pitchFamily="18" charset="0"/>
            </a:endParaRPr>
          </a:p>
          <a:p>
            <a:pPr marL="533400" lvl="1" indent="0" algn="l">
              <a:lnSpc>
                <a:spcPct val="150000"/>
              </a:lnSpc>
            </a:pPr>
            <a:r>
              <a:rPr lang="en-US" sz="900" dirty="0">
                <a:latin typeface="Times New Roman" panose="02020603050405020304" pitchFamily="18" charset="0"/>
                <a:cs typeface="Times New Roman" panose="02020603050405020304" pitchFamily="18" charset="0"/>
              </a:rPr>
              <a:t>DOMAIN RELATIONAL CALCULUS</a:t>
            </a:r>
            <a:endParaRPr lang="en-US" sz="900" dirty="0">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PITFALLS IN RELATIONAL DATABASE</a:t>
            </a:r>
            <a:endParaRPr lang="en-US" sz="900" dirty="0">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 DECOMPOSING BAD SCHEMA</a:t>
            </a:r>
            <a:endParaRPr lang="en-US" sz="900" dirty="0">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 </a:t>
            </a:r>
            <a:r>
              <a:rPr lang="en-US" sz="900" b="1" dirty="0">
                <a:latin typeface="Times New Roman" panose="02020603050405020304" pitchFamily="18" charset="0"/>
                <a:cs typeface="Times New Roman" panose="02020603050405020304" pitchFamily="18" charset="0"/>
              </a:rPr>
              <a:t>FUNCTIONAL DEPENDENCY</a:t>
            </a:r>
            <a:endParaRPr lang="en-US" sz="900" b="1" dirty="0">
              <a:latin typeface="Times New Roman" panose="02020603050405020304" pitchFamily="18" charset="0"/>
              <a:cs typeface="Times New Roman" panose="02020603050405020304" pitchFamily="18" charset="0"/>
            </a:endParaRPr>
          </a:p>
          <a:p>
            <a:pPr marL="990600" lvl="2" indent="0" algn="l">
              <a:lnSpc>
                <a:spcPct val="150000"/>
              </a:lnSpc>
            </a:pPr>
            <a:r>
              <a:rPr lang="en-US" sz="900" dirty="0">
                <a:latin typeface="Times New Roman" panose="02020603050405020304" pitchFamily="18" charset="0"/>
                <a:cs typeface="Times New Roman" panose="02020603050405020304" pitchFamily="18" charset="0"/>
              </a:rPr>
              <a:t> DEFINITION</a:t>
            </a:r>
            <a:endParaRPr lang="en-US" sz="900" dirty="0">
              <a:latin typeface="Times New Roman" panose="02020603050405020304" pitchFamily="18" charset="0"/>
              <a:cs typeface="Times New Roman" panose="02020603050405020304" pitchFamily="18" charset="0"/>
            </a:endParaRPr>
          </a:p>
          <a:p>
            <a:pPr marL="990600" lvl="2" indent="0" algn="l">
              <a:lnSpc>
                <a:spcPct val="150000"/>
              </a:lnSpc>
            </a:pPr>
            <a:r>
              <a:rPr lang="en-US" sz="900" dirty="0">
                <a:latin typeface="Times New Roman" panose="02020603050405020304" pitchFamily="18" charset="0"/>
                <a:cs typeface="Times New Roman" panose="02020603050405020304" pitchFamily="18" charset="0"/>
              </a:rPr>
              <a:t>TRIVIAL, NON TRIVIAL FD</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CLOSURE OF FD SET </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CLOSURE OF ATTRIBUTES</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IRREDUCIBLE SET OF FD/Minimal Cover</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Decomposing using FD</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Dependency preservation</a:t>
            </a:r>
            <a:endParaRPr lang="en-US" sz="900" dirty="0">
              <a:latin typeface="Times New Roman" panose="02020603050405020304" pitchFamily="18" charset="0"/>
              <a:cs typeface="Times New Roman" panose="02020603050405020304" pitchFamily="18" charset="0"/>
            </a:endParaRPr>
          </a:p>
          <a:p>
            <a:pPr marL="285750" lvl="2" indent="-285750" algn="l" defTabSz="179705">
              <a:lnSpc>
                <a:spcPct val="150000"/>
              </a:lnSpc>
              <a:buFont typeface="Wingdings" panose="05000000000000000000" pitchFamily="2" charset="2"/>
              <a:buChar char="Ø"/>
              <a:tabLst>
                <a:tab pos="0" algn="l"/>
              </a:tabLst>
            </a:pPr>
            <a:r>
              <a:rPr lang="en-US" sz="900" b="1" dirty="0">
                <a:latin typeface="Times New Roman" panose="02020603050405020304" pitchFamily="18" charset="0"/>
                <a:cs typeface="Times New Roman" panose="02020603050405020304" pitchFamily="18" charset="0"/>
              </a:rPr>
              <a:t>NORMALIZATION</a:t>
            </a:r>
            <a:endParaRPr lang="en-US" sz="900" b="1" dirty="0">
              <a:latin typeface="Times New Roman" panose="02020603050405020304" pitchFamily="18" charset="0"/>
              <a:cs typeface="Times New Roman" panose="02020603050405020304" pitchFamily="18" charset="0"/>
            </a:endParaRPr>
          </a:p>
          <a:p>
            <a:pPr marL="0" lvl="2" indent="0" algn="l" defTabSz="179705">
              <a:lnSpc>
                <a:spcPct val="150000"/>
              </a:lnSpc>
              <a:tabLst>
                <a:tab pos="0" algn="l"/>
              </a:tabLst>
            </a:pPr>
            <a:r>
              <a:rPr lang="en-US" sz="900" dirty="0">
                <a:latin typeface="Times New Roman" panose="02020603050405020304" pitchFamily="18" charset="0"/>
                <a:cs typeface="Times New Roman" panose="02020603050405020304" pitchFamily="18" charset="0"/>
              </a:rPr>
              <a:t>			ANAMOLIES</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1NF</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2NF</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3NF</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BCNF</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Multi- valued dependency,4NF</a:t>
            </a:r>
            <a:endParaRPr lang="en-US" sz="900" dirty="0">
              <a:latin typeface="Times New Roman" panose="02020603050405020304" pitchFamily="18" charset="0"/>
              <a:cs typeface="Times New Roman" panose="02020603050405020304" pitchFamily="18" charset="0"/>
            </a:endParaRPr>
          </a:p>
          <a:p>
            <a:pPr marL="457200" lvl="3" indent="0" algn="l" defTabSz="179705">
              <a:lnSpc>
                <a:spcPct val="150000"/>
              </a:lnSpc>
              <a:tabLst>
                <a:tab pos="1436370" algn="l"/>
              </a:tabLst>
            </a:pPr>
            <a:r>
              <a:rPr lang="en-US" sz="900" dirty="0">
                <a:latin typeface="Times New Roman" panose="02020603050405020304" pitchFamily="18" charset="0"/>
                <a:cs typeface="Times New Roman" panose="02020603050405020304" pitchFamily="18" charset="0"/>
              </a:rPr>
              <a:t>Join dependency and 5 NF</a:t>
            </a:r>
            <a:endParaRPr lang="en-US" sz="900" dirty="0">
              <a:latin typeface="Times New Roman" panose="02020603050405020304" pitchFamily="18" charset="0"/>
              <a:cs typeface="Times New Roman" panose="02020603050405020304" pitchFamily="18" charset="0"/>
            </a:endParaRPr>
          </a:p>
          <a:p>
            <a:pPr marL="990600" lvl="2" indent="0" algn="l" defTabSz="179705">
              <a:lnSpc>
                <a:spcPct val="150000"/>
              </a:lnSpc>
              <a:tabLst>
                <a:tab pos="0" algn="l"/>
              </a:tabLst>
            </a:pPr>
            <a:endParaRPr lang="en-US" sz="900" dirty="0">
              <a:latin typeface="Times New Roman" panose="02020603050405020304" pitchFamily="18" charset="0"/>
              <a:cs typeface="Times New Roman" panose="02020603050405020304" pitchFamily="18" charset="0"/>
            </a:endParaRPr>
          </a:p>
          <a:p>
            <a:pPr marL="446405" lvl="2" indent="0" algn="l" defTabSz="179705">
              <a:lnSpc>
                <a:spcPct val="150000"/>
              </a:lnSpc>
              <a:tabLst>
                <a:tab pos="0" algn="l"/>
              </a:tabLst>
            </a:pPr>
            <a:endParaRPr lang="en-US" sz="900" dirty="0">
              <a:latin typeface="Times New Roman" panose="02020603050405020304" pitchFamily="18" charset="0"/>
              <a:cs typeface="Times New Roman" panose="02020603050405020304" pitchFamily="18" charset="0"/>
            </a:endParaRPr>
          </a:p>
          <a:p>
            <a:pPr marL="533400" lvl="1" indent="0" algn="l"/>
            <a:endParaRPr lang="en-IN" sz="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nonprocedural query language, where each query is of the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Font typeface="Arial" panose="020B0604020202020204"/>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 | P (t )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the set of all tuples t such that predicate P is true for 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 is a tuple variable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 [A ] denotes the value of tuple t on attribute 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 ∈ r denotes that tuple t is in relation 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  is a formula similar to that of the predicate calculus</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04" name="Google Shape;204;p20"/>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TUPLE RELATIONAL CALCULUS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1000"/>
              </a:spcBef>
              <a:spcAft>
                <a:spcPts val="0"/>
              </a:spcAft>
              <a:buClr>
                <a:schemeClr val="dk1"/>
              </a:buClr>
              <a:buSzPts val="1800"/>
              <a:buChar char="•"/>
            </a:pPr>
            <a:r>
              <a:rPr lang="en-US">
                <a:solidFill>
                  <a:srgbClr val="0070C0"/>
                </a:solidFill>
              </a:rPr>
              <a:t>Set of attributes and constants</a:t>
            </a:r>
            <a:endParaRPr lang="en-US">
              <a:solidFill>
                <a:srgbClr val="0070C0"/>
              </a:solidFill>
            </a:endParaRPr>
          </a:p>
          <a:p>
            <a:pPr marL="457200" lvl="0" indent="-342900" algn="l" rtl="0">
              <a:lnSpc>
                <a:spcPct val="90000"/>
              </a:lnSpc>
              <a:spcBef>
                <a:spcPts val="1000"/>
              </a:spcBef>
              <a:spcAft>
                <a:spcPts val="0"/>
              </a:spcAft>
              <a:buClr>
                <a:schemeClr val="dk1"/>
              </a:buClr>
              <a:buSzPts val="1800"/>
              <a:buChar char="•"/>
            </a:pPr>
            <a:r>
              <a:rPr lang="en-US">
                <a:solidFill>
                  <a:srgbClr val="0070C0"/>
                </a:solidFill>
              </a:rPr>
              <a:t>Set of comparison operators:  (e.g., &lt;, ≤, =, ≠, &gt;, ≥)</a:t>
            </a:r>
            <a:endParaRPr lang="en-US">
              <a:solidFill>
                <a:srgbClr val="0070C0"/>
              </a:solidFill>
            </a:endParaRPr>
          </a:p>
          <a:p>
            <a:pPr marL="457200" lvl="0" indent="-342900" algn="l" rtl="0">
              <a:lnSpc>
                <a:spcPct val="90000"/>
              </a:lnSpc>
              <a:spcBef>
                <a:spcPts val="1000"/>
              </a:spcBef>
              <a:spcAft>
                <a:spcPts val="0"/>
              </a:spcAft>
              <a:buClr>
                <a:schemeClr val="dk1"/>
              </a:buClr>
              <a:buSzPts val="1800"/>
              <a:buChar char="•"/>
            </a:pPr>
            <a:r>
              <a:rPr lang="en-US">
                <a:solidFill>
                  <a:srgbClr val="0070C0"/>
                </a:solidFill>
              </a:rPr>
              <a:t>Set of connectives:  and (∧), or (v)‚ not (¬)</a:t>
            </a:r>
            <a:endParaRPr lang="en-US">
              <a:solidFill>
                <a:srgbClr val="0070C0"/>
              </a:solidFill>
            </a:endParaRPr>
          </a:p>
          <a:p>
            <a:pPr marL="457200" lvl="0" indent="-342900" algn="l" rtl="0">
              <a:lnSpc>
                <a:spcPct val="90000"/>
              </a:lnSpc>
              <a:spcBef>
                <a:spcPts val="1000"/>
              </a:spcBef>
              <a:spcAft>
                <a:spcPts val="0"/>
              </a:spcAft>
              <a:buClr>
                <a:schemeClr val="dk1"/>
              </a:buClr>
              <a:buSzPts val="1800"/>
              <a:buChar char="•"/>
            </a:pPr>
            <a:r>
              <a:rPr lang="en-US">
                <a:solidFill>
                  <a:srgbClr val="0070C0"/>
                </a:solidFill>
              </a:rPr>
              <a:t>Implication (⇒): x ⇒ y, if x if true, then y is true</a:t>
            </a:r>
            <a:endParaRPr lang="en-US">
              <a:solidFill>
                <a:srgbClr val="0070C0"/>
              </a:solidFill>
            </a:endParaRPr>
          </a:p>
          <a:p>
            <a:pPr marL="0" lvl="0" indent="0" algn="l" rtl="0">
              <a:lnSpc>
                <a:spcPct val="90000"/>
              </a:lnSpc>
              <a:spcBef>
                <a:spcPts val="1000"/>
              </a:spcBef>
              <a:spcAft>
                <a:spcPts val="0"/>
              </a:spcAft>
              <a:buSzPts val="1800"/>
              <a:buNone/>
            </a:pPr>
            <a:r>
              <a:rPr lang="en-US" i="1">
                <a:solidFill>
                  <a:srgbClr val="0070C0"/>
                </a:solidFill>
              </a:rPr>
              <a:t>		x</a:t>
            </a:r>
            <a:r>
              <a:rPr lang="en-US">
                <a:solidFill>
                  <a:srgbClr val="0070C0"/>
                </a:solidFill>
              </a:rPr>
              <a:t> ⇒ </a:t>
            </a:r>
            <a:r>
              <a:rPr lang="en-US" i="1">
                <a:solidFill>
                  <a:srgbClr val="0070C0"/>
                </a:solidFill>
              </a:rPr>
              <a:t>y</a:t>
            </a:r>
            <a:r>
              <a:rPr lang="en-US">
                <a:solidFill>
                  <a:srgbClr val="0070C0"/>
                </a:solidFill>
              </a:rPr>
              <a:t> ≡ ¬</a:t>
            </a:r>
            <a:r>
              <a:rPr lang="en-US" i="1">
                <a:solidFill>
                  <a:srgbClr val="0070C0"/>
                </a:solidFill>
              </a:rPr>
              <a:t>x</a:t>
            </a:r>
            <a:r>
              <a:rPr lang="en-US">
                <a:solidFill>
                  <a:srgbClr val="0070C0"/>
                </a:solidFill>
              </a:rPr>
              <a:t> v </a:t>
            </a:r>
            <a:r>
              <a:rPr lang="en-US" i="1">
                <a:solidFill>
                  <a:srgbClr val="0070C0"/>
                </a:solidFill>
              </a:rPr>
              <a:t>y</a:t>
            </a:r>
            <a:endParaRPr lang="en-US" i="1">
              <a:solidFill>
                <a:srgbClr val="0070C0"/>
              </a:solidFill>
            </a:endParaRPr>
          </a:p>
          <a:p>
            <a:pPr marL="457200" lvl="0" indent="-342900" algn="l" rtl="0">
              <a:lnSpc>
                <a:spcPct val="90000"/>
              </a:lnSpc>
              <a:spcBef>
                <a:spcPts val="1000"/>
              </a:spcBef>
              <a:spcAft>
                <a:spcPts val="0"/>
              </a:spcAft>
              <a:buClr>
                <a:schemeClr val="dk1"/>
              </a:buClr>
              <a:buSzPts val="1800"/>
              <a:buChar char="•"/>
            </a:pPr>
            <a:r>
              <a:rPr lang="en-US">
                <a:solidFill>
                  <a:srgbClr val="0070C0"/>
                </a:solidFill>
              </a:rPr>
              <a:t>Set of quantifiers:</a:t>
            </a:r>
            <a:endParaRPr lang="en-US">
              <a:solidFill>
                <a:srgbClr val="0070C0"/>
              </a:solidFill>
            </a:endParaRPr>
          </a:p>
          <a:p>
            <a:pPr marL="914400" lvl="1" indent="-342900" algn="l" rtl="0">
              <a:lnSpc>
                <a:spcPct val="90000"/>
              </a:lnSpc>
              <a:spcBef>
                <a:spcPts val="500"/>
              </a:spcBef>
              <a:spcAft>
                <a:spcPts val="0"/>
              </a:spcAft>
              <a:buSzPts val="1800"/>
              <a:buChar char="•"/>
            </a:pPr>
            <a:r>
              <a:rPr lang="en-US">
                <a:solidFill>
                  <a:srgbClr val="0070C0"/>
                </a:solidFill>
              </a:rPr>
              <a:t>∃</a:t>
            </a:r>
            <a:r>
              <a:rPr lang="en-US" i="1">
                <a:solidFill>
                  <a:srgbClr val="0070C0"/>
                </a:solidFill>
              </a:rPr>
              <a:t> t </a:t>
            </a:r>
            <a:r>
              <a:rPr lang="en-US">
                <a:solidFill>
                  <a:srgbClr val="0070C0"/>
                </a:solidFill>
              </a:rPr>
              <a:t>∈</a:t>
            </a:r>
            <a:r>
              <a:rPr lang="en-US" i="1">
                <a:solidFill>
                  <a:srgbClr val="0070C0"/>
                </a:solidFill>
              </a:rPr>
              <a:t> r </a:t>
            </a:r>
            <a:r>
              <a:rPr lang="en-US">
                <a:solidFill>
                  <a:srgbClr val="0070C0"/>
                </a:solidFill>
              </a:rPr>
              <a:t>(</a:t>
            </a:r>
            <a:r>
              <a:rPr lang="en-US" i="1">
                <a:solidFill>
                  <a:srgbClr val="0070C0"/>
                </a:solidFill>
              </a:rPr>
              <a:t>Q </a:t>
            </a:r>
            <a:r>
              <a:rPr lang="en-US">
                <a:solidFill>
                  <a:srgbClr val="0070C0"/>
                </a:solidFill>
              </a:rPr>
              <a:t>(</a:t>
            </a:r>
            <a:r>
              <a:rPr lang="en-US" i="1">
                <a:solidFill>
                  <a:srgbClr val="0070C0"/>
                </a:solidFill>
              </a:rPr>
              <a:t>t </a:t>
            </a:r>
            <a:r>
              <a:rPr lang="en-US">
                <a:solidFill>
                  <a:srgbClr val="0070C0"/>
                </a:solidFill>
              </a:rPr>
              <a:t>))</a:t>
            </a:r>
            <a:r>
              <a:rPr lang="en-US" i="1">
                <a:solidFill>
                  <a:srgbClr val="0070C0"/>
                </a:solidFill>
              </a:rPr>
              <a:t> </a:t>
            </a:r>
            <a:r>
              <a:rPr lang="en-US">
                <a:solidFill>
                  <a:srgbClr val="0070C0"/>
                </a:solidFill>
              </a:rPr>
              <a:t>≡</a:t>
            </a:r>
            <a:r>
              <a:rPr lang="en-US" i="1">
                <a:solidFill>
                  <a:srgbClr val="0070C0"/>
                </a:solidFill>
              </a:rPr>
              <a:t> </a:t>
            </a:r>
            <a:r>
              <a:rPr lang="en-US">
                <a:solidFill>
                  <a:srgbClr val="0070C0"/>
                </a:solidFill>
              </a:rPr>
              <a:t>”there exists” a tuple in </a:t>
            </a:r>
            <a:r>
              <a:rPr lang="en-US" i="1">
                <a:solidFill>
                  <a:srgbClr val="0070C0"/>
                </a:solidFill>
              </a:rPr>
              <a:t>t</a:t>
            </a:r>
            <a:r>
              <a:rPr lang="en-US">
                <a:solidFill>
                  <a:srgbClr val="0070C0"/>
                </a:solidFill>
              </a:rPr>
              <a:t> in relation </a:t>
            </a:r>
            <a:r>
              <a:rPr lang="en-US" i="1">
                <a:solidFill>
                  <a:srgbClr val="0070C0"/>
                </a:solidFill>
              </a:rPr>
              <a:t>r</a:t>
            </a:r>
            <a:br>
              <a:rPr lang="en-US">
                <a:solidFill>
                  <a:srgbClr val="0070C0"/>
                </a:solidFill>
              </a:rPr>
            </a:br>
            <a:r>
              <a:rPr lang="en-US">
                <a:solidFill>
                  <a:srgbClr val="0070C0"/>
                </a:solidFill>
              </a:rPr>
              <a:t>                        such that predicate </a:t>
            </a:r>
            <a:r>
              <a:rPr lang="en-US" i="1">
                <a:solidFill>
                  <a:srgbClr val="0070C0"/>
                </a:solidFill>
              </a:rPr>
              <a:t>Q </a:t>
            </a:r>
            <a:r>
              <a:rPr lang="en-US">
                <a:solidFill>
                  <a:srgbClr val="0070C0"/>
                </a:solidFill>
              </a:rPr>
              <a:t>(</a:t>
            </a:r>
            <a:r>
              <a:rPr lang="en-US" i="1">
                <a:solidFill>
                  <a:srgbClr val="0070C0"/>
                </a:solidFill>
              </a:rPr>
              <a:t>t </a:t>
            </a:r>
            <a:r>
              <a:rPr lang="en-US">
                <a:solidFill>
                  <a:srgbClr val="0070C0"/>
                </a:solidFill>
              </a:rPr>
              <a:t>) is true</a:t>
            </a:r>
            <a:endParaRPr lang="en-US">
              <a:solidFill>
                <a:srgbClr val="0070C0"/>
              </a:solidFill>
            </a:endParaRPr>
          </a:p>
          <a:p>
            <a:pPr marL="914400" lvl="1" indent="-342900" algn="l" rtl="0">
              <a:lnSpc>
                <a:spcPct val="90000"/>
              </a:lnSpc>
              <a:spcBef>
                <a:spcPts val="500"/>
              </a:spcBef>
              <a:spcAft>
                <a:spcPts val="0"/>
              </a:spcAft>
              <a:buSzPts val="1800"/>
              <a:buChar char="•"/>
            </a:pPr>
            <a:r>
              <a:rPr lang="en-US">
                <a:solidFill>
                  <a:srgbClr val="0070C0"/>
                </a:solidFill>
              </a:rPr>
              <a:t>∀</a:t>
            </a:r>
            <a:r>
              <a:rPr lang="en-US" i="1">
                <a:solidFill>
                  <a:srgbClr val="0070C0"/>
                </a:solidFill>
              </a:rPr>
              <a:t>t </a:t>
            </a:r>
            <a:r>
              <a:rPr lang="en-US">
                <a:solidFill>
                  <a:srgbClr val="0070C0"/>
                </a:solidFill>
              </a:rPr>
              <a:t>∈ </a:t>
            </a:r>
            <a:r>
              <a:rPr lang="en-US" i="1">
                <a:solidFill>
                  <a:srgbClr val="0070C0"/>
                </a:solidFill>
              </a:rPr>
              <a:t>r</a:t>
            </a:r>
            <a:r>
              <a:rPr lang="en-US">
                <a:solidFill>
                  <a:srgbClr val="0070C0"/>
                </a:solidFill>
              </a:rPr>
              <a:t> (</a:t>
            </a:r>
            <a:r>
              <a:rPr lang="en-US" i="1">
                <a:solidFill>
                  <a:srgbClr val="0070C0"/>
                </a:solidFill>
              </a:rPr>
              <a:t>Q </a:t>
            </a:r>
            <a:r>
              <a:rPr lang="en-US">
                <a:solidFill>
                  <a:srgbClr val="0070C0"/>
                </a:solidFill>
              </a:rPr>
              <a:t>(</a:t>
            </a:r>
            <a:r>
              <a:rPr lang="en-US" i="1">
                <a:solidFill>
                  <a:srgbClr val="0070C0"/>
                </a:solidFill>
              </a:rPr>
              <a:t>t </a:t>
            </a:r>
            <a:r>
              <a:rPr lang="en-US">
                <a:solidFill>
                  <a:srgbClr val="0070C0"/>
                </a:solidFill>
              </a:rPr>
              <a:t>))  ≡ </a:t>
            </a:r>
            <a:r>
              <a:rPr lang="en-US" i="1">
                <a:solidFill>
                  <a:srgbClr val="0070C0"/>
                </a:solidFill>
              </a:rPr>
              <a:t>Q</a:t>
            </a:r>
            <a:r>
              <a:rPr lang="en-US">
                <a:solidFill>
                  <a:srgbClr val="0070C0"/>
                </a:solidFill>
              </a:rPr>
              <a:t> is true “for all” tuples </a:t>
            </a:r>
            <a:r>
              <a:rPr lang="en-US" i="1">
                <a:solidFill>
                  <a:srgbClr val="0070C0"/>
                </a:solidFill>
              </a:rPr>
              <a:t>t</a:t>
            </a:r>
            <a:r>
              <a:rPr lang="en-US">
                <a:solidFill>
                  <a:srgbClr val="0070C0"/>
                </a:solidFill>
              </a:rPr>
              <a:t> in relation </a:t>
            </a:r>
            <a:r>
              <a:rPr lang="en-US" i="1">
                <a:solidFill>
                  <a:srgbClr val="0070C0"/>
                </a:solidFill>
              </a:rPr>
              <a:t>r</a:t>
            </a:r>
            <a:endParaRPr>
              <a:solidFill>
                <a:srgbClr val="0070C0"/>
              </a:solidFill>
            </a:endParaRPr>
          </a:p>
        </p:txBody>
      </p:sp>
      <p:sp>
        <p:nvSpPr>
          <p:cNvPr id="210" name="Google Shape;210;p21"/>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Symbols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216" name="Google Shape;216;p22"/>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solidFill>
                  <a:srgbClr val="0070C0"/>
                </a:solidFill>
              </a:rPr>
              <a:t>Find the </a:t>
            </a:r>
            <a:r>
              <a:rPr lang="en-US" i="1">
                <a:solidFill>
                  <a:srgbClr val="0070C0"/>
                </a:solidFill>
              </a:rPr>
              <a:t>ID, name, dept_name, salary  </a:t>
            </a:r>
            <a:r>
              <a:rPr lang="en-US">
                <a:solidFill>
                  <a:srgbClr val="0070C0"/>
                </a:solidFill>
              </a:rPr>
              <a:t>for instructors whose salary is greater than $80,000</a:t>
            </a:r>
            <a:endParaRPr>
              <a:solidFill>
                <a:srgbClr val="0070C0"/>
              </a:solidFill>
            </a:endParaRPr>
          </a:p>
          <a:p>
            <a:pPr marL="457200" lvl="0" indent="-342900" algn="l" rtl="0">
              <a:lnSpc>
                <a:spcPct val="90000"/>
              </a:lnSpc>
              <a:spcBef>
                <a:spcPts val="1000"/>
              </a:spcBef>
              <a:spcAft>
                <a:spcPts val="0"/>
              </a:spcAft>
              <a:buSzPts val="1800"/>
              <a:buNone/>
            </a:pPr>
            <a:r>
              <a:rPr lang="en-US">
                <a:solidFill>
                  <a:srgbClr val="FF0000"/>
                </a:solidFill>
              </a:rPr>
              <a:t>			{</a:t>
            </a:r>
            <a:r>
              <a:rPr lang="en-US" i="1">
                <a:solidFill>
                  <a:srgbClr val="FF0000"/>
                </a:solidFill>
              </a:rPr>
              <a:t>t</a:t>
            </a:r>
            <a:r>
              <a:rPr lang="en-US">
                <a:solidFill>
                  <a:srgbClr val="FF0000"/>
                </a:solidFill>
              </a:rPr>
              <a:t> | </a:t>
            </a:r>
            <a:r>
              <a:rPr lang="en-US" i="1">
                <a:solidFill>
                  <a:srgbClr val="FF0000"/>
                </a:solidFill>
              </a:rPr>
              <a:t>t</a:t>
            </a:r>
            <a:r>
              <a:rPr lang="en-US">
                <a:solidFill>
                  <a:srgbClr val="FF0000"/>
                </a:solidFill>
              </a:rPr>
              <a:t> ∈ </a:t>
            </a:r>
            <a:r>
              <a:rPr lang="en-US" i="1">
                <a:solidFill>
                  <a:srgbClr val="FF0000"/>
                </a:solidFill>
              </a:rPr>
              <a:t>instructor</a:t>
            </a:r>
            <a:r>
              <a:rPr lang="en-US">
                <a:solidFill>
                  <a:srgbClr val="FF0000"/>
                </a:solidFill>
              </a:rPr>
              <a:t> ∧ </a:t>
            </a:r>
            <a:r>
              <a:rPr lang="en-US" i="1">
                <a:solidFill>
                  <a:srgbClr val="FF0000"/>
                </a:solidFill>
              </a:rPr>
              <a:t>t</a:t>
            </a:r>
            <a:r>
              <a:rPr lang="en-US">
                <a:solidFill>
                  <a:srgbClr val="FF0000"/>
                </a:solidFill>
              </a:rPr>
              <a:t> [</a:t>
            </a:r>
            <a:r>
              <a:rPr lang="en-US" i="1">
                <a:solidFill>
                  <a:srgbClr val="FF0000"/>
                </a:solidFill>
              </a:rPr>
              <a:t>salary </a:t>
            </a:r>
            <a:r>
              <a:rPr lang="en-US">
                <a:solidFill>
                  <a:srgbClr val="FF0000"/>
                </a:solidFill>
              </a:rPr>
              <a:t>] &gt; 80000}</a:t>
            </a:r>
            <a:endParaRPr lang="en-US">
              <a:solidFill>
                <a:srgbClr val="FF0000"/>
              </a:solidFill>
            </a:endParaRPr>
          </a:p>
          <a:p>
            <a:pPr marL="114300" lvl="0" indent="0" algn="l" rtl="0">
              <a:lnSpc>
                <a:spcPct val="90000"/>
              </a:lnSpc>
              <a:spcBef>
                <a:spcPts val="1000"/>
              </a:spcBef>
              <a:spcAft>
                <a:spcPts val="0"/>
              </a:spcAft>
              <a:buSzPts val="1800"/>
              <a:buNone/>
            </a:pPr>
            <a:endParaRPr i="1"/>
          </a:p>
          <a:p>
            <a:pPr marL="457200" lvl="0" indent="-342900" algn="l" rtl="0">
              <a:lnSpc>
                <a:spcPct val="90000"/>
              </a:lnSpc>
              <a:spcBef>
                <a:spcPts val="1000"/>
              </a:spcBef>
              <a:spcAft>
                <a:spcPts val="0"/>
              </a:spcAft>
              <a:buClr>
                <a:schemeClr val="dk1"/>
              </a:buClr>
              <a:buSzPts val="1800"/>
              <a:buChar char="•"/>
            </a:pPr>
            <a:r>
              <a:rPr lang="en-US"/>
              <a:t> </a:t>
            </a:r>
            <a:r>
              <a:rPr lang="en-US">
                <a:solidFill>
                  <a:srgbClr val="0070C0"/>
                </a:solidFill>
              </a:rPr>
              <a:t>Only the ID attribute value</a:t>
            </a:r>
            <a:endParaRPr lang="en-US">
              <a:solidFill>
                <a:srgbClr val="0070C0"/>
              </a:solidFill>
            </a:endParaRPr>
          </a:p>
          <a:p>
            <a:pPr marL="457200" lvl="0" indent="-274320" algn="l" rtl="0">
              <a:lnSpc>
                <a:spcPct val="90000"/>
              </a:lnSpc>
              <a:spcBef>
                <a:spcPts val="420"/>
              </a:spcBef>
              <a:spcAft>
                <a:spcPts val="0"/>
              </a:spcAft>
              <a:buClr>
                <a:schemeClr val="lt2"/>
              </a:buClr>
              <a:buSzPts val="1080"/>
              <a:buFont typeface="Arial" panose="020B0604020202020204"/>
              <a:buNone/>
            </a:pPr>
            <a:endParaRPr sz="1200" i="1"/>
          </a:p>
          <a:p>
            <a:pPr marL="457200" lvl="0" indent="-342900" algn="l" rtl="0">
              <a:lnSpc>
                <a:spcPct val="90000"/>
              </a:lnSpc>
              <a:spcBef>
                <a:spcPts val="980"/>
              </a:spcBef>
              <a:spcAft>
                <a:spcPts val="0"/>
              </a:spcAft>
              <a:buClr>
                <a:schemeClr val="lt2"/>
              </a:buClr>
              <a:buSzPts val="2520"/>
              <a:buFont typeface="Arial" panose="020B0604020202020204"/>
              <a:buNone/>
            </a:pPr>
            <a:r>
              <a:rPr lang="en-US"/>
              <a:t>                 </a:t>
            </a:r>
            <a:r>
              <a:rPr lang="en-US">
                <a:solidFill>
                  <a:srgbClr val="FF0000"/>
                </a:solidFill>
              </a:rPr>
              <a:t>{</a:t>
            </a:r>
            <a:r>
              <a:rPr lang="en-US" i="1">
                <a:solidFill>
                  <a:srgbClr val="FF0000"/>
                </a:solidFill>
              </a:rPr>
              <a:t>t </a:t>
            </a:r>
            <a:r>
              <a:rPr lang="en-US">
                <a:solidFill>
                  <a:srgbClr val="FF0000"/>
                </a:solidFill>
              </a:rPr>
              <a:t>|</a:t>
            </a:r>
            <a:r>
              <a:rPr lang="en-US" i="1">
                <a:solidFill>
                  <a:srgbClr val="FF0000"/>
                </a:solidFill>
              </a:rPr>
              <a:t> </a:t>
            </a:r>
            <a:r>
              <a:rPr lang="en-US">
                <a:solidFill>
                  <a:srgbClr val="FF0000"/>
                </a:solidFill>
              </a:rPr>
              <a:t>∃</a:t>
            </a:r>
            <a:r>
              <a:rPr lang="en-US" i="1">
                <a:solidFill>
                  <a:srgbClr val="FF0000"/>
                </a:solidFill>
              </a:rPr>
              <a:t> s ∈ </a:t>
            </a:r>
            <a:r>
              <a:rPr lang="en-US">
                <a:solidFill>
                  <a:srgbClr val="FF0000"/>
                </a:solidFill>
              </a:rPr>
              <a:t>instructor (</a:t>
            </a:r>
            <a:r>
              <a:rPr lang="en-US" i="1">
                <a:solidFill>
                  <a:srgbClr val="FF0000"/>
                </a:solidFill>
              </a:rPr>
              <a:t>t </a:t>
            </a:r>
            <a:r>
              <a:rPr lang="en-US">
                <a:solidFill>
                  <a:srgbClr val="FF0000"/>
                </a:solidFill>
              </a:rPr>
              <a:t>[</a:t>
            </a:r>
            <a:r>
              <a:rPr lang="en-US" i="1">
                <a:solidFill>
                  <a:srgbClr val="FF0000"/>
                </a:solidFill>
              </a:rPr>
              <a:t>ID </a:t>
            </a:r>
            <a:r>
              <a:rPr lang="en-US">
                <a:solidFill>
                  <a:srgbClr val="FF0000"/>
                </a:solidFill>
              </a:rPr>
              <a:t>] = </a:t>
            </a:r>
            <a:r>
              <a:rPr lang="en-US" i="1">
                <a:solidFill>
                  <a:srgbClr val="FF0000"/>
                </a:solidFill>
              </a:rPr>
              <a:t>s </a:t>
            </a:r>
            <a:r>
              <a:rPr lang="en-US">
                <a:solidFill>
                  <a:srgbClr val="FF0000"/>
                </a:solidFill>
              </a:rPr>
              <a:t>[</a:t>
            </a:r>
            <a:r>
              <a:rPr lang="en-US" i="1">
                <a:solidFill>
                  <a:srgbClr val="FF0000"/>
                </a:solidFill>
              </a:rPr>
              <a:t>ID </a:t>
            </a:r>
            <a:r>
              <a:rPr lang="en-US">
                <a:solidFill>
                  <a:srgbClr val="FF0000"/>
                </a:solidFill>
              </a:rPr>
              <a:t>] ∧ </a:t>
            </a:r>
            <a:r>
              <a:rPr lang="en-US" i="1">
                <a:solidFill>
                  <a:srgbClr val="FF0000"/>
                </a:solidFill>
              </a:rPr>
              <a:t>s</a:t>
            </a:r>
            <a:r>
              <a:rPr lang="en-US">
                <a:solidFill>
                  <a:srgbClr val="FF0000"/>
                </a:solidFill>
              </a:rPr>
              <a:t> [</a:t>
            </a:r>
            <a:r>
              <a:rPr lang="en-US" i="1">
                <a:solidFill>
                  <a:srgbClr val="FF0000"/>
                </a:solidFill>
              </a:rPr>
              <a:t>salary </a:t>
            </a:r>
            <a:r>
              <a:rPr lang="en-US">
                <a:solidFill>
                  <a:srgbClr val="FF0000"/>
                </a:solidFill>
              </a:rPr>
              <a:t>] &gt; 80000)}</a:t>
            </a:r>
            <a:endParaRPr lang="en-US">
              <a:solidFill>
                <a:srgbClr val="FF0000"/>
              </a:solidFill>
            </a:endParaRPr>
          </a:p>
          <a:p>
            <a:pPr marL="457200" lvl="0" indent="-228600" algn="l" rtl="0">
              <a:lnSpc>
                <a:spcPct val="90000"/>
              </a:lnSpc>
              <a:spcBef>
                <a:spcPts val="1000"/>
              </a:spcBef>
              <a:spcAft>
                <a:spcPts val="0"/>
              </a:spcAft>
              <a:buClr>
                <a:schemeClr val="dk1"/>
              </a:buClr>
              <a:buSzPts val="1800"/>
              <a:buNone/>
            </a:pP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solidFill>
                  <a:srgbClr val="0070C0"/>
                </a:solidFill>
              </a:rPr>
              <a:t>Find the names of all instructors whose department is in the Watson building</a:t>
            </a:r>
            <a:endParaRPr lang="en-US">
              <a:solidFill>
                <a:srgbClr val="0070C0"/>
              </a:solidFill>
            </a:endParaRPr>
          </a:p>
          <a:p>
            <a:pPr marL="457200" lvl="0" indent="-228600" algn="l" rtl="0">
              <a:lnSpc>
                <a:spcPct val="90000"/>
              </a:lnSpc>
              <a:spcBef>
                <a:spcPts val="1000"/>
              </a:spcBef>
              <a:spcAft>
                <a:spcPts val="0"/>
              </a:spcAft>
              <a:buClr>
                <a:schemeClr val="dk1"/>
              </a:buClr>
              <a:buSzPts val="1800"/>
              <a:buNone/>
            </a:pPr>
          </a:p>
          <a:p>
            <a:pPr marL="457200" lvl="0" indent="-228600" algn="l" rtl="0">
              <a:lnSpc>
                <a:spcPct val="90000"/>
              </a:lnSpc>
              <a:spcBef>
                <a:spcPts val="1000"/>
              </a:spcBef>
              <a:spcAft>
                <a:spcPts val="0"/>
              </a:spcAft>
              <a:buClr>
                <a:schemeClr val="dk1"/>
              </a:buClr>
              <a:buSzPts val="1800"/>
              <a:buNone/>
            </a:pPr>
          </a:p>
          <a:p>
            <a:pPr marL="0" lvl="0" indent="0" algn="l" rtl="0">
              <a:lnSpc>
                <a:spcPct val="90000"/>
              </a:lnSpc>
              <a:spcBef>
                <a:spcPts val="1000"/>
              </a:spcBef>
              <a:spcAft>
                <a:spcPts val="0"/>
              </a:spcAft>
              <a:buSzPts val="1800"/>
              <a:buNone/>
            </a:pPr>
          </a:p>
          <a:p>
            <a:pPr marL="457200" lvl="0" indent="-342900" algn="l" rtl="0">
              <a:lnSpc>
                <a:spcPct val="90000"/>
              </a:lnSpc>
              <a:spcBef>
                <a:spcPts val="1000"/>
              </a:spcBef>
              <a:spcAft>
                <a:spcPts val="0"/>
              </a:spcAft>
              <a:buClr>
                <a:schemeClr val="dk1"/>
              </a:buClr>
              <a:buSzPts val="1800"/>
              <a:buChar char="•"/>
            </a:pPr>
            <a:r>
              <a:rPr lang="en-US">
                <a:solidFill>
                  <a:srgbClr val="0070C0"/>
                </a:solidFill>
              </a:rPr>
              <a:t>Find the set of all courses taught in the Fall 2009 semester, or in the Spring 2010 semester, or both</a:t>
            </a:r>
            <a:endParaRPr lang="en-US">
              <a:solidFill>
                <a:srgbClr val="0070C0"/>
              </a:solidFill>
            </a:endParaRPr>
          </a:p>
          <a:p>
            <a:pPr marL="457200" lvl="0" indent="-228600" algn="l" rtl="0">
              <a:lnSpc>
                <a:spcPct val="90000"/>
              </a:lnSpc>
              <a:spcBef>
                <a:spcPts val="1000"/>
              </a:spcBef>
              <a:spcAft>
                <a:spcPts val="0"/>
              </a:spcAft>
              <a:buClr>
                <a:schemeClr val="dk1"/>
              </a:buClr>
              <a:buSzPts val="1800"/>
              <a:buNone/>
            </a:pPr>
          </a:p>
        </p:txBody>
      </p:sp>
      <p:sp>
        <p:nvSpPr>
          <p:cNvPr id="222" name="Google Shape;222;p23"/>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23"/>
          <p:cNvSpPr txBox="1"/>
          <p:nvPr/>
        </p:nvSpPr>
        <p:spPr>
          <a:xfrm>
            <a:off x="2038257" y="4430700"/>
            <a:ext cx="9620343" cy="132343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800"/>
              <a:buFont typeface="Arial" panose="020B0604020202020204"/>
              <a:buNone/>
            </a:pP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section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course_id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course_id</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  </a:t>
            </a:r>
            <a:b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b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semester</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“Fall” ∧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[year]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2009 </a:t>
            </a:r>
            <a:b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b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v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section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course_id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course_id</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  </a:t>
            </a:r>
            <a:b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b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semester</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“Spring” ∧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[year] </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2010</a:t>
            </a:r>
            <a:r>
              <a:rPr lang="en-US" sz="20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endParaRPr lang="en-US" sz="20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224" name="Google Shape;224;p23"/>
          <p:cNvSpPr txBox="1"/>
          <p:nvPr/>
        </p:nvSpPr>
        <p:spPr>
          <a:xfrm>
            <a:off x="1823104" y="2285655"/>
            <a:ext cx="9808602" cy="12003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2160"/>
              <a:buFont typeface="Arial" panose="020B0604020202020204"/>
              <a:buNone/>
            </a:pP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t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instructor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t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name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name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b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b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department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dept_name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s</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dept_name</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a:t>
            </a:r>
            <a:b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b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u </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a:t>
            </a:r>
            <a:r>
              <a:rPr lang="en-US"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building</a:t>
            </a:r>
            <a:r>
              <a:rPr lang="en-US" sz="2400" b="1" i="0"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rPr>
              <a:t>] = “Watson” ))}</a:t>
            </a:r>
            <a:endParaRPr sz="2400" b="1" i="1" u="none" strike="noStrike" cap="none">
              <a:solidFill>
                <a:srgbClr val="FF0000"/>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400"/>
              <a:buNone/>
            </a:pPr>
            <a:r>
              <a:rPr lang="en-US" sz="4000"/>
              <a:t> Pitfalls in Relational Database</a:t>
            </a:r>
            <a:endParaRPr lang="en-US"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a:t>Introduction</a:t>
            </a:r>
            <a:endParaRPr lang="en-US"/>
          </a:p>
        </p:txBody>
      </p:sp>
      <p:sp>
        <p:nvSpPr>
          <p:cNvPr id="235" name="Google Shape;235;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06400" algn="just" rtl="0">
              <a:lnSpc>
                <a:spcPct val="90000"/>
              </a:lnSpc>
              <a:spcBef>
                <a:spcPts val="1000"/>
              </a:spcBef>
              <a:spcAft>
                <a:spcPts val="0"/>
              </a:spcAft>
              <a:buSzPts val="2800"/>
              <a:buChar char="•"/>
            </a:pPr>
            <a:r>
              <a:rPr lang="en-US" b="0" i="0">
                <a:latin typeface="Arial" panose="020B0604020202020204"/>
                <a:ea typeface="Arial" panose="020B0604020202020204"/>
                <a:cs typeface="Arial" panose="020B0604020202020204"/>
                <a:sym typeface="Arial" panose="020B0604020202020204"/>
              </a:rPr>
              <a:t>Relational databases are widely used in modern software applications for storing and managing data. </a:t>
            </a:r>
            <a:endParaRPr lang="en-US" b="0" i="0">
              <a:latin typeface="Arial" panose="020B0604020202020204"/>
              <a:ea typeface="Arial" panose="020B0604020202020204"/>
              <a:cs typeface="Arial" panose="020B0604020202020204"/>
              <a:sym typeface="Arial" panose="020B0604020202020204"/>
            </a:endParaRPr>
          </a:p>
          <a:p>
            <a:pPr marL="457200" lvl="0" indent="-406400" algn="just" rtl="0">
              <a:lnSpc>
                <a:spcPct val="90000"/>
              </a:lnSpc>
              <a:spcBef>
                <a:spcPts val="1000"/>
              </a:spcBef>
              <a:spcAft>
                <a:spcPts val="0"/>
              </a:spcAft>
              <a:buSzPts val="2800"/>
              <a:buChar char="•"/>
            </a:pPr>
            <a:r>
              <a:rPr lang="en-US" b="0" i="0">
                <a:latin typeface="Arial" panose="020B0604020202020204"/>
                <a:ea typeface="Arial" panose="020B0604020202020204"/>
                <a:cs typeface="Arial" panose="020B0604020202020204"/>
                <a:sym typeface="Arial" panose="020B0604020202020204"/>
              </a:rPr>
              <a:t>However, designing a good schema that represents the data accurately and efficiently is a challenging task. </a:t>
            </a:r>
            <a:endParaRPr lang="en-US" b="0" i="0">
              <a:latin typeface="Arial" panose="020B0604020202020204"/>
              <a:ea typeface="Arial" panose="020B0604020202020204"/>
              <a:cs typeface="Arial" panose="020B0604020202020204"/>
              <a:sym typeface="Arial" panose="020B0604020202020204"/>
            </a:endParaRPr>
          </a:p>
          <a:p>
            <a:pPr marL="457200" lvl="0" indent="-406400" algn="just" rtl="0">
              <a:lnSpc>
                <a:spcPct val="90000"/>
              </a:lnSpc>
              <a:spcBef>
                <a:spcPts val="1000"/>
              </a:spcBef>
              <a:spcAft>
                <a:spcPts val="0"/>
              </a:spcAft>
              <a:buSzPts val="2800"/>
              <a:buChar char="•"/>
            </a:pPr>
            <a:r>
              <a:rPr lang="en-US" b="0" i="0">
                <a:latin typeface="Arial" panose="020B0604020202020204"/>
                <a:ea typeface="Arial" panose="020B0604020202020204"/>
                <a:cs typeface="Arial" panose="020B0604020202020204"/>
                <a:sym typeface="Arial" panose="020B0604020202020204"/>
              </a:rPr>
              <a:t>In this presentation, we will explore the pitfalls in relational database design, and discuss how to decompose a bad schema and understand functional dependencies to improve it.</a:t>
            </a:r>
            <a:endParaRPr lang="en-US" b="0" i="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600"/>
              <a:t>Pitfalls in Relational Database Design</a:t>
            </a:r>
            <a:endParaRPr lang="en-US" sz="3600"/>
          </a:p>
        </p:txBody>
      </p:sp>
      <p:sp>
        <p:nvSpPr>
          <p:cNvPr id="241" name="Google Shape;24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1.1  Redundancy:</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Storing the same data in multiple places can lead to inconsistencies and inefficiencies. </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1.2  Inconsistency:</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Data inconsistencies can occur when different parts of the database hold different versions of the same data. </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1.3  Inefficiency:</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Poor database design can result in slower query performance and increased storage requirements. </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1.4  Complexity:</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r>
              <a:rPr lang="en-US" b="0" i="0">
                <a:latin typeface="Arial" panose="020B0604020202020204"/>
                <a:ea typeface="Arial" panose="020B0604020202020204"/>
                <a:cs typeface="Arial" panose="020B0604020202020204"/>
                <a:sym typeface="Arial" panose="020B0604020202020204"/>
              </a:rPr>
              <a:t>A complex database schema can be difficult to understand and maintain, leading to errors and inefficiencies.</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18000"/>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600"/>
              <a:t>Decomposing a Bad Schema</a:t>
            </a:r>
            <a:endParaRPr lang="en-US" sz="3600"/>
          </a:p>
        </p:txBody>
      </p:sp>
      <p:sp>
        <p:nvSpPr>
          <p:cNvPr id="247" name="Google Shape;24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2800"/>
              <a:buNone/>
            </a:pPr>
            <a:r>
              <a:rPr lang="en-US"/>
              <a:t>What is a bad schema?</a:t>
            </a:r>
            <a:endParaRPr lang="en-US"/>
          </a:p>
          <a:p>
            <a:pPr marL="457200" lvl="0" indent="-406400" algn="just" rtl="0">
              <a:lnSpc>
                <a:spcPct val="90000"/>
              </a:lnSpc>
              <a:spcBef>
                <a:spcPts val="1000"/>
              </a:spcBef>
              <a:spcAft>
                <a:spcPts val="0"/>
              </a:spcAft>
              <a:buSzPts val="2800"/>
              <a:buChar char="•"/>
            </a:pPr>
            <a:r>
              <a:rPr lang="en-US" sz="2400"/>
              <a:t>A bad schema is a database schema that suffers from common design problems that can lead to issues such as data redundancy, inconsistency, and inefficiency. </a:t>
            </a:r>
            <a:endParaRPr lang="en-US" sz="2400"/>
          </a:p>
          <a:p>
            <a:pPr marL="457200" lvl="0" indent="-406400" algn="just" rtl="0">
              <a:lnSpc>
                <a:spcPct val="90000"/>
              </a:lnSpc>
              <a:spcBef>
                <a:spcPts val="1000"/>
              </a:spcBef>
              <a:spcAft>
                <a:spcPts val="0"/>
              </a:spcAft>
              <a:buSzPts val="2800"/>
              <a:buChar char="•"/>
            </a:pPr>
            <a:r>
              <a:rPr lang="en-US" sz="2400"/>
              <a:t>Some common examples of bad schema design include tables with duplicate data, tables with many null values, and tables with inappropriate data types. </a:t>
            </a:r>
            <a:endParaRPr lang="en-US" sz="2400"/>
          </a:p>
          <a:p>
            <a:pPr marL="457200" lvl="0" indent="-406400" algn="just" rtl="0">
              <a:lnSpc>
                <a:spcPct val="90000"/>
              </a:lnSpc>
              <a:spcBef>
                <a:spcPts val="1000"/>
              </a:spcBef>
              <a:spcAft>
                <a:spcPts val="0"/>
              </a:spcAft>
              <a:buSzPts val="2800"/>
              <a:buChar char="•"/>
            </a:pPr>
            <a:r>
              <a:rPr lang="en-US" sz="2400"/>
              <a:t>A bad schema can make it difficult to manage data, slow down queries, and cause data integrity issues. </a:t>
            </a:r>
            <a:endParaRPr lang="en-US" sz="2400"/>
          </a:p>
          <a:p>
            <a:pPr marL="457200" lvl="0" indent="-406400" algn="just" rtl="0">
              <a:lnSpc>
                <a:spcPct val="90000"/>
              </a:lnSpc>
              <a:spcBef>
                <a:spcPts val="1000"/>
              </a:spcBef>
              <a:spcAft>
                <a:spcPts val="0"/>
              </a:spcAft>
              <a:buSzPts val="2800"/>
              <a:buChar char="•"/>
            </a:pPr>
            <a:r>
              <a:rPr lang="en-US" sz="2400"/>
              <a:t>Therefore, it is essential to design a good schema that accurately represents the data, is efficient, and minimizes redundancy and inconsistencies.</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4400"/>
              <a:t>Decomposing a Bad Schema</a:t>
            </a:r>
            <a:endParaRPr lang="en-US" sz="4400"/>
          </a:p>
        </p:txBody>
      </p:sp>
      <p:sp>
        <p:nvSpPr>
          <p:cNvPr id="253" name="Google Shape;25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2800"/>
              <a:buNone/>
            </a:pPr>
            <a:r>
              <a:rPr lang="en-US">
                <a:latin typeface="Times New Roman" panose="02020603050405020304"/>
                <a:ea typeface="Times New Roman" panose="02020603050405020304"/>
                <a:cs typeface="Times New Roman" panose="02020603050405020304"/>
                <a:sym typeface="Times New Roman" panose="02020603050405020304"/>
              </a:rPr>
              <a:t>Common problems in a bad schema:</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Redundancy</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Inconsistency</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Inefficiency</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a:latin typeface="Times New Roman" panose="02020603050405020304"/>
                <a:ea typeface="Times New Roman" panose="02020603050405020304"/>
                <a:cs typeface="Times New Roman" panose="02020603050405020304"/>
                <a:sym typeface="Times New Roman" panose="02020603050405020304"/>
              </a:rPr>
              <a:t>Decomposition process:</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Identify functional dependencies</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Normalize the schema using normalization rules</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Check for anomalies</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Evaluate trade-offs</a:t>
            </a:r>
            <a:endParaRPr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body" idx="1"/>
          </p:nvPr>
        </p:nvSpPr>
        <p:spPr>
          <a:xfrm>
            <a:off x="682925" y="1182478"/>
            <a:ext cx="10932426" cy="5199630"/>
          </a:xfrm>
          <a:prstGeom prst="rect">
            <a:avLst/>
          </a:prstGeom>
          <a:noFill/>
          <a:ln>
            <a:noFill/>
          </a:ln>
        </p:spPr>
        <p:txBody>
          <a:bodyPr spcFirstLastPara="1" wrap="square" lIns="91425" tIns="45700" rIns="91425" bIns="45700" anchor="t" anchorCtr="0">
            <a:normAutofit lnSpcReduction="10000"/>
          </a:bodyPr>
          <a:lstStyle/>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Functional dependency (FD) is a constraint that specifies the relationship between two attributes in a database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states that one attribute (the dependent attribute) is functionally dependent on another attribute (the determinant attribute)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other words, the value of the dependent attribute is uniquely determined by the value of the determinant attribute.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in a database table that stores information about employees, the attribute "employee name" is functionally dependent on the attribute "employee ID", since each employee has a unique ID and a unique name.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59" name="Google Shape;259;p29"/>
          <p:cNvSpPr txBox="1"/>
          <p:nvPr/>
        </p:nvSpPr>
        <p:spPr>
          <a:xfrm>
            <a:off x="289570"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Functional Dependency</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Procedural versus non-procedural, or declarative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“Pure” languages: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Relational algebra</a:t>
            </a:r>
            <a:endParaRPr lang="en-US" sz="20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Tuple relational calculus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Domain relational calculus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procedural language consisting  of a set of operations that take one or two relations as input and produce a new relation as their result.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Clr>
                <a:schemeClr val="dk1"/>
              </a:buClr>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Six basic operators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σ</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project: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union: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set difference: –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Cartesian product: x</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42900" algn="l" rtl="0">
              <a:lnSpc>
                <a:spcPct val="90000"/>
              </a:lnSpc>
              <a:spcBef>
                <a:spcPts val="500"/>
              </a:spcBef>
              <a:spcAft>
                <a:spcPts val="0"/>
              </a:spcAft>
              <a:buSzPts val="18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rename: ρ</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228600" algn="l" rtl="0">
              <a:lnSpc>
                <a:spcPct val="90000"/>
              </a:lnSpc>
              <a:spcBef>
                <a:spcPts val="500"/>
              </a:spcBef>
              <a:spcAft>
                <a:spcPts val="0"/>
              </a:spcAft>
              <a:buSzPts val="18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4" name="Google Shape;94;p3"/>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body" idx="1"/>
          </p:nvPr>
        </p:nvSpPr>
        <p:spPr>
          <a:xfrm>
            <a:off x="682925" y="1182478"/>
            <a:ext cx="10833340" cy="4351338"/>
          </a:xfrm>
          <a:prstGeom prst="rect">
            <a:avLst/>
          </a:prstGeom>
          <a:noFill/>
          <a:ln>
            <a:noFill/>
          </a:ln>
        </p:spPr>
        <p:txBody>
          <a:bodyPr spcFirstLastPara="1" wrap="square" lIns="91425" tIns="45700" rIns="91425" bIns="45700" anchor="t" anchorCtr="0">
            <a:normAutofit/>
          </a:bodyPr>
          <a:lstStyle/>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Decomposition is the process of splitting a single database table into multiple tables to improve its design and eliminate redundancy.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context of functional dependencies, decomposition involves splitting a table into smaller tables that satisfy certain functional dependencies.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65" name="Google Shape;265;p30"/>
          <p:cNvSpPr txBox="1"/>
          <p:nvPr/>
        </p:nvSpPr>
        <p:spPr>
          <a:xfrm>
            <a:off x="289570"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Decomposition using Functional Dependency</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body" idx="1"/>
          </p:nvPr>
        </p:nvSpPr>
        <p:spPr>
          <a:xfrm>
            <a:off x="682925" y="1182478"/>
            <a:ext cx="10833340" cy="4351338"/>
          </a:xfrm>
          <a:prstGeom prst="rect">
            <a:avLst/>
          </a:prstGeom>
          <a:noFill/>
          <a:ln>
            <a:noFill/>
          </a:ln>
        </p:spPr>
        <p:txBody>
          <a:bodyPr spcFirstLastPara="1" wrap="square" lIns="91425" tIns="45700" rIns="91425" bIns="45700" anchor="t" anchorCtr="0">
            <a:normAutofit/>
          </a:bodyPr>
          <a:lstStyle/>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Dependency preservation is the property that ensures that a decomposition of a table into smaller tables preserves the functional dependencies that existed in the original table.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other words, if a functional dependency existed between two attributes in the original table, it should also exist in the smaller tables after decomposition.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71" name="Google Shape;271;p31"/>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Dependency Preservation</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body" idx="1"/>
          </p:nvPr>
        </p:nvSpPr>
        <p:spPr>
          <a:xfrm>
            <a:off x="682925" y="1182478"/>
            <a:ext cx="10833340" cy="4351338"/>
          </a:xfrm>
          <a:prstGeom prst="rect">
            <a:avLst/>
          </a:prstGeom>
          <a:noFill/>
          <a:ln>
            <a:noFill/>
          </a:ln>
        </p:spPr>
        <p:txBody>
          <a:bodyPr spcFirstLastPara="1" wrap="square" lIns="91425" tIns="45700" rIns="91425" bIns="45700" anchor="t" anchorCtr="0">
            <a:normAutofit/>
          </a:bodyPr>
          <a:lstStyle/>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Suppose we have a database table called "employees" with the following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10000"/>
              </a:lnSpc>
              <a:spcBef>
                <a:spcPts val="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542925" algn="just"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employees (employee_id, employee_name, department,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10000"/>
              </a:lnSpc>
              <a:spcBef>
                <a:spcPts val="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Font typeface="Arial" panose="020B0604020202020204"/>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Let's say that the following functional dependencies hold in this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Font typeface="Arial" panose="020B0604020202020204"/>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employee_id -&gt; employee_name, department,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l" rtl="0">
              <a:lnSpc>
                <a:spcPct val="90000"/>
              </a:lnSpc>
              <a:spcBef>
                <a:spcPts val="1000"/>
              </a:spcBef>
              <a:spcAft>
                <a:spcPts val="0"/>
              </a:spcAft>
              <a:buSzPts val="1800"/>
              <a:buFont typeface="Arial" panose="020B0604020202020204"/>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department -&gt;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77" name="Google Shape;277;p32"/>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body" idx="1"/>
          </p:nvPr>
        </p:nvSpPr>
        <p:spPr>
          <a:xfrm>
            <a:off x="682925" y="1182477"/>
            <a:ext cx="10896162" cy="4890331"/>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other words, the employee ID uniquely determines the employee name, department, and salary, and the department uniquely determines the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However, this table is not in a good design, because there is redundancy.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if an employee changes departments, we would need to update multiple rows in the table to reflect this change.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3" name="Google Shape;283;p33"/>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body" idx="1"/>
          </p:nvPr>
        </p:nvSpPr>
        <p:spPr>
          <a:xfrm>
            <a:off x="682925" y="1182477"/>
            <a:ext cx="10896162" cy="4890331"/>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eliminate this redundancy, we can decompose the table into two smaller tables, as follows: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SzPts val="18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employees1(employee_id, employee_name, department)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228600" algn="just" rtl="0">
              <a:lnSpc>
                <a:spcPct val="90000"/>
              </a:lnSpc>
              <a:spcBef>
                <a:spcPts val="1000"/>
              </a:spcBef>
              <a:spcAft>
                <a:spcPts val="0"/>
              </a:spcAft>
              <a:buSzPts val="18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SzPts val="18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employees2(department,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9" name="Google Shape;289;p34"/>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body" idx="1"/>
          </p:nvPr>
        </p:nvSpPr>
        <p:spPr>
          <a:xfrm>
            <a:off x="682925" y="1182477"/>
            <a:ext cx="10896162" cy="4890331"/>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new design, each table has fewer attributes and there is no redundancy.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However, we need to ensure that the functional dependencies still hold in the smaller tables.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can check this by computing the closure of the functional dependencies in each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 lvl="0" indent="0" algn="just" rtl="0">
              <a:lnSpc>
                <a:spcPct val="9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employees1 = {employee_id -&gt; employee_name, department,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employees2 = {department -&gt; salary}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 lvl="0" indent="0" algn="l" rtl="0">
              <a:lnSpc>
                <a:spcPct val="90000"/>
              </a:lnSpc>
              <a:spcBef>
                <a:spcPts val="1000"/>
              </a:spcBef>
              <a:spcAft>
                <a:spcPts val="0"/>
              </a:spcAft>
              <a:buSzPts val="18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95" name="Google Shape;295;p35"/>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body" idx="1"/>
          </p:nvPr>
        </p:nvSpPr>
        <p:spPr>
          <a:xfrm>
            <a:off x="682925" y="1182477"/>
            <a:ext cx="10896162" cy="4890331"/>
          </a:xfrm>
          <a:prstGeom prst="rect">
            <a:avLst/>
          </a:prstGeom>
          <a:noFill/>
          <a:ln>
            <a:noFill/>
          </a:ln>
        </p:spPr>
        <p:txBody>
          <a:bodyPr spcFirstLastPara="1" wrap="square" lIns="91425" tIns="45700" rIns="91425" bIns="45700" anchor="t" anchorCtr="0">
            <a:normAutofit/>
          </a:bodyPr>
          <a:lstStyle/>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closure of each table includes the functional dependencies that hold in that table.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can see that the functional dependencies that held in the original table are preserved in the decomposition, and so the decomposition satisfies </a:t>
            </a: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dependency preservation</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 lvl="0" indent="0" algn="l" rtl="0">
              <a:lnSpc>
                <a:spcPct val="90000"/>
              </a:lnSpc>
              <a:spcBef>
                <a:spcPts val="1000"/>
              </a:spcBef>
              <a:spcAft>
                <a:spcPts val="0"/>
              </a:spcAft>
              <a:buSzPts val="18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42925" lvl="0" indent="-390525"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just" rtl="0">
              <a:lnSpc>
                <a:spcPct val="110000"/>
              </a:lnSpc>
              <a:spcBef>
                <a:spcPts val="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just" rtl="0">
              <a:lnSpc>
                <a:spcPct val="15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01" name="Google Shape;301;p36"/>
          <p:cNvSpPr txBox="1"/>
          <p:nvPr/>
        </p:nvSpPr>
        <p:spPr>
          <a:xfrm>
            <a:off x="482652" y="475892"/>
            <a:ext cx="11226695" cy="4636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Example</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838200" y="365126"/>
            <a:ext cx="10515600" cy="7262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600"/>
              <a:t>Understanding Functional Dependencies</a:t>
            </a:r>
            <a:endParaRPr lang="en-US" sz="3600"/>
          </a:p>
        </p:txBody>
      </p:sp>
      <p:sp>
        <p:nvSpPr>
          <p:cNvPr id="307" name="Google Shape;307;p37"/>
          <p:cNvSpPr txBox="1">
            <a:spLocks noGrp="1"/>
          </p:cNvSpPr>
          <p:nvPr>
            <p:ph type="body" idx="1"/>
          </p:nvPr>
        </p:nvSpPr>
        <p:spPr>
          <a:xfrm>
            <a:off x="838200" y="1224116"/>
            <a:ext cx="10515600" cy="4952847"/>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SzPts val="2800"/>
              <a:buNone/>
            </a:pPr>
            <a:r>
              <a:rPr lang="en-US">
                <a:latin typeface="Times New Roman" panose="02020603050405020304"/>
                <a:ea typeface="Times New Roman" panose="02020603050405020304"/>
                <a:cs typeface="Times New Roman" panose="02020603050405020304"/>
                <a:sym typeface="Times New Roman" panose="02020603050405020304"/>
              </a:rPr>
              <a:t>Definition: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Functional dependencies (FDs) are a fundamental concept in database design that describes the relationship between attributes or columns in a table.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 a relational database, an FD is a constraint that specifies that the value of one or more attributes uniquely determines the value of another attribute.</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More specifically, let R be a relation schema with attributes A and B, where A and B are subsets of the set of attributes of R.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We say that A functionally determines B, denoted A → B, if for any two tuples t1 and t2 in R that agree on all attributes in A, they must also agree on all attributes in B.</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90000"/>
              </a:lnSpc>
              <a:spcBef>
                <a:spcPts val="1000"/>
              </a:spcBef>
              <a:spcAft>
                <a:spcPts val="0"/>
              </a:spcAft>
              <a:buSzPts val="2800"/>
              <a:buNone/>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838200" y="365126"/>
            <a:ext cx="10515600" cy="9622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600"/>
              <a:t>Example:</a:t>
            </a:r>
            <a:endParaRPr lang="en-US" sz="3600"/>
          </a:p>
        </p:txBody>
      </p:sp>
      <p:sp>
        <p:nvSpPr>
          <p:cNvPr id="313" name="Google Shape;313;p38"/>
          <p:cNvSpPr txBox="1">
            <a:spLocks noGrp="1"/>
          </p:cNvSpPr>
          <p:nvPr>
            <p:ph type="body" idx="1"/>
          </p:nvPr>
        </p:nvSpPr>
        <p:spPr>
          <a:xfrm>
            <a:off x="838200" y="1327356"/>
            <a:ext cx="10515600" cy="4849607"/>
          </a:xfrm>
          <a:prstGeom prst="rect">
            <a:avLst/>
          </a:prstGeom>
          <a:noFill/>
          <a:ln>
            <a:noFill/>
          </a:ln>
        </p:spPr>
        <p:txBody>
          <a:bodyPr spcFirstLastPara="1" wrap="square" lIns="91425" tIns="45700" rIns="91425" bIns="45700" anchor="t" anchorCtr="0">
            <a:normAutofit/>
          </a:bodyPr>
          <a:lstStyle/>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Suppose we have a relation called "students" with attributes "student_id," "first_name," and "last_name."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If we know a student's "student_id," we can uniquely determine their "first_name" and "last_name."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Thus, we can say that "student_id" → ("first_name", "last_name") is a functional dependency in the "students" relation.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Functional dependencies are essential in database design because they help to ensure data integrity and prevent data anomalies.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They also aid in the normalization process by identifying redundant data and helping to eliminate it from the schema.</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90000"/>
              </a:lnSpc>
              <a:spcBef>
                <a:spcPts val="1000"/>
              </a:spcBef>
              <a:spcAft>
                <a:spcPts val="0"/>
              </a:spcAft>
              <a:buSzPts val="2800"/>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body" idx="1"/>
          </p:nvPr>
        </p:nvSpPr>
        <p:spPr>
          <a:xfrm>
            <a:off x="838200" y="412956"/>
            <a:ext cx="10515600" cy="576400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SzPts val="2800"/>
              <a:buNone/>
            </a:pPr>
            <a:r>
              <a:rPr lang="en-US">
                <a:latin typeface="Times New Roman" panose="02020603050405020304"/>
                <a:ea typeface="Times New Roman" panose="02020603050405020304"/>
                <a:cs typeface="Times New Roman" panose="02020603050405020304"/>
                <a:sym typeface="Times New Roman" panose="02020603050405020304"/>
              </a:rPr>
              <a:t>Trivial vs Non Trivial FD</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ts val="2800"/>
              <a:buNone/>
            </a:pPr>
            <a:r>
              <a:rPr lang="en-US">
                <a:latin typeface="Times New Roman" panose="02020603050405020304"/>
                <a:ea typeface="Times New Roman" panose="02020603050405020304"/>
                <a:cs typeface="Times New Roman" panose="02020603050405020304"/>
                <a:sym typeface="Times New Roman" panose="02020603050405020304"/>
              </a:rPr>
              <a:t>The difference between trivial and non-trivial functional dependencies (FDs) lies in their implications for the data in a database.</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A trivial FD is a functional dependency where the dependent attribute is already determined by the determinant attribute(s) and does not provide any new information.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 other words, a trivial FD always holds true and is not useful for data analysis or normalization.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For example, in a table with attributes A, B, and C, the FD A → A is trivial because it simply means that the value of attribute A determines itself, which is already a given.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Another example of a trivial FD is A, B → A, which states that knowing the values of A and B allows us to determine the value of A, which is again trivial.</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ts val="28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idx="4294967295"/>
          </p:nvPr>
        </p:nvSpPr>
        <p:spPr>
          <a:xfrm>
            <a:off x="0" y="0"/>
            <a:ext cx="10515600" cy="4636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panose="02000506070000020004"/>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RELATIONAL ALGEBRA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4"/>
          <p:cNvSpPr txBox="1">
            <a:spLocks noGrp="1"/>
          </p:cNvSpPr>
          <p:nvPr>
            <p:ph type="body" idx="1"/>
          </p:nvPr>
        </p:nvSpPr>
        <p:spPr>
          <a:xfrm>
            <a:off x="326265" y="613669"/>
            <a:ext cx="11539470" cy="50470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Instructor Table  					Department Table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rgbClr val="0000FF"/>
              </a:buClr>
              <a:buSzPts val="1800"/>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pic>
        <p:nvPicPr>
          <p:cNvPr id="101" name="Google Shape;101;p4"/>
          <p:cNvPicPr preferRelativeResize="0"/>
          <p:nvPr/>
        </p:nvPicPr>
        <p:blipFill rotWithShape="1">
          <a:blip r:embed="rId1"/>
          <a:srcRect t="8416"/>
          <a:stretch>
            <a:fillRect/>
          </a:stretch>
        </p:blipFill>
        <p:spPr>
          <a:xfrm>
            <a:off x="498765" y="1995054"/>
            <a:ext cx="6014172" cy="4212647"/>
          </a:xfrm>
          <a:prstGeom prst="rect">
            <a:avLst/>
          </a:prstGeom>
          <a:noFill/>
          <a:ln>
            <a:noFill/>
          </a:ln>
        </p:spPr>
      </p:pic>
      <p:pic>
        <p:nvPicPr>
          <p:cNvPr id="102" name="Google Shape;102;p4"/>
          <p:cNvPicPr preferRelativeResize="0"/>
          <p:nvPr/>
        </p:nvPicPr>
        <p:blipFill rotWithShape="1">
          <a:blip r:embed="rId2"/>
          <a:srcRect/>
          <a:stretch>
            <a:fillRect/>
          </a:stretch>
        </p:blipFill>
        <p:spPr>
          <a:xfrm>
            <a:off x="6512937" y="1180232"/>
            <a:ext cx="4660732" cy="268345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title"/>
          </p:nvPr>
        </p:nvSpPr>
        <p:spPr>
          <a:xfrm>
            <a:off x="838200" y="365126"/>
            <a:ext cx="10515600" cy="7262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3600" b="1"/>
              <a:t>Non Trivial FD</a:t>
            </a:r>
            <a:endParaRPr lang="en-US" sz="3600" b="1"/>
          </a:p>
        </p:txBody>
      </p:sp>
      <p:sp>
        <p:nvSpPr>
          <p:cNvPr id="324" name="Google Shape;324;p40"/>
          <p:cNvSpPr txBox="1">
            <a:spLocks noGrp="1"/>
          </p:cNvSpPr>
          <p:nvPr>
            <p:ph type="body" idx="1"/>
          </p:nvPr>
        </p:nvSpPr>
        <p:spPr>
          <a:xfrm>
            <a:off x="838200" y="1091382"/>
            <a:ext cx="10515600" cy="5085581"/>
          </a:xfrm>
          <a:prstGeom prst="rect">
            <a:avLst/>
          </a:prstGeom>
          <a:noFill/>
          <a:ln>
            <a:noFill/>
          </a:ln>
        </p:spPr>
        <p:txBody>
          <a:bodyPr spcFirstLastPara="1" wrap="square" lIns="91425" tIns="45700" rIns="91425" bIns="45700" anchor="t" anchorCtr="0">
            <a:normAutofit lnSpcReduction="10000"/>
          </a:bodyPr>
          <a:lstStyle/>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 contrast, a non-trivial FD is a functional dependency where the dependent attribute is not determined by the determinant attribute(s) alone, and thus provides new information about the data.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Non-trivial FDs are useful for analyzing and optimizing a database schema.</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For example, in a table with attributes "employee_id," "employee_name," and "employee_department," the FD "employee_id" → "employee_name" is non-trivial because knowing the "employee_id" determines the "employee_name," and this information is not already given.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Similarly, in the same table,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the FD "employee_id" → "employee_department" is also non-trivial.</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90000"/>
              </a:lnSpc>
              <a:spcBef>
                <a:spcPts val="1000"/>
              </a:spcBef>
              <a:spcAft>
                <a:spcPts val="0"/>
              </a:spcAft>
              <a:buSzPts val="2800"/>
              <a:buNone/>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6"/>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t>Closure of FD set </a:t>
            </a:r>
            <a:endParaRPr lang="en-US" b="1"/>
          </a:p>
        </p:txBody>
      </p:sp>
      <p:sp>
        <p:nvSpPr>
          <p:cNvPr id="355" name="Google Shape;355;p46"/>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609600" lvl="0" indent="-457200" algn="just" rtl="0">
              <a:lnSpc>
                <a:spcPct val="200000"/>
              </a:lnSpc>
              <a:spcBef>
                <a:spcPts val="0"/>
              </a:spcBef>
              <a:spcAft>
                <a:spcPts val="0"/>
              </a:spcAft>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Given a set F of functional dependencies on a schema, we can prove that certain other functional dependencies also hold on the schema. We say that such functional dependencies are “logically implied” by F.</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200000"/>
              </a:lnSpc>
              <a:spcBef>
                <a:spcPts val="0"/>
              </a:spcBef>
              <a:spcAft>
                <a:spcPts val="0"/>
              </a:spcAft>
              <a:buSzPts val="1800"/>
              <a:buChar char="●"/>
            </a:pP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Let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 </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be a set of functional dependencies. The </a:t>
            </a:r>
            <a:r>
              <a:rPr lang="en-US" sz="18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closure</a:t>
            </a:r>
            <a:r>
              <a:rPr lang="en-US" sz="1800" b="0" i="0" u="none" strike="noStrike">
                <a:solidFill>
                  <a:srgbClr val="00FFFF"/>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of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denoted by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is the set of all functional dependencies logically implied by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Given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we can compute </a:t>
            </a:r>
            <a:r>
              <a:rPr lang="en-US" sz="1800" b="0" i="1"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F</a:t>
            </a:r>
            <a:r>
              <a:rPr lang="en-US" sz="18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directly from the formal definition of functional dependency.</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356" name="Google Shape;356;p46"/>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p>
        </p:txBody>
      </p:sp>
      <p:sp>
        <p:nvSpPr>
          <p:cNvPr id="362" name="Google Shape;362;p47"/>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lnSpcReduction="10000"/>
          </a:bodyPr>
          <a:lstStyle/>
          <a:p>
            <a:pPr marL="609600" lvl="0" indent="-342900" algn="l" rtl="0">
              <a:lnSpc>
                <a:spcPct val="90000"/>
              </a:lnSpc>
              <a:spcBef>
                <a:spcPts val="0"/>
              </a:spcBef>
              <a:spcAft>
                <a:spcPts val="0"/>
              </a:spcAft>
              <a:buSzPts val="1800"/>
              <a:buNone/>
            </a:pPr>
          </a:p>
          <a:p>
            <a:pPr marL="609600" lvl="0" indent="-342900" algn="l" rtl="0">
              <a:lnSpc>
                <a:spcPct val="90000"/>
              </a:lnSpc>
              <a:spcBef>
                <a:spcPts val="0"/>
              </a:spcBef>
              <a:spcAft>
                <a:spcPts val="0"/>
              </a:spcAft>
              <a:buSzPts val="1800"/>
              <a:buNone/>
            </a:pPr>
          </a:p>
          <a:p>
            <a:pPr marL="609600" lvl="0" indent="-342900" algn="l" rtl="0">
              <a:lnSpc>
                <a:spcPct val="90000"/>
              </a:lnSpc>
              <a:spcBef>
                <a:spcPts val="0"/>
              </a:spcBef>
              <a:spcAft>
                <a:spcPts val="0"/>
              </a:spcAft>
              <a:buSzPts val="1800"/>
              <a:buNone/>
            </a:pPr>
          </a:p>
          <a:p>
            <a:pPr marL="609600" lvl="0" indent="-342900" algn="just" rtl="0">
              <a:lnSpc>
                <a:spcPct val="150000"/>
              </a:lnSpc>
              <a:spcBef>
                <a:spcPts val="0"/>
              </a:spcBef>
              <a:spcAft>
                <a:spcPts val="0"/>
              </a:spcAft>
              <a:buSzPts val="18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342900" algn="just" rtl="0">
              <a:lnSpc>
                <a:spcPct val="150000"/>
              </a:lnSpc>
              <a:spcBef>
                <a:spcPts val="0"/>
              </a:spcBef>
              <a:spcAft>
                <a:spcPts val="0"/>
              </a:spcAft>
              <a:buSzPts val="18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We can use the following three rules to find logically implied functional dependencies. </a:t>
            </a:r>
            <a:endPar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By applying these rules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repeatedly</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we can find all of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given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This collection of rules is called Armstrong’s axioms in honor of the person who first proposed it.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3" name="Google Shape;363;p47"/>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364" name="Google Shape;364;p47"/>
          <p:cNvPicPr preferRelativeResize="0"/>
          <p:nvPr/>
        </p:nvPicPr>
        <p:blipFill rotWithShape="1">
          <a:blip r:embed="rId1"/>
          <a:srcRect/>
          <a:stretch>
            <a:fillRect/>
          </a:stretch>
        </p:blipFill>
        <p:spPr>
          <a:xfrm>
            <a:off x="537702" y="1638232"/>
            <a:ext cx="11166618" cy="18923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p>
        </p:txBody>
      </p:sp>
      <p:sp>
        <p:nvSpPr>
          <p:cNvPr id="370" name="Google Shape;370;p48"/>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lnSpcReduction="10000"/>
          </a:bodyPr>
          <a:lstStyle/>
          <a:p>
            <a:pPr marL="609600" lvl="0" indent="-342900" algn="just" rtl="0">
              <a:lnSpc>
                <a:spcPct val="150000"/>
              </a:lnSpc>
              <a:spcBef>
                <a:spcPts val="0"/>
              </a:spcBef>
              <a:spcAft>
                <a:spcPts val="0"/>
              </a:spcAft>
              <a:buSzPts val="1800"/>
              <a:buNone/>
            </a:pPr>
            <a:endParaRPr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342900" algn="just" rtl="0">
              <a:lnSpc>
                <a:spcPct val="150000"/>
              </a:lnSpc>
              <a:spcBef>
                <a:spcPts val="0"/>
              </a:spcBef>
              <a:spcAft>
                <a:spcPts val="0"/>
              </a:spcAft>
              <a:buSzPts val="18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342900" algn="just" rtl="0">
              <a:lnSpc>
                <a:spcPct val="150000"/>
              </a:lnSpc>
              <a:spcBef>
                <a:spcPts val="0"/>
              </a:spcBef>
              <a:spcAft>
                <a:spcPts val="0"/>
              </a:spcAft>
              <a:buSzPts val="1800"/>
              <a:buNone/>
            </a:pPr>
            <a:endParaRPr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342900" algn="just" rtl="0">
              <a:lnSpc>
                <a:spcPct val="150000"/>
              </a:lnSpc>
              <a:spcBef>
                <a:spcPts val="0"/>
              </a:spcBef>
              <a:spcAft>
                <a:spcPts val="0"/>
              </a:spcAft>
              <a:buSzPts val="18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342900" algn="just" rtl="0">
              <a:lnSpc>
                <a:spcPct val="150000"/>
              </a:lnSpc>
              <a:spcBef>
                <a:spcPts val="0"/>
              </a:spcBef>
              <a:spcAft>
                <a:spcPts val="0"/>
              </a:spcAft>
              <a:buSzPts val="1800"/>
              <a:buNone/>
            </a:pPr>
            <a:endParaRPr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Armstrong’s axioms are sound, because they do not generate any incorrect functional dependencies. They are complete, because, for a given set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of functional dependencies, they allow us to generate all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1" name="Google Shape;371;p48"/>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372" name="Google Shape;372;p48"/>
          <p:cNvPicPr preferRelativeResize="0"/>
          <p:nvPr/>
        </p:nvPicPr>
        <p:blipFill rotWithShape="1">
          <a:blip r:embed="rId1"/>
          <a:srcRect/>
          <a:stretch>
            <a:fillRect/>
          </a:stretch>
        </p:blipFill>
        <p:spPr>
          <a:xfrm>
            <a:off x="415600" y="685800"/>
            <a:ext cx="11200667" cy="328932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t>ADDITIONAL RULES</a:t>
            </a:r>
            <a:endParaRPr b="1"/>
          </a:p>
        </p:txBody>
      </p:sp>
      <p:sp>
        <p:nvSpPr>
          <p:cNvPr id="378" name="Google Shape;378;p49"/>
          <p:cNvSpPr txBox="1">
            <a:spLocks noGrp="1"/>
          </p:cNvSpPr>
          <p:nvPr>
            <p:ph type="body" idx="1"/>
          </p:nvPr>
        </p:nvSpPr>
        <p:spPr>
          <a:xfrm>
            <a:off x="-5512532" y="-5976440"/>
            <a:ext cx="21006192" cy="12618607"/>
          </a:xfrm>
          <a:prstGeom prst="rect">
            <a:avLst/>
          </a:prstGeom>
          <a:noFill/>
          <a:ln>
            <a:noFill/>
          </a:ln>
        </p:spPr>
        <p:txBody>
          <a:bodyPr spcFirstLastPara="1" wrap="square" lIns="121875" tIns="121875" rIns="121875" bIns="121875" anchor="t" anchorCtr="0">
            <a:normAutofit/>
          </a:bodyPr>
          <a:lstStyle/>
          <a:p>
            <a:pPr marL="609600" lvl="0" indent="-342900" algn="l" rtl="0">
              <a:lnSpc>
                <a:spcPct val="90000"/>
              </a:lnSpc>
              <a:spcBef>
                <a:spcPts val="0"/>
              </a:spcBef>
              <a:spcAft>
                <a:spcPts val="0"/>
              </a:spcAft>
              <a:buSzPts val="1800"/>
              <a:buNone/>
            </a:pPr>
          </a:p>
        </p:txBody>
      </p:sp>
      <p:sp>
        <p:nvSpPr>
          <p:cNvPr id="379" name="Google Shape;379;p49"/>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380" name="Google Shape;380;p49"/>
          <p:cNvPicPr preferRelativeResize="0"/>
          <p:nvPr/>
        </p:nvPicPr>
        <p:blipFill rotWithShape="1">
          <a:blip r:embed="rId1"/>
          <a:srcRect/>
          <a:stretch>
            <a:fillRect/>
          </a:stretch>
        </p:blipFill>
        <p:spPr>
          <a:xfrm>
            <a:off x="330199" y="1845734"/>
            <a:ext cx="9804399" cy="26035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0"/>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t>PROCEDURE TO COMPUTE F+</a:t>
            </a:r>
            <a:endParaRPr b="1"/>
          </a:p>
        </p:txBody>
      </p:sp>
      <p:sp>
        <p:nvSpPr>
          <p:cNvPr id="386" name="Google Shape;386;p50"/>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fontScale="85000" lnSpcReduction="10000"/>
          </a:bodyPr>
          <a:lstStyle/>
          <a:p>
            <a:pPr marL="152400" lvl="0" indent="0" algn="l" rtl="0">
              <a:lnSpc>
                <a:spcPct val="150000"/>
              </a:lnSpc>
              <a:spcBef>
                <a:spcPts val="0"/>
              </a:spcBef>
              <a:spcAft>
                <a:spcPts val="0"/>
              </a:spcAft>
              <a:buSzPct val="88000"/>
              <a:buNone/>
            </a:pP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endParaRPr lang="en-US" sz="2400" b="0" i="1"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apply the reflexivity rule /* Generates all trivial dependencies */</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repeat</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for each functional dependency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in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apply the augmentation rule on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endParaRPr lang="en-US" sz="2400" b="0" i="1"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add the resulting functional dependencies to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for each pair of functional dependencies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1 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2 in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if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1 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2 can be combined using transitivity</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add the resulting functional dependency to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ct val="88000"/>
              <a:buNone/>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until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does not change any further</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50"/>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1"/>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a:t>EXAMPLE</a:t>
            </a:r>
            <a:endParaRPr lang="en-US"/>
          </a:p>
        </p:txBody>
      </p:sp>
      <p:sp>
        <p:nvSpPr>
          <p:cNvPr id="393" name="Google Shape;393;p51"/>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fontScale="85000" lnSpcReduction="10000"/>
          </a:bodyPr>
          <a:lstStyle/>
          <a:p>
            <a:pPr marL="152400" lvl="0" indent="0" algn="just" rtl="0">
              <a:lnSpc>
                <a:spcPct val="150000"/>
              </a:lnSpc>
              <a:spcBef>
                <a:spcPts val="0"/>
              </a:spcBef>
              <a:spcAft>
                <a:spcPts val="0"/>
              </a:spcAft>
              <a:buSzPct val="88000"/>
              <a:buNone/>
            </a:pP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For relation R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B</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G</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and the set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F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of functional dependencies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B</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B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Find out the closure of functional dependency.</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just" rtl="0">
              <a:lnSpc>
                <a:spcPct val="150000"/>
              </a:lnSpc>
              <a:spcBef>
                <a:spcPts val="0"/>
              </a:spcBef>
              <a:spcAft>
                <a:spcPts val="0"/>
              </a:spcAft>
              <a:buSzPct val="880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ct val="88000"/>
              <a:buChar char="●"/>
            </a:pP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Since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B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B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hold, we apply the transitivity rule.</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ct val="88000"/>
              <a:buChar char="●"/>
            </a:pP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Since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the union rule implies that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HI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ct val="88000"/>
              <a:buChar char="●"/>
            </a:pP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Since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the pseudo transitivity rule implies that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holds.</a:t>
            </a:r>
            <a:endParaRPr lang="en-US" sz="24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just" rtl="0">
              <a:lnSpc>
                <a:spcPct val="150000"/>
              </a:lnSpc>
              <a:spcBef>
                <a:spcPts val="0"/>
              </a:spcBef>
              <a:spcAft>
                <a:spcPts val="0"/>
              </a:spcAft>
              <a:buSzPct val="880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just" rtl="0">
              <a:lnSpc>
                <a:spcPct val="150000"/>
              </a:lnSpc>
              <a:spcBef>
                <a:spcPts val="0"/>
              </a:spcBef>
              <a:spcAft>
                <a:spcPts val="0"/>
              </a:spcAft>
              <a:buSzPct val="88000"/>
              <a:buChar char="●"/>
            </a:pP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Another way of finding that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holds is as follows: We use the augmentation rule on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to infer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Applying the transitivity rule to this dependency and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CG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we infer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AG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400" b="0" i="1" u="none" strike="noStrike">
                <a:latin typeface="Times New Roman" panose="02020603050405020304"/>
                <a:ea typeface="Times New Roman" panose="02020603050405020304"/>
                <a:cs typeface="Times New Roman" panose="02020603050405020304"/>
                <a:sym typeface="Times New Roman" panose="02020603050405020304"/>
              </a:rPr>
              <a:t>I </a:t>
            </a:r>
            <a:r>
              <a:rPr lang="en-US" sz="2400" b="0" i="0" u="none" strike="noStrike">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94" name="Google Shape;394;p51"/>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l" rtl="0">
              <a:lnSpc>
                <a:spcPct val="90000"/>
              </a:lnSpc>
              <a:spcBef>
                <a:spcPts val="0"/>
              </a:spcBef>
              <a:spcAft>
                <a:spcPts val="0"/>
              </a:spcAft>
              <a:buSzPts val="2800"/>
              <a:buNone/>
            </a:pPr>
            <a:r>
              <a:rPr lang="en-US" sz="3200" b="1">
                <a:solidFill>
                  <a:srgbClr val="0070C0"/>
                </a:solidFill>
                <a:latin typeface="Times New Roman" panose="02020603050405020304"/>
                <a:ea typeface="Times New Roman" panose="02020603050405020304"/>
                <a:cs typeface="Times New Roman" panose="02020603050405020304"/>
                <a:sym typeface="Times New Roman" panose="02020603050405020304"/>
              </a:rPr>
              <a:t>Closure of attributes</a:t>
            </a:r>
            <a:endParaRPr lang="en-US" sz="32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0" name="Google Shape;400;p52"/>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609600" lvl="0" indent="-457200" algn="l" rtl="0">
              <a:lnSpc>
                <a:spcPct val="150000"/>
              </a:lnSpc>
              <a:spcBef>
                <a:spcPts val="0"/>
              </a:spcBef>
              <a:spcAft>
                <a:spcPts val="0"/>
              </a:spcAft>
              <a:buSzPts val="1800"/>
              <a:buChar char="●"/>
            </a:pPr>
            <a:r>
              <a:rPr lang="en-US"/>
              <a:t> Closure of an Attribute can be defined as a set of attributes that can be functionally determined from it.</a:t>
            </a:r>
            <a:endParaRPr lang="en-US"/>
          </a:p>
          <a:p>
            <a:pPr marL="609600" lvl="0" indent="-457200" algn="l" rtl="0">
              <a:lnSpc>
                <a:spcPct val="150000"/>
              </a:lnSpc>
              <a:spcBef>
                <a:spcPts val="0"/>
              </a:spcBef>
              <a:spcAft>
                <a:spcPts val="0"/>
              </a:spcAft>
              <a:buSzPts val="1800"/>
              <a:buChar char="●"/>
            </a:pPr>
            <a:r>
              <a:rPr lang="en-US" b="0" i="0">
                <a:solidFill>
                  <a:srgbClr val="333333"/>
                </a:solidFill>
                <a:latin typeface="Inter" panose="02000503000000020004"/>
                <a:ea typeface="Inter" panose="02000503000000020004"/>
                <a:cs typeface="Inter" panose="02000503000000020004"/>
                <a:sym typeface="Inter" panose="02000503000000020004"/>
              </a:rPr>
              <a:t>Closure of a set of attributes X concerning F is the set X+ of all attributes that are functionally determined by X</a:t>
            </a:r>
            <a:endParaRPr lang="en-US" b="0" i="0">
              <a:solidFill>
                <a:srgbClr val="333333"/>
              </a:solidFill>
              <a:latin typeface="Inter" panose="02000503000000020004"/>
              <a:ea typeface="Inter" panose="02000503000000020004"/>
              <a:cs typeface="Inter" panose="02000503000000020004"/>
              <a:sym typeface="Inter" panose="02000503000000020004"/>
            </a:endParaRPr>
          </a:p>
        </p:txBody>
      </p:sp>
      <p:sp>
        <p:nvSpPr>
          <p:cNvPr id="401" name="Google Shape;401;p52"/>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body" idx="1"/>
          </p:nvPr>
        </p:nvSpPr>
        <p:spPr>
          <a:xfrm>
            <a:off x="838200" y="486697"/>
            <a:ext cx="10515600" cy="5690266"/>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0000"/>
              </a:lnSpc>
              <a:spcBef>
                <a:spcPts val="1000"/>
              </a:spcBef>
              <a:spcAft>
                <a:spcPts val="0"/>
              </a:spcAft>
              <a:buSzPts val="2800"/>
              <a:buNone/>
            </a:pPr>
            <a:r>
              <a:rPr lang="en-US" sz="2600" b="1" dirty="0">
                <a:latin typeface="Times New Roman" panose="02020603050405020304"/>
                <a:ea typeface="Times New Roman" panose="02020603050405020304"/>
                <a:cs typeface="Times New Roman" panose="02020603050405020304"/>
                <a:sym typeface="Times New Roman" panose="02020603050405020304"/>
              </a:rPr>
              <a:t>Closure of an attribute:</a:t>
            </a:r>
            <a:endParaRPr b="1" dirty="0"/>
          </a:p>
          <a:p>
            <a:pPr marL="0" lvl="0" indent="0" algn="just" rtl="0">
              <a:lnSpc>
                <a:spcPct val="110000"/>
              </a:lnSpc>
              <a:spcBef>
                <a:spcPts val="1000"/>
              </a:spcBef>
              <a:spcAft>
                <a:spcPts val="0"/>
              </a:spcAft>
              <a:buSzPts val="2800"/>
              <a:buNone/>
            </a:pPr>
            <a:r>
              <a:rPr lang="en-US" sz="2600" dirty="0">
                <a:latin typeface="Times New Roman" panose="02020603050405020304"/>
                <a:ea typeface="Times New Roman" panose="02020603050405020304"/>
                <a:cs typeface="Times New Roman" panose="02020603050405020304"/>
                <a:sym typeface="Times New Roman" panose="02020603050405020304"/>
              </a:rPr>
              <a:t>The closure of attributes is a concept in database design that refers to the complete set of attributes that can be functionally determined by a given set of attributes in a relation. </a:t>
            </a:r>
            <a:endParaRPr dirty="0"/>
          </a:p>
          <a:p>
            <a:pPr marL="0" lvl="0" indent="0" algn="just" rtl="0">
              <a:lnSpc>
                <a:spcPct val="110000"/>
              </a:lnSpc>
              <a:spcBef>
                <a:spcPts val="1000"/>
              </a:spcBef>
              <a:spcAft>
                <a:spcPts val="0"/>
              </a:spcAft>
              <a:buSzPts val="2800"/>
              <a:buNone/>
            </a:pPr>
            <a:r>
              <a:rPr lang="en-US" sz="2600" dirty="0">
                <a:latin typeface="Times New Roman" panose="02020603050405020304"/>
                <a:ea typeface="Times New Roman" panose="02020603050405020304"/>
                <a:cs typeface="Times New Roman" panose="02020603050405020304"/>
                <a:sym typeface="Times New Roman" panose="02020603050405020304"/>
              </a:rPr>
              <a:t>The closure of attributes is important in database normalization because it helps to identify all the functional dependencies that hold in a relation and to eliminate redundancy and anomalies.</a:t>
            </a:r>
            <a:endParaRPr dirty="0"/>
          </a:p>
          <a:p>
            <a:pPr marL="0" lvl="0" indent="0" algn="just" rtl="0">
              <a:lnSpc>
                <a:spcPct val="110000"/>
              </a:lnSpc>
              <a:spcBef>
                <a:spcPts val="1000"/>
              </a:spcBef>
              <a:spcAft>
                <a:spcPts val="0"/>
              </a:spcAft>
              <a:buSzPts val="2800"/>
              <a:buNone/>
            </a:pPr>
            <a:r>
              <a:rPr lang="en-US" sz="2600" dirty="0">
                <a:latin typeface="Times New Roman" panose="02020603050405020304"/>
                <a:ea typeface="Times New Roman" panose="02020603050405020304"/>
                <a:cs typeface="Times New Roman" panose="02020603050405020304"/>
                <a:sym typeface="Times New Roman" panose="02020603050405020304"/>
              </a:rPr>
              <a:t>Formally, given a relation R and a set of attributes X in R, the closure of X, denoted by X+, is the set of all attributes in R that are functionally dependent on X. More specifically, X+ contains all the attributes that can be determined by X through a combination of the three axioms in Armstrong's Axioms: reflexivity, augmentation, and transitivity.</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3"/>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t>PSEUDOCODE TO FIND THE CLOSURE OF ATTRIBUTE</a:t>
            </a:r>
            <a:endParaRPr b="1"/>
          </a:p>
        </p:txBody>
      </p:sp>
      <p:sp>
        <p:nvSpPr>
          <p:cNvPr id="407" name="Google Shape;407;p53"/>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609600" lvl="0" indent="-342900" algn="l" rtl="0">
              <a:lnSpc>
                <a:spcPct val="90000"/>
              </a:lnSpc>
              <a:spcBef>
                <a:spcPts val="0"/>
              </a:spcBef>
              <a:spcAft>
                <a:spcPts val="0"/>
              </a:spcAft>
              <a:buSzPts val="1800"/>
              <a:buNone/>
            </a:pPr>
          </a:p>
        </p:txBody>
      </p:sp>
      <p:sp>
        <p:nvSpPr>
          <p:cNvPr id="408" name="Google Shape;408;p53"/>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409" name="Google Shape;409;p53"/>
          <p:cNvPicPr preferRelativeResize="0"/>
          <p:nvPr/>
        </p:nvPicPr>
        <p:blipFill rotWithShape="1">
          <a:blip r:embed="rId1"/>
          <a:srcRect/>
          <a:stretch>
            <a:fillRect/>
          </a:stretch>
        </p:blipFill>
        <p:spPr>
          <a:xfrm>
            <a:off x="576942" y="1664283"/>
            <a:ext cx="11199458" cy="35294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1700"/>
              <a:t>The  </a:t>
            </a:r>
            <a:r>
              <a:rPr lang="en-US" sz="1700" b="1"/>
              <a:t>selec</a:t>
            </a:r>
            <a:r>
              <a:rPr lang="en-US" sz="1700"/>
              <a:t>t operation selects tuples that satisfy a given predicate.</a:t>
            </a:r>
            <a:endParaRPr lang="en-US" sz="1700"/>
          </a:p>
          <a:p>
            <a:pPr marL="457200" lvl="0" indent="-342900" algn="l" rtl="0">
              <a:lnSpc>
                <a:spcPct val="90000"/>
              </a:lnSpc>
              <a:spcBef>
                <a:spcPts val="1000"/>
              </a:spcBef>
              <a:spcAft>
                <a:spcPts val="0"/>
              </a:spcAft>
              <a:buSzPts val="1800"/>
              <a:buChar char="•"/>
            </a:pPr>
            <a:r>
              <a:rPr lang="en-US" sz="1700"/>
              <a:t>Notation:  </a:t>
            </a:r>
            <a:r>
              <a:rPr lang="en-US" i="1"/>
              <a:t>σ</a:t>
            </a:r>
            <a:r>
              <a:rPr lang="en-US"/>
              <a:t> </a:t>
            </a:r>
            <a:r>
              <a:rPr lang="en-US" i="1" baseline="-25000"/>
              <a:t>p </a:t>
            </a:r>
            <a:r>
              <a:rPr lang="en-US" sz="1700"/>
              <a:t>(</a:t>
            </a:r>
            <a:r>
              <a:rPr lang="en-US" sz="1700" i="1"/>
              <a:t>r</a:t>
            </a:r>
            <a:r>
              <a:rPr lang="en-US" sz="1700"/>
              <a:t>)</a:t>
            </a:r>
            <a:endParaRPr lang="en-US" sz="1700"/>
          </a:p>
          <a:p>
            <a:pPr marL="457200" lvl="0" indent="-342900" algn="l" rtl="0">
              <a:lnSpc>
                <a:spcPct val="90000"/>
              </a:lnSpc>
              <a:spcBef>
                <a:spcPts val="1000"/>
              </a:spcBef>
              <a:spcAft>
                <a:spcPts val="0"/>
              </a:spcAft>
              <a:buSzPts val="1800"/>
              <a:buChar char="•"/>
            </a:pPr>
            <a:r>
              <a:rPr lang="en-US" sz="1700" i="1"/>
              <a:t>p</a:t>
            </a:r>
            <a:r>
              <a:rPr lang="en-US" sz="1700"/>
              <a:t> is called the </a:t>
            </a:r>
            <a:r>
              <a:rPr lang="en-US" sz="1700" b="1">
                <a:solidFill>
                  <a:srgbClr val="002060"/>
                </a:solidFill>
              </a:rPr>
              <a:t>selection predicate</a:t>
            </a:r>
            <a:endParaRPr lang="en-US" sz="1700" b="1">
              <a:solidFill>
                <a:srgbClr val="002060"/>
              </a:solidFill>
            </a:endParaRPr>
          </a:p>
          <a:p>
            <a:pPr marL="457200" lvl="0" indent="-342900" algn="l" rtl="0">
              <a:lnSpc>
                <a:spcPct val="90000"/>
              </a:lnSpc>
              <a:spcBef>
                <a:spcPts val="1000"/>
              </a:spcBef>
              <a:spcAft>
                <a:spcPts val="0"/>
              </a:spcAft>
              <a:buSzPts val="1800"/>
              <a:buChar char="•"/>
            </a:pPr>
            <a:r>
              <a:rPr lang="en-US" sz="1700">
                <a:solidFill>
                  <a:srgbClr val="FF0000"/>
                </a:solidFill>
              </a:rPr>
              <a:t>Example: select those tuples of the </a:t>
            </a:r>
            <a:r>
              <a:rPr lang="en-US" sz="1700" i="1">
                <a:solidFill>
                  <a:srgbClr val="FF0000"/>
                </a:solidFill>
              </a:rPr>
              <a:t>instructor</a:t>
            </a:r>
            <a:r>
              <a:rPr lang="en-US" sz="1700">
                <a:solidFill>
                  <a:srgbClr val="FF0000"/>
                </a:solidFill>
              </a:rPr>
              <a:t>  relation where the instructor is in the “Physics” department.</a:t>
            </a:r>
            <a:endParaRPr lang="en-US" sz="1700">
              <a:solidFill>
                <a:srgbClr val="FF0000"/>
              </a:solidFill>
            </a:endParaRPr>
          </a:p>
          <a:p>
            <a:pPr marL="914400" lvl="1" indent="-342900" algn="l" rtl="0">
              <a:lnSpc>
                <a:spcPct val="90000"/>
              </a:lnSpc>
              <a:spcBef>
                <a:spcPts val="500"/>
              </a:spcBef>
              <a:spcAft>
                <a:spcPts val="0"/>
              </a:spcAft>
              <a:buSzPts val="1800"/>
              <a:buChar char="•"/>
            </a:pPr>
            <a:r>
              <a:rPr lang="en-US" sz="1700"/>
              <a:t>Query</a:t>
            </a:r>
            <a:endParaRPr lang="en-US" sz="1700"/>
          </a:p>
          <a:p>
            <a:pPr marL="457200" lvl="1" indent="0" algn="l" rtl="0">
              <a:lnSpc>
                <a:spcPct val="90000"/>
              </a:lnSpc>
              <a:spcBef>
                <a:spcPts val="500"/>
              </a:spcBef>
              <a:spcAft>
                <a:spcPts val="0"/>
              </a:spcAft>
              <a:buSzPts val="1800"/>
              <a:buNone/>
            </a:pPr>
            <a:r>
              <a:rPr lang="en-US" sz="800"/>
              <a:t> </a:t>
            </a:r>
            <a:br>
              <a:rPr lang="en-US" sz="1700"/>
            </a:br>
            <a:r>
              <a:rPr lang="en-US" sz="1700"/>
              <a:t>  	</a:t>
            </a:r>
            <a:r>
              <a:rPr lang="en-US" sz="1900" i="1"/>
              <a:t>σ</a:t>
            </a:r>
            <a:r>
              <a:rPr lang="en-US" sz="1900"/>
              <a:t> </a:t>
            </a:r>
            <a:r>
              <a:rPr lang="en-US" sz="1900" i="1" baseline="-25000"/>
              <a:t>dept_name=“Physics” </a:t>
            </a:r>
            <a:r>
              <a:rPr lang="en-US" sz="1700"/>
              <a:t>(</a:t>
            </a:r>
            <a:r>
              <a:rPr lang="en-US" sz="1700" i="1"/>
              <a:t>instructor</a:t>
            </a:r>
            <a:r>
              <a:rPr lang="en-US" sz="1700"/>
              <a:t>)</a:t>
            </a:r>
            <a:endParaRPr lang="en-US" sz="1700"/>
          </a:p>
          <a:p>
            <a:pPr marL="914400" lvl="1" indent="-342900" algn="l" rtl="0">
              <a:lnSpc>
                <a:spcPct val="90000"/>
              </a:lnSpc>
              <a:spcBef>
                <a:spcPts val="500"/>
              </a:spcBef>
              <a:spcAft>
                <a:spcPts val="0"/>
              </a:spcAft>
              <a:buSzPts val="1800"/>
              <a:buNone/>
            </a:pPr>
            <a:r>
              <a:rPr lang="en-US" sz="800"/>
              <a:t> </a:t>
            </a:r>
            <a:endParaRPr lang="en-US" sz="800"/>
          </a:p>
        </p:txBody>
      </p:sp>
      <p:sp>
        <p:nvSpPr>
          <p:cNvPr id="108" name="Google Shape;108;p5"/>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SELECT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9" name="Google Shape;109;p5"/>
          <p:cNvPicPr preferRelativeResize="0"/>
          <p:nvPr/>
        </p:nvPicPr>
        <p:blipFill rotWithShape="1">
          <a:blip r:embed="rId1"/>
          <a:srcRect b="31858"/>
          <a:stretch>
            <a:fillRect/>
          </a:stretch>
        </p:blipFill>
        <p:spPr>
          <a:xfrm>
            <a:off x="1735698" y="4125699"/>
            <a:ext cx="4932139" cy="122313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txBox="1">
            <a:spLocks noGrp="1"/>
          </p:cNvSpPr>
          <p:nvPr>
            <p:ph type="title"/>
          </p:nvPr>
        </p:nvSpPr>
        <p:spPr>
          <a:xfrm>
            <a:off x="334320" y="141366"/>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dirty="0"/>
              <a:t>EXAMPLE 1[CLOSURE OF ATTRIBUTE]</a:t>
            </a:r>
            <a:endParaRPr lang="en-US" dirty="0"/>
          </a:p>
        </p:txBody>
      </p:sp>
      <p:sp>
        <p:nvSpPr>
          <p:cNvPr id="415" name="Google Shape;415;p54"/>
          <p:cNvSpPr txBox="1">
            <a:spLocks noGrp="1"/>
          </p:cNvSpPr>
          <p:nvPr>
            <p:ph type="body" idx="1"/>
          </p:nvPr>
        </p:nvSpPr>
        <p:spPr>
          <a:xfrm>
            <a:off x="334320" y="825433"/>
            <a:ext cx="11360800" cy="4555200"/>
          </a:xfrm>
          <a:prstGeom prst="rect">
            <a:avLst/>
          </a:prstGeom>
          <a:noFill/>
          <a:ln>
            <a:noFill/>
          </a:ln>
        </p:spPr>
        <p:txBody>
          <a:bodyPr spcFirstLastPara="1" wrap="square" lIns="121875" tIns="121875" rIns="121875" bIns="121875" anchor="t" anchorCtr="0">
            <a:normAutofit/>
          </a:bodyPr>
          <a:lstStyle/>
          <a:p>
            <a:pPr marL="609600" lvl="0" indent="-457200" algn="l" rtl="0">
              <a:lnSpc>
                <a:spcPct val="90000"/>
              </a:lnSpc>
              <a:spcBef>
                <a:spcPts val="0"/>
              </a:spcBef>
              <a:spcAft>
                <a:spcPts val="0"/>
              </a:spcAft>
              <a:buSzPts val="1800"/>
              <a:buChar char="●"/>
            </a:pPr>
            <a:r>
              <a:rPr lang="en-US"/>
              <a:t>Given Relational schema R(A,B,C,D,E) with the given FDs find the closure of  an attribute ‘E’.</a:t>
            </a:r>
            <a:endParaRPr lang="en-US"/>
          </a:p>
          <a:p>
            <a:pPr marL="609600" lvl="0" indent="-342900" algn="l" rtl="0">
              <a:lnSpc>
                <a:spcPct val="90000"/>
              </a:lnSpc>
              <a:spcBef>
                <a:spcPts val="0"/>
              </a:spcBef>
              <a:spcAft>
                <a:spcPts val="0"/>
              </a:spcAft>
              <a:buSzPts val="1800"/>
              <a:buNone/>
            </a:pPr>
          </a:p>
        </p:txBody>
      </p:sp>
      <p:sp>
        <p:nvSpPr>
          <p:cNvPr id="416" name="Google Shape;416;p54"/>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417" name="Google Shape;417;p54"/>
          <p:cNvPicPr preferRelativeResize="0"/>
          <p:nvPr/>
        </p:nvPicPr>
        <p:blipFill rotWithShape="1">
          <a:blip r:embed="rId1"/>
          <a:srcRect/>
          <a:stretch>
            <a:fillRect/>
          </a:stretch>
        </p:blipFill>
        <p:spPr>
          <a:xfrm>
            <a:off x="588320" y="1867033"/>
            <a:ext cx="8068000" cy="475728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body" idx="1"/>
          </p:nvPr>
        </p:nvSpPr>
        <p:spPr>
          <a:xfrm>
            <a:off x="762000" y="663677"/>
            <a:ext cx="10515600" cy="5301432"/>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1000"/>
              </a:spcBef>
              <a:spcAft>
                <a:spcPts val="0"/>
              </a:spcAft>
              <a:buSzPct val="126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EXAMPLE 2[CLOSURE OF ATTRIBUTE]</a:t>
            </a:r>
            <a:endParaRPr lang="en-US"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ct val="126000"/>
              <a:buNone/>
            </a:pPr>
            <a:r>
              <a:rPr lang="en-US" sz="2400" dirty="0">
                <a:latin typeface="Times New Roman" panose="02020603050405020304"/>
                <a:ea typeface="Times New Roman" panose="02020603050405020304"/>
                <a:cs typeface="Times New Roman" panose="02020603050405020304"/>
                <a:sym typeface="Times New Roman" panose="02020603050405020304"/>
              </a:rPr>
              <a:t>For example, consider a relation with attributes A, B, C, and D and the following functional dependencies:</a:t>
            </a:r>
            <a:endParaRPr dirty="0"/>
          </a:p>
          <a:p>
            <a:pPr marL="457200" lvl="0" indent="-228600" algn="just" rtl="0">
              <a:lnSpc>
                <a:spcPct val="90000"/>
              </a:lnSpc>
              <a:spcBef>
                <a:spcPts val="1000"/>
              </a:spcBef>
              <a:spcAft>
                <a:spcPts val="0"/>
              </a:spcAft>
              <a:buSzPct val="1260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90000"/>
              </a:lnSpc>
              <a:spcBef>
                <a:spcPts val="1000"/>
              </a:spcBef>
              <a:spcAft>
                <a:spcPts val="0"/>
              </a:spcAft>
              <a:buSzPct val="12600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A → B</a:t>
            </a:r>
            <a:endParaRPr dirty="0"/>
          </a:p>
          <a:p>
            <a:pPr marL="457200" lvl="0" indent="-406400" algn="just" rtl="0">
              <a:lnSpc>
                <a:spcPct val="90000"/>
              </a:lnSpc>
              <a:spcBef>
                <a:spcPts val="1000"/>
              </a:spcBef>
              <a:spcAft>
                <a:spcPts val="0"/>
              </a:spcAft>
              <a:buSzPct val="12600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B → C</a:t>
            </a:r>
            <a:endParaRPr dirty="0"/>
          </a:p>
          <a:p>
            <a:pPr marL="457200" lvl="0" indent="-406400" algn="just" rtl="0">
              <a:lnSpc>
                <a:spcPct val="90000"/>
              </a:lnSpc>
              <a:spcBef>
                <a:spcPts val="1000"/>
              </a:spcBef>
              <a:spcAft>
                <a:spcPts val="0"/>
              </a:spcAft>
              <a:buSzPct val="12600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C → D</a:t>
            </a:r>
            <a:endParaRPr dirty="0"/>
          </a:p>
          <a:p>
            <a:pPr marL="457200" lvl="0" indent="-228600" algn="just" rtl="0">
              <a:lnSpc>
                <a:spcPct val="90000"/>
              </a:lnSpc>
              <a:spcBef>
                <a:spcPts val="1000"/>
              </a:spcBef>
              <a:spcAft>
                <a:spcPts val="0"/>
              </a:spcAft>
              <a:buSzPct val="1260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ct val="126000"/>
              <a:buNone/>
            </a:pPr>
            <a:r>
              <a:rPr lang="en-US" sz="2400" dirty="0">
                <a:latin typeface="Times New Roman" panose="02020603050405020304"/>
                <a:ea typeface="Times New Roman" panose="02020603050405020304"/>
                <a:cs typeface="Times New Roman" panose="02020603050405020304"/>
                <a:sym typeface="Times New Roman" panose="02020603050405020304"/>
              </a:rPr>
              <a:t>To find the closure of the attribute set {A}, the axioms are used to derive all the other attributes that are functionally dependent on {A}.</a:t>
            </a:r>
            <a:endParaRPr dirty="0"/>
          </a:p>
          <a:p>
            <a:pPr marL="0" lvl="0" indent="0" algn="just" rtl="0">
              <a:lnSpc>
                <a:spcPct val="90000"/>
              </a:lnSpc>
              <a:spcBef>
                <a:spcPts val="1000"/>
              </a:spcBef>
              <a:spcAft>
                <a:spcPts val="0"/>
              </a:spcAft>
              <a:buSzPct val="126000"/>
              <a:buNone/>
            </a:pPr>
            <a:r>
              <a:rPr lang="en-US" sz="2400" dirty="0">
                <a:latin typeface="Times New Roman" panose="02020603050405020304"/>
                <a:ea typeface="Times New Roman" panose="02020603050405020304"/>
                <a:cs typeface="Times New Roman" panose="02020603050405020304"/>
                <a:sym typeface="Times New Roman" panose="02020603050405020304"/>
              </a:rPr>
              <a:t>Using reflexivity, we know that A → A holds true, so we can augment {A} to get {A, B}. Then, using transitivity, we know that {A, B} → C holds true, so we can augment {A, B} to get {A, B, C}. </a:t>
            </a:r>
            <a:endParaRPr dirty="0"/>
          </a:p>
          <a:p>
            <a:pPr marL="0" lvl="0" indent="0" algn="just" rtl="0">
              <a:lnSpc>
                <a:spcPct val="90000"/>
              </a:lnSpc>
              <a:spcBef>
                <a:spcPts val="1000"/>
              </a:spcBef>
              <a:spcAft>
                <a:spcPts val="0"/>
              </a:spcAft>
              <a:buSzPct val="126000"/>
              <a:buNone/>
            </a:pPr>
            <a:r>
              <a:rPr lang="en-US" sz="2400" dirty="0">
                <a:latin typeface="Times New Roman" panose="02020603050405020304"/>
                <a:ea typeface="Times New Roman" panose="02020603050405020304"/>
                <a:cs typeface="Times New Roman" panose="02020603050405020304"/>
                <a:sym typeface="Times New Roman" panose="02020603050405020304"/>
              </a:rPr>
              <a:t>Finally, using transitivity again, we know that {A, B, C} → D holds true, so we can augment {A, B, C} to get the closure of {A}, which is {A, B, C, D}.</a:t>
            </a:r>
            <a:endParaRPr dirty="0"/>
          </a:p>
          <a:p>
            <a:pPr marL="0" lvl="0" indent="0" algn="just" rtl="0">
              <a:lnSpc>
                <a:spcPct val="90000"/>
              </a:lnSpc>
              <a:spcBef>
                <a:spcPts val="1000"/>
              </a:spcBef>
              <a:spcAft>
                <a:spcPts val="0"/>
              </a:spcAft>
              <a:buSzPct val="126000"/>
              <a:buNone/>
            </a:pPr>
            <a:r>
              <a:rPr lang="en-US" sz="2400" dirty="0">
                <a:latin typeface="Times New Roman" panose="02020603050405020304"/>
                <a:ea typeface="Times New Roman" panose="02020603050405020304"/>
                <a:cs typeface="Times New Roman" panose="02020603050405020304"/>
                <a:sym typeface="Times New Roman" panose="02020603050405020304"/>
              </a:rPr>
              <a:t>In this example, we have identified all the functional dependencies that hold in the relation and eliminated any redundancy or anomalies by normalizing the relation.</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5"/>
          <p:cNvSpPr txBox="1">
            <a:spLocks noGrp="1"/>
          </p:cNvSpPr>
          <p:nvPr>
            <p:ph type="title"/>
          </p:nvPr>
        </p:nvSpPr>
        <p:spPr>
          <a:xfrm>
            <a:off x="415600" y="335280"/>
            <a:ext cx="11360800" cy="140208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solidFill>
                  <a:srgbClr val="333333"/>
                </a:solidFill>
                <a:latin typeface="Calibri" panose="020F0502020204030204"/>
                <a:ea typeface="Calibri" panose="020F0502020204030204"/>
                <a:cs typeface="Calibri" panose="020F0502020204030204"/>
                <a:sym typeface="Calibri" panose="020F0502020204030204"/>
              </a:rPr>
              <a:t>I</a:t>
            </a:r>
            <a:r>
              <a:rPr lang="en-US" b="1" i="0">
                <a:solidFill>
                  <a:srgbClr val="333333"/>
                </a:solidFill>
                <a:latin typeface="Calibri" panose="020F0502020204030204"/>
                <a:ea typeface="Calibri" panose="020F0502020204030204"/>
                <a:cs typeface="Calibri" panose="020F0502020204030204"/>
                <a:sym typeface="Calibri" panose="020F0502020204030204"/>
              </a:rPr>
              <a:t>rreducible a set of functional dependencies (or)Canonical Cover</a:t>
            </a:r>
            <a:endParaRPr b="1">
              <a:latin typeface="Calibri" panose="020F0502020204030204"/>
              <a:ea typeface="Calibri" panose="020F0502020204030204"/>
              <a:cs typeface="Calibri" panose="020F0502020204030204"/>
              <a:sym typeface="Calibri" panose="020F0502020204030204"/>
            </a:endParaRPr>
          </a:p>
        </p:txBody>
      </p:sp>
      <p:sp>
        <p:nvSpPr>
          <p:cNvPr id="423" name="Google Shape;423;p55"/>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609600" lvl="0" indent="-457200" algn="l" rtl="0">
              <a:lnSpc>
                <a:spcPct val="150000"/>
              </a:lnSpc>
              <a:spcBef>
                <a:spcPts val="0"/>
              </a:spcBef>
              <a:spcAft>
                <a:spcPts val="0"/>
              </a:spcAft>
              <a:buSzPts val="1800"/>
              <a:buChar char="●"/>
            </a:pPr>
            <a:r>
              <a:rPr lang="en-US" b="0" i="0">
                <a:solidFill>
                  <a:srgbClr val="333333"/>
                </a:solidFill>
                <a:latin typeface="Inter" panose="02000503000000020004"/>
                <a:ea typeface="Inter" panose="02000503000000020004"/>
                <a:cs typeface="Inter" panose="02000503000000020004"/>
                <a:sym typeface="Inter" panose="02000503000000020004"/>
              </a:rPr>
              <a:t>A canonical cover or irreducible a set of functional dependencies FD is a simplified set of FD that has a similar closure as the original set FD.</a:t>
            </a:r>
            <a:endParaRPr lang="en-US" b="0" i="0">
              <a:solidFill>
                <a:srgbClr val="333333"/>
              </a:solidFill>
              <a:latin typeface="Inter" panose="02000503000000020004"/>
              <a:ea typeface="Inter" panose="02000503000000020004"/>
              <a:cs typeface="Inter" panose="02000503000000020004"/>
              <a:sym typeface="Inter" panose="02000503000000020004"/>
            </a:endParaRPr>
          </a:p>
          <a:p>
            <a:pPr marL="152400" lvl="0" indent="0" algn="just" rtl="0">
              <a:lnSpc>
                <a:spcPct val="150000"/>
              </a:lnSpc>
              <a:spcBef>
                <a:spcPts val="0"/>
              </a:spcBef>
              <a:spcAft>
                <a:spcPts val="0"/>
              </a:spcAft>
              <a:buSzPts val="1800"/>
              <a:buNone/>
            </a:pPr>
            <a:r>
              <a:rPr lang="en-US" b="1" i="0">
                <a:solidFill>
                  <a:srgbClr val="610B4B"/>
                </a:solidFill>
                <a:latin typeface="Arial" panose="020B0604020202020204"/>
                <a:ea typeface="Arial" panose="020B0604020202020204"/>
                <a:cs typeface="Arial" panose="020B0604020202020204"/>
                <a:sym typeface="Arial" panose="020B0604020202020204"/>
              </a:rPr>
              <a:t>Extraneous attributes</a:t>
            </a:r>
            <a:endParaRPr lang="en-US" b="1" i="0">
              <a:solidFill>
                <a:srgbClr val="610B4B"/>
              </a:solidFill>
              <a:latin typeface="Arial" panose="020B0604020202020204"/>
              <a:ea typeface="Arial" panose="020B0604020202020204"/>
              <a:cs typeface="Arial" panose="020B0604020202020204"/>
              <a:sym typeface="Arial" panose="020B0604020202020204"/>
            </a:endParaRPr>
          </a:p>
          <a:p>
            <a:pPr marL="609600" lvl="0" indent="-457200" algn="just" rtl="0">
              <a:lnSpc>
                <a:spcPct val="150000"/>
              </a:lnSpc>
              <a:spcBef>
                <a:spcPts val="0"/>
              </a:spcBef>
              <a:spcAft>
                <a:spcPts val="0"/>
              </a:spcAft>
              <a:buSzPts val="1800"/>
              <a:buChar char="●"/>
            </a:pPr>
            <a:r>
              <a:rPr lang="en-US" b="0" i="0">
                <a:solidFill>
                  <a:srgbClr val="333333"/>
                </a:solidFill>
                <a:latin typeface="Inter" panose="02000503000000020004"/>
                <a:ea typeface="Inter" panose="02000503000000020004"/>
                <a:cs typeface="Inter" panose="02000503000000020004"/>
                <a:sym typeface="Inter" panose="02000503000000020004"/>
              </a:rPr>
              <a:t>An attribute of an FD is said to be extraneous if we can remove it without changing the closure of the set of FD.</a:t>
            </a:r>
            <a:endParaRPr lang="en-US" b="0" i="0">
              <a:solidFill>
                <a:srgbClr val="333333"/>
              </a:solidFill>
              <a:latin typeface="Inter" panose="02000503000000020004"/>
              <a:ea typeface="Inter" panose="02000503000000020004"/>
              <a:cs typeface="Inter" panose="02000503000000020004"/>
              <a:sym typeface="Inter" panose="02000503000000020004"/>
            </a:endParaRPr>
          </a:p>
          <a:p>
            <a:pPr marL="609600" lvl="0" indent="-342900" algn="l" rtl="0">
              <a:lnSpc>
                <a:spcPct val="90000"/>
              </a:lnSpc>
              <a:spcBef>
                <a:spcPts val="0"/>
              </a:spcBef>
              <a:spcAft>
                <a:spcPts val="0"/>
              </a:spcAft>
              <a:buSzPts val="1800"/>
              <a:buNone/>
            </a:pPr>
          </a:p>
        </p:txBody>
      </p:sp>
      <p:sp>
        <p:nvSpPr>
          <p:cNvPr id="424" name="Google Shape;424;p55"/>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6"/>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l" rtl="0">
              <a:lnSpc>
                <a:spcPct val="90000"/>
              </a:lnSpc>
              <a:spcBef>
                <a:spcPts val="0"/>
              </a:spcBef>
              <a:spcAft>
                <a:spcPts val="0"/>
              </a:spcAft>
              <a:buSzPct val="71000"/>
              <a:buNone/>
            </a:pPr>
            <a:r>
              <a:rPr lang="en-US" b="1"/>
              <a:t>PROCEDURE TO COMPUTE CANONICAL COVER</a:t>
            </a:r>
            <a:endParaRPr b="1"/>
          </a:p>
        </p:txBody>
      </p:sp>
      <p:sp>
        <p:nvSpPr>
          <p:cNvPr id="430" name="Google Shape;430;p56"/>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152400" lvl="0" indent="0" algn="l" rtl="0">
              <a:lnSpc>
                <a:spcPct val="150000"/>
              </a:lnSpc>
              <a:spcBef>
                <a:spcPts val="0"/>
              </a:spcBef>
              <a:spcAft>
                <a:spcPts val="0"/>
              </a:spcAft>
              <a:buSzPts val="1800"/>
              <a:buNone/>
            </a:pP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 </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a:t>
            </a:r>
            <a:endParaRPr lang="en-US" sz="2000" b="0" i="1"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repeat</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Use the union rule to replace any dependencies in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 </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of the form</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α1 → β1 and α1 → β2 with α1 → β1 β2.</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Find a functional dependency α → β in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 </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with an extraneous</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attribute either in α or in β.</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 Note: the test for extraneous attributes is done using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 not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 </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If an extraneous attribute is found, delete it from α → β in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until (</a:t>
            </a:r>
            <a:r>
              <a:rPr lang="en-US" sz="2000" b="0" i="1" u="none" strike="noStrike">
                <a:latin typeface="Times New Roman" panose="02020603050405020304"/>
                <a:ea typeface="Times New Roman" panose="02020603050405020304"/>
                <a:cs typeface="Times New Roman" panose="02020603050405020304"/>
                <a:sym typeface="Times New Roman" panose="02020603050405020304"/>
              </a:rPr>
              <a:t>Fc </a:t>
            </a:r>
            <a:r>
              <a:rPr lang="en-US" sz="2000" b="0" i="0" u="none" strike="noStrike">
                <a:latin typeface="Times New Roman" panose="02020603050405020304"/>
                <a:ea typeface="Times New Roman" panose="02020603050405020304"/>
                <a:cs typeface="Times New Roman" panose="02020603050405020304"/>
                <a:sym typeface="Times New Roman" panose="02020603050405020304"/>
              </a:rPr>
              <a:t>does not change)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1" name="Google Shape;431;p56"/>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7"/>
          <p:cNvSpPr txBox="1">
            <a:spLocks noGrp="1"/>
          </p:cNvSpPr>
          <p:nvPr>
            <p:ph type="body" idx="1"/>
          </p:nvPr>
        </p:nvSpPr>
        <p:spPr>
          <a:xfrm>
            <a:off x="263200" y="713673"/>
            <a:ext cx="11360800" cy="4555200"/>
          </a:xfrm>
          <a:prstGeom prst="rect">
            <a:avLst/>
          </a:prstGeom>
          <a:noFill/>
          <a:ln>
            <a:noFill/>
          </a:ln>
        </p:spPr>
        <p:txBody>
          <a:bodyPr spcFirstLastPara="1" wrap="square" lIns="121875" tIns="121875" rIns="121875" bIns="121875" anchor="t" anchorCtr="0">
            <a:normAutofit/>
          </a:bodyPr>
          <a:lstStyle/>
          <a:p>
            <a:pPr marL="609600" lvl="0" indent="-457200" algn="l"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A canonical cover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for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is a set of dependencies such that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logically implies all dependencies in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logically implies all dependencies in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Furthermore,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must have the following properties:</a:t>
            </a:r>
            <a:endPar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l"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No functional dependency in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contains an extraneous attribute.</a:t>
            </a:r>
            <a:endPar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457200" algn="l" rtl="0">
              <a:lnSpc>
                <a:spcPct val="150000"/>
              </a:lnSpc>
              <a:spcBef>
                <a:spcPts val="0"/>
              </a:spcBef>
              <a:spcAft>
                <a:spcPts val="0"/>
              </a:spcAft>
              <a:buSzPts val="1800"/>
              <a:buChar char="●"/>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Each left side of a functional dependency in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is unique. That is, there are no two</a:t>
            </a:r>
            <a:endPar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52400" lvl="0" indent="0" algn="l" rtl="0">
              <a:lnSpc>
                <a:spcPct val="150000"/>
              </a:lnSpc>
              <a:spcBef>
                <a:spcPts val="0"/>
              </a:spcBef>
              <a:spcAft>
                <a:spcPts val="0"/>
              </a:spcAft>
              <a:buSzPts val="1800"/>
              <a:buNone/>
            </a:pP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       dependencies α1 → β1 and α2 → β2 in </a:t>
            </a:r>
            <a:r>
              <a:rPr lang="en-US" sz="2400" b="0" i="1"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Fc </a:t>
            </a:r>
            <a:r>
              <a:rPr lang="en-US" sz="2400" b="0" i="0" u="none"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t>such that α1 = α2</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7" name="Google Shape;437;p57"/>
          <p:cNvSpPr txBox="1">
            <a:spLocks noGrp="1"/>
          </p:cNvSpPr>
          <p:nvPr>
            <p:ph type="sldNum" idx="12"/>
          </p:nvPr>
        </p:nvSpPr>
        <p:spPr>
          <a:xfrm>
            <a:off x="11296611" y="6217623"/>
            <a:ext cx="731600" cy="524800"/>
          </a:xfrm>
          <a:prstGeom prst="rect">
            <a:avLst/>
          </a:prstGeom>
          <a:noFill/>
          <a:ln>
            <a:noFill/>
          </a:ln>
        </p:spPr>
        <p:txBody>
          <a:bodyPr spcFirstLastPara="1" wrap="square" lIns="121875" tIns="121875" rIns="121875" bIns="121875" anchor="ctr" anchorCtr="0">
            <a:norm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EXAMPLE:MINIMAL COVER</a:t>
            </a:r>
            <a:endParaRPr lang="en-IN" dirty="0"/>
          </a:p>
        </p:txBody>
      </p:sp>
      <p:sp>
        <p:nvSpPr>
          <p:cNvPr id="3" name="Text Placeholder 2"/>
          <p:cNvSpPr>
            <a:spLocks noGrp="1"/>
          </p:cNvSpPr>
          <p:nvPr>
            <p:ph type="body" idx="1"/>
          </p:nvPr>
        </p:nvSpPr>
        <p:spPr/>
        <p:txBody>
          <a:bodyPr/>
          <a:lstStyle/>
          <a:p>
            <a:pPr algn="l" fontAlgn="base"/>
            <a:r>
              <a:rPr lang="en-US" b="0" i="0" dirty="0">
                <a:solidFill>
                  <a:srgbClr val="303030"/>
                </a:solidFill>
                <a:effectLst/>
                <a:latin typeface="Arimo"/>
              </a:rPr>
              <a:t>The following functional dependencies hold true for the relational scheme R ( W , X , Y , Z ) –</a:t>
            </a:r>
            <a:endParaRPr lang="en-US" b="0" i="0" dirty="0">
              <a:solidFill>
                <a:srgbClr val="303030"/>
              </a:solidFill>
              <a:effectLst/>
              <a:latin typeface="Arimo"/>
            </a:endParaRPr>
          </a:p>
          <a:p>
            <a:pPr algn="ctr" fontAlgn="base"/>
            <a:r>
              <a:rPr lang="en-US" b="0" i="0" dirty="0">
                <a:solidFill>
                  <a:srgbClr val="303030"/>
                </a:solidFill>
                <a:effectLst/>
                <a:latin typeface="Arimo"/>
              </a:rPr>
              <a:t>X → W</a:t>
            </a:r>
            <a:endParaRPr lang="en-US" b="0" i="0" dirty="0">
              <a:solidFill>
                <a:srgbClr val="303030"/>
              </a:solidFill>
              <a:effectLst/>
              <a:latin typeface="Arimo"/>
            </a:endParaRPr>
          </a:p>
          <a:p>
            <a:pPr algn="ctr" fontAlgn="base"/>
            <a:r>
              <a:rPr lang="en-US" b="0" i="0" dirty="0">
                <a:solidFill>
                  <a:srgbClr val="303030"/>
                </a:solidFill>
                <a:effectLst/>
                <a:latin typeface="Arimo"/>
              </a:rPr>
              <a:t>WZ → XY</a:t>
            </a:r>
            <a:endParaRPr lang="en-US" b="0" i="0" dirty="0">
              <a:solidFill>
                <a:srgbClr val="303030"/>
              </a:solidFill>
              <a:effectLst/>
              <a:latin typeface="Arimo"/>
            </a:endParaRPr>
          </a:p>
          <a:p>
            <a:pPr algn="ctr" fontAlgn="base"/>
            <a:r>
              <a:rPr lang="en-US" b="0" i="0" dirty="0">
                <a:solidFill>
                  <a:srgbClr val="303030"/>
                </a:solidFill>
                <a:effectLst/>
                <a:latin typeface="Arimo"/>
              </a:rPr>
              <a:t>Y → WXZ</a:t>
            </a:r>
            <a:endParaRPr lang="en-US" b="0" i="0" dirty="0">
              <a:solidFill>
                <a:srgbClr val="303030"/>
              </a:solidFill>
              <a:effectLst/>
              <a:latin typeface="Arimo"/>
            </a:endParaRPr>
          </a:p>
          <a:p>
            <a:pPr algn="l" fontAlgn="base"/>
            <a:r>
              <a:rPr lang="en-US" b="0" i="0" dirty="0">
                <a:solidFill>
                  <a:srgbClr val="303030"/>
                </a:solidFill>
                <a:effectLst/>
                <a:latin typeface="Arimo"/>
              </a:rPr>
              <a:t>Write the irreducible equivalent for this set of functional dependencies.</a:t>
            </a:r>
            <a:endParaRPr lang="en-US" b="0" i="0" dirty="0">
              <a:solidFill>
                <a:srgbClr val="303030"/>
              </a:solidFill>
              <a:effectLst/>
              <a:latin typeface="Arimo"/>
            </a:endParaRPr>
          </a:p>
          <a:p>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7000" y="186267"/>
            <a:ext cx="11649400" cy="4567833"/>
          </a:xfrm>
        </p:spPr>
        <p:txBody>
          <a:bodyPr>
            <a:normAutofit fontScale="70000" lnSpcReduction="20000"/>
          </a:bodyPr>
          <a:lstStyle/>
          <a:p>
            <a:pPr marL="114300" indent="0" fontAlgn="base">
              <a:buNone/>
            </a:pPr>
            <a:r>
              <a:rPr lang="en-US" b="1" u="sng" dirty="0">
                <a:effectLst/>
                <a:latin typeface="Roboto Condensed" panose="02000000000000000000" pitchFamily="2" charset="0"/>
              </a:rPr>
              <a:t>Step-01:</a:t>
            </a:r>
            <a:endParaRPr lang="en-US" b="1" dirty="0">
              <a:effectLst/>
              <a:latin typeface="Roboto Condensed" panose="02000000000000000000" pitchFamily="2" charset="0"/>
            </a:endParaRPr>
          </a:p>
          <a:p>
            <a:pPr marL="114300" indent="0" fontAlgn="base">
              <a:buNone/>
            </a:pPr>
            <a:r>
              <a:rPr lang="en-US" dirty="0">
                <a:effectLst/>
              </a:rPr>
              <a:t> </a:t>
            </a:r>
            <a:endParaRPr lang="en-US" dirty="0">
              <a:effectLst/>
            </a:endParaRPr>
          </a:p>
          <a:p>
            <a:pPr marL="114300" indent="0" fontAlgn="base">
              <a:buNone/>
            </a:pPr>
            <a:r>
              <a:rPr lang="en-US" dirty="0">
                <a:effectLst/>
              </a:rPr>
              <a:t>Write all the functional dependencies such that each contains exactly one attribute on its right side-</a:t>
            </a:r>
            <a:endParaRPr lang="en-US" dirty="0">
              <a:effectLst/>
            </a:endParaRPr>
          </a:p>
          <a:p>
            <a:pPr marL="114300" indent="0" algn="ctr" fontAlgn="base">
              <a:buNone/>
            </a:pPr>
            <a:r>
              <a:rPr lang="en-US" dirty="0">
                <a:effectLst/>
              </a:rPr>
              <a:t>X → W</a:t>
            </a:r>
            <a:endParaRPr lang="en-US" dirty="0">
              <a:effectLst/>
            </a:endParaRPr>
          </a:p>
          <a:p>
            <a:pPr marL="114300" indent="0" algn="ctr" fontAlgn="base">
              <a:buNone/>
            </a:pPr>
            <a:r>
              <a:rPr lang="en-US" dirty="0">
                <a:effectLst/>
              </a:rPr>
              <a:t>WZ → X</a:t>
            </a:r>
            <a:endParaRPr lang="en-US" dirty="0">
              <a:effectLst/>
            </a:endParaRPr>
          </a:p>
          <a:p>
            <a:pPr marL="114300" indent="0" algn="ctr" fontAlgn="base">
              <a:buNone/>
            </a:pPr>
            <a:r>
              <a:rPr lang="en-US" dirty="0">
                <a:effectLst/>
              </a:rPr>
              <a:t>WZ → Y</a:t>
            </a:r>
            <a:endParaRPr lang="en-US" dirty="0">
              <a:effectLst/>
            </a:endParaRPr>
          </a:p>
          <a:p>
            <a:pPr marL="114300" indent="0" algn="ctr" fontAlgn="base">
              <a:buNone/>
            </a:pPr>
            <a:r>
              <a:rPr lang="en-US" dirty="0">
                <a:effectLst/>
              </a:rPr>
              <a:t>Y → W</a:t>
            </a:r>
            <a:endParaRPr lang="en-US" dirty="0">
              <a:effectLst/>
            </a:endParaRPr>
          </a:p>
          <a:p>
            <a:pPr marL="114300" indent="0" algn="ctr" fontAlgn="base">
              <a:buNone/>
            </a:pPr>
            <a:r>
              <a:rPr lang="en-US" dirty="0">
                <a:effectLst/>
              </a:rPr>
              <a:t>Y → X</a:t>
            </a:r>
            <a:endParaRPr lang="en-US" dirty="0">
              <a:effectLst/>
            </a:endParaRPr>
          </a:p>
          <a:p>
            <a:pPr marL="114300" indent="0" algn="ctr" fontAlgn="base">
              <a:buNone/>
            </a:pPr>
            <a:r>
              <a:rPr lang="en-US" dirty="0">
                <a:effectLst/>
              </a:rPr>
              <a:t>Y → Z</a:t>
            </a:r>
            <a:endParaRPr lang="en-US" dirty="0">
              <a:effectLst/>
            </a:endParaRPr>
          </a:p>
          <a:p>
            <a:pPr marL="114300" indent="0" fontAlgn="base">
              <a:buNone/>
            </a:pPr>
            <a:r>
              <a:rPr lang="en-US" dirty="0">
                <a:effectLst/>
              </a:rPr>
              <a:t> </a:t>
            </a:r>
            <a:endParaRPr lang="en-US" dirty="0">
              <a:effectLst/>
            </a:endParaRPr>
          </a:p>
          <a:p>
            <a:pPr marL="114300" indent="0" fontAlgn="base">
              <a:buNone/>
            </a:pPr>
            <a:r>
              <a:rPr lang="en-US" b="1" u="sng" dirty="0">
                <a:effectLst/>
                <a:latin typeface="Roboto Condensed" panose="02000000000000000000" pitchFamily="2" charset="0"/>
              </a:rPr>
              <a:t>Step-02:</a:t>
            </a:r>
            <a:endParaRPr lang="en-US" b="1" dirty="0">
              <a:effectLst/>
              <a:latin typeface="Roboto Condensed" panose="02000000000000000000" pitchFamily="2" charset="0"/>
            </a:endParaRPr>
          </a:p>
          <a:p>
            <a:pPr marL="114300" indent="0" fontAlgn="base">
              <a:buNone/>
            </a:pPr>
            <a:r>
              <a:rPr lang="en-US" dirty="0">
                <a:effectLst/>
              </a:rPr>
              <a:t> </a:t>
            </a:r>
            <a:endParaRPr lang="en-US" dirty="0">
              <a:effectLst/>
            </a:endParaRPr>
          </a:p>
          <a:p>
            <a:pPr marL="114300" indent="0" fontAlgn="base">
              <a:buNone/>
            </a:pPr>
            <a:r>
              <a:rPr lang="en-US" dirty="0">
                <a:effectLst/>
              </a:rPr>
              <a:t>Check the essentiality of each functional dependency one by one.</a:t>
            </a:r>
            <a:endParaRPr lang="en-US" dirty="0">
              <a:effectLst/>
            </a:endParaRPr>
          </a:p>
          <a:p>
            <a:pPr marL="114300" indent="0" fontAlgn="base">
              <a:buNone/>
            </a:pPr>
            <a:r>
              <a:rPr lang="en-US" dirty="0">
                <a:effectLst/>
              </a:rPr>
              <a:t> </a:t>
            </a:r>
            <a:endParaRPr lang="en-US" dirty="0">
              <a:effectLst/>
            </a:endParaRPr>
          </a:p>
          <a:p>
            <a:pPr marL="114300" indent="0" fontAlgn="base">
              <a:buNone/>
            </a:pPr>
            <a:r>
              <a:rPr lang="en-US" b="1" u="sng" dirty="0">
                <a:effectLst/>
                <a:latin typeface="Roboto Condensed" panose="02000000000000000000" pitchFamily="2" charset="0"/>
              </a:rPr>
              <a:t>For X → W:</a:t>
            </a:r>
            <a:endParaRPr lang="en-US" b="1" dirty="0">
              <a:effectLst/>
              <a:latin typeface="Roboto Condensed" panose="02000000000000000000" pitchFamily="2" charset="0"/>
            </a:endParaRPr>
          </a:p>
          <a:p>
            <a:pPr marL="114300" indent="0" fontAlgn="base">
              <a:buNone/>
            </a:pPr>
            <a:r>
              <a:rPr lang="en-US" dirty="0">
                <a:effectLst/>
              </a:rPr>
              <a:t> </a:t>
            </a:r>
            <a:endParaRPr lang="en-US" dirty="0">
              <a:effectLst/>
            </a:endParaRPr>
          </a:p>
          <a:p>
            <a:pPr marL="114300" indent="0" fontAlgn="base">
              <a:buNone/>
            </a:pPr>
            <a:r>
              <a:rPr lang="en-US" dirty="0">
                <a:effectLst/>
              </a:rPr>
              <a:t>Considering X → W, (X)</a:t>
            </a:r>
            <a:r>
              <a:rPr lang="en-US" baseline="30000" dirty="0">
                <a:effectLst/>
              </a:rPr>
              <a:t>+</a:t>
            </a:r>
            <a:r>
              <a:rPr lang="en-US" dirty="0">
                <a:effectLst/>
              </a:rPr>
              <a:t> = { X , W }</a:t>
            </a:r>
            <a:endParaRPr lang="en-US" dirty="0">
              <a:effectLst/>
            </a:endParaRPr>
          </a:p>
          <a:p>
            <a:pPr marL="114300" indent="0" fontAlgn="base">
              <a:buNone/>
            </a:pPr>
            <a:r>
              <a:rPr lang="en-US" dirty="0">
                <a:effectLst/>
              </a:rPr>
              <a:t>Ignoring X → W, (X)</a:t>
            </a:r>
            <a:r>
              <a:rPr lang="en-US" baseline="30000" dirty="0">
                <a:effectLst/>
              </a:rPr>
              <a:t>+</a:t>
            </a:r>
            <a:r>
              <a:rPr lang="en-US" dirty="0">
                <a:effectLst/>
              </a:rPr>
              <a:t> = { X }</a:t>
            </a:r>
            <a:endParaRPr lang="en-US" dirty="0">
              <a:effectLst/>
            </a:endParaRPr>
          </a:p>
          <a:p>
            <a:pPr marL="114300" indent="0">
              <a:buNone/>
            </a:pPr>
            <a:r>
              <a:rPr lang="en-US" b="0" i="0" dirty="0">
                <a:solidFill>
                  <a:srgbClr val="303030"/>
                </a:solidFill>
                <a:effectLst/>
                <a:latin typeface="Arimo"/>
              </a:rPr>
              <a:t> </a:t>
            </a:r>
            <a:br>
              <a:rPr lang="en-US" b="0" i="0" u="sng" dirty="0">
                <a:solidFill>
                  <a:srgbClr val="910000"/>
                </a:solidFill>
                <a:effectLst/>
                <a:latin typeface="Arimo"/>
                <a:hlinkClick r:id="rId1"/>
              </a:rPr>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333" y="115577"/>
            <a:ext cx="11360800" cy="4555200"/>
          </a:xfrm>
        </p:spPr>
        <p:txBody>
          <a:bodyPr>
            <a:normAutofit fontScale="62500" lnSpcReduction="20000"/>
          </a:bodyPr>
          <a:lstStyle/>
          <a:p>
            <a:pPr marL="114300" indent="0" algn="l" fontAlgn="base">
              <a:buNone/>
            </a:pPr>
            <a:r>
              <a:rPr lang="en-US" b="0" i="0" dirty="0">
                <a:solidFill>
                  <a:srgbClr val="303030"/>
                </a:solidFill>
                <a:effectLst/>
                <a:latin typeface="Arimo"/>
              </a:rPr>
              <a:t>Now,</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Clearly, the two results are different.</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Thus, we conclude that X → W is essential and can not be eliminated.</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 </a:t>
            </a:r>
            <a:endParaRPr lang="en-US" b="0" i="0" dirty="0">
              <a:solidFill>
                <a:srgbClr val="303030"/>
              </a:solidFill>
              <a:effectLst/>
              <a:latin typeface="Arimo"/>
            </a:endParaRPr>
          </a:p>
          <a:p>
            <a:pPr marL="114300" indent="0" algn="l" fontAlgn="base">
              <a:buNone/>
            </a:pPr>
            <a:r>
              <a:rPr lang="en-US" b="1" i="0" u="sng" dirty="0">
                <a:solidFill>
                  <a:srgbClr val="303030"/>
                </a:solidFill>
                <a:effectLst/>
                <a:latin typeface="Roboto Condensed" panose="02000000000000000000" pitchFamily="2" charset="0"/>
              </a:rPr>
              <a:t>For WZ → X:</a:t>
            </a:r>
            <a:endParaRPr lang="en-US" b="1" i="0" dirty="0">
              <a:solidFill>
                <a:srgbClr val="303030"/>
              </a:solidFill>
              <a:effectLst/>
              <a:latin typeface="Roboto Condensed" panose="02000000000000000000" pitchFamily="2" charset="0"/>
            </a:endParaRPr>
          </a:p>
          <a:p>
            <a:pPr marL="114300" indent="0" algn="l" fontAlgn="base">
              <a:buNone/>
            </a:pPr>
            <a:r>
              <a:rPr lang="en-US" b="0" i="0" dirty="0">
                <a:solidFill>
                  <a:srgbClr val="303030"/>
                </a:solidFill>
                <a:effectLst/>
                <a:latin typeface="Arimo"/>
              </a:rPr>
              <a:t> </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Considering WZ → X, (WZ)</a:t>
            </a:r>
            <a:r>
              <a:rPr lang="en-US" b="0" i="0" baseline="30000" dirty="0">
                <a:solidFill>
                  <a:srgbClr val="303030"/>
                </a:solidFill>
                <a:effectLst/>
                <a:latin typeface="Arimo"/>
              </a:rPr>
              <a:t>+</a:t>
            </a:r>
            <a:r>
              <a:rPr lang="en-US" b="0" i="0" dirty="0">
                <a:solidFill>
                  <a:srgbClr val="303030"/>
                </a:solidFill>
                <a:effectLst/>
                <a:latin typeface="Arimo"/>
              </a:rPr>
              <a:t> = { W , X , Y , Z }</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Ignoring WZ → X, (WZ)</a:t>
            </a:r>
            <a:r>
              <a:rPr lang="en-US" b="0" i="0" baseline="30000" dirty="0">
                <a:solidFill>
                  <a:srgbClr val="303030"/>
                </a:solidFill>
                <a:effectLst/>
                <a:latin typeface="Arimo"/>
              </a:rPr>
              <a:t>+</a:t>
            </a:r>
            <a:r>
              <a:rPr lang="en-US" b="0" i="0" dirty="0">
                <a:solidFill>
                  <a:srgbClr val="303030"/>
                </a:solidFill>
                <a:effectLst/>
                <a:latin typeface="Arimo"/>
              </a:rPr>
              <a:t> = { W , X , Y , Z }</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 </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Now,</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Clearly, the two results are same.</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Thus, we conclude that WZ → X is non-essential and can be eliminated.</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 </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Eliminating WZ → X, our set of functional dependencies reduces to-</a:t>
            </a:r>
            <a:endParaRPr lang="en-US" b="0" i="0" dirty="0">
              <a:solidFill>
                <a:srgbClr val="303030"/>
              </a:solidFill>
              <a:effectLst/>
              <a:latin typeface="Arimo"/>
            </a:endParaRPr>
          </a:p>
          <a:p>
            <a:pPr marL="114300" indent="0" algn="ctr" fontAlgn="base">
              <a:buNone/>
            </a:pPr>
            <a:r>
              <a:rPr lang="en-US" b="0" i="0" dirty="0">
                <a:solidFill>
                  <a:srgbClr val="303030"/>
                </a:solidFill>
                <a:effectLst/>
                <a:latin typeface="Arimo"/>
              </a:rPr>
              <a:t>X → W</a:t>
            </a:r>
            <a:endParaRPr lang="en-US" b="0" i="0" dirty="0">
              <a:solidFill>
                <a:srgbClr val="303030"/>
              </a:solidFill>
              <a:effectLst/>
              <a:latin typeface="Arimo"/>
            </a:endParaRPr>
          </a:p>
          <a:p>
            <a:pPr marL="114300" indent="0" algn="ctr" fontAlgn="base">
              <a:buNone/>
            </a:pPr>
            <a:r>
              <a:rPr lang="en-US" b="0" i="0" dirty="0">
                <a:solidFill>
                  <a:srgbClr val="303030"/>
                </a:solidFill>
                <a:effectLst/>
                <a:latin typeface="Arimo"/>
              </a:rPr>
              <a:t>WZ → Y</a:t>
            </a:r>
            <a:endParaRPr lang="en-US" b="0" i="0" dirty="0">
              <a:solidFill>
                <a:srgbClr val="303030"/>
              </a:solidFill>
              <a:effectLst/>
              <a:latin typeface="Arimo"/>
            </a:endParaRPr>
          </a:p>
          <a:p>
            <a:pPr marL="114300" indent="0" algn="ctr" fontAlgn="base">
              <a:buNone/>
            </a:pPr>
            <a:r>
              <a:rPr lang="en-US" b="0" i="0" dirty="0">
                <a:solidFill>
                  <a:srgbClr val="303030"/>
                </a:solidFill>
                <a:effectLst/>
                <a:latin typeface="Arimo"/>
              </a:rPr>
              <a:t>Y → W</a:t>
            </a:r>
            <a:endParaRPr lang="en-US" b="0" i="0" dirty="0">
              <a:solidFill>
                <a:srgbClr val="303030"/>
              </a:solidFill>
              <a:effectLst/>
              <a:latin typeface="Arimo"/>
            </a:endParaRPr>
          </a:p>
          <a:p>
            <a:pPr marL="114300" indent="0" algn="ctr" fontAlgn="base">
              <a:buNone/>
            </a:pPr>
            <a:r>
              <a:rPr lang="en-US" b="0" i="0" dirty="0">
                <a:solidFill>
                  <a:srgbClr val="303030"/>
                </a:solidFill>
                <a:effectLst/>
                <a:latin typeface="Arimo"/>
              </a:rPr>
              <a:t>Y → X</a:t>
            </a:r>
            <a:endParaRPr lang="en-US" b="0" i="0" dirty="0">
              <a:solidFill>
                <a:srgbClr val="303030"/>
              </a:solidFill>
              <a:effectLst/>
              <a:latin typeface="Arimo"/>
            </a:endParaRPr>
          </a:p>
          <a:p>
            <a:pPr marL="114300" indent="0" algn="ctr" fontAlgn="base">
              <a:buNone/>
            </a:pPr>
            <a:r>
              <a:rPr lang="en-US" b="0" i="0" dirty="0">
                <a:solidFill>
                  <a:srgbClr val="303030"/>
                </a:solidFill>
                <a:effectLst/>
                <a:latin typeface="Arimo"/>
              </a:rPr>
              <a:t>Y → Z</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Now, we will consider this reduced set in further checks.</a:t>
            </a:r>
            <a:endParaRPr lang="en-US" b="0" i="0" dirty="0">
              <a:solidFill>
                <a:srgbClr val="303030"/>
              </a:solidFill>
              <a:effectLst/>
              <a:latin typeface="Arimo"/>
            </a:endParaRPr>
          </a:p>
          <a:p>
            <a:pPr marL="114300" indent="0" algn="l" fontAlgn="base">
              <a:buNone/>
            </a:pPr>
            <a:r>
              <a:rPr lang="en-US" b="0" i="0" dirty="0">
                <a:solidFill>
                  <a:srgbClr val="303030"/>
                </a:solidFill>
                <a:effectLst/>
                <a:latin typeface="Arimo"/>
              </a:rPr>
              <a:t> </a:t>
            </a:r>
            <a:endParaRPr lang="en-US" b="0" i="0" dirty="0">
              <a:solidFill>
                <a:srgbClr val="303030"/>
              </a:solidFill>
              <a:effectLst/>
              <a:latin typeface="Arimo"/>
            </a:endParaRP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5577"/>
            <a:ext cx="11360800" cy="4555200"/>
          </a:xfrm>
        </p:spPr>
        <p:txBody>
          <a:bodyPr>
            <a:normAutofit fontScale="92500" lnSpcReduction="20000"/>
          </a:bodyPr>
          <a:lstStyle/>
          <a:p>
            <a:pPr marL="114300" indent="0" algn="l" fontAlgn="base">
              <a:buNone/>
            </a:pPr>
            <a:r>
              <a:rPr lang="en-IN" b="1" i="0" u="sng" dirty="0">
                <a:solidFill>
                  <a:srgbClr val="303030"/>
                </a:solidFill>
                <a:effectLst/>
                <a:latin typeface="Roboto Condensed" panose="02000000000000000000" pitchFamily="2" charset="0"/>
              </a:rPr>
              <a:t>For WZ → Y:</a:t>
            </a:r>
            <a:endParaRPr lang="en-IN" b="1" i="0" dirty="0">
              <a:solidFill>
                <a:srgbClr val="303030"/>
              </a:solidFill>
              <a:effectLst/>
              <a:latin typeface="Roboto Condensed" panose="02000000000000000000" pitchFamily="2" charset="0"/>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Considering WZ → Y, (WZ)</a:t>
            </a:r>
            <a:r>
              <a:rPr lang="en-IN" b="0" i="0" baseline="30000" dirty="0">
                <a:solidFill>
                  <a:srgbClr val="303030"/>
                </a:solidFill>
                <a:effectLst/>
                <a:latin typeface="Arimo"/>
              </a:rPr>
              <a:t>+</a:t>
            </a:r>
            <a:r>
              <a:rPr lang="en-IN" b="0" i="0" dirty="0">
                <a:solidFill>
                  <a:srgbClr val="303030"/>
                </a:solidFill>
                <a:effectLst/>
                <a:latin typeface="Arimo"/>
              </a:rPr>
              <a:t> = { W , X , Y , Z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Ignoring WZ → Y, (WZ)</a:t>
            </a:r>
            <a:r>
              <a:rPr lang="en-IN" b="0" i="0" baseline="30000" dirty="0">
                <a:solidFill>
                  <a:srgbClr val="303030"/>
                </a:solidFill>
                <a:effectLst/>
                <a:latin typeface="Arimo"/>
              </a:rPr>
              <a:t>+</a:t>
            </a:r>
            <a:r>
              <a:rPr lang="en-IN" b="0" i="0" dirty="0">
                <a:solidFill>
                  <a:srgbClr val="303030"/>
                </a:solidFill>
                <a:effectLst/>
                <a:latin typeface="Arimo"/>
              </a:rPr>
              <a:t> = { W , Z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Now,</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Clearly, the two results are different.</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Thus, we conclude that WZ → Y is essential and can not be eliminated.</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1" i="0" u="sng" dirty="0">
                <a:solidFill>
                  <a:srgbClr val="303030"/>
                </a:solidFill>
                <a:effectLst/>
                <a:latin typeface="Roboto Condensed" panose="02000000000000000000" pitchFamily="2" charset="0"/>
              </a:rPr>
              <a:t>For Y → W:</a:t>
            </a:r>
            <a:endParaRPr lang="en-IN" b="1" i="0" dirty="0">
              <a:solidFill>
                <a:srgbClr val="303030"/>
              </a:solidFill>
              <a:effectLst/>
              <a:latin typeface="Roboto Condensed" panose="02000000000000000000" pitchFamily="2" charset="0"/>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Considering Y → W, (Y)</a:t>
            </a:r>
            <a:r>
              <a:rPr lang="en-IN" b="0" i="0" baseline="30000" dirty="0">
                <a:solidFill>
                  <a:srgbClr val="303030"/>
                </a:solidFill>
                <a:effectLst/>
                <a:latin typeface="Arimo"/>
              </a:rPr>
              <a:t>+</a:t>
            </a:r>
            <a:r>
              <a:rPr lang="en-IN" b="0" i="0" dirty="0">
                <a:solidFill>
                  <a:srgbClr val="303030"/>
                </a:solidFill>
                <a:effectLst/>
                <a:latin typeface="Arimo"/>
              </a:rPr>
              <a:t> = { W , X , Y , Z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Ignoring Y → W, (Y)</a:t>
            </a:r>
            <a:r>
              <a:rPr lang="en-IN" b="0" i="0" baseline="30000" dirty="0">
                <a:solidFill>
                  <a:srgbClr val="303030"/>
                </a:solidFill>
                <a:effectLst/>
                <a:latin typeface="Arimo"/>
              </a:rPr>
              <a:t>+</a:t>
            </a:r>
            <a:r>
              <a:rPr lang="en-IN" b="0" i="0" dirty="0">
                <a:solidFill>
                  <a:srgbClr val="303030"/>
                </a:solidFill>
                <a:effectLst/>
                <a:latin typeface="Arimo"/>
              </a:rPr>
              <a:t> = { W , X , Y , Z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a:xfrm>
            <a:off x="415600" y="593367"/>
            <a:ext cx="11360800" cy="5498466"/>
          </a:xfrm>
        </p:spPr>
        <p:txBody>
          <a:bodyPr>
            <a:normAutofit fontScale="92500" lnSpcReduction="10000"/>
          </a:bodyPr>
          <a:lstStyle/>
          <a:p>
            <a:pPr marL="114300" indent="0" algn="l" fontAlgn="base">
              <a:buNone/>
            </a:pPr>
            <a:r>
              <a:rPr lang="en-IN" b="0" i="0" dirty="0">
                <a:solidFill>
                  <a:srgbClr val="303030"/>
                </a:solidFill>
                <a:effectLst/>
                <a:latin typeface="Arimo"/>
              </a:rPr>
              <a:t>Now,</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Clearly, the two results are same.</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Thus, we conclude that Y → W is non-essential and can be eliminated.</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Eliminating Y → W, our set of functional dependencies reduces to-</a:t>
            </a:r>
            <a:endParaRPr lang="en-IN" b="0" i="0" dirty="0">
              <a:solidFill>
                <a:srgbClr val="303030"/>
              </a:solidFill>
              <a:effectLst/>
              <a:latin typeface="Arimo"/>
            </a:endParaRPr>
          </a:p>
          <a:p>
            <a:pPr marL="114300" indent="0" algn="ctr" fontAlgn="base">
              <a:buNone/>
            </a:pPr>
            <a:r>
              <a:rPr lang="en-IN" b="0" i="0" dirty="0">
                <a:solidFill>
                  <a:srgbClr val="303030"/>
                </a:solidFill>
                <a:effectLst/>
                <a:latin typeface="Arimo"/>
              </a:rPr>
              <a:t>X → W</a:t>
            </a:r>
            <a:endParaRPr lang="en-IN" b="0" i="0" dirty="0">
              <a:solidFill>
                <a:srgbClr val="303030"/>
              </a:solidFill>
              <a:effectLst/>
              <a:latin typeface="Arimo"/>
            </a:endParaRPr>
          </a:p>
          <a:p>
            <a:pPr marL="114300" indent="0" algn="ctr" fontAlgn="base">
              <a:buNone/>
            </a:pPr>
            <a:r>
              <a:rPr lang="en-IN" b="0" i="0" dirty="0">
                <a:solidFill>
                  <a:srgbClr val="303030"/>
                </a:solidFill>
                <a:effectLst/>
                <a:latin typeface="Arimo"/>
              </a:rPr>
              <a:t>WZ → Y</a:t>
            </a:r>
            <a:endParaRPr lang="en-IN" b="0" i="0" dirty="0">
              <a:solidFill>
                <a:srgbClr val="303030"/>
              </a:solidFill>
              <a:effectLst/>
              <a:latin typeface="Arimo"/>
            </a:endParaRPr>
          </a:p>
          <a:p>
            <a:pPr marL="114300" indent="0" algn="ctr" fontAlgn="base">
              <a:buNone/>
            </a:pPr>
            <a:r>
              <a:rPr lang="en-IN" b="0" i="0" dirty="0">
                <a:solidFill>
                  <a:srgbClr val="303030"/>
                </a:solidFill>
                <a:effectLst/>
                <a:latin typeface="Arimo"/>
              </a:rPr>
              <a:t>Y → X</a:t>
            </a:r>
            <a:endParaRPr lang="en-IN" b="0" i="0" dirty="0">
              <a:solidFill>
                <a:srgbClr val="303030"/>
              </a:solidFill>
              <a:effectLst/>
              <a:latin typeface="Arimo"/>
            </a:endParaRPr>
          </a:p>
          <a:p>
            <a:pPr marL="114300" indent="0" algn="ctr" fontAlgn="base">
              <a:buNone/>
            </a:pPr>
            <a:r>
              <a:rPr lang="en-IN" b="0" i="0" dirty="0">
                <a:solidFill>
                  <a:srgbClr val="303030"/>
                </a:solidFill>
                <a:effectLst/>
                <a:latin typeface="Arimo"/>
              </a:rPr>
              <a:t>Y → Z</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r>
              <a:rPr lang="en-IN" b="1" i="0" u="sng" dirty="0">
                <a:solidFill>
                  <a:srgbClr val="303030"/>
                </a:solidFill>
                <a:effectLst/>
                <a:latin typeface="Roboto Condensed" panose="02000000000000000000" pitchFamily="2" charset="0"/>
              </a:rPr>
              <a:t>For Y → X:</a:t>
            </a:r>
            <a:endParaRPr lang="en-IN" b="1" i="0" dirty="0">
              <a:solidFill>
                <a:srgbClr val="303030"/>
              </a:solidFill>
              <a:effectLst/>
              <a:latin typeface="Roboto Condensed" panose="02000000000000000000" pitchFamily="2" charset="0"/>
            </a:endParaRPr>
          </a:p>
          <a:p>
            <a:pPr marL="114300" indent="0" algn="l" fontAlgn="base">
              <a:buNone/>
            </a:pPr>
            <a:r>
              <a:rPr lang="en-IN" b="0" i="0" dirty="0">
                <a:solidFill>
                  <a:srgbClr val="303030"/>
                </a:solidFill>
                <a:effectLst/>
                <a:latin typeface="Arimo"/>
              </a:rPr>
              <a:t> </a:t>
            </a:r>
            <a:endParaRPr lang="en-IN" b="0" i="0" dirty="0">
              <a:solidFill>
                <a:srgbClr val="303030"/>
              </a:solidFill>
              <a:effectLst/>
              <a:latin typeface="Arimo"/>
            </a:endParaRPr>
          </a:p>
          <a:p>
            <a:pPr marL="114300" indent="0" algn="l" fontAlgn="base">
              <a:buNone/>
            </a:pP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Considering Y → X, (Y)</a:t>
            </a:r>
            <a:r>
              <a:rPr lang="en-IN" b="0" i="0" baseline="30000" dirty="0">
                <a:solidFill>
                  <a:srgbClr val="303030"/>
                </a:solidFill>
                <a:effectLst/>
                <a:latin typeface="Arimo"/>
              </a:rPr>
              <a:t>+</a:t>
            </a:r>
            <a:r>
              <a:rPr lang="en-IN" b="0" i="0" dirty="0">
                <a:solidFill>
                  <a:srgbClr val="303030"/>
                </a:solidFill>
                <a:effectLst/>
                <a:latin typeface="Arimo"/>
              </a:rPr>
              <a:t> = { W , X , Y , Z }</a:t>
            </a:r>
            <a:endParaRPr lang="en-IN" b="0" i="0" dirty="0">
              <a:solidFill>
                <a:srgbClr val="303030"/>
              </a:solidFill>
              <a:effectLst/>
              <a:latin typeface="Arimo"/>
            </a:endParaRPr>
          </a:p>
          <a:p>
            <a:pPr marL="114300" indent="0" algn="l" fontAlgn="base">
              <a:buNone/>
            </a:pPr>
            <a:r>
              <a:rPr lang="en-IN" b="0" i="0" dirty="0">
                <a:solidFill>
                  <a:srgbClr val="303030"/>
                </a:solidFill>
                <a:effectLst/>
                <a:latin typeface="Arimo"/>
              </a:rPr>
              <a:t>Ignoring Y → X, (Y)</a:t>
            </a:r>
            <a:r>
              <a:rPr lang="en-IN" b="0" i="0" baseline="30000" dirty="0">
                <a:solidFill>
                  <a:srgbClr val="303030"/>
                </a:solidFill>
                <a:effectLst/>
                <a:latin typeface="Arimo"/>
              </a:rPr>
              <a:t>+</a:t>
            </a:r>
            <a:r>
              <a:rPr lang="en-IN" b="0" i="0" dirty="0">
                <a:solidFill>
                  <a:srgbClr val="303030"/>
                </a:solidFill>
                <a:effectLst/>
                <a:latin typeface="Arimo"/>
              </a:rPr>
              <a:t> = { Y , Z }</a:t>
            </a:r>
            <a:endParaRPr lang="en-IN" b="0" i="0" dirty="0">
              <a:solidFill>
                <a:srgbClr val="303030"/>
              </a:solidFill>
              <a:effectLst/>
              <a:latin typeface="Arimo"/>
            </a:endParaRP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1700"/>
              <a:t>We allow comparisons using </a:t>
            </a:r>
            <a:endParaRPr lang="en-US" sz="1700"/>
          </a:p>
          <a:p>
            <a:pPr marL="457200" lvl="0" indent="-342900" algn="l" rtl="0">
              <a:lnSpc>
                <a:spcPct val="90000"/>
              </a:lnSpc>
              <a:spcBef>
                <a:spcPts val="1000"/>
              </a:spcBef>
              <a:spcAft>
                <a:spcPts val="0"/>
              </a:spcAft>
              <a:buSzPts val="1800"/>
              <a:buNone/>
            </a:pPr>
            <a:r>
              <a:rPr lang="en-US" sz="1700"/>
              <a:t>                     =, ≠, &gt;, ≥. &lt;. ≤</a:t>
            </a:r>
            <a:endParaRPr lang="en-US" sz="1700"/>
          </a:p>
          <a:p>
            <a:pPr marL="457200" lvl="0" indent="-342900" algn="l" rtl="0">
              <a:lnSpc>
                <a:spcPct val="90000"/>
              </a:lnSpc>
              <a:spcBef>
                <a:spcPts val="1000"/>
              </a:spcBef>
              <a:spcAft>
                <a:spcPts val="0"/>
              </a:spcAft>
              <a:buSzPts val="1800"/>
              <a:buNone/>
            </a:pPr>
            <a:r>
              <a:rPr lang="en-US" sz="1700"/>
              <a:t>       in the selection predicate. </a:t>
            </a:r>
            <a:endParaRPr lang="en-US" sz="1700"/>
          </a:p>
          <a:p>
            <a:pPr marL="457200" lvl="0" indent="-342900" algn="l" rtl="0">
              <a:lnSpc>
                <a:spcPct val="90000"/>
              </a:lnSpc>
              <a:spcBef>
                <a:spcPts val="1000"/>
              </a:spcBef>
              <a:spcAft>
                <a:spcPts val="0"/>
              </a:spcAft>
              <a:buSzPts val="1800"/>
              <a:buChar char="•"/>
            </a:pPr>
            <a:r>
              <a:rPr lang="en-US" sz="1700"/>
              <a:t>We can combine several predicates into a larger predicate by using the connectives:</a:t>
            </a:r>
            <a:endParaRPr lang="en-US" sz="1700"/>
          </a:p>
          <a:p>
            <a:pPr marL="457200" lvl="0" indent="-342900" algn="l" rtl="0">
              <a:lnSpc>
                <a:spcPct val="90000"/>
              </a:lnSpc>
              <a:spcBef>
                <a:spcPts val="1000"/>
              </a:spcBef>
              <a:spcAft>
                <a:spcPts val="0"/>
              </a:spcAft>
              <a:buSzPts val="1800"/>
              <a:buNone/>
            </a:pPr>
            <a:r>
              <a:rPr lang="en-US" sz="1700"/>
              <a:t>                   ∧ (</a:t>
            </a:r>
            <a:r>
              <a:rPr lang="en-US" sz="1700" b="1"/>
              <a:t>and</a:t>
            </a:r>
            <a:r>
              <a:rPr lang="en-US" sz="1700"/>
              <a:t>), ∨ (</a:t>
            </a:r>
            <a:r>
              <a:rPr lang="en-US" sz="1700" b="1"/>
              <a:t>or</a:t>
            </a:r>
            <a:r>
              <a:rPr lang="en-US" sz="1700"/>
              <a:t>), ¬ (</a:t>
            </a:r>
            <a:r>
              <a:rPr lang="en-US" sz="1700" b="1"/>
              <a:t>not</a:t>
            </a:r>
            <a:r>
              <a:rPr lang="en-US" sz="1700"/>
              <a:t>)</a:t>
            </a:r>
            <a:endParaRPr lang="en-US" sz="1700"/>
          </a:p>
          <a:p>
            <a:pPr marL="457200" lvl="0" indent="-342900" algn="l" rtl="0">
              <a:lnSpc>
                <a:spcPct val="90000"/>
              </a:lnSpc>
              <a:spcBef>
                <a:spcPts val="1000"/>
              </a:spcBef>
              <a:spcAft>
                <a:spcPts val="0"/>
              </a:spcAft>
              <a:buSzPts val="1800"/>
              <a:buChar char="•"/>
            </a:pPr>
            <a:r>
              <a:rPr lang="en-US" sz="1700"/>
              <a:t>Example: Find the instructors in Physics with a salary greater $90,000, we write:</a:t>
            </a:r>
            <a:endParaRPr lang="en-US" sz="1700"/>
          </a:p>
          <a:p>
            <a:pPr marL="0" lvl="0" indent="0" algn="l" rtl="0">
              <a:lnSpc>
                <a:spcPct val="90000"/>
              </a:lnSpc>
              <a:spcBef>
                <a:spcPts val="1000"/>
              </a:spcBef>
              <a:spcAft>
                <a:spcPts val="0"/>
              </a:spcAft>
              <a:buSzPts val="1800"/>
              <a:buNone/>
            </a:pPr>
            <a:r>
              <a:rPr lang="en-US" sz="800"/>
              <a:t> </a:t>
            </a:r>
            <a:br>
              <a:rPr lang="en-US" sz="1700"/>
            </a:br>
            <a:r>
              <a:rPr lang="en-US" sz="1700"/>
              <a:t>          </a:t>
            </a:r>
            <a:r>
              <a:rPr lang="en-US" i="1"/>
              <a:t>σ</a:t>
            </a:r>
            <a:r>
              <a:rPr lang="en-US"/>
              <a:t> </a:t>
            </a:r>
            <a:r>
              <a:rPr lang="en-US" i="1" baseline="-25000"/>
              <a:t>dept_name=“Physics” </a:t>
            </a:r>
            <a:r>
              <a:rPr lang="en-US"/>
              <a:t>∧</a:t>
            </a:r>
            <a:r>
              <a:rPr lang="en-US" i="1" baseline="-25000"/>
              <a:t> salary </a:t>
            </a:r>
            <a:r>
              <a:rPr lang="en-US" sz="1700" i="1" baseline="-25000"/>
              <a:t>&gt;</a:t>
            </a:r>
            <a:r>
              <a:rPr lang="en-US" sz="1700" i="1"/>
              <a:t> </a:t>
            </a:r>
            <a:r>
              <a:rPr lang="en-US" sz="1700" i="1" baseline="-25000"/>
              <a:t>90,000</a:t>
            </a:r>
            <a:r>
              <a:rPr lang="en-US" sz="1700" i="1"/>
              <a:t> </a:t>
            </a:r>
            <a:r>
              <a:rPr lang="en-US" sz="1700"/>
              <a:t>(</a:t>
            </a:r>
            <a:r>
              <a:rPr lang="en-US" sz="1700" i="1"/>
              <a:t>instructor</a:t>
            </a:r>
            <a:r>
              <a:rPr lang="en-US" sz="1700"/>
              <a:t>)</a:t>
            </a:r>
            <a:endParaRPr lang="en-US" sz="1700"/>
          </a:p>
          <a:p>
            <a:pPr marL="0" lvl="0" indent="0" algn="l" rtl="0">
              <a:lnSpc>
                <a:spcPct val="90000"/>
              </a:lnSpc>
              <a:spcBef>
                <a:spcPts val="1000"/>
              </a:spcBef>
              <a:spcAft>
                <a:spcPts val="0"/>
              </a:spcAft>
              <a:buSzPts val="1800"/>
              <a:buNone/>
            </a:pPr>
            <a:r>
              <a:rPr lang="en-US" sz="800" i="1"/>
              <a:t> </a:t>
            </a:r>
            <a:endParaRPr lang="en-US" sz="800" i="1"/>
          </a:p>
          <a:p>
            <a:pPr marL="457200" lvl="0" indent="-342900" algn="l" rtl="0">
              <a:lnSpc>
                <a:spcPct val="90000"/>
              </a:lnSpc>
              <a:spcBef>
                <a:spcPts val="1000"/>
              </a:spcBef>
              <a:spcAft>
                <a:spcPts val="0"/>
              </a:spcAft>
              <a:buSzPts val="1800"/>
              <a:buChar char="•"/>
            </a:pPr>
            <a:r>
              <a:rPr lang="en-US" sz="1700"/>
              <a:t>The select predicate may  include comparisons between two attributes. </a:t>
            </a:r>
            <a:endParaRPr lang="en-US" sz="1700"/>
          </a:p>
          <a:p>
            <a:pPr marL="914400" lvl="1" indent="-342900" algn="l" rtl="0">
              <a:lnSpc>
                <a:spcPct val="90000"/>
              </a:lnSpc>
              <a:spcBef>
                <a:spcPts val="500"/>
              </a:spcBef>
              <a:spcAft>
                <a:spcPts val="0"/>
              </a:spcAft>
              <a:buSzPts val="1800"/>
              <a:buChar char="•"/>
            </a:pPr>
            <a:r>
              <a:rPr lang="en-US" sz="1700"/>
              <a:t>Example, find all departments whose name is the same as their building name:</a:t>
            </a:r>
            <a:endParaRPr lang="en-US" sz="1700"/>
          </a:p>
          <a:p>
            <a:pPr marL="914400" lvl="1" indent="-342900" algn="l" rtl="0">
              <a:lnSpc>
                <a:spcPct val="90000"/>
              </a:lnSpc>
              <a:spcBef>
                <a:spcPts val="500"/>
              </a:spcBef>
              <a:spcAft>
                <a:spcPts val="0"/>
              </a:spcAft>
              <a:buSzPts val="1800"/>
              <a:buChar char="•"/>
            </a:pPr>
            <a:r>
              <a:rPr lang="en-US" sz="1700" i="1"/>
              <a:t> </a:t>
            </a:r>
            <a:r>
              <a:rPr lang="en-US" sz="1900" i="1"/>
              <a:t>σ</a:t>
            </a:r>
            <a:r>
              <a:rPr lang="en-US" sz="1900"/>
              <a:t> </a:t>
            </a:r>
            <a:r>
              <a:rPr lang="en-US" sz="1900" i="1" baseline="-25000"/>
              <a:t>dept_name=building</a:t>
            </a:r>
            <a:r>
              <a:rPr lang="en-US" sz="1900" i="1"/>
              <a:t> </a:t>
            </a:r>
            <a:r>
              <a:rPr lang="en-US" sz="1900" i="1" baseline="-25000"/>
              <a:t> </a:t>
            </a:r>
            <a:r>
              <a:rPr lang="en-US" sz="1700"/>
              <a:t>(</a:t>
            </a:r>
            <a:r>
              <a:rPr lang="en-US" sz="1700" i="1"/>
              <a:t>department</a:t>
            </a:r>
            <a:r>
              <a:rPr lang="en-US" sz="1700"/>
              <a:t>)</a:t>
            </a:r>
            <a:endParaRPr sz="1700"/>
          </a:p>
        </p:txBody>
      </p:sp>
      <p:sp>
        <p:nvSpPr>
          <p:cNvPr id="115" name="Google Shape;115;p6"/>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SELECT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900" y="533399"/>
            <a:ext cx="11360800" cy="5511801"/>
          </a:xfrm>
        </p:spPr>
        <p:txBody>
          <a:bodyPr>
            <a:noAutofit/>
          </a:bodyPr>
          <a:lstStyle/>
          <a:p>
            <a:pPr marL="114300" indent="0" algn="l" fontAlgn="base">
              <a:buNone/>
            </a:pPr>
            <a:r>
              <a:rPr lang="en-US" sz="2000" b="0" i="0" dirty="0">
                <a:solidFill>
                  <a:srgbClr val="303030"/>
                </a:solidFill>
                <a:effectLst/>
                <a:latin typeface="Arimo"/>
              </a:rPr>
              <a:t>Now,</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Clearly, the two results are different.</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Thus, we conclude that Y → X is essential and can not be eliminated.</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1" i="0" u="sng" dirty="0">
                <a:solidFill>
                  <a:srgbClr val="303030"/>
                </a:solidFill>
                <a:effectLst/>
                <a:latin typeface="Roboto Condensed" panose="02000000000000000000" pitchFamily="2" charset="0"/>
              </a:rPr>
              <a:t>For Y → Z:</a:t>
            </a:r>
            <a:endParaRPr lang="en-US" sz="2000" b="1" i="0" dirty="0">
              <a:solidFill>
                <a:srgbClr val="303030"/>
              </a:solidFill>
              <a:effectLst/>
              <a:latin typeface="Roboto Condensed" panose="02000000000000000000" pitchFamily="2" charset="0"/>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Considering Y → Z, (Y)</a:t>
            </a:r>
            <a:r>
              <a:rPr lang="en-US" sz="2000" b="0" i="0" baseline="30000" dirty="0">
                <a:solidFill>
                  <a:srgbClr val="303030"/>
                </a:solidFill>
                <a:effectLst/>
                <a:latin typeface="Arimo"/>
              </a:rPr>
              <a:t>+</a:t>
            </a:r>
            <a:r>
              <a:rPr lang="en-US" sz="2000" b="0" i="0" dirty="0">
                <a:solidFill>
                  <a:srgbClr val="303030"/>
                </a:solidFill>
                <a:effectLst/>
                <a:latin typeface="Arimo"/>
              </a:rPr>
              <a:t> = { W , X , Y , Z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Ignoring Y → Z, (Y)</a:t>
            </a:r>
            <a:r>
              <a:rPr lang="en-US" sz="2000" b="0" i="0" baseline="30000" dirty="0">
                <a:solidFill>
                  <a:srgbClr val="303030"/>
                </a:solidFill>
                <a:effectLst/>
                <a:latin typeface="Arimo"/>
              </a:rPr>
              <a:t>+</a:t>
            </a:r>
            <a:r>
              <a:rPr lang="en-US" sz="2000" b="0" i="0" dirty="0">
                <a:solidFill>
                  <a:srgbClr val="303030"/>
                </a:solidFill>
                <a:effectLst/>
                <a:latin typeface="Arimo"/>
              </a:rPr>
              <a:t> = { W , X , Y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Now,</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Clearly, the two results are different.</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Thus, we conclude that Y → Z is essential and can not be eliminated.</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From here, our essential functional dependencies are-</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X → W</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WZ → Y</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Y → X</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Y → Z</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1911" y="115577"/>
            <a:ext cx="11360800" cy="6742423"/>
          </a:xfrm>
        </p:spPr>
        <p:txBody>
          <a:bodyPr>
            <a:noAutofit/>
          </a:bodyPr>
          <a:lstStyle/>
          <a:p>
            <a:pPr marL="114300" indent="0" algn="l" fontAlgn="base">
              <a:buNone/>
            </a:pPr>
            <a:r>
              <a:rPr lang="en-US" sz="2000" b="1" i="0" u="sng" dirty="0">
                <a:solidFill>
                  <a:srgbClr val="303030"/>
                </a:solidFill>
                <a:effectLst/>
                <a:latin typeface="Roboto Condensed" panose="02000000000000000000" pitchFamily="2" charset="0"/>
              </a:rPr>
              <a:t>Step-03:</a:t>
            </a:r>
            <a:endParaRPr lang="en-US" sz="2000" b="1" i="0" dirty="0">
              <a:solidFill>
                <a:srgbClr val="303030"/>
              </a:solidFill>
              <a:effectLst/>
              <a:latin typeface="Roboto Condensed" panose="02000000000000000000" pitchFamily="2" charset="0"/>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Consider the functional dependencies having more than one attribute on their left side.</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Check if their left side can be reduced.</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In our set,</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Only WZ → Y contains more than one attribute on its left side.</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Considering WZ → Y, (WZ)</a:t>
            </a:r>
            <a:r>
              <a:rPr lang="en-US" sz="2000" b="0" i="0" baseline="30000" dirty="0">
                <a:solidFill>
                  <a:srgbClr val="303030"/>
                </a:solidFill>
                <a:effectLst/>
                <a:latin typeface="Arimo"/>
              </a:rPr>
              <a:t>+</a:t>
            </a:r>
            <a:r>
              <a:rPr lang="en-US" sz="2000" b="0" i="0" dirty="0">
                <a:solidFill>
                  <a:srgbClr val="303030"/>
                </a:solidFill>
                <a:effectLst/>
                <a:latin typeface="Arimo"/>
              </a:rPr>
              <a:t> = { W , X , Y , Z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Now,</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Consider all the possible subsets of WZ.</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Check if the closure result of any subset matches to the closure result of WZ.</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(W)</a:t>
            </a:r>
            <a:r>
              <a:rPr lang="en-US" sz="2000" b="0" i="0" baseline="30000" dirty="0">
                <a:solidFill>
                  <a:srgbClr val="303030"/>
                </a:solidFill>
                <a:effectLst/>
                <a:latin typeface="Arimo"/>
              </a:rPr>
              <a:t>+</a:t>
            </a:r>
            <a:r>
              <a:rPr lang="en-US" sz="2000" b="0" i="0" dirty="0">
                <a:solidFill>
                  <a:srgbClr val="303030"/>
                </a:solidFill>
                <a:effectLst/>
                <a:latin typeface="Arimo"/>
              </a:rPr>
              <a:t> = { W }</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(Z)</a:t>
            </a:r>
            <a:r>
              <a:rPr lang="en-US" sz="2000" b="0" i="0" baseline="30000" dirty="0">
                <a:solidFill>
                  <a:srgbClr val="303030"/>
                </a:solidFill>
                <a:effectLst/>
                <a:latin typeface="Arimo"/>
              </a:rPr>
              <a:t>+</a:t>
            </a:r>
            <a:r>
              <a:rPr lang="en-US" sz="2000" b="0" i="0" dirty="0">
                <a:solidFill>
                  <a:srgbClr val="303030"/>
                </a:solidFill>
                <a:effectLst/>
                <a:latin typeface="Arimo"/>
              </a:rPr>
              <a:t> = { Z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Clearly,</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None of the subsets have the same closure result same as that of the entire left side.</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Thus, we conclude that we can not write WZ → Y as W → Y or Z → Y.</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Thus, set of functional dependencies obtained in step-02 is the canonical cover.</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Finally, the canonical cover is                                      X → W</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WZ → Y</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Y → X</a:t>
            </a:r>
            <a:endParaRPr lang="en-US" sz="2000" b="0" i="0" dirty="0">
              <a:solidFill>
                <a:srgbClr val="303030"/>
              </a:solidFill>
              <a:effectLst/>
              <a:latin typeface="Arimo"/>
            </a:endParaRPr>
          </a:p>
          <a:p>
            <a:pPr marL="114300" indent="0" algn="ctr" fontAlgn="base">
              <a:buNone/>
            </a:pPr>
            <a:r>
              <a:rPr lang="en-US" sz="2000" b="0" i="0" dirty="0">
                <a:solidFill>
                  <a:srgbClr val="303030"/>
                </a:solidFill>
                <a:effectLst/>
                <a:latin typeface="Arimo"/>
              </a:rPr>
              <a:t>Y → Z</a:t>
            </a:r>
            <a:endParaRPr lang="en-US" sz="2000" b="0" i="0" dirty="0">
              <a:solidFill>
                <a:srgbClr val="303030"/>
              </a:solidFill>
              <a:effectLst/>
              <a:latin typeface="Arimo"/>
            </a:endParaRPr>
          </a:p>
          <a:p>
            <a:pPr marL="114300" indent="0" algn="l" fontAlgn="base">
              <a:buNone/>
            </a:pPr>
            <a:r>
              <a:rPr lang="en-US" sz="2000" b="0" i="0" dirty="0">
                <a:solidFill>
                  <a:srgbClr val="303030"/>
                </a:solidFill>
                <a:effectLst/>
                <a:latin typeface="Arimo"/>
              </a:rPr>
              <a:t> </a:t>
            </a:r>
            <a:endParaRPr lang="en-US" sz="2000" b="0" i="0" dirty="0">
              <a:solidFill>
                <a:srgbClr val="303030"/>
              </a:solidFill>
              <a:effectLst/>
              <a:latin typeface="Arimo"/>
            </a:endParaRPr>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89"/>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a:t>
            </a: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Normalization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is the technique of organizing data into more than one table in the database.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 systematic approach of </a:t>
            </a: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decomposing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tables to eliminate data redundancy and undesirable characteristic like insertion, updation and deletion anomalies.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 multi-step process that puts data into tabular form, removing duplicated data from the relation tables.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228600" algn="l" rtl="0">
              <a:lnSpc>
                <a:spcPct val="90000"/>
              </a:lnSpc>
              <a:spcBef>
                <a:spcPts val="1000"/>
              </a:spcBef>
              <a:spcAft>
                <a:spcPts val="0"/>
              </a:spcAft>
              <a:buClr>
                <a:schemeClr val="dk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443" name="Google Shape;443;p89"/>
          <p:cNvSpPr txBox="1"/>
          <p:nvPr/>
        </p:nvSpPr>
        <p:spPr>
          <a:xfrm>
            <a:off x="4810539" y="684639"/>
            <a:ext cx="2844048"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Normalization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90"/>
          <p:cNvSpPr txBox="1"/>
          <p:nvPr/>
        </p:nvSpPr>
        <p:spPr>
          <a:xfrm>
            <a:off x="4038600" y="531950"/>
            <a:ext cx="4161183" cy="69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Two Main Reasons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90"/>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t>
            </a:r>
            <a:r>
              <a:rPr lang="en-US" sz="24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eliminate redundancy </a:t>
            </a: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10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t>
            </a:r>
            <a:r>
              <a:rPr lang="en-US" sz="24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ensure data dependency </a:t>
            </a: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makes sense.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91"/>
          <p:cNvSpPr txBox="1"/>
          <p:nvPr/>
        </p:nvSpPr>
        <p:spPr>
          <a:xfrm>
            <a:off x="2895600" y="681037"/>
            <a:ext cx="6556513" cy="69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Problem without Normalization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5" name="Google Shape;455;p91"/>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Without normalization it becomes difficult to handle and update database without facing data loss.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10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Insertion, updation and deletion anomalies are very frequent if the database is not normalized.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92"/>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Insertion Anomaly</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Insertion Anomaly refers to when one cannot insert a new tuple into a relationship due to lack of data.</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Deletion Anomaly</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delete anomaly refers to the situation where the deletion of data results in the unintended loss of some other important data.</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190500" algn="just"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342900" algn="just" rtl="0">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Updation Anomaly</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update anomaly is when an update of a single data value requires multiple rows of data to be updated.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228600" algn="l" rtl="0">
              <a:lnSpc>
                <a:spcPct val="90000"/>
              </a:lnSpc>
              <a:spcBef>
                <a:spcPts val="1000"/>
              </a:spcBef>
              <a:spcAft>
                <a:spcPts val="0"/>
              </a:spcAft>
              <a:buClr>
                <a:schemeClr val="dk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461" name="Google Shape;461;p92"/>
          <p:cNvSpPr txBox="1"/>
          <p:nvPr/>
        </p:nvSpPr>
        <p:spPr>
          <a:xfrm>
            <a:off x="4810538" y="743506"/>
            <a:ext cx="2188420"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Anomalies</a:t>
            </a:r>
            <a:r>
              <a:rPr lang="en-US" sz="3200" b="1"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aphicFrame>
        <p:nvGraphicFramePr>
          <p:cNvPr id="466" name="Google Shape;466;p93"/>
          <p:cNvGraphicFramePr/>
          <p:nvPr/>
        </p:nvGraphicFramePr>
        <p:xfrm>
          <a:off x="1779611" y="228601"/>
          <a:ext cx="8358300" cy="2087250"/>
        </p:xfrm>
        <a:graphic>
          <a:graphicData uri="http://schemas.openxmlformats.org/drawingml/2006/table">
            <a:tbl>
              <a:tblPr firstRow="1" bandRow="1">
                <a:noFill/>
                <a:tableStyleId>{1B9681CB-D28A-403A-9D76-C68C2891D5FE}</a:tableStyleId>
              </a:tblPr>
              <a:tblGrid>
                <a:gridCol w="2089575"/>
                <a:gridCol w="2089575"/>
                <a:gridCol w="2089575"/>
                <a:gridCol w="2089575"/>
              </a:tblGrid>
              <a:tr h="4174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solidFill>
                            <a:schemeClr val="dk1"/>
                          </a:solidFill>
                        </a:rPr>
                        <a:t>S_id</a:t>
                      </a:r>
                      <a:endParaRPr sz="20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solidFill>
                            <a:schemeClr val="dk1"/>
                          </a:solidFill>
                        </a:rPr>
                        <a:t>S_name</a:t>
                      </a:r>
                      <a:endParaRPr sz="20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solidFill>
                            <a:schemeClr val="dk1"/>
                          </a:solidFill>
                        </a:rPr>
                        <a:t>S_address</a:t>
                      </a:r>
                      <a:endParaRPr sz="20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solidFill>
                            <a:schemeClr val="dk1"/>
                          </a:solidFill>
                        </a:rPr>
                        <a:t>Subject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417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401</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Adam</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Noida</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Biology</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417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402</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Alex</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Panipat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Maths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417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403</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Stuart</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Jammu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Maths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417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404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Adam</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Noida</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Physics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bl>
          </a:graphicData>
        </a:graphic>
      </p:graphicFrame>
      <p:sp>
        <p:nvSpPr>
          <p:cNvPr id="467" name="Google Shape;467;p93"/>
          <p:cNvSpPr txBox="1"/>
          <p:nvPr/>
        </p:nvSpPr>
        <p:spPr>
          <a:xfrm>
            <a:off x="564874" y="2683146"/>
            <a:ext cx="11062200" cy="33759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rgbClr val="C00000"/>
              </a:buClr>
              <a:buSzPts val="2000"/>
              <a:buFont typeface="Noto Sans Symbols"/>
              <a:buChar char="✔"/>
            </a:pP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Updation Anomaly</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To update address of student to occurs twice (or) more than twice in a table we have to update address column in all the rows else the data will come inconsistent.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15900" algn="just" rtl="0">
              <a:lnSpc>
                <a:spcPct val="90000"/>
              </a:lnSpc>
              <a:spcBef>
                <a:spcPts val="1000"/>
              </a:spcBef>
              <a:spcAft>
                <a:spcPts val="0"/>
              </a:spcAft>
              <a:buClr>
                <a:srgbClr val="C00000"/>
              </a:buClr>
              <a:buSzPts val="2000"/>
              <a:buFont typeface="Noto Sans Symbols"/>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000"/>
              <a:buFont typeface="Noto Sans Symbols"/>
              <a:buChar char="✔"/>
            </a:pP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Insertion Anomaly</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Suppose for a student new admission, we have s_id, s_name, s_address of a student but the student has not opted for any subject then we have to insert null for the subject which leads to insertion anomalies.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15900" algn="just" rtl="0">
              <a:lnSpc>
                <a:spcPct val="90000"/>
              </a:lnSpc>
              <a:spcBef>
                <a:spcPts val="1000"/>
              </a:spcBef>
              <a:spcAft>
                <a:spcPts val="0"/>
              </a:spcAft>
              <a:buClr>
                <a:srgbClr val="C00000"/>
              </a:buClr>
              <a:buSzPts val="2000"/>
              <a:buFont typeface="Noto Sans Symbols"/>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000"/>
              <a:buFont typeface="Noto Sans Symbols"/>
              <a:buChar char="✔"/>
            </a:pP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Deletion Anomaly</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If s_id = 401 has only one subject and temporarily drop it when we delete that row entire student record will be deleted along with 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4"/>
          <p:cNvSpPr txBox="1"/>
          <p:nvPr/>
        </p:nvSpPr>
        <p:spPr>
          <a:xfrm>
            <a:off x="964096" y="2494302"/>
            <a:ext cx="10227300" cy="16317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term </a:t>
            </a: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Normalization </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comes from the concept of normal form which describe how to organize the data in the database.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just" rtl="0">
              <a:lnSpc>
                <a:spcPct val="100000"/>
              </a:lnSpc>
              <a:spcBef>
                <a:spcPts val="0"/>
              </a:spcBef>
              <a:spcAft>
                <a:spcPts val="0"/>
              </a:spcAft>
              <a:buClr>
                <a:srgbClr val="C00000"/>
              </a:buClr>
              <a:buSzPts val="2000"/>
              <a:buFont typeface="Noto Sans Symbols"/>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just" rtl="0">
              <a:lnSpc>
                <a:spcPct val="100000"/>
              </a:lnSpc>
              <a:spcBef>
                <a:spcPts val="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Normal Forms were developed around the concept of table based on relational database.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94"/>
          <p:cNvSpPr txBox="1"/>
          <p:nvPr/>
        </p:nvSpPr>
        <p:spPr>
          <a:xfrm>
            <a:off x="4096578" y="752753"/>
            <a:ext cx="3892826" cy="7878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NORMAL FORMS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95"/>
          <p:cNvSpPr txBox="1">
            <a:spLocks noGrp="1"/>
          </p:cNvSpPr>
          <p:nvPr>
            <p:ph type="body" idx="1"/>
          </p:nvPr>
        </p:nvSpPr>
        <p:spPr>
          <a:xfrm>
            <a:off x="3066221" y="3060801"/>
            <a:ext cx="6059557" cy="320130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1NF (First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2NF (Second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3NF (Third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BCNF (Boyce-Codd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4NF (Fourth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lvl="0" indent="-342900" algn="just" rtl="0">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5NF (Fifth Normal 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79" name="Google Shape;479;p95"/>
          <p:cNvSpPr txBox="1"/>
          <p:nvPr/>
        </p:nvSpPr>
        <p:spPr>
          <a:xfrm>
            <a:off x="5168262" y="2346221"/>
            <a:ext cx="1237839"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Types</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0" name="Google Shape;480;p95" descr="Database Normalization :: Part 1 - Knoldus Blogs"/>
          <p:cNvPicPr preferRelativeResize="0"/>
          <p:nvPr/>
        </p:nvPicPr>
        <p:blipFill rotWithShape="1">
          <a:blip r:embed="rId1"/>
          <a:srcRect/>
          <a:stretch>
            <a:fillRect/>
          </a:stretch>
        </p:blipFill>
        <p:spPr>
          <a:xfrm>
            <a:off x="1728277" y="96626"/>
            <a:ext cx="8154679" cy="238815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96"/>
          <p:cNvSpPr txBox="1"/>
          <p:nvPr/>
        </p:nvSpPr>
        <p:spPr>
          <a:xfrm>
            <a:off x="3511826" y="912175"/>
            <a:ext cx="5006009" cy="5691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UN-NORMALIZED FORM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96"/>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50000"/>
              </a:lnSpc>
              <a:spcBef>
                <a:spcPts val="0"/>
              </a:spcBef>
              <a:spcAft>
                <a:spcPts val="0"/>
              </a:spcAft>
              <a:buClr>
                <a:srgbClr val="C00000"/>
              </a:buClr>
              <a:buSzPts val="18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 table contains one or more repeating groups it is called </a:t>
            </a: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Un-Normalized </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90000"/>
              </a:lnSpc>
              <a:spcBef>
                <a:spcPts val="1000"/>
              </a:spcBef>
              <a:spcAft>
                <a:spcPts val="0"/>
              </a:spcAft>
              <a:buClr>
                <a:schemeClr val="dk1"/>
              </a:buClr>
              <a:buSzPts val="1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487" name="Google Shape;487;p96"/>
          <p:cNvGraphicFramePr/>
          <p:nvPr/>
        </p:nvGraphicFramePr>
        <p:xfrm>
          <a:off x="3499336" y="3429000"/>
          <a:ext cx="4697150" cy="1664000"/>
        </p:xfrm>
        <a:graphic>
          <a:graphicData uri="http://schemas.openxmlformats.org/drawingml/2006/table">
            <a:tbl>
              <a:tblPr firstRow="1" bandRow="1">
                <a:noFill/>
                <a:tableStyleId>{E565ACF0-AD70-499E-B275-AE6BA40694AE}</a:tableStyleId>
              </a:tblPr>
              <a:tblGrid>
                <a:gridCol w="2348575"/>
                <a:gridCol w="2348575"/>
              </a:tblGrid>
              <a:tr h="416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Course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Content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627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C, Java, Python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116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HTML, ASP, PHP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1000"/>
              </a:spcBef>
              <a:spcAft>
                <a:spcPts val="0"/>
              </a:spcAft>
              <a:buSzPts val="1800"/>
              <a:buChar char="•"/>
            </a:pPr>
            <a:r>
              <a:rPr lang="en-US" sz="2400"/>
              <a:t>A unary operation that returns its argument relation, with certain attributes left out.  </a:t>
            </a:r>
            <a:endParaRPr lang="en-US" sz="2400"/>
          </a:p>
          <a:p>
            <a:pPr marL="457200" lvl="0" indent="-342900" algn="l" rtl="0">
              <a:lnSpc>
                <a:spcPct val="120000"/>
              </a:lnSpc>
              <a:spcBef>
                <a:spcPts val="1000"/>
              </a:spcBef>
              <a:spcAft>
                <a:spcPts val="0"/>
              </a:spcAft>
              <a:buSzPts val="1800"/>
              <a:buChar char="•"/>
            </a:pPr>
            <a:r>
              <a:rPr lang="en-US" sz="2400"/>
              <a:t>Notation:</a:t>
            </a:r>
            <a:endParaRPr lang="en-US" sz="2400"/>
          </a:p>
          <a:p>
            <a:pPr marL="457200" lvl="0" indent="-342900" algn="l" rtl="0">
              <a:lnSpc>
                <a:spcPct val="120000"/>
              </a:lnSpc>
              <a:spcBef>
                <a:spcPts val="1000"/>
              </a:spcBef>
              <a:spcAft>
                <a:spcPts val="0"/>
              </a:spcAft>
              <a:buSzPts val="1800"/>
              <a:buNone/>
            </a:pPr>
            <a:r>
              <a:rPr lang="en-US" sz="2400"/>
              <a:t>                  ∏ </a:t>
            </a:r>
            <a:r>
              <a:rPr lang="en-US" sz="2400" i="1" baseline="-25000"/>
              <a:t>A1,A2,A3 ….Ak </a:t>
            </a:r>
            <a:r>
              <a:rPr lang="en-US" sz="2400" baseline="-25000"/>
              <a:t> </a:t>
            </a:r>
            <a:r>
              <a:rPr lang="en-US" sz="2400"/>
              <a:t>(</a:t>
            </a:r>
            <a:r>
              <a:rPr lang="en-US" sz="2400" i="1"/>
              <a:t>r</a:t>
            </a:r>
            <a:r>
              <a:rPr lang="en-US" sz="2400"/>
              <a:t>)</a:t>
            </a:r>
            <a:r>
              <a:rPr lang="en-US" sz="2400">
                <a:solidFill>
                  <a:srgbClr val="7F7F7F"/>
                </a:solidFill>
              </a:rPr>
              <a:t>	</a:t>
            </a:r>
            <a:endParaRPr lang="en-US" sz="2400">
              <a:solidFill>
                <a:srgbClr val="7F7F7F"/>
              </a:solidFill>
            </a:endParaRPr>
          </a:p>
          <a:p>
            <a:pPr marL="457200" lvl="0" indent="-342900" algn="l" rtl="0">
              <a:lnSpc>
                <a:spcPct val="120000"/>
              </a:lnSpc>
              <a:spcBef>
                <a:spcPts val="1000"/>
              </a:spcBef>
              <a:spcAft>
                <a:spcPts val="0"/>
              </a:spcAft>
              <a:buSzPts val="1800"/>
              <a:buFont typeface="Arial" panose="020B0604020202020204"/>
              <a:buNone/>
            </a:pPr>
            <a:r>
              <a:rPr lang="en-US" sz="2400"/>
              <a:t>	where </a:t>
            </a:r>
            <a:r>
              <a:rPr lang="en-US" sz="2400" i="1"/>
              <a:t>A</a:t>
            </a:r>
            <a:r>
              <a:rPr lang="en-US" sz="2400" i="1" baseline="-25000"/>
              <a:t>1</a:t>
            </a:r>
            <a:r>
              <a:rPr lang="en-US" sz="2400" i="1"/>
              <a:t>, A</a:t>
            </a:r>
            <a:r>
              <a:rPr lang="en-US" sz="2400" i="1" baseline="-25000"/>
              <a:t>2</a:t>
            </a:r>
            <a:r>
              <a:rPr lang="en-US" sz="2400"/>
              <a:t>,  …, </a:t>
            </a:r>
            <a:r>
              <a:rPr lang="en-US" sz="2400" i="1"/>
              <a:t>A</a:t>
            </a:r>
            <a:r>
              <a:rPr lang="en-US" sz="2400" i="1" baseline="-25000"/>
              <a:t>k</a:t>
            </a:r>
            <a:r>
              <a:rPr lang="en-US" sz="2400"/>
              <a:t>  are attribute names and </a:t>
            </a:r>
            <a:r>
              <a:rPr lang="en-US" sz="2400" i="1"/>
              <a:t>r</a:t>
            </a:r>
            <a:r>
              <a:rPr lang="en-US" sz="2400"/>
              <a:t> is a relation name.</a:t>
            </a:r>
            <a:endParaRPr lang="en-US" sz="2400"/>
          </a:p>
          <a:p>
            <a:pPr marL="457200" lvl="0" indent="-342900" algn="l" rtl="0">
              <a:lnSpc>
                <a:spcPct val="90000"/>
              </a:lnSpc>
              <a:spcBef>
                <a:spcPts val="1000"/>
              </a:spcBef>
              <a:spcAft>
                <a:spcPts val="0"/>
              </a:spcAft>
              <a:buSzPts val="1800"/>
              <a:buChar char="•"/>
            </a:pPr>
            <a:r>
              <a:rPr lang="en-US" sz="2400"/>
              <a:t>The result is defined as the relation of </a:t>
            </a:r>
            <a:r>
              <a:rPr lang="en-US" sz="2400" i="1"/>
              <a:t>k</a:t>
            </a:r>
            <a:r>
              <a:rPr lang="en-US" sz="2400"/>
              <a:t> columns obtained by erasing the columns that are not listed</a:t>
            </a:r>
            <a:endParaRPr lang="en-US" sz="2400"/>
          </a:p>
          <a:p>
            <a:pPr marL="457200" lvl="0" indent="-342900" algn="l" rtl="0">
              <a:lnSpc>
                <a:spcPct val="90000"/>
              </a:lnSpc>
              <a:spcBef>
                <a:spcPts val="1000"/>
              </a:spcBef>
              <a:spcAft>
                <a:spcPts val="0"/>
              </a:spcAft>
              <a:buSzPts val="1800"/>
              <a:buChar char="•"/>
            </a:pPr>
            <a:r>
              <a:rPr lang="en-US" sz="2400"/>
              <a:t>Duplicate rows removed from result, since relations are sets</a:t>
            </a:r>
            <a:endParaRPr lang="en-US" sz="2400"/>
          </a:p>
        </p:txBody>
      </p:sp>
      <p:sp>
        <p:nvSpPr>
          <p:cNvPr id="121" name="Google Shape;121;p7"/>
          <p:cNvSpPr/>
          <p:nvPr/>
        </p:nvSpPr>
        <p:spPr>
          <a:xfrm>
            <a:off x="0" y="17252"/>
            <a:ext cx="1100730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PROJECT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97"/>
          <p:cNvSpPr txBox="1"/>
          <p:nvPr/>
        </p:nvSpPr>
        <p:spPr>
          <a:xfrm>
            <a:off x="2955235" y="624889"/>
            <a:ext cx="5840896" cy="69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FIRST NORMAL FORM (1NF)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3" name="Google Shape;493;p97"/>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is said to be in First Normal Form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4300" marR="0" lvl="0" indent="0" algn="just" rtl="0">
              <a:lnSpc>
                <a:spcPct val="90000"/>
              </a:lnSpc>
              <a:spcBef>
                <a:spcPts val="1000"/>
              </a:spcBef>
              <a:spcAft>
                <a:spcPts val="0"/>
              </a:spcAft>
              <a:buClr>
                <a:srgbClr val="C00000"/>
              </a:buClr>
              <a:buSzPts val="2000"/>
              <a:buFont typeface="Arial" panose="020B0604020202020204"/>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and only if all the attributes of relation are </a:t>
            </a: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atomic </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(Single valued) in nature.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Must not contain any multi valued (or) composite attributes.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just" rtl="0">
              <a:lnSpc>
                <a:spcPct val="90000"/>
              </a:lnSpc>
              <a:spcBef>
                <a:spcPts val="500"/>
              </a:spcBef>
              <a:spcAft>
                <a:spcPts val="0"/>
              </a:spcAft>
              <a:buClr>
                <a:schemeClr val="dk1"/>
              </a:buClr>
              <a:buSzPts val="1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494" name="Google Shape;494;p97"/>
          <p:cNvGraphicFramePr/>
          <p:nvPr/>
        </p:nvGraphicFramePr>
        <p:xfrm>
          <a:off x="3313805" y="4279589"/>
          <a:ext cx="4697150" cy="1664000"/>
        </p:xfrm>
        <a:graphic>
          <a:graphicData uri="http://schemas.openxmlformats.org/drawingml/2006/table">
            <a:tbl>
              <a:tblPr firstRow="1" bandRow="1">
                <a:noFill/>
                <a:tableStyleId>{E565ACF0-AD70-499E-B275-AE6BA40694AE}</a:tableStyleId>
              </a:tblPr>
              <a:tblGrid>
                <a:gridCol w="2348575"/>
                <a:gridCol w="2348575"/>
              </a:tblGrid>
              <a:tr h="416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Course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Content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627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C, Java, Python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116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HTML, ASP, PHP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98"/>
          <p:cNvSpPr txBox="1"/>
          <p:nvPr/>
        </p:nvSpPr>
        <p:spPr>
          <a:xfrm>
            <a:off x="497635" y="260648"/>
            <a:ext cx="10803156" cy="6480720"/>
          </a:xfrm>
          <a:prstGeom prst="rect">
            <a:avLst/>
          </a:prstGeom>
          <a:noFill/>
          <a:ln>
            <a:noFill/>
          </a:ln>
        </p:spPr>
        <p:txBody>
          <a:bodyPr spcFirstLastPara="1" wrap="square" lIns="91425" tIns="45700" rIns="91425" bIns="45700" anchor="t" anchorCtr="0">
            <a:normAutofit/>
          </a:bodyPr>
          <a:lstStyle/>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relation consists of multi-values. Hence it is not in first normal form.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multi-values are eliminated and are written separately for each name (i.e.) multi-values are written atomic.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table look like, after normalizing,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90000"/>
              </a:lnSpc>
              <a:spcBef>
                <a:spcPts val="100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1" indent="-215900" algn="just" rtl="0">
              <a:lnSpc>
                <a:spcPct val="90000"/>
              </a:lnSpc>
              <a:spcBef>
                <a:spcPts val="500"/>
              </a:spcBef>
              <a:spcAft>
                <a:spcPts val="0"/>
              </a:spcAft>
              <a:buClr>
                <a:srgbClr val="C00000"/>
              </a:buClr>
              <a:buSzPts val="2000"/>
              <a:buFont typeface="Noto Sans Symbols"/>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71500" marR="0" lvl="1" indent="0" algn="just" rtl="0">
              <a:lnSpc>
                <a:spcPct val="90000"/>
              </a:lnSpc>
              <a:spcBef>
                <a:spcPts val="500"/>
              </a:spcBef>
              <a:spcAft>
                <a:spcPts val="0"/>
              </a:spcAft>
              <a:buClr>
                <a:srgbClr val="C00000"/>
              </a:buClr>
              <a:buSzPts val="2000"/>
              <a:buFont typeface="Arial" panose="020B0604020202020204"/>
              <a:buNone/>
            </a:pP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1NF allows data redundancy and there will be many column with same data in multiple rows but each row as a whole will be unique.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used in most small to medium application.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500" name="Google Shape;500;p98"/>
          <p:cNvGraphicFramePr/>
          <p:nvPr/>
        </p:nvGraphicFramePr>
        <p:xfrm>
          <a:off x="1355798" y="2483927"/>
          <a:ext cx="3822150" cy="1477260"/>
        </p:xfrm>
        <a:graphic>
          <a:graphicData uri="http://schemas.openxmlformats.org/drawingml/2006/table">
            <a:tbl>
              <a:tblPr firstRow="1" bandRow="1">
                <a:noFill/>
                <a:tableStyleId>{E565ACF0-AD70-499E-B275-AE6BA40694AE}</a:tableStyleId>
              </a:tblPr>
              <a:tblGrid>
                <a:gridCol w="1911075"/>
                <a:gridCol w="1911075"/>
              </a:tblGrid>
              <a:tr h="3581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Course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Content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C, Java, Python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2557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HTML, ASP, PHP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aphicFrame>
        <p:nvGraphicFramePr>
          <p:cNvPr id="501" name="Google Shape;501;p98"/>
          <p:cNvGraphicFramePr/>
          <p:nvPr/>
        </p:nvGraphicFramePr>
        <p:xfrm>
          <a:off x="6749008" y="1671027"/>
          <a:ext cx="3822150" cy="3088540"/>
        </p:xfrm>
        <a:graphic>
          <a:graphicData uri="http://schemas.openxmlformats.org/drawingml/2006/table">
            <a:tbl>
              <a:tblPr firstRow="1" bandRow="1">
                <a:noFill/>
                <a:tableStyleId>{E565ACF0-AD70-499E-B275-AE6BA40694AE}</a:tableStyleId>
              </a:tblPr>
              <a:tblGrid>
                <a:gridCol w="1911075"/>
                <a:gridCol w="1911075"/>
              </a:tblGrid>
              <a:tr h="3581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Course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Arial" panose="020B0604020202020204"/>
                          <a:ea typeface="Arial" panose="020B0604020202020204"/>
                          <a:cs typeface="Arial" panose="020B0604020202020204"/>
                          <a:sym typeface="Arial" panose="020B0604020202020204"/>
                        </a:rPr>
                        <a:t>Content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C</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Java</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Programming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Python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HTML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71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ASP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502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Web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Arial" panose="020B0604020202020204"/>
                          <a:ea typeface="Arial" panose="020B0604020202020204"/>
                          <a:cs typeface="Arial" panose="020B0604020202020204"/>
                          <a:sym typeface="Arial" panose="020B0604020202020204"/>
                        </a:rPr>
                        <a:t>PHP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02" name="Google Shape;502;p98"/>
          <p:cNvSpPr/>
          <p:nvPr/>
        </p:nvSpPr>
        <p:spPr>
          <a:xfrm>
            <a:off x="5426765" y="2996641"/>
            <a:ext cx="1073426" cy="218661"/>
          </a:xfrm>
          <a:prstGeom prst="right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99"/>
          <p:cNvSpPr txBox="1"/>
          <p:nvPr/>
        </p:nvSpPr>
        <p:spPr>
          <a:xfrm>
            <a:off x="3064565" y="667166"/>
            <a:ext cx="6467061" cy="6188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SECOND NORMAL FORM (2NF)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99"/>
          <p:cNvSpPr txBox="1"/>
          <p:nvPr/>
        </p:nvSpPr>
        <p:spPr>
          <a:xfrm>
            <a:off x="954156" y="1540565"/>
            <a:ext cx="10585173" cy="4650269"/>
          </a:xfrm>
          <a:prstGeom prst="rect">
            <a:avLst/>
          </a:prstGeom>
          <a:noFill/>
          <a:ln>
            <a:noFill/>
          </a:ln>
        </p:spPr>
        <p:txBody>
          <a:bodyPr spcFirstLastPara="1" wrap="square" lIns="91425" tIns="45700" rIns="91425" bIns="45700" anchor="t" anchorCtr="0">
            <a:normAutofit/>
          </a:bodyPr>
          <a:lstStyle/>
          <a:p>
            <a:pPr marL="914400" marR="0" lvl="1"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is said to be in Second Normal Form,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342900" algn="just" rtl="0">
              <a:lnSpc>
                <a:spcPct val="90000"/>
              </a:lnSpc>
              <a:spcBef>
                <a:spcPts val="500"/>
              </a:spcBef>
              <a:spcAft>
                <a:spcPts val="0"/>
              </a:spcAft>
              <a:buClr>
                <a:srgbClr val="C00000"/>
              </a:buClr>
              <a:buSzPts val="1800"/>
              <a:buFont typeface="Noto Sans Symbols"/>
              <a:buChar char="✔"/>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and only if it is already in </a:t>
            </a:r>
            <a:r>
              <a:rPr lang="en-US" sz="18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First Normal Form</a:t>
            </a: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342900" algn="just" rtl="0">
              <a:lnSpc>
                <a:spcPct val="90000"/>
              </a:lnSpc>
              <a:spcBef>
                <a:spcPts val="500"/>
              </a:spcBef>
              <a:spcAft>
                <a:spcPts val="0"/>
              </a:spcAft>
              <a:buClr>
                <a:srgbClr val="C00000"/>
              </a:buClr>
              <a:buSzPts val="1800"/>
              <a:buFont typeface="Noto Sans Symbols"/>
              <a:buChar char="✔"/>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exist </a:t>
            </a:r>
            <a:r>
              <a:rPr lang="en-US" sz="18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 Partial Dependency</a:t>
            </a: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228600" algn="just" rtl="0">
              <a:lnSpc>
                <a:spcPct val="90000"/>
              </a:lnSpc>
              <a:spcBef>
                <a:spcPts val="500"/>
              </a:spcBef>
              <a:spcAft>
                <a:spcPts val="0"/>
              </a:spcAft>
              <a:buClr>
                <a:srgbClr val="C00000"/>
              </a:buClr>
              <a:buSzPts val="1800"/>
              <a:buFont typeface="Noto Sans Symbols"/>
              <a:buNone/>
            </a:pPr>
            <a:endParaRPr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marR="0" lvl="1"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Partial Dependency: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342900" algn="just" rtl="0">
              <a:lnSpc>
                <a:spcPct val="90000"/>
              </a:lnSpc>
              <a:spcBef>
                <a:spcPts val="500"/>
              </a:spcBef>
              <a:spcAft>
                <a:spcPts val="0"/>
              </a:spcAft>
              <a:buClr>
                <a:srgbClr val="C00000"/>
              </a:buClr>
              <a:buSzPts val="1800"/>
              <a:buFont typeface="Noto Sans Symbols"/>
              <a:buChar char="✔"/>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means that a non-prime attribute is functionally dependent on part of a prime attribute.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228600" algn="just" rtl="0">
              <a:lnSpc>
                <a:spcPct val="90000"/>
              </a:lnSpc>
              <a:spcBef>
                <a:spcPts val="500"/>
              </a:spcBef>
              <a:spcAft>
                <a:spcPts val="0"/>
              </a:spcAft>
              <a:buClr>
                <a:srgbClr val="C00000"/>
              </a:buClr>
              <a:buSzPts val="1800"/>
              <a:buFont typeface="Noto Sans Symbols"/>
              <a:buNone/>
            </a:pPr>
            <a:endParaRPr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marR="0" lvl="1"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Functional Dependency: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371600" marR="0" lvl="2" indent="-342900" algn="just" rtl="0">
              <a:lnSpc>
                <a:spcPct val="90000"/>
              </a:lnSpc>
              <a:spcBef>
                <a:spcPts val="500"/>
              </a:spcBef>
              <a:spcAft>
                <a:spcPts val="0"/>
              </a:spcAft>
              <a:buClr>
                <a:srgbClr val="C00000"/>
              </a:buClr>
              <a:buSzPts val="1800"/>
              <a:buFont typeface="Noto Sans Symbols"/>
              <a:buChar char="✔"/>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 the non key attributes are fully functional depends on key attribute.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90000"/>
              </a:lnSpc>
              <a:spcBef>
                <a:spcPts val="1000"/>
              </a:spcBef>
              <a:spcAft>
                <a:spcPts val="0"/>
              </a:spcAft>
              <a:buClr>
                <a:schemeClr val="dk1"/>
              </a:buClr>
              <a:buSzPts val="18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00"/>
          <p:cNvSpPr txBox="1"/>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1" i="0" u="none" strike="noStrike" cap="none">
                <a:solidFill>
                  <a:srgbClr val="0000FF"/>
                </a:solidFill>
                <a:latin typeface="Calibri" panose="020F0502020204030204"/>
                <a:ea typeface="Calibri" panose="020F0502020204030204"/>
                <a:cs typeface="Calibri" panose="020F0502020204030204"/>
                <a:sym typeface="Calibri" panose="020F0502020204030204"/>
              </a:rPr>
            </a:fld>
            <a:endPara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514" name="Google Shape;514;p100"/>
          <p:cNvPicPr preferRelativeResize="0"/>
          <p:nvPr/>
        </p:nvPicPr>
        <p:blipFill rotWithShape="1">
          <a:blip r:embed="rId1"/>
          <a:srcRect b="45487"/>
          <a:stretch>
            <a:fillRect/>
          </a:stretch>
        </p:blipFill>
        <p:spPr>
          <a:xfrm>
            <a:off x="392268" y="615282"/>
            <a:ext cx="6005219" cy="2633869"/>
          </a:xfrm>
          <a:prstGeom prst="rect">
            <a:avLst/>
          </a:prstGeom>
          <a:noFill/>
          <a:ln>
            <a:noFill/>
          </a:ln>
        </p:spPr>
      </p:pic>
      <p:pic>
        <p:nvPicPr>
          <p:cNvPr id="515" name="Google Shape;515;p100"/>
          <p:cNvPicPr preferRelativeResize="0"/>
          <p:nvPr/>
        </p:nvPicPr>
        <p:blipFill rotWithShape="1">
          <a:blip r:embed="rId1"/>
          <a:srcRect t="52383"/>
          <a:stretch>
            <a:fillRect/>
          </a:stretch>
        </p:blipFill>
        <p:spPr>
          <a:xfrm>
            <a:off x="6262686" y="3151892"/>
            <a:ext cx="5537046" cy="212130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101"/>
          <p:cNvSpPr txBox="1"/>
          <p:nvPr/>
        </p:nvSpPr>
        <p:spPr>
          <a:xfrm>
            <a:off x="2607365" y="681037"/>
            <a:ext cx="7315200" cy="80769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To eliminate Partial Dependency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01"/>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Create a new relation for each primary key attributed that is a determinant in partial dependency.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5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Move non-key attributes that are depend on primary key attributes from old relation to new relation.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graphicFrame>
        <p:nvGraphicFramePr>
          <p:cNvPr id="526" name="Google Shape;526;p102"/>
          <p:cNvGraphicFramePr/>
          <p:nvPr/>
        </p:nvGraphicFramePr>
        <p:xfrm>
          <a:off x="1943100" y="298174"/>
          <a:ext cx="8229600" cy="2595950"/>
        </p:xfrm>
        <a:graphic>
          <a:graphicData uri="http://schemas.openxmlformats.org/drawingml/2006/table">
            <a:tbl>
              <a:tblPr firstRow="1" bandRow="1">
                <a:noFill/>
                <a:tableStyleId>{1B9681CB-D28A-403A-9D76-C68C2891D5FE}</a:tableStyleId>
              </a:tblPr>
              <a:tblGrid>
                <a:gridCol w="1371600"/>
                <a:gridCol w="1371600"/>
                <a:gridCol w="1371600"/>
                <a:gridCol w="1371600"/>
                <a:gridCol w="1371600"/>
                <a:gridCol w="1371600"/>
              </a:tblGrid>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Emp_id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E_name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Month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Sales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B_name</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1000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UBI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2500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UBI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1700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1800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bl>
          </a:graphicData>
        </a:graphic>
      </p:graphicFrame>
      <p:sp>
        <p:nvSpPr>
          <p:cNvPr id="527" name="Google Shape;527;p102"/>
          <p:cNvSpPr txBox="1"/>
          <p:nvPr/>
        </p:nvSpPr>
        <p:spPr>
          <a:xfrm>
            <a:off x="487017" y="3008432"/>
            <a:ext cx="11141765" cy="3136243"/>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example, Emp_id is a primary key.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 the non-prime attributes depends on the Emp_id.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5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But B_name depends on B_id which is not in 2NF.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So this table is in 1NF but not in 2NF.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5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After removing the position into another relation store the lesser amount of data in two relations without the loss of data.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graphicFrame>
        <p:nvGraphicFramePr>
          <p:cNvPr id="532" name="Google Shape;532;p103"/>
          <p:cNvGraphicFramePr/>
          <p:nvPr/>
        </p:nvGraphicFramePr>
        <p:xfrm>
          <a:off x="2063552" y="439296"/>
          <a:ext cx="8229600" cy="2595950"/>
        </p:xfrm>
        <a:graphic>
          <a:graphicData uri="http://schemas.openxmlformats.org/drawingml/2006/table">
            <a:tbl>
              <a:tblPr firstRow="1" bandRow="1">
                <a:noFill/>
                <a:tableStyleId>{1B9681CB-D28A-403A-9D76-C68C2891D5FE}</a:tableStyleId>
              </a:tblPr>
              <a:tblGrid>
                <a:gridCol w="1371600"/>
                <a:gridCol w="1371600"/>
                <a:gridCol w="1371600"/>
                <a:gridCol w="1371600"/>
                <a:gridCol w="1371600"/>
                <a:gridCol w="1371600"/>
              </a:tblGrid>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Emp_id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E_name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Month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Sales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B_name</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1000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UBI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2500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UBI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1700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1800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bl>
          </a:graphicData>
        </a:graphic>
      </p:graphicFrame>
      <p:graphicFrame>
        <p:nvGraphicFramePr>
          <p:cNvPr id="533" name="Google Shape;533;p103"/>
          <p:cNvGraphicFramePr/>
          <p:nvPr/>
        </p:nvGraphicFramePr>
        <p:xfrm>
          <a:off x="1499660" y="3678615"/>
          <a:ext cx="5544625" cy="2560390"/>
        </p:xfrm>
        <a:graphic>
          <a:graphicData uri="http://schemas.openxmlformats.org/drawingml/2006/table">
            <a:tbl>
              <a:tblPr firstRow="1" bandRow="1">
                <a:noFill/>
                <a:tableStyleId>{1B9681CB-D28A-403A-9D76-C68C2891D5FE}</a:tableStyleId>
              </a:tblPr>
              <a:tblGrid>
                <a:gridCol w="1108925"/>
                <a:gridCol w="1108925"/>
                <a:gridCol w="1108925"/>
                <a:gridCol w="1108925"/>
                <a:gridCol w="1108925"/>
              </a:tblGrid>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Emp_id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E_name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Month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Sales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B_id</a:t>
                      </a:r>
                      <a:endParaRPr sz="18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1000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2500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Jan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1700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r>
              <a:tr h="2830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E3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Feb</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1800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r>
            </a:tbl>
          </a:graphicData>
        </a:graphic>
      </p:graphicFrame>
      <p:graphicFrame>
        <p:nvGraphicFramePr>
          <p:cNvPr id="534" name="Google Shape;534;p103"/>
          <p:cNvGraphicFramePr/>
          <p:nvPr/>
        </p:nvGraphicFramePr>
        <p:xfrm>
          <a:off x="8014637" y="3765608"/>
          <a:ext cx="2743200" cy="1112550"/>
        </p:xfrm>
        <a:graphic>
          <a:graphicData uri="http://schemas.openxmlformats.org/drawingml/2006/table">
            <a:tbl>
              <a:tblPr firstRow="1" bandRow="1">
                <a:noFill/>
                <a:tableStyleId>{1B9681CB-D28A-403A-9D76-C68C2891D5FE}</a:tableStyleId>
              </a:tblPr>
              <a:tblGrid>
                <a:gridCol w="1371600"/>
                <a:gridCol w="1371600"/>
              </a:tblGrid>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B_name</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SBI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UBI</a:t>
                      </a:r>
                      <a:endParaRPr sz="1400" u="none" strike="noStrike" cap="none"/>
                    </a:p>
                  </a:txBody>
                  <a:tcPr marL="91450" marR="91450" marT="45725" marB="45725"/>
                </a:tc>
              </a:tr>
            </a:tbl>
          </a:graphicData>
        </a:graphic>
      </p:graphicFrame>
      <p:sp>
        <p:nvSpPr>
          <p:cNvPr id="535" name="Google Shape;535;p103"/>
          <p:cNvSpPr txBox="1"/>
          <p:nvPr/>
        </p:nvSpPr>
        <p:spPr>
          <a:xfrm>
            <a:off x="4628345" y="3252223"/>
            <a:ext cx="89159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i="0" u="none" strike="noStrike" cap="none">
                <a:solidFill>
                  <a:srgbClr val="FF0000"/>
                </a:solidFill>
                <a:latin typeface="Arial" panose="020B0604020202020204"/>
                <a:ea typeface="Arial" panose="020B0604020202020204"/>
                <a:cs typeface="Arial" panose="020B0604020202020204"/>
                <a:sym typeface="Arial" panose="020B0604020202020204"/>
              </a:rPr>
              <a:t>Table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03"/>
          <p:cNvSpPr txBox="1"/>
          <p:nvPr/>
        </p:nvSpPr>
        <p:spPr>
          <a:xfrm>
            <a:off x="8355698" y="3278835"/>
            <a:ext cx="89159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i="0" u="none" strike="noStrike" cap="none">
                <a:solidFill>
                  <a:srgbClr val="FF0000"/>
                </a:solidFill>
                <a:latin typeface="Arial" panose="020B0604020202020204"/>
                <a:ea typeface="Arial" panose="020B0604020202020204"/>
                <a:cs typeface="Arial" panose="020B0604020202020204"/>
                <a:sym typeface="Arial" panose="020B0604020202020204"/>
              </a:rPr>
              <a:t>Table 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103"/>
          <p:cNvSpPr txBox="1"/>
          <p:nvPr/>
        </p:nvSpPr>
        <p:spPr>
          <a:xfrm>
            <a:off x="5272273" y="65202"/>
            <a:ext cx="180049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Example Table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03"/>
          <p:cNvSpPr/>
          <p:nvPr/>
        </p:nvSpPr>
        <p:spPr>
          <a:xfrm rot="1668312">
            <a:off x="5818083" y="3020264"/>
            <a:ext cx="217672" cy="640264"/>
          </a:xfrm>
          <a:prstGeom prst="down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9" name="Google Shape;539;p103"/>
          <p:cNvSpPr/>
          <p:nvPr/>
        </p:nvSpPr>
        <p:spPr>
          <a:xfrm rot="-1481008">
            <a:off x="7838466" y="3089319"/>
            <a:ext cx="209443" cy="640264"/>
          </a:xfrm>
          <a:prstGeom prst="down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04"/>
          <p:cNvSpPr txBox="1"/>
          <p:nvPr/>
        </p:nvSpPr>
        <p:spPr>
          <a:xfrm>
            <a:off x="2743200" y="462790"/>
            <a:ext cx="6705600" cy="757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THIRD NORMAL FORM (3NF)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04"/>
          <p:cNvSpPr txBox="1"/>
          <p:nvPr/>
        </p:nvSpPr>
        <p:spPr>
          <a:xfrm>
            <a:off x="838200" y="1351722"/>
            <a:ext cx="10515600" cy="4825241"/>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5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is said to be in Third Normal Form if and only if,</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2"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already in </a:t>
            </a: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Second Normal Form</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2" indent="-342900" algn="just" rtl="0">
              <a:lnSpc>
                <a:spcPct val="90000"/>
              </a:lnSpc>
              <a:spcBef>
                <a:spcPts val="500"/>
              </a:spcBef>
              <a:spcAft>
                <a:spcPts val="0"/>
              </a:spcAft>
              <a:buClr>
                <a:srgbClr val="C00000"/>
              </a:buClr>
              <a:buSzPts val="2000"/>
              <a:buFont typeface="Noto Sans Symbols"/>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exist </a:t>
            </a:r>
            <a:r>
              <a:rPr lang="en-US" sz="2000" b="0" i="0" u="none" strike="noStrike" cap="none">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 Transitive Dependency</a:t>
            </a: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228600" algn="l" rtl="0">
              <a:lnSpc>
                <a:spcPct val="90000"/>
              </a:lnSpc>
              <a:spcBef>
                <a:spcPts val="500"/>
              </a:spcBef>
              <a:spcAft>
                <a:spcPts val="0"/>
              </a:spcAft>
              <a:buClr>
                <a:schemeClr val="dk1"/>
              </a:buClr>
              <a:buSzPts val="1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90000"/>
              </a:lnSpc>
              <a:spcBef>
                <a:spcPts val="1000"/>
              </a:spcBef>
              <a:spcAft>
                <a:spcPts val="0"/>
              </a:spcAft>
              <a:buClr>
                <a:schemeClr val="dk1"/>
              </a:buClr>
              <a:buSzPts val="18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46" name="Google Shape;546;p104"/>
          <p:cNvPicPr preferRelativeResize="0"/>
          <p:nvPr/>
        </p:nvPicPr>
        <p:blipFill rotWithShape="1">
          <a:blip r:embed="rId1"/>
          <a:srcRect/>
          <a:stretch>
            <a:fillRect/>
          </a:stretch>
        </p:blipFill>
        <p:spPr>
          <a:xfrm>
            <a:off x="3738086" y="3110948"/>
            <a:ext cx="4715828" cy="30755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2199bb9bba6_0_0"/>
          <p:cNvSpPr txBox="1">
            <a:spLocks noGrp="1"/>
          </p:cNvSpPr>
          <p:nvPr>
            <p:ph type="body" idx="1"/>
          </p:nvPr>
        </p:nvSpPr>
        <p:spPr>
          <a:xfrm>
            <a:off x="838200" y="16224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p>
        </p:txBody>
      </p:sp>
      <p:sp>
        <p:nvSpPr>
          <p:cNvPr id="553" name="Google Shape;553;g2199bb9bba6_0_0"/>
          <p:cNvSpPr txBox="1">
            <a:spLocks noGrp="1"/>
          </p:cNvSpPr>
          <p:nvPr>
            <p:ph type="sldNum" idx="12"/>
          </p:nvPr>
        </p:nvSpPr>
        <p:spPr>
          <a:xfrm>
            <a:off x="8153400" y="6483350"/>
            <a:ext cx="4038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05"/>
          <p:cNvSpPr txBox="1"/>
          <p:nvPr/>
        </p:nvSpPr>
        <p:spPr>
          <a:xfrm>
            <a:off x="3700668" y="397565"/>
            <a:ext cx="5045765" cy="7037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Transitive Dependency</a:t>
            </a:r>
            <a:endParaRPr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566" name="Google Shape;566;p105"/>
          <p:cNvSpPr txBox="1"/>
          <p:nvPr/>
        </p:nvSpPr>
        <p:spPr>
          <a:xfrm>
            <a:off x="775251" y="1285860"/>
            <a:ext cx="10455965" cy="5286412"/>
          </a:xfrm>
          <a:prstGeom prst="rect">
            <a:avLst/>
          </a:prstGeom>
          <a:noFill/>
          <a:ln>
            <a:noFill/>
          </a:ln>
        </p:spPr>
        <p:txBody>
          <a:bodyPr spcFirstLastPara="1" wrap="square" lIns="91425" tIns="45700" rIns="91425" bIns="45700" anchor="t" anchorCtr="0">
            <a:normAutofit/>
          </a:bodyPr>
          <a:lstStyle/>
          <a:p>
            <a:pPr marL="114300" marR="0" lvl="0" indent="0" algn="l" rtl="0">
              <a:lnSpc>
                <a:spcPct val="90000"/>
              </a:lnSpc>
              <a:spcBef>
                <a:spcPts val="1000"/>
              </a:spcBef>
              <a:spcAft>
                <a:spcPts val="0"/>
              </a:spcAft>
              <a:buClr>
                <a:srgbClr val="C00000"/>
              </a:buClr>
              <a:buSzPts val="2400"/>
              <a:buFont typeface="Arial" panose="020B0604020202020204"/>
              <a:buNone/>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A-&gt;B (B depends on 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4300" marR="0" lvl="0" indent="0" algn="l" rtl="0">
              <a:lnSpc>
                <a:spcPct val="90000"/>
              </a:lnSpc>
              <a:spcBef>
                <a:spcPts val="1000"/>
              </a:spcBef>
              <a:spcAft>
                <a:spcPts val="0"/>
              </a:spcAft>
              <a:buClr>
                <a:srgbClr val="C00000"/>
              </a:buClr>
              <a:buSzPts val="2400"/>
              <a:buFont typeface="Arial" panose="020B0604020202020204"/>
              <a:buNone/>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B-&gt;C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4300" marR="0" lvl="0" indent="0" algn="l" rtl="0">
              <a:lnSpc>
                <a:spcPct val="90000"/>
              </a:lnSpc>
              <a:spcBef>
                <a:spcPts val="1000"/>
              </a:spcBef>
              <a:spcAft>
                <a:spcPts val="0"/>
              </a:spcAft>
              <a:buClr>
                <a:srgbClr val="C00000"/>
              </a:buClr>
              <a:buSzPts val="2400"/>
              <a:buFont typeface="Arial" panose="020B0604020202020204"/>
              <a:buNone/>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A-&gt;C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4300" marR="0" lvl="0" indent="0" algn="l" rtl="0">
              <a:lnSpc>
                <a:spcPct val="90000"/>
              </a:lnSpc>
              <a:spcBef>
                <a:spcPts val="1000"/>
              </a:spcBef>
              <a:spcAft>
                <a:spcPts val="0"/>
              </a:spcAft>
              <a:buClr>
                <a:srgbClr val="C00000"/>
              </a:buClr>
              <a:buSzPts val="2400"/>
              <a:buFont typeface="Arial" panose="020B0604020202020204"/>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derived dependency is called transitive dependency when such dependency becomes improbable (i.e.) non-prime attribute depends on another non-prime attribute.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l" rtl="0">
              <a:lnSpc>
                <a:spcPct val="90000"/>
              </a:lnSpc>
              <a:spcBef>
                <a:spcPts val="10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 marR="0" lvl="0" indent="0" algn="l" rtl="0">
              <a:lnSpc>
                <a:spcPct val="90000"/>
              </a:lnSpc>
              <a:spcBef>
                <a:spcPts val="1000"/>
              </a:spcBef>
              <a:spcAft>
                <a:spcPts val="0"/>
              </a:spcAft>
              <a:buClr>
                <a:srgbClr val="C00000"/>
              </a:buClr>
              <a:buSzPts val="2400"/>
              <a:buFont typeface="Arial" panose="020B0604020202020204"/>
              <a:buNone/>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571500" marR="0" lvl="1" indent="0" algn="l" rtl="0">
              <a:lnSpc>
                <a:spcPct val="90000"/>
              </a:lnSpc>
              <a:spcBef>
                <a:spcPts val="500"/>
              </a:spcBef>
              <a:spcAft>
                <a:spcPts val="0"/>
              </a:spcAft>
              <a:buClr>
                <a:srgbClr val="C00000"/>
              </a:buClr>
              <a:buSzPts val="2000"/>
              <a:buFont typeface="Arial" panose="020B0604020202020204"/>
              <a:buNone/>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Rollno-&gt;marks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571500" marR="0" lvl="1" indent="0" algn="l" rtl="0">
              <a:lnSpc>
                <a:spcPct val="90000"/>
              </a:lnSpc>
              <a:spcBef>
                <a:spcPts val="500"/>
              </a:spcBef>
              <a:spcAft>
                <a:spcPts val="0"/>
              </a:spcAft>
              <a:buClr>
                <a:srgbClr val="C00000"/>
              </a:buClr>
              <a:buSzPts val="2000"/>
              <a:buFont typeface="Arial" panose="020B0604020202020204"/>
              <a:buNone/>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Marks-&gt;grade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571500" marR="0" lvl="1" indent="0" algn="l" rtl="0">
              <a:lnSpc>
                <a:spcPct val="90000"/>
              </a:lnSpc>
              <a:spcBef>
                <a:spcPts val="500"/>
              </a:spcBef>
              <a:spcAft>
                <a:spcPts val="0"/>
              </a:spcAft>
              <a:buClr>
                <a:srgbClr val="C00000"/>
              </a:buClr>
              <a:buSzPts val="2000"/>
              <a:buFont typeface="Arial" panose="020B0604020202020204"/>
              <a:buNone/>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Rollno-&gt;grade</a:t>
            </a:r>
            <a:endParaRPr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67" name="Google Shape;567;p105"/>
          <p:cNvCxnSpPr/>
          <p:nvPr/>
        </p:nvCxnSpPr>
        <p:spPr>
          <a:xfrm>
            <a:off x="925621" y="2163450"/>
            <a:ext cx="1285800" cy="1500"/>
          </a:xfrm>
          <a:prstGeom prst="straightConnector1">
            <a:avLst/>
          </a:prstGeom>
          <a:noFill/>
          <a:ln w="9525" cap="flat" cmpd="sng">
            <a:solidFill>
              <a:srgbClr val="5597D3"/>
            </a:solidFill>
            <a:prstDash val="solid"/>
            <a:round/>
            <a:headEnd type="none" w="sm" len="sm"/>
            <a:tailEnd type="none" w="sm" len="sm"/>
          </a:ln>
        </p:spPr>
      </p:cxnSp>
      <p:cxnSp>
        <p:nvCxnSpPr>
          <p:cNvPr id="568" name="Google Shape;568;p105"/>
          <p:cNvCxnSpPr/>
          <p:nvPr/>
        </p:nvCxnSpPr>
        <p:spPr>
          <a:xfrm>
            <a:off x="1147453" y="5773477"/>
            <a:ext cx="2357400" cy="1500"/>
          </a:xfrm>
          <a:prstGeom prst="straightConnector1">
            <a:avLst/>
          </a:prstGeom>
          <a:noFill/>
          <a:ln w="9525" cap="flat" cmpd="sng">
            <a:solidFill>
              <a:srgbClr val="5597D3"/>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2400">
                <a:solidFill>
                  <a:srgbClr val="FF0000"/>
                </a:solidFill>
              </a:rPr>
              <a:t>Eliminate the </a:t>
            </a:r>
            <a:r>
              <a:rPr lang="en-US" sz="2400" i="1">
                <a:solidFill>
                  <a:srgbClr val="FF0000"/>
                </a:solidFill>
              </a:rPr>
              <a:t>dept_name</a:t>
            </a:r>
            <a:r>
              <a:rPr lang="en-US" sz="2400">
                <a:solidFill>
                  <a:srgbClr val="FF0000"/>
                </a:solidFill>
              </a:rPr>
              <a:t> attribute of </a:t>
            </a:r>
            <a:r>
              <a:rPr lang="en-US" sz="2400" i="1">
                <a:solidFill>
                  <a:srgbClr val="FF0000"/>
                </a:solidFill>
              </a:rPr>
              <a:t>instructor</a:t>
            </a:r>
            <a:endParaRPr lang="en-US" sz="2400" i="1">
              <a:solidFill>
                <a:srgbClr val="FF0000"/>
              </a:solidFill>
            </a:endParaRPr>
          </a:p>
          <a:p>
            <a:pPr marL="457200" lvl="0" indent="-342900" algn="l" rtl="0">
              <a:lnSpc>
                <a:spcPct val="90000"/>
              </a:lnSpc>
              <a:spcBef>
                <a:spcPts val="1000"/>
              </a:spcBef>
              <a:spcAft>
                <a:spcPts val="0"/>
              </a:spcAft>
              <a:buSzPts val="1800"/>
              <a:buChar char="•"/>
            </a:pPr>
            <a:r>
              <a:rPr lang="en-US" sz="2400"/>
              <a:t>Query</a:t>
            </a:r>
            <a:r>
              <a:rPr lang="en-US" sz="2400" i="1"/>
              <a:t>:</a:t>
            </a:r>
            <a:br>
              <a:rPr lang="en-US" sz="2400"/>
            </a:br>
            <a:r>
              <a:rPr lang="en-US" sz="1000"/>
              <a:t> </a:t>
            </a:r>
            <a:br>
              <a:rPr lang="en-US" sz="2400"/>
            </a:br>
            <a:r>
              <a:rPr lang="en-US" sz="2400"/>
              <a:t>         	 ∏</a:t>
            </a:r>
            <a:r>
              <a:rPr lang="en-US" sz="2400" i="1" baseline="-25000"/>
              <a:t>ID, name, salary</a:t>
            </a:r>
            <a:r>
              <a:rPr lang="en-US" sz="2400"/>
              <a:t> (</a:t>
            </a:r>
            <a:r>
              <a:rPr lang="en-US" sz="2400" i="1"/>
              <a:t>instructor</a:t>
            </a:r>
            <a:r>
              <a:rPr lang="en-US" sz="2400"/>
              <a:t>) </a:t>
            </a:r>
            <a:endParaRPr lang="en-US" sz="2400"/>
          </a:p>
        </p:txBody>
      </p:sp>
      <p:sp>
        <p:nvSpPr>
          <p:cNvPr id="127" name="Google Shape;127;p8"/>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PROJECT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8" name="Google Shape;128;p8"/>
          <p:cNvPicPr preferRelativeResize="0"/>
          <p:nvPr/>
        </p:nvPicPr>
        <p:blipFill rotWithShape="1">
          <a:blip r:embed="rId1"/>
          <a:srcRect b="9823"/>
          <a:stretch>
            <a:fillRect/>
          </a:stretch>
        </p:blipFill>
        <p:spPr>
          <a:xfrm>
            <a:off x="4930125" y="2090069"/>
            <a:ext cx="4216669" cy="374988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06"/>
          <p:cNvSpPr txBox="1"/>
          <p:nvPr/>
        </p:nvSpPr>
        <p:spPr>
          <a:xfrm>
            <a:off x="2360543" y="666888"/>
            <a:ext cx="7470913" cy="78781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rPr>
              <a:t>To eliminate Transitive Dependency</a:t>
            </a:r>
            <a:endParaRPr sz="3600" b="1" i="0" u="none" strike="noStrike" cap="none">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574" name="Google Shape;574;p106"/>
          <p:cNvSpPr txBox="1"/>
          <p:nvPr/>
        </p:nvSpPr>
        <p:spPr>
          <a:xfrm>
            <a:off x="546652" y="1464227"/>
            <a:ext cx="11181522" cy="3873086"/>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each non-key attribute that is determinant in relation, create a new relation that attribute becomes a primary key in new relation.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10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Move all of the attribute that are functionally dependent on attribute from old relation into new relation.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190500" algn="just" rtl="0">
              <a:lnSpc>
                <a:spcPct val="90000"/>
              </a:lnSpc>
              <a:spcBef>
                <a:spcPts val="1000"/>
              </a:spcBef>
              <a:spcAft>
                <a:spcPts val="0"/>
              </a:spcAft>
              <a:buClr>
                <a:srgbClr val="C00000"/>
              </a:buClr>
              <a:buSzPts val="2400"/>
              <a:buFont typeface="Noto Sans Symbols"/>
              <a:buNone/>
            </a:pP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0" indent="-342900" algn="just" rtl="0">
              <a:lnSpc>
                <a:spcPct val="90000"/>
              </a:lnSpc>
              <a:spcBef>
                <a:spcPts val="1000"/>
              </a:spcBef>
              <a:spcAft>
                <a:spcPts val="0"/>
              </a:spcAft>
              <a:buClr>
                <a:srgbClr val="C00000"/>
              </a:buClr>
              <a:buSzPts val="2400"/>
              <a:buFont typeface="Noto Sans Symbols"/>
              <a:buChar char="✔"/>
            </a:pPr>
            <a:r>
              <a:rPr lang="en-US"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Leave the attribute (which serve as primary key in new relation) in old relation to serve as a foreign key.</a:t>
            </a:r>
            <a:endParaRPr sz="24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graphicFrame>
        <p:nvGraphicFramePr>
          <p:cNvPr id="579" name="Google Shape;579;p107"/>
          <p:cNvGraphicFramePr/>
          <p:nvPr/>
        </p:nvGraphicFramePr>
        <p:xfrm>
          <a:off x="1952596" y="1437440"/>
          <a:ext cx="8286800" cy="3153750"/>
        </p:xfrm>
        <a:graphic>
          <a:graphicData uri="http://schemas.openxmlformats.org/drawingml/2006/table">
            <a:tbl>
              <a:tblPr firstRow="1" bandRow="1">
                <a:noFill/>
                <a:tableStyleId>{1B9681CB-D28A-403A-9D76-C68C2891D5FE}</a:tableStyleId>
              </a:tblPr>
              <a:tblGrid>
                <a:gridCol w="2071700"/>
                <a:gridCol w="2071700"/>
                <a:gridCol w="2071700"/>
                <a:gridCol w="2071700"/>
              </a:tblGrid>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S_id</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S_name</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City </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Pincode </a:t>
                      </a:r>
                      <a:endParaRPr sz="2000" u="none" strike="noStrike" cap="none"/>
                    </a:p>
                  </a:txBody>
                  <a:tcPr marL="91450" marR="91450" marT="45725" marB="45725"/>
                </a:tc>
              </a:tr>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1</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Shiva</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Chennai</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15</a:t>
                      </a:r>
                      <a:endParaRPr sz="2000" u="none" strike="noStrike" cap="none"/>
                    </a:p>
                  </a:txBody>
                  <a:tcPr marL="91450" marR="91450" marT="45725" marB="45725"/>
                </a:tc>
              </a:tr>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2</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Peter</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Pondy </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17</a:t>
                      </a:r>
                      <a:endParaRPr sz="2000" u="none" strike="noStrike" cap="none"/>
                    </a:p>
                  </a:txBody>
                  <a:tcPr marL="91450" marR="91450" marT="45725" marB="45725"/>
                </a:tc>
              </a:tr>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3</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Meera</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Villupuram</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20</a:t>
                      </a:r>
                      <a:endParaRPr sz="2000" u="none" strike="noStrike" cap="none"/>
                    </a:p>
                  </a:txBody>
                  <a:tcPr marL="91450" marR="91450" marT="45725" marB="45725"/>
                </a:tc>
              </a:tr>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4</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Rohan</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Delhi</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01</a:t>
                      </a:r>
                      <a:endParaRPr sz="2000" u="none" strike="noStrike" cap="none"/>
                    </a:p>
                  </a:txBody>
                  <a:tcPr marL="91450" marR="91450" marT="45725" marB="45725"/>
                </a:tc>
              </a:tr>
              <a:tr h="52562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5</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Shakthi </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Bangalore </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u="none" strike="noStrike" cap="none"/>
                        <a:t>18</a:t>
                      </a:r>
                      <a:endParaRPr sz="2000" u="none" strike="noStrike" cap="none"/>
                    </a:p>
                  </a:txBody>
                  <a:tcPr marL="91450" marR="91450" marT="45725" marB="457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aphicFrame>
        <p:nvGraphicFramePr>
          <p:cNvPr id="584" name="Google Shape;584;p108"/>
          <p:cNvGraphicFramePr/>
          <p:nvPr/>
        </p:nvGraphicFramePr>
        <p:xfrm>
          <a:off x="2024034" y="846770"/>
          <a:ext cx="8229600" cy="2225100"/>
        </p:xfrm>
        <a:graphic>
          <a:graphicData uri="http://schemas.openxmlformats.org/drawingml/2006/table">
            <a:tbl>
              <a:tblPr firstRow="1" bandRow="1">
                <a:noFill/>
                <a:tableStyleId>{1B9681CB-D28A-403A-9D76-C68C2891D5FE}</a:tableStyleId>
              </a:tblPr>
              <a:tblGrid>
                <a:gridCol w="2057400"/>
                <a:gridCol w="2057400"/>
                <a:gridCol w="2057400"/>
                <a:gridCol w="2057400"/>
              </a:tblGrid>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S_name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City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Pincode </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Shiva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Chennai</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15</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Peter</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Pondy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17</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3</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Meera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Villupuram</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20</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Rohan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Delhi</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01</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Shakthi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Bangalore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18</a:t>
                      </a:r>
                      <a:endParaRPr sz="1800" u="none" strike="noStrike" cap="none"/>
                    </a:p>
                  </a:txBody>
                  <a:tcPr marL="91450" marR="91450" marT="45725" marB="45725"/>
                </a:tc>
              </a:tr>
            </a:tbl>
          </a:graphicData>
        </a:graphic>
      </p:graphicFrame>
      <p:graphicFrame>
        <p:nvGraphicFramePr>
          <p:cNvPr id="585" name="Google Shape;585;p108"/>
          <p:cNvGraphicFramePr/>
          <p:nvPr/>
        </p:nvGraphicFramePr>
        <p:xfrm>
          <a:off x="2166911" y="3786191"/>
          <a:ext cx="3276625" cy="2225100"/>
        </p:xfrm>
        <a:graphic>
          <a:graphicData uri="http://schemas.openxmlformats.org/drawingml/2006/table">
            <a:tbl>
              <a:tblPr firstRow="1" bandRow="1">
                <a:noFill/>
                <a:tableStyleId>{1B9681CB-D28A-403A-9D76-C68C2891D5FE}</a:tableStyleId>
              </a:tblPr>
              <a:tblGrid>
                <a:gridCol w="704850"/>
                <a:gridCol w="1071575"/>
                <a:gridCol w="1500200"/>
              </a:tblGrid>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S_id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S_name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Pincode </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Shiva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15</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Peter</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17</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3</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Meera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20</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Rohan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01</a:t>
                      </a: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Shakthi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18</a:t>
                      </a:r>
                      <a:endParaRPr sz="1800" u="none" strike="noStrike" cap="none"/>
                    </a:p>
                  </a:txBody>
                  <a:tcPr marL="91450" marR="91450" marT="45725" marB="45725"/>
                </a:tc>
              </a:tr>
            </a:tbl>
          </a:graphicData>
        </a:graphic>
      </p:graphicFrame>
      <p:graphicFrame>
        <p:nvGraphicFramePr>
          <p:cNvPr id="586" name="Google Shape;586;p108"/>
          <p:cNvGraphicFramePr/>
          <p:nvPr/>
        </p:nvGraphicFramePr>
        <p:xfrm>
          <a:off x="6529362" y="3821198"/>
          <a:ext cx="3643350" cy="2377500"/>
        </p:xfrm>
        <a:graphic>
          <a:graphicData uri="http://schemas.openxmlformats.org/drawingml/2006/table">
            <a:tbl>
              <a:tblPr firstRow="1" bandRow="1">
                <a:noFill/>
                <a:tableStyleId>{1B9681CB-D28A-403A-9D76-C68C2891D5FE}</a:tableStyleId>
              </a:tblPr>
              <a:tblGrid>
                <a:gridCol w="1821675"/>
                <a:gridCol w="1821675"/>
              </a:tblGrid>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lt1"/>
                          </a:solidFill>
                          <a:latin typeface="Calibri" panose="020F0502020204030204"/>
                          <a:ea typeface="Calibri" panose="020F0502020204030204"/>
                          <a:cs typeface="Calibri" panose="020F0502020204030204"/>
                          <a:sym typeface="Calibri" panose="020F0502020204030204"/>
                        </a:rPr>
                        <a:t>Pincode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lt1"/>
                          </a:solidFill>
                          <a:latin typeface="Calibri" panose="020F0502020204030204"/>
                          <a:ea typeface="Calibri" panose="020F0502020204030204"/>
                          <a:cs typeface="Calibri" panose="020F0502020204030204"/>
                          <a:sym typeface="Calibri" panose="020F0502020204030204"/>
                        </a:rPr>
                        <a:t>City </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15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Chennai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17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Pondy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20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Villupuram</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01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Delhi</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18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Bangalore </a:t>
                      </a:r>
                      <a:endParaRPr sz="1400" u="none" strike="noStrike" cap="none"/>
                    </a:p>
                  </a:txBody>
                  <a:tcPr marL="91450" marR="91450" marT="45725" marB="45725"/>
                </a:tc>
              </a:tr>
            </a:tbl>
          </a:graphicData>
        </a:graphic>
      </p:graphicFrame>
      <p:sp>
        <p:nvSpPr>
          <p:cNvPr id="587" name="Google Shape;587;p108"/>
          <p:cNvSpPr txBox="1"/>
          <p:nvPr/>
        </p:nvSpPr>
        <p:spPr>
          <a:xfrm>
            <a:off x="5443536" y="287407"/>
            <a:ext cx="180049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Example Table</a:t>
            </a:r>
            <a:endParaRPr sz="1800" b="1"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588" name="Google Shape;588;p108"/>
          <p:cNvSpPr txBox="1"/>
          <p:nvPr/>
        </p:nvSpPr>
        <p:spPr>
          <a:xfrm>
            <a:off x="3147009" y="3335766"/>
            <a:ext cx="9797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Table 1</a:t>
            </a:r>
            <a:endParaRPr sz="1800" b="1"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589" name="Google Shape;589;p108"/>
          <p:cNvSpPr txBox="1"/>
          <p:nvPr/>
        </p:nvSpPr>
        <p:spPr>
          <a:xfrm>
            <a:off x="7829383" y="3384177"/>
            <a:ext cx="9797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Table 2</a:t>
            </a:r>
            <a:endParaRPr sz="1800" b="1"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590" name="Google Shape;590;p108"/>
          <p:cNvSpPr/>
          <p:nvPr/>
        </p:nvSpPr>
        <p:spPr>
          <a:xfrm rot="8220333">
            <a:off x="4734884" y="3327878"/>
            <a:ext cx="795130" cy="205404"/>
          </a:xfrm>
          <a:prstGeom prst="right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91" name="Google Shape;591;p108"/>
          <p:cNvSpPr/>
          <p:nvPr/>
        </p:nvSpPr>
        <p:spPr>
          <a:xfrm rot="2789948">
            <a:off x="6211215" y="3314285"/>
            <a:ext cx="795130" cy="205404"/>
          </a:xfrm>
          <a:prstGeom prst="right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00" y="388938"/>
            <a:ext cx="11404600" cy="1485900"/>
          </a:xfrm>
        </p:spPr>
        <p:txBody>
          <a:bodyPr>
            <a:normAutofit fontScale="90000"/>
          </a:bodyPr>
          <a:lstStyle/>
          <a:p>
            <a:pPr algn="l"/>
            <a:br>
              <a:rPr lang="en-US" dirty="0"/>
            </a:br>
            <a:r>
              <a:rPr lang="en-US" b="1" dirty="0"/>
              <a:t>BCNF-BOYCE CODD NORMAL FORM</a:t>
            </a:r>
            <a:endParaRPr lang="en-IN" b="1" dirty="0"/>
          </a:p>
        </p:txBody>
      </p:sp>
      <p:sp>
        <p:nvSpPr>
          <p:cNvPr id="3" name="Subtitle 2"/>
          <p:cNvSpPr>
            <a:spLocks noGrp="1"/>
          </p:cNvSpPr>
          <p:nvPr>
            <p:ph type="subTitle" idx="1"/>
          </p:nvPr>
        </p:nvSpPr>
        <p:spPr>
          <a:xfrm>
            <a:off x="165100" y="1874838"/>
            <a:ext cx="11303000" cy="1554162"/>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BCNF is the advance version of 3NF. It is stricter than 3NF.</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table is in BCNF if every functional dependency X → Y, X is the super key of the table.</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For BCNF, the table should be in 3NF, and for every FD, LHS is super key</a:t>
            </a:r>
            <a:endParaRPr lang="en-US" b="0" i="0" dirty="0">
              <a:solidFill>
                <a:srgbClr val="000000"/>
              </a:solidFill>
              <a:effectLst/>
              <a:latin typeface="inter-regular"/>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1"/>
          <p:cNvSpPr>
            <a:spLocks noGrp="1" noChangeArrowheads="1"/>
          </p:cNvSpPr>
          <p:nvPr>
            <p:ph type="subTitle" idx="1"/>
          </p:nvPr>
        </p:nvSpPr>
        <p:spPr bwMode="auto">
          <a:xfrm>
            <a:off x="299962" y="210111"/>
            <a:ext cx="11140924" cy="16478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Consider a relation R with attributes (student, subject, teacher).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 { (student, Teacher) -&gt; subject (student, subject) -&gt; Teacher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Teacher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 subject}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299962" y="2093110"/>
            <a:ext cx="11538857" cy="1692771"/>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Candidate keys are (student, teacher) and (student, subject).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above relation is in 3NF [since there is no transitive dependency].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A relation R is in BCNF if for every </a:t>
            </a:r>
            <a:r>
              <a:rPr lang="en-US" sz="2400" b="0" i="0" dirty="0">
                <a:solidFill>
                  <a:srgbClr val="000000"/>
                </a:solidFill>
                <a:effectLst/>
                <a:latin typeface="Times New Roman" panose="02020603050405020304" pitchFamily="18" charset="0"/>
                <a:cs typeface="Times New Roman" panose="02020603050405020304" pitchFamily="18" charset="0"/>
              </a:rPr>
              <a:t>non-trivial</a:t>
            </a:r>
            <a:r>
              <a:rPr lang="en-US" sz="2000" b="0" i="0" dirty="0">
                <a:solidFill>
                  <a:srgbClr val="000000"/>
                </a:solidFill>
                <a:effectLst/>
                <a:latin typeface="Times New Roman" panose="02020603050405020304" pitchFamily="18" charset="0"/>
                <a:cs typeface="Times New Roman" panose="02020603050405020304" pitchFamily="18" charset="0"/>
              </a:rPr>
              <a:t> FD X-&gt;Y, X must be a key.</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above relation is not in BCNF, because in the FD (teacher-&gt;subject), teacher is not a key.</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299961" y="3990266"/>
            <a:ext cx="11538857" cy="1938992"/>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Decomposition for BCNF</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l"/>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Teacher-&gt; subject violates BCNF [since teacher is not a candidate key].</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If X-&gt;Y violates BCNF then divide R into R1(X, Y) and R2(R-Y).</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So R is divided into two relations R1(Teacher, subject) and R2(student, Teacher).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8"/>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fontScale="90000"/>
          </a:bodyPr>
          <a:lstStyle/>
          <a:p>
            <a:pPr marL="0" lvl="0" indent="0" algn="ctr" rtl="0">
              <a:lnSpc>
                <a:spcPct val="90000"/>
              </a:lnSpc>
              <a:spcBef>
                <a:spcPts val="0"/>
              </a:spcBef>
              <a:spcAft>
                <a:spcPts val="0"/>
              </a:spcAft>
              <a:buSzPct val="115000"/>
              <a:buNone/>
            </a:pPr>
            <a:r>
              <a:rPr lang="en-US"/>
              <a:t> </a:t>
            </a:r>
            <a:r>
              <a:rPr lang="en-US" sz="2700" b="1">
                <a:solidFill>
                  <a:srgbClr val="0000FF"/>
                </a:solidFill>
              </a:rPr>
              <a:t>Fourth Normal Form (4NF) </a:t>
            </a:r>
            <a:endParaRPr sz="2700" b="1">
              <a:solidFill>
                <a:srgbClr val="0000FF"/>
              </a:solidFill>
            </a:endParaRPr>
          </a:p>
        </p:txBody>
      </p:sp>
      <p:sp>
        <p:nvSpPr>
          <p:cNvPr id="597" name="Google Shape;597;p58"/>
          <p:cNvSpPr txBox="1">
            <a:spLocks noGrp="1"/>
          </p:cNvSpPr>
          <p:nvPr>
            <p:ph type="body" idx="1"/>
          </p:nvPr>
        </p:nvSpPr>
        <p:spPr>
          <a:xfrm>
            <a:off x="415600" y="1356967"/>
            <a:ext cx="11360800" cy="4555200"/>
          </a:xfrm>
          <a:prstGeom prst="rect">
            <a:avLst/>
          </a:prstGeom>
          <a:noFill/>
          <a:ln>
            <a:noFill/>
          </a:ln>
        </p:spPr>
        <p:txBody>
          <a:bodyPr spcFirstLastPara="1" wrap="square" lIns="121875" tIns="121875" rIns="121875" bIns="121875" anchor="t" anchorCtr="0">
            <a:normAutofit fontScale="32500" lnSpcReduction="20000"/>
          </a:bodyPr>
          <a:lstStyle/>
          <a:p>
            <a:pPr marL="0" lvl="0" indent="0" algn="l" rtl="0">
              <a:lnSpc>
                <a:spcPct val="90000"/>
              </a:lnSpc>
              <a:spcBef>
                <a:spcPts val="0"/>
              </a:spcBef>
              <a:spcAft>
                <a:spcPts val="0"/>
              </a:spcAft>
              <a:buSzPct val="74000"/>
              <a:buNone/>
            </a:pPr>
            <a:r>
              <a:rPr lang="en-US" sz="7500"/>
              <a:t>Functional dependencies can help us detect poor E-R design</a:t>
            </a:r>
            <a:endParaRPr sz="7500"/>
          </a:p>
          <a:p>
            <a:pPr marL="0" lvl="0" indent="0" algn="l" rtl="0">
              <a:lnSpc>
                <a:spcPct val="90000"/>
              </a:lnSpc>
              <a:spcBef>
                <a:spcPts val="1600"/>
              </a:spcBef>
              <a:spcAft>
                <a:spcPts val="0"/>
              </a:spcAft>
              <a:buSzPct val="74000"/>
              <a:buNone/>
            </a:pPr>
            <a:r>
              <a:rPr lang="en-US" sz="7500"/>
              <a:t> multivalued dependency arises from one of the following sources:</a:t>
            </a:r>
            <a:endParaRPr sz="7500"/>
          </a:p>
          <a:p>
            <a:pPr marL="0" lvl="0" indent="0" algn="l" rtl="0">
              <a:lnSpc>
                <a:spcPct val="90000"/>
              </a:lnSpc>
              <a:spcBef>
                <a:spcPts val="1600"/>
              </a:spcBef>
              <a:spcAft>
                <a:spcPts val="0"/>
              </a:spcAft>
              <a:buSzPct val="74000"/>
              <a:buNone/>
            </a:pPr>
            <a:r>
              <a:rPr lang="en-US" sz="7500"/>
              <a:t>• A many-to-many relationship set. </a:t>
            </a:r>
            <a:endParaRPr sz="7500"/>
          </a:p>
          <a:p>
            <a:pPr marL="0" lvl="0" indent="0" algn="l" rtl="0">
              <a:lnSpc>
                <a:spcPct val="90000"/>
              </a:lnSpc>
              <a:spcBef>
                <a:spcPts val="1600"/>
              </a:spcBef>
              <a:spcAft>
                <a:spcPts val="0"/>
              </a:spcAft>
              <a:buSzPct val="74000"/>
              <a:buNone/>
            </a:pPr>
            <a:r>
              <a:rPr lang="en-US" sz="7500"/>
              <a:t>• A multivalued attribute of an entity set.</a:t>
            </a:r>
            <a:endParaRPr sz="7500"/>
          </a:p>
          <a:p>
            <a:pPr marL="0" lvl="0" indent="0" algn="l" rtl="0">
              <a:lnSpc>
                <a:spcPct val="90000"/>
              </a:lnSpc>
              <a:spcBef>
                <a:spcPts val="1600"/>
              </a:spcBef>
              <a:spcAft>
                <a:spcPts val="0"/>
              </a:spcAft>
              <a:buSzPts val="275"/>
              <a:buNone/>
            </a:pPr>
            <a:r>
              <a:rPr lang="en-US" sz="7500" b="1">
                <a:solidFill>
                  <a:srgbClr val="38761D"/>
                </a:solidFill>
              </a:rPr>
              <a:t>A relation schema (R) is in fourth normal form(4NF)with respect to a set D of functional and multivalued dependencies if, for  all multivalued dependencies in D  of the form A→→B, where A⊆R and B ⊆R, at least one of the following holds: </a:t>
            </a:r>
            <a:endParaRPr sz="7500" b="1">
              <a:solidFill>
                <a:srgbClr val="38761D"/>
              </a:solidFill>
            </a:endParaRPr>
          </a:p>
          <a:p>
            <a:pPr marL="0" lvl="0" indent="0" algn="l" rtl="0">
              <a:lnSpc>
                <a:spcPct val="90000"/>
              </a:lnSpc>
              <a:spcBef>
                <a:spcPts val="1600"/>
              </a:spcBef>
              <a:spcAft>
                <a:spcPts val="0"/>
              </a:spcAft>
              <a:buSzPts val="275"/>
              <a:buNone/>
            </a:pPr>
            <a:r>
              <a:rPr lang="en-US" sz="7500" b="1">
                <a:solidFill>
                  <a:srgbClr val="38761D"/>
                </a:solidFill>
              </a:rPr>
              <a:t>• A→→B is a trivial multivalued dependency. </a:t>
            </a:r>
            <a:endParaRPr sz="7500" b="1">
              <a:solidFill>
                <a:srgbClr val="38761D"/>
              </a:solidFill>
            </a:endParaRPr>
          </a:p>
          <a:p>
            <a:pPr marL="0" lvl="0" indent="0" algn="l" rtl="0">
              <a:lnSpc>
                <a:spcPct val="90000"/>
              </a:lnSpc>
              <a:spcBef>
                <a:spcPts val="1600"/>
              </a:spcBef>
              <a:spcAft>
                <a:spcPts val="0"/>
              </a:spcAft>
              <a:buSzPts val="275"/>
              <a:buNone/>
            </a:pPr>
            <a:r>
              <a:rPr lang="en-US" sz="7500" b="1">
                <a:solidFill>
                  <a:srgbClr val="38761D"/>
                </a:solidFill>
              </a:rPr>
              <a:t>• A is a super key for R.</a:t>
            </a:r>
            <a:endParaRPr sz="7500" b="1">
              <a:solidFill>
                <a:srgbClr val="38761D"/>
              </a:solidFill>
            </a:endParaRPr>
          </a:p>
          <a:p>
            <a:pPr marL="0" lvl="0" indent="0" algn="l" rtl="0">
              <a:lnSpc>
                <a:spcPct val="90000"/>
              </a:lnSpc>
              <a:spcBef>
                <a:spcPts val="1600"/>
              </a:spcBef>
              <a:spcAft>
                <a:spcPts val="0"/>
              </a:spcAft>
              <a:buSzPct val="61000"/>
              <a:buNone/>
            </a:pPr>
          </a:p>
          <a:p>
            <a:pPr marL="0" lvl="0" indent="0" algn="l" rtl="0">
              <a:lnSpc>
                <a:spcPct val="90000"/>
              </a:lnSpc>
              <a:spcBef>
                <a:spcPts val="1600"/>
              </a:spcBef>
              <a:spcAft>
                <a:spcPts val="1600"/>
              </a:spcAft>
              <a:buSzPct val="198000"/>
              <a:buNone/>
            </a:pPr>
          </a:p>
        </p:txBody>
      </p:sp>
      <p:pic>
        <p:nvPicPr>
          <p:cNvPr id="598" name="Google Shape;598;p58"/>
          <p:cNvPicPr preferRelativeResize="0"/>
          <p:nvPr/>
        </p:nvPicPr>
        <p:blipFill rotWithShape="1">
          <a:blip r:embed="rId1"/>
          <a:srcRect/>
          <a:stretch>
            <a:fillRect/>
          </a:stretch>
        </p:blipFill>
        <p:spPr>
          <a:xfrm>
            <a:off x="9071801" y="273800"/>
            <a:ext cx="2882367" cy="140273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9"/>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2800"/>
              <a:buNone/>
            </a:pPr>
            <a:r>
              <a:rPr lang="en-US" sz="2400" b="1">
                <a:solidFill>
                  <a:srgbClr val="0000FF"/>
                </a:solidFill>
              </a:rPr>
              <a:t>4NF </a:t>
            </a:r>
            <a:endParaRPr sz="2400" b="1">
              <a:solidFill>
                <a:srgbClr val="0000FF"/>
              </a:solidFill>
            </a:endParaRPr>
          </a:p>
        </p:txBody>
      </p:sp>
      <p:sp>
        <p:nvSpPr>
          <p:cNvPr id="604" name="Google Shape;604;p59"/>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a:bodyPr>
          <a:lstStyle/>
          <a:p>
            <a:pPr marL="0" lvl="0" indent="0" algn="l" rtl="0">
              <a:lnSpc>
                <a:spcPct val="90000"/>
              </a:lnSpc>
              <a:spcBef>
                <a:spcPts val="0"/>
              </a:spcBef>
              <a:spcAft>
                <a:spcPts val="0"/>
              </a:spcAft>
              <a:buSzPts val="1100"/>
              <a:buNone/>
            </a:pPr>
            <a:endParaRPr sz="1900">
              <a:solidFill>
                <a:schemeClr val="dk1"/>
              </a:solidFill>
            </a:endParaRPr>
          </a:p>
          <a:p>
            <a:pPr marL="0" lvl="0" indent="0" algn="l" rtl="0">
              <a:lnSpc>
                <a:spcPct val="90000"/>
              </a:lnSpc>
              <a:spcBef>
                <a:spcPts val="0"/>
              </a:spcBef>
              <a:spcAft>
                <a:spcPts val="0"/>
              </a:spcAft>
              <a:buSzPts val="1100"/>
              <a:buNone/>
            </a:pPr>
            <a:r>
              <a:rPr lang="en-US" sz="1900">
                <a:solidFill>
                  <a:schemeClr val="dk1"/>
                </a:solidFill>
              </a:rPr>
              <a:t>A table is said to be in 4NF if the following conditions are met,</a:t>
            </a:r>
            <a:endParaRPr sz="1900">
              <a:solidFill>
                <a:schemeClr val="dk1"/>
              </a:solidFill>
            </a:endParaRPr>
          </a:p>
          <a:p>
            <a:pPr marL="609600" lvl="0" indent="-457200" algn="l" rtl="0">
              <a:lnSpc>
                <a:spcPct val="90000"/>
              </a:lnSpc>
              <a:spcBef>
                <a:spcPts val="1600"/>
              </a:spcBef>
              <a:spcAft>
                <a:spcPts val="0"/>
              </a:spcAft>
              <a:buSzPts val="1800"/>
              <a:buChar char="●"/>
            </a:pPr>
            <a:r>
              <a:rPr lang="en-US" sz="1900">
                <a:solidFill>
                  <a:schemeClr val="dk1"/>
                </a:solidFill>
              </a:rPr>
              <a:t>The table is in Boyce-Codd Normal Form (BCNF).</a:t>
            </a:r>
            <a:endParaRPr sz="1900">
              <a:solidFill>
                <a:schemeClr val="dk1"/>
              </a:solidFill>
            </a:endParaRPr>
          </a:p>
          <a:p>
            <a:pPr marL="609600" lvl="0" indent="-457200" algn="l" rtl="0">
              <a:lnSpc>
                <a:spcPct val="90000"/>
              </a:lnSpc>
              <a:spcBef>
                <a:spcPts val="0"/>
              </a:spcBef>
              <a:spcAft>
                <a:spcPts val="0"/>
              </a:spcAft>
              <a:buSzPts val="1800"/>
              <a:buChar char="●"/>
            </a:pPr>
            <a:r>
              <a:rPr lang="en-US" sz="1900">
                <a:solidFill>
                  <a:schemeClr val="dk1"/>
                </a:solidFill>
              </a:rPr>
              <a:t>The table is not any having an independent multi-valued dependency.</a:t>
            </a:r>
            <a:endParaRPr lang="en-US" sz="1900">
              <a:solidFill>
                <a:schemeClr val="dk1"/>
              </a:solidFill>
            </a:endParaRPr>
          </a:p>
          <a:p>
            <a:pPr marL="609600" lvl="0" indent="-342900" algn="l" rtl="0">
              <a:lnSpc>
                <a:spcPct val="90000"/>
              </a:lnSpc>
              <a:spcBef>
                <a:spcPts val="0"/>
              </a:spcBef>
              <a:spcAft>
                <a:spcPts val="0"/>
              </a:spcAft>
              <a:buSzPts val="1800"/>
              <a:buNone/>
            </a:pPr>
            <a:endParaRPr sz="1900"/>
          </a:p>
          <a:p>
            <a:pPr marL="0" lvl="0" indent="0" algn="l" rtl="0">
              <a:lnSpc>
                <a:spcPct val="90000"/>
              </a:lnSpc>
              <a:spcBef>
                <a:spcPts val="1600"/>
              </a:spcBef>
              <a:spcAft>
                <a:spcPts val="1600"/>
              </a:spcAft>
              <a:buSzPts val="1800"/>
              <a:buNone/>
            </a:pPr>
          </a:p>
        </p:txBody>
      </p:sp>
      <p:pic>
        <p:nvPicPr>
          <p:cNvPr id="605" name="Google Shape;605;p59"/>
          <p:cNvPicPr preferRelativeResize="0"/>
          <p:nvPr/>
        </p:nvPicPr>
        <p:blipFill rotWithShape="1">
          <a:blip r:embed="rId1"/>
          <a:srcRect/>
          <a:stretch>
            <a:fillRect/>
          </a:stretch>
        </p:blipFill>
        <p:spPr>
          <a:xfrm>
            <a:off x="8997234" y="273800"/>
            <a:ext cx="2882367" cy="140273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0"/>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2800"/>
              <a:buNone/>
            </a:pPr>
            <a:r>
              <a:rPr lang="en-US" sz="2400" b="1">
                <a:solidFill>
                  <a:srgbClr val="0000FF"/>
                </a:solidFill>
              </a:rPr>
              <a:t>What is a Multivalued Dependency?</a:t>
            </a:r>
            <a:endParaRPr sz="2400" b="1">
              <a:solidFill>
                <a:srgbClr val="0000FF"/>
              </a:solidFill>
            </a:endParaRPr>
          </a:p>
        </p:txBody>
      </p:sp>
      <p:sp>
        <p:nvSpPr>
          <p:cNvPr id="611" name="Google Shape;611;p60"/>
          <p:cNvSpPr txBox="1">
            <a:spLocks noGrp="1"/>
          </p:cNvSpPr>
          <p:nvPr>
            <p:ph type="body" idx="1"/>
          </p:nvPr>
        </p:nvSpPr>
        <p:spPr>
          <a:xfrm>
            <a:off x="415600" y="1536633"/>
            <a:ext cx="11360800" cy="5098000"/>
          </a:xfrm>
          <a:prstGeom prst="rect">
            <a:avLst/>
          </a:prstGeom>
          <a:noFill/>
          <a:ln>
            <a:noFill/>
          </a:ln>
        </p:spPr>
        <p:txBody>
          <a:bodyPr spcFirstLastPara="1" wrap="square" lIns="121875" tIns="121875" rIns="121875" bIns="121875" anchor="t" anchorCtr="0">
            <a:normAutofit/>
          </a:bodyPr>
          <a:lstStyle/>
          <a:p>
            <a:pPr marL="381000" lvl="0" indent="-381000" algn="l" rtl="0">
              <a:lnSpc>
                <a:spcPct val="90000"/>
              </a:lnSpc>
              <a:spcBef>
                <a:spcPts val="0"/>
              </a:spcBef>
              <a:spcAft>
                <a:spcPts val="0"/>
              </a:spcAft>
              <a:buSzPts val="1800"/>
              <a:buChar char="●"/>
            </a:pPr>
            <a:r>
              <a:rPr lang="en-US" sz="1900"/>
              <a:t>A full constraint between two sets of attributes in a relation.</a:t>
            </a:r>
            <a:endParaRPr lang="en-US" sz="1900"/>
          </a:p>
          <a:p>
            <a:pPr marL="381000" lvl="0" indent="-381000" algn="l" rtl="0">
              <a:lnSpc>
                <a:spcPct val="90000"/>
              </a:lnSpc>
              <a:spcBef>
                <a:spcPts val="0"/>
              </a:spcBef>
              <a:spcAft>
                <a:spcPts val="0"/>
              </a:spcAft>
              <a:buSzPts val="1800"/>
              <a:buChar char="●"/>
            </a:pPr>
            <a:r>
              <a:rPr lang="en-US" sz="1900">
                <a:solidFill>
                  <a:srgbClr val="333333"/>
                </a:solidFill>
                <a:highlight>
                  <a:srgbClr val="FFFFFF"/>
                </a:highlight>
                <a:latin typeface="Roboto" panose="02000000000000000000"/>
                <a:ea typeface="Roboto" panose="02000000000000000000"/>
                <a:cs typeface="Roboto" panose="02000000000000000000"/>
                <a:sym typeface="Roboto" panose="02000000000000000000"/>
              </a:rPr>
              <a:t>Multivalued dependency would occur whenever two separate attributes in a given table happen to be independent of each other. And yet, both of these depend on another third attribute. The multivalued dependency contains at least two of the attributes dependent on the third attribute.</a:t>
            </a:r>
            <a:endParaRPr sz="1900"/>
          </a:p>
          <a:p>
            <a:pPr marL="0" lvl="0" indent="0" algn="l" rtl="0">
              <a:lnSpc>
                <a:spcPct val="90000"/>
              </a:lnSpc>
              <a:spcBef>
                <a:spcPts val="1600"/>
              </a:spcBef>
              <a:spcAft>
                <a:spcPts val="0"/>
              </a:spcAft>
              <a:buSzPts val="1800"/>
              <a:buNone/>
            </a:pPr>
            <a:r>
              <a:rPr lang="en-US" sz="1900"/>
              <a:t>ID →→ street, city</a:t>
            </a:r>
            <a:endParaRPr sz="1900"/>
          </a:p>
          <a:p>
            <a:pPr marL="0" lvl="0" indent="0" algn="l" rtl="0">
              <a:lnSpc>
                <a:spcPct val="90000"/>
              </a:lnSpc>
              <a:spcBef>
                <a:spcPts val="1600"/>
              </a:spcBef>
              <a:spcAft>
                <a:spcPts val="0"/>
              </a:spcAft>
              <a:buSzPts val="1800"/>
              <a:buNone/>
            </a:pPr>
            <a:endParaRPr sz="1900"/>
          </a:p>
          <a:p>
            <a:pPr marL="0" lvl="0" indent="0" algn="l" rtl="0">
              <a:lnSpc>
                <a:spcPct val="90000"/>
              </a:lnSpc>
              <a:spcBef>
                <a:spcPts val="1600"/>
              </a:spcBef>
              <a:spcAft>
                <a:spcPts val="0"/>
              </a:spcAft>
              <a:buSzPts val="1800"/>
              <a:buNone/>
            </a:pPr>
            <a:endParaRPr sz="1900"/>
          </a:p>
          <a:p>
            <a:pPr marL="0" lvl="0" indent="0" algn="l" rtl="0">
              <a:lnSpc>
                <a:spcPct val="90000"/>
              </a:lnSpc>
              <a:spcBef>
                <a:spcPts val="1600"/>
              </a:spcBef>
              <a:spcAft>
                <a:spcPts val="0"/>
              </a:spcAft>
              <a:buSzPts val="1800"/>
              <a:buNone/>
            </a:pPr>
            <a:endParaRPr sz="1900"/>
          </a:p>
          <a:p>
            <a:pPr marL="0" lvl="0" indent="0" algn="l" rtl="0">
              <a:lnSpc>
                <a:spcPct val="90000"/>
              </a:lnSpc>
              <a:spcBef>
                <a:spcPts val="1600"/>
              </a:spcBef>
              <a:spcAft>
                <a:spcPts val="0"/>
              </a:spcAft>
              <a:buSzPts val="1800"/>
              <a:buNone/>
            </a:pPr>
            <a:endParaRPr sz="1900"/>
          </a:p>
          <a:p>
            <a:pPr marL="0" lvl="0" indent="0" algn="l" rtl="0">
              <a:lnSpc>
                <a:spcPct val="90000"/>
              </a:lnSpc>
              <a:spcBef>
                <a:spcPts val="3200"/>
              </a:spcBef>
              <a:spcAft>
                <a:spcPts val="1600"/>
              </a:spcAft>
              <a:buSzPts val="1800"/>
              <a:buNone/>
            </a:pPr>
            <a:r>
              <a:rPr lang="en-US" sz="1900"/>
              <a:t>ID→→dept name is a non-trivial multivalued dependency and ID is not a superkey for the schema.</a:t>
            </a:r>
            <a:endParaRPr sz="1900"/>
          </a:p>
        </p:txBody>
      </p:sp>
      <p:pic>
        <p:nvPicPr>
          <p:cNvPr id="612" name="Google Shape;612;p60"/>
          <p:cNvPicPr preferRelativeResize="0"/>
          <p:nvPr/>
        </p:nvPicPr>
        <p:blipFill rotWithShape="1">
          <a:blip r:embed="rId1"/>
          <a:srcRect/>
          <a:stretch>
            <a:fillRect/>
          </a:stretch>
        </p:blipFill>
        <p:spPr>
          <a:xfrm>
            <a:off x="3313167" y="3004211"/>
            <a:ext cx="5969000" cy="1587500"/>
          </a:xfrm>
          <a:prstGeom prst="rect">
            <a:avLst/>
          </a:prstGeom>
          <a:noFill/>
          <a:ln>
            <a:noFill/>
          </a:ln>
        </p:spPr>
      </p:pic>
      <p:pic>
        <p:nvPicPr>
          <p:cNvPr id="613" name="Google Shape;613;p60"/>
          <p:cNvPicPr preferRelativeResize="0"/>
          <p:nvPr/>
        </p:nvPicPr>
        <p:blipFill rotWithShape="1">
          <a:blip r:embed="rId2"/>
          <a:srcRect/>
          <a:stretch>
            <a:fillRect/>
          </a:stretch>
        </p:blipFill>
        <p:spPr>
          <a:xfrm>
            <a:off x="3351267" y="4425292"/>
            <a:ext cx="5892800" cy="838200"/>
          </a:xfrm>
          <a:prstGeom prst="rect">
            <a:avLst/>
          </a:prstGeom>
          <a:noFill/>
          <a:ln>
            <a:noFill/>
          </a:ln>
        </p:spPr>
      </p:pic>
      <p:pic>
        <p:nvPicPr>
          <p:cNvPr id="614" name="Google Shape;614;p60"/>
          <p:cNvPicPr preferRelativeResize="0"/>
          <p:nvPr/>
        </p:nvPicPr>
        <p:blipFill rotWithShape="1">
          <a:blip r:embed="rId3"/>
          <a:srcRect/>
          <a:stretch>
            <a:fillRect/>
          </a:stretch>
        </p:blipFill>
        <p:spPr>
          <a:xfrm>
            <a:off x="8894034" y="0"/>
            <a:ext cx="2882367" cy="1402733"/>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1800"/>
              <a:buNone/>
            </a:pPr>
            <a:r>
              <a:rPr lang="en-US" sz="2400" b="1">
                <a:solidFill>
                  <a:srgbClr val="0000FF"/>
                </a:solidFill>
              </a:rPr>
              <a:t>4NF DECOMPOSITION ALGORITHM</a:t>
            </a:r>
            <a:endParaRPr sz="2400" b="1">
              <a:solidFill>
                <a:srgbClr val="0000FF"/>
              </a:solidFill>
            </a:endParaRPr>
          </a:p>
        </p:txBody>
      </p:sp>
      <p:pic>
        <p:nvPicPr>
          <p:cNvPr id="620" name="Google Shape;620;p61"/>
          <p:cNvPicPr preferRelativeResize="0"/>
          <p:nvPr/>
        </p:nvPicPr>
        <p:blipFill rotWithShape="1">
          <a:blip r:embed="rId1"/>
          <a:srcRect/>
          <a:stretch>
            <a:fillRect/>
          </a:stretch>
        </p:blipFill>
        <p:spPr>
          <a:xfrm>
            <a:off x="1243501" y="1926234"/>
            <a:ext cx="8477588" cy="3348839"/>
          </a:xfrm>
          <a:prstGeom prst="rect">
            <a:avLst/>
          </a:prstGeom>
          <a:noFill/>
          <a:ln>
            <a:noFill/>
          </a:ln>
        </p:spPr>
      </p:pic>
      <p:pic>
        <p:nvPicPr>
          <p:cNvPr id="621" name="Google Shape;621;p61"/>
          <p:cNvPicPr preferRelativeResize="0"/>
          <p:nvPr/>
        </p:nvPicPr>
        <p:blipFill rotWithShape="1">
          <a:blip r:embed="rId2"/>
          <a:srcRect/>
          <a:stretch>
            <a:fillRect/>
          </a:stretch>
        </p:blipFill>
        <p:spPr>
          <a:xfrm>
            <a:off x="9096634" y="273800"/>
            <a:ext cx="2882367" cy="1402733"/>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2"/>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2800"/>
              <a:buNone/>
            </a:pPr>
            <a:r>
              <a:rPr lang="en-US" sz="2400" b="1">
                <a:solidFill>
                  <a:srgbClr val="0000FF"/>
                </a:solidFill>
              </a:rPr>
              <a:t>Lossless-join Decomposition</a:t>
            </a:r>
            <a:endParaRPr sz="2400" b="1">
              <a:solidFill>
                <a:srgbClr val="0000FF"/>
              </a:solidFill>
            </a:endParaRPr>
          </a:p>
        </p:txBody>
      </p:sp>
      <p:sp>
        <p:nvSpPr>
          <p:cNvPr id="627" name="Google Shape;627;p62"/>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rmAutofit fontScale="40000" lnSpcReduction="20000"/>
          </a:bodyPr>
          <a:lstStyle/>
          <a:p>
            <a:pPr marL="0" lvl="0" indent="0" algn="l" rtl="0">
              <a:lnSpc>
                <a:spcPct val="90000"/>
              </a:lnSpc>
              <a:spcBef>
                <a:spcPts val="0"/>
              </a:spcBef>
              <a:spcAft>
                <a:spcPts val="0"/>
              </a:spcAft>
              <a:buSzPct val="60000"/>
              <a:buNone/>
            </a:pPr>
            <a:r>
              <a:rPr lang="en-US" sz="7500"/>
              <a:t>A decomposition of R into R1 and R2 is a lossless join if at least one of the following dependencies is in D+</a:t>
            </a:r>
            <a:endParaRPr sz="7500"/>
          </a:p>
          <a:p>
            <a:pPr marL="0" lvl="0" indent="0" algn="l" rtl="0">
              <a:lnSpc>
                <a:spcPct val="90000"/>
              </a:lnSpc>
              <a:spcBef>
                <a:spcPts val="1600"/>
              </a:spcBef>
              <a:spcAft>
                <a:spcPts val="0"/>
              </a:spcAft>
              <a:buSzPct val="60000"/>
              <a:buNone/>
            </a:pPr>
            <a:endParaRPr sz="7500"/>
          </a:p>
          <a:p>
            <a:pPr marL="0" lvl="0" indent="0" algn="l" rtl="0">
              <a:lnSpc>
                <a:spcPct val="90000"/>
              </a:lnSpc>
              <a:spcBef>
                <a:spcPts val="1600"/>
              </a:spcBef>
              <a:spcAft>
                <a:spcPts val="0"/>
              </a:spcAft>
              <a:buSzPct val="60000"/>
              <a:buNone/>
            </a:pPr>
            <a:endParaRPr sz="7500" b="1"/>
          </a:p>
          <a:p>
            <a:pPr marL="0" lvl="0" indent="0" algn="l" rtl="0">
              <a:lnSpc>
                <a:spcPct val="90000"/>
              </a:lnSpc>
              <a:spcBef>
                <a:spcPts val="1600"/>
              </a:spcBef>
              <a:spcAft>
                <a:spcPts val="0"/>
              </a:spcAft>
              <a:buSzPct val="60000"/>
              <a:buNone/>
            </a:pPr>
            <a:r>
              <a:rPr lang="en-US" sz="7500" b="1"/>
              <a:t>And lossless if R1 U R2=D+</a:t>
            </a:r>
            <a:endParaRPr sz="7500" b="1"/>
          </a:p>
          <a:p>
            <a:pPr marL="0" lvl="0" indent="0" algn="l" rtl="0">
              <a:lnSpc>
                <a:spcPct val="90000"/>
              </a:lnSpc>
              <a:spcBef>
                <a:spcPts val="1600"/>
              </a:spcBef>
              <a:spcAft>
                <a:spcPts val="0"/>
              </a:spcAft>
              <a:buSzPct val="60000"/>
              <a:buNone/>
            </a:pPr>
            <a:r>
              <a:rPr lang="en-US" sz="7500" b="1">
                <a:solidFill>
                  <a:srgbClr val="0000FF"/>
                </a:solidFill>
              </a:rPr>
              <a:t>ID→→dept_name is a non-trivial multivalued dependency, and ID is not a superkey for the schema.</a:t>
            </a:r>
            <a:endParaRPr sz="7500" b="1">
              <a:solidFill>
                <a:srgbClr val="0000FF"/>
              </a:solidFill>
            </a:endParaRPr>
          </a:p>
          <a:p>
            <a:pPr marL="0" lvl="0" indent="0" algn="l" rtl="0">
              <a:lnSpc>
                <a:spcPct val="90000"/>
              </a:lnSpc>
              <a:spcBef>
                <a:spcPts val="1600"/>
              </a:spcBef>
              <a:spcAft>
                <a:spcPts val="0"/>
              </a:spcAft>
              <a:buSzPct val="60000"/>
              <a:buNone/>
            </a:pPr>
            <a:r>
              <a:rPr lang="en-US" sz="7500" b="1">
                <a:solidFill>
                  <a:srgbClr val="0000FF"/>
                </a:solidFill>
              </a:rPr>
              <a:t>Following the algorithm,we replace it by two schemas:</a:t>
            </a:r>
            <a:endParaRPr sz="7500" b="1">
              <a:solidFill>
                <a:srgbClr val="0000FF"/>
              </a:solidFill>
            </a:endParaRPr>
          </a:p>
          <a:p>
            <a:pPr marL="0" lvl="0" indent="0" algn="l" rtl="0">
              <a:lnSpc>
                <a:spcPct val="90000"/>
              </a:lnSpc>
              <a:spcBef>
                <a:spcPts val="1600"/>
              </a:spcBef>
              <a:spcAft>
                <a:spcPts val="0"/>
              </a:spcAft>
              <a:buSzPct val="60000"/>
              <a:buNone/>
            </a:pPr>
            <a:r>
              <a:rPr lang="en-US" sz="7500" b="1">
                <a:solidFill>
                  <a:srgbClr val="0000FF"/>
                </a:solidFill>
              </a:rPr>
              <a:t>r1 (ID, dept name) r2 (ID, street, city)</a:t>
            </a:r>
            <a:endParaRPr sz="7500" b="1">
              <a:solidFill>
                <a:srgbClr val="0000FF"/>
              </a:solidFill>
            </a:endParaRPr>
          </a:p>
          <a:p>
            <a:pPr marL="0" lvl="0" indent="0" algn="l" rtl="0">
              <a:lnSpc>
                <a:spcPct val="90000"/>
              </a:lnSpc>
              <a:spcBef>
                <a:spcPts val="1600"/>
              </a:spcBef>
              <a:spcAft>
                <a:spcPts val="0"/>
              </a:spcAft>
              <a:buSzPct val="62000"/>
              <a:buNone/>
            </a:pPr>
            <a:endParaRPr sz="7300" b="1"/>
          </a:p>
          <a:p>
            <a:pPr marL="0" lvl="0" indent="0" algn="l" rtl="0">
              <a:lnSpc>
                <a:spcPct val="90000"/>
              </a:lnSpc>
              <a:spcBef>
                <a:spcPts val="1600"/>
              </a:spcBef>
              <a:spcAft>
                <a:spcPts val="0"/>
              </a:spcAft>
              <a:buSzPts val="275"/>
              <a:buNone/>
            </a:pPr>
            <a:endParaRPr sz="7300"/>
          </a:p>
          <a:p>
            <a:pPr marL="0" lvl="0" indent="0" algn="l" rtl="0">
              <a:lnSpc>
                <a:spcPct val="90000"/>
              </a:lnSpc>
              <a:spcBef>
                <a:spcPts val="1600"/>
              </a:spcBef>
              <a:spcAft>
                <a:spcPts val="0"/>
              </a:spcAft>
              <a:buSzPct val="62000"/>
              <a:buNone/>
            </a:pPr>
            <a:endParaRPr sz="7300"/>
          </a:p>
          <a:p>
            <a:pPr marL="0" lvl="0" indent="0" algn="l" rtl="0">
              <a:lnSpc>
                <a:spcPct val="90000"/>
              </a:lnSpc>
              <a:spcBef>
                <a:spcPts val="1600"/>
              </a:spcBef>
              <a:spcAft>
                <a:spcPts val="0"/>
              </a:spcAft>
              <a:buSzPct val="161000"/>
              <a:buNone/>
            </a:pPr>
          </a:p>
          <a:p>
            <a:pPr marL="0" lvl="0" indent="0" algn="l" rtl="0">
              <a:lnSpc>
                <a:spcPct val="90000"/>
              </a:lnSpc>
              <a:spcBef>
                <a:spcPts val="1600"/>
              </a:spcBef>
              <a:spcAft>
                <a:spcPts val="1600"/>
              </a:spcAft>
              <a:buSzPct val="161000"/>
              <a:buNone/>
            </a:pPr>
          </a:p>
        </p:txBody>
      </p:sp>
      <p:pic>
        <p:nvPicPr>
          <p:cNvPr id="628" name="Google Shape;628;p62"/>
          <p:cNvPicPr preferRelativeResize="0"/>
          <p:nvPr/>
        </p:nvPicPr>
        <p:blipFill rotWithShape="1">
          <a:blip r:embed="rId1"/>
          <a:srcRect/>
          <a:stretch>
            <a:fillRect/>
          </a:stretch>
        </p:blipFill>
        <p:spPr>
          <a:xfrm>
            <a:off x="3443781" y="2275355"/>
            <a:ext cx="2522233" cy="715749"/>
          </a:xfrm>
          <a:prstGeom prst="rect">
            <a:avLst/>
          </a:prstGeom>
          <a:noFill/>
          <a:ln>
            <a:noFill/>
          </a:ln>
        </p:spPr>
      </p:pic>
      <p:pic>
        <p:nvPicPr>
          <p:cNvPr id="629" name="Google Shape;629;p62"/>
          <p:cNvPicPr preferRelativeResize="0"/>
          <p:nvPr/>
        </p:nvPicPr>
        <p:blipFill rotWithShape="1">
          <a:blip r:embed="rId2"/>
          <a:srcRect/>
          <a:stretch>
            <a:fillRect/>
          </a:stretch>
        </p:blipFill>
        <p:spPr>
          <a:xfrm>
            <a:off x="9071767" y="273800"/>
            <a:ext cx="2882367" cy="1402733"/>
          </a:xfrm>
          <a:prstGeom prst="rect">
            <a:avLst/>
          </a:prstGeom>
          <a:noFill/>
          <a:ln>
            <a:noFill/>
          </a:ln>
        </p:spPr>
      </p:pic>
      <p:pic>
        <p:nvPicPr>
          <p:cNvPr id="630" name="Google Shape;630;p62"/>
          <p:cNvPicPr preferRelativeResize="0"/>
          <p:nvPr/>
        </p:nvPicPr>
        <p:blipFill rotWithShape="1">
          <a:blip r:embed="rId3"/>
          <a:srcRect/>
          <a:stretch>
            <a:fillRect/>
          </a:stretch>
        </p:blipFill>
        <p:spPr>
          <a:xfrm>
            <a:off x="6719233" y="2143853"/>
            <a:ext cx="4303947" cy="1402735"/>
          </a:xfrm>
          <a:prstGeom prst="rect">
            <a:avLst/>
          </a:prstGeom>
          <a:noFill/>
          <a:ln>
            <a:noFill/>
          </a:ln>
        </p:spPr>
      </p:pic>
      <p:pic>
        <p:nvPicPr>
          <p:cNvPr id="631" name="Google Shape;631;p62"/>
          <p:cNvPicPr preferRelativeResize="0"/>
          <p:nvPr/>
        </p:nvPicPr>
        <p:blipFill rotWithShape="1">
          <a:blip r:embed="rId4"/>
          <a:srcRect/>
          <a:stretch>
            <a:fillRect/>
          </a:stretch>
        </p:blipFill>
        <p:spPr>
          <a:xfrm>
            <a:off x="4791467" y="4662157"/>
            <a:ext cx="2609067" cy="1671124"/>
          </a:xfrm>
          <a:prstGeom prst="rect">
            <a:avLst/>
          </a:prstGeom>
          <a:noFill/>
          <a:ln>
            <a:noFill/>
          </a:ln>
        </p:spPr>
      </p:pic>
      <p:pic>
        <p:nvPicPr>
          <p:cNvPr id="632" name="Google Shape;632;p62"/>
          <p:cNvPicPr preferRelativeResize="0"/>
          <p:nvPr/>
        </p:nvPicPr>
        <p:blipFill rotWithShape="1">
          <a:blip r:embed="rId5"/>
          <a:srcRect/>
          <a:stretch>
            <a:fillRect/>
          </a:stretch>
        </p:blipFill>
        <p:spPr>
          <a:xfrm>
            <a:off x="7861856" y="4694465"/>
            <a:ext cx="3615037" cy="1570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solidFill>
                  <a:srgbClr val="FF0000"/>
                </a:solidFill>
              </a:rPr>
              <a:t>Find the names of all instructors in the Physics department.</a:t>
            </a:r>
            <a:endParaRPr lang="en-US" sz="2400">
              <a:solidFill>
                <a:srgbClr val="FF0000"/>
              </a:solidFill>
            </a:endParaRPr>
          </a:p>
          <a:p>
            <a:pPr marL="457200" lvl="0" indent="-342900" algn="l" rtl="0">
              <a:lnSpc>
                <a:spcPct val="90000"/>
              </a:lnSpc>
              <a:spcBef>
                <a:spcPts val="1000"/>
              </a:spcBef>
              <a:spcAft>
                <a:spcPts val="0"/>
              </a:spcAft>
              <a:buSzPts val="1800"/>
              <a:buNone/>
            </a:pPr>
            <a:r>
              <a:rPr lang="en-US" sz="1000"/>
              <a:t> </a:t>
            </a:r>
            <a:endParaRPr lang="en-US" sz="1000"/>
          </a:p>
          <a:p>
            <a:pPr marL="457200" lvl="0" indent="-342900" algn="l" rtl="0">
              <a:lnSpc>
                <a:spcPct val="90000"/>
              </a:lnSpc>
              <a:spcBef>
                <a:spcPts val="1000"/>
              </a:spcBef>
              <a:spcAft>
                <a:spcPts val="0"/>
              </a:spcAft>
              <a:buSzPts val="1800"/>
              <a:buNone/>
            </a:pPr>
            <a:r>
              <a:rPr lang="en-US" sz="2400"/>
              <a:t>             ∏</a:t>
            </a:r>
            <a:r>
              <a:rPr lang="en-US" sz="2400" i="1" baseline="-25000"/>
              <a:t>name</a:t>
            </a:r>
            <a:r>
              <a:rPr lang="en-US" sz="2400"/>
              <a:t>(</a:t>
            </a:r>
            <a:r>
              <a:rPr lang="en-US" sz="2400" i="1"/>
              <a:t>σ</a:t>
            </a:r>
            <a:r>
              <a:rPr lang="en-US" sz="2400"/>
              <a:t> </a:t>
            </a:r>
            <a:r>
              <a:rPr lang="en-US" sz="2400" i="1" baseline="-25000"/>
              <a:t>dept_name</a:t>
            </a:r>
            <a:r>
              <a:rPr lang="en-US" sz="2400" i="1"/>
              <a:t> </a:t>
            </a:r>
            <a:r>
              <a:rPr lang="en-US" sz="2400" i="1" baseline="-25000"/>
              <a:t>=“Physics” </a:t>
            </a:r>
            <a:r>
              <a:rPr lang="en-US" sz="2400" i="1"/>
              <a:t> </a:t>
            </a:r>
            <a:r>
              <a:rPr lang="en-US" sz="2400"/>
              <a:t>(</a:t>
            </a:r>
            <a:r>
              <a:rPr lang="en-US" sz="2400" i="1"/>
              <a:t>instructor</a:t>
            </a:r>
            <a:r>
              <a:rPr lang="en-US" sz="2400"/>
              <a:t>))</a:t>
            </a:r>
            <a:endParaRPr lang="en-US" sz="2400"/>
          </a:p>
          <a:p>
            <a:pPr marL="457200" lvl="0" indent="-342900" algn="l" rtl="0">
              <a:lnSpc>
                <a:spcPct val="90000"/>
              </a:lnSpc>
              <a:spcBef>
                <a:spcPts val="1000"/>
              </a:spcBef>
              <a:spcAft>
                <a:spcPts val="0"/>
              </a:spcAft>
              <a:buSzPts val="1800"/>
              <a:buNone/>
            </a:pPr>
            <a:r>
              <a:rPr lang="en-US" sz="1000"/>
              <a:t> </a:t>
            </a:r>
            <a:endParaRPr lang="en-US" sz="1000"/>
          </a:p>
          <a:p>
            <a:pPr marL="114300" lvl="0" indent="0" algn="l" rtl="0">
              <a:lnSpc>
                <a:spcPct val="90000"/>
              </a:lnSpc>
              <a:spcBef>
                <a:spcPts val="1000"/>
              </a:spcBef>
              <a:spcAft>
                <a:spcPts val="0"/>
              </a:spcAft>
              <a:buSzPts val="1800"/>
              <a:buNone/>
            </a:pPr>
            <a:endParaRPr sz="2400"/>
          </a:p>
          <a:p>
            <a:pPr marL="457200" lvl="0" indent="-228600" algn="l" rtl="0">
              <a:lnSpc>
                <a:spcPct val="90000"/>
              </a:lnSpc>
              <a:spcBef>
                <a:spcPts val="1000"/>
              </a:spcBef>
              <a:spcAft>
                <a:spcPts val="0"/>
              </a:spcAft>
              <a:buSzPts val="1800"/>
              <a:buNone/>
            </a:pPr>
            <a:endParaRPr sz="2400"/>
          </a:p>
        </p:txBody>
      </p:sp>
      <p:sp>
        <p:nvSpPr>
          <p:cNvPr id="134" name="Google Shape;134;p9"/>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PROJECT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3"/>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2800"/>
              <a:buNone/>
            </a:pPr>
            <a:r>
              <a:rPr lang="en-US" sz="2400" b="1">
                <a:solidFill>
                  <a:srgbClr val="0000FF"/>
                </a:solidFill>
                <a:highlight>
                  <a:srgbClr val="FFFFFF"/>
                </a:highlight>
                <a:latin typeface="Roboto" panose="02000000000000000000"/>
                <a:ea typeface="Roboto" panose="02000000000000000000"/>
                <a:cs typeface="Roboto" panose="02000000000000000000"/>
                <a:sym typeface="Roboto" panose="02000000000000000000"/>
              </a:rPr>
              <a:t>Join dependency and 5 NF</a:t>
            </a:r>
            <a:endParaRPr sz="2400" b="1">
              <a:solidFill>
                <a:srgbClr val="0000FF"/>
              </a:solidFill>
            </a:endParaRPr>
          </a:p>
        </p:txBody>
      </p:sp>
      <p:sp>
        <p:nvSpPr>
          <p:cNvPr id="638" name="Google Shape;638;p63"/>
          <p:cNvSpPr txBox="1">
            <a:spLocks noGrp="1"/>
          </p:cNvSpPr>
          <p:nvPr>
            <p:ph type="body" idx="1"/>
          </p:nvPr>
        </p:nvSpPr>
        <p:spPr>
          <a:xfrm>
            <a:off x="415600" y="1930100"/>
            <a:ext cx="11360800" cy="4555200"/>
          </a:xfrm>
          <a:prstGeom prst="rect">
            <a:avLst/>
          </a:prstGeom>
          <a:noFill/>
          <a:ln>
            <a:noFill/>
          </a:ln>
        </p:spPr>
        <p:txBody>
          <a:bodyPr spcFirstLastPara="1" wrap="square" lIns="121875" tIns="121875" rIns="121875" bIns="121875" anchor="t" anchorCtr="0">
            <a:normAutofit/>
          </a:bodyPr>
          <a:lstStyle/>
          <a:p>
            <a:pPr marL="0" lvl="0" indent="0" algn="l" rtl="0">
              <a:lnSpc>
                <a:spcPct val="90000"/>
              </a:lnSpc>
              <a:spcBef>
                <a:spcPts val="0"/>
              </a:spcBef>
              <a:spcAft>
                <a:spcPts val="0"/>
              </a:spcAft>
              <a:buSzPts val="1800"/>
              <a:buNone/>
            </a:pPr>
            <a:r>
              <a:rPr lang="en-US" sz="1900">
                <a:solidFill>
                  <a:schemeClr val="dk1"/>
                </a:solidFill>
              </a:rPr>
              <a:t>5NF is also called project join normal form(PJNF)</a:t>
            </a:r>
            <a:endParaRPr sz="1900">
              <a:solidFill>
                <a:schemeClr val="dk1"/>
              </a:solidFill>
            </a:endParaRPr>
          </a:p>
          <a:p>
            <a:pPr marL="0" lvl="0" indent="0" algn="l" rtl="0">
              <a:lnSpc>
                <a:spcPct val="90000"/>
              </a:lnSpc>
              <a:spcBef>
                <a:spcPts val="1600"/>
              </a:spcBef>
              <a:spcAft>
                <a:spcPts val="0"/>
              </a:spcAft>
              <a:buSzPts val="1800"/>
              <a:buNone/>
            </a:pPr>
            <a:r>
              <a:rPr lang="en-US" sz="1900">
                <a:solidFill>
                  <a:schemeClr val="dk1"/>
                </a:solidFill>
              </a:rPr>
              <a:t>It is based on</a:t>
            </a:r>
            <a:r>
              <a:rPr lang="en-US" sz="1900" b="1">
                <a:solidFill>
                  <a:schemeClr val="dk1"/>
                </a:solidFill>
              </a:rPr>
              <a:t> lossless </a:t>
            </a:r>
            <a:r>
              <a:rPr lang="en-US" sz="1900">
                <a:solidFill>
                  <a:schemeClr val="dk1"/>
                </a:solidFill>
              </a:rPr>
              <a:t>join decomposition. </a:t>
            </a:r>
            <a:endParaRPr lang="en-US" sz="1900">
              <a:solidFill>
                <a:schemeClr val="dk1"/>
              </a:solidFill>
            </a:endParaRPr>
          </a:p>
          <a:p>
            <a:pPr marL="0" lvl="0" indent="0" algn="l" rtl="0">
              <a:lnSpc>
                <a:spcPct val="90000"/>
              </a:lnSpc>
              <a:spcBef>
                <a:spcPts val="1600"/>
              </a:spcBef>
              <a:spcAft>
                <a:spcPts val="0"/>
              </a:spcAft>
              <a:buSzPts val="1800"/>
              <a:buNone/>
            </a:pPr>
            <a:r>
              <a:rPr lang="en-US" sz="1900">
                <a:solidFill>
                  <a:schemeClr val="dk1"/>
                </a:solidFill>
                <a:highlight>
                  <a:srgbClr val="FFFFFF"/>
                </a:highlight>
              </a:rPr>
              <a:t>A relation is said to be in 5NF </a:t>
            </a:r>
            <a:endParaRPr sz="1900">
              <a:solidFill>
                <a:schemeClr val="dk1"/>
              </a:solidFill>
              <a:highlight>
                <a:srgbClr val="FFFFFF"/>
              </a:highlight>
            </a:endParaRPr>
          </a:p>
          <a:p>
            <a:pPr marL="609600" lvl="0" indent="-474345" algn="l" rtl="0">
              <a:lnSpc>
                <a:spcPct val="90000"/>
              </a:lnSpc>
              <a:spcBef>
                <a:spcPts val="1600"/>
              </a:spcBef>
              <a:spcAft>
                <a:spcPts val="0"/>
              </a:spcAft>
              <a:buClr>
                <a:srgbClr val="0000FF"/>
              </a:buClr>
              <a:buSzPts val="2000"/>
              <a:buChar char="●"/>
            </a:pPr>
            <a:r>
              <a:rPr lang="en-US" sz="1900">
                <a:solidFill>
                  <a:srgbClr val="0000FF"/>
                </a:solidFill>
                <a:highlight>
                  <a:srgbClr val="FFFFFF"/>
                </a:highlight>
              </a:rPr>
              <a:t>if and only if it satisfies 4NF and no join dependency exists. </a:t>
            </a:r>
            <a:endParaRPr sz="1900">
              <a:solidFill>
                <a:srgbClr val="0000FF"/>
              </a:solidFill>
              <a:highlight>
                <a:srgbClr val="FFFFFF"/>
              </a:highlight>
            </a:endParaRPr>
          </a:p>
          <a:p>
            <a:pPr marL="609600" lvl="0" indent="-474345" algn="l" rtl="0">
              <a:lnSpc>
                <a:spcPct val="90000"/>
              </a:lnSpc>
              <a:spcBef>
                <a:spcPts val="0"/>
              </a:spcBef>
              <a:spcAft>
                <a:spcPts val="0"/>
              </a:spcAft>
              <a:buClr>
                <a:srgbClr val="0000FF"/>
              </a:buClr>
              <a:buSzPts val="2000"/>
              <a:buChar char="●"/>
            </a:pPr>
            <a:r>
              <a:rPr lang="en-US" sz="1900">
                <a:solidFill>
                  <a:srgbClr val="0000FF"/>
                </a:solidFill>
                <a:highlight>
                  <a:srgbClr val="FFFFFF"/>
                </a:highlight>
              </a:rPr>
              <a:t>A relation is said to have join </a:t>
            </a:r>
            <a:r>
              <a:rPr lang="en-US" sz="1900">
                <a:solidFill>
                  <a:srgbClr val="FF0000"/>
                </a:solidFill>
                <a:highlight>
                  <a:srgbClr val="FFFFFF"/>
                </a:highlight>
              </a:rPr>
              <a:t>dependency</a:t>
            </a:r>
            <a:r>
              <a:rPr lang="en-US" sz="1900" b="1">
                <a:solidFill>
                  <a:srgbClr val="FF0000"/>
                </a:solidFill>
                <a:highlight>
                  <a:srgbClr val="FFFFFF"/>
                </a:highlight>
              </a:rPr>
              <a:t> if it can be recreated by joining multiple sub relations</a:t>
            </a:r>
            <a:r>
              <a:rPr lang="en-US" sz="1900">
                <a:solidFill>
                  <a:srgbClr val="FF0000"/>
                </a:solidFill>
                <a:highlight>
                  <a:srgbClr val="FFFFFF"/>
                </a:highlight>
              </a:rPr>
              <a:t> and each of these sub-relations has a subset of the attributes of the original relation.</a:t>
            </a:r>
            <a:endParaRPr sz="1900">
              <a:solidFill>
                <a:srgbClr val="FF0000"/>
              </a:solidFill>
            </a:endParaRPr>
          </a:p>
        </p:txBody>
      </p:sp>
      <p:pic>
        <p:nvPicPr>
          <p:cNvPr id="639" name="Google Shape;639;p63"/>
          <p:cNvPicPr preferRelativeResize="0"/>
          <p:nvPr/>
        </p:nvPicPr>
        <p:blipFill rotWithShape="1">
          <a:blip r:embed="rId1"/>
          <a:srcRect/>
          <a:stretch>
            <a:fillRect/>
          </a:stretch>
        </p:blipFill>
        <p:spPr>
          <a:xfrm>
            <a:off x="8251801" y="372700"/>
            <a:ext cx="2882367" cy="140273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4"/>
          <p:cNvSpPr txBox="1">
            <a:spLocks noGrp="1"/>
          </p:cNvSpPr>
          <p:nvPr>
            <p:ph type="title"/>
          </p:nvPr>
        </p:nvSpPr>
        <p:spPr>
          <a:xfrm>
            <a:off x="415600" y="593367"/>
            <a:ext cx="11360800" cy="763600"/>
          </a:xfrm>
          <a:prstGeom prst="rect">
            <a:avLst/>
          </a:prstGeom>
          <a:noFill/>
          <a:ln>
            <a:noFill/>
          </a:ln>
        </p:spPr>
        <p:txBody>
          <a:bodyPr spcFirstLastPara="1" wrap="square" lIns="121875" tIns="121875" rIns="121875" bIns="121875" anchor="t" anchorCtr="0">
            <a:normAutofit/>
          </a:bodyPr>
          <a:lstStyle/>
          <a:p>
            <a:pPr marL="0" lvl="0" indent="0" algn="ctr" rtl="0">
              <a:lnSpc>
                <a:spcPct val="90000"/>
              </a:lnSpc>
              <a:spcBef>
                <a:spcPts val="0"/>
              </a:spcBef>
              <a:spcAft>
                <a:spcPts val="0"/>
              </a:spcAft>
              <a:buSzPts val="2800"/>
              <a:buNone/>
            </a:pPr>
            <a:r>
              <a:rPr lang="en-US" sz="2400" b="1">
                <a:solidFill>
                  <a:srgbClr val="0000FF"/>
                </a:solidFill>
              </a:rPr>
              <a:t>Condition for join dependency</a:t>
            </a:r>
            <a:endParaRPr sz="2400" b="1">
              <a:solidFill>
                <a:srgbClr val="0000FF"/>
              </a:solidFill>
            </a:endParaRPr>
          </a:p>
        </p:txBody>
      </p:sp>
      <p:sp>
        <p:nvSpPr>
          <p:cNvPr id="645" name="Google Shape;645;p64"/>
          <p:cNvSpPr txBox="1">
            <a:spLocks noGrp="1"/>
          </p:cNvSpPr>
          <p:nvPr>
            <p:ph type="body" idx="1"/>
          </p:nvPr>
        </p:nvSpPr>
        <p:spPr>
          <a:xfrm>
            <a:off x="415600" y="1536633"/>
            <a:ext cx="6116067" cy="4555200"/>
          </a:xfrm>
          <a:prstGeom prst="rect">
            <a:avLst/>
          </a:prstGeom>
          <a:noFill/>
          <a:ln>
            <a:noFill/>
          </a:ln>
        </p:spPr>
        <p:txBody>
          <a:bodyPr spcFirstLastPara="1" wrap="square" lIns="121875" tIns="121875" rIns="121875" bIns="121875" anchor="t" anchorCtr="0">
            <a:normAutofit/>
          </a:bodyPr>
          <a:lstStyle/>
          <a:p>
            <a:pPr marL="0" lvl="0" indent="0" algn="l" rtl="0">
              <a:lnSpc>
                <a:spcPct val="90000"/>
              </a:lnSpc>
              <a:spcBef>
                <a:spcPts val="0"/>
              </a:spcBef>
              <a:spcAft>
                <a:spcPts val="0"/>
              </a:spcAft>
              <a:buSzPts val="1800"/>
              <a:buNone/>
            </a:pPr>
            <a:endParaRPr sz="1700">
              <a:solidFill>
                <a:srgbClr val="273239"/>
              </a:solidFill>
              <a:highlight>
                <a:srgbClr val="FFFFFF"/>
              </a:highlight>
            </a:endParaRPr>
          </a:p>
          <a:p>
            <a:pPr marL="381000" lvl="0" indent="-381000" algn="l" rtl="0">
              <a:lnSpc>
                <a:spcPct val="90000"/>
              </a:lnSpc>
              <a:spcBef>
                <a:spcPts val="1600"/>
              </a:spcBef>
              <a:spcAft>
                <a:spcPts val="0"/>
              </a:spcAft>
              <a:buSzPts val="1800"/>
              <a:buFont typeface="Noto Sans Symbols"/>
              <a:buChar char="▪"/>
            </a:pPr>
            <a:r>
              <a:rPr lang="en-US" sz="1900">
                <a:solidFill>
                  <a:srgbClr val="273239"/>
                </a:solidFill>
                <a:highlight>
                  <a:srgbClr val="FFFFFF"/>
                </a:highlight>
              </a:rPr>
              <a:t>Consider a relation R(P,Q,S) .</a:t>
            </a:r>
            <a:endParaRPr sz="1900">
              <a:solidFill>
                <a:srgbClr val="273239"/>
              </a:solidFill>
              <a:highlight>
                <a:srgbClr val="FFFFFF"/>
              </a:highlight>
            </a:endParaRPr>
          </a:p>
          <a:p>
            <a:pPr marL="381000" lvl="0" indent="-381000" algn="l" rtl="0">
              <a:lnSpc>
                <a:spcPct val="90000"/>
              </a:lnSpc>
              <a:spcBef>
                <a:spcPts val="1600"/>
              </a:spcBef>
              <a:spcAft>
                <a:spcPts val="0"/>
              </a:spcAft>
              <a:buSzPts val="1800"/>
              <a:buFont typeface="Noto Sans Symbols"/>
              <a:buChar char="▪"/>
            </a:pPr>
            <a:r>
              <a:rPr lang="en-US" sz="1900">
                <a:solidFill>
                  <a:srgbClr val="273239"/>
                </a:solidFill>
                <a:highlight>
                  <a:srgbClr val="FFFFFF"/>
                </a:highlight>
              </a:rPr>
              <a:t>where R1 and R2 are the decompositions such that</a:t>
            </a:r>
            <a:endParaRPr sz="1900">
              <a:solidFill>
                <a:srgbClr val="273239"/>
              </a:solidFill>
              <a:highlight>
                <a:srgbClr val="FFFFFF"/>
              </a:highlight>
            </a:endParaRPr>
          </a:p>
          <a:p>
            <a:pPr marL="381000" lvl="0" indent="-381000" algn="l" rtl="0">
              <a:lnSpc>
                <a:spcPct val="90000"/>
              </a:lnSpc>
              <a:spcBef>
                <a:spcPts val="1600"/>
              </a:spcBef>
              <a:spcAft>
                <a:spcPts val="0"/>
              </a:spcAft>
              <a:buSzPts val="1800"/>
              <a:buFont typeface="Noto Sans Symbols"/>
              <a:buChar char="▪"/>
            </a:pPr>
            <a:r>
              <a:rPr lang="en-US" sz="1900">
                <a:solidFill>
                  <a:srgbClr val="273239"/>
                </a:solidFill>
                <a:highlight>
                  <a:srgbClr val="FFFFFF"/>
                </a:highlight>
              </a:rPr>
              <a:t> R1 (P, Q) and R2 (Q, S) </a:t>
            </a:r>
            <a:endParaRPr sz="1900">
              <a:solidFill>
                <a:srgbClr val="273239"/>
              </a:solidFill>
              <a:highlight>
                <a:srgbClr val="FFFFFF"/>
              </a:highlight>
            </a:endParaRPr>
          </a:p>
          <a:p>
            <a:pPr marL="381000" lvl="0" indent="-381000" algn="l" rtl="0">
              <a:lnSpc>
                <a:spcPct val="90000"/>
              </a:lnSpc>
              <a:spcBef>
                <a:spcPts val="1600"/>
              </a:spcBef>
              <a:spcAft>
                <a:spcPts val="1600"/>
              </a:spcAft>
              <a:buSzPts val="1800"/>
              <a:buFont typeface="Noto Sans Symbols"/>
              <a:buChar char="▪"/>
            </a:pPr>
            <a:r>
              <a:rPr lang="en-US" sz="1900">
                <a:solidFill>
                  <a:srgbClr val="273239"/>
                </a:solidFill>
                <a:highlight>
                  <a:srgbClr val="FFFFFF"/>
                </a:highlight>
              </a:rPr>
              <a:t>Then R1 and R2 are a lossless decomposition of R if R can be obtained by joining R1 and R2.</a:t>
            </a:r>
            <a:endParaRPr sz="1900"/>
          </a:p>
        </p:txBody>
      </p:sp>
      <p:pic>
        <p:nvPicPr>
          <p:cNvPr id="646" name="Google Shape;646;p64"/>
          <p:cNvPicPr preferRelativeResize="0"/>
          <p:nvPr/>
        </p:nvPicPr>
        <p:blipFill rotWithShape="1">
          <a:blip r:embed="rId1"/>
          <a:srcRect/>
          <a:stretch>
            <a:fillRect/>
          </a:stretch>
        </p:blipFill>
        <p:spPr>
          <a:xfrm>
            <a:off x="6531667" y="2736851"/>
            <a:ext cx="5359400" cy="1384300"/>
          </a:xfrm>
          <a:prstGeom prst="rect">
            <a:avLst/>
          </a:prstGeom>
          <a:noFill/>
          <a:ln>
            <a:noFill/>
          </a:ln>
        </p:spPr>
      </p:pic>
      <p:pic>
        <p:nvPicPr>
          <p:cNvPr id="647" name="Google Shape;647;p64"/>
          <p:cNvPicPr preferRelativeResize="0"/>
          <p:nvPr/>
        </p:nvPicPr>
        <p:blipFill rotWithShape="1">
          <a:blip r:embed="rId2"/>
          <a:srcRect/>
          <a:stretch>
            <a:fillRect/>
          </a:stretch>
        </p:blipFill>
        <p:spPr>
          <a:xfrm>
            <a:off x="8251801" y="372700"/>
            <a:ext cx="2882367" cy="1402733"/>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65"/>
          <p:cNvPicPr preferRelativeResize="0"/>
          <p:nvPr/>
        </p:nvPicPr>
        <p:blipFill rotWithShape="1">
          <a:blip r:embed="rId1"/>
          <a:srcRect/>
          <a:stretch>
            <a:fillRect/>
          </a:stretch>
        </p:blipFill>
        <p:spPr>
          <a:xfrm>
            <a:off x="1250951" y="374651"/>
            <a:ext cx="8369300" cy="3949700"/>
          </a:xfrm>
          <a:prstGeom prst="rect">
            <a:avLst/>
          </a:prstGeom>
          <a:noFill/>
          <a:ln>
            <a:noFill/>
          </a:ln>
        </p:spPr>
      </p:pic>
      <p:sp>
        <p:nvSpPr>
          <p:cNvPr id="653" name="Google Shape;653;p65"/>
          <p:cNvSpPr txBox="1"/>
          <p:nvPr/>
        </p:nvSpPr>
        <p:spPr>
          <a:xfrm>
            <a:off x="2425700" y="4572001"/>
            <a:ext cx="465827" cy="338550"/>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P1</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65"/>
          <p:cNvSpPr txBox="1"/>
          <p:nvPr/>
        </p:nvSpPr>
        <p:spPr>
          <a:xfrm>
            <a:off x="5041900" y="4777185"/>
            <a:ext cx="465827" cy="338550"/>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P2</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5" name="Google Shape;655;p65"/>
          <p:cNvSpPr txBox="1"/>
          <p:nvPr/>
        </p:nvSpPr>
        <p:spPr>
          <a:xfrm>
            <a:off x="7734300" y="4777185"/>
            <a:ext cx="465827" cy="338550"/>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P3</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56" name="Google Shape;656;p65"/>
          <p:cNvPicPr preferRelativeResize="0"/>
          <p:nvPr/>
        </p:nvPicPr>
        <p:blipFill rotWithShape="1">
          <a:blip r:embed="rId2"/>
          <a:srcRect/>
          <a:stretch>
            <a:fillRect/>
          </a:stretch>
        </p:blipFill>
        <p:spPr>
          <a:xfrm>
            <a:off x="9077301" y="372700"/>
            <a:ext cx="2882367" cy="1402733"/>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61" name="Google Shape;661;p66"/>
          <p:cNvPicPr preferRelativeResize="0"/>
          <p:nvPr/>
        </p:nvPicPr>
        <p:blipFill rotWithShape="1">
          <a:blip r:embed="rId1"/>
          <a:srcRect/>
          <a:stretch>
            <a:fillRect/>
          </a:stretch>
        </p:blipFill>
        <p:spPr>
          <a:xfrm>
            <a:off x="5975352" y="495176"/>
            <a:ext cx="4718048" cy="2383856"/>
          </a:xfrm>
          <a:prstGeom prst="rect">
            <a:avLst/>
          </a:prstGeom>
          <a:noFill/>
          <a:ln>
            <a:noFill/>
          </a:ln>
        </p:spPr>
      </p:pic>
      <p:pic>
        <p:nvPicPr>
          <p:cNvPr id="662" name="Google Shape;662;p66"/>
          <p:cNvPicPr preferRelativeResize="0"/>
          <p:nvPr/>
        </p:nvPicPr>
        <p:blipFill rotWithShape="1">
          <a:blip r:embed="rId2"/>
          <a:srcRect/>
          <a:stretch>
            <a:fillRect/>
          </a:stretch>
        </p:blipFill>
        <p:spPr>
          <a:xfrm>
            <a:off x="527052" y="3657600"/>
            <a:ext cx="4746040" cy="2383856"/>
          </a:xfrm>
          <a:prstGeom prst="rect">
            <a:avLst/>
          </a:prstGeom>
          <a:noFill/>
          <a:ln>
            <a:noFill/>
          </a:ln>
        </p:spPr>
      </p:pic>
      <p:pic>
        <p:nvPicPr>
          <p:cNvPr id="663" name="Google Shape;663;p66"/>
          <p:cNvPicPr preferRelativeResize="0"/>
          <p:nvPr/>
        </p:nvPicPr>
        <p:blipFill rotWithShape="1">
          <a:blip r:embed="rId3"/>
          <a:srcRect/>
          <a:stretch>
            <a:fillRect/>
          </a:stretch>
        </p:blipFill>
        <p:spPr>
          <a:xfrm>
            <a:off x="421692" y="596652"/>
            <a:ext cx="4851401" cy="2180904"/>
          </a:xfrm>
          <a:prstGeom prst="rect">
            <a:avLst/>
          </a:prstGeom>
          <a:noFill/>
          <a:ln>
            <a:noFill/>
          </a:ln>
        </p:spPr>
      </p:pic>
      <p:sp>
        <p:nvSpPr>
          <p:cNvPr id="664" name="Google Shape;664;p66"/>
          <p:cNvSpPr txBox="1"/>
          <p:nvPr/>
        </p:nvSpPr>
        <p:spPr>
          <a:xfrm>
            <a:off x="5975352" y="3290163"/>
            <a:ext cx="5353048" cy="769437"/>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SO THE TABLE TO SATISFY 5NF IS PARTITIONED INTO </a:t>
            </a:r>
            <a:r>
              <a:rPr lang="en-US" sz="1400" b="1" i="0" u="none" strike="noStrike" cap="none">
                <a:solidFill>
                  <a:srgbClr val="FF0000"/>
                </a:solidFill>
                <a:latin typeface="Arial" panose="020B0604020202020204"/>
                <a:ea typeface="Arial" panose="020B0604020202020204"/>
                <a:cs typeface="Arial" panose="020B0604020202020204"/>
                <a:sym typeface="Arial" panose="020B0604020202020204"/>
              </a:rPr>
              <a:t>P3 AND P1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since the natural join does not generate any additional rows</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65" name="Google Shape;665;p66"/>
          <p:cNvPicPr preferRelativeResize="0"/>
          <p:nvPr/>
        </p:nvPicPr>
        <p:blipFill rotWithShape="1">
          <a:blip r:embed="rId4"/>
          <a:srcRect t="23212" r="42648"/>
          <a:stretch>
            <a:fillRect/>
          </a:stretch>
        </p:blipFill>
        <p:spPr>
          <a:xfrm>
            <a:off x="6089653" y="4562305"/>
            <a:ext cx="2137816" cy="1903067"/>
          </a:xfrm>
          <a:prstGeom prst="rect">
            <a:avLst/>
          </a:prstGeom>
          <a:noFill/>
          <a:ln>
            <a:noFill/>
          </a:ln>
        </p:spPr>
      </p:pic>
      <p:pic>
        <p:nvPicPr>
          <p:cNvPr id="666" name="Google Shape;666;p66"/>
          <p:cNvPicPr preferRelativeResize="0"/>
          <p:nvPr/>
        </p:nvPicPr>
        <p:blipFill rotWithShape="1">
          <a:blip r:embed="rId5"/>
          <a:srcRect/>
          <a:stretch>
            <a:fillRect/>
          </a:stretch>
        </p:blipFill>
        <p:spPr>
          <a:xfrm>
            <a:off x="8651876" y="4562305"/>
            <a:ext cx="2204061" cy="190306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415600" y="538938"/>
            <a:ext cx="11360800" cy="763600"/>
          </a:xfrm>
          <a:prstGeom prst="rect">
            <a:avLst/>
          </a:prstGeom>
          <a:noFill/>
          <a:ln>
            <a:noFill/>
          </a:ln>
        </p:spPr>
        <p:txBody>
          <a:bodyPr spcFirstLastPara="1" wrap="square" lIns="121875" tIns="121875" rIns="121875" bIns="121875" anchor="t" anchorCtr="0">
            <a:noAutofit/>
          </a:bodyPr>
          <a:lstStyle/>
          <a:p>
            <a:pPr marL="0" lvl="0" indent="0" algn="ctr" rtl="0">
              <a:lnSpc>
                <a:spcPct val="115000"/>
              </a:lnSpc>
              <a:spcBef>
                <a:spcPts val="0"/>
              </a:spcBef>
              <a:spcAft>
                <a:spcPts val="0"/>
              </a:spcAft>
              <a:buSzPts val="990"/>
              <a:buNone/>
            </a:pPr>
            <a:r>
              <a:rPr lang="en-US" sz="2400" b="1">
                <a:solidFill>
                  <a:srgbClr val="0000FF"/>
                </a:solidFill>
                <a:latin typeface="Times New Roman" panose="02020603050405020304"/>
                <a:ea typeface="Times New Roman" panose="02020603050405020304"/>
                <a:cs typeface="Times New Roman" panose="02020603050405020304"/>
                <a:sym typeface="Times New Roman" panose="02020603050405020304"/>
              </a:rPr>
              <a:t>Normal Form </a:t>
            </a:r>
            <a:endParaRPr sz="2400" b="1">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72" name="Google Shape;672;p67"/>
          <p:cNvSpPr txBox="1">
            <a:spLocks noGrp="1"/>
          </p:cNvSpPr>
          <p:nvPr>
            <p:ph type="body" idx="1"/>
          </p:nvPr>
        </p:nvSpPr>
        <p:spPr>
          <a:xfrm>
            <a:off x="415600" y="1536633"/>
            <a:ext cx="11360800" cy="4555200"/>
          </a:xfrm>
          <a:prstGeom prst="rect">
            <a:avLst/>
          </a:prstGeom>
          <a:noFill/>
          <a:ln>
            <a:noFill/>
          </a:ln>
        </p:spPr>
        <p:txBody>
          <a:bodyPr spcFirstLastPara="1" wrap="square" lIns="121875" tIns="121875" rIns="121875" bIns="121875" anchor="t" anchorCtr="0">
            <a:noAutofit/>
          </a:bodyPr>
          <a:lstStyle/>
          <a:p>
            <a:pPr marL="0" lvl="0" indent="0" algn="l" rtl="0">
              <a:lnSpc>
                <a:spcPct val="90000"/>
              </a:lnSpc>
              <a:spcBef>
                <a:spcPts val="0"/>
              </a:spcBef>
              <a:spcAft>
                <a:spcPts val="0"/>
              </a:spcAft>
              <a:buSzPts val="1800"/>
              <a:buNone/>
            </a:pPr>
            <a:r>
              <a:rPr lang="en-US" sz="1600" b="1"/>
              <a:t>1NF           A relation is in 1NF if it contains an atomic value.</a:t>
            </a:r>
            <a:endParaRPr lang="en-US" sz="1600" b="1"/>
          </a:p>
          <a:p>
            <a:pPr marL="0" lvl="0" indent="0" algn="l" rtl="0">
              <a:lnSpc>
                <a:spcPct val="90000"/>
              </a:lnSpc>
              <a:spcBef>
                <a:spcPts val="1600"/>
              </a:spcBef>
              <a:spcAft>
                <a:spcPts val="0"/>
              </a:spcAft>
              <a:buSzPts val="1800"/>
              <a:buNone/>
            </a:pPr>
            <a:r>
              <a:rPr lang="en-US" sz="1600" b="1"/>
              <a:t>2NF          </a:t>
            </a:r>
            <a:r>
              <a:rPr lang="en-US" sz="1400" b="1"/>
              <a:t>A relation will be in 2NF if it is in 1NF and all non-key attributes are fully functional dependent on the primary key.</a:t>
            </a:r>
            <a:endParaRPr lang="en-US" sz="1400" b="1"/>
          </a:p>
          <a:p>
            <a:pPr marL="0" lvl="0" indent="0" algn="l" rtl="0">
              <a:lnSpc>
                <a:spcPct val="90000"/>
              </a:lnSpc>
              <a:spcBef>
                <a:spcPts val="1600"/>
              </a:spcBef>
              <a:spcAft>
                <a:spcPts val="0"/>
              </a:spcAft>
              <a:buSzPts val="1800"/>
              <a:buNone/>
            </a:pPr>
            <a:r>
              <a:rPr lang="en-US" sz="1600" b="1"/>
              <a:t>3NF          A relation will be in 3NF if it is in 2NF and no transition dependency exists.</a:t>
            </a:r>
            <a:endParaRPr lang="en-US" sz="1600" b="1"/>
          </a:p>
          <a:p>
            <a:pPr marL="0" lvl="0" indent="0" algn="l" rtl="0">
              <a:lnSpc>
                <a:spcPct val="90000"/>
              </a:lnSpc>
              <a:spcBef>
                <a:spcPts val="1600"/>
              </a:spcBef>
              <a:spcAft>
                <a:spcPts val="0"/>
              </a:spcAft>
              <a:buSzPts val="1800"/>
              <a:buNone/>
            </a:pPr>
            <a:r>
              <a:rPr lang="en-US" sz="1600" b="1"/>
              <a:t>BCNF       </a:t>
            </a:r>
            <a:r>
              <a:rPr lang="en-US" sz="1500" b="1"/>
              <a:t>A stronger definition of 3NF &amp; on the left-hand side of the functional dependency there is a candidate key</a:t>
            </a:r>
            <a:endParaRPr lang="en-US" sz="1500" b="1"/>
          </a:p>
          <a:p>
            <a:pPr marL="0" lvl="0" indent="0" algn="l" rtl="0">
              <a:lnSpc>
                <a:spcPct val="90000"/>
              </a:lnSpc>
              <a:spcBef>
                <a:spcPts val="1600"/>
              </a:spcBef>
              <a:spcAft>
                <a:spcPts val="0"/>
              </a:spcAft>
              <a:buSzPts val="1800"/>
              <a:buNone/>
            </a:pPr>
            <a:r>
              <a:rPr lang="en-US" sz="1600" b="1"/>
              <a:t>4NF          A relation will be in 4NF if it is in Boyce Codd's normal form and has no multi-valued dependency.</a:t>
            </a:r>
            <a:endParaRPr lang="en-US" sz="1600" b="1"/>
          </a:p>
          <a:p>
            <a:pPr marL="0" lvl="0" indent="0" algn="l" rtl="0">
              <a:lnSpc>
                <a:spcPct val="90000"/>
              </a:lnSpc>
              <a:spcBef>
                <a:spcPts val="1600"/>
              </a:spcBef>
              <a:spcAft>
                <a:spcPts val="0"/>
              </a:spcAft>
              <a:buSzPts val="1800"/>
              <a:buNone/>
            </a:pPr>
            <a:r>
              <a:rPr lang="en-US" sz="1600" b="1"/>
              <a:t>5NF         A relation is in 5NF. If it is in 4NF and does not contain any join dependency, joining should be lossless.</a:t>
            </a:r>
            <a:endParaRPr lang="en-US" sz="1600" b="1"/>
          </a:p>
          <a:p>
            <a:pPr marL="0" lvl="0" indent="0" algn="l" rtl="0">
              <a:lnSpc>
                <a:spcPct val="90000"/>
              </a:lnSpc>
              <a:spcBef>
                <a:spcPts val="1600"/>
              </a:spcBef>
              <a:spcAft>
                <a:spcPts val="0"/>
              </a:spcAft>
              <a:buSzPts val="1800"/>
              <a:buNone/>
            </a:pPr>
            <a:endParaRPr sz="1600" b="1"/>
          </a:p>
          <a:p>
            <a:pPr marL="0" lvl="0" indent="0" algn="l" rtl="0">
              <a:lnSpc>
                <a:spcPct val="90000"/>
              </a:lnSpc>
              <a:spcBef>
                <a:spcPts val="1600"/>
              </a:spcBef>
              <a:spcAft>
                <a:spcPts val="1600"/>
              </a:spcAft>
              <a:buSzPts val="1800"/>
              <a:buNone/>
            </a:pPr>
            <a:endParaRPr sz="1600" b="1"/>
          </a:p>
        </p:txBody>
      </p:sp>
      <p:pic>
        <p:nvPicPr>
          <p:cNvPr id="673" name="Google Shape;673;p67"/>
          <p:cNvPicPr preferRelativeResize="0"/>
          <p:nvPr/>
        </p:nvPicPr>
        <p:blipFill rotWithShape="1">
          <a:blip r:embed="rId1"/>
          <a:srcRect/>
          <a:stretch>
            <a:fillRect/>
          </a:stretch>
        </p:blipFill>
        <p:spPr>
          <a:xfrm>
            <a:off x="8493761" y="372700"/>
            <a:ext cx="2640407" cy="116393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261257"/>
            <a:ext cx="11360800" cy="5830576"/>
          </a:xfrm>
        </p:spPr>
        <p:txBody>
          <a:bodyPr>
            <a:noAutofit/>
          </a:bodyPr>
          <a:lstStyle/>
          <a:p>
            <a:pPr marL="114300" indent="0" algn="just">
              <a:lnSpc>
                <a:spcPct val="170000"/>
              </a:lnSpc>
              <a:buNone/>
            </a:pPr>
            <a:r>
              <a:rPr lang="en-US" sz="1600" b="1" i="0" dirty="0">
                <a:solidFill>
                  <a:schemeClr val="tx1"/>
                </a:solidFill>
                <a:effectLst/>
                <a:latin typeface="Source Sans Pro" panose="020B0503030403020204" pitchFamily="34" charset="0"/>
              </a:rPr>
              <a:t>Example 1:</a:t>
            </a:r>
            <a:endParaRPr lang="en-US" sz="1600" b="1" i="0" dirty="0">
              <a:solidFill>
                <a:schemeClr val="tx1"/>
              </a:solidFill>
              <a:effectLst/>
              <a:latin typeface="Source Sans Pro" panose="020B0503030403020204" pitchFamily="34" charset="0"/>
            </a:endParaRPr>
          </a:p>
          <a:p>
            <a:pPr marL="114300" indent="0" algn="just">
              <a:lnSpc>
                <a:spcPct val="170000"/>
              </a:lnSpc>
              <a:buNone/>
            </a:pPr>
            <a:r>
              <a:rPr lang="en-US" sz="1600" b="0" i="0" dirty="0">
                <a:solidFill>
                  <a:schemeClr val="tx1"/>
                </a:solidFill>
                <a:effectLst/>
                <a:latin typeface="Source Sans Pro" panose="020B0503030403020204" pitchFamily="34" charset="0"/>
              </a:rPr>
              <a:t>In this example, we have to find the highest normalization form, and for that, we are given a relation </a:t>
            </a:r>
            <a:r>
              <a:rPr lang="en-US" sz="1600" b="1" i="0" dirty="0">
                <a:solidFill>
                  <a:schemeClr val="tx1"/>
                </a:solidFill>
                <a:effectLst/>
                <a:latin typeface="Source Sans Pro" panose="020B0503030403020204" pitchFamily="34" charset="0"/>
              </a:rPr>
              <a:t>R(A, B, C, D, E)</a:t>
            </a:r>
            <a:r>
              <a:rPr lang="en-US" sz="1600" b="0" i="0" dirty="0">
                <a:solidFill>
                  <a:schemeClr val="tx1"/>
                </a:solidFill>
                <a:effectLst/>
                <a:latin typeface="Source Sans Pro" panose="020B0503030403020204" pitchFamily="34" charset="0"/>
              </a:rPr>
              <a:t> with functional dependencies as follows: { BC-&gt;D, AC-&gt;BE, B-&gt;E }</a:t>
            </a:r>
            <a:endParaRPr lang="en-US" sz="1600" b="0" i="0" dirty="0">
              <a:solidFill>
                <a:schemeClr val="tx1"/>
              </a:solidFill>
              <a:effectLst/>
              <a:latin typeface="Source Sans Pro" panose="020B0503030403020204" pitchFamily="34" charset="0"/>
            </a:endParaRPr>
          </a:p>
          <a:p>
            <a:pPr marL="114300" indent="0" algn="just">
              <a:lnSpc>
                <a:spcPct val="170000"/>
              </a:lnSpc>
              <a:buNone/>
            </a:pPr>
            <a:r>
              <a:rPr lang="en-US" sz="1600" b="0" i="0" dirty="0">
                <a:solidFill>
                  <a:schemeClr val="tx1"/>
                </a:solidFill>
                <a:effectLst/>
                <a:latin typeface="Source Sans Pro" panose="020B0503030403020204" pitchFamily="34" charset="0"/>
              </a:rPr>
              <a:t>As we can see, (AC)+={A, C, B, E, D} and also, none of its subsets can determine all the attributes of the relation. There is another point to be noted that A or C can’t be derived from any other attribute of the relation, and therefore, there is only one candidate key, {AC}.</a:t>
            </a:r>
            <a:endParaRPr lang="en-US" sz="1600" b="0" i="0" dirty="0">
              <a:solidFill>
                <a:schemeClr val="tx1"/>
              </a:solidFill>
              <a:effectLst/>
              <a:latin typeface="Source Sans Pro" panose="020B0503030403020204" pitchFamily="34" charset="0"/>
            </a:endParaRPr>
          </a:p>
          <a:p>
            <a:pPr marL="114300" indent="0" algn="just">
              <a:lnSpc>
                <a:spcPct val="170000"/>
              </a:lnSpc>
              <a:buNone/>
            </a:pPr>
            <a:r>
              <a:rPr lang="en-US" sz="1600" b="0" i="0" u="none" strike="noStrike" dirty="0">
                <a:solidFill>
                  <a:schemeClr val="tx1"/>
                </a:solidFill>
                <a:effectLst/>
                <a:latin typeface="Source Sans Pro" panose="020B0503030403020204" pitchFamily="34" charset="0"/>
                <a:hlinkClick r:id="rId1"/>
              </a:rPr>
              <a:t>Prime attributes in DBMS</a:t>
            </a:r>
            <a:r>
              <a:rPr lang="en-US" sz="1600" b="0" i="0" dirty="0">
                <a:solidFill>
                  <a:schemeClr val="tx1"/>
                </a:solidFill>
                <a:effectLst/>
                <a:latin typeface="Source Sans Pro" panose="020B0503030403020204" pitchFamily="34" charset="0"/>
              </a:rPr>
              <a:t> are always part of the candidate keys, and for this relation R, prime attributes are: {A, C} while non-prime attributes are: {B, E, D}.</a:t>
            </a:r>
            <a:endParaRPr lang="en-US" sz="1600" b="0" i="0" dirty="0">
              <a:solidFill>
                <a:schemeClr val="tx1"/>
              </a:solidFill>
              <a:effectLst/>
              <a:latin typeface="Source Sans Pro" panose="020B0503030403020204" pitchFamily="34" charset="0"/>
            </a:endParaRPr>
          </a:p>
          <a:p>
            <a:pPr marL="114300" indent="0" algn="just">
              <a:lnSpc>
                <a:spcPct val="170000"/>
              </a:lnSpc>
              <a:buNone/>
            </a:pPr>
            <a:r>
              <a:rPr lang="en-US" sz="1600" b="0" i="0" dirty="0">
                <a:solidFill>
                  <a:schemeClr val="tx1"/>
                </a:solidFill>
                <a:effectLst/>
                <a:latin typeface="Source Sans Pro" panose="020B0503030403020204" pitchFamily="34" charset="0"/>
              </a:rPr>
              <a:t>Clearly, there is no multi-valued attribute in the relation R, and hence, it is at least in 1NF.</a:t>
            </a:r>
            <a:endParaRPr lang="en-US" sz="1600" b="0" i="0" dirty="0">
              <a:solidFill>
                <a:schemeClr val="tx1"/>
              </a:solidFill>
              <a:effectLst/>
              <a:latin typeface="Source Sans Pro" panose="020B0503030403020204" pitchFamily="34" charset="0"/>
            </a:endParaRPr>
          </a:p>
          <a:p>
            <a:pPr marL="114300" indent="0" algn="just">
              <a:lnSpc>
                <a:spcPct val="170000"/>
              </a:lnSpc>
              <a:buNone/>
            </a:pPr>
            <a:r>
              <a:rPr lang="en-US" sz="1600" b="0" i="0" dirty="0">
                <a:solidFill>
                  <a:schemeClr val="tx1"/>
                </a:solidFill>
                <a:effectLst/>
                <a:latin typeface="Source Sans Pro" panose="020B0503030403020204" pitchFamily="34" charset="0"/>
              </a:rPr>
              <a:t>BC-&gt;D is in 2NF because BC is not a proper subset of the candidate key </a:t>
            </a:r>
            <a:r>
              <a:rPr lang="en-US" sz="1600" b="1" i="0" dirty="0">
                <a:solidFill>
                  <a:schemeClr val="tx1"/>
                </a:solidFill>
                <a:effectLst/>
                <a:latin typeface="Source Sans Pro" panose="020B0503030403020204" pitchFamily="34" charset="0"/>
              </a:rPr>
              <a:t>AC. AC-&gt;BE</a:t>
            </a:r>
            <a:r>
              <a:rPr lang="en-US" sz="1600" b="0" i="0" dirty="0">
                <a:solidFill>
                  <a:schemeClr val="tx1"/>
                </a:solidFill>
                <a:effectLst/>
                <a:latin typeface="Source Sans Pro" panose="020B0503030403020204" pitchFamily="34" charset="0"/>
              </a:rPr>
              <a:t> is also in 2NF because AC itself is a candidate key, and lastly, B-&gt;E is again in 2NF. For 2NF, there must not be any </a:t>
            </a:r>
            <a:r>
              <a:rPr lang="en-US" sz="1600" b="1" i="0" u="none" strike="noStrike" dirty="0">
                <a:solidFill>
                  <a:schemeClr val="tx1"/>
                </a:solidFill>
                <a:effectLst/>
                <a:latin typeface="Source Sans Pro" panose="020B0503030403020204" pitchFamily="34" charset="0"/>
                <a:hlinkClick r:id="rId2"/>
              </a:rPr>
              <a:t>partial dependency</a:t>
            </a:r>
            <a:r>
              <a:rPr lang="en-US" sz="1600" b="0" i="0" dirty="0">
                <a:solidFill>
                  <a:schemeClr val="tx1"/>
                </a:solidFill>
                <a:effectLst/>
                <a:latin typeface="Source Sans Pro" panose="020B0503030403020204" pitchFamily="34" charset="0"/>
              </a:rPr>
              <a:t> present in the table, and hence, relation R here is in 2NF.</a:t>
            </a:r>
            <a:endParaRPr lang="en-US" sz="1600" b="0" i="0" dirty="0">
              <a:solidFill>
                <a:schemeClr val="tx1"/>
              </a:solidFill>
              <a:effectLst/>
              <a:latin typeface="Source Sans Pro" panose="020B0503030403020204" pitchFamily="34" charset="0"/>
            </a:endParaRPr>
          </a:p>
          <a:p>
            <a:pPr marL="114300" indent="0" algn="just">
              <a:lnSpc>
                <a:spcPct val="170000"/>
              </a:lnSpc>
              <a:buNone/>
            </a:pPr>
            <a:r>
              <a:rPr lang="en-US" sz="1600" b="0" i="0" dirty="0">
                <a:solidFill>
                  <a:schemeClr val="tx1"/>
                </a:solidFill>
                <a:effectLst/>
                <a:latin typeface="Source Sans Pro" panose="020B0503030403020204" pitchFamily="34" charset="0"/>
              </a:rPr>
              <a:t>The relation R is not in 3NF because BC-&gt;D at the start is not in 3NF (BC is not a candidate key, and also, D is not a prime attribute). Hence, the relation R has 2NF as the highest normalization form.</a:t>
            </a:r>
            <a:endParaRPr lang="en-US" sz="1600" b="0" i="0" dirty="0">
              <a:solidFill>
                <a:schemeClr val="tx1"/>
              </a:solidFill>
              <a:effectLst/>
              <a:latin typeface="Source Sans Pro" panose="020B0503030403020204" pitchFamily="34" charset="0"/>
            </a:endParaRPr>
          </a:p>
          <a:p>
            <a:pPr marL="114300" indent="0" algn="just">
              <a:lnSpc>
                <a:spcPct val="170000"/>
              </a:lnSpc>
              <a:buNone/>
            </a:pPr>
            <a:endParaRPr lang="en-IN" sz="16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09"/>
          <p:cNvSpPr txBox="1"/>
          <p:nvPr/>
        </p:nvSpPr>
        <p:spPr>
          <a:xfrm>
            <a:off x="4174640" y="2732433"/>
            <a:ext cx="384271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0" u="none" strike="noStrike" cap="none">
                <a:solidFill>
                  <a:srgbClr val="0070C0"/>
                </a:solidFill>
                <a:latin typeface="Arial" panose="020B0604020202020204"/>
                <a:ea typeface="Arial" panose="020B0604020202020204"/>
                <a:cs typeface="Arial" panose="020B0604020202020204"/>
                <a:sym typeface="Arial" panose="020B0604020202020204"/>
              </a:rPr>
              <a:t>THANK YOU</a:t>
            </a:r>
            <a:endParaRPr sz="48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32809</Words>
  <Application>WPS Presentation</Application>
  <PresentationFormat>Widescreen</PresentationFormat>
  <Paragraphs>1484</Paragraphs>
  <Slides>96</Slides>
  <Notes>85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96</vt:i4>
      </vt:variant>
    </vt:vector>
  </HeadingPairs>
  <TitlesOfParts>
    <vt:vector size="117" baseType="lpstr">
      <vt:lpstr>Arial</vt:lpstr>
      <vt:lpstr>SimSun</vt:lpstr>
      <vt:lpstr>Wingdings</vt:lpstr>
      <vt:lpstr>Arial</vt:lpstr>
      <vt:lpstr>Calibri</vt:lpstr>
      <vt:lpstr>Bookman Old Style</vt:lpstr>
      <vt:lpstr>Balthazar</vt:lpstr>
      <vt:lpstr>Times New Roman</vt:lpstr>
      <vt:lpstr>Microsoft YaHei</vt:lpstr>
      <vt:lpstr>Arial Unicode MS</vt:lpstr>
      <vt:lpstr>Helvetica Neue</vt:lpstr>
      <vt:lpstr>Times New Roman</vt:lpstr>
      <vt:lpstr>Noto Sans Symbols</vt:lpstr>
      <vt:lpstr>Segoe Print</vt:lpstr>
      <vt:lpstr>Inter</vt:lpstr>
      <vt:lpstr>Arimo</vt:lpstr>
      <vt:lpstr>Roboto Condensed</vt:lpstr>
      <vt:lpstr>inter-regular</vt:lpstr>
      <vt:lpstr>Roboto</vt:lpstr>
      <vt:lpstr>Source Sans Pro</vt:lpstr>
      <vt:lpstr>Office Theme</vt:lpstr>
      <vt:lpstr>     Database Management Systems  UNIT-IV  </vt:lpstr>
      <vt:lpstr>TABLE OF CONTENT</vt:lpstr>
      <vt:lpstr>PowerPoint 演示文稿</vt:lpstr>
      <vt:lpstr>RELATIONAL ALGEBRA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Pitfalls in Relational Database</vt:lpstr>
      <vt:lpstr>Introduction</vt:lpstr>
      <vt:lpstr>Pitfalls in Relational Database Design</vt:lpstr>
      <vt:lpstr>Decomposing a Bad Schema</vt:lpstr>
      <vt:lpstr>Decomposing a Bad Schema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Understanding Functional Dependencies</vt:lpstr>
      <vt:lpstr>Example:</vt:lpstr>
      <vt:lpstr>PowerPoint 演示文稿</vt:lpstr>
      <vt:lpstr>Non Trivial FD</vt:lpstr>
      <vt:lpstr>Closure of FD set </vt:lpstr>
      <vt:lpstr>PowerPoint 演示文稿</vt:lpstr>
      <vt:lpstr>PowerPoint 演示文稿</vt:lpstr>
      <vt:lpstr>ADDITIONAL RULES</vt:lpstr>
      <vt:lpstr>PROCEDURE TO COMPUTE F+</vt:lpstr>
      <vt:lpstr>EXAMPLE</vt:lpstr>
      <vt:lpstr>Closure of attributes</vt:lpstr>
      <vt:lpstr>PowerPoint 演示文稿</vt:lpstr>
      <vt:lpstr>PSEUDOCODE TO FIND THE CLOSURE OF ATTRIBUTE</vt:lpstr>
      <vt:lpstr>EXAMPLE 1[CLOSURE OF ATTRIBUTE]</vt:lpstr>
      <vt:lpstr>PowerPoint 演示文稿</vt:lpstr>
      <vt:lpstr>Irreducible a set of functional dependencies (or)Canonical Cover</vt:lpstr>
      <vt:lpstr>PROCEDURE TO COMPUTE CANONICAL COVER</vt:lpstr>
      <vt:lpstr>PowerPoint 演示文稿</vt:lpstr>
      <vt:lpstr>EXAMPLE:MINIMAL COVER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BCNF-BOYCE CODD NORMAL FORM</vt:lpstr>
      <vt:lpstr>PowerPoint 演示文稿</vt:lpstr>
      <vt:lpstr> Fourth Normal Form (4NF) </vt:lpstr>
      <vt:lpstr>4NF </vt:lpstr>
      <vt:lpstr>What is a Multivalued Dependency?</vt:lpstr>
      <vt:lpstr>4NF DECOMPOSITION ALGORITHM</vt:lpstr>
      <vt:lpstr>Lossless-join Decomposition</vt:lpstr>
      <vt:lpstr>Join dependency and 5 NF</vt:lpstr>
      <vt:lpstr>Condition for join dependency</vt:lpstr>
      <vt:lpstr>PowerPoint 演示文稿</vt:lpstr>
      <vt:lpstr>PowerPoint 演示文稿</vt:lpstr>
      <vt:lpstr>Normal Form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UNIT-IV</dc:title>
  <dc:creator>cseadmin</dc:creator>
  <cp:lastModifiedBy>rs423</cp:lastModifiedBy>
  <cp:revision>11</cp:revision>
  <dcterms:created xsi:type="dcterms:W3CDTF">2021-12-27T04:40:00Z</dcterms:created>
  <dcterms:modified xsi:type="dcterms:W3CDTF">2023-05-01T18:22:08Z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623F4F3DB8D9431BB116514EF06988E8</vt:lpwstr>
  </property>
  <property fmtid="{D5CDD505-2E9C-101B-9397-08002B2CF9AE}" pid="3" name="KSOProductBuildVer">
    <vt:lpwstr>1033-11.2.0.11537</vt:lpwstr>
  </property>
</Properties>
</file>