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83"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90" r:id="rId120"/>
    <p:sldId id="391" r:id="rId121"/>
    <p:sldId id="392" r:id="rId122"/>
    <p:sldId id="393" r:id="rId123"/>
    <p:sldId id="394" r:id="rId124"/>
    <p:sldId id="375" r:id="rId125"/>
    <p:sldId id="376" r:id="rId126"/>
    <p:sldId id="377" r:id="rId127"/>
    <p:sldId id="378" r:id="rId128"/>
    <p:sldId id="379" r:id="rId129"/>
    <p:sldId id="381" r:id="rId130"/>
    <p:sldId id="382" r:id="rId131"/>
    <p:sldId id="383" r:id="rId132"/>
    <p:sldId id="384" r:id="rId133"/>
    <p:sldId id="385" r:id="rId134"/>
    <p:sldId id="386" r:id="rId135"/>
    <p:sldId id="387" r:id="rId136"/>
    <p:sldId id="388" r:id="rId137"/>
    <p:sldId id="389" r:id="rId138"/>
    <p:sldId id="395" r:id="rId139"/>
    <p:sldId id="396" r:id="rId140"/>
    <p:sldId id="397" r:id="rId141"/>
    <p:sldId id="398" r:id="rId142"/>
    <p:sldId id="399" r:id="rId143"/>
  </p:sldIdLst>
  <p:sldSz cx="12190413" cy="7021513"/>
  <p:notesSz cx="6858000" cy="9144000"/>
  <p:defaultTextStyle>
    <a:defPPr>
      <a:defRPr lang="en-US"/>
    </a:defPPr>
    <a:lvl1pPr marL="0" algn="l" defTabSz="946404" rtl="0" eaLnBrk="1" latinLnBrk="0" hangingPunct="1">
      <a:defRPr sz="1900" kern="1200">
        <a:solidFill>
          <a:schemeClr val="tx1"/>
        </a:solidFill>
        <a:latin typeface="+mn-lt"/>
        <a:ea typeface="+mn-ea"/>
        <a:cs typeface="+mn-cs"/>
      </a:defRPr>
    </a:lvl1pPr>
    <a:lvl2pPr marL="473202" algn="l" defTabSz="946404" rtl="0" eaLnBrk="1" latinLnBrk="0" hangingPunct="1">
      <a:defRPr sz="1900" kern="1200">
        <a:solidFill>
          <a:schemeClr val="tx1"/>
        </a:solidFill>
        <a:latin typeface="+mn-lt"/>
        <a:ea typeface="+mn-ea"/>
        <a:cs typeface="+mn-cs"/>
      </a:defRPr>
    </a:lvl2pPr>
    <a:lvl3pPr marL="946404" algn="l" defTabSz="946404" rtl="0" eaLnBrk="1" latinLnBrk="0" hangingPunct="1">
      <a:defRPr sz="1900" kern="1200">
        <a:solidFill>
          <a:schemeClr val="tx1"/>
        </a:solidFill>
        <a:latin typeface="+mn-lt"/>
        <a:ea typeface="+mn-ea"/>
        <a:cs typeface="+mn-cs"/>
      </a:defRPr>
    </a:lvl3pPr>
    <a:lvl4pPr marL="1419606" algn="l" defTabSz="946404" rtl="0" eaLnBrk="1" latinLnBrk="0" hangingPunct="1">
      <a:defRPr sz="1900" kern="1200">
        <a:solidFill>
          <a:schemeClr val="tx1"/>
        </a:solidFill>
        <a:latin typeface="+mn-lt"/>
        <a:ea typeface="+mn-ea"/>
        <a:cs typeface="+mn-cs"/>
      </a:defRPr>
    </a:lvl4pPr>
    <a:lvl5pPr marL="1892808" algn="l" defTabSz="946404" rtl="0" eaLnBrk="1" latinLnBrk="0" hangingPunct="1">
      <a:defRPr sz="1900" kern="1200">
        <a:solidFill>
          <a:schemeClr val="tx1"/>
        </a:solidFill>
        <a:latin typeface="+mn-lt"/>
        <a:ea typeface="+mn-ea"/>
        <a:cs typeface="+mn-cs"/>
      </a:defRPr>
    </a:lvl5pPr>
    <a:lvl6pPr marL="2366010" algn="l" defTabSz="946404" rtl="0" eaLnBrk="1" latinLnBrk="0" hangingPunct="1">
      <a:defRPr sz="1900" kern="1200">
        <a:solidFill>
          <a:schemeClr val="tx1"/>
        </a:solidFill>
        <a:latin typeface="+mn-lt"/>
        <a:ea typeface="+mn-ea"/>
        <a:cs typeface="+mn-cs"/>
      </a:defRPr>
    </a:lvl6pPr>
    <a:lvl7pPr marL="2839212" algn="l" defTabSz="946404" rtl="0" eaLnBrk="1" latinLnBrk="0" hangingPunct="1">
      <a:defRPr sz="1900" kern="1200">
        <a:solidFill>
          <a:schemeClr val="tx1"/>
        </a:solidFill>
        <a:latin typeface="+mn-lt"/>
        <a:ea typeface="+mn-ea"/>
        <a:cs typeface="+mn-cs"/>
      </a:defRPr>
    </a:lvl7pPr>
    <a:lvl8pPr marL="3312414" algn="l" defTabSz="946404" rtl="0" eaLnBrk="1" latinLnBrk="0" hangingPunct="1">
      <a:defRPr sz="1900" kern="1200">
        <a:solidFill>
          <a:schemeClr val="tx1"/>
        </a:solidFill>
        <a:latin typeface="+mn-lt"/>
        <a:ea typeface="+mn-ea"/>
        <a:cs typeface="+mn-cs"/>
      </a:defRPr>
    </a:lvl8pPr>
    <a:lvl9pPr marL="3785616" algn="l" defTabSz="94640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32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72" d="100"/>
          <a:sy n="72" d="100"/>
        </p:scale>
        <p:origin x="1061" y="43"/>
      </p:cViewPr>
      <p:guideLst>
        <p:guide orient="horz" pos="2212"/>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5AEDA-7AC8-426F-8409-CC925514FB98}" type="datetimeFigureOut">
              <a:rPr lang="en-US" smtClean="0"/>
              <a:pPr/>
              <a:t>8/19/2022</a:t>
            </a:fld>
            <a:endParaRPr lang="en-US"/>
          </a:p>
        </p:txBody>
      </p:sp>
      <p:sp>
        <p:nvSpPr>
          <p:cNvPr id="4" name="Slide Image Placeholder 3"/>
          <p:cNvSpPr>
            <a:spLocks noGrp="1" noRot="1" noChangeAspect="1"/>
          </p:cNvSpPr>
          <p:nvPr>
            <p:ph type="sldImg" idx="2"/>
          </p:nvPr>
        </p:nvSpPr>
        <p:spPr>
          <a:xfrm>
            <a:off x="452438" y="685800"/>
            <a:ext cx="5953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CB71D-ADDA-426C-BFE2-D422FA1B27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46404" rtl="0" eaLnBrk="1" latinLnBrk="0" hangingPunct="1">
      <a:defRPr sz="1200" kern="1200">
        <a:solidFill>
          <a:schemeClr val="tx1"/>
        </a:solidFill>
        <a:latin typeface="+mn-lt"/>
        <a:ea typeface="+mn-ea"/>
        <a:cs typeface="+mn-cs"/>
      </a:defRPr>
    </a:lvl1pPr>
    <a:lvl2pPr marL="473202" algn="l" defTabSz="946404" rtl="0" eaLnBrk="1" latinLnBrk="0" hangingPunct="1">
      <a:defRPr sz="1200" kern="1200">
        <a:solidFill>
          <a:schemeClr val="tx1"/>
        </a:solidFill>
        <a:latin typeface="+mn-lt"/>
        <a:ea typeface="+mn-ea"/>
        <a:cs typeface="+mn-cs"/>
      </a:defRPr>
    </a:lvl2pPr>
    <a:lvl3pPr marL="946404" algn="l" defTabSz="946404" rtl="0" eaLnBrk="1" latinLnBrk="0" hangingPunct="1">
      <a:defRPr sz="1200" kern="1200">
        <a:solidFill>
          <a:schemeClr val="tx1"/>
        </a:solidFill>
        <a:latin typeface="+mn-lt"/>
        <a:ea typeface="+mn-ea"/>
        <a:cs typeface="+mn-cs"/>
      </a:defRPr>
    </a:lvl3pPr>
    <a:lvl4pPr marL="1419606" algn="l" defTabSz="946404" rtl="0" eaLnBrk="1" latinLnBrk="0" hangingPunct="1">
      <a:defRPr sz="1200" kern="1200">
        <a:solidFill>
          <a:schemeClr val="tx1"/>
        </a:solidFill>
        <a:latin typeface="+mn-lt"/>
        <a:ea typeface="+mn-ea"/>
        <a:cs typeface="+mn-cs"/>
      </a:defRPr>
    </a:lvl4pPr>
    <a:lvl5pPr marL="1892808" algn="l" defTabSz="946404" rtl="0" eaLnBrk="1" latinLnBrk="0" hangingPunct="1">
      <a:defRPr sz="1200" kern="1200">
        <a:solidFill>
          <a:schemeClr val="tx1"/>
        </a:solidFill>
        <a:latin typeface="+mn-lt"/>
        <a:ea typeface="+mn-ea"/>
        <a:cs typeface="+mn-cs"/>
      </a:defRPr>
    </a:lvl5pPr>
    <a:lvl6pPr marL="2366010" algn="l" defTabSz="946404" rtl="0" eaLnBrk="1" latinLnBrk="0" hangingPunct="1">
      <a:defRPr sz="1200" kern="1200">
        <a:solidFill>
          <a:schemeClr val="tx1"/>
        </a:solidFill>
        <a:latin typeface="+mn-lt"/>
        <a:ea typeface="+mn-ea"/>
        <a:cs typeface="+mn-cs"/>
      </a:defRPr>
    </a:lvl6pPr>
    <a:lvl7pPr marL="2839212" algn="l" defTabSz="946404" rtl="0" eaLnBrk="1" latinLnBrk="0" hangingPunct="1">
      <a:defRPr sz="1200" kern="1200">
        <a:solidFill>
          <a:schemeClr val="tx1"/>
        </a:solidFill>
        <a:latin typeface="+mn-lt"/>
        <a:ea typeface="+mn-ea"/>
        <a:cs typeface="+mn-cs"/>
      </a:defRPr>
    </a:lvl7pPr>
    <a:lvl8pPr marL="3312414" algn="l" defTabSz="946404" rtl="0" eaLnBrk="1" latinLnBrk="0" hangingPunct="1">
      <a:defRPr sz="1200" kern="1200">
        <a:solidFill>
          <a:schemeClr val="tx1"/>
        </a:solidFill>
        <a:latin typeface="+mn-lt"/>
        <a:ea typeface="+mn-ea"/>
        <a:cs typeface="+mn-cs"/>
      </a:defRPr>
    </a:lvl8pPr>
    <a:lvl9pPr marL="3785616" algn="l" defTabSz="94640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85800"/>
            <a:ext cx="5953125"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81221"/>
            <a:ext cx="10361851" cy="1505075"/>
          </a:xfrm>
        </p:spPr>
        <p:txBody>
          <a:bodyPr/>
          <a:lstStyle/>
          <a:p>
            <a:r>
              <a:rPr lang="en-US"/>
              <a:t>Click to edit Master title style</a:t>
            </a:r>
          </a:p>
        </p:txBody>
      </p:sp>
      <p:sp>
        <p:nvSpPr>
          <p:cNvPr id="3" name="Subtitle 2"/>
          <p:cNvSpPr>
            <a:spLocks noGrp="1"/>
          </p:cNvSpPr>
          <p:nvPr>
            <p:ph type="subTitle" idx="1"/>
          </p:nvPr>
        </p:nvSpPr>
        <p:spPr>
          <a:xfrm>
            <a:off x="1828562" y="3978857"/>
            <a:ext cx="8533290" cy="1794387"/>
          </a:xfrm>
        </p:spPr>
        <p:txBody>
          <a:bodyPr/>
          <a:lstStyle>
            <a:lvl1pPr marL="0" indent="0" algn="ctr">
              <a:buNone/>
              <a:defRPr>
                <a:solidFill>
                  <a:schemeClr val="tx1">
                    <a:tint val="75000"/>
                  </a:schemeClr>
                </a:solidFill>
              </a:defRPr>
            </a:lvl1pPr>
            <a:lvl2pPr marL="473202" indent="0" algn="ctr">
              <a:buNone/>
              <a:defRPr>
                <a:solidFill>
                  <a:schemeClr val="tx1">
                    <a:tint val="75000"/>
                  </a:schemeClr>
                </a:solidFill>
              </a:defRPr>
            </a:lvl2pPr>
            <a:lvl3pPr marL="946404" indent="0" algn="ctr">
              <a:buNone/>
              <a:defRPr>
                <a:solidFill>
                  <a:schemeClr val="tx1">
                    <a:tint val="75000"/>
                  </a:schemeClr>
                </a:solidFill>
              </a:defRPr>
            </a:lvl3pPr>
            <a:lvl4pPr marL="1419606" indent="0" algn="ctr">
              <a:buNone/>
              <a:defRPr>
                <a:solidFill>
                  <a:schemeClr val="tx1">
                    <a:tint val="75000"/>
                  </a:schemeClr>
                </a:solidFill>
              </a:defRPr>
            </a:lvl4pPr>
            <a:lvl5pPr marL="1892808" indent="0" algn="ctr">
              <a:buNone/>
              <a:defRPr>
                <a:solidFill>
                  <a:schemeClr val="tx1">
                    <a:tint val="75000"/>
                  </a:schemeClr>
                </a:solidFill>
              </a:defRPr>
            </a:lvl5pPr>
            <a:lvl6pPr marL="2366010" indent="0" algn="ctr">
              <a:buNone/>
              <a:defRPr>
                <a:solidFill>
                  <a:schemeClr val="tx1">
                    <a:tint val="75000"/>
                  </a:schemeClr>
                </a:solidFill>
              </a:defRPr>
            </a:lvl6pPr>
            <a:lvl7pPr marL="2839212" indent="0" algn="ctr">
              <a:buNone/>
              <a:defRPr>
                <a:solidFill>
                  <a:schemeClr val="tx1">
                    <a:tint val="75000"/>
                  </a:schemeClr>
                </a:solidFill>
              </a:defRPr>
            </a:lvl7pPr>
            <a:lvl8pPr marL="3312414" indent="0" algn="ctr">
              <a:buNone/>
              <a:defRPr>
                <a:solidFill>
                  <a:schemeClr val="tx1">
                    <a:tint val="75000"/>
                  </a:schemeClr>
                </a:solidFill>
              </a:defRPr>
            </a:lvl8pPr>
            <a:lvl9pPr marL="37856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E0D8E-9B66-4CBF-AB62-C8D17F53418C}" type="datetime1">
              <a:rPr lang="en-US" smtClean="0"/>
              <a:pPr/>
              <a:t>8/19/2022</a:t>
            </a:fld>
            <a:endParaRPr lang="en-US"/>
          </a:p>
        </p:txBody>
      </p:sp>
      <p:sp>
        <p:nvSpPr>
          <p:cNvPr id="5" name="Footer Placeholder 4"/>
          <p:cNvSpPr>
            <a:spLocks noGrp="1"/>
          </p:cNvSpPr>
          <p:nvPr>
            <p:ph type="ftr" sz="quarter" idx="11"/>
          </p:nvPr>
        </p:nvSpPr>
        <p:spPr/>
        <p:txBody>
          <a:bodyPr/>
          <a:lstStyle/>
          <a:p>
            <a:r>
              <a:rPr lang="en-US"/>
              <a:t>Dr.B.Muruganantham                                                            Associate Professor / CTech </a:t>
            </a:r>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DAFCE-1DC5-4E44-9165-492754547BC9}" type="datetime1">
              <a:rPr lang="en-US" smtClean="0"/>
              <a:pPr/>
              <a:t>8/19/2022</a:t>
            </a:fld>
            <a:endParaRPr lang="en-US"/>
          </a:p>
        </p:txBody>
      </p:sp>
      <p:sp>
        <p:nvSpPr>
          <p:cNvPr id="5" name="Footer Placeholder 4"/>
          <p:cNvSpPr>
            <a:spLocks noGrp="1"/>
          </p:cNvSpPr>
          <p:nvPr>
            <p:ph type="ftr" sz="quarter" idx="11"/>
          </p:nvPr>
        </p:nvSpPr>
        <p:spPr/>
        <p:txBody>
          <a:bodyPr/>
          <a:lstStyle/>
          <a:p>
            <a:r>
              <a:rPr lang="en-US"/>
              <a:t>Dr.B.Muruganantham                                                            Associate Professor / CTech </a:t>
            </a:r>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8" y="281188"/>
            <a:ext cx="2742843" cy="59910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81188"/>
            <a:ext cx="8025355" cy="5991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50D6C-029D-4E0C-B381-E5C7538D0A2B}" type="datetime1">
              <a:rPr lang="en-US" smtClean="0"/>
              <a:pPr/>
              <a:t>8/19/2022</a:t>
            </a:fld>
            <a:endParaRPr lang="en-US"/>
          </a:p>
        </p:txBody>
      </p:sp>
      <p:sp>
        <p:nvSpPr>
          <p:cNvPr id="5" name="Footer Placeholder 4"/>
          <p:cNvSpPr>
            <a:spLocks noGrp="1"/>
          </p:cNvSpPr>
          <p:nvPr>
            <p:ph type="ftr" sz="quarter" idx="11"/>
          </p:nvPr>
        </p:nvSpPr>
        <p:spPr/>
        <p:txBody>
          <a:bodyPr/>
          <a:lstStyle/>
          <a:p>
            <a:r>
              <a:rPr lang="en-US"/>
              <a:t>Dr.B.Muruganantham                                                            Associate Professor / CTech </a:t>
            </a:r>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2"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4" y="52014"/>
            <a:ext cx="963125" cy="983097"/>
          </a:xfrm>
          <a:prstGeom prst="rect">
            <a:avLst/>
          </a:prstGeom>
        </p:spPr>
      </p:pic>
      <p:sp>
        <p:nvSpPr>
          <p:cNvPr id="8" name="Date Placeholder 7"/>
          <p:cNvSpPr>
            <a:spLocks noGrp="1"/>
          </p:cNvSpPr>
          <p:nvPr>
            <p:ph type="dt" sz="half" idx="10"/>
          </p:nvPr>
        </p:nvSpPr>
        <p:spPr>
          <a:xfrm>
            <a:off x="0" y="6650936"/>
            <a:ext cx="4038075"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F8A7571D-B4A6-4DA2-A9C8-23E71A0CCD2D}" type="datetime1">
              <a:rPr lang="en-US" smtClean="0"/>
              <a:pPr/>
              <a:t>8/19/2022</a:t>
            </a:fld>
            <a:endParaRPr lang="en-IN" dirty="0"/>
          </a:p>
        </p:txBody>
      </p:sp>
      <p:sp>
        <p:nvSpPr>
          <p:cNvPr id="9" name="Footer Placeholder 8"/>
          <p:cNvSpPr>
            <a:spLocks noGrp="1"/>
          </p:cNvSpPr>
          <p:nvPr>
            <p:ph type="ftr" sz="quarter" idx="11"/>
          </p:nvPr>
        </p:nvSpPr>
        <p:spPr>
          <a:xfrm>
            <a:off x="4038075" y="6650936"/>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a:t>Dr.B.Muruganantham                                                            Associate Professor / CTech </a:t>
            </a:r>
            <a:endParaRPr lang="en-IN" dirty="0"/>
          </a:p>
        </p:txBody>
      </p:sp>
      <p:sp>
        <p:nvSpPr>
          <p:cNvPr id="10" name="Slide Number Placeholder 9"/>
          <p:cNvSpPr>
            <a:spLocks noGrp="1"/>
          </p:cNvSpPr>
          <p:nvPr>
            <p:ph type="sldNum" sz="quarter" idx="12"/>
          </p:nvPr>
        </p:nvSpPr>
        <p:spPr>
          <a:xfrm>
            <a:off x="8152338" y="6637933"/>
            <a:ext cx="4038075"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C41CD2-B937-4FB7-AA61-180AE2C5CB1B}" type="datetime1">
              <a:rPr lang="en-US" smtClean="0"/>
              <a:pPr/>
              <a:t>8/19/2022</a:t>
            </a:fld>
            <a:endParaRPr lang="en-US"/>
          </a:p>
        </p:txBody>
      </p:sp>
      <p:sp>
        <p:nvSpPr>
          <p:cNvPr id="5" name="Footer Placeholder 4"/>
          <p:cNvSpPr>
            <a:spLocks noGrp="1"/>
          </p:cNvSpPr>
          <p:nvPr>
            <p:ph type="ftr" sz="quarter" idx="11"/>
          </p:nvPr>
        </p:nvSpPr>
        <p:spPr/>
        <p:txBody>
          <a:bodyPr/>
          <a:lstStyle/>
          <a:p>
            <a:r>
              <a:rPr lang="en-US"/>
              <a:t>Dr.B.Muruganantham                                                            Associate Professor / CTech </a:t>
            </a:r>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19-08-2022</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a:t>Dr.B.Muruganantham</a:t>
            </a:r>
            <a:r>
              <a:rPr lang="en-IN" dirty="0"/>
              <a:t>                                   Associate Professor / </a:t>
            </a:r>
            <a:r>
              <a:rPr lang="en-IN" dirty="0" err="1"/>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511974"/>
            <a:ext cx="10361851" cy="1394551"/>
          </a:xfrm>
        </p:spPr>
        <p:txBody>
          <a:bodyPr anchor="t"/>
          <a:lstStyle>
            <a:lvl1pPr algn="l">
              <a:defRPr sz="4100" b="1" cap="all"/>
            </a:lvl1pPr>
          </a:lstStyle>
          <a:p>
            <a:r>
              <a:rPr lang="en-US"/>
              <a:t>Click to edit Master title style</a:t>
            </a:r>
          </a:p>
        </p:txBody>
      </p:sp>
      <p:sp>
        <p:nvSpPr>
          <p:cNvPr id="3" name="Text Placeholder 2"/>
          <p:cNvSpPr>
            <a:spLocks noGrp="1"/>
          </p:cNvSpPr>
          <p:nvPr>
            <p:ph type="body" idx="1"/>
          </p:nvPr>
        </p:nvSpPr>
        <p:spPr>
          <a:xfrm>
            <a:off x="962960" y="2976018"/>
            <a:ext cx="10361851" cy="1535955"/>
          </a:xfrm>
        </p:spPr>
        <p:txBody>
          <a:bodyPr anchor="b"/>
          <a:lstStyle>
            <a:lvl1pPr marL="0" indent="0">
              <a:buNone/>
              <a:defRPr sz="2100">
                <a:solidFill>
                  <a:schemeClr val="tx1">
                    <a:tint val="75000"/>
                  </a:schemeClr>
                </a:solidFill>
              </a:defRPr>
            </a:lvl1pPr>
            <a:lvl2pPr marL="473202" indent="0">
              <a:buNone/>
              <a:defRPr sz="1900">
                <a:solidFill>
                  <a:schemeClr val="tx1">
                    <a:tint val="75000"/>
                  </a:schemeClr>
                </a:solidFill>
              </a:defRPr>
            </a:lvl2pPr>
            <a:lvl3pPr marL="946404" indent="0">
              <a:buNone/>
              <a:defRPr sz="1700">
                <a:solidFill>
                  <a:schemeClr val="tx1">
                    <a:tint val="75000"/>
                  </a:schemeClr>
                </a:solidFill>
              </a:defRPr>
            </a:lvl3pPr>
            <a:lvl4pPr marL="1419606" indent="0">
              <a:buNone/>
              <a:defRPr sz="1400">
                <a:solidFill>
                  <a:schemeClr val="tx1">
                    <a:tint val="75000"/>
                  </a:schemeClr>
                </a:solidFill>
              </a:defRPr>
            </a:lvl4pPr>
            <a:lvl5pPr marL="1892808" indent="0">
              <a:buNone/>
              <a:defRPr sz="1400">
                <a:solidFill>
                  <a:schemeClr val="tx1">
                    <a:tint val="75000"/>
                  </a:schemeClr>
                </a:solidFill>
              </a:defRPr>
            </a:lvl5pPr>
            <a:lvl6pPr marL="2366010" indent="0">
              <a:buNone/>
              <a:defRPr sz="1400">
                <a:solidFill>
                  <a:schemeClr val="tx1">
                    <a:tint val="75000"/>
                  </a:schemeClr>
                </a:solidFill>
              </a:defRPr>
            </a:lvl6pPr>
            <a:lvl7pPr marL="2839212" indent="0">
              <a:buNone/>
              <a:defRPr sz="1400">
                <a:solidFill>
                  <a:schemeClr val="tx1">
                    <a:tint val="75000"/>
                  </a:schemeClr>
                </a:solidFill>
              </a:defRPr>
            </a:lvl7pPr>
            <a:lvl8pPr marL="3312414" indent="0">
              <a:buNone/>
              <a:defRPr sz="1400">
                <a:solidFill>
                  <a:schemeClr val="tx1">
                    <a:tint val="75000"/>
                  </a:schemeClr>
                </a:solidFill>
              </a:defRPr>
            </a:lvl8pPr>
            <a:lvl9pPr marL="378561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DAED5-979D-4DE0-837E-A12A48A5117A}" type="datetime1">
              <a:rPr lang="en-US" smtClean="0"/>
              <a:pPr/>
              <a:t>8/19/2022</a:t>
            </a:fld>
            <a:endParaRPr lang="en-US"/>
          </a:p>
        </p:txBody>
      </p:sp>
      <p:sp>
        <p:nvSpPr>
          <p:cNvPr id="5" name="Footer Placeholder 4"/>
          <p:cNvSpPr>
            <a:spLocks noGrp="1"/>
          </p:cNvSpPr>
          <p:nvPr>
            <p:ph type="ftr" sz="quarter" idx="11"/>
          </p:nvPr>
        </p:nvSpPr>
        <p:spPr/>
        <p:txBody>
          <a:bodyPr/>
          <a:lstStyle/>
          <a:p>
            <a:r>
              <a:rPr lang="en-US"/>
              <a:t>Dr.B.Muruganantham                                                            Associate Professor / CTech </a:t>
            </a:r>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1" y="1638354"/>
            <a:ext cx="5384099" cy="463387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5" y="1638354"/>
            <a:ext cx="5384099" cy="463387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D40C9-1791-4010-9B3A-0BD5149F534B}" type="datetime1">
              <a:rPr lang="en-US" smtClean="0"/>
              <a:pPr/>
              <a:t>8/19/2022</a:t>
            </a:fld>
            <a:endParaRPr lang="en-US"/>
          </a:p>
        </p:txBody>
      </p:sp>
      <p:sp>
        <p:nvSpPr>
          <p:cNvPr id="6" name="Footer Placeholder 5"/>
          <p:cNvSpPr>
            <a:spLocks noGrp="1"/>
          </p:cNvSpPr>
          <p:nvPr>
            <p:ph type="ftr" sz="quarter" idx="11"/>
          </p:nvPr>
        </p:nvSpPr>
        <p:spPr/>
        <p:txBody>
          <a:bodyPr/>
          <a:lstStyle/>
          <a:p>
            <a:r>
              <a:rPr lang="en-US"/>
              <a:t>Dr.B.Muruganantham                                                            Associate Professor / CTech </a:t>
            </a:r>
          </a:p>
        </p:txBody>
      </p:sp>
      <p:sp>
        <p:nvSpPr>
          <p:cNvPr id="7" name="Slide Number Placeholder 6"/>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71716"/>
            <a:ext cx="5386216" cy="655015"/>
          </a:xfrm>
        </p:spPr>
        <p:txBody>
          <a:bodyPr anchor="b"/>
          <a:lstStyle>
            <a:lvl1pPr marL="0" indent="0">
              <a:buNone/>
              <a:defRPr sz="2500" b="1"/>
            </a:lvl1pPr>
            <a:lvl2pPr marL="473202" indent="0">
              <a:buNone/>
              <a:defRPr sz="2100" b="1"/>
            </a:lvl2pPr>
            <a:lvl3pPr marL="946404" indent="0">
              <a:buNone/>
              <a:defRPr sz="1900" b="1"/>
            </a:lvl3pPr>
            <a:lvl4pPr marL="1419606" indent="0">
              <a:buNone/>
              <a:defRPr sz="1700" b="1"/>
            </a:lvl4pPr>
            <a:lvl5pPr marL="1892808" indent="0">
              <a:buNone/>
              <a:defRPr sz="1700" b="1"/>
            </a:lvl5pPr>
            <a:lvl6pPr marL="2366010" indent="0">
              <a:buNone/>
              <a:defRPr sz="1700" b="1"/>
            </a:lvl6pPr>
            <a:lvl7pPr marL="2839212" indent="0">
              <a:buNone/>
              <a:defRPr sz="1700" b="1"/>
            </a:lvl7pPr>
            <a:lvl8pPr marL="3312414" indent="0">
              <a:buNone/>
              <a:defRPr sz="1700" b="1"/>
            </a:lvl8pPr>
            <a:lvl9pPr marL="3785616" indent="0">
              <a:buNone/>
              <a:defRPr sz="1700" b="1"/>
            </a:lvl9pPr>
          </a:lstStyle>
          <a:p>
            <a:pPr lvl="0"/>
            <a:r>
              <a:rPr lang="en-US"/>
              <a:t>Click to edit Master text styles</a:t>
            </a:r>
          </a:p>
        </p:txBody>
      </p:sp>
      <p:sp>
        <p:nvSpPr>
          <p:cNvPr id="4" name="Content Placeholder 3"/>
          <p:cNvSpPr>
            <a:spLocks noGrp="1"/>
          </p:cNvSpPr>
          <p:nvPr>
            <p:ph sz="half" idx="2"/>
          </p:nvPr>
        </p:nvSpPr>
        <p:spPr>
          <a:xfrm>
            <a:off x="609521" y="2226729"/>
            <a:ext cx="5386216" cy="4045497"/>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71716"/>
            <a:ext cx="5388333" cy="655015"/>
          </a:xfrm>
        </p:spPr>
        <p:txBody>
          <a:bodyPr anchor="b"/>
          <a:lstStyle>
            <a:lvl1pPr marL="0" indent="0">
              <a:buNone/>
              <a:defRPr sz="2500" b="1"/>
            </a:lvl1pPr>
            <a:lvl2pPr marL="473202" indent="0">
              <a:buNone/>
              <a:defRPr sz="2100" b="1"/>
            </a:lvl2pPr>
            <a:lvl3pPr marL="946404" indent="0">
              <a:buNone/>
              <a:defRPr sz="1900" b="1"/>
            </a:lvl3pPr>
            <a:lvl4pPr marL="1419606" indent="0">
              <a:buNone/>
              <a:defRPr sz="1700" b="1"/>
            </a:lvl4pPr>
            <a:lvl5pPr marL="1892808" indent="0">
              <a:buNone/>
              <a:defRPr sz="1700" b="1"/>
            </a:lvl5pPr>
            <a:lvl6pPr marL="2366010" indent="0">
              <a:buNone/>
              <a:defRPr sz="1700" b="1"/>
            </a:lvl6pPr>
            <a:lvl7pPr marL="2839212" indent="0">
              <a:buNone/>
              <a:defRPr sz="1700" b="1"/>
            </a:lvl7pPr>
            <a:lvl8pPr marL="3312414" indent="0">
              <a:buNone/>
              <a:defRPr sz="1700" b="1"/>
            </a:lvl8pPr>
            <a:lvl9pPr marL="3785616"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192561" y="2226729"/>
            <a:ext cx="5388333" cy="4045497"/>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76F091-1565-460A-B88E-168C443E9A4A}" type="datetime1">
              <a:rPr lang="en-US" smtClean="0"/>
              <a:pPr/>
              <a:t>8/19/2022</a:t>
            </a:fld>
            <a:endParaRPr lang="en-US"/>
          </a:p>
        </p:txBody>
      </p:sp>
      <p:sp>
        <p:nvSpPr>
          <p:cNvPr id="8" name="Footer Placeholder 7"/>
          <p:cNvSpPr>
            <a:spLocks noGrp="1"/>
          </p:cNvSpPr>
          <p:nvPr>
            <p:ph type="ftr" sz="quarter" idx="11"/>
          </p:nvPr>
        </p:nvSpPr>
        <p:spPr/>
        <p:txBody>
          <a:bodyPr/>
          <a:lstStyle/>
          <a:p>
            <a:r>
              <a:rPr lang="en-US"/>
              <a:t>Dr.B.Muruganantham                                                            Associate Professor / CTech </a:t>
            </a:r>
          </a:p>
        </p:txBody>
      </p:sp>
      <p:sp>
        <p:nvSpPr>
          <p:cNvPr id="9" name="Slide Number Placeholder 8"/>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7ED770-C8A3-4556-AF51-5DA0D9213EB7}" type="datetime1">
              <a:rPr lang="en-US" smtClean="0"/>
              <a:pPr/>
              <a:t>8/19/2022</a:t>
            </a:fld>
            <a:endParaRPr lang="en-US"/>
          </a:p>
        </p:txBody>
      </p:sp>
      <p:sp>
        <p:nvSpPr>
          <p:cNvPr id="4" name="Footer Placeholder 3"/>
          <p:cNvSpPr>
            <a:spLocks noGrp="1"/>
          </p:cNvSpPr>
          <p:nvPr>
            <p:ph type="ftr" sz="quarter" idx="11"/>
          </p:nvPr>
        </p:nvSpPr>
        <p:spPr/>
        <p:txBody>
          <a:bodyPr/>
          <a:lstStyle/>
          <a:p>
            <a:r>
              <a:rPr lang="en-US"/>
              <a:t>Dr.B.Muruganantham                                                            Associate Professor / CTech </a:t>
            </a:r>
          </a:p>
        </p:txBody>
      </p:sp>
      <p:sp>
        <p:nvSpPr>
          <p:cNvPr id="5" name="Slide Number Placeholder 4"/>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F7F0E-E5C0-4CF5-AB76-99FD8D3FA12A}" type="datetime1">
              <a:rPr lang="en-US" smtClean="0"/>
              <a:pPr/>
              <a:t>8/19/2022</a:t>
            </a:fld>
            <a:endParaRPr lang="en-US"/>
          </a:p>
        </p:txBody>
      </p:sp>
      <p:sp>
        <p:nvSpPr>
          <p:cNvPr id="3" name="Footer Placeholder 2"/>
          <p:cNvSpPr>
            <a:spLocks noGrp="1"/>
          </p:cNvSpPr>
          <p:nvPr>
            <p:ph type="ftr" sz="quarter" idx="11"/>
          </p:nvPr>
        </p:nvSpPr>
        <p:spPr/>
        <p:txBody>
          <a:bodyPr/>
          <a:lstStyle/>
          <a:p>
            <a:r>
              <a:rPr lang="en-US"/>
              <a:t>Dr.B.Muruganantham                                                            Associate Professor / CTech </a:t>
            </a:r>
          </a:p>
        </p:txBody>
      </p:sp>
      <p:sp>
        <p:nvSpPr>
          <p:cNvPr id="4" name="Slide Number Placeholder 3"/>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2" y="279562"/>
            <a:ext cx="4010563" cy="1189756"/>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4766114" y="279561"/>
            <a:ext cx="6814780" cy="5992667"/>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fld id="{3118FF42-C66B-484F-937E-E1197F9DB636}" type="slidenum">
              <a:rPr lang="en-US" smtClean="0"/>
              <a:pPr lvl="3"/>
              <a:t>‹#›</a:t>
            </a:fld>
            <a:endParaRPr lang="en-US" dirty="0"/>
          </a:p>
          <a:p>
            <a:pPr lvl="4"/>
            <a:r>
              <a:rPr lang="en-US" dirty="0"/>
              <a:t>Fifth level</a:t>
            </a:r>
          </a:p>
        </p:txBody>
      </p:sp>
      <p:sp>
        <p:nvSpPr>
          <p:cNvPr id="4" name="Text Placeholder 3"/>
          <p:cNvSpPr>
            <a:spLocks noGrp="1"/>
          </p:cNvSpPr>
          <p:nvPr>
            <p:ph type="body" sz="half" idx="2"/>
          </p:nvPr>
        </p:nvSpPr>
        <p:spPr>
          <a:xfrm>
            <a:off x="609522" y="1469317"/>
            <a:ext cx="4010563" cy="4802911"/>
          </a:xfrm>
        </p:spPr>
        <p:txBody>
          <a:bodyPr/>
          <a:lstStyle>
            <a:lvl1pPr marL="0" indent="0">
              <a:buNone/>
              <a:defRPr sz="1400"/>
            </a:lvl1pPr>
            <a:lvl2pPr marL="473202" indent="0">
              <a:buNone/>
              <a:defRPr sz="1200"/>
            </a:lvl2pPr>
            <a:lvl3pPr marL="946404" indent="0">
              <a:buNone/>
              <a:defRPr sz="1000"/>
            </a:lvl3pPr>
            <a:lvl4pPr marL="1419606" indent="0">
              <a:buNone/>
              <a:defRPr sz="900"/>
            </a:lvl4pPr>
            <a:lvl5pPr marL="1892808" indent="0">
              <a:buNone/>
              <a:defRPr sz="900"/>
            </a:lvl5pPr>
            <a:lvl6pPr marL="2366010" indent="0">
              <a:buNone/>
              <a:defRPr sz="900"/>
            </a:lvl6pPr>
            <a:lvl7pPr marL="2839212" indent="0">
              <a:buNone/>
              <a:defRPr sz="900"/>
            </a:lvl7pPr>
            <a:lvl8pPr marL="3312414" indent="0">
              <a:buNone/>
              <a:defRPr sz="900"/>
            </a:lvl8pPr>
            <a:lvl9pPr marL="3785616" indent="0">
              <a:buNone/>
              <a:defRPr sz="900"/>
            </a:lvl9pPr>
          </a:lstStyle>
          <a:p>
            <a:pPr lvl="0"/>
            <a:r>
              <a:rPr lang="en-US"/>
              <a:t>Click to edit Master text styles</a:t>
            </a:r>
          </a:p>
        </p:txBody>
      </p:sp>
      <p:sp>
        <p:nvSpPr>
          <p:cNvPr id="5" name="Date Placeholder 4"/>
          <p:cNvSpPr>
            <a:spLocks noGrp="1"/>
          </p:cNvSpPr>
          <p:nvPr>
            <p:ph type="dt" sz="half" idx="10"/>
          </p:nvPr>
        </p:nvSpPr>
        <p:spPr>
          <a:xfrm>
            <a:off x="0" y="6647682"/>
            <a:ext cx="2844430"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fld id="{09DD2E15-DCEA-41BF-9B7E-CC40D4441B7A}" type="datetime1">
              <a:rPr lang="en-US" smtClean="0"/>
              <a:pPr/>
              <a:t>8/19/2022</a:t>
            </a:fld>
            <a:endParaRPr lang="en-US" dirty="0"/>
          </a:p>
        </p:txBody>
      </p:sp>
      <p:sp>
        <p:nvSpPr>
          <p:cNvPr id="6" name="Footer Placeholder 5"/>
          <p:cNvSpPr>
            <a:spLocks noGrp="1"/>
          </p:cNvSpPr>
          <p:nvPr>
            <p:ph type="ftr" sz="quarter" idx="11"/>
          </p:nvPr>
        </p:nvSpPr>
        <p:spPr>
          <a:xfrm>
            <a:off x="2880496" y="6647682"/>
            <a:ext cx="5715040"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r>
              <a:rPr lang="en-US" dirty="0" err="1"/>
              <a:t>Dr.B.Muruganantham</a:t>
            </a:r>
            <a:r>
              <a:rPr lang="en-US" dirty="0"/>
              <a:t>                                                            Associate Professor / </a:t>
            </a:r>
            <a:r>
              <a:rPr lang="en-US" dirty="0" err="1"/>
              <a:t>CTech</a:t>
            </a:r>
            <a:r>
              <a:rPr lang="en-US" dirty="0"/>
              <a:t> </a:t>
            </a:r>
          </a:p>
        </p:txBody>
      </p:sp>
      <p:sp>
        <p:nvSpPr>
          <p:cNvPr id="7" name="Slide Number Placeholder 6"/>
          <p:cNvSpPr>
            <a:spLocks noGrp="1"/>
          </p:cNvSpPr>
          <p:nvPr>
            <p:ph type="sldNum" sz="quarter" idx="12"/>
          </p:nvPr>
        </p:nvSpPr>
        <p:spPr>
          <a:xfrm>
            <a:off x="8595536" y="6647682"/>
            <a:ext cx="3594877"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fld id="{EBE0EA9F-9729-4E25-A962-3AF2C4458396}" type="slidenum">
              <a:rPr lang="en-US" smtClean="0"/>
              <a:pPr/>
              <a:t>‹#›</a:t>
            </a:fld>
            <a:endParaRPr lang="en-US"/>
          </a:p>
        </p:txBody>
      </p:sp>
      <p:pic>
        <p:nvPicPr>
          <p:cNvPr id="8" name="Picture 7" descr="SRM Logo.png"/>
          <p:cNvPicPr>
            <a:picLocks noChangeAspect="1"/>
          </p:cNvPicPr>
          <p:nvPr userDrawn="1"/>
        </p:nvPicPr>
        <p:blipFill>
          <a:blip r:embed="rId2"/>
          <a:stretch>
            <a:fillRect/>
          </a:stretch>
        </p:blipFill>
        <p:spPr>
          <a:xfrm>
            <a:off x="11089535" y="18686"/>
            <a:ext cx="1086693" cy="108186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8" y="4915061"/>
            <a:ext cx="7314248" cy="580250"/>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2389408" y="627385"/>
            <a:ext cx="7314248" cy="4212908"/>
          </a:xfrm>
        </p:spPr>
        <p:txBody>
          <a:bodyPr/>
          <a:lstStyle>
            <a:lvl1pPr marL="0" indent="0">
              <a:buNone/>
              <a:defRPr sz="3300"/>
            </a:lvl1pPr>
            <a:lvl2pPr marL="473202" indent="0">
              <a:buNone/>
              <a:defRPr sz="2900"/>
            </a:lvl2pPr>
            <a:lvl3pPr marL="946404" indent="0">
              <a:buNone/>
              <a:defRPr sz="2500"/>
            </a:lvl3pPr>
            <a:lvl4pPr marL="1419606" indent="0">
              <a:buNone/>
              <a:defRPr sz="2100"/>
            </a:lvl4pPr>
            <a:lvl5pPr marL="1892808" indent="0">
              <a:buNone/>
              <a:defRPr sz="2100"/>
            </a:lvl5pPr>
            <a:lvl6pPr marL="2366010" indent="0">
              <a:buNone/>
              <a:defRPr sz="2100"/>
            </a:lvl6pPr>
            <a:lvl7pPr marL="2839212" indent="0">
              <a:buNone/>
              <a:defRPr sz="2100"/>
            </a:lvl7pPr>
            <a:lvl8pPr marL="3312414" indent="0">
              <a:buNone/>
              <a:defRPr sz="2100"/>
            </a:lvl8pPr>
            <a:lvl9pPr marL="3785616" indent="0">
              <a:buNone/>
              <a:defRPr sz="2100"/>
            </a:lvl9pPr>
          </a:lstStyle>
          <a:p>
            <a:endParaRPr lang="en-US"/>
          </a:p>
        </p:txBody>
      </p:sp>
      <p:sp>
        <p:nvSpPr>
          <p:cNvPr id="4" name="Text Placeholder 3"/>
          <p:cNvSpPr>
            <a:spLocks noGrp="1"/>
          </p:cNvSpPr>
          <p:nvPr>
            <p:ph type="body" sz="half" idx="2"/>
          </p:nvPr>
        </p:nvSpPr>
        <p:spPr>
          <a:xfrm>
            <a:off x="2389408" y="5495311"/>
            <a:ext cx="7314248" cy="824052"/>
          </a:xfrm>
        </p:spPr>
        <p:txBody>
          <a:bodyPr/>
          <a:lstStyle>
            <a:lvl1pPr marL="0" indent="0">
              <a:buNone/>
              <a:defRPr sz="1400"/>
            </a:lvl1pPr>
            <a:lvl2pPr marL="473202" indent="0">
              <a:buNone/>
              <a:defRPr sz="1200"/>
            </a:lvl2pPr>
            <a:lvl3pPr marL="946404" indent="0">
              <a:buNone/>
              <a:defRPr sz="1000"/>
            </a:lvl3pPr>
            <a:lvl4pPr marL="1419606" indent="0">
              <a:buNone/>
              <a:defRPr sz="900"/>
            </a:lvl4pPr>
            <a:lvl5pPr marL="1892808" indent="0">
              <a:buNone/>
              <a:defRPr sz="900"/>
            </a:lvl5pPr>
            <a:lvl6pPr marL="2366010" indent="0">
              <a:buNone/>
              <a:defRPr sz="900"/>
            </a:lvl6pPr>
            <a:lvl7pPr marL="2839212" indent="0">
              <a:buNone/>
              <a:defRPr sz="900"/>
            </a:lvl7pPr>
            <a:lvl8pPr marL="3312414" indent="0">
              <a:buNone/>
              <a:defRPr sz="900"/>
            </a:lvl8pPr>
            <a:lvl9pPr marL="378561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E5DE89-D47E-4126-B071-9D8B56FEA11F}" type="datetime1">
              <a:rPr lang="en-US" smtClean="0"/>
              <a:pPr/>
              <a:t>8/19/2022</a:t>
            </a:fld>
            <a:endParaRPr lang="en-US"/>
          </a:p>
        </p:txBody>
      </p:sp>
      <p:sp>
        <p:nvSpPr>
          <p:cNvPr id="6" name="Footer Placeholder 5"/>
          <p:cNvSpPr>
            <a:spLocks noGrp="1"/>
          </p:cNvSpPr>
          <p:nvPr>
            <p:ph type="ftr" sz="quarter" idx="11"/>
          </p:nvPr>
        </p:nvSpPr>
        <p:spPr/>
        <p:txBody>
          <a:bodyPr/>
          <a:lstStyle/>
          <a:p>
            <a:r>
              <a:rPr lang="en-US"/>
              <a:t>Dr.B.Muruganantham                                                            Associate Professor / CTech </a:t>
            </a:r>
          </a:p>
        </p:txBody>
      </p:sp>
      <p:sp>
        <p:nvSpPr>
          <p:cNvPr id="7" name="Slide Number Placeholder 6"/>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2" y="281187"/>
            <a:ext cx="10971371" cy="1170253"/>
          </a:xfrm>
          <a:prstGeom prst="rect">
            <a:avLst/>
          </a:prstGeom>
        </p:spPr>
        <p:txBody>
          <a:bodyPr vert="horz" lIns="94640" tIns="47320" rIns="94640" bIns="47320" rtlCol="0" anchor="ctr">
            <a:normAutofit/>
          </a:bodyPr>
          <a:lstStyle/>
          <a:p>
            <a:r>
              <a:rPr lang="en-US"/>
              <a:t>Click to edit Master title style</a:t>
            </a:r>
          </a:p>
        </p:txBody>
      </p:sp>
      <p:sp>
        <p:nvSpPr>
          <p:cNvPr id="3" name="Text Placeholder 2"/>
          <p:cNvSpPr>
            <a:spLocks noGrp="1"/>
          </p:cNvSpPr>
          <p:nvPr>
            <p:ph type="body" idx="1"/>
          </p:nvPr>
        </p:nvSpPr>
        <p:spPr>
          <a:xfrm>
            <a:off x="609522" y="1638354"/>
            <a:ext cx="10971371" cy="4633874"/>
          </a:xfrm>
          <a:prstGeom prst="rect">
            <a:avLst/>
          </a:prstGeom>
        </p:spPr>
        <p:txBody>
          <a:bodyPr vert="horz" lIns="94640" tIns="47320" rIns="94640" bIns="473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0" y="6507904"/>
            <a:ext cx="2844430" cy="373831"/>
          </a:xfrm>
          <a:prstGeom prst="rect">
            <a:avLst/>
          </a:prstGeom>
        </p:spPr>
        <p:txBody>
          <a:bodyPr vert="horz" lIns="94640" tIns="47320" rIns="94640" bIns="47320" rtlCol="0" anchor="ctr"/>
          <a:lstStyle>
            <a:lvl1pPr algn="l">
              <a:defRPr sz="1200">
                <a:solidFill>
                  <a:schemeClr val="tx1">
                    <a:tint val="75000"/>
                  </a:schemeClr>
                </a:solidFill>
              </a:defRPr>
            </a:lvl1pPr>
          </a:lstStyle>
          <a:p>
            <a:fld id="{4C886FD9-B1D8-4E9A-9C7F-8C65790E230F}" type="datetime1">
              <a:rPr lang="en-US" smtClean="0"/>
              <a:pPr/>
              <a:t>8/19/2022</a:t>
            </a:fld>
            <a:endParaRPr lang="en-US"/>
          </a:p>
        </p:txBody>
      </p:sp>
      <p:sp>
        <p:nvSpPr>
          <p:cNvPr id="5" name="Footer Placeholder 4"/>
          <p:cNvSpPr>
            <a:spLocks noGrp="1"/>
          </p:cNvSpPr>
          <p:nvPr>
            <p:ph type="ftr" sz="quarter" idx="3"/>
          </p:nvPr>
        </p:nvSpPr>
        <p:spPr>
          <a:xfrm>
            <a:off x="4165058" y="6507904"/>
            <a:ext cx="3860298" cy="373831"/>
          </a:xfrm>
          <a:prstGeom prst="rect">
            <a:avLst/>
          </a:prstGeom>
        </p:spPr>
        <p:txBody>
          <a:bodyPr vert="horz" lIns="94640" tIns="47320" rIns="94640" bIns="47320" rtlCol="0" anchor="ctr"/>
          <a:lstStyle>
            <a:lvl1pPr algn="ctr">
              <a:defRPr sz="1200">
                <a:solidFill>
                  <a:schemeClr val="tx1">
                    <a:tint val="75000"/>
                  </a:schemeClr>
                </a:solidFill>
              </a:defRPr>
            </a:lvl1pPr>
          </a:lstStyle>
          <a:p>
            <a:r>
              <a:rPr lang="en-US"/>
              <a:t>Dr.B.Muruganantham                                                            Associate Professor / CTech </a:t>
            </a:r>
          </a:p>
        </p:txBody>
      </p:sp>
      <p:sp>
        <p:nvSpPr>
          <p:cNvPr id="6" name="Slide Number Placeholder 5"/>
          <p:cNvSpPr>
            <a:spLocks noGrp="1"/>
          </p:cNvSpPr>
          <p:nvPr>
            <p:ph type="sldNum" sz="quarter" idx="4"/>
          </p:nvPr>
        </p:nvSpPr>
        <p:spPr>
          <a:xfrm>
            <a:off x="8736463" y="6507904"/>
            <a:ext cx="2844430" cy="373831"/>
          </a:xfrm>
          <a:prstGeom prst="rect">
            <a:avLst/>
          </a:prstGeom>
        </p:spPr>
        <p:txBody>
          <a:bodyPr vert="horz" lIns="94640" tIns="47320" rIns="94640" bIns="47320" rtlCol="0" anchor="ctr"/>
          <a:lstStyle>
            <a:lvl1pPr algn="r">
              <a:defRPr sz="1200">
                <a:solidFill>
                  <a:schemeClr val="tx1">
                    <a:tint val="75000"/>
                  </a:schemeClr>
                </a:solidFill>
              </a:defRPr>
            </a:lvl1pPr>
          </a:lstStyle>
          <a:p>
            <a:fld id="{EBE0EA9F-9729-4E25-A962-3AF2C44583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p:txStyles>
    <p:titleStyle>
      <a:lvl1pPr algn="ctr" defTabSz="946404" rtl="0" eaLnBrk="1" latinLnBrk="0" hangingPunct="1">
        <a:spcBef>
          <a:spcPct val="0"/>
        </a:spcBef>
        <a:buNone/>
        <a:defRPr sz="4600" kern="1200">
          <a:solidFill>
            <a:schemeClr val="tx1"/>
          </a:solidFill>
          <a:latin typeface="+mj-lt"/>
          <a:ea typeface="+mj-ea"/>
          <a:cs typeface="+mj-cs"/>
        </a:defRPr>
      </a:lvl1pPr>
    </p:titleStyle>
    <p:bodyStyle>
      <a:lvl1pPr marL="354902" indent="-354902" algn="l" defTabSz="946404"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68953" indent="-295751" algn="l" defTabSz="94640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83005" indent="-236601" algn="l" defTabSz="946404"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56207"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29409"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02611"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075813"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49015"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22217"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46404" rtl="0" eaLnBrk="1" latinLnBrk="0" hangingPunct="1">
        <a:defRPr sz="1900" kern="1200">
          <a:solidFill>
            <a:schemeClr val="tx1"/>
          </a:solidFill>
          <a:latin typeface="+mn-lt"/>
          <a:ea typeface="+mn-ea"/>
          <a:cs typeface="+mn-cs"/>
        </a:defRPr>
      </a:lvl1pPr>
      <a:lvl2pPr marL="473202" algn="l" defTabSz="946404" rtl="0" eaLnBrk="1" latinLnBrk="0" hangingPunct="1">
        <a:defRPr sz="1900" kern="1200">
          <a:solidFill>
            <a:schemeClr val="tx1"/>
          </a:solidFill>
          <a:latin typeface="+mn-lt"/>
          <a:ea typeface="+mn-ea"/>
          <a:cs typeface="+mn-cs"/>
        </a:defRPr>
      </a:lvl2pPr>
      <a:lvl3pPr marL="946404" algn="l" defTabSz="946404" rtl="0" eaLnBrk="1" latinLnBrk="0" hangingPunct="1">
        <a:defRPr sz="1900" kern="1200">
          <a:solidFill>
            <a:schemeClr val="tx1"/>
          </a:solidFill>
          <a:latin typeface="+mn-lt"/>
          <a:ea typeface="+mn-ea"/>
          <a:cs typeface="+mn-cs"/>
        </a:defRPr>
      </a:lvl3pPr>
      <a:lvl4pPr marL="1419606" algn="l" defTabSz="946404" rtl="0" eaLnBrk="1" latinLnBrk="0" hangingPunct="1">
        <a:defRPr sz="1900" kern="1200">
          <a:solidFill>
            <a:schemeClr val="tx1"/>
          </a:solidFill>
          <a:latin typeface="+mn-lt"/>
          <a:ea typeface="+mn-ea"/>
          <a:cs typeface="+mn-cs"/>
        </a:defRPr>
      </a:lvl4pPr>
      <a:lvl5pPr marL="1892808" algn="l" defTabSz="946404" rtl="0" eaLnBrk="1" latinLnBrk="0" hangingPunct="1">
        <a:defRPr sz="1900" kern="1200">
          <a:solidFill>
            <a:schemeClr val="tx1"/>
          </a:solidFill>
          <a:latin typeface="+mn-lt"/>
          <a:ea typeface="+mn-ea"/>
          <a:cs typeface="+mn-cs"/>
        </a:defRPr>
      </a:lvl5pPr>
      <a:lvl6pPr marL="2366010" algn="l" defTabSz="946404" rtl="0" eaLnBrk="1" latinLnBrk="0" hangingPunct="1">
        <a:defRPr sz="1900" kern="1200">
          <a:solidFill>
            <a:schemeClr val="tx1"/>
          </a:solidFill>
          <a:latin typeface="+mn-lt"/>
          <a:ea typeface="+mn-ea"/>
          <a:cs typeface="+mn-cs"/>
        </a:defRPr>
      </a:lvl6pPr>
      <a:lvl7pPr marL="2839212" algn="l" defTabSz="946404" rtl="0" eaLnBrk="1" latinLnBrk="0" hangingPunct="1">
        <a:defRPr sz="1900" kern="1200">
          <a:solidFill>
            <a:schemeClr val="tx1"/>
          </a:solidFill>
          <a:latin typeface="+mn-lt"/>
          <a:ea typeface="+mn-ea"/>
          <a:cs typeface="+mn-cs"/>
        </a:defRPr>
      </a:lvl7pPr>
      <a:lvl8pPr marL="3312414" algn="l" defTabSz="946404" rtl="0" eaLnBrk="1" latinLnBrk="0" hangingPunct="1">
        <a:defRPr sz="1900" kern="1200">
          <a:solidFill>
            <a:schemeClr val="tx1"/>
          </a:solidFill>
          <a:latin typeface="+mn-lt"/>
          <a:ea typeface="+mn-ea"/>
          <a:cs typeface="+mn-cs"/>
        </a:defRPr>
      </a:lvl8pPr>
      <a:lvl9pPr marL="3785616" algn="l" defTabSz="94640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hyperlink" Target="Triggers%20Example.docx" TargetMode="Externa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hyperlink" Target="../Example%20for%20Data%20Manipulation%20in%20View.docx" TargetMode="Externa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hyperlink" Target="../Example%20for%20Data%20Manipulation%20in%20View.docx" TargetMode="Externa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66356" y="1512902"/>
            <a:ext cx="4269327" cy="804342"/>
          </a:xfrm>
        </p:spPr>
        <p:txBody>
          <a:bodyPr>
            <a:normAutofit fontScale="90000"/>
          </a:bodyPr>
          <a:lstStyle/>
          <a:p>
            <a:r>
              <a:rPr lang="en-US" sz="2900" dirty="0">
                <a:solidFill>
                  <a:srgbClr val="FF0000"/>
                </a:solidFill>
                <a:latin typeface="Copperplate Gothic Light" panose="020E0507020206020404" pitchFamily="34" charset="0"/>
              </a:rPr>
              <a:t>18csc303j -Database Management Systems</a:t>
            </a:r>
            <a:endParaRPr lang="en-IN" sz="2900" dirty="0">
              <a:solidFill>
                <a:srgbClr val="FF0000"/>
              </a:solidFill>
              <a:latin typeface="Copperplate Gothic Light" panose="020E0507020206020404" pitchFamily="34" charset="0"/>
            </a:endParaRPr>
          </a:p>
        </p:txBody>
      </p:sp>
      <p:sp>
        <p:nvSpPr>
          <p:cNvPr id="5" name="Content Placeholder 4"/>
          <p:cNvSpPr>
            <a:spLocks noGrp="1"/>
          </p:cNvSpPr>
          <p:nvPr>
            <p:ph idx="1"/>
          </p:nvPr>
        </p:nvSpPr>
        <p:spPr>
          <a:xfrm>
            <a:off x="6705802" y="3631345"/>
            <a:ext cx="5484612" cy="2113001"/>
          </a:xfrm>
        </p:spPr>
        <p:txBody>
          <a:bodyPr>
            <a:noAutofit/>
          </a:bodyPr>
          <a:lstStyle/>
          <a:p>
            <a:pPr marL="0" indent="0">
              <a:buNone/>
            </a:pPr>
            <a:r>
              <a:rPr lang="en-US" sz="1900" dirty="0">
                <a:solidFill>
                  <a:srgbClr val="0000FF"/>
                </a:solidFill>
                <a:latin typeface="Copperplate Gothic Light" panose="020E0507020206020404" pitchFamily="34" charset="0"/>
              </a:rPr>
              <a:t>Dr.B.Muruganantham</a:t>
            </a:r>
          </a:p>
          <a:p>
            <a:pPr marL="0" indent="0">
              <a:buNone/>
            </a:pPr>
            <a:r>
              <a:rPr lang="en-US" sz="1900" dirty="0">
                <a:solidFill>
                  <a:srgbClr val="0000FF"/>
                </a:solidFill>
                <a:latin typeface="Copperplate Gothic Light" panose="020E0507020206020404" pitchFamily="34" charset="0"/>
              </a:rPr>
              <a:t>Associate Professor</a:t>
            </a:r>
          </a:p>
          <a:p>
            <a:pPr marL="0" indent="0">
              <a:buNone/>
            </a:pPr>
            <a:r>
              <a:rPr lang="en-US" sz="1900" dirty="0">
                <a:solidFill>
                  <a:srgbClr val="0000FF"/>
                </a:solidFill>
                <a:latin typeface="Copperplate Gothic Light" panose="020E0507020206020404" pitchFamily="34" charset="0"/>
              </a:rPr>
              <a:t>Department of Computing Technology</a:t>
            </a:r>
          </a:p>
          <a:p>
            <a:pPr marL="0" indent="0">
              <a:buNone/>
            </a:pPr>
            <a:r>
              <a:rPr lang="en-US" sz="1900" dirty="0">
                <a:solidFill>
                  <a:srgbClr val="0000FF"/>
                </a:solidFill>
                <a:latin typeface="Copperplate Gothic Light" panose="020E0507020206020404" pitchFamily="34" charset="0"/>
              </a:rPr>
              <a:t>SRM Institute of Science and Technology</a:t>
            </a:r>
          </a:p>
          <a:p>
            <a:pPr marL="0" indent="0">
              <a:buNone/>
            </a:pPr>
            <a:endParaRPr lang="en-US" sz="1900" dirty="0">
              <a:solidFill>
                <a:srgbClr val="0000FF"/>
              </a:solidFill>
              <a:latin typeface="Copperplate Gothic Light" panose="020E0507020206020404" pitchFamily="34" charset="0"/>
            </a:endParaRPr>
          </a:p>
          <a:p>
            <a:pPr marL="0" indent="0">
              <a:buNone/>
            </a:pPr>
            <a:endParaRPr lang="en-US" sz="1900" dirty="0">
              <a:solidFill>
                <a:srgbClr val="0000FF"/>
              </a:solidFill>
              <a:latin typeface="Copperplate Gothic Light" panose="020E0507020206020404" pitchFamily="34" charset="0"/>
            </a:endParaRPr>
          </a:p>
          <a:p>
            <a:pPr marL="0" indent="0">
              <a:buNone/>
            </a:pPr>
            <a:r>
              <a:rPr lang="en-US" sz="1900" dirty="0">
                <a:solidFill>
                  <a:srgbClr val="0000FF"/>
                </a:solidFill>
                <a:latin typeface="Copperplate Gothic Light" panose="020E0507020206020404" pitchFamily="34" charset="0"/>
              </a:rPr>
              <a:t> </a:t>
            </a:r>
          </a:p>
          <a:p>
            <a:pPr marL="0" indent="0">
              <a:buNone/>
            </a:pPr>
            <a:endParaRPr lang="en-IN" sz="1900" dirty="0">
              <a:solidFill>
                <a:srgbClr val="0000FF"/>
              </a:solidFill>
              <a:latin typeface="Copperplate Gothic Light" panose="020E0507020206020404" pitchFamily="34" charset="0"/>
            </a:endParaRPr>
          </a:p>
        </p:txBody>
      </p:sp>
      <p:sp>
        <p:nvSpPr>
          <p:cNvPr id="6" name="Date Placeholder 5"/>
          <p:cNvSpPr>
            <a:spLocks noGrp="1"/>
          </p:cNvSpPr>
          <p:nvPr>
            <p:ph type="dt" sz="half" idx="10"/>
          </p:nvPr>
        </p:nvSpPr>
        <p:spPr/>
        <p:style>
          <a:lnRef idx="1">
            <a:schemeClr val="accent1"/>
          </a:lnRef>
          <a:fillRef idx="2">
            <a:schemeClr val="accent1"/>
          </a:fillRef>
          <a:effectRef idx="1">
            <a:schemeClr val="accent1"/>
          </a:effectRef>
          <a:fontRef idx="minor">
            <a:schemeClr val="dk1"/>
          </a:fontRef>
        </p:style>
        <p:txBody>
          <a:bodyPr/>
          <a:lstStyle/>
          <a:p>
            <a:fld id="{9D55FA99-7340-4AC7-BA7E-D73E9523519E}" type="datetime1">
              <a:rPr lang="en-US" b="1" smtClean="0">
                <a:solidFill>
                  <a:srgbClr val="0000FF"/>
                </a:solidFill>
                <a:latin typeface="Bookman Old Style" panose="02050604050505020204" pitchFamily="18" charset="0"/>
              </a:rPr>
              <a:pPr/>
              <a:t>8/19/2022</a:t>
            </a:fld>
            <a:endParaRPr lang="en-IN" b="1">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p:txBody>
          <a:bodyPr/>
          <a:lstStyle/>
          <a:p>
            <a:fld id="{AD7ED525-5088-40CF-8CE0-E4296ADF624B}" type="slidenum">
              <a:rPr lang="en-IN" smtClean="0"/>
              <a:pPr/>
              <a:t>1</a:t>
            </a:fld>
            <a:endParaRPr lang="en-IN"/>
          </a:p>
        </p:txBody>
      </p:sp>
      <p:pic>
        <p:nvPicPr>
          <p:cNvPr id="3074" name="Picture 2" descr="HI-Tech Block SRM University | VARATHARAJAN THIRUMURUGAN | Flickr"/>
          <p:cNvPicPr>
            <a:picLocks noChangeAspect="1" noChangeArrowheads="1"/>
          </p:cNvPicPr>
          <p:nvPr/>
        </p:nvPicPr>
        <p:blipFill>
          <a:blip r:embed="rId3"/>
          <a:srcRect r="5308"/>
          <a:stretch>
            <a:fillRect/>
          </a:stretch>
        </p:blipFill>
        <p:spPr bwMode="auto">
          <a:xfrm>
            <a:off x="0" y="0"/>
            <a:ext cx="6738148" cy="6664322"/>
          </a:xfrm>
          <a:prstGeom prst="rect">
            <a:avLst/>
          </a:prstGeom>
          <a:noFill/>
        </p:spPr>
      </p:pic>
    </p:spTree>
    <p:extLst>
      <p:ext uri="{BB962C8B-B14F-4D97-AF65-F5344CB8AC3E}">
        <p14:creationId xmlns:p14="http://schemas.microsoft.com/office/powerpoint/2010/main" val="19796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a:t>
            </a:fld>
            <a:endParaRPr lang="en-IN"/>
          </a:p>
        </p:txBody>
      </p:sp>
      <p:sp>
        <p:nvSpPr>
          <p:cNvPr id="7" name="Content Placeholder 1"/>
          <p:cNvSpPr>
            <a:spLocks noGrp="1"/>
          </p:cNvSpPr>
          <p:nvPr>
            <p:ph idx="1"/>
          </p:nvPr>
        </p:nvSpPr>
        <p:spPr>
          <a:xfrm>
            <a:off x="237290" y="867550"/>
            <a:ext cx="11143445" cy="1571535"/>
          </a:xfrm>
        </p:spPr>
        <p:txBody>
          <a:bodyPr/>
          <a:lstStyle/>
          <a:p>
            <a:pPr marL="0" indent="0">
              <a:buNone/>
            </a:pPr>
            <a:r>
              <a:rPr lang="en-IN" sz="2400" dirty="0">
                <a:solidFill>
                  <a:srgbClr val="C00000"/>
                </a:solidFill>
                <a:latin typeface="Copperplate Gothic Light" panose="020E0507020206020404" pitchFamily="34" charset="0"/>
              </a:rPr>
              <a:t>TRUNCATE COMMAND</a:t>
            </a:r>
          </a:p>
          <a:p>
            <a:pPr marL="0" indent="0">
              <a:lnSpc>
                <a:spcPct val="100000"/>
              </a:lnSpc>
              <a:buNone/>
            </a:pPr>
            <a:r>
              <a:rPr lang="en-IN" sz="2400" dirty="0">
                <a:solidFill>
                  <a:srgbClr val="0000FF"/>
                </a:solidFill>
                <a:latin typeface="Bookman Old Style" panose="02050604050505020204" pitchFamily="18" charset="0"/>
              </a:rPr>
              <a:t>Truncate command used to delete the records (information) from the base table permanently and keeps the structure of the base table alone</a:t>
            </a:r>
          </a:p>
        </p:txBody>
      </p:sp>
      <p:sp>
        <p:nvSpPr>
          <p:cNvPr id="8" name="TextBox 7"/>
          <p:cNvSpPr txBox="1"/>
          <p:nvPr/>
        </p:nvSpPr>
        <p:spPr>
          <a:xfrm>
            <a:off x="2573092" y="2909242"/>
            <a:ext cx="5043524" cy="1200329"/>
          </a:xfrm>
          <a:prstGeom prst="rect">
            <a:avLst/>
          </a:prstGeom>
          <a:noFill/>
          <a:ln>
            <a:solidFill>
              <a:srgbClr val="C00000"/>
            </a:solidFill>
          </a:ln>
        </p:spPr>
        <p:txBody>
          <a:bodyPr wrap="square" rtlCol="0">
            <a:spAutoFit/>
          </a:bodyPr>
          <a:lstStyle/>
          <a:p>
            <a:r>
              <a:rPr lang="en-IN" sz="2400" dirty="0">
                <a:solidFill>
                  <a:srgbClr val="C00000"/>
                </a:solidFill>
                <a:latin typeface="Bookman Old Style" panose="02050604050505020204" pitchFamily="18" charset="0"/>
              </a:rPr>
              <a:t>Syntax:</a:t>
            </a:r>
          </a:p>
          <a:p>
            <a:endParaRPr lang="en-IN" sz="2400" dirty="0">
              <a:solidFill>
                <a:srgbClr val="C00000"/>
              </a:solidFill>
              <a:latin typeface="Bookman Old Style" panose="02050604050505020204" pitchFamily="18" charset="0"/>
            </a:endParaRPr>
          </a:p>
          <a:p>
            <a:r>
              <a:rPr lang="en-IN" sz="2400" dirty="0">
                <a:solidFill>
                  <a:srgbClr val="C00000"/>
                </a:solidFill>
                <a:latin typeface="Bookman Old Style" panose="02050604050505020204" pitchFamily="18" charset="0"/>
              </a:rPr>
              <a:t>TRUNCATE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a:t>
            </a:r>
          </a:p>
        </p:txBody>
      </p:sp>
      <p:sp>
        <p:nvSpPr>
          <p:cNvPr id="9" name="TextBox 8"/>
          <p:cNvSpPr txBox="1"/>
          <p:nvPr/>
        </p:nvSpPr>
        <p:spPr>
          <a:xfrm>
            <a:off x="2573092" y="4503756"/>
            <a:ext cx="5043524" cy="1200329"/>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TRUNCATE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a:t>
            </a: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501517" cy="5462957"/>
          </a:xfrm>
        </p:spPr>
        <p:txBody>
          <a:bodyPr/>
          <a:lstStyle/>
          <a:p>
            <a:pPr>
              <a:buNone/>
            </a:pPr>
            <a:r>
              <a:rPr lang="en-US" sz="2800" dirty="0">
                <a:solidFill>
                  <a:srgbClr val="C00000"/>
                </a:solidFill>
                <a:latin typeface="Copperplate Gothic Light" pitchFamily="34" charset="0"/>
              </a:rPr>
              <a:t>Cursors</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Cursor is a private SQL workgroup area allocated temporarily </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The required amount of memory space will be allocated in cursor name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A cursor holds the records written by select statement</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There are two types of cursors</a:t>
            </a:r>
          </a:p>
          <a:p>
            <a:pPr lvl="1">
              <a:lnSpc>
                <a:spcPct val="150000"/>
              </a:lnSpc>
              <a:buClr>
                <a:srgbClr val="C00000"/>
              </a:buClr>
              <a:buFont typeface="Arial" pitchFamily="34" charset="0"/>
              <a:buChar char="•"/>
            </a:pPr>
            <a:r>
              <a:rPr lang="en-US" sz="2400" dirty="0">
                <a:solidFill>
                  <a:srgbClr val="0000FF"/>
                </a:solidFill>
                <a:latin typeface="Bookman Old Style" pitchFamily="18" charset="0"/>
              </a:rPr>
              <a:t>Implicit Cursors</a:t>
            </a:r>
          </a:p>
          <a:p>
            <a:pPr lvl="1">
              <a:lnSpc>
                <a:spcPct val="150000"/>
              </a:lnSpc>
              <a:buClr>
                <a:srgbClr val="C00000"/>
              </a:buClr>
              <a:buFont typeface="Arial" pitchFamily="34" charset="0"/>
              <a:buChar char="•"/>
            </a:pPr>
            <a:r>
              <a:rPr lang="en-US" sz="2400" dirty="0">
                <a:solidFill>
                  <a:srgbClr val="0000FF"/>
                </a:solidFill>
                <a:latin typeface="Bookman Old Style" pitchFamily="18" charset="0"/>
              </a:rPr>
              <a:t>Explicit Cursors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510360"/>
            <a:ext cx="11115032" cy="2143141"/>
          </a:xfrm>
        </p:spPr>
        <p:txBody>
          <a:bodyPr>
            <a:normAutofit fontScale="85000" lnSpcReduction="20000"/>
          </a:bodyPr>
          <a:lstStyle/>
          <a:p>
            <a:pPr>
              <a:buNone/>
            </a:pPr>
            <a:r>
              <a:rPr lang="en-US" sz="2800" dirty="0">
                <a:solidFill>
                  <a:srgbClr val="C00000"/>
                </a:solidFill>
                <a:latin typeface="Copperplate Gothic Light" pitchFamily="34" charset="0"/>
              </a:rPr>
              <a:t>Implicit Cursors</a:t>
            </a:r>
          </a:p>
          <a:p>
            <a:pPr>
              <a:buClr>
                <a:srgbClr val="C00000"/>
              </a:buClr>
              <a:buFont typeface="Wingdings" pitchFamily="2" charset="2"/>
              <a:buChar char="ü"/>
            </a:pPr>
            <a:r>
              <a:rPr lang="en-US" sz="2600" dirty="0">
                <a:solidFill>
                  <a:srgbClr val="0000FF"/>
                </a:solidFill>
                <a:latin typeface="Bookman Old Style" pitchFamily="18" charset="0"/>
              </a:rPr>
              <a:t>Oracle create implicit cursor automatically whenever the DML statements ( INSERT, UPDATE and DELETE) are executed.</a:t>
            </a:r>
          </a:p>
          <a:p>
            <a:pPr>
              <a:buClr>
                <a:srgbClr val="C00000"/>
              </a:buClr>
              <a:buFont typeface="Wingdings" pitchFamily="2" charset="2"/>
              <a:buChar char="ü"/>
            </a:pPr>
            <a:r>
              <a:rPr lang="en-US" sz="2600" dirty="0">
                <a:solidFill>
                  <a:srgbClr val="0000FF"/>
                </a:solidFill>
                <a:latin typeface="Bookman Old Style" pitchFamily="18" charset="0"/>
              </a:rPr>
              <a:t>The implicit cursors are SQL cursors</a:t>
            </a:r>
          </a:p>
          <a:p>
            <a:pPr>
              <a:buClr>
                <a:srgbClr val="C00000"/>
              </a:buClr>
              <a:buFont typeface="Wingdings" pitchFamily="2" charset="2"/>
              <a:buChar char="ü"/>
            </a:pPr>
            <a:r>
              <a:rPr lang="en-US" sz="2600" dirty="0">
                <a:solidFill>
                  <a:srgbClr val="0000FF"/>
                </a:solidFill>
                <a:latin typeface="Bookman Old Style" pitchFamily="18" charset="0"/>
              </a:rPr>
              <a:t>The SQL cursors has four attributes</a:t>
            </a:r>
            <a:r>
              <a:rPr lang="en-US" sz="2500" dirty="0">
                <a:solidFill>
                  <a:srgbClr val="0000FF"/>
                </a:solidFill>
                <a:latin typeface="Bookman Old Style" pitchFamily="18" charset="0"/>
              </a:rPr>
              <a:t> 	</a:t>
            </a:r>
          </a:p>
          <a:p>
            <a:pPr lvl="1">
              <a:buClr>
                <a:srgbClr val="C00000"/>
              </a:buClr>
              <a:buNone/>
            </a:pPr>
            <a:r>
              <a:rPr lang="en-US" sz="2500" dirty="0">
                <a:solidFill>
                  <a:srgbClr val="0000FF"/>
                </a:solidFill>
                <a:latin typeface="Bookman Old Style" pitchFamily="18" charset="0"/>
              </a:rPr>
              <a:t> 	</a:t>
            </a:r>
          </a:p>
          <a:p>
            <a:pPr>
              <a:buNone/>
            </a:pPr>
            <a:endParaRPr lang="en-US" sz="29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graphicFrame>
        <p:nvGraphicFramePr>
          <p:cNvPr id="7" name="Table 6"/>
          <p:cNvGraphicFramePr>
            <a:graphicFrameLocks noGrp="1"/>
          </p:cNvGraphicFramePr>
          <p:nvPr/>
        </p:nvGraphicFramePr>
        <p:xfrm>
          <a:off x="165852" y="2224872"/>
          <a:ext cx="11858708" cy="4357718"/>
        </p:xfrm>
        <a:graphic>
          <a:graphicData uri="http://schemas.openxmlformats.org/drawingml/2006/table">
            <a:tbl>
              <a:tblPr firstRow="1" bandRow="1">
                <a:tableStyleId>{5940675A-B579-460E-94D1-54222C63F5DA}</a:tableStyleId>
              </a:tblPr>
              <a:tblGrid>
                <a:gridCol w="2387658">
                  <a:extLst>
                    <a:ext uri="{9D8B030D-6E8A-4147-A177-3AD203B41FA5}">
                      <a16:colId xmlns:a16="http://schemas.microsoft.com/office/drawing/2014/main" val="20000"/>
                    </a:ext>
                  </a:extLst>
                </a:gridCol>
                <a:gridCol w="9471050">
                  <a:extLst>
                    <a:ext uri="{9D8B030D-6E8A-4147-A177-3AD203B41FA5}">
                      <a16:colId xmlns:a16="http://schemas.microsoft.com/office/drawing/2014/main" val="20001"/>
                    </a:ext>
                  </a:extLst>
                </a:gridCol>
              </a:tblGrid>
              <a:tr h="454345">
                <a:tc>
                  <a:txBody>
                    <a:bodyPr/>
                    <a:lstStyle/>
                    <a:p>
                      <a:pPr algn="ctr"/>
                      <a:r>
                        <a:rPr lang="en-US" sz="1600" dirty="0">
                          <a:solidFill>
                            <a:srgbClr val="C00000"/>
                          </a:solidFill>
                          <a:latin typeface="Copperplate Gothic Light" pitchFamily="34" charset="0"/>
                        </a:rPr>
                        <a:t>Attribute</a:t>
                      </a:r>
                    </a:p>
                  </a:txBody>
                  <a:tcPr>
                    <a:solidFill>
                      <a:schemeClr val="accent6">
                        <a:lumMod val="20000"/>
                        <a:lumOff val="80000"/>
                      </a:schemeClr>
                    </a:solidFill>
                  </a:tcPr>
                </a:tc>
                <a:tc>
                  <a:txBody>
                    <a:bodyPr/>
                    <a:lstStyle/>
                    <a:p>
                      <a:pPr algn="ctr"/>
                      <a:r>
                        <a:rPr lang="en-US" sz="1600" dirty="0">
                          <a:solidFill>
                            <a:srgbClr val="C00000"/>
                          </a:solidFill>
                          <a:latin typeface="Copperplate Gothic Light" pitchFamily="34" charset="0"/>
                        </a:rPr>
                        <a:t>Description</a:t>
                      </a:r>
                    </a:p>
                  </a:txBody>
                  <a:tcPr>
                    <a:solidFill>
                      <a:schemeClr val="accent6">
                        <a:lumMod val="20000"/>
                        <a:lumOff val="80000"/>
                      </a:schemeClr>
                    </a:solidFill>
                  </a:tcPr>
                </a:tc>
                <a:extLst>
                  <a:ext uri="{0D108BD9-81ED-4DB2-BD59-A6C34878D82A}">
                    <a16:rowId xmlns:a16="http://schemas.microsoft.com/office/drawing/2014/main" val="10000"/>
                  </a:ext>
                </a:extLst>
              </a:tr>
              <a:tr h="772666">
                <a:tc>
                  <a:txBody>
                    <a:bodyPr/>
                    <a:lstStyle/>
                    <a:p>
                      <a:pPr algn="ctr"/>
                      <a:r>
                        <a:rPr lang="en-US" sz="1900" dirty="0">
                          <a:solidFill>
                            <a:srgbClr val="0000FF"/>
                          </a:solidFill>
                          <a:latin typeface="Bookman Old Style" pitchFamily="18" charset="0"/>
                        </a:rPr>
                        <a:t>SQL%ISOPEN</a:t>
                      </a:r>
                      <a:endParaRPr lang="en-US" sz="1900" dirty="0"/>
                    </a:p>
                  </a:txBody>
                  <a:tcPr anchor="ctr">
                    <a:solidFill>
                      <a:schemeClr val="accent6">
                        <a:lumMod val="20000"/>
                        <a:lumOff val="80000"/>
                      </a:schemeClr>
                    </a:solidFill>
                  </a:tcPr>
                </a:tc>
                <a:tc>
                  <a:txBody>
                    <a:bodyPr/>
                    <a:lstStyle/>
                    <a:p>
                      <a:r>
                        <a:rPr lang="en-US" sz="1900" dirty="0">
                          <a:solidFill>
                            <a:srgbClr val="0000FF"/>
                          </a:solidFill>
                          <a:latin typeface="Bookman Old Style" pitchFamily="18" charset="0"/>
                        </a:rPr>
                        <a:t>Always returns FALSE for implicit cursors, because Oracle closes the SQL cursor automatically after executing its associated SQL statement.</a:t>
                      </a:r>
                      <a:endParaRPr lang="en-US" sz="1900" dirty="0"/>
                    </a:p>
                  </a:txBody>
                  <a:tcPr>
                    <a:solidFill>
                      <a:schemeClr val="accent6">
                        <a:lumMod val="20000"/>
                        <a:lumOff val="80000"/>
                      </a:schemeClr>
                    </a:solidFill>
                  </a:tcPr>
                </a:tc>
                <a:extLst>
                  <a:ext uri="{0D108BD9-81ED-4DB2-BD59-A6C34878D82A}">
                    <a16:rowId xmlns:a16="http://schemas.microsoft.com/office/drawing/2014/main" val="10001"/>
                  </a:ext>
                </a:extLst>
              </a:tr>
              <a:tr h="1098000">
                <a:tc>
                  <a:txBody>
                    <a:bodyPr/>
                    <a:lstStyle/>
                    <a:p>
                      <a:pPr algn="ctr"/>
                      <a:r>
                        <a:rPr lang="en-US" sz="1900" dirty="0">
                          <a:solidFill>
                            <a:srgbClr val="0000FF"/>
                          </a:solidFill>
                          <a:latin typeface="Bookman Old Style" pitchFamily="18" charset="0"/>
                        </a:rPr>
                        <a:t>SQL%FOUND</a:t>
                      </a:r>
                      <a:endParaRPr lang="en-US" sz="1900" dirty="0"/>
                    </a:p>
                  </a:txBody>
                  <a:tcPr anchor="ctr">
                    <a:solidFill>
                      <a:schemeClr val="accent6">
                        <a:lumMod val="20000"/>
                        <a:lumOff val="80000"/>
                      </a:schemeClr>
                    </a:solidFill>
                  </a:tcPr>
                </a:tc>
                <a:tc>
                  <a:txBody>
                    <a:bodyPr/>
                    <a:lstStyle/>
                    <a:p>
                      <a:r>
                        <a:rPr lang="en-US" sz="1900" dirty="0">
                          <a:solidFill>
                            <a:srgbClr val="0000FF"/>
                          </a:solidFill>
                          <a:latin typeface="Bookman Old Style" pitchFamily="18" charset="0"/>
                        </a:rPr>
                        <a:t>Returns TRUE if an INSERT, UPDATE, or DELETE statement affected one or more rows or a SELECT INTO statement returned one or more rows. Otherwise, it returns FALSE.</a:t>
                      </a:r>
                      <a:endParaRPr lang="en-US" sz="1900" dirty="0"/>
                    </a:p>
                  </a:txBody>
                  <a:tcPr>
                    <a:solidFill>
                      <a:schemeClr val="accent6">
                        <a:lumMod val="20000"/>
                        <a:lumOff val="80000"/>
                      </a:schemeClr>
                    </a:solidFill>
                  </a:tcPr>
                </a:tc>
                <a:extLst>
                  <a:ext uri="{0D108BD9-81ED-4DB2-BD59-A6C34878D82A}">
                    <a16:rowId xmlns:a16="http://schemas.microsoft.com/office/drawing/2014/main" val="10002"/>
                  </a:ext>
                </a:extLst>
              </a:tr>
              <a:tr h="1260041">
                <a:tc>
                  <a:txBody>
                    <a:bodyPr/>
                    <a:lstStyle/>
                    <a:p>
                      <a:pPr algn="ctr"/>
                      <a:r>
                        <a:rPr lang="en-US" sz="1900" dirty="0">
                          <a:solidFill>
                            <a:srgbClr val="0000FF"/>
                          </a:solidFill>
                          <a:latin typeface="Bookman Old Style" pitchFamily="18" charset="0"/>
                        </a:rPr>
                        <a:t>SQL%NOTFOUND </a:t>
                      </a:r>
                      <a:endParaRPr lang="en-US" sz="1900" dirty="0"/>
                    </a:p>
                  </a:txBody>
                  <a:tcPr anchor="ctr">
                    <a:solidFill>
                      <a:schemeClr val="accent6">
                        <a:lumMod val="20000"/>
                        <a:lumOff val="80000"/>
                      </a:schemeClr>
                    </a:solidFill>
                  </a:tcPr>
                </a:tc>
                <a:tc>
                  <a:txBody>
                    <a:bodyPr/>
                    <a:lstStyle/>
                    <a:p>
                      <a:pPr marL="0" marR="0" lvl="1" indent="0" algn="l" defTabSz="946404" rtl="0" eaLnBrk="1" fontAlgn="auto" latinLnBrk="0" hangingPunct="1">
                        <a:lnSpc>
                          <a:spcPct val="100000"/>
                        </a:lnSpc>
                        <a:spcBef>
                          <a:spcPts val="0"/>
                        </a:spcBef>
                        <a:spcAft>
                          <a:spcPts val="0"/>
                        </a:spcAft>
                        <a:buClrTx/>
                        <a:buSzTx/>
                        <a:buFontTx/>
                        <a:buNone/>
                        <a:tabLst/>
                        <a:defRPr/>
                      </a:pPr>
                      <a:r>
                        <a:rPr lang="en-US" sz="1900" dirty="0">
                          <a:solidFill>
                            <a:srgbClr val="0000FF"/>
                          </a:solidFill>
                          <a:latin typeface="Bookman Old Style" pitchFamily="18" charset="0"/>
                        </a:rPr>
                        <a:t>The logical opposite of %FOUND. It returns TRUE if an INSERT, UPDATE, or DELETE statement affected no rows, or a SELECT INTO statement returned no rows. Otherwise, it returns FALSE.</a:t>
                      </a:r>
                    </a:p>
                    <a:p>
                      <a:endParaRPr lang="en-US" sz="1900" dirty="0"/>
                    </a:p>
                  </a:txBody>
                  <a:tcPr>
                    <a:solidFill>
                      <a:schemeClr val="accent6">
                        <a:lumMod val="20000"/>
                        <a:lumOff val="80000"/>
                      </a:schemeClr>
                    </a:solidFill>
                  </a:tcPr>
                </a:tc>
                <a:extLst>
                  <a:ext uri="{0D108BD9-81ED-4DB2-BD59-A6C34878D82A}">
                    <a16:rowId xmlns:a16="http://schemas.microsoft.com/office/drawing/2014/main" val="10003"/>
                  </a:ext>
                </a:extLst>
              </a:tr>
              <a:tr h="772666">
                <a:tc>
                  <a:txBody>
                    <a:bodyPr/>
                    <a:lstStyle/>
                    <a:p>
                      <a:pPr algn="ctr"/>
                      <a:r>
                        <a:rPr lang="en-US" sz="1900" dirty="0">
                          <a:solidFill>
                            <a:srgbClr val="0000FF"/>
                          </a:solidFill>
                          <a:latin typeface="Bookman Old Style" pitchFamily="18" charset="0"/>
                        </a:rPr>
                        <a:t>SQL%ROWCOUNT</a:t>
                      </a:r>
                      <a:endParaRPr lang="en-US" sz="1900" dirty="0"/>
                    </a:p>
                  </a:txBody>
                  <a:tcPr anchor="ctr">
                    <a:solidFill>
                      <a:schemeClr val="accent6">
                        <a:lumMod val="20000"/>
                        <a:lumOff val="80000"/>
                      </a:schemeClr>
                    </a:solidFill>
                  </a:tcPr>
                </a:tc>
                <a:tc>
                  <a:txBody>
                    <a:bodyPr/>
                    <a:lstStyle/>
                    <a:p>
                      <a:r>
                        <a:rPr lang="en-US" sz="1900" dirty="0">
                          <a:solidFill>
                            <a:srgbClr val="0000FF"/>
                          </a:solidFill>
                          <a:latin typeface="Bookman Old Style" pitchFamily="18" charset="0"/>
                        </a:rPr>
                        <a:t>Returns the number of rows affected by an INSERT, UPDATE, or DELETE statement, or returned by a SELECT INTO statement.</a:t>
                      </a:r>
                      <a:endParaRPr lang="en-US" sz="1900" dirty="0"/>
                    </a:p>
                  </a:txBody>
                  <a:tcPr>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81798"/>
            <a:ext cx="11186471" cy="6072230"/>
          </a:xfrm>
        </p:spPr>
        <p:txBody>
          <a:bodyPr>
            <a:normAutofit fontScale="85000" lnSpcReduction="10000"/>
          </a:bodyPr>
          <a:lstStyle/>
          <a:p>
            <a:pPr>
              <a:buNone/>
            </a:pPr>
            <a:r>
              <a:rPr lang="en-US" sz="2400" dirty="0">
                <a:solidFill>
                  <a:srgbClr val="C00000"/>
                </a:solidFill>
                <a:latin typeface="Copperplate Gothic Light" pitchFamily="34" charset="0"/>
              </a:rPr>
              <a:t>Example for Implicit Cursors ( Consider EMP table)</a:t>
            </a:r>
          </a:p>
          <a:p>
            <a:pPr>
              <a:buNone/>
            </a:pPr>
            <a:endParaRPr lang="en-US" sz="2000" dirty="0">
              <a:latin typeface="Bookman Old Style" pitchFamily="18" charset="0"/>
            </a:endParaRPr>
          </a:p>
          <a:p>
            <a:pPr>
              <a:buNone/>
            </a:pPr>
            <a:r>
              <a:rPr lang="en-US" sz="2000" dirty="0">
                <a:solidFill>
                  <a:srgbClr val="0000FF"/>
                </a:solidFill>
                <a:latin typeface="Bookman Old Style" pitchFamily="18" charset="0"/>
              </a:rPr>
              <a:t>DECLARE</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total_rows</a:t>
            </a:r>
            <a:r>
              <a:rPr lang="en-US" sz="2000" dirty="0">
                <a:solidFill>
                  <a:srgbClr val="0000FF"/>
                </a:solidFill>
                <a:latin typeface="Bookman Old Style" pitchFamily="18" charset="0"/>
              </a:rPr>
              <a:t> number(2);</a:t>
            </a:r>
          </a:p>
          <a:p>
            <a:pPr>
              <a:buNone/>
            </a:pPr>
            <a:r>
              <a:rPr lang="en-US" sz="2000" dirty="0">
                <a:solidFill>
                  <a:srgbClr val="0000FF"/>
                </a:solidFill>
                <a:latin typeface="Bookman Old Style" pitchFamily="18" charset="0"/>
              </a:rPr>
              <a:t>    BEGIN</a:t>
            </a:r>
          </a:p>
          <a:p>
            <a:pPr>
              <a:buNone/>
            </a:pPr>
            <a:r>
              <a:rPr lang="en-US" sz="2000" dirty="0">
                <a:solidFill>
                  <a:srgbClr val="0000FF"/>
                </a:solidFill>
                <a:latin typeface="Bookman Old Style" pitchFamily="18" charset="0"/>
              </a:rPr>
              <a:t>       UPDATE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SET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+ 500 where </a:t>
            </a:r>
            <a:r>
              <a:rPr lang="en-US" sz="2000" dirty="0" err="1">
                <a:solidFill>
                  <a:srgbClr val="0000FF"/>
                </a:solidFill>
                <a:latin typeface="Bookman Old Style" pitchFamily="18" charset="0"/>
              </a:rPr>
              <a:t>comm</a:t>
            </a:r>
            <a:r>
              <a:rPr lang="en-US" sz="2000" dirty="0">
                <a:solidFill>
                  <a:srgbClr val="0000FF"/>
                </a:solidFill>
                <a:latin typeface="Bookman Old Style" pitchFamily="18" charset="0"/>
              </a:rPr>
              <a:t> is null ;</a:t>
            </a:r>
          </a:p>
          <a:p>
            <a:pPr>
              <a:buNone/>
            </a:pPr>
            <a:r>
              <a:rPr lang="en-US" sz="2000" dirty="0">
                <a:solidFill>
                  <a:srgbClr val="0000FF"/>
                </a:solidFill>
                <a:latin typeface="Bookman Old Style" pitchFamily="18" charset="0"/>
              </a:rPr>
              <a:t>       IF </a:t>
            </a:r>
            <a:r>
              <a:rPr lang="en-US" sz="2000" dirty="0" err="1">
                <a:solidFill>
                  <a:srgbClr val="0000FF"/>
                </a:solidFill>
                <a:latin typeface="Bookman Old Style" pitchFamily="18" charset="0"/>
              </a:rPr>
              <a:t>sql%notfound</a:t>
            </a:r>
            <a:r>
              <a:rPr lang="en-US" sz="2000" dirty="0">
                <a:solidFill>
                  <a:srgbClr val="0000FF"/>
                </a:solidFill>
                <a:latin typeface="Bookman Old Style" pitchFamily="18" charset="0"/>
              </a:rPr>
              <a:t> THEN</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('No Employee selected');</a:t>
            </a:r>
          </a:p>
          <a:p>
            <a:pPr>
              <a:buNone/>
            </a:pPr>
            <a:r>
              <a:rPr lang="en-US" sz="2000" dirty="0">
                <a:solidFill>
                  <a:srgbClr val="0000FF"/>
                </a:solidFill>
                <a:latin typeface="Bookman Old Style" pitchFamily="18" charset="0"/>
              </a:rPr>
              <a:t>       ELSIF </a:t>
            </a:r>
            <a:r>
              <a:rPr lang="en-US" sz="2000" dirty="0" err="1">
                <a:solidFill>
                  <a:srgbClr val="0000FF"/>
                </a:solidFill>
                <a:latin typeface="Bookman Old Style" pitchFamily="18" charset="0"/>
              </a:rPr>
              <a:t>sql%found</a:t>
            </a:r>
            <a:r>
              <a:rPr lang="en-US" sz="2000" dirty="0">
                <a:solidFill>
                  <a:srgbClr val="0000FF"/>
                </a:solidFill>
                <a:latin typeface="Bookman Old Style" pitchFamily="18" charset="0"/>
              </a:rPr>
              <a:t> THEN</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total_rows</a:t>
            </a:r>
            <a:r>
              <a:rPr lang="en-US" sz="2000" dirty="0">
                <a:solidFill>
                  <a:srgbClr val="0000FF"/>
                </a:solidFill>
                <a:latin typeface="Bookman Old Style" pitchFamily="18" charset="0"/>
              </a:rPr>
              <a:t> := </a:t>
            </a:r>
            <a:r>
              <a:rPr lang="en-US" sz="2000" dirty="0" err="1">
                <a:solidFill>
                  <a:srgbClr val="0000FF"/>
                </a:solidFill>
                <a:latin typeface="Bookman Old Style" pitchFamily="18" charset="0"/>
              </a:rPr>
              <a:t>sql%rowcount</a:t>
            </a:r>
            <a:r>
              <a:rPr lang="en-US" sz="2000" dirty="0">
                <a:solidFill>
                  <a:srgbClr val="0000FF"/>
                </a:solidFill>
                <a:latin typeface="Bookman Old Style" pitchFamily="18" charset="0"/>
              </a:rPr>
              <a:t>;</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total_rows</a:t>
            </a:r>
            <a:r>
              <a:rPr lang="en-US" sz="2000" dirty="0">
                <a:solidFill>
                  <a:srgbClr val="0000FF"/>
                </a:solidFill>
                <a:latin typeface="Bookman Old Style" pitchFamily="18" charset="0"/>
              </a:rPr>
              <a:t> || ' Employees selected ');</a:t>
            </a:r>
          </a:p>
          <a:p>
            <a:pPr>
              <a:buNone/>
            </a:pPr>
            <a:r>
              <a:rPr lang="en-US" sz="2000" dirty="0">
                <a:solidFill>
                  <a:srgbClr val="0000FF"/>
                </a:solidFill>
                <a:latin typeface="Bookman Old Style" pitchFamily="18" charset="0"/>
              </a:rPr>
              <a:t>      END IF;</a:t>
            </a:r>
          </a:p>
          <a:p>
            <a:pPr>
              <a:buNone/>
            </a:pPr>
            <a:r>
              <a:rPr lang="en-US" sz="2000" dirty="0">
                <a:solidFill>
                  <a:srgbClr val="0000FF"/>
                </a:solidFill>
                <a:latin typeface="Bookman Old Style" pitchFamily="18" charset="0"/>
              </a:rPr>
              <a:t>  END;</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Output</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10 Employees selected</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PL/SQL procedure successfully completed.</a:t>
            </a:r>
          </a:p>
          <a:p>
            <a:pPr>
              <a:buNone/>
            </a:pPr>
            <a:endParaRPr lang="en-US" sz="2000" dirty="0">
              <a:solidFill>
                <a:srgbClr val="0000FF"/>
              </a:solidFill>
              <a:latin typeface="Bookman Old Style" pitchFamily="18" charset="0"/>
            </a:endParaRPr>
          </a:p>
          <a:p>
            <a:pPr>
              <a:buNone/>
            </a:pPr>
            <a:r>
              <a:rPr lang="en-US" sz="2000" dirty="0">
                <a:solidFill>
                  <a:srgbClr val="FF0000"/>
                </a:solidFill>
                <a:latin typeface="Copperplate Gothic Light" pitchFamily="34" charset="0"/>
              </a:rPr>
              <a:t>Note : </a:t>
            </a:r>
            <a:r>
              <a:rPr lang="en-US" sz="2000" dirty="0">
                <a:solidFill>
                  <a:srgbClr val="FF0000"/>
                </a:solidFill>
                <a:latin typeface="Bookman Old Style" pitchFamily="18" charset="0"/>
              </a:rPr>
              <a:t>Sal updated in EMP table for 10 employees , those commission is null</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102</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724674"/>
            <a:ext cx="11115032" cy="5391519"/>
          </a:xfrm>
        </p:spPr>
        <p:txBody>
          <a:bodyPr>
            <a:normAutofit fontScale="77500" lnSpcReduction="20000"/>
          </a:bodyPr>
          <a:lstStyle/>
          <a:p>
            <a:pPr>
              <a:buNone/>
            </a:pPr>
            <a:r>
              <a:rPr lang="en-US" sz="2600" dirty="0">
                <a:solidFill>
                  <a:srgbClr val="C00000"/>
                </a:solidFill>
                <a:latin typeface="Copperplate Gothic Light" pitchFamily="34" charset="0"/>
              </a:rPr>
              <a:t>Explicit Cursors</a:t>
            </a:r>
          </a:p>
          <a:p>
            <a:pPr>
              <a:buClr>
                <a:srgbClr val="C00000"/>
              </a:buClr>
              <a:buFont typeface="Wingdings" pitchFamily="2" charset="2"/>
              <a:buChar char="ü"/>
            </a:pPr>
            <a:endParaRPr lang="en-US" sz="2200" dirty="0">
              <a:solidFill>
                <a:srgbClr val="0000FF"/>
              </a:solidFill>
              <a:latin typeface="Bookman Old Style" pitchFamily="18" charset="0"/>
            </a:endParaRPr>
          </a:p>
          <a:p>
            <a:pPr lvl="1">
              <a:buClr>
                <a:srgbClr val="C00000"/>
              </a:buClr>
              <a:buFont typeface="Wingdings" pitchFamily="2" charset="2"/>
              <a:buChar char="ü"/>
            </a:pPr>
            <a:r>
              <a:rPr lang="en-US" sz="2200" dirty="0">
                <a:solidFill>
                  <a:srgbClr val="0000FF"/>
                </a:solidFill>
                <a:latin typeface="Bookman Old Style" pitchFamily="18" charset="0"/>
              </a:rPr>
              <a:t>Explicit cursors are user-defined cursors</a:t>
            </a:r>
          </a:p>
          <a:p>
            <a:pPr lvl="1">
              <a:buClr>
                <a:srgbClr val="C00000"/>
              </a:buClr>
              <a:buFont typeface="Wingdings" pitchFamily="2" charset="2"/>
              <a:buChar char="ü"/>
            </a:pPr>
            <a:r>
              <a:rPr lang="en-US" sz="2200" dirty="0">
                <a:solidFill>
                  <a:srgbClr val="0000FF"/>
                </a:solidFill>
                <a:latin typeface="Bookman Old Style" pitchFamily="18" charset="0"/>
              </a:rPr>
              <a:t>It should be defined in the declaration section of the PL/SQL Block.</a:t>
            </a:r>
          </a:p>
          <a:p>
            <a:pPr>
              <a:buNone/>
            </a:pPr>
            <a:endParaRPr lang="en-US" sz="2400" dirty="0">
              <a:solidFill>
                <a:srgbClr val="C00000"/>
              </a:solidFill>
              <a:latin typeface="Copperplate Gothic Light" pitchFamily="34" charset="0"/>
            </a:endParaRPr>
          </a:p>
          <a:p>
            <a:pPr>
              <a:buNone/>
            </a:pPr>
            <a:r>
              <a:rPr lang="en-US" sz="2400" dirty="0">
                <a:solidFill>
                  <a:srgbClr val="C00000"/>
                </a:solidFill>
                <a:latin typeface="Copperplate Gothic Light" pitchFamily="34" charset="0"/>
              </a:rPr>
              <a:t>Syntax</a:t>
            </a:r>
            <a:r>
              <a:rPr lang="en-US" sz="2400" dirty="0">
                <a:latin typeface="Copperplate Gothic Light" pitchFamily="34" charset="0"/>
              </a:rPr>
              <a:t> </a:t>
            </a:r>
          </a:p>
          <a:p>
            <a:pPr lvl="1">
              <a:buNone/>
            </a:pPr>
            <a:endParaRPr lang="en-US" sz="2400" dirty="0">
              <a:solidFill>
                <a:srgbClr val="0000FF"/>
              </a:solidFill>
              <a:latin typeface="Bookman Old Style" pitchFamily="18" charset="0"/>
            </a:endParaRPr>
          </a:p>
          <a:p>
            <a:pPr lvl="1">
              <a:buNone/>
            </a:pPr>
            <a:r>
              <a:rPr lang="en-US" sz="2400" dirty="0">
                <a:solidFill>
                  <a:srgbClr val="0000FF"/>
                </a:solidFill>
                <a:latin typeface="Bookman Old Style" pitchFamily="18" charset="0"/>
              </a:rPr>
              <a:t>CURSOR </a:t>
            </a:r>
            <a:r>
              <a:rPr lang="en-US" sz="2400" dirty="0" err="1">
                <a:solidFill>
                  <a:srgbClr val="0000FF"/>
                </a:solidFill>
                <a:latin typeface="Bookman Old Style" pitchFamily="18" charset="0"/>
              </a:rPr>
              <a:t>cursor_name</a:t>
            </a:r>
            <a:r>
              <a:rPr lang="en-US" sz="2400" dirty="0">
                <a:solidFill>
                  <a:srgbClr val="0000FF"/>
                </a:solidFill>
                <a:latin typeface="Bookman Old Style" pitchFamily="18" charset="0"/>
              </a:rPr>
              <a:t> IS </a:t>
            </a:r>
            <a:r>
              <a:rPr lang="en-US" sz="2400" dirty="0" err="1">
                <a:solidFill>
                  <a:srgbClr val="0000FF"/>
                </a:solidFill>
                <a:latin typeface="Bookman Old Style" pitchFamily="18" charset="0"/>
              </a:rPr>
              <a:t>select_statement</a:t>
            </a:r>
            <a:r>
              <a:rPr lang="en-US" sz="2400" dirty="0">
                <a:solidFill>
                  <a:srgbClr val="0000FF"/>
                </a:solidFill>
                <a:latin typeface="Bookman Old Style" pitchFamily="18" charset="0"/>
              </a:rPr>
              <a:t>;</a:t>
            </a:r>
          </a:p>
          <a:p>
            <a:pPr>
              <a:buNone/>
            </a:pPr>
            <a:endParaRPr lang="en-US" sz="2400" dirty="0">
              <a:solidFill>
                <a:srgbClr val="C00000"/>
              </a:solidFill>
              <a:latin typeface="Copperplate Gothic Light" pitchFamily="34" charset="0"/>
            </a:endParaRPr>
          </a:p>
          <a:p>
            <a:pPr>
              <a:buNone/>
            </a:pPr>
            <a:r>
              <a:rPr lang="en-US" sz="2400" dirty="0">
                <a:solidFill>
                  <a:srgbClr val="C00000"/>
                </a:solidFill>
                <a:latin typeface="Copperplate Gothic Light" pitchFamily="34" charset="0"/>
              </a:rPr>
              <a:t>The following steps to be followed for explicit cursors</a:t>
            </a:r>
          </a:p>
          <a:p>
            <a:pPr lvl="1">
              <a:buClr>
                <a:srgbClr val="C00000"/>
              </a:buClr>
              <a:buFont typeface="Wingdings" pitchFamily="2" charset="2"/>
              <a:buChar char="ü"/>
            </a:pPr>
            <a:endParaRPr lang="en-US" sz="2400" dirty="0">
              <a:solidFill>
                <a:srgbClr val="0000FF"/>
              </a:solidFill>
              <a:latin typeface="Bookman Old Style" pitchFamily="18" charset="0"/>
            </a:endParaRPr>
          </a:p>
          <a:p>
            <a:pPr lvl="1">
              <a:lnSpc>
                <a:spcPct val="170000"/>
              </a:lnSpc>
              <a:buClr>
                <a:srgbClr val="C00000"/>
              </a:buClr>
              <a:buFont typeface="Wingdings" pitchFamily="2" charset="2"/>
              <a:buChar char="ü"/>
            </a:pPr>
            <a:r>
              <a:rPr lang="en-US" sz="2400" dirty="0">
                <a:solidFill>
                  <a:srgbClr val="0000FF"/>
                </a:solidFill>
                <a:latin typeface="Bookman Old Style" pitchFamily="18" charset="0"/>
              </a:rPr>
              <a:t>Declare the cursor for initialize the memory</a:t>
            </a:r>
          </a:p>
          <a:p>
            <a:pPr lvl="1">
              <a:lnSpc>
                <a:spcPct val="170000"/>
              </a:lnSpc>
              <a:buClr>
                <a:srgbClr val="C00000"/>
              </a:buClr>
              <a:buFont typeface="Wingdings" pitchFamily="2" charset="2"/>
              <a:buChar char="ü"/>
            </a:pPr>
            <a:r>
              <a:rPr lang="en-US" sz="2400" dirty="0">
                <a:solidFill>
                  <a:srgbClr val="0000FF"/>
                </a:solidFill>
                <a:latin typeface="Bookman Old Style" pitchFamily="18" charset="0"/>
              </a:rPr>
              <a:t>Open the cursor for allocating memory </a:t>
            </a:r>
          </a:p>
          <a:p>
            <a:pPr lvl="1">
              <a:lnSpc>
                <a:spcPct val="170000"/>
              </a:lnSpc>
              <a:buClr>
                <a:srgbClr val="C00000"/>
              </a:buClr>
              <a:buFont typeface="Wingdings" pitchFamily="2" charset="2"/>
              <a:buChar char="ü"/>
            </a:pPr>
            <a:r>
              <a:rPr lang="en-US" sz="2400" dirty="0">
                <a:solidFill>
                  <a:srgbClr val="0000FF"/>
                </a:solidFill>
                <a:latin typeface="Bookman Old Style" pitchFamily="18" charset="0"/>
              </a:rPr>
              <a:t>Fetch the cursor values into local variables</a:t>
            </a:r>
          </a:p>
          <a:p>
            <a:pPr lvl="1">
              <a:lnSpc>
                <a:spcPct val="170000"/>
              </a:lnSpc>
              <a:buClr>
                <a:srgbClr val="C00000"/>
              </a:buClr>
              <a:buFont typeface="Wingdings" pitchFamily="2" charset="2"/>
              <a:buChar char="ü"/>
            </a:pPr>
            <a:r>
              <a:rPr lang="en-US" sz="2400" dirty="0">
                <a:solidFill>
                  <a:srgbClr val="0000FF"/>
                </a:solidFill>
                <a:latin typeface="Bookman Old Style" pitchFamily="18" charset="0"/>
              </a:rPr>
              <a:t>Close the cursor for release the memory</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103</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0972156" cy="5391519"/>
          </a:xfrm>
        </p:spPr>
        <p:txBody>
          <a:bodyPr>
            <a:normAutofit/>
          </a:bodyPr>
          <a:lstStyle/>
          <a:p>
            <a:pPr>
              <a:buNone/>
            </a:pPr>
            <a:r>
              <a:rPr lang="en-US" sz="1800" dirty="0">
                <a:solidFill>
                  <a:srgbClr val="C00000"/>
                </a:solidFill>
                <a:latin typeface="Copperplate Gothic Light" pitchFamily="34" charset="0"/>
              </a:rPr>
              <a:t>Example for Explicit Cursors</a:t>
            </a:r>
          </a:p>
          <a:p>
            <a:pPr>
              <a:buNone/>
            </a:pPr>
            <a:r>
              <a:rPr lang="en-US" sz="1800" dirty="0">
                <a:solidFill>
                  <a:srgbClr val="0000FF"/>
                </a:solidFill>
                <a:latin typeface="Bookman Old Style" pitchFamily="18" charset="0"/>
              </a:rPr>
              <a:t>DECLARE </a:t>
            </a:r>
          </a:p>
          <a:p>
            <a:pPr>
              <a:buNone/>
            </a:pPr>
            <a:r>
              <a:rPr lang="en-US" sz="1800" dirty="0" err="1">
                <a:solidFill>
                  <a:srgbClr val="0000FF"/>
                </a:solidFill>
                <a:latin typeface="Bookman Old Style" pitchFamily="18" charset="0"/>
              </a:rPr>
              <a:t>e</a:t>
            </a:r>
            <a:r>
              <a:rPr lang="en-US" sz="1800">
                <a:solidFill>
                  <a:srgbClr val="0000FF"/>
                </a:solidFill>
                <a:latin typeface="Bookman Old Style" pitchFamily="18" charset="0"/>
              </a:rPr>
              <a:t>mp_no </a:t>
            </a:r>
            <a:r>
              <a:rPr lang="en-US" sz="1800" dirty="0" err="1">
                <a:solidFill>
                  <a:srgbClr val="0000FF"/>
                </a:solidFill>
                <a:latin typeface="Bookman Old Style" pitchFamily="18" charset="0"/>
              </a:rPr>
              <a:t>emp.empno%type</a:t>
            </a:r>
            <a:r>
              <a:rPr lang="en-US" sz="1800" dirty="0">
                <a:solidFill>
                  <a:srgbClr val="0000FF"/>
                </a:solidFill>
                <a:latin typeface="Bookman Old Style" pitchFamily="18" charset="0"/>
              </a:rPr>
              <a:t>; </a:t>
            </a:r>
          </a:p>
          <a:p>
            <a:pPr>
              <a:buNone/>
            </a:pPr>
            <a:r>
              <a:rPr lang="en-US" sz="1800">
                <a:solidFill>
                  <a:srgbClr val="0000FF"/>
                </a:solidFill>
                <a:latin typeface="Bookman Old Style" pitchFamily="18" charset="0"/>
              </a:rPr>
              <a:t>emp_name emp.ename%type</a:t>
            </a:r>
            <a:r>
              <a:rPr lang="en-US" sz="1800" dirty="0">
                <a:solidFill>
                  <a:srgbClr val="0000FF"/>
                </a:solidFill>
                <a:latin typeface="Bookman Old Style" pitchFamily="18" charset="0"/>
              </a:rPr>
              <a:t>; </a:t>
            </a:r>
          </a:p>
          <a:p>
            <a:pPr>
              <a:buNone/>
            </a:pPr>
            <a:r>
              <a:rPr lang="en-US" sz="1800">
                <a:solidFill>
                  <a:srgbClr val="0000FF"/>
                </a:solidFill>
                <a:latin typeface="Bookman Old Style" pitchFamily="18" charset="0"/>
              </a:rPr>
              <a:t>emp_sal emp.sal%type</a:t>
            </a:r>
            <a:r>
              <a:rPr lang="en-US" sz="1800" dirty="0">
                <a:solidFill>
                  <a:srgbClr val="0000FF"/>
                </a:solidFill>
                <a:latin typeface="Bookman Old Style" pitchFamily="18" charset="0"/>
              </a:rPr>
              <a:t>; </a:t>
            </a:r>
          </a:p>
          <a:p>
            <a:pPr>
              <a:buNone/>
            </a:pPr>
            <a:r>
              <a:rPr lang="en-US" sz="1800">
                <a:solidFill>
                  <a:srgbClr val="0000FF"/>
                </a:solidFill>
                <a:latin typeface="Bookman Old Style" pitchFamily="18" charset="0"/>
              </a:rPr>
              <a:t>CURSOR emp_cur </a:t>
            </a:r>
            <a:r>
              <a:rPr lang="en-US" sz="1800" dirty="0">
                <a:solidFill>
                  <a:srgbClr val="0000FF"/>
                </a:solidFill>
                <a:latin typeface="Bookman Old Style" pitchFamily="18" charset="0"/>
              </a:rPr>
              <a:t>is </a:t>
            </a:r>
            <a:r>
              <a:rPr lang="en-US" sz="1800">
                <a:solidFill>
                  <a:srgbClr val="0000FF"/>
                </a:solidFill>
                <a:latin typeface="Bookman Old Style" pitchFamily="18" charset="0"/>
              </a:rPr>
              <a:t>SELECT empno,ename,sal FROM emp; </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BEGIN </a:t>
            </a:r>
          </a:p>
          <a:p>
            <a:pPr>
              <a:buNone/>
            </a:pPr>
            <a:r>
              <a:rPr lang="en-US" sz="1800">
                <a:solidFill>
                  <a:srgbClr val="0000FF"/>
                </a:solidFill>
                <a:latin typeface="Bookman Old Style" pitchFamily="18" charset="0"/>
              </a:rPr>
              <a:t>OPEN emp_cur;</a:t>
            </a:r>
            <a:endParaRPr lang="en-US" sz="1800" dirty="0">
              <a:solidFill>
                <a:srgbClr val="0000FF"/>
              </a:solidFill>
              <a:latin typeface="Bookman Old Style" pitchFamily="18" charset="0"/>
            </a:endParaRPr>
          </a:p>
          <a:p>
            <a:pPr>
              <a:buNone/>
            </a:pPr>
            <a:r>
              <a:rPr lang="en-US" sz="1800">
                <a:solidFill>
                  <a:srgbClr val="0000FF"/>
                </a:solidFill>
                <a:latin typeface="Bookman Old Style" pitchFamily="18" charset="0"/>
              </a:rPr>
              <a:t>dbms_output.put_line(‘emp_no’ || ' ' || ‘emp_name’ || ' ' ||’emp_sal’);</a:t>
            </a:r>
          </a:p>
          <a:p>
            <a:pPr>
              <a:buNone/>
            </a:pPr>
            <a:r>
              <a:rPr lang="en-US" sz="1800">
                <a:solidFill>
                  <a:srgbClr val="0000FF"/>
                </a:solidFill>
                <a:latin typeface="Bookman Old Style" pitchFamily="18" charset="0"/>
              </a:rPr>
              <a:t>LOOP </a:t>
            </a:r>
            <a:endParaRPr lang="en-US" sz="1800" dirty="0">
              <a:solidFill>
                <a:srgbClr val="0000FF"/>
              </a:solidFill>
              <a:latin typeface="Bookman Old Style" pitchFamily="18" charset="0"/>
            </a:endParaRPr>
          </a:p>
          <a:p>
            <a:pPr>
              <a:buNone/>
            </a:pPr>
            <a:r>
              <a:rPr lang="en-US" sz="1800">
                <a:solidFill>
                  <a:srgbClr val="0000FF"/>
                </a:solidFill>
                <a:latin typeface="Bookman Old Style" pitchFamily="18" charset="0"/>
              </a:rPr>
              <a:t>FETCH emp_cur into emp_no,emp_name,emp_sal; </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EXIT </a:t>
            </a:r>
            <a:r>
              <a:rPr lang="en-US" sz="1800">
                <a:solidFill>
                  <a:srgbClr val="0000FF"/>
                </a:solidFill>
                <a:latin typeface="Bookman Old Style" pitchFamily="18" charset="0"/>
              </a:rPr>
              <a:t>WHEN emp_cur%notfound</a:t>
            </a:r>
            <a:r>
              <a:rPr lang="en-US" sz="1800" dirty="0">
                <a:solidFill>
                  <a:srgbClr val="0000FF"/>
                </a:solidFill>
                <a:latin typeface="Bookman Old Style" pitchFamily="18" charset="0"/>
              </a:rPr>
              <a:t>; </a:t>
            </a:r>
          </a:p>
          <a:p>
            <a:pPr>
              <a:buNone/>
            </a:pPr>
            <a:r>
              <a:rPr lang="en-US" sz="1800">
                <a:solidFill>
                  <a:srgbClr val="0000FF"/>
                </a:solidFill>
                <a:latin typeface="Bookman Old Style" pitchFamily="18" charset="0"/>
              </a:rPr>
              <a:t>dbms_output.put_line(emp_no  || </a:t>
            </a:r>
            <a:r>
              <a:rPr lang="en-US" sz="1800" dirty="0">
                <a:solidFill>
                  <a:srgbClr val="0000FF"/>
                </a:solidFill>
                <a:latin typeface="Bookman Old Style" pitchFamily="18" charset="0"/>
              </a:rPr>
              <a:t>' ' </a:t>
            </a:r>
            <a:r>
              <a:rPr lang="en-US" sz="1800">
                <a:solidFill>
                  <a:srgbClr val="0000FF"/>
                </a:solidFill>
                <a:latin typeface="Bookman Old Style" pitchFamily="18" charset="0"/>
              </a:rPr>
              <a:t>|| emp_name </a:t>
            </a:r>
            <a:r>
              <a:rPr lang="en-US" sz="1800" dirty="0">
                <a:solidFill>
                  <a:srgbClr val="0000FF"/>
                </a:solidFill>
                <a:latin typeface="Bookman Old Style" pitchFamily="18" charset="0"/>
              </a:rPr>
              <a:t>|| ' ' </a:t>
            </a:r>
            <a:r>
              <a:rPr lang="en-US" sz="1800">
                <a:solidFill>
                  <a:srgbClr val="0000FF"/>
                </a:solidFill>
                <a:latin typeface="Bookman Old Style" pitchFamily="18" charset="0"/>
              </a:rPr>
              <a:t>|| emp_sal); </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END LOOP; </a:t>
            </a:r>
          </a:p>
          <a:p>
            <a:pPr>
              <a:buNone/>
            </a:pPr>
            <a:r>
              <a:rPr lang="en-US" sz="1800">
                <a:solidFill>
                  <a:srgbClr val="0000FF"/>
                </a:solidFill>
                <a:latin typeface="Bookman Old Style" pitchFamily="18" charset="0"/>
              </a:rPr>
              <a:t>CLOSE emp_cur; </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END;</a:t>
            </a:r>
          </a:p>
          <a:p>
            <a:pPr>
              <a:buNone/>
            </a:pPr>
            <a:endParaRPr lang="en-US" sz="1800"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104</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
        <p:nvSpPr>
          <p:cNvPr id="7" name="TextBox 6"/>
          <p:cNvSpPr txBox="1"/>
          <p:nvPr/>
        </p:nvSpPr>
        <p:spPr>
          <a:xfrm>
            <a:off x="8181783" y="1510492"/>
            <a:ext cx="3952067" cy="3970318"/>
          </a:xfrm>
          <a:prstGeom prst="rect">
            <a:avLst/>
          </a:prstGeom>
          <a:noFill/>
          <a:ln>
            <a:solidFill>
              <a:srgbClr val="C00000"/>
            </a:solidFill>
          </a:ln>
        </p:spPr>
        <p:txBody>
          <a:bodyPr wrap="square" rtlCol="0">
            <a:spAutoFit/>
          </a:bodyPr>
          <a:lstStyle/>
          <a:p>
            <a:r>
              <a:rPr lang="en-US" sz="1400" dirty="0">
                <a:solidFill>
                  <a:srgbClr val="0000FF"/>
                </a:solidFill>
                <a:latin typeface="Bookman Old Style" pitchFamily="18" charset="0"/>
              </a:rPr>
              <a:t>Output</a:t>
            </a:r>
          </a:p>
          <a:p>
            <a:endParaRPr lang="en-US" sz="1400" dirty="0">
              <a:solidFill>
                <a:srgbClr val="0000FF"/>
              </a:solidFill>
              <a:latin typeface="Bookman Old Style" pitchFamily="18" charset="0"/>
            </a:endParaRPr>
          </a:p>
          <a:p>
            <a:r>
              <a:rPr lang="en-US" sz="1400" dirty="0" err="1">
                <a:solidFill>
                  <a:srgbClr val="0000FF"/>
                </a:solidFill>
                <a:latin typeface="Bookman Old Style" pitchFamily="18" charset="0"/>
              </a:rPr>
              <a:t>emp_no</a:t>
            </a:r>
            <a:r>
              <a:rPr lang="en-US" sz="1400" dirty="0">
                <a:solidFill>
                  <a:srgbClr val="0000FF"/>
                </a:solidFill>
                <a:latin typeface="Bookman Old Style" pitchFamily="18" charset="0"/>
              </a:rPr>
              <a:t>  </a:t>
            </a:r>
            <a:r>
              <a:rPr lang="en-US" sz="1400" dirty="0" err="1">
                <a:solidFill>
                  <a:srgbClr val="0000FF"/>
                </a:solidFill>
                <a:latin typeface="Bookman Old Style" pitchFamily="18" charset="0"/>
              </a:rPr>
              <a:t>emp_name</a:t>
            </a:r>
            <a:r>
              <a:rPr lang="en-US" sz="1400" dirty="0">
                <a:solidFill>
                  <a:srgbClr val="0000FF"/>
                </a:solidFill>
                <a:latin typeface="Bookman Old Style" pitchFamily="18" charset="0"/>
              </a:rPr>
              <a:t>        </a:t>
            </a:r>
            <a:r>
              <a:rPr lang="en-US" sz="1400" dirty="0" err="1">
                <a:solidFill>
                  <a:srgbClr val="0000FF"/>
                </a:solidFill>
                <a:latin typeface="Bookman Old Style" pitchFamily="18" charset="0"/>
              </a:rPr>
              <a:t>emp_sal</a:t>
            </a:r>
            <a:endParaRPr lang="en-US" sz="1400" dirty="0">
              <a:solidFill>
                <a:srgbClr val="0000FF"/>
              </a:solidFill>
              <a:latin typeface="Bookman Old Style" pitchFamily="18" charset="0"/>
            </a:endParaRPr>
          </a:p>
          <a:p>
            <a:r>
              <a:rPr lang="en-US" sz="1400" dirty="0">
                <a:solidFill>
                  <a:srgbClr val="0000FF"/>
                </a:solidFill>
                <a:latin typeface="Bookman Old Style" pitchFamily="18" charset="0"/>
              </a:rPr>
              <a:t>7369       SMITH     	           800</a:t>
            </a:r>
          </a:p>
          <a:p>
            <a:r>
              <a:rPr lang="en-US" sz="1400" dirty="0">
                <a:solidFill>
                  <a:srgbClr val="0000FF"/>
                </a:solidFill>
                <a:latin typeface="Bookman Old Style" pitchFamily="18" charset="0"/>
              </a:rPr>
              <a:t>7499       ALLEN                 1600</a:t>
            </a:r>
          </a:p>
          <a:p>
            <a:r>
              <a:rPr lang="en-US" sz="1400" dirty="0">
                <a:solidFill>
                  <a:srgbClr val="0000FF"/>
                </a:solidFill>
                <a:latin typeface="Bookman Old Style" pitchFamily="18" charset="0"/>
              </a:rPr>
              <a:t>7521       WARD                 1250</a:t>
            </a:r>
          </a:p>
          <a:p>
            <a:r>
              <a:rPr lang="en-US" sz="1400" dirty="0">
                <a:solidFill>
                  <a:srgbClr val="0000FF"/>
                </a:solidFill>
                <a:latin typeface="Bookman Old Style" pitchFamily="18" charset="0"/>
              </a:rPr>
              <a:t>7566       JONES                 2975</a:t>
            </a:r>
          </a:p>
          <a:p>
            <a:r>
              <a:rPr lang="en-US" sz="1400" dirty="0">
                <a:solidFill>
                  <a:srgbClr val="0000FF"/>
                </a:solidFill>
                <a:latin typeface="Bookman Old Style" pitchFamily="18" charset="0"/>
              </a:rPr>
              <a:t>7654       MARTIN                1250</a:t>
            </a:r>
          </a:p>
          <a:p>
            <a:r>
              <a:rPr lang="en-US" sz="1400" dirty="0">
                <a:solidFill>
                  <a:srgbClr val="0000FF"/>
                </a:solidFill>
                <a:latin typeface="Bookman Old Style" pitchFamily="18" charset="0"/>
              </a:rPr>
              <a:t>7698       BLAKE                  2850</a:t>
            </a:r>
          </a:p>
          <a:p>
            <a:r>
              <a:rPr lang="en-US" sz="1400" dirty="0">
                <a:solidFill>
                  <a:srgbClr val="0000FF"/>
                </a:solidFill>
                <a:latin typeface="Bookman Old Style" pitchFamily="18" charset="0"/>
              </a:rPr>
              <a:t>7782       CLARK                  2450</a:t>
            </a:r>
          </a:p>
          <a:p>
            <a:r>
              <a:rPr lang="en-US" sz="1400" dirty="0">
                <a:solidFill>
                  <a:srgbClr val="0000FF"/>
                </a:solidFill>
                <a:latin typeface="Bookman Old Style" pitchFamily="18" charset="0"/>
              </a:rPr>
              <a:t>7788       SCOTT                  3000</a:t>
            </a:r>
          </a:p>
          <a:p>
            <a:r>
              <a:rPr lang="en-US" sz="1400" dirty="0">
                <a:solidFill>
                  <a:srgbClr val="0000FF"/>
                </a:solidFill>
                <a:latin typeface="Bookman Old Style" pitchFamily="18" charset="0"/>
              </a:rPr>
              <a:t>7839       KING                    5000</a:t>
            </a:r>
          </a:p>
          <a:p>
            <a:r>
              <a:rPr lang="en-US" sz="1400" dirty="0">
                <a:solidFill>
                  <a:srgbClr val="0000FF"/>
                </a:solidFill>
                <a:latin typeface="Bookman Old Style" pitchFamily="18" charset="0"/>
              </a:rPr>
              <a:t>7844       TURNER               1500</a:t>
            </a:r>
          </a:p>
          <a:p>
            <a:r>
              <a:rPr lang="en-US" sz="1400" dirty="0">
                <a:solidFill>
                  <a:srgbClr val="0000FF"/>
                </a:solidFill>
                <a:latin typeface="Bookman Old Style" pitchFamily="18" charset="0"/>
              </a:rPr>
              <a:t>7876       ADAMS                 1100</a:t>
            </a:r>
          </a:p>
          <a:p>
            <a:r>
              <a:rPr lang="en-US" sz="1400" dirty="0">
                <a:solidFill>
                  <a:srgbClr val="0000FF"/>
                </a:solidFill>
                <a:latin typeface="Bookman Old Style" pitchFamily="18" charset="0"/>
              </a:rPr>
              <a:t>7900       JAMES                   950</a:t>
            </a:r>
          </a:p>
          <a:p>
            <a:r>
              <a:rPr lang="en-US" sz="1400" dirty="0">
                <a:solidFill>
                  <a:srgbClr val="0000FF"/>
                </a:solidFill>
                <a:latin typeface="Bookman Old Style" pitchFamily="18" charset="0"/>
              </a:rPr>
              <a:t>7902       FORD                   3000</a:t>
            </a:r>
          </a:p>
          <a:p>
            <a:r>
              <a:rPr lang="en-US" sz="1400" dirty="0">
                <a:solidFill>
                  <a:srgbClr val="0000FF"/>
                </a:solidFill>
                <a:latin typeface="Bookman Old Style" pitchFamily="18" charset="0"/>
              </a:rPr>
              <a:t>7934       MILLER                1300</a:t>
            </a:r>
          </a:p>
          <a:p>
            <a:r>
              <a:rPr lang="en-US" sz="1400" dirty="0">
                <a:solidFill>
                  <a:srgbClr val="0000FF"/>
                </a:solidFill>
                <a:latin typeface="Bookman Old Style" pitchFamily="18" charset="0"/>
              </a:rPr>
              <a:t>PL/SQL procedure successfully completed.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7858180" cy="5177205"/>
          </a:xfrm>
        </p:spPr>
        <p:txBody>
          <a:bodyPr>
            <a:noAutofit/>
          </a:bodyPr>
          <a:lstStyle/>
          <a:p>
            <a:pPr>
              <a:buNone/>
            </a:pPr>
            <a:r>
              <a:rPr lang="en-US" sz="2400" dirty="0">
                <a:solidFill>
                  <a:srgbClr val="C00000"/>
                </a:solidFill>
                <a:latin typeface="Copperplate Gothic Light" pitchFamily="34" charset="0"/>
              </a:rPr>
              <a:t>Cursor based Records</a:t>
            </a:r>
          </a:p>
          <a:p>
            <a:pPr>
              <a:buNone/>
            </a:pPr>
            <a:endParaRPr lang="en-US" sz="2400" dirty="0"/>
          </a:p>
          <a:p>
            <a:pPr>
              <a:buNone/>
            </a:pPr>
            <a:r>
              <a:rPr lang="en-US" sz="1800" dirty="0">
                <a:solidFill>
                  <a:srgbClr val="0000FF"/>
                </a:solidFill>
                <a:latin typeface="Bookman Old Style" pitchFamily="18" charset="0"/>
              </a:rPr>
              <a:t>DECLARE </a:t>
            </a:r>
          </a:p>
          <a:p>
            <a:pPr>
              <a:buNone/>
            </a:pPr>
            <a:r>
              <a:rPr lang="en-US" sz="1800" dirty="0">
                <a:solidFill>
                  <a:srgbClr val="0000FF"/>
                </a:solidFill>
                <a:latin typeface="Bookman Old Style" pitchFamily="18" charset="0"/>
              </a:rPr>
              <a:t>CURSOR </a:t>
            </a:r>
            <a:r>
              <a:rPr lang="en-US" sz="1800" dirty="0" err="1">
                <a:solidFill>
                  <a:srgbClr val="0000FF"/>
                </a:solidFill>
                <a:latin typeface="Bookman Old Style" pitchFamily="18" charset="0"/>
              </a:rPr>
              <a:t>emp_currec</a:t>
            </a:r>
            <a:r>
              <a:rPr lang="en-US" sz="1800" dirty="0">
                <a:solidFill>
                  <a:srgbClr val="0000FF"/>
                </a:solidFill>
                <a:latin typeface="Bookman Old Style" pitchFamily="18" charset="0"/>
              </a:rPr>
              <a:t> is SELECT </a:t>
            </a:r>
            <a:r>
              <a:rPr lang="en-US" sz="1800" dirty="0" err="1">
                <a:solidFill>
                  <a:srgbClr val="0000FF"/>
                </a:solidFill>
                <a:latin typeface="Bookman Old Style" pitchFamily="18" charset="0"/>
              </a:rPr>
              <a:t>empno</a:t>
            </a: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ename</a:t>
            </a:r>
            <a:r>
              <a:rPr lang="en-US" sz="1800" dirty="0">
                <a:solidFill>
                  <a:srgbClr val="0000FF"/>
                </a:solidFill>
                <a:latin typeface="Bookman Old Style" pitchFamily="18" charset="0"/>
              </a:rPr>
              <a:t> FROM </a:t>
            </a:r>
            <a:r>
              <a:rPr lang="en-US" sz="1800" dirty="0" err="1">
                <a:solidFill>
                  <a:srgbClr val="0000FF"/>
                </a:solidFill>
                <a:latin typeface="Bookman Old Style" pitchFamily="18" charset="0"/>
              </a:rPr>
              <a:t>emp</a:t>
            </a:r>
            <a:r>
              <a:rPr lang="en-US" sz="1800" dirty="0">
                <a:solidFill>
                  <a:srgbClr val="0000FF"/>
                </a:solidFill>
                <a:latin typeface="Bookman Old Style" pitchFamily="18" charset="0"/>
              </a:rPr>
              <a:t>; </a:t>
            </a:r>
          </a:p>
          <a:p>
            <a:pPr>
              <a:buNone/>
            </a:pPr>
            <a:r>
              <a:rPr lang="en-US" sz="1800" dirty="0" err="1">
                <a:solidFill>
                  <a:srgbClr val="0000FF"/>
                </a:solidFill>
                <a:latin typeface="Bookman Old Style" pitchFamily="18" charset="0"/>
              </a:rPr>
              <a:t>emp_rec</a:t>
            </a: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emp_currec%rowtype</a:t>
            </a:r>
            <a:r>
              <a:rPr lang="en-US" sz="1800" dirty="0">
                <a:solidFill>
                  <a:srgbClr val="0000FF"/>
                </a:solidFill>
                <a:latin typeface="Bookman Old Style" pitchFamily="18" charset="0"/>
              </a:rPr>
              <a:t>; </a:t>
            </a:r>
          </a:p>
          <a:p>
            <a:pPr>
              <a:buNone/>
            </a:pPr>
            <a:r>
              <a:rPr lang="en-US" sz="1800" dirty="0">
                <a:solidFill>
                  <a:srgbClr val="0000FF"/>
                </a:solidFill>
                <a:latin typeface="Bookman Old Style" pitchFamily="18" charset="0"/>
              </a:rPr>
              <a:t>BEGIN </a:t>
            </a:r>
          </a:p>
          <a:p>
            <a:pPr>
              <a:buNone/>
            </a:pPr>
            <a:r>
              <a:rPr lang="en-US" sz="1800" dirty="0">
                <a:solidFill>
                  <a:srgbClr val="0000FF"/>
                </a:solidFill>
                <a:latin typeface="Bookman Old Style" pitchFamily="18" charset="0"/>
              </a:rPr>
              <a:t>OPEN </a:t>
            </a:r>
            <a:r>
              <a:rPr lang="en-US" sz="1800" dirty="0" err="1">
                <a:solidFill>
                  <a:srgbClr val="0000FF"/>
                </a:solidFill>
                <a:latin typeface="Bookman Old Style" pitchFamily="18" charset="0"/>
              </a:rPr>
              <a:t>emp_currec</a:t>
            </a:r>
            <a:r>
              <a:rPr lang="en-US" sz="1800" dirty="0">
                <a:solidFill>
                  <a:srgbClr val="0000FF"/>
                </a:solidFill>
                <a:latin typeface="Bookman Old Style" pitchFamily="18" charset="0"/>
              </a:rPr>
              <a:t>; </a:t>
            </a:r>
          </a:p>
          <a:p>
            <a:pPr>
              <a:buNone/>
            </a:pPr>
            <a:r>
              <a:rPr lang="en-US" sz="1800" dirty="0" err="1">
                <a:solidFill>
                  <a:srgbClr val="0000FF"/>
                </a:solidFill>
                <a:latin typeface="Bookman Old Style" pitchFamily="18" charset="0"/>
              </a:rPr>
              <a:t>DBMS_OUTPUT.put_line</a:t>
            </a:r>
            <a:r>
              <a:rPr lang="en-US" sz="1800" dirty="0">
                <a:solidFill>
                  <a:srgbClr val="0000FF"/>
                </a:solidFill>
                <a:latin typeface="Bookman Old Style" pitchFamily="18" charset="0"/>
              </a:rPr>
              <a:t>(‘Employee Number’ || ' ' || ‘Name’); </a:t>
            </a:r>
          </a:p>
          <a:p>
            <a:pPr>
              <a:buNone/>
            </a:pPr>
            <a:r>
              <a:rPr lang="en-US" sz="1800" dirty="0">
                <a:solidFill>
                  <a:srgbClr val="0000FF"/>
                </a:solidFill>
                <a:latin typeface="Bookman Old Style" pitchFamily="18" charset="0"/>
              </a:rPr>
              <a:t>LOOP </a:t>
            </a:r>
          </a:p>
          <a:p>
            <a:pPr>
              <a:buNone/>
            </a:pPr>
            <a:r>
              <a:rPr lang="en-US" sz="1800" dirty="0">
                <a:solidFill>
                  <a:srgbClr val="0000FF"/>
                </a:solidFill>
                <a:latin typeface="Bookman Old Style" pitchFamily="18" charset="0"/>
              </a:rPr>
              <a:t>FETCH </a:t>
            </a:r>
            <a:r>
              <a:rPr lang="en-US" sz="1800" dirty="0" err="1">
                <a:solidFill>
                  <a:srgbClr val="0000FF"/>
                </a:solidFill>
                <a:latin typeface="Bookman Old Style" pitchFamily="18" charset="0"/>
              </a:rPr>
              <a:t>emp_currec</a:t>
            </a:r>
            <a:r>
              <a:rPr lang="en-US" sz="1800" dirty="0">
                <a:solidFill>
                  <a:srgbClr val="0000FF"/>
                </a:solidFill>
                <a:latin typeface="Bookman Old Style" pitchFamily="18" charset="0"/>
              </a:rPr>
              <a:t> into </a:t>
            </a:r>
            <a:r>
              <a:rPr lang="en-US" sz="1800" dirty="0" err="1">
                <a:solidFill>
                  <a:srgbClr val="0000FF"/>
                </a:solidFill>
                <a:latin typeface="Bookman Old Style" pitchFamily="18" charset="0"/>
              </a:rPr>
              <a:t>emp_rec</a:t>
            </a:r>
            <a:r>
              <a:rPr lang="en-US" sz="1800" dirty="0">
                <a:solidFill>
                  <a:srgbClr val="0000FF"/>
                </a:solidFill>
                <a:latin typeface="Bookman Old Style" pitchFamily="18" charset="0"/>
              </a:rPr>
              <a:t>;</a:t>
            </a:r>
          </a:p>
          <a:p>
            <a:pPr>
              <a:buNone/>
            </a:pPr>
            <a:r>
              <a:rPr lang="en-US" sz="1800" dirty="0">
                <a:solidFill>
                  <a:srgbClr val="0000FF"/>
                </a:solidFill>
                <a:latin typeface="Bookman Old Style" pitchFamily="18" charset="0"/>
              </a:rPr>
              <a:t> EXIT WHEN </a:t>
            </a:r>
            <a:r>
              <a:rPr lang="en-US" sz="1800" dirty="0" err="1">
                <a:solidFill>
                  <a:srgbClr val="0000FF"/>
                </a:solidFill>
                <a:latin typeface="Bookman Old Style" pitchFamily="18" charset="0"/>
              </a:rPr>
              <a:t>emp_currec%notfound</a:t>
            </a:r>
            <a:r>
              <a:rPr lang="en-US" sz="1800" dirty="0">
                <a:solidFill>
                  <a:srgbClr val="0000FF"/>
                </a:solidFill>
                <a:latin typeface="Bookman Old Style" pitchFamily="18" charset="0"/>
              </a:rPr>
              <a:t>; </a:t>
            </a:r>
          </a:p>
          <a:p>
            <a:pPr>
              <a:buNone/>
            </a:pPr>
            <a:r>
              <a:rPr lang="en-US" sz="1800" dirty="0" err="1">
                <a:solidFill>
                  <a:srgbClr val="0000FF"/>
                </a:solidFill>
                <a:latin typeface="Bookman Old Style" pitchFamily="18" charset="0"/>
              </a:rPr>
              <a:t>DBMS_OUTPUT.put_line</a:t>
            </a:r>
            <a:r>
              <a:rPr lang="en-US" sz="1800" dirty="0">
                <a:solidFill>
                  <a:srgbClr val="0000FF"/>
                </a:solidFill>
                <a:latin typeface="Bookman Old Style" pitchFamily="18" charset="0"/>
              </a:rPr>
              <a:t>(</a:t>
            </a:r>
            <a:r>
              <a:rPr lang="en-US" sz="1800" dirty="0" err="1">
                <a:solidFill>
                  <a:srgbClr val="0000FF"/>
                </a:solidFill>
                <a:latin typeface="Bookman Old Style" pitchFamily="18" charset="0"/>
              </a:rPr>
              <a:t>emp_rec.empno</a:t>
            </a:r>
            <a:r>
              <a:rPr lang="en-US" sz="1800" dirty="0">
                <a:solidFill>
                  <a:srgbClr val="0000FF"/>
                </a:solidFill>
                <a:latin typeface="Bookman Old Style" pitchFamily="18" charset="0"/>
              </a:rPr>
              <a:t> || ' ' || </a:t>
            </a:r>
            <a:r>
              <a:rPr lang="en-US" sz="1800" dirty="0" err="1">
                <a:solidFill>
                  <a:srgbClr val="0000FF"/>
                </a:solidFill>
                <a:latin typeface="Bookman Old Style" pitchFamily="18" charset="0"/>
              </a:rPr>
              <a:t>emp_rec.ename</a:t>
            </a:r>
            <a:r>
              <a:rPr lang="en-US" sz="1800" dirty="0">
                <a:solidFill>
                  <a:srgbClr val="0000FF"/>
                </a:solidFill>
                <a:latin typeface="Bookman Old Style" pitchFamily="18" charset="0"/>
              </a:rPr>
              <a:t>); </a:t>
            </a:r>
          </a:p>
          <a:p>
            <a:pPr>
              <a:buNone/>
            </a:pPr>
            <a:r>
              <a:rPr lang="en-US" sz="1800" dirty="0">
                <a:solidFill>
                  <a:srgbClr val="0000FF"/>
                </a:solidFill>
                <a:latin typeface="Bookman Old Style" pitchFamily="18" charset="0"/>
              </a:rPr>
              <a:t>END LOOP; </a:t>
            </a:r>
          </a:p>
          <a:p>
            <a:pPr>
              <a:buNone/>
            </a:pPr>
            <a:r>
              <a:rPr lang="en-US" sz="1800" dirty="0">
                <a:solidFill>
                  <a:srgbClr val="0000FF"/>
                </a:solidFill>
                <a:latin typeface="Bookman Old Style" pitchFamily="18" charset="0"/>
              </a:rPr>
              <a:t>END;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
        <p:nvSpPr>
          <p:cNvPr id="7" name="TextBox 6"/>
          <p:cNvSpPr txBox="1"/>
          <p:nvPr/>
        </p:nvSpPr>
        <p:spPr>
          <a:xfrm>
            <a:off x="7666842" y="1153302"/>
            <a:ext cx="4498347" cy="4524315"/>
          </a:xfrm>
          <a:prstGeom prst="rect">
            <a:avLst/>
          </a:prstGeom>
          <a:noFill/>
          <a:ln>
            <a:solidFill>
              <a:srgbClr val="C00000"/>
            </a:solidFill>
          </a:ln>
        </p:spPr>
        <p:txBody>
          <a:bodyPr wrap="none" rtlCol="0">
            <a:spAutoFit/>
          </a:bodyPr>
          <a:lstStyle/>
          <a:p>
            <a:r>
              <a:rPr lang="en-US" sz="1600" dirty="0">
                <a:solidFill>
                  <a:srgbClr val="0000FF"/>
                </a:solidFill>
                <a:latin typeface="Bookman Old Style" pitchFamily="18" charset="0"/>
              </a:rPr>
              <a:t>Output</a:t>
            </a:r>
          </a:p>
          <a:p>
            <a:r>
              <a:rPr lang="en-US" sz="1600" dirty="0">
                <a:solidFill>
                  <a:srgbClr val="0000FF"/>
                </a:solidFill>
                <a:latin typeface="Bookman Old Style" pitchFamily="18" charset="0"/>
              </a:rPr>
              <a:t>Employee Number Name</a:t>
            </a:r>
          </a:p>
          <a:p>
            <a:r>
              <a:rPr lang="en-US" sz="1600" dirty="0">
                <a:solidFill>
                  <a:srgbClr val="0000FF"/>
                </a:solidFill>
                <a:latin typeface="Bookman Old Style" pitchFamily="18" charset="0"/>
              </a:rPr>
              <a:t>7369             	SMITH</a:t>
            </a:r>
          </a:p>
          <a:p>
            <a:r>
              <a:rPr lang="en-US" sz="1600" dirty="0">
                <a:solidFill>
                  <a:srgbClr val="0000FF"/>
                </a:solidFill>
                <a:latin typeface="Bookman Old Style" pitchFamily="18" charset="0"/>
              </a:rPr>
              <a:t>7499             	ALLEN</a:t>
            </a:r>
          </a:p>
          <a:p>
            <a:r>
              <a:rPr lang="en-US" sz="1600" dirty="0">
                <a:solidFill>
                  <a:srgbClr val="0000FF"/>
                </a:solidFill>
                <a:latin typeface="Bookman Old Style" pitchFamily="18" charset="0"/>
              </a:rPr>
              <a:t>7521             	WARD</a:t>
            </a:r>
          </a:p>
          <a:p>
            <a:r>
              <a:rPr lang="en-US" sz="1600" dirty="0">
                <a:solidFill>
                  <a:srgbClr val="0000FF"/>
                </a:solidFill>
                <a:latin typeface="Bookman Old Style" pitchFamily="18" charset="0"/>
              </a:rPr>
              <a:t>7566            	 JONES</a:t>
            </a:r>
          </a:p>
          <a:p>
            <a:r>
              <a:rPr lang="en-US" sz="1600" dirty="0">
                <a:solidFill>
                  <a:srgbClr val="0000FF"/>
                </a:solidFill>
                <a:latin typeface="Bookman Old Style" pitchFamily="18" charset="0"/>
              </a:rPr>
              <a:t>7654             	MARTIN</a:t>
            </a:r>
          </a:p>
          <a:p>
            <a:r>
              <a:rPr lang="en-US" sz="1600" dirty="0">
                <a:solidFill>
                  <a:srgbClr val="0000FF"/>
                </a:solidFill>
                <a:latin typeface="Bookman Old Style" pitchFamily="18" charset="0"/>
              </a:rPr>
              <a:t>7698             	BLAKE</a:t>
            </a:r>
          </a:p>
          <a:p>
            <a:r>
              <a:rPr lang="en-US" sz="1600" dirty="0">
                <a:solidFill>
                  <a:srgbClr val="0000FF"/>
                </a:solidFill>
                <a:latin typeface="Bookman Old Style" pitchFamily="18" charset="0"/>
              </a:rPr>
              <a:t>7782             	CLARK</a:t>
            </a:r>
          </a:p>
          <a:p>
            <a:r>
              <a:rPr lang="en-US" sz="1600" dirty="0">
                <a:solidFill>
                  <a:srgbClr val="0000FF"/>
                </a:solidFill>
                <a:latin typeface="Bookman Old Style" pitchFamily="18" charset="0"/>
              </a:rPr>
              <a:t>7788            	 SCOTT</a:t>
            </a:r>
          </a:p>
          <a:p>
            <a:r>
              <a:rPr lang="en-US" sz="1600" dirty="0">
                <a:solidFill>
                  <a:srgbClr val="0000FF"/>
                </a:solidFill>
                <a:latin typeface="Bookman Old Style" pitchFamily="18" charset="0"/>
              </a:rPr>
              <a:t>7839             	KING</a:t>
            </a:r>
          </a:p>
          <a:p>
            <a:r>
              <a:rPr lang="en-US" sz="1600" dirty="0">
                <a:solidFill>
                  <a:srgbClr val="0000FF"/>
                </a:solidFill>
                <a:latin typeface="Bookman Old Style" pitchFamily="18" charset="0"/>
              </a:rPr>
              <a:t>7844             	TURNER</a:t>
            </a:r>
          </a:p>
          <a:p>
            <a:r>
              <a:rPr lang="en-US" sz="1600" dirty="0">
                <a:solidFill>
                  <a:srgbClr val="0000FF"/>
                </a:solidFill>
                <a:latin typeface="Bookman Old Style" pitchFamily="18" charset="0"/>
              </a:rPr>
              <a:t>7876            	 ADAMS</a:t>
            </a:r>
          </a:p>
          <a:p>
            <a:r>
              <a:rPr lang="en-US" sz="1600" dirty="0">
                <a:solidFill>
                  <a:srgbClr val="0000FF"/>
                </a:solidFill>
                <a:latin typeface="Bookman Old Style" pitchFamily="18" charset="0"/>
              </a:rPr>
              <a:t>7900             	JAMES</a:t>
            </a:r>
          </a:p>
          <a:p>
            <a:r>
              <a:rPr lang="en-US" sz="1600" dirty="0">
                <a:solidFill>
                  <a:srgbClr val="0000FF"/>
                </a:solidFill>
                <a:latin typeface="Bookman Old Style" pitchFamily="18" charset="0"/>
              </a:rPr>
              <a:t>7902             	FORD</a:t>
            </a:r>
          </a:p>
          <a:p>
            <a:r>
              <a:rPr lang="en-US" sz="1600" dirty="0">
                <a:solidFill>
                  <a:srgbClr val="0000FF"/>
                </a:solidFill>
                <a:latin typeface="Bookman Old Style" pitchFamily="18" charset="0"/>
              </a:rPr>
              <a:t>7934             	MILLER</a:t>
            </a:r>
          </a:p>
          <a:p>
            <a:endParaRPr lang="en-US" sz="1600" dirty="0">
              <a:solidFill>
                <a:srgbClr val="0000FF"/>
              </a:solidFill>
              <a:latin typeface="Bookman Old Style" pitchFamily="18" charset="0"/>
            </a:endParaRPr>
          </a:p>
          <a:p>
            <a:r>
              <a:rPr lang="en-US" sz="1600" dirty="0">
                <a:solidFill>
                  <a:srgbClr val="0000FF"/>
                </a:solidFill>
                <a:latin typeface="Bookman Old Style" pitchFamily="18" charset="0"/>
              </a:rPr>
              <a:t>PL/SQL procedure successfully completed.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867550"/>
            <a:ext cx="10858575" cy="5715040"/>
          </a:xfrm>
        </p:spPr>
        <p:txBody>
          <a:bodyPr>
            <a:normAutofit fontScale="85000" lnSpcReduction="20000"/>
          </a:bodyPr>
          <a:lstStyle/>
          <a:p>
            <a:pPr>
              <a:buNone/>
            </a:pPr>
            <a:r>
              <a:rPr lang="en-US" sz="3400" dirty="0">
                <a:solidFill>
                  <a:srgbClr val="C00000"/>
                </a:solidFill>
                <a:latin typeface="Copperplate Gothic Light" pitchFamily="34" charset="0"/>
              </a:rPr>
              <a:t>Sub Program</a:t>
            </a:r>
          </a:p>
          <a:p>
            <a:pPr>
              <a:lnSpc>
                <a:spcPct val="160000"/>
              </a:lnSpc>
              <a:buClr>
                <a:srgbClr val="C00000"/>
              </a:buClr>
              <a:buFont typeface="Wingdings" pitchFamily="2" charset="2"/>
              <a:buChar char="ü"/>
            </a:pPr>
            <a:r>
              <a:rPr lang="en-US" sz="2800" dirty="0">
                <a:solidFill>
                  <a:srgbClr val="0000FF"/>
                </a:solidFill>
                <a:latin typeface="Bookman Old Style" pitchFamily="18" charset="0"/>
              </a:rPr>
              <a:t>A program which can be called and executed in another program.</a:t>
            </a:r>
          </a:p>
          <a:p>
            <a:pPr>
              <a:lnSpc>
                <a:spcPct val="160000"/>
              </a:lnSpc>
              <a:buClr>
                <a:srgbClr val="C00000"/>
              </a:buClr>
              <a:buFont typeface="Wingdings" pitchFamily="2" charset="2"/>
              <a:buChar char="ü"/>
            </a:pPr>
            <a:r>
              <a:rPr lang="en-US" sz="2800" dirty="0">
                <a:solidFill>
                  <a:srgbClr val="0000FF"/>
                </a:solidFill>
                <a:latin typeface="Bookman Old Style" pitchFamily="18" charset="0"/>
              </a:rPr>
              <a:t>Sub program will user identification  and program identification              ( procedure / function name).</a:t>
            </a:r>
          </a:p>
          <a:p>
            <a:pPr>
              <a:lnSpc>
                <a:spcPct val="160000"/>
              </a:lnSpc>
              <a:buClr>
                <a:srgbClr val="C00000"/>
              </a:buClr>
              <a:buFont typeface="Wingdings" pitchFamily="2" charset="2"/>
              <a:buChar char="ü"/>
            </a:pPr>
            <a:r>
              <a:rPr lang="en-US" sz="2800" dirty="0">
                <a:solidFill>
                  <a:srgbClr val="0000FF"/>
                </a:solidFill>
                <a:latin typeface="Bookman Old Style" pitchFamily="18" charset="0"/>
              </a:rPr>
              <a:t>The program which is calling the sub program is known as calling program or main program.</a:t>
            </a:r>
          </a:p>
          <a:p>
            <a:pPr>
              <a:lnSpc>
                <a:spcPct val="160000"/>
              </a:lnSpc>
              <a:buClr>
                <a:srgbClr val="C00000"/>
              </a:buClr>
              <a:buFont typeface="Wingdings" pitchFamily="2" charset="2"/>
              <a:buChar char="ü"/>
            </a:pPr>
            <a:r>
              <a:rPr lang="en-US" sz="2800" dirty="0">
                <a:solidFill>
                  <a:srgbClr val="0000FF"/>
                </a:solidFill>
                <a:latin typeface="Bookman Old Style" pitchFamily="18" charset="0"/>
              </a:rPr>
              <a:t>In PL/SQL there are two types of sub programs.</a:t>
            </a:r>
          </a:p>
          <a:p>
            <a:pPr lvl="1">
              <a:lnSpc>
                <a:spcPct val="160000"/>
              </a:lnSpc>
              <a:buClr>
                <a:srgbClr val="C00000"/>
              </a:buClr>
              <a:buFont typeface="Arial" pitchFamily="34" charset="0"/>
              <a:buChar char="•"/>
            </a:pPr>
            <a:r>
              <a:rPr lang="en-US" sz="2800" dirty="0">
                <a:solidFill>
                  <a:srgbClr val="0000FF"/>
                </a:solidFill>
                <a:latin typeface="Bookman Old Style" pitchFamily="18" charset="0"/>
              </a:rPr>
              <a:t>Procedures </a:t>
            </a:r>
          </a:p>
          <a:p>
            <a:pPr lvl="1">
              <a:lnSpc>
                <a:spcPct val="160000"/>
              </a:lnSpc>
              <a:buClr>
                <a:srgbClr val="C00000"/>
              </a:buClr>
              <a:buFont typeface="Arial" pitchFamily="34" charset="0"/>
              <a:buChar char="•"/>
            </a:pPr>
            <a:r>
              <a:rPr lang="en-US" sz="2800" dirty="0">
                <a:solidFill>
                  <a:srgbClr val="0000FF"/>
                </a:solidFill>
                <a:latin typeface="Bookman Old Style" pitchFamily="18" charset="0"/>
              </a:rPr>
              <a:t>Functions</a:t>
            </a:r>
          </a:p>
          <a:p>
            <a:pPr>
              <a:lnSpc>
                <a:spcPct val="160000"/>
              </a:lnSpc>
              <a:buClr>
                <a:srgbClr val="C00000"/>
              </a:buClr>
              <a:buFont typeface="Wingdings" pitchFamily="2" charset="2"/>
              <a:buChar char="ü"/>
            </a:pPr>
            <a:r>
              <a:rPr lang="en-US" sz="2800" dirty="0">
                <a:solidFill>
                  <a:srgbClr val="0000FF"/>
                </a:solidFill>
                <a:latin typeface="Bookman Old Style" pitchFamily="18" charset="0"/>
              </a:rPr>
              <a:t>The collection of procedure(s) and Function(s) is a PACKAGE.</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5" y="1153302"/>
            <a:ext cx="10900718" cy="4962891"/>
          </a:xfrm>
        </p:spPr>
        <p:txBody>
          <a:bodyPr>
            <a:normAutofit/>
          </a:bodyPr>
          <a:lstStyle/>
          <a:p>
            <a:pPr>
              <a:buNone/>
            </a:pPr>
            <a:r>
              <a:rPr lang="en-US" sz="2600" dirty="0">
                <a:solidFill>
                  <a:srgbClr val="C00000"/>
                </a:solidFill>
                <a:latin typeface="Copperplate Gothic Light" pitchFamily="34" charset="0"/>
              </a:rPr>
              <a:t>Procedures</a:t>
            </a:r>
          </a:p>
          <a:p>
            <a:pPr>
              <a:buClr>
                <a:srgbClr val="C00000"/>
              </a:buClr>
              <a:buFont typeface="Wingdings" pitchFamily="2" charset="2"/>
              <a:buChar char="ü"/>
            </a:pPr>
            <a:r>
              <a:rPr lang="en-US" sz="2400" dirty="0">
                <a:solidFill>
                  <a:srgbClr val="0000FF"/>
                </a:solidFill>
                <a:latin typeface="Bookman Old Style" pitchFamily="18" charset="0"/>
              </a:rPr>
              <a:t>Procedures do not return directly</a:t>
            </a:r>
          </a:p>
          <a:p>
            <a:pPr>
              <a:buClr>
                <a:srgbClr val="C00000"/>
              </a:buClr>
              <a:buFont typeface="Wingdings" pitchFamily="2" charset="2"/>
              <a:buChar char="ü"/>
            </a:pPr>
            <a:r>
              <a:rPr lang="en-US" sz="2400" dirty="0">
                <a:solidFill>
                  <a:srgbClr val="0000FF"/>
                </a:solidFill>
                <a:latin typeface="Bookman Old Style" pitchFamily="18" charset="0"/>
              </a:rPr>
              <a:t>Used to perform a specific task</a:t>
            </a:r>
          </a:p>
          <a:p>
            <a:pPr>
              <a:buClr>
                <a:srgbClr val="C00000"/>
              </a:buClr>
              <a:buFont typeface="Wingdings" pitchFamily="2" charset="2"/>
              <a:buChar char="ü"/>
            </a:pPr>
            <a:r>
              <a:rPr lang="en-US" sz="2400" dirty="0">
                <a:solidFill>
                  <a:srgbClr val="0000FF"/>
                </a:solidFill>
                <a:latin typeface="Bookman Old Style" pitchFamily="18" charset="0"/>
              </a:rPr>
              <a:t>General Syntax for Procedure</a:t>
            </a:r>
          </a:p>
          <a:p>
            <a:pPr>
              <a:buNone/>
            </a:pPr>
            <a:endParaRPr lang="en-US" sz="2400" dirty="0">
              <a:solidFill>
                <a:srgbClr val="0000FF"/>
              </a:solidFill>
              <a:latin typeface="Bookman Old Style" pitchFamily="18" charset="0"/>
            </a:endParaRPr>
          </a:p>
          <a:p>
            <a:pPr lvl="1">
              <a:buNone/>
            </a:pPr>
            <a:r>
              <a:rPr lang="en-US" sz="2400" dirty="0">
                <a:solidFill>
                  <a:srgbClr val="0000FF"/>
                </a:solidFill>
                <a:latin typeface="Bookman Old Style" pitchFamily="18" charset="0"/>
              </a:rPr>
              <a:t>CREATE [OR REPLACE] PROCEDURE </a:t>
            </a:r>
            <a:r>
              <a:rPr lang="en-US" sz="2400" dirty="0" err="1">
                <a:solidFill>
                  <a:srgbClr val="0000FF"/>
                </a:solidFill>
                <a:latin typeface="Bookman Old Style" pitchFamily="18" charset="0"/>
              </a:rPr>
              <a:t>procedure_name</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parameter_name</a:t>
            </a:r>
            <a:r>
              <a:rPr lang="en-US" sz="2400" dirty="0">
                <a:solidFill>
                  <a:srgbClr val="0000FF"/>
                </a:solidFill>
                <a:latin typeface="Bookman Old Style" pitchFamily="18" charset="0"/>
              </a:rPr>
              <a:t> [IN | OUT | IN OUT] type [, ...])] {IS | AS} </a:t>
            </a:r>
          </a:p>
          <a:p>
            <a:pPr lvl="1">
              <a:buNone/>
            </a:pPr>
            <a:r>
              <a:rPr lang="en-US" sz="2400" dirty="0">
                <a:solidFill>
                  <a:srgbClr val="0000FF"/>
                </a:solidFill>
                <a:latin typeface="Bookman Old Style" pitchFamily="18" charset="0"/>
              </a:rPr>
              <a:t>BEGIN </a:t>
            </a:r>
          </a:p>
          <a:p>
            <a:pPr lvl="1">
              <a:buNone/>
            </a:pPr>
            <a:r>
              <a:rPr lang="en-US" sz="2400" dirty="0">
                <a:solidFill>
                  <a:srgbClr val="0000FF"/>
                </a:solidFill>
                <a:latin typeface="Bookman Old Style" pitchFamily="18" charset="0"/>
              </a:rPr>
              <a:t>&lt; </a:t>
            </a:r>
            <a:r>
              <a:rPr lang="en-US" sz="2400" dirty="0" err="1">
                <a:solidFill>
                  <a:srgbClr val="0000FF"/>
                </a:solidFill>
                <a:latin typeface="Bookman Old Style" pitchFamily="18" charset="0"/>
              </a:rPr>
              <a:t>procedure_body</a:t>
            </a:r>
            <a:r>
              <a:rPr lang="en-US" sz="2400" dirty="0">
                <a:solidFill>
                  <a:srgbClr val="0000FF"/>
                </a:solidFill>
                <a:latin typeface="Bookman Old Style" pitchFamily="18" charset="0"/>
              </a:rPr>
              <a:t> &gt; </a:t>
            </a:r>
          </a:p>
          <a:p>
            <a:pPr lvl="1">
              <a:buNone/>
            </a:pPr>
            <a:r>
              <a:rPr lang="en-US" sz="2400" dirty="0">
                <a:solidFill>
                  <a:srgbClr val="0000FF"/>
                </a:solidFill>
                <a:latin typeface="Bookman Old Style" pitchFamily="18" charset="0"/>
              </a:rPr>
              <a:t>END </a:t>
            </a:r>
            <a:r>
              <a:rPr lang="en-US" sz="2400" dirty="0" err="1">
                <a:solidFill>
                  <a:srgbClr val="0000FF"/>
                </a:solidFill>
                <a:latin typeface="Bookman Old Style" pitchFamily="18" charset="0"/>
              </a:rPr>
              <a:t>procedure_name</a:t>
            </a:r>
            <a:r>
              <a:rPr lang="en-US" sz="2400" dirty="0">
                <a:solidFill>
                  <a:srgbClr val="0000FF"/>
                </a:solidFill>
                <a:latin typeface="Bookman Old Style" pitchFamily="18" charset="0"/>
              </a:rPr>
              <a:t>;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796112"/>
            <a:ext cx="11572956" cy="5857916"/>
          </a:xfrm>
        </p:spPr>
        <p:txBody>
          <a:bodyPr>
            <a:normAutofit fontScale="62500" lnSpcReduction="20000"/>
          </a:bodyPr>
          <a:lstStyle/>
          <a:p>
            <a:pPr>
              <a:buNone/>
            </a:pPr>
            <a:r>
              <a:rPr lang="en-US" sz="3600" dirty="0">
                <a:solidFill>
                  <a:srgbClr val="C00000"/>
                </a:solidFill>
                <a:latin typeface="Copperplate Gothic Light" pitchFamily="34" charset="0"/>
              </a:rPr>
              <a:t>Procedures</a:t>
            </a:r>
          </a:p>
          <a:p>
            <a:pPr>
              <a:buNone/>
            </a:pPr>
            <a:r>
              <a:rPr lang="en-US" sz="3600" dirty="0">
                <a:solidFill>
                  <a:srgbClr val="0000FF"/>
                </a:solidFill>
                <a:latin typeface="Bookman Old Style" pitchFamily="18" charset="0"/>
              </a:rPr>
              <a:t>In the given syntax</a:t>
            </a:r>
          </a:p>
          <a:p>
            <a:pPr>
              <a:lnSpc>
                <a:spcPct val="120000"/>
              </a:lnSpc>
              <a:buClr>
                <a:srgbClr val="C00000"/>
              </a:buClr>
              <a:buFont typeface="Wingdings" pitchFamily="2" charset="2"/>
              <a:buChar char="ü"/>
            </a:pPr>
            <a:r>
              <a:rPr lang="en-US" sz="3500" dirty="0">
                <a:solidFill>
                  <a:srgbClr val="C00000"/>
                </a:solidFill>
                <a:latin typeface="Bookman Old Style" pitchFamily="18" charset="0"/>
              </a:rPr>
              <a:t>procedure-name</a:t>
            </a:r>
            <a:r>
              <a:rPr lang="en-US" sz="3500" dirty="0">
                <a:solidFill>
                  <a:srgbClr val="0000FF"/>
                </a:solidFill>
                <a:latin typeface="Bookman Old Style" pitchFamily="18" charset="0"/>
              </a:rPr>
              <a:t> specifies the name of the procedure.</a:t>
            </a:r>
          </a:p>
          <a:p>
            <a:pPr>
              <a:lnSpc>
                <a:spcPct val="120000"/>
              </a:lnSpc>
              <a:buClr>
                <a:srgbClr val="C00000"/>
              </a:buClr>
              <a:buFont typeface="Wingdings" pitchFamily="2" charset="2"/>
              <a:buChar char="ü"/>
            </a:pPr>
            <a:r>
              <a:rPr lang="en-US" sz="3500" dirty="0">
                <a:solidFill>
                  <a:srgbClr val="C00000"/>
                </a:solidFill>
                <a:latin typeface="Bookman Old Style" pitchFamily="18" charset="0"/>
              </a:rPr>
              <a:t>[OR REPLACE] </a:t>
            </a:r>
            <a:r>
              <a:rPr lang="en-US" sz="3500" dirty="0">
                <a:solidFill>
                  <a:srgbClr val="0000FF"/>
                </a:solidFill>
                <a:latin typeface="Bookman Old Style" pitchFamily="18" charset="0"/>
              </a:rPr>
              <a:t>option allows the modification of an existing procedure.</a:t>
            </a:r>
          </a:p>
          <a:p>
            <a:pPr>
              <a:lnSpc>
                <a:spcPct val="120000"/>
              </a:lnSpc>
              <a:buClr>
                <a:srgbClr val="C00000"/>
              </a:buClr>
              <a:buFont typeface="Wingdings" pitchFamily="2" charset="2"/>
              <a:buChar char="ü"/>
            </a:pPr>
            <a:r>
              <a:rPr lang="en-US" sz="3500" dirty="0">
                <a:solidFill>
                  <a:srgbClr val="0000FF"/>
                </a:solidFill>
                <a:latin typeface="Bookman Old Style" pitchFamily="18" charset="0"/>
              </a:rPr>
              <a:t>The optional parameter list contains name, mode and types of the parameters.</a:t>
            </a:r>
          </a:p>
          <a:p>
            <a:pPr lvl="1">
              <a:lnSpc>
                <a:spcPct val="120000"/>
              </a:lnSpc>
              <a:buClr>
                <a:srgbClr val="C00000"/>
              </a:buClr>
              <a:buFont typeface="Arial" pitchFamily="34" charset="0"/>
              <a:buChar char="•"/>
            </a:pPr>
            <a:r>
              <a:rPr lang="en-US" sz="3500" dirty="0">
                <a:solidFill>
                  <a:srgbClr val="C00000"/>
                </a:solidFill>
                <a:latin typeface="Bookman Old Style" pitchFamily="18" charset="0"/>
              </a:rPr>
              <a:t>IN</a:t>
            </a:r>
            <a:r>
              <a:rPr lang="en-US" sz="3500" dirty="0">
                <a:solidFill>
                  <a:srgbClr val="0000FF"/>
                </a:solidFill>
                <a:latin typeface="Bookman Old Style" pitchFamily="18" charset="0"/>
              </a:rPr>
              <a:t> parameter lets you pass a value to the subprogram. It is a read-only parameter.</a:t>
            </a:r>
          </a:p>
          <a:p>
            <a:pPr lvl="1">
              <a:lnSpc>
                <a:spcPct val="120000"/>
              </a:lnSpc>
              <a:buClr>
                <a:srgbClr val="C00000"/>
              </a:buClr>
              <a:buFont typeface="Arial" pitchFamily="34" charset="0"/>
              <a:buChar char="•"/>
            </a:pPr>
            <a:r>
              <a:rPr lang="en-US" sz="3500" dirty="0">
                <a:solidFill>
                  <a:srgbClr val="C00000"/>
                </a:solidFill>
                <a:latin typeface="Bookman Old Style" pitchFamily="18" charset="0"/>
              </a:rPr>
              <a:t>OUT</a:t>
            </a:r>
            <a:r>
              <a:rPr lang="en-US" sz="3500" dirty="0">
                <a:solidFill>
                  <a:srgbClr val="0000FF"/>
                </a:solidFill>
                <a:latin typeface="Bookman Old Style" pitchFamily="18" charset="0"/>
              </a:rPr>
              <a:t> parameter returns a value to the calling program. Inside the subprogram, an OUT parameter acts like a variable. </a:t>
            </a:r>
          </a:p>
          <a:p>
            <a:pPr lvl="1">
              <a:lnSpc>
                <a:spcPct val="120000"/>
              </a:lnSpc>
              <a:buClr>
                <a:srgbClr val="C00000"/>
              </a:buClr>
              <a:buFont typeface="Arial" pitchFamily="34" charset="0"/>
              <a:buChar char="•"/>
            </a:pPr>
            <a:r>
              <a:rPr lang="en-US" sz="3500" dirty="0">
                <a:solidFill>
                  <a:srgbClr val="C00000"/>
                </a:solidFill>
                <a:latin typeface="Bookman Old Style" pitchFamily="18" charset="0"/>
              </a:rPr>
              <a:t>IN OUT</a:t>
            </a:r>
            <a:r>
              <a:rPr lang="en-US" sz="3500" dirty="0">
                <a:solidFill>
                  <a:srgbClr val="0000FF"/>
                </a:solidFill>
                <a:latin typeface="Bookman Old Style" pitchFamily="18" charset="0"/>
              </a:rPr>
              <a:t> parameter passes an initial value to a subprogram and returns an updated value to the caller.</a:t>
            </a:r>
          </a:p>
          <a:p>
            <a:pPr>
              <a:lnSpc>
                <a:spcPct val="120000"/>
              </a:lnSpc>
              <a:buClr>
                <a:srgbClr val="C00000"/>
              </a:buClr>
              <a:buFont typeface="Wingdings" pitchFamily="2" charset="2"/>
              <a:buChar char="ü"/>
            </a:pPr>
            <a:r>
              <a:rPr lang="en-US" sz="3500" dirty="0">
                <a:solidFill>
                  <a:srgbClr val="C00000"/>
                </a:solidFill>
                <a:latin typeface="Bookman Old Style" pitchFamily="18" charset="0"/>
              </a:rPr>
              <a:t>procedure-body </a:t>
            </a:r>
            <a:r>
              <a:rPr lang="en-US" sz="3500" dirty="0">
                <a:solidFill>
                  <a:srgbClr val="0000FF"/>
                </a:solidFill>
                <a:latin typeface="Bookman Old Style" pitchFamily="18" charset="0"/>
              </a:rPr>
              <a:t>contains the executable part.</a:t>
            </a:r>
          </a:p>
          <a:p>
            <a:pPr>
              <a:lnSpc>
                <a:spcPct val="120000"/>
              </a:lnSpc>
              <a:buClr>
                <a:srgbClr val="C00000"/>
              </a:buClr>
              <a:buFont typeface="Wingdings" pitchFamily="2" charset="2"/>
              <a:buChar char="ü"/>
            </a:pPr>
            <a:r>
              <a:rPr lang="en-US" sz="3500" dirty="0">
                <a:solidFill>
                  <a:srgbClr val="0000FF"/>
                </a:solidFill>
                <a:latin typeface="Bookman Old Style" pitchFamily="18" charset="0"/>
              </a:rPr>
              <a:t>The </a:t>
            </a:r>
            <a:r>
              <a:rPr lang="en-US" sz="3500" dirty="0">
                <a:solidFill>
                  <a:srgbClr val="C00000"/>
                </a:solidFill>
                <a:latin typeface="Bookman Old Style" pitchFamily="18" charset="0"/>
              </a:rPr>
              <a:t>AS</a:t>
            </a:r>
            <a:r>
              <a:rPr lang="en-US" sz="3500" dirty="0">
                <a:solidFill>
                  <a:srgbClr val="0000FF"/>
                </a:solidFill>
                <a:latin typeface="Bookman Old Style" pitchFamily="18" charset="0"/>
              </a:rPr>
              <a:t> keyword is used instead of the</a:t>
            </a:r>
            <a:r>
              <a:rPr lang="en-US" sz="3500" dirty="0">
                <a:solidFill>
                  <a:srgbClr val="C00000"/>
                </a:solidFill>
                <a:latin typeface="Bookman Old Style" pitchFamily="18" charset="0"/>
              </a:rPr>
              <a:t> IS </a:t>
            </a:r>
            <a:r>
              <a:rPr lang="en-US" sz="3500" dirty="0">
                <a:solidFill>
                  <a:srgbClr val="0000FF"/>
                </a:solidFill>
                <a:latin typeface="Bookman Old Style" pitchFamily="18" charset="0"/>
              </a:rPr>
              <a:t>keyword for creating a standalone procedure.</a:t>
            </a:r>
          </a:p>
          <a:p>
            <a:pPr>
              <a:lnSpc>
                <a:spcPct val="120000"/>
              </a:lnSpc>
              <a:buNone/>
            </a:pPr>
            <a:endParaRPr lang="en-US" sz="3400" dirty="0">
              <a:solidFill>
                <a:srgbClr val="C00000"/>
              </a:solidFill>
              <a:latin typeface="Copperplate Gothic Light" pitchFamily="34" charset="0"/>
            </a:endParaRPr>
          </a:p>
          <a:p>
            <a:pPr>
              <a:lnSpc>
                <a:spcPct val="120000"/>
              </a:lnSpc>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10426"/>
            <a:ext cx="5572164" cy="5429288"/>
          </a:xfrm>
          <a:ln>
            <a:solidFill>
              <a:srgbClr val="C00000"/>
            </a:solidFill>
          </a:ln>
        </p:spPr>
        <p:txBody>
          <a:bodyPr>
            <a:normAutofit/>
          </a:bodyPr>
          <a:lstStyle/>
          <a:p>
            <a:pPr>
              <a:buNone/>
            </a:pPr>
            <a:r>
              <a:rPr lang="en-US" sz="2000" dirty="0">
                <a:solidFill>
                  <a:srgbClr val="C00000"/>
                </a:solidFill>
                <a:latin typeface="Copperplate Gothic Light" pitchFamily="34" charset="0"/>
              </a:rPr>
              <a:t>Example: Welcome note</a:t>
            </a:r>
          </a:p>
          <a:p>
            <a:pPr>
              <a:buNone/>
            </a:pPr>
            <a:r>
              <a:rPr lang="en-US" sz="2000" dirty="0">
                <a:solidFill>
                  <a:srgbClr val="0000FF"/>
                </a:solidFill>
                <a:latin typeface="Bookman Old Style" pitchFamily="18" charset="0"/>
              </a:rPr>
              <a:t>CREATE OR REPLACE PROCEDURE welcome</a:t>
            </a:r>
          </a:p>
          <a:p>
            <a:pPr>
              <a:buNone/>
            </a:pPr>
            <a:r>
              <a:rPr lang="en-US" sz="2000" dirty="0">
                <a:solidFill>
                  <a:srgbClr val="0000FF"/>
                </a:solidFill>
                <a:latin typeface="Bookman Old Style" pitchFamily="18" charset="0"/>
              </a:rPr>
              <a:t>AS</a:t>
            </a:r>
          </a:p>
          <a:p>
            <a:pPr>
              <a:buNone/>
            </a:pPr>
            <a:r>
              <a:rPr lang="en-US" sz="2000" dirty="0">
                <a:solidFill>
                  <a:srgbClr val="0000FF"/>
                </a:solidFill>
                <a:latin typeface="Bookman Old Style" pitchFamily="18" charset="0"/>
              </a:rPr>
              <a:t>BEGIN</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dbms_output.put_line</a:t>
            </a: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	('Welcome to SRMIST');</a:t>
            </a:r>
          </a:p>
          <a:p>
            <a:pPr>
              <a:buNone/>
            </a:pPr>
            <a:r>
              <a:rPr lang="en-US" sz="2000" dirty="0">
                <a:solidFill>
                  <a:srgbClr val="0000FF"/>
                </a:solidFill>
                <a:latin typeface="Bookman Old Style" pitchFamily="18" charset="0"/>
              </a:rPr>
              <a:t>END;</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Output </a:t>
            </a:r>
          </a:p>
          <a:p>
            <a:pPr>
              <a:buNone/>
            </a:pPr>
            <a:r>
              <a:rPr lang="en-US" sz="2000" dirty="0">
                <a:solidFill>
                  <a:srgbClr val="0000FF"/>
                </a:solidFill>
                <a:latin typeface="Bookman Old Style" pitchFamily="18" charset="0"/>
              </a:rPr>
              <a:t>SQL&gt; exec welcome; -- </a:t>
            </a:r>
            <a:r>
              <a:rPr lang="en-US" sz="2000" dirty="0">
                <a:solidFill>
                  <a:srgbClr val="FF0000"/>
                </a:solidFill>
                <a:latin typeface="Bookman Old Style" pitchFamily="18" charset="0"/>
              </a:rPr>
              <a:t>to run the          			    procedure</a:t>
            </a:r>
          </a:p>
          <a:p>
            <a:pPr>
              <a:buNone/>
            </a:pPr>
            <a:r>
              <a:rPr lang="en-US" sz="2000" dirty="0">
                <a:solidFill>
                  <a:srgbClr val="0000FF"/>
                </a:solidFill>
                <a:latin typeface="Bookman Old Style" pitchFamily="18" charset="0"/>
              </a:rPr>
              <a:t>Welcome to SRMIST</a:t>
            </a:r>
          </a:p>
          <a:p>
            <a:pPr>
              <a:buNone/>
            </a:pPr>
            <a:r>
              <a:rPr lang="en-US" sz="2000" dirty="0">
                <a:solidFill>
                  <a:srgbClr val="0000FF"/>
                </a:solidFill>
                <a:latin typeface="Bookman Old Style" pitchFamily="18" charset="0"/>
              </a:rPr>
              <a:t>PL/SQL procedure successfully completed.</a:t>
            </a:r>
          </a:p>
          <a:p>
            <a:pPr>
              <a:buNone/>
            </a:pPr>
            <a:endParaRPr lang="en-US" sz="2000" dirty="0">
              <a:solidFill>
                <a:srgbClr val="0000FF"/>
              </a:solidFill>
              <a:latin typeface="Bookman Old Style" pitchFamily="18" charset="0"/>
            </a:endParaRPr>
          </a:p>
          <a:p>
            <a:pPr>
              <a:buNone/>
            </a:pPr>
            <a:endParaRPr lang="en-US" sz="2000" dirty="0">
              <a:solidFill>
                <a:srgbClr val="0000FF"/>
              </a:solidFill>
              <a:latin typeface="Bookman Old Style" pitchFamily="18" charset="0"/>
            </a:endParaRPr>
          </a:p>
          <a:p>
            <a:pPr>
              <a:buNone/>
            </a:pPr>
            <a:endParaRPr lang="en-US" sz="2000" dirty="0"/>
          </a:p>
          <a:p>
            <a:pPr>
              <a:buNone/>
            </a:pPr>
            <a:endParaRPr lang="en-US" sz="2000"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6380958" y="1510492"/>
            <a:ext cx="5572164" cy="3462486"/>
          </a:xfrm>
          <a:prstGeom prst="rect">
            <a:avLst/>
          </a:prstGeom>
          <a:noFill/>
          <a:ln>
            <a:solidFill>
              <a:srgbClr val="C00000"/>
            </a:solidFill>
          </a:ln>
        </p:spPr>
        <p:txBody>
          <a:bodyPr wrap="square" rtlCol="0">
            <a:spAutoFit/>
          </a:bodyPr>
          <a:lstStyle/>
          <a:p>
            <a:pPr>
              <a:buNone/>
            </a:pPr>
            <a:r>
              <a:rPr lang="en-US" sz="2000" dirty="0">
                <a:solidFill>
                  <a:srgbClr val="0000FF"/>
                </a:solidFill>
                <a:latin typeface="Bookman Old Style" pitchFamily="18" charset="0"/>
              </a:rPr>
              <a:t>The procedure can be executed as given</a:t>
            </a:r>
          </a:p>
          <a:p>
            <a:pPr>
              <a:buNone/>
            </a:pPr>
            <a:r>
              <a:rPr lang="en-US" sz="2000" dirty="0">
                <a:solidFill>
                  <a:srgbClr val="0000FF"/>
                </a:solidFill>
                <a:latin typeface="Bookman Old Style" pitchFamily="18" charset="0"/>
              </a:rPr>
              <a:t>below also</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SQL&gt; begin</a:t>
            </a:r>
          </a:p>
          <a:p>
            <a:pPr>
              <a:buNone/>
            </a:pPr>
            <a:r>
              <a:rPr lang="en-US" sz="2000" dirty="0">
                <a:solidFill>
                  <a:srgbClr val="0000FF"/>
                </a:solidFill>
                <a:latin typeface="Bookman Old Style" pitchFamily="18" charset="0"/>
              </a:rPr>
              <a:t>  2  welcome;</a:t>
            </a:r>
          </a:p>
          <a:p>
            <a:pPr>
              <a:buNone/>
            </a:pPr>
            <a:r>
              <a:rPr lang="en-US" sz="2000" dirty="0">
                <a:solidFill>
                  <a:srgbClr val="0000FF"/>
                </a:solidFill>
                <a:latin typeface="Bookman Old Style" pitchFamily="18" charset="0"/>
              </a:rPr>
              <a:t>  3  end;</a:t>
            </a:r>
          </a:p>
          <a:p>
            <a:pPr>
              <a:buNone/>
            </a:pPr>
            <a:r>
              <a:rPr lang="en-US" sz="2000" dirty="0">
                <a:solidFill>
                  <a:srgbClr val="0000FF"/>
                </a:solidFill>
                <a:latin typeface="Bookman Old Style" pitchFamily="18" charset="0"/>
              </a:rPr>
              <a:t>  4  /</a:t>
            </a:r>
          </a:p>
          <a:p>
            <a:pPr>
              <a:buNone/>
            </a:pPr>
            <a:r>
              <a:rPr lang="en-US" sz="2000" dirty="0">
                <a:solidFill>
                  <a:srgbClr val="0000FF"/>
                </a:solidFill>
                <a:latin typeface="Bookman Old Style" pitchFamily="18" charset="0"/>
              </a:rPr>
              <a:t>Welcome to SRMIST</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PL/SQL procedure successfully completed.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0331" y="1016366"/>
            <a:ext cx="10514231" cy="5439893"/>
          </a:xfrm>
        </p:spPr>
        <p:txBody>
          <a:bodyPr>
            <a:normAutofit fontScale="92500" lnSpcReduction="20000"/>
          </a:bodyPr>
          <a:lstStyle/>
          <a:p>
            <a:pPr>
              <a:buNone/>
            </a:pPr>
            <a:r>
              <a:rPr lang="en-US" sz="2000" dirty="0"/>
              <a:t>	</a:t>
            </a:r>
            <a:r>
              <a:rPr lang="en-US" sz="2000" dirty="0">
                <a:solidFill>
                  <a:srgbClr val="0000FF"/>
                </a:solidFill>
                <a:latin typeface="Bookman Old Style" pitchFamily="18" charset="0"/>
              </a:rPr>
              <a:t>DML Commands are relates only with base table information ( value in an attribute)</a:t>
            </a:r>
          </a:p>
          <a:p>
            <a:pPr>
              <a:buNone/>
            </a:pPr>
            <a:r>
              <a:rPr lang="en-US" sz="2000" dirty="0">
                <a:solidFill>
                  <a:srgbClr val="0000FF"/>
                </a:solidFill>
                <a:latin typeface="Bookman Old Style" pitchFamily="18" charset="0"/>
              </a:rPr>
              <a:t>	There are four commands in DML:</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INSERT</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UPDATE</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DELETE</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SELECT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Where clause ( Conditional retrieval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Order by clause ( Retrieval in Ascending or Descending Order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Group by clause ( Retrieval of distinct values by considering groups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Having clause ( Followed by Group by clause with COUNT function )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224740"/>
            <a:ext cx="5500725" cy="5248643"/>
          </a:xfrm>
          <a:ln>
            <a:solidFill>
              <a:srgbClr val="C00000"/>
            </a:solidFill>
          </a:ln>
        </p:spPr>
        <p:txBody>
          <a:bodyPr>
            <a:normAutofit fontScale="32500" lnSpcReduction="20000"/>
          </a:bodyPr>
          <a:lstStyle/>
          <a:p>
            <a:pPr>
              <a:buNone/>
            </a:pPr>
            <a:r>
              <a:rPr lang="en-US" sz="3600" dirty="0">
                <a:solidFill>
                  <a:srgbClr val="C00000"/>
                </a:solidFill>
                <a:latin typeface="Copperplate Gothic Light" pitchFamily="34" charset="0"/>
              </a:rPr>
              <a:t>Example : Parameters</a:t>
            </a:r>
          </a:p>
          <a:p>
            <a:pPr>
              <a:buNone/>
            </a:pPr>
            <a:endParaRPr lang="en-US" dirty="0">
              <a:solidFill>
                <a:srgbClr val="0000FF"/>
              </a:solidFill>
              <a:latin typeface="Bookman Old Style" pitchFamily="18" charset="0"/>
            </a:endParaRPr>
          </a:p>
          <a:p>
            <a:pPr>
              <a:buNone/>
            </a:pPr>
            <a:r>
              <a:rPr lang="en-US" sz="4900" dirty="0">
                <a:solidFill>
                  <a:srgbClr val="0000FF"/>
                </a:solidFill>
                <a:latin typeface="Bookman Old Style" pitchFamily="18" charset="0"/>
              </a:rPr>
              <a:t>DECLARE</a:t>
            </a:r>
          </a:p>
          <a:p>
            <a:pPr>
              <a:buNone/>
            </a:pPr>
            <a:r>
              <a:rPr lang="en-US" sz="4900" dirty="0">
                <a:solidFill>
                  <a:srgbClr val="0000FF"/>
                </a:solidFill>
                <a:latin typeface="Bookman Old Style" pitchFamily="18" charset="0"/>
              </a:rPr>
              <a:t>   a number:=&amp;a;</a:t>
            </a:r>
          </a:p>
          <a:p>
            <a:pPr>
              <a:buNone/>
            </a:pPr>
            <a:r>
              <a:rPr lang="en-US" sz="4900" dirty="0">
                <a:solidFill>
                  <a:srgbClr val="0000FF"/>
                </a:solidFill>
                <a:latin typeface="Bookman Old Style" pitchFamily="18" charset="0"/>
              </a:rPr>
              <a:t>   b number:=&amp;b;</a:t>
            </a:r>
          </a:p>
          <a:p>
            <a:pPr>
              <a:buNone/>
            </a:pPr>
            <a:r>
              <a:rPr lang="en-US" sz="4900" dirty="0">
                <a:solidFill>
                  <a:srgbClr val="0000FF"/>
                </a:solidFill>
                <a:latin typeface="Bookman Old Style" pitchFamily="18" charset="0"/>
              </a:rPr>
              <a:t>   c number;</a:t>
            </a:r>
          </a:p>
          <a:p>
            <a:pPr>
              <a:buNone/>
            </a:pPr>
            <a:r>
              <a:rPr lang="en-US" sz="4900" dirty="0">
                <a:solidFill>
                  <a:srgbClr val="0000FF"/>
                </a:solidFill>
                <a:latin typeface="Bookman Old Style" pitchFamily="18" charset="0"/>
              </a:rPr>
              <a:t>PROCEDURE </a:t>
            </a:r>
            <a:r>
              <a:rPr lang="en-US" sz="4900" dirty="0" err="1">
                <a:solidFill>
                  <a:srgbClr val="0000FF"/>
                </a:solidFill>
                <a:latin typeface="Bookman Old Style" pitchFamily="18" charset="0"/>
              </a:rPr>
              <a:t>findMin</a:t>
            </a:r>
            <a:endParaRPr lang="en-US" sz="4900" dirty="0">
              <a:solidFill>
                <a:srgbClr val="0000FF"/>
              </a:solidFill>
              <a:latin typeface="Bookman Old Style" pitchFamily="18" charset="0"/>
            </a:endParaRPr>
          </a:p>
          <a:p>
            <a:pPr>
              <a:buNone/>
            </a:pPr>
            <a:r>
              <a:rPr lang="en-US" sz="4900" dirty="0">
                <a:solidFill>
                  <a:srgbClr val="0000FF"/>
                </a:solidFill>
                <a:latin typeface="Bookman Old Style" pitchFamily="18" charset="0"/>
              </a:rPr>
              <a:t> (x IN number, y IN number, z OUT number) IS</a:t>
            </a:r>
          </a:p>
          <a:p>
            <a:pPr>
              <a:buNone/>
            </a:pPr>
            <a:r>
              <a:rPr lang="en-US" sz="4900" dirty="0">
                <a:solidFill>
                  <a:srgbClr val="0000FF"/>
                </a:solidFill>
                <a:latin typeface="Bookman Old Style" pitchFamily="18" charset="0"/>
              </a:rPr>
              <a:t>BEGIN</a:t>
            </a:r>
          </a:p>
          <a:p>
            <a:pPr>
              <a:buNone/>
            </a:pPr>
            <a:r>
              <a:rPr lang="en-US" sz="4900" dirty="0">
                <a:solidFill>
                  <a:srgbClr val="0000FF"/>
                </a:solidFill>
                <a:latin typeface="Bookman Old Style" pitchFamily="18" charset="0"/>
              </a:rPr>
              <a:t>   IF x &lt; y THEN</a:t>
            </a:r>
          </a:p>
          <a:p>
            <a:pPr>
              <a:buNone/>
            </a:pPr>
            <a:r>
              <a:rPr lang="en-US" sz="4900" dirty="0">
                <a:solidFill>
                  <a:srgbClr val="0000FF"/>
                </a:solidFill>
                <a:latin typeface="Bookman Old Style" pitchFamily="18" charset="0"/>
              </a:rPr>
              <a:t>      z:= x;</a:t>
            </a:r>
          </a:p>
          <a:p>
            <a:pPr>
              <a:buNone/>
            </a:pPr>
            <a:r>
              <a:rPr lang="en-US" sz="4900" dirty="0">
                <a:solidFill>
                  <a:srgbClr val="0000FF"/>
                </a:solidFill>
                <a:latin typeface="Bookman Old Style" pitchFamily="18" charset="0"/>
              </a:rPr>
              <a:t>   ELSE</a:t>
            </a:r>
          </a:p>
          <a:p>
            <a:pPr>
              <a:buNone/>
            </a:pPr>
            <a:r>
              <a:rPr lang="en-US" sz="4900" dirty="0">
                <a:solidFill>
                  <a:srgbClr val="0000FF"/>
                </a:solidFill>
                <a:latin typeface="Bookman Old Style" pitchFamily="18" charset="0"/>
              </a:rPr>
              <a:t>      z:= y;</a:t>
            </a:r>
          </a:p>
          <a:p>
            <a:pPr>
              <a:buNone/>
            </a:pPr>
            <a:r>
              <a:rPr lang="en-US" sz="4900" dirty="0">
                <a:solidFill>
                  <a:srgbClr val="0000FF"/>
                </a:solidFill>
                <a:latin typeface="Bookman Old Style" pitchFamily="18" charset="0"/>
              </a:rPr>
              <a:t>   END IF;</a:t>
            </a:r>
          </a:p>
          <a:p>
            <a:pPr>
              <a:buNone/>
            </a:pPr>
            <a:r>
              <a:rPr lang="en-US" sz="4900" dirty="0">
                <a:solidFill>
                  <a:srgbClr val="0000FF"/>
                </a:solidFill>
                <a:latin typeface="Bookman Old Style" pitchFamily="18" charset="0"/>
              </a:rPr>
              <a:t>END;</a:t>
            </a:r>
          </a:p>
          <a:p>
            <a:pPr>
              <a:buNone/>
            </a:pPr>
            <a:r>
              <a:rPr lang="en-US" sz="4900" dirty="0">
                <a:solidFill>
                  <a:srgbClr val="0000FF"/>
                </a:solidFill>
                <a:latin typeface="Bookman Old Style" pitchFamily="18" charset="0"/>
              </a:rPr>
              <a:t>BEGIN</a:t>
            </a:r>
          </a:p>
          <a:p>
            <a:pPr>
              <a:buNone/>
            </a:pPr>
            <a:r>
              <a:rPr lang="en-US" sz="4900" dirty="0">
                <a:solidFill>
                  <a:srgbClr val="0000FF"/>
                </a:solidFill>
                <a:latin typeface="Bookman Old Style" pitchFamily="18" charset="0"/>
              </a:rPr>
              <a:t>   </a:t>
            </a:r>
            <a:r>
              <a:rPr lang="en-US" sz="4900" dirty="0" err="1">
                <a:solidFill>
                  <a:srgbClr val="0000FF"/>
                </a:solidFill>
                <a:latin typeface="Bookman Old Style" pitchFamily="18" charset="0"/>
              </a:rPr>
              <a:t>findMin</a:t>
            </a:r>
            <a:r>
              <a:rPr lang="en-US" sz="4900" dirty="0">
                <a:solidFill>
                  <a:srgbClr val="0000FF"/>
                </a:solidFill>
                <a:latin typeface="Bookman Old Style" pitchFamily="18" charset="0"/>
              </a:rPr>
              <a:t>(a, b, c);</a:t>
            </a:r>
          </a:p>
          <a:p>
            <a:pPr>
              <a:buNone/>
            </a:pPr>
            <a:r>
              <a:rPr lang="en-US" sz="4900" dirty="0">
                <a:solidFill>
                  <a:srgbClr val="0000FF"/>
                </a:solidFill>
                <a:latin typeface="Bookman Old Style" pitchFamily="18" charset="0"/>
              </a:rPr>
              <a:t>   </a:t>
            </a:r>
            <a:r>
              <a:rPr lang="en-US" sz="4900" dirty="0" err="1">
                <a:solidFill>
                  <a:srgbClr val="0000FF"/>
                </a:solidFill>
                <a:latin typeface="Bookman Old Style" pitchFamily="18" charset="0"/>
              </a:rPr>
              <a:t>dbms_output.put_line</a:t>
            </a:r>
            <a:r>
              <a:rPr lang="en-US" sz="4900" dirty="0">
                <a:solidFill>
                  <a:srgbClr val="0000FF"/>
                </a:solidFill>
                <a:latin typeface="Bookman Old Style" pitchFamily="18" charset="0"/>
              </a:rPr>
              <a:t> </a:t>
            </a:r>
          </a:p>
          <a:p>
            <a:pPr>
              <a:buNone/>
            </a:pPr>
            <a:r>
              <a:rPr lang="en-US" sz="4900" dirty="0">
                <a:solidFill>
                  <a:srgbClr val="0000FF"/>
                </a:solidFill>
                <a:latin typeface="Bookman Old Style" pitchFamily="18" charset="0"/>
              </a:rPr>
              <a:t>   (' Minimum of '|| a ||'  and  ' ||b || ' is :'  || c);</a:t>
            </a:r>
          </a:p>
          <a:p>
            <a:pPr>
              <a:buNone/>
            </a:pPr>
            <a:r>
              <a:rPr lang="en-US" sz="4900"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110</a:t>
            </a:fld>
            <a:endParaRPr lang="en-IN"/>
          </a:p>
        </p:txBody>
      </p:sp>
      <p:sp>
        <p:nvSpPr>
          <p:cNvPr id="7" name="Rectangle 6"/>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8" name="Content Placeholder 1"/>
          <p:cNvSpPr txBox="1">
            <a:spLocks/>
          </p:cNvSpPr>
          <p:nvPr/>
        </p:nvSpPr>
        <p:spPr>
          <a:xfrm>
            <a:off x="5952330" y="1224740"/>
            <a:ext cx="5500725" cy="5248643"/>
          </a:xfrm>
          <a:prstGeom prst="rect">
            <a:avLst/>
          </a:prstGeom>
          <a:ln>
            <a:solidFill>
              <a:srgbClr val="C00000"/>
            </a:solidFill>
          </a:ln>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rPr>
              <a:t>Output </a:t>
            </a:r>
          </a:p>
          <a:p>
            <a:pPr marL="354902" lvl="0" indent="-354902">
              <a:spcBef>
                <a:spcPct val="20000"/>
              </a:spcBef>
            </a:pPr>
            <a:endParaRPr lang="en-US" sz="1800" dirty="0">
              <a:solidFill>
                <a:srgbClr val="0000FF"/>
              </a:solidFill>
              <a:latin typeface="Bookman Old Style" pitchFamily="18" charset="0"/>
            </a:endParaRPr>
          </a:p>
          <a:p>
            <a:pPr marL="354902" lvl="0" indent="-354902">
              <a:spcBef>
                <a:spcPct val="20000"/>
              </a:spcBef>
            </a:pPr>
            <a:r>
              <a:rPr lang="en-US" sz="1800" dirty="0">
                <a:solidFill>
                  <a:srgbClr val="0000FF"/>
                </a:solidFill>
                <a:latin typeface="Bookman Old Style" pitchFamily="18" charset="0"/>
              </a:rPr>
              <a:t>Enter value for a: 100</a:t>
            </a:r>
          </a:p>
          <a:p>
            <a:pPr marL="354902" lvl="0" indent="-354902">
              <a:spcBef>
                <a:spcPct val="20000"/>
              </a:spcBef>
            </a:pPr>
            <a:r>
              <a:rPr lang="en-US" sz="1800" dirty="0">
                <a:solidFill>
                  <a:srgbClr val="0000FF"/>
                </a:solidFill>
                <a:latin typeface="Bookman Old Style" pitchFamily="18" charset="0"/>
              </a:rPr>
              <a:t>old   2:    a number:=&amp;a;</a:t>
            </a:r>
          </a:p>
          <a:p>
            <a:pPr marL="354902" lvl="0" indent="-354902">
              <a:spcBef>
                <a:spcPct val="20000"/>
              </a:spcBef>
            </a:pPr>
            <a:r>
              <a:rPr lang="en-US" sz="1800" dirty="0">
                <a:solidFill>
                  <a:srgbClr val="0000FF"/>
                </a:solidFill>
                <a:latin typeface="Bookman Old Style" pitchFamily="18" charset="0"/>
              </a:rPr>
              <a:t>New 2:    a number:=100;</a:t>
            </a:r>
          </a:p>
          <a:p>
            <a:pPr marL="354902" lvl="0" indent="-354902">
              <a:spcBef>
                <a:spcPct val="20000"/>
              </a:spcBef>
            </a:pPr>
            <a:r>
              <a:rPr lang="en-US" sz="1800" dirty="0">
                <a:solidFill>
                  <a:srgbClr val="0000FF"/>
                </a:solidFill>
                <a:latin typeface="Bookman Old Style" pitchFamily="18" charset="0"/>
              </a:rPr>
              <a:t>Enter value for b: 200</a:t>
            </a:r>
          </a:p>
          <a:p>
            <a:pPr marL="354902" lvl="0" indent="-354902">
              <a:spcBef>
                <a:spcPct val="20000"/>
              </a:spcBef>
            </a:pPr>
            <a:r>
              <a:rPr lang="en-US" sz="1800" dirty="0">
                <a:solidFill>
                  <a:srgbClr val="0000FF"/>
                </a:solidFill>
                <a:latin typeface="Bookman Old Style" pitchFamily="18" charset="0"/>
              </a:rPr>
              <a:t>old   3:    b number:=&amp;b;</a:t>
            </a:r>
          </a:p>
          <a:p>
            <a:pPr marL="354902" lvl="0" indent="-354902">
              <a:spcBef>
                <a:spcPct val="20000"/>
              </a:spcBef>
            </a:pPr>
            <a:r>
              <a:rPr lang="en-US" sz="1800" dirty="0">
                <a:solidFill>
                  <a:srgbClr val="0000FF"/>
                </a:solidFill>
                <a:latin typeface="Bookman Old Style" pitchFamily="18" charset="0"/>
              </a:rPr>
              <a:t>New  3:    b number:=200;</a:t>
            </a:r>
          </a:p>
          <a:p>
            <a:pPr marL="354902" lvl="0" indent="-354902">
              <a:spcBef>
                <a:spcPct val="20000"/>
              </a:spcBef>
            </a:pPr>
            <a:r>
              <a:rPr lang="en-US" sz="1800" dirty="0">
                <a:solidFill>
                  <a:srgbClr val="0000FF"/>
                </a:solidFill>
                <a:latin typeface="Bookman Old Style" pitchFamily="18" charset="0"/>
              </a:rPr>
              <a:t>Minimum of 100  and  200 is :100</a:t>
            </a:r>
          </a:p>
          <a:p>
            <a:pPr marL="354902" lvl="0" indent="-354902">
              <a:spcBef>
                <a:spcPct val="20000"/>
              </a:spcBef>
            </a:pPr>
            <a:endParaRPr lang="en-US" sz="1800" dirty="0">
              <a:solidFill>
                <a:srgbClr val="0000FF"/>
              </a:solidFill>
              <a:latin typeface="Bookman Old Style" pitchFamily="18" charset="0"/>
            </a:endParaRPr>
          </a:p>
          <a:p>
            <a:pPr marL="354902" lvl="0" indent="-354902">
              <a:spcBef>
                <a:spcPct val="20000"/>
              </a:spcBef>
            </a:pPr>
            <a:r>
              <a:rPr lang="en-US" sz="1800" dirty="0">
                <a:solidFill>
                  <a:srgbClr val="0000FF"/>
                </a:solidFill>
                <a:latin typeface="Bookman Old Style" pitchFamily="18" charset="0"/>
              </a:rPr>
              <a:t>PL/SQL procedure successfully completed.</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867550"/>
            <a:ext cx="10757842" cy="5786478"/>
          </a:xfrm>
        </p:spPr>
        <p:txBody>
          <a:bodyPr>
            <a:normAutofit fontScale="85000" lnSpcReduction="10000"/>
          </a:bodyPr>
          <a:lstStyle/>
          <a:p>
            <a:pPr>
              <a:buNone/>
            </a:pPr>
            <a:r>
              <a:rPr lang="en-US" sz="2400" dirty="0">
                <a:solidFill>
                  <a:srgbClr val="C00000"/>
                </a:solidFill>
                <a:latin typeface="Copperplate Gothic Light" pitchFamily="34" charset="0"/>
              </a:rPr>
              <a:t>Example : Parameters</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DECLARE</a:t>
            </a:r>
          </a:p>
          <a:p>
            <a:pPr>
              <a:buNone/>
            </a:pPr>
            <a:r>
              <a:rPr lang="en-US" sz="2000" dirty="0">
                <a:solidFill>
                  <a:srgbClr val="0000FF"/>
                </a:solidFill>
                <a:latin typeface="Bookman Old Style" pitchFamily="18" charset="0"/>
              </a:rPr>
              <a:t>a number := &amp;a; </a:t>
            </a:r>
          </a:p>
          <a:p>
            <a:pPr>
              <a:buNone/>
            </a:pPr>
            <a:r>
              <a:rPr lang="en-US" sz="2000" dirty="0">
                <a:solidFill>
                  <a:srgbClr val="0000FF"/>
                </a:solidFill>
                <a:latin typeface="Bookman Old Style" pitchFamily="18" charset="0"/>
              </a:rPr>
              <a:t>PROCEDURE square (x IN OUT number) IS </a:t>
            </a:r>
          </a:p>
          <a:p>
            <a:pPr>
              <a:buNone/>
            </a:pPr>
            <a:r>
              <a:rPr lang="en-US" sz="2000" dirty="0">
                <a:solidFill>
                  <a:srgbClr val="0000FF"/>
                </a:solidFill>
                <a:latin typeface="Bookman Old Style" pitchFamily="18" charset="0"/>
              </a:rPr>
              <a:t>BEGIN </a:t>
            </a:r>
          </a:p>
          <a:p>
            <a:pPr>
              <a:buNone/>
            </a:pPr>
            <a:r>
              <a:rPr lang="en-US" sz="2000" dirty="0">
                <a:solidFill>
                  <a:srgbClr val="0000FF"/>
                </a:solidFill>
                <a:latin typeface="Bookman Old Style" pitchFamily="18" charset="0"/>
              </a:rPr>
              <a:t>x := x * x; </a:t>
            </a:r>
          </a:p>
          <a:p>
            <a:pPr>
              <a:buNone/>
            </a:pPr>
            <a:r>
              <a:rPr lang="en-US" sz="2000" dirty="0">
                <a:solidFill>
                  <a:srgbClr val="0000FF"/>
                </a:solidFill>
                <a:latin typeface="Bookman Old Style" pitchFamily="18" charset="0"/>
              </a:rPr>
              <a:t>END; </a:t>
            </a:r>
          </a:p>
          <a:p>
            <a:pPr>
              <a:buNone/>
            </a:pPr>
            <a:r>
              <a:rPr lang="en-US" sz="2000" dirty="0">
                <a:solidFill>
                  <a:srgbClr val="0000FF"/>
                </a:solidFill>
                <a:latin typeface="Bookman Old Style" pitchFamily="18" charset="0"/>
              </a:rPr>
              <a:t>BEGIN </a:t>
            </a:r>
          </a:p>
          <a:p>
            <a:pPr>
              <a:buNone/>
            </a:pPr>
            <a:r>
              <a:rPr lang="en-US" sz="2000" dirty="0">
                <a:solidFill>
                  <a:srgbClr val="0000FF"/>
                </a:solidFill>
                <a:latin typeface="Bookman Old Style" pitchFamily="18" charset="0"/>
              </a:rPr>
              <a:t>square(a); </a:t>
            </a:r>
          </a:p>
          <a:p>
            <a:pPr>
              <a:buNone/>
            </a:pP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 (' Square is : ' || a); </a:t>
            </a:r>
          </a:p>
          <a:p>
            <a:pPr>
              <a:buNone/>
            </a:pPr>
            <a:r>
              <a:rPr lang="en-US" sz="2000" dirty="0">
                <a:solidFill>
                  <a:srgbClr val="0000FF"/>
                </a:solidFill>
                <a:latin typeface="Bookman Old Style" pitchFamily="18" charset="0"/>
              </a:rPr>
              <a:t>END; </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Output</a:t>
            </a:r>
          </a:p>
          <a:p>
            <a:pPr>
              <a:buNone/>
            </a:pPr>
            <a:r>
              <a:rPr lang="en-US" sz="2000" dirty="0">
                <a:solidFill>
                  <a:srgbClr val="0000FF"/>
                </a:solidFill>
                <a:latin typeface="Bookman Old Style" pitchFamily="18" charset="0"/>
              </a:rPr>
              <a:t>Enter value for a: 10</a:t>
            </a:r>
          </a:p>
          <a:p>
            <a:pPr>
              <a:buNone/>
            </a:pPr>
            <a:r>
              <a:rPr lang="en-US" sz="2000" dirty="0">
                <a:solidFill>
                  <a:srgbClr val="0000FF"/>
                </a:solidFill>
                <a:latin typeface="Bookman Old Style" pitchFamily="18" charset="0"/>
              </a:rPr>
              <a:t>old   2:  a number := &amp;a;</a:t>
            </a:r>
          </a:p>
          <a:p>
            <a:pPr>
              <a:buNone/>
            </a:pPr>
            <a:r>
              <a:rPr lang="en-US" sz="2000" dirty="0">
                <a:solidFill>
                  <a:srgbClr val="0000FF"/>
                </a:solidFill>
                <a:latin typeface="Bookman Old Style" pitchFamily="18" charset="0"/>
              </a:rPr>
              <a:t>new   2:  a number := 10;</a:t>
            </a:r>
          </a:p>
          <a:p>
            <a:pPr>
              <a:buNone/>
            </a:pPr>
            <a:r>
              <a:rPr lang="en-US" sz="2000" dirty="0">
                <a:solidFill>
                  <a:srgbClr val="0000FF"/>
                </a:solidFill>
                <a:latin typeface="Bookman Old Style" pitchFamily="18" charset="0"/>
              </a:rPr>
              <a:t>Square is : 100</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PL/SQL procedure successfully completed.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111</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296178"/>
            <a:ext cx="5786478" cy="4857784"/>
          </a:xfrm>
          <a:ln>
            <a:solidFill>
              <a:srgbClr val="C00000"/>
            </a:solidFill>
          </a:ln>
        </p:spPr>
        <p:txBody>
          <a:bodyPr>
            <a:normAutofit fontScale="62500" lnSpcReduction="20000"/>
          </a:bodyPr>
          <a:lstStyle/>
          <a:p>
            <a:pPr>
              <a:buNone/>
            </a:pPr>
            <a:r>
              <a:rPr lang="en-US" sz="3200" dirty="0">
                <a:solidFill>
                  <a:srgbClr val="C00000"/>
                </a:solidFill>
                <a:latin typeface="Copperplate Gothic Light" pitchFamily="34" charset="0"/>
              </a:rPr>
              <a:t>Example : Display </a:t>
            </a:r>
            <a:r>
              <a:rPr lang="en-US" sz="3200" dirty="0" err="1">
                <a:solidFill>
                  <a:srgbClr val="C00000"/>
                </a:solidFill>
                <a:latin typeface="Copperplate Gothic Light" pitchFamily="34" charset="0"/>
              </a:rPr>
              <a:t>ename</a:t>
            </a:r>
            <a:r>
              <a:rPr lang="en-US" sz="3200" dirty="0">
                <a:solidFill>
                  <a:srgbClr val="C00000"/>
                </a:solidFill>
                <a:latin typeface="Copperplate Gothic Light" pitchFamily="34" charset="0"/>
              </a:rPr>
              <a:t> from </a:t>
            </a:r>
            <a:r>
              <a:rPr lang="en-US" sz="3200" dirty="0" err="1">
                <a:solidFill>
                  <a:srgbClr val="C00000"/>
                </a:solidFill>
                <a:latin typeface="Copperplate Gothic Light" pitchFamily="34" charset="0"/>
              </a:rPr>
              <a:t>emp</a:t>
            </a:r>
            <a:r>
              <a:rPr lang="en-US" sz="3200" dirty="0">
                <a:solidFill>
                  <a:srgbClr val="C00000"/>
                </a:solidFill>
                <a:latin typeface="Copperplate Gothic Light" pitchFamily="34" charset="0"/>
              </a:rPr>
              <a:t> table</a:t>
            </a:r>
          </a:p>
          <a:p>
            <a:pPr>
              <a:buNone/>
            </a:pPr>
            <a:endParaRPr lang="en-US" sz="3200" dirty="0">
              <a:solidFill>
                <a:srgbClr val="0000FF"/>
              </a:solidFill>
              <a:latin typeface="Bookman Old Style" pitchFamily="18" charset="0"/>
            </a:endParaRPr>
          </a:p>
          <a:p>
            <a:pPr>
              <a:buNone/>
            </a:pPr>
            <a:r>
              <a:rPr lang="en-US" sz="3200" dirty="0">
                <a:solidFill>
                  <a:srgbClr val="0000FF"/>
                </a:solidFill>
                <a:latin typeface="Bookman Old Style" pitchFamily="18" charset="0"/>
              </a:rPr>
              <a:t>create or replace PROCEDURE </a:t>
            </a:r>
            <a:r>
              <a:rPr lang="en-US" sz="3200" dirty="0" err="1">
                <a:solidFill>
                  <a:srgbClr val="0000FF"/>
                </a:solidFill>
                <a:latin typeface="Bookman Old Style" pitchFamily="18" charset="0"/>
              </a:rPr>
              <a:t>get_ename</a:t>
            </a:r>
            <a:r>
              <a:rPr lang="en-US" sz="3200" dirty="0">
                <a:solidFill>
                  <a:srgbClr val="0000FF"/>
                </a:solidFill>
                <a:latin typeface="Bookman Old Style" pitchFamily="18" charset="0"/>
              </a:rPr>
              <a:t> IS</a:t>
            </a:r>
          </a:p>
          <a:p>
            <a:pPr>
              <a:buNone/>
            </a:pPr>
            <a:r>
              <a:rPr lang="en-US" sz="3200" dirty="0" err="1">
                <a:solidFill>
                  <a:srgbClr val="0000FF"/>
                </a:solidFill>
                <a:latin typeface="Bookman Old Style" pitchFamily="18" charset="0"/>
              </a:rPr>
              <a:t>emp_name</a:t>
            </a:r>
            <a:r>
              <a:rPr lang="en-US" sz="3200" dirty="0">
                <a:solidFill>
                  <a:srgbClr val="0000FF"/>
                </a:solidFill>
                <a:latin typeface="Bookman Old Style" pitchFamily="18" charset="0"/>
              </a:rPr>
              <a:t>       VARCHAR2(10);</a:t>
            </a:r>
          </a:p>
          <a:p>
            <a:pPr>
              <a:buNone/>
            </a:pPr>
            <a:r>
              <a:rPr lang="en-US" sz="3200" dirty="0">
                <a:solidFill>
                  <a:srgbClr val="0000FF"/>
                </a:solidFill>
                <a:latin typeface="Bookman Old Style" pitchFamily="18" charset="0"/>
              </a:rPr>
              <a:t>CURSOR         c1 IS SELECT </a:t>
            </a:r>
            <a:r>
              <a:rPr lang="en-US" sz="3200" dirty="0" err="1">
                <a:solidFill>
                  <a:srgbClr val="0000FF"/>
                </a:solidFill>
                <a:latin typeface="Bookman Old Style" pitchFamily="18" charset="0"/>
              </a:rPr>
              <a:t>ename</a:t>
            </a:r>
            <a:r>
              <a:rPr lang="en-US" sz="3200" dirty="0">
                <a:solidFill>
                  <a:srgbClr val="0000FF"/>
                </a:solidFill>
                <a:latin typeface="Bookman Old Style" pitchFamily="18" charset="0"/>
              </a:rPr>
              <a:t> FROM </a:t>
            </a:r>
            <a:r>
              <a:rPr lang="en-US" sz="3200" dirty="0" err="1">
                <a:solidFill>
                  <a:srgbClr val="0000FF"/>
                </a:solidFill>
                <a:latin typeface="Bookman Old Style" pitchFamily="18" charset="0"/>
              </a:rPr>
              <a:t>emp</a:t>
            </a:r>
            <a:r>
              <a:rPr lang="en-US" sz="3200" dirty="0">
                <a:solidFill>
                  <a:srgbClr val="0000FF"/>
                </a:solidFill>
                <a:latin typeface="Bookman Old Style" pitchFamily="18" charset="0"/>
              </a:rPr>
              <a:t>;</a:t>
            </a:r>
          </a:p>
          <a:p>
            <a:pPr>
              <a:buNone/>
            </a:pPr>
            <a:r>
              <a:rPr lang="en-US" sz="3200" dirty="0">
                <a:solidFill>
                  <a:srgbClr val="0000FF"/>
                </a:solidFill>
                <a:latin typeface="Bookman Old Style" pitchFamily="18" charset="0"/>
              </a:rPr>
              <a:t>BEGIN</a:t>
            </a:r>
          </a:p>
          <a:p>
            <a:pPr>
              <a:buNone/>
            </a:pPr>
            <a:r>
              <a:rPr lang="en-US" sz="3200" dirty="0">
                <a:solidFill>
                  <a:srgbClr val="0000FF"/>
                </a:solidFill>
                <a:latin typeface="Bookman Old Style" pitchFamily="18" charset="0"/>
              </a:rPr>
              <a:t>        OPEN c1;</a:t>
            </a:r>
          </a:p>
          <a:p>
            <a:pPr>
              <a:buNone/>
            </a:pPr>
            <a:r>
              <a:rPr lang="en-US" sz="3200" dirty="0">
                <a:solidFill>
                  <a:srgbClr val="0000FF"/>
                </a:solidFill>
                <a:latin typeface="Bookman Old Style" pitchFamily="18" charset="0"/>
              </a:rPr>
              <a:t>        LOOP</a:t>
            </a:r>
          </a:p>
          <a:p>
            <a:pPr>
              <a:buNone/>
            </a:pPr>
            <a:r>
              <a:rPr lang="en-US" sz="3200" dirty="0">
                <a:solidFill>
                  <a:srgbClr val="0000FF"/>
                </a:solidFill>
                <a:latin typeface="Bookman Old Style" pitchFamily="18" charset="0"/>
              </a:rPr>
              <a:t>            FETCH c1 INTO </a:t>
            </a:r>
            <a:r>
              <a:rPr lang="en-US" sz="3200" dirty="0" err="1">
                <a:solidFill>
                  <a:srgbClr val="0000FF"/>
                </a:solidFill>
                <a:latin typeface="Bookman Old Style" pitchFamily="18" charset="0"/>
              </a:rPr>
              <a:t>emp_name</a:t>
            </a:r>
            <a:r>
              <a:rPr lang="en-US" sz="3200" dirty="0">
                <a:solidFill>
                  <a:srgbClr val="0000FF"/>
                </a:solidFill>
                <a:latin typeface="Bookman Old Style" pitchFamily="18" charset="0"/>
              </a:rPr>
              <a:t>;</a:t>
            </a:r>
          </a:p>
          <a:p>
            <a:pPr>
              <a:buNone/>
            </a:pPr>
            <a:r>
              <a:rPr lang="en-US" sz="3200" dirty="0">
                <a:solidFill>
                  <a:srgbClr val="0000FF"/>
                </a:solidFill>
                <a:latin typeface="Bookman Old Style" pitchFamily="18" charset="0"/>
              </a:rPr>
              <a:t>            EXIT WHEN c1%NOTFOUND;</a:t>
            </a:r>
          </a:p>
          <a:p>
            <a:pPr>
              <a:buNone/>
            </a:pPr>
            <a:r>
              <a:rPr lang="en-US" sz="3200" dirty="0">
                <a:solidFill>
                  <a:srgbClr val="0000FF"/>
                </a:solidFill>
                <a:latin typeface="Bookman Old Style" pitchFamily="18" charset="0"/>
              </a:rPr>
              <a:t>            DBMS_OUTPUT.PUT_LINE(</a:t>
            </a:r>
            <a:r>
              <a:rPr lang="en-US" sz="3200" dirty="0" err="1">
                <a:solidFill>
                  <a:srgbClr val="0000FF"/>
                </a:solidFill>
                <a:latin typeface="Bookman Old Style" pitchFamily="18" charset="0"/>
              </a:rPr>
              <a:t>emp_name</a:t>
            </a:r>
            <a:r>
              <a:rPr lang="en-US" sz="3200" dirty="0">
                <a:solidFill>
                  <a:srgbClr val="0000FF"/>
                </a:solidFill>
                <a:latin typeface="Bookman Old Style" pitchFamily="18" charset="0"/>
              </a:rPr>
              <a:t>);</a:t>
            </a:r>
          </a:p>
          <a:p>
            <a:pPr>
              <a:buNone/>
            </a:pPr>
            <a:r>
              <a:rPr lang="en-US" sz="3200" dirty="0">
                <a:solidFill>
                  <a:srgbClr val="0000FF"/>
                </a:solidFill>
                <a:latin typeface="Bookman Old Style" pitchFamily="18" charset="0"/>
              </a:rPr>
              <a:t>       END LOOP;</a:t>
            </a:r>
          </a:p>
          <a:p>
            <a:pPr>
              <a:buNone/>
            </a:pPr>
            <a:r>
              <a:rPr lang="en-US" sz="3200" dirty="0">
                <a:solidFill>
                  <a:srgbClr val="0000FF"/>
                </a:solidFill>
                <a:latin typeface="Bookman Old Style" pitchFamily="18" charset="0"/>
              </a:rPr>
              <a:t>       CLOSE c1;</a:t>
            </a:r>
          </a:p>
          <a:p>
            <a:pPr>
              <a:buNone/>
            </a:pPr>
            <a:r>
              <a:rPr lang="en-US" sz="3200" dirty="0">
                <a:solidFill>
                  <a:srgbClr val="0000FF"/>
                </a:solidFill>
                <a:latin typeface="Bookman Old Style" pitchFamily="18" charset="0"/>
              </a:rPr>
              <a:t> END </a:t>
            </a:r>
            <a:r>
              <a:rPr lang="en-US" sz="3200" dirty="0" err="1">
                <a:solidFill>
                  <a:srgbClr val="0000FF"/>
                </a:solidFill>
                <a:latin typeface="Bookman Old Style" pitchFamily="18" charset="0"/>
              </a:rPr>
              <a:t>get_ename</a:t>
            </a:r>
            <a:r>
              <a:rPr lang="en-US" sz="3200" dirty="0">
                <a:solidFill>
                  <a:srgbClr val="0000FF"/>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112</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Content Placeholder 1"/>
          <p:cNvSpPr txBox="1">
            <a:spLocks/>
          </p:cNvSpPr>
          <p:nvPr/>
        </p:nvSpPr>
        <p:spPr>
          <a:xfrm>
            <a:off x="6809586" y="1367616"/>
            <a:ext cx="5000660" cy="4857784"/>
          </a:xfrm>
          <a:prstGeom prst="rect">
            <a:avLst/>
          </a:prstGeom>
          <a:ln>
            <a:solidFill>
              <a:srgbClr val="C00000"/>
            </a:solidFill>
          </a:ln>
        </p:spPr>
        <p:txBody>
          <a:bodyPr vert="horz" lIns="94640" tIns="47320" rIns="94640" bIns="47320" rtlCol="0">
            <a:normAutofit fontScale="47500" lnSpcReduction="200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0000FF"/>
                </a:solidFill>
                <a:effectLst/>
                <a:uLnTx/>
                <a:uFillTx/>
                <a:latin typeface="Bookman Old Style" pitchFamily="18" charset="0"/>
                <a:ea typeface="+mn-ea"/>
                <a:cs typeface="+mn-cs"/>
              </a:rPr>
              <a:t>Output</a:t>
            </a:r>
          </a:p>
          <a:p>
            <a:pPr marL="354902" lvl="0" indent="-354902">
              <a:spcBef>
                <a:spcPct val="20000"/>
              </a:spcBef>
            </a:pPr>
            <a:endParaRPr lang="en-US" sz="3200" dirty="0">
              <a:solidFill>
                <a:srgbClr val="0000FF"/>
              </a:solidFill>
              <a:latin typeface="Bookman Old Style" pitchFamily="18" charset="0"/>
            </a:endParaRPr>
          </a:p>
          <a:p>
            <a:pPr marL="354902" lvl="0" indent="-354902">
              <a:spcBef>
                <a:spcPct val="20000"/>
              </a:spcBef>
            </a:pPr>
            <a:r>
              <a:rPr lang="en-US" sz="3200" dirty="0">
                <a:solidFill>
                  <a:srgbClr val="0000FF"/>
                </a:solidFill>
                <a:latin typeface="Bookman Old Style" pitchFamily="18" charset="0"/>
              </a:rPr>
              <a:t>SQL&gt; exec </a:t>
            </a:r>
            <a:r>
              <a:rPr lang="en-US" sz="3200" dirty="0" err="1">
                <a:solidFill>
                  <a:srgbClr val="0000FF"/>
                </a:solidFill>
                <a:latin typeface="Bookman Old Style" pitchFamily="18" charset="0"/>
              </a:rPr>
              <a:t>get_ename</a:t>
            </a:r>
            <a:r>
              <a:rPr lang="en-US" sz="3200" dirty="0">
                <a:solidFill>
                  <a:srgbClr val="0000FF"/>
                </a:solidFill>
                <a:latin typeface="Bookman Old Style" pitchFamily="18" charset="0"/>
              </a:rPr>
              <a:t>;</a:t>
            </a:r>
          </a:p>
          <a:p>
            <a:pPr marL="354902" lvl="0" indent="-354902">
              <a:spcBef>
                <a:spcPct val="20000"/>
              </a:spcBef>
            </a:pPr>
            <a:r>
              <a:rPr lang="en-US" sz="3200" dirty="0">
                <a:solidFill>
                  <a:srgbClr val="0000FF"/>
                </a:solidFill>
                <a:latin typeface="Bookman Old Style" pitchFamily="18" charset="0"/>
              </a:rPr>
              <a:t>SMITH</a:t>
            </a:r>
          </a:p>
          <a:p>
            <a:pPr marL="354902" lvl="0" indent="-354902">
              <a:spcBef>
                <a:spcPct val="20000"/>
              </a:spcBef>
            </a:pPr>
            <a:r>
              <a:rPr lang="en-US" sz="3200" dirty="0">
                <a:solidFill>
                  <a:srgbClr val="0000FF"/>
                </a:solidFill>
                <a:latin typeface="Bookman Old Style" pitchFamily="18" charset="0"/>
              </a:rPr>
              <a:t>ALLEN</a:t>
            </a:r>
          </a:p>
          <a:p>
            <a:pPr marL="354902" lvl="0" indent="-354902">
              <a:spcBef>
                <a:spcPct val="20000"/>
              </a:spcBef>
            </a:pPr>
            <a:r>
              <a:rPr lang="en-US" sz="3200" dirty="0">
                <a:solidFill>
                  <a:srgbClr val="0000FF"/>
                </a:solidFill>
                <a:latin typeface="Bookman Old Style" pitchFamily="18" charset="0"/>
              </a:rPr>
              <a:t>WARD</a:t>
            </a:r>
          </a:p>
          <a:p>
            <a:pPr marL="354902" lvl="0" indent="-354902">
              <a:spcBef>
                <a:spcPct val="20000"/>
              </a:spcBef>
            </a:pPr>
            <a:r>
              <a:rPr lang="en-US" sz="3200" dirty="0">
                <a:solidFill>
                  <a:srgbClr val="0000FF"/>
                </a:solidFill>
                <a:latin typeface="Bookman Old Style" pitchFamily="18" charset="0"/>
              </a:rPr>
              <a:t>JONES</a:t>
            </a:r>
          </a:p>
          <a:p>
            <a:pPr marL="354902" lvl="0" indent="-354902">
              <a:spcBef>
                <a:spcPct val="20000"/>
              </a:spcBef>
            </a:pPr>
            <a:r>
              <a:rPr lang="en-US" sz="3200" dirty="0">
                <a:solidFill>
                  <a:srgbClr val="0000FF"/>
                </a:solidFill>
                <a:latin typeface="Bookman Old Style" pitchFamily="18" charset="0"/>
              </a:rPr>
              <a:t>MARTIN</a:t>
            </a:r>
          </a:p>
          <a:p>
            <a:pPr marL="354902" lvl="0" indent="-354902">
              <a:spcBef>
                <a:spcPct val="20000"/>
              </a:spcBef>
            </a:pPr>
            <a:r>
              <a:rPr lang="en-US" sz="3200" dirty="0">
                <a:solidFill>
                  <a:srgbClr val="0000FF"/>
                </a:solidFill>
                <a:latin typeface="Bookman Old Style" pitchFamily="18" charset="0"/>
              </a:rPr>
              <a:t>BLAKE</a:t>
            </a:r>
          </a:p>
          <a:p>
            <a:pPr marL="354902" lvl="0" indent="-354902">
              <a:spcBef>
                <a:spcPct val="20000"/>
              </a:spcBef>
            </a:pPr>
            <a:r>
              <a:rPr lang="en-US" sz="3200" dirty="0">
                <a:solidFill>
                  <a:srgbClr val="0000FF"/>
                </a:solidFill>
                <a:latin typeface="Bookman Old Style" pitchFamily="18" charset="0"/>
              </a:rPr>
              <a:t>CLARK</a:t>
            </a:r>
          </a:p>
          <a:p>
            <a:pPr marL="354902" lvl="0" indent="-354902">
              <a:spcBef>
                <a:spcPct val="20000"/>
              </a:spcBef>
            </a:pPr>
            <a:r>
              <a:rPr lang="en-US" sz="3200" dirty="0">
                <a:solidFill>
                  <a:srgbClr val="0000FF"/>
                </a:solidFill>
                <a:latin typeface="Bookman Old Style" pitchFamily="18" charset="0"/>
              </a:rPr>
              <a:t>SCOTT</a:t>
            </a:r>
          </a:p>
          <a:p>
            <a:pPr marL="354902" lvl="0" indent="-354902">
              <a:spcBef>
                <a:spcPct val="20000"/>
              </a:spcBef>
            </a:pPr>
            <a:r>
              <a:rPr lang="en-US" sz="3200" dirty="0">
                <a:solidFill>
                  <a:srgbClr val="0000FF"/>
                </a:solidFill>
                <a:latin typeface="Bookman Old Style" pitchFamily="18" charset="0"/>
              </a:rPr>
              <a:t>KING</a:t>
            </a:r>
          </a:p>
          <a:p>
            <a:pPr marL="354902" lvl="0" indent="-354902">
              <a:spcBef>
                <a:spcPct val="20000"/>
              </a:spcBef>
            </a:pPr>
            <a:r>
              <a:rPr lang="en-US" sz="3200" dirty="0">
                <a:solidFill>
                  <a:srgbClr val="0000FF"/>
                </a:solidFill>
                <a:latin typeface="Bookman Old Style" pitchFamily="18" charset="0"/>
              </a:rPr>
              <a:t>TURNER</a:t>
            </a:r>
          </a:p>
          <a:p>
            <a:pPr marL="354902" lvl="0" indent="-354902">
              <a:spcBef>
                <a:spcPct val="20000"/>
              </a:spcBef>
            </a:pPr>
            <a:r>
              <a:rPr lang="en-US" sz="3200" dirty="0">
                <a:solidFill>
                  <a:srgbClr val="0000FF"/>
                </a:solidFill>
                <a:latin typeface="Bookman Old Style" pitchFamily="18" charset="0"/>
              </a:rPr>
              <a:t>ADAMS</a:t>
            </a:r>
          </a:p>
          <a:p>
            <a:pPr marL="354902" lvl="0" indent="-354902">
              <a:spcBef>
                <a:spcPct val="20000"/>
              </a:spcBef>
            </a:pPr>
            <a:r>
              <a:rPr lang="en-US" sz="3200" dirty="0">
                <a:solidFill>
                  <a:srgbClr val="0000FF"/>
                </a:solidFill>
                <a:latin typeface="Bookman Old Style" pitchFamily="18" charset="0"/>
              </a:rPr>
              <a:t>JAMES</a:t>
            </a:r>
          </a:p>
          <a:p>
            <a:pPr marL="354902" lvl="0" indent="-354902">
              <a:spcBef>
                <a:spcPct val="20000"/>
              </a:spcBef>
            </a:pPr>
            <a:r>
              <a:rPr lang="en-US" sz="3200" dirty="0">
                <a:solidFill>
                  <a:srgbClr val="0000FF"/>
                </a:solidFill>
                <a:latin typeface="Bookman Old Style" pitchFamily="18" charset="0"/>
              </a:rPr>
              <a:t>FORD</a:t>
            </a:r>
          </a:p>
          <a:p>
            <a:pPr marL="354902" lvl="0" indent="-354902">
              <a:spcBef>
                <a:spcPct val="20000"/>
              </a:spcBef>
            </a:pPr>
            <a:r>
              <a:rPr lang="en-US" sz="3200" dirty="0">
                <a:solidFill>
                  <a:srgbClr val="0000FF"/>
                </a:solidFill>
                <a:latin typeface="Bookman Old Style" pitchFamily="18" charset="0"/>
              </a:rPr>
              <a:t>MILLER</a:t>
            </a:r>
          </a:p>
          <a:p>
            <a:pPr marL="354902" lvl="0" indent="-354902">
              <a:spcBef>
                <a:spcPct val="20000"/>
              </a:spcBef>
            </a:pPr>
            <a:endParaRPr lang="en-US" sz="3200" dirty="0">
              <a:solidFill>
                <a:srgbClr val="0000FF"/>
              </a:solidFill>
              <a:latin typeface="Bookman Old Style" pitchFamily="18" charset="0"/>
            </a:endParaRPr>
          </a:p>
          <a:p>
            <a:pPr marL="354902" lvl="0" indent="-354902">
              <a:spcBef>
                <a:spcPct val="20000"/>
              </a:spcBef>
            </a:pPr>
            <a:r>
              <a:rPr lang="en-US" sz="3200" dirty="0">
                <a:solidFill>
                  <a:srgbClr val="0000FF"/>
                </a:solidFill>
                <a:latin typeface="Bookman Old Style" pitchFamily="18" charset="0"/>
              </a:rPr>
              <a:t>PL/SQL procedure successfully completed.</a:t>
            </a:r>
            <a:endParaRPr kumimoji="0" lang="en-US" sz="32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153302"/>
            <a:ext cx="10972156" cy="5357850"/>
          </a:xfrm>
        </p:spPr>
        <p:txBody>
          <a:bodyPr>
            <a:normAutofit fontScale="92500" lnSpcReduction="20000"/>
          </a:bodyPr>
          <a:lstStyle/>
          <a:p>
            <a:pPr>
              <a:buNone/>
            </a:pPr>
            <a:r>
              <a:rPr lang="en-US" sz="2400" dirty="0">
                <a:solidFill>
                  <a:srgbClr val="C00000"/>
                </a:solidFill>
                <a:latin typeface="Copperplate Gothic Light" pitchFamily="34" charset="0"/>
              </a:rPr>
              <a:t>Example : Display employee record</a:t>
            </a:r>
          </a:p>
          <a:p>
            <a:pPr>
              <a:buNone/>
            </a:pPr>
            <a:endParaRPr lang="en-US" sz="2400" dirty="0">
              <a:solidFill>
                <a:srgbClr val="C00000"/>
              </a:solidFill>
              <a:latin typeface="Copperplate Gothic Light" pitchFamily="34" charset="0"/>
            </a:endParaRPr>
          </a:p>
          <a:p>
            <a:pPr>
              <a:buNone/>
            </a:pPr>
            <a:r>
              <a:rPr lang="en-US" sz="2100" dirty="0">
                <a:solidFill>
                  <a:srgbClr val="0000FF"/>
                </a:solidFill>
                <a:latin typeface="Bookman Old Style" pitchFamily="18" charset="0"/>
              </a:rPr>
              <a:t>CREATE OR REPLACE PROCEDURE </a:t>
            </a:r>
            <a:r>
              <a:rPr lang="en-US" sz="2100" dirty="0" err="1">
                <a:solidFill>
                  <a:srgbClr val="0000FF"/>
                </a:solidFill>
                <a:latin typeface="Bookman Old Style" pitchFamily="18" charset="0"/>
              </a:rPr>
              <a:t>get_emp_rec</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emp_number</a:t>
            </a:r>
            <a:r>
              <a:rPr lang="en-US" sz="2100" dirty="0">
                <a:solidFill>
                  <a:srgbClr val="0000FF"/>
                </a:solidFill>
                <a:latin typeface="Bookman Old Style" pitchFamily="18" charset="0"/>
              </a:rPr>
              <a:t>  IN </a:t>
            </a:r>
            <a:r>
              <a:rPr lang="en-US" sz="2100" dirty="0" err="1">
                <a:solidFill>
                  <a:srgbClr val="0000FF"/>
                </a:solidFill>
                <a:latin typeface="Bookman Old Style" pitchFamily="18" charset="0"/>
              </a:rPr>
              <a:t>emp.empno%TYPE</a:t>
            </a:r>
            <a:r>
              <a:rPr lang="en-US" sz="2100" dirty="0">
                <a:solidFill>
                  <a:srgbClr val="0000FF"/>
                </a:solidFill>
                <a:latin typeface="Bookman Old Style" pitchFamily="18" charset="0"/>
              </a:rPr>
              <a:t>) AS</a:t>
            </a:r>
          </a:p>
          <a:p>
            <a:pPr>
              <a:buNone/>
            </a:pPr>
            <a:r>
              <a:rPr lang="en-US" sz="2100" dirty="0" err="1">
                <a:solidFill>
                  <a:srgbClr val="0000FF"/>
                </a:solidFill>
                <a:latin typeface="Bookman Old Style" pitchFamily="18" charset="0"/>
              </a:rPr>
              <a:t>emp_ret</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emp%ROWTYPE</a:t>
            </a:r>
            <a:r>
              <a:rPr lang="en-US" sz="2100" dirty="0">
                <a:solidFill>
                  <a:srgbClr val="0000FF"/>
                </a:solidFill>
                <a:latin typeface="Bookman Old Style" pitchFamily="18" charset="0"/>
              </a:rPr>
              <a:t>;</a:t>
            </a:r>
          </a:p>
          <a:p>
            <a:pPr>
              <a:buNone/>
            </a:pPr>
            <a:r>
              <a:rPr lang="en-US" sz="2100" dirty="0">
                <a:solidFill>
                  <a:srgbClr val="0000FF"/>
                </a:solidFill>
                <a:latin typeface="Bookman Old Style" pitchFamily="18" charset="0"/>
              </a:rPr>
              <a:t>BEGIN</a:t>
            </a:r>
          </a:p>
          <a:p>
            <a:pPr>
              <a:buNone/>
            </a:pPr>
            <a:r>
              <a:rPr lang="en-US" sz="2100" dirty="0">
                <a:solidFill>
                  <a:srgbClr val="0000FF"/>
                </a:solidFill>
                <a:latin typeface="Bookman Old Style" pitchFamily="18" charset="0"/>
              </a:rPr>
              <a:t>        SELECT </a:t>
            </a:r>
            <a:r>
              <a:rPr lang="en-US" sz="2100" dirty="0" err="1">
                <a:solidFill>
                  <a:srgbClr val="0000FF"/>
                </a:solidFill>
                <a:latin typeface="Bookman Old Style" pitchFamily="18" charset="0"/>
              </a:rPr>
              <a:t>empno</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ename</a:t>
            </a:r>
            <a:r>
              <a:rPr lang="en-US" sz="2100" dirty="0">
                <a:solidFill>
                  <a:srgbClr val="0000FF"/>
                </a:solidFill>
                <a:latin typeface="Bookman Old Style" pitchFamily="18" charset="0"/>
              </a:rPr>
              <a:t>, job, mgr, </a:t>
            </a:r>
            <a:r>
              <a:rPr lang="en-US" sz="2100" dirty="0" err="1">
                <a:solidFill>
                  <a:srgbClr val="0000FF"/>
                </a:solidFill>
                <a:latin typeface="Bookman Old Style" pitchFamily="18" charset="0"/>
              </a:rPr>
              <a:t>hiredate</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sal</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comm</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deptno</a:t>
            </a:r>
            <a:endParaRPr lang="en-US" sz="2100" dirty="0">
              <a:solidFill>
                <a:srgbClr val="0000FF"/>
              </a:solidFill>
              <a:latin typeface="Bookman Old Style" pitchFamily="18" charset="0"/>
            </a:endParaRPr>
          </a:p>
          <a:p>
            <a:pPr>
              <a:buNone/>
            </a:pPr>
            <a:r>
              <a:rPr lang="en-US" sz="2100" dirty="0">
                <a:solidFill>
                  <a:srgbClr val="0000FF"/>
                </a:solidFill>
                <a:latin typeface="Bookman Old Style" pitchFamily="18" charset="0"/>
              </a:rPr>
              <a:t>         INTO </a:t>
            </a:r>
            <a:r>
              <a:rPr lang="en-US" sz="2100" dirty="0" err="1">
                <a:solidFill>
                  <a:srgbClr val="0000FF"/>
                </a:solidFill>
                <a:latin typeface="Bookman Old Style" pitchFamily="18" charset="0"/>
              </a:rPr>
              <a:t>emp_ret</a:t>
            </a:r>
            <a:endParaRPr lang="en-US" sz="2100" dirty="0">
              <a:solidFill>
                <a:srgbClr val="0000FF"/>
              </a:solidFill>
              <a:latin typeface="Bookman Old Style" pitchFamily="18" charset="0"/>
            </a:endParaRPr>
          </a:p>
          <a:p>
            <a:pPr>
              <a:buNone/>
            </a:pPr>
            <a:r>
              <a:rPr lang="en-US" sz="2100" dirty="0">
                <a:solidFill>
                  <a:srgbClr val="0000FF"/>
                </a:solidFill>
                <a:latin typeface="Bookman Old Style" pitchFamily="18" charset="0"/>
              </a:rPr>
              <a:t>         FROM </a:t>
            </a:r>
            <a:r>
              <a:rPr lang="en-US" sz="2100" dirty="0" err="1">
                <a:solidFill>
                  <a:srgbClr val="0000FF"/>
                </a:solidFill>
                <a:latin typeface="Bookman Old Style" pitchFamily="18" charset="0"/>
              </a:rPr>
              <a:t>emp</a:t>
            </a:r>
            <a:endParaRPr lang="en-US" sz="2100" dirty="0">
              <a:solidFill>
                <a:srgbClr val="0000FF"/>
              </a:solidFill>
              <a:latin typeface="Bookman Old Style" pitchFamily="18" charset="0"/>
            </a:endParaRPr>
          </a:p>
          <a:p>
            <a:pPr>
              <a:buNone/>
            </a:pPr>
            <a:r>
              <a:rPr lang="en-US" sz="2100" dirty="0">
                <a:solidFill>
                  <a:srgbClr val="0000FF"/>
                </a:solidFill>
                <a:latin typeface="Bookman Old Style" pitchFamily="18" charset="0"/>
              </a:rPr>
              <a:t>         WHERE </a:t>
            </a:r>
            <a:r>
              <a:rPr lang="en-US" sz="2100" dirty="0" err="1">
                <a:solidFill>
                  <a:srgbClr val="0000FF"/>
                </a:solidFill>
                <a:latin typeface="Bookman Old Style" pitchFamily="18" charset="0"/>
              </a:rPr>
              <a:t>empno</a:t>
            </a:r>
            <a:r>
              <a:rPr lang="en-US" sz="2100" dirty="0">
                <a:solidFill>
                  <a:srgbClr val="0000FF"/>
                </a:solidFill>
                <a:latin typeface="Bookman Old Style" pitchFamily="18" charset="0"/>
              </a:rPr>
              <a:t> = </a:t>
            </a:r>
            <a:r>
              <a:rPr lang="en-US" sz="2100" dirty="0" err="1">
                <a:solidFill>
                  <a:srgbClr val="0000FF"/>
                </a:solidFill>
                <a:latin typeface="Bookman Old Style" pitchFamily="18" charset="0"/>
              </a:rPr>
              <a:t>emp_number</a:t>
            </a:r>
            <a:r>
              <a:rPr lang="en-US" sz="2100" dirty="0">
                <a:solidFill>
                  <a:srgbClr val="0000FF"/>
                </a:solidFill>
                <a:latin typeface="Bookman Old Style" pitchFamily="18" charset="0"/>
              </a:rPr>
              <a:t>;</a:t>
            </a:r>
          </a:p>
          <a:p>
            <a:pPr>
              <a:buNone/>
            </a:pPr>
            <a:r>
              <a:rPr lang="en-US" sz="2100" dirty="0">
                <a:solidFill>
                  <a:srgbClr val="0000FF"/>
                </a:solidFill>
                <a:latin typeface="Bookman Old Style" pitchFamily="18" charset="0"/>
              </a:rPr>
              <a:t>         DBMS_OUTPUT.PUT_LINE(</a:t>
            </a:r>
            <a:r>
              <a:rPr lang="en-US" sz="2100" dirty="0" err="1">
                <a:solidFill>
                  <a:srgbClr val="0000FF"/>
                </a:solidFill>
                <a:latin typeface="Bookman Old Style" pitchFamily="18" charset="0"/>
              </a:rPr>
              <a:t>emp_ret.empno</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emp_ret.ename</a:t>
            </a:r>
            <a:r>
              <a:rPr lang="en-US" sz="2100" dirty="0">
                <a:solidFill>
                  <a:srgbClr val="0000FF"/>
                </a:solidFill>
                <a:latin typeface="Bookman Old Style" pitchFamily="18" charset="0"/>
              </a:rPr>
              <a:t>||'   '||              </a:t>
            </a:r>
          </a:p>
          <a:p>
            <a:pPr>
              <a:buNone/>
            </a:pPr>
            <a:r>
              <a:rPr lang="en-US" sz="2100" dirty="0">
                <a:solidFill>
                  <a:srgbClr val="0000FF"/>
                </a:solidFill>
                <a:latin typeface="Bookman Old Style" pitchFamily="18" charset="0"/>
              </a:rPr>
              <a:t>         emp_ret.job||'   '||emp_ret.sal);</a:t>
            </a:r>
          </a:p>
          <a:p>
            <a:pPr>
              <a:buNone/>
            </a:pPr>
            <a:r>
              <a:rPr lang="en-US" sz="2100" dirty="0">
                <a:solidFill>
                  <a:srgbClr val="0000FF"/>
                </a:solidFill>
                <a:latin typeface="Bookman Old Style" pitchFamily="18" charset="0"/>
              </a:rPr>
              <a:t>END;</a:t>
            </a:r>
          </a:p>
          <a:p>
            <a:pPr>
              <a:buNone/>
            </a:pPr>
            <a:r>
              <a:rPr lang="en-US" sz="2100" dirty="0">
                <a:solidFill>
                  <a:srgbClr val="0000FF"/>
                </a:solidFill>
                <a:latin typeface="Bookman Old Style" pitchFamily="18" charset="0"/>
              </a:rPr>
              <a:t>  </a:t>
            </a:r>
          </a:p>
          <a:p>
            <a:pPr>
              <a:buNone/>
            </a:pPr>
            <a:r>
              <a:rPr lang="en-US" sz="2100" dirty="0">
                <a:solidFill>
                  <a:srgbClr val="0000FF"/>
                </a:solidFill>
                <a:latin typeface="Bookman Old Style" pitchFamily="18" charset="0"/>
              </a:rPr>
              <a:t>Output</a:t>
            </a:r>
          </a:p>
          <a:p>
            <a:pPr>
              <a:buNone/>
            </a:pPr>
            <a:r>
              <a:rPr lang="en-US" sz="2100" dirty="0">
                <a:solidFill>
                  <a:srgbClr val="0000FF"/>
                </a:solidFill>
                <a:latin typeface="Bookman Old Style" pitchFamily="18" charset="0"/>
              </a:rPr>
              <a:t>SQL&gt; exec </a:t>
            </a:r>
            <a:r>
              <a:rPr lang="en-US" sz="2100" dirty="0" err="1">
                <a:solidFill>
                  <a:srgbClr val="0000FF"/>
                </a:solidFill>
                <a:latin typeface="Bookman Old Style" pitchFamily="18" charset="0"/>
              </a:rPr>
              <a:t>get_emp_rec</a:t>
            </a:r>
            <a:r>
              <a:rPr lang="en-US" sz="2100" dirty="0">
                <a:solidFill>
                  <a:srgbClr val="0000FF"/>
                </a:solidFill>
                <a:latin typeface="Bookman Old Style" pitchFamily="18" charset="0"/>
              </a:rPr>
              <a:t> (7499);</a:t>
            </a:r>
          </a:p>
          <a:p>
            <a:pPr>
              <a:buNone/>
            </a:pPr>
            <a:r>
              <a:rPr lang="en-US" sz="2100" dirty="0">
                <a:solidFill>
                  <a:srgbClr val="0000FF"/>
                </a:solidFill>
                <a:latin typeface="Bookman Old Style" pitchFamily="18" charset="0"/>
              </a:rPr>
              <a:t>7499   ALLEN   SALESMAN   1600</a:t>
            </a:r>
          </a:p>
          <a:p>
            <a:pPr>
              <a:buNone/>
            </a:pPr>
            <a:endParaRPr lang="en-US" sz="2100" dirty="0">
              <a:solidFill>
                <a:srgbClr val="0000FF"/>
              </a:solidFill>
              <a:latin typeface="Bookman Old Style" pitchFamily="18" charset="0"/>
            </a:endParaRPr>
          </a:p>
          <a:p>
            <a:pPr>
              <a:buNone/>
            </a:pPr>
            <a:r>
              <a:rPr lang="en-US" sz="2100" dirty="0">
                <a:solidFill>
                  <a:srgbClr val="0000FF"/>
                </a:solidFill>
                <a:latin typeface="Bookman Old Style" pitchFamily="18" charset="0"/>
              </a:rPr>
              <a:t>PL/SQL procedure successfully completed.</a:t>
            </a:r>
          </a:p>
          <a:p>
            <a:pPr>
              <a:buNone/>
            </a:pPr>
            <a:endParaRPr lang="en-US" sz="22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113</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480" y="1153302"/>
            <a:ext cx="10514231" cy="4455085"/>
          </a:xfrm>
        </p:spPr>
        <p:txBody>
          <a:bodyPr>
            <a:normAutofit/>
          </a:bodyPr>
          <a:lstStyle/>
          <a:p>
            <a:pPr>
              <a:buNone/>
            </a:pPr>
            <a:r>
              <a:rPr lang="en-US" sz="2600" dirty="0">
                <a:solidFill>
                  <a:srgbClr val="C00000"/>
                </a:solidFill>
                <a:latin typeface="Copperplate Gothic Light" pitchFamily="34" charset="0"/>
              </a:rPr>
              <a:t>Functions</a:t>
            </a:r>
          </a:p>
          <a:p>
            <a:pPr>
              <a:buClr>
                <a:srgbClr val="C00000"/>
              </a:buClr>
              <a:buFont typeface="Wingdings" pitchFamily="2" charset="2"/>
              <a:buChar char="ü"/>
            </a:pPr>
            <a:r>
              <a:rPr lang="en-US" sz="2200" dirty="0">
                <a:solidFill>
                  <a:srgbClr val="0000FF"/>
                </a:solidFill>
                <a:latin typeface="Bookman Old Style" pitchFamily="18" charset="0"/>
              </a:rPr>
              <a:t>Function is like procedure , but it should return a value and it returns only one value</a:t>
            </a:r>
          </a:p>
          <a:p>
            <a:pPr>
              <a:buClr>
                <a:srgbClr val="C00000"/>
              </a:buClr>
              <a:buFont typeface="Wingdings" pitchFamily="2" charset="2"/>
              <a:buChar char="ü"/>
            </a:pPr>
            <a:r>
              <a:rPr lang="en-US" sz="2200" dirty="0">
                <a:solidFill>
                  <a:srgbClr val="0000FF"/>
                </a:solidFill>
                <a:latin typeface="Bookman Old Style" pitchFamily="18" charset="0"/>
              </a:rPr>
              <a:t>General syntax for Function creation</a:t>
            </a:r>
          </a:p>
          <a:p>
            <a:pPr>
              <a:buNone/>
            </a:pPr>
            <a:endParaRPr lang="en-US" sz="2200" dirty="0">
              <a:solidFill>
                <a:srgbClr val="0000FF"/>
              </a:solidFill>
              <a:latin typeface="Bookman Old Style" pitchFamily="18" charset="0"/>
            </a:endParaRPr>
          </a:p>
          <a:p>
            <a:pPr>
              <a:buNone/>
            </a:pPr>
            <a:r>
              <a:rPr lang="en-US" sz="2200" dirty="0">
                <a:solidFill>
                  <a:srgbClr val="0000FF"/>
                </a:solidFill>
                <a:latin typeface="Bookman Old Style" pitchFamily="18" charset="0"/>
              </a:rPr>
              <a:t>CREATE [OR REPLACE] FUNCTION </a:t>
            </a:r>
            <a:r>
              <a:rPr lang="en-US" sz="2200" dirty="0" err="1">
                <a:solidFill>
                  <a:srgbClr val="0000FF"/>
                </a:solidFill>
                <a:latin typeface="Bookman Old Style" pitchFamily="18" charset="0"/>
              </a:rPr>
              <a:t>function_name</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parameter_name</a:t>
            </a:r>
            <a:r>
              <a:rPr lang="en-US" sz="2200" dirty="0">
                <a:solidFill>
                  <a:srgbClr val="0000FF"/>
                </a:solidFill>
                <a:latin typeface="Bookman Old Style" pitchFamily="18" charset="0"/>
              </a:rPr>
              <a:t>     </a:t>
            </a:r>
          </a:p>
          <a:p>
            <a:pPr>
              <a:buNone/>
            </a:pPr>
            <a:r>
              <a:rPr lang="en-US" sz="2200" dirty="0">
                <a:solidFill>
                  <a:srgbClr val="0000FF"/>
                </a:solidFill>
                <a:latin typeface="Bookman Old Style" pitchFamily="18" charset="0"/>
              </a:rPr>
              <a:t>[IN | OUT | IN OUT] type [, ...])] RETURN </a:t>
            </a:r>
            <a:r>
              <a:rPr lang="en-US" sz="2200" dirty="0" err="1">
                <a:solidFill>
                  <a:srgbClr val="0000FF"/>
                </a:solidFill>
                <a:latin typeface="Bookman Old Style" pitchFamily="18" charset="0"/>
              </a:rPr>
              <a:t>return_datatype</a:t>
            </a:r>
            <a:r>
              <a:rPr lang="en-US" sz="2200" dirty="0">
                <a:solidFill>
                  <a:srgbClr val="0000FF"/>
                </a:solidFill>
                <a:latin typeface="Bookman Old Style" pitchFamily="18" charset="0"/>
              </a:rPr>
              <a:t> {IS | AS} </a:t>
            </a:r>
          </a:p>
          <a:p>
            <a:pPr>
              <a:buNone/>
            </a:pPr>
            <a:r>
              <a:rPr lang="en-US" sz="2200" dirty="0">
                <a:solidFill>
                  <a:srgbClr val="0000FF"/>
                </a:solidFill>
                <a:latin typeface="Bookman Old Style" pitchFamily="18" charset="0"/>
              </a:rPr>
              <a:t>BEGIN </a:t>
            </a:r>
          </a:p>
          <a:p>
            <a:pPr>
              <a:buNone/>
            </a:pPr>
            <a:r>
              <a:rPr lang="en-US" sz="2200" dirty="0">
                <a:solidFill>
                  <a:srgbClr val="0000FF"/>
                </a:solidFill>
                <a:latin typeface="Bookman Old Style" pitchFamily="18" charset="0"/>
              </a:rPr>
              <a:t>&lt; </a:t>
            </a:r>
            <a:r>
              <a:rPr lang="en-US" sz="2200" dirty="0" err="1">
                <a:solidFill>
                  <a:srgbClr val="0000FF"/>
                </a:solidFill>
                <a:latin typeface="Bookman Old Style" pitchFamily="18" charset="0"/>
              </a:rPr>
              <a:t>function_body</a:t>
            </a:r>
            <a:r>
              <a:rPr lang="en-US" sz="2200" dirty="0">
                <a:solidFill>
                  <a:srgbClr val="0000FF"/>
                </a:solidFill>
                <a:latin typeface="Bookman Old Style" pitchFamily="18" charset="0"/>
              </a:rPr>
              <a:t> &gt; </a:t>
            </a:r>
          </a:p>
          <a:p>
            <a:pPr>
              <a:buNone/>
            </a:pPr>
            <a:r>
              <a:rPr lang="en-US" sz="2200" dirty="0">
                <a:solidFill>
                  <a:srgbClr val="0000FF"/>
                </a:solidFill>
                <a:latin typeface="Bookman Old Style" pitchFamily="18" charset="0"/>
              </a:rPr>
              <a:t>END [</a:t>
            </a:r>
            <a:r>
              <a:rPr lang="en-US" sz="2200" dirty="0" err="1">
                <a:solidFill>
                  <a:srgbClr val="0000FF"/>
                </a:solidFill>
                <a:latin typeface="Bookman Old Style" pitchFamily="18" charset="0"/>
              </a:rPr>
              <a:t>function_name</a:t>
            </a:r>
            <a:r>
              <a:rPr lang="en-US" sz="2200" dirty="0">
                <a:solidFill>
                  <a:srgbClr val="0000FF"/>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114</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5" y="1010426"/>
            <a:ext cx="10900718" cy="5786478"/>
          </a:xfrm>
        </p:spPr>
        <p:txBody>
          <a:bodyPr>
            <a:noAutofit/>
          </a:bodyPr>
          <a:lstStyle/>
          <a:p>
            <a:pPr>
              <a:buNone/>
            </a:pPr>
            <a:r>
              <a:rPr lang="en-US" sz="1900" dirty="0">
                <a:solidFill>
                  <a:srgbClr val="C00000"/>
                </a:solidFill>
                <a:latin typeface="Copperplate Gothic Light" pitchFamily="34" charset="0"/>
              </a:rPr>
              <a:t>Functions</a:t>
            </a:r>
          </a:p>
          <a:p>
            <a:pPr>
              <a:buNone/>
            </a:pPr>
            <a:endParaRPr lang="en-US" sz="1900" dirty="0">
              <a:solidFill>
                <a:srgbClr val="C00000"/>
              </a:solidFill>
              <a:latin typeface="Copperplate Gothic Light" pitchFamily="34" charset="0"/>
            </a:endParaRPr>
          </a:p>
          <a:p>
            <a:pPr>
              <a:buNone/>
            </a:pPr>
            <a:r>
              <a:rPr lang="en-US" sz="1900" dirty="0">
                <a:solidFill>
                  <a:srgbClr val="0000FF"/>
                </a:solidFill>
                <a:latin typeface="Bookman Old Style" pitchFamily="18" charset="0"/>
              </a:rPr>
              <a:t>In the given syntax</a:t>
            </a:r>
          </a:p>
          <a:p>
            <a:pPr>
              <a:buClr>
                <a:srgbClr val="C00000"/>
              </a:buClr>
              <a:buFont typeface="Wingdings" pitchFamily="2" charset="2"/>
              <a:buChar char="ü"/>
            </a:pPr>
            <a:r>
              <a:rPr lang="en-US" sz="1900" dirty="0">
                <a:solidFill>
                  <a:srgbClr val="C00000"/>
                </a:solidFill>
                <a:latin typeface="Bookman Old Style" pitchFamily="18" charset="0"/>
              </a:rPr>
              <a:t>function-name</a:t>
            </a:r>
            <a:r>
              <a:rPr lang="en-US" sz="1900" dirty="0">
                <a:solidFill>
                  <a:srgbClr val="0000FF"/>
                </a:solidFill>
                <a:latin typeface="Bookman Old Style" pitchFamily="18" charset="0"/>
              </a:rPr>
              <a:t> specifies the name of the function.</a:t>
            </a:r>
          </a:p>
          <a:p>
            <a:pPr>
              <a:buClr>
                <a:srgbClr val="C00000"/>
              </a:buClr>
              <a:buFont typeface="Wingdings" pitchFamily="2" charset="2"/>
              <a:buChar char="ü"/>
            </a:pPr>
            <a:r>
              <a:rPr lang="en-US" sz="1900" dirty="0">
                <a:solidFill>
                  <a:srgbClr val="C00000"/>
                </a:solidFill>
                <a:latin typeface="Bookman Old Style" pitchFamily="18" charset="0"/>
              </a:rPr>
              <a:t>[OR REPLACE] </a:t>
            </a:r>
            <a:r>
              <a:rPr lang="en-US" sz="1900" dirty="0">
                <a:solidFill>
                  <a:srgbClr val="0000FF"/>
                </a:solidFill>
                <a:latin typeface="Bookman Old Style" pitchFamily="18" charset="0"/>
              </a:rPr>
              <a:t>option allows the modification of an existing function.</a:t>
            </a:r>
          </a:p>
          <a:p>
            <a:pPr>
              <a:buClr>
                <a:srgbClr val="C00000"/>
              </a:buClr>
              <a:buFont typeface="Wingdings" pitchFamily="2" charset="2"/>
              <a:buChar char="ü"/>
            </a:pPr>
            <a:r>
              <a:rPr lang="en-US" sz="1900" dirty="0">
                <a:solidFill>
                  <a:srgbClr val="0000FF"/>
                </a:solidFill>
                <a:latin typeface="Bookman Old Style" pitchFamily="18" charset="0"/>
              </a:rPr>
              <a:t>The optional parameter list contains name, mode and types of the parameters. </a:t>
            </a:r>
          </a:p>
          <a:p>
            <a:pPr lvl="1">
              <a:lnSpc>
                <a:spcPct val="120000"/>
              </a:lnSpc>
              <a:buClr>
                <a:srgbClr val="C00000"/>
              </a:buClr>
              <a:buFont typeface="Arial" pitchFamily="34" charset="0"/>
              <a:buChar char="•"/>
            </a:pPr>
            <a:r>
              <a:rPr lang="en-US" sz="1900" dirty="0">
                <a:solidFill>
                  <a:srgbClr val="C00000"/>
                </a:solidFill>
                <a:latin typeface="Bookman Old Style" pitchFamily="18" charset="0"/>
              </a:rPr>
              <a:t>IN</a:t>
            </a:r>
            <a:r>
              <a:rPr lang="en-US" sz="1900" dirty="0">
                <a:solidFill>
                  <a:srgbClr val="0000FF"/>
                </a:solidFill>
                <a:latin typeface="Bookman Old Style" pitchFamily="18" charset="0"/>
              </a:rPr>
              <a:t> parameter lets you pass a value to the subprogram. It is a read-only parameter.</a:t>
            </a:r>
          </a:p>
          <a:p>
            <a:pPr lvl="1">
              <a:lnSpc>
                <a:spcPct val="120000"/>
              </a:lnSpc>
              <a:buClr>
                <a:srgbClr val="C00000"/>
              </a:buClr>
              <a:buFont typeface="Arial" pitchFamily="34" charset="0"/>
              <a:buChar char="•"/>
            </a:pPr>
            <a:r>
              <a:rPr lang="en-US" sz="1900" dirty="0">
                <a:solidFill>
                  <a:srgbClr val="C00000"/>
                </a:solidFill>
                <a:latin typeface="Bookman Old Style" pitchFamily="18" charset="0"/>
              </a:rPr>
              <a:t>OUT</a:t>
            </a:r>
            <a:r>
              <a:rPr lang="en-US" sz="1900" dirty="0">
                <a:solidFill>
                  <a:srgbClr val="0000FF"/>
                </a:solidFill>
                <a:latin typeface="Bookman Old Style" pitchFamily="18" charset="0"/>
              </a:rPr>
              <a:t> parameter returns a value to the calling program. Inside the subprogram, an OUT parameter acts like a variable. </a:t>
            </a:r>
          </a:p>
          <a:p>
            <a:pPr lvl="1">
              <a:lnSpc>
                <a:spcPct val="120000"/>
              </a:lnSpc>
              <a:buClr>
                <a:srgbClr val="C00000"/>
              </a:buClr>
              <a:buFont typeface="Arial" pitchFamily="34" charset="0"/>
              <a:buChar char="•"/>
            </a:pPr>
            <a:r>
              <a:rPr lang="en-US" sz="1900" dirty="0">
                <a:solidFill>
                  <a:srgbClr val="C00000"/>
                </a:solidFill>
                <a:latin typeface="Bookman Old Style" pitchFamily="18" charset="0"/>
              </a:rPr>
              <a:t>IN OUT</a:t>
            </a:r>
            <a:r>
              <a:rPr lang="en-US" sz="1900" dirty="0">
                <a:solidFill>
                  <a:srgbClr val="0000FF"/>
                </a:solidFill>
                <a:latin typeface="Bookman Old Style" pitchFamily="18" charset="0"/>
              </a:rPr>
              <a:t> parameter passes an initial value to a subprogram and returns an updated value to the caller.</a:t>
            </a:r>
          </a:p>
          <a:p>
            <a:pPr>
              <a:buClr>
                <a:srgbClr val="C00000"/>
              </a:buClr>
              <a:buFont typeface="Wingdings" pitchFamily="2" charset="2"/>
              <a:buChar char="ü"/>
            </a:pPr>
            <a:r>
              <a:rPr lang="en-US" sz="1900" dirty="0">
                <a:solidFill>
                  <a:srgbClr val="0000FF"/>
                </a:solidFill>
                <a:latin typeface="Bookman Old Style" pitchFamily="18" charset="0"/>
              </a:rPr>
              <a:t>The function must contain a return statement.</a:t>
            </a:r>
          </a:p>
          <a:p>
            <a:pPr>
              <a:buClr>
                <a:srgbClr val="C00000"/>
              </a:buClr>
              <a:buFont typeface="Wingdings" pitchFamily="2" charset="2"/>
              <a:buChar char="ü"/>
            </a:pPr>
            <a:r>
              <a:rPr lang="en-US" sz="1900" dirty="0">
                <a:solidFill>
                  <a:srgbClr val="0000FF"/>
                </a:solidFill>
                <a:latin typeface="Bookman Old Style" pitchFamily="18" charset="0"/>
              </a:rPr>
              <a:t>The </a:t>
            </a:r>
            <a:r>
              <a:rPr lang="en-US" sz="1900" dirty="0">
                <a:solidFill>
                  <a:srgbClr val="C00000"/>
                </a:solidFill>
                <a:latin typeface="Bookman Old Style" pitchFamily="18" charset="0"/>
              </a:rPr>
              <a:t>RETURN</a:t>
            </a:r>
            <a:r>
              <a:rPr lang="en-US" sz="1900" dirty="0">
                <a:solidFill>
                  <a:srgbClr val="0000FF"/>
                </a:solidFill>
                <a:latin typeface="Bookman Old Style" pitchFamily="18" charset="0"/>
              </a:rPr>
              <a:t> clause specifies the data type you are going to return from the function.</a:t>
            </a:r>
          </a:p>
          <a:p>
            <a:pPr>
              <a:buClr>
                <a:srgbClr val="C00000"/>
              </a:buClr>
              <a:buFont typeface="Wingdings" pitchFamily="2" charset="2"/>
              <a:buChar char="ü"/>
            </a:pPr>
            <a:r>
              <a:rPr lang="en-US" sz="1900" dirty="0">
                <a:solidFill>
                  <a:srgbClr val="C00000"/>
                </a:solidFill>
                <a:latin typeface="Bookman Old Style" pitchFamily="18" charset="0"/>
              </a:rPr>
              <a:t>function-body</a:t>
            </a:r>
            <a:r>
              <a:rPr lang="en-US" sz="1900" dirty="0">
                <a:solidFill>
                  <a:srgbClr val="0000FF"/>
                </a:solidFill>
                <a:latin typeface="Bookman Old Style" pitchFamily="18" charset="0"/>
              </a:rPr>
              <a:t> contains the executable part.</a:t>
            </a:r>
          </a:p>
          <a:p>
            <a:pPr>
              <a:buClr>
                <a:srgbClr val="C00000"/>
              </a:buClr>
              <a:buFont typeface="Wingdings" pitchFamily="2" charset="2"/>
              <a:buChar char="ü"/>
            </a:pPr>
            <a:r>
              <a:rPr lang="en-US" sz="1900" dirty="0">
                <a:solidFill>
                  <a:srgbClr val="0000FF"/>
                </a:solidFill>
                <a:latin typeface="Bookman Old Style" pitchFamily="18" charset="0"/>
              </a:rPr>
              <a:t>The </a:t>
            </a:r>
            <a:r>
              <a:rPr lang="en-US" sz="1900" dirty="0">
                <a:solidFill>
                  <a:srgbClr val="C00000"/>
                </a:solidFill>
                <a:latin typeface="Bookman Old Style" pitchFamily="18" charset="0"/>
              </a:rPr>
              <a:t>AS</a:t>
            </a:r>
            <a:r>
              <a:rPr lang="en-US" sz="1900" dirty="0">
                <a:solidFill>
                  <a:srgbClr val="0000FF"/>
                </a:solidFill>
                <a:latin typeface="Bookman Old Style" pitchFamily="18" charset="0"/>
              </a:rPr>
              <a:t> keyword is used instead of the </a:t>
            </a:r>
            <a:r>
              <a:rPr lang="en-US" sz="1900" dirty="0">
                <a:solidFill>
                  <a:srgbClr val="C00000"/>
                </a:solidFill>
                <a:latin typeface="Bookman Old Style" pitchFamily="18" charset="0"/>
              </a:rPr>
              <a:t>IS</a:t>
            </a:r>
            <a:r>
              <a:rPr lang="en-US" sz="1900" dirty="0">
                <a:solidFill>
                  <a:srgbClr val="0000FF"/>
                </a:solidFill>
                <a:latin typeface="Bookman Old Style" pitchFamily="18" charset="0"/>
              </a:rPr>
              <a:t> keyword for creating a standalone function.</a:t>
            </a:r>
          </a:p>
          <a:p>
            <a:pPr>
              <a:buNone/>
            </a:pPr>
            <a:endParaRPr lang="en-US" sz="1900" dirty="0">
              <a:solidFill>
                <a:srgbClr val="0000FF"/>
              </a:solidFill>
              <a:latin typeface="Bookman Old Style" pitchFamily="18" charset="0"/>
            </a:endParaRPr>
          </a:p>
          <a:p>
            <a:pPr>
              <a:buNone/>
            </a:pPr>
            <a:endParaRPr lang="en-US" sz="1900"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115</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1653368"/>
            <a:ext cx="4857784" cy="4714908"/>
          </a:xfrm>
          <a:ln>
            <a:solidFill>
              <a:srgbClr val="C00000"/>
            </a:solidFill>
          </a:ln>
        </p:spPr>
        <p:txBody>
          <a:bodyPr>
            <a:normAutofit/>
          </a:bodyPr>
          <a:lstStyle/>
          <a:p>
            <a:pPr>
              <a:buNone/>
            </a:pPr>
            <a:r>
              <a:rPr lang="en-US" sz="2000" dirty="0">
                <a:solidFill>
                  <a:srgbClr val="0000FF"/>
                </a:solidFill>
                <a:latin typeface="Bookman Old Style" pitchFamily="18" charset="0"/>
              </a:rPr>
              <a:t>Creation of Function:</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CREATE OR REPLACE FUNCTION</a:t>
            </a:r>
          </a:p>
          <a:p>
            <a:pPr>
              <a:buNone/>
            </a:pPr>
            <a:r>
              <a:rPr lang="en-US" sz="2000" dirty="0" err="1">
                <a:solidFill>
                  <a:srgbClr val="FF0000"/>
                </a:solidFill>
                <a:latin typeface="Bookman Old Style" pitchFamily="18" charset="0"/>
              </a:rPr>
              <a:t>total_employee</a:t>
            </a:r>
            <a:r>
              <a:rPr lang="en-US" sz="2000" dirty="0">
                <a:solidFill>
                  <a:srgbClr val="0000FF"/>
                </a:solidFill>
                <a:latin typeface="Bookman Old Style" pitchFamily="18" charset="0"/>
              </a:rPr>
              <a:t> RETURN number IS </a:t>
            </a:r>
          </a:p>
          <a:p>
            <a:pPr>
              <a:buNone/>
            </a:pPr>
            <a:r>
              <a:rPr lang="en-US" sz="2000" dirty="0">
                <a:solidFill>
                  <a:srgbClr val="0000FF"/>
                </a:solidFill>
                <a:latin typeface="Bookman Old Style" pitchFamily="18" charset="0"/>
              </a:rPr>
              <a:t>total number(2) := 0; </a:t>
            </a:r>
          </a:p>
          <a:p>
            <a:pPr>
              <a:buNone/>
            </a:pPr>
            <a:r>
              <a:rPr lang="en-US" sz="2000" dirty="0">
                <a:solidFill>
                  <a:srgbClr val="0000FF"/>
                </a:solidFill>
                <a:latin typeface="Bookman Old Style" pitchFamily="18" charset="0"/>
              </a:rPr>
              <a:t>BEGIN </a:t>
            </a:r>
          </a:p>
          <a:p>
            <a:pPr>
              <a:buNone/>
            </a:pPr>
            <a:r>
              <a:rPr lang="en-US" sz="2000" dirty="0">
                <a:solidFill>
                  <a:srgbClr val="0000FF"/>
                </a:solidFill>
                <a:latin typeface="Bookman Old Style" pitchFamily="18" charset="0"/>
              </a:rPr>
              <a:t>SELECT count(*) into total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RETURN total; </a:t>
            </a:r>
          </a:p>
          <a:p>
            <a:pPr>
              <a:buNone/>
            </a:pPr>
            <a:r>
              <a:rPr lang="en-US" sz="2000" dirty="0">
                <a:solidFill>
                  <a:srgbClr val="0000FF"/>
                </a:solidFill>
                <a:latin typeface="Bookman Old Style" pitchFamily="18" charset="0"/>
              </a:rPr>
              <a:t>END;</a:t>
            </a:r>
          </a:p>
          <a:p>
            <a:pPr>
              <a:buNone/>
            </a:pPr>
            <a:endParaRPr lang="en-US" sz="2000" dirty="0">
              <a:solidFill>
                <a:srgbClr val="0000FF"/>
              </a:solidFill>
              <a:latin typeface="Bookman Old Style" pitchFamily="18" charset="0"/>
            </a:endParaRPr>
          </a:p>
          <a:p>
            <a:pPr>
              <a:buNone/>
            </a:pPr>
            <a:endParaRPr lang="en-US" sz="20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a:xfrm>
            <a:off x="4094942" y="6647682"/>
            <a:ext cx="4114264" cy="373831"/>
          </a:xfrm>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8" name="Content Placeholder 1"/>
          <p:cNvSpPr txBox="1">
            <a:spLocks/>
          </p:cNvSpPr>
          <p:nvPr/>
        </p:nvSpPr>
        <p:spPr>
          <a:xfrm>
            <a:off x="5666578" y="867550"/>
            <a:ext cx="4786345" cy="5715040"/>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
        <p:nvSpPr>
          <p:cNvPr id="9" name="Rectangle 8"/>
          <p:cNvSpPr/>
          <p:nvPr/>
        </p:nvSpPr>
        <p:spPr>
          <a:xfrm>
            <a:off x="5738017" y="1653368"/>
            <a:ext cx="5572164" cy="4693593"/>
          </a:xfrm>
          <a:prstGeom prst="rect">
            <a:avLst/>
          </a:prstGeom>
          <a:ln>
            <a:solidFill>
              <a:srgbClr val="C00000"/>
            </a:solidFill>
          </a:ln>
        </p:spPr>
        <p:txBody>
          <a:bodyPr wrap="square">
            <a:spAutoFit/>
          </a:bodyPr>
          <a:lstStyle/>
          <a:p>
            <a:pPr>
              <a:buNone/>
            </a:pPr>
            <a:r>
              <a:rPr lang="en-US" sz="2000" dirty="0">
                <a:solidFill>
                  <a:srgbClr val="0000FF"/>
                </a:solidFill>
                <a:latin typeface="Bookman Old Style" pitchFamily="18" charset="0"/>
              </a:rPr>
              <a:t>Calling the Function</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 DECLARE</a:t>
            </a:r>
          </a:p>
          <a:p>
            <a:pPr>
              <a:buNone/>
            </a:pPr>
            <a:r>
              <a:rPr lang="en-US" sz="2000" dirty="0">
                <a:solidFill>
                  <a:srgbClr val="0000FF"/>
                </a:solidFill>
                <a:latin typeface="Bookman Old Style" pitchFamily="18" charset="0"/>
              </a:rPr>
              <a:t>      n number(2);</a:t>
            </a:r>
          </a:p>
          <a:p>
            <a:pPr>
              <a:buNone/>
            </a:pPr>
            <a:r>
              <a:rPr lang="en-US" sz="2000" dirty="0">
                <a:solidFill>
                  <a:srgbClr val="0000FF"/>
                </a:solidFill>
                <a:latin typeface="Bookman Old Style" pitchFamily="18" charset="0"/>
              </a:rPr>
              <a:t> BEGIN</a:t>
            </a:r>
          </a:p>
          <a:p>
            <a:pPr>
              <a:buNone/>
            </a:pPr>
            <a:r>
              <a:rPr lang="en-US" sz="2000" dirty="0">
                <a:solidFill>
                  <a:srgbClr val="0000FF"/>
                </a:solidFill>
                <a:latin typeface="Bookman Old Style" pitchFamily="18" charset="0"/>
              </a:rPr>
              <a:t>       n := </a:t>
            </a:r>
            <a:r>
              <a:rPr lang="en-US" sz="2000" dirty="0" err="1">
                <a:solidFill>
                  <a:srgbClr val="FF0000"/>
                </a:solidFill>
                <a:latin typeface="Bookman Old Style" pitchFamily="18" charset="0"/>
              </a:rPr>
              <a:t>total_employee</a:t>
            </a:r>
            <a:r>
              <a:rPr lang="en-US" sz="2000" dirty="0">
                <a:solidFill>
                  <a:srgbClr val="FF0000"/>
                </a:solidFill>
                <a:latin typeface="Bookman Old Style" pitchFamily="18" charset="0"/>
              </a:rPr>
              <a:t>();</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('Total no. of Employees: ' || n);</a:t>
            </a:r>
          </a:p>
          <a:p>
            <a:pPr>
              <a:buNone/>
            </a:pPr>
            <a:r>
              <a:rPr lang="en-US" sz="2000" dirty="0">
                <a:solidFill>
                  <a:srgbClr val="0000FF"/>
                </a:solidFill>
                <a:latin typeface="Bookman Old Style" pitchFamily="18" charset="0"/>
              </a:rPr>
              <a:t> END;</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Output</a:t>
            </a:r>
          </a:p>
          <a:p>
            <a:pPr>
              <a:buNone/>
            </a:pPr>
            <a:r>
              <a:rPr lang="en-US" sz="2000" dirty="0">
                <a:solidFill>
                  <a:srgbClr val="0000FF"/>
                </a:solidFill>
                <a:latin typeface="Bookman Old Style" pitchFamily="18" charset="0"/>
              </a:rPr>
              <a:t>Total no. of Employees: 14</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PL/SQL procedure successfully completed.</a:t>
            </a:r>
          </a:p>
          <a:p>
            <a:endParaRPr lang="en-US" dirty="0"/>
          </a:p>
        </p:txBody>
      </p:sp>
      <p:sp>
        <p:nvSpPr>
          <p:cNvPr id="10" name="TextBox 9"/>
          <p:cNvSpPr txBox="1"/>
          <p:nvPr/>
        </p:nvSpPr>
        <p:spPr>
          <a:xfrm>
            <a:off x="665918" y="938988"/>
            <a:ext cx="8803564" cy="769441"/>
          </a:xfrm>
          <a:prstGeom prst="rect">
            <a:avLst/>
          </a:prstGeom>
          <a:noFill/>
        </p:spPr>
        <p:txBody>
          <a:bodyPr wrap="none" rtlCol="0">
            <a:spAutoFit/>
          </a:bodyPr>
          <a:lstStyle/>
          <a:p>
            <a:r>
              <a:rPr lang="en-US" sz="2200" dirty="0">
                <a:solidFill>
                  <a:srgbClr val="C00000"/>
                </a:solidFill>
                <a:latin typeface="Copperplate Gothic Light" pitchFamily="34" charset="0"/>
              </a:rPr>
              <a:t>Example : To count the number of employees in </a:t>
            </a:r>
            <a:r>
              <a:rPr lang="en-US" sz="2200" dirty="0" err="1">
                <a:solidFill>
                  <a:srgbClr val="C00000"/>
                </a:solidFill>
                <a:latin typeface="Copperplate Gothic Light" pitchFamily="34" charset="0"/>
              </a:rPr>
              <a:t>emp</a:t>
            </a:r>
            <a:r>
              <a:rPr lang="en-US" sz="2200" dirty="0">
                <a:solidFill>
                  <a:srgbClr val="C00000"/>
                </a:solidFill>
                <a:latin typeface="Copperplate Gothic Light" pitchFamily="34" charset="0"/>
              </a:rPr>
              <a:t> table</a:t>
            </a:r>
          </a:p>
          <a:p>
            <a:endParaRPr lang="en-US" sz="22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510492"/>
            <a:ext cx="6357982" cy="4929222"/>
          </a:xfrm>
          <a:ln>
            <a:solidFill>
              <a:srgbClr val="C00000"/>
            </a:solidFill>
          </a:ln>
        </p:spPr>
        <p:txBody>
          <a:bodyPr>
            <a:noAutofit/>
          </a:bodyPr>
          <a:lstStyle/>
          <a:p>
            <a:pPr>
              <a:buNone/>
            </a:pPr>
            <a:r>
              <a:rPr lang="en-US" sz="1400" dirty="0">
                <a:solidFill>
                  <a:srgbClr val="0000FF"/>
                </a:solidFill>
                <a:latin typeface="Bookman Old Style" pitchFamily="18" charset="0"/>
              </a:rPr>
              <a:t>DECLARE</a:t>
            </a:r>
          </a:p>
          <a:p>
            <a:pPr>
              <a:buNone/>
            </a:pPr>
            <a:r>
              <a:rPr lang="en-US" sz="1400" dirty="0">
                <a:solidFill>
                  <a:srgbClr val="0000FF"/>
                </a:solidFill>
                <a:latin typeface="Bookman Old Style" pitchFamily="18" charset="0"/>
              </a:rPr>
              <a:t>   a number := &amp;a;</a:t>
            </a:r>
          </a:p>
          <a:p>
            <a:pPr>
              <a:buNone/>
            </a:pPr>
            <a:r>
              <a:rPr lang="en-US" sz="1400" dirty="0">
                <a:solidFill>
                  <a:srgbClr val="0000FF"/>
                </a:solidFill>
                <a:latin typeface="Bookman Old Style" pitchFamily="18" charset="0"/>
              </a:rPr>
              <a:t>   b number := &amp;b;</a:t>
            </a:r>
          </a:p>
          <a:p>
            <a:pPr>
              <a:buNone/>
            </a:pPr>
            <a:r>
              <a:rPr lang="en-US" sz="1400" dirty="0">
                <a:solidFill>
                  <a:srgbClr val="0000FF"/>
                </a:solidFill>
                <a:latin typeface="Bookman Old Style" pitchFamily="18" charset="0"/>
              </a:rPr>
              <a:t>   c number;</a:t>
            </a:r>
          </a:p>
          <a:p>
            <a:pPr>
              <a:buNone/>
            </a:pPr>
            <a:r>
              <a:rPr lang="en-US" sz="1400" dirty="0">
                <a:solidFill>
                  <a:srgbClr val="0000FF"/>
                </a:solidFill>
                <a:latin typeface="Bookman Old Style" pitchFamily="18" charset="0"/>
              </a:rPr>
              <a:t>FUNCTION </a:t>
            </a:r>
            <a:r>
              <a:rPr lang="en-US" sz="1400" dirty="0" err="1">
                <a:solidFill>
                  <a:srgbClr val="0000FF"/>
                </a:solidFill>
                <a:latin typeface="Bookman Old Style" pitchFamily="18" charset="0"/>
              </a:rPr>
              <a:t>findMax</a:t>
            </a:r>
            <a:r>
              <a:rPr lang="en-US" sz="1400" dirty="0">
                <a:solidFill>
                  <a:srgbClr val="0000FF"/>
                </a:solidFill>
                <a:latin typeface="Bookman Old Style" pitchFamily="18" charset="0"/>
              </a:rPr>
              <a:t>(x IN number, y IN number)</a:t>
            </a:r>
          </a:p>
          <a:p>
            <a:pPr>
              <a:buNone/>
            </a:pPr>
            <a:r>
              <a:rPr lang="en-US" sz="1400" dirty="0">
                <a:solidFill>
                  <a:srgbClr val="0000FF"/>
                </a:solidFill>
                <a:latin typeface="Bookman Old Style" pitchFamily="18" charset="0"/>
              </a:rPr>
              <a:t>RETURN number IS</a:t>
            </a:r>
          </a:p>
          <a:p>
            <a:pPr>
              <a:buNone/>
            </a:pPr>
            <a:r>
              <a:rPr lang="en-US" sz="1400" dirty="0">
                <a:solidFill>
                  <a:srgbClr val="0000FF"/>
                </a:solidFill>
                <a:latin typeface="Bookman Old Style" pitchFamily="18" charset="0"/>
              </a:rPr>
              <a:t>    z number;</a:t>
            </a:r>
          </a:p>
          <a:p>
            <a:pPr>
              <a:buNone/>
            </a:pPr>
            <a:r>
              <a:rPr lang="en-US" sz="1400" dirty="0">
                <a:solidFill>
                  <a:srgbClr val="0000FF"/>
                </a:solidFill>
                <a:latin typeface="Bookman Old Style" pitchFamily="18" charset="0"/>
              </a:rPr>
              <a:t>BEGIN</a:t>
            </a:r>
          </a:p>
          <a:p>
            <a:pPr>
              <a:buNone/>
            </a:pPr>
            <a:r>
              <a:rPr lang="en-US" sz="1400" dirty="0">
                <a:solidFill>
                  <a:srgbClr val="0000FF"/>
                </a:solidFill>
                <a:latin typeface="Bookman Old Style" pitchFamily="18" charset="0"/>
              </a:rPr>
              <a:t>   IF x &gt; y THEN</a:t>
            </a:r>
          </a:p>
          <a:p>
            <a:pPr>
              <a:buNone/>
            </a:pPr>
            <a:r>
              <a:rPr lang="en-US" sz="1400" dirty="0">
                <a:solidFill>
                  <a:srgbClr val="0000FF"/>
                </a:solidFill>
                <a:latin typeface="Bookman Old Style" pitchFamily="18" charset="0"/>
              </a:rPr>
              <a:t>      z:= x;</a:t>
            </a:r>
          </a:p>
          <a:p>
            <a:pPr>
              <a:buNone/>
            </a:pPr>
            <a:r>
              <a:rPr lang="en-US" sz="1400" dirty="0">
                <a:solidFill>
                  <a:srgbClr val="0000FF"/>
                </a:solidFill>
                <a:latin typeface="Bookman Old Style" pitchFamily="18" charset="0"/>
              </a:rPr>
              <a:t>   ELSE</a:t>
            </a:r>
          </a:p>
          <a:p>
            <a:pPr>
              <a:buNone/>
            </a:pPr>
            <a:r>
              <a:rPr lang="en-US" sz="1400" dirty="0">
                <a:solidFill>
                  <a:srgbClr val="0000FF"/>
                </a:solidFill>
                <a:latin typeface="Bookman Old Style" pitchFamily="18" charset="0"/>
              </a:rPr>
              <a:t>      z:= y;</a:t>
            </a:r>
          </a:p>
          <a:p>
            <a:pPr>
              <a:buNone/>
            </a:pPr>
            <a:r>
              <a:rPr lang="en-US" sz="1400" dirty="0">
                <a:solidFill>
                  <a:srgbClr val="0000FF"/>
                </a:solidFill>
                <a:latin typeface="Bookman Old Style" pitchFamily="18" charset="0"/>
              </a:rPr>
              <a:t>   END IF;</a:t>
            </a:r>
          </a:p>
          <a:p>
            <a:pPr>
              <a:buNone/>
            </a:pPr>
            <a:r>
              <a:rPr lang="en-US" sz="1400" dirty="0">
                <a:solidFill>
                  <a:srgbClr val="0000FF"/>
                </a:solidFill>
                <a:latin typeface="Bookman Old Style" pitchFamily="18" charset="0"/>
              </a:rPr>
              <a:t>   RETURN z;</a:t>
            </a:r>
          </a:p>
          <a:p>
            <a:pPr>
              <a:buNone/>
            </a:pPr>
            <a:r>
              <a:rPr lang="en-US" sz="1400" dirty="0">
                <a:solidFill>
                  <a:srgbClr val="0000FF"/>
                </a:solidFill>
                <a:latin typeface="Bookman Old Style" pitchFamily="18" charset="0"/>
              </a:rPr>
              <a:t>END;</a:t>
            </a:r>
          </a:p>
          <a:p>
            <a:pPr>
              <a:buNone/>
            </a:pPr>
            <a:r>
              <a:rPr lang="en-US" sz="1400" dirty="0">
                <a:solidFill>
                  <a:srgbClr val="0000FF"/>
                </a:solidFill>
                <a:latin typeface="Bookman Old Style" pitchFamily="18" charset="0"/>
              </a:rPr>
              <a:t>BEGIN</a:t>
            </a:r>
          </a:p>
          <a:p>
            <a:pPr>
              <a:buNone/>
            </a:pPr>
            <a:r>
              <a:rPr lang="en-US" sz="1400" dirty="0">
                <a:solidFill>
                  <a:srgbClr val="0000FF"/>
                </a:solidFill>
                <a:latin typeface="Bookman Old Style" pitchFamily="18" charset="0"/>
              </a:rPr>
              <a:t>   c := </a:t>
            </a:r>
            <a:r>
              <a:rPr lang="en-US" sz="1400" dirty="0" err="1">
                <a:solidFill>
                  <a:srgbClr val="0000FF"/>
                </a:solidFill>
                <a:latin typeface="Bookman Old Style" pitchFamily="18" charset="0"/>
              </a:rPr>
              <a:t>findMax</a:t>
            </a:r>
            <a:r>
              <a:rPr lang="en-US" sz="1400" dirty="0">
                <a:solidFill>
                  <a:srgbClr val="0000FF"/>
                </a:solidFill>
                <a:latin typeface="Bookman Old Style" pitchFamily="18" charset="0"/>
              </a:rPr>
              <a:t>(a, b);</a:t>
            </a:r>
          </a:p>
          <a:p>
            <a:pPr>
              <a:buNone/>
            </a:pPr>
            <a:r>
              <a:rPr lang="en-US" sz="1400" dirty="0">
                <a:solidFill>
                  <a:srgbClr val="0000FF"/>
                </a:solidFill>
                <a:latin typeface="Bookman Old Style" pitchFamily="18" charset="0"/>
              </a:rPr>
              <a:t>   </a:t>
            </a:r>
            <a:r>
              <a:rPr lang="en-US" sz="1400" dirty="0" err="1">
                <a:solidFill>
                  <a:srgbClr val="0000FF"/>
                </a:solidFill>
                <a:latin typeface="Bookman Old Style" pitchFamily="18" charset="0"/>
              </a:rPr>
              <a:t>dbms_output.put_line</a:t>
            </a:r>
            <a:r>
              <a:rPr lang="en-US" sz="1400" dirty="0">
                <a:solidFill>
                  <a:srgbClr val="0000FF"/>
                </a:solidFill>
                <a:latin typeface="Bookman Old Style" pitchFamily="18" charset="0"/>
              </a:rPr>
              <a:t>(' Maximum of '||a||'  and '||b|| ' is: ' || c);</a:t>
            </a:r>
          </a:p>
          <a:p>
            <a:pPr>
              <a:buNone/>
            </a:pPr>
            <a:r>
              <a:rPr lang="en-US" sz="1400"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237290" y="938988"/>
            <a:ext cx="8502040" cy="384721"/>
          </a:xfrm>
          <a:prstGeom prst="rect">
            <a:avLst/>
          </a:prstGeom>
          <a:noFill/>
        </p:spPr>
        <p:txBody>
          <a:bodyPr wrap="square" rtlCol="0">
            <a:spAutoFit/>
          </a:bodyPr>
          <a:lstStyle/>
          <a:p>
            <a:r>
              <a:rPr lang="en-US" dirty="0">
                <a:solidFill>
                  <a:srgbClr val="C00000"/>
                </a:solidFill>
                <a:latin typeface="Copperplate Gothic Light" pitchFamily="34" charset="0"/>
              </a:rPr>
              <a:t>Example : Function to find the maximum of given two numbers</a:t>
            </a:r>
          </a:p>
        </p:txBody>
      </p:sp>
      <p:sp>
        <p:nvSpPr>
          <p:cNvPr id="8" name="TextBox 7"/>
          <p:cNvSpPr txBox="1"/>
          <p:nvPr/>
        </p:nvSpPr>
        <p:spPr>
          <a:xfrm>
            <a:off x="6738148" y="2153434"/>
            <a:ext cx="5301451" cy="3600986"/>
          </a:xfrm>
          <a:prstGeom prst="rect">
            <a:avLst/>
          </a:prstGeom>
          <a:noFill/>
          <a:ln>
            <a:solidFill>
              <a:srgbClr val="C00000"/>
            </a:solidFill>
          </a:ln>
        </p:spPr>
        <p:txBody>
          <a:bodyPr wrap="none" rtlCol="0">
            <a:spAutoFit/>
          </a:bodyPr>
          <a:lstStyle/>
          <a:p>
            <a:r>
              <a:rPr lang="en-US" dirty="0">
                <a:solidFill>
                  <a:srgbClr val="0000FF"/>
                </a:solidFill>
                <a:latin typeface="Bookman Old Style" pitchFamily="18" charset="0"/>
              </a:rPr>
              <a:t>Output </a:t>
            </a:r>
          </a:p>
          <a:p>
            <a:endParaRPr lang="en-US" dirty="0">
              <a:solidFill>
                <a:srgbClr val="0000FF"/>
              </a:solidFill>
              <a:latin typeface="Bookman Old Style" pitchFamily="18" charset="0"/>
            </a:endParaRPr>
          </a:p>
          <a:p>
            <a:r>
              <a:rPr lang="en-US" dirty="0">
                <a:solidFill>
                  <a:srgbClr val="0000FF"/>
                </a:solidFill>
                <a:latin typeface="Bookman Old Style" pitchFamily="18" charset="0"/>
              </a:rPr>
              <a:t>Enter value for a: 100</a:t>
            </a:r>
          </a:p>
          <a:p>
            <a:r>
              <a:rPr lang="en-US" dirty="0">
                <a:solidFill>
                  <a:srgbClr val="0000FF"/>
                </a:solidFill>
                <a:latin typeface="Bookman Old Style" pitchFamily="18" charset="0"/>
              </a:rPr>
              <a:t>old  2:    a number := &amp;a;</a:t>
            </a:r>
          </a:p>
          <a:p>
            <a:r>
              <a:rPr lang="en-US" dirty="0">
                <a:solidFill>
                  <a:srgbClr val="0000FF"/>
                </a:solidFill>
                <a:latin typeface="Bookman Old Style" pitchFamily="18" charset="0"/>
              </a:rPr>
              <a:t>New 2:    a number := 100;</a:t>
            </a:r>
          </a:p>
          <a:p>
            <a:r>
              <a:rPr lang="en-US" dirty="0">
                <a:solidFill>
                  <a:srgbClr val="0000FF"/>
                </a:solidFill>
                <a:latin typeface="Bookman Old Style" pitchFamily="18" charset="0"/>
              </a:rPr>
              <a:t>Enter value for b: 200</a:t>
            </a:r>
          </a:p>
          <a:p>
            <a:r>
              <a:rPr lang="en-US" dirty="0">
                <a:solidFill>
                  <a:srgbClr val="0000FF"/>
                </a:solidFill>
                <a:latin typeface="Bookman Old Style" pitchFamily="18" charset="0"/>
              </a:rPr>
              <a:t>old   3:    b number := &amp;b;</a:t>
            </a:r>
          </a:p>
          <a:p>
            <a:r>
              <a:rPr lang="en-US" dirty="0">
                <a:solidFill>
                  <a:srgbClr val="0000FF"/>
                </a:solidFill>
                <a:latin typeface="Bookman Old Style" pitchFamily="18" charset="0"/>
              </a:rPr>
              <a:t>New 3:    b number := 200;</a:t>
            </a:r>
          </a:p>
          <a:p>
            <a:r>
              <a:rPr lang="en-US" dirty="0">
                <a:solidFill>
                  <a:srgbClr val="0000FF"/>
                </a:solidFill>
                <a:latin typeface="Bookman Old Style" pitchFamily="18" charset="0"/>
              </a:rPr>
              <a:t>Maximum of 100  and 200 is: 200</a:t>
            </a:r>
          </a:p>
          <a:p>
            <a:endParaRPr lang="en-US" dirty="0">
              <a:solidFill>
                <a:srgbClr val="0000FF"/>
              </a:solidFill>
              <a:latin typeface="Bookman Old Style" pitchFamily="18" charset="0"/>
            </a:endParaRPr>
          </a:p>
          <a:p>
            <a:r>
              <a:rPr lang="en-US" dirty="0">
                <a:solidFill>
                  <a:srgbClr val="0000FF"/>
                </a:solidFill>
                <a:latin typeface="Bookman Old Style" pitchFamily="18" charset="0"/>
              </a:rPr>
              <a:t>PL/SQL procedure successfully completed.</a:t>
            </a:r>
          </a:p>
          <a:p>
            <a:endParaRPr lang="en-US" dirty="0">
              <a:solidFill>
                <a:srgbClr val="0000FF"/>
              </a:solidFill>
              <a:latin typeface="Bookman Old Style"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367616"/>
            <a:ext cx="6643733" cy="5143536"/>
          </a:xfrm>
          <a:ln>
            <a:solidFill>
              <a:srgbClr val="C00000"/>
            </a:solidFill>
          </a:ln>
        </p:spPr>
        <p:txBody>
          <a:bodyPr>
            <a:noAutofit/>
          </a:bodyPr>
          <a:lstStyle/>
          <a:p>
            <a:pPr>
              <a:buNone/>
            </a:pPr>
            <a:r>
              <a:rPr lang="en-US" sz="1600" dirty="0">
                <a:solidFill>
                  <a:srgbClr val="0000FF"/>
                </a:solidFill>
                <a:latin typeface="Bookman Old Style" pitchFamily="18" charset="0"/>
              </a:rPr>
              <a:t>DECLARE</a:t>
            </a:r>
          </a:p>
          <a:p>
            <a:pPr>
              <a:buNone/>
            </a:pPr>
            <a:r>
              <a:rPr lang="en-US" sz="1600" dirty="0">
                <a:solidFill>
                  <a:srgbClr val="0000FF"/>
                </a:solidFill>
                <a:latin typeface="Bookman Old Style" pitchFamily="18" charset="0"/>
              </a:rPr>
              <a:t>   num number;</a:t>
            </a:r>
          </a:p>
          <a:p>
            <a:pPr>
              <a:buNone/>
            </a:pPr>
            <a:r>
              <a:rPr lang="en-US" sz="1600" dirty="0">
                <a:solidFill>
                  <a:srgbClr val="0000FF"/>
                </a:solidFill>
                <a:latin typeface="Bookman Old Style" pitchFamily="18" charset="0"/>
              </a:rPr>
              <a:t>   factorial number;</a:t>
            </a:r>
          </a:p>
          <a:p>
            <a:pPr>
              <a:buNone/>
            </a:pPr>
            <a:r>
              <a:rPr lang="en-US" sz="1600" dirty="0">
                <a:solidFill>
                  <a:srgbClr val="0000FF"/>
                </a:solidFill>
                <a:latin typeface="Bookman Old Style" pitchFamily="18" charset="0"/>
              </a:rPr>
              <a:t>FUNCTION fact(x number) RETURN number IS</a:t>
            </a:r>
          </a:p>
          <a:p>
            <a:pPr>
              <a:buNone/>
            </a:pPr>
            <a:r>
              <a:rPr lang="en-US" sz="1600" dirty="0">
                <a:solidFill>
                  <a:srgbClr val="0000FF"/>
                </a:solidFill>
                <a:latin typeface="Bookman Old Style" pitchFamily="18" charset="0"/>
              </a:rPr>
              <a:t>   f number;</a:t>
            </a:r>
          </a:p>
          <a:p>
            <a:pPr>
              <a:buNone/>
            </a:pPr>
            <a:r>
              <a:rPr lang="en-US" sz="1600" dirty="0">
                <a:solidFill>
                  <a:srgbClr val="0000FF"/>
                </a:solidFill>
                <a:latin typeface="Bookman Old Style" pitchFamily="18" charset="0"/>
              </a:rPr>
              <a:t>BEGIN</a:t>
            </a:r>
          </a:p>
          <a:p>
            <a:pPr>
              <a:buNone/>
            </a:pPr>
            <a:r>
              <a:rPr lang="en-US" sz="1600" dirty="0">
                <a:solidFill>
                  <a:srgbClr val="0000FF"/>
                </a:solidFill>
                <a:latin typeface="Bookman Old Style" pitchFamily="18" charset="0"/>
              </a:rPr>
              <a:t>   IF x=0 THEN</a:t>
            </a:r>
          </a:p>
          <a:p>
            <a:pPr>
              <a:buNone/>
            </a:pPr>
            <a:r>
              <a:rPr lang="en-US" sz="1600" dirty="0">
                <a:solidFill>
                  <a:srgbClr val="0000FF"/>
                </a:solidFill>
                <a:latin typeface="Bookman Old Style" pitchFamily="18" charset="0"/>
              </a:rPr>
              <a:t>      f := 1;</a:t>
            </a:r>
          </a:p>
          <a:p>
            <a:pPr>
              <a:buNone/>
            </a:pPr>
            <a:r>
              <a:rPr lang="en-US" sz="1600" dirty="0">
                <a:solidFill>
                  <a:srgbClr val="0000FF"/>
                </a:solidFill>
                <a:latin typeface="Bookman Old Style" pitchFamily="18" charset="0"/>
              </a:rPr>
              <a:t>   ELSE</a:t>
            </a:r>
          </a:p>
          <a:p>
            <a:pPr>
              <a:buNone/>
            </a:pPr>
            <a:r>
              <a:rPr lang="en-US" sz="1600" dirty="0">
                <a:solidFill>
                  <a:srgbClr val="0000FF"/>
                </a:solidFill>
                <a:latin typeface="Bookman Old Style" pitchFamily="18" charset="0"/>
              </a:rPr>
              <a:t>      f := x * fact(x-1);</a:t>
            </a:r>
          </a:p>
          <a:p>
            <a:pPr>
              <a:buNone/>
            </a:pPr>
            <a:r>
              <a:rPr lang="en-US" sz="1600" dirty="0">
                <a:solidFill>
                  <a:srgbClr val="0000FF"/>
                </a:solidFill>
                <a:latin typeface="Bookman Old Style" pitchFamily="18" charset="0"/>
              </a:rPr>
              <a:t>   END IF;</a:t>
            </a:r>
          </a:p>
          <a:p>
            <a:pPr>
              <a:buNone/>
            </a:pPr>
            <a:r>
              <a:rPr lang="en-US" sz="1600" dirty="0">
                <a:solidFill>
                  <a:srgbClr val="0000FF"/>
                </a:solidFill>
                <a:latin typeface="Bookman Old Style" pitchFamily="18" charset="0"/>
              </a:rPr>
              <a:t>RETURN f;</a:t>
            </a:r>
          </a:p>
          <a:p>
            <a:pPr>
              <a:buNone/>
            </a:pPr>
            <a:r>
              <a:rPr lang="en-US" sz="1600" dirty="0">
                <a:solidFill>
                  <a:srgbClr val="0000FF"/>
                </a:solidFill>
                <a:latin typeface="Bookman Old Style" pitchFamily="18" charset="0"/>
              </a:rPr>
              <a:t>END;</a:t>
            </a:r>
          </a:p>
          <a:p>
            <a:pPr>
              <a:buNone/>
            </a:pPr>
            <a:r>
              <a:rPr lang="en-US" sz="1600" dirty="0">
                <a:solidFill>
                  <a:srgbClr val="0000FF"/>
                </a:solidFill>
                <a:latin typeface="Bookman Old Style" pitchFamily="18" charset="0"/>
              </a:rPr>
              <a:t>BEGIN </a:t>
            </a:r>
          </a:p>
          <a:p>
            <a:pPr>
              <a:buNone/>
            </a:pPr>
            <a:r>
              <a:rPr lang="en-US" sz="1600" dirty="0">
                <a:solidFill>
                  <a:srgbClr val="0000FF"/>
                </a:solidFill>
                <a:latin typeface="Bookman Old Style" pitchFamily="18" charset="0"/>
              </a:rPr>
              <a:t>   num:= &amp;num; </a:t>
            </a:r>
          </a:p>
          <a:p>
            <a:pPr>
              <a:buNone/>
            </a:pPr>
            <a:r>
              <a:rPr lang="en-US" sz="1600" dirty="0">
                <a:solidFill>
                  <a:srgbClr val="0000FF"/>
                </a:solidFill>
                <a:latin typeface="Bookman Old Style" pitchFamily="18" charset="0"/>
              </a:rPr>
              <a:t>   factorial := fact(num); </a:t>
            </a:r>
          </a:p>
          <a:p>
            <a:pPr>
              <a:buNone/>
            </a:pPr>
            <a:r>
              <a:rPr lang="en-US" sz="1600" dirty="0">
                <a:solidFill>
                  <a:srgbClr val="0000FF"/>
                </a:solidFill>
                <a:latin typeface="Bookman Old Style" pitchFamily="18" charset="0"/>
              </a:rPr>
              <a:t>   </a:t>
            </a:r>
            <a:r>
              <a:rPr lang="en-US" sz="1600" dirty="0" err="1">
                <a:solidFill>
                  <a:srgbClr val="0000FF"/>
                </a:solidFill>
                <a:latin typeface="Bookman Old Style" pitchFamily="18" charset="0"/>
              </a:rPr>
              <a:t>dbms_output.put_line</a:t>
            </a:r>
            <a:r>
              <a:rPr lang="en-US" sz="1600" dirty="0">
                <a:solidFill>
                  <a:srgbClr val="0000FF"/>
                </a:solidFill>
                <a:latin typeface="Bookman Old Style" pitchFamily="18" charset="0"/>
              </a:rPr>
              <a:t>(' Factorial '|| num || ' is ' || factorial); </a:t>
            </a:r>
          </a:p>
          <a:p>
            <a:pPr>
              <a:buNone/>
            </a:pPr>
            <a:r>
              <a:rPr lang="en-US" sz="1600" dirty="0">
                <a:solidFill>
                  <a:srgbClr val="0000FF"/>
                </a:solidFill>
                <a:latin typeface="Bookman Old Style" pitchFamily="18" charset="0"/>
              </a:rPr>
              <a:t>END;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165852" y="938988"/>
            <a:ext cx="8838253" cy="400110"/>
          </a:xfrm>
          <a:prstGeom prst="rect">
            <a:avLst/>
          </a:prstGeom>
          <a:noFill/>
        </p:spPr>
        <p:txBody>
          <a:bodyPr wrap="none" rtlCol="0">
            <a:spAutoFit/>
          </a:bodyPr>
          <a:lstStyle/>
          <a:p>
            <a:r>
              <a:rPr lang="en-US" sz="2000" dirty="0">
                <a:solidFill>
                  <a:srgbClr val="C00000"/>
                </a:solidFill>
                <a:latin typeface="Copperplate Gothic Light" pitchFamily="34" charset="0"/>
              </a:rPr>
              <a:t>Recursive Function in PL/SQL : Find the Factorial of a number</a:t>
            </a:r>
          </a:p>
        </p:txBody>
      </p:sp>
      <p:sp>
        <p:nvSpPr>
          <p:cNvPr id="8" name="TextBox 7"/>
          <p:cNvSpPr txBox="1"/>
          <p:nvPr/>
        </p:nvSpPr>
        <p:spPr>
          <a:xfrm>
            <a:off x="7452528" y="2510624"/>
            <a:ext cx="4429156" cy="2308324"/>
          </a:xfrm>
          <a:prstGeom prst="rect">
            <a:avLst/>
          </a:prstGeom>
          <a:noFill/>
          <a:ln>
            <a:solidFill>
              <a:srgbClr val="C00000"/>
            </a:solidFill>
          </a:ln>
        </p:spPr>
        <p:txBody>
          <a:bodyPr wrap="square" rtlCol="0">
            <a:spAutoFit/>
          </a:bodyPr>
          <a:lstStyle/>
          <a:p>
            <a:r>
              <a:rPr lang="en-US" sz="1800" dirty="0">
                <a:solidFill>
                  <a:srgbClr val="0000FF"/>
                </a:solidFill>
                <a:latin typeface="Bookman Old Style" pitchFamily="18" charset="0"/>
              </a:rPr>
              <a:t>Output</a:t>
            </a:r>
          </a:p>
          <a:p>
            <a:r>
              <a:rPr lang="en-US" sz="1800" dirty="0">
                <a:solidFill>
                  <a:srgbClr val="0000FF"/>
                </a:solidFill>
                <a:latin typeface="Bookman Old Style" pitchFamily="18" charset="0"/>
              </a:rPr>
              <a:t>Enter value for num: 5</a:t>
            </a:r>
          </a:p>
          <a:p>
            <a:r>
              <a:rPr lang="en-US" sz="1800" dirty="0">
                <a:solidFill>
                  <a:srgbClr val="0000FF"/>
                </a:solidFill>
                <a:latin typeface="Bookman Old Style" pitchFamily="18" charset="0"/>
              </a:rPr>
              <a:t>old  17:    num:= &amp;num;</a:t>
            </a:r>
          </a:p>
          <a:p>
            <a:r>
              <a:rPr lang="en-US" sz="1800" dirty="0">
                <a:solidFill>
                  <a:srgbClr val="0000FF"/>
                </a:solidFill>
                <a:latin typeface="Bookman Old Style" pitchFamily="18" charset="0"/>
              </a:rPr>
              <a:t>new  17:    num:= 5;</a:t>
            </a:r>
          </a:p>
          <a:p>
            <a:r>
              <a:rPr lang="en-US" sz="1800" dirty="0">
                <a:solidFill>
                  <a:srgbClr val="0000FF"/>
                </a:solidFill>
                <a:latin typeface="Bookman Old Style" pitchFamily="18" charset="0"/>
              </a:rPr>
              <a:t>Factorial 5 is 120</a:t>
            </a:r>
          </a:p>
          <a:p>
            <a:endParaRPr lang="en-US" sz="1800" dirty="0">
              <a:solidFill>
                <a:srgbClr val="0000FF"/>
              </a:solidFill>
              <a:latin typeface="Bookman Old Style" pitchFamily="18" charset="0"/>
            </a:endParaRPr>
          </a:p>
          <a:p>
            <a:r>
              <a:rPr lang="en-US" sz="1800" dirty="0">
                <a:solidFill>
                  <a:srgbClr val="0000FF"/>
                </a:solidFill>
                <a:latin typeface="Bookman Old Style" pitchFamily="18" charset="0"/>
              </a:rPr>
              <a:t>PL/SQL procedure successfully completed.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938988"/>
            <a:ext cx="11186471" cy="5786478"/>
          </a:xfrm>
        </p:spPr>
        <p:txBody>
          <a:bodyPr>
            <a:normAutofit fontScale="62500" lnSpcReduction="20000"/>
          </a:bodyPr>
          <a:lstStyle/>
          <a:p>
            <a:pPr>
              <a:buNone/>
            </a:pPr>
            <a:r>
              <a:rPr lang="en-US" sz="3800" dirty="0">
                <a:solidFill>
                  <a:srgbClr val="C00000"/>
                </a:solidFill>
                <a:latin typeface="Copperplate Gothic Light" pitchFamily="34" charset="0"/>
              </a:rPr>
              <a:t>Triggers</a:t>
            </a:r>
          </a:p>
          <a:p>
            <a:pPr>
              <a:lnSpc>
                <a:spcPct val="120000"/>
              </a:lnSpc>
              <a:buClr>
                <a:srgbClr val="C00000"/>
              </a:buClr>
              <a:buFont typeface="Wingdings" pitchFamily="2" charset="2"/>
              <a:buChar char="ü"/>
            </a:pPr>
            <a:r>
              <a:rPr lang="en-US" dirty="0">
                <a:solidFill>
                  <a:srgbClr val="0000FF"/>
                </a:solidFill>
                <a:latin typeface="Bookman Old Style" pitchFamily="18" charset="0"/>
              </a:rPr>
              <a:t>Triggers are event driven program</a:t>
            </a:r>
          </a:p>
          <a:p>
            <a:pPr>
              <a:lnSpc>
                <a:spcPct val="120000"/>
              </a:lnSpc>
              <a:buClr>
                <a:srgbClr val="C00000"/>
              </a:buClr>
              <a:buFont typeface="Wingdings" pitchFamily="2" charset="2"/>
              <a:buChar char="ü"/>
            </a:pPr>
            <a:r>
              <a:rPr lang="en-US" dirty="0">
                <a:solidFill>
                  <a:srgbClr val="0000FF"/>
                </a:solidFill>
                <a:latin typeface="Bookman Old Style" pitchFamily="18" charset="0"/>
              </a:rPr>
              <a:t>Not necessary to execute manually</a:t>
            </a:r>
          </a:p>
          <a:p>
            <a:pPr>
              <a:lnSpc>
                <a:spcPct val="120000"/>
              </a:lnSpc>
              <a:buClr>
                <a:srgbClr val="C00000"/>
              </a:buClr>
              <a:buFont typeface="Wingdings" pitchFamily="2" charset="2"/>
              <a:buChar char="ü"/>
            </a:pPr>
            <a:r>
              <a:rPr lang="en-US" dirty="0">
                <a:solidFill>
                  <a:srgbClr val="0000FF"/>
                </a:solidFill>
                <a:latin typeface="Bookman Old Style" pitchFamily="18" charset="0"/>
              </a:rPr>
              <a:t>Triggers are automatically executed when the event </a:t>
            </a:r>
            <a:r>
              <a:rPr lang="en-US" dirty="0" err="1">
                <a:solidFill>
                  <a:srgbClr val="0000FF"/>
                </a:solidFill>
                <a:latin typeface="Bookman Old Style" pitchFamily="18" charset="0"/>
              </a:rPr>
              <a:t>ocuurs</a:t>
            </a:r>
            <a:endParaRPr lang="en-US" dirty="0">
              <a:solidFill>
                <a:srgbClr val="0000FF"/>
              </a:solidFill>
              <a:latin typeface="Bookman Old Style" pitchFamily="18" charset="0"/>
            </a:endParaRPr>
          </a:p>
          <a:p>
            <a:pPr>
              <a:lnSpc>
                <a:spcPct val="120000"/>
              </a:lnSpc>
              <a:buClr>
                <a:srgbClr val="C00000"/>
              </a:buClr>
              <a:buFont typeface="Wingdings" pitchFamily="2" charset="2"/>
              <a:buChar char="ü"/>
            </a:pPr>
            <a:r>
              <a:rPr lang="en-US" dirty="0">
                <a:solidFill>
                  <a:srgbClr val="0000FF"/>
                </a:solidFill>
                <a:latin typeface="Bookman Old Style" pitchFamily="18" charset="0"/>
              </a:rPr>
              <a:t>There are 12 events are there in PL/SQL</a:t>
            </a:r>
          </a:p>
          <a:p>
            <a:pPr lvl="1">
              <a:lnSpc>
                <a:spcPct val="120000"/>
              </a:lnSpc>
              <a:buClr>
                <a:srgbClr val="C00000"/>
              </a:buClr>
              <a:buFont typeface="Arial" pitchFamily="34" charset="0"/>
              <a:buChar char="•"/>
            </a:pPr>
            <a:r>
              <a:rPr lang="en-US" dirty="0">
                <a:solidFill>
                  <a:srgbClr val="0000FF"/>
                </a:solidFill>
                <a:latin typeface="Bookman Old Style" pitchFamily="18" charset="0"/>
              </a:rPr>
              <a:t>Before insert</a:t>
            </a:r>
          </a:p>
          <a:p>
            <a:pPr lvl="1">
              <a:lnSpc>
                <a:spcPct val="120000"/>
              </a:lnSpc>
              <a:buClr>
                <a:srgbClr val="C00000"/>
              </a:buClr>
              <a:buFont typeface="Arial" pitchFamily="34" charset="0"/>
              <a:buChar char="•"/>
            </a:pPr>
            <a:r>
              <a:rPr lang="en-US" dirty="0">
                <a:solidFill>
                  <a:srgbClr val="0000FF"/>
                </a:solidFill>
                <a:latin typeface="Bookman Old Style" pitchFamily="18" charset="0"/>
              </a:rPr>
              <a:t>Before delete</a:t>
            </a:r>
          </a:p>
          <a:p>
            <a:pPr lvl="1">
              <a:lnSpc>
                <a:spcPct val="120000"/>
              </a:lnSpc>
              <a:buClr>
                <a:srgbClr val="C00000"/>
              </a:buClr>
              <a:buFont typeface="Arial" pitchFamily="34" charset="0"/>
              <a:buChar char="•"/>
            </a:pPr>
            <a:r>
              <a:rPr lang="en-US" dirty="0">
                <a:solidFill>
                  <a:srgbClr val="0000FF"/>
                </a:solidFill>
                <a:latin typeface="Bookman Old Style" pitchFamily="18" charset="0"/>
              </a:rPr>
              <a:t>Before update</a:t>
            </a:r>
          </a:p>
          <a:p>
            <a:pPr lvl="1">
              <a:lnSpc>
                <a:spcPct val="120000"/>
              </a:lnSpc>
              <a:buClr>
                <a:srgbClr val="C00000"/>
              </a:buClr>
              <a:buFont typeface="Arial" pitchFamily="34" charset="0"/>
              <a:buChar char="•"/>
            </a:pPr>
            <a:r>
              <a:rPr lang="en-US" dirty="0">
                <a:solidFill>
                  <a:srgbClr val="0000FF"/>
                </a:solidFill>
                <a:latin typeface="Bookman Old Style" pitchFamily="18" charset="0"/>
              </a:rPr>
              <a:t>After insert</a:t>
            </a:r>
          </a:p>
          <a:p>
            <a:pPr lvl="1">
              <a:lnSpc>
                <a:spcPct val="120000"/>
              </a:lnSpc>
              <a:buClr>
                <a:srgbClr val="C00000"/>
              </a:buClr>
              <a:buFont typeface="Arial" pitchFamily="34" charset="0"/>
              <a:buChar char="•"/>
            </a:pPr>
            <a:r>
              <a:rPr lang="en-US" dirty="0">
                <a:solidFill>
                  <a:srgbClr val="0000FF"/>
                </a:solidFill>
                <a:latin typeface="Bookman Old Style" pitchFamily="18" charset="0"/>
              </a:rPr>
              <a:t>After delete</a:t>
            </a:r>
          </a:p>
          <a:p>
            <a:pPr lvl="1">
              <a:lnSpc>
                <a:spcPct val="120000"/>
              </a:lnSpc>
              <a:buClr>
                <a:srgbClr val="C00000"/>
              </a:buClr>
              <a:buFont typeface="Arial" pitchFamily="34" charset="0"/>
              <a:buChar char="•"/>
            </a:pPr>
            <a:r>
              <a:rPr lang="en-US" dirty="0">
                <a:solidFill>
                  <a:srgbClr val="0000FF"/>
                </a:solidFill>
                <a:latin typeface="Bookman Old Style" pitchFamily="18" charset="0"/>
              </a:rPr>
              <a:t>After update</a:t>
            </a:r>
          </a:p>
          <a:p>
            <a:pPr>
              <a:lnSpc>
                <a:spcPct val="120000"/>
              </a:lnSpc>
              <a:buClr>
                <a:srgbClr val="C00000"/>
              </a:buClr>
              <a:buFont typeface="Wingdings" pitchFamily="2" charset="2"/>
              <a:buChar char="ü"/>
            </a:pPr>
            <a:r>
              <a:rPr lang="en-US" dirty="0">
                <a:solidFill>
                  <a:srgbClr val="0000FF"/>
                </a:solidFill>
                <a:latin typeface="Bookman Old Style" pitchFamily="18" charset="0"/>
              </a:rPr>
              <a:t>The above mentioned events can be executed for each row or each statements</a:t>
            </a:r>
          </a:p>
          <a:p>
            <a:pPr>
              <a:lnSpc>
                <a:spcPct val="120000"/>
              </a:lnSpc>
              <a:buClr>
                <a:srgbClr val="C00000"/>
              </a:buClr>
              <a:buFont typeface="Wingdings" pitchFamily="2" charset="2"/>
              <a:buChar char="ü"/>
            </a:pPr>
            <a:r>
              <a:rPr lang="en-US" dirty="0">
                <a:solidFill>
                  <a:srgbClr val="0000FF"/>
                </a:solidFill>
                <a:latin typeface="Bookman Old Style" pitchFamily="18" charset="0"/>
              </a:rPr>
              <a:t>Totally 12 triggers</a:t>
            </a:r>
          </a:p>
          <a:p>
            <a:pPr>
              <a:lnSpc>
                <a:spcPct val="120000"/>
              </a:lnSpc>
              <a:buClr>
                <a:srgbClr val="C00000"/>
              </a:buClr>
              <a:buFont typeface="Wingdings" pitchFamily="2" charset="2"/>
              <a:buChar char="ü"/>
            </a:pPr>
            <a:r>
              <a:rPr lang="en-US" dirty="0">
                <a:solidFill>
                  <a:srgbClr val="0000FF"/>
                </a:solidFill>
                <a:latin typeface="Bookman Old Style" pitchFamily="18" charset="0"/>
              </a:rPr>
              <a:t>Apart from these triggers, Instead of triggers are also available which is used to insert into the views which is created from more than one tables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585" y="1369649"/>
            <a:ext cx="10514231" cy="4455085"/>
          </a:xfrm>
        </p:spPr>
        <p:txBody>
          <a:bodyPr/>
          <a:lstStyle/>
          <a:p>
            <a:pPr>
              <a:buNone/>
            </a:pPr>
            <a:r>
              <a:rPr lang="en-US" sz="2400" dirty="0">
                <a:solidFill>
                  <a:srgbClr val="C00000"/>
                </a:solidFill>
                <a:latin typeface="Copperplate Gothic Light" pitchFamily="34" charset="0"/>
              </a:rPr>
              <a:t>INSERT COMMAND</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It relates only with new records.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Only one row can be inserted at a time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Multiple rows can be inserted using “&amp;” symbol one by one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Can insert to entire table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Can insert in selected columns with some restrictions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Must follow the order of the column specified in the query statement </a:t>
            </a:r>
          </a:p>
          <a:p>
            <a:pPr>
              <a:buNone/>
            </a:pPr>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4"/>
            <a:ext cx="11215766" cy="5643602"/>
          </a:xfrm>
        </p:spPr>
        <p:txBody>
          <a:bodyPr>
            <a:normAutofit fontScale="62500" lnSpcReduction="20000"/>
          </a:bodyPr>
          <a:lstStyle/>
          <a:p>
            <a:pPr>
              <a:buNone/>
            </a:pPr>
            <a:r>
              <a:rPr lang="en-US" sz="3800" dirty="0">
                <a:solidFill>
                  <a:srgbClr val="C00000"/>
                </a:solidFill>
                <a:latin typeface="Copperplate Gothic Light" pitchFamily="34" charset="0"/>
              </a:rPr>
              <a:t>Syntax for Trigger</a:t>
            </a:r>
          </a:p>
          <a:p>
            <a:pPr>
              <a:lnSpc>
                <a:spcPct val="170000"/>
              </a:lnSpc>
              <a:buNone/>
            </a:pPr>
            <a:r>
              <a:rPr lang="en-US" dirty="0"/>
              <a:t>	</a:t>
            </a:r>
            <a:r>
              <a:rPr lang="en-US" sz="3200" dirty="0">
                <a:solidFill>
                  <a:srgbClr val="0000FF"/>
                </a:solidFill>
                <a:latin typeface="Bookman Old Style" pitchFamily="18" charset="0"/>
              </a:rPr>
              <a:t>CREATE [OR REPLACE ] TRIGGER </a:t>
            </a:r>
            <a:r>
              <a:rPr lang="en-US" sz="3200" dirty="0" err="1">
                <a:solidFill>
                  <a:srgbClr val="0000FF"/>
                </a:solidFill>
                <a:latin typeface="Bookman Old Style" pitchFamily="18" charset="0"/>
              </a:rPr>
              <a:t>trigger_name</a:t>
            </a:r>
            <a:r>
              <a:rPr lang="en-US" sz="3200" dirty="0">
                <a:solidFill>
                  <a:srgbClr val="0000FF"/>
                </a:solidFill>
                <a:latin typeface="Bookman Old Style" pitchFamily="18" charset="0"/>
              </a:rPr>
              <a:t> {BEFORE | AFTER | INSTEAD OF } {INSERT [OR] | UPDATE [OR] | DELETE} [OF </a:t>
            </a:r>
            <a:r>
              <a:rPr lang="en-US" sz="3200" dirty="0" err="1">
                <a:solidFill>
                  <a:srgbClr val="0000FF"/>
                </a:solidFill>
                <a:latin typeface="Bookman Old Style" pitchFamily="18" charset="0"/>
              </a:rPr>
              <a:t>col_name</a:t>
            </a:r>
            <a:r>
              <a:rPr lang="en-US" sz="3200" dirty="0">
                <a:solidFill>
                  <a:srgbClr val="0000FF"/>
                </a:solidFill>
                <a:latin typeface="Bookman Old Style" pitchFamily="18" charset="0"/>
              </a:rPr>
              <a:t>] ON </a:t>
            </a:r>
            <a:r>
              <a:rPr lang="en-US" sz="3200" dirty="0" err="1">
                <a:solidFill>
                  <a:srgbClr val="0000FF"/>
                </a:solidFill>
                <a:latin typeface="Bookman Old Style" pitchFamily="18" charset="0"/>
              </a:rPr>
              <a:t>table_name</a:t>
            </a:r>
            <a:r>
              <a:rPr lang="en-US" sz="3200" dirty="0">
                <a:solidFill>
                  <a:srgbClr val="0000FF"/>
                </a:solidFill>
                <a:latin typeface="Bookman Old Style" pitchFamily="18" charset="0"/>
              </a:rPr>
              <a:t> [REFERENCING OLD AS o NEW AS n] [FOR EACH ROW] WHEN (condition) </a:t>
            </a:r>
          </a:p>
          <a:p>
            <a:pPr>
              <a:lnSpc>
                <a:spcPct val="170000"/>
              </a:lnSpc>
              <a:buNone/>
            </a:pPr>
            <a:r>
              <a:rPr lang="en-US" sz="3200" dirty="0">
                <a:solidFill>
                  <a:srgbClr val="0000FF"/>
                </a:solidFill>
                <a:latin typeface="Bookman Old Style" pitchFamily="18" charset="0"/>
              </a:rPr>
              <a:t>	DECLARE </a:t>
            </a:r>
          </a:p>
          <a:p>
            <a:pPr>
              <a:lnSpc>
                <a:spcPct val="170000"/>
              </a:lnSpc>
              <a:buNone/>
            </a:pPr>
            <a:r>
              <a:rPr lang="en-US" sz="3200" dirty="0">
                <a:solidFill>
                  <a:srgbClr val="0000FF"/>
                </a:solidFill>
                <a:latin typeface="Bookman Old Style" pitchFamily="18" charset="0"/>
              </a:rPr>
              <a:t>	&lt;Declaration-statements&gt; </a:t>
            </a:r>
          </a:p>
          <a:p>
            <a:pPr>
              <a:lnSpc>
                <a:spcPct val="170000"/>
              </a:lnSpc>
              <a:buNone/>
            </a:pPr>
            <a:r>
              <a:rPr lang="en-US" sz="3200" dirty="0">
                <a:solidFill>
                  <a:srgbClr val="0000FF"/>
                </a:solidFill>
                <a:latin typeface="Bookman Old Style" pitchFamily="18" charset="0"/>
              </a:rPr>
              <a:t>	BEGIN </a:t>
            </a:r>
          </a:p>
          <a:p>
            <a:pPr>
              <a:lnSpc>
                <a:spcPct val="170000"/>
              </a:lnSpc>
              <a:buNone/>
            </a:pPr>
            <a:r>
              <a:rPr lang="en-US" sz="3200" dirty="0">
                <a:solidFill>
                  <a:srgbClr val="0000FF"/>
                </a:solidFill>
                <a:latin typeface="Bookman Old Style" pitchFamily="18" charset="0"/>
              </a:rPr>
              <a:t>	&lt;Executable-statements&gt; </a:t>
            </a:r>
          </a:p>
          <a:p>
            <a:pPr>
              <a:lnSpc>
                <a:spcPct val="170000"/>
              </a:lnSpc>
              <a:buNone/>
            </a:pPr>
            <a:r>
              <a:rPr lang="en-US" sz="3200" dirty="0">
                <a:solidFill>
                  <a:srgbClr val="0000FF"/>
                </a:solidFill>
                <a:latin typeface="Bookman Old Style" pitchFamily="18" charset="0"/>
              </a:rPr>
              <a:t>	EXCEPTION </a:t>
            </a:r>
          </a:p>
          <a:p>
            <a:pPr>
              <a:lnSpc>
                <a:spcPct val="170000"/>
              </a:lnSpc>
              <a:buNone/>
            </a:pPr>
            <a:r>
              <a:rPr lang="en-US" sz="3200" dirty="0">
                <a:solidFill>
                  <a:srgbClr val="0000FF"/>
                </a:solidFill>
                <a:latin typeface="Bookman Old Style" pitchFamily="18" charset="0"/>
              </a:rPr>
              <a:t>	&lt;Exception-handling-statements&gt; </a:t>
            </a:r>
          </a:p>
          <a:p>
            <a:pPr>
              <a:lnSpc>
                <a:spcPct val="170000"/>
              </a:lnSpc>
              <a:buNone/>
            </a:pPr>
            <a:r>
              <a:rPr lang="en-US" sz="3200" dirty="0">
                <a:solidFill>
                  <a:srgbClr val="0000FF"/>
                </a:solidFill>
                <a:latin typeface="Bookman Old Style" pitchFamily="18" charset="0"/>
              </a:rPr>
              <a:t>	END;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120</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3"/>
            <a:ext cx="11644393" cy="6215107"/>
          </a:xfrm>
        </p:spPr>
        <p:txBody>
          <a:bodyPr>
            <a:normAutofit fontScale="62500" lnSpcReduction="20000"/>
          </a:bodyPr>
          <a:lstStyle/>
          <a:p>
            <a:pPr>
              <a:buNone/>
            </a:pPr>
            <a:r>
              <a:rPr lang="en-US" sz="3800" dirty="0">
                <a:solidFill>
                  <a:srgbClr val="C00000"/>
                </a:solidFill>
                <a:latin typeface="Copperplate Gothic Light" pitchFamily="34" charset="0"/>
              </a:rPr>
              <a:t>In the given syntax</a:t>
            </a:r>
          </a:p>
          <a:p>
            <a:endParaRPr lang="en-US" sz="1600" dirty="0"/>
          </a:p>
          <a:p>
            <a:pPr>
              <a:lnSpc>
                <a:spcPct val="120000"/>
              </a:lnSpc>
              <a:buClr>
                <a:srgbClr val="C00000"/>
              </a:buClr>
              <a:buFont typeface="Wingdings" pitchFamily="2" charset="2"/>
              <a:buChar char="ü"/>
            </a:pPr>
            <a:r>
              <a:rPr lang="en-US" dirty="0">
                <a:solidFill>
                  <a:srgbClr val="C00000"/>
                </a:solidFill>
                <a:latin typeface="Bookman Old Style" pitchFamily="18" charset="0"/>
              </a:rPr>
              <a:t>CREATE [OR REPLACE] TRIGGER </a:t>
            </a:r>
            <a:r>
              <a:rPr lang="en-US" dirty="0" err="1">
                <a:solidFill>
                  <a:srgbClr val="C00000"/>
                </a:solidFill>
                <a:latin typeface="Bookman Old Style" pitchFamily="18" charset="0"/>
              </a:rPr>
              <a:t>trigger_name</a:t>
            </a:r>
            <a:r>
              <a:rPr lang="en-US" dirty="0">
                <a:solidFill>
                  <a:srgbClr val="C00000"/>
                </a:solidFill>
                <a:latin typeface="Bookman Old Style" pitchFamily="18" charset="0"/>
              </a:rPr>
              <a:t> </a:t>
            </a:r>
            <a:r>
              <a:rPr lang="en-US" dirty="0">
                <a:solidFill>
                  <a:srgbClr val="0000FF"/>
                </a:solidFill>
                <a:latin typeface="Bookman Old Style" pitchFamily="18" charset="0"/>
              </a:rPr>
              <a:t>− Creates or replaces an existing trigger with the </a:t>
            </a:r>
            <a:r>
              <a:rPr lang="en-US" i="1" dirty="0" err="1">
                <a:solidFill>
                  <a:srgbClr val="0000FF"/>
                </a:solidFill>
                <a:latin typeface="Bookman Old Style" pitchFamily="18" charset="0"/>
              </a:rPr>
              <a:t>trigger_name</a:t>
            </a:r>
            <a:r>
              <a:rPr lang="en-US" dirty="0">
                <a:solidFill>
                  <a:srgbClr val="0000FF"/>
                </a:solidFill>
                <a:latin typeface="Bookman Old Style" pitchFamily="18" charset="0"/>
              </a:rPr>
              <a:t>.</a:t>
            </a:r>
          </a:p>
          <a:p>
            <a:pPr>
              <a:lnSpc>
                <a:spcPct val="120000"/>
              </a:lnSpc>
              <a:buClr>
                <a:srgbClr val="C00000"/>
              </a:buClr>
              <a:buFont typeface="Wingdings" pitchFamily="2" charset="2"/>
              <a:buChar char="ü"/>
            </a:pPr>
            <a:r>
              <a:rPr lang="en-US" dirty="0">
                <a:solidFill>
                  <a:srgbClr val="C00000"/>
                </a:solidFill>
                <a:latin typeface="Bookman Old Style" pitchFamily="18" charset="0"/>
              </a:rPr>
              <a:t>{BEFORE | AFTER | INSTEAD OF</a:t>
            </a:r>
            <a:r>
              <a:rPr lang="en-US" dirty="0">
                <a:solidFill>
                  <a:srgbClr val="0000FF"/>
                </a:solidFill>
                <a:latin typeface="Bookman Old Style" pitchFamily="18" charset="0"/>
              </a:rPr>
              <a:t>} − This specifies when the trigger will be executed. The INSTEAD OF clause is used for creating trigger on a view.</a:t>
            </a:r>
          </a:p>
          <a:p>
            <a:pPr>
              <a:lnSpc>
                <a:spcPct val="120000"/>
              </a:lnSpc>
              <a:buClr>
                <a:srgbClr val="C00000"/>
              </a:buClr>
              <a:buFont typeface="Wingdings" pitchFamily="2" charset="2"/>
              <a:buChar char="ü"/>
            </a:pPr>
            <a:r>
              <a:rPr lang="en-US" dirty="0">
                <a:solidFill>
                  <a:srgbClr val="C00000"/>
                </a:solidFill>
                <a:latin typeface="Bookman Old Style" pitchFamily="18" charset="0"/>
              </a:rPr>
              <a:t>{INSERT [OR] | UPDATE [OR] | DELETE} </a:t>
            </a:r>
            <a:r>
              <a:rPr lang="en-US" dirty="0">
                <a:solidFill>
                  <a:srgbClr val="0000FF"/>
                </a:solidFill>
                <a:latin typeface="Bookman Old Style" pitchFamily="18" charset="0"/>
              </a:rPr>
              <a:t>− This specifies the DML operation.</a:t>
            </a:r>
          </a:p>
          <a:p>
            <a:pPr>
              <a:lnSpc>
                <a:spcPct val="120000"/>
              </a:lnSpc>
              <a:buClr>
                <a:srgbClr val="C00000"/>
              </a:buClr>
              <a:buFont typeface="Wingdings" pitchFamily="2" charset="2"/>
              <a:buChar char="ü"/>
            </a:pPr>
            <a:r>
              <a:rPr lang="en-US" dirty="0">
                <a:solidFill>
                  <a:srgbClr val="C00000"/>
                </a:solidFill>
                <a:latin typeface="Bookman Old Style" pitchFamily="18" charset="0"/>
              </a:rPr>
              <a:t>[OF </a:t>
            </a:r>
            <a:r>
              <a:rPr lang="en-US" dirty="0" err="1">
                <a:solidFill>
                  <a:srgbClr val="C00000"/>
                </a:solidFill>
                <a:latin typeface="Bookman Old Style" pitchFamily="18" charset="0"/>
              </a:rPr>
              <a:t>col_name</a:t>
            </a:r>
            <a:r>
              <a:rPr lang="en-US" dirty="0">
                <a:solidFill>
                  <a:srgbClr val="C00000"/>
                </a:solidFill>
                <a:latin typeface="Bookman Old Style" pitchFamily="18" charset="0"/>
              </a:rPr>
              <a:t>] </a:t>
            </a:r>
            <a:r>
              <a:rPr lang="en-US" dirty="0">
                <a:solidFill>
                  <a:srgbClr val="0000FF"/>
                </a:solidFill>
                <a:latin typeface="Bookman Old Style" pitchFamily="18" charset="0"/>
              </a:rPr>
              <a:t>− This specifies the column name that will be updated.</a:t>
            </a:r>
          </a:p>
          <a:p>
            <a:pPr>
              <a:lnSpc>
                <a:spcPct val="120000"/>
              </a:lnSpc>
              <a:buClr>
                <a:srgbClr val="C00000"/>
              </a:buClr>
              <a:buFont typeface="Wingdings" pitchFamily="2" charset="2"/>
              <a:buChar char="ü"/>
            </a:pPr>
            <a:r>
              <a:rPr lang="en-US" dirty="0">
                <a:solidFill>
                  <a:srgbClr val="C00000"/>
                </a:solidFill>
                <a:latin typeface="Bookman Old Style" pitchFamily="18" charset="0"/>
              </a:rPr>
              <a:t>[ON </a:t>
            </a:r>
            <a:r>
              <a:rPr lang="en-US" dirty="0" err="1">
                <a:solidFill>
                  <a:srgbClr val="C00000"/>
                </a:solidFill>
                <a:latin typeface="Bookman Old Style" pitchFamily="18" charset="0"/>
              </a:rPr>
              <a:t>table_name</a:t>
            </a:r>
            <a:r>
              <a:rPr lang="en-US" dirty="0">
                <a:solidFill>
                  <a:srgbClr val="C00000"/>
                </a:solidFill>
                <a:latin typeface="Bookman Old Style" pitchFamily="18" charset="0"/>
              </a:rPr>
              <a:t>] </a:t>
            </a:r>
            <a:r>
              <a:rPr lang="en-US" dirty="0">
                <a:solidFill>
                  <a:srgbClr val="0000FF"/>
                </a:solidFill>
                <a:latin typeface="Bookman Old Style" pitchFamily="18" charset="0"/>
              </a:rPr>
              <a:t>− This specifies the name of the table associated with the trigger.</a:t>
            </a:r>
          </a:p>
          <a:p>
            <a:pPr>
              <a:lnSpc>
                <a:spcPct val="120000"/>
              </a:lnSpc>
              <a:buClr>
                <a:srgbClr val="C00000"/>
              </a:buClr>
              <a:buFont typeface="Wingdings" pitchFamily="2" charset="2"/>
              <a:buChar char="ü"/>
            </a:pPr>
            <a:r>
              <a:rPr lang="en-US" dirty="0">
                <a:solidFill>
                  <a:srgbClr val="C00000"/>
                </a:solidFill>
                <a:latin typeface="Bookman Old Style" pitchFamily="18" charset="0"/>
              </a:rPr>
              <a:t>[REFERENCING OLD AS o NEW AS n] </a:t>
            </a:r>
            <a:r>
              <a:rPr lang="en-US" dirty="0">
                <a:solidFill>
                  <a:srgbClr val="0000FF"/>
                </a:solidFill>
                <a:latin typeface="Bookman Old Style" pitchFamily="18" charset="0"/>
              </a:rPr>
              <a:t>− This allows you to refer new and old values for various DML statements, such as INSERT, UPDATE, and DELETE.</a:t>
            </a:r>
          </a:p>
          <a:p>
            <a:pPr>
              <a:lnSpc>
                <a:spcPct val="120000"/>
              </a:lnSpc>
              <a:buClr>
                <a:srgbClr val="C00000"/>
              </a:buClr>
              <a:buFont typeface="Wingdings" pitchFamily="2" charset="2"/>
              <a:buChar char="ü"/>
            </a:pPr>
            <a:r>
              <a:rPr lang="en-US" dirty="0">
                <a:solidFill>
                  <a:srgbClr val="C00000"/>
                </a:solidFill>
                <a:latin typeface="Bookman Old Style" pitchFamily="18" charset="0"/>
              </a:rPr>
              <a:t>[FOR EACH ROW] </a:t>
            </a:r>
            <a:r>
              <a:rPr lang="en-US" dirty="0">
                <a:solidFill>
                  <a:srgbClr val="0000FF"/>
                </a:solidFill>
                <a:latin typeface="Bookman Old Style" pitchFamily="18" charset="0"/>
              </a:rPr>
              <a:t>− This specifies a row-level trigger, i.e., the trigger will be executed for each row being affected. Otherwise the trigger will execute just once when the SQL statement is executed, which is called a table level trigger.</a:t>
            </a:r>
          </a:p>
          <a:p>
            <a:pPr>
              <a:lnSpc>
                <a:spcPct val="120000"/>
              </a:lnSpc>
              <a:buClr>
                <a:srgbClr val="C00000"/>
              </a:buClr>
              <a:buFont typeface="Wingdings" pitchFamily="2" charset="2"/>
              <a:buChar char="ü"/>
            </a:pPr>
            <a:r>
              <a:rPr lang="en-US" dirty="0">
                <a:solidFill>
                  <a:srgbClr val="C00000"/>
                </a:solidFill>
                <a:latin typeface="Bookman Old Style" pitchFamily="18" charset="0"/>
              </a:rPr>
              <a:t>WHEN (condition</a:t>
            </a:r>
            <a:r>
              <a:rPr lang="en-US" dirty="0">
                <a:solidFill>
                  <a:srgbClr val="0000FF"/>
                </a:solidFill>
                <a:latin typeface="Bookman Old Style" pitchFamily="18" charset="0"/>
              </a:rPr>
              <a:t>) − This provides a condition for rows for which the trigger would fire. This clause is valid only for row-level triggers.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121</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414" y="1439055"/>
            <a:ext cx="5857915" cy="5072098"/>
          </a:xfrm>
          <a:ln>
            <a:solidFill>
              <a:srgbClr val="C00000"/>
            </a:solidFill>
          </a:ln>
        </p:spPr>
        <p:txBody>
          <a:bodyPr>
            <a:noAutofit/>
          </a:bodyPr>
          <a:lstStyle/>
          <a:p>
            <a:pPr>
              <a:buNone/>
            </a:pPr>
            <a:endParaRPr lang="en-US" sz="1800" dirty="0">
              <a:solidFill>
                <a:srgbClr val="C00000"/>
              </a:solidFill>
              <a:latin typeface="Copperplate Gothic Light" pitchFamily="34" charset="0"/>
            </a:endParaRPr>
          </a:p>
          <a:p>
            <a:pPr>
              <a:buNone/>
            </a:pPr>
            <a:r>
              <a:rPr lang="en-US" sz="1800" dirty="0">
                <a:solidFill>
                  <a:srgbClr val="0000FF"/>
                </a:solidFill>
                <a:latin typeface="Bookman Old Style" pitchFamily="18" charset="0"/>
              </a:rPr>
              <a:t>create or replace trigger </a:t>
            </a:r>
            <a:r>
              <a:rPr lang="en-US" sz="1800" dirty="0" err="1">
                <a:solidFill>
                  <a:srgbClr val="0000FF"/>
                </a:solidFill>
                <a:latin typeface="Bookman Old Style" pitchFamily="18" charset="0"/>
              </a:rPr>
              <a:t>display_salary_changes</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before delete or insert or update on </a:t>
            </a:r>
            <a:r>
              <a:rPr lang="en-US" sz="1800" dirty="0" err="1">
                <a:solidFill>
                  <a:srgbClr val="0000FF"/>
                </a:solidFill>
                <a:latin typeface="Bookman Old Style" pitchFamily="18" charset="0"/>
              </a:rPr>
              <a:t>emp</a:t>
            </a:r>
            <a:endParaRPr lang="en-US" sz="1800" dirty="0">
              <a:solidFill>
                <a:srgbClr val="0000FF"/>
              </a:solidFill>
              <a:latin typeface="Bookman Old Style" pitchFamily="18" charset="0"/>
            </a:endParaRPr>
          </a:p>
          <a:p>
            <a:pPr>
              <a:buNone/>
            </a:pPr>
            <a:r>
              <a:rPr lang="en-US" sz="1800" dirty="0">
                <a:solidFill>
                  <a:srgbClr val="0000FF"/>
                </a:solidFill>
                <a:latin typeface="Bookman Old Style" pitchFamily="18" charset="0"/>
              </a:rPr>
              <a:t>for each row</a:t>
            </a:r>
          </a:p>
          <a:p>
            <a:pPr>
              <a:buNone/>
            </a:pPr>
            <a:r>
              <a:rPr lang="en-US" sz="1800" dirty="0">
                <a:solidFill>
                  <a:srgbClr val="0000FF"/>
                </a:solidFill>
                <a:latin typeface="Bookman Old Style" pitchFamily="18" charset="0"/>
              </a:rPr>
              <a:t>when (</a:t>
            </a:r>
            <a:r>
              <a:rPr lang="en-US" sz="1800" dirty="0" err="1">
                <a:solidFill>
                  <a:srgbClr val="0000FF"/>
                </a:solidFill>
                <a:latin typeface="Bookman Old Style" pitchFamily="18" charset="0"/>
              </a:rPr>
              <a:t>new.empno</a:t>
            </a:r>
            <a:r>
              <a:rPr lang="en-US" sz="1800" dirty="0">
                <a:solidFill>
                  <a:srgbClr val="0000FF"/>
                </a:solidFill>
                <a:latin typeface="Bookman Old Style" pitchFamily="18" charset="0"/>
              </a:rPr>
              <a:t> &gt; 0)</a:t>
            </a:r>
          </a:p>
          <a:p>
            <a:pPr>
              <a:buNone/>
            </a:pPr>
            <a:r>
              <a:rPr lang="en-US" sz="1800" dirty="0">
                <a:solidFill>
                  <a:srgbClr val="0000FF"/>
                </a:solidFill>
                <a:latin typeface="Bookman Old Style" pitchFamily="18" charset="0"/>
              </a:rPr>
              <a:t>declare</a:t>
            </a:r>
          </a:p>
          <a:p>
            <a:pPr>
              <a:buNone/>
            </a:pP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sal_diff</a:t>
            </a:r>
            <a:r>
              <a:rPr lang="en-US" sz="1800" dirty="0">
                <a:solidFill>
                  <a:srgbClr val="0000FF"/>
                </a:solidFill>
                <a:latin typeface="Bookman Old Style" pitchFamily="18" charset="0"/>
              </a:rPr>
              <a:t> number;</a:t>
            </a:r>
          </a:p>
          <a:p>
            <a:pPr>
              <a:buNone/>
            </a:pPr>
            <a:r>
              <a:rPr lang="en-US" sz="1800" dirty="0">
                <a:solidFill>
                  <a:srgbClr val="0000FF"/>
                </a:solidFill>
                <a:latin typeface="Bookman Old Style" pitchFamily="18" charset="0"/>
              </a:rPr>
              <a:t>begin</a:t>
            </a:r>
          </a:p>
          <a:p>
            <a:pPr>
              <a:buNone/>
            </a:pP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sal_diff</a:t>
            </a:r>
            <a:r>
              <a:rPr lang="en-US" sz="1800" dirty="0">
                <a:solidFill>
                  <a:srgbClr val="0000FF"/>
                </a:solidFill>
                <a:latin typeface="Bookman Old Style" pitchFamily="18" charset="0"/>
              </a:rPr>
              <a:t> := :new.sal  - :old.sal;</a:t>
            </a:r>
          </a:p>
          <a:p>
            <a:pPr>
              <a:buNone/>
            </a:pP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dbms_output.put_line</a:t>
            </a:r>
            <a:r>
              <a:rPr lang="en-US" sz="1800" dirty="0">
                <a:solidFill>
                  <a:srgbClr val="0000FF"/>
                </a:solidFill>
                <a:latin typeface="Bookman Old Style" pitchFamily="18" charset="0"/>
              </a:rPr>
              <a:t>('old salary: ' || :old.sal);</a:t>
            </a:r>
          </a:p>
          <a:p>
            <a:pPr>
              <a:buNone/>
            </a:pP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dbms_output.put_line</a:t>
            </a:r>
            <a:r>
              <a:rPr lang="en-US" sz="1800" dirty="0">
                <a:solidFill>
                  <a:srgbClr val="0000FF"/>
                </a:solidFill>
                <a:latin typeface="Bookman Old Style" pitchFamily="18" charset="0"/>
              </a:rPr>
              <a:t>('new salary: ' || :new.sal);</a:t>
            </a:r>
          </a:p>
          <a:p>
            <a:pPr>
              <a:buNone/>
            </a:pPr>
            <a:r>
              <a:rPr lang="en-US" sz="1800" dirty="0">
                <a:solidFill>
                  <a:srgbClr val="0000FF"/>
                </a:solidFill>
                <a:latin typeface="Bookman Old Style" pitchFamily="18" charset="0"/>
              </a:rPr>
              <a:t>      </a:t>
            </a:r>
            <a:r>
              <a:rPr lang="en-US" sz="1800" dirty="0" err="1">
                <a:solidFill>
                  <a:srgbClr val="0000FF"/>
                </a:solidFill>
                <a:latin typeface="Bookman Old Style" pitchFamily="18" charset="0"/>
              </a:rPr>
              <a:t>dbms_output.put_line</a:t>
            </a:r>
            <a:r>
              <a:rPr lang="en-US" sz="1800" dirty="0">
                <a:solidFill>
                  <a:srgbClr val="0000FF"/>
                </a:solidFill>
                <a:latin typeface="Bookman Old Style" pitchFamily="18" charset="0"/>
              </a:rPr>
              <a:t>('salary difference: ' || </a:t>
            </a:r>
            <a:r>
              <a:rPr lang="en-US" sz="1800" dirty="0" err="1">
                <a:solidFill>
                  <a:srgbClr val="0000FF"/>
                </a:solidFill>
                <a:latin typeface="Bookman Old Style" pitchFamily="18" charset="0"/>
              </a:rPr>
              <a:t>sal_diff</a:t>
            </a:r>
            <a:r>
              <a:rPr lang="en-US" sz="1800" dirty="0">
                <a:solidFill>
                  <a:srgbClr val="0000FF"/>
                </a:solidFill>
                <a:latin typeface="Bookman Old Style" pitchFamily="18" charset="0"/>
              </a:rPr>
              <a:t>);</a:t>
            </a:r>
          </a:p>
          <a:p>
            <a:pPr>
              <a:buNone/>
            </a:pPr>
            <a:r>
              <a:rPr lang="en-US" sz="1800"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dirty="0" err="1"/>
              <a:t>Dr.B.Muruganantham</a:t>
            </a:r>
            <a:r>
              <a:rPr lang="en-IN" dirty="0"/>
              <a:t>                                   Associate Professor / </a:t>
            </a:r>
            <a:r>
              <a:rPr lang="en-IN" dirty="0" err="1"/>
              <a:t>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122</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308728" y="938988"/>
            <a:ext cx="7339894" cy="400110"/>
          </a:xfrm>
          <a:prstGeom prst="rect">
            <a:avLst/>
          </a:prstGeom>
          <a:noFill/>
        </p:spPr>
        <p:txBody>
          <a:bodyPr wrap="none" rtlCol="0">
            <a:spAutoFit/>
          </a:bodyPr>
          <a:lstStyle/>
          <a:p>
            <a:r>
              <a:rPr lang="en-US" sz="2000" dirty="0">
                <a:solidFill>
                  <a:srgbClr val="C00000"/>
                </a:solidFill>
                <a:latin typeface="Copperplate Gothic Light" pitchFamily="34" charset="0"/>
              </a:rPr>
              <a:t>Example : Display the salary difference in </a:t>
            </a:r>
            <a:r>
              <a:rPr lang="en-US" sz="2000" dirty="0" err="1">
                <a:solidFill>
                  <a:srgbClr val="C00000"/>
                </a:solidFill>
                <a:latin typeface="Copperplate Gothic Light" pitchFamily="34" charset="0"/>
              </a:rPr>
              <a:t>emp</a:t>
            </a:r>
            <a:r>
              <a:rPr lang="en-US" sz="2000" dirty="0">
                <a:solidFill>
                  <a:srgbClr val="C00000"/>
                </a:solidFill>
                <a:latin typeface="Copperplate Gothic Light" pitchFamily="34" charset="0"/>
              </a:rPr>
              <a:t> table</a:t>
            </a:r>
            <a:endParaRPr lang="en-US" dirty="0"/>
          </a:p>
        </p:txBody>
      </p:sp>
      <p:sp>
        <p:nvSpPr>
          <p:cNvPr id="8" name="Content Placeholder 1"/>
          <p:cNvSpPr txBox="1">
            <a:spLocks/>
          </p:cNvSpPr>
          <p:nvPr/>
        </p:nvSpPr>
        <p:spPr>
          <a:xfrm>
            <a:off x="6166644" y="1439055"/>
            <a:ext cx="5857915" cy="5072098"/>
          </a:xfrm>
          <a:prstGeom prst="rect">
            <a:avLst/>
          </a:prstGeom>
          <a:ln>
            <a:solidFill>
              <a:srgbClr val="C00000"/>
            </a:solidFill>
          </a:ln>
        </p:spPr>
        <p:txBody>
          <a:bodyPr vert="horz" lIns="94640" tIns="47320" rIns="94640" bIns="47320" rtlCol="0">
            <a:normAutofit lnSpcReduction="10000"/>
          </a:bodyPr>
          <a:lstStyle/>
          <a:p>
            <a:pPr marL="354902" lvl="0" indent="-354902">
              <a:spcBef>
                <a:spcPct val="20000"/>
              </a:spcBef>
            </a:pPr>
            <a:r>
              <a:rPr lang="en-US" sz="1600" dirty="0">
                <a:solidFill>
                  <a:srgbClr val="0000FF"/>
                </a:solidFill>
                <a:latin typeface="Bookman Old Style" pitchFamily="18" charset="0"/>
              </a:rPr>
              <a:t>Output</a:t>
            </a:r>
          </a:p>
          <a:p>
            <a:pPr marL="354902" lvl="0" indent="-354902">
              <a:spcBef>
                <a:spcPct val="20000"/>
              </a:spcBef>
            </a:pPr>
            <a:r>
              <a:rPr lang="en-US" sz="1600" dirty="0">
                <a:solidFill>
                  <a:srgbClr val="0000FF"/>
                </a:solidFill>
                <a:latin typeface="Bookman Old Style" pitchFamily="18" charset="0"/>
              </a:rPr>
              <a:t>SQL&gt; update </a:t>
            </a:r>
            <a:r>
              <a:rPr lang="en-US" sz="1600" dirty="0" err="1">
                <a:solidFill>
                  <a:srgbClr val="0000FF"/>
                </a:solidFill>
                <a:latin typeface="Bookman Old Style" pitchFamily="18" charset="0"/>
              </a:rPr>
              <a:t>emp</a:t>
            </a:r>
            <a:r>
              <a:rPr lang="en-US" sz="1600" dirty="0">
                <a:solidFill>
                  <a:srgbClr val="0000FF"/>
                </a:solidFill>
                <a:latin typeface="Bookman Old Style" pitchFamily="18" charset="0"/>
              </a:rPr>
              <a:t> set </a:t>
            </a:r>
            <a:r>
              <a:rPr lang="en-US" sz="1600" dirty="0" err="1">
                <a:solidFill>
                  <a:srgbClr val="0000FF"/>
                </a:solidFill>
                <a:latin typeface="Bookman Old Style" pitchFamily="18" charset="0"/>
              </a:rPr>
              <a:t>sal</a:t>
            </a:r>
            <a:r>
              <a:rPr lang="en-US" sz="1600" dirty="0">
                <a:solidFill>
                  <a:srgbClr val="0000FF"/>
                </a:solidFill>
                <a:latin typeface="Bookman Old Style" pitchFamily="18" charset="0"/>
              </a:rPr>
              <a:t> = 1111 where </a:t>
            </a:r>
            <a:r>
              <a:rPr lang="en-US" sz="1600" dirty="0" err="1">
                <a:solidFill>
                  <a:srgbClr val="0000FF"/>
                </a:solidFill>
                <a:latin typeface="Bookman Old Style" pitchFamily="18" charset="0"/>
              </a:rPr>
              <a:t>empno</a:t>
            </a:r>
            <a:r>
              <a:rPr lang="en-US" sz="1600" dirty="0">
                <a:solidFill>
                  <a:srgbClr val="0000FF"/>
                </a:solidFill>
                <a:latin typeface="Bookman Old Style" pitchFamily="18" charset="0"/>
              </a:rPr>
              <a:t> = 7900;</a:t>
            </a:r>
          </a:p>
          <a:p>
            <a:pPr marL="354902" lvl="0" indent="-354902">
              <a:spcBef>
                <a:spcPct val="20000"/>
              </a:spcBef>
            </a:pPr>
            <a:r>
              <a:rPr lang="en-US" sz="1600" dirty="0">
                <a:solidFill>
                  <a:srgbClr val="0000FF"/>
                </a:solidFill>
                <a:latin typeface="Bookman Old Style" pitchFamily="18" charset="0"/>
              </a:rPr>
              <a:t>Old salary: 950</a:t>
            </a:r>
          </a:p>
          <a:p>
            <a:pPr marL="354902" lvl="0" indent="-354902">
              <a:spcBef>
                <a:spcPct val="20000"/>
              </a:spcBef>
            </a:pPr>
            <a:r>
              <a:rPr lang="en-US" sz="1600" dirty="0">
                <a:solidFill>
                  <a:srgbClr val="0000FF"/>
                </a:solidFill>
                <a:latin typeface="Bookman Old Style" pitchFamily="18" charset="0"/>
              </a:rPr>
              <a:t>New salary: 1111</a:t>
            </a:r>
          </a:p>
          <a:p>
            <a:pPr marL="354902" lvl="0" indent="-354902">
              <a:spcBef>
                <a:spcPct val="20000"/>
              </a:spcBef>
            </a:pPr>
            <a:r>
              <a:rPr lang="en-US" sz="1600" dirty="0">
                <a:solidFill>
                  <a:srgbClr val="0000FF"/>
                </a:solidFill>
                <a:latin typeface="Bookman Old Style" pitchFamily="18" charset="0"/>
              </a:rPr>
              <a:t>Salary difference: 161</a:t>
            </a:r>
          </a:p>
          <a:p>
            <a:pPr marL="354902" lvl="0" indent="-354902">
              <a:spcBef>
                <a:spcPct val="20000"/>
              </a:spcBef>
            </a:pPr>
            <a:endParaRPr lang="en-US" sz="1100" dirty="0">
              <a:solidFill>
                <a:srgbClr val="0000FF"/>
              </a:solidFill>
              <a:latin typeface="Bookman Old Style" pitchFamily="18" charset="0"/>
            </a:endParaRPr>
          </a:p>
          <a:p>
            <a:pPr marL="354902" lvl="0" indent="-354902">
              <a:spcBef>
                <a:spcPct val="20000"/>
              </a:spcBef>
            </a:pPr>
            <a:r>
              <a:rPr lang="en-US" sz="1600" dirty="0">
                <a:solidFill>
                  <a:srgbClr val="0000FF"/>
                </a:solidFill>
                <a:latin typeface="Bookman Old Style" pitchFamily="18" charset="0"/>
              </a:rPr>
              <a:t>1 row updated.</a:t>
            </a:r>
          </a:p>
          <a:p>
            <a:pPr marL="354902" lvl="0" indent="-354902">
              <a:spcBef>
                <a:spcPct val="20000"/>
              </a:spcBef>
            </a:pPr>
            <a:endParaRPr lang="en-US" sz="1000" dirty="0">
              <a:solidFill>
                <a:srgbClr val="0000FF"/>
              </a:solidFill>
              <a:latin typeface="Bookman Old Style" pitchFamily="18" charset="0"/>
            </a:endParaRPr>
          </a:p>
          <a:p>
            <a:pPr marL="354902" lvl="0" indent="-354902">
              <a:spcBef>
                <a:spcPct val="20000"/>
              </a:spcBef>
            </a:pPr>
            <a:r>
              <a:rPr lang="en-US" sz="1600" dirty="0">
                <a:solidFill>
                  <a:srgbClr val="0000FF"/>
                </a:solidFill>
                <a:latin typeface="Bookman Old Style" pitchFamily="18" charset="0"/>
              </a:rPr>
              <a:t>SQL&gt; insert into </a:t>
            </a:r>
            <a:r>
              <a:rPr lang="en-US" sz="1600" dirty="0" err="1">
                <a:solidFill>
                  <a:srgbClr val="0000FF"/>
                </a:solidFill>
                <a:latin typeface="Bookman Old Style" pitchFamily="18" charset="0"/>
              </a:rPr>
              <a:t>emp</a:t>
            </a:r>
            <a:r>
              <a:rPr lang="en-US" sz="1600" dirty="0">
                <a:solidFill>
                  <a:srgbClr val="0000FF"/>
                </a:solidFill>
                <a:latin typeface="Bookman Old Style" pitchFamily="18" charset="0"/>
              </a:rPr>
              <a:t> values (1234,'NANTHA','MANAGER',7839,'23-MAR-83',4000,NULL,30);</a:t>
            </a:r>
          </a:p>
          <a:p>
            <a:pPr marL="354902" lvl="0" indent="-354902">
              <a:spcBef>
                <a:spcPct val="20000"/>
              </a:spcBef>
            </a:pPr>
            <a:r>
              <a:rPr lang="en-US" sz="1600" dirty="0">
                <a:solidFill>
                  <a:srgbClr val="0000FF"/>
                </a:solidFill>
                <a:latin typeface="Bookman Old Style" pitchFamily="18" charset="0"/>
              </a:rPr>
              <a:t>Old salary:</a:t>
            </a:r>
          </a:p>
          <a:p>
            <a:pPr marL="354902" lvl="0" indent="-354902">
              <a:spcBef>
                <a:spcPct val="20000"/>
              </a:spcBef>
            </a:pPr>
            <a:r>
              <a:rPr lang="en-US" sz="1600" dirty="0">
                <a:solidFill>
                  <a:srgbClr val="0000FF"/>
                </a:solidFill>
                <a:latin typeface="Bookman Old Style" pitchFamily="18" charset="0"/>
              </a:rPr>
              <a:t>New salary: 4000</a:t>
            </a:r>
          </a:p>
          <a:p>
            <a:pPr marL="354902" lvl="0" indent="-354902">
              <a:spcBef>
                <a:spcPct val="20000"/>
              </a:spcBef>
            </a:pPr>
            <a:r>
              <a:rPr lang="en-US" sz="1600" dirty="0">
                <a:solidFill>
                  <a:srgbClr val="0000FF"/>
                </a:solidFill>
                <a:latin typeface="Bookman Old Style" pitchFamily="18" charset="0"/>
              </a:rPr>
              <a:t>Salary difference:</a:t>
            </a:r>
          </a:p>
          <a:p>
            <a:pPr marL="354902" lvl="0" indent="-354902">
              <a:spcBef>
                <a:spcPct val="20000"/>
              </a:spcBef>
            </a:pPr>
            <a:endParaRPr lang="en-US" sz="1100" dirty="0">
              <a:solidFill>
                <a:srgbClr val="0000FF"/>
              </a:solidFill>
              <a:latin typeface="Bookman Old Style" pitchFamily="18" charset="0"/>
            </a:endParaRPr>
          </a:p>
          <a:p>
            <a:pPr marL="354902" lvl="0" indent="-354902">
              <a:spcBef>
                <a:spcPct val="20000"/>
              </a:spcBef>
            </a:pPr>
            <a:r>
              <a:rPr lang="en-US" sz="1600" dirty="0">
                <a:solidFill>
                  <a:srgbClr val="0000FF"/>
                </a:solidFill>
                <a:latin typeface="Bookman Old Style" pitchFamily="18" charset="0"/>
              </a:rPr>
              <a:t>1 row created.</a:t>
            </a:r>
          </a:p>
          <a:p>
            <a:pPr marL="354902" lvl="0" indent="-354902">
              <a:spcBef>
                <a:spcPct val="20000"/>
              </a:spcBef>
            </a:pPr>
            <a:endParaRPr lang="en-US" sz="1100" dirty="0">
              <a:solidFill>
                <a:srgbClr val="0000FF"/>
              </a:solidFill>
              <a:latin typeface="Bookman Old Style" pitchFamily="18" charset="0"/>
            </a:endParaRPr>
          </a:p>
          <a:p>
            <a:pPr marL="354902" lvl="0" indent="-354902">
              <a:spcBef>
                <a:spcPct val="20000"/>
              </a:spcBef>
            </a:pPr>
            <a:r>
              <a:rPr lang="en-US" sz="1600" dirty="0">
                <a:solidFill>
                  <a:srgbClr val="0000FF"/>
                </a:solidFill>
                <a:latin typeface="Bookman Old Style" pitchFamily="18" charset="0"/>
              </a:rPr>
              <a:t>SQL&gt; delete from </a:t>
            </a:r>
            <a:r>
              <a:rPr lang="en-US" sz="1600" dirty="0" err="1">
                <a:solidFill>
                  <a:srgbClr val="0000FF"/>
                </a:solidFill>
                <a:latin typeface="Bookman Old Style" pitchFamily="18" charset="0"/>
              </a:rPr>
              <a:t>emp</a:t>
            </a:r>
            <a:r>
              <a:rPr lang="en-US" sz="1600" dirty="0">
                <a:solidFill>
                  <a:srgbClr val="0000FF"/>
                </a:solidFill>
                <a:latin typeface="Bookman Old Style" pitchFamily="18" charset="0"/>
              </a:rPr>
              <a:t> where </a:t>
            </a:r>
            <a:r>
              <a:rPr lang="en-US" sz="1600" dirty="0" err="1">
                <a:solidFill>
                  <a:srgbClr val="0000FF"/>
                </a:solidFill>
                <a:latin typeface="Bookman Old Style" pitchFamily="18" charset="0"/>
              </a:rPr>
              <a:t>empno</a:t>
            </a:r>
            <a:r>
              <a:rPr lang="en-US" sz="1600" dirty="0">
                <a:solidFill>
                  <a:srgbClr val="0000FF"/>
                </a:solidFill>
                <a:latin typeface="Bookman Old Style" pitchFamily="18" charset="0"/>
              </a:rPr>
              <a:t>=1234;</a:t>
            </a:r>
          </a:p>
          <a:p>
            <a:pPr marL="354902" lvl="0" indent="-354902">
              <a:spcBef>
                <a:spcPct val="20000"/>
              </a:spcBef>
            </a:pPr>
            <a:endParaRPr lang="en-US" sz="1000" dirty="0">
              <a:solidFill>
                <a:srgbClr val="0000FF"/>
              </a:solidFill>
              <a:latin typeface="Bookman Old Style" pitchFamily="18" charset="0"/>
            </a:endParaRPr>
          </a:p>
          <a:p>
            <a:pPr marL="354902" lvl="0" indent="-354902">
              <a:spcBef>
                <a:spcPct val="20000"/>
              </a:spcBef>
            </a:pPr>
            <a:r>
              <a:rPr lang="en-US" sz="1600" dirty="0">
                <a:solidFill>
                  <a:srgbClr val="0000FF"/>
                </a:solidFill>
                <a:latin typeface="Bookman Old Style" pitchFamily="18" charset="0"/>
              </a:rPr>
              <a:t>1 row deleted.</a:t>
            </a:r>
            <a:endParaRPr kumimoji="0" lang="en-US" sz="1600" b="0" i="0" u="none" strike="noStrike" kern="1200" cap="none" spc="0" normalizeH="0" baseline="0" noProof="0" dirty="0">
              <a:ln>
                <a:noFill/>
              </a:ln>
              <a:solidFill>
                <a:srgbClr val="0000FF"/>
              </a:solidFill>
              <a:effectLst/>
              <a:uLnTx/>
              <a:uFillTx/>
              <a:latin typeface="Bookman Old Style"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81864"/>
            <a:ext cx="10972156" cy="5034329"/>
          </a:xfrm>
        </p:spPr>
        <p:txBody>
          <a:bodyPr/>
          <a:lstStyle/>
          <a:p>
            <a:pPr>
              <a:buNone/>
            </a:pPr>
            <a:r>
              <a:rPr lang="en-US" sz="2800" dirty="0">
                <a:solidFill>
                  <a:srgbClr val="C00000"/>
                </a:solidFill>
                <a:latin typeface="Copperplate Gothic Light" pitchFamily="34" charset="0"/>
              </a:rPr>
              <a:t>Example for Triggers</a:t>
            </a:r>
          </a:p>
          <a:p>
            <a:pPr>
              <a:buNone/>
            </a:pPr>
            <a:r>
              <a:rPr lang="en-US" sz="2400" dirty="0" err="1">
                <a:solidFill>
                  <a:srgbClr val="0000FF"/>
                </a:solidFill>
                <a:latin typeface="Bookman Old Style" pitchFamily="18" charset="0"/>
              </a:rPr>
              <a:t>Voters_list</a:t>
            </a:r>
            <a:r>
              <a:rPr lang="en-US" sz="2400" dirty="0">
                <a:solidFill>
                  <a:srgbClr val="0000FF"/>
                </a:solidFill>
                <a:latin typeface="Bookman Old Style" pitchFamily="18" charset="0"/>
              </a:rPr>
              <a:t> and polling</a:t>
            </a:r>
          </a:p>
          <a:p>
            <a:pPr>
              <a:buNone/>
            </a:pP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Click the following link</a:t>
            </a:r>
          </a:p>
          <a:p>
            <a:pPr>
              <a:buNone/>
            </a:pP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	</a:t>
            </a:r>
            <a:r>
              <a:rPr lang="en-US" sz="2400" dirty="0">
                <a:solidFill>
                  <a:srgbClr val="0000FF"/>
                </a:solidFill>
                <a:latin typeface="Bookman Old Style" pitchFamily="18" charset="0"/>
                <a:hlinkClick r:id="rId2" action="ppaction://hlinkfile"/>
              </a:rPr>
              <a:t>C:\Users\Admin\Desktop\Academic Year 2021_2022 EVEN Semester\18CSC303J DBMS\BM_DBMS_PPT_18CSC303J\Triggers Example.docx</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123</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10426"/>
            <a:ext cx="10972156" cy="5572164"/>
          </a:xfrm>
        </p:spPr>
        <p:txBody>
          <a:bodyPr>
            <a:normAutofit fontScale="70000" lnSpcReduction="20000"/>
          </a:bodyPr>
          <a:lstStyle/>
          <a:p>
            <a:pPr>
              <a:buNone/>
            </a:pPr>
            <a:r>
              <a:rPr lang="en-US" sz="2400" dirty="0">
                <a:solidFill>
                  <a:srgbClr val="C00000"/>
                </a:solidFill>
                <a:latin typeface="Copperplate Gothic Light" pitchFamily="34" charset="0"/>
              </a:rPr>
              <a:t>Exception Handling</a:t>
            </a:r>
          </a:p>
          <a:p>
            <a:pPr>
              <a:buNone/>
            </a:pPr>
            <a:endParaRPr lang="en-US" sz="2400" dirty="0">
              <a:solidFill>
                <a:srgbClr val="C00000"/>
              </a:solidFill>
              <a:latin typeface="Copperplate Gothic Light" pitchFamily="34" charset="0"/>
            </a:endParaRP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Exception handling is an error handling mechanism</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It will handle the logical errors during the runtime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While the occurrence of logical errors , exceptions are used to continue the program execution instead stop the execution.</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There are two types of exceptions are in PL/SQL</a:t>
            </a:r>
          </a:p>
          <a:p>
            <a:pPr lvl="1">
              <a:lnSpc>
                <a:spcPct val="150000"/>
              </a:lnSpc>
              <a:buClr>
                <a:srgbClr val="C00000"/>
              </a:buClr>
              <a:buFont typeface="Arial" pitchFamily="34" charset="0"/>
              <a:buChar char="•"/>
            </a:pPr>
            <a:r>
              <a:rPr lang="en-US" sz="2400" dirty="0">
                <a:solidFill>
                  <a:srgbClr val="0000FF"/>
                </a:solidFill>
                <a:latin typeface="Bookman Old Style" pitchFamily="18" charset="0"/>
              </a:rPr>
              <a:t>System defined Exception</a:t>
            </a:r>
          </a:p>
          <a:p>
            <a:pPr lvl="2">
              <a:lnSpc>
                <a:spcPct val="150000"/>
              </a:lnSpc>
              <a:buClr>
                <a:srgbClr val="C00000"/>
              </a:buClr>
            </a:pPr>
            <a:r>
              <a:rPr lang="en-US" sz="2600" dirty="0" err="1">
                <a:solidFill>
                  <a:srgbClr val="0000FF"/>
                </a:solidFill>
                <a:latin typeface="Bookman Old Style" pitchFamily="18" charset="0"/>
              </a:rPr>
              <a:t>No_data_found</a:t>
            </a:r>
            <a:endParaRPr lang="en-US" sz="2600" dirty="0">
              <a:solidFill>
                <a:srgbClr val="0000FF"/>
              </a:solidFill>
              <a:latin typeface="Bookman Old Style" pitchFamily="18" charset="0"/>
            </a:endParaRPr>
          </a:p>
          <a:p>
            <a:pPr lvl="2">
              <a:lnSpc>
                <a:spcPct val="150000"/>
              </a:lnSpc>
              <a:buClr>
                <a:srgbClr val="C00000"/>
              </a:buClr>
            </a:pPr>
            <a:r>
              <a:rPr lang="en-US" sz="2600" dirty="0" err="1">
                <a:solidFill>
                  <a:srgbClr val="0000FF"/>
                </a:solidFill>
                <a:latin typeface="Bookman Old Style" pitchFamily="18" charset="0"/>
              </a:rPr>
              <a:t>Login_denied</a:t>
            </a:r>
            <a:endParaRPr lang="en-US" sz="2600" dirty="0">
              <a:solidFill>
                <a:srgbClr val="0000FF"/>
              </a:solidFill>
              <a:latin typeface="Bookman Old Style" pitchFamily="18" charset="0"/>
            </a:endParaRPr>
          </a:p>
          <a:p>
            <a:pPr lvl="2">
              <a:lnSpc>
                <a:spcPct val="150000"/>
              </a:lnSpc>
              <a:buClr>
                <a:srgbClr val="C00000"/>
              </a:buClr>
            </a:pPr>
            <a:r>
              <a:rPr lang="en-US" sz="2600" dirty="0" err="1">
                <a:solidFill>
                  <a:srgbClr val="0000FF"/>
                </a:solidFill>
                <a:latin typeface="Bookman Old Style" pitchFamily="18" charset="0"/>
              </a:rPr>
              <a:t>Too_many_rows</a:t>
            </a:r>
            <a:endParaRPr lang="en-US" sz="2600" dirty="0">
              <a:solidFill>
                <a:srgbClr val="0000FF"/>
              </a:solidFill>
              <a:latin typeface="Bookman Old Style" pitchFamily="18" charset="0"/>
            </a:endParaRPr>
          </a:p>
          <a:p>
            <a:pPr lvl="2">
              <a:lnSpc>
                <a:spcPct val="150000"/>
              </a:lnSpc>
              <a:buClr>
                <a:srgbClr val="C00000"/>
              </a:buClr>
            </a:pPr>
            <a:r>
              <a:rPr lang="en-US" sz="2600" dirty="0" err="1">
                <a:solidFill>
                  <a:srgbClr val="0000FF"/>
                </a:solidFill>
                <a:latin typeface="Bookman Old Style" pitchFamily="18" charset="0"/>
              </a:rPr>
              <a:t>Value_error</a:t>
            </a:r>
            <a:endParaRPr lang="en-US" sz="2600" dirty="0">
              <a:solidFill>
                <a:srgbClr val="0000FF"/>
              </a:solidFill>
              <a:latin typeface="Bookman Old Style" pitchFamily="18" charset="0"/>
            </a:endParaRPr>
          </a:p>
          <a:p>
            <a:pPr lvl="2">
              <a:lnSpc>
                <a:spcPct val="150000"/>
              </a:lnSpc>
              <a:buClr>
                <a:srgbClr val="C00000"/>
              </a:buClr>
            </a:pPr>
            <a:r>
              <a:rPr lang="en-US" sz="2600" dirty="0" err="1">
                <a:solidFill>
                  <a:srgbClr val="0000FF"/>
                </a:solidFill>
                <a:latin typeface="Bookman Old Style" pitchFamily="18" charset="0"/>
              </a:rPr>
              <a:t>Zero_divide</a:t>
            </a:r>
            <a:endParaRPr lang="en-US" sz="2600" dirty="0">
              <a:solidFill>
                <a:srgbClr val="0000FF"/>
              </a:solidFill>
              <a:latin typeface="Bookman Old Style" pitchFamily="18" charset="0"/>
            </a:endParaRPr>
          </a:p>
          <a:p>
            <a:pPr lvl="1">
              <a:lnSpc>
                <a:spcPct val="150000"/>
              </a:lnSpc>
              <a:buClr>
                <a:srgbClr val="C00000"/>
              </a:buClr>
              <a:buFont typeface="Arial" pitchFamily="34" charset="0"/>
              <a:buChar char="•"/>
            </a:pPr>
            <a:r>
              <a:rPr lang="en-US" sz="2400" dirty="0">
                <a:solidFill>
                  <a:srgbClr val="0000FF"/>
                </a:solidFill>
                <a:latin typeface="Bookman Old Style" pitchFamily="18" charset="0"/>
              </a:rPr>
              <a:t>User defined Exception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124</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643602"/>
          </a:xfrm>
        </p:spPr>
        <p:txBody>
          <a:bodyPr>
            <a:normAutofit fontScale="77500" lnSpcReduction="20000"/>
          </a:bodyPr>
          <a:lstStyle/>
          <a:p>
            <a:pPr>
              <a:buNone/>
            </a:pPr>
            <a:r>
              <a:rPr lang="en-US" sz="3600" dirty="0">
                <a:solidFill>
                  <a:srgbClr val="C00000"/>
                </a:solidFill>
                <a:latin typeface="Copperplate Gothic Light" pitchFamily="34" charset="0"/>
              </a:rPr>
              <a:t>Exception Handling</a:t>
            </a:r>
          </a:p>
          <a:p>
            <a:pPr>
              <a:buNone/>
            </a:pPr>
            <a:r>
              <a:rPr lang="en-US" dirty="0">
                <a:solidFill>
                  <a:srgbClr val="0000FF"/>
                </a:solidFill>
                <a:latin typeface="Bookman Old Style" pitchFamily="18" charset="0"/>
              </a:rPr>
              <a:t>General Syntax</a:t>
            </a:r>
          </a:p>
          <a:p>
            <a:pPr>
              <a:buNone/>
            </a:pPr>
            <a:endParaRPr lang="en-US" dirty="0"/>
          </a:p>
          <a:p>
            <a:pPr>
              <a:buNone/>
            </a:pPr>
            <a:r>
              <a:rPr lang="en-US" dirty="0">
                <a:solidFill>
                  <a:srgbClr val="0000FF"/>
                </a:solidFill>
                <a:latin typeface="Bookman Old Style" pitchFamily="18" charset="0"/>
              </a:rPr>
              <a:t>DECLARE </a:t>
            </a:r>
          </a:p>
          <a:p>
            <a:pPr>
              <a:buNone/>
            </a:pPr>
            <a:r>
              <a:rPr lang="en-US" dirty="0">
                <a:solidFill>
                  <a:srgbClr val="0000FF"/>
                </a:solidFill>
                <a:latin typeface="Bookman Old Style" pitchFamily="18" charset="0"/>
              </a:rPr>
              <a:t>&lt;declarations section&gt; </a:t>
            </a:r>
          </a:p>
          <a:p>
            <a:pPr>
              <a:buNone/>
            </a:pPr>
            <a:r>
              <a:rPr lang="en-US" dirty="0">
                <a:solidFill>
                  <a:srgbClr val="0000FF"/>
                </a:solidFill>
                <a:latin typeface="Bookman Old Style" pitchFamily="18" charset="0"/>
              </a:rPr>
              <a:t>BEGIN </a:t>
            </a:r>
          </a:p>
          <a:p>
            <a:pPr>
              <a:buNone/>
            </a:pPr>
            <a:r>
              <a:rPr lang="en-US" dirty="0">
                <a:solidFill>
                  <a:srgbClr val="0000FF"/>
                </a:solidFill>
                <a:latin typeface="Bookman Old Style" pitchFamily="18" charset="0"/>
              </a:rPr>
              <a:t>&lt;executable command(s)&gt;</a:t>
            </a:r>
          </a:p>
          <a:p>
            <a:pPr>
              <a:buNone/>
            </a:pPr>
            <a:r>
              <a:rPr lang="en-US" dirty="0">
                <a:solidFill>
                  <a:srgbClr val="0000FF"/>
                </a:solidFill>
                <a:latin typeface="Bookman Old Style" pitchFamily="18" charset="0"/>
              </a:rPr>
              <a:t>EXCEPTION </a:t>
            </a:r>
          </a:p>
          <a:p>
            <a:pPr>
              <a:buNone/>
            </a:pPr>
            <a:r>
              <a:rPr lang="en-US" dirty="0">
                <a:solidFill>
                  <a:srgbClr val="0000FF"/>
                </a:solidFill>
                <a:latin typeface="Bookman Old Style" pitchFamily="18" charset="0"/>
              </a:rPr>
              <a:t>&lt;exception handling goes here &gt; </a:t>
            </a:r>
          </a:p>
          <a:p>
            <a:pPr>
              <a:buNone/>
            </a:pPr>
            <a:r>
              <a:rPr lang="en-US" dirty="0">
                <a:solidFill>
                  <a:srgbClr val="0000FF"/>
                </a:solidFill>
                <a:latin typeface="Bookman Old Style" pitchFamily="18" charset="0"/>
              </a:rPr>
              <a:t>WHEN exception1 THEN exception1-handling-statements </a:t>
            </a:r>
          </a:p>
          <a:p>
            <a:pPr>
              <a:buNone/>
            </a:pPr>
            <a:r>
              <a:rPr lang="en-US" dirty="0">
                <a:solidFill>
                  <a:srgbClr val="0000FF"/>
                </a:solidFill>
                <a:latin typeface="Bookman Old Style" pitchFamily="18" charset="0"/>
              </a:rPr>
              <a:t>WHEN exception2 THEN exception2-handling-statements </a:t>
            </a:r>
          </a:p>
          <a:p>
            <a:pPr>
              <a:buNone/>
            </a:pPr>
            <a:r>
              <a:rPr lang="en-US" dirty="0">
                <a:solidFill>
                  <a:srgbClr val="0000FF"/>
                </a:solidFill>
                <a:latin typeface="Bookman Old Style" pitchFamily="18" charset="0"/>
              </a:rPr>
              <a:t>WHEN exception3 THEN exception3-handling-statements </a:t>
            </a:r>
          </a:p>
          <a:p>
            <a:pPr>
              <a:buNone/>
            </a:pPr>
            <a:r>
              <a:rPr lang="en-US" dirty="0">
                <a:solidFill>
                  <a:srgbClr val="0000FF"/>
                </a:solidFill>
                <a:latin typeface="Bookman Old Style" pitchFamily="18" charset="0"/>
              </a:rPr>
              <a:t>........ </a:t>
            </a:r>
          </a:p>
          <a:p>
            <a:pPr>
              <a:buNone/>
            </a:pPr>
            <a:r>
              <a:rPr lang="en-US"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125</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153302"/>
            <a:ext cx="5500725" cy="5357850"/>
          </a:xfrm>
          <a:ln>
            <a:solidFill>
              <a:srgbClr val="C00000"/>
            </a:solidFill>
          </a:ln>
        </p:spPr>
        <p:txBody>
          <a:bodyPr>
            <a:normAutofit/>
          </a:bodyPr>
          <a:lstStyle/>
          <a:p>
            <a:pPr>
              <a:buNone/>
            </a:pPr>
            <a:r>
              <a:rPr lang="en-US" sz="2000" dirty="0">
                <a:solidFill>
                  <a:srgbClr val="C00000"/>
                </a:solidFill>
                <a:latin typeface="Copperplate Gothic Light" pitchFamily="34" charset="0"/>
              </a:rPr>
              <a:t>Example : System defined Exception</a:t>
            </a:r>
          </a:p>
          <a:p>
            <a:pPr>
              <a:buNone/>
            </a:pPr>
            <a:r>
              <a:rPr lang="en-US" sz="2000" dirty="0">
                <a:latin typeface="Bookman Old Style" pitchFamily="18" charset="0"/>
              </a:rPr>
              <a:t>declare</a:t>
            </a:r>
          </a:p>
          <a:p>
            <a:pPr>
              <a:buNone/>
            </a:pPr>
            <a:r>
              <a:rPr lang="en-US" sz="2000" dirty="0">
                <a:latin typeface="Bookman Old Style" pitchFamily="18" charset="0"/>
              </a:rPr>
              <a:t>    </a:t>
            </a:r>
            <a:r>
              <a:rPr lang="en-US" sz="2000" dirty="0" err="1">
                <a:latin typeface="Bookman Old Style" pitchFamily="18" charset="0"/>
              </a:rPr>
              <a:t>emp_number</a:t>
            </a:r>
            <a:r>
              <a:rPr lang="en-US" sz="2000" dirty="0">
                <a:latin typeface="Bookman Old Style" pitchFamily="18" charset="0"/>
              </a:rPr>
              <a:t>   number(10) := &amp;</a:t>
            </a:r>
            <a:r>
              <a:rPr lang="en-US" sz="2000" dirty="0" err="1">
                <a:latin typeface="Bookman Old Style" pitchFamily="18" charset="0"/>
              </a:rPr>
              <a:t>empno</a:t>
            </a:r>
            <a:r>
              <a:rPr lang="en-US" sz="2000" dirty="0">
                <a:latin typeface="Bookman Old Style" pitchFamily="18" charset="0"/>
              </a:rPr>
              <a:t>;</a:t>
            </a:r>
          </a:p>
          <a:p>
            <a:pPr>
              <a:buNone/>
            </a:pPr>
            <a:r>
              <a:rPr lang="en-US" sz="2000" dirty="0">
                <a:latin typeface="Bookman Old Style" pitchFamily="18" charset="0"/>
              </a:rPr>
              <a:t>    </a:t>
            </a:r>
            <a:r>
              <a:rPr lang="en-US" sz="2000" dirty="0" err="1">
                <a:latin typeface="Bookman Old Style" pitchFamily="18" charset="0"/>
              </a:rPr>
              <a:t>emp_name</a:t>
            </a:r>
            <a:r>
              <a:rPr lang="en-US" sz="2000" dirty="0">
                <a:latin typeface="Bookman Old Style" pitchFamily="18" charset="0"/>
              </a:rPr>
              <a:t>     varchar2(10);</a:t>
            </a:r>
          </a:p>
          <a:p>
            <a:pPr>
              <a:buNone/>
            </a:pPr>
            <a:r>
              <a:rPr lang="en-US" sz="2000" dirty="0">
                <a:latin typeface="Bookman Old Style" pitchFamily="18" charset="0"/>
              </a:rPr>
              <a:t>begin</a:t>
            </a:r>
          </a:p>
          <a:p>
            <a:pPr>
              <a:buNone/>
            </a:pPr>
            <a:r>
              <a:rPr lang="en-US" sz="2000" dirty="0">
                <a:latin typeface="Bookman Old Style" pitchFamily="18" charset="0"/>
              </a:rPr>
              <a:t>    select </a:t>
            </a:r>
            <a:r>
              <a:rPr lang="en-US" sz="2000" dirty="0" err="1">
                <a:latin typeface="Bookman Old Style" pitchFamily="18" charset="0"/>
              </a:rPr>
              <a:t>ename</a:t>
            </a:r>
            <a:r>
              <a:rPr lang="en-US" sz="2000" dirty="0">
                <a:latin typeface="Bookman Old Style" pitchFamily="18" charset="0"/>
              </a:rPr>
              <a:t> into </a:t>
            </a:r>
            <a:r>
              <a:rPr lang="en-US" sz="2000" dirty="0" err="1">
                <a:latin typeface="Bookman Old Style" pitchFamily="18" charset="0"/>
              </a:rPr>
              <a:t>emp_name</a:t>
            </a:r>
            <a:r>
              <a:rPr lang="en-US" sz="2000" dirty="0">
                <a:latin typeface="Bookman Old Style" pitchFamily="18" charset="0"/>
              </a:rPr>
              <a:t> from </a:t>
            </a:r>
            <a:r>
              <a:rPr lang="en-US" sz="2000" dirty="0" err="1">
                <a:latin typeface="Bookman Old Style" pitchFamily="18" charset="0"/>
              </a:rPr>
              <a:t>emp</a:t>
            </a:r>
            <a:r>
              <a:rPr lang="en-US" sz="2000" dirty="0">
                <a:latin typeface="Bookman Old Style" pitchFamily="18" charset="0"/>
              </a:rPr>
              <a:t> where </a:t>
            </a:r>
            <a:r>
              <a:rPr lang="en-US" sz="2000" dirty="0" err="1">
                <a:latin typeface="Bookman Old Style" pitchFamily="18" charset="0"/>
              </a:rPr>
              <a:t>empno</a:t>
            </a:r>
            <a:r>
              <a:rPr lang="en-US" sz="2000" dirty="0">
                <a:latin typeface="Bookman Old Style" pitchFamily="18" charset="0"/>
              </a:rPr>
              <a:t> = </a:t>
            </a:r>
            <a:r>
              <a:rPr lang="en-US" sz="2000" dirty="0" err="1">
                <a:latin typeface="Bookman Old Style" pitchFamily="18" charset="0"/>
              </a:rPr>
              <a:t>emp_number</a:t>
            </a:r>
            <a:r>
              <a:rPr lang="en-US" sz="2000" dirty="0">
                <a:latin typeface="Bookman Old Style" pitchFamily="18" charset="0"/>
              </a:rPr>
              <a:t>;   </a:t>
            </a:r>
          </a:p>
          <a:p>
            <a:pPr>
              <a:buNone/>
            </a:pPr>
            <a:r>
              <a:rPr lang="en-US" sz="2000" dirty="0">
                <a:latin typeface="Bookman Old Style" pitchFamily="18" charset="0"/>
              </a:rPr>
              <a:t>    </a:t>
            </a:r>
            <a:r>
              <a:rPr lang="en-US" sz="2000" dirty="0" err="1">
                <a:latin typeface="Bookman Old Style" pitchFamily="18" charset="0"/>
              </a:rPr>
              <a:t>dbms_output.put_line</a:t>
            </a:r>
            <a:r>
              <a:rPr lang="en-US" sz="2000" dirty="0">
                <a:latin typeface="Bookman Old Style" pitchFamily="18" charset="0"/>
              </a:rPr>
              <a:t>('employee name is ' || </a:t>
            </a:r>
            <a:r>
              <a:rPr lang="en-US" sz="2000" dirty="0" err="1">
                <a:latin typeface="Bookman Old Style" pitchFamily="18" charset="0"/>
              </a:rPr>
              <a:t>emp_name</a:t>
            </a:r>
            <a:r>
              <a:rPr lang="en-US" sz="2000" dirty="0">
                <a:latin typeface="Bookman Old Style" pitchFamily="18" charset="0"/>
              </a:rPr>
              <a:t>);</a:t>
            </a:r>
          </a:p>
          <a:p>
            <a:pPr>
              <a:buNone/>
            </a:pPr>
            <a:r>
              <a:rPr lang="en-US" sz="2000" dirty="0">
                <a:latin typeface="Bookman Old Style" pitchFamily="18" charset="0"/>
              </a:rPr>
              <a:t>exception</a:t>
            </a:r>
          </a:p>
          <a:p>
            <a:pPr>
              <a:buNone/>
            </a:pPr>
            <a:r>
              <a:rPr lang="en-US" sz="2000" dirty="0">
                <a:latin typeface="Bookman Old Style" pitchFamily="18" charset="0"/>
              </a:rPr>
              <a:t>    when </a:t>
            </a:r>
            <a:r>
              <a:rPr lang="en-US" sz="2000" dirty="0" err="1">
                <a:solidFill>
                  <a:srgbClr val="C00000"/>
                </a:solidFill>
                <a:latin typeface="Bookman Old Style" pitchFamily="18" charset="0"/>
              </a:rPr>
              <a:t>no_data_found</a:t>
            </a:r>
            <a:r>
              <a:rPr lang="en-US" sz="2000" dirty="0">
                <a:latin typeface="Bookman Old Style" pitchFamily="18" charset="0"/>
              </a:rPr>
              <a:t> then</a:t>
            </a:r>
          </a:p>
          <a:p>
            <a:pPr>
              <a:buNone/>
            </a:pPr>
            <a:r>
              <a:rPr lang="en-US" sz="2000" dirty="0">
                <a:latin typeface="Bookman Old Style" pitchFamily="18" charset="0"/>
              </a:rPr>
              <a:t>        </a:t>
            </a:r>
            <a:r>
              <a:rPr lang="en-US" sz="2000" dirty="0" err="1">
                <a:latin typeface="Bookman Old Style" pitchFamily="18" charset="0"/>
              </a:rPr>
              <a:t>dbms_output.put_line</a:t>
            </a:r>
            <a:r>
              <a:rPr lang="en-US" sz="2000" dirty="0">
                <a:latin typeface="Bookman Old Style" pitchFamily="18" charset="0"/>
              </a:rPr>
              <a:t>('no such employee: ' || </a:t>
            </a:r>
            <a:r>
              <a:rPr lang="en-US" sz="2000" dirty="0" err="1">
                <a:latin typeface="Bookman Old Style" pitchFamily="18" charset="0"/>
              </a:rPr>
              <a:t>emp_number</a:t>
            </a:r>
            <a:r>
              <a:rPr lang="en-US" sz="2000" dirty="0">
                <a:latin typeface="Bookman Old Style" pitchFamily="18" charset="0"/>
              </a:rPr>
              <a:t>);</a:t>
            </a:r>
          </a:p>
          <a:p>
            <a:pPr>
              <a:buNone/>
            </a:pPr>
            <a:r>
              <a:rPr lang="en-US" sz="2000" dirty="0">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Content Placeholder 1"/>
          <p:cNvSpPr txBox="1">
            <a:spLocks/>
          </p:cNvSpPr>
          <p:nvPr/>
        </p:nvSpPr>
        <p:spPr>
          <a:xfrm>
            <a:off x="6380958" y="1153302"/>
            <a:ext cx="5334871" cy="5357850"/>
          </a:xfrm>
          <a:prstGeom prst="rect">
            <a:avLst/>
          </a:prstGeom>
          <a:ln>
            <a:solidFill>
              <a:srgbClr val="C00000"/>
            </a:solidFill>
          </a:ln>
        </p:spPr>
        <p:txBody>
          <a:bodyPr vert="horz" lIns="94640" tIns="47320" rIns="94640" bIns="47320" rtlCol="0">
            <a:normAutofit/>
          </a:bodyPr>
          <a:lstStyle/>
          <a:p>
            <a:pPr marL="354902" lvl="0" indent="-354902">
              <a:spcBef>
                <a:spcPct val="20000"/>
              </a:spcBef>
            </a:pPr>
            <a:r>
              <a:rPr lang="en-US" sz="1800" dirty="0">
                <a:latin typeface="Bookman Old Style" pitchFamily="18" charset="0"/>
              </a:rPr>
              <a:t>Output</a:t>
            </a:r>
          </a:p>
          <a:p>
            <a:pPr marL="354902" lvl="0" indent="-354902">
              <a:spcBef>
                <a:spcPct val="20000"/>
              </a:spcBef>
            </a:pPr>
            <a:r>
              <a:rPr lang="en-US" sz="1800" dirty="0">
                <a:latin typeface="Bookman Old Style" pitchFamily="18" charset="0"/>
              </a:rPr>
              <a:t>Enter value for </a:t>
            </a:r>
            <a:r>
              <a:rPr lang="en-US" sz="1800" dirty="0" err="1">
                <a:latin typeface="Bookman Old Style" pitchFamily="18" charset="0"/>
              </a:rPr>
              <a:t>empno</a:t>
            </a:r>
            <a:r>
              <a:rPr lang="en-US" sz="1800" dirty="0">
                <a:latin typeface="Bookman Old Style" pitchFamily="18" charset="0"/>
              </a:rPr>
              <a:t>: 7499</a:t>
            </a:r>
          </a:p>
          <a:p>
            <a:pPr marL="354902" lvl="0" indent="-354902">
              <a:spcBef>
                <a:spcPct val="20000"/>
              </a:spcBef>
            </a:pPr>
            <a:r>
              <a:rPr lang="en-US" sz="1800" dirty="0">
                <a:latin typeface="Bookman Old Style" pitchFamily="18" charset="0"/>
              </a:rPr>
              <a:t>old 2: </a:t>
            </a:r>
            <a:r>
              <a:rPr lang="en-US" sz="1800" dirty="0" err="1">
                <a:latin typeface="Bookman Old Style" pitchFamily="18" charset="0"/>
              </a:rPr>
              <a:t>emp_number</a:t>
            </a:r>
            <a:r>
              <a:rPr lang="en-US" sz="1800" dirty="0">
                <a:latin typeface="Bookman Old Style" pitchFamily="18" charset="0"/>
              </a:rPr>
              <a:t>   number(10) := &amp;</a:t>
            </a:r>
            <a:r>
              <a:rPr lang="en-US" sz="1800" dirty="0" err="1">
                <a:latin typeface="Bookman Old Style" pitchFamily="18" charset="0"/>
              </a:rPr>
              <a:t>empno</a:t>
            </a:r>
            <a:r>
              <a:rPr lang="en-US" sz="1800" dirty="0">
                <a:latin typeface="Bookman Old Style" pitchFamily="18" charset="0"/>
              </a:rPr>
              <a:t>;</a:t>
            </a:r>
          </a:p>
          <a:p>
            <a:pPr marL="354902" lvl="0" indent="-354902">
              <a:spcBef>
                <a:spcPct val="20000"/>
              </a:spcBef>
            </a:pPr>
            <a:r>
              <a:rPr lang="en-US" sz="1800" dirty="0">
                <a:latin typeface="Bookman Old Style" pitchFamily="18" charset="0"/>
              </a:rPr>
              <a:t>New 2: </a:t>
            </a:r>
            <a:r>
              <a:rPr lang="en-US" sz="1800" dirty="0" err="1">
                <a:latin typeface="Bookman Old Style" pitchFamily="18" charset="0"/>
              </a:rPr>
              <a:t>emp_number</a:t>
            </a:r>
            <a:r>
              <a:rPr lang="en-US" sz="1800" dirty="0">
                <a:latin typeface="Bookman Old Style" pitchFamily="18" charset="0"/>
              </a:rPr>
              <a:t>   number(10) := 7499;</a:t>
            </a:r>
          </a:p>
          <a:p>
            <a:pPr marL="354902" lvl="0" indent="-354902">
              <a:spcBef>
                <a:spcPct val="20000"/>
              </a:spcBef>
            </a:pPr>
            <a:r>
              <a:rPr lang="en-US" sz="1800" dirty="0">
                <a:latin typeface="Bookman Old Style" pitchFamily="18" charset="0"/>
              </a:rPr>
              <a:t>Employee name is ALLEN</a:t>
            </a:r>
          </a:p>
          <a:p>
            <a:pPr marL="354902" lvl="0" indent="-354902">
              <a:spcBef>
                <a:spcPct val="20000"/>
              </a:spcBef>
            </a:pPr>
            <a:endParaRPr lang="en-US" sz="1800" dirty="0">
              <a:latin typeface="Bookman Old Style" pitchFamily="18" charset="0"/>
            </a:endParaRPr>
          </a:p>
          <a:p>
            <a:pPr marL="354902" lvl="0" indent="-354902">
              <a:spcBef>
                <a:spcPct val="20000"/>
              </a:spcBef>
            </a:pPr>
            <a:r>
              <a:rPr lang="en-US" sz="1800" dirty="0">
                <a:latin typeface="Bookman Old Style" pitchFamily="18" charset="0"/>
              </a:rPr>
              <a:t>PL/SQL procedure successfully completed.</a:t>
            </a:r>
          </a:p>
          <a:p>
            <a:pPr marL="354902" lvl="0" indent="-354902">
              <a:spcBef>
                <a:spcPct val="20000"/>
              </a:spcBef>
            </a:pPr>
            <a:endParaRPr lang="en-US" sz="1800" dirty="0">
              <a:latin typeface="Bookman Old Style" pitchFamily="18" charset="0"/>
            </a:endParaRPr>
          </a:p>
          <a:p>
            <a:pPr marL="354902" lvl="0" indent="-354902">
              <a:spcBef>
                <a:spcPct val="20000"/>
              </a:spcBef>
            </a:pPr>
            <a:r>
              <a:rPr lang="en-US" sz="1800" dirty="0">
                <a:latin typeface="Bookman Old Style" pitchFamily="18" charset="0"/>
              </a:rPr>
              <a:t>SQL&gt; /</a:t>
            </a:r>
          </a:p>
          <a:p>
            <a:pPr marL="354902" lvl="0" indent="-354902">
              <a:spcBef>
                <a:spcPct val="20000"/>
              </a:spcBef>
            </a:pPr>
            <a:r>
              <a:rPr lang="en-US" sz="1800" dirty="0">
                <a:latin typeface="Bookman Old Style" pitchFamily="18" charset="0"/>
              </a:rPr>
              <a:t>Enter value for </a:t>
            </a:r>
            <a:r>
              <a:rPr lang="en-US" sz="1800" dirty="0" err="1">
                <a:latin typeface="Bookman Old Style" pitchFamily="18" charset="0"/>
              </a:rPr>
              <a:t>empno</a:t>
            </a:r>
            <a:r>
              <a:rPr lang="en-US" sz="1800" dirty="0">
                <a:latin typeface="Bookman Old Style" pitchFamily="18" charset="0"/>
              </a:rPr>
              <a:t>: 1234</a:t>
            </a:r>
          </a:p>
          <a:p>
            <a:pPr marL="354902" lvl="0" indent="-354902">
              <a:spcBef>
                <a:spcPct val="20000"/>
              </a:spcBef>
            </a:pPr>
            <a:r>
              <a:rPr lang="en-US" sz="1800" dirty="0">
                <a:latin typeface="Bookman Old Style" pitchFamily="18" charset="0"/>
              </a:rPr>
              <a:t>old  2: </a:t>
            </a:r>
            <a:r>
              <a:rPr lang="en-US" sz="1800" dirty="0" err="1">
                <a:latin typeface="Bookman Old Style" pitchFamily="18" charset="0"/>
              </a:rPr>
              <a:t>emp_number</a:t>
            </a:r>
            <a:r>
              <a:rPr lang="en-US" sz="1800" dirty="0">
                <a:latin typeface="Bookman Old Style" pitchFamily="18" charset="0"/>
              </a:rPr>
              <a:t>   number(10) := &amp;</a:t>
            </a:r>
            <a:r>
              <a:rPr lang="en-US" sz="1800" dirty="0" err="1">
                <a:latin typeface="Bookman Old Style" pitchFamily="18" charset="0"/>
              </a:rPr>
              <a:t>empno</a:t>
            </a:r>
            <a:r>
              <a:rPr lang="en-US" sz="1800" dirty="0">
                <a:latin typeface="Bookman Old Style" pitchFamily="18" charset="0"/>
              </a:rPr>
              <a:t>;</a:t>
            </a:r>
          </a:p>
          <a:p>
            <a:pPr marL="354902" lvl="0" indent="-354902">
              <a:spcBef>
                <a:spcPct val="20000"/>
              </a:spcBef>
            </a:pPr>
            <a:r>
              <a:rPr lang="en-US" sz="1800" dirty="0">
                <a:latin typeface="Bookman Old Style" pitchFamily="18" charset="0"/>
              </a:rPr>
              <a:t>New 2: </a:t>
            </a:r>
            <a:r>
              <a:rPr lang="en-US" sz="1800" dirty="0" err="1">
                <a:latin typeface="Bookman Old Style" pitchFamily="18" charset="0"/>
              </a:rPr>
              <a:t>emp_number</a:t>
            </a:r>
            <a:r>
              <a:rPr lang="en-US" sz="1800" dirty="0">
                <a:latin typeface="Bookman Old Style" pitchFamily="18" charset="0"/>
              </a:rPr>
              <a:t>   number(10) := 1234;</a:t>
            </a:r>
          </a:p>
          <a:p>
            <a:pPr marL="354902" lvl="0" indent="-354902">
              <a:spcBef>
                <a:spcPct val="20000"/>
              </a:spcBef>
            </a:pPr>
            <a:r>
              <a:rPr lang="en-US" sz="1800" dirty="0">
                <a:solidFill>
                  <a:srgbClr val="C00000"/>
                </a:solidFill>
                <a:latin typeface="Bookman Old Style" pitchFamily="18" charset="0"/>
              </a:rPr>
              <a:t>No such employee: 1234</a:t>
            </a:r>
          </a:p>
          <a:p>
            <a:pPr marL="354902" lvl="0" indent="-354902">
              <a:spcBef>
                <a:spcPct val="20000"/>
              </a:spcBef>
            </a:pPr>
            <a:endParaRPr lang="en-US" sz="1800" dirty="0">
              <a:latin typeface="Bookman Old Style" pitchFamily="18" charset="0"/>
            </a:endParaRPr>
          </a:p>
          <a:p>
            <a:pPr marL="354902" lvl="0" indent="-354902">
              <a:spcBef>
                <a:spcPct val="20000"/>
              </a:spcBef>
            </a:pPr>
            <a:r>
              <a:rPr lang="en-US" sz="1800" dirty="0">
                <a:latin typeface="Bookman Old Style" pitchFamily="18" charset="0"/>
              </a:rPr>
              <a:t>PL/SQL procedure successfully completed.</a:t>
            </a:r>
            <a:endParaRPr kumimoji="0" lang="en-US" sz="1800" b="0" i="0" u="none" strike="noStrike" kern="1200" cap="none" spc="0" normalizeH="0" baseline="0" noProof="0" dirty="0">
              <a:ln>
                <a:noFill/>
              </a:ln>
              <a:solidFill>
                <a:schemeClr val="tx1"/>
              </a:solidFill>
              <a:effectLst/>
              <a:uLnTx/>
              <a:uFillTx/>
              <a:latin typeface="Bookman Old Style" pitchFamily="18" charset="0"/>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1367616"/>
            <a:ext cx="10858575" cy="5072098"/>
          </a:xfrm>
        </p:spPr>
        <p:txBody>
          <a:bodyPr>
            <a:noAutofit/>
          </a:bodyPr>
          <a:lstStyle/>
          <a:p>
            <a:pPr>
              <a:buNone/>
            </a:pPr>
            <a:r>
              <a:rPr lang="en-US" sz="1600" dirty="0">
                <a:solidFill>
                  <a:srgbClr val="0000FF"/>
                </a:solidFill>
                <a:latin typeface="Bookman Old Style" pitchFamily="18" charset="0"/>
              </a:rPr>
              <a:t>DECLARE </a:t>
            </a:r>
          </a:p>
          <a:p>
            <a:pPr>
              <a:buNone/>
            </a:pPr>
            <a:r>
              <a:rPr lang="en-US" sz="1600" dirty="0" err="1">
                <a:solidFill>
                  <a:srgbClr val="0000FF"/>
                </a:solidFill>
                <a:latin typeface="Bookman Old Style" pitchFamily="18" charset="0"/>
              </a:rPr>
              <a:t>emp_name</a:t>
            </a:r>
            <a:r>
              <a:rPr lang="en-US" sz="1600" dirty="0">
                <a:solidFill>
                  <a:srgbClr val="0000FF"/>
                </a:solidFill>
                <a:latin typeface="Bookman Old Style" pitchFamily="18" charset="0"/>
              </a:rPr>
              <a:t> VARCHAR2(10); </a:t>
            </a:r>
          </a:p>
          <a:p>
            <a:pPr>
              <a:buNone/>
            </a:pP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NUMBER; </a:t>
            </a:r>
          </a:p>
          <a:p>
            <a:pPr>
              <a:buNone/>
            </a:pPr>
            <a:r>
              <a:rPr lang="en-US" sz="1600" dirty="0" err="1">
                <a:solidFill>
                  <a:srgbClr val="0000FF"/>
                </a:solidFill>
                <a:latin typeface="Bookman Old Style" pitchFamily="18" charset="0"/>
              </a:rPr>
              <a:t>empno_out_of_range</a:t>
            </a:r>
            <a:r>
              <a:rPr lang="en-US" sz="1600" dirty="0">
                <a:solidFill>
                  <a:srgbClr val="0000FF"/>
                </a:solidFill>
                <a:latin typeface="Bookman Old Style" pitchFamily="18" charset="0"/>
              </a:rPr>
              <a:t> </a:t>
            </a:r>
            <a:r>
              <a:rPr lang="en-US" sz="1600" dirty="0">
                <a:solidFill>
                  <a:srgbClr val="C00000"/>
                </a:solidFill>
                <a:latin typeface="Bookman Old Style" pitchFamily="18" charset="0"/>
              </a:rPr>
              <a:t>EXCEPTION</a:t>
            </a:r>
            <a:r>
              <a:rPr lang="en-US" sz="1600" dirty="0">
                <a:solidFill>
                  <a:srgbClr val="0000FF"/>
                </a:solidFill>
                <a:latin typeface="Bookman Old Style" pitchFamily="18" charset="0"/>
              </a:rPr>
              <a:t>; </a:t>
            </a:r>
          </a:p>
          <a:p>
            <a:pPr>
              <a:buNone/>
            </a:pPr>
            <a:endParaRPr lang="en-US" sz="1600" dirty="0">
              <a:solidFill>
                <a:srgbClr val="0000FF"/>
              </a:solidFill>
              <a:latin typeface="Bookman Old Style" pitchFamily="18" charset="0"/>
            </a:endParaRPr>
          </a:p>
          <a:p>
            <a:pPr>
              <a:buNone/>
            </a:pPr>
            <a:r>
              <a:rPr lang="en-US" sz="1600" dirty="0">
                <a:solidFill>
                  <a:srgbClr val="0000FF"/>
                </a:solidFill>
                <a:latin typeface="Bookman Old Style" pitchFamily="18" charset="0"/>
              </a:rPr>
              <a:t>BEGIN </a:t>
            </a:r>
          </a:p>
          <a:p>
            <a:pPr>
              <a:buNone/>
            </a:pP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 &amp;</a:t>
            </a:r>
            <a:r>
              <a:rPr lang="en-US" sz="1600" dirty="0" err="1">
                <a:solidFill>
                  <a:srgbClr val="0000FF"/>
                </a:solidFill>
                <a:latin typeface="Bookman Old Style" pitchFamily="18" charset="0"/>
              </a:rPr>
              <a:t>empno</a:t>
            </a:r>
            <a:r>
              <a:rPr lang="en-US" sz="1600" dirty="0">
                <a:solidFill>
                  <a:srgbClr val="0000FF"/>
                </a:solidFill>
                <a:latin typeface="Bookman Old Style" pitchFamily="18" charset="0"/>
              </a:rPr>
              <a:t>; </a:t>
            </a:r>
          </a:p>
          <a:p>
            <a:pPr>
              <a:buNone/>
            </a:pPr>
            <a:r>
              <a:rPr lang="en-US" sz="1600" dirty="0">
                <a:solidFill>
                  <a:srgbClr val="0000FF"/>
                </a:solidFill>
                <a:latin typeface="Bookman Old Style" pitchFamily="18" charset="0"/>
              </a:rPr>
              <a:t>IF 	</a:t>
            </a: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&gt; 9999 OR </a:t>
            </a: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&lt; 1000 THEN </a:t>
            </a:r>
          </a:p>
          <a:p>
            <a:pPr>
              <a:buNone/>
            </a:pPr>
            <a:r>
              <a:rPr lang="en-US" sz="1600" dirty="0">
                <a:solidFill>
                  <a:srgbClr val="0000FF"/>
                </a:solidFill>
                <a:latin typeface="Bookman Old Style" pitchFamily="18" charset="0"/>
              </a:rPr>
              <a:t>	</a:t>
            </a:r>
            <a:r>
              <a:rPr lang="en-US" sz="1600" dirty="0">
                <a:solidFill>
                  <a:srgbClr val="C00000"/>
                </a:solidFill>
                <a:latin typeface="Bookman Old Style" pitchFamily="18" charset="0"/>
              </a:rPr>
              <a:t>RAISE</a:t>
            </a:r>
            <a:r>
              <a:rPr lang="en-US" sz="1600" dirty="0">
                <a:solidFill>
                  <a:srgbClr val="0000FF"/>
                </a:solidFill>
                <a:latin typeface="Bookman Old Style" pitchFamily="18" charset="0"/>
              </a:rPr>
              <a:t> </a:t>
            </a:r>
            <a:r>
              <a:rPr lang="en-US" sz="1600" dirty="0" err="1">
                <a:solidFill>
                  <a:srgbClr val="0000FF"/>
                </a:solidFill>
                <a:latin typeface="Bookman Old Style" pitchFamily="18" charset="0"/>
              </a:rPr>
              <a:t>empno_out_of_range</a:t>
            </a:r>
            <a:r>
              <a:rPr lang="en-US" sz="1600" dirty="0">
                <a:solidFill>
                  <a:srgbClr val="0000FF"/>
                </a:solidFill>
                <a:latin typeface="Bookman Old Style" pitchFamily="18" charset="0"/>
              </a:rPr>
              <a:t>;</a:t>
            </a:r>
          </a:p>
          <a:p>
            <a:pPr>
              <a:buNone/>
            </a:pPr>
            <a:r>
              <a:rPr lang="en-US" sz="1600" dirty="0">
                <a:solidFill>
                  <a:srgbClr val="0000FF"/>
                </a:solidFill>
                <a:latin typeface="Bookman Old Style" pitchFamily="18" charset="0"/>
              </a:rPr>
              <a:t>	ELSE </a:t>
            </a:r>
          </a:p>
          <a:p>
            <a:pPr>
              <a:buNone/>
            </a:pPr>
            <a:r>
              <a:rPr lang="en-US" sz="1600" dirty="0">
                <a:solidFill>
                  <a:srgbClr val="0000FF"/>
                </a:solidFill>
                <a:latin typeface="Bookman Old Style" pitchFamily="18" charset="0"/>
              </a:rPr>
              <a:t>	SELECT </a:t>
            </a:r>
            <a:r>
              <a:rPr lang="en-US" sz="1600" dirty="0" err="1">
                <a:solidFill>
                  <a:srgbClr val="0000FF"/>
                </a:solidFill>
                <a:latin typeface="Bookman Old Style" pitchFamily="18" charset="0"/>
              </a:rPr>
              <a:t>ename</a:t>
            </a:r>
            <a:r>
              <a:rPr lang="en-US" sz="1600" dirty="0">
                <a:solidFill>
                  <a:srgbClr val="0000FF"/>
                </a:solidFill>
                <a:latin typeface="Bookman Old Style" pitchFamily="18" charset="0"/>
              </a:rPr>
              <a:t> INTO </a:t>
            </a:r>
            <a:r>
              <a:rPr lang="en-US" sz="1600" dirty="0" err="1">
                <a:solidFill>
                  <a:srgbClr val="0000FF"/>
                </a:solidFill>
                <a:latin typeface="Bookman Old Style" pitchFamily="18" charset="0"/>
              </a:rPr>
              <a:t>emp_name</a:t>
            </a:r>
            <a:r>
              <a:rPr lang="en-US" sz="1600" dirty="0">
                <a:solidFill>
                  <a:srgbClr val="0000FF"/>
                </a:solidFill>
                <a:latin typeface="Bookman Old Style" pitchFamily="18" charset="0"/>
              </a:rPr>
              <a:t> FROM </a:t>
            </a:r>
            <a:r>
              <a:rPr lang="en-US" sz="1600" dirty="0" err="1">
                <a:solidFill>
                  <a:srgbClr val="0000FF"/>
                </a:solidFill>
                <a:latin typeface="Bookman Old Style" pitchFamily="18" charset="0"/>
              </a:rPr>
              <a:t>emp</a:t>
            </a:r>
            <a:r>
              <a:rPr lang="en-US" sz="1600" dirty="0">
                <a:solidFill>
                  <a:srgbClr val="0000FF"/>
                </a:solidFill>
                <a:latin typeface="Bookman Old Style" pitchFamily="18" charset="0"/>
              </a:rPr>
              <a:t> WHERE </a:t>
            </a:r>
            <a:r>
              <a:rPr lang="en-US" sz="1600" dirty="0" err="1">
                <a:solidFill>
                  <a:srgbClr val="0000FF"/>
                </a:solidFill>
                <a:latin typeface="Bookman Old Style" pitchFamily="18" charset="0"/>
              </a:rPr>
              <a:t>empno</a:t>
            </a:r>
            <a:r>
              <a:rPr lang="en-US" sz="1600" dirty="0">
                <a:solidFill>
                  <a:srgbClr val="0000FF"/>
                </a:solidFill>
                <a:latin typeface="Bookman Old Style" pitchFamily="18" charset="0"/>
              </a:rPr>
              <a:t> = </a:t>
            </a: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a:t>
            </a:r>
          </a:p>
          <a:p>
            <a:pPr>
              <a:buNone/>
            </a:pPr>
            <a:r>
              <a:rPr lang="en-US" sz="1600" dirty="0">
                <a:solidFill>
                  <a:srgbClr val="0000FF"/>
                </a:solidFill>
                <a:latin typeface="Bookman Old Style" pitchFamily="18" charset="0"/>
              </a:rPr>
              <a:t>	DBMS_OUTPUT.PUT_LINE('Employee name is ' || </a:t>
            </a:r>
            <a:r>
              <a:rPr lang="en-US" sz="1600" dirty="0" err="1">
                <a:solidFill>
                  <a:srgbClr val="0000FF"/>
                </a:solidFill>
                <a:latin typeface="Bookman Old Style" pitchFamily="18" charset="0"/>
              </a:rPr>
              <a:t>emp_name</a:t>
            </a:r>
            <a:r>
              <a:rPr lang="en-US" sz="1600" dirty="0">
                <a:solidFill>
                  <a:srgbClr val="0000FF"/>
                </a:solidFill>
                <a:latin typeface="Bookman Old Style" pitchFamily="18" charset="0"/>
              </a:rPr>
              <a:t>); </a:t>
            </a:r>
          </a:p>
          <a:p>
            <a:pPr>
              <a:buNone/>
            </a:pPr>
            <a:r>
              <a:rPr lang="en-US" sz="1600" dirty="0">
                <a:solidFill>
                  <a:srgbClr val="0000FF"/>
                </a:solidFill>
                <a:latin typeface="Bookman Old Style" pitchFamily="18" charset="0"/>
              </a:rPr>
              <a:t>END IF; </a:t>
            </a:r>
          </a:p>
          <a:p>
            <a:pPr>
              <a:buNone/>
            </a:pPr>
            <a:r>
              <a:rPr lang="en-US" sz="1600" dirty="0">
                <a:solidFill>
                  <a:srgbClr val="0000FF"/>
                </a:solidFill>
                <a:latin typeface="Bookman Old Style" pitchFamily="18" charset="0"/>
              </a:rPr>
              <a:t>EXCEPTION </a:t>
            </a:r>
          </a:p>
          <a:p>
            <a:pPr>
              <a:buNone/>
            </a:pPr>
            <a:r>
              <a:rPr lang="en-US" sz="1600" dirty="0">
                <a:solidFill>
                  <a:srgbClr val="0000FF"/>
                </a:solidFill>
                <a:latin typeface="Bookman Old Style" pitchFamily="18" charset="0"/>
              </a:rPr>
              <a:t>	WHEN </a:t>
            </a:r>
            <a:r>
              <a:rPr lang="en-US" sz="1600" dirty="0" err="1">
                <a:solidFill>
                  <a:srgbClr val="C00000"/>
                </a:solidFill>
                <a:latin typeface="Bookman Old Style" pitchFamily="18" charset="0"/>
              </a:rPr>
              <a:t>empno_out_of_range</a:t>
            </a:r>
            <a:r>
              <a:rPr lang="en-US" sz="1600" dirty="0">
                <a:solidFill>
                  <a:srgbClr val="0000FF"/>
                </a:solidFill>
                <a:latin typeface="Bookman Old Style" pitchFamily="18" charset="0"/>
              </a:rPr>
              <a:t> THEN </a:t>
            </a:r>
          </a:p>
          <a:p>
            <a:pPr>
              <a:buNone/>
            </a:pPr>
            <a:r>
              <a:rPr lang="en-US" sz="1600" dirty="0">
                <a:solidFill>
                  <a:srgbClr val="0000FF"/>
                </a:solidFill>
                <a:latin typeface="Bookman Old Style" pitchFamily="18" charset="0"/>
              </a:rPr>
              <a:t>	DBMS_OUTPUT.PUT_LINE('Employee number ' || </a:t>
            </a:r>
            <a:r>
              <a:rPr lang="en-US" sz="1600" dirty="0" err="1">
                <a:solidFill>
                  <a:srgbClr val="0000FF"/>
                </a:solidFill>
                <a:latin typeface="Bookman Old Style" pitchFamily="18" charset="0"/>
              </a:rPr>
              <a:t>emp_number</a:t>
            </a:r>
            <a:r>
              <a:rPr lang="en-US" sz="1600" dirty="0">
                <a:solidFill>
                  <a:srgbClr val="0000FF"/>
                </a:solidFill>
                <a:latin typeface="Bookman Old Style" pitchFamily="18" charset="0"/>
              </a:rPr>
              <a:t> || ' is out of range.'); </a:t>
            </a:r>
          </a:p>
          <a:p>
            <a:pPr>
              <a:buNone/>
            </a:pPr>
            <a:r>
              <a:rPr lang="en-US" sz="1600" dirty="0">
                <a:solidFill>
                  <a:srgbClr val="0000FF"/>
                </a:solidFill>
                <a:latin typeface="Bookman Old Style" pitchFamily="18" charset="0"/>
              </a:rPr>
              <a:t>END; </a:t>
            </a:r>
          </a:p>
          <a:p>
            <a:pPr>
              <a:buNone/>
            </a:pPr>
            <a:br>
              <a:rPr lang="en-US" sz="1600" dirty="0">
                <a:solidFill>
                  <a:srgbClr val="0000FF"/>
                </a:solidFill>
                <a:latin typeface="Bookman Old Style" pitchFamily="18" charset="0"/>
              </a:rPr>
            </a:br>
            <a:endParaRPr lang="en-US" sz="1600" dirty="0">
              <a:solidFill>
                <a:srgbClr val="0000FF"/>
              </a:solidFill>
              <a:latin typeface="Bookman Old Style" pitchFamily="18" charset="0"/>
            </a:endParaRPr>
          </a:p>
          <a:p>
            <a:pPr>
              <a:buNone/>
            </a:pPr>
            <a:endParaRPr lang="en-US" sz="1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237290" y="938988"/>
            <a:ext cx="8042651" cy="400110"/>
          </a:xfrm>
          <a:prstGeom prst="rect">
            <a:avLst/>
          </a:prstGeom>
          <a:noFill/>
        </p:spPr>
        <p:txBody>
          <a:bodyPr wrap="none" rtlCol="0">
            <a:spAutoFit/>
          </a:bodyPr>
          <a:lstStyle/>
          <a:p>
            <a:r>
              <a:rPr lang="en-US" sz="2000" dirty="0">
                <a:solidFill>
                  <a:srgbClr val="C00000"/>
                </a:solidFill>
                <a:latin typeface="Copperplate Gothic Light" pitchFamily="34" charset="0"/>
              </a:rPr>
              <a:t>Example for User defined exception With Raise command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972156" cy="5177205"/>
          </a:xfrm>
        </p:spPr>
        <p:txBody>
          <a:bodyPr>
            <a:normAutofit fontScale="25000" lnSpcReduction="20000"/>
          </a:bodyPr>
          <a:lstStyle/>
          <a:p>
            <a:pPr>
              <a:buNone/>
            </a:pPr>
            <a:r>
              <a:rPr lang="en-US" sz="7200" dirty="0">
                <a:solidFill>
                  <a:srgbClr val="0000FF"/>
                </a:solidFill>
                <a:latin typeface="Bookman Old Style" pitchFamily="18" charset="0"/>
              </a:rPr>
              <a:t>Output</a:t>
            </a:r>
          </a:p>
          <a:p>
            <a:pPr>
              <a:buNone/>
            </a:pPr>
            <a:r>
              <a:rPr lang="en-US" sz="5600" dirty="0">
                <a:solidFill>
                  <a:srgbClr val="0000FF"/>
                </a:solidFill>
                <a:latin typeface="Bookman Old Style" pitchFamily="18" charset="0"/>
              </a:rPr>
              <a:t>SQL&gt; /</a:t>
            </a:r>
          </a:p>
          <a:p>
            <a:pPr>
              <a:buNone/>
            </a:pPr>
            <a:r>
              <a:rPr lang="en-US" sz="5600" dirty="0">
                <a:solidFill>
                  <a:srgbClr val="0000FF"/>
                </a:solidFill>
                <a:latin typeface="Bookman Old Style" pitchFamily="18" charset="0"/>
              </a:rPr>
              <a:t>Enter value for </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 7499</a:t>
            </a:r>
          </a:p>
          <a:p>
            <a:pPr>
              <a:buNone/>
            </a:pPr>
            <a:r>
              <a:rPr lang="en-US" sz="5600" dirty="0">
                <a:solidFill>
                  <a:srgbClr val="0000FF"/>
                </a:solidFill>
                <a:latin typeface="Bookman Old Style" pitchFamily="18" charset="0"/>
              </a:rPr>
              <a:t>old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&amp;</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a:t>
            </a:r>
          </a:p>
          <a:p>
            <a:pPr>
              <a:buNone/>
            </a:pPr>
            <a:r>
              <a:rPr lang="en-US" sz="5600" dirty="0">
                <a:solidFill>
                  <a:srgbClr val="0000FF"/>
                </a:solidFill>
                <a:latin typeface="Bookman Old Style" pitchFamily="18" charset="0"/>
              </a:rPr>
              <a:t>new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7499;</a:t>
            </a:r>
          </a:p>
          <a:p>
            <a:pPr>
              <a:buNone/>
            </a:pPr>
            <a:r>
              <a:rPr lang="en-US" sz="5600" dirty="0">
                <a:solidFill>
                  <a:srgbClr val="0000FF"/>
                </a:solidFill>
                <a:latin typeface="Bookman Old Style" pitchFamily="18" charset="0"/>
              </a:rPr>
              <a:t>Employee name is ALLEN</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PL/SQL procedure successfully completed.</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SQL&gt; /</a:t>
            </a:r>
          </a:p>
          <a:p>
            <a:pPr>
              <a:buNone/>
            </a:pPr>
            <a:r>
              <a:rPr lang="en-US" sz="5600" dirty="0">
                <a:solidFill>
                  <a:srgbClr val="0000FF"/>
                </a:solidFill>
                <a:latin typeface="Bookman Old Style" pitchFamily="18" charset="0"/>
              </a:rPr>
              <a:t>Enter value for </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 900</a:t>
            </a:r>
          </a:p>
          <a:p>
            <a:pPr>
              <a:buNone/>
            </a:pPr>
            <a:r>
              <a:rPr lang="en-US" sz="5600" dirty="0">
                <a:solidFill>
                  <a:srgbClr val="0000FF"/>
                </a:solidFill>
                <a:latin typeface="Bookman Old Style" pitchFamily="18" charset="0"/>
              </a:rPr>
              <a:t>old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&amp;</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a:t>
            </a:r>
          </a:p>
          <a:p>
            <a:pPr>
              <a:buNone/>
            </a:pPr>
            <a:r>
              <a:rPr lang="en-US" sz="5600" dirty="0">
                <a:solidFill>
                  <a:srgbClr val="0000FF"/>
                </a:solidFill>
                <a:latin typeface="Bookman Old Style" pitchFamily="18" charset="0"/>
              </a:rPr>
              <a:t>new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900;</a:t>
            </a:r>
          </a:p>
          <a:p>
            <a:pPr>
              <a:buNone/>
            </a:pPr>
            <a:r>
              <a:rPr lang="en-US" sz="5600" dirty="0">
                <a:solidFill>
                  <a:srgbClr val="0000FF"/>
                </a:solidFill>
                <a:latin typeface="Bookman Old Style" pitchFamily="18" charset="0"/>
              </a:rPr>
              <a:t>Employee number 900 is out of range.</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PL/SQL procedure successfully completed.</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SQL&gt; /</a:t>
            </a:r>
          </a:p>
          <a:p>
            <a:pPr>
              <a:buNone/>
            </a:pPr>
            <a:r>
              <a:rPr lang="en-US" sz="5600" dirty="0">
                <a:solidFill>
                  <a:srgbClr val="0000FF"/>
                </a:solidFill>
                <a:latin typeface="Bookman Old Style" pitchFamily="18" charset="0"/>
              </a:rPr>
              <a:t>Enter value for </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 10000</a:t>
            </a:r>
          </a:p>
          <a:p>
            <a:pPr>
              <a:buNone/>
            </a:pPr>
            <a:r>
              <a:rPr lang="en-US" sz="5600" dirty="0">
                <a:solidFill>
                  <a:srgbClr val="0000FF"/>
                </a:solidFill>
                <a:latin typeface="Bookman Old Style" pitchFamily="18" charset="0"/>
              </a:rPr>
              <a:t>old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&amp;</a:t>
            </a:r>
            <a:r>
              <a:rPr lang="en-US" sz="5600" dirty="0" err="1">
                <a:solidFill>
                  <a:srgbClr val="0000FF"/>
                </a:solidFill>
                <a:latin typeface="Bookman Old Style" pitchFamily="18" charset="0"/>
              </a:rPr>
              <a:t>empno</a:t>
            </a:r>
            <a:r>
              <a:rPr lang="en-US" sz="5600" dirty="0">
                <a:solidFill>
                  <a:srgbClr val="0000FF"/>
                </a:solidFill>
                <a:latin typeface="Bookman Old Style" pitchFamily="18" charset="0"/>
              </a:rPr>
              <a:t>;</a:t>
            </a:r>
          </a:p>
          <a:p>
            <a:pPr>
              <a:buNone/>
            </a:pPr>
            <a:r>
              <a:rPr lang="en-US" sz="5600" dirty="0">
                <a:solidFill>
                  <a:srgbClr val="0000FF"/>
                </a:solidFill>
                <a:latin typeface="Bookman Old Style" pitchFamily="18" charset="0"/>
              </a:rPr>
              <a:t>new   6:     </a:t>
            </a:r>
            <a:r>
              <a:rPr lang="en-US" sz="5600" dirty="0" err="1">
                <a:solidFill>
                  <a:srgbClr val="0000FF"/>
                </a:solidFill>
                <a:latin typeface="Bookman Old Style" pitchFamily="18" charset="0"/>
              </a:rPr>
              <a:t>emp_number</a:t>
            </a:r>
            <a:r>
              <a:rPr lang="en-US" sz="5600" dirty="0">
                <a:solidFill>
                  <a:srgbClr val="0000FF"/>
                </a:solidFill>
                <a:latin typeface="Bookman Old Style" pitchFamily="18" charset="0"/>
              </a:rPr>
              <a:t> := 10000;</a:t>
            </a:r>
          </a:p>
          <a:p>
            <a:pPr>
              <a:buNone/>
            </a:pPr>
            <a:r>
              <a:rPr lang="en-US" sz="5600" dirty="0">
                <a:solidFill>
                  <a:srgbClr val="0000FF"/>
                </a:solidFill>
                <a:latin typeface="Bookman Old Style" pitchFamily="18" charset="0"/>
              </a:rPr>
              <a:t>Employee number 10000 is out of range.</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PL/SQL procedure successfully completed.</a:t>
            </a:r>
            <a:endParaRPr lang="en-US" sz="4500" dirty="0">
              <a:solidFill>
                <a:srgbClr val="0000FF"/>
              </a:solidFill>
              <a:latin typeface="Bookman Old Style" pitchFamily="18" charset="0"/>
            </a:endParaRP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0232" y="1153302"/>
            <a:ext cx="6357982" cy="5429288"/>
          </a:xfrm>
          <a:ln>
            <a:solidFill>
              <a:srgbClr val="C00000"/>
            </a:solidFill>
          </a:ln>
        </p:spPr>
        <p:txBody>
          <a:bodyPr>
            <a:noAutofit/>
          </a:bodyPr>
          <a:lstStyle/>
          <a:p>
            <a:pPr>
              <a:buNone/>
            </a:pPr>
            <a:r>
              <a:rPr lang="en-US" sz="1300" dirty="0">
                <a:solidFill>
                  <a:srgbClr val="0000FF"/>
                </a:solidFill>
                <a:latin typeface="Bookman Old Style" pitchFamily="18" charset="0"/>
              </a:rPr>
              <a:t>DECLARE</a:t>
            </a:r>
          </a:p>
          <a:p>
            <a:pPr>
              <a:buNone/>
            </a:pPr>
            <a:r>
              <a:rPr lang="en-US" sz="1300" dirty="0">
                <a:solidFill>
                  <a:srgbClr val="0000FF"/>
                </a:solidFill>
                <a:latin typeface="Bookman Old Style" pitchFamily="18" charset="0"/>
              </a:rPr>
              <a:t>    </a:t>
            </a:r>
            <a:r>
              <a:rPr lang="en-US" sz="1300" dirty="0" err="1">
                <a:solidFill>
                  <a:srgbClr val="0000FF"/>
                </a:solidFill>
                <a:latin typeface="Bookman Old Style" pitchFamily="18" charset="0"/>
              </a:rPr>
              <a:t>emp_name</a:t>
            </a:r>
            <a:r>
              <a:rPr lang="en-US" sz="1300" dirty="0">
                <a:solidFill>
                  <a:srgbClr val="0000FF"/>
                </a:solidFill>
                <a:latin typeface="Bookman Old Style" pitchFamily="18" charset="0"/>
              </a:rPr>
              <a:t>           VARCHAR2(10);</a:t>
            </a:r>
          </a:p>
          <a:p>
            <a:pPr>
              <a:buNone/>
            </a:pPr>
            <a:r>
              <a:rPr lang="en-US" sz="1300" dirty="0">
                <a:solidFill>
                  <a:srgbClr val="0000FF"/>
                </a:solidFill>
                <a:latin typeface="Bookman Old Style" pitchFamily="18" charset="0"/>
              </a:rPr>
              <a:t>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         NUMBER;</a:t>
            </a:r>
          </a:p>
          <a:p>
            <a:pPr>
              <a:buNone/>
            </a:pPr>
            <a:r>
              <a:rPr lang="en-US" sz="1300" dirty="0">
                <a:solidFill>
                  <a:srgbClr val="0000FF"/>
                </a:solidFill>
                <a:latin typeface="Bookman Old Style" pitchFamily="18" charset="0"/>
              </a:rPr>
              <a:t>    </a:t>
            </a:r>
            <a:r>
              <a:rPr lang="en-US" sz="1300" dirty="0" err="1">
                <a:solidFill>
                  <a:srgbClr val="0000FF"/>
                </a:solidFill>
                <a:latin typeface="Bookman Old Style" pitchFamily="18" charset="0"/>
              </a:rPr>
              <a:t>empno_out_of_range</a:t>
            </a:r>
            <a:r>
              <a:rPr lang="en-US" sz="1300" dirty="0">
                <a:solidFill>
                  <a:srgbClr val="0000FF"/>
                </a:solidFill>
                <a:latin typeface="Bookman Old Style" pitchFamily="18" charset="0"/>
              </a:rPr>
              <a:t> EXCEPTION;</a:t>
            </a:r>
          </a:p>
          <a:p>
            <a:pPr>
              <a:buNone/>
            </a:pPr>
            <a:r>
              <a:rPr lang="en-US" sz="1300" dirty="0">
                <a:solidFill>
                  <a:srgbClr val="0000FF"/>
                </a:solidFill>
                <a:latin typeface="Bookman Old Style" pitchFamily="18" charset="0"/>
              </a:rPr>
              <a:t>BEGIN</a:t>
            </a:r>
          </a:p>
          <a:p>
            <a:pPr>
              <a:buNone/>
            </a:pPr>
            <a:r>
              <a:rPr lang="en-US" sz="1300" dirty="0">
                <a:solidFill>
                  <a:srgbClr val="0000FF"/>
                </a:solidFill>
                <a:latin typeface="Bookman Old Style" pitchFamily="18" charset="0"/>
              </a:rPr>
              <a:t>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 := &amp;</a:t>
            </a:r>
            <a:r>
              <a:rPr lang="en-US" sz="1300" dirty="0" err="1">
                <a:solidFill>
                  <a:srgbClr val="0000FF"/>
                </a:solidFill>
                <a:latin typeface="Bookman Old Style" pitchFamily="18" charset="0"/>
              </a:rPr>
              <a:t>empno</a:t>
            </a:r>
            <a:r>
              <a:rPr lang="en-US" sz="1300" dirty="0">
                <a:solidFill>
                  <a:srgbClr val="0000FF"/>
                </a:solidFill>
                <a:latin typeface="Bookman Old Style" pitchFamily="18" charset="0"/>
              </a:rPr>
              <a:t>;</a:t>
            </a:r>
          </a:p>
          <a:p>
            <a:pPr>
              <a:buNone/>
            </a:pPr>
            <a:r>
              <a:rPr lang="en-US" sz="1300" dirty="0">
                <a:solidFill>
                  <a:srgbClr val="0000FF"/>
                </a:solidFill>
                <a:latin typeface="Bookman Old Style" pitchFamily="18" charset="0"/>
              </a:rPr>
              <a:t>    IF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 &gt; 9999 OR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 &lt; 1000 THEN</a:t>
            </a:r>
          </a:p>
          <a:p>
            <a:pPr>
              <a:buNone/>
            </a:pPr>
            <a:r>
              <a:rPr lang="en-US" sz="1300" dirty="0">
                <a:solidFill>
                  <a:srgbClr val="0000FF"/>
                </a:solidFill>
                <a:latin typeface="Bookman Old Style" pitchFamily="18" charset="0"/>
              </a:rPr>
              <a:t>        RAISE </a:t>
            </a:r>
            <a:r>
              <a:rPr lang="en-US" sz="1300" dirty="0" err="1">
                <a:solidFill>
                  <a:srgbClr val="0000FF"/>
                </a:solidFill>
                <a:latin typeface="Bookman Old Style" pitchFamily="18" charset="0"/>
              </a:rPr>
              <a:t>empno_out_of_range</a:t>
            </a:r>
            <a:r>
              <a:rPr lang="en-US" sz="1300" dirty="0">
                <a:solidFill>
                  <a:srgbClr val="0000FF"/>
                </a:solidFill>
                <a:latin typeface="Bookman Old Style" pitchFamily="18" charset="0"/>
              </a:rPr>
              <a:t>;</a:t>
            </a:r>
          </a:p>
          <a:p>
            <a:pPr>
              <a:buNone/>
            </a:pPr>
            <a:r>
              <a:rPr lang="en-US" sz="1300" dirty="0">
                <a:solidFill>
                  <a:srgbClr val="0000FF"/>
                </a:solidFill>
                <a:latin typeface="Bookman Old Style" pitchFamily="18" charset="0"/>
              </a:rPr>
              <a:t>    ELSE</a:t>
            </a:r>
          </a:p>
          <a:p>
            <a:pPr>
              <a:buNone/>
            </a:pPr>
            <a:r>
              <a:rPr lang="en-US" sz="1300" dirty="0">
                <a:solidFill>
                  <a:srgbClr val="0000FF"/>
                </a:solidFill>
                <a:latin typeface="Bookman Old Style" pitchFamily="18" charset="0"/>
              </a:rPr>
              <a:t>        SELECT </a:t>
            </a:r>
            <a:r>
              <a:rPr lang="en-US" sz="1300" dirty="0" err="1">
                <a:solidFill>
                  <a:srgbClr val="0000FF"/>
                </a:solidFill>
                <a:latin typeface="Bookman Old Style" pitchFamily="18" charset="0"/>
              </a:rPr>
              <a:t>ename</a:t>
            </a:r>
            <a:r>
              <a:rPr lang="en-US" sz="1300" dirty="0">
                <a:solidFill>
                  <a:srgbClr val="0000FF"/>
                </a:solidFill>
                <a:latin typeface="Bookman Old Style" pitchFamily="18" charset="0"/>
              </a:rPr>
              <a:t> INTO </a:t>
            </a:r>
            <a:r>
              <a:rPr lang="en-US" sz="1300" dirty="0" err="1">
                <a:solidFill>
                  <a:srgbClr val="0000FF"/>
                </a:solidFill>
                <a:latin typeface="Bookman Old Style" pitchFamily="18" charset="0"/>
              </a:rPr>
              <a:t>emp_name</a:t>
            </a:r>
            <a:r>
              <a:rPr lang="en-US" sz="1300" dirty="0">
                <a:solidFill>
                  <a:srgbClr val="0000FF"/>
                </a:solidFill>
                <a:latin typeface="Bookman Old Style" pitchFamily="18" charset="0"/>
              </a:rPr>
              <a:t> FROM </a:t>
            </a:r>
            <a:r>
              <a:rPr lang="en-US" sz="1300" dirty="0" err="1">
                <a:solidFill>
                  <a:srgbClr val="0000FF"/>
                </a:solidFill>
                <a:latin typeface="Bookman Old Style" pitchFamily="18" charset="0"/>
              </a:rPr>
              <a:t>emp</a:t>
            </a:r>
            <a:endParaRPr lang="en-US" sz="1300" dirty="0">
              <a:solidFill>
                <a:srgbClr val="0000FF"/>
              </a:solidFill>
              <a:latin typeface="Bookman Old Style" pitchFamily="18" charset="0"/>
            </a:endParaRPr>
          </a:p>
          <a:p>
            <a:pPr>
              <a:buNone/>
            </a:pPr>
            <a:r>
              <a:rPr lang="en-US" sz="1300" dirty="0">
                <a:solidFill>
                  <a:srgbClr val="0000FF"/>
                </a:solidFill>
                <a:latin typeface="Bookman Old Style" pitchFamily="18" charset="0"/>
              </a:rPr>
              <a:t>            WHERE </a:t>
            </a:r>
            <a:r>
              <a:rPr lang="en-US" sz="1300" dirty="0" err="1">
                <a:solidFill>
                  <a:srgbClr val="0000FF"/>
                </a:solidFill>
                <a:latin typeface="Bookman Old Style" pitchFamily="18" charset="0"/>
              </a:rPr>
              <a:t>empno</a:t>
            </a:r>
            <a:r>
              <a:rPr lang="en-US" sz="1300" dirty="0">
                <a:solidFill>
                  <a:srgbClr val="0000FF"/>
                </a:solidFill>
                <a:latin typeface="Bookman Old Style" pitchFamily="18" charset="0"/>
              </a:rPr>
              <a:t> =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a:t>
            </a:r>
          </a:p>
          <a:p>
            <a:pPr>
              <a:buNone/>
            </a:pPr>
            <a:r>
              <a:rPr lang="en-US" sz="1300" dirty="0">
                <a:solidFill>
                  <a:srgbClr val="0000FF"/>
                </a:solidFill>
                <a:latin typeface="Bookman Old Style" pitchFamily="18" charset="0"/>
              </a:rPr>
              <a:t>        DBMS_OUTPUT.PUT_LINE('Employee name is ' || </a:t>
            </a:r>
            <a:r>
              <a:rPr lang="en-US" sz="1300" dirty="0" err="1">
                <a:solidFill>
                  <a:srgbClr val="0000FF"/>
                </a:solidFill>
                <a:latin typeface="Bookman Old Style" pitchFamily="18" charset="0"/>
              </a:rPr>
              <a:t>emp_name</a:t>
            </a:r>
            <a:r>
              <a:rPr lang="en-US" sz="1300" dirty="0">
                <a:solidFill>
                  <a:srgbClr val="0000FF"/>
                </a:solidFill>
                <a:latin typeface="Bookman Old Style" pitchFamily="18" charset="0"/>
              </a:rPr>
              <a:t>);</a:t>
            </a:r>
          </a:p>
          <a:p>
            <a:pPr>
              <a:buNone/>
            </a:pPr>
            <a:r>
              <a:rPr lang="en-US" sz="1300" dirty="0">
                <a:solidFill>
                  <a:srgbClr val="0000FF"/>
                </a:solidFill>
                <a:latin typeface="Bookman Old Style" pitchFamily="18" charset="0"/>
              </a:rPr>
              <a:t>END IF;</a:t>
            </a:r>
          </a:p>
          <a:p>
            <a:pPr>
              <a:buNone/>
            </a:pPr>
            <a:r>
              <a:rPr lang="en-US" sz="1300" dirty="0">
                <a:solidFill>
                  <a:srgbClr val="0000FF"/>
                </a:solidFill>
                <a:latin typeface="Bookman Old Style" pitchFamily="18" charset="0"/>
              </a:rPr>
              <a:t>EXCEPTION</a:t>
            </a:r>
          </a:p>
          <a:p>
            <a:pPr>
              <a:buNone/>
            </a:pPr>
            <a:r>
              <a:rPr lang="en-US" sz="1300" dirty="0">
                <a:solidFill>
                  <a:srgbClr val="0000FF"/>
                </a:solidFill>
                <a:latin typeface="Bookman Old Style" pitchFamily="18" charset="0"/>
              </a:rPr>
              <a:t>    WHEN </a:t>
            </a:r>
            <a:r>
              <a:rPr lang="en-US" sz="1300" dirty="0" err="1">
                <a:solidFill>
                  <a:srgbClr val="0000FF"/>
                </a:solidFill>
                <a:latin typeface="Bookman Old Style" pitchFamily="18" charset="0"/>
              </a:rPr>
              <a:t>empno_out_of_range</a:t>
            </a:r>
            <a:r>
              <a:rPr lang="en-US" sz="1300" dirty="0">
                <a:solidFill>
                  <a:srgbClr val="0000FF"/>
                </a:solidFill>
                <a:latin typeface="Bookman Old Style" pitchFamily="18" charset="0"/>
              </a:rPr>
              <a:t> THEN</a:t>
            </a:r>
          </a:p>
          <a:p>
            <a:pPr>
              <a:buNone/>
            </a:pPr>
            <a:r>
              <a:rPr lang="en-US" sz="1300" dirty="0">
                <a:solidFill>
                  <a:srgbClr val="0000FF"/>
                </a:solidFill>
                <a:latin typeface="Bookman Old Style" pitchFamily="18" charset="0"/>
              </a:rPr>
              <a:t>        DBMS_OUTPUT.PUT_LINE('Employee number ' || </a:t>
            </a:r>
            <a:r>
              <a:rPr lang="en-US" sz="1300" dirty="0" err="1">
                <a:solidFill>
                  <a:srgbClr val="0000FF"/>
                </a:solidFill>
                <a:latin typeface="Bookman Old Style" pitchFamily="18" charset="0"/>
              </a:rPr>
              <a:t>emp_number</a:t>
            </a:r>
            <a:r>
              <a:rPr lang="en-US" sz="1300" dirty="0">
                <a:solidFill>
                  <a:srgbClr val="0000FF"/>
                </a:solidFill>
                <a:latin typeface="Bookman Old Style" pitchFamily="18" charset="0"/>
              </a:rPr>
              <a:t> ||</a:t>
            </a:r>
          </a:p>
          <a:p>
            <a:pPr>
              <a:buNone/>
            </a:pPr>
            <a:r>
              <a:rPr lang="en-US" sz="1300" dirty="0">
                <a:solidFill>
                  <a:srgbClr val="0000FF"/>
                </a:solidFill>
                <a:latin typeface="Bookman Old Style" pitchFamily="18" charset="0"/>
              </a:rPr>
              <a:t>          ' is out of range.');</a:t>
            </a:r>
          </a:p>
          <a:p>
            <a:pPr>
              <a:buNone/>
            </a:pPr>
            <a:r>
              <a:rPr lang="en-US" sz="1300" dirty="0">
                <a:solidFill>
                  <a:srgbClr val="0000FF"/>
                </a:solidFill>
                <a:latin typeface="Bookman Old Style" pitchFamily="18" charset="0"/>
              </a:rPr>
              <a:t>    WHEN NO_DATA_FOUND THEN</a:t>
            </a:r>
          </a:p>
          <a:p>
            <a:pPr>
              <a:buNone/>
            </a:pPr>
            <a:r>
              <a:rPr lang="en-US" sz="1300" dirty="0">
                <a:solidFill>
                  <a:srgbClr val="0000FF"/>
                </a:solidFill>
                <a:latin typeface="Bookman Old Style" pitchFamily="18" charset="0"/>
              </a:rPr>
              <a:t>	DBMS_OUTPUT.PUT_LINE ('Employee number does not exist');		</a:t>
            </a:r>
          </a:p>
          <a:p>
            <a:pPr>
              <a:buNone/>
            </a:pPr>
            <a:r>
              <a:rPr lang="en-US" sz="1300"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a:solidFill>
                  <a:srgbClr val="FF0000"/>
                </a:solidFill>
                <a:latin typeface="Copperplate Gothic Light" pitchFamily="34" charset="0"/>
              </a:rPr>
              <a:t>S-12	SLO-1 &amp; SLO-2 : </a:t>
            </a:r>
            <a:r>
              <a:rPr lang="en-US" sz="2800" dirty="0">
                <a:solidFill>
                  <a:srgbClr val="FF0000"/>
                </a:solidFill>
                <a:latin typeface="Copperplate Gothic Light" pitchFamily="34" charset="0"/>
              </a:rPr>
              <a:t>Stored Procedure, Functions 					  Triggers and Exceptional Handling</a:t>
            </a:r>
          </a:p>
        </p:txBody>
      </p:sp>
      <p:sp>
        <p:nvSpPr>
          <p:cNvPr id="7" name="TextBox 6"/>
          <p:cNvSpPr txBox="1"/>
          <p:nvPr/>
        </p:nvSpPr>
        <p:spPr>
          <a:xfrm>
            <a:off x="165852" y="796112"/>
            <a:ext cx="7955639" cy="384721"/>
          </a:xfrm>
          <a:prstGeom prst="rect">
            <a:avLst/>
          </a:prstGeom>
          <a:noFill/>
        </p:spPr>
        <p:txBody>
          <a:bodyPr wrap="none" rtlCol="0">
            <a:spAutoFit/>
          </a:bodyPr>
          <a:lstStyle/>
          <a:p>
            <a:r>
              <a:rPr lang="en-US" dirty="0">
                <a:solidFill>
                  <a:srgbClr val="C00000"/>
                </a:solidFill>
                <a:latin typeface="Copperplate Gothic Light" pitchFamily="34" charset="0"/>
              </a:rPr>
              <a:t>Example : With user defined and System defined Exceptions</a:t>
            </a:r>
          </a:p>
        </p:txBody>
      </p:sp>
      <p:sp>
        <p:nvSpPr>
          <p:cNvPr id="8" name="TextBox 7"/>
          <p:cNvSpPr txBox="1"/>
          <p:nvPr/>
        </p:nvSpPr>
        <p:spPr>
          <a:xfrm>
            <a:off x="8024032" y="1153302"/>
            <a:ext cx="3246122" cy="5357850"/>
          </a:xfrm>
          <a:prstGeom prst="rect">
            <a:avLst/>
          </a:prstGeom>
          <a:noFill/>
          <a:ln>
            <a:solidFill>
              <a:srgbClr val="C00000"/>
            </a:solidFill>
          </a:ln>
        </p:spPr>
        <p:txBody>
          <a:bodyPr wrap="square" rtlCol="0">
            <a:spAutoFit/>
          </a:bodyPr>
          <a:lstStyle/>
          <a:p>
            <a:r>
              <a:rPr lang="en-US" sz="1000" dirty="0">
                <a:solidFill>
                  <a:srgbClr val="0000FF"/>
                </a:solidFill>
                <a:latin typeface="Bookman Old Style" pitchFamily="18" charset="0"/>
              </a:rPr>
              <a:t>Output</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SQL&gt; /</a:t>
            </a:r>
          </a:p>
          <a:p>
            <a:r>
              <a:rPr lang="en-US" sz="1000" dirty="0">
                <a:solidFill>
                  <a:srgbClr val="0000FF"/>
                </a:solidFill>
                <a:latin typeface="Bookman Old Style" pitchFamily="18" charset="0"/>
              </a:rPr>
              <a:t>Enter value for </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 7499</a:t>
            </a:r>
          </a:p>
          <a:p>
            <a:r>
              <a:rPr lang="en-US" sz="1000" dirty="0">
                <a:solidFill>
                  <a:srgbClr val="0000FF"/>
                </a:solidFill>
                <a:latin typeface="Bookman Old Style" pitchFamily="18" charset="0"/>
              </a:rPr>
              <a:t>old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&amp;</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a:t>
            </a:r>
          </a:p>
          <a:p>
            <a:r>
              <a:rPr lang="en-US" sz="1000" dirty="0">
                <a:solidFill>
                  <a:srgbClr val="0000FF"/>
                </a:solidFill>
                <a:latin typeface="Bookman Old Style" pitchFamily="18" charset="0"/>
              </a:rPr>
              <a:t>new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7499;</a:t>
            </a:r>
          </a:p>
          <a:p>
            <a:r>
              <a:rPr lang="en-US" sz="1000" dirty="0">
                <a:solidFill>
                  <a:srgbClr val="0000FF"/>
                </a:solidFill>
                <a:latin typeface="Bookman Old Style" pitchFamily="18" charset="0"/>
              </a:rPr>
              <a:t>Employee name is ALLEN</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PL/SQL procedure successfully completed.</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SQL&gt; /</a:t>
            </a:r>
          </a:p>
          <a:p>
            <a:r>
              <a:rPr lang="en-US" sz="1000" dirty="0">
                <a:solidFill>
                  <a:srgbClr val="0000FF"/>
                </a:solidFill>
                <a:latin typeface="Bookman Old Style" pitchFamily="18" charset="0"/>
              </a:rPr>
              <a:t>Enter value for </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 1234</a:t>
            </a:r>
          </a:p>
          <a:p>
            <a:r>
              <a:rPr lang="en-US" sz="1000" dirty="0">
                <a:solidFill>
                  <a:srgbClr val="0000FF"/>
                </a:solidFill>
                <a:latin typeface="Bookman Old Style" pitchFamily="18" charset="0"/>
              </a:rPr>
              <a:t>old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&amp;</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a:t>
            </a:r>
          </a:p>
          <a:p>
            <a:r>
              <a:rPr lang="en-US" sz="1000" dirty="0">
                <a:solidFill>
                  <a:srgbClr val="0000FF"/>
                </a:solidFill>
                <a:latin typeface="Bookman Old Style" pitchFamily="18" charset="0"/>
              </a:rPr>
              <a:t>new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1234;</a:t>
            </a:r>
          </a:p>
          <a:p>
            <a:r>
              <a:rPr lang="en-US" sz="1000" dirty="0">
                <a:solidFill>
                  <a:srgbClr val="0000FF"/>
                </a:solidFill>
                <a:latin typeface="Bookman Old Style" pitchFamily="18" charset="0"/>
              </a:rPr>
              <a:t>Employee number does not exist</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PL/SQL procedure successfully completed.</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SQL&gt; /</a:t>
            </a:r>
          </a:p>
          <a:p>
            <a:r>
              <a:rPr lang="en-US" sz="1000" dirty="0">
                <a:solidFill>
                  <a:srgbClr val="0000FF"/>
                </a:solidFill>
                <a:latin typeface="Bookman Old Style" pitchFamily="18" charset="0"/>
              </a:rPr>
              <a:t>Enter value for </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 500</a:t>
            </a:r>
          </a:p>
          <a:p>
            <a:r>
              <a:rPr lang="en-US" sz="1000" dirty="0">
                <a:solidFill>
                  <a:srgbClr val="0000FF"/>
                </a:solidFill>
                <a:latin typeface="Bookman Old Style" pitchFamily="18" charset="0"/>
              </a:rPr>
              <a:t>old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&amp;</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a:t>
            </a:r>
          </a:p>
          <a:p>
            <a:r>
              <a:rPr lang="en-US" sz="1000" dirty="0">
                <a:solidFill>
                  <a:srgbClr val="0000FF"/>
                </a:solidFill>
                <a:latin typeface="Bookman Old Style" pitchFamily="18" charset="0"/>
              </a:rPr>
              <a:t>new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500;</a:t>
            </a:r>
          </a:p>
          <a:p>
            <a:r>
              <a:rPr lang="en-US" sz="1000" dirty="0">
                <a:solidFill>
                  <a:srgbClr val="0000FF"/>
                </a:solidFill>
                <a:latin typeface="Bookman Old Style" pitchFamily="18" charset="0"/>
              </a:rPr>
              <a:t>Employee number 500 is out of range.</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PL/SQL procedure successfully completed.</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SQL&gt; /</a:t>
            </a:r>
          </a:p>
          <a:p>
            <a:r>
              <a:rPr lang="en-US" sz="1000" dirty="0">
                <a:solidFill>
                  <a:srgbClr val="0000FF"/>
                </a:solidFill>
                <a:latin typeface="Bookman Old Style" pitchFamily="18" charset="0"/>
              </a:rPr>
              <a:t>Enter value for </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 20000</a:t>
            </a:r>
          </a:p>
          <a:p>
            <a:r>
              <a:rPr lang="en-US" sz="1000" dirty="0">
                <a:solidFill>
                  <a:srgbClr val="0000FF"/>
                </a:solidFill>
                <a:latin typeface="Bookman Old Style" pitchFamily="18" charset="0"/>
              </a:rPr>
              <a:t>old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&amp;</a:t>
            </a:r>
            <a:r>
              <a:rPr lang="en-US" sz="1000" dirty="0" err="1">
                <a:solidFill>
                  <a:srgbClr val="0000FF"/>
                </a:solidFill>
                <a:latin typeface="Bookman Old Style" pitchFamily="18" charset="0"/>
              </a:rPr>
              <a:t>empno</a:t>
            </a:r>
            <a:r>
              <a:rPr lang="en-US" sz="1000" dirty="0">
                <a:solidFill>
                  <a:srgbClr val="0000FF"/>
                </a:solidFill>
                <a:latin typeface="Bookman Old Style" pitchFamily="18" charset="0"/>
              </a:rPr>
              <a:t>;</a:t>
            </a:r>
          </a:p>
          <a:p>
            <a:r>
              <a:rPr lang="en-US" sz="1000" dirty="0">
                <a:solidFill>
                  <a:srgbClr val="0000FF"/>
                </a:solidFill>
                <a:latin typeface="Bookman Old Style" pitchFamily="18" charset="0"/>
              </a:rPr>
              <a:t>new   6:     </a:t>
            </a:r>
            <a:r>
              <a:rPr lang="en-US" sz="1000" dirty="0" err="1">
                <a:solidFill>
                  <a:srgbClr val="0000FF"/>
                </a:solidFill>
                <a:latin typeface="Bookman Old Style" pitchFamily="18" charset="0"/>
              </a:rPr>
              <a:t>emp_number</a:t>
            </a:r>
            <a:r>
              <a:rPr lang="en-US" sz="1000" dirty="0">
                <a:solidFill>
                  <a:srgbClr val="0000FF"/>
                </a:solidFill>
                <a:latin typeface="Bookman Old Style" pitchFamily="18" charset="0"/>
              </a:rPr>
              <a:t> := 20000;</a:t>
            </a:r>
          </a:p>
          <a:p>
            <a:r>
              <a:rPr lang="en-US" sz="1000" dirty="0">
                <a:solidFill>
                  <a:srgbClr val="0000FF"/>
                </a:solidFill>
                <a:latin typeface="Bookman Old Style" pitchFamily="18" charset="0"/>
              </a:rPr>
              <a:t>Employee number 20000 is out of range.</a:t>
            </a:r>
          </a:p>
          <a:p>
            <a:endParaRPr lang="en-US" sz="1000" dirty="0">
              <a:solidFill>
                <a:srgbClr val="0000FF"/>
              </a:solidFill>
              <a:latin typeface="Bookman Old Style" pitchFamily="18" charset="0"/>
            </a:endParaRPr>
          </a:p>
          <a:p>
            <a:r>
              <a:rPr lang="en-US" sz="1000" dirty="0">
                <a:solidFill>
                  <a:srgbClr val="0000FF"/>
                </a:solidFill>
                <a:latin typeface="Bookman Old Style" pitchFamily="18" charset="0"/>
              </a:rPr>
              <a:t>PL/SQL procedure successfully completed.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951" y="1034029"/>
            <a:ext cx="7976960" cy="5245588"/>
          </a:xfrm>
        </p:spPr>
        <p:txBody>
          <a:bodyPr>
            <a:normAutofit fontScale="85000" lnSpcReduction="20000"/>
          </a:bodyPr>
          <a:lstStyle/>
          <a:p>
            <a:pPr>
              <a:buNone/>
            </a:pPr>
            <a:r>
              <a:rPr lang="en-US" sz="2400" dirty="0">
                <a:solidFill>
                  <a:srgbClr val="C00000"/>
                </a:solidFill>
                <a:latin typeface="Copperplate Gothic Light" pitchFamily="34" charset="0"/>
              </a:rPr>
              <a:t>INSERT COMMAND</a:t>
            </a:r>
          </a:p>
          <a:p>
            <a:pPr>
              <a:buNone/>
            </a:pPr>
            <a:endParaRPr lang="en-US" sz="2400" dirty="0">
              <a:solidFill>
                <a:srgbClr val="C00000"/>
              </a:solidFill>
              <a:latin typeface="Copperplate Gothic Light" pitchFamily="34" charset="0"/>
            </a:endParaRPr>
          </a:p>
          <a:p>
            <a:pPr>
              <a:buNone/>
            </a:pPr>
            <a:r>
              <a:rPr lang="en-US" sz="2600" dirty="0">
                <a:solidFill>
                  <a:srgbClr val="C00000"/>
                </a:solidFill>
                <a:latin typeface="Copperplate Gothic Light" pitchFamily="34" charset="0"/>
              </a:rPr>
              <a:t>Syntax: </a:t>
            </a:r>
          </a:p>
          <a:p>
            <a:pPr>
              <a:buNone/>
            </a:pPr>
            <a:endParaRPr lang="en-US" sz="2600" dirty="0">
              <a:solidFill>
                <a:srgbClr val="0000FF"/>
              </a:solidFill>
              <a:latin typeface="Bookman Old Style" pitchFamily="18" charset="0"/>
            </a:endParaRPr>
          </a:p>
          <a:p>
            <a:pPr>
              <a:buNone/>
            </a:pPr>
            <a:r>
              <a:rPr lang="en-US" sz="2600" dirty="0">
                <a:solidFill>
                  <a:srgbClr val="0000FF"/>
                </a:solidFill>
                <a:latin typeface="Bookman Old Style" pitchFamily="18" charset="0"/>
              </a:rPr>
              <a:t>INSERT INTO &lt;</a:t>
            </a:r>
            <a:r>
              <a:rPr lang="en-US" sz="2600" dirty="0" err="1">
                <a:solidFill>
                  <a:srgbClr val="0000FF"/>
                </a:solidFill>
                <a:latin typeface="Bookman Old Style" pitchFamily="18" charset="0"/>
              </a:rPr>
              <a:t>table_name</a:t>
            </a:r>
            <a:r>
              <a:rPr lang="en-US" sz="2600" dirty="0">
                <a:solidFill>
                  <a:srgbClr val="0000FF"/>
                </a:solidFill>
                <a:latin typeface="Bookman Old Style" pitchFamily="18" charset="0"/>
              </a:rPr>
              <a:t>&gt; (column_name1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column_name2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 . . , 											</a:t>
            </a:r>
          </a:p>
          <a:p>
            <a:pPr>
              <a:buNone/>
            </a:pPr>
            <a:r>
              <a:rPr lang="en-US" sz="2600" dirty="0">
                <a:solidFill>
                  <a:srgbClr val="0000FF"/>
                </a:solidFill>
                <a:latin typeface="Bookman Old Style" pitchFamily="18" charset="0"/>
              </a:rPr>
              <a:t>					</a:t>
            </a:r>
            <a:r>
              <a:rPr lang="en-US" sz="2600" dirty="0" err="1">
                <a:solidFill>
                  <a:srgbClr val="0000FF"/>
                </a:solidFill>
                <a:latin typeface="Bookman Old Style" pitchFamily="18" charset="0"/>
              </a:rPr>
              <a:t>column_name_n</a:t>
            </a:r>
            <a:r>
              <a:rPr lang="en-US" sz="2600" dirty="0">
                <a:solidFill>
                  <a:srgbClr val="0000FF"/>
                </a:solidFill>
                <a:latin typeface="Bookman Old Style" pitchFamily="18" charset="0"/>
              </a:rPr>
              <a:t>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VALUES </a:t>
            </a:r>
          </a:p>
          <a:p>
            <a:pPr>
              <a:buNone/>
            </a:pPr>
            <a:r>
              <a:rPr lang="en-US" sz="2600" dirty="0">
                <a:solidFill>
                  <a:srgbClr val="0000FF"/>
                </a:solidFill>
                <a:latin typeface="Bookman Old Style" pitchFamily="18" charset="0"/>
              </a:rPr>
              <a:t>					(value1, </a:t>
            </a:r>
          </a:p>
          <a:p>
            <a:pPr>
              <a:buNone/>
            </a:pPr>
            <a:r>
              <a:rPr lang="en-US" sz="2600" dirty="0">
                <a:solidFill>
                  <a:srgbClr val="0000FF"/>
                </a:solidFill>
                <a:latin typeface="Bookman Old Style" pitchFamily="18" charset="0"/>
              </a:rPr>
              <a:t>					 value2,</a:t>
            </a:r>
          </a:p>
          <a:p>
            <a:pPr>
              <a:buNone/>
            </a:pPr>
            <a:r>
              <a:rPr lang="en-US" sz="2600" dirty="0">
                <a:solidFill>
                  <a:srgbClr val="0000FF"/>
                </a:solidFill>
                <a:latin typeface="Bookman Old Style" pitchFamily="18" charset="0"/>
              </a:rPr>
              <a:t>				  	 . . . , </a:t>
            </a:r>
          </a:p>
          <a:p>
            <a:pPr>
              <a:buNone/>
            </a:pPr>
            <a:r>
              <a:rPr lang="en-US" sz="2600" dirty="0">
                <a:solidFill>
                  <a:srgbClr val="0000FF"/>
                </a:solidFill>
                <a:latin typeface="Bookman Old Style" pitchFamily="18" charset="0"/>
              </a:rPr>
              <a:t>					value n);</a:t>
            </a:r>
            <a:br>
              <a:rPr lang="en-US" sz="2600" dirty="0"/>
            </a:br>
            <a:endParaRPr lang="en-US" sz="26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
        <p:nvSpPr>
          <p:cNvPr id="7" name="TextBox 6"/>
          <p:cNvSpPr txBox="1"/>
          <p:nvPr/>
        </p:nvSpPr>
        <p:spPr>
          <a:xfrm>
            <a:off x="8438411" y="4018602"/>
            <a:ext cx="3752003" cy="2723823"/>
          </a:xfrm>
          <a:prstGeom prst="rect">
            <a:avLst/>
          </a:prstGeom>
          <a:noFill/>
        </p:spPr>
        <p:txBody>
          <a:bodyPr wrap="square" rtlCol="0">
            <a:spAutoFit/>
          </a:bodyPr>
          <a:lstStyle/>
          <a:p>
            <a:r>
              <a:rPr lang="en-US" dirty="0">
                <a:solidFill>
                  <a:srgbClr val="FF0000"/>
                </a:solidFill>
                <a:latin typeface="Copperplate Gothic Light" pitchFamily="34" charset="0"/>
              </a:rPr>
              <a:t>Note :</a:t>
            </a:r>
          </a:p>
          <a:p>
            <a:endParaRPr lang="en-US" dirty="0">
              <a:solidFill>
                <a:srgbClr val="FF0000"/>
              </a:solidFill>
              <a:latin typeface="Copperplate Gothic Light" pitchFamily="34" charset="0"/>
            </a:endParaRPr>
          </a:p>
          <a:p>
            <a:pPr>
              <a:buClr>
                <a:srgbClr val="C00000"/>
              </a:buClr>
              <a:buFont typeface="Wingdings" pitchFamily="2" charset="2"/>
              <a:buChar char="§"/>
            </a:pPr>
            <a:r>
              <a:rPr lang="en-US" dirty="0">
                <a:solidFill>
                  <a:srgbClr val="FF0000"/>
                </a:solidFill>
              </a:rPr>
              <a:t> </a:t>
            </a:r>
            <a:r>
              <a:rPr lang="en-US" dirty="0">
                <a:solidFill>
                  <a:srgbClr val="FF0000"/>
                </a:solidFill>
                <a:latin typeface="Bookman Old Style" pitchFamily="18" charset="0"/>
              </a:rPr>
              <a:t>Number values can be    </a:t>
            </a:r>
          </a:p>
          <a:p>
            <a:pPr>
              <a:buClr>
                <a:srgbClr val="C00000"/>
              </a:buClr>
            </a:pPr>
            <a:r>
              <a:rPr lang="en-US" dirty="0">
                <a:solidFill>
                  <a:srgbClr val="FF0000"/>
                </a:solidFill>
                <a:latin typeface="Bookman Old Style" pitchFamily="18" charset="0"/>
              </a:rPr>
              <a:t>   inserted as integer or   </a:t>
            </a:r>
          </a:p>
          <a:p>
            <a:pPr>
              <a:buClr>
                <a:srgbClr val="C00000"/>
              </a:buClr>
            </a:pPr>
            <a:r>
              <a:rPr lang="en-US" dirty="0">
                <a:solidFill>
                  <a:srgbClr val="FF0000"/>
                </a:solidFill>
                <a:latin typeface="Bookman Old Style" pitchFamily="18" charset="0"/>
              </a:rPr>
              <a:t>   float</a:t>
            </a:r>
          </a:p>
          <a:p>
            <a:pPr>
              <a:buClr>
                <a:srgbClr val="C00000"/>
              </a:buClr>
              <a:buFont typeface="Wingdings" pitchFamily="2" charset="2"/>
              <a:buChar char="§"/>
            </a:pPr>
            <a:endParaRPr lang="en-US" dirty="0">
              <a:solidFill>
                <a:srgbClr val="FF0000"/>
              </a:solidFill>
              <a:latin typeface="Bookman Old Style" pitchFamily="18" charset="0"/>
            </a:endParaRPr>
          </a:p>
          <a:p>
            <a:pPr>
              <a:buClr>
                <a:srgbClr val="C00000"/>
              </a:buClr>
              <a:buFont typeface="Wingdings" pitchFamily="2" charset="2"/>
              <a:buChar char="§"/>
            </a:pPr>
            <a:r>
              <a:rPr lang="en-US" dirty="0">
                <a:solidFill>
                  <a:srgbClr val="FF0000"/>
                </a:solidFill>
                <a:latin typeface="Bookman Old Style" pitchFamily="18" charset="0"/>
              </a:rPr>
              <a:t> Char and Date values </a:t>
            </a:r>
          </a:p>
          <a:p>
            <a:pPr>
              <a:buClr>
                <a:srgbClr val="C00000"/>
              </a:buClr>
            </a:pPr>
            <a:r>
              <a:rPr lang="en-US" dirty="0">
                <a:solidFill>
                  <a:srgbClr val="FF0000"/>
                </a:solidFill>
                <a:latin typeface="Bookman Old Style" pitchFamily="18" charset="0"/>
              </a:rPr>
              <a:t>   must be in single quote </a:t>
            </a:r>
          </a:p>
          <a:p>
            <a:endParaRPr lang="en-US" dirty="0">
              <a:latin typeface="Bookman Old Style"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10426"/>
            <a:ext cx="10972156" cy="5248643"/>
          </a:xfrm>
        </p:spPr>
        <p:txBody>
          <a:bodyPr>
            <a:normAutofit/>
          </a:bodyPr>
          <a:lstStyle/>
          <a:p>
            <a:pPr>
              <a:buClr>
                <a:srgbClr val="C00000"/>
              </a:buClr>
              <a:buFont typeface="Wingdings" pitchFamily="2" charset="2"/>
              <a:buChar char="ü"/>
            </a:pPr>
            <a:r>
              <a:rPr lang="en-US" sz="2800" dirty="0">
                <a:solidFill>
                  <a:srgbClr val="0000FF"/>
                </a:solidFill>
                <a:latin typeface="Bookman Old Style" pitchFamily="18" charset="0"/>
              </a:rPr>
              <a:t>Query processing is the process of identifying the </a:t>
            </a:r>
            <a:r>
              <a:rPr lang="en-US" sz="2800" dirty="0" err="1">
                <a:solidFill>
                  <a:srgbClr val="0000FF"/>
                </a:solidFill>
                <a:latin typeface="Bookman Old Style" pitchFamily="18" charset="0"/>
              </a:rPr>
              <a:t>fessible</a:t>
            </a:r>
            <a:r>
              <a:rPr lang="en-US" sz="2800" dirty="0">
                <a:solidFill>
                  <a:srgbClr val="0000FF"/>
                </a:solidFill>
                <a:latin typeface="Bookman Old Style" pitchFamily="18" charset="0"/>
              </a:rPr>
              <a:t> solution to execute the query.</a:t>
            </a:r>
          </a:p>
          <a:p>
            <a:pPr>
              <a:buClr>
                <a:srgbClr val="C00000"/>
              </a:buClr>
              <a:buFont typeface="Wingdings" pitchFamily="2" charset="2"/>
              <a:buChar char="ü"/>
            </a:pPr>
            <a:endParaRPr lang="en-US" sz="2800" dirty="0">
              <a:solidFill>
                <a:srgbClr val="0000FF"/>
              </a:solidFill>
              <a:latin typeface="Bookman Old Style" pitchFamily="18" charset="0"/>
            </a:endParaRPr>
          </a:p>
          <a:p>
            <a:pPr>
              <a:buClr>
                <a:srgbClr val="C00000"/>
              </a:buClr>
              <a:buFont typeface="Wingdings" pitchFamily="2" charset="2"/>
              <a:buChar char="ü"/>
            </a:pPr>
            <a:r>
              <a:rPr lang="en-US" sz="2800" dirty="0">
                <a:solidFill>
                  <a:srgbClr val="0000FF"/>
                </a:solidFill>
                <a:latin typeface="Bookman Old Style" pitchFamily="18" charset="0"/>
              </a:rPr>
              <a:t>There are number of ways to execute the query , from that optimal solution will be identified and executed.</a:t>
            </a:r>
          </a:p>
          <a:p>
            <a:pPr>
              <a:buClr>
                <a:srgbClr val="C00000"/>
              </a:buClr>
              <a:buFont typeface="Wingdings" pitchFamily="2" charset="2"/>
              <a:buChar char="ü"/>
            </a:pPr>
            <a:endParaRPr lang="en-US" sz="2800" dirty="0">
              <a:solidFill>
                <a:srgbClr val="0000FF"/>
              </a:solidFill>
              <a:latin typeface="Bookman Old Style" pitchFamily="18" charset="0"/>
            </a:endParaRPr>
          </a:p>
          <a:p>
            <a:pPr>
              <a:buClr>
                <a:srgbClr val="C00000"/>
              </a:buClr>
              <a:buFont typeface="Wingdings" pitchFamily="2" charset="2"/>
              <a:buChar char="ü"/>
            </a:pPr>
            <a:r>
              <a:rPr lang="en-US" sz="2800" dirty="0">
                <a:solidFill>
                  <a:srgbClr val="0000FF"/>
                </a:solidFill>
                <a:latin typeface="Bookman Old Style" pitchFamily="18" charset="0"/>
              </a:rPr>
              <a:t>The basic steps in Query processing are</a:t>
            </a:r>
          </a:p>
          <a:p>
            <a:pPr lvl="1">
              <a:buClr>
                <a:srgbClr val="C00000"/>
              </a:buClr>
              <a:buFont typeface="Arial" pitchFamily="34" charset="0"/>
              <a:buChar char="•"/>
            </a:pPr>
            <a:r>
              <a:rPr lang="en-US" sz="2800" dirty="0">
                <a:solidFill>
                  <a:srgbClr val="0000FF"/>
                </a:solidFill>
                <a:latin typeface="Bookman Old Style" pitchFamily="18" charset="0"/>
                <a:ea typeface="ＭＳ Ｐゴシック" pitchFamily="34" charset="-128"/>
              </a:rPr>
              <a:t>Parsing and translation</a:t>
            </a:r>
          </a:p>
          <a:p>
            <a:pPr lvl="1">
              <a:buClr>
                <a:srgbClr val="C00000"/>
              </a:buClr>
              <a:buFont typeface="Arial" pitchFamily="34" charset="0"/>
              <a:buChar char="•"/>
            </a:pPr>
            <a:r>
              <a:rPr lang="en-US" sz="2800" dirty="0">
                <a:solidFill>
                  <a:srgbClr val="0000FF"/>
                </a:solidFill>
                <a:latin typeface="Bookman Old Style" pitchFamily="18" charset="0"/>
                <a:ea typeface="ＭＳ Ｐゴシック" pitchFamily="34" charset="-128"/>
              </a:rPr>
              <a:t>Optimization</a:t>
            </a:r>
          </a:p>
          <a:p>
            <a:pPr lvl="1">
              <a:buClr>
                <a:srgbClr val="C00000"/>
              </a:buClr>
              <a:buFont typeface="Arial" pitchFamily="34" charset="0"/>
              <a:buChar char="•"/>
            </a:pPr>
            <a:r>
              <a:rPr lang="en-US" sz="2800" dirty="0">
                <a:solidFill>
                  <a:srgbClr val="0000FF"/>
                </a:solidFill>
                <a:latin typeface="Bookman Old Style" pitchFamily="18" charset="0"/>
                <a:ea typeface="ＭＳ Ｐゴシック" pitchFamily="34" charset="-128"/>
              </a:rPr>
              <a:t>Evaluation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grpSp>
        <p:nvGrpSpPr>
          <p:cNvPr id="75" name="Group 74"/>
          <p:cNvGrpSpPr/>
          <p:nvPr/>
        </p:nvGrpSpPr>
        <p:grpSpPr>
          <a:xfrm>
            <a:off x="1094546" y="724674"/>
            <a:ext cx="9787006" cy="5286412"/>
            <a:chOff x="1094546" y="724674"/>
            <a:chExt cx="10358510" cy="5857916"/>
          </a:xfrm>
        </p:grpSpPr>
        <p:sp>
          <p:nvSpPr>
            <p:cNvPr id="7" name="Rectangle 6"/>
            <p:cNvSpPr/>
            <p:nvPr/>
          </p:nvSpPr>
          <p:spPr>
            <a:xfrm>
              <a:off x="1171433" y="938988"/>
              <a:ext cx="1571636" cy="714380"/>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pperplate Gothic Light" pitchFamily="34" charset="0"/>
                </a:rPr>
                <a:t>Query</a:t>
              </a:r>
            </a:p>
          </p:txBody>
        </p:sp>
        <p:sp>
          <p:nvSpPr>
            <p:cNvPr id="8" name="Diamond 7"/>
            <p:cNvSpPr/>
            <p:nvPr/>
          </p:nvSpPr>
          <p:spPr>
            <a:xfrm>
              <a:off x="3594876" y="724674"/>
              <a:ext cx="2786082" cy="1071570"/>
            </a:xfrm>
            <a:prstGeom prst="diamond">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Copperplate Gothic Light" pitchFamily="34" charset="0"/>
                </a:rPr>
                <a:t>Parser and Translator</a:t>
              </a:r>
            </a:p>
          </p:txBody>
        </p:sp>
        <p:sp>
          <p:nvSpPr>
            <p:cNvPr id="9" name="Rectangle 8"/>
            <p:cNvSpPr/>
            <p:nvPr/>
          </p:nvSpPr>
          <p:spPr>
            <a:xfrm>
              <a:off x="7309652" y="938988"/>
              <a:ext cx="2000264" cy="714380"/>
            </a:xfrm>
            <a:prstGeom prst="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50000"/>
                    </a:schemeClr>
                  </a:solidFill>
                  <a:latin typeface="Copperplate Gothic Light" pitchFamily="34" charset="0"/>
                </a:rPr>
                <a:t>Relational Algebra Expression</a:t>
              </a:r>
            </a:p>
          </p:txBody>
        </p:sp>
        <p:sp>
          <p:nvSpPr>
            <p:cNvPr id="10" name="Diamond 9"/>
            <p:cNvSpPr/>
            <p:nvPr/>
          </p:nvSpPr>
          <p:spPr>
            <a:xfrm>
              <a:off x="7100787" y="2296310"/>
              <a:ext cx="2428892" cy="1079310"/>
            </a:xfrm>
            <a:prstGeom prst="diamon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Copperplate Gothic Light" pitchFamily="34" charset="0"/>
                </a:rPr>
                <a:t>Optimizer</a:t>
              </a:r>
            </a:p>
          </p:txBody>
        </p:sp>
        <p:sp>
          <p:nvSpPr>
            <p:cNvPr id="11" name="Rectangle 10"/>
            <p:cNvSpPr/>
            <p:nvPr/>
          </p:nvSpPr>
          <p:spPr>
            <a:xfrm>
              <a:off x="7523966" y="4010822"/>
              <a:ext cx="1571636" cy="714380"/>
            </a:xfrm>
            <a:prstGeom prst="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50000"/>
                    </a:schemeClr>
                  </a:solidFill>
                  <a:latin typeface="Copperplate Gothic Light" pitchFamily="34" charset="0"/>
                </a:rPr>
                <a:t>Execution Plan</a:t>
              </a:r>
            </a:p>
          </p:txBody>
        </p:sp>
        <p:sp>
          <p:nvSpPr>
            <p:cNvPr id="12" name="Diamond 11"/>
            <p:cNvSpPr/>
            <p:nvPr/>
          </p:nvSpPr>
          <p:spPr>
            <a:xfrm>
              <a:off x="3523438" y="3860206"/>
              <a:ext cx="2636949" cy="1000132"/>
            </a:xfrm>
            <a:prstGeom prst="diamond">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Copperplate Gothic Light" pitchFamily="34" charset="0"/>
                </a:rPr>
                <a:t>Evaluation Engine</a:t>
              </a:r>
            </a:p>
          </p:txBody>
        </p:sp>
        <p:sp>
          <p:nvSpPr>
            <p:cNvPr id="13" name="Rectangle 12"/>
            <p:cNvSpPr/>
            <p:nvPr/>
          </p:nvSpPr>
          <p:spPr>
            <a:xfrm>
              <a:off x="1094546" y="4010822"/>
              <a:ext cx="1571636" cy="714380"/>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Copperplate Gothic Light" pitchFamily="34" charset="0"/>
                </a:rPr>
                <a:t>Query Output</a:t>
              </a:r>
            </a:p>
          </p:txBody>
        </p:sp>
        <p:sp>
          <p:nvSpPr>
            <p:cNvPr id="15" name="Can 14"/>
            <p:cNvSpPr/>
            <p:nvPr/>
          </p:nvSpPr>
          <p:spPr>
            <a:xfrm>
              <a:off x="5023636" y="5796772"/>
              <a:ext cx="1143008" cy="785818"/>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pperplate Gothic Light" pitchFamily="34" charset="0"/>
                </a:rPr>
                <a:t>Data</a:t>
              </a:r>
            </a:p>
          </p:txBody>
        </p:sp>
        <p:sp>
          <p:nvSpPr>
            <p:cNvPr id="16" name="Can 15"/>
            <p:cNvSpPr/>
            <p:nvPr/>
          </p:nvSpPr>
          <p:spPr>
            <a:xfrm>
              <a:off x="9952858" y="5439582"/>
              <a:ext cx="1500198" cy="1071570"/>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pperplate Gothic Light" pitchFamily="34" charset="0"/>
                </a:rPr>
                <a:t>Statistics about Data</a:t>
              </a:r>
            </a:p>
          </p:txBody>
        </p:sp>
        <p:cxnSp>
          <p:nvCxnSpPr>
            <p:cNvPr id="20" name="Straight Connector 19"/>
            <p:cNvCxnSpPr>
              <a:stCxn id="16" idx="1"/>
            </p:cNvCxnSpPr>
            <p:nvPr/>
          </p:nvCxnSpPr>
          <p:spPr>
            <a:xfrm rot="16200000" flipV="1">
              <a:off x="9363496" y="4100120"/>
              <a:ext cx="2643206" cy="3571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3"/>
            </p:cNvCxnSpPr>
            <p:nvPr/>
          </p:nvCxnSpPr>
          <p:spPr>
            <a:xfrm rot="10800000" flipV="1">
              <a:off x="9529680" y="2796375"/>
              <a:ext cx="1137559" cy="3958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2"/>
            </p:cNvCxnSpPr>
            <p:nvPr/>
          </p:nvCxnSpPr>
          <p:spPr>
            <a:xfrm rot="5400000">
              <a:off x="4570919" y="5097946"/>
              <a:ext cx="508602" cy="3338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99482" y="5334414"/>
              <a:ext cx="1695658" cy="3373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659670" y="5579675"/>
              <a:ext cx="500066"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3"/>
              <a:endCxn id="8" idx="1"/>
            </p:cNvCxnSpPr>
            <p:nvPr/>
          </p:nvCxnSpPr>
          <p:spPr>
            <a:xfrm flipV="1">
              <a:off x="2743069" y="1260459"/>
              <a:ext cx="851807" cy="3571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3"/>
              <a:endCxn id="9" idx="1"/>
            </p:cNvCxnSpPr>
            <p:nvPr/>
          </p:nvCxnSpPr>
          <p:spPr>
            <a:xfrm>
              <a:off x="6380958" y="1260459"/>
              <a:ext cx="928694" cy="3571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10" idx="0"/>
            </p:cNvCxnSpPr>
            <p:nvPr/>
          </p:nvCxnSpPr>
          <p:spPr>
            <a:xfrm rot="16200000" flipH="1">
              <a:off x="7991037" y="1972114"/>
              <a:ext cx="642942" cy="544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7991037" y="3686627"/>
              <a:ext cx="642942" cy="544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1" idx="1"/>
              <a:endCxn id="12" idx="3"/>
            </p:cNvCxnSpPr>
            <p:nvPr/>
          </p:nvCxnSpPr>
          <p:spPr>
            <a:xfrm rot="10800000">
              <a:off x="6160388" y="4360273"/>
              <a:ext cx="1363579" cy="774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2666183" y="4366424"/>
              <a:ext cx="928694" cy="1588"/>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Can 64"/>
            <p:cNvSpPr/>
            <p:nvPr/>
          </p:nvSpPr>
          <p:spPr>
            <a:xfrm>
              <a:off x="3309124" y="5796772"/>
              <a:ext cx="1143008" cy="785818"/>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pperplate Gothic Light" pitchFamily="34" charset="0"/>
                </a:rPr>
                <a:t>Data</a:t>
              </a:r>
            </a:p>
          </p:txBody>
        </p:sp>
        <p:cxnSp>
          <p:nvCxnSpPr>
            <p:cNvPr id="69" name="Straight Arrow Connector 68"/>
            <p:cNvCxnSpPr/>
            <p:nvPr/>
          </p:nvCxnSpPr>
          <p:spPr>
            <a:xfrm rot="5400000">
              <a:off x="5380032" y="5582458"/>
              <a:ext cx="428628"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938988"/>
            <a:ext cx="10514231" cy="5177205"/>
          </a:xfrm>
        </p:spPr>
        <p:txBody>
          <a:bodyPr/>
          <a:lstStyle/>
          <a:p>
            <a:pPr>
              <a:buNone/>
            </a:pPr>
            <a:r>
              <a:rPr lang="en-US" sz="2400" dirty="0">
                <a:solidFill>
                  <a:srgbClr val="C00000"/>
                </a:solidFill>
                <a:latin typeface="Copperplate Gothic Light" pitchFamily="34" charset="0"/>
                <a:ea typeface="ＭＳ Ｐゴシック" pitchFamily="34" charset="-128"/>
              </a:rPr>
              <a:t>Basic Steps in Query Processing</a:t>
            </a:r>
          </a:p>
          <a:p>
            <a:pPr>
              <a:lnSpc>
                <a:spcPct val="150000"/>
              </a:lnSpc>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Parsing and translation</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Translate the query into its internal form.  </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This is then translated into relational algebra.</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Parser checks syntax, verifies relations</a:t>
            </a:r>
          </a:p>
          <a:p>
            <a:pPr>
              <a:lnSpc>
                <a:spcPct val="150000"/>
              </a:lnSpc>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Evaluation</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The query-execution engine takes a query-evaluation plan, executes that plan, and returns the answers to the query</a:t>
            </a:r>
            <a:r>
              <a:rPr lang="en-US" sz="1600" dirty="0">
                <a:solidFill>
                  <a:srgbClr val="0000FF"/>
                </a:solidFill>
                <a:latin typeface="Bookman Old Style" pitchFamily="18" charset="0"/>
                <a:ea typeface="ＭＳ Ｐゴシック" pitchFamily="34" charset="-128"/>
              </a:rPr>
              <a:t>.</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724674"/>
            <a:ext cx="10972157" cy="5715040"/>
          </a:xfrm>
        </p:spPr>
        <p:txBody>
          <a:bodyPr/>
          <a:lstStyle/>
          <a:p>
            <a:pPr>
              <a:buClr>
                <a:srgbClr val="C00000"/>
              </a:buClr>
              <a:buNone/>
            </a:pPr>
            <a:r>
              <a:rPr lang="en-US" sz="2400" dirty="0">
                <a:solidFill>
                  <a:srgbClr val="C00000"/>
                </a:solidFill>
                <a:latin typeface="Copperplate Gothic Light" pitchFamily="34" charset="0"/>
                <a:ea typeface="ＭＳ Ｐゴシック" pitchFamily="34" charset="-128"/>
              </a:rPr>
              <a:t>Basic steps in Query Optimization</a:t>
            </a:r>
          </a:p>
          <a:p>
            <a:pPr>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A relational algebra expression may have many equivalent expressions</a:t>
            </a:r>
          </a:p>
          <a:p>
            <a:pPr lvl="1">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E.g., </a:t>
            </a:r>
            <a:r>
              <a:rPr lang="en-US" sz="2400" dirty="0">
                <a:solidFill>
                  <a:srgbClr val="0000FF"/>
                </a:solidFill>
                <a:latin typeface="Bookman Old Style" pitchFamily="18" charset="0"/>
                <a:ea typeface="ＭＳ Ｐゴシック" pitchFamily="34" charset="-128"/>
                <a:sym typeface="Symbol" pitchFamily="18" charset="2"/>
              </a:rPr>
              <a:t></a:t>
            </a:r>
            <a:r>
              <a:rPr lang="en-US" sz="2400" baseline="-25000" dirty="0">
                <a:solidFill>
                  <a:srgbClr val="0000FF"/>
                </a:solidFill>
                <a:latin typeface="Bookman Old Style" pitchFamily="18" charset="0"/>
                <a:ea typeface="ＭＳ Ｐゴシック" pitchFamily="34" charset="-128"/>
                <a:sym typeface="Symbol" pitchFamily="18" charset="2"/>
              </a:rPr>
              <a:t>salary75000</a:t>
            </a:r>
            <a:r>
              <a:rPr lang="en-US" sz="2000" dirty="0">
                <a:solidFill>
                  <a:srgbClr val="0000FF"/>
                </a:solidFill>
                <a:latin typeface="Bookman Old Style" pitchFamily="18" charset="0"/>
                <a:ea typeface="ＭＳ Ｐゴシック" pitchFamily="34" charset="-128"/>
                <a:sym typeface="Symbol" pitchFamily="18" charset="2"/>
              </a:rPr>
              <a:t>(</a:t>
            </a:r>
            <a:r>
              <a:rPr lang="en-US" dirty="0">
                <a:solidFill>
                  <a:srgbClr val="0000FF"/>
                </a:solidFill>
                <a:latin typeface="Bookman Old Style" pitchFamily="18" charset="0"/>
                <a:ea typeface="ＭＳ Ｐゴシック" pitchFamily="34" charset="-128"/>
                <a:sym typeface="Symbol" pitchFamily="18" charset="2"/>
              </a:rPr>
              <a:t></a:t>
            </a:r>
            <a:r>
              <a:rPr lang="en-US" sz="2000" baseline="-25000" dirty="0">
                <a:solidFill>
                  <a:srgbClr val="0000FF"/>
                </a:solidFill>
                <a:latin typeface="Bookman Old Style" pitchFamily="18" charset="0"/>
                <a:ea typeface="ＭＳ Ｐゴシック" pitchFamily="34" charset="-128"/>
                <a:sym typeface="Symbol" pitchFamily="18" charset="2"/>
              </a:rPr>
              <a:t>salary</a:t>
            </a:r>
            <a:r>
              <a:rPr lang="en-US" sz="2000" dirty="0">
                <a:solidFill>
                  <a:srgbClr val="0000FF"/>
                </a:solidFill>
                <a:latin typeface="Bookman Old Style" pitchFamily="18" charset="0"/>
                <a:ea typeface="ＭＳ Ｐゴシック" pitchFamily="34" charset="-128"/>
                <a:sym typeface="Symbol" pitchFamily="18" charset="2"/>
              </a:rPr>
              <a:t>(instructor)) is equivalent to </a:t>
            </a:r>
            <a:br>
              <a:rPr lang="en-US" sz="2000" dirty="0">
                <a:solidFill>
                  <a:srgbClr val="0000FF"/>
                </a:solidFill>
                <a:latin typeface="Bookman Old Style" pitchFamily="18" charset="0"/>
                <a:ea typeface="ＭＳ Ｐゴシック" pitchFamily="34" charset="-128"/>
                <a:sym typeface="Symbol" pitchFamily="18" charset="2"/>
              </a:rPr>
            </a:br>
            <a:r>
              <a:rPr lang="en-US" sz="2000" dirty="0">
                <a:solidFill>
                  <a:srgbClr val="0000FF"/>
                </a:solidFill>
                <a:latin typeface="Bookman Old Style" pitchFamily="18" charset="0"/>
                <a:ea typeface="ＭＳ Ｐゴシック" pitchFamily="34" charset="-128"/>
                <a:sym typeface="Symbol" pitchFamily="18" charset="2"/>
              </a:rPr>
              <a:t>         </a:t>
            </a:r>
            <a:r>
              <a:rPr lang="en-US" dirty="0">
                <a:solidFill>
                  <a:srgbClr val="0000FF"/>
                </a:solidFill>
                <a:latin typeface="Bookman Old Style" pitchFamily="18" charset="0"/>
                <a:ea typeface="ＭＳ Ｐゴシック" pitchFamily="34" charset="-128"/>
                <a:sym typeface="Symbol" pitchFamily="18" charset="2"/>
              </a:rPr>
              <a:t></a:t>
            </a:r>
            <a:r>
              <a:rPr lang="en-US" sz="2400" baseline="-25000" dirty="0">
                <a:solidFill>
                  <a:srgbClr val="0000FF"/>
                </a:solidFill>
                <a:latin typeface="Bookman Old Style" pitchFamily="18" charset="0"/>
                <a:ea typeface="ＭＳ Ｐゴシック" pitchFamily="34" charset="-128"/>
                <a:sym typeface="Symbol" pitchFamily="18" charset="2"/>
              </a:rPr>
              <a:t>salary</a:t>
            </a:r>
            <a:r>
              <a:rPr lang="en-US" sz="2000" dirty="0">
                <a:solidFill>
                  <a:srgbClr val="0000FF"/>
                </a:solidFill>
                <a:latin typeface="Bookman Old Style" pitchFamily="18" charset="0"/>
                <a:ea typeface="ＭＳ Ｐゴシック" pitchFamily="34" charset="-128"/>
                <a:sym typeface="Symbol" pitchFamily="18" charset="2"/>
              </a:rPr>
              <a:t>(</a:t>
            </a:r>
            <a:r>
              <a:rPr lang="en-US" sz="2400" dirty="0">
                <a:solidFill>
                  <a:srgbClr val="0000FF"/>
                </a:solidFill>
                <a:latin typeface="Bookman Old Style" pitchFamily="18" charset="0"/>
                <a:ea typeface="ＭＳ Ｐゴシック" pitchFamily="34" charset="-128"/>
                <a:sym typeface="Symbol" pitchFamily="18" charset="2"/>
              </a:rPr>
              <a:t></a:t>
            </a:r>
            <a:r>
              <a:rPr lang="en-US" sz="2400" baseline="-25000" dirty="0">
                <a:solidFill>
                  <a:srgbClr val="0000FF"/>
                </a:solidFill>
                <a:latin typeface="Bookman Old Style" pitchFamily="18" charset="0"/>
                <a:ea typeface="ＭＳ Ｐゴシック" pitchFamily="34" charset="-128"/>
                <a:sym typeface="Symbol" pitchFamily="18" charset="2"/>
              </a:rPr>
              <a:t>salary75000</a:t>
            </a:r>
            <a:r>
              <a:rPr lang="en-US" sz="2000" dirty="0">
                <a:solidFill>
                  <a:srgbClr val="0000FF"/>
                </a:solidFill>
                <a:latin typeface="Bookman Old Style" pitchFamily="18" charset="0"/>
                <a:ea typeface="ＭＳ Ｐゴシック" pitchFamily="34" charset="-128"/>
                <a:sym typeface="Symbol" pitchFamily="18" charset="2"/>
              </a:rPr>
              <a:t>(instructor))</a:t>
            </a:r>
          </a:p>
          <a:p>
            <a:pPr>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sym typeface="Symbol" pitchFamily="18" charset="2"/>
              </a:rPr>
              <a:t>Each relational algebra operation can be evaluated using one of several different algorithms</a:t>
            </a:r>
          </a:p>
          <a:p>
            <a:pPr lvl="1">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sym typeface="Symbol" pitchFamily="18" charset="2"/>
              </a:rPr>
              <a:t>Correspondingly, a relational-algebra expression can be evaluated in many ways. </a:t>
            </a:r>
          </a:p>
          <a:p>
            <a:pPr>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sym typeface="Symbol" pitchFamily="18" charset="2"/>
              </a:rPr>
              <a:t>Annotated expression specifying detailed evaluation strategy is called an evaluation-plan.</a:t>
            </a:r>
          </a:p>
          <a:p>
            <a:pPr lvl="1">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sym typeface="Symbol" pitchFamily="18" charset="2"/>
              </a:rPr>
              <a:t>E.g., can use an index on salary to find instructors with salary &lt; 75000,</a:t>
            </a:r>
          </a:p>
          <a:p>
            <a:pPr lvl="1">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sym typeface="Symbol" pitchFamily="18" charset="2"/>
              </a:rPr>
              <a:t>or can perform complete relation scan and discard instructors with salary  75000</a:t>
            </a: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1081864"/>
            <a:ext cx="10829280" cy="5034329"/>
          </a:xfrm>
        </p:spPr>
        <p:txBody>
          <a:bodyPr/>
          <a:lstStyle/>
          <a:p>
            <a:pPr>
              <a:buNone/>
            </a:pPr>
            <a:r>
              <a:rPr lang="en-US" sz="2400" dirty="0">
                <a:solidFill>
                  <a:srgbClr val="C00000"/>
                </a:solidFill>
                <a:latin typeface="Copperplate Gothic Light" pitchFamily="34" charset="0"/>
                <a:ea typeface="ＭＳ Ｐゴシック" pitchFamily="34" charset="-128"/>
              </a:rPr>
              <a:t>Basic steps in Query Optimization</a:t>
            </a:r>
          </a:p>
          <a:p>
            <a:pPr>
              <a:buClr>
                <a:srgbClr val="C00000"/>
              </a:buClr>
              <a:buFont typeface="Wingdings" pitchFamily="2" charset="2"/>
              <a:buChar char="ü"/>
            </a:pPr>
            <a:r>
              <a:rPr lang="en-US" sz="2400" dirty="0">
                <a:solidFill>
                  <a:srgbClr val="0000FF"/>
                </a:solidFill>
                <a:latin typeface="Bookman Old Style" pitchFamily="18" charset="0"/>
                <a:ea typeface="ＭＳ Ｐゴシック" pitchFamily="34" charset="-128"/>
                <a:sym typeface="Symbol" pitchFamily="18" charset="2"/>
              </a:rPr>
              <a:t>Query Optimization: Amongst all equivalent evaluation plans choose the one with lowest cost. </a:t>
            </a:r>
          </a:p>
          <a:p>
            <a:pPr lvl="1">
              <a:buClr>
                <a:srgbClr val="C00000"/>
              </a:buClr>
              <a:buFont typeface="Arial" pitchFamily="34" charset="0"/>
              <a:buChar char="•"/>
            </a:pPr>
            <a:r>
              <a:rPr lang="en-US" sz="2400" dirty="0">
                <a:solidFill>
                  <a:srgbClr val="0000FF"/>
                </a:solidFill>
                <a:latin typeface="Bookman Old Style" pitchFamily="18" charset="0"/>
                <a:ea typeface="ＭＳ Ｐゴシック" pitchFamily="34" charset="-128"/>
                <a:sym typeface="Symbol" pitchFamily="18" charset="2"/>
              </a:rPr>
              <a:t> Cost is estimated using statistical information from the</a:t>
            </a:r>
            <a:br>
              <a:rPr lang="en-US" sz="2400" dirty="0">
                <a:solidFill>
                  <a:srgbClr val="0000FF"/>
                </a:solidFill>
                <a:latin typeface="Bookman Old Style" pitchFamily="18" charset="0"/>
                <a:ea typeface="ＭＳ Ｐゴシック" pitchFamily="34" charset="-128"/>
                <a:sym typeface="Symbol" pitchFamily="18" charset="2"/>
              </a:rPr>
            </a:br>
            <a:r>
              <a:rPr lang="en-US" sz="2400" dirty="0">
                <a:solidFill>
                  <a:srgbClr val="0000FF"/>
                </a:solidFill>
                <a:latin typeface="Bookman Old Style" pitchFamily="18" charset="0"/>
                <a:ea typeface="ＭＳ Ｐゴシック" pitchFamily="34" charset="-128"/>
                <a:sym typeface="Symbol" pitchFamily="18" charset="2"/>
              </a:rPr>
              <a:t> database catalog</a:t>
            </a:r>
          </a:p>
          <a:p>
            <a:pPr lvl="2">
              <a:buClr>
                <a:srgbClr val="C00000"/>
              </a:buClr>
              <a:buFont typeface="Wingdings" pitchFamily="2" charset="2"/>
              <a:buChar char="§"/>
            </a:pPr>
            <a:r>
              <a:rPr lang="en-US" sz="2400" dirty="0">
                <a:solidFill>
                  <a:srgbClr val="0000FF"/>
                </a:solidFill>
                <a:latin typeface="Bookman Old Style" pitchFamily="18" charset="0"/>
                <a:ea typeface="ＭＳ Ｐゴシック" pitchFamily="34" charset="-128"/>
                <a:sym typeface="Symbol" pitchFamily="18" charset="2"/>
              </a:rPr>
              <a:t>e.g. number of </a:t>
            </a:r>
            <a:r>
              <a:rPr lang="en-US" sz="2400" dirty="0" err="1">
                <a:solidFill>
                  <a:srgbClr val="0000FF"/>
                </a:solidFill>
                <a:latin typeface="Bookman Old Style" pitchFamily="18" charset="0"/>
                <a:ea typeface="ＭＳ Ｐゴシック" pitchFamily="34" charset="-128"/>
                <a:sym typeface="Symbol" pitchFamily="18" charset="2"/>
              </a:rPr>
              <a:t>tuples</a:t>
            </a:r>
            <a:r>
              <a:rPr lang="en-US" sz="2400" dirty="0">
                <a:solidFill>
                  <a:srgbClr val="0000FF"/>
                </a:solidFill>
                <a:latin typeface="Bookman Old Style" pitchFamily="18" charset="0"/>
                <a:ea typeface="ＭＳ Ｐゴシック" pitchFamily="34" charset="-128"/>
                <a:sym typeface="Symbol" pitchFamily="18" charset="2"/>
              </a:rPr>
              <a:t> in each relation, size of </a:t>
            </a:r>
            <a:r>
              <a:rPr lang="en-US" sz="2400" dirty="0" err="1">
                <a:solidFill>
                  <a:srgbClr val="0000FF"/>
                </a:solidFill>
                <a:latin typeface="Bookman Old Style" pitchFamily="18" charset="0"/>
                <a:ea typeface="ＭＳ Ｐゴシック" pitchFamily="34" charset="-128"/>
                <a:sym typeface="Symbol" pitchFamily="18" charset="2"/>
              </a:rPr>
              <a:t>tuples</a:t>
            </a:r>
            <a:r>
              <a:rPr lang="en-US" sz="2400" dirty="0">
                <a:solidFill>
                  <a:srgbClr val="0000FF"/>
                </a:solidFill>
                <a:latin typeface="Bookman Old Style" pitchFamily="18" charset="0"/>
                <a:ea typeface="ＭＳ Ｐゴシック" pitchFamily="34" charset="-128"/>
                <a:sym typeface="Symbol" pitchFamily="18" charset="2"/>
              </a:rPr>
              <a:t>, etc.</a:t>
            </a:r>
          </a:p>
          <a:p>
            <a:pPr>
              <a:buClr>
                <a:srgbClr val="C00000"/>
              </a:buClr>
              <a:buFont typeface="Wingdings" pitchFamily="2" charset="2"/>
              <a:buChar char="ü"/>
            </a:pPr>
            <a:r>
              <a:rPr lang="en-US" sz="2400" dirty="0">
                <a:solidFill>
                  <a:srgbClr val="0000FF"/>
                </a:solidFill>
                <a:latin typeface="Bookman Old Style" pitchFamily="18" charset="0"/>
                <a:ea typeface="ＭＳ Ｐゴシック" pitchFamily="34" charset="-128"/>
                <a:sym typeface="Symbol" pitchFamily="18" charset="2"/>
              </a:rPr>
              <a:t>In this chapter we study</a:t>
            </a:r>
          </a:p>
          <a:p>
            <a:pPr lvl="1">
              <a:buClr>
                <a:srgbClr val="C00000"/>
              </a:buClr>
              <a:buFont typeface="Arial" pitchFamily="34" charset="0"/>
              <a:buChar char="•"/>
            </a:pPr>
            <a:r>
              <a:rPr lang="en-US" sz="2400" dirty="0">
                <a:solidFill>
                  <a:srgbClr val="0000FF"/>
                </a:solidFill>
                <a:latin typeface="Bookman Old Style" pitchFamily="18" charset="0"/>
                <a:ea typeface="ＭＳ Ｐゴシック" pitchFamily="34" charset="-128"/>
                <a:sym typeface="Symbol" pitchFamily="18" charset="2"/>
              </a:rPr>
              <a:t>How to measure query costs</a:t>
            </a:r>
          </a:p>
          <a:p>
            <a:pPr lvl="1">
              <a:buClr>
                <a:srgbClr val="C00000"/>
              </a:buClr>
              <a:buFont typeface="Arial" pitchFamily="34" charset="0"/>
              <a:buChar char="•"/>
            </a:pPr>
            <a:r>
              <a:rPr lang="en-US" sz="2400" dirty="0">
                <a:solidFill>
                  <a:srgbClr val="0000FF"/>
                </a:solidFill>
                <a:latin typeface="Bookman Old Style" pitchFamily="18" charset="0"/>
                <a:ea typeface="ＭＳ Ｐゴシック" pitchFamily="34" charset="-128"/>
                <a:sym typeface="Symbol" pitchFamily="18" charset="2"/>
              </a:rPr>
              <a:t>Algorithms for evaluating relational algebra operations</a:t>
            </a:r>
          </a:p>
          <a:p>
            <a:pPr lvl="1">
              <a:buClr>
                <a:srgbClr val="C00000"/>
              </a:buClr>
              <a:buFont typeface="Arial" pitchFamily="34" charset="0"/>
              <a:buChar char="•"/>
            </a:pPr>
            <a:r>
              <a:rPr lang="en-US" sz="2400" dirty="0">
                <a:solidFill>
                  <a:srgbClr val="0000FF"/>
                </a:solidFill>
                <a:latin typeface="Bookman Old Style" pitchFamily="18" charset="0"/>
                <a:ea typeface="ＭＳ Ｐゴシック" pitchFamily="34" charset="-128"/>
                <a:sym typeface="Symbol" pitchFamily="18" charset="2"/>
              </a:rPr>
              <a:t>How to combine algorithms for individual operations in order to evaluate a complete expression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0514231" cy="5786478"/>
          </a:xfrm>
        </p:spPr>
        <p:txBody>
          <a:bodyPr>
            <a:normAutofit lnSpcReduction="10000"/>
          </a:bodyPr>
          <a:lstStyle/>
          <a:p>
            <a:pPr>
              <a:buNone/>
            </a:pPr>
            <a:r>
              <a:rPr lang="en-US" sz="2400" dirty="0">
                <a:solidFill>
                  <a:srgbClr val="C00000"/>
                </a:solidFill>
                <a:effectLst>
                  <a:outerShdw blurRad="38100" dist="38100" dir="2700000" algn="tl">
                    <a:srgbClr val="C0C0C0"/>
                  </a:outerShdw>
                </a:effectLst>
                <a:latin typeface="Copperplate Gothic Light" pitchFamily="34" charset="0"/>
                <a:ea typeface="ＭＳ Ｐゴシック" pitchFamily="34" charset="-128"/>
              </a:rPr>
              <a:t>Measures of Query Cost</a:t>
            </a:r>
          </a:p>
          <a:p>
            <a:pPr>
              <a:lnSpc>
                <a:spcPct val="150000"/>
              </a:lnSpc>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Cost is generally measured as total elapsed time for answering query</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Many factors contribute to time cost</a:t>
            </a:r>
          </a:p>
          <a:p>
            <a:pPr lvl="2">
              <a:lnSpc>
                <a:spcPct val="150000"/>
              </a:lnSpc>
              <a:buClr>
                <a:srgbClr val="C00000"/>
              </a:buClr>
              <a:buFont typeface="Wingdings" pitchFamily="2" charset="2"/>
              <a:buChar char="§"/>
            </a:pPr>
            <a:r>
              <a:rPr lang="en-US" sz="2000" dirty="0">
                <a:solidFill>
                  <a:srgbClr val="0000FF"/>
                </a:solidFill>
                <a:latin typeface="Bookman Old Style" pitchFamily="18" charset="0"/>
                <a:ea typeface="ＭＳ Ｐゴシック" pitchFamily="34" charset="-128"/>
              </a:rPr>
              <a:t>disk accesses, CPU, or even network communication</a:t>
            </a:r>
          </a:p>
          <a:p>
            <a:pPr>
              <a:lnSpc>
                <a:spcPct val="150000"/>
              </a:lnSpc>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Typically disk access is the predominant cost, and is also relatively easy to estimate.   Measured by taking into account</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Number of seeks             * average-seek-cost</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Number of blocks read     * average-block-read-cost</a:t>
            </a:r>
          </a:p>
          <a:p>
            <a:pPr lvl="1">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Number of blocks written * average-block-write-cost</a:t>
            </a:r>
          </a:p>
          <a:p>
            <a:pPr lvl="2">
              <a:lnSpc>
                <a:spcPct val="150000"/>
              </a:lnSpc>
              <a:buClr>
                <a:srgbClr val="C00000"/>
              </a:buClr>
              <a:buFont typeface="Wingdings" pitchFamily="2" charset="2"/>
              <a:buChar char="§"/>
            </a:pPr>
            <a:r>
              <a:rPr lang="en-US" sz="2000" dirty="0">
                <a:solidFill>
                  <a:srgbClr val="0000FF"/>
                </a:solidFill>
                <a:latin typeface="Bookman Old Style" pitchFamily="18" charset="0"/>
                <a:ea typeface="ＭＳ Ｐゴシック" pitchFamily="34" charset="-128"/>
              </a:rPr>
              <a:t>Cost to write a block is greater than cost to read a block </a:t>
            </a:r>
          </a:p>
          <a:p>
            <a:pPr lvl="3">
              <a:lnSpc>
                <a:spcPct val="15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rPr>
              <a:t>data is read back after being written to ensure that the write was successful</a:t>
            </a: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135</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653236"/>
            <a:ext cx="11043594" cy="5929354"/>
          </a:xfrm>
        </p:spPr>
        <p:txBody>
          <a:bodyPr>
            <a:normAutofit fontScale="85000" lnSpcReduction="20000"/>
          </a:bodyPr>
          <a:lstStyle/>
          <a:p>
            <a:pPr>
              <a:buNone/>
            </a:pPr>
            <a:r>
              <a:rPr lang="en-US" sz="2400" dirty="0">
                <a:solidFill>
                  <a:srgbClr val="C00000"/>
                </a:solidFill>
                <a:effectLst>
                  <a:outerShdw blurRad="38100" dist="38100" dir="2700000" algn="tl">
                    <a:srgbClr val="C0C0C0"/>
                  </a:outerShdw>
                </a:effectLst>
                <a:latin typeface="Copperplate Gothic Light" pitchFamily="34" charset="0"/>
                <a:ea typeface="ＭＳ Ｐゴシック" pitchFamily="34" charset="-128"/>
              </a:rPr>
              <a:t>Measures of Query Cost</a:t>
            </a:r>
          </a:p>
          <a:p>
            <a:pPr>
              <a:buNone/>
            </a:pPr>
            <a:endParaRPr lang="en-US" sz="2000" dirty="0">
              <a:solidFill>
                <a:srgbClr val="0000FF"/>
              </a:solidFill>
              <a:latin typeface="Bookman Old Style" pitchFamily="18" charset="0"/>
              <a:ea typeface="ＭＳ Ｐゴシック" pitchFamily="34" charset="-128"/>
            </a:endParaRPr>
          </a:p>
          <a:p>
            <a:pPr>
              <a:lnSpc>
                <a:spcPct val="120000"/>
              </a:lnSpc>
              <a:buClr>
                <a:srgbClr val="C00000"/>
              </a:buClr>
              <a:buFont typeface="Wingdings" pitchFamily="2" charset="2"/>
              <a:buChar char="ü"/>
            </a:pPr>
            <a:r>
              <a:rPr lang="en-US" sz="2100" dirty="0">
                <a:solidFill>
                  <a:srgbClr val="0000FF"/>
                </a:solidFill>
                <a:latin typeface="Bookman Old Style" pitchFamily="18" charset="0"/>
                <a:ea typeface="ＭＳ Ｐゴシック" pitchFamily="34" charset="-128"/>
              </a:rPr>
              <a:t>For simplicity we just use the number of block transfers from disk and the number of seeks as the cost measures</a:t>
            </a:r>
          </a:p>
          <a:p>
            <a:pPr lvl="1">
              <a:lnSpc>
                <a:spcPct val="120000"/>
              </a:lnSpc>
              <a:buClr>
                <a:srgbClr val="C00000"/>
              </a:buClr>
              <a:buFont typeface="Arial" pitchFamily="34" charset="0"/>
              <a:buChar char="•"/>
            </a:pPr>
            <a:r>
              <a:rPr lang="en-US" sz="2100" dirty="0" err="1">
                <a:solidFill>
                  <a:srgbClr val="0000FF"/>
                </a:solidFill>
                <a:latin typeface="Bookman Old Style" pitchFamily="18" charset="0"/>
                <a:ea typeface="ＭＳ Ｐゴシック" pitchFamily="34" charset="-128"/>
              </a:rPr>
              <a:t>t</a:t>
            </a:r>
            <a:r>
              <a:rPr lang="en-US" sz="2100" baseline="-25000" dirty="0" err="1">
                <a:solidFill>
                  <a:srgbClr val="0000FF"/>
                </a:solidFill>
                <a:latin typeface="Bookman Old Style" pitchFamily="18" charset="0"/>
                <a:ea typeface="ＭＳ Ｐゴシック" pitchFamily="34" charset="-128"/>
              </a:rPr>
              <a:t>T</a:t>
            </a:r>
            <a:r>
              <a:rPr lang="en-US" sz="2100" dirty="0">
                <a:solidFill>
                  <a:srgbClr val="0000FF"/>
                </a:solidFill>
                <a:latin typeface="Bookman Old Style" pitchFamily="18" charset="0"/>
                <a:ea typeface="ＭＳ Ｐゴシック" pitchFamily="34" charset="-128"/>
              </a:rPr>
              <a:t> – time to transfer one block</a:t>
            </a:r>
          </a:p>
          <a:p>
            <a:pPr lvl="1">
              <a:lnSpc>
                <a:spcPct val="120000"/>
              </a:lnSpc>
              <a:buClr>
                <a:srgbClr val="C00000"/>
              </a:buClr>
              <a:buFont typeface="Arial" pitchFamily="34" charset="0"/>
              <a:buChar char="•"/>
            </a:pPr>
            <a:r>
              <a:rPr lang="en-US" sz="2100" dirty="0" err="1">
                <a:solidFill>
                  <a:srgbClr val="0000FF"/>
                </a:solidFill>
                <a:latin typeface="Bookman Old Style" pitchFamily="18" charset="0"/>
                <a:ea typeface="ＭＳ Ｐゴシック" pitchFamily="34" charset="-128"/>
              </a:rPr>
              <a:t>t</a:t>
            </a:r>
            <a:r>
              <a:rPr lang="en-US" sz="2100" baseline="-25000" dirty="0" err="1">
                <a:solidFill>
                  <a:srgbClr val="0000FF"/>
                </a:solidFill>
                <a:latin typeface="Bookman Old Style" pitchFamily="18" charset="0"/>
                <a:ea typeface="ＭＳ Ｐゴシック" pitchFamily="34" charset="-128"/>
              </a:rPr>
              <a:t>S</a:t>
            </a:r>
            <a:r>
              <a:rPr lang="en-US" sz="2100" dirty="0">
                <a:solidFill>
                  <a:srgbClr val="0000FF"/>
                </a:solidFill>
                <a:latin typeface="Bookman Old Style" pitchFamily="18" charset="0"/>
                <a:ea typeface="ＭＳ Ｐゴシック" pitchFamily="34" charset="-128"/>
              </a:rPr>
              <a:t> – time for one seek</a:t>
            </a:r>
          </a:p>
          <a:p>
            <a:pPr lvl="1">
              <a:lnSpc>
                <a:spcPct val="120000"/>
              </a:lnSpc>
              <a:buClr>
                <a:srgbClr val="C00000"/>
              </a:buClr>
              <a:buFont typeface="Arial" pitchFamily="34" charset="0"/>
              <a:buChar char="•"/>
            </a:pPr>
            <a:r>
              <a:rPr lang="en-US" sz="2100" dirty="0">
                <a:solidFill>
                  <a:srgbClr val="0000FF"/>
                </a:solidFill>
                <a:latin typeface="Bookman Old Style" pitchFamily="18" charset="0"/>
                <a:ea typeface="ＭＳ Ｐゴシック" pitchFamily="34" charset="-128"/>
              </a:rPr>
              <a:t>Cost for b block transfers plus S seeks</a:t>
            </a:r>
            <a:br>
              <a:rPr lang="en-US" sz="2100" dirty="0">
                <a:solidFill>
                  <a:srgbClr val="0000FF"/>
                </a:solidFill>
                <a:latin typeface="Bookman Old Style" pitchFamily="18" charset="0"/>
                <a:ea typeface="ＭＳ Ｐゴシック" pitchFamily="34" charset="-128"/>
              </a:rPr>
            </a:br>
            <a:r>
              <a:rPr lang="en-US" sz="2100" dirty="0">
                <a:solidFill>
                  <a:srgbClr val="0000FF"/>
                </a:solidFill>
                <a:latin typeface="Bookman Old Style" pitchFamily="18" charset="0"/>
                <a:ea typeface="ＭＳ Ｐゴシック" pitchFamily="34" charset="-128"/>
              </a:rPr>
              <a:t>        b * </a:t>
            </a:r>
            <a:r>
              <a:rPr lang="en-US" sz="2100" dirty="0" err="1">
                <a:solidFill>
                  <a:srgbClr val="0000FF"/>
                </a:solidFill>
                <a:latin typeface="Bookman Old Style" pitchFamily="18" charset="0"/>
                <a:ea typeface="ＭＳ Ｐゴシック" pitchFamily="34" charset="-128"/>
              </a:rPr>
              <a:t>t</a:t>
            </a:r>
            <a:r>
              <a:rPr lang="en-US" sz="2100" baseline="-25000" dirty="0" err="1">
                <a:solidFill>
                  <a:srgbClr val="0000FF"/>
                </a:solidFill>
                <a:latin typeface="Bookman Old Style" pitchFamily="18" charset="0"/>
                <a:ea typeface="ＭＳ Ｐゴシック" pitchFamily="34" charset="-128"/>
              </a:rPr>
              <a:t>T</a:t>
            </a:r>
            <a:r>
              <a:rPr lang="en-US" sz="2100" dirty="0">
                <a:solidFill>
                  <a:srgbClr val="0000FF"/>
                </a:solidFill>
                <a:latin typeface="Bookman Old Style" pitchFamily="18" charset="0"/>
                <a:ea typeface="ＭＳ Ｐゴシック" pitchFamily="34" charset="-128"/>
              </a:rPr>
              <a:t> + S * </a:t>
            </a:r>
            <a:r>
              <a:rPr lang="en-US" sz="2100" dirty="0" err="1">
                <a:solidFill>
                  <a:srgbClr val="0000FF"/>
                </a:solidFill>
                <a:latin typeface="Bookman Old Style" pitchFamily="18" charset="0"/>
                <a:ea typeface="ＭＳ Ｐゴシック" pitchFamily="34" charset="-128"/>
              </a:rPr>
              <a:t>t</a:t>
            </a:r>
            <a:r>
              <a:rPr lang="en-US" sz="2100" baseline="-25000" dirty="0" err="1">
                <a:solidFill>
                  <a:srgbClr val="0000FF"/>
                </a:solidFill>
                <a:latin typeface="Bookman Old Style" pitchFamily="18" charset="0"/>
                <a:ea typeface="ＭＳ Ｐゴシック" pitchFamily="34" charset="-128"/>
              </a:rPr>
              <a:t>S</a:t>
            </a:r>
            <a:r>
              <a:rPr lang="en-US" sz="2100" dirty="0">
                <a:solidFill>
                  <a:srgbClr val="0000FF"/>
                </a:solidFill>
                <a:latin typeface="Bookman Old Style" pitchFamily="18" charset="0"/>
                <a:ea typeface="ＭＳ Ｐゴシック" pitchFamily="34" charset="-128"/>
              </a:rPr>
              <a:t> </a:t>
            </a:r>
          </a:p>
          <a:p>
            <a:pPr>
              <a:lnSpc>
                <a:spcPct val="120000"/>
              </a:lnSpc>
              <a:buClr>
                <a:srgbClr val="C00000"/>
              </a:buClr>
              <a:buFont typeface="Wingdings" pitchFamily="2" charset="2"/>
              <a:buChar char="ü"/>
            </a:pPr>
            <a:r>
              <a:rPr lang="en-US" sz="2100" dirty="0">
                <a:solidFill>
                  <a:srgbClr val="0000FF"/>
                </a:solidFill>
                <a:latin typeface="Bookman Old Style" pitchFamily="18" charset="0"/>
                <a:ea typeface="ＭＳ Ｐゴシック" pitchFamily="34" charset="-128"/>
              </a:rPr>
              <a:t>We ignore CPU costs for simplicity</a:t>
            </a:r>
          </a:p>
          <a:p>
            <a:pPr lvl="1">
              <a:lnSpc>
                <a:spcPct val="120000"/>
              </a:lnSpc>
              <a:buClr>
                <a:srgbClr val="C00000"/>
              </a:buClr>
              <a:buFont typeface="Arial" pitchFamily="34" charset="0"/>
              <a:buChar char="•"/>
            </a:pPr>
            <a:r>
              <a:rPr lang="en-US" sz="2100" dirty="0">
                <a:solidFill>
                  <a:srgbClr val="0000FF"/>
                </a:solidFill>
                <a:latin typeface="Bookman Old Style" pitchFamily="18" charset="0"/>
                <a:ea typeface="ＭＳ Ｐゴシック" pitchFamily="34" charset="-128"/>
              </a:rPr>
              <a:t>Real systems do take CPU cost into account</a:t>
            </a:r>
          </a:p>
          <a:p>
            <a:pPr>
              <a:lnSpc>
                <a:spcPct val="120000"/>
              </a:lnSpc>
              <a:buClr>
                <a:srgbClr val="C00000"/>
              </a:buClr>
              <a:buFont typeface="Wingdings" pitchFamily="2" charset="2"/>
              <a:buChar char="ü"/>
            </a:pPr>
            <a:r>
              <a:rPr lang="en-US" sz="2100" dirty="0">
                <a:solidFill>
                  <a:srgbClr val="0000FF"/>
                </a:solidFill>
                <a:latin typeface="Bookman Old Style" pitchFamily="18" charset="0"/>
                <a:ea typeface="ＭＳ Ｐゴシック" pitchFamily="34" charset="-128"/>
              </a:rPr>
              <a:t>We do not include cost to writing output to disk in our cost formulae</a:t>
            </a:r>
          </a:p>
          <a:p>
            <a:pPr>
              <a:lnSpc>
                <a:spcPct val="120000"/>
              </a:lnSpc>
              <a:buClr>
                <a:srgbClr val="C00000"/>
              </a:buClr>
              <a:buFont typeface="Wingdings" pitchFamily="2" charset="2"/>
              <a:buChar char="ü"/>
            </a:pPr>
            <a:r>
              <a:rPr lang="en-US" sz="2100" dirty="0">
                <a:solidFill>
                  <a:srgbClr val="0000FF"/>
                </a:solidFill>
                <a:latin typeface="Bookman Old Style" pitchFamily="18" charset="0"/>
                <a:ea typeface="ＭＳ Ｐゴシック" pitchFamily="34" charset="-128"/>
              </a:rPr>
              <a:t>Several algorithms can reduce disk IO by using extra buffer space </a:t>
            </a:r>
          </a:p>
          <a:p>
            <a:pPr lvl="1">
              <a:lnSpc>
                <a:spcPct val="120000"/>
              </a:lnSpc>
              <a:buClr>
                <a:srgbClr val="C00000"/>
              </a:buClr>
              <a:buFont typeface="Arial" pitchFamily="34" charset="0"/>
              <a:buChar char="•"/>
            </a:pPr>
            <a:r>
              <a:rPr lang="en-US" sz="2100" dirty="0">
                <a:solidFill>
                  <a:srgbClr val="0000FF"/>
                </a:solidFill>
                <a:latin typeface="Bookman Old Style" pitchFamily="18" charset="0"/>
                <a:ea typeface="ＭＳ Ｐゴシック" pitchFamily="34" charset="-128"/>
              </a:rPr>
              <a:t>Amount of real memory available to buffer depends on other concurrent queries and OS processes, known only during execution</a:t>
            </a:r>
          </a:p>
          <a:p>
            <a:pPr lvl="2">
              <a:lnSpc>
                <a:spcPct val="120000"/>
              </a:lnSpc>
              <a:buClr>
                <a:srgbClr val="C00000"/>
              </a:buClr>
              <a:buFont typeface="Wingdings" pitchFamily="2" charset="2"/>
              <a:buChar char="§"/>
            </a:pPr>
            <a:r>
              <a:rPr lang="en-US" sz="2100" dirty="0">
                <a:solidFill>
                  <a:srgbClr val="0000FF"/>
                </a:solidFill>
                <a:latin typeface="Bookman Old Style" pitchFamily="18" charset="0"/>
                <a:ea typeface="ＭＳ Ｐゴシック" pitchFamily="34" charset="-128"/>
              </a:rPr>
              <a:t>We often use worst case estimates, assuming only the minimum amount of memory needed for the operation is available</a:t>
            </a:r>
          </a:p>
          <a:p>
            <a:pPr>
              <a:lnSpc>
                <a:spcPct val="120000"/>
              </a:lnSpc>
              <a:buClr>
                <a:srgbClr val="C00000"/>
              </a:buClr>
              <a:buFont typeface="Wingdings" pitchFamily="2" charset="2"/>
              <a:buChar char="ü"/>
            </a:pPr>
            <a:r>
              <a:rPr lang="en-US" sz="2100" dirty="0">
                <a:solidFill>
                  <a:srgbClr val="0000FF"/>
                </a:solidFill>
                <a:latin typeface="Bookman Old Style" pitchFamily="18" charset="0"/>
                <a:ea typeface="ＭＳ Ｐゴシック" pitchFamily="34" charset="-128"/>
              </a:rPr>
              <a:t>Required data may be buffer resident already, avoiding disk I/O</a:t>
            </a:r>
          </a:p>
          <a:p>
            <a:pPr lvl="1">
              <a:lnSpc>
                <a:spcPct val="120000"/>
              </a:lnSpc>
              <a:buClr>
                <a:srgbClr val="C00000"/>
              </a:buClr>
              <a:buFont typeface="Arial" pitchFamily="34" charset="0"/>
              <a:buChar char="•"/>
            </a:pPr>
            <a:r>
              <a:rPr lang="en-US" sz="2100" dirty="0">
                <a:solidFill>
                  <a:srgbClr val="0000FF"/>
                </a:solidFill>
                <a:latin typeface="Bookman Old Style" pitchFamily="18" charset="0"/>
                <a:ea typeface="ＭＳ Ｐゴシック" pitchFamily="34" charset="-128"/>
              </a:rPr>
              <a:t>But hard to take into account for cost estimation</a:t>
            </a:r>
          </a:p>
          <a:p>
            <a:endParaRPr lang="en-US" sz="2000" dirty="0">
              <a:solidFill>
                <a:srgbClr val="0000FF"/>
              </a:solidFill>
              <a:latin typeface="Bookman Old Style" pitchFamily="18" charset="0"/>
              <a:ea typeface="ＭＳ Ｐゴシック" pitchFamily="34" charset="-128"/>
            </a:endParaRPr>
          </a:p>
          <a:p>
            <a:pPr>
              <a:lnSpc>
                <a:spcPct val="150000"/>
              </a:lnSpc>
              <a:buClr>
                <a:srgbClr val="C00000"/>
              </a:buClr>
              <a:buFont typeface="Wingdings" pitchFamily="2" charset="2"/>
              <a:buChar char="ü"/>
            </a:pPr>
            <a:endParaRPr lang="en-US" sz="2000" dirty="0">
              <a:solidFill>
                <a:srgbClr val="0000FF"/>
              </a:solidFill>
              <a:latin typeface="Bookman Old Style" pitchFamily="18" charset="0"/>
              <a:ea typeface="ＭＳ Ｐゴシック" pitchFamily="34" charset="-128"/>
            </a:endParaRPr>
          </a:p>
          <a:p>
            <a:pPr>
              <a:buNone/>
            </a:pP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136</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715699" cy="5643602"/>
          </a:xfrm>
        </p:spPr>
        <p:txBody>
          <a:bodyPr>
            <a:normAutofit fontScale="47500" lnSpcReduction="20000"/>
          </a:bodyPr>
          <a:lstStyle/>
          <a:p>
            <a:pPr>
              <a:buNone/>
            </a:pPr>
            <a:r>
              <a:rPr lang="en-US" sz="4400" dirty="0">
                <a:solidFill>
                  <a:srgbClr val="C00000"/>
                </a:solidFill>
                <a:latin typeface="Copperplate Gothic Light" pitchFamily="34" charset="0"/>
              </a:rPr>
              <a:t>Selection Operation</a:t>
            </a:r>
          </a:p>
          <a:p>
            <a:pPr>
              <a:lnSpc>
                <a:spcPct val="90000"/>
              </a:lnSpc>
              <a:buClr>
                <a:srgbClr val="C00000"/>
              </a:buClr>
              <a:buNone/>
            </a:pPr>
            <a:r>
              <a:rPr lang="en-US" sz="3600" dirty="0">
                <a:solidFill>
                  <a:srgbClr val="C00000"/>
                </a:solidFill>
                <a:latin typeface="Copperplate Gothic Light" pitchFamily="34" charset="0"/>
                <a:ea typeface="ＭＳ Ｐゴシック" pitchFamily="34" charset="-128"/>
              </a:rPr>
              <a:t>File scan </a:t>
            </a:r>
          </a:p>
          <a:p>
            <a:pPr>
              <a:lnSpc>
                <a:spcPct val="120000"/>
              </a:lnSpc>
              <a:buClr>
                <a:srgbClr val="C00000"/>
              </a:buClr>
              <a:buFont typeface="Wingdings" pitchFamily="2" charset="2"/>
              <a:buChar char="ü"/>
            </a:pPr>
            <a:r>
              <a:rPr lang="en-US" sz="4200" dirty="0">
                <a:solidFill>
                  <a:srgbClr val="C00000"/>
                </a:solidFill>
                <a:latin typeface="Bookman Old Style" pitchFamily="18" charset="0"/>
                <a:ea typeface="ＭＳ Ｐゴシック" pitchFamily="34" charset="-128"/>
              </a:rPr>
              <a:t>Algorithm A1 (linear search).  </a:t>
            </a:r>
            <a:r>
              <a:rPr lang="en-US" sz="4200" dirty="0">
                <a:solidFill>
                  <a:srgbClr val="0000FF"/>
                </a:solidFill>
                <a:latin typeface="Bookman Old Style" pitchFamily="18" charset="0"/>
                <a:ea typeface="ＭＳ Ｐゴシック" pitchFamily="34" charset="-128"/>
              </a:rPr>
              <a:t>Scan each file block and test all records to see whether they satisfy the selection condition.</a:t>
            </a:r>
          </a:p>
          <a:p>
            <a:pPr lvl="1">
              <a:lnSpc>
                <a:spcPct val="120000"/>
              </a:lnSpc>
              <a:buClr>
                <a:srgbClr val="C00000"/>
              </a:buClr>
              <a:buFont typeface="Arial" pitchFamily="34" charset="0"/>
              <a:buChar char="•"/>
            </a:pPr>
            <a:r>
              <a:rPr lang="en-US" sz="4200" dirty="0">
                <a:solidFill>
                  <a:srgbClr val="0000FF"/>
                </a:solidFill>
                <a:latin typeface="Bookman Old Style" pitchFamily="18" charset="0"/>
                <a:ea typeface="ＭＳ Ｐゴシック" pitchFamily="34" charset="-128"/>
              </a:rPr>
              <a:t>Cost estimate = </a:t>
            </a:r>
            <a:r>
              <a:rPr lang="en-US" sz="4200" i="1" dirty="0" err="1">
                <a:solidFill>
                  <a:srgbClr val="0000FF"/>
                </a:solidFill>
                <a:latin typeface="Bookman Old Style" pitchFamily="18" charset="0"/>
                <a:ea typeface="ＭＳ Ｐゴシック" pitchFamily="34" charset="-128"/>
              </a:rPr>
              <a:t>b</a:t>
            </a:r>
            <a:r>
              <a:rPr lang="en-US" sz="4200" i="1" baseline="-25000" dirty="0" err="1">
                <a:solidFill>
                  <a:srgbClr val="0000FF"/>
                </a:solidFill>
                <a:latin typeface="Bookman Old Style" pitchFamily="18" charset="0"/>
                <a:ea typeface="ＭＳ Ｐゴシック" pitchFamily="34" charset="-128"/>
              </a:rPr>
              <a:t>r</a:t>
            </a:r>
            <a:r>
              <a:rPr lang="en-US" sz="4200" i="1" baseline="-25000" dirty="0">
                <a:solidFill>
                  <a:srgbClr val="0000FF"/>
                </a:solidFill>
                <a:latin typeface="Bookman Old Style" pitchFamily="18" charset="0"/>
                <a:ea typeface="ＭＳ Ｐゴシック" pitchFamily="34" charset="-128"/>
              </a:rPr>
              <a:t> </a:t>
            </a:r>
            <a:r>
              <a:rPr lang="en-US" sz="4200" dirty="0">
                <a:solidFill>
                  <a:srgbClr val="0000FF"/>
                </a:solidFill>
                <a:latin typeface="Bookman Old Style" pitchFamily="18" charset="0"/>
                <a:ea typeface="ＭＳ Ｐゴシック" pitchFamily="34" charset="-128"/>
              </a:rPr>
              <a:t>block transfers + 1 seek</a:t>
            </a:r>
            <a:endParaRPr lang="en-US" sz="4200" i="1" dirty="0">
              <a:solidFill>
                <a:srgbClr val="0000FF"/>
              </a:solidFill>
              <a:latin typeface="Bookman Old Style" pitchFamily="18" charset="0"/>
              <a:ea typeface="ＭＳ Ｐゴシック" pitchFamily="34" charset="-128"/>
            </a:endParaRPr>
          </a:p>
          <a:p>
            <a:pPr lvl="2">
              <a:lnSpc>
                <a:spcPct val="120000"/>
              </a:lnSpc>
              <a:buClr>
                <a:srgbClr val="C00000"/>
              </a:buClr>
              <a:buFont typeface="Wingdings" pitchFamily="2" charset="2"/>
              <a:buChar char="§"/>
            </a:pPr>
            <a:r>
              <a:rPr lang="en-US" sz="4200" i="1" dirty="0" err="1">
                <a:solidFill>
                  <a:srgbClr val="0000FF"/>
                </a:solidFill>
                <a:latin typeface="Bookman Old Style" pitchFamily="18" charset="0"/>
                <a:ea typeface="ＭＳ Ｐゴシック" pitchFamily="34" charset="-128"/>
              </a:rPr>
              <a:t>b</a:t>
            </a:r>
            <a:r>
              <a:rPr lang="en-US" sz="4200" i="1" baseline="-25000" dirty="0" err="1">
                <a:solidFill>
                  <a:srgbClr val="0000FF"/>
                </a:solidFill>
                <a:latin typeface="Bookman Old Style" pitchFamily="18" charset="0"/>
                <a:ea typeface="ＭＳ Ｐゴシック" pitchFamily="34" charset="-128"/>
              </a:rPr>
              <a:t>r</a:t>
            </a:r>
            <a:r>
              <a:rPr lang="en-US" sz="4200" i="1" baseline="-25000" dirty="0">
                <a:solidFill>
                  <a:srgbClr val="0000FF"/>
                </a:solidFill>
                <a:latin typeface="Bookman Old Style" pitchFamily="18" charset="0"/>
                <a:ea typeface="ＭＳ Ｐゴシック" pitchFamily="34" charset="-128"/>
              </a:rPr>
              <a:t> </a:t>
            </a:r>
            <a:r>
              <a:rPr lang="en-US" sz="4200" i="1" dirty="0">
                <a:solidFill>
                  <a:srgbClr val="0000FF"/>
                </a:solidFill>
                <a:latin typeface="Bookman Old Style" pitchFamily="18" charset="0"/>
                <a:ea typeface="ＭＳ Ｐゴシック" pitchFamily="34" charset="-128"/>
              </a:rPr>
              <a:t> </a:t>
            </a:r>
            <a:r>
              <a:rPr lang="en-US" sz="4200" dirty="0">
                <a:solidFill>
                  <a:srgbClr val="0000FF"/>
                </a:solidFill>
                <a:latin typeface="Bookman Old Style" pitchFamily="18" charset="0"/>
                <a:ea typeface="ＭＳ Ｐゴシック" pitchFamily="34" charset="-128"/>
              </a:rPr>
              <a:t>denotes number of blocks containing records from relation </a:t>
            </a:r>
            <a:r>
              <a:rPr lang="en-US" sz="4200" i="1" dirty="0">
                <a:solidFill>
                  <a:srgbClr val="0000FF"/>
                </a:solidFill>
                <a:latin typeface="Bookman Old Style" pitchFamily="18" charset="0"/>
                <a:ea typeface="ＭＳ Ｐゴシック" pitchFamily="34" charset="-128"/>
              </a:rPr>
              <a:t>r</a:t>
            </a:r>
          </a:p>
          <a:p>
            <a:pPr lvl="1">
              <a:lnSpc>
                <a:spcPct val="120000"/>
              </a:lnSpc>
              <a:buClr>
                <a:srgbClr val="C00000"/>
              </a:buClr>
              <a:buFont typeface="Arial" pitchFamily="34" charset="0"/>
              <a:buChar char="•"/>
            </a:pPr>
            <a:r>
              <a:rPr lang="en-US" sz="4200" dirty="0">
                <a:solidFill>
                  <a:srgbClr val="0000FF"/>
                </a:solidFill>
                <a:latin typeface="Bookman Old Style" pitchFamily="18" charset="0"/>
                <a:ea typeface="ＭＳ Ｐゴシック" pitchFamily="34" charset="-128"/>
              </a:rPr>
              <a:t>If selection is on a key attribute, can stop on finding record</a:t>
            </a:r>
          </a:p>
          <a:p>
            <a:pPr lvl="2">
              <a:lnSpc>
                <a:spcPct val="120000"/>
              </a:lnSpc>
              <a:buClr>
                <a:srgbClr val="C00000"/>
              </a:buClr>
              <a:buFont typeface="Wingdings" pitchFamily="2" charset="2"/>
              <a:buChar char="§"/>
            </a:pPr>
            <a:r>
              <a:rPr lang="en-US" sz="4200" dirty="0">
                <a:solidFill>
                  <a:srgbClr val="0000FF"/>
                </a:solidFill>
                <a:latin typeface="Bookman Old Style" pitchFamily="18" charset="0"/>
                <a:ea typeface="ＭＳ Ｐゴシック" pitchFamily="34" charset="-128"/>
              </a:rPr>
              <a:t>cost = (</a:t>
            </a:r>
            <a:r>
              <a:rPr lang="en-US" sz="4200" i="1" dirty="0" err="1">
                <a:solidFill>
                  <a:srgbClr val="0000FF"/>
                </a:solidFill>
                <a:latin typeface="Bookman Old Style" pitchFamily="18" charset="0"/>
                <a:ea typeface="ＭＳ Ｐゴシック" pitchFamily="34" charset="-128"/>
              </a:rPr>
              <a:t>b</a:t>
            </a:r>
            <a:r>
              <a:rPr lang="en-US" sz="4200" i="1" baseline="-25000" dirty="0" err="1">
                <a:solidFill>
                  <a:srgbClr val="0000FF"/>
                </a:solidFill>
                <a:latin typeface="Bookman Old Style" pitchFamily="18" charset="0"/>
                <a:ea typeface="ＭＳ Ｐゴシック" pitchFamily="34" charset="-128"/>
              </a:rPr>
              <a:t>r</a:t>
            </a:r>
            <a:r>
              <a:rPr lang="en-US" sz="4200" i="1" baseline="-25000" dirty="0">
                <a:solidFill>
                  <a:srgbClr val="0000FF"/>
                </a:solidFill>
                <a:latin typeface="Bookman Old Style" pitchFamily="18" charset="0"/>
                <a:ea typeface="ＭＳ Ｐゴシック" pitchFamily="34" charset="-128"/>
              </a:rPr>
              <a:t> </a:t>
            </a:r>
            <a:r>
              <a:rPr lang="en-US" sz="4200" dirty="0">
                <a:solidFill>
                  <a:srgbClr val="0000FF"/>
                </a:solidFill>
                <a:latin typeface="Bookman Old Style" pitchFamily="18" charset="0"/>
                <a:ea typeface="ＭＳ Ｐゴシック" pitchFamily="34" charset="-128"/>
              </a:rPr>
              <a:t>/2) block transfers + 1 seek</a:t>
            </a:r>
          </a:p>
          <a:p>
            <a:pPr lvl="1">
              <a:lnSpc>
                <a:spcPct val="120000"/>
              </a:lnSpc>
              <a:buClr>
                <a:srgbClr val="C00000"/>
              </a:buClr>
              <a:buFont typeface="Arial" pitchFamily="34" charset="0"/>
              <a:buChar char="•"/>
            </a:pPr>
            <a:r>
              <a:rPr lang="en-US" sz="4200" dirty="0">
                <a:solidFill>
                  <a:srgbClr val="0000FF"/>
                </a:solidFill>
                <a:latin typeface="Bookman Old Style" pitchFamily="18" charset="0"/>
                <a:ea typeface="ＭＳ Ｐゴシック" pitchFamily="34" charset="-128"/>
              </a:rPr>
              <a:t>Linear search can be applied regardless of </a:t>
            </a:r>
          </a:p>
          <a:p>
            <a:pPr lvl="2">
              <a:lnSpc>
                <a:spcPct val="120000"/>
              </a:lnSpc>
              <a:buClr>
                <a:srgbClr val="C00000"/>
              </a:buClr>
              <a:buFont typeface="Wingdings" pitchFamily="2" charset="2"/>
              <a:buChar char="§"/>
            </a:pPr>
            <a:r>
              <a:rPr lang="en-US" sz="4200" dirty="0">
                <a:solidFill>
                  <a:srgbClr val="0000FF"/>
                </a:solidFill>
                <a:latin typeface="Bookman Old Style" pitchFamily="18" charset="0"/>
                <a:ea typeface="ＭＳ Ｐゴシック" pitchFamily="34" charset="-128"/>
              </a:rPr>
              <a:t>selection condition or</a:t>
            </a:r>
          </a:p>
          <a:p>
            <a:pPr lvl="2">
              <a:lnSpc>
                <a:spcPct val="120000"/>
              </a:lnSpc>
              <a:buClr>
                <a:srgbClr val="C00000"/>
              </a:buClr>
              <a:buFont typeface="Wingdings" pitchFamily="2" charset="2"/>
              <a:buChar char="§"/>
            </a:pPr>
            <a:r>
              <a:rPr lang="en-US" sz="4200" dirty="0">
                <a:solidFill>
                  <a:srgbClr val="0000FF"/>
                </a:solidFill>
                <a:latin typeface="Bookman Old Style" pitchFamily="18" charset="0"/>
                <a:ea typeface="ＭＳ Ｐゴシック" pitchFamily="34" charset="-128"/>
              </a:rPr>
              <a:t>ordering of records in the file, or </a:t>
            </a:r>
          </a:p>
          <a:p>
            <a:pPr lvl="2">
              <a:lnSpc>
                <a:spcPct val="120000"/>
              </a:lnSpc>
              <a:buClr>
                <a:srgbClr val="C00000"/>
              </a:buClr>
              <a:buFont typeface="Wingdings" pitchFamily="2" charset="2"/>
              <a:buChar char="§"/>
            </a:pPr>
            <a:r>
              <a:rPr lang="en-US" sz="4200" dirty="0">
                <a:solidFill>
                  <a:srgbClr val="0000FF"/>
                </a:solidFill>
                <a:latin typeface="Bookman Old Style" pitchFamily="18" charset="0"/>
                <a:ea typeface="ＭＳ Ｐゴシック" pitchFamily="34" charset="-128"/>
              </a:rPr>
              <a:t>availability of indices</a:t>
            </a:r>
          </a:p>
          <a:p>
            <a:pPr>
              <a:lnSpc>
                <a:spcPct val="120000"/>
              </a:lnSpc>
              <a:buClr>
                <a:srgbClr val="C00000"/>
              </a:buClr>
              <a:buFont typeface="Wingdings" pitchFamily="2" charset="2"/>
              <a:buChar char="ü"/>
            </a:pPr>
            <a:r>
              <a:rPr lang="en-US" sz="4200" dirty="0">
                <a:solidFill>
                  <a:srgbClr val="C00000"/>
                </a:solidFill>
                <a:latin typeface="Bookman Old Style" pitchFamily="18" charset="0"/>
                <a:ea typeface="ＭＳ Ｐゴシック" pitchFamily="34" charset="-128"/>
              </a:rPr>
              <a:t>Note: </a:t>
            </a:r>
            <a:r>
              <a:rPr lang="en-US" sz="4200" dirty="0">
                <a:solidFill>
                  <a:srgbClr val="0000FF"/>
                </a:solidFill>
                <a:latin typeface="Bookman Old Style" pitchFamily="18" charset="0"/>
                <a:ea typeface="ＭＳ Ｐゴシック" pitchFamily="34" charset="-128"/>
              </a:rPr>
              <a:t>binary search generally does not make sense since data is not stored consecutively</a:t>
            </a:r>
          </a:p>
          <a:p>
            <a:pPr lvl="1">
              <a:lnSpc>
                <a:spcPct val="120000"/>
              </a:lnSpc>
              <a:buClr>
                <a:srgbClr val="C00000"/>
              </a:buClr>
              <a:buFont typeface="Arial" pitchFamily="34" charset="0"/>
              <a:buChar char="•"/>
            </a:pPr>
            <a:r>
              <a:rPr lang="en-US" sz="4200" dirty="0">
                <a:solidFill>
                  <a:srgbClr val="0000FF"/>
                </a:solidFill>
                <a:latin typeface="Bookman Old Style" pitchFamily="18" charset="0"/>
                <a:ea typeface="ＭＳ Ｐゴシック" pitchFamily="34" charset="-128"/>
              </a:rPr>
              <a:t>except when there is an index available, </a:t>
            </a:r>
          </a:p>
          <a:p>
            <a:pPr lvl="1">
              <a:lnSpc>
                <a:spcPct val="120000"/>
              </a:lnSpc>
              <a:buClr>
                <a:srgbClr val="C00000"/>
              </a:buClr>
              <a:buFont typeface="Arial" pitchFamily="34" charset="0"/>
              <a:buChar char="•"/>
            </a:pPr>
            <a:r>
              <a:rPr lang="en-US" sz="4200" dirty="0">
                <a:solidFill>
                  <a:srgbClr val="0000FF"/>
                </a:solidFill>
                <a:latin typeface="Bookman Old Style" pitchFamily="18" charset="0"/>
                <a:ea typeface="ＭＳ Ｐゴシック" pitchFamily="34" charset="-128"/>
              </a:rPr>
              <a:t>and binary search requires more seeks than index search</a:t>
            </a:r>
            <a:endParaRPr lang="en-US" sz="3600" dirty="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137</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10426"/>
            <a:ext cx="10972156" cy="5105767"/>
          </a:xfrm>
        </p:spPr>
        <p:txBody>
          <a:bodyPr>
            <a:normAutofit lnSpcReduction="10000"/>
          </a:bodyPr>
          <a:lstStyle/>
          <a:p>
            <a:pPr>
              <a:buNone/>
            </a:pPr>
            <a:r>
              <a:rPr lang="en-US" sz="2400" b="1" dirty="0">
                <a:solidFill>
                  <a:srgbClr val="C00000"/>
                </a:solidFill>
                <a:latin typeface="Copperplate Gothic Light" pitchFamily="34" charset="0"/>
                <a:ea typeface="ＭＳ Ｐゴシック" pitchFamily="34" charset="-128"/>
              </a:rPr>
              <a:t>Selection using Indices</a:t>
            </a:r>
          </a:p>
          <a:p>
            <a:endParaRPr lang="en-US" sz="2000" b="1" dirty="0">
              <a:solidFill>
                <a:srgbClr val="3366CC"/>
              </a:solidFill>
              <a:ea typeface="ＭＳ Ｐゴシック" pitchFamily="34" charset="-128"/>
            </a:endParaRPr>
          </a:p>
          <a:p>
            <a:pPr>
              <a:buClr>
                <a:srgbClr val="C00000"/>
              </a:buClr>
              <a:buFont typeface="Wingdings" pitchFamily="2" charset="2"/>
              <a:buChar char="ü"/>
            </a:pPr>
            <a:r>
              <a:rPr lang="en-US" sz="2600" dirty="0">
                <a:solidFill>
                  <a:srgbClr val="0000FF"/>
                </a:solidFill>
                <a:latin typeface="Bookman Old Style" pitchFamily="18" charset="0"/>
                <a:ea typeface="ＭＳ Ｐゴシック" pitchFamily="34" charset="-128"/>
              </a:rPr>
              <a:t>Index scan – search algorithms that use an index</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rPr>
              <a:t>selection condition must be on search-key of index.</a:t>
            </a:r>
          </a:p>
          <a:p>
            <a:pPr>
              <a:buClr>
                <a:srgbClr val="C00000"/>
              </a:buClr>
              <a:buFont typeface="Wingdings" pitchFamily="2" charset="2"/>
              <a:buChar char="ü"/>
            </a:pPr>
            <a:r>
              <a:rPr lang="en-US" sz="2600" dirty="0">
                <a:solidFill>
                  <a:srgbClr val="C00000"/>
                </a:solidFill>
                <a:latin typeface="Bookman Old Style" pitchFamily="18" charset="0"/>
                <a:ea typeface="ＭＳ Ｐゴシック" pitchFamily="34" charset="-128"/>
              </a:rPr>
              <a:t>A2 (primary index, equality on key)</a:t>
            </a:r>
            <a:r>
              <a:rPr lang="en-US" sz="2600" dirty="0">
                <a:solidFill>
                  <a:srgbClr val="0000FF"/>
                </a:solidFill>
                <a:latin typeface="Bookman Old Style" pitchFamily="18" charset="0"/>
                <a:ea typeface="ＭＳ Ｐゴシック" pitchFamily="34" charset="-128"/>
              </a:rPr>
              <a:t>.  Retrieve a single record that satisfies the corresponding equality condition  </a:t>
            </a:r>
          </a:p>
          <a:p>
            <a:pPr lvl="1">
              <a:buClr>
                <a:srgbClr val="C00000"/>
              </a:buClr>
              <a:buFont typeface="Arial" pitchFamily="34" charset="0"/>
              <a:buChar char="•"/>
            </a:pPr>
            <a:r>
              <a:rPr lang="en-US" sz="2600" i="1" dirty="0">
                <a:solidFill>
                  <a:srgbClr val="0000FF"/>
                </a:solidFill>
                <a:latin typeface="Bookman Old Style" pitchFamily="18" charset="0"/>
                <a:ea typeface="ＭＳ Ｐゴシック" pitchFamily="34" charset="-128"/>
              </a:rPr>
              <a:t>Cost</a:t>
            </a:r>
            <a:r>
              <a:rPr lang="en-US" sz="2600" dirty="0">
                <a:solidFill>
                  <a:srgbClr val="0000FF"/>
                </a:solidFill>
                <a:latin typeface="Bookman Old Style" pitchFamily="18" charset="0"/>
                <a:ea typeface="ＭＳ Ｐゴシック" pitchFamily="34" charset="-128"/>
              </a:rPr>
              <a:t> = (</a:t>
            </a:r>
            <a:r>
              <a:rPr lang="en-US" sz="2600" i="1" dirty="0">
                <a:solidFill>
                  <a:srgbClr val="0000FF"/>
                </a:solidFill>
                <a:latin typeface="Bookman Old Style" pitchFamily="18" charset="0"/>
                <a:ea typeface="ＭＳ Ｐゴシック" pitchFamily="34" charset="-128"/>
              </a:rPr>
              <a:t>h</a:t>
            </a:r>
            <a:r>
              <a:rPr lang="en-US" sz="2600" i="1" baseline="-25000" dirty="0">
                <a:solidFill>
                  <a:srgbClr val="0000FF"/>
                </a:solidFill>
                <a:latin typeface="Bookman Old Style" pitchFamily="18" charset="0"/>
                <a:ea typeface="ＭＳ Ｐゴシック" pitchFamily="34" charset="-128"/>
              </a:rPr>
              <a:t>i</a:t>
            </a:r>
            <a:r>
              <a:rPr lang="en-US" sz="2600" i="1" dirty="0">
                <a:solidFill>
                  <a:srgbClr val="0000FF"/>
                </a:solidFill>
                <a:latin typeface="Bookman Old Style" pitchFamily="18" charset="0"/>
                <a:ea typeface="ＭＳ Ｐゴシック" pitchFamily="34" charset="-128"/>
              </a:rPr>
              <a:t> </a:t>
            </a:r>
            <a:r>
              <a:rPr lang="en-US" sz="2600" dirty="0">
                <a:solidFill>
                  <a:srgbClr val="0000FF"/>
                </a:solidFill>
                <a:latin typeface="Bookman Old Style" pitchFamily="18" charset="0"/>
                <a:ea typeface="ＭＳ Ｐゴシック" pitchFamily="34" charset="-128"/>
              </a:rPr>
              <a:t>+ 1) * </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T</a:t>
            </a:r>
            <a:r>
              <a:rPr lang="en-US" sz="2600" dirty="0">
                <a:solidFill>
                  <a:srgbClr val="0000FF"/>
                </a:solidFill>
                <a:latin typeface="Bookman Old Style" pitchFamily="18" charset="0"/>
                <a:ea typeface="ＭＳ Ｐゴシック" pitchFamily="34" charset="-128"/>
                <a:sym typeface="Symbol" pitchFamily="18" charset="2"/>
              </a:rPr>
              <a:t> + </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S</a:t>
            </a:r>
            <a:r>
              <a:rPr lang="en-US" sz="2600" dirty="0">
                <a:solidFill>
                  <a:srgbClr val="0000FF"/>
                </a:solidFill>
                <a:latin typeface="Bookman Old Style" pitchFamily="18" charset="0"/>
                <a:ea typeface="ＭＳ Ｐゴシック" pitchFamily="34" charset="-128"/>
                <a:sym typeface="Symbol" pitchFamily="18" charset="2"/>
              </a:rPr>
              <a:t>)</a:t>
            </a:r>
            <a:endParaRPr lang="en-US" sz="2600" dirty="0">
              <a:solidFill>
                <a:srgbClr val="0000FF"/>
              </a:solidFill>
              <a:latin typeface="Bookman Old Style" pitchFamily="18" charset="0"/>
              <a:ea typeface="ＭＳ Ｐゴシック" pitchFamily="34" charset="-128"/>
            </a:endParaRPr>
          </a:p>
          <a:p>
            <a:pPr>
              <a:buClr>
                <a:srgbClr val="C00000"/>
              </a:buClr>
              <a:buFont typeface="Wingdings" pitchFamily="2" charset="2"/>
              <a:buChar char="ü"/>
            </a:pPr>
            <a:r>
              <a:rPr lang="en-US" sz="2600" dirty="0">
                <a:solidFill>
                  <a:srgbClr val="C00000"/>
                </a:solidFill>
                <a:latin typeface="Bookman Old Style" pitchFamily="18" charset="0"/>
                <a:ea typeface="ＭＳ Ｐゴシック" pitchFamily="34" charset="-128"/>
              </a:rPr>
              <a:t>A3 (primary index, equality on </a:t>
            </a:r>
            <a:r>
              <a:rPr lang="en-US" sz="2600" dirty="0" err="1">
                <a:solidFill>
                  <a:srgbClr val="C00000"/>
                </a:solidFill>
                <a:latin typeface="Bookman Old Style" pitchFamily="18" charset="0"/>
                <a:ea typeface="ＭＳ Ｐゴシック" pitchFamily="34" charset="-128"/>
              </a:rPr>
              <a:t>nonkey</a:t>
            </a:r>
            <a:r>
              <a:rPr lang="en-US" sz="2600" dirty="0">
                <a:solidFill>
                  <a:srgbClr val="C00000"/>
                </a:solidFill>
                <a:latin typeface="Bookman Old Style" pitchFamily="18" charset="0"/>
                <a:ea typeface="ＭＳ Ｐゴシック" pitchFamily="34" charset="-128"/>
              </a:rPr>
              <a:t>)</a:t>
            </a:r>
            <a:r>
              <a:rPr lang="en-US" sz="2600" i="1" dirty="0">
                <a:solidFill>
                  <a:srgbClr val="C00000"/>
                </a:solidFill>
                <a:latin typeface="Bookman Old Style" pitchFamily="18" charset="0"/>
                <a:ea typeface="ＭＳ Ｐゴシック" pitchFamily="34" charset="-128"/>
              </a:rPr>
              <a:t> </a:t>
            </a:r>
            <a:r>
              <a:rPr lang="en-US" sz="2600" dirty="0">
                <a:solidFill>
                  <a:srgbClr val="0000FF"/>
                </a:solidFill>
                <a:latin typeface="Bookman Old Style" pitchFamily="18" charset="0"/>
                <a:ea typeface="ＭＳ Ｐゴシック" pitchFamily="34" charset="-128"/>
              </a:rPr>
              <a:t>Retrieve multiple records. </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rPr>
              <a:t>Records will be on consecutive blocks</a:t>
            </a:r>
          </a:p>
          <a:p>
            <a:pPr lvl="2">
              <a:buClr>
                <a:srgbClr val="C00000"/>
              </a:buClr>
              <a:buFont typeface="Wingdings" pitchFamily="2" charset="2"/>
              <a:buChar char="§"/>
            </a:pPr>
            <a:r>
              <a:rPr lang="en-US" sz="2600" dirty="0">
                <a:solidFill>
                  <a:srgbClr val="0000FF"/>
                </a:solidFill>
                <a:latin typeface="Bookman Old Style" pitchFamily="18" charset="0"/>
                <a:ea typeface="ＭＳ Ｐゴシック" pitchFamily="34" charset="-128"/>
              </a:rPr>
              <a:t>Let b = number of blocks containing matching records</a:t>
            </a:r>
          </a:p>
          <a:p>
            <a:pPr lvl="1">
              <a:buClr>
                <a:srgbClr val="C00000"/>
              </a:buClr>
              <a:buFont typeface="Arial" pitchFamily="34" charset="0"/>
              <a:buChar char="•"/>
            </a:pPr>
            <a:r>
              <a:rPr lang="en-US" sz="2600" i="1" dirty="0">
                <a:solidFill>
                  <a:srgbClr val="0000FF"/>
                </a:solidFill>
                <a:latin typeface="Bookman Old Style" pitchFamily="18" charset="0"/>
                <a:ea typeface="ＭＳ Ｐゴシック" pitchFamily="34" charset="-128"/>
              </a:rPr>
              <a:t>Cost</a:t>
            </a:r>
            <a:r>
              <a:rPr lang="en-US" sz="2600" dirty="0">
                <a:solidFill>
                  <a:srgbClr val="0000FF"/>
                </a:solidFill>
                <a:latin typeface="Bookman Old Style" pitchFamily="18" charset="0"/>
                <a:ea typeface="ＭＳ Ｐゴシック" pitchFamily="34" charset="-128"/>
              </a:rPr>
              <a:t> = </a:t>
            </a:r>
            <a:r>
              <a:rPr lang="en-US" sz="2600" i="1" dirty="0">
                <a:solidFill>
                  <a:srgbClr val="0000FF"/>
                </a:solidFill>
                <a:latin typeface="Bookman Old Style" pitchFamily="18" charset="0"/>
                <a:ea typeface="ＭＳ Ｐゴシック" pitchFamily="34" charset="-128"/>
              </a:rPr>
              <a:t>h</a:t>
            </a:r>
            <a:r>
              <a:rPr lang="en-US" sz="2600" i="1" baseline="-25000" dirty="0">
                <a:solidFill>
                  <a:srgbClr val="0000FF"/>
                </a:solidFill>
                <a:latin typeface="Bookman Old Style" pitchFamily="18" charset="0"/>
                <a:ea typeface="ＭＳ Ｐゴシック" pitchFamily="34" charset="-128"/>
              </a:rPr>
              <a:t>i</a:t>
            </a:r>
            <a:r>
              <a:rPr lang="en-US" sz="2600" i="1" dirty="0">
                <a:solidFill>
                  <a:srgbClr val="0000FF"/>
                </a:solidFill>
                <a:latin typeface="Bookman Old Style" pitchFamily="18" charset="0"/>
                <a:ea typeface="ＭＳ Ｐゴシック" pitchFamily="34" charset="-128"/>
              </a:rPr>
              <a:t> * </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T</a:t>
            </a:r>
            <a:r>
              <a:rPr lang="en-US" sz="2600" dirty="0">
                <a:solidFill>
                  <a:srgbClr val="0000FF"/>
                </a:solidFill>
                <a:latin typeface="Bookman Old Style" pitchFamily="18" charset="0"/>
                <a:ea typeface="ＭＳ Ｐゴシック" pitchFamily="34" charset="-128"/>
                <a:sym typeface="Symbol" pitchFamily="18" charset="2"/>
              </a:rPr>
              <a:t> + </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S</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a:solidFill>
                  <a:srgbClr val="0000FF"/>
                </a:solidFill>
                <a:latin typeface="Bookman Old Style" pitchFamily="18" charset="0"/>
                <a:ea typeface="ＭＳ Ｐゴシック" pitchFamily="34" charset="-128"/>
              </a:rPr>
              <a:t> </a:t>
            </a:r>
            <a:r>
              <a:rPr lang="en-US" sz="2600" dirty="0">
                <a:solidFill>
                  <a:srgbClr val="0000FF"/>
                </a:solidFill>
                <a:latin typeface="Bookman Old Style" pitchFamily="18" charset="0"/>
                <a:ea typeface="ＭＳ Ｐゴシック" pitchFamily="34" charset="-128"/>
              </a:rPr>
              <a:t>+ </a:t>
            </a:r>
            <a:r>
              <a:rPr lang="en-US" sz="2600" i="1" dirty="0" err="1">
                <a:solidFill>
                  <a:srgbClr val="0000FF"/>
                </a:solidFill>
                <a:latin typeface="Bookman Old Style" pitchFamily="18" charset="0"/>
                <a:ea typeface="ＭＳ Ｐゴシック" pitchFamily="34" charset="-128"/>
              </a:rPr>
              <a:t>t</a:t>
            </a:r>
            <a:r>
              <a:rPr lang="en-US" sz="2600" i="1" baseline="-25000" dirty="0" err="1">
                <a:solidFill>
                  <a:srgbClr val="0000FF"/>
                </a:solidFill>
                <a:latin typeface="Bookman Old Style" pitchFamily="18" charset="0"/>
                <a:ea typeface="ＭＳ Ｐゴシック" pitchFamily="34" charset="-128"/>
              </a:rPr>
              <a:t>S</a:t>
            </a:r>
            <a:r>
              <a:rPr lang="en-US" sz="2600" dirty="0">
                <a:solidFill>
                  <a:srgbClr val="0000FF"/>
                </a:solidFill>
                <a:latin typeface="Bookman Old Style" pitchFamily="18" charset="0"/>
                <a:ea typeface="ＭＳ Ｐゴシック" pitchFamily="34" charset="-128"/>
              </a:rPr>
              <a:t> + </a:t>
            </a:r>
            <a:r>
              <a:rPr lang="en-US" sz="2600" i="1" dirty="0" err="1">
                <a:solidFill>
                  <a:srgbClr val="0000FF"/>
                </a:solidFill>
                <a:latin typeface="Bookman Old Style" pitchFamily="18" charset="0"/>
                <a:ea typeface="ＭＳ Ｐゴシック" pitchFamily="34" charset="-128"/>
              </a:rPr>
              <a:t>t</a:t>
            </a:r>
            <a:r>
              <a:rPr lang="en-US" sz="2600" i="1" baseline="-25000" dirty="0" err="1">
                <a:solidFill>
                  <a:srgbClr val="0000FF"/>
                </a:solidFill>
                <a:latin typeface="Bookman Old Style" pitchFamily="18" charset="0"/>
                <a:ea typeface="ＭＳ Ｐゴシック" pitchFamily="34" charset="-128"/>
              </a:rPr>
              <a:t>T</a:t>
            </a:r>
            <a:r>
              <a:rPr lang="en-US" sz="2600" dirty="0">
                <a:solidFill>
                  <a:srgbClr val="0000FF"/>
                </a:solidFill>
                <a:latin typeface="Bookman Old Style" pitchFamily="18" charset="0"/>
                <a:ea typeface="ＭＳ Ｐゴシック" pitchFamily="34" charset="-128"/>
              </a:rPr>
              <a:t> * b</a:t>
            </a:r>
            <a:endParaRPr lang="en-US" sz="2600" i="1" dirty="0">
              <a:solidFill>
                <a:srgbClr val="0000FF"/>
              </a:solidFill>
              <a:latin typeface="Bookman Old Style" pitchFamily="18" charset="0"/>
              <a:ea typeface="ＭＳ Ｐゴシック" pitchFamily="34" charset="-128"/>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138</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010426"/>
            <a:ext cx="10829280" cy="5034329"/>
          </a:xfrm>
        </p:spPr>
        <p:txBody>
          <a:bodyPr>
            <a:normAutofit/>
          </a:bodyPr>
          <a:lstStyle/>
          <a:p>
            <a:pPr>
              <a:buNone/>
            </a:pPr>
            <a:r>
              <a:rPr lang="en-US" sz="2400" b="1" dirty="0">
                <a:solidFill>
                  <a:srgbClr val="C00000"/>
                </a:solidFill>
                <a:latin typeface="Copperplate Gothic Light" pitchFamily="34" charset="0"/>
                <a:ea typeface="ＭＳ Ｐゴシック" pitchFamily="34" charset="-128"/>
              </a:rPr>
              <a:t>Selection using Indices</a:t>
            </a:r>
          </a:p>
          <a:p>
            <a:pPr>
              <a:buClr>
                <a:srgbClr val="C00000"/>
              </a:buClr>
              <a:buFont typeface="Wingdings" pitchFamily="2" charset="2"/>
              <a:buChar char="ü"/>
            </a:pPr>
            <a:endParaRPr lang="en-US" sz="2600" dirty="0">
              <a:solidFill>
                <a:srgbClr val="0000FF"/>
              </a:solidFill>
              <a:latin typeface="Bookman Old Style" pitchFamily="18" charset="0"/>
              <a:ea typeface="ＭＳ Ｐゴシック" pitchFamily="34" charset="-128"/>
            </a:endParaRPr>
          </a:p>
          <a:p>
            <a:pPr>
              <a:buClr>
                <a:srgbClr val="C00000"/>
              </a:buClr>
              <a:buFont typeface="Wingdings" pitchFamily="2" charset="2"/>
              <a:buChar char="ü"/>
            </a:pPr>
            <a:r>
              <a:rPr lang="en-US" sz="2600" dirty="0">
                <a:solidFill>
                  <a:srgbClr val="C00000"/>
                </a:solidFill>
                <a:latin typeface="Bookman Old Style" pitchFamily="18" charset="0"/>
                <a:ea typeface="ＭＳ Ｐゴシック" pitchFamily="34" charset="-128"/>
              </a:rPr>
              <a:t>A4 (secondary index, equality on </a:t>
            </a:r>
            <a:r>
              <a:rPr lang="en-US" sz="2600" dirty="0" err="1">
                <a:solidFill>
                  <a:srgbClr val="C00000"/>
                </a:solidFill>
                <a:latin typeface="Bookman Old Style" pitchFamily="18" charset="0"/>
                <a:ea typeface="ＭＳ Ｐゴシック" pitchFamily="34" charset="-128"/>
              </a:rPr>
              <a:t>nonkey</a:t>
            </a:r>
            <a:r>
              <a:rPr lang="en-US" sz="2600" dirty="0">
                <a:solidFill>
                  <a:srgbClr val="C00000"/>
                </a:solidFill>
                <a:latin typeface="Bookman Old Style" pitchFamily="18" charset="0"/>
                <a:ea typeface="ＭＳ Ｐゴシック" pitchFamily="34" charset="-128"/>
              </a:rPr>
              <a:t>)</a:t>
            </a:r>
            <a:r>
              <a:rPr lang="en-US" sz="2600" i="1" dirty="0">
                <a:solidFill>
                  <a:srgbClr val="0000FF"/>
                </a:solidFill>
                <a:latin typeface="Bookman Old Style" pitchFamily="18" charset="0"/>
                <a:ea typeface="ＭＳ Ｐゴシック" pitchFamily="34" charset="-128"/>
              </a:rPr>
              <a:t>.</a:t>
            </a:r>
            <a:endParaRPr lang="en-US" sz="2600" dirty="0">
              <a:solidFill>
                <a:srgbClr val="0000FF"/>
              </a:solidFill>
              <a:latin typeface="Bookman Old Style" pitchFamily="18" charset="0"/>
              <a:ea typeface="ＭＳ Ｐゴシック" pitchFamily="34" charset="-128"/>
            </a:endParaRP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rPr>
              <a:t>Retrieve a single record if the search-key is a candidate key</a:t>
            </a:r>
          </a:p>
          <a:p>
            <a:pPr lvl="2">
              <a:buClr>
                <a:srgbClr val="C00000"/>
              </a:buClr>
              <a:buFont typeface="Wingdings" pitchFamily="2" charset="2"/>
              <a:buChar char="§"/>
            </a:pPr>
            <a:r>
              <a:rPr lang="en-US" sz="2600" i="1" dirty="0">
                <a:solidFill>
                  <a:srgbClr val="0000FF"/>
                </a:solidFill>
                <a:latin typeface="Bookman Old Style" pitchFamily="18" charset="0"/>
                <a:ea typeface="ＭＳ Ｐゴシック" pitchFamily="34" charset="-128"/>
              </a:rPr>
              <a:t>Cost = (h</a:t>
            </a:r>
            <a:r>
              <a:rPr lang="en-US" sz="2600" i="1" baseline="-25000" dirty="0">
                <a:solidFill>
                  <a:srgbClr val="0000FF"/>
                </a:solidFill>
                <a:latin typeface="Bookman Old Style" pitchFamily="18" charset="0"/>
                <a:ea typeface="ＭＳ Ｐゴシック" pitchFamily="34" charset="-128"/>
              </a:rPr>
              <a:t>i</a:t>
            </a:r>
            <a:r>
              <a:rPr lang="en-US" sz="2600" i="1" dirty="0">
                <a:solidFill>
                  <a:srgbClr val="0000FF"/>
                </a:solidFill>
                <a:latin typeface="Bookman Old Style" pitchFamily="18" charset="0"/>
                <a:ea typeface="ＭＳ Ｐゴシック" pitchFamily="34" charset="-128"/>
              </a:rPr>
              <a:t> </a:t>
            </a:r>
            <a:r>
              <a:rPr lang="en-US" sz="2600" dirty="0">
                <a:solidFill>
                  <a:srgbClr val="0000FF"/>
                </a:solidFill>
                <a:latin typeface="Bookman Old Style" pitchFamily="18" charset="0"/>
                <a:ea typeface="ＭＳ Ｐゴシック" pitchFamily="34" charset="-128"/>
              </a:rPr>
              <a:t>+ 1) * </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T</a:t>
            </a:r>
            <a:r>
              <a:rPr lang="en-US" sz="2600" dirty="0">
                <a:solidFill>
                  <a:srgbClr val="0000FF"/>
                </a:solidFill>
                <a:latin typeface="Bookman Old Style" pitchFamily="18" charset="0"/>
                <a:ea typeface="ＭＳ Ｐゴシック" pitchFamily="34" charset="-128"/>
                <a:sym typeface="Symbol" pitchFamily="18" charset="2"/>
              </a:rPr>
              <a:t> + </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S</a:t>
            </a:r>
            <a:r>
              <a:rPr lang="en-US" sz="2600" dirty="0">
                <a:solidFill>
                  <a:srgbClr val="0000FF"/>
                </a:solidFill>
                <a:latin typeface="Bookman Old Style" pitchFamily="18" charset="0"/>
                <a:ea typeface="ＭＳ Ｐゴシック" pitchFamily="34" charset="-128"/>
                <a:sym typeface="Symbol" pitchFamily="18" charset="2"/>
              </a:rPr>
              <a:t>)</a:t>
            </a:r>
            <a:endParaRPr lang="en-US" sz="2600" dirty="0">
              <a:solidFill>
                <a:srgbClr val="0000FF"/>
              </a:solidFill>
              <a:latin typeface="Bookman Old Style" pitchFamily="18" charset="0"/>
              <a:ea typeface="ＭＳ Ｐゴシック" pitchFamily="34" charset="-128"/>
            </a:endParaRP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rPr>
              <a:t>Retrieve multiple records if search-key is not a candidate key</a:t>
            </a:r>
          </a:p>
          <a:p>
            <a:pPr lvl="2">
              <a:buClr>
                <a:srgbClr val="C00000"/>
              </a:buClr>
              <a:buFont typeface="Wingdings" pitchFamily="2" charset="2"/>
              <a:buChar char="§"/>
            </a:pPr>
            <a:r>
              <a:rPr lang="en-US" sz="2600" dirty="0">
                <a:solidFill>
                  <a:srgbClr val="0000FF"/>
                </a:solidFill>
                <a:latin typeface="Bookman Old Style" pitchFamily="18" charset="0"/>
                <a:ea typeface="ＭＳ Ｐゴシック" pitchFamily="34" charset="-128"/>
              </a:rPr>
              <a:t>each of </a:t>
            </a:r>
            <a:r>
              <a:rPr lang="en-US" sz="2600" i="1" dirty="0">
                <a:solidFill>
                  <a:srgbClr val="0000FF"/>
                </a:solidFill>
                <a:latin typeface="Bookman Old Style" pitchFamily="18" charset="0"/>
                <a:ea typeface="ＭＳ Ｐゴシック" pitchFamily="34" charset="-128"/>
              </a:rPr>
              <a:t>n</a:t>
            </a:r>
            <a:r>
              <a:rPr lang="en-US" sz="2600" dirty="0">
                <a:solidFill>
                  <a:srgbClr val="0000FF"/>
                </a:solidFill>
                <a:latin typeface="Bookman Old Style" pitchFamily="18" charset="0"/>
                <a:ea typeface="ＭＳ Ｐゴシック" pitchFamily="34" charset="-128"/>
              </a:rPr>
              <a:t> matching records may be on a different block  </a:t>
            </a:r>
          </a:p>
          <a:p>
            <a:pPr lvl="2">
              <a:buClr>
                <a:srgbClr val="C00000"/>
              </a:buClr>
              <a:buFont typeface="Wingdings" pitchFamily="2" charset="2"/>
              <a:buChar char="§"/>
            </a:pPr>
            <a:r>
              <a:rPr lang="en-US" sz="2600" dirty="0">
                <a:solidFill>
                  <a:srgbClr val="0000FF"/>
                </a:solidFill>
                <a:latin typeface="Bookman Old Style" pitchFamily="18" charset="0"/>
                <a:ea typeface="ＭＳ Ｐゴシック" pitchFamily="34" charset="-128"/>
              </a:rPr>
              <a:t>Cost =  (</a:t>
            </a:r>
            <a:r>
              <a:rPr lang="en-US" sz="2600" i="1" dirty="0">
                <a:solidFill>
                  <a:srgbClr val="0000FF"/>
                </a:solidFill>
                <a:latin typeface="Bookman Old Style" pitchFamily="18" charset="0"/>
                <a:ea typeface="ＭＳ Ｐゴシック" pitchFamily="34" charset="-128"/>
              </a:rPr>
              <a:t>h</a:t>
            </a:r>
            <a:r>
              <a:rPr lang="en-US" sz="2600" i="1" baseline="-25000" dirty="0">
                <a:solidFill>
                  <a:srgbClr val="0000FF"/>
                </a:solidFill>
                <a:latin typeface="Bookman Old Style" pitchFamily="18" charset="0"/>
                <a:ea typeface="ＭＳ Ｐゴシック" pitchFamily="34" charset="-128"/>
              </a:rPr>
              <a:t>i</a:t>
            </a:r>
            <a:r>
              <a:rPr lang="en-US" sz="2600" i="1" dirty="0">
                <a:solidFill>
                  <a:srgbClr val="0000FF"/>
                </a:solidFill>
                <a:latin typeface="Bookman Old Style" pitchFamily="18" charset="0"/>
                <a:ea typeface="ＭＳ Ｐゴシック" pitchFamily="34" charset="-128"/>
              </a:rPr>
              <a:t> </a:t>
            </a:r>
            <a:r>
              <a:rPr lang="en-US" sz="2600" dirty="0">
                <a:solidFill>
                  <a:srgbClr val="0000FF"/>
                </a:solidFill>
                <a:latin typeface="Bookman Old Style" pitchFamily="18" charset="0"/>
                <a:ea typeface="ＭＳ Ｐゴシック" pitchFamily="34" charset="-128"/>
              </a:rPr>
              <a:t>+ </a:t>
            </a:r>
            <a:r>
              <a:rPr lang="en-US" sz="2600" i="1" dirty="0">
                <a:solidFill>
                  <a:srgbClr val="0000FF"/>
                </a:solidFill>
                <a:latin typeface="Bookman Old Style" pitchFamily="18" charset="0"/>
                <a:ea typeface="ＭＳ Ｐゴシック" pitchFamily="34" charset="-128"/>
              </a:rPr>
              <a:t>n) * </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T</a:t>
            </a:r>
            <a:r>
              <a:rPr lang="en-US" sz="2600" dirty="0">
                <a:solidFill>
                  <a:srgbClr val="0000FF"/>
                </a:solidFill>
                <a:latin typeface="Bookman Old Style" pitchFamily="18" charset="0"/>
                <a:ea typeface="ＭＳ Ｐゴシック" pitchFamily="34" charset="-128"/>
                <a:sym typeface="Symbol" pitchFamily="18" charset="2"/>
              </a:rPr>
              <a:t> + </a:t>
            </a:r>
            <a:r>
              <a:rPr lang="en-US" sz="2600" i="1" dirty="0" err="1">
                <a:solidFill>
                  <a:srgbClr val="0000FF"/>
                </a:solidFill>
                <a:latin typeface="Bookman Old Style" pitchFamily="18" charset="0"/>
                <a:ea typeface="ＭＳ Ｐゴシック" pitchFamily="34" charset="-128"/>
                <a:sym typeface="Symbol" pitchFamily="18" charset="2"/>
              </a:rPr>
              <a:t>t</a:t>
            </a:r>
            <a:r>
              <a:rPr lang="en-US" sz="2600" i="1" baseline="-25000" dirty="0" err="1">
                <a:solidFill>
                  <a:srgbClr val="0000FF"/>
                </a:solidFill>
                <a:latin typeface="Bookman Old Style" pitchFamily="18" charset="0"/>
                <a:ea typeface="ＭＳ Ｐゴシック" pitchFamily="34" charset="-128"/>
                <a:sym typeface="Symbol" pitchFamily="18" charset="2"/>
              </a:rPr>
              <a:t>S</a:t>
            </a:r>
            <a:r>
              <a:rPr lang="en-US" sz="2600" dirty="0">
                <a:solidFill>
                  <a:srgbClr val="0000FF"/>
                </a:solidFill>
                <a:latin typeface="Bookman Old Style" pitchFamily="18" charset="0"/>
                <a:ea typeface="ＭＳ Ｐゴシック" pitchFamily="34" charset="-128"/>
                <a:sym typeface="Symbol" pitchFamily="18" charset="2"/>
              </a:rPr>
              <a:t>)</a:t>
            </a:r>
            <a:r>
              <a:rPr lang="en-US" sz="2600" i="1" dirty="0">
                <a:solidFill>
                  <a:srgbClr val="0000FF"/>
                </a:solidFill>
                <a:latin typeface="Bookman Old Style" pitchFamily="18" charset="0"/>
                <a:ea typeface="ＭＳ Ｐゴシック" pitchFamily="34" charset="-128"/>
              </a:rPr>
              <a:t> </a:t>
            </a:r>
          </a:p>
          <a:p>
            <a:pPr lvl="3">
              <a:buClr>
                <a:srgbClr val="C00000"/>
              </a:buClr>
              <a:buFont typeface="Courier New" pitchFamily="49" charset="0"/>
              <a:buChar char="o"/>
            </a:pPr>
            <a:r>
              <a:rPr lang="en-US" sz="2600" dirty="0">
                <a:solidFill>
                  <a:srgbClr val="0000FF"/>
                </a:solidFill>
                <a:latin typeface="Bookman Old Style" pitchFamily="18" charset="0"/>
                <a:ea typeface="ＭＳ Ｐゴシック" pitchFamily="34" charset="-128"/>
              </a:rPr>
              <a:t>Can be very expensive!</a:t>
            </a:r>
            <a:endParaRPr lang="en-US" sz="2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139</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822" y="1042862"/>
            <a:ext cx="11470202" cy="5598871"/>
          </a:xfrm>
        </p:spPr>
        <p:txBody>
          <a:bodyPr>
            <a:normAutofit fontScale="92500"/>
          </a:bodyPr>
          <a:lstStyle/>
          <a:p>
            <a:pPr>
              <a:buNone/>
            </a:pPr>
            <a:r>
              <a:rPr lang="en-US" sz="2400" dirty="0">
                <a:solidFill>
                  <a:srgbClr val="C00000"/>
                </a:solidFill>
                <a:latin typeface="Copperplate Gothic Light" pitchFamily="34" charset="0"/>
              </a:rPr>
              <a:t>INSERT COMMAND</a:t>
            </a:r>
          </a:p>
          <a:p>
            <a:pPr>
              <a:buNone/>
            </a:pPr>
            <a:endParaRPr lang="en-US" sz="2200" dirty="0">
              <a:latin typeface="Bookman Old Style" pitchFamily="18" charset="0"/>
            </a:endParaRPr>
          </a:p>
          <a:p>
            <a:pPr>
              <a:buNone/>
            </a:pPr>
            <a:r>
              <a:rPr lang="en-US" sz="2200" dirty="0">
                <a:solidFill>
                  <a:srgbClr val="C00000"/>
                </a:solidFill>
                <a:latin typeface="Bookman Old Style" pitchFamily="18" charset="0"/>
              </a:rPr>
              <a:t>Example 1: To insert a record using all fields in EMP table</a:t>
            </a:r>
          </a:p>
          <a:p>
            <a:pPr>
              <a:buNone/>
            </a:pPr>
            <a:endParaRPr lang="en-IN" sz="2200" dirty="0">
              <a:latin typeface="Bookman Old Style" pitchFamily="18" charset="0"/>
            </a:endParaRPr>
          </a:p>
          <a:p>
            <a:pPr>
              <a:buNone/>
            </a:pPr>
            <a:r>
              <a:rPr lang="en-IN" sz="2200" dirty="0">
                <a:solidFill>
                  <a:srgbClr val="0000FF"/>
                </a:solidFill>
                <a:latin typeface="Bookman Old Style" pitchFamily="18" charset="0"/>
              </a:rPr>
              <a:t>INSERT INTO EMP VALUES (7369, 'SMITH',  'CLERK', 7902, '17-12-1980‘, 800, NULL, 20);</a:t>
            </a:r>
          </a:p>
          <a:p>
            <a:pPr>
              <a:buNone/>
            </a:pPr>
            <a:r>
              <a:rPr lang="en-IN" sz="2200" dirty="0">
                <a:latin typeface="Bookman Old Style" pitchFamily="18" charset="0"/>
              </a:rPr>
              <a:t>				</a:t>
            </a:r>
            <a:r>
              <a:rPr lang="en-IN" sz="2200" dirty="0">
                <a:solidFill>
                  <a:srgbClr val="C00000"/>
                </a:solidFill>
                <a:latin typeface="Bookman Old Style" pitchFamily="18" charset="0"/>
              </a:rPr>
              <a:t>(OR)</a:t>
            </a:r>
          </a:p>
          <a:p>
            <a:pPr>
              <a:buNone/>
            </a:pPr>
            <a:r>
              <a:rPr lang="en-IN" sz="2200" dirty="0">
                <a:solidFill>
                  <a:srgbClr val="0000FF"/>
                </a:solidFill>
                <a:latin typeface="Bookman Old Style" pitchFamily="18" charset="0"/>
              </a:rPr>
              <a:t>INSERT INTO EMP (EMPNO,ENAME,JOB,MGR,HIREDATE,SAL,COMM,DEPTNO) </a:t>
            </a:r>
          </a:p>
          <a:p>
            <a:pPr>
              <a:buNone/>
            </a:pPr>
            <a:r>
              <a:rPr lang="en-IN" sz="2200" dirty="0">
                <a:solidFill>
                  <a:srgbClr val="0000FF"/>
                </a:solidFill>
                <a:latin typeface="Bookman Old Style" pitchFamily="18" charset="0"/>
              </a:rPr>
              <a:t>VALUES (7369, 'SMITH',  'CLERK', 7902, '17-12-1980',  800, NULL, 20);</a:t>
            </a:r>
          </a:p>
          <a:p>
            <a:pPr>
              <a:buNone/>
            </a:pPr>
            <a:endParaRPr lang="en-US" sz="2200" dirty="0">
              <a:latin typeface="Bookman Old Style" pitchFamily="18" charset="0"/>
            </a:endParaRPr>
          </a:p>
          <a:p>
            <a:pPr>
              <a:buNone/>
            </a:pPr>
            <a:r>
              <a:rPr lang="en-US" sz="2200" dirty="0">
                <a:solidFill>
                  <a:srgbClr val="C00000"/>
                </a:solidFill>
                <a:latin typeface="Bookman Old Style" pitchFamily="18" charset="0"/>
              </a:rPr>
              <a:t>Example 2: To insert a record using selected fields in EMP table </a:t>
            </a:r>
          </a:p>
          <a:p>
            <a:pPr>
              <a:buNone/>
            </a:pPr>
            <a:endParaRPr lang="en-IN" sz="2200" dirty="0">
              <a:latin typeface="Bookman Old Style" pitchFamily="18" charset="0"/>
            </a:endParaRPr>
          </a:p>
          <a:p>
            <a:pPr>
              <a:buNone/>
            </a:pPr>
            <a:r>
              <a:rPr lang="en-IN" sz="2200" dirty="0">
                <a:solidFill>
                  <a:srgbClr val="0000FF"/>
                </a:solidFill>
                <a:latin typeface="Bookman Old Style" pitchFamily="18" charset="0"/>
              </a:rPr>
              <a:t>INSERT INTO EMP (EMPNO, ENAME) VALUES (7499, 'ALLEN);</a:t>
            </a:r>
            <a:endParaRPr lang="en-US" sz="2200" dirty="0">
              <a:solidFill>
                <a:srgbClr val="0000FF"/>
              </a:solidFill>
              <a:latin typeface="Bookman Old Style" pitchFamily="18" charset="0"/>
            </a:endParaRPr>
          </a:p>
          <a:p>
            <a:pPr>
              <a:buNone/>
            </a:pPr>
            <a:endParaRPr lang="en-US" sz="2200" dirty="0">
              <a:latin typeface="Bookman Old Style" pitchFamily="18" charset="0"/>
            </a:endParaRPr>
          </a:p>
          <a:p>
            <a:pPr>
              <a:buNone/>
            </a:pPr>
            <a:r>
              <a:rPr lang="en-US" sz="2200" dirty="0">
                <a:solidFill>
                  <a:srgbClr val="FF0000"/>
                </a:solidFill>
                <a:latin typeface="Copperplate Gothic Light" pitchFamily="34" charset="0"/>
              </a:rPr>
              <a:t>Note :  </a:t>
            </a:r>
            <a:r>
              <a:rPr lang="en-US" sz="2200" dirty="0">
                <a:solidFill>
                  <a:srgbClr val="FF0000"/>
                </a:solidFill>
                <a:latin typeface="Bookman Old Style" pitchFamily="18" charset="0"/>
              </a:rPr>
              <a:t>When a record is inserted using selected fields, it must include </a:t>
            </a:r>
          </a:p>
          <a:p>
            <a:pPr>
              <a:buNone/>
            </a:pPr>
            <a:r>
              <a:rPr lang="en-US" sz="2200" dirty="0">
                <a:solidFill>
                  <a:srgbClr val="FF0000"/>
                </a:solidFill>
                <a:latin typeface="Bookman Old Style" pitchFamily="18" charset="0"/>
              </a:rPr>
              <a:t>		 NOT NULL and Primary key fields.</a:t>
            </a:r>
            <a:r>
              <a:rPr lang="en-US" sz="2200" dirty="0">
                <a:latin typeface="Bookman Old Style" pitchFamily="18" charset="0"/>
              </a:rPr>
              <a:t>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081864"/>
            <a:ext cx="11072889" cy="5357850"/>
          </a:xfrm>
        </p:spPr>
        <p:txBody>
          <a:bodyPr>
            <a:normAutofit lnSpcReduction="10000"/>
          </a:bodyPr>
          <a:lstStyle/>
          <a:p>
            <a:pPr>
              <a:lnSpc>
                <a:spcPct val="90000"/>
              </a:lnSpc>
              <a:buNone/>
            </a:pPr>
            <a:r>
              <a:rPr lang="en-US" sz="2000" b="1" dirty="0">
                <a:solidFill>
                  <a:srgbClr val="C00000"/>
                </a:solidFill>
                <a:latin typeface="Copperplate Gothic Light" pitchFamily="34" charset="0"/>
                <a:ea typeface="ＭＳ Ｐゴシック" pitchFamily="34" charset="-128"/>
              </a:rPr>
              <a:t>Selection using Indices</a:t>
            </a:r>
          </a:p>
          <a:p>
            <a:pPr>
              <a:lnSpc>
                <a:spcPct val="90000"/>
              </a:lnSpc>
            </a:pPr>
            <a:endParaRPr lang="en-US" sz="2000" dirty="0">
              <a:ea typeface="ＭＳ Ｐゴシック" pitchFamily="34" charset="-128"/>
            </a:endParaRPr>
          </a:p>
          <a:p>
            <a:pPr>
              <a:lnSpc>
                <a:spcPct val="90000"/>
              </a:lnSpc>
              <a:buClr>
                <a:srgbClr val="C00000"/>
              </a:buClr>
              <a:buFont typeface="Wingdings" pitchFamily="2" charset="2"/>
              <a:buChar char="ü"/>
            </a:pPr>
            <a:r>
              <a:rPr lang="en-US" sz="2000" dirty="0">
                <a:solidFill>
                  <a:srgbClr val="0000FF"/>
                </a:solidFill>
                <a:latin typeface="Bookman Old Style" pitchFamily="18" charset="0"/>
                <a:ea typeface="ＭＳ Ｐゴシック" pitchFamily="34" charset="-128"/>
              </a:rPr>
              <a:t>Can implement selections of the form </a:t>
            </a:r>
            <a:r>
              <a:rPr lang="en-US" sz="2000"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A</a:t>
            </a:r>
            <a:r>
              <a:rPr lang="en-US" sz="2000" baseline="-25000"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V </a:t>
            </a:r>
            <a:r>
              <a:rPr lang="en-US" sz="2000" dirty="0">
                <a:solidFill>
                  <a:srgbClr val="0000FF"/>
                </a:solidFill>
                <a:latin typeface="Bookman Old Style" pitchFamily="18" charset="0"/>
                <a:ea typeface="ＭＳ Ｐゴシック" pitchFamily="34" charset="-128"/>
                <a:sym typeface="Symbol" pitchFamily="18" charset="2"/>
              </a:rPr>
              <a:t>(</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or </a:t>
            </a:r>
            <a:r>
              <a:rPr lang="en-US" sz="2000" i="1" baseline="-25000" dirty="0">
                <a:solidFill>
                  <a:srgbClr val="0000FF"/>
                </a:solidFill>
                <a:latin typeface="Bookman Old Style" pitchFamily="18" charset="0"/>
                <a:ea typeface="ＭＳ Ｐゴシック" pitchFamily="34" charset="-128"/>
                <a:sym typeface="Symbol" pitchFamily="18" charset="2"/>
              </a:rPr>
              <a:t>A </a:t>
            </a:r>
            <a:r>
              <a:rPr lang="en-US" sz="2000" baseline="-25000" dirty="0">
                <a:solidFill>
                  <a:srgbClr val="0000FF"/>
                </a:solidFill>
                <a:latin typeface="Bookman Old Style" pitchFamily="18" charset="0"/>
                <a:ea typeface="ＭＳ Ｐゴシック" pitchFamily="34" charset="-128"/>
                <a:sym typeface="Symbol" pitchFamily="18" charset="2"/>
              </a:rPr>
              <a:t> </a:t>
            </a:r>
            <a:r>
              <a:rPr lang="en-US" sz="2000" i="1" baseline="-25000" dirty="0">
                <a:solidFill>
                  <a:srgbClr val="0000FF"/>
                </a:solidFill>
                <a:latin typeface="Bookman Old Style" pitchFamily="18" charset="0"/>
                <a:ea typeface="ＭＳ Ｐゴシック" pitchFamily="34" charset="-128"/>
                <a:sym typeface="Symbol" pitchFamily="18" charset="2"/>
              </a:rPr>
              <a:t>V</a:t>
            </a:r>
            <a:r>
              <a:rPr lang="en-US" sz="2000" dirty="0">
                <a:solidFill>
                  <a:srgbClr val="0000FF"/>
                </a:solidFill>
                <a:latin typeface="Bookman Old Style" pitchFamily="18" charset="0"/>
                <a:ea typeface="ＭＳ Ｐゴシック" pitchFamily="34" charset="-128"/>
                <a:sym typeface="Symbol" pitchFamily="18" charset="2"/>
              </a:rPr>
              <a:t>(</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by using</a:t>
            </a:r>
          </a:p>
          <a:p>
            <a:pPr lvl="1">
              <a:lnSpc>
                <a:spcPct val="9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sym typeface="Symbol" pitchFamily="18" charset="2"/>
              </a:rPr>
              <a:t> a linear file scan,</a:t>
            </a:r>
          </a:p>
          <a:p>
            <a:pPr lvl="1">
              <a:lnSpc>
                <a:spcPct val="90000"/>
              </a:lnSpc>
              <a:buClr>
                <a:srgbClr val="C00000"/>
              </a:buClr>
              <a:buFont typeface="Arial" pitchFamily="34" charset="0"/>
              <a:buChar char="•"/>
            </a:pPr>
            <a:r>
              <a:rPr lang="en-US" sz="2000" dirty="0">
                <a:solidFill>
                  <a:srgbClr val="0000FF"/>
                </a:solidFill>
                <a:latin typeface="Bookman Old Style" pitchFamily="18" charset="0"/>
                <a:ea typeface="ＭＳ Ｐゴシック" pitchFamily="34" charset="-128"/>
                <a:sym typeface="Symbol" pitchFamily="18" charset="2"/>
              </a:rPr>
              <a:t> or by using indices in the following ways:</a:t>
            </a:r>
          </a:p>
          <a:p>
            <a:pPr>
              <a:lnSpc>
                <a:spcPct val="90000"/>
              </a:lnSpc>
              <a:buClr>
                <a:srgbClr val="C00000"/>
              </a:buClr>
              <a:buFont typeface="Wingdings" pitchFamily="2" charset="2"/>
              <a:buChar char="ü"/>
            </a:pPr>
            <a:r>
              <a:rPr lang="en-US" sz="2000" dirty="0">
                <a:solidFill>
                  <a:srgbClr val="C00000"/>
                </a:solidFill>
                <a:latin typeface="Bookman Old Style" pitchFamily="18" charset="0"/>
                <a:ea typeface="ＭＳ Ｐゴシック" pitchFamily="34" charset="-128"/>
              </a:rPr>
              <a:t>A5 (primary index, comparison)</a:t>
            </a:r>
            <a:r>
              <a:rPr lang="en-US" sz="2000" i="1" dirty="0">
                <a:solidFill>
                  <a:srgbClr val="C00000"/>
                </a:solidFill>
                <a:latin typeface="Bookman Old Style" pitchFamily="18" charset="0"/>
                <a:ea typeface="ＭＳ Ｐゴシック" pitchFamily="34" charset="-128"/>
              </a:rPr>
              <a:t>.</a:t>
            </a:r>
            <a:r>
              <a:rPr lang="en-US" sz="2000" dirty="0">
                <a:solidFill>
                  <a:srgbClr val="C00000"/>
                </a:solidFill>
                <a:latin typeface="Bookman Old Style" pitchFamily="18" charset="0"/>
                <a:ea typeface="ＭＳ Ｐゴシック" pitchFamily="34" charset="-128"/>
              </a:rPr>
              <a:t> </a:t>
            </a:r>
            <a:r>
              <a:rPr lang="en-US" sz="2000" dirty="0">
                <a:solidFill>
                  <a:srgbClr val="0000FF"/>
                </a:solidFill>
                <a:latin typeface="Bookman Old Style" pitchFamily="18" charset="0"/>
                <a:ea typeface="ＭＳ Ｐゴシック" pitchFamily="34" charset="-128"/>
              </a:rPr>
              <a:t>(Relation is sorted on A)</a:t>
            </a:r>
            <a:endParaRPr lang="en-US" sz="2000" i="1" dirty="0">
              <a:solidFill>
                <a:srgbClr val="0000FF"/>
              </a:solidFill>
              <a:latin typeface="Bookman Old Style" pitchFamily="18" charset="0"/>
              <a:ea typeface="ＭＳ Ｐゴシック" pitchFamily="34" charset="-128"/>
            </a:endParaRPr>
          </a:p>
          <a:p>
            <a:pPr lvl="2">
              <a:lnSpc>
                <a:spcPct val="90000"/>
              </a:lnSpc>
              <a:buClr>
                <a:srgbClr val="C00000"/>
              </a:buClr>
            </a:pPr>
            <a:r>
              <a:rPr lang="en-US" sz="2000" dirty="0">
                <a:solidFill>
                  <a:srgbClr val="0000FF"/>
                </a:solidFill>
                <a:latin typeface="Bookman Old Style" pitchFamily="18" charset="0"/>
                <a:ea typeface="ＭＳ Ｐゴシック" pitchFamily="34" charset="-128"/>
              </a:rPr>
              <a:t>For </a:t>
            </a:r>
            <a:r>
              <a:rPr lang="en-US" sz="2000" i="1"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A  V</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use index to find first </a:t>
            </a:r>
            <a:r>
              <a:rPr lang="en-US" sz="2000" dirty="0" err="1">
                <a:solidFill>
                  <a:srgbClr val="0000FF"/>
                </a:solidFill>
                <a:latin typeface="Bookman Old Style" pitchFamily="18" charset="0"/>
                <a:ea typeface="ＭＳ Ｐゴシック" pitchFamily="34" charset="-128"/>
                <a:sym typeface="Symbol" pitchFamily="18" charset="2"/>
              </a:rPr>
              <a:t>tuple</a:t>
            </a:r>
            <a:r>
              <a:rPr lang="en-US" sz="2000" dirty="0">
                <a:solidFill>
                  <a:srgbClr val="0000FF"/>
                </a:solidFill>
                <a:latin typeface="Bookman Old Style" pitchFamily="18" charset="0"/>
                <a:ea typeface="ＭＳ Ｐゴシック" pitchFamily="34" charset="-128"/>
                <a:sym typeface="Symbol" pitchFamily="18" charset="2"/>
              </a:rPr>
              <a:t> </a:t>
            </a:r>
            <a:r>
              <a:rPr lang="en-US" sz="2000" i="1" dirty="0">
                <a:solidFill>
                  <a:srgbClr val="0000FF"/>
                </a:solidFill>
                <a:latin typeface="Bookman Old Style" pitchFamily="18" charset="0"/>
                <a:ea typeface="ＭＳ Ｐゴシック" pitchFamily="34" charset="-128"/>
                <a:sym typeface="Symbol" pitchFamily="18" charset="2"/>
              </a:rPr>
              <a:t> v</a:t>
            </a:r>
            <a:r>
              <a:rPr lang="en-US" sz="2000" dirty="0">
                <a:solidFill>
                  <a:srgbClr val="0000FF"/>
                </a:solidFill>
                <a:latin typeface="Bookman Old Style" pitchFamily="18" charset="0"/>
                <a:ea typeface="ＭＳ Ｐゴシック" pitchFamily="34" charset="-128"/>
                <a:sym typeface="Symbol" pitchFamily="18" charset="2"/>
              </a:rPr>
              <a:t>  and scan relation sequentially  from there</a:t>
            </a:r>
          </a:p>
          <a:p>
            <a:pPr lvl="2">
              <a:lnSpc>
                <a:spcPct val="90000"/>
              </a:lnSpc>
              <a:buClr>
                <a:srgbClr val="C00000"/>
              </a:buClr>
            </a:pPr>
            <a:r>
              <a:rPr lang="en-US" sz="2000" dirty="0">
                <a:solidFill>
                  <a:srgbClr val="0000FF"/>
                </a:solidFill>
                <a:latin typeface="Bookman Old Style" pitchFamily="18" charset="0"/>
                <a:ea typeface="ＭＳ Ｐゴシック" pitchFamily="34" charset="-128"/>
                <a:sym typeface="Symbol" pitchFamily="18" charset="2"/>
              </a:rPr>
              <a:t>For </a:t>
            </a:r>
            <a:r>
              <a:rPr lang="en-US" sz="2000" i="1" baseline="-25000" dirty="0">
                <a:solidFill>
                  <a:srgbClr val="0000FF"/>
                </a:solidFill>
                <a:latin typeface="Bookman Old Style" pitchFamily="18" charset="0"/>
                <a:ea typeface="ＭＳ Ｐゴシック" pitchFamily="34" charset="-128"/>
                <a:sym typeface="Symbol" pitchFamily="18" charset="2"/>
              </a:rPr>
              <a:t>A</a:t>
            </a:r>
            <a:r>
              <a:rPr lang="en-US" sz="2000" baseline="-25000"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V </a:t>
            </a:r>
            <a:r>
              <a:rPr lang="en-US" sz="2000" dirty="0">
                <a:solidFill>
                  <a:srgbClr val="0000FF"/>
                </a:solidFill>
                <a:latin typeface="Bookman Old Style" pitchFamily="18" charset="0"/>
                <a:ea typeface="ＭＳ Ｐゴシック" pitchFamily="34" charset="-128"/>
                <a:sym typeface="Symbol" pitchFamily="18" charset="2"/>
              </a:rPr>
              <a:t>(</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just scan relation sequentially till first </a:t>
            </a:r>
            <a:r>
              <a:rPr lang="en-US" sz="2000" dirty="0" err="1">
                <a:solidFill>
                  <a:srgbClr val="0000FF"/>
                </a:solidFill>
                <a:latin typeface="Bookman Old Style" pitchFamily="18" charset="0"/>
                <a:ea typeface="ＭＳ Ｐゴシック" pitchFamily="34" charset="-128"/>
                <a:sym typeface="Symbol" pitchFamily="18" charset="2"/>
              </a:rPr>
              <a:t>tuple</a:t>
            </a:r>
            <a:r>
              <a:rPr lang="en-US" sz="2000" dirty="0">
                <a:solidFill>
                  <a:srgbClr val="0000FF"/>
                </a:solidFill>
                <a:latin typeface="Bookman Old Style" pitchFamily="18" charset="0"/>
                <a:ea typeface="ＭＳ Ｐゴシック" pitchFamily="34" charset="-128"/>
                <a:sym typeface="Symbol" pitchFamily="18" charset="2"/>
              </a:rPr>
              <a:t> &gt; </a:t>
            </a:r>
            <a:r>
              <a:rPr lang="en-US" sz="2000" i="1" dirty="0">
                <a:solidFill>
                  <a:srgbClr val="0000FF"/>
                </a:solidFill>
                <a:latin typeface="Bookman Old Style" pitchFamily="18" charset="0"/>
                <a:ea typeface="ＭＳ Ｐゴシック" pitchFamily="34" charset="-128"/>
                <a:sym typeface="Symbol" pitchFamily="18" charset="2"/>
              </a:rPr>
              <a:t>v; </a:t>
            </a:r>
            <a:r>
              <a:rPr lang="en-US" sz="2000" dirty="0">
                <a:solidFill>
                  <a:srgbClr val="0000FF"/>
                </a:solidFill>
                <a:latin typeface="Bookman Old Style" pitchFamily="18" charset="0"/>
                <a:ea typeface="ＭＳ Ｐゴシック" pitchFamily="34" charset="-128"/>
                <a:sym typeface="Symbol" pitchFamily="18" charset="2"/>
              </a:rPr>
              <a:t>do not use index</a:t>
            </a:r>
            <a:endParaRPr lang="en-US" sz="2000" dirty="0">
              <a:solidFill>
                <a:srgbClr val="0000FF"/>
              </a:solidFill>
              <a:latin typeface="Bookman Old Style" pitchFamily="18" charset="0"/>
              <a:ea typeface="ＭＳ Ｐゴシック" pitchFamily="34" charset="-128"/>
            </a:endParaRPr>
          </a:p>
          <a:p>
            <a:pPr>
              <a:lnSpc>
                <a:spcPct val="90000"/>
              </a:lnSpc>
              <a:buClr>
                <a:srgbClr val="C00000"/>
              </a:buClr>
              <a:buFont typeface="Wingdings" pitchFamily="2" charset="2"/>
              <a:buChar char="ü"/>
            </a:pPr>
            <a:r>
              <a:rPr lang="en-US" sz="2000" dirty="0">
                <a:solidFill>
                  <a:srgbClr val="C00000"/>
                </a:solidFill>
                <a:latin typeface="Bookman Old Style" pitchFamily="18" charset="0"/>
                <a:ea typeface="ＭＳ Ｐゴシック" pitchFamily="34" charset="-128"/>
              </a:rPr>
              <a:t>A6 (secondary index, comparison).</a:t>
            </a:r>
            <a:r>
              <a:rPr lang="en-US" sz="2000" dirty="0">
                <a:solidFill>
                  <a:srgbClr val="0000FF"/>
                </a:solidFill>
                <a:latin typeface="Bookman Old Style" pitchFamily="18" charset="0"/>
                <a:ea typeface="ＭＳ Ｐゴシック" pitchFamily="34" charset="-128"/>
              </a:rPr>
              <a:t> </a:t>
            </a:r>
          </a:p>
          <a:p>
            <a:pPr lvl="2">
              <a:lnSpc>
                <a:spcPct val="90000"/>
              </a:lnSpc>
              <a:buClr>
                <a:srgbClr val="C00000"/>
              </a:buClr>
            </a:pPr>
            <a:r>
              <a:rPr lang="en-US" sz="2000" dirty="0">
                <a:solidFill>
                  <a:srgbClr val="0000FF"/>
                </a:solidFill>
                <a:latin typeface="Bookman Old Style" pitchFamily="18" charset="0"/>
                <a:ea typeface="ＭＳ Ｐゴシック" pitchFamily="34" charset="-128"/>
              </a:rPr>
              <a:t>For </a:t>
            </a:r>
            <a:r>
              <a:rPr lang="en-US" sz="2000" i="1"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A  V</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use index to find first index entry </a:t>
            </a:r>
            <a:r>
              <a:rPr lang="en-US" sz="2000" i="1" dirty="0">
                <a:solidFill>
                  <a:srgbClr val="0000FF"/>
                </a:solidFill>
                <a:latin typeface="Bookman Old Style" pitchFamily="18" charset="0"/>
                <a:ea typeface="ＭＳ Ｐゴシック" pitchFamily="34" charset="-128"/>
                <a:sym typeface="Symbol" pitchFamily="18" charset="2"/>
              </a:rPr>
              <a:t> v</a:t>
            </a:r>
            <a:r>
              <a:rPr lang="en-US" sz="2000" dirty="0">
                <a:solidFill>
                  <a:srgbClr val="0000FF"/>
                </a:solidFill>
                <a:latin typeface="Bookman Old Style" pitchFamily="18" charset="0"/>
                <a:ea typeface="ＭＳ Ｐゴシック" pitchFamily="34" charset="-128"/>
                <a:sym typeface="Symbol" pitchFamily="18" charset="2"/>
              </a:rPr>
              <a:t> and scan index sequentially  from there, to find pointers to records.</a:t>
            </a:r>
          </a:p>
          <a:p>
            <a:pPr lvl="2">
              <a:lnSpc>
                <a:spcPct val="90000"/>
              </a:lnSpc>
              <a:buClr>
                <a:srgbClr val="C00000"/>
              </a:buClr>
            </a:pPr>
            <a:r>
              <a:rPr lang="en-US" sz="2000" dirty="0">
                <a:solidFill>
                  <a:srgbClr val="0000FF"/>
                </a:solidFill>
                <a:latin typeface="Bookman Old Style" pitchFamily="18" charset="0"/>
                <a:ea typeface="ＭＳ Ｐゴシック" pitchFamily="34" charset="-128"/>
                <a:sym typeface="Symbol" pitchFamily="18" charset="2"/>
              </a:rPr>
              <a:t>For </a:t>
            </a:r>
            <a:r>
              <a:rPr lang="en-US" sz="2000" i="1" baseline="-25000" dirty="0">
                <a:solidFill>
                  <a:srgbClr val="0000FF"/>
                </a:solidFill>
                <a:latin typeface="Bookman Old Style" pitchFamily="18" charset="0"/>
                <a:ea typeface="ＭＳ Ｐゴシック" pitchFamily="34" charset="-128"/>
                <a:sym typeface="Symbol" pitchFamily="18" charset="2"/>
              </a:rPr>
              <a:t>A</a:t>
            </a:r>
            <a:r>
              <a:rPr lang="en-US" sz="2000" baseline="-25000" dirty="0">
                <a:solidFill>
                  <a:srgbClr val="0000FF"/>
                </a:solidFill>
                <a:latin typeface="Bookman Old Style" pitchFamily="18" charset="0"/>
                <a:ea typeface="ＭＳ Ｐゴシック" pitchFamily="34" charset="-128"/>
                <a:sym typeface="Symbol" pitchFamily="18" charset="2"/>
              </a:rPr>
              <a:t></a:t>
            </a:r>
            <a:r>
              <a:rPr lang="en-US" sz="2000" i="1" baseline="-25000" dirty="0">
                <a:solidFill>
                  <a:srgbClr val="0000FF"/>
                </a:solidFill>
                <a:latin typeface="Bookman Old Style" pitchFamily="18" charset="0"/>
                <a:ea typeface="ＭＳ Ｐゴシック" pitchFamily="34" charset="-128"/>
                <a:sym typeface="Symbol" pitchFamily="18" charset="2"/>
              </a:rPr>
              <a:t>V </a:t>
            </a:r>
            <a:r>
              <a:rPr lang="en-US" sz="2000" dirty="0">
                <a:solidFill>
                  <a:srgbClr val="0000FF"/>
                </a:solidFill>
                <a:latin typeface="Bookman Old Style" pitchFamily="18" charset="0"/>
                <a:ea typeface="ＭＳ Ｐゴシック" pitchFamily="34" charset="-128"/>
                <a:sym typeface="Symbol" pitchFamily="18" charset="2"/>
              </a:rPr>
              <a:t>(</a:t>
            </a:r>
            <a:r>
              <a:rPr lang="en-US" sz="2000" i="1" dirty="0">
                <a:solidFill>
                  <a:srgbClr val="0000FF"/>
                </a:solidFill>
                <a:latin typeface="Bookman Old Style" pitchFamily="18" charset="0"/>
                <a:ea typeface="ＭＳ Ｐゴシック" pitchFamily="34" charset="-128"/>
                <a:sym typeface="Symbol" pitchFamily="18" charset="2"/>
              </a:rPr>
              <a:t>r</a:t>
            </a:r>
            <a:r>
              <a:rPr lang="en-US" sz="2000" dirty="0">
                <a:solidFill>
                  <a:srgbClr val="0000FF"/>
                </a:solidFill>
                <a:latin typeface="Bookman Old Style" pitchFamily="18" charset="0"/>
                <a:ea typeface="ＭＳ Ｐゴシック" pitchFamily="34" charset="-128"/>
                <a:sym typeface="Symbol" pitchFamily="18" charset="2"/>
              </a:rPr>
              <a:t>) just scan leaf pages of index finding pointers to records, till first entry &gt; </a:t>
            </a:r>
            <a:r>
              <a:rPr lang="en-US" sz="2000" i="1" dirty="0">
                <a:solidFill>
                  <a:srgbClr val="0000FF"/>
                </a:solidFill>
                <a:latin typeface="Bookman Old Style" pitchFamily="18" charset="0"/>
                <a:ea typeface="ＭＳ Ｐゴシック" pitchFamily="34" charset="-128"/>
                <a:sym typeface="Symbol" pitchFamily="18" charset="2"/>
              </a:rPr>
              <a:t>v</a:t>
            </a:r>
            <a:endParaRPr lang="en-US" sz="2000" i="1" dirty="0">
              <a:solidFill>
                <a:srgbClr val="0000FF"/>
              </a:solidFill>
              <a:latin typeface="Bookman Old Style" pitchFamily="18" charset="0"/>
              <a:ea typeface="ＭＳ Ｐゴシック" pitchFamily="34" charset="-128"/>
            </a:endParaRPr>
          </a:p>
          <a:p>
            <a:pPr lvl="2">
              <a:lnSpc>
                <a:spcPct val="90000"/>
              </a:lnSpc>
              <a:buClr>
                <a:srgbClr val="C00000"/>
              </a:buClr>
            </a:pPr>
            <a:r>
              <a:rPr lang="en-US" sz="2000" dirty="0">
                <a:solidFill>
                  <a:srgbClr val="0000FF"/>
                </a:solidFill>
                <a:latin typeface="Bookman Old Style" pitchFamily="18" charset="0"/>
                <a:ea typeface="ＭＳ Ｐゴシック" pitchFamily="34" charset="-128"/>
                <a:sym typeface="Symbol" pitchFamily="18" charset="2"/>
              </a:rPr>
              <a:t>In either case, retrieve records that are pointed to</a:t>
            </a:r>
          </a:p>
          <a:p>
            <a:pPr lvl="3">
              <a:lnSpc>
                <a:spcPct val="90000"/>
              </a:lnSpc>
              <a:buClr>
                <a:srgbClr val="C00000"/>
              </a:buClr>
              <a:buFont typeface="Wingdings" pitchFamily="2" charset="2"/>
              <a:buChar char="§"/>
            </a:pPr>
            <a:r>
              <a:rPr lang="en-US" sz="2000" dirty="0">
                <a:solidFill>
                  <a:srgbClr val="0000FF"/>
                </a:solidFill>
                <a:latin typeface="Bookman Old Style" pitchFamily="18" charset="0"/>
                <a:ea typeface="ＭＳ Ｐゴシック" pitchFamily="34" charset="-128"/>
                <a:sym typeface="Symbol" pitchFamily="18" charset="2"/>
              </a:rPr>
              <a:t> requires an I/O for each record</a:t>
            </a:r>
          </a:p>
          <a:p>
            <a:pPr lvl="3">
              <a:lnSpc>
                <a:spcPct val="90000"/>
              </a:lnSpc>
              <a:buClr>
                <a:srgbClr val="C00000"/>
              </a:buClr>
              <a:buFont typeface="Wingdings" pitchFamily="2" charset="2"/>
              <a:buChar char="§"/>
            </a:pPr>
            <a:r>
              <a:rPr lang="en-US" sz="2000" dirty="0">
                <a:solidFill>
                  <a:srgbClr val="0000FF"/>
                </a:solidFill>
                <a:latin typeface="Bookman Old Style" pitchFamily="18" charset="0"/>
                <a:ea typeface="ＭＳ Ｐゴシック" pitchFamily="34" charset="-128"/>
              </a:rPr>
              <a:t> Linear file scan may be cheaper</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3" y="796112"/>
            <a:ext cx="11186470" cy="5786478"/>
          </a:xfrm>
        </p:spPr>
        <p:txBody>
          <a:bodyPr>
            <a:normAutofit/>
          </a:bodyPr>
          <a:lstStyle/>
          <a:p>
            <a:pPr>
              <a:buNone/>
            </a:pPr>
            <a:r>
              <a:rPr lang="en-US" sz="2400" b="1" dirty="0">
                <a:solidFill>
                  <a:srgbClr val="C00000"/>
                </a:solidFill>
                <a:latin typeface="Copperplate Gothic Light" pitchFamily="34" charset="0"/>
                <a:ea typeface="ＭＳ Ｐゴシック" pitchFamily="34" charset="-128"/>
                <a:sym typeface="Greek Symbols" pitchFamily="18" charset="2"/>
              </a:rPr>
              <a:t>Conjunction:  </a:t>
            </a:r>
            <a:r>
              <a:rPr lang="en-US" sz="24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Greek Symbols" pitchFamily="18" charset="2"/>
              </a:rPr>
              <a:t>1</a:t>
            </a:r>
            <a:r>
              <a:rPr lang="en-US" sz="2400" dirty="0">
                <a:solidFill>
                  <a:srgbClr val="C00000"/>
                </a:solidFill>
                <a:latin typeface="Bookman Old Style" pitchFamily="18" charset="0"/>
                <a:ea typeface="ＭＳ Ｐゴシック" pitchFamily="34" charset="-128"/>
                <a:sym typeface="Symbol" pitchFamily="18" charset="2"/>
              </a:rPr>
              <a:t> </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Greek Symbols" pitchFamily="18" charset="2"/>
              </a:rPr>
              <a:t>2</a:t>
            </a:r>
            <a:r>
              <a:rPr lang="en-US" sz="2400" dirty="0">
                <a:solidFill>
                  <a:srgbClr val="C00000"/>
                </a:solidFill>
                <a:latin typeface="Bookman Old Style" pitchFamily="18" charset="0"/>
                <a:ea typeface="ＭＳ Ｐゴシック" pitchFamily="34" charset="-128"/>
                <a:sym typeface="Symbol" pitchFamily="18" charset="2"/>
              </a:rPr>
              <a:t>. . . </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i="1" baseline="-25000" dirty="0">
                <a:solidFill>
                  <a:srgbClr val="C00000"/>
                </a:solidFill>
                <a:latin typeface="Bookman Old Style" pitchFamily="18" charset="0"/>
                <a:ea typeface="ＭＳ Ｐゴシック" pitchFamily="34" charset="-128"/>
                <a:sym typeface="Greek Symbols" pitchFamily="18" charset="2"/>
              </a:rPr>
              <a:t>n</a:t>
            </a:r>
            <a:r>
              <a:rPr lang="en-US" sz="2400" dirty="0">
                <a:solidFill>
                  <a:srgbClr val="C00000"/>
                </a:solidFill>
                <a:latin typeface="Bookman Old Style" pitchFamily="18" charset="0"/>
                <a:ea typeface="ＭＳ Ｐゴシック" pitchFamily="34" charset="-128"/>
                <a:sym typeface="Symbol" pitchFamily="18" charset="2"/>
              </a:rPr>
              <a:t>(</a:t>
            </a:r>
            <a:r>
              <a:rPr lang="en-US" sz="2400" i="1" dirty="0">
                <a:solidFill>
                  <a:srgbClr val="C00000"/>
                </a:solidFill>
                <a:latin typeface="Bookman Old Style" pitchFamily="18" charset="0"/>
                <a:ea typeface="ＭＳ Ｐゴシック" pitchFamily="34" charset="-128"/>
                <a:sym typeface="Symbol" pitchFamily="18" charset="2"/>
              </a:rPr>
              <a:t>r)  </a:t>
            </a:r>
          </a:p>
          <a:p>
            <a:pPr>
              <a:buNone/>
            </a:pPr>
            <a:endParaRPr lang="en-US" sz="1100" i="1" dirty="0">
              <a:solidFill>
                <a:srgbClr val="C00000"/>
              </a:solidFill>
              <a:latin typeface="Bookman Old Style" pitchFamily="18" charset="0"/>
              <a:ea typeface="ＭＳ Ｐゴシック" pitchFamily="34" charset="-128"/>
              <a:sym typeface="Symbol" pitchFamily="18" charset="2"/>
            </a:endParaRPr>
          </a:p>
          <a:p>
            <a:pPr>
              <a:buClr>
                <a:srgbClr val="C00000"/>
              </a:buClr>
              <a:buFont typeface="Wingdings" pitchFamily="2" charset="2"/>
              <a:buChar char="ü"/>
              <a:tabLst>
                <a:tab pos="2338388" algn="l"/>
              </a:tabLst>
            </a:pPr>
            <a:r>
              <a:rPr lang="en-US" sz="2200" dirty="0">
                <a:solidFill>
                  <a:srgbClr val="C00000"/>
                </a:solidFill>
                <a:latin typeface="Bookman Old Style" pitchFamily="18" charset="0"/>
                <a:ea typeface="ＭＳ Ｐゴシック" pitchFamily="34" charset="-128"/>
              </a:rPr>
              <a:t>A7 (conjunctive selection using one index).</a:t>
            </a:r>
            <a:r>
              <a:rPr lang="en-US" sz="2200" i="1" dirty="0">
                <a:solidFill>
                  <a:srgbClr val="0000FF"/>
                </a:solidFill>
                <a:latin typeface="Bookman Old Style" pitchFamily="18" charset="0"/>
                <a:ea typeface="ＭＳ Ｐゴシック" pitchFamily="34" charset="-128"/>
              </a:rPr>
              <a:t>  </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rPr>
              <a:t>Select a combination of </a:t>
            </a:r>
            <a:r>
              <a:rPr lang="en-US" sz="2200" dirty="0">
                <a:solidFill>
                  <a:srgbClr val="0000FF"/>
                </a:solidFill>
                <a:latin typeface="Bookman Old Style" pitchFamily="18" charset="0"/>
                <a:ea typeface="ＭＳ Ｐゴシック" pitchFamily="34" charset="-128"/>
                <a:sym typeface="Symbol" pitchFamily="18" charset="2"/>
              </a:rPr>
              <a:t></a:t>
            </a:r>
            <a:r>
              <a:rPr lang="en-US" sz="2200" i="1" baseline="-25000" dirty="0" err="1">
                <a:solidFill>
                  <a:srgbClr val="0000FF"/>
                </a:solidFill>
                <a:latin typeface="Bookman Old Style" pitchFamily="18" charset="0"/>
                <a:ea typeface="ＭＳ Ｐゴシック" pitchFamily="34" charset="-128"/>
                <a:sym typeface="Greek Symbols" pitchFamily="18" charset="2"/>
              </a:rPr>
              <a:t>i</a:t>
            </a:r>
            <a:r>
              <a:rPr lang="en-US" sz="2200" dirty="0">
                <a:solidFill>
                  <a:srgbClr val="0000FF"/>
                </a:solidFill>
                <a:latin typeface="Bookman Old Style" pitchFamily="18" charset="0"/>
                <a:ea typeface="ＭＳ Ｐゴシック" pitchFamily="34" charset="-128"/>
                <a:sym typeface="Greek Symbols" pitchFamily="18" charset="2"/>
              </a:rPr>
              <a:t> and algorithms A1 through A7 that results in the least cost for </a:t>
            </a:r>
            <a:r>
              <a:rPr lang="en-US" sz="2200" dirty="0">
                <a:solidFill>
                  <a:srgbClr val="0000FF"/>
                </a:solidFill>
                <a:latin typeface="Bookman Old Style" pitchFamily="18" charset="0"/>
                <a:ea typeface="ＭＳ Ｐゴシック" pitchFamily="34" charset="-128"/>
                <a:sym typeface="Symbol" pitchFamily="18" charset="2"/>
              </a:rPr>
              <a:t></a:t>
            </a:r>
            <a:r>
              <a:rPr lang="en-US" sz="2200" baseline="-25000" dirty="0">
                <a:solidFill>
                  <a:srgbClr val="0000FF"/>
                </a:solidFill>
                <a:latin typeface="Bookman Old Style" pitchFamily="18" charset="0"/>
                <a:ea typeface="ＭＳ Ｐゴシック" pitchFamily="34" charset="-128"/>
                <a:sym typeface="Symbol" pitchFamily="18" charset="2"/>
              </a:rPr>
              <a:t></a:t>
            </a:r>
            <a:r>
              <a:rPr lang="en-US" sz="2200" i="1" baseline="-25000" dirty="0" err="1">
                <a:solidFill>
                  <a:srgbClr val="0000FF"/>
                </a:solidFill>
                <a:latin typeface="Bookman Old Style" pitchFamily="18" charset="0"/>
                <a:ea typeface="ＭＳ Ｐゴシック" pitchFamily="34" charset="-128"/>
                <a:sym typeface="Symbol" pitchFamily="18" charset="2"/>
              </a:rPr>
              <a:t>i</a:t>
            </a:r>
            <a:r>
              <a:rPr lang="en-US" sz="2200" dirty="0">
                <a:solidFill>
                  <a:srgbClr val="0000FF"/>
                </a:solidFill>
                <a:latin typeface="Bookman Old Style" pitchFamily="18" charset="0"/>
                <a:ea typeface="ＭＳ Ｐゴシック" pitchFamily="34" charset="-128"/>
                <a:sym typeface="Greek Symbols" pitchFamily="18" charset="2"/>
              </a:rPr>
              <a:t> (</a:t>
            </a:r>
            <a:r>
              <a:rPr lang="en-US" sz="2200" i="1" dirty="0">
                <a:solidFill>
                  <a:srgbClr val="0000FF"/>
                </a:solidFill>
                <a:latin typeface="Bookman Old Style" pitchFamily="18" charset="0"/>
                <a:ea typeface="ＭＳ Ｐゴシック" pitchFamily="34" charset="-128"/>
                <a:sym typeface="Greek Symbols" pitchFamily="18" charset="2"/>
              </a:rPr>
              <a:t>r).</a:t>
            </a:r>
          </a:p>
          <a:p>
            <a:pPr lvl="1">
              <a:buClr>
                <a:srgbClr val="C00000"/>
              </a:buClr>
              <a:buFont typeface="Arial" pitchFamily="34" charset="0"/>
              <a:buChar char="•"/>
              <a:tabLst>
                <a:tab pos="2338388" algn="l"/>
              </a:tabLst>
            </a:pPr>
            <a:r>
              <a:rPr lang="en-US" sz="2200" i="1" dirty="0">
                <a:solidFill>
                  <a:srgbClr val="0000FF"/>
                </a:solidFill>
                <a:latin typeface="Bookman Old Style" pitchFamily="18" charset="0"/>
                <a:ea typeface="ＭＳ Ｐゴシック" pitchFamily="34" charset="-128"/>
                <a:sym typeface="Greek Symbols" pitchFamily="18" charset="2"/>
              </a:rPr>
              <a:t> </a:t>
            </a:r>
            <a:r>
              <a:rPr lang="en-US" sz="2200" dirty="0">
                <a:solidFill>
                  <a:srgbClr val="0000FF"/>
                </a:solidFill>
                <a:latin typeface="Bookman Old Style" pitchFamily="18" charset="0"/>
                <a:ea typeface="ＭＳ Ｐゴシック" pitchFamily="34" charset="-128"/>
                <a:sym typeface="Greek Symbols" pitchFamily="18" charset="2"/>
              </a:rPr>
              <a:t>Test other conditions on </a:t>
            </a:r>
            <a:r>
              <a:rPr lang="en-US" sz="2200" dirty="0" err="1">
                <a:solidFill>
                  <a:srgbClr val="0000FF"/>
                </a:solidFill>
                <a:latin typeface="Bookman Old Style" pitchFamily="18" charset="0"/>
                <a:ea typeface="ＭＳ Ｐゴシック" pitchFamily="34" charset="-128"/>
                <a:sym typeface="Greek Symbols" pitchFamily="18" charset="2"/>
              </a:rPr>
              <a:t>tuple</a:t>
            </a:r>
            <a:r>
              <a:rPr lang="en-US" sz="2200" dirty="0">
                <a:solidFill>
                  <a:srgbClr val="0000FF"/>
                </a:solidFill>
                <a:latin typeface="Bookman Old Style" pitchFamily="18" charset="0"/>
                <a:ea typeface="ＭＳ Ｐゴシック" pitchFamily="34" charset="-128"/>
                <a:sym typeface="Greek Symbols" pitchFamily="18" charset="2"/>
              </a:rPr>
              <a:t> after fetching it into memory buffer.</a:t>
            </a:r>
          </a:p>
          <a:p>
            <a:pPr>
              <a:buClr>
                <a:srgbClr val="C00000"/>
              </a:buClr>
              <a:buFont typeface="Wingdings" pitchFamily="2" charset="2"/>
              <a:buChar char="ü"/>
              <a:tabLst>
                <a:tab pos="2338388" algn="l"/>
              </a:tabLst>
            </a:pPr>
            <a:r>
              <a:rPr lang="en-US" sz="2200" dirty="0">
                <a:solidFill>
                  <a:srgbClr val="C00000"/>
                </a:solidFill>
                <a:latin typeface="Bookman Old Style" pitchFamily="18" charset="0"/>
                <a:ea typeface="ＭＳ Ｐゴシック" pitchFamily="34" charset="-128"/>
                <a:sym typeface="Greek Symbols" pitchFamily="18" charset="2"/>
              </a:rPr>
              <a:t>A8 (conjunctive selection using composite index).</a:t>
            </a:r>
            <a:r>
              <a:rPr lang="en-US" sz="2200" dirty="0">
                <a:solidFill>
                  <a:srgbClr val="0000FF"/>
                </a:solidFill>
                <a:latin typeface="Bookman Old Style" pitchFamily="18" charset="0"/>
                <a:ea typeface="ＭＳ Ｐゴシック" pitchFamily="34" charset="-128"/>
                <a:sym typeface="Greek Symbols" pitchFamily="18" charset="2"/>
              </a:rPr>
              <a:t>  </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sym typeface="Greek Symbols" pitchFamily="18" charset="2"/>
              </a:rPr>
              <a:t>Use appropriate composite (multiple-key) index if available.</a:t>
            </a:r>
          </a:p>
          <a:p>
            <a:pPr>
              <a:buClr>
                <a:srgbClr val="C00000"/>
              </a:buClr>
              <a:buFont typeface="Wingdings" pitchFamily="2" charset="2"/>
              <a:buChar char="ü"/>
              <a:tabLst>
                <a:tab pos="2338388" algn="l"/>
              </a:tabLst>
            </a:pPr>
            <a:r>
              <a:rPr lang="en-US" sz="2200" dirty="0">
                <a:solidFill>
                  <a:srgbClr val="C00000"/>
                </a:solidFill>
                <a:latin typeface="Bookman Old Style" pitchFamily="18" charset="0"/>
                <a:ea typeface="ＭＳ Ｐゴシック" pitchFamily="34" charset="-128"/>
                <a:sym typeface="Greek Symbols" pitchFamily="18" charset="2"/>
              </a:rPr>
              <a:t>A9 (conjunctive selection by intersection of identifiers</a:t>
            </a:r>
            <a:r>
              <a:rPr lang="en-US" sz="2200" i="1" dirty="0">
                <a:solidFill>
                  <a:srgbClr val="C00000"/>
                </a:solidFill>
                <a:latin typeface="Bookman Old Style" pitchFamily="18" charset="0"/>
                <a:ea typeface="ＭＳ Ｐゴシック" pitchFamily="34" charset="-128"/>
                <a:sym typeface="Greek Symbols" pitchFamily="18" charset="2"/>
              </a:rPr>
              <a:t>).</a:t>
            </a:r>
            <a:r>
              <a:rPr lang="en-US" sz="2200" dirty="0">
                <a:solidFill>
                  <a:srgbClr val="C00000"/>
                </a:solidFill>
                <a:latin typeface="Bookman Old Style" pitchFamily="18" charset="0"/>
                <a:ea typeface="ＭＳ Ｐゴシック" pitchFamily="34" charset="-128"/>
                <a:sym typeface="Greek Symbols" pitchFamily="18" charset="2"/>
              </a:rPr>
              <a:t> </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sym typeface="Greek Symbols" pitchFamily="18" charset="2"/>
              </a:rPr>
              <a:t>Requires indices with record pointers. </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sym typeface="Greek Symbols" pitchFamily="18" charset="2"/>
              </a:rPr>
              <a:t>Use corresponding index for each condition, and take intersection of all the obtained sets of record pointers. </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sym typeface="Greek Symbols" pitchFamily="18" charset="2"/>
              </a:rPr>
              <a:t>Then fetch records from file</a:t>
            </a:r>
          </a:p>
          <a:p>
            <a:pPr lvl="1">
              <a:buClr>
                <a:srgbClr val="C00000"/>
              </a:buClr>
              <a:buFont typeface="Arial" pitchFamily="34" charset="0"/>
              <a:buChar char="•"/>
              <a:tabLst>
                <a:tab pos="2338388" algn="l"/>
              </a:tabLst>
            </a:pPr>
            <a:r>
              <a:rPr lang="en-US" sz="2200" dirty="0">
                <a:solidFill>
                  <a:srgbClr val="0000FF"/>
                </a:solidFill>
                <a:latin typeface="Bookman Old Style" pitchFamily="18" charset="0"/>
                <a:ea typeface="ＭＳ Ｐゴシック" pitchFamily="34" charset="-128"/>
                <a:sym typeface="Greek Symbols" pitchFamily="18" charset="2"/>
              </a:rPr>
              <a:t>If some conditions do not have appropriate indices, apply test in memory.</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796112"/>
            <a:ext cx="10829280" cy="5320081"/>
          </a:xfrm>
        </p:spPr>
        <p:txBody>
          <a:bodyPr>
            <a:normAutofit/>
          </a:bodyPr>
          <a:lstStyle/>
          <a:p>
            <a:pPr>
              <a:buNone/>
            </a:pPr>
            <a:r>
              <a:rPr lang="en-US" sz="2400" b="1" dirty="0">
                <a:solidFill>
                  <a:srgbClr val="C00000"/>
                </a:solidFill>
                <a:latin typeface="Copperplate Gothic Light" pitchFamily="34" charset="0"/>
                <a:ea typeface="ＭＳ Ｐゴシック" pitchFamily="34" charset="-128"/>
                <a:sym typeface="Symbol" pitchFamily="18" charset="2"/>
              </a:rPr>
              <a:t>Disjunction: </a:t>
            </a:r>
            <a:r>
              <a:rPr lang="en-US" sz="24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Greek Symbols" pitchFamily="18" charset="2"/>
              </a:rPr>
              <a:t>1</a:t>
            </a:r>
            <a:r>
              <a:rPr lang="en-US" sz="2400" dirty="0">
                <a:solidFill>
                  <a:srgbClr val="C00000"/>
                </a:solidFill>
                <a:latin typeface="Bookman Old Style" pitchFamily="18" charset="0"/>
                <a:ea typeface="ＭＳ Ｐゴシック" pitchFamily="34" charset="-128"/>
                <a:sym typeface="Symbol" pitchFamily="18" charset="2"/>
              </a:rPr>
              <a:t> </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baseline="-25000" dirty="0">
                <a:solidFill>
                  <a:srgbClr val="C00000"/>
                </a:solidFill>
                <a:latin typeface="Bookman Old Style" pitchFamily="18" charset="0"/>
                <a:ea typeface="ＭＳ Ｐゴシック" pitchFamily="34" charset="-128"/>
                <a:sym typeface="Greek Symbols" pitchFamily="18" charset="2"/>
              </a:rPr>
              <a:t>2 </a:t>
            </a:r>
            <a:r>
              <a:rPr lang="en-US" sz="2400" dirty="0">
                <a:solidFill>
                  <a:srgbClr val="C00000"/>
                </a:solidFill>
                <a:latin typeface="Bookman Old Style" pitchFamily="18" charset="0"/>
                <a:ea typeface="ＭＳ Ｐゴシック" pitchFamily="34" charset="-128"/>
                <a:sym typeface="Symbol" pitchFamily="18" charset="2"/>
              </a:rPr>
              <a:t>. . . </a:t>
            </a:r>
            <a:r>
              <a:rPr lang="en-US" sz="2400" baseline="-25000" dirty="0">
                <a:solidFill>
                  <a:srgbClr val="C00000"/>
                </a:solidFill>
                <a:latin typeface="Bookman Old Style" pitchFamily="18" charset="0"/>
                <a:ea typeface="ＭＳ Ｐゴシック" pitchFamily="34" charset="-128"/>
                <a:sym typeface="Symbol" pitchFamily="18" charset="2"/>
              </a:rPr>
              <a:t></a:t>
            </a:r>
            <a:r>
              <a:rPr lang="en-US" sz="2400" i="1" baseline="-25000" dirty="0">
                <a:solidFill>
                  <a:srgbClr val="C00000"/>
                </a:solidFill>
                <a:latin typeface="Bookman Old Style" pitchFamily="18" charset="0"/>
                <a:ea typeface="ＭＳ Ｐゴシック" pitchFamily="34" charset="-128"/>
                <a:sym typeface="Greek Symbols" pitchFamily="18" charset="2"/>
              </a:rPr>
              <a:t>n </a:t>
            </a:r>
            <a:r>
              <a:rPr lang="en-US" sz="2400" dirty="0">
                <a:solidFill>
                  <a:srgbClr val="C00000"/>
                </a:solidFill>
                <a:latin typeface="Bookman Old Style" pitchFamily="18" charset="0"/>
                <a:ea typeface="ＭＳ Ｐゴシック" pitchFamily="34" charset="-128"/>
                <a:sym typeface="Symbol" pitchFamily="18" charset="2"/>
              </a:rPr>
              <a:t>(</a:t>
            </a:r>
            <a:r>
              <a:rPr lang="en-US" sz="2400" i="1" dirty="0">
                <a:solidFill>
                  <a:srgbClr val="C00000"/>
                </a:solidFill>
                <a:latin typeface="Bookman Old Style" pitchFamily="18" charset="0"/>
                <a:ea typeface="ＭＳ Ｐゴシック" pitchFamily="34" charset="-128"/>
                <a:sym typeface="Symbol" pitchFamily="18" charset="2"/>
              </a:rPr>
              <a:t>r).</a:t>
            </a:r>
            <a:r>
              <a:rPr lang="en-US" sz="2000" i="1" dirty="0">
                <a:solidFill>
                  <a:srgbClr val="C00000"/>
                </a:solidFill>
                <a:latin typeface="Bookman Old Style" pitchFamily="18" charset="0"/>
                <a:ea typeface="ＭＳ Ｐゴシック" pitchFamily="34" charset="-128"/>
                <a:sym typeface="Symbol" pitchFamily="18" charset="2"/>
              </a:rPr>
              <a:t> </a:t>
            </a:r>
            <a:endParaRPr lang="en-US" sz="2000" dirty="0">
              <a:solidFill>
                <a:srgbClr val="C00000"/>
              </a:solidFill>
              <a:latin typeface="Bookman Old Style" pitchFamily="18" charset="0"/>
              <a:ea typeface="ＭＳ Ｐゴシック" pitchFamily="34" charset="-128"/>
              <a:sym typeface="Symbol" pitchFamily="18" charset="2"/>
            </a:endParaRPr>
          </a:p>
          <a:p>
            <a:pPr>
              <a:buFont typeface="Wingdings" pitchFamily="2" charset="2"/>
              <a:buChar char="ü"/>
            </a:pPr>
            <a:r>
              <a:rPr lang="en-US" sz="2600" dirty="0">
                <a:solidFill>
                  <a:srgbClr val="C00000"/>
                </a:solidFill>
                <a:latin typeface="Bookman Old Style" pitchFamily="18" charset="0"/>
                <a:ea typeface="ＭＳ Ｐゴシック" pitchFamily="34" charset="-128"/>
                <a:sym typeface="Greek Symbols" pitchFamily="18" charset="2"/>
              </a:rPr>
              <a:t>A10 (disjunctive selection by union of identifiers). </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sym typeface="Greek Symbols" pitchFamily="18" charset="2"/>
              </a:rPr>
              <a:t>Applicable if </a:t>
            </a:r>
            <a:r>
              <a:rPr lang="en-US" sz="2600" i="1" dirty="0">
                <a:solidFill>
                  <a:srgbClr val="0000FF"/>
                </a:solidFill>
                <a:latin typeface="Bookman Old Style" pitchFamily="18" charset="0"/>
                <a:ea typeface="ＭＳ Ｐゴシック" pitchFamily="34" charset="-128"/>
                <a:sym typeface="Greek Symbols" pitchFamily="18" charset="2"/>
              </a:rPr>
              <a:t>all </a:t>
            </a:r>
            <a:r>
              <a:rPr lang="en-US" sz="2600" dirty="0">
                <a:solidFill>
                  <a:srgbClr val="0000FF"/>
                </a:solidFill>
                <a:latin typeface="Bookman Old Style" pitchFamily="18" charset="0"/>
                <a:ea typeface="ＭＳ Ｐゴシック" pitchFamily="34" charset="-128"/>
                <a:sym typeface="Greek Symbols" pitchFamily="18" charset="2"/>
              </a:rPr>
              <a:t> conditions have available indices.  </a:t>
            </a:r>
          </a:p>
          <a:p>
            <a:pPr lvl="2">
              <a:buClr>
                <a:srgbClr val="C00000"/>
              </a:buClr>
              <a:buFont typeface="Wingdings" pitchFamily="2" charset="2"/>
              <a:buChar char="§"/>
            </a:pPr>
            <a:r>
              <a:rPr lang="en-US" sz="2600" dirty="0">
                <a:solidFill>
                  <a:srgbClr val="0000FF"/>
                </a:solidFill>
                <a:latin typeface="Bookman Old Style" pitchFamily="18" charset="0"/>
                <a:ea typeface="ＭＳ Ｐゴシック" pitchFamily="34" charset="-128"/>
                <a:sym typeface="Greek Symbols" pitchFamily="18" charset="2"/>
              </a:rPr>
              <a:t>Otherwise use linear scan.</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sym typeface="Greek Symbols" pitchFamily="18" charset="2"/>
              </a:rPr>
              <a:t>Use corresponding index for each condition, and take union of all the obtained sets of record pointers. </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sym typeface="Greek Symbols" pitchFamily="18" charset="2"/>
              </a:rPr>
              <a:t>Then fetch records from file</a:t>
            </a:r>
          </a:p>
          <a:p>
            <a:pPr>
              <a:buFont typeface="Wingdings" pitchFamily="2" charset="2"/>
              <a:buChar char="ü"/>
            </a:pPr>
            <a:r>
              <a:rPr lang="en-US" sz="2600" dirty="0">
                <a:solidFill>
                  <a:srgbClr val="C00000"/>
                </a:solidFill>
                <a:latin typeface="Bookman Old Style" pitchFamily="18" charset="0"/>
                <a:ea typeface="ＭＳ Ｐゴシック" pitchFamily="34" charset="-128"/>
                <a:sym typeface="Symbol" pitchFamily="18" charset="2"/>
              </a:rPr>
              <a:t>Negation:  </a:t>
            </a:r>
            <a:r>
              <a:rPr lang="en-US" sz="2600" baseline="-25000" dirty="0">
                <a:solidFill>
                  <a:srgbClr val="C00000"/>
                </a:solidFill>
                <a:latin typeface="Bookman Old Style" pitchFamily="18" charset="0"/>
                <a:ea typeface="ＭＳ Ｐゴシック" pitchFamily="34" charset="-128"/>
                <a:sym typeface="Symbol" pitchFamily="18" charset="2"/>
              </a:rPr>
              <a:t></a:t>
            </a:r>
            <a:r>
              <a:rPr lang="en-US" sz="2600" dirty="0">
                <a:solidFill>
                  <a:srgbClr val="C00000"/>
                </a:solidFill>
                <a:latin typeface="Bookman Old Style" pitchFamily="18" charset="0"/>
                <a:ea typeface="ＭＳ Ｐゴシック" pitchFamily="34" charset="-128"/>
                <a:sym typeface="Symbol" pitchFamily="18" charset="2"/>
              </a:rPr>
              <a:t>(</a:t>
            </a:r>
            <a:r>
              <a:rPr lang="en-US" sz="2600" i="1" dirty="0">
                <a:solidFill>
                  <a:srgbClr val="C00000"/>
                </a:solidFill>
                <a:latin typeface="Bookman Old Style" pitchFamily="18" charset="0"/>
                <a:ea typeface="ＭＳ Ｐゴシック" pitchFamily="34" charset="-128"/>
                <a:sym typeface="Symbol" pitchFamily="18" charset="2"/>
              </a:rPr>
              <a:t>r)</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sym typeface="Symbol" pitchFamily="18" charset="2"/>
              </a:rPr>
              <a:t>Use linear scan on file</a:t>
            </a:r>
          </a:p>
          <a:p>
            <a:pPr lvl="1">
              <a:buClr>
                <a:srgbClr val="C00000"/>
              </a:buClr>
              <a:buFont typeface="Arial" pitchFamily="34" charset="0"/>
              <a:buChar char="•"/>
            </a:pPr>
            <a:r>
              <a:rPr lang="en-US" sz="2600" dirty="0">
                <a:solidFill>
                  <a:srgbClr val="0000FF"/>
                </a:solidFill>
                <a:latin typeface="Bookman Old Style" pitchFamily="18" charset="0"/>
                <a:ea typeface="ＭＳ Ｐゴシック" pitchFamily="34" charset="-128"/>
                <a:sym typeface="Symbol" pitchFamily="18" charset="2"/>
              </a:rPr>
              <a:t>If very few records satisfy , and an index is applicable to </a:t>
            </a:r>
          </a:p>
          <a:p>
            <a:pPr lvl="2">
              <a:buClr>
                <a:srgbClr val="C00000"/>
              </a:buClr>
              <a:buFont typeface="Wingdings" pitchFamily="2" charset="2"/>
              <a:buChar char="§"/>
            </a:pPr>
            <a:r>
              <a:rPr lang="en-US" sz="2600" dirty="0">
                <a:solidFill>
                  <a:srgbClr val="0000FF"/>
                </a:solidFill>
                <a:latin typeface="Bookman Old Style" pitchFamily="18" charset="0"/>
                <a:ea typeface="ＭＳ Ｐゴシック" pitchFamily="34" charset="-128"/>
                <a:sym typeface="Symbol" pitchFamily="18" charset="2"/>
              </a:rPr>
              <a:t> Find satisfying records using index and fetch from file</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Query Processing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073" y="1201840"/>
            <a:ext cx="10514231" cy="4455085"/>
          </a:xfrm>
        </p:spPr>
        <p:txBody>
          <a:bodyPr/>
          <a:lstStyle/>
          <a:p>
            <a:pPr>
              <a:buNone/>
            </a:pPr>
            <a:r>
              <a:rPr lang="en-US" sz="2000" dirty="0">
                <a:solidFill>
                  <a:srgbClr val="C00000"/>
                </a:solidFill>
                <a:latin typeface="Bookman Old Style" pitchFamily="18" charset="0"/>
              </a:rPr>
              <a:t>Example 3: To insert multiple records using all fields in EMP table</a:t>
            </a:r>
          </a:p>
          <a:p>
            <a:pPr>
              <a:buNone/>
            </a:pPr>
            <a:endParaRPr lang="en-US" sz="2000" dirty="0">
              <a:solidFill>
                <a:srgbClr val="C00000"/>
              </a:solidFill>
              <a:latin typeface="Bookman Old Style" pitchFamily="18" charset="0"/>
            </a:endParaRPr>
          </a:p>
          <a:p>
            <a:pPr>
              <a:buNone/>
            </a:pPr>
            <a:r>
              <a:rPr lang="en-IN" sz="2000" dirty="0">
                <a:solidFill>
                  <a:srgbClr val="0000FF"/>
                </a:solidFill>
                <a:latin typeface="Bookman Old Style" pitchFamily="18" charset="0"/>
              </a:rPr>
              <a:t>INSERT INTO EMP values  </a:t>
            </a:r>
          </a:p>
          <a:p>
            <a:pPr>
              <a:buNone/>
            </a:pPr>
            <a:r>
              <a:rPr lang="en-IN" sz="2000" dirty="0">
                <a:solidFill>
                  <a:srgbClr val="0000FF"/>
                </a:solidFill>
                <a:latin typeface="Bookman Old Style" pitchFamily="18" charset="0"/>
              </a:rPr>
              <a:t>(&amp;EMPNO,’&amp;ENAME’,’&amp;JOB’,&amp;MGR,’&amp;HIREDATE’,&amp;SAL,&amp;COMM,&amp;DEPTNO) ;</a:t>
            </a:r>
            <a:endParaRPr lang="en-US" sz="2000" dirty="0">
              <a:solidFill>
                <a:srgbClr val="C00000"/>
              </a:solidFill>
              <a:latin typeface="Bookman Old Style" pitchFamily="18" charset="0"/>
            </a:endParaRPr>
          </a:p>
          <a:p>
            <a:pPr>
              <a:buNone/>
            </a:pPr>
            <a:endParaRPr lang="en-US" dirty="0"/>
          </a:p>
          <a:p>
            <a:pPr>
              <a:buNone/>
            </a:pPr>
            <a:r>
              <a:rPr lang="en-US" sz="2000" dirty="0">
                <a:solidFill>
                  <a:srgbClr val="FF0000"/>
                </a:solidFill>
                <a:latin typeface="Copperplate Gothic Light" pitchFamily="34" charset="0"/>
              </a:rPr>
              <a:t>NOTE :    </a:t>
            </a:r>
            <a:r>
              <a:rPr lang="en-US" sz="2000" dirty="0">
                <a:solidFill>
                  <a:srgbClr val="FF0000"/>
                </a:solidFill>
                <a:latin typeface="Bookman Old Style" pitchFamily="18" charset="0"/>
              </a:rPr>
              <a:t>‘&amp;’ (Ampersand) symbol used to ask </a:t>
            </a:r>
          </a:p>
          <a:p>
            <a:pPr>
              <a:buNone/>
            </a:pPr>
            <a:r>
              <a:rPr lang="en-US" sz="2000" dirty="0">
                <a:solidFill>
                  <a:srgbClr val="FF0000"/>
                </a:solidFill>
                <a:latin typeface="Bookman Old Style" pitchFamily="18" charset="0"/>
              </a:rPr>
              <a:t>		   Enter value for followed by the string during runtime.</a:t>
            </a:r>
          </a:p>
          <a:p>
            <a:pPr>
              <a:buNone/>
            </a:pPr>
            <a:r>
              <a:rPr lang="en-US" sz="2000" dirty="0">
                <a:solidFill>
                  <a:srgbClr val="FF0000"/>
                </a:solidFill>
                <a:latin typeface="Bookman Old Style" pitchFamily="18" charset="0"/>
              </a:rPr>
              <a:t>		  </a:t>
            </a:r>
          </a:p>
          <a:p>
            <a:pPr>
              <a:buNone/>
            </a:pPr>
            <a:r>
              <a:rPr lang="en-US" sz="2000" dirty="0">
                <a:solidFill>
                  <a:srgbClr val="FF0000"/>
                </a:solidFill>
                <a:latin typeface="Bookman Old Style" pitchFamily="18" charset="0"/>
              </a:rPr>
              <a:t>		   The input value will be store in the appropriate field using  bind 	   	   variable ( :OLD and :NEW)</a:t>
            </a:r>
            <a:r>
              <a:rPr lang="en-US" dirty="0">
                <a:solidFill>
                  <a:srgbClr val="FF0000"/>
                </a:solidFill>
              </a:rPr>
              <a:t>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15</a:t>
            </a:fld>
            <a:endParaRPr lang="en-IN"/>
          </a:p>
        </p:txBody>
      </p:sp>
      <p:sp>
        <p:nvSpPr>
          <p:cNvPr id="6" name="Rectangle 5"/>
          <p:cNvSpPr/>
          <p:nvPr/>
        </p:nvSpPr>
        <p:spPr>
          <a:xfrm>
            <a:off x="0" y="1"/>
            <a:ext cx="11005873" cy="954107"/>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a:p>
            <a:endParaRPr lang="en-IN" sz="2800" dirty="0">
              <a:solidFill>
                <a:srgbClr val="FF0000"/>
              </a:solidFill>
              <a:latin typeface="Copperplate Gothic Light"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697" y="874376"/>
            <a:ext cx="11487452" cy="6023487"/>
          </a:xfrm>
        </p:spPr>
        <p:txBody>
          <a:bodyPr>
            <a:normAutofit/>
          </a:bodyPr>
          <a:lstStyle/>
          <a:p>
            <a:pPr>
              <a:buNone/>
            </a:pPr>
            <a:r>
              <a:rPr lang="en-US" sz="2400" dirty="0">
                <a:solidFill>
                  <a:srgbClr val="C00000"/>
                </a:solidFill>
                <a:latin typeface="Copperplate Gothic Light" pitchFamily="34" charset="0"/>
              </a:rPr>
              <a:t>Update command</a:t>
            </a:r>
          </a:p>
          <a:p>
            <a:pPr>
              <a:buNone/>
            </a:pPr>
            <a:endParaRPr lang="en-US" sz="600" dirty="0">
              <a:solidFill>
                <a:srgbClr val="C00000"/>
              </a:solidFill>
              <a:latin typeface="Copperplate Gothic Light" pitchFamily="34" charset="0"/>
            </a:endParaRPr>
          </a:p>
          <a:p>
            <a:pPr lvl="1">
              <a:buClr>
                <a:srgbClr val="C00000"/>
              </a:buClr>
              <a:buFont typeface="Wingdings" pitchFamily="2" charset="2"/>
              <a:buChar char="ü"/>
            </a:pPr>
            <a:r>
              <a:rPr lang="en-US" sz="1900" dirty="0">
                <a:solidFill>
                  <a:srgbClr val="0000FF"/>
                </a:solidFill>
                <a:latin typeface="Bookman Old Style" pitchFamily="18" charset="0"/>
              </a:rPr>
              <a:t>It works with only existing records</a:t>
            </a:r>
          </a:p>
          <a:p>
            <a:pPr lvl="1">
              <a:buClr>
                <a:srgbClr val="C00000"/>
              </a:buClr>
              <a:buFont typeface="Wingdings" pitchFamily="2" charset="2"/>
              <a:buChar char="ü"/>
            </a:pPr>
            <a:r>
              <a:rPr lang="en-US" sz="1900" dirty="0">
                <a:solidFill>
                  <a:srgbClr val="0000FF"/>
                </a:solidFill>
                <a:latin typeface="Bookman Old Style" pitchFamily="18" charset="0"/>
              </a:rPr>
              <a:t>It works only column wise</a:t>
            </a:r>
          </a:p>
          <a:p>
            <a:pPr lvl="1">
              <a:buClr>
                <a:srgbClr val="C00000"/>
              </a:buClr>
              <a:buFont typeface="Wingdings" pitchFamily="2" charset="2"/>
              <a:buChar char="ü"/>
            </a:pPr>
            <a:r>
              <a:rPr lang="en-US" sz="1900" dirty="0">
                <a:solidFill>
                  <a:srgbClr val="0000FF"/>
                </a:solidFill>
                <a:latin typeface="Bookman Old Style" pitchFamily="18" charset="0"/>
              </a:rPr>
              <a:t>It is used to modify the column values ( increase / decrease / change)</a:t>
            </a:r>
          </a:p>
          <a:p>
            <a:pPr>
              <a:buNone/>
            </a:pPr>
            <a:r>
              <a:rPr lang="en-US" sz="2200" dirty="0">
                <a:solidFill>
                  <a:srgbClr val="C00000"/>
                </a:solidFill>
                <a:latin typeface="Copperplate Gothic Light" pitchFamily="34" charset="0"/>
              </a:rPr>
              <a:t>Syntax</a:t>
            </a:r>
          </a:p>
          <a:p>
            <a:pPr>
              <a:buNone/>
            </a:pPr>
            <a:r>
              <a:rPr lang="en-US" sz="1900" dirty="0">
                <a:solidFill>
                  <a:srgbClr val="0000FF"/>
                </a:solidFill>
                <a:latin typeface="Bookman Old Style" pitchFamily="18" charset="0"/>
              </a:rPr>
              <a:t>UPDATE &lt;</a:t>
            </a:r>
            <a:r>
              <a:rPr lang="en-US" sz="1900" dirty="0" err="1">
                <a:solidFill>
                  <a:srgbClr val="0000FF"/>
                </a:solidFill>
                <a:latin typeface="Bookman Old Style" pitchFamily="18" charset="0"/>
              </a:rPr>
              <a:t>table_name</a:t>
            </a:r>
            <a:r>
              <a:rPr lang="en-US" sz="1900" dirty="0">
                <a:solidFill>
                  <a:srgbClr val="0000FF"/>
                </a:solidFill>
                <a:latin typeface="Bookman Old Style" pitchFamily="18" charset="0"/>
              </a:rPr>
              <a:t>&gt; set &lt;</a:t>
            </a:r>
            <a:r>
              <a:rPr lang="en-US" sz="1900" dirty="0" err="1">
                <a:solidFill>
                  <a:srgbClr val="0000FF"/>
                </a:solidFill>
                <a:latin typeface="Bookman Old Style" pitchFamily="18" charset="0"/>
              </a:rPr>
              <a:t>field_name</a:t>
            </a:r>
            <a:r>
              <a:rPr lang="en-US" sz="1900" dirty="0">
                <a:solidFill>
                  <a:srgbClr val="0000FF"/>
                </a:solidFill>
                <a:latin typeface="Bookman Old Style" pitchFamily="18" charset="0"/>
              </a:rPr>
              <a:t>&gt; = value [ where &lt;condition&gt;];</a:t>
            </a:r>
          </a:p>
          <a:p>
            <a:pPr>
              <a:buNone/>
            </a:pPr>
            <a:r>
              <a:rPr lang="en-US" sz="2200" dirty="0">
                <a:solidFill>
                  <a:srgbClr val="FF0000"/>
                </a:solidFill>
                <a:latin typeface="Copperplate Gothic Light" pitchFamily="34" charset="0"/>
              </a:rPr>
              <a:t>Note :</a:t>
            </a:r>
            <a:r>
              <a:rPr lang="en-US" dirty="0"/>
              <a:t> </a:t>
            </a:r>
            <a:r>
              <a:rPr lang="en-US" sz="1900" dirty="0">
                <a:solidFill>
                  <a:srgbClr val="FF0000"/>
                </a:solidFill>
                <a:latin typeface="Bookman Old Style" pitchFamily="18" charset="0"/>
              </a:rPr>
              <a:t>Update command without where condition will update all the records.</a:t>
            </a:r>
          </a:p>
          <a:p>
            <a:pPr>
              <a:buNone/>
            </a:pPr>
            <a:r>
              <a:rPr lang="en-US" sz="1900" dirty="0">
                <a:solidFill>
                  <a:srgbClr val="FF0000"/>
                </a:solidFill>
                <a:latin typeface="Bookman Old Style" pitchFamily="18" charset="0"/>
              </a:rPr>
              <a:t>		Update command with where condition will update the records which are satisfy 	the condition</a:t>
            </a:r>
          </a:p>
          <a:p>
            <a:pPr>
              <a:buNone/>
            </a:pPr>
            <a:r>
              <a:rPr lang="en-US" sz="1900" dirty="0">
                <a:solidFill>
                  <a:srgbClr val="C00000"/>
                </a:solidFill>
                <a:latin typeface="Bookman Old Style" pitchFamily="18" charset="0"/>
              </a:rPr>
              <a:t>Example 1:</a:t>
            </a:r>
          </a:p>
          <a:p>
            <a:pPr>
              <a:buNone/>
            </a:pPr>
            <a:r>
              <a:rPr lang="en-US" sz="1900" dirty="0">
                <a:solidFill>
                  <a:srgbClr val="0000FF"/>
                </a:solidFill>
                <a:latin typeface="Bookman Old Style" pitchFamily="18" charset="0"/>
              </a:rPr>
              <a:t>UPDATE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set </a:t>
            </a:r>
            <a:r>
              <a:rPr lang="en-US" sz="1900" dirty="0" err="1">
                <a:solidFill>
                  <a:srgbClr val="0000FF"/>
                </a:solidFill>
                <a:latin typeface="Bookman Old Style" pitchFamily="18" charset="0"/>
              </a:rPr>
              <a:t>comm</a:t>
            </a:r>
            <a:r>
              <a:rPr lang="en-US" sz="1900" dirty="0">
                <a:solidFill>
                  <a:srgbClr val="0000FF"/>
                </a:solidFill>
                <a:latin typeface="Bookman Old Style" pitchFamily="18" charset="0"/>
              </a:rPr>
              <a:t> = 2000 ; </a:t>
            </a:r>
            <a:r>
              <a:rPr lang="en-US" sz="1900" dirty="0">
                <a:solidFill>
                  <a:srgbClr val="FF0000"/>
                </a:solidFill>
                <a:latin typeface="Bookman Old Style" pitchFamily="18" charset="0"/>
              </a:rPr>
              <a:t>( Update all the records in EMP table )</a:t>
            </a:r>
          </a:p>
          <a:p>
            <a:pPr>
              <a:buNone/>
            </a:pPr>
            <a:r>
              <a:rPr lang="en-US" sz="1900" dirty="0">
                <a:solidFill>
                  <a:srgbClr val="C00000"/>
                </a:solidFill>
                <a:latin typeface="Bookman Old Style" pitchFamily="18" charset="0"/>
              </a:rPr>
              <a:t>Example 2 :</a:t>
            </a:r>
          </a:p>
          <a:p>
            <a:pPr>
              <a:buNone/>
            </a:pPr>
            <a:r>
              <a:rPr lang="en-US" sz="1900" dirty="0">
                <a:solidFill>
                  <a:srgbClr val="0000FF"/>
                </a:solidFill>
                <a:latin typeface="Bookman Old Style" pitchFamily="18" charset="0"/>
              </a:rPr>
              <a:t>Update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set </a:t>
            </a:r>
            <a:r>
              <a:rPr lang="en-US" sz="1900" dirty="0" err="1">
                <a:solidFill>
                  <a:srgbClr val="0000FF"/>
                </a:solidFill>
                <a:latin typeface="Bookman Old Style" pitchFamily="18" charset="0"/>
              </a:rPr>
              <a:t>comm</a:t>
            </a:r>
            <a:r>
              <a:rPr lang="en-US" sz="1900" dirty="0">
                <a:solidFill>
                  <a:srgbClr val="0000FF"/>
                </a:solidFill>
                <a:latin typeface="Bookman Old Style" pitchFamily="18" charset="0"/>
              </a:rPr>
              <a:t> = 1000 where </a:t>
            </a:r>
            <a:r>
              <a:rPr lang="en-US" sz="1900" dirty="0" err="1">
                <a:solidFill>
                  <a:srgbClr val="0000FF"/>
                </a:solidFill>
                <a:latin typeface="Bookman Old Style" pitchFamily="18" charset="0"/>
              </a:rPr>
              <a:t>empno</a:t>
            </a:r>
            <a:r>
              <a:rPr lang="en-US" sz="1900" dirty="0">
                <a:solidFill>
                  <a:srgbClr val="0000FF"/>
                </a:solidFill>
                <a:latin typeface="Bookman Old Style" pitchFamily="18" charset="0"/>
              </a:rPr>
              <a:t> = 7369; </a:t>
            </a:r>
          </a:p>
          <a:p>
            <a:pPr>
              <a:buNone/>
            </a:pPr>
            <a:r>
              <a:rPr lang="en-US" sz="1900" dirty="0">
                <a:solidFill>
                  <a:srgbClr val="FF0000"/>
                </a:solidFill>
                <a:latin typeface="Bookman Old Style" pitchFamily="18" charset="0"/>
              </a:rPr>
              <a:t>(Update the records having the </a:t>
            </a:r>
            <a:r>
              <a:rPr lang="en-US" sz="1900" dirty="0" err="1">
                <a:solidFill>
                  <a:srgbClr val="FF0000"/>
                </a:solidFill>
                <a:latin typeface="Bookman Old Style" pitchFamily="18" charset="0"/>
              </a:rPr>
              <a:t>empno</a:t>
            </a:r>
            <a:r>
              <a:rPr lang="en-US" sz="1900" dirty="0">
                <a:solidFill>
                  <a:srgbClr val="FF0000"/>
                </a:solidFill>
                <a:latin typeface="Bookman Old Style" pitchFamily="18" charset="0"/>
              </a:rPr>
              <a:t> as 7369)</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16</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3700" y="1060526"/>
            <a:ext cx="11427073" cy="5634200"/>
          </a:xfrm>
        </p:spPr>
        <p:txBody>
          <a:bodyPr>
            <a:normAutofit/>
          </a:bodyPr>
          <a:lstStyle/>
          <a:p>
            <a:pPr>
              <a:buNone/>
            </a:pPr>
            <a:r>
              <a:rPr lang="en-US" sz="2400" dirty="0">
                <a:solidFill>
                  <a:srgbClr val="C00000"/>
                </a:solidFill>
                <a:latin typeface="Copperplate Gothic Light" pitchFamily="34" charset="0"/>
              </a:rPr>
              <a:t>Delete command</a:t>
            </a:r>
          </a:p>
          <a:p>
            <a:pPr>
              <a:buNone/>
            </a:pPr>
            <a:endParaRPr lang="en-US" sz="1000" dirty="0">
              <a:solidFill>
                <a:srgbClr val="C00000"/>
              </a:solidFill>
              <a:latin typeface="Copperplate Gothic Light" pitchFamily="34" charset="0"/>
            </a:endParaRPr>
          </a:p>
          <a:p>
            <a:pPr lvl="1">
              <a:buClr>
                <a:srgbClr val="C00000"/>
              </a:buClr>
              <a:buFont typeface="Wingdings" pitchFamily="2" charset="2"/>
              <a:buChar char="ü"/>
            </a:pPr>
            <a:r>
              <a:rPr lang="en-US" sz="2000" dirty="0">
                <a:solidFill>
                  <a:srgbClr val="0000FF"/>
                </a:solidFill>
                <a:latin typeface="Bookman Old Style" pitchFamily="18" charset="0"/>
              </a:rPr>
              <a:t>It works only with existing records</a:t>
            </a:r>
          </a:p>
          <a:p>
            <a:pPr lvl="1">
              <a:buClr>
                <a:srgbClr val="C00000"/>
              </a:buClr>
              <a:buFont typeface="Wingdings" pitchFamily="2" charset="2"/>
              <a:buChar char="ü"/>
            </a:pPr>
            <a:r>
              <a:rPr lang="en-US" sz="2000" dirty="0">
                <a:solidFill>
                  <a:srgbClr val="0000FF"/>
                </a:solidFill>
                <a:latin typeface="Bookman Old Style" pitchFamily="18" charset="0"/>
              </a:rPr>
              <a:t>It works only with row wise</a:t>
            </a:r>
          </a:p>
          <a:p>
            <a:pPr lvl="1">
              <a:buClr>
                <a:srgbClr val="C00000"/>
              </a:buClr>
              <a:buFont typeface="Wingdings" pitchFamily="2" charset="2"/>
              <a:buChar char="ü"/>
            </a:pPr>
            <a:r>
              <a:rPr lang="en-US" sz="2000" dirty="0">
                <a:solidFill>
                  <a:srgbClr val="0000FF"/>
                </a:solidFill>
                <a:latin typeface="Bookman Old Style" pitchFamily="18" charset="0"/>
              </a:rPr>
              <a:t>It not possible to delete a single column in a row</a:t>
            </a:r>
          </a:p>
          <a:p>
            <a:pPr>
              <a:buNone/>
            </a:pPr>
            <a:r>
              <a:rPr lang="en-US" sz="2200" dirty="0">
                <a:solidFill>
                  <a:srgbClr val="C00000"/>
                </a:solidFill>
                <a:latin typeface="Copperplate Gothic Light" pitchFamily="34" charset="0"/>
              </a:rPr>
              <a:t>Syntax </a:t>
            </a:r>
          </a:p>
          <a:p>
            <a:pPr>
              <a:buNone/>
            </a:pPr>
            <a:r>
              <a:rPr lang="en-US" sz="2000" dirty="0">
                <a:solidFill>
                  <a:srgbClr val="0000FF"/>
                </a:solidFill>
                <a:latin typeface="Bookman Old Style" pitchFamily="18" charset="0"/>
              </a:rPr>
              <a:t>DELETE from &lt;</a:t>
            </a:r>
            <a:r>
              <a:rPr lang="en-US" sz="2000" dirty="0" err="1">
                <a:solidFill>
                  <a:srgbClr val="0000FF"/>
                </a:solidFill>
                <a:latin typeface="Bookman Old Style" pitchFamily="18" charset="0"/>
              </a:rPr>
              <a:t>table_name</a:t>
            </a:r>
            <a:r>
              <a:rPr lang="en-US" sz="2000" dirty="0">
                <a:solidFill>
                  <a:srgbClr val="0000FF"/>
                </a:solidFill>
                <a:latin typeface="Bookman Old Style" pitchFamily="18" charset="0"/>
              </a:rPr>
              <a:t>&gt; [ where &lt;condition&gt;];</a:t>
            </a:r>
          </a:p>
          <a:p>
            <a:pPr>
              <a:buNone/>
            </a:pPr>
            <a:r>
              <a:rPr lang="en-US" sz="2000" dirty="0">
                <a:solidFill>
                  <a:srgbClr val="FF0000"/>
                </a:solidFill>
                <a:latin typeface="Copperplate Gothic Light" pitchFamily="34" charset="0"/>
              </a:rPr>
              <a:t>Note : </a:t>
            </a:r>
            <a:r>
              <a:rPr lang="en-US" sz="2000" dirty="0">
                <a:solidFill>
                  <a:srgbClr val="FF0000"/>
                </a:solidFill>
                <a:latin typeface="Bookman Old Style" pitchFamily="18" charset="0"/>
              </a:rPr>
              <a:t>Delete command with out where condition will delete all the records in the table.</a:t>
            </a:r>
          </a:p>
          <a:p>
            <a:pPr>
              <a:buNone/>
            </a:pPr>
            <a:r>
              <a:rPr lang="en-US" sz="2000" dirty="0">
                <a:solidFill>
                  <a:srgbClr val="FF0000"/>
                </a:solidFill>
                <a:latin typeface="Bookman Old Style" pitchFamily="18" charset="0"/>
              </a:rPr>
              <a:t>	        Delete command with where condition will delete the selected records which are     </a:t>
            </a:r>
          </a:p>
          <a:p>
            <a:pPr>
              <a:buNone/>
            </a:pPr>
            <a:r>
              <a:rPr lang="en-US" sz="2000" dirty="0">
                <a:solidFill>
                  <a:srgbClr val="FF0000"/>
                </a:solidFill>
                <a:latin typeface="Bookman Old Style" pitchFamily="18" charset="0"/>
              </a:rPr>
              <a:t>	        satisfy the condition.</a:t>
            </a:r>
          </a:p>
          <a:p>
            <a:pPr>
              <a:buNone/>
            </a:pPr>
            <a:r>
              <a:rPr lang="en-US" sz="2000" dirty="0">
                <a:solidFill>
                  <a:srgbClr val="C00000"/>
                </a:solidFill>
                <a:latin typeface="Bookman Old Style" pitchFamily="18" charset="0"/>
              </a:rPr>
              <a:t>Example 1:</a:t>
            </a:r>
            <a:r>
              <a:rPr lang="en-US" sz="2000" dirty="0">
                <a:solidFill>
                  <a:srgbClr val="0000FF"/>
                </a:solidFill>
                <a:latin typeface="Bookman Old Style" pitchFamily="18" charset="0"/>
              </a:rPr>
              <a:t> DELETE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a:t>
            </a:r>
            <a:r>
              <a:rPr lang="en-US" sz="2000" dirty="0">
                <a:solidFill>
                  <a:srgbClr val="FF0000"/>
                </a:solidFill>
                <a:latin typeface="Bookman Old Style" pitchFamily="18" charset="0"/>
              </a:rPr>
              <a:t>( All records will be deleted from </a:t>
            </a:r>
            <a:r>
              <a:rPr lang="en-US" sz="2000" dirty="0" err="1">
                <a:solidFill>
                  <a:srgbClr val="FF0000"/>
                </a:solidFill>
                <a:latin typeface="Bookman Old Style" pitchFamily="18" charset="0"/>
              </a:rPr>
              <a:t>emp</a:t>
            </a:r>
            <a:r>
              <a:rPr lang="en-US" sz="2000" dirty="0">
                <a:solidFill>
                  <a:srgbClr val="FF0000"/>
                </a:solidFill>
                <a:latin typeface="Bookman Old Style" pitchFamily="18" charset="0"/>
              </a:rPr>
              <a:t> )</a:t>
            </a:r>
          </a:p>
          <a:p>
            <a:pPr>
              <a:buNone/>
            </a:pPr>
            <a:r>
              <a:rPr lang="en-US" sz="2000" dirty="0">
                <a:solidFill>
                  <a:srgbClr val="C00000"/>
                </a:solidFill>
                <a:latin typeface="Bookman Old Style" pitchFamily="18" charset="0"/>
              </a:rPr>
              <a:t>Example 2:</a:t>
            </a:r>
            <a:r>
              <a:rPr lang="en-US" sz="2000" dirty="0">
                <a:solidFill>
                  <a:srgbClr val="0000FF"/>
                </a:solidFill>
                <a:latin typeface="Bookman Old Style" pitchFamily="18" charset="0"/>
              </a:rPr>
              <a:t> DELETE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 7369; </a:t>
            </a:r>
          </a:p>
          <a:p>
            <a:pPr>
              <a:buNone/>
            </a:pPr>
            <a:r>
              <a:rPr lang="en-US" sz="2000" dirty="0">
                <a:solidFill>
                  <a:srgbClr val="0000FF"/>
                </a:solidFill>
                <a:latin typeface="Bookman Old Style" pitchFamily="18" charset="0"/>
              </a:rPr>
              <a:t>		      </a:t>
            </a:r>
            <a:r>
              <a:rPr lang="en-US" sz="2000" dirty="0">
                <a:solidFill>
                  <a:srgbClr val="FF0000"/>
                </a:solidFill>
                <a:latin typeface="Bookman Old Style" pitchFamily="18" charset="0"/>
              </a:rPr>
              <a:t>( Those records holding the value in the field </a:t>
            </a:r>
            <a:r>
              <a:rPr lang="en-US" sz="2000" dirty="0" err="1">
                <a:solidFill>
                  <a:srgbClr val="FF0000"/>
                </a:solidFill>
                <a:latin typeface="Bookman Old Style" pitchFamily="18" charset="0"/>
              </a:rPr>
              <a:t>empno</a:t>
            </a:r>
            <a:r>
              <a:rPr lang="en-US" sz="2000" dirty="0">
                <a:solidFill>
                  <a:srgbClr val="FF0000"/>
                </a:solidFill>
                <a:latin typeface="Bookman Old Style" pitchFamily="18" charset="0"/>
              </a:rPr>
              <a:t> as 7369 will be deleted )</a:t>
            </a:r>
          </a:p>
          <a:p>
            <a:pPr>
              <a:buNone/>
            </a:pP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17</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201165"/>
            <a:ext cx="10514231" cy="4915029"/>
          </a:xfrm>
        </p:spPr>
        <p:txBody>
          <a:bodyPr>
            <a:normAutofit fontScale="92500" lnSpcReduction="20000"/>
          </a:bodyPr>
          <a:lstStyle/>
          <a:p>
            <a:pPr>
              <a:buNone/>
            </a:pPr>
            <a:r>
              <a:rPr lang="en-US" sz="2400" dirty="0">
                <a:solidFill>
                  <a:srgbClr val="C00000"/>
                </a:solidFill>
                <a:latin typeface="Copperplate Gothic Light" pitchFamily="34" charset="0"/>
              </a:rPr>
              <a:t>SELECT COMMAND</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existing records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row wise and column wise</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multiple tables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Never affect / change / update / modification in the data base</a:t>
            </a:r>
          </a:p>
          <a:p>
            <a:pPr lvl="1">
              <a:lnSpc>
                <a:spcPct val="100000"/>
              </a:lnSpc>
              <a:buClr>
                <a:srgbClr val="C00000"/>
              </a:buClr>
              <a:buFont typeface="Wingdings" pitchFamily="2" charset="2"/>
              <a:buChar char="ü"/>
            </a:pPr>
            <a:r>
              <a:rPr lang="en-US" dirty="0">
                <a:solidFill>
                  <a:srgbClr val="0000FF"/>
                </a:solidFill>
                <a:latin typeface="Bookman Old Style" pitchFamily="18" charset="0"/>
              </a:rPr>
              <a:t>Using this command , we can select a column , multiple columns, all columns, single row, multiple row, all rows </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Specially called as “QUERY STATEMENT”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18</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955" y="1228335"/>
            <a:ext cx="10514231" cy="4455085"/>
          </a:xfrm>
        </p:spPr>
        <p:txBody>
          <a:bodyPr/>
          <a:lstStyle/>
          <a:p>
            <a:pPr>
              <a:buNone/>
            </a:pPr>
            <a:r>
              <a:rPr lang="en-US" sz="2400" dirty="0">
                <a:solidFill>
                  <a:srgbClr val="C00000"/>
                </a:solidFill>
                <a:latin typeface="Copperplate Gothic Light" pitchFamily="34" charset="0"/>
              </a:rPr>
              <a:t>SELECT COMMAND</a:t>
            </a:r>
          </a:p>
          <a:p>
            <a:pPr>
              <a:buNone/>
            </a:pPr>
            <a:r>
              <a:rPr lang="en-US" sz="2400" dirty="0">
                <a:solidFill>
                  <a:srgbClr val="C00000"/>
                </a:solidFill>
                <a:latin typeface="Copperplate Gothic Light" pitchFamily="34" charset="0"/>
              </a:rPr>
              <a:t>Syntax</a:t>
            </a:r>
          </a:p>
          <a:p>
            <a:pPr>
              <a:buNone/>
            </a:pPr>
            <a:r>
              <a:rPr lang="en-US" dirty="0"/>
              <a:t>	</a:t>
            </a:r>
            <a:r>
              <a:rPr lang="en-US" sz="2400" dirty="0">
                <a:solidFill>
                  <a:srgbClr val="0000FF"/>
                </a:solidFill>
                <a:latin typeface="Bookman Old Style" pitchFamily="18" charset="0"/>
              </a:rPr>
              <a:t>SELECT </a:t>
            </a:r>
            <a:r>
              <a:rPr lang="en-US" sz="2400" dirty="0" err="1">
                <a:solidFill>
                  <a:srgbClr val="0000FF"/>
                </a:solidFill>
                <a:latin typeface="Bookman Old Style" pitchFamily="18" charset="0"/>
              </a:rPr>
              <a:t>column_list</a:t>
            </a:r>
            <a:r>
              <a:rPr lang="en-US" sz="2400" dirty="0">
                <a:solidFill>
                  <a:srgbClr val="0000FF"/>
                </a:solidFill>
                <a:latin typeface="Bookman Old Style" pitchFamily="18" charset="0"/>
              </a:rPr>
              <a:t> FROM table-name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[WHERE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[GROUP BY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[HAVING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[ORDER BY clause];</a:t>
            </a:r>
          </a:p>
          <a:p>
            <a:pPr>
              <a:buNone/>
            </a:pPr>
            <a:endParaRPr lang="en-US" sz="2400" dirty="0">
              <a:solidFill>
                <a:srgbClr val="0000FF"/>
              </a:solidFill>
              <a:latin typeface="Bookman Old Style" pitchFamily="18" charset="0"/>
            </a:endParaRPr>
          </a:p>
          <a:p>
            <a:pPr>
              <a:buNone/>
            </a:pPr>
            <a:r>
              <a:rPr lang="en-US" sz="2400" dirty="0">
                <a:solidFill>
                  <a:srgbClr val="FF0000"/>
                </a:solidFill>
                <a:latin typeface="Bookman Old Style" pitchFamily="18" charset="0"/>
              </a:rPr>
              <a:t>NOTE : To retrieve all the column from the table ‘ * ’ symbol can be 	  	   used instead of specifying the </a:t>
            </a:r>
            <a:r>
              <a:rPr lang="en-US" sz="2400" dirty="0" err="1">
                <a:solidFill>
                  <a:srgbClr val="FF0000"/>
                </a:solidFill>
                <a:latin typeface="Bookman Old Style" pitchFamily="18" charset="0"/>
              </a:rPr>
              <a:t>column_list</a:t>
            </a:r>
            <a:r>
              <a:rPr lang="en-US" sz="2400" dirty="0">
                <a:solidFill>
                  <a:srgbClr val="FF0000"/>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19</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581798"/>
            <a:ext cx="11715832" cy="5320081"/>
          </a:xfrm>
        </p:spPr>
        <p:txBody>
          <a:bodyPr>
            <a:noAutofit/>
          </a:bodyPr>
          <a:lstStyle/>
          <a:p>
            <a:pPr marL="0" indent="0">
              <a:lnSpc>
                <a:spcPct val="100000"/>
              </a:lnSpc>
              <a:buNone/>
            </a:pPr>
            <a:r>
              <a:rPr lang="en-US" sz="2000" dirty="0">
                <a:solidFill>
                  <a:srgbClr val="532BE7"/>
                </a:solidFill>
                <a:latin typeface="Bookman Old Style" pitchFamily="18" charset="0"/>
              </a:rPr>
              <a:t>S-1 	SLO-1 : Basics of SQL-DDL,DML,DCL,TCL </a:t>
            </a:r>
          </a:p>
          <a:p>
            <a:pPr marL="0" indent="0">
              <a:lnSpc>
                <a:spcPct val="100000"/>
              </a:lnSpc>
              <a:buNone/>
            </a:pPr>
            <a:r>
              <a:rPr lang="en-US" sz="2000" dirty="0">
                <a:solidFill>
                  <a:srgbClr val="532BE7"/>
                </a:solidFill>
                <a:latin typeface="Bookman Old Style" pitchFamily="18" charset="0"/>
              </a:rPr>
              <a:t>	SLO-2 : Structure Creation, alternation</a:t>
            </a:r>
          </a:p>
          <a:p>
            <a:pPr marL="0" indent="0">
              <a:lnSpc>
                <a:spcPct val="100000"/>
              </a:lnSpc>
              <a:buNone/>
            </a:pPr>
            <a:r>
              <a:rPr lang="en-US" sz="2000" dirty="0">
                <a:solidFill>
                  <a:srgbClr val="532BE7"/>
                </a:solidFill>
                <a:latin typeface="Bookman Old Style" pitchFamily="18" charset="0"/>
              </a:rPr>
              <a:t>S-2 	SLO-1 &amp; SLO-2: Defining Constraints-Primary Key, Foreign Key, Unique, </a:t>
            </a:r>
          </a:p>
          <a:p>
            <a:pPr marL="0" indent="0">
              <a:lnSpc>
                <a:spcPct val="100000"/>
              </a:lnSpc>
              <a:buNone/>
            </a:pPr>
            <a:r>
              <a:rPr lang="en-US" sz="2000" dirty="0">
                <a:solidFill>
                  <a:srgbClr val="532BE7"/>
                </a:solidFill>
                <a:latin typeface="Bookman Old Style" pitchFamily="18" charset="0"/>
              </a:rPr>
              <a:t>			   not null, check, IN operator</a:t>
            </a:r>
          </a:p>
          <a:p>
            <a:pPr marL="0" indent="0">
              <a:lnSpc>
                <a:spcPct val="100000"/>
              </a:lnSpc>
              <a:buNone/>
            </a:pPr>
            <a:r>
              <a:rPr lang="en-IN" sz="2000" dirty="0">
                <a:solidFill>
                  <a:srgbClr val="532BE7"/>
                </a:solidFill>
                <a:latin typeface="Bookman Old Style" pitchFamily="18" charset="0"/>
              </a:rPr>
              <a:t>S-3	SLO-1 : F</a:t>
            </a:r>
            <a:r>
              <a:rPr lang="en-US" sz="2000" dirty="0" err="1">
                <a:solidFill>
                  <a:srgbClr val="532BE7"/>
                </a:solidFill>
                <a:latin typeface="Bookman Old Style" pitchFamily="18" charset="0"/>
              </a:rPr>
              <a:t>unctions</a:t>
            </a:r>
            <a:r>
              <a:rPr lang="en-US" sz="2000" dirty="0">
                <a:solidFill>
                  <a:srgbClr val="532BE7"/>
                </a:solidFill>
                <a:latin typeface="Bookman Old Style" pitchFamily="18" charset="0"/>
              </a:rPr>
              <a:t>-aggregation functions</a:t>
            </a:r>
          </a:p>
          <a:p>
            <a:pPr marL="0" indent="0">
              <a:lnSpc>
                <a:spcPct val="100000"/>
              </a:lnSpc>
              <a:buNone/>
            </a:pPr>
            <a:r>
              <a:rPr lang="en-US" sz="2000" dirty="0">
                <a:solidFill>
                  <a:srgbClr val="532BE7"/>
                </a:solidFill>
                <a:latin typeface="Bookman Old Style" pitchFamily="18" charset="0"/>
              </a:rPr>
              <a:t>	SLO-2 : Built-in Functions- Numeric, Date, String functions, Set operations </a:t>
            </a:r>
            <a:endParaRPr lang="en-IN" sz="2000" dirty="0">
              <a:solidFill>
                <a:srgbClr val="532BE7"/>
              </a:solidFill>
              <a:latin typeface="Bookman Old Style" pitchFamily="18" charset="0"/>
            </a:endParaRPr>
          </a:p>
          <a:p>
            <a:pPr marL="0" indent="0">
              <a:lnSpc>
                <a:spcPct val="100000"/>
              </a:lnSpc>
              <a:buNone/>
            </a:pPr>
            <a:r>
              <a:rPr lang="en-IN" sz="2000" dirty="0">
                <a:solidFill>
                  <a:srgbClr val="532BE7"/>
                </a:solidFill>
                <a:latin typeface="Bookman Old Style" pitchFamily="18" charset="0"/>
              </a:rPr>
              <a:t>S 4-5	SLO-1 &amp; SLO-2 : </a:t>
            </a:r>
            <a:r>
              <a:rPr lang="fr-FR" sz="2000" dirty="0" err="1">
                <a:solidFill>
                  <a:srgbClr val="532BE7"/>
                </a:solidFill>
                <a:latin typeface="Bookman Old Style" pitchFamily="18" charset="0"/>
              </a:rPr>
              <a:t>Lab</a:t>
            </a:r>
            <a:r>
              <a:rPr lang="fr-FR" sz="2000" dirty="0">
                <a:solidFill>
                  <a:srgbClr val="532BE7"/>
                </a:solidFill>
                <a:latin typeface="Bookman Old Style" pitchFamily="18" charset="0"/>
              </a:rPr>
              <a:t> 7 : </a:t>
            </a:r>
            <a:r>
              <a:rPr lang="fr-FR" sz="2000" dirty="0" err="1">
                <a:solidFill>
                  <a:srgbClr val="532BE7"/>
                </a:solidFill>
                <a:latin typeface="Bookman Old Style" pitchFamily="18" charset="0"/>
              </a:rPr>
              <a:t>Join</a:t>
            </a:r>
            <a:r>
              <a:rPr lang="fr-FR" sz="2000" dirty="0">
                <a:solidFill>
                  <a:srgbClr val="532BE7"/>
                </a:solidFill>
                <a:latin typeface="Bookman Old Style" pitchFamily="18" charset="0"/>
              </a:rPr>
              <a:t> </a:t>
            </a:r>
            <a:r>
              <a:rPr lang="fr-FR" sz="2000" dirty="0" err="1">
                <a:solidFill>
                  <a:srgbClr val="532BE7"/>
                </a:solidFill>
                <a:latin typeface="Bookman Old Style" pitchFamily="18" charset="0"/>
              </a:rPr>
              <a:t>Queries</a:t>
            </a:r>
            <a:r>
              <a:rPr lang="fr-FR" sz="2000" dirty="0">
                <a:solidFill>
                  <a:srgbClr val="532BE7"/>
                </a:solidFill>
                <a:latin typeface="Bookman Old Style" pitchFamily="18" charset="0"/>
              </a:rPr>
              <a:t> on </a:t>
            </a:r>
            <a:r>
              <a:rPr lang="fr-FR" sz="2000" dirty="0" err="1">
                <a:solidFill>
                  <a:srgbClr val="532BE7"/>
                </a:solidFill>
                <a:latin typeface="Bookman Old Style" pitchFamily="18" charset="0"/>
              </a:rPr>
              <a:t>sample</a:t>
            </a:r>
            <a:r>
              <a:rPr lang="fr-FR" sz="2000" dirty="0">
                <a:solidFill>
                  <a:srgbClr val="532BE7"/>
                </a:solidFill>
                <a:latin typeface="Bookman Old Style" pitchFamily="18" charset="0"/>
              </a:rPr>
              <a:t> </a:t>
            </a:r>
            <a:r>
              <a:rPr lang="fr-FR" sz="2000" dirty="0" err="1">
                <a:solidFill>
                  <a:srgbClr val="532BE7"/>
                </a:solidFill>
                <a:latin typeface="Bookman Old Style" pitchFamily="18" charset="0"/>
              </a:rPr>
              <a:t>exercise</a:t>
            </a:r>
            <a:r>
              <a:rPr lang="fr-FR" sz="2000" dirty="0">
                <a:solidFill>
                  <a:srgbClr val="532BE7"/>
                </a:solidFill>
                <a:latin typeface="Bookman Old Style" pitchFamily="18" charset="0"/>
              </a:rPr>
              <a:t>. </a:t>
            </a:r>
            <a:endParaRPr lang="en-IN" sz="2000" dirty="0">
              <a:solidFill>
                <a:srgbClr val="532BE7"/>
              </a:solidFill>
              <a:latin typeface="Bookman Old Style" pitchFamily="18" charset="0"/>
            </a:endParaRPr>
          </a:p>
          <a:p>
            <a:pPr marL="0" indent="0">
              <a:lnSpc>
                <a:spcPct val="100000"/>
              </a:lnSpc>
              <a:buNone/>
            </a:pPr>
            <a:r>
              <a:rPr lang="en-IN" sz="2000" dirty="0">
                <a:solidFill>
                  <a:srgbClr val="532BE7"/>
                </a:solidFill>
                <a:latin typeface="Bookman Old Style" pitchFamily="18" charset="0"/>
              </a:rPr>
              <a:t>S-6	SLO-1 &amp; SLO-2 : S</a:t>
            </a:r>
            <a:r>
              <a:rPr lang="en-US" sz="2000" dirty="0" err="1">
                <a:solidFill>
                  <a:srgbClr val="532BE7"/>
                </a:solidFill>
                <a:latin typeface="Bookman Old Style" pitchFamily="18" charset="0"/>
              </a:rPr>
              <a:t>ub</a:t>
            </a:r>
            <a:r>
              <a:rPr lang="en-US" sz="2000" dirty="0">
                <a:solidFill>
                  <a:srgbClr val="532BE7"/>
                </a:solidFill>
                <a:latin typeface="Bookman Old Style" pitchFamily="18" charset="0"/>
              </a:rPr>
              <a:t> Queries, correlated sub queries</a:t>
            </a:r>
            <a:endParaRPr lang="en-IN" sz="2000" dirty="0">
              <a:solidFill>
                <a:srgbClr val="532BE7"/>
              </a:solidFill>
              <a:latin typeface="Bookman Old Style" pitchFamily="18" charset="0"/>
            </a:endParaRPr>
          </a:p>
          <a:p>
            <a:pPr marL="0" indent="0">
              <a:lnSpc>
                <a:spcPct val="100000"/>
              </a:lnSpc>
              <a:buNone/>
            </a:pPr>
            <a:r>
              <a:rPr lang="en-US" sz="2000" dirty="0">
                <a:solidFill>
                  <a:srgbClr val="532BE7"/>
                </a:solidFill>
                <a:latin typeface="Bookman Old Style" pitchFamily="18" charset="0"/>
              </a:rPr>
              <a:t>S-7	</a:t>
            </a:r>
            <a:r>
              <a:rPr lang="en-IN" sz="2000" dirty="0">
                <a:solidFill>
                  <a:srgbClr val="532BE7"/>
                </a:solidFill>
                <a:latin typeface="Bookman Old Style" pitchFamily="18" charset="0"/>
              </a:rPr>
              <a:t>SLO-1 &amp; SLO-2 : </a:t>
            </a:r>
            <a:r>
              <a:rPr lang="en-US" sz="2000" dirty="0">
                <a:solidFill>
                  <a:srgbClr val="532BE7"/>
                </a:solidFill>
                <a:latin typeface="Bookman Old Style" pitchFamily="18" charset="0"/>
              </a:rPr>
              <a:t>Nested Queries, Views and its Types</a:t>
            </a:r>
            <a:endParaRPr lang="en-IN" sz="2000" dirty="0">
              <a:solidFill>
                <a:srgbClr val="532BE7"/>
              </a:solidFill>
              <a:latin typeface="Bookman Old Style" pitchFamily="18" charset="0"/>
            </a:endParaRPr>
          </a:p>
          <a:p>
            <a:pPr marL="0" indent="0">
              <a:lnSpc>
                <a:spcPct val="100000"/>
              </a:lnSpc>
              <a:buNone/>
            </a:pPr>
            <a:r>
              <a:rPr lang="en-IN" sz="2000" dirty="0">
                <a:solidFill>
                  <a:srgbClr val="532BE7"/>
                </a:solidFill>
                <a:latin typeface="Bookman Old Style" pitchFamily="18" charset="0"/>
              </a:rPr>
              <a:t>S-8	SLO-1 : </a:t>
            </a:r>
            <a:r>
              <a:rPr lang="en-US" sz="2000" dirty="0">
                <a:solidFill>
                  <a:srgbClr val="532BE7"/>
                </a:solidFill>
                <a:latin typeface="Bookman Old Style" pitchFamily="18" charset="0"/>
              </a:rPr>
              <a:t>Transaction Control Commands</a:t>
            </a:r>
          </a:p>
          <a:p>
            <a:pPr marL="0" indent="0">
              <a:lnSpc>
                <a:spcPct val="100000"/>
              </a:lnSpc>
              <a:spcBef>
                <a:spcPts val="0"/>
              </a:spcBef>
              <a:buNone/>
            </a:pPr>
            <a:r>
              <a:rPr lang="en-IN" sz="2000" dirty="0">
                <a:solidFill>
                  <a:srgbClr val="532BE7"/>
                </a:solidFill>
                <a:latin typeface="Bookman Old Style" pitchFamily="18" charset="0"/>
              </a:rPr>
              <a:t>	SLO-2 : </a:t>
            </a:r>
            <a:r>
              <a:rPr lang="en-US" sz="2000" dirty="0">
                <a:solidFill>
                  <a:srgbClr val="532BE7"/>
                </a:solidFill>
                <a:latin typeface="Bookman Old Style" pitchFamily="18" charset="0"/>
              </a:rPr>
              <a:t>Commit, Rollback, </a:t>
            </a:r>
            <a:r>
              <a:rPr lang="en-US" sz="2000" dirty="0" err="1">
                <a:solidFill>
                  <a:srgbClr val="532BE7"/>
                </a:solidFill>
                <a:latin typeface="Bookman Old Style" pitchFamily="18" charset="0"/>
              </a:rPr>
              <a:t>Savepoint</a:t>
            </a:r>
            <a:endParaRPr lang="en-IN" sz="2000" dirty="0">
              <a:solidFill>
                <a:srgbClr val="532BE7"/>
              </a:solidFill>
              <a:latin typeface="Bookman Old Style" pitchFamily="18" charset="0"/>
            </a:endParaRPr>
          </a:p>
          <a:p>
            <a:pPr marL="0" indent="0">
              <a:lnSpc>
                <a:spcPct val="100000"/>
              </a:lnSpc>
              <a:spcBef>
                <a:spcPts val="0"/>
              </a:spcBef>
              <a:buNone/>
            </a:pPr>
            <a:r>
              <a:rPr lang="en-IN" sz="2000" dirty="0">
                <a:solidFill>
                  <a:srgbClr val="532BE7"/>
                </a:solidFill>
                <a:latin typeface="Bookman Old Style" pitchFamily="18" charset="0"/>
              </a:rPr>
              <a:t>S-9-10	SLO-1 &amp; SLO-2 : </a:t>
            </a:r>
            <a:r>
              <a:rPr lang="en-US" sz="2000" dirty="0">
                <a:solidFill>
                  <a:srgbClr val="532BE7"/>
                </a:solidFill>
                <a:latin typeface="Bookman Old Style" pitchFamily="18" charset="0"/>
              </a:rPr>
              <a:t>Lab 8: Set Operators &amp; Views.</a:t>
            </a:r>
          </a:p>
          <a:p>
            <a:pPr marL="0" indent="0">
              <a:lnSpc>
                <a:spcPct val="100000"/>
              </a:lnSpc>
              <a:spcBef>
                <a:spcPts val="0"/>
              </a:spcBef>
              <a:buNone/>
            </a:pPr>
            <a:r>
              <a:rPr lang="en-IN" sz="2000" dirty="0">
                <a:solidFill>
                  <a:srgbClr val="532BE7"/>
                </a:solidFill>
                <a:latin typeface="Bookman Old Style" pitchFamily="18" charset="0"/>
              </a:rPr>
              <a:t>S-11	SLO-1 &amp; SLO-2 : P</a:t>
            </a:r>
            <a:r>
              <a:rPr lang="en-US" sz="2000" dirty="0">
                <a:solidFill>
                  <a:srgbClr val="532BE7"/>
                </a:solidFill>
                <a:latin typeface="Bookman Old Style" pitchFamily="18" charset="0"/>
              </a:rPr>
              <a:t>L/SQL Concepts- Cursors</a:t>
            </a:r>
            <a:endParaRPr lang="en-IN" sz="2000" dirty="0">
              <a:solidFill>
                <a:srgbClr val="532BE7"/>
              </a:solidFill>
              <a:latin typeface="Bookman Old Style" pitchFamily="18" charset="0"/>
            </a:endParaRPr>
          </a:p>
          <a:p>
            <a:pPr marL="0" indent="0">
              <a:lnSpc>
                <a:spcPct val="100000"/>
              </a:lnSpc>
              <a:buNone/>
            </a:pPr>
            <a:r>
              <a:rPr lang="en-IN" sz="2000" dirty="0">
                <a:solidFill>
                  <a:srgbClr val="532BE7"/>
                </a:solidFill>
                <a:latin typeface="Bookman Old Style" pitchFamily="18" charset="0"/>
              </a:rPr>
              <a:t>S-12	SLO-1 &amp; SLO-2 : </a:t>
            </a:r>
            <a:r>
              <a:rPr lang="en-US" sz="2000" dirty="0">
                <a:solidFill>
                  <a:srgbClr val="532BE7"/>
                </a:solidFill>
                <a:latin typeface="Bookman Old Style" pitchFamily="18" charset="0"/>
              </a:rPr>
              <a:t>Stored Procedure, Functions Triggers and Exceptional Handling</a:t>
            </a:r>
            <a:endParaRPr lang="en-IN" sz="2000" dirty="0">
              <a:solidFill>
                <a:srgbClr val="532BE7"/>
              </a:solidFill>
              <a:latin typeface="Bookman Old Style" pitchFamily="18" charset="0"/>
            </a:endParaRPr>
          </a:p>
          <a:p>
            <a:pPr marL="0" indent="0">
              <a:lnSpc>
                <a:spcPct val="100000"/>
              </a:lnSpc>
              <a:buNone/>
            </a:pPr>
            <a:r>
              <a:rPr lang="en-US" sz="2000" dirty="0">
                <a:solidFill>
                  <a:srgbClr val="532BE7"/>
                </a:solidFill>
                <a:latin typeface="Bookman Old Style" pitchFamily="18" charset="0"/>
              </a:rPr>
              <a:t>S-13	</a:t>
            </a:r>
            <a:r>
              <a:rPr lang="en-IN" sz="2000" dirty="0">
                <a:solidFill>
                  <a:srgbClr val="532BE7"/>
                </a:solidFill>
                <a:latin typeface="Bookman Old Style" pitchFamily="18" charset="0"/>
              </a:rPr>
              <a:t>SLO-1 &amp; SLO-2 : </a:t>
            </a:r>
            <a:r>
              <a:rPr lang="en-US" sz="2000" dirty="0">
                <a:solidFill>
                  <a:srgbClr val="532BE7"/>
                </a:solidFill>
                <a:latin typeface="Bookman Old Style" pitchFamily="18" charset="0"/>
              </a:rPr>
              <a:t>Query Processing </a:t>
            </a:r>
            <a:endParaRPr lang="en-IN" sz="2000" dirty="0">
              <a:solidFill>
                <a:srgbClr val="532BE7"/>
              </a:solidFill>
              <a:latin typeface="Bookman Old Style" pitchFamily="18" charset="0"/>
            </a:endParaRPr>
          </a:p>
          <a:p>
            <a:pPr marL="0" indent="0">
              <a:lnSpc>
                <a:spcPct val="100000"/>
              </a:lnSpc>
              <a:buNone/>
            </a:pPr>
            <a:r>
              <a:rPr lang="en-IN" sz="2000" dirty="0">
                <a:solidFill>
                  <a:srgbClr val="532BE7"/>
                </a:solidFill>
                <a:latin typeface="Bookman Old Style" pitchFamily="18" charset="0"/>
              </a:rPr>
              <a:t>S-14-15SLO-1 &amp; SLO-2 : </a:t>
            </a:r>
            <a:r>
              <a:rPr lang="en-US" sz="2000" dirty="0">
                <a:solidFill>
                  <a:srgbClr val="532BE7"/>
                </a:solidFill>
                <a:latin typeface="Bookman Old Style" pitchFamily="18" charset="0"/>
              </a:rPr>
              <a:t>Lab9: PL/SQL Conditional and Iterative Statements 				             			</a:t>
            </a:r>
          </a:p>
        </p:txBody>
      </p:sp>
      <p:sp>
        <p:nvSpPr>
          <p:cNvPr id="3" name="TextBox 2"/>
          <p:cNvSpPr txBox="1"/>
          <p:nvPr/>
        </p:nvSpPr>
        <p:spPr>
          <a:xfrm>
            <a:off x="0" y="0"/>
            <a:ext cx="5809454" cy="523220"/>
          </a:xfrm>
          <a:prstGeom prst="rect">
            <a:avLst/>
          </a:prstGeom>
          <a:noFill/>
        </p:spPr>
        <p:txBody>
          <a:bodyPr wrap="square" rtlCol="0">
            <a:spAutoFit/>
          </a:bodyPr>
          <a:lstStyle/>
          <a:p>
            <a:r>
              <a:rPr lang="en-US" sz="2800" dirty="0">
                <a:solidFill>
                  <a:srgbClr val="FF0000"/>
                </a:solidFill>
                <a:latin typeface="Copperplate Gothic Light" pitchFamily="34" charset="0"/>
              </a:rPr>
              <a:t>Outline of the Presentation</a:t>
            </a:r>
          </a:p>
        </p:txBody>
      </p:sp>
      <p:sp>
        <p:nvSpPr>
          <p:cNvPr id="4" name="Date Placeholder 3"/>
          <p:cNvSpPr>
            <a:spLocks noGrp="1"/>
          </p:cNvSpPr>
          <p:nvPr>
            <p:ph type="dt" sz="half" idx="10"/>
          </p:nvPr>
        </p:nvSpPr>
        <p:spPr/>
        <p:txBody>
          <a:bodyPr/>
          <a:lstStyle/>
          <a:p>
            <a:fld id="{0546D6B7-0A1A-46B6-B36C-D2CB3DE0B7EB}"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763" y="936202"/>
            <a:ext cx="11592393" cy="5811516"/>
          </a:xfrm>
        </p:spPr>
        <p:txBody>
          <a:bodyPr>
            <a:normAutofit fontScale="92500" lnSpcReduction="10000"/>
          </a:bodyPr>
          <a:lstStyle/>
          <a:p>
            <a:pPr>
              <a:buNone/>
            </a:pPr>
            <a:r>
              <a:rPr lang="en-US" sz="2400" dirty="0">
                <a:solidFill>
                  <a:srgbClr val="C00000"/>
                </a:solidFill>
                <a:latin typeface="Copperplate Gothic Light" pitchFamily="34" charset="0"/>
              </a:rPr>
              <a:t>SELECT COMMAND</a:t>
            </a:r>
          </a:p>
          <a:p>
            <a:pPr>
              <a:buNone/>
            </a:pPr>
            <a:endParaRPr lang="en-US" sz="8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1:</a:t>
            </a:r>
            <a:r>
              <a:rPr lang="en-US" sz="2200" dirty="0"/>
              <a:t> </a:t>
            </a:r>
            <a:r>
              <a:rPr lang="en-US" sz="2200" dirty="0">
                <a:solidFill>
                  <a:srgbClr val="0000FF"/>
                </a:solidFill>
                <a:latin typeface="Bookman Old Style" pitchFamily="18" charset="0"/>
              </a:rPr>
              <a:t>To retrieve all the columns and rows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 ‘*’ stands from all columns and rows )</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2: </a:t>
            </a:r>
            <a:r>
              <a:rPr lang="en-US" sz="2200" dirty="0">
                <a:solidFill>
                  <a:srgbClr val="0000FF"/>
                </a:solidFill>
                <a:latin typeface="Bookman Old Style" pitchFamily="18" charset="0"/>
              </a:rPr>
              <a:t>To select retrieve the specific columns from all rows</a:t>
            </a:r>
          </a:p>
          <a:p>
            <a:pPr>
              <a:buNone/>
            </a:pPr>
            <a:r>
              <a:rPr lang="en-US" sz="2200" dirty="0">
                <a:solidFill>
                  <a:srgbClr val="0000FF"/>
                </a:solidFill>
                <a:latin typeface="Bookman Old Style" pitchFamily="18" charset="0"/>
              </a:rPr>
              <a:t>SELECT </a:t>
            </a:r>
            <a:r>
              <a:rPr lang="en-US" sz="2200" dirty="0" err="1">
                <a:solidFill>
                  <a:srgbClr val="0000FF"/>
                </a:solidFill>
                <a:latin typeface="Bookman Old Style" pitchFamily="18" charset="0"/>
              </a:rPr>
              <a:t>empno,ename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Select command with where clause</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3: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which record holds the salary value 		       greater than 1000;</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WHERE </a:t>
            </a:r>
            <a:r>
              <a:rPr lang="en-US" sz="2200" dirty="0" err="1">
                <a:solidFill>
                  <a:srgbClr val="0000FF"/>
                </a:solidFill>
                <a:latin typeface="Bookman Old Style" pitchFamily="18" charset="0"/>
              </a:rPr>
              <a:t>sal</a:t>
            </a:r>
            <a:r>
              <a:rPr lang="en-US" sz="2200" dirty="0">
                <a:solidFill>
                  <a:srgbClr val="0000FF"/>
                </a:solidFill>
                <a:latin typeface="Bookman Old Style" pitchFamily="18" charset="0"/>
              </a:rPr>
              <a:t>&gt; 1000;</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4: </a:t>
            </a:r>
            <a:r>
              <a:rPr lang="en-US" sz="2200" dirty="0">
                <a:solidFill>
                  <a:srgbClr val="0000FF"/>
                </a:solidFill>
                <a:latin typeface="Bookman Old Style" pitchFamily="18" charset="0"/>
              </a:rPr>
              <a:t>To retrieve the columns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and </a:t>
            </a:r>
            <a:r>
              <a:rPr lang="en-US" sz="2200" dirty="0" err="1">
                <a:solidFill>
                  <a:srgbClr val="0000FF"/>
                </a:solidFill>
                <a:latin typeface="Bookman Old Style" pitchFamily="18" charset="0"/>
              </a:rPr>
              <a:t>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which records holds 	        the value as CLERK in job column.</a:t>
            </a:r>
          </a:p>
          <a:p>
            <a:pPr>
              <a:buNone/>
            </a:pPr>
            <a:r>
              <a:rPr lang="en-US" sz="2200" dirty="0">
                <a:solidFill>
                  <a:srgbClr val="0000FF"/>
                </a:solidFill>
                <a:latin typeface="Bookman Old Style" pitchFamily="18" charset="0"/>
              </a:rPr>
              <a:t>SELECT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WHERE job = ‘CLERK’</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20</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033355"/>
            <a:ext cx="10514231" cy="5405240"/>
          </a:xfrm>
        </p:spPr>
        <p:txBody>
          <a:bodyPr>
            <a:normAutofit lnSpcReduction="10000"/>
          </a:bodyPr>
          <a:lstStyle/>
          <a:p>
            <a:pPr>
              <a:buNone/>
            </a:pPr>
            <a:r>
              <a:rPr lang="en-US" sz="2400" dirty="0">
                <a:solidFill>
                  <a:srgbClr val="C00000"/>
                </a:solidFill>
                <a:latin typeface="Copperplate Gothic Light" pitchFamily="34" charset="0"/>
              </a:rPr>
              <a:t>SELECT COMMAND</a:t>
            </a:r>
          </a:p>
          <a:p>
            <a:pPr>
              <a:buNone/>
            </a:pPr>
            <a:r>
              <a:rPr lang="en-US" sz="2400" dirty="0">
                <a:solidFill>
                  <a:srgbClr val="C00000"/>
                </a:solidFill>
                <a:latin typeface="Copperplate Gothic Light" pitchFamily="34" charset="0"/>
              </a:rPr>
              <a:t>Select command with order by clause</a:t>
            </a:r>
          </a:p>
          <a:p>
            <a:pPr>
              <a:buNone/>
            </a:pPr>
            <a:r>
              <a:rPr lang="en-US" sz="2400" dirty="0">
                <a:solidFill>
                  <a:srgbClr val="C00000"/>
                </a:solidFill>
                <a:latin typeface="Copperplate Gothic Light" pitchFamily="34" charset="0"/>
              </a:rPr>
              <a:t>Example 5 : </a:t>
            </a:r>
            <a:r>
              <a:rPr lang="en-US" sz="2400" dirty="0">
                <a:solidFill>
                  <a:srgbClr val="0000FF"/>
                </a:solidFill>
                <a:latin typeface="Bookman Old Style" pitchFamily="18" charset="0"/>
              </a:rPr>
              <a:t>To retrieve the records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table in 				 	 ascending order using </a:t>
            </a:r>
            <a:r>
              <a:rPr lang="en-US" sz="2400" dirty="0" err="1">
                <a:solidFill>
                  <a:srgbClr val="0000FF"/>
                </a:solidFill>
                <a:latin typeface="Bookman Old Style" pitchFamily="18" charset="0"/>
              </a:rPr>
              <a:t>empno</a:t>
            </a: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asc</a:t>
            </a:r>
            <a:r>
              <a:rPr lang="en-US" sz="2400" dirty="0">
                <a:solidFill>
                  <a:srgbClr val="0000FF"/>
                </a:solidFill>
                <a:latin typeface="Bookman Old Style" pitchFamily="18" charset="0"/>
              </a:rPr>
              <a:t>;</a:t>
            </a:r>
          </a:p>
          <a:p>
            <a:pPr>
              <a:buNone/>
            </a:pPr>
            <a:r>
              <a:rPr lang="en-US" sz="2400" dirty="0">
                <a:solidFill>
                  <a:srgbClr val="C00000"/>
                </a:solidFill>
                <a:latin typeface="Bookman Old Style" pitchFamily="18" charset="0"/>
              </a:rPr>
              <a:t>				(OR) </a:t>
            </a: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a:t>
            </a:r>
          </a:p>
          <a:p>
            <a:pPr>
              <a:buNone/>
            </a:pPr>
            <a:r>
              <a:rPr lang="en-US" sz="2400" dirty="0">
                <a:solidFill>
                  <a:srgbClr val="C00000"/>
                </a:solidFill>
                <a:latin typeface="Copperplate Gothic Light" pitchFamily="34" charset="0"/>
              </a:rPr>
              <a:t>Example 6:  </a:t>
            </a:r>
            <a:r>
              <a:rPr lang="en-US" sz="2400" dirty="0">
                <a:solidFill>
                  <a:srgbClr val="0000FF"/>
                </a:solidFill>
                <a:latin typeface="Bookman Old Style" pitchFamily="18" charset="0"/>
              </a:rPr>
              <a:t>To retrieve the records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table in 				 	 ascending order using job and </a:t>
            </a:r>
            <a:r>
              <a:rPr lang="en-US" sz="2400" dirty="0" err="1">
                <a:solidFill>
                  <a:srgbClr val="0000FF"/>
                </a:solidFill>
                <a:latin typeface="Bookman Old Style" pitchFamily="18" charset="0"/>
              </a:rPr>
              <a:t>empno</a:t>
            </a: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job,empno</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asc</a:t>
            </a:r>
            <a:r>
              <a:rPr lang="en-US" sz="2400" dirty="0">
                <a:solidFill>
                  <a:srgbClr val="0000FF"/>
                </a:solidFill>
                <a:latin typeface="Bookman Old Style" pitchFamily="18" charset="0"/>
              </a:rPr>
              <a:t>;</a:t>
            </a:r>
          </a:p>
          <a:p>
            <a:pPr>
              <a:buNone/>
            </a:pPr>
            <a:r>
              <a:rPr lang="en-US" sz="2400" dirty="0">
                <a:solidFill>
                  <a:srgbClr val="C00000"/>
                </a:solidFill>
                <a:latin typeface="Bookman Old Style" pitchFamily="18" charset="0"/>
              </a:rPr>
              <a:t>				(OR)</a:t>
            </a: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job,empno</a:t>
            </a:r>
            <a:r>
              <a:rPr lang="en-US" sz="2400" dirty="0">
                <a:solidFill>
                  <a:srgbClr val="0000FF"/>
                </a:solidFill>
                <a:latin typeface="Bookman Old Style" pitchFamily="18" charset="0"/>
              </a:rPr>
              <a:t>;</a:t>
            </a:r>
          </a:p>
          <a:p>
            <a:pPr>
              <a:buNone/>
            </a:pPr>
            <a:r>
              <a:rPr lang="en-US" sz="2400" dirty="0">
                <a:solidFill>
                  <a:srgbClr val="FF0000"/>
                </a:solidFill>
                <a:latin typeface="Bookman Old Style" pitchFamily="18" charset="0"/>
              </a:rPr>
              <a:t>NOTE : Ascending order is default condition, no need to specify</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21</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267" y="1156992"/>
            <a:ext cx="11583768" cy="5369912"/>
          </a:xfrm>
        </p:spPr>
        <p:txBody>
          <a:bodyPr>
            <a:normAutofit lnSpcReduction="10000"/>
          </a:bodyPr>
          <a:lstStyle/>
          <a:p>
            <a:pPr>
              <a:buNone/>
            </a:pPr>
            <a:r>
              <a:rPr lang="en-US" sz="2400" dirty="0">
                <a:solidFill>
                  <a:srgbClr val="C00000"/>
                </a:solidFill>
                <a:latin typeface="Copperplate Gothic Light" pitchFamily="34" charset="0"/>
              </a:rPr>
              <a:t>SELECT COMMAND</a:t>
            </a:r>
          </a:p>
          <a:p>
            <a:pPr>
              <a:buNone/>
            </a:pPr>
            <a:r>
              <a:rPr lang="en-US" sz="2200" dirty="0">
                <a:solidFill>
                  <a:srgbClr val="C00000"/>
                </a:solidFill>
                <a:latin typeface="Copperplate Gothic Light" pitchFamily="34" charset="0"/>
              </a:rPr>
              <a:t>Select command with order by clause</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7 :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descending order using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8: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descending order using job 		and </a:t>
            </a:r>
            <a:r>
              <a:rPr lang="en-US" sz="2200" dirty="0" err="1">
                <a:solidFill>
                  <a:srgbClr val="0000FF"/>
                </a:solidFill>
                <a:latin typeface="Bookman Old Style" pitchFamily="18" charset="0"/>
              </a:rPr>
              <a:t>empno</a:t>
            </a:r>
            <a:endParaRPr lang="en-US" sz="2200" dirty="0">
              <a:solidFill>
                <a:srgbClr val="0000FF"/>
              </a:solidFill>
              <a:latin typeface="Bookman Old Style" pitchFamily="18" charset="0"/>
            </a:endParaRP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job </a:t>
            </a:r>
            <a:r>
              <a:rPr lang="en-US" sz="2200" dirty="0" err="1">
                <a:solidFill>
                  <a:srgbClr val="0000FF"/>
                </a:solidFill>
                <a:latin typeface="Bookman Old Style" pitchFamily="18" charset="0"/>
              </a:rPr>
              <a:t>desc,empno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8: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ascending order using job 			and descending order </a:t>
            </a:r>
            <a:r>
              <a:rPr lang="en-US" sz="2200" dirty="0" err="1">
                <a:solidFill>
                  <a:srgbClr val="0000FF"/>
                </a:solidFill>
                <a:latin typeface="Bookman Old Style" pitchFamily="18" charset="0"/>
              </a:rPr>
              <a:t>empno</a:t>
            </a:r>
            <a:endParaRPr lang="en-US" sz="2200" dirty="0">
              <a:solidFill>
                <a:srgbClr val="0000FF"/>
              </a:solidFill>
              <a:latin typeface="Bookman Old Style" pitchFamily="18" charset="0"/>
            </a:endParaRP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job </a:t>
            </a:r>
            <a:r>
              <a:rPr lang="en-US" sz="2200" dirty="0" err="1">
                <a:solidFill>
                  <a:srgbClr val="0000FF"/>
                </a:solidFill>
                <a:latin typeface="Bookman Old Style" pitchFamily="18" charset="0"/>
              </a:rPr>
              <a:t>asc,empno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22</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3589" y="989195"/>
            <a:ext cx="10849181" cy="5537721"/>
          </a:xfrm>
        </p:spPr>
        <p:txBody>
          <a:bodyPr>
            <a:normAutofit/>
          </a:bodyPr>
          <a:lstStyle/>
          <a:p>
            <a:pPr>
              <a:buNone/>
            </a:pPr>
            <a:r>
              <a:rPr lang="en-US" sz="2400" dirty="0">
                <a:solidFill>
                  <a:srgbClr val="C00000"/>
                </a:solidFill>
                <a:latin typeface="Copperplate Gothic Light" pitchFamily="34" charset="0"/>
              </a:rPr>
              <a:t>SELECT COMMAND</a:t>
            </a:r>
          </a:p>
          <a:p>
            <a:pPr>
              <a:buNone/>
            </a:pPr>
            <a:r>
              <a:rPr lang="en-US" sz="2200" dirty="0">
                <a:solidFill>
                  <a:srgbClr val="C00000"/>
                </a:solidFill>
                <a:latin typeface="Copperplate Gothic Light" pitchFamily="34" charset="0"/>
              </a:rPr>
              <a:t>Select command with group by clause</a:t>
            </a:r>
          </a:p>
          <a:p>
            <a:pPr>
              <a:buNone/>
            </a:pPr>
            <a:r>
              <a:rPr lang="en-US" sz="2200" dirty="0">
                <a:solidFill>
                  <a:srgbClr val="C00000"/>
                </a:solidFill>
                <a:latin typeface="Copperplate Gothic Light" pitchFamily="34" charset="0"/>
              </a:rPr>
              <a:t>Example 9: </a:t>
            </a:r>
            <a:r>
              <a:rPr lang="en-US" sz="2200" dirty="0">
                <a:solidFill>
                  <a:srgbClr val="0000FF"/>
                </a:solidFill>
                <a:latin typeface="Bookman Old Style" pitchFamily="18" charset="0"/>
              </a:rPr>
              <a:t>To retrieve the different jobs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a:t>
            </a:r>
          </a:p>
          <a:p>
            <a:pPr>
              <a:buNone/>
            </a:pPr>
            <a:r>
              <a:rPr lang="en-US" sz="2200" dirty="0">
                <a:solidFill>
                  <a:srgbClr val="0000FF"/>
                </a:solidFill>
                <a:latin typeface="Bookman Old Style" pitchFamily="18" charset="0"/>
              </a:rPr>
              <a:t>SELECT job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a:t>
            </a:r>
          </a:p>
          <a:p>
            <a:pPr>
              <a:buNone/>
            </a:pPr>
            <a:endParaRPr lang="en-US" sz="9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10: </a:t>
            </a:r>
            <a:r>
              <a:rPr lang="en-US" sz="2200" dirty="0">
                <a:solidFill>
                  <a:srgbClr val="0000FF"/>
                </a:solidFill>
                <a:latin typeface="Bookman Old Style" pitchFamily="18" charset="0"/>
              </a:rPr>
              <a:t>To retrieve the different jobs and its average salary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a:t>
            </a:r>
          </a:p>
          <a:p>
            <a:pPr>
              <a:buNone/>
            </a:pPr>
            <a:r>
              <a:rPr lang="en-US" sz="2200" dirty="0">
                <a:solidFill>
                  <a:srgbClr val="0000FF"/>
                </a:solidFill>
                <a:latin typeface="Bookman Old Style" pitchFamily="18" charset="0"/>
              </a:rPr>
              <a:t>SELECT job, </a:t>
            </a:r>
            <a:r>
              <a:rPr lang="en-US" sz="2200" dirty="0" err="1">
                <a:solidFill>
                  <a:srgbClr val="0000FF"/>
                </a:solidFill>
                <a:latin typeface="Bookman Old Style" pitchFamily="18" charset="0"/>
              </a:rPr>
              <a:t>avg</a:t>
            </a:r>
            <a:r>
              <a:rPr lang="en-US" sz="2200" dirty="0">
                <a:solidFill>
                  <a:srgbClr val="0000FF"/>
                </a:solidFill>
                <a:latin typeface="Bookman Old Style" pitchFamily="18" charset="0"/>
              </a:rPr>
              <a:t>(</a:t>
            </a:r>
            <a:r>
              <a:rPr lang="en-US" sz="2200" dirty="0" err="1">
                <a:solidFill>
                  <a:srgbClr val="0000FF"/>
                </a:solidFill>
                <a:latin typeface="Bookman Old Style" pitchFamily="18" charset="0"/>
              </a:rPr>
              <a:t>sal</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a:t>
            </a:r>
          </a:p>
          <a:p>
            <a:pPr>
              <a:buNone/>
            </a:pPr>
            <a:endParaRPr lang="en-US" sz="105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Select command with group by and having clause</a:t>
            </a:r>
          </a:p>
          <a:p>
            <a:pPr>
              <a:buNone/>
            </a:pPr>
            <a:r>
              <a:rPr lang="en-US" sz="2200" dirty="0">
                <a:solidFill>
                  <a:srgbClr val="C00000"/>
                </a:solidFill>
                <a:latin typeface="Copperplate Gothic Light" pitchFamily="34" charset="0"/>
              </a:rPr>
              <a:t>Example 11: </a:t>
            </a:r>
            <a:r>
              <a:rPr lang="en-US" sz="2200" dirty="0">
                <a:solidFill>
                  <a:srgbClr val="0000FF"/>
                </a:solidFill>
                <a:latin typeface="Bookman Old Style" pitchFamily="18" charset="0"/>
              </a:rPr>
              <a:t>To retrieve the different jobs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where the total 				numbers in a group is greater than 2;</a:t>
            </a:r>
          </a:p>
          <a:p>
            <a:pPr>
              <a:buNone/>
            </a:pPr>
            <a:r>
              <a:rPr lang="en-US" sz="2200" dirty="0">
                <a:solidFill>
                  <a:srgbClr val="0000FF"/>
                </a:solidFill>
                <a:latin typeface="Bookman Old Style" pitchFamily="18" charset="0"/>
              </a:rPr>
              <a:t>SELECT job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 having count(job) &gt;2;</a:t>
            </a:r>
          </a:p>
          <a:p>
            <a:pPr>
              <a:buNone/>
            </a:pPr>
            <a:r>
              <a:rPr lang="en-US" sz="2200" dirty="0">
                <a:solidFill>
                  <a:srgbClr val="FF0000"/>
                </a:solidFill>
                <a:latin typeface="Copperplate Gothic Light" pitchFamily="34" charset="0"/>
              </a:rPr>
              <a:t>NOTE : </a:t>
            </a:r>
            <a:r>
              <a:rPr lang="en-US" sz="2200" dirty="0">
                <a:solidFill>
                  <a:srgbClr val="FF0000"/>
                </a:solidFill>
                <a:latin typeface="Bookman Old Style" pitchFamily="18" charset="0"/>
              </a:rPr>
              <a:t>Count is built-in group function</a:t>
            </a:r>
          </a:p>
          <a:p>
            <a:pPr>
              <a:buNone/>
            </a:pPr>
            <a:endParaRPr lang="en-US" sz="2000" dirty="0">
              <a:solidFill>
                <a:srgbClr val="0000FF"/>
              </a:solidFill>
              <a:latin typeface="Bookman Old Style" pitchFamily="18" charset="0"/>
            </a:endParaRPr>
          </a:p>
          <a:p>
            <a:pPr>
              <a:buNone/>
            </a:pPr>
            <a:endParaRPr lang="en-US" sz="2000" dirty="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23</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938988"/>
            <a:ext cx="11644393" cy="5500726"/>
          </a:xfrm>
        </p:spPr>
        <p:txBody>
          <a:bodyPr>
            <a:normAutofit fontScale="55000" lnSpcReduction="20000"/>
          </a:bodyPr>
          <a:lstStyle/>
          <a:p>
            <a:pPr marL="0" indent="0">
              <a:lnSpc>
                <a:spcPct val="100000"/>
              </a:lnSpc>
              <a:buNone/>
            </a:pPr>
            <a:r>
              <a:rPr lang="en-IN" sz="4000" dirty="0">
                <a:solidFill>
                  <a:srgbClr val="C00000"/>
                </a:solidFill>
                <a:latin typeface="Copperplate Gothic Light" pitchFamily="34" charset="0"/>
              </a:rPr>
              <a:t>Data Control Languages</a:t>
            </a:r>
          </a:p>
          <a:p>
            <a:pPr marL="0" indent="0">
              <a:lnSpc>
                <a:spcPct val="150000"/>
              </a:lnSpc>
              <a:buClr>
                <a:srgbClr val="C00000"/>
              </a:buClr>
              <a:buFont typeface="Wingdings" pitchFamily="2" charset="2"/>
              <a:buChar char="ü"/>
            </a:pPr>
            <a:r>
              <a:rPr lang="en-IN" sz="4000" dirty="0">
                <a:solidFill>
                  <a:srgbClr val="0000FF"/>
                </a:solidFill>
                <a:latin typeface="Bookman Old Style" pitchFamily="18" charset="0"/>
              </a:rPr>
              <a:t>Used to give / get back / control the privileges of an object by the owner</a:t>
            </a:r>
          </a:p>
          <a:p>
            <a:pPr marL="0" indent="0">
              <a:lnSpc>
                <a:spcPct val="150000"/>
              </a:lnSpc>
              <a:buNone/>
            </a:pPr>
            <a:r>
              <a:rPr lang="en-IN" sz="3600" dirty="0">
                <a:solidFill>
                  <a:srgbClr val="C00000"/>
                </a:solidFill>
                <a:latin typeface="Copperplate Gothic Light" pitchFamily="34" charset="0"/>
              </a:rPr>
              <a:t>GRANT : </a:t>
            </a:r>
            <a:r>
              <a:rPr lang="en-IN" sz="3600" dirty="0">
                <a:solidFill>
                  <a:srgbClr val="0000FF"/>
                </a:solidFill>
                <a:latin typeface="Bookman Old Style" pitchFamily="18" charset="0"/>
              </a:rPr>
              <a:t>To give access privileges of an object to other user by the owner</a:t>
            </a:r>
          </a:p>
          <a:p>
            <a:pPr marL="0" indent="0">
              <a:lnSpc>
                <a:spcPct val="150000"/>
              </a:lnSpc>
              <a:buNone/>
            </a:pPr>
            <a:r>
              <a:rPr lang="en-IN" sz="3600" dirty="0">
                <a:solidFill>
                  <a:srgbClr val="C00000"/>
                </a:solidFill>
                <a:latin typeface="Copperplate Gothic Light" pitchFamily="34" charset="0"/>
              </a:rPr>
              <a:t>Syntax : </a:t>
            </a:r>
            <a:r>
              <a:rPr lang="en-IN" sz="3600" dirty="0">
                <a:solidFill>
                  <a:srgbClr val="C00000"/>
                </a:solidFill>
                <a:latin typeface="Bookman Old Style" pitchFamily="18" charset="0"/>
              </a:rPr>
              <a:t>	</a:t>
            </a:r>
            <a:r>
              <a:rPr lang="en-IN" sz="3600" dirty="0">
                <a:solidFill>
                  <a:srgbClr val="0000FF"/>
                </a:solidFill>
                <a:latin typeface="Bookman Old Style" pitchFamily="18" charset="0"/>
              </a:rPr>
              <a:t>GRANT [ ALL / INSERT /UPDATE /DELETE /SELECT ]</a:t>
            </a:r>
          </a:p>
          <a:p>
            <a:pPr marL="0" indent="0">
              <a:lnSpc>
                <a:spcPct val="150000"/>
              </a:lnSpc>
              <a:buNone/>
            </a:pPr>
            <a:r>
              <a:rPr lang="en-IN" sz="3600" dirty="0">
                <a:solidFill>
                  <a:srgbClr val="0000FF"/>
                </a:solidFill>
                <a:latin typeface="Bookman Old Style" pitchFamily="18" charset="0"/>
              </a:rPr>
              <a:t>		on &lt;OBJECT_NAME&gt; to &lt;USER_NAME&gt;;</a:t>
            </a:r>
          </a:p>
          <a:p>
            <a:pPr marL="0" indent="0">
              <a:lnSpc>
                <a:spcPct val="150000"/>
              </a:lnSpc>
              <a:buNone/>
            </a:pPr>
            <a:r>
              <a:rPr lang="en-IN" sz="3600" dirty="0">
                <a:solidFill>
                  <a:srgbClr val="C00000"/>
                </a:solidFill>
                <a:latin typeface="Copperplate Gothic Light" pitchFamily="34" charset="0"/>
              </a:rPr>
              <a:t>Example:  </a:t>
            </a:r>
            <a:r>
              <a:rPr lang="en-IN" sz="3600" dirty="0">
                <a:solidFill>
                  <a:srgbClr val="0000FF"/>
                </a:solidFill>
                <a:latin typeface="Bookman Old Style" pitchFamily="18" charset="0"/>
              </a:rPr>
              <a:t>GRANT all on </a:t>
            </a:r>
            <a:r>
              <a:rPr lang="en-IN" sz="3600" dirty="0" err="1">
                <a:solidFill>
                  <a:srgbClr val="0000FF"/>
                </a:solidFill>
                <a:latin typeface="Bookman Old Style" pitchFamily="18" charset="0"/>
              </a:rPr>
              <a:t>emp</a:t>
            </a:r>
            <a:r>
              <a:rPr lang="en-IN" sz="3600" dirty="0">
                <a:solidFill>
                  <a:srgbClr val="0000FF"/>
                </a:solidFill>
                <a:latin typeface="Bookman Old Style" pitchFamily="18" charset="0"/>
              </a:rPr>
              <a:t> to </a:t>
            </a:r>
            <a:r>
              <a:rPr lang="en-IN" sz="3600" dirty="0" err="1">
                <a:solidFill>
                  <a:srgbClr val="0000FF"/>
                </a:solidFill>
                <a:latin typeface="Bookman Old Style" pitchFamily="18" charset="0"/>
              </a:rPr>
              <a:t>scott</a:t>
            </a:r>
            <a:r>
              <a:rPr lang="en-IN" sz="3600" dirty="0">
                <a:solidFill>
                  <a:srgbClr val="0000FF"/>
                </a:solidFill>
                <a:latin typeface="Bookman Old Style" pitchFamily="18" charset="0"/>
              </a:rPr>
              <a:t>;</a:t>
            </a:r>
          </a:p>
          <a:p>
            <a:pPr marL="0" indent="0">
              <a:lnSpc>
                <a:spcPct val="150000"/>
              </a:lnSpc>
              <a:buNone/>
            </a:pPr>
            <a:r>
              <a:rPr lang="en-IN" sz="3600" dirty="0">
                <a:solidFill>
                  <a:srgbClr val="C00000"/>
                </a:solidFill>
                <a:latin typeface="Copperplate Gothic Light" pitchFamily="34" charset="0"/>
              </a:rPr>
              <a:t>REVOKE : </a:t>
            </a:r>
            <a:r>
              <a:rPr lang="en-IN" sz="3600" dirty="0">
                <a:solidFill>
                  <a:srgbClr val="0000FF"/>
                </a:solidFill>
                <a:latin typeface="Bookman Old Style" pitchFamily="18" charset="0"/>
              </a:rPr>
              <a:t>To get back all the privileges from the user who has been granted</a:t>
            </a:r>
          </a:p>
          <a:p>
            <a:pPr marL="0" indent="0">
              <a:lnSpc>
                <a:spcPct val="150000"/>
              </a:lnSpc>
              <a:buNone/>
            </a:pPr>
            <a:r>
              <a:rPr lang="en-IN" sz="3600" dirty="0">
                <a:solidFill>
                  <a:srgbClr val="C00000"/>
                </a:solidFill>
                <a:latin typeface="Copperplate Gothic Light" pitchFamily="34" charset="0"/>
              </a:rPr>
              <a:t>Syntax : </a:t>
            </a:r>
            <a:r>
              <a:rPr lang="en-IN" sz="3600" dirty="0">
                <a:solidFill>
                  <a:srgbClr val="C00000"/>
                </a:solidFill>
                <a:latin typeface="Bookman Old Style" pitchFamily="18" charset="0"/>
              </a:rPr>
              <a:t>	</a:t>
            </a:r>
            <a:r>
              <a:rPr lang="en-IN" sz="3600" dirty="0">
                <a:solidFill>
                  <a:srgbClr val="0000FF"/>
                </a:solidFill>
                <a:latin typeface="Bookman Old Style" pitchFamily="18" charset="0"/>
              </a:rPr>
              <a:t>REVOKE [ ALL / INSERT /UPDATE /DELETE /SELECT ]</a:t>
            </a:r>
          </a:p>
          <a:p>
            <a:pPr marL="0" indent="0">
              <a:lnSpc>
                <a:spcPct val="150000"/>
              </a:lnSpc>
              <a:buNone/>
            </a:pPr>
            <a:r>
              <a:rPr lang="en-IN" sz="3600" dirty="0">
                <a:solidFill>
                  <a:srgbClr val="0000FF"/>
                </a:solidFill>
                <a:latin typeface="Bookman Old Style" pitchFamily="18" charset="0"/>
              </a:rPr>
              <a:t>		on &lt;OBJECT_NAME&gt; from &lt;USER_NAME&gt;;</a:t>
            </a:r>
          </a:p>
          <a:p>
            <a:pPr marL="0" indent="0">
              <a:lnSpc>
                <a:spcPct val="150000"/>
              </a:lnSpc>
              <a:buNone/>
            </a:pPr>
            <a:r>
              <a:rPr lang="en-IN" sz="3600" dirty="0">
                <a:solidFill>
                  <a:srgbClr val="C00000"/>
                </a:solidFill>
                <a:latin typeface="Copperplate Gothic Light" pitchFamily="34" charset="0"/>
              </a:rPr>
              <a:t>Example:  </a:t>
            </a:r>
            <a:r>
              <a:rPr lang="en-IN" sz="3600" dirty="0">
                <a:solidFill>
                  <a:srgbClr val="0000FF"/>
                </a:solidFill>
                <a:latin typeface="Bookman Old Style" pitchFamily="18" charset="0"/>
              </a:rPr>
              <a:t>REVOKE all on </a:t>
            </a:r>
            <a:r>
              <a:rPr lang="en-IN" sz="3600" dirty="0" err="1">
                <a:solidFill>
                  <a:srgbClr val="0000FF"/>
                </a:solidFill>
                <a:latin typeface="Bookman Old Style" pitchFamily="18" charset="0"/>
              </a:rPr>
              <a:t>emp</a:t>
            </a:r>
            <a:r>
              <a:rPr lang="en-IN" sz="3600" dirty="0">
                <a:solidFill>
                  <a:srgbClr val="0000FF"/>
                </a:solidFill>
                <a:latin typeface="Bookman Old Style" pitchFamily="18" charset="0"/>
              </a:rPr>
              <a:t> from </a:t>
            </a:r>
            <a:r>
              <a:rPr lang="en-IN" sz="3600" dirty="0" err="1">
                <a:solidFill>
                  <a:srgbClr val="0000FF"/>
                </a:solidFill>
                <a:latin typeface="Bookman Old Style" pitchFamily="18" charset="0"/>
              </a:rPr>
              <a:t>scott</a:t>
            </a:r>
            <a:r>
              <a:rPr lang="en-IN" sz="3600" dirty="0">
                <a:solidFill>
                  <a:srgbClr val="0000FF"/>
                </a:solidFill>
                <a:latin typeface="Bookman Old Style" pitchFamily="18" charset="0"/>
              </a:rPr>
              <a:t>;</a:t>
            </a: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24</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043595" cy="5105767"/>
          </a:xfrm>
        </p:spPr>
        <p:txBody>
          <a:bodyPr>
            <a:normAutofit fontScale="92500" lnSpcReduction="10000"/>
          </a:bodyPr>
          <a:lstStyle/>
          <a:p>
            <a:pPr>
              <a:buNone/>
            </a:pPr>
            <a:r>
              <a:rPr lang="en-US" sz="3600" dirty="0">
                <a:solidFill>
                  <a:srgbClr val="C00000"/>
                </a:solidFill>
                <a:latin typeface="Copperplate Gothic Light" pitchFamily="34" charset="0"/>
              </a:rPr>
              <a:t>Constraint</a:t>
            </a:r>
          </a:p>
          <a:p>
            <a:pPr>
              <a:buClr>
                <a:srgbClr val="C00000"/>
              </a:buClr>
              <a:buFont typeface="Wingdings" pitchFamily="2" charset="2"/>
              <a:buChar char="ü"/>
            </a:pPr>
            <a:r>
              <a:rPr lang="en-US" sz="2600" dirty="0">
                <a:solidFill>
                  <a:srgbClr val="0000FF"/>
                </a:solidFill>
                <a:latin typeface="Bookman Old Style" pitchFamily="18" charset="0"/>
              </a:rPr>
              <a:t>Purpose</a:t>
            </a:r>
          </a:p>
          <a:p>
            <a:pPr>
              <a:buNone/>
            </a:pPr>
            <a:r>
              <a:rPr lang="en-US" sz="2600" dirty="0">
                <a:solidFill>
                  <a:srgbClr val="0000FF"/>
                </a:solidFill>
                <a:latin typeface="Bookman Old Style" pitchFamily="18" charset="0"/>
              </a:rPr>
              <a:t>	Use a constraint to define an integrity constraint--a rule that restricts the values in a database. </a:t>
            </a:r>
          </a:p>
          <a:p>
            <a:pPr>
              <a:buNone/>
            </a:pPr>
            <a:r>
              <a:rPr lang="en-US" sz="2600" dirty="0">
                <a:solidFill>
                  <a:srgbClr val="0000FF"/>
                </a:solidFill>
                <a:latin typeface="Bookman Old Style" pitchFamily="18" charset="0"/>
              </a:rPr>
              <a:t>	Oracle Database lets you create five types of constraints and lets you declare them in two ways.</a:t>
            </a:r>
          </a:p>
          <a:p>
            <a:pPr>
              <a:buClr>
                <a:srgbClr val="C00000"/>
              </a:buClr>
              <a:buFont typeface="Wingdings" pitchFamily="2" charset="2"/>
              <a:buChar char="ü"/>
            </a:pPr>
            <a:r>
              <a:rPr lang="en-US" sz="2600" dirty="0">
                <a:solidFill>
                  <a:srgbClr val="0000FF"/>
                </a:solidFill>
                <a:latin typeface="Bookman Old Style" pitchFamily="18" charset="0"/>
              </a:rPr>
              <a:t>There five types of integrity constraint</a:t>
            </a:r>
          </a:p>
          <a:p>
            <a:pPr lvl="1">
              <a:buClr>
                <a:srgbClr val="C00000"/>
              </a:buClr>
              <a:buFont typeface="Arial" pitchFamily="34" charset="0"/>
              <a:buChar char="•"/>
            </a:pPr>
            <a:r>
              <a:rPr lang="en-US" sz="2600" dirty="0">
                <a:solidFill>
                  <a:srgbClr val="0000FF"/>
                </a:solidFill>
                <a:latin typeface="Bookman Old Style" pitchFamily="18" charset="0"/>
              </a:rPr>
              <a:t>NOT NULL constraint</a:t>
            </a:r>
          </a:p>
          <a:p>
            <a:pPr lvl="1">
              <a:buClr>
                <a:srgbClr val="C00000"/>
              </a:buClr>
              <a:buFont typeface="Arial" pitchFamily="34" charset="0"/>
              <a:buChar char="•"/>
            </a:pPr>
            <a:r>
              <a:rPr lang="en-US" sz="2600" dirty="0">
                <a:solidFill>
                  <a:srgbClr val="0000FF"/>
                </a:solidFill>
                <a:latin typeface="Bookman Old Style" pitchFamily="18" charset="0"/>
              </a:rPr>
              <a:t>Unique constraint</a:t>
            </a:r>
          </a:p>
          <a:p>
            <a:pPr lvl="1">
              <a:buClr>
                <a:srgbClr val="C00000"/>
              </a:buClr>
              <a:buFont typeface="Arial" pitchFamily="34" charset="0"/>
              <a:buChar char="•"/>
            </a:pPr>
            <a:r>
              <a:rPr lang="en-US" sz="2600" dirty="0">
                <a:solidFill>
                  <a:srgbClr val="0000FF"/>
                </a:solidFill>
                <a:latin typeface="Bookman Old Style" pitchFamily="18" charset="0"/>
              </a:rPr>
              <a:t>Primary key constraint </a:t>
            </a:r>
          </a:p>
          <a:p>
            <a:pPr lvl="1">
              <a:buClr>
                <a:srgbClr val="C00000"/>
              </a:buClr>
              <a:buFont typeface="Arial" pitchFamily="34" charset="0"/>
              <a:buChar char="•"/>
            </a:pPr>
            <a:r>
              <a:rPr lang="en-US" sz="2600" dirty="0">
                <a:solidFill>
                  <a:srgbClr val="0000FF"/>
                </a:solidFill>
                <a:latin typeface="Bookman Old Style" pitchFamily="18" charset="0"/>
              </a:rPr>
              <a:t>Foreign key constraint</a:t>
            </a:r>
          </a:p>
          <a:p>
            <a:pPr lvl="1">
              <a:buClr>
                <a:srgbClr val="C00000"/>
              </a:buClr>
              <a:buFont typeface="Arial" pitchFamily="34" charset="0"/>
              <a:buChar char="•"/>
            </a:pPr>
            <a:r>
              <a:rPr lang="en-US" sz="2600" dirty="0">
                <a:solidFill>
                  <a:srgbClr val="0000FF"/>
                </a:solidFill>
                <a:latin typeface="Bookman Old Style" pitchFamily="18" charset="0"/>
              </a:rPr>
              <a:t>Check constraint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96178"/>
            <a:ext cx="11430079" cy="4820015"/>
          </a:xfrm>
        </p:spPr>
        <p:txBody>
          <a:bodyPr>
            <a:normAutofit/>
          </a:bodyPr>
          <a:lstStyle/>
          <a:p>
            <a:pPr>
              <a:buNone/>
            </a:pPr>
            <a:r>
              <a:rPr lang="en-US" sz="2800" dirty="0">
                <a:solidFill>
                  <a:srgbClr val="C00000"/>
                </a:solidFill>
                <a:latin typeface="Copperplate Gothic Light" pitchFamily="34" charset="0"/>
              </a:rPr>
              <a:t>General Syntax for Constraints: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26</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pic>
        <p:nvPicPr>
          <p:cNvPr id="2050" name="Picture 2" descr="Description of inline_constraint.gif follows"/>
          <p:cNvPicPr>
            <a:picLocks noChangeAspect="1" noChangeArrowheads="1"/>
          </p:cNvPicPr>
          <p:nvPr/>
        </p:nvPicPr>
        <p:blipFill>
          <a:blip r:embed="rId2"/>
          <a:srcRect/>
          <a:stretch>
            <a:fillRect/>
          </a:stretch>
        </p:blipFill>
        <p:spPr bwMode="auto">
          <a:xfrm>
            <a:off x="523042" y="2081996"/>
            <a:ext cx="11146776" cy="3571900"/>
          </a:xfrm>
          <a:prstGeom prst="rect">
            <a:avLst/>
          </a:prstGeom>
          <a:solidFill>
            <a:schemeClr val="accent6">
              <a:lumMod val="20000"/>
              <a:lumOff val="80000"/>
            </a:schemeClr>
          </a:solid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4"/>
            <a:ext cx="11501518" cy="5500726"/>
          </a:xfrm>
        </p:spPr>
        <p:txBody>
          <a:bodyPr>
            <a:normAutofit/>
          </a:bodyPr>
          <a:lstStyle/>
          <a:p>
            <a:pPr>
              <a:lnSpc>
                <a:spcPct val="150000"/>
              </a:lnSpc>
              <a:buNone/>
            </a:pPr>
            <a:r>
              <a:rPr lang="en-US" sz="2000" dirty="0">
                <a:solidFill>
                  <a:srgbClr val="C00000"/>
                </a:solidFill>
                <a:latin typeface="Copperplate Gothic Light" pitchFamily="34" charset="0"/>
              </a:rPr>
              <a:t>Not Null Constraint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NOT NULL constraint prohibits a database value from being null.</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Permits duplicate values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To satisfy a NOT NULL constraint, every row in the table must contain a value for the column.</a:t>
            </a:r>
          </a:p>
          <a:p>
            <a:pPr>
              <a:lnSpc>
                <a:spcPct val="150000"/>
              </a:lnSpc>
              <a:buNone/>
            </a:pPr>
            <a:r>
              <a:rPr lang="en-US" sz="2000" dirty="0">
                <a:solidFill>
                  <a:srgbClr val="C00000"/>
                </a:solidFill>
                <a:latin typeface="Copperplate Gothic Light" pitchFamily="34" charset="0"/>
              </a:rPr>
              <a:t>Restrictions on NOT NULL Constraints</a:t>
            </a:r>
            <a:r>
              <a:rPr lang="en-US" sz="2000" dirty="0"/>
              <a:t> </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NOT NULL constraints are subject to the following restrictions: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You cannot specify NULL or NOT NULL in a view constraint.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You cannot specify NULL or NOT NULL for an attribute of an object. Instead, use a CHECK constraint with the IS [NOT] NULL condition.</a:t>
            </a:r>
          </a:p>
          <a:p>
            <a:pPr>
              <a:buClr>
                <a:srgbClr val="C00000"/>
              </a:buClr>
              <a:buFont typeface="Wingdings" pitchFamily="2" charset="2"/>
              <a:buChar char="ü"/>
            </a:pPr>
            <a:endParaRPr lang="en-US" sz="2400" dirty="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27</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938988"/>
            <a:ext cx="11738807" cy="5643602"/>
          </a:xfrm>
        </p:spPr>
        <p:txBody>
          <a:bodyPr>
            <a:noAutofit/>
          </a:bodyPr>
          <a:lstStyle/>
          <a:p>
            <a:pPr>
              <a:buNone/>
            </a:pPr>
            <a:r>
              <a:rPr lang="en-US" sz="2100" dirty="0">
                <a:solidFill>
                  <a:srgbClr val="C00000"/>
                </a:solidFill>
                <a:latin typeface="Copperplate Gothic Light" pitchFamily="34" charset="0"/>
              </a:rPr>
              <a:t>Syntax for Not Null constraint</a:t>
            </a:r>
          </a:p>
          <a:p>
            <a:pPr>
              <a:buNone/>
            </a:pPr>
            <a:r>
              <a:rPr lang="en-US" sz="2100" dirty="0">
                <a:solidFill>
                  <a:srgbClr val="532BE7"/>
                </a:solidFill>
                <a:latin typeface="Bookman Old Style" pitchFamily="18" charset="0"/>
              </a:rPr>
              <a:t>	</a:t>
            </a:r>
            <a:r>
              <a:rPr lang="en-US" sz="2100" dirty="0">
                <a:solidFill>
                  <a:srgbClr val="0000FF"/>
                </a:solidFill>
                <a:latin typeface="Bookman Old Style" pitchFamily="18" charset="0"/>
              </a:rPr>
              <a:t>Create table &lt;</a:t>
            </a:r>
            <a:r>
              <a:rPr lang="en-US" sz="2100" dirty="0" err="1">
                <a:solidFill>
                  <a:srgbClr val="0000FF"/>
                </a:solidFill>
                <a:latin typeface="Bookman Old Style" pitchFamily="18" charset="0"/>
              </a:rPr>
              <a:t>table_name</a:t>
            </a:r>
            <a:r>
              <a:rPr lang="en-US" sz="2100" dirty="0">
                <a:solidFill>
                  <a:srgbClr val="0000FF"/>
                </a:solidFill>
                <a:latin typeface="Bookman Old Style" pitchFamily="18" charset="0"/>
              </a:rPr>
              <a:t>&gt; ( column_1 </a:t>
            </a:r>
            <a:r>
              <a:rPr lang="en-US" sz="2100" dirty="0" err="1">
                <a:solidFill>
                  <a:srgbClr val="0000FF"/>
                </a:solidFill>
                <a:latin typeface="Bookman Old Style" pitchFamily="18" charset="0"/>
              </a:rPr>
              <a:t>datatype</a:t>
            </a:r>
            <a:r>
              <a:rPr lang="en-US" sz="2100" dirty="0">
                <a:solidFill>
                  <a:srgbClr val="0000FF"/>
                </a:solidFill>
                <a:latin typeface="Bookman Old Style" pitchFamily="18" charset="0"/>
              </a:rPr>
              <a:t> Constraint &lt;</a:t>
            </a:r>
            <a:r>
              <a:rPr lang="en-US" sz="2100" dirty="0" err="1">
                <a:solidFill>
                  <a:srgbClr val="0000FF"/>
                </a:solidFill>
                <a:latin typeface="Bookman Old Style" pitchFamily="18" charset="0"/>
              </a:rPr>
              <a:t>constraint_name</a:t>
            </a:r>
            <a:r>
              <a:rPr lang="en-US" sz="2100" dirty="0">
                <a:solidFill>
                  <a:srgbClr val="0000FF"/>
                </a:solidFill>
                <a:latin typeface="Bookman Old Style" pitchFamily="18" charset="0"/>
              </a:rPr>
              <a:t>&gt; 						&lt;</a:t>
            </a:r>
            <a:r>
              <a:rPr lang="en-US" sz="2100" dirty="0" err="1">
                <a:solidFill>
                  <a:srgbClr val="0000FF"/>
                </a:solidFill>
                <a:latin typeface="Bookman Old Style" pitchFamily="18" charset="0"/>
              </a:rPr>
              <a:t>constraint_type</a:t>
            </a:r>
            <a:r>
              <a:rPr lang="en-US" sz="2100" dirty="0">
                <a:solidFill>
                  <a:srgbClr val="0000FF"/>
                </a:solidFill>
                <a:latin typeface="Bookman Old Style" pitchFamily="18" charset="0"/>
              </a:rPr>
              <a:t>&gt;,</a:t>
            </a:r>
          </a:p>
          <a:p>
            <a:pPr>
              <a:buNone/>
            </a:pPr>
            <a:r>
              <a:rPr lang="en-US" sz="2100" dirty="0">
                <a:solidFill>
                  <a:srgbClr val="0000FF"/>
                </a:solidFill>
                <a:latin typeface="Bookman Old Style" pitchFamily="18" charset="0"/>
              </a:rPr>
              <a:t>				     	 column_2 </a:t>
            </a:r>
            <a:r>
              <a:rPr lang="en-US" sz="2100" dirty="0" err="1">
                <a:solidFill>
                  <a:srgbClr val="0000FF"/>
                </a:solidFill>
                <a:latin typeface="Bookman Old Style" pitchFamily="18" charset="0"/>
              </a:rPr>
              <a:t>datatype</a:t>
            </a:r>
            <a:r>
              <a:rPr lang="en-US" sz="2100" dirty="0">
                <a:solidFill>
                  <a:srgbClr val="0000FF"/>
                </a:solidFill>
                <a:latin typeface="Bookman Old Style" pitchFamily="18" charset="0"/>
              </a:rPr>
              <a:t>,</a:t>
            </a:r>
          </a:p>
          <a:p>
            <a:pPr>
              <a:buNone/>
            </a:pPr>
            <a:r>
              <a:rPr lang="en-US" sz="2100" dirty="0">
                <a:solidFill>
                  <a:srgbClr val="0000FF"/>
                </a:solidFill>
                <a:latin typeface="Bookman Old Style" pitchFamily="18" charset="0"/>
              </a:rPr>
              <a:t>				     	 ………..</a:t>
            </a:r>
          </a:p>
          <a:p>
            <a:pPr>
              <a:buNone/>
            </a:pPr>
            <a:r>
              <a:rPr lang="en-US" sz="2100" dirty="0">
                <a:solidFill>
                  <a:srgbClr val="0000FF"/>
                </a:solidFill>
                <a:latin typeface="Bookman Old Style" pitchFamily="18" charset="0"/>
              </a:rPr>
              <a:t>				      	 ……….</a:t>
            </a:r>
          </a:p>
          <a:p>
            <a:pPr>
              <a:buNone/>
            </a:pP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column_n</a:t>
            </a: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datatype</a:t>
            </a:r>
            <a:r>
              <a:rPr lang="en-US" sz="2100" dirty="0">
                <a:solidFill>
                  <a:srgbClr val="0000FF"/>
                </a:solidFill>
                <a:latin typeface="Bookman Old Style" pitchFamily="18" charset="0"/>
              </a:rPr>
              <a:t>);</a:t>
            </a:r>
          </a:p>
          <a:p>
            <a:pPr>
              <a:buNone/>
            </a:pPr>
            <a:r>
              <a:rPr lang="en-US" sz="2100" dirty="0">
                <a:solidFill>
                  <a:srgbClr val="C00000"/>
                </a:solidFill>
                <a:latin typeface="Copperplate Gothic Light" pitchFamily="34" charset="0"/>
              </a:rPr>
              <a:t>Example</a:t>
            </a:r>
          </a:p>
          <a:p>
            <a:pPr>
              <a:buNone/>
            </a:pPr>
            <a:r>
              <a:rPr lang="en-US" sz="2100" dirty="0">
                <a:solidFill>
                  <a:srgbClr val="532BE7"/>
                </a:solidFill>
                <a:latin typeface="Bookman Old Style" pitchFamily="18" charset="0"/>
              </a:rPr>
              <a:t>	</a:t>
            </a:r>
            <a:r>
              <a:rPr lang="en-US" sz="2100" dirty="0">
                <a:solidFill>
                  <a:srgbClr val="0000FF"/>
                </a:solidFill>
                <a:latin typeface="Bookman Old Style" pitchFamily="18" charset="0"/>
              </a:rPr>
              <a:t>Create table </a:t>
            </a:r>
            <a:r>
              <a:rPr lang="en-US" sz="2100" dirty="0" err="1">
                <a:solidFill>
                  <a:srgbClr val="0000FF"/>
                </a:solidFill>
                <a:latin typeface="Bookman Old Style" pitchFamily="18" charset="0"/>
              </a:rPr>
              <a:t>emp</a:t>
            </a:r>
            <a:r>
              <a:rPr lang="en-US" sz="2100" dirty="0">
                <a:solidFill>
                  <a:srgbClr val="0000FF"/>
                </a:solidFill>
                <a:latin typeface="Bookman Old Style" pitchFamily="18" charset="0"/>
              </a:rPr>
              <a:t> ( </a:t>
            </a:r>
            <a:r>
              <a:rPr lang="en-US" sz="2100" dirty="0" err="1">
                <a:solidFill>
                  <a:srgbClr val="0000FF"/>
                </a:solidFill>
                <a:latin typeface="Bookman Old Style" pitchFamily="18" charset="0"/>
              </a:rPr>
              <a:t>empno</a:t>
            </a:r>
            <a:r>
              <a:rPr lang="en-US" sz="2100" dirty="0">
                <a:solidFill>
                  <a:srgbClr val="0000FF"/>
                </a:solidFill>
                <a:latin typeface="Bookman Old Style" pitchFamily="18" charset="0"/>
              </a:rPr>
              <a:t> number constraint </a:t>
            </a:r>
            <a:r>
              <a:rPr lang="en-US" sz="2100" dirty="0" err="1">
                <a:solidFill>
                  <a:srgbClr val="0000FF"/>
                </a:solidFill>
                <a:latin typeface="Bookman Old Style" pitchFamily="18" charset="0"/>
              </a:rPr>
              <a:t>my_cons_NN</a:t>
            </a:r>
            <a:r>
              <a:rPr lang="en-US" sz="2100" dirty="0">
                <a:solidFill>
                  <a:srgbClr val="0000FF"/>
                </a:solidFill>
                <a:latin typeface="Bookman Old Style" pitchFamily="18" charset="0"/>
              </a:rPr>
              <a:t> not null, </a:t>
            </a:r>
          </a:p>
          <a:p>
            <a:pPr>
              <a:buNone/>
            </a:pP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ename</a:t>
            </a:r>
            <a:r>
              <a:rPr lang="en-US" sz="2100" dirty="0">
                <a:solidFill>
                  <a:srgbClr val="0000FF"/>
                </a:solidFill>
                <a:latin typeface="Bookman Old Style" pitchFamily="18" charset="0"/>
              </a:rPr>
              <a:t> varchar2(10), </a:t>
            </a:r>
            <a:r>
              <a:rPr lang="en-US" sz="2100" dirty="0" err="1">
                <a:solidFill>
                  <a:srgbClr val="0000FF"/>
                </a:solidFill>
                <a:latin typeface="Bookman Old Style" pitchFamily="18" charset="0"/>
              </a:rPr>
              <a:t>sal</a:t>
            </a:r>
            <a:r>
              <a:rPr lang="en-US" sz="2100" dirty="0">
                <a:solidFill>
                  <a:srgbClr val="0000FF"/>
                </a:solidFill>
                <a:latin typeface="Bookman Old Style" pitchFamily="18" charset="0"/>
              </a:rPr>
              <a:t> number(10), dept varchar2(10));</a:t>
            </a:r>
          </a:p>
          <a:p>
            <a:pPr>
              <a:buNone/>
            </a:pPr>
            <a:endParaRPr lang="en-US" sz="2100" dirty="0">
              <a:solidFill>
                <a:srgbClr val="532BE7"/>
              </a:solidFill>
              <a:latin typeface="Bookman Old Style" pitchFamily="18" charset="0"/>
            </a:endParaRPr>
          </a:p>
          <a:p>
            <a:pPr>
              <a:buNone/>
            </a:pPr>
            <a:r>
              <a:rPr lang="en-US" sz="2100" dirty="0">
                <a:solidFill>
                  <a:srgbClr val="FF0000"/>
                </a:solidFill>
                <a:latin typeface="Copperplate Gothic Light" pitchFamily="34" charset="0"/>
              </a:rPr>
              <a:t>Note : </a:t>
            </a:r>
            <a:r>
              <a:rPr lang="en-US" sz="2100" dirty="0">
                <a:solidFill>
                  <a:srgbClr val="FF0000"/>
                </a:solidFill>
                <a:latin typeface="Bookman Old Style" pitchFamily="18" charset="0"/>
              </a:rPr>
              <a:t>	Constraints may specified without name also, in that case system automatically 	assign some random name.</a:t>
            </a:r>
          </a:p>
          <a:p>
            <a:pPr>
              <a:buNone/>
            </a:pPr>
            <a:r>
              <a:rPr lang="en-US" sz="2100" dirty="0">
                <a:solidFill>
                  <a:srgbClr val="532BE7"/>
                </a:solidFill>
                <a:latin typeface="Bookman Old Style" pitchFamily="18" charset="0"/>
              </a:rPr>
              <a:t>	</a:t>
            </a:r>
            <a:r>
              <a:rPr lang="en-US" sz="2100" dirty="0">
                <a:solidFill>
                  <a:srgbClr val="0000FF"/>
                </a:solidFill>
                <a:latin typeface="Bookman Old Style" pitchFamily="18" charset="0"/>
              </a:rPr>
              <a:t>Create table </a:t>
            </a:r>
            <a:r>
              <a:rPr lang="en-US" sz="2100" dirty="0" err="1">
                <a:solidFill>
                  <a:srgbClr val="0000FF"/>
                </a:solidFill>
                <a:latin typeface="Bookman Old Style" pitchFamily="18" charset="0"/>
              </a:rPr>
              <a:t>emp</a:t>
            </a:r>
            <a:r>
              <a:rPr lang="en-US" sz="2100" dirty="0">
                <a:solidFill>
                  <a:srgbClr val="0000FF"/>
                </a:solidFill>
                <a:latin typeface="Bookman Old Style" pitchFamily="18" charset="0"/>
              </a:rPr>
              <a:t> ( </a:t>
            </a:r>
            <a:r>
              <a:rPr lang="en-US" sz="2100" dirty="0" err="1">
                <a:solidFill>
                  <a:srgbClr val="0000FF"/>
                </a:solidFill>
                <a:latin typeface="Bookman Old Style" pitchFamily="18" charset="0"/>
              </a:rPr>
              <a:t>empno</a:t>
            </a:r>
            <a:r>
              <a:rPr lang="en-US" sz="2100" dirty="0">
                <a:solidFill>
                  <a:srgbClr val="0000FF"/>
                </a:solidFill>
                <a:latin typeface="Bookman Old Style" pitchFamily="18" charset="0"/>
              </a:rPr>
              <a:t> number(10)  not null,  </a:t>
            </a:r>
            <a:r>
              <a:rPr lang="en-US" sz="2100" dirty="0" err="1">
                <a:solidFill>
                  <a:srgbClr val="0000FF"/>
                </a:solidFill>
                <a:latin typeface="Bookman Old Style" pitchFamily="18" charset="0"/>
              </a:rPr>
              <a:t>ename</a:t>
            </a:r>
            <a:r>
              <a:rPr lang="en-US" sz="2100" dirty="0">
                <a:solidFill>
                  <a:srgbClr val="0000FF"/>
                </a:solidFill>
                <a:latin typeface="Bookman Old Style" pitchFamily="18" charset="0"/>
              </a:rPr>
              <a:t> varchar2(10),</a:t>
            </a:r>
          </a:p>
          <a:p>
            <a:pPr>
              <a:buNone/>
            </a:pPr>
            <a:r>
              <a:rPr lang="en-US" sz="2100" dirty="0">
                <a:solidFill>
                  <a:srgbClr val="0000FF"/>
                </a:solidFill>
                <a:latin typeface="Bookman Old Style" pitchFamily="18" charset="0"/>
              </a:rPr>
              <a:t>			   </a:t>
            </a:r>
            <a:r>
              <a:rPr lang="en-US" sz="2100" dirty="0" err="1">
                <a:solidFill>
                  <a:srgbClr val="0000FF"/>
                </a:solidFill>
                <a:latin typeface="Bookman Old Style" pitchFamily="18" charset="0"/>
              </a:rPr>
              <a:t>sal</a:t>
            </a:r>
            <a:r>
              <a:rPr lang="en-US" sz="2100" dirty="0">
                <a:solidFill>
                  <a:srgbClr val="0000FF"/>
                </a:solidFill>
                <a:latin typeface="Bookman Old Style" pitchFamily="18" charset="0"/>
              </a:rPr>
              <a:t> number(10), dept varchar2(10));</a:t>
            </a:r>
          </a:p>
          <a:p>
            <a:pPr>
              <a:buNone/>
            </a:pPr>
            <a:endParaRPr lang="en-US" sz="2000" dirty="0">
              <a:solidFill>
                <a:srgbClr val="532BE7"/>
              </a:solidFill>
              <a:latin typeface="Bookman Old Style" pitchFamily="18" charset="0"/>
            </a:endParaRPr>
          </a:p>
          <a:p>
            <a:pPr>
              <a:buNone/>
            </a:pPr>
            <a:endParaRPr lang="en-US" sz="2000" dirty="0">
              <a:solidFill>
                <a:srgbClr val="532BE7"/>
              </a:solidFill>
              <a:latin typeface="Bookman Old Style" pitchFamily="18" charset="0"/>
            </a:endParaRPr>
          </a:p>
          <a:p>
            <a:pPr>
              <a:buNone/>
            </a:pPr>
            <a:endParaRPr lang="en-US" sz="2000" dirty="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28</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1296178"/>
            <a:ext cx="11501517" cy="4000528"/>
          </a:xfrm>
        </p:spPr>
        <p:txBody>
          <a:bodyPr>
            <a:normAutofit/>
          </a:bodyPr>
          <a:lstStyle/>
          <a:p>
            <a:pPr>
              <a:buNone/>
            </a:pPr>
            <a:r>
              <a:rPr lang="en-US" sz="2400" dirty="0">
                <a:solidFill>
                  <a:srgbClr val="C00000"/>
                </a:solidFill>
                <a:latin typeface="Copperplate Gothic Light" pitchFamily="34" charset="0"/>
              </a:rPr>
              <a:t>Unique Constraint</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A unique constraint designates a column as a unique key. </a:t>
            </a:r>
          </a:p>
          <a:p>
            <a:pPr>
              <a:buClr>
                <a:srgbClr val="C00000"/>
              </a:buClr>
              <a:buFont typeface="Wingdings" pitchFamily="2" charset="2"/>
              <a:buChar char="ü"/>
            </a:pPr>
            <a:r>
              <a:rPr lang="en-US" sz="2400" dirty="0">
                <a:solidFill>
                  <a:srgbClr val="0000FF"/>
                </a:solidFill>
                <a:latin typeface="Bookman Old Style" pitchFamily="18" charset="0"/>
              </a:rPr>
              <a:t>A composite unique key designates a combination of columns as the unique key. </a:t>
            </a:r>
          </a:p>
          <a:p>
            <a:pPr>
              <a:buClr>
                <a:srgbClr val="C00000"/>
              </a:buClr>
              <a:buFont typeface="Wingdings" pitchFamily="2" charset="2"/>
              <a:buChar char="ü"/>
            </a:pPr>
            <a:r>
              <a:rPr lang="en-US" sz="2400" dirty="0">
                <a:solidFill>
                  <a:srgbClr val="0000FF"/>
                </a:solidFill>
                <a:latin typeface="Bookman Old Style" pitchFamily="18" charset="0"/>
              </a:rPr>
              <a:t>To satisfy a unique constraint, no two rows in the table can have the same value for the unique key.</a:t>
            </a:r>
          </a:p>
          <a:p>
            <a:pPr>
              <a:buClr>
                <a:srgbClr val="C00000"/>
              </a:buClr>
              <a:buFont typeface="Wingdings" pitchFamily="2" charset="2"/>
              <a:buChar char="ü"/>
            </a:pPr>
            <a:r>
              <a:rPr lang="en-US" sz="2400" dirty="0">
                <a:solidFill>
                  <a:srgbClr val="0000FF"/>
                </a:solidFill>
                <a:latin typeface="Bookman Old Style" pitchFamily="18" charset="0"/>
              </a:rPr>
              <a:t>Unique constraint allows null values and it allows more number of null values (Two null values are always not equal ).</a:t>
            </a:r>
          </a:p>
          <a:p>
            <a:pPr>
              <a:buClr>
                <a:srgbClr val="C00000"/>
              </a:buClr>
              <a:buNone/>
            </a:pPr>
            <a:endParaRPr lang="en-US" sz="2000" dirty="0">
              <a:solidFill>
                <a:srgbClr val="0000FF"/>
              </a:solidFill>
              <a:latin typeface="Bookman Old Style" pitchFamily="18" charset="0"/>
            </a:endParaRPr>
          </a:p>
          <a:p>
            <a:pPr>
              <a:buNone/>
            </a:pPr>
            <a:endParaRPr lang="en-US" sz="24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29</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043595" cy="5320081"/>
          </a:xfrm>
        </p:spPr>
        <p:txBody>
          <a:bodyPr>
            <a:normAutofit fontScale="92500" lnSpcReduction="20000"/>
          </a:bodyPr>
          <a:lstStyle/>
          <a:p>
            <a:pPr marL="0" indent="0">
              <a:buNone/>
            </a:pPr>
            <a:r>
              <a:rPr lang="en-IN" sz="2600" dirty="0">
                <a:solidFill>
                  <a:srgbClr val="C00000"/>
                </a:solidFill>
                <a:latin typeface="Copperplate Gothic Light" panose="020E0507020206020404" pitchFamily="34" charset="0"/>
              </a:rPr>
              <a:t>Structured Query Language ( SQL)</a:t>
            </a:r>
          </a:p>
          <a:p>
            <a:pPr>
              <a:lnSpc>
                <a:spcPct val="12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SQL became a standard of the American National Standards Institute (ANSI) in 1986, and of the International Organization for Standardization (ISO) in 1987</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Common language for all Databases</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Fourth generation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Non procedural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Commands like an normal English statements</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SQL is not a case sensitive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All SQL statements should ended with terminator , the default terminator is  semi-colon (;)</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Based on the operation SQL divided into three categories</a:t>
            </a:r>
          </a:p>
          <a:p>
            <a:pPr lvl="1">
              <a:lnSpc>
                <a:spcPct val="110000"/>
              </a:lnSpc>
              <a:buClr>
                <a:srgbClr val="C00000"/>
              </a:buClr>
            </a:pPr>
            <a:r>
              <a:rPr lang="en-IN" sz="2000" dirty="0">
                <a:solidFill>
                  <a:srgbClr val="0000FF"/>
                </a:solidFill>
                <a:latin typeface="Bookman Old Style" panose="02050604050505020204" pitchFamily="18" charset="0"/>
              </a:rPr>
              <a:t>DDL ( Data Definition Language)</a:t>
            </a:r>
          </a:p>
          <a:p>
            <a:pPr lvl="1">
              <a:lnSpc>
                <a:spcPct val="110000"/>
              </a:lnSpc>
              <a:buClr>
                <a:srgbClr val="C00000"/>
              </a:buClr>
            </a:pPr>
            <a:r>
              <a:rPr lang="en-IN" sz="2000" dirty="0">
                <a:solidFill>
                  <a:srgbClr val="0000FF"/>
                </a:solidFill>
                <a:latin typeface="Bookman Old Style" panose="02050604050505020204" pitchFamily="18" charset="0"/>
              </a:rPr>
              <a:t>DML ( Data Manipulation Language)</a:t>
            </a:r>
          </a:p>
          <a:p>
            <a:pPr lvl="1">
              <a:lnSpc>
                <a:spcPct val="110000"/>
              </a:lnSpc>
              <a:buClr>
                <a:srgbClr val="C00000"/>
              </a:buClr>
            </a:pPr>
            <a:r>
              <a:rPr lang="en-IN" sz="2000" dirty="0">
                <a:solidFill>
                  <a:srgbClr val="0000FF"/>
                </a:solidFill>
                <a:latin typeface="Bookman Old Style" panose="02050604050505020204" pitchFamily="18" charset="0"/>
              </a:rPr>
              <a:t>DCL ( Data Control Language)</a:t>
            </a:r>
          </a:p>
          <a:p>
            <a:pPr>
              <a:buNone/>
            </a:pPr>
            <a:endParaRPr lang="en-US" dirty="0"/>
          </a:p>
        </p:txBody>
      </p:sp>
      <p:sp>
        <p:nvSpPr>
          <p:cNvPr id="3" name="Date Placeholder 2"/>
          <p:cNvSpPr>
            <a:spLocks noGrp="1"/>
          </p:cNvSpPr>
          <p:nvPr>
            <p:ph type="dt" sz="half" idx="10"/>
          </p:nvPr>
        </p:nvSpPr>
        <p:spPr/>
        <p:txBody>
          <a:bodyPr/>
          <a:lstStyle/>
          <a:p>
            <a:fld id="{CCE467C1-BBB0-48C7-9E74-445E1B80819A}"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a:t>
            </a:fld>
            <a:endParaRPr lang="en-IN"/>
          </a:p>
        </p:txBody>
      </p:sp>
      <p:sp>
        <p:nvSpPr>
          <p:cNvPr id="6" name="TextBox 5"/>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SLO-1 : Basics of SQL-DDL,DML,DCL,TCL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296178"/>
            <a:ext cx="11043595" cy="4962891"/>
          </a:xfrm>
        </p:spPr>
        <p:txBody>
          <a:bodyPr>
            <a:normAutofit/>
          </a:bodyPr>
          <a:lstStyle/>
          <a:p>
            <a:pPr>
              <a:buClr>
                <a:srgbClr val="C00000"/>
              </a:buClr>
              <a:buNone/>
            </a:pPr>
            <a:r>
              <a:rPr lang="en-US" sz="2400" dirty="0">
                <a:solidFill>
                  <a:srgbClr val="C00000"/>
                </a:solidFill>
                <a:latin typeface="Copperplate Gothic Light" pitchFamily="34" charset="0"/>
              </a:rPr>
              <a:t>Restrictions on Unique Constraint</a:t>
            </a:r>
          </a:p>
          <a:p>
            <a:pPr>
              <a:buClr>
                <a:srgbClr val="C00000"/>
              </a:buClr>
              <a:buFont typeface="Wingdings" pitchFamily="2" charset="2"/>
              <a:buChar char="ü"/>
            </a:pPr>
            <a:r>
              <a:rPr lang="en-US" sz="2400" dirty="0">
                <a:solidFill>
                  <a:srgbClr val="0000FF"/>
                </a:solidFill>
                <a:latin typeface="Bookman Old Style" pitchFamily="18" charset="0"/>
              </a:rPr>
              <a:t>None of the columns in the unique key can be of LOB, LONG, LONG RAW, VARRAY, NESTED TABLE, OBJECT, REF, or user-defined type.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A composite unique key cannot have more than 32 columns.</a:t>
            </a:r>
          </a:p>
          <a:p>
            <a:pPr>
              <a:lnSpc>
                <a:spcPct val="110000"/>
              </a:lnSpc>
              <a:buClr>
                <a:srgbClr val="C00000"/>
              </a:buClr>
              <a:buFont typeface="Wingdings" pitchFamily="2" charset="2"/>
              <a:buChar char="ü"/>
            </a:pPr>
            <a:r>
              <a:rPr lang="en-US" sz="2400" dirty="0">
                <a:solidFill>
                  <a:srgbClr val="0000FF"/>
                </a:solidFill>
                <a:latin typeface="Bookman Old Style" pitchFamily="18" charset="0"/>
              </a:rPr>
              <a:t>You cannot designate the same column or combination of columns as both a primary key and a unique key.</a:t>
            </a:r>
          </a:p>
          <a:p>
            <a:pPr>
              <a:buClr>
                <a:srgbClr val="C00000"/>
              </a:buClr>
              <a:buFont typeface="Wingdings" pitchFamily="2" charset="2"/>
              <a:buChar char="ü"/>
            </a:pPr>
            <a:r>
              <a:rPr lang="en-US" sz="2400" dirty="0">
                <a:solidFill>
                  <a:srgbClr val="0000FF"/>
                </a:solidFill>
                <a:latin typeface="Bookman Old Style" pitchFamily="18" charset="0"/>
              </a:rPr>
              <a:t>You cannot specify a unique key when creating a </a:t>
            </a:r>
            <a:r>
              <a:rPr lang="en-US" sz="2400" dirty="0" err="1">
                <a:solidFill>
                  <a:srgbClr val="0000FF"/>
                </a:solidFill>
                <a:latin typeface="Bookman Old Style" pitchFamily="18" charset="0"/>
              </a:rPr>
              <a:t>subview</a:t>
            </a:r>
            <a:r>
              <a:rPr lang="en-US" sz="2400" dirty="0">
                <a:solidFill>
                  <a:srgbClr val="0000FF"/>
                </a:solidFill>
                <a:latin typeface="Bookman Old Style" pitchFamily="18" charset="0"/>
              </a:rPr>
              <a:t> in an inheritance hierarchy. The unique key can be specified only for the top-level (root) view.</a:t>
            </a:r>
          </a:p>
          <a:p>
            <a:pPr>
              <a:buNone/>
            </a:pPr>
            <a:endParaRPr lang="en-US" sz="2600"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30</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81864"/>
            <a:ext cx="11787269" cy="5500726"/>
          </a:xfrm>
        </p:spPr>
        <p:txBody>
          <a:bodyPr>
            <a:normAutofit lnSpcReduction="10000"/>
          </a:bodyPr>
          <a:lstStyle/>
          <a:p>
            <a:pPr>
              <a:buNone/>
            </a:pPr>
            <a:r>
              <a:rPr lang="en-US" sz="2400" dirty="0">
                <a:solidFill>
                  <a:srgbClr val="C00000"/>
                </a:solidFill>
                <a:latin typeface="Copperplate Gothic Light" pitchFamily="34" charset="0"/>
              </a:rPr>
              <a:t>Syntax for unique constraint</a:t>
            </a:r>
          </a:p>
          <a:p>
            <a:pPr>
              <a:buNone/>
            </a:pPr>
            <a:endParaRPr lang="en-US" sz="2000" dirty="0">
              <a:solidFill>
                <a:srgbClr val="532BE7"/>
              </a:solidFill>
              <a:latin typeface="Bookman Old Style" pitchFamily="18" charset="0"/>
            </a:endParaRPr>
          </a:p>
          <a:p>
            <a:pPr>
              <a:buNone/>
            </a:pPr>
            <a:r>
              <a:rPr lang="en-US" sz="2000" dirty="0">
                <a:solidFill>
                  <a:srgbClr val="0000FF"/>
                </a:solidFill>
                <a:latin typeface="Bookman Old Style" pitchFamily="18" charset="0"/>
              </a:rPr>
              <a:t>Create table &lt;</a:t>
            </a:r>
            <a:r>
              <a:rPr lang="en-US" sz="2000" dirty="0" err="1">
                <a:solidFill>
                  <a:srgbClr val="0000FF"/>
                </a:solidFill>
                <a:latin typeface="Bookman Old Style" pitchFamily="18" charset="0"/>
              </a:rPr>
              <a:t>table_name</a:t>
            </a:r>
            <a:r>
              <a:rPr lang="en-US" sz="2000" dirty="0">
                <a:solidFill>
                  <a:srgbClr val="0000FF"/>
                </a:solidFill>
                <a:latin typeface="Bookman Old Style" pitchFamily="18" charset="0"/>
              </a:rPr>
              <a:t>&gt; ( column_1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 Constraint &lt;</a:t>
            </a:r>
            <a:r>
              <a:rPr lang="en-US" sz="2000" dirty="0" err="1">
                <a:solidFill>
                  <a:srgbClr val="0000FF"/>
                </a:solidFill>
                <a:latin typeface="Bookman Old Style" pitchFamily="18" charset="0"/>
              </a:rPr>
              <a:t>constraint_name</a:t>
            </a:r>
            <a:r>
              <a:rPr lang="en-US" sz="2000" dirty="0">
                <a:solidFill>
                  <a:srgbClr val="0000FF"/>
                </a:solidFill>
                <a:latin typeface="Bookman Old Style" pitchFamily="18" charset="0"/>
              </a:rPr>
              <a:t>&gt; 					&lt;</a:t>
            </a:r>
            <a:r>
              <a:rPr lang="en-US" sz="2000" dirty="0" err="1">
                <a:solidFill>
                  <a:srgbClr val="0000FF"/>
                </a:solidFill>
                <a:latin typeface="Bookman Old Style" pitchFamily="18" charset="0"/>
              </a:rPr>
              <a:t>constraint_type</a:t>
            </a:r>
            <a:r>
              <a:rPr lang="en-US" sz="2000" dirty="0">
                <a:solidFill>
                  <a:srgbClr val="0000FF"/>
                </a:solidFill>
                <a:latin typeface="Bookman Old Style" pitchFamily="18" charset="0"/>
              </a:rPr>
              <a:t>&gt;, column_2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a:t>
            </a:r>
          </a:p>
          <a:p>
            <a:pPr>
              <a:buNone/>
            </a:pP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column_n</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a:t>
            </a:r>
          </a:p>
          <a:p>
            <a:pPr>
              <a:buNone/>
            </a:pPr>
            <a:r>
              <a:rPr lang="en-US" sz="2200" dirty="0">
                <a:solidFill>
                  <a:srgbClr val="C00000"/>
                </a:solidFill>
                <a:latin typeface="Copperplate Gothic Light" pitchFamily="34" charset="0"/>
              </a:rPr>
              <a:t>Example </a:t>
            </a:r>
          </a:p>
          <a:p>
            <a:pPr>
              <a:buNone/>
            </a:pPr>
            <a:endParaRPr lang="en-US" sz="2000" dirty="0">
              <a:solidFill>
                <a:srgbClr val="532BE7"/>
              </a:solidFill>
              <a:latin typeface="Bookman Old Style" pitchFamily="18" charset="0"/>
            </a:endParaRPr>
          </a:p>
          <a:p>
            <a:pPr>
              <a:buNone/>
            </a:pPr>
            <a:r>
              <a:rPr lang="en-US" sz="2000" dirty="0">
                <a:solidFill>
                  <a:srgbClr val="0000FF"/>
                </a:solidFill>
                <a:latin typeface="Bookman Old Style" pitchFamily="18" charset="0"/>
              </a:rPr>
              <a:t>Create table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number(10) constraint </a:t>
            </a:r>
            <a:r>
              <a:rPr lang="en-US" sz="2000" dirty="0" err="1">
                <a:solidFill>
                  <a:srgbClr val="0000FF"/>
                </a:solidFill>
                <a:latin typeface="Bookman Old Style" pitchFamily="18" charset="0"/>
              </a:rPr>
              <a:t>my_cons_UK</a:t>
            </a:r>
            <a:r>
              <a:rPr lang="en-US" sz="2000" dirty="0">
                <a:solidFill>
                  <a:srgbClr val="0000FF"/>
                </a:solidFill>
                <a:latin typeface="Bookman Old Style" pitchFamily="18" charset="0"/>
              </a:rPr>
              <a:t> unique, </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varchar2(10),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number(10), dept varchar2(10));</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for Composite Unique Key</a:t>
            </a:r>
          </a:p>
          <a:p>
            <a:pPr>
              <a:buNone/>
            </a:pPr>
            <a:endParaRPr lang="en-US" sz="2000" dirty="0">
              <a:solidFill>
                <a:srgbClr val="532BE7"/>
              </a:solidFill>
              <a:latin typeface="Bookman Old Style" pitchFamily="18" charset="0"/>
            </a:endParaRPr>
          </a:p>
          <a:p>
            <a:pPr>
              <a:buNone/>
            </a:pPr>
            <a:r>
              <a:rPr lang="en-US" sz="2000" dirty="0">
                <a:solidFill>
                  <a:srgbClr val="0000FF"/>
                </a:solidFill>
                <a:latin typeface="Bookman Old Style" pitchFamily="18" charset="0"/>
              </a:rPr>
              <a:t>Create table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number(10),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varchar2(10),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number(10), dept varchar2(10), Constraint </a:t>
            </a:r>
            <a:r>
              <a:rPr lang="en-US" sz="2000" dirty="0" err="1">
                <a:solidFill>
                  <a:srgbClr val="0000FF"/>
                </a:solidFill>
                <a:latin typeface="Bookman Old Style" pitchFamily="18" charset="0"/>
              </a:rPr>
              <a:t>my_unique_key</a:t>
            </a:r>
            <a:r>
              <a:rPr lang="en-US" sz="2000" dirty="0">
                <a:solidFill>
                  <a:srgbClr val="0000FF"/>
                </a:solidFill>
                <a:latin typeface="Bookman Old Style" pitchFamily="18" charset="0"/>
              </a:rPr>
              <a:t> unique (</a:t>
            </a:r>
            <a:r>
              <a:rPr lang="en-US" sz="2000" dirty="0" err="1">
                <a:solidFill>
                  <a:srgbClr val="0000FF"/>
                </a:solidFill>
                <a:latin typeface="Bookman Old Style" pitchFamily="18" charset="0"/>
              </a:rPr>
              <a:t>empno,ename</a:t>
            </a:r>
            <a:r>
              <a:rPr lang="en-US" sz="2000" dirty="0">
                <a:solidFill>
                  <a:srgbClr val="0000FF"/>
                </a:solidFill>
                <a:latin typeface="Bookman Old Style" pitchFamily="18" charset="0"/>
              </a:rPr>
              <a:t>));</a:t>
            </a:r>
          </a:p>
          <a:p>
            <a:pPr>
              <a:buNone/>
            </a:pPr>
            <a:endParaRPr lang="en-US" sz="24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31</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224740"/>
            <a:ext cx="11115032" cy="5429288"/>
          </a:xfrm>
        </p:spPr>
        <p:txBody>
          <a:bodyPr>
            <a:normAutofit/>
          </a:bodyPr>
          <a:lstStyle/>
          <a:p>
            <a:pPr>
              <a:buNone/>
            </a:pPr>
            <a:r>
              <a:rPr lang="en-US" sz="2800" dirty="0">
                <a:solidFill>
                  <a:srgbClr val="C00000"/>
                </a:solidFill>
                <a:latin typeface="Copperplate Gothic Light" pitchFamily="34" charset="0"/>
              </a:rPr>
              <a:t>Primary Key</a:t>
            </a:r>
          </a:p>
          <a:p>
            <a:pPr>
              <a:buClr>
                <a:srgbClr val="C00000"/>
              </a:buClr>
              <a:buFont typeface="Wingdings" pitchFamily="2" charset="2"/>
              <a:buChar char="ü"/>
            </a:pPr>
            <a:r>
              <a:rPr lang="en-US" sz="2400" dirty="0">
                <a:solidFill>
                  <a:srgbClr val="0000FF"/>
                </a:solidFill>
                <a:latin typeface="Bookman Old Style" pitchFamily="18" charset="0"/>
              </a:rPr>
              <a:t>A primary key constraint designates a column as the primary key of a table or view. </a:t>
            </a:r>
          </a:p>
          <a:p>
            <a:pPr>
              <a:lnSpc>
                <a:spcPct val="110000"/>
              </a:lnSpc>
              <a:buClr>
                <a:srgbClr val="C00000"/>
              </a:buClr>
              <a:buFont typeface="Wingdings" pitchFamily="2" charset="2"/>
              <a:buChar char="ü"/>
            </a:pPr>
            <a:r>
              <a:rPr lang="en-US" sz="2400" dirty="0">
                <a:solidFill>
                  <a:srgbClr val="0000FF"/>
                </a:solidFill>
                <a:latin typeface="Bookman Old Style" pitchFamily="18" charset="0"/>
              </a:rPr>
              <a:t>A composite primary key designates a combination of columns as the primary key. </a:t>
            </a:r>
          </a:p>
          <a:p>
            <a:pPr>
              <a:buClr>
                <a:srgbClr val="C00000"/>
              </a:buClr>
              <a:buFont typeface="Wingdings" pitchFamily="2" charset="2"/>
              <a:buChar char="ü"/>
            </a:pPr>
            <a:r>
              <a:rPr lang="en-US" sz="2400" dirty="0">
                <a:solidFill>
                  <a:srgbClr val="0000FF"/>
                </a:solidFill>
                <a:latin typeface="Bookman Old Style" pitchFamily="18" charset="0"/>
              </a:rPr>
              <a:t>A primary key constraint combines a NOT NULL and unique constraint in one declaration</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Therefore, to satisfy a primary key constraint:</a:t>
            </a:r>
          </a:p>
          <a:p>
            <a:pPr lvl="1">
              <a:buClr>
                <a:srgbClr val="C00000"/>
              </a:buClr>
              <a:buFont typeface="Arial" pitchFamily="34" charset="0"/>
              <a:buChar char="•"/>
            </a:pPr>
            <a:r>
              <a:rPr lang="en-US" sz="2400" dirty="0">
                <a:solidFill>
                  <a:srgbClr val="0000FF"/>
                </a:solidFill>
                <a:latin typeface="Bookman Old Style" pitchFamily="18" charset="0"/>
              </a:rPr>
              <a:t>No primary key value can appear in more than one row in the table.</a:t>
            </a:r>
          </a:p>
          <a:p>
            <a:pPr lvl="1">
              <a:buClr>
                <a:srgbClr val="C00000"/>
              </a:buClr>
              <a:buFont typeface="Arial" pitchFamily="34" charset="0"/>
              <a:buChar char="•"/>
            </a:pPr>
            <a:r>
              <a:rPr lang="en-US" sz="2400" dirty="0">
                <a:solidFill>
                  <a:srgbClr val="0000FF"/>
                </a:solidFill>
                <a:latin typeface="Bookman Old Style" pitchFamily="18" charset="0"/>
              </a:rPr>
              <a:t>No column that is part of the primary key can contain a null.</a:t>
            </a:r>
          </a:p>
          <a:p>
            <a:pPr>
              <a:lnSpc>
                <a:spcPct val="150000"/>
              </a:lnSpc>
              <a:buNone/>
            </a:pPr>
            <a:endParaRPr lang="en-US" sz="28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32</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1153302"/>
            <a:ext cx="11358641" cy="5105767"/>
          </a:xfrm>
        </p:spPr>
        <p:txBody>
          <a:bodyPr/>
          <a:lstStyle/>
          <a:p>
            <a:pPr>
              <a:buNone/>
            </a:pPr>
            <a:r>
              <a:rPr lang="en-US" sz="2400" b="1" dirty="0">
                <a:solidFill>
                  <a:srgbClr val="C00000"/>
                </a:solidFill>
                <a:latin typeface="Copperplate Gothic Light" pitchFamily="34" charset="0"/>
              </a:rPr>
              <a:t>Restrictions on Primary Key Constraints </a:t>
            </a:r>
            <a:endParaRPr lang="en-US" sz="2400" dirty="0">
              <a:solidFill>
                <a:srgbClr val="C00000"/>
              </a:solidFill>
              <a:latin typeface="Copperplate Gothic Light" pitchFamily="34" charset="0"/>
            </a:endParaRP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A table or view can have only one primary key.</a:t>
            </a: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None of the columns in the primary key can be LOB , LONG , LONG RAW , VARRAY, NESTED TABLE , BFILE, REF, TIMESTAMP WITH TIME ZONE, or user-defined type.</a:t>
            </a: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The size of the primary key cannot exceed approximately one database block.</a:t>
            </a: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A composite primary key cannot have more than 32 columns.</a:t>
            </a: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You cannot designate the same column or combination of columns as both a primary key and a unique key.</a:t>
            </a:r>
          </a:p>
          <a:p>
            <a:endParaRPr lang="en-US" sz="2400" dirty="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33</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153302"/>
            <a:ext cx="11115033" cy="5429288"/>
          </a:xfrm>
        </p:spPr>
        <p:txBody>
          <a:bodyPr>
            <a:normAutofit fontScale="92500" lnSpcReduction="20000"/>
          </a:bodyPr>
          <a:lstStyle/>
          <a:p>
            <a:pPr>
              <a:buNone/>
            </a:pPr>
            <a:r>
              <a:rPr lang="en-US" sz="2300" dirty="0">
                <a:solidFill>
                  <a:srgbClr val="C00000"/>
                </a:solidFill>
                <a:latin typeface="Copperplate Gothic Light" pitchFamily="34" charset="0"/>
              </a:rPr>
              <a:t>Syntax for Primary key constraint</a:t>
            </a:r>
          </a:p>
          <a:p>
            <a:pPr>
              <a:buNone/>
            </a:pPr>
            <a:endParaRPr lang="en-US" sz="2300" dirty="0">
              <a:solidFill>
                <a:srgbClr val="532BE7"/>
              </a:solidFill>
              <a:latin typeface="Bookman Old Style" pitchFamily="18" charset="0"/>
            </a:endParaRPr>
          </a:p>
          <a:p>
            <a:pPr>
              <a:buNone/>
            </a:pPr>
            <a:r>
              <a:rPr lang="en-US" sz="2300" dirty="0">
                <a:solidFill>
                  <a:srgbClr val="0000FF"/>
                </a:solidFill>
                <a:latin typeface="Bookman Old Style" pitchFamily="18" charset="0"/>
              </a:rPr>
              <a:t>Create table &lt;</a:t>
            </a:r>
            <a:r>
              <a:rPr lang="en-US" sz="2300" dirty="0" err="1">
                <a:solidFill>
                  <a:srgbClr val="0000FF"/>
                </a:solidFill>
                <a:latin typeface="Bookman Old Style" pitchFamily="18" charset="0"/>
              </a:rPr>
              <a:t>table_name</a:t>
            </a:r>
            <a:r>
              <a:rPr lang="en-US" sz="2300" dirty="0">
                <a:solidFill>
                  <a:srgbClr val="0000FF"/>
                </a:solidFill>
                <a:latin typeface="Bookman Old Style" pitchFamily="18" charset="0"/>
              </a:rPr>
              <a:t>&gt; ( column_1 </a:t>
            </a:r>
            <a:r>
              <a:rPr lang="en-US" sz="2300" dirty="0" err="1">
                <a:solidFill>
                  <a:srgbClr val="0000FF"/>
                </a:solidFill>
                <a:latin typeface="Bookman Old Style" pitchFamily="18" charset="0"/>
              </a:rPr>
              <a:t>datatype</a:t>
            </a:r>
            <a:r>
              <a:rPr lang="en-US" sz="2300" dirty="0">
                <a:solidFill>
                  <a:srgbClr val="0000FF"/>
                </a:solidFill>
                <a:latin typeface="Bookman Old Style" pitchFamily="18" charset="0"/>
              </a:rPr>
              <a:t> Constraint 						    &lt;</a:t>
            </a:r>
            <a:r>
              <a:rPr lang="en-US" sz="2300" dirty="0" err="1">
                <a:solidFill>
                  <a:srgbClr val="0000FF"/>
                </a:solidFill>
                <a:latin typeface="Bookman Old Style" pitchFamily="18" charset="0"/>
              </a:rPr>
              <a:t>constraint_name</a:t>
            </a:r>
            <a:r>
              <a:rPr lang="en-US" sz="2300" dirty="0">
                <a:solidFill>
                  <a:srgbClr val="0000FF"/>
                </a:solidFill>
                <a:latin typeface="Bookman Old Style" pitchFamily="18" charset="0"/>
              </a:rPr>
              <a:t>&gt; &lt;</a:t>
            </a:r>
            <a:r>
              <a:rPr lang="en-US" sz="2300" dirty="0" err="1">
                <a:solidFill>
                  <a:srgbClr val="0000FF"/>
                </a:solidFill>
                <a:latin typeface="Bookman Old Style" pitchFamily="18" charset="0"/>
              </a:rPr>
              <a:t>constraint_type</a:t>
            </a:r>
            <a:r>
              <a:rPr lang="en-US" sz="2300" dirty="0">
                <a:solidFill>
                  <a:srgbClr val="0000FF"/>
                </a:solidFill>
                <a:latin typeface="Bookman Old Style" pitchFamily="18" charset="0"/>
              </a:rPr>
              <a:t>&gt;, column_2 </a:t>
            </a:r>
            <a:r>
              <a:rPr lang="en-US" sz="2300" dirty="0" err="1">
                <a:solidFill>
                  <a:srgbClr val="0000FF"/>
                </a:solidFill>
                <a:latin typeface="Bookman Old Style" pitchFamily="18" charset="0"/>
              </a:rPr>
              <a:t>datatype</a:t>
            </a:r>
            <a:r>
              <a:rPr lang="en-US" sz="2300" dirty="0">
                <a:solidFill>
                  <a:srgbClr val="0000FF"/>
                </a:solidFill>
                <a:latin typeface="Bookman Old Style" pitchFamily="18" charset="0"/>
              </a:rPr>
              <a:t>,</a:t>
            </a:r>
          </a:p>
          <a:p>
            <a:pPr>
              <a:buNone/>
            </a:pPr>
            <a:r>
              <a:rPr lang="en-US" sz="2300" dirty="0">
                <a:solidFill>
                  <a:srgbClr val="0000FF"/>
                </a:solidFill>
                <a:latin typeface="Bookman Old Style" pitchFamily="18" charset="0"/>
              </a:rPr>
              <a:t>				     	 ………..</a:t>
            </a:r>
          </a:p>
          <a:p>
            <a:pPr>
              <a:buNone/>
            </a:pPr>
            <a:r>
              <a:rPr lang="en-US" sz="2300" dirty="0">
                <a:solidFill>
                  <a:srgbClr val="0000FF"/>
                </a:solidFill>
                <a:latin typeface="Bookman Old Style" pitchFamily="18" charset="0"/>
              </a:rPr>
              <a:t>				      	 ……….</a:t>
            </a:r>
          </a:p>
          <a:p>
            <a:pPr>
              <a:buNone/>
            </a:pPr>
            <a:r>
              <a:rPr lang="en-US" sz="2300" dirty="0">
                <a:solidFill>
                  <a:srgbClr val="0000FF"/>
                </a:solidFill>
                <a:latin typeface="Bookman Old Style" pitchFamily="18" charset="0"/>
              </a:rPr>
              <a:t>				      	 </a:t>
            </a:r>
            <a:r>
              <a:rPr lang="en-US" sz="2300" dirty="0" err="1">
                <a:solidFill>
                  <a:srgbClr val="0000FF"/>
                </a:solidFill>
                <a:latin typeface="Bookman Old Style" pitchFamily="18" charset="0"/>
              </a:rPr>
              <a:t>column_n</a:t>
            </a:r>
            <a:r>
              <a:rPr lang="en-US" sz="2300" dirty="0">
                <a:solidFill>
                  <a:srgbClr val="0000FF"/>
                </a:solidFill>
                <a:latin typeface="Bookman Old Style" pitchFamily="18" charset="0"/>
              </a:rPr>
              <a:t> </a:t>
            </a:r>
            <a:r>
              <a:rPr lang="en-US" sz="2300" dirty="0" err="1">
                <a:solidFill>
                  <a:srgbClr val="0000FF"/>
                </a:solidFill>
                <a:latin typeface="Bookman Old Style" pitchFamily="18" charset="0"/>
              </a:rPr>
              <a:t>datatype</a:t>
            </a:r>
            <a:r>
              <a:rPr lang="en-US" sz="2300" dirty="0">
                <a:solidFill>
                  <a:srgbClr val="0000FF"/>
                </a:solidFill>
                <a:latin typeface="Bookman Old Style" pitchFamily="18" charset="0"/>
              </a:rPr>
              <a:t>);</a:t>
            </a:r>
          </a:p>
          <a:p>
            <a:pPr>
              <a:buNone/>
            </a:pPr>
            <a:r>
              <a:rPr lang="en-US" sz="2300" dirty="0">
                <a:solidFill>
                  <a:srgbClr val="C00000"/>
                </a:solidFill>
                <a:latin typeface="Copperplate Gothic Light" pitchFamily="34" charset="0"/>
              </a:rPr>
              <a:t>Example</a:t>
            </a:r>
          </a:p>
          <a:p>
            <a:pPr>
              <a:buNone/>
            </a:pPr>
            <a:endParaRPr lang="en-US" sz="2300" dirty="0">
              <a:solidFill>
                <a:srgbClr val="532BE7"/>
              </a:solidFill>
              <a:latin typeface="Bookman Old Style" pitchFamily="18" charset="0"/>
            </a:endParaRPr>
          </a:p>
          <a:p>
            <a:pPr>
              <a:buNone/>
            </a:pPr>
            <a:r>
              <a:rPr lang="en-US" sz="2300" dirty="0">
                <a:solidFill>
                  <a:srgbClr val="0000FF"/>
                </a:solidFill>
                <a:latin typeface="Bookman Old Style" pitchFamily="18" charset="0"/>
              </a:rPr>
              <a:t>Create table </a:t>
            </a:r>
            <a:r>
              <a:rPr lang="en-US" sz="2300" dirty="0" err="1">
                <a:solidFill>
                  <a:srgbClr val="0000FF"/>
                </a:solidFill>
                <a:latin typeface="Bookman Old Style" pitchFamily="18" charset="0"/>
              </a:rPr>
              <a:t>emp</a:t>
            </a:r>
            <a:r>
              <a:rPr lang="en-US" sz="2300" dirty="0">
                <a:solidFill>
                  <a:srgbClr val="0000FF"/>
                </a:solidFill>
                <a:latin typeface="Bookman Old Style" pitchFamily="18" charset="0"/>
              </a:rPr>
              <a:t> ( </a:t>
            </a:r>
            <a:r>
              <a:rPr lang="en-US" sz="2300" dirty="0" err="1">
                <a:solidFill>
                  <a:srgbClr val="0000FF"/>
                </a:solidFill>
                <a:latin typeface="Bookman Old Style" pitchFamily="18" charset="0"/>
              </a:rPr>
              <a:t>empno</a:t>
            </a:r>
            <a:r>
              <a:rPr lang="en-US" sz="2300" dirty="0">
                <a:solidFill>
                  <a:srgbClr val="0000FF"/>
                </a:solidFill>
                <a:latin typeface="Bookman Old Style" pitchFamily="18" charset="0"/>
              </a:rPr>
              <a:t> number(10) constraint </a:t>
            </a:r>
            <a:r>
              <a:rPr lang="en-US" sz="2300" dirty="0" err="1">
                <a:solidFill>
                  <a:srgbClr val="0000FF"/>
                </a:solidFill>
                <a:latin typeface="Bookman Old Style" pitchFamily="18" charset="0"/>
              </a:rPr>
              <a:t>my_cons_PK</a:t>
            </a:r>
            <a:r>
              <a:rPr lang="en-US" sz="2300" dirty="0">
                <a:solidFill>
                  <a:srgbClr val="0000FF"/>
                </a:solidFill>
                <a:latin typeface="Bookman Old Style" pitchFamily="18" charset="0"/>
              </a:rPr>
              <a:t>  primary key,</a:t>
            </a:r>
          </a:p>
          <a:p>
            <a:pPr>
              <a:buNone/>
            </a:pPr>
            <a:r>
              <a:rPr lang="en-US" sz="2300" dirty="0">
                <a:solidFill>
                  <a:srgbClr val="0000FF"/>
                </a:solidFill>
                <a:latin typeface="Bookman Old Style" pitchFamily="18" charset="0"/>
              </a:rPr>
              <a:t>			          </a:t>
            </a:r>
            <a:r>
              <a:rPr lang="en-US" sz="2300" dirty="0" err="1">
                <a:solidFill>
                  <a:srgbClr val="0000FF"/>
                </a:solidFill>
                <a:latin typeface="Bookman Old Style" pitchFamily="18" charset="0"/>
              </a:rPr>
              <a:t>ename</a:t>
            </a:r>
            <a:r>
              <a:rPr lang="en-US" sz="2300" dirty="0">
                <a:solidFill>
                  <a:srgbClr val="0000FF"/>
                </a:solidFill>
                <a:latin typeface="Bookman Old Style" pitchFamily="18" charset="0"/>
              </a:rPr>
              <a:t> varchar2(10), </a:t>
            </a:r>
            <a:r>
              <a:rPr lang="en-US" sz="2300" dirty="0" err="1">
                <a:solidFill>
                  <a:srgbClr val="0000FF"/>
                </a:solidFill>
                <a:latin typeface="Bookman Old Style" pitchFamily="18" charset="0"/>
              </a:rPr>
              <a:t>sal</a:t>
            </a:r>
            <a:r>
              <a:rPr lang="en-US" sz="2300" dirty="0">
                <a:solidFill>
                  <a:srgbClr val="0000FF"/>
                </a:solidFill>
                <a:latin typeface="Bookman Old Style" pitchFamily="18" charset="0"/>
              </a:rPr>
              <a:t> number(10), dept varchar2(10));</a:t>
            </a:r>
          </a:p>
          <a:p>
            <a:pPr>
              <a:buNone/>
            </a:pPr>
            <a:endParaRPr lang="en-US" sz="2300" dirty="0">
              <a:solidFill>
                <a:srgbClr val="C00000"/>
              </a:solidFill>
              <a:latin typeface="Copperplate Gothic Light" pitchFamily="34" charset="0"/>
            </a:endParaRPr>
          </a:p>
          <a:p>
            <a:pPr>
              <a:buNone/>
            </a:pPr>
            <a:r>
              <a:rPr lang="en-US" sz="2300" dirty="0">
                <a:solidFill>
                  <a:srgbClr val="C00000"/>
                </a:solidFill>
                <a:latin typeface="Copperplate Gothic Light" pitchFamily="34" charset="0"/>
              </a:rPr>
              <a:t>Example for composite primary key</a:t>
            </a:r>
          </a:p>
          <a:p>
            <a:pPr>
              <a:buNone/>
            </a:pPr>
            <a:endParaRPr lang="en-US" sz="2300" dirty="0">
              <a:solidFill>
                <a:srgbClr val="532BE7"/>
              </a:solidFill>
              <a:latin typeface="Bookman Old Style" pitchFamily="18" charset="0"/>
            </a:endParaRPr>
          </a:p>
          <a:p>
            <a:pPr>
              <a:buNone/>
            </a:pPr>
            <a:r>
              <a:rPr lang="en-US" sz="2300" dirty="0">
                <a:solidFill>
                  <a:srgbClr val="0000FF"/>
                </a:solidFill>
                <a:latin typeface="Bookman Old Style" pitchFamily="18" charset="0"/>
              </a:rPr>
              <a:t>Create table </a:t>
            </a:r>
            <a:r>
              <a:rPr lang="en-US" sz="2300" dirty="0" err="1">
                <a:solidFill>
                  <a:srgbClr val="0000FF"/>
                </a:solidFill>
                <a:latin typeface="Bookman Old Style" pitchFamily="18" charset="0"/>
              </a:rPr>
              <a:t>emp</a:t>
            </a:r>
            <a:r>
              <a:rPr lang="en-US" sz="2300" dirty="0">
                <a:solidFill>
                  <a:srgbClr val="0000FF"/>
                </a:solidFill>
                <a:latin typeface="Bookman Old Style" pitchFamily="18" charset="0"/>
              </a:rPr>
              <a:t> ( </a:t>
            </a:r>
            <a:r>
              <a:rPr lang="en-US" sz="2300" dirty="0" err="1">
                <a:solidFill>
                  <a:srgbClr val="0000FF"/>
                </a:solidFill>
                <a:latin typeface="Bookman Old Style" pitchFamily="18" charset="0"/>
              </a:rPr>
              <a:t>empno</a:t>
            </a:r>
            <a:r>
              <a:rPr lang="en-US" sz="2300" dirty="0">
                <a:solidFill>
                  <a:srgbClr val="0000FF"/>
                </a:solidFill>
                <a:latin typeface="Bookman Old Style" pitchFamily="18" charset="0"/>
              </a:rPr>
              <a:t> number(10, </a:t>
            </a:r>
            <a:r>
              <a:rPr lang="en-US" sz="2300" dirty="0" err="1">
                <a:solidFill>
                  <a:srgbClr val="0000FF"/>
                </a:solidFill>
                <a:latin typeface="Bookman Old Style" pitchFamily="18" charset="0"/>
              </a:rPr>
              <a:t>ename</a:t>
            </a:r>
            <a:r>
              <a:rPr lang="en-US" sz="2300" dirty="0">
                <a:solidFill>
                  <a:srgbClr val="0000FF"/>
                </a:solidFill>
                <a:latin typeface="Bookman Old Style" pitchFamily="18" charset="0"/>
              </a:rPr>
              <a:t> varchar2(10), </a:t>
            </a:r>
          </a:p>
          <a:p>
            <a:pPr>
              <a:buNone/>
            </a:pPr>
            <a:r>
              <a:rPr lang="en-US" sz="2300" dirty="0">
                <a:solidFill>
                  <a:srgbClr val="0000FF"/>
                </a:solidFill>
                <a:latin typeface="Bookman Old Style" pitchFamily="18" charset="0"/>
              </a:rPr>
              <a:t>				</a:t>
            </a:r>
            <a:r>
              <a:rPr lang="en-US" sz="2300" dirty="0" err="1">
                <a:solidFill>
                  <a:srgbClr val="0000FF"/>
                </a:solidFill>
                <a:latin typeface="Bookman Old Style" pitchFamily="18" charset="0"/>
              </a:rPr>
              <a:t>sal</a:t>
            </a:r>
            <a:r>
              <a:rPr lang="en-US" sz="2300" dirty="0">
                <a:solidFill>
                  <a:srgbClr val="0000FF"/>
                </a:solidFill>
                <a:latin typeface="Bookman Old Style" pitchFamily="18" charset="0"/>
              </a:rPr>
              <a:t> number(10), dept varchar2(10),</a:t>
            </a:r>
          </a:p>
          <a:p>
            <a:pPr>
              <a:buNone/>
            </a:pPr>
            <a:r>
              <a:rPr lang="en-US" sz="2300" dirty="0">
                <a:solidFill>
                  <a:srgbClr val="0000FF"/>
                </a:solidFill>
                <a:latin typeface="Bookman Old Style" pitchFamily="18" charset="0"/>
              </a:rPr>
              <a:t>				constraint </a:t>
            </a:r>
            <a:r>
              <a:rPr lang="en-US" sz="2300" dirty="0" err="1">
                <a:solidFill>
                  <a:srgbClr val="0000FF"/>
                </a:solidFill>
                <a:latin typeface="Bookman Old Style" pitchFamily="18" charset="0"/>
              </a:rPr>
              <a:t>my_cons_CPK</a:t>
            </a:r>
            <a:r>
              <a:rPr lang="en-US" sz="2300" dirty="0">
                <a:solidFill>
                  <a:srgbClr val="0000FF"/>
                </a:solidFill>
                <a:latin typeface="Bookman Old Style" pitchFamily="18" charset="0"/>
              </a:rPr>
              <a:t> primary key (</a:t>
            </a:r>
            <a:r>
              <a:rPr lang="en-US" sz="2300" dirty="0" err="1">
                <a:solidFill>
                  <a:srgbClr val="0000FF"/>
                </a:solidFill>
                <a:latin typeface="Bookman Old Style" pitchFamily="18" charset="0"/>
              </a:rPr>
              <a:t>empno</a:t>
            </a:r>
            <a:r>
              <a:rPr lang="en-US" sz="2300" dirty="0" err="1">
                <a:solidFill>
                  <a:srgbClr val="532BE7"/>
                </a:solidFill>
                <a:latin typeface="Bookman Old Style" pitchFamily="18" charset="0"/>
              </a:rPr>
              <a:t>,dept</a:t>
            </a:r>
            <a:r>
              <a:rPr lang="en-US" sz="2300" dirty="0">
                <a:solidFill>
                  <a:srgbClr val="532BE7"/>
                </a:solidFill>
                <a:latin typeface="Bookman Old Style" pitchFamily="18" charset="0"/>
              </a:rPr>
              <a:t>));</a:t>
            </a: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34</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572955" cy="5786478"/>
          </a:xfrm>
        </p:spPr>
        <p:txBody>
          <a:bodyPr>
            <a:normAutofit fontScale="92500" lnSpcReduction="20000"/>
          </a:bodyPr>
          <a:lstStyle/>
          <a:p>
            <a:pPr>
              <a:buNone/>
            </a:pPr>
            <a:r>
              <a:rPr lang="en-US" sz="2400" dirty="0">
                <a:solidFill>
                  <a:srgbClr val="C00000"/>
                </a:solidFill>
                <a:latin typeface="Copperplate Gothic Light" pitchFamily="34" charset="0"/>
              </a:rPr>
              <a:t>Foreign key constraint</a:t>
            </a:r>
          </a:p>
          <a:p>
            <a:pPr>
              <a:buClr>
                <a:srgbClr val="C00000"/>
              </a:buClr>
              <a:buFont typeface="Wingdings" pitchFamily="2" charset="2"/>
              <a:buChar char="ü"/>
            </a:pPr>
            <a:r>
              <a:rPr lang="en-US" sz="2600" dirty="0">
                <a:solidFill>
                  <a:srgbClr val="0000FF"/>
                </a:solidFill>
                <a:latin typeface="Bookman Old Style" pitchFamily="18" charset="0"/>
              </a:rPr>
              <a:t>A</a:t>
            </a:r>
            <a:r>
              <a:rPr lang="en-US" sz="2400" dirty="0">
                <a:solidFill>
                  <a:srgbClr val="0000FF"/>
                </a:solidFill>
                <a:latin typeface="Bookman Old Style" pitchFamily="18" charset="0"/>
              </a:rPr>
              <a:t> foreign key constraint (also called a referential integrity constraint) designates a column as the foreign key and establishes a relationship between that foreign key and a specified primary or unique key, called the referenced key.</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A composite foreign key designates a combination of columns as the foreign key.</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The table or view containing the foreign key is called the child object, and the table or view containing the referenced key is called the parent object. </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The foreign key and the referenced key can be in the same table or view.</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To satisfy a composite foreign key constraint, the composite foreign key must refer to a composite unique key or a composite primary key in the parent table or view, or the value of at least one of the columns of the foreign key must be null.</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You can define multiple foreign keys in a table or view</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81864"/>
            <a:ext cx="11644394" cy="5572164"/>
          </a:xfrm>
        </p:spPr>
        <p:txBody>
          <a:bodyPr>
            <a:normAutofit lnSpcReduction="10000"/>
          </a:bodyPr>
          <a:lstStyle/>
          <a:p>
            <a:pPr>
              <a:buNone/>
            </a:pPr>
            <a:r>
              <a:rPr lang="en-US" sz="2600" b="1" dirty="0">
                <a:solidFill>
                  <a:srgbClr val="C00000"/>
                </a:solidFill>
                <a:latin typeface="Copperplate Gothic Light" pitchFamily="34" charset="0"/>
              </a:rPr>
              <a:t>Restrictions on Foreign Key Constraints</a:t>
            </a:r>
          </a:p>
          <a:p>
            <a:pPr>
              <a:buClr>
                <a:srgbClr val="C00000"/>
              </a:buClr>
              <a:buFont typeface="Wingdings" pitchFamily="2" charset="2"/>
              <a:buChar char="ü"/>
            </a:pPr>
            <a:endParaRPr lang="en-US" sz="2400" dirty="0">
              <a:solidFill>
                <a:srgbClr val="532BE7"/>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None of the columns in the foreign key can be of LOB, LONG, LONG RAW, VARRAY, NESTED TABLE, BFILE, REF,            TIMESTAMP WITH TIME ZONE, or user-defined type.</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The referenced unique or primary key constraint on the parent table or view must already be defined.</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A composite foreign key cannot have more than 32 columns.</a:t>
            </a:r>
          </a:p>
          <a:p>
            <a:pPr>
              <a:buClr>
                <a:srgbClr val="C00000"/>
              </a:buClr>
              <a:buFont typeface="Wingdings" pitchFamily="2" charset="2"/>
              <a:buChar char="ü"/>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0000FF"/>
                </a:solidFill>
                <a:latin typeface="Bookman Old Style" pitchFamily="18" charset="0"/>
              </a:rPr>
              <a:t>The child and parent tables must be on the same database.</a:t>
            </a:r>
            <a:br>
              <a:rPr lang="en-US" dirty="0">
                <a:solidFill>
                  <a:srgbClr val="0000FF"/>
                </a:solidFill>
              </a:rPr>
            </a:b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36</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430079" cy="5105767"/>
          </a:xfrm>
        </p:spPr>
        <p:txBody>
          <a:bodyPr>
            <a:normAutofit fontScale="92500" lnSpcReduction="20000"/>
          </a:bodyPr>
          <a:lstStyle/>
          <a:p>
            <a:pPr>
              <a:buNone/>
            </a:pPr>
            <a:r>
              <a:rPr lang="en-US" sz="2600" dirty="0">
                <a:solidFill>
                  <a:srgbClr val="C00000"/>
                </a:solidFill>
                <a:latin typeface="Copperplate Gothic Light" pitchFamily="34" charset="0"/>
              </a:rPr>
              <a:t>Syntax for Foreign Key</a:t>
            </a:r>
          </a:p>
          <a:p>
            <a:pPr>
              <a:buNone/>
            </a:pPr>
            <a:r>
              <a:rPr lang="en-US" sz="2400" dirty="0">
                <a:solidFill>
                  <a:srgbClr val="0000FF"/>
                </a:solidFill>
                <a:latin typeface="Bookman Old Style" pitchFamily="18" charset="0"/>
              </a:rPr>
              <a:t>CREATE TABLE &lt;</a:t>
            </a:r>
            <a:r>
              <a:rPr lang="en-US" sz="2400" dirty="0" err="1">
                <a:solidFill>
                  <a:srgbClr val="0000FF"/>
                </a:solidFill>
                <a:latin typeface="Bookman Old Style" pitchFamily="18" charset="0"/>
              </a:rPr>
              <a:t>child_table_name</a:t>
            </a:r>
            <a:r>
              <a:rPr lang="en-US" sz="2400" dirty="0">
                <a:solidFill>
                  <a:srgbClr val="0000FF"/>
                </a:solidFill>
                <a:latin typeface="Bookman Old Style" pitchFamily="18" charset="0"/>
              </a:rPr>
              <a:t>&gt; ( column_1 </a:t>
            </a:r>
            <a:r>
              <a:rPr lang="en-US" sz="2400" dirty="0" err="1">
                <a:solidFill>
                  <a:srgbClr val="0000FF"/>
                </a:solidFill>
                <a:latin typeface="Bookman Old Style" pitchFamily="18" charset="0"/>
              </a:rPr>
              <a:t>datatype</a:t>
            </a:r>
            <a:r>
              <a:rPr lang="en-US" sz="2400" dirty="0">
                <a:solidFill>
                  <a:srgbClr val="0000FF"/>
                </a:solidFill>
                <a:latin typeface="Bookman Old Style" pitchFamily="18" charset="0"/>
              </a:rPr>
              <a:t>,</a:t>
            </a:r>
          </a:p>
          <a:p>
            <a:pPr>
              <a:buNone/>
            </a:pPr>
            <a:r>
              <a:rPr lang="en-US" sz="2400" dirty="0">
                <a:solidFill>
                  <a:srgbClr val="0000FF"/>
                </a:solidFill>
                <a:latin typeface="Bookman Old Style" pitchFamily="18" charset="0"/>
              </a:rPr>
              <a:t>		   					 column_1 </a:t>
            </a:r>
            <a:r>
              <a:rPr lang="en-US" sz="2400" dirty="0" err="1">
                <a:solidFill>
                  <a:srgbClr val="0000FF"/>
                </a:solidFill>
                <a:latin typeface="Bookman Old Style" pitchFamily="18" charset="0"/>
              </a:rPr>
              <a:t>datatype</a:t>
            </a:r>
            <a:r>
              <a:rPr lang="en-US" sz="2400" dirty="0">
                <a:solidFill>
                  <a:srgbClr val="0000FF"/>
                </a:solidFill>
                <a:latin typeface="Bookman Old Style" pitchFamily="18" charset="0"/>
              </a:rPr>
              <a:t> ,</a:t>
            </a:r>
          </a:p>
          <a:p>
            <a:pPr>
              <a:buNone/>
            </a:pPr>
            <a:r>
              <a:rPr lang="en-US" sz="2400" dirty="0">
                <a:solidFill>
                  <a:srgbClr val="0000FF"/>
                </a:solidFill>
                <a:latin typeface="Bookman Old Style" pitchFamily="18" charset="0"/>
              </a:rPr>
              <a:t>		    					-------							   			</a:t>
            </a:r>
            <a:r>
              <a:rPr lang="en-US" sz="2400" dirty="0" err="1">
                <a:solidFill>
                  <a:srgbClr val="0000FF"/>
                </a:solidFill>
                <a:latin typeface="Bookman Old Style" pitchFamily="18" charset="0"/>
              </a:rPr>
              <a:t>Dept_id</a:t>
            </a:r>
            <a:r>
              <a:rPr lang="en-US" sz="2400" dirty="0">
                <a:solidFill>
                  <a:srgbClr val="0000FF"/>
                </a:solidFill>
                <a:latin typeface="Bookman Old Style" pitchFamily="18" charset="0"/>
              </a:rPr>
              <a:t> references &lt;</a:t>
            </a:r>
            <a:r>
              <a:rPr lang="en-US" sz="2400" dirty="0" err="1">
                <a:solidFill>
                  <a:srgbClr val="0000FF"/>
                </a:solidFill>
                <a:latin typeface="Bookman Old Style" pitchFamily="18" charset="0"/>
              </a:rPr>
              <a:t>parent_table_name</a:t>
            </a:r>
            <a:r>
              <a:rPr lang="en-US" sz="2400" dirty="0">
                <a:solidFill>
                  <a:srgbClr val="0000FF"/>
                </a:solidFill>
                <a:latin typeface="Bookman Old Style" pitchFamily="18" charset="0"/>
              </a:rPr>
              <a:t>&gt;  					(</a:t>
            </a:r>
            <a:r>
              <a:rPr lang="en-US" sz="2400" dirty="0" err="1">
                <a:solidFill>
                  <a:srgbClr val="0000FF"/>
                </a:solidFill>
                <a:latin typeface="Bookman Old Style" pitchFamily="18" charset="0"/>
              </a:rPr>
              <a:t>Parent_table_Primary</a:t>
            </a:r>
            <a:r>
              <a:rPr lang="en-US" sz="2400" dirty="0">
                <a:solidFill>
                  <a:srgbClr val="0000FF"/>
                </a:solidFill>
                <a:latin typeface="Bookman Old Style" pitchFamily="18" charset="0"/>
              </a:rPr>
              <a:t> key));</a:t>
            </a:r>
            <a:r>
              <a:rPr lang="en-US" sz="2400" dirty="0">
                <a:solidFill>
                  <a:srgbClr val="532BE7"/>
                </a:solidFill>
                <a:latin typeface="Bookman Old Style" pitchFamily="18" charset="0"/>
              </a:rPr>
              <a:t>	</a:t>
            </a:r>
          </a:p>
          <a:p>
            <a:pPr>
              <a:buNone/>
            </a:pPr>
            <a:r>
              <a:rPr lang="en-US" sz="2600" dirty="0">
                <a:solidFill>
                  <a:srgbClr val="C00000"/>
                </a:solidFill>
                <a:latin typeface="Copperplate Gothic Light" pitchFamily="34" charset="0"/>
              </a:rPr>
              <a:t>Example</a:t>
            </a:r>
          </a:p>
          <a:p>
            <a:pPr>
              <a:buNone/>
            </a:pPr>
            <a:r>
              <a:rPr lang="en-US" sz="2400" dirty="0">
                <a:solidFill>
                  <a:srgbClr val="0000FF"/>
                </a:solidFill>
                <a:latin typeface="Bookman Old Style" pitchFamily="18" charset="0"/>
              </a:rPr>
              <a:t>CREATE TABLE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 number (10) Primary key, </a:t>
            </a:r>
          </a:p>
          <a:p>
            <a:pPr>
              <a:buNone/>
            </a:pP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ename</a:t>
            </a:r>
            <a:r>
              <a:rPr lang="en-US" sz="2400" dirty="0">
                <a:solidFill>
                  <a:srgbClr val="0000FF"/>
                </a:solidFill>
                <a:latin typeface="Bookman Old Style" pitchFamily="18" charset="0"/>
              </a:rPr>
              <a:t> varchar2(25),</a:t>
            </a:r>
          </a:p>
          <a:p>
            <a:pPr>
              <a:buNone/>
            </a:pPr>
            <a:r>
              <a:rPr lang="en-US" sz="2400" dirty="0">
                <a:solidFill>
                  <a:srgbClr val="0000FF"/>
                </a:solidFill>
                <a:latin typeface="Bookman Old Style" pitchFamily="18" charset="0"/>
              </a:rPr>
              <a:t>		    	    	      salary number(10,2),</a:t>
            </a:r>
          </a:p>
          <a:p>
            <a:pPr>
              <a:buNone/>
            </a:pP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dept_id</a:t>
            </a:r>
            <a:r>
              <a:rPr lang="en-US" sz="2400" dirty="0">
                <a:solidFill>
                  <a:srgbClr val="0000FF"/>
                </a:solidFill>
                <a:latin typeface="Bookman Old Style" pitchFamily="18" charset="0"/>
              </a:rPr>
              <a:t> references DEPT (DEPT_ID));	</a:t>
            </a:r>
          </a:p>
          <a:p>
            <a:pPr>
              <a:buNone/>
            </a:pPr>
            <a:endParaRPr lang="en-US" sz="3600" dirty="0">
              <a:solidFill>
                <a:srgbClr val="0000FF"/>
              </a:solidFill>
              <a:latin typeface="Bookman Old Style" pitchFamily="18" charset="0"/>
            </a:endParaRPr>
          </a:p>
          <a:p>
            <a:pPr>
              <a:buNone/>
            </a:pPr>
            <a:r>
              <a:rPr lang="en-US" sz="2600" dirty="0">
                <a:solidFill>
                  <a:srgbClr val="0000FF"/>
                </a:solidFill>
                <a:latin typeface="Bookman Old Style" pitchFamily="18" charset="0"/>
              </a:rPr>
              <a:t>	An entity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 created with foreign key constraint referencing dept entity primary key attribute </a:t>
            </a:r>
            <a:r>
              <a:rPr lang="en-US" sz="2600" dirty="0" err="1">
                <a:solidFill>
                  <a:srgbClr val="0000FF"/>
                </a:solidFill>
                <a:latin typeface="Bookman Old Style" pitchFamily="18" charset="0"/>
              </a:rPr>
              <a:t>dept_id</a:t>
            </a:r>
            <a:r>
              <a:rPr lang="en-US" sz="3600" dirty="0">
                <a:solidFill>
                  <a:srgbClr val="0000FF"/>
                </a:solidFill>
                <a:latin typeface="Bookman Old Style" pitchFamily="18" charset="0"/>
              </a:rPr>
              <a:t>.</a:t>
            </a: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37</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81864"/>
            <a:ext cx="11787269" cy="5034329"/>
          </a:xfrm>
        </p:spPr>
        <p:txBody>
          <a:bodyPr>
            <a:normAutofit fontScale="85000" lnSpcReduction="10000"/>
          </a:bodyPr>
          <a:lstStyle/>
          <a:p>
            <a:pPr>
              <a:buNone/>
            </a:pPr>
            <a:r>
              <a:rPr lang="en-US" sz="2400" dirty="0">
                <a:solidFill>
                  <a:srgbClr val="C00000"/>
                </a:solidFill>
                <a:latin typeface="Copperplate Gothic Light" pitchFamily="34" charset="0"/>
              </a:rPr>
              <a:t>Check Constraint</a:t>
            </a:r>
          </a:p>
          <a:p>
            <a:pPr>
              <a:buNone/>
            </a:pPr>
            <a:endParaRPr lang="en-US" sz="2400" dirty="0">
              <a:solidFill>
                <a:srgbClr val="C00000"/>
              </a:solidFill>
              <a:latin typeface="Copperplate Gothic Light" pitchFamily="34" charset="0"/>
            </a:endParaRP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A check constraint lets you specify a condition that each row in the table must satisfy.</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To satisfy the constraint, each row in the table must make the condition either TRUE or NULL</a:t>
            </a:r>
          </a:p>
          <a:p>
            <a:pPr>
              <a:buNone/>
            </a:pPr>
            <a:endParaRPr lang="en-US" sz="2400" b="1" dirty="0">
              <a:solidFill>
                <a:srgbClr val="C00000"/>
              </a:solidFill>
              <a:latin typeface="Copperplate Gothic Light" pitchFamily="34" charset="0"/>
            </a:endParaRPr>
          </a:p>
          <a:p>
            <a:pPr>
              <a:buNone/>
            </a:pPr>
            <a:r>
              <a:rPr lang="en-US" sz="2400" dirty="0">
                <a:solidFill>
                  <a:srgbClr val="C00000"/>
                </a:solidFill>
                <a:latin typeface="Copperplate Gothic Light" pitchFamily="34" charset="0"/>
              </a:rPr>
              <a:t>Restrictions on Check Constraints </a:t>
            </a:r>
          </a:p>
          <a:p>
            <a:pPr>
              <a:buNone/>
            </a:pPr>
            <a:endParaRPr lang="en-US" sz="2400" b="1" dirty="0">
              <a:solidFill>
                <a:srgbClr val="C00000"/>
              </a:solidFill>
              <a:latin typeface="Copperplate Gothic Light" pitchFamily="34" charset="0"/>
            </a:endParaRPr>
          </a:p>
          <a:p>
            <a:pPr>
              <a:lnSpc>
                <a:spcPct val="170000"/>
              </a:lnSpc>
              <a:buClr>
                <a:srgbClr val="C00000"/>
              </a:buClr>
              <a:buFont typeface="Wingdings" pitchFamily="2" charset="2"/>
              <a:buChar char="ü"/>
            </a:pPr>
            <a:r>
              <a:rPr lang="en-US" sz="2400" dirty="0">
                <a:solidFill>
                  <a:srgbClr val="0000FF"/>
                </a:solidFill>
                <a:latin typeface="Bookman Old Style" pitchFamily="18" charset="0"/>
              </a:rPr>
              <a:t>You cannot specify a check constraint for a view.</a:t>
            </a:r>
          </a:p>
          <a:p>
            <a:pPr>
              <a:lnSpc>
                <a:spcPct val="170000"/>
              </a:lnSpc>
              <a:buClr>
                <a:srgbClr val="C00000"/>
              </a:buClr>
              <a:buFont typeface="Wingdings" pitchFamily="2" charset="2"/>
              <a:buChar char="ü"/>
            </a:pPr>
            <a:r>
              <a:rPr lang="en-US" sz="2400" dirty="0">
                <a:solidFill>
                  <a:srgbClr val="0000FF"/>
                </a:solidFill>
                <a:latin typeface="Bookman Old Style" pitchFamily="18" charset="0"/>
              </a:rPr>
              <a:t>The condition of a check constraint can refer to any column in the table, but it cannot refer to columns of other tables.</a:t>
            </a:r>
          </a:p>
          <a:p>
            <a:pPr>
              <a:lnSpc>
                <a:spcPct val="170000"/>
              </a:lnSpc>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38</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1153302"/>
            <a:ext cx="11115032" cy="4962891"/>
          </a:xfrm>
        </p:spPr>
        <p:txBody>
          <a:bodyPr>
            <a:normAutofit/>
          </a:bodyPr>
          <a:lstStyle/>
          <a:p>
            <a:pPr>
              <a:buNone/>
            </a:pPr>
            <a:r>
              <a:rPr lang="en-US" sz="2400" dirty="0">
                <a:solidFill>
                  <a:srgbClr val="C00000"/>
                </a:solidFill>
                <a:latin typeface="Copperplate Gothic Light" pitchFamily="34" charset="0"/>
              </a:rPr>
              <a:t>Syntax for Check Constraint</a:t>
            </a:r>
          </a:p>
          <a:p>
            <a:pPr>
              <a:buNone/>
            </a:pPr>
            <a:r>
              <a:rPr lang="en-US" sz="2000" dirty="0">
                <a:solidFill>
                  <a:srgbClr val="0000FF"/>
                </a:solidFill>
                <a:latin typeface="Bookman Old Style" pitchFamily="18" charset="0"/>
              </a:rPr>
              <a:t>Create table &lt;</a:t>
            </a:r>
            <a:r>
              <a:rPr lang="en-US" sz="2000" dirty="0" err="1">
                <a:solidFill>
                  <a:srgbClr val="0000FF"/>
                </a:solidFill>
                <a:latin typeface="Bookman Old Style" pitchFamily="18" charset="0"/>
              </a:rPr>
              <a:t>table_name</a:t>
            </a:r>
            <a:r>
              <a:rPr lang="en-US" sz="2000" dirty="0">
                <a:solidFill>
                  <a:srgbClr val="0000FF"/>
                </a:solidFill>
                <a:latin typeface="Bookman Old Style" pitchFamily="18" charset="0"/>
              </a:rPr>
              <a:t>&gt; ( column_1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 Constraint &lt;</a:t>
            </a:r>
            <a:r>
              <a:rPr lang="en-US" sz="2000" dirty="0" err="1">
                <a:solidFill>
                  <a:srgbClr val="0000FF"/>
                </a:solidFill>
                <a:latin typeface="Bookman Old Style" pitchFamily="18" charset="0"/>
              </a:rPr>
              <a:t>constraint_name</a:t>
            </a:r>
            <a:r>
              <a:rPr lang="en-US" sz="2000" dirty="0">
                <a:solidFill>
                  <a:srgbClr val="0000FF"/>
                </a:solidFill>
                <a:latin typeface="Bookman Old Style" pitchFamily="18" charset="0"/>
              </a:rPr>
              <a:t>&gt; 					&lt;</a:t>
            </a:r>
            <a:r>
              <a:rPr lang="en-US" sz="2000" dirty="0" err="1">
                <a:solidFill>
                  <a:srgbClr val="0000FF"/>
                </a:solidFill>
                <a:latin typeface="Bookman Old Style" pitchFamily="18" charset="0"/>
              </a:rPr>
              <a:t>constraint_type</a:t>
            </a:r>
            <a:r>
              <a:rPr lang="en-US" sz="2000" dirty="0">
                <a:solidFill>
                  <a:srgbClr val="0000FF"/>
                </a:solidFill>
                <a:latin typeface="Bookman Old Style" pitchFamily="18" charset="0"/>
              </a:rPr>
              <a:t>&gt; (condition),</a:t>
            </a:r>
          </a:p>
          <a:p>
            <a:pPr>
              <a:buNone/>
            </a:pPr>
            <a:r>
              <a:rPr lang="en-US" sz="2000" dirty="0">
                <a:solidFill>
                  <a:srgbClr val="0000FF"/>
                </a:solidFill>
                <a:latin typeface="Bookman Old Style" pitchFamily="18" charset="0"/>
              </a:rPr>
              <a:t>					 column_2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a:t>
            </a:r>
          </a:p>
          <a:p>
            <a:pPr>
              <a:buNone/>
            </a:pP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column_n</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datatype</a:t>
            </a:r>
            <a:r>
              <a:rPr lang="en-US" sz="2000" dirty="0">
                <a:solidFill>
                  <a:srgbClr val="0000FF"/>
                </a:solidFill>
                <a:latin typeface="Bookman Old Style" pitchFamily="18" charset="0"/>
              </a:rPr>
              <a:t>);</a:t>
            </a:r>
          </a:p>
          <a:p>
            <a:pPr>
              <a:buNone/>
            </a:pPr>
            <a:r>
              <a:rPr lang="en-US" sz="2400" dirty="0">
                <a:solidFill>
                  <a:srgbClr val="C00000"/>
                </a:solidFill>
                <a:latin typeface="Copperplate Gothic Light" pitchFamily="34" charset="0"/>
              </a:rPr>
              <a:t>Example</a:t>
            </a:r>
          </a:p>
          <a:p>
            <a:pPr>
              <a:buNone/>
            </a:pPr>
            <a:r>
              <a:rPr lang="en-US" sz="2400" dirty="0">
                <a:solidFill>
                  <a:srgbClr val="0000FF"/>
                </a:solidFill>
                <a:latin typeface="Bookman Old Style" pitchFamily="18" charset="0"/>
              </a:rPr>
              <a:t>Create table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 number(10) , </a:t>
            </a:r>
            <a:r>
              <a:rPr lang="en-US" sz="2400" dirty="0" err="1">
                <a:solidFill>
                  <a:srgbClr val="0000FF"/>
                </a:solidFill>
                <a:latin typeface="Bookman Old Style" pitchFamily="18" charset="0"/>
              </a:rPr>
              <a:t>ename</a:t>
            </a:r>
            <a:r>
              <a:rPr lang="en-US" sz="2400" dirty="0">
                <a:solidFill>
                  <a:srgbClr val="0000FF"/>
                </a:solidFill>
                <a:latin typeface="Bookman Old Style" pitchFamily="18" charset="0"/>
              </a:rPr>
              <a:t> varchar2(10), </a:t>
            </a:r>
          </a:p>
          <a:p>
            <a:pPr>
              <a:buNone/>
            </a:pP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number(10) constraint </a:t>
            </a:r>
            <a:r>
              <a:rPr lang="en-US" sz="2400" dirty="0" err="1">
                <a:solidFill>
                  <a:srgbClr val="0000FF"/>
                </a:solidFill>
                <a:latin typeface="Bookman Old Style" pitchFamily="18" charset="0"/>
              </a:rPr>
              <a:t>my_cons_ck</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sal</a:t>
            </a:r>
            <a:r>
              <a:rPr lang="en-US" sz="2400">
                <a:solidFill>
                  <a:srgbClr val="0000FF"/>
                </a:solidFill>
                <a:latin typeface="Bookman Old Style" pitchFamily="18" charset="0"/>
              </a:rPr>
              <a:t> &gt;10000) 			dept </a:t>
            </a:r>
            <a:r>
              <a:rPr lang="en-US" sz="2400" dirty="0">
                <a:solidFill>
                  <a:srgbClr val="0000FF"/>
                </a:solidFill>
                <a:latin typeface="Bookman Old Style" pitchFamily="18" charset="0"/>
              </a:rPr>
              <a:t>varchar2(10));</a:t>
            </a:r>
          </a:p>
          <a:p>
            <a:pPr>
              <a:buNone/>
            </a:pPr>
            <a:r>
              <a:rPr lang="en-US" sz="2400" dirty="0">
                <a:solidFill>
                  <a:srgbClr val="C00000"/>
                </a:solidFill>
                <a:latin typeface="Copperplate Gothic Light" pitchFamily="34" charset="0"/>
              </a:rPr>
              <a:t>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39</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a:solidFill>
                  <a:srgbClr val="FF0000"/>
                </a:solidFill>
                <a:latin typeface="Copperplate Gothic Light" pitchFamily="34" charset="0"/>
              </a:rPr>
              <a:t>S-2 	SLO-1 &amp; SLO-2: Defining Constraints-Primary Key, Foreign Key, Unique, Not null, Check, IN operator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796112"/>
            <a:ext cx="10900719" cy="5643602"/>
          </a:xfrm>
        </p:spPr>
        <p:txBody>
          <a:bodyPr>
            <a:normAutofit fontScale="85000" lnSpcReduction="20000"/>
          </a:bodyPr>
          <a:lstStyle/>
          <a:p>
            <a:pPr marL="0" indent="0">
              <a:buNone/>
            </a:pPr>
            <a:r>
              <a:rPr lang="en-IN" dirty="0">
                <a:solidFill>
                  <a:srgbClr val="C00000"/>
                </a:solidFill>
                <a:latin typeface="Copperplate Gothic Light" panose="020E0507020206020404" pitchFamily="34" charset="0"/>
              </a:rPr>
              <a:t>Data Definition Language (DDL)</a:t>
            </a:r>
          </a:p>
          <a:p>
            <a:pPr marL="0" indent="0">
              <a:buNone/>
            </a:pPr>
            <a:endParaRPr lang="en-IN" dirty="0">
              <a:solidFill>
                <a:srgbClr val="C00000"/>
              </a:solidFill>
              <a:latin typeface="Copperplate Gothic Light" panose="020E0507020206020404" pitchFamily="34"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is the subset of SQL and part of DBMS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relates only with base tables structure and it is no where relates with the information stored in the table.</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b="1" dirty="0">
                <a:solidFill>
                  <a:srgbClr val="D60093"/>
                </a:solidFill>
                <a:latin typeface="Bookman Old Style" panose="02050604050505020204" pitchFamily="18" charset="0"/>
              </a:rPr>
              <a:t>Note : All the DDL command statements are AUTO COMMIT Statements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consists of the following commands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lvl="1">
              <a:lnSpc>
                <a:spcPct val="160000"/>
              </a:lnSpc>
              <a:buClr>
                <a:srgbClr val="0000FF"/>
              </a:buClr>
            </a:pPr>
            <a:r>
              <a:rPr lang="en-IN" sz="2200" dirty="0">
                <a:solidFill>
                  <a:srgbClr val="0000FF"/>
                </a:solidFill>
                <a:latin typeface="Bookman Old Style" panose="02050604050505020204" pitchFamily="18" charset="0"/>
              </a:rPr>
              <a:t>CREATE</a:t>
            </a:r>
          </a:p>
          <a:p>
            <a:pPr lvl="1">
              <a:lnSpc>
                <a:spcPct val="160000"/>
              </a:lnSpc>
              <a:buClr>
                <a:srgbClr val="0000FF"/>
              </a:buClr>
            </a:pPr>
            <a:r>
              <a:rPr lang="en-IN" sz="2200" dirty="0">
                <a:solidFill>
                  <a:srgbClr val="0000FF"/>
                </a:solidFill>
                <a:latin typeface="Bookman Old Style" panose="02050604050505020204" pitchFamily="18" charset="0"/>
              </a:rPr>
              <a:t>ALTER</a:t>
            </a:r>
          </a:p>
          <a:p>
            <a:pPr lvl="1">
              <a:lnSpc>
                <a:spcPct val="160000"/>
              </a:lnSpc>
              <a:buClr>
                <a:srgbClr val="0000FF"/>
              </a:buClr>
            </a:pPr>
            <a:r>
              <a:rPr lang="en-IN" sz="2200" dirty="0">
                <a:solidFill>
                  <a:srgbClr val="0000FF"/>
                </a:solidFill>
                <a:latin typeface="Bookman Old Style" panose="02050604050505020204" pitchFamily="18" charset="0"/>
              </a:rPr>
              <a:t>DROP</a:t>
            </a:r>
          </a:p>
          <a:p>
            <a:pPr lvl="1">
              <a:lnSpc>
                <a:spcPct val="160000"/>
              </a:lnSpc>
              <a:buClr>
                <a:srgbClr val="0000FF"/>
              </a:buClr>
            </a:pPr>
            <a:r>
              <a:rPr lang="en-IN" sz="2200" dirty="0">
                <a:solidFill>
                  <a:srgbClr val="0000FF"/>
                </a:solidFill>
                <a:latin typeface="Bookman Old Style" panose="02050604050505020204" pitchFamily="18" charset="0"/>
              </a:rPr>
              <a:t>TRUNCATE</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a:t>
            </a:fld>
            <a:endParaRPr lang="en-IN"/>
          </a:p>
        </p:txBody>
      </p:sp>
      <p:sp>
        <p:nvSpPr>
          <p:cNvPr id="6" name="TextBox 5"/>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715831" cy="5715040"/>
          </a:xfrm>
        </p:spPr>
        <p:txBody>
          <a:bodyPr>
            <a:normAutofit/>
          </a:bodyPr>
          <a:lstStyle/>
          <a:p>
            <a:pPr>
              <a:buNone/>
            </a:pPr>
            <a:r>
              <a:rPr lang="en-US" sz="2400" dirty="0">
                <a:solidFill>
                  <a:srgbClr val="C00000"/>
                </a:solidFill>
                <a:latin typeface="Copperplate Gothic Light" pitchFamily="34" charset="0"/>
              </a:rPr>
              <a:t>Aggregation Functions</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MAX – To find the number of the maximum values in the SQL table.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MIN – Number of the minimum values in the table.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COUNT – Get the number of count values in the SQL table.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AVG – Find average values in the SQL table.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SUM –  Return the summation of all non-null values in the SQL table.</a:t>
            </a:r>
          </a:p>
          <a:p>
            <a:pPr>
              <a:lnSpc>
                <a:spcPct val="150000"/>
              </a:lnSpc>
              <a:buClr>
                <a:srgbClr val="C00000"/>
              </a:buClr>
              <a:buFont typeface="Wingdings" pitchFamily="2" charset="2"/>
              <a:buChar char="ü"/>
            </a:pPr>
            <a:r>
              <a:rPr lang="en-US" sz="2400" dirty="0">
                <a:solidFill>
                  <a:srgbClr val="0000FF"/>
                </a:solidFill>
                <a:latin typeface="Bookman Old Style" pitchFamily="18" charset="0"/>
              </a:rPr>
              <a:t>DISTINCT – Return the distinct values of a column.</a:t>
            </a:r>
          </a:p>
          <a:p>
            <a:pPr>
              <a:lnSpc>
                <a:spcPct val="150000"/>
              </a:lnSpc>
              <a:buClr>
                <a:srgbClr val="C00000"/>
              </a:buClr>
              <a:buFont typeface="Wingdings" pitchFamily="2" charset="2"/>
              <a:buChar char="ü"/>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40</a:t>
            </a:fld>
            <a:endParaRPr lang="en-IN"/>
          </a:p>
        </p:txBody>
      </p:sp>
      <p:sp>
        <p:nvSpPr>
          <p:cNvPr id="6" name="Rectangle 5"/>
          <p:cNvSpPr/>
          <p:nvPr/>
        </p:nvSpPr>
        <p:spPr>
          <a:xfrm>
            <a:off x="0" y="17664"/>
            <a:ext cx="11005873" cy="523220"/>
          </a:xfrm>
          <a:prstGeom prst="rect">
            <a:avLst/>
          </a:prstGeom>
        </p:spPr>
        <p:txBody>
          <a:bodyPr wrap="square">
            <a:spAutoFit/>
          </a:bodyPr>
          <a:lstStyle/>
          <a:p>
            <a:r>
              <a:rPr lang="en-IN" sz="2800" dirty="0">
                <a:solidFill>
                  <a:srgbClr val="FF0000"/>
                </a:solidFill>
                <a:latin typeface="Copperplate Gothic Light" pitchFamily="34" charset="0"/>
              </a:rPr>
              <a:t>S3   SLO-1 : F</a:t>
            </a:r>
            <a:r>
              <a:rPr lang="en-US" sz="2800" dirty="0" err="1">
                <a:solidFill>
                  <a:srgbClr val="FF0000"/>
                </a:solidFill>
                <a:latin typeface="Copperplate Gothic Light" pitchFamily="34" charset="0"/>
              </a:rPr>
              <a:t>unctions</a:t>
            </a:r>
            <a:r>
              <a:rPr lang="en-US" sz="2800" dirty="0">
                <a:solidFill>
                  <a:srgbClr val="FF0000"/>
                </a:solidFill>
                <a:latin typeface="Copperplate Gothic Light" pitchFamily="34" charset="0"/>
              </a:rPr>
              <a:t> - aggregation functions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938988"/>
            <a:ext cx="11186471" cy="5177205"/>
          </a:xfrm>
        </p:spPr>
        <p:txBody>
          <a:bodyPr>
            <a:normAutofit fontScale="92500" lnSpcReduction="20000"/>
          </a:bodyPr>
          <a:lstStyle/>
          <a:p>
            <a:pPr>
              <a:buNone/>
            </a:pPr>
            <a:r>
              <a:rPr lang="en-US" sz="2600" dirty="0">
                <a:solidFill>
                  <a:srgbClr val="FF0000"/>
                </a:solidFill>
                <a:latin typeface="Copperplate Gothic Light" pitchFamily="34" charset="0"/>
              </a:rPr>
              <a:t>Note : For all the examples , consider the “EMP” Table</a:t>
            </a:r>
          </a:p>
          <a:p>
            <a:pPr>
              <a:buNone/>
            </a:pPr>
            <a:endParaRPr lang="en-US" sz="2600" dirty="0">
              <a:solidFill>
                <a:srgbClr val="C00000"/>
              </a:solidFill>
              <a:latin typeface="Copperplate Gothic Light" pitchFamily="34" charset="0"/>
            </a:endParaRPr>
          </a:p>
          <a:p>
            <a:pPr>
              <a:buClr>
                <a:srgbClr val="C00000"/>
              </a:buClr>
              <a:buFont typeface="Wingdings" pitchFamily="2" charset="2"/>
              <a:buChar char="ü"/>
            </a:pPr>
            <a:r>
              <a:rPr lang="en-US" sz="2600" dirty="0">
                <a:solidFill>
                  <a:srgbClr val="C00000"/>
                </a:solidFill>
                <a:latin typeface="Copperplate Gothic Light" pitchFamily="34" charset="0"/>
              </a:rPr>
              <a:t>Max Function</a:t>
            </a:r>
          </a:p>
          <a:p>
            <a:pPr>
              <a:buNone/>
            </a:pPr>
            <a:r>
              <a:rPr lang="en-US" sz="2600" dirty="0">
                <a:solidFill>
                  <a:srgbClr val="0000FF"/>
                </a:solidFill>
                <a:latin typeface="Bookman Old Style" pitchFamily="18" charset="0"/>
              </a:rPr>
              <a:t>		Syntax: Max( </a:t>
            </a:r>
            <a:r>
              <a:rPr lang="en-US" sz="2600" dirty="0" err="1">
                <a:solidFill>
                  <a:srgbClr val="0000FF"/>
                </a:solidFill>
                <a:latin typeface="Bookman Old Style" pitchFamily="18" charset="0"/>
              </a:rPr>
              <a:t>Column_name</a:t>
            </a:r>
            <a:r>
              <a:rPr lang="en-US" sz="2600" dirty="0">
                <a:solidFill>
                  <a:srgbClr val="0000FF"/>
                </a:solidFill>
                <a:latin typeface="Bookman Old Style" pitchFamily="18" charset="0"/>
              </a:rPr>
              <a:t>)</a:t>
            </a:r>
          </a:p>
          <a:p>
            <a:pPr>
              <a:buNone/>
            </a:pPr>
            <a:r>
              <a:rPr lang="en-US" sz="2600" dirty="0">
                <a:solidFill>
                  <a:srgbClr val="0000FF"/>
                </a:solidFill>
                <a:latin typeface="Bookman Old Style" pitchFamily="18" charset="0"/>
              </a:rPr>
              <a:t>		Example : Select max(</a:t>
            </a:r>
            <a:r>
              <a:rPr lang="en-US" sz="2600" dirty="0" err="1">
                <a:solidFill>
                  <a:srgbClr val="0000FF"/>
                </a:solidFill>
                <a:latin typeface="Bookman Old Style" pitchFamily="18" charset="0"/>
              </a:rPr>
              <a:t>sal</a:t>
            </a:r>
            <a:r>
              <a:rPr lang="en-US" sz="2600" dirty="0">
                <a:solidFill>
                  <a:srgbClr val="0000FF"/>
                </a:solidFill>
                <a:latin typeface="Bookman Old Style" pitchFamily="18" charset="0"/>
              </a:rPr>
              <a:t>)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a:t>
            </a:r>
          </a:p>
          <a:p>
            <a:pPr>
              <a:buNone/>
            </a:pPr>
            <a:endParaRPr lang="en-US" sz="2600" dirty="0">
              <a:solidFill>
                <a:srgbClr val="C00000"/>
              </a:solidFill>
              <a:latin typeface="Copperplate Gothic Light" pitchFamily="34" charset="0"/>
            </a:endParaRPr>
          </a:p>
          <a:p>
            <a:pPr>
              <a:buClr>
                <a:srgbClr val="C00000"/>
              </a:buClr>
              <a:buFont typeface="Wingdings" pitchFamily="2" charset="2"/>
              <a:buChar char="ü"/>
            </a:pPr>
            <a:r>
              <a:rPr lang="en-US" sz="2600" dirty="0">
                <a:solidFill>
                  <a:srgbClr val="C00000"/>
                </a:solidFill>
                <a:latin typeface="Copperplate Gothic Light" pitchFamily="34" charset="0"/>
              </a:rPr>
              <a:t>Min Function</a:t>
            </a:r>
          </a:p>
          <a:p>
            <a:pPr lvl="2">
              <a:buNone/>
            </a:pPr>
            <a:r>
              <a:rPr lang="en-US" sz="2600" dirty="0">
                <a:solidFill>
                  <a:srgbClr val="0000FF"/>
                </a:solidFill>
                <a:latin typeface="Bookman Old Style" pitchFamily="18" charset="0"/>
              </a:rPr>
              <a:t>Syntax : Min(</a:t>
            </a:r>
            <a:r>
              <a:rPr lang="en-US" sz="2600" dirty="0" err="1">
                <a:solidFill>
                  <a:srgbClr val="0000FF"/>
                </a:solidFill>
                <a:latin typeface="Bookman Old Style" pitchFamily="18" charset="0"/>
              </a:rPr>
              <a:t>Column_name</a:t>
            </a:r>
            <a:r>
              <a:rPr lang="en-US" sz="2600" dirty="0">
                <a:solidFill>
                  <a:srgbClr val="0000FF"/>
                </a:solidFill>
                <a:latin typeface="Bookman Old Style" pitchFamily="18" charset="0"/>
              </a:rPr>
              <a:t>)</a:t>
            </a:r>
          </a:p>
          <a:p>
            <a:pPr lvl="2">
              <a:buNone/>
            </a:pPr>
            <a:r>
              <a:rPr lang="en-US" sz="2600" dirty="0">
                <a:solidFill>
                  <a:srgbClr val="0000FF"/>
                </a:solidFill>
                <a:latin typeface="Bookman Old Style" pitchFamily="18" charset="0"/>
              </a:rPr>
              <a:t>Example : Select min(</a:t>
            </a:r>
            <a:r>
              <a:rPr lang="en-US" sz="2600" dirty="0" err="1">
                <a:solidFill>
                  <a:srgbClr val="0000FF"/>
                </a:solidFill>
                <a:latin typeface="Bookman Old Style" pitchFamily="18" charset="0"/>
              </a:rPr>
              <a:t>sal</a:t>
            </a:r>
            <a:r>
              <a:rPr lang="en-US" sz="2600" dirty="0">
                <a:solidFill>
                  <a:srgbClr val="0000FF"/>
                </a:solidFill>
                <a:latin typeface="Bookman Old Style" pitchFamily="18" charset="0"/>
              </a:rPr>
              <a:t>)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a:t>
            </a:r>
          </a:p>
          <a:p>
            <a:pPr>
              <a:buNone/>
            </a:pPr>
            <a:endParaRPr lang="en-US" sz="2600" dirty="0">
              <a:solidFill>
                <a:srgbClr val="C00000"/>
              </a:solidFill>
              <a:latin typeface="Copperplate Gothic Light" pitchFamily="34" charset="0"/>
            </a:endParaRPr>
          </a:p>
          <a:p>
            <a:pPr>
              <a:buClr>
                <a:srgbClr val="C00000"/>
              </a:buClr>
              <a:buFont typeface="Wingdings" pitchFamily="2" charset="2"/>
              <a:buChar char="ü"/>
            </a:pPr>
            <a:r>
              <a:rPr lang="en-US" sz="2600" dirty="0" err="1">
                <a:solidFill>
                  <a:srgbClr val="C00000"/>
                </a:solidFill>
                <a:latin typeface="Copperplate Gothic Light" pitchFamily="34" charset="0"/>
              </a:rPr>
              <a:t>Avg</a:t>
            </a:r>
            <a:r>
              <a:rPr lang="en-US" sz="2600" dirty="0">
                <a:solidFill>
                  <a:srgbClr val="C00000"/>
                </a:solidFill>
                <a:latin typeface="Copperplate Gothic Light" pitchFamily="34" charset="0"/>
              </a:rPr>
              <a:t> Function</a:t>
            </a:r>
          </a:p>
          <a:p>
            <a:pPr lvl="2">
              <a:buNone/>
            </a:pPr>
            <a:r>
              <a:rPr lang="en-US" sz="2600" dirty="0">
                <a:solidFill>
                  <a:srgbClr val="0000FF"/>
                </a:solidFill>
                <a:latin typeface="Bookman Old Style" pitchFamily="18" charset="0"/>
              </a:rPr>
              <a:t>Syntax : </a:t>
            </a:r>
            <a:r>
              <a:rPr lang="en-US" sz="2600" dirty="0" err="1">
                <a:solidFill>
                  <a:srgbClr val="0000FF"/>
                </a:solidFill>
                <a:latin typeface="Bookman Old Style" pitchFamily="18" charset="0"/>
              </a:rPr>
              <a:t>Avg</a:t>
            </a:r>
            <a:r>
              <a:rPr lang="en-US" sz="2600" dirty="0">
                <a:solidFill>
                  <a:srgbClr val="0000FF"/>
                </a:solidFill>
                <a:latin typeface="Bookman Old Style" pitchFamily="18" charset="0"/>
              </a:rPr>
              <a:t>( </a:t>
            </a:r>
            <a:r>
              <a:rPr lang="en-US" sz="2600" dirty="0" err="1">
                <a:solidFill>
                  <a:srgbClr val="0000FF"/>
                </a:solidFill>
                <a:latin typeface="Bookman Old Style" pitchFamily="18" charset="0"/>
              </a:rPr>
              <a:t>Column_name</a:t>
            </a:r>
            <a:r>
              <a:rPr lang="en-US" sz="2600" dirty="0">
                <a:solidFill>
                  <a:srgbClr val="0000FF"/>
                </a:solidFill>
                <a:latin typeface="Bookman Old Style" pitchFamily="18" charset="0"/>
              </a:rPr>
              <a:t>)</a:t>
            </a:r>
          </a:p>
          <a:p>
            <a:pPr lvl="2">
              <a:buNone/>
            </a:pPr>
            <a:r>
              <a:rPr lang="en-US" sz="2600" dirty="0">
                <a:solidFill>
                  <a:srgbClr val="0000FF"/>
                </a:solidFill>
                <a:latin typeface="Bookman Old Style" pitchFamily="18" charset="0"/>
              </a:rPr>
              <a:t>Example : Select </a:t>
            </a:r>
            <a:r>
              <a:rPr lang="en-US" sz="2600" dirty="0" err="1">
                <a:solidFill>
                  <a:srgbClr val="0000FF"/>
                </a:solidFill>
                <a:latin typeface="Bookman Old Style" pitchFamily="18" charset="0"/>
              </a:rPr>
              <a:t>avg</a:t>
            </a:r>
            <a:r>
              <a:rPr lang="en-US" sz="2600" dirty="0">
                <a:solidFill>
                  <a:srgbClr val="0000FF"/>
                </a:solidFill>
                <a:latin typeface="Bookman Old Style" pitchFamily="18" charset="0"/>
              </a:rPr>
              <a:t>(</a:t>
            </a:r>
            <a:r>
              <a:rPr lang="en-US" sz="2600" dirty="0" err="1">
                <a:solidFill>
                  <a:srgbClr val="0000FF"/>
                </a:solidFill>
                <a:latin typeface="Bookman Old Style" pitchFamily="18" charset="0"/>
              </a:rPr>
              <a:t>sal</a:t>
            </a:r>
            <a:r>
              <a:rPr lang="en-US" sz="2600" dirty="0">
                <a:solidFill>
                  <a:srgbClr val="0000FF"/>
                </a:solidFill>
                <a:latin typeface="Bookman Old Style" pitchFamily="18" charset="0"/>
              </a:rPr>
              <a:t>)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a:t>
            </a:r>
          </a:p>
          <a:p>
            <a:pPr>
              <a:buNone/>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41</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a:solidFill>
                  <a:srgbClr val="FF0000"/>
                </a:solidFill>
                <a:latin typeface="Copperplate Gothic Light" pitchFamily="34" charset="0"/>
              </a:rPr>
              <a:t>S3   SLO-1 : F</a:t>
            </a:r>
            <a:r>
              <a:rPr lang="en-US" sz="2800" dirty="0" err="1">
                <a:solidFill>
                  <a:srgbClr val="FF0000"/>
                </a:solidFill>
                <a:latin typeface="Copperplate Gothic Light" pitchFamily="34" charset="0"/>
              </a:rPr>
              <a:t>unctions</a:t>
            </a:r>
            <a:r>
              <a:rPr lang="en-US" sz="2800" dirty="0">
                <a:solidFill>
                  <a:srgbClr val="FF0000"/>
                </a:solidFill>
                <a:latin typeface="Copperplate Gothic Light" pitchFamily="34" charset="0"/>
              </a:rPr>
              <a:t> - aggregation functions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501517" cy="5643602"/>
          </a:xfrm>
        </p:spPr>
        <p:txBody>
          <a:bodyPr>
            <a:normAutofit fontScale="92500"/>
          </a:bodyPr>
          <a:lstStyle/>
          <a:p>
            <a:pPr>
              <a:buClr>
                <a:srgbClr val="C00000"/>
              </a:buClr>
              <a:buFont typeface="Wingdings" pitchFamily="2" charset="2"/>
              <a:buChar char="ü"/>
            </a:pPr>
            <a:r>
              <a:rPr lang="en-US" sz="2600" dirty="0">
                <a:solidFill>
                  <a:srgbClr val="C00000"/>
                </a:solidFill>
                <a:latin typeface="Copperplate Gothic Light" pitchFamily="34" charset="0"/>
              </a:rPr>
              <a:t>Sum Function</a:t>
            </a:r>
          </a:p>
          <a:p>
            <a:pPr lvl="2">
              <a:buNone/>
            </a:pPr>
            <a:r>
              <a:rPr lang="en-US" sz="2600" dirty="0">
                <a:solidFill>
                  <a:srgbClr val="0000FF"/>
                </a:solidFill>
                <a:latin typeface="Bookman Old Style" pitchFamily="18" charset="0"/>
              </a:rPr>
              <a:t>Syntax : Sum(</a:t>
            </a:r>
            <a:r>
              <a:rPr lang="en-US" sz="2600" dirty="0" err="1">
                <a:solidFill>
                  <a:srgbClr val="0000FF"/>
                </a:solidFill>
                <a:latin typeface="Bookman Old Style" pitchFamily="18" charset="0"/>
              </a:rPr>
              <a:t>Column_name</a:t>
            </a:r>
            <a:r>
              <a:rPr lang="en-US" sz="2600" dirty="0">
                <a:solidFill>
                  <a:srgbClr val="0000FF"/>
                </a:solidFill>
                <a:latin typeface="Bookman Old Style" pitchFamily="18" charset="0"/>
              </a:rPr>
              <a:t>) </a:t>
            </a:r>
          </a:p>
          <a:p>
            <a:pPr lvl="2">
              <a:buNone/>
            </a:pPr>
            <a:r>
              <a:rPr lang="en-US" sz="2600" dirty="0">
                <a:solidFill>
                  <a:srgbClr val="0000FF"/>
                </a:solidFill>
                <a:latin typeface="Bookman Old Style" pitchFamily="18" charset="0"/>
              </a:rPr>
              <a:t>Example : Select sum(</a:t>
            </a:r>
            <a:r>
              <a:rPr lang="en-US" sz="2600" dirty="0" err="1">
                <a:solidFill>
                  <a:srgbClr val="0000FF"/>
                </a:solidFill>
                <a:latin typeface="Bookman Old Style" pitchFamily="18" charset="0"/>
              </a:rPr>
              <a:t>sal</a:t>
            </a:r>
            <a:r>
              <a:rPr lang="en-US" sz="2600" dirty="0">
                <a:solidFill>
                  <a:srgbClr val="0000FF"/>
                </a:solidFill>
                <a:latin typeface="Bookman Old Style" pitchFamily="18" charset="0"/>
              </a:rPr>
              <a:t>)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a:t>
            </a:r>
          </a:p>
          <a:p>
            <a:pPr>
              <a:buClr>
                <a:srgbClr val="C00000"/>
              </a:buClr>
              <a:buFont typeface="Wingdings" pitchFamily="2" charset="2"/>
              <a:buChar char="ü"/>
            </a:pPr>
            <a:r>
              <a:rPr lang="en-US" sz="2600" dirty="0">
                <a:solidFill>
                  <a:srgbClr val="C00000"/>
                </a:solidFill>
                <a:latin typeface="Copperplate Gothic Light" pitchFamily="34" charset="0"/>
              </a:rPr>
              <a:t>Count Function</a:t>
            </a:r>
          </a:p>
          <a:p>
            <a:pPr lvl="2">
              <a:buNone/>
            </a:pPr>
            <a:r>
              <a:rPr lang="en-US" sz="2600" dirty="0">
                <a:solidFill>
                  <a:srgbClr val="0000FF"/>
                </a:solidFill>
                <a:latin typeface="Bookman Old Style" pitchFamily="18" charset="0"/>
              </a:rPr>
              <a:t>Syntax : Count(</a:t>
            </a:r>
            <a:r>
              <a:rPr lang="en-US" sz="2600" dirty="0" err="1">
                <a:solidFill>
                  <a:srgbClr val="0000FF"/>
                </a:solidFill>
                <a:latin typeface="Bookman Old Style" pitchFamily="18" charset="0"/>
              </a:rPr>
              <a:t>Column_name</a:t>
            </a:r>
            <a:r>
              <a:rPr lang="en-US" sz="2600" dirty="0">
                <a:solidFill>
                  <a:srgbClr val="0000FF"/>
                </a:solidFill>
                <a:latin typeface="Bookman Old Style" pitchFamily="18" charset="0"/>
              </a:rPr>
              <a:t>)</a:t>
            </a:r>
          </a:p>
          <a:p>
            <a:pPr lvl="2">
              <a:buNone/>
            </a:pPr>
            <a:r>
              <a:rPr lang="en-US" sz="2600" dirty="0">
                <a:solidFill>
                  <a:srgbClr val="0000FF"/>
                </a:solidFill>
                <a:latin typeface="Bookman Old Style" pitchFamily="18" charset="0"/>
              </a:rPr>
              <a:t>Example : Select count(</a:t>
            </a:r>
            <a:r>
              <a:rPr lang="en-US" sz="2600" dirty="0" err="1">
                <a:solidFill>
                  <a:srgbClr val="0000FF"/>
                </a:solidFill>
                <a:latin typeface="Bookman Old Style" pitchFamily="18" charset="0"/>
              </a:rPr>
              <a:t>sal</a:t>
            </a:r>
            <a:r>
              <a:rPr lang="en-US" sz="2600" dirty="0">
                <a:solidFill>
                  <a:srgbClr val="0000FF"/>
                </a:solidFill>
                <a:latin typeface="Bookman Old Style" pitchFamily="18" charset="0"/>
              </a:rPr>
              <a:t>)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a:t>
            </a:r>
          </a:p>
          <a:p>
            <a:pPr>
              <a:buNone/>
            </a:pPr>
            <a:endParaRPr lang="en-US" sz="2600" dirty="0">
              <a:solidFill>
                <a:srgbClr val="FF0000"/>
              </a:solidFill>
              <a:latin typeface="Bookman Old Style" pitchFamily="18" charset="0"/>
            </a:endParaRPr>
          </a:p>
          <a:p>
            <a:pPr>
              <a:buNone/>
            </a:pPr>
            <a:r>
              <a:rPr lang="en-US" sz="2600" dirty="0">
                <a:solidFill>
                  <a:srgbClr val="FF0000"/>
                </a:solidFill>
                <a:latin typeface="Bookman Old Style" pitchFamily="18" charset="0"/>
              </a:rPr>
              <a:t>Note :  (1) 	When Count (*) is used , it will count the number of 			rows using </a:t>
            </a:r>
            <a:r>
              <a:rPr lang="en-US" sz="2600" dirty="0" err="1">
                <a:solidFill>
                  <a:srgbClr val="FF0000"/>
                </a:solidFill>
                <a:latin typeface="Bookman Old Style" pitchFamily="18" charset="0"/>
              </a:rPr>
              <a:t>rowid</a:t>
            </a:r>
            <a:r>
              <a:rPr lang="en-US" sz="2600" dirty="0">
                <a:solidFill>
                  <a:srgbClr val="FF0000"/>
                </a:solidFill>
                <a:latin typeface="Bookman Old Style" pitchFamily="18" charset="0"/>
              </a:rPr>
              <a:t> value ( </a:t>
            </a:r>
            <a:r>
              <a:rPr lang="en-US" sz="2600" dirty="0" err="1">
                <a:solidFill>
                  <a:srgbClr val="FF0000"/>
                </a:solidFill>
                <a:latin typeface="Bookman Old Style" pitchFamily="18" charset="0"/>
              </a:rPr>
              <a:t>Rowid</a:t>
            </a:r>
            <a:r>
              <a:rPr lang="en-US" sz="2600" dirty="0">
                <a:solidFill>
                  <a:srgbClr val="FF0000"/>
                </a:solidFill>
                <a:latin typeface="Bookman Old Style" pitchFamily="18" charset="0"/>
              </a:rPr>
              <a:t> is the unique id and it is 			a 16bit </a:t>
            </a:r>
            <a:r>
              <a:rPr lang="en-US" sz="2600" dirty="0" err="1">
                <a:solidFill>
                  <a:srgbClr val="FF0000"/>
                </a:solidFill>
                <a:latin typeface="Bookman Old Style" pitchFamily="18" charset="0"/>
              </a:rPr>
              <a:t>hexa</a:t>
            </a:r>
            <a:r>
              <a:rPr lang="en-US" sz="2600" dirty="0">
                <a:solidFill>
                  <a:srgbClr val="FF0000"/>
                </a:solidFill>
                <a:latin typeface="Bookman Old Style" pitchFamily="18" charset="0"/>
              </a:rPr>
              <a:t> decimal number for all the rows assigned at 		the time of creation)</a:t>
            </a:r>
          </a:p>
          <a:p>
            <a:pPr>
              <a:buNone/>
            </a:pPr>
            <a:r>
              <a:rPr lang="en-US" sz="2600" dirty="0">
                <a:solidFill>
                  <a:srgbClr val="FF0000"/>
                </a:solidFill>
                <a:latin typeface="Bookman Old Style" pitchFamily="18" charset="0"/>
              </a:rPr>
              <a:t>		 (2)	When Count (</a:t>
            </a:r>
            <a:r>
              <a:rPr lang="en-US" sz="2600" dirty="0" err="1">
                <a:solidFill>
                  <a:srgbClr val="FF0000"/>
                </a:solidFill>
                <a:latin typeface="Bookman Old Style" pitchFamily="18" charset="0"/>
              </a:rPr>
              <a:t>Column_name</a:t>
            </a:r>
            <a:r>
              <a:rPr lang="en-US" sz="2600" dirty="0">
                <a:solidFill>
                  <a:srgbClr val="FF0000"/>
                </a:solidFill>
                <a:latin typeface="Bookman Old Style" pitchFamily="18" charset="0"/>
              </a:rPr>
              <a:t>) is used, it will count the 			number of values in a specified column except null values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42</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a:solidFill>
                  <a:srgbClr val="FF0000"/>
                </a:solidFill>
                <a:latin typeface="Copperplate Gothic Light" pitchFamily="34" charset="0"/>
              </a:rPr>
              <a:t>S3   SLO-1 : F</a:t>
            </a:r>
            <a:r>
              <a:rPr lang="en-US" sz="2800" dirty="0" err="1">
                <a:solidFill>
                  <a:srgbClr val="FF0000"/>
                </a:solidFill>
                <a:latin typeface="Copperplate Gothic Light" pitchFamily="34" charset="0"/>
              </a:rPr>
              <a:t>unctions</a:t>
            </a:r>
            <a:r>
              <a:rPr lang="en-US" sz="2800" dirty="0">
                <a:solidFill>
                  <a:srgbClr val="FF0000"/>
                </a:solidFill>
                <a:latin typeface="Copperplate Gothic Light" pitchFamily="34" charset="0"/>
              </a:rPr>
              <a:t> - aggregation functions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81864"/>
            <a:ext cx="10972156" cy="5034329"/>
          </a:xfrm>
        </p:spPr>
        <p:txBody>
          <a:bodyPr/>
          <a:lstStyle/>
          <a:p>
            <a:pPr>
              <a:buClr>
                <a:srgbClr val="C00000"/>
              </a:buClr>
              <a:buFont typeface="Wingdings" pitchFamily="2" charset="2"/>
              <a:buChar char="ü"/>
            </a:pPr>
            <a:r>
              <a:rPr lang="en-US" sz="2400" dirty="0">
                <a:solidFill>
                  <a:srgbClr val="C00000"/>
                </a:solidFill>
                <a:latin typeface="Copperplate Gothic Light" pitchFamily="34" charset="0"/>
              </a:rPr>
              <a:t>Distinct Function</a:t>
            </a:r>
          </a:p>
          <a:p>
            <a:pPr lvl="2">
              <a:buNone/>
            </a:pPr>
            <a:r>
              <a:rPr lang="en-US" sz="2400" dirty="0">
                <a:solidFill>
                  <a:srgbClr val="0000FF"/>
                </a:solidFill>
                <a:latin typeface="Bookman Old Style" pitchFamily="18" charset="0"/>
              </a:rPr>
              <a:t>Syntax : Distinct ( </a:t>
            </a:r>
            <a:r>
              <a:rPr lang="en-US" sz="2400" dirty="0" err="1">
                <a:solidFill>
                  <a:srgbClr val="0000FF"/>
                </a:solidFill>
                <a:latin typeface="Bookman Old Style" pitchFamily="18" charset="0"/>
              </a:rPr>
              <a:t>Column_name</a:t>
            </a:r>
            <a:r>
              <a:rPr lang="en-US" sz="2400" dirty="0">
                <a:solidFill>
                  <a:srgbClr val="0000FF"/>
                </a:solidFill>
                <a:latin typeface="Bookman Old Style" pitchFamily="18" charset="0"/>
              </a:rPr>
              <a:t>)</a:t>
            </a:r>
          </a:p>
          <a:p>
            <a:pPr lvl="2">
              <a:buNone/>
            </a:pPr>
            <a:r>
              <a:rPr lang="en-US" sz="2400" dirty="0">
                <a:solidFill>
                  <a:srgbClr val="0000FF"/>
                </a:solidFill>
                <a:latin typeface="Bookman Old Style" pitchFamily="18" charset="0"/>
              </a:rPr>
              <a:t>Example : Select distinct (job)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lvl="2">
              <a:buNone/>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C00000"/>
                </a:solidFill>
                <a:latin typeface="Copperplate Gothic Light" pitchFamily="34" charset="0"/>
              </a:rPr>
              <a:t>STDDEV Function</a:t>
            </a:r>
          </a:p>
          <a:p>
            <a:pPr lvl="2">
              <a:buNone/>
            </a:pPr>
            <a:r>
              <a:rPr lang="en-US" sz="2400" dirty="0">
                <a:solidFill>
                  <a:srgbClr val="0000FF"/>
                </a:solidFill>
                <a:latin typeface="Bookman Old Style" pitchFamily="18" charset="0"/>
              </a:rPr>
              <a:t>Syntax : </a:t>
            </a:r>
            <a:r>
              <a:rPr lang="en-US" sz="2400" dirty="0" err="1">
                <a:solidFill>
                  <a:srgbClr val="0000FF"/>
                </a:solidFill>
                <a:latin typeface="Bookman Old Style" pitchFamily="18" charset="0"/>
              </a:rPr>
              <a:t>Stddev</a:t>
            </a:r>
            <a:r>
              <a:rPr lang="en-US" sz="2400" dirty="0">
                <a:solidFill>
                  <a:srgbClr val="0000FF"/>
                </a:solidFill>
                <a:latin typeface="Bookman Old Style" pitchFamily="18" charset="0"/>
              </a:rPr>
              <a:t> ( </a:t>
            </a:r>
            <a:r>
              <a:rPr lang="en-US" sz="2400" dirty="0" err="1">
                <a:solidFill>
                  <a:srgbClr val="0000FF"/>
                </a:solidFill>
                <a:latin typeface="Bookman Old Style" pitchFamily="18" charset="0"/>
              </a:rPr>
              <a:t>Column_name</a:t>
            </a:r>
            <a:r>
              <a:rPr lang="en-US" sz="2400" dirty="0">
                <a:solidFill>
                  <a:srgbClr val="0000FF"/>
                </a:solidFill>
                <a:latin typeface="Bookman Old Style" pitchFamily="18" charset="0"/>
              </a:rPr>
              <a:t>)</a:t>
            </a:r>
          </a:p>
          <a:p>
            <a:pPr lvl="2">
              <a:buNone/>
            </a:pPr>
            <a:r>
              <a:rPr lang="en-US" sz="2400" dirty="0">
                <a:solidFill>
                  <a:srgbClr val="0000FF"/>
                </a:solidFill>
                <a:latin typeface="Bookman Old Style" pitchFamily="18" charset="0"/>
              </a:rPr>
              <a:t>Example : Select </a:t>
            </a:r>
            <a:r>
              <a:rPr lang="en-US" sz="2400" dirty="0" err="1">
                <a:solidFill>
                  <a:srgbClr val="0000FF"/>
                </a:solidFill>
                <a:latin typeface="Bookman Old Style" pitchFamily="18" charset="0"/>
              </a:rPr>
              <a:t>stddev</a:t>
            </a:r>
            <a:r>
              <a:rPr lang="en-US" sz="2400" dirty="0">
                <a:solidFill>
                  <a:srgbClr val="0000FF"/>
                </a:solidFill>
                <a:latin typeface="Bookman Old Style" pitchFamily="18" charset="0"/>
              </a:rPr>
              <a:t>(</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lvl="2">
              <a:buNone/>
            </a:pPr>
            <a:endParaRPr lang="en-US" sz="2400" dirty="0">
              <a:solidFill>
                <a:srgbClr val="0000FF"/>
              </a:solidFill>
              <a:latin typeface="Bookman Old Style" pitchFamily="18" charset="0"/>
            </a:endParaRPr>
          </a:p>
          <a:p>
            <a:pPr>
              <a:buClr>
                <a:srgbClr val="C00000"/>
              </a:buClr>
              <a:buFont typeface="Wingdings" pitchFamily="2" charset="2"/>
              <a:buChar char="ü"/>
            </a:pPr>
            <a:r>
              <a:rPr lang="en-US" sz="2400" dirty="0">
                <a:solidFill>
                  <a:srgbClr val="C00000"/>
                </a:solidFill>
                <a:latin typeface="Copperplate Gothic Light" pitchFamily="34" charset="0"/>
              </a:rPr>
              <a:t>Variance Function</a:t>
            </a:r>
          </a:p>
          <a:p>
            <a:pPr lvl="2">
              <a:buNone/>
            </a:pPr>
            <a:r>
              <a:rPr lang="en-US" sz="2400" dirty="0">
                <a:solidFill>
                  <a:srgbClr val="0000FF"/>
                </a:solidFill>
                <a:latin typeface="Bookman Old Style" pitchFamily="18" charset="0"/>
              </a:rPr>
              <a:t>Syntax : Variance (</a:t>
            </a:r>
            <a:r>
              <a:rPr lang="en-US" sz="2400" dirty="0" err="1">
                <a:solidFill>
                  <a:srgbClr val="0000FF"/>
                </a:solidFill>
                <a:latin typeface="Bookman Old Style" pitchFamily="18" charset="0"/>
              </a:rPr>
              <a:t>Coulmn_name</a:t>
            </a:r>
            <a:r>
              <a:rPr lang="en-US" sz="2400" dirty="0">
                <a:solidFill>
                  <a:srgbClr val="0000FF"/>
                </a:solidFill>
                <a:latin typeface="Bookman Old Style" pitchFamily="18" charset="0"/>
              </a:rPr>
              <a:t>)</a:t>
            </a:r>
          </a:p>
          <a:p>
            <a:pPr lvl="2">
              <a:buNone/>
            </a:pPr>
            <a:r>
              <a:rPr lang="en-US" sz="2400" dirty="0">
                <a:solidFill>
                  <a:srgbClr val="0000FF"/>
                </a:solidFill>
                <a:latin typeface="Bookman Old Style" pitchFamily="18" charset="0"/>
              </a:rPr>
              <a:t>Example : Select variance (</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43</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a:solidFill>
                  <a:srgbClr val="FF0000"/>
                </a:solidFill>
                <a:latin typeface="Copperplate Gothic Light" pitchFamily="34" charset="0"/>
              </a:rPr>
              <a:t>S3   SLO-1 : F</a:t>
            </a:r>
            <a:r>
              <a:rPr lang="en-US" sz="2800" dirty="0" err="1">
                <a:solidFill>
                  <a:srgbClr val="FF0000"/>
                </a:solidFill>
                <a:latin typeface="Copperplate Gothic Light" pitchFamily="34" charset="0"/>
              </a:rPr>
              <a:t>unctions</a:t>
            </a:r>
            <a:r>
              <a:rPr lang="en-US" sz="2800" dirty="0">
                <a:solidFill>
                  <a:srgbClr val="FF0000"/>
                </a:solidFill>
                <a:latin typeface="Copperplate Gothic Light" pitchFamily="34" charset="0"/>
              </a:rPr>
              <a:t> - aggregation functions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1572956" cy="6000792"/>
          </a:xfrm>
        </p:spPr>
        <p:txBody>
          <a:bodyPr>
            <a:normAutofit fontScale="92500" lnSpcReduction="20000"/>
          </a:bodyPr>
          <a:lstStyle/>
          <a:p>
            <a:pPr>
              <a:buNone/>
            </a:pPr>
            <a:r>
              <a:rPr lang="en-US" sz="2400" dirty="0">
                <a:solidFill>
                  <a:srgbClr val="C00000"/>
                </a:solidFill>
                <a:latin typeface="Copperplate Gothic Light" pitchFamily="34" charset="0"/>
              </a:rPr>
              <a:t>Some more examples using EMP table</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sum(</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avg</a:t>
            </a:r>
            <a:r>
              <a:rPr lang="en-US" sz="2400" dirty="0">
                <a:solidFill>
                  <a:srgbClr val="0000FF"/>
                </a:solidFill>
                <a:latin typeface="Bookman Old Style" pitchFamily="18" charset="0"/>
              </a:rPr>
              <a:t>(</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min(</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max(</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Job, sum(</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Job, count(job)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job, </a:t>
            </a:r>
            <a:r>
              <a:rPr lang="en-US" sz="2400" dirty="0" err="1">
                <a:solidFill>
                  <a:srgbClr val="0000FF"/>
                </a:solidFill>
                <a:latin typeface="Bookman Old Style" pitchFamily="18" charset="0"/>
              </a:rPr>
              <a:t>avg</a:t>
            </a:r>
            <a:r>
              <a:rPr lang="en-US" sz="2400" dirty="0">
                <a:solidFill>
                  <a:srgbClr val="0000FF"/>
                </a:solidFill>
                <a:latin typeface="Bookman Old Style" pitchFamily="18" charset="0"/>
              </a:rPr>
              <a:t>(</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max(</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),min(</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distinct (job)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count(*)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count(</a:t>
            </a:r>
            <a:r>
              <a:rPr lang="en-US" sz="2400" dirty="0" err="1">
                <a:solidFill>
                  <a:srgbClr val="0000FF"/>
                </a:solidFill>
                <a:latin typeface="Bookman Old Style" pitchFamily="18" charset="0"/>
              </a:rPr>
              <a:t>comm</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count(</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a:solidFill>
                  <a:srgbClr val="0000FF"/>
                </a:solidFill>
                <a:latin typeface="Bookman Old Style" pitchFamily="18" charset="0"/>
              </a:rPr>
              <a:t>Select </a:t>
            </a:r>
            <a:r>
              <a:rPr lang="en-US" sz="2400" dirty="0" err="1">
                <a:solidFill>
                  <a:srgbClr val="0000FF"/>
                </a:solidFill>
                <a:latin typeface="Bookman Old Style" pitchFamily="18" charset="0"/>
              </a:rPr>
              <a:t>stddev</a:t>
            </a:r>
            <a:r>
              <a:rPr lang="en-US" sz="2400" dirty="0">
                <a:solidFill>
                  <a:srgbClr val="0000FF"/>
                </a:solidFill>
                <a:latin typeface="Bookman Old Style" pitchFamily="18" charset="0"/>
              </a:rPr>
              <a:t>(</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a:solidFill>
                  <a:srgbClr val="0000FF"/>
                </a:solidFill>
                <a:latin typeface="Bookman Old Style" pitchFamily="18" charset="0"/>
              </a:rPr>
              <a:t>select </a:t>
            </a:r>
            <a:r>
              <a:rPr lang="en-US" sz="2400" dirty="0">
                <a:solidFill>
                  <a:srgbClr val="0000FF"/>
                </a:solidFill>
                <a:latin typeface="Bookman Old Style" pitchFamily="18" charset="0"/>
              </a:rPr>
              <a:t>variance(</a:t>
            </a:r>
            <a:r>
              <a:rPr lang="en-US" sz="2400" dirty="0" err="1">
                <a:solidFill>
                  <a:srgbClr val="0000FF"/>
                </a:solidFill>
                <a:latin typeface="Bookman Old Style" pitchFamily="18" charset="0"/>
              </a:rPr>
              <a:t>sal</a:t>
            </a:r>
            <a:r>
              <a:rPr lang="en-US" sz="2400" dirty="0">
                <a:solidFill>
                  <a:srgbClr val="0000FF"/>
                </a:solidFill>
                <a:latin typeface="Bookman Old Style" pitchFamily="18" charset="0"/>
              </a:rPr>
              <a:t>)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44</a:t>
            </a:fld>
            <a:endParaRPr lang="en-IN"/>
          </a:p>
        </p:txBody>
      </p:sp>
      <p:sp>
        <p:nvSpPr>
          <p:cNvPr id="8" name="Rectangle 7"/>
          <p:cNvSpPr/>
          <p:nvPr/>
        </p:nvSpPr>
        <p:spPr>
          <a:xfrm>
            <a:off x="0" y="17664"/>
            <a:ext cx="11005873" cy="523220"/>
          </a:xfrm>
          <a:prstGeom prst="rect">
            <a:avLst/>
          </a:prstGeom>
        </p:spPr>
        <p:txBody>
          <a:bodyPr wrap="square">
            <a:spAutoFit/>
          </a:bodyPr>
          <a:lstStyle/>
          <a:p>
            <a:r>
              <a:rPr lang="en-IN" sz="2800" dirty="0">
                <a:solidFill>
                  <a:srgbClr val="FF0000"/>
                </a:solidFill>
                <a:latin typeface="Copperplate Gothic Light" pitchFamily="34" charset="0"/>
              </a:rPr>
              <a:t>S3   SLO-1 : F</a:t>
            </a:r>
            <a:r>
              <a:rPr lang="en-US" sz="2800" dirty="0" err="1">
                <a:solidFill>
                  <a:srgbClr val="FF0000"/>
                </a:solidFill>
                <a:latin typeface="Copperplate Gothic Light" pitchFamily="34" charset="0"/>
              </a:rPr>
              <a:t>unctions</a:t>
            </a:r>
            <a:r>
              <a:rPr lang="en-US" sz="2800" dirty="0">
                <a:solidFill>
                  <a:srgbClr val="FF0000"/>
                </a:solidFill>
                <a:latin typeface="Copperplate Gothic Light" pitchFamily="34" charset="0"/>
              </a:rPr>
              <a:t> - aggregation functions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8988"/>
            <a:ext cx="10514231" cy="563764"/>
          </a:xfrm>
        </p:spPr>
        <p:txBody>
          <a:bodyPr>
            <a:normAutofit/>
          </a:bodyPr>
          <a:lstStyle/>
          <a:p>
            <a:pPr>
              <a:buNone/>
            </a:pPr>
            <a:r>
              <a:rPr lang="en-US" sz="2400" dirty="0">
                <a:solidFill>
                  <a:srgbClr val="C00000"/>
                </a:solidFill>
                <a:latin typeface="Copperplate Gothic Light" pitchFamily="34" charset="0"/>
              </a:rPr>
              <a:t>Numeric Functions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graphicFrame>
        <p:nvGraphicFramePr>
          <p:cNvPr id="7" name="Table 6"/>
          <p:cNvGraphicFramePr>
            <a:graphicFrameLocks noGrp="1"/>
          </p:cNvGraphicFramePr>
          <p:nvPr/>
        </p:nvGraphicFramePr>
        <p:xfrm>
          <a:off x="569342" y="1639017"/>
          <a:ext cx="11098028" cy="4440349"/>
        </p:xfrm>
        <a:graphic>
          <a:graphicData uri="http://schemas.openxmlformats.org/drawingml/2006/table">
            <a:tbl>
              <a:tblPr/>
              <a:tblGrid>
                <a:gridCol w="1882526">
                  <a:extLst>
                    <a:ext uri="{9D8B030D-6E8A-4147-A177-3AD203B41FA5}">
                      <a16:colId xmlns:a16="http://schemas.microsoft.com/office/drawing/2014/main" val="20000"/>
                    </a:ext>
                  </a:extLst>
                </a:gridCol>
                <a:gridCol w="4436507">
                  <a:extLst>
                    <a:ext uri="{9D8B030D-6E8A-4147-A177-3AD203B41FA5}">
                      <a16:colId xmlns:a16="http://schemas.microsoft.com/office/drawing/2014/main" val="20001"/>
                    </a:ext>
                  </a:extLst>
                </a:gridCol>
                <a:gridCol w="4778995">
                  <a:extLst>
                    <a:ext uri="{9D8B030D-6E8A-4147-A177-3AD203B41FA5}">
                      <a16:colId xmlns:a16="http://schemas.microsoft.com/office/drawing/2014/main" val="20002"/>
                    </a:ext>
                  </a:extLst>
                </a:gridCol>
              </a:tblGrid>
              <a:tr h="378349">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a:solidFill>
                            <a:srgbClr val="C00000"/>
                          </a:solidFill>
                          <a:latin typeface="Copperplate Gothic Light" pitchFamily="34" charset="0"/>
                          <a:ea typeface="Times New Roman"/>
                          <a:cs typeface="Times New Roman"/>
                        </a:rPr>
                        <a:t>Example</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55520">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Abs(n)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Absolute value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abs(-15)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8349">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Ceil(n)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Smallest </a:t>
                      </a:r>
                      <a:r>
                        <a:rPr lang="en-US" sz="1800" dirty="0" err="1">
                          <a:solidFill>
                            <a:srgbClr val="0000FF"/>
                          </a:solidFill>
                          <a:latin typeface="Bookman Old Style" pitchFamily="18" charset="0"/>
                          <a:ea typeface="Times New Roman"/>
                          <a:cs typeface="Times New Roman"/>
                        </a:rPr>
                        <a:t>int</a:t>
                      </a:r>
                      <a:r>
                        <a:rPr lang="en-US" sz="1800" dirty="0">
                          <a:solidFill>
                            <a:srgbClr val="0000FF"/>
                          </a:solidFill>
                          <a:latin typeface="Bookman Old Style" pitchFamily="18" charset="0"/>
                          <a:ea typeface="Times New Roman"/>
                          <a:cs typeface="Times New Roman"/>
                        </a:rPr>
                        <a:t> &gt;=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ceil(33.645)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64817">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Cos(n)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Cosine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cos</a:t>
                      </a:r>
                      <a:r>
                        <a:rPr lang="en-US" sz="1800" dirty="0">
                          <a:solidFill>
                            <a:srgbClr val="0000FF"/>
                          </a:solidFill>
                          <a:latin typeface="Bookman Old Style" pitchFamily="18" charset="0"/>
                          <a:ea typeface="Times New Roman"/>
                          <a:cs typeface="Times New Roman"/>
                        </a:rPr>
                        <a:t>(180)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26630">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Cosh(n)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tabLst>
                          <a:tab pos="905510" algn="l"/>
                        </a:tabLst>
                      </a:pPr>
                      <a:r>
                        <a:rPr lang="en-US" sz="1800" dirty="0">
                          <a:solidFill>
                            <a:srgbClr val="0000FF"/>
                          </a:solidFill>
                          <a:latin typeface="Bookman Old Style" pitchFamily="18" charset="0"/>
                          <a:ea typeface="Times New Roman"/>
                          <a:cs typeface="Times New Roman"/>
                        </a:rPr>
                        <a:t>Hyperbolic </a:t>
                      </a:r>
                      <a:r>
                        <a:rPr lang="en-US" sz="1800" spc="-15" dirty="0">
                          <a:solidFill>
                            <a:srgbClr val="0000FF"/>
                          </a:solidFill>
                          <a:latin typeface="Bookman Old Style" pitchFamily="18" charset="0"/>
                          <a:ea typeface="Times New Roman"/>
                          <a:cs typeface="Times New Roman"/>
                        </a:rPr>
                        <a:t>cosine </a:t>
                      </a:r>
                      <a:r>
                        <a:rPr lang="en-US" sz="1800" dirty="0">
                          <a:solidFill>
                            <a:srgbClr val="0000FF"/>
                          </a:solidFill>
                          <a:latin typeface="Bookman Old Style" pitchFamily="18" charset="0"/>
                          <a:ea typeface="Times New Roman"/>
                          <a:cs typeface="Times New Roman"/>
                        </a:rPr>
                        <a:t>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cosh</a:t>
                      </a:r>
                      <a:r>
                        <a:rPr lang="en-US" sz="1800" dirty="0">
                          <a:solidFill>
                            <a:srgbClr val="0000FF"/>
                          </a:solidFill>
                          <a:latin typeface="Bookman Old Style" pitchFamily="18" charset="0"/>
                          <a:ea typeface="Times New Roman"/>
                          <a:cs typeface="Times New Roman"/>
                        </a:rPr>
                        <a:t>(0)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4173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Exp(n)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ct val="55000"/>
                        </a:lnSpc>
                        <a:spcBef>
                          <a:spcPts val="170"/>
                        </a:spcBef>
                        <a:spcAft>
                          <a:spcPts val="0"/>
                        </a:spcAft>
                      </a:pPr>
                      <a:r>
                        <a:rPr lang="en-US" sz="1800">
                          <a:solidFill>
                            <a:srgbClr val="0000FF"/>
                          </a:solidFill>
                          <a:latin typeface="Bookman Old Style" pitchFamily="18" charset="0"/>
                          <a:ea typeface="Times New Roman"/>
                          <a:cs typeface="Times New Roman"/>
                        </a:rPr>
                        <a:t>en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exp(2)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37834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Floor(n)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Largest int &lt;=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floor(100.2)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47259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pPr>
                      <a:r>
                        <a:rPr lang="en-US" sz="1800" dirty="0">
                          <a:solidFill>
                            <a:srgbClr val="0000FF"/>
                          </a:solidFill>
                          <a:latin typeface="Bookman Old Style" pitchFamily="18" charset="0"/>
                          <a:ea typeface="Times New Roman"/>
                          <a:cs typeface="Times New Roman"/>
                        </a:rPr>
                        <a:t>Natural log of n (base 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ln</a:t>
                      </a:r>
                      <a:r>
                        <a:rPr lang="en-US" sz="1800" dirty="0">
                          <a:solidFill>
                            <a:srgbClr val="0000FF"/>
                          </a:solidFill>
                          <a:latin typeface="Bookman Old Style" pitchFamily="18" charset="0"/>
                          <a:ea typeface="Times New Roman"/>
                          <a:cs typeface="Times New Roman"/>
                        </a:rPr>
                        <a:t>(5)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7834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Log(b,n)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Log n base b</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log(2,64)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690063">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Mod(m,n)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892175" algn="l"/>
                          <a:tab pos="1175385" algn="l"/>
                        </a:tabLst>
                      </a:pPr>
                      <a:r>
                        <a:rPr lang="en-US" sz="1800" dirty="0">
                          <a:solidFill>
                            <a:srgbClr val="0000FF"/>
                          </a:solidFill>
                          <a:latin typeface="Bookman Old Style" pitchFamily="18" charset="0"/>
                          <a:ea typeface="Times New Roman"/>
                          <a:cs typeface="Times New Roman"/>
                        </a:rPr>
                        <a:t>Remainder of </a:t>
                      </a:r>
                      <a:r>
                        <a:rPr lang="en-US" sz="1800" spc="-85" dirty="0">
                          <a:solidFill>
                            <a:srgbClr val="0000FF"/>
                          </a:solidFill>
                          <a:latin typeface="Bookman Old Style" pitchFamily="18" charset="0"/>
                          <a:ea typeface="Times New Roman"/>
                          <a:cs typeface="Times New Roman"/>
                        </a:rPr>
                        <a:t>m </a:t>
                      </a:r>
                      <a:r>
                        <a:rPr lang="en-US" sz="1800" dirty="0">
                          <a:solidFill>
                            <a:srgbClr val="0000FF"/>
                          </a:solidFill>
                          <a:latin typeface="Bookman Old Style" pitchFamily="18" charset="0"/>
                          <a:ea typeface="Times New Roman"/>
                          <a:cs typeface="Times New Roman"/>
                        </a:rPr>
                        <a:t>divided by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mod(17,3)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67550"/>
            <a:ext cx="10400652" cy="706640"/>
          </a:xfrm>
        </p:spPr>
        <p:txBody>
          <a:bodyPr>
            <a:normAutofit/>
          </a:bodyPr>
          <a:lstStyle/>
          <a:p>
            <a:pPr>
              <a:buNone/>
            </a:pPr>
            <a:r>
              <a:rPr lang="en-US" sz="2400" dirty="0">
                <a:solidFill>
                  <a:srgbClr val="C00000"/>
                </a:solidFill>
                <a:latin typeface="Copperplate Gothic Light" pitchFamily="34" charset="0"/>
              </a:rPr>
              <a:t>Numeric Functions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46</a:t>
            </a:fld>
            <a:endParaRPr lang="en-IN"/>
          </a:p>
        </p:txBody>
      </p:sp>
      <p:graphicFrame>
        <p:nvGraphicFramePr>
          <p:cNvPr id="6" name="Table 5"/>
          <p:cNvGraphicFramePr>
            <a:graphicFrameLocks noGrp="1"/>
          </p:cNvGraphicFramePr>
          <p:nvPr/>
        </p:nvGraphicFramePr>
        <p:xfrm>
          <a:off x="523043" y="1439054"/>
          <a:ext cx="11072889" cy="5072100"/>
        </p:xfrm>
        <a:graphic>
          <a:graphicData uri="http://schemas.openxmlformats.org/drawingml/2006/table">
            <a:tbl>
              <a:tblPr/>
              <a:tblGrid>
                <a:gridCol w="2131293">
                  <a:extLst>
                    <a:ext uri="{9D8B030D-6E8A-4147-A177-3AD203B41FA5}">
                      <a16:colId xmlns:a16="http://schemas.microsoft.com/office/drawing/2014/main" val="20000"/>
                    </a:ext>
                  </a:extLst>
                </a:gridCol>
                <a:gridCol w="3916672">
                  <a:extLst>
                    <a:ext uri="{9D8B030D-6E8A-4147-A177-3AD203B41FA5}">
                      <a16:colId xmlns:a16="http://schemas.microsoft.com/office/drawing/2014/main" val="20001"/>
                    </a:ext>
                  </a:extLst>
                </a:gridCol>
                <a:gridCol w="5024924">
                  <a:extLst>
                    <a:ext uri="{9D8B030D-6E8A-4147-A177-3AD203B41FA5}">
                      <a16:colId xmlns:a16="http://schemas.microsoft.com/office/drawing/2014/main" val="20002"/>
                    </a:ext>
                  </a:extLst>
                </a:gridCol>
              </a:tblGrid>
              <a:tr h="318299">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a:solidFill>
                            <a:srgbClr val="C00000"/>
                          </a:solidFill>
                          <a:latin typeface="Copperplate Gothic Light" pitchFamily="34" charset="0"/>
                          <a:ea typeface="Times New Roman"/>
                          <a:cs typeface="Times New Roman"/>
                        </a:rPr>
                        <a:t>Example</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92002">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Power(</a:t>
                      </a:r>
                      <a:r>
                        <a:rPr lang="en-US" sz="1800" dirty="0" err="1">
                          <a:solidFill>
                            <a:srgbClr val="0000FF"/>
                          </a:solidFill>
                          <a:latin typeface="Bookman Old Style" pitchFamily="18" charset="0"/>
                          <a:ea typeface="Times New Roman"/>
                          <a:cs typeface="Times New Roman"/>
                        </a:rPr>
                        <a:t>m,n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m power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Select power(5,3)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07550">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Round(m,n)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9690">
                        <a:spcAft>
                          <a:spcPts val="0"/>
                        </a:spcAft>
                        <a:tabLst>
                          <a:tab pos="325755" algn="l"/>
                          <a:tab pos="962660" algn="l"/>
                          <a:tab pos="1219835" algn="l"/>
                        </a:tabLst>
                      </a:pPr>
                      <a:r>
                        <a:rPr lang="en-US" sz="1800" dirty="0">
                          <a:solidFill>
                            <a:srgbClr val="0000FF"/>
                          </a:solidFill>
                          <a:latin typeface="Bookman Old Style" pitchFamily="18" charset="0"/>
                          <a:ea typeface="Times New Roman"/>
                          <a:cs typeface="Times New Roman"/>
                        </a:rPr>
                        <a:t>m	rounded to </a:t>
                      </a:r>
                      <a:r>
                        <a:rPr lang="en-US" sz="1800" spc="-85" dirty="0">
                          <a:solidFill>
                            <a:srgbClr val="0000FF"/>
                          </a:solidFill>
                          <a:latin typeface="Bookman Old Style" pitchFamily="18" charset="0"/>
                          <a:ea typeface="Times New Roman"/>
                          <a:cs typeface="Times New Roman"/>
                        </a:rPr>
                        <a:t>n </a:t>
                      </a:r>
                      <a:r>
                        <a:rPr lang="en-US" sz="1800" dirty="0">
                          <a:solidFill>
                            <a:srgbClr val="0000FF"/>
                          </a:solidFill>
                          <a:latin typeface="Bookman Old Style" pitchFamily="18" charset="0"/>
                          <a:ea typeface="Times New Roman"/>
                          <a:cs typeface="Times New Roman"/>
                        </a:rPr>
                        <a:t>decimal places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round(125.67854,2)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719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Sign(n)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If n&lt;0, -1 if n=0, 0 otherwise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sin(-19)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8974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sin(90)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4719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Hyperbolic sin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sinh</a:t>
                      </a:r>
                      <a:r>
                        <a:rPr lang="en-US" sz="1800" dirty="0">
                          <a:solidFill>
                            <a:srgbClr val="0000FF"/>
                          </a:solidFill>
                          <a:latin typeface="Bookman Old Style" pitchFamily="18" charset="0"/>
                          <a:ea typeface="Times New Roman"/>
                          <a:cs typeface="Times New Roman"/>
                        </a:rPr>
                        <a:t>(45)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498645">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Sqrt(n)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Square root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sqrt</a:t>
                      </a:r>
                      <a:r>
                        <a:rPr lang="en-US" sz="1800" dirty="0">
                          <a:solidFill>
                            <a:srgbClr val="0000FF"/>
                          </a:solidFill>
                          <a:latin typeface="Bookman Old Style" pitchFamily="18" charset="0"/>
                          <a:ea typeface="Times New Roman"/>
                          <a:cs typeface="Times New Roman"/>
                        </a:rPr>
                        <a:t>(7)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623306">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Tan(n)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Tangent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Select tan(45)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623306">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Tanh(n)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pPr>
                      <a:r>
                        <a:rPr lang="en-US" sz="1800">
                          <a:solidFill>
                            <a:srgbClr val="0000FF"/>
                          </a:solidFill>
                          <a:latin typeface="Bookman Old Style" pitchFamily="18" charset="0"/>
                          <a:ea typeface="Times New Roman"/>
                          <a:cs typeface="Times New Roman"/>
                        </a:rPr>
                        <a:t>Hyperbolic tangent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tanh(60)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575387">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Trunc</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m,n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m truncated to n decimal places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trunc</a:t>
                      </a:r>
                      <a:r>
                        <a:rPr lang="en-US" sz="1800" dirty="0">
                          <a:solidFill>
                            <a:srgbClr val="0000FF"/>
                          </a:solidFill>
                          <a:latin typeface="Bookman Old Style" pitchFamily="18" charset="0"/>
                          <a:ea typeface="Times New Roman"/>
                          <a:cs typeface="Times New Roman"/>
                        </a:rPr>
                        <a:t>(125.5764,2)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7" name="Rectangle 6"/>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0514231" cy="563764"/>
          </a:xfrm>
        </p:spPr>
        <p:txBody>
          <a:bodyPr>
            <a:normAutofit/>
          </a:bodyPr>
          <a:lstStyle/>
          <a:p>
            <a:pPr>
              <a:buNone/>
            </a:pPr>
            <a:r>
              <a:rPr lang="en-US" sz="2400" dirty="0">
                <a:solidFill>
                  <a:srgbClr val="C00000"/>
                </a:solidFill>
                <a:latin typeface="Copperplate Gothic Light" pitchFamily="34" charset="0"/>
              </a:rPr>
              <a:t>Date Functions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47</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graphicFrame>
        <p:nvGraphicFramePr>
          <p:cNvPr id="7" name="Table 6"/>
          <p:cNvGraphicFramePr>
            <a:graphicFrameLocks noGrp="1"/>
          </p:cNvGraphicFramePr>
          <p:nvPr/>
        </p:nvGraphicFramePr>
        <p:xfrm>
          <a:off x="237290" y="1302588"/>
          <a:ext cx="11644393" cy="5245619"/>
        </p:xfrm>
        <a:graphic>
          <a:graphicData uri="http://schemas.openxmlformats.org/drawingml/2006/table">
            <a:tbl>
              <a:tblPr/>
              <a:tblGrid>
                <a:gridCol w="2786082">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gridCol w="4857783">
                  <a:extLst>
                    <a:ext uri="{9D8B030D-6E8A-4147-A177-3AD203B41FA5}">
                      <a16:colId xmlns:a16="http://schemas.microsoft.com/office/drawing/2014/main" val="20002"/>
                    </a:ext>
                  </a:extLst>
                </a:gridCol>
              </a:tblGrid>
              <a:tr h="396816">
                <a:tc>
                  <a:txBody>
                    <a:bodyPr/>
                    <a:lstStyle/>
                    <a:p>
                      <a:pPr marL="485775">
                        <a:lnSpc>
                          <a:spcPts val="1365"/>
                        </a:lnSpc>
                        <a:spcAft>
                          <a:spcPts val="0"/>
                        </a:spcAft>
                      </a:pPr>
                      <a:r>
                        <a:rPr lang="en-US" sz="1800" b="0" dirty="0">
                          <a:solidFill>
                            <a:srgbClr val="C00000"/>
                          </a:solidFill>
                          <a:latin typeface="Copperplate Gothic Light" pitchFamily="34" charset="0"/>
                          <a:ea typeface="Times New Roman"/>
                          <a:cs typeface="Times New Roman"/>
                        </a:rPr>
                        <a:t>Functions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nSpc>
                          <a:spcPts val="1365"/>
                        </a:lnSpc>
                        <a:spcAft>
                          <a:spcPts val="0"/>
                        </a:spcAft>
                      </a:pPr>
                      <a:r>
                        <a:rPr lang="en-US" sz="1800" b="0" dirty="0">
                          <a:solidFill>
                            <a:srgbClr val="C00000"/>
                          </a:solidFill>
                          <a:latin typeface="Copperplate Gothic Light" pitchFamily="34" charset="0"/>
                          <a:ea typeface="Times New Roman"/>
                          <a:cs typeface="Times New Roman"/>
                        </a:rPr>
                        <a:t>Value Returned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095" marR="1137920" algn="ctr">
                        <a:lnSpc>
                          <a:spcPts val="1365"/>
                        </a:lnSpc>
                        <a:spcAft>
                          <a:spcPts val="0"/>
                        </a:spcAft>
                      </a:pPr>
                      <a:r>
                        <a:rPr lang="en-US" sz="1800" b="0" dirty="0">
                          <a:solidFill>
                            <a:srgbClr val="C00000"/>
                          </a:solidFill>
                          <a:latin typeface="Copperplate Gothic Light" pitchFamily="34" charset="0"/>
                          <a:ea typeface="Times New Roman"/>
                          <a:cs typeface="Times New Roman"/>
                        </a:rPr>
                        <a:t>Example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646981">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add_months</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3975">
                        <a:spcAft>
                          <a:spcPts val="0"/>
                        </a:spcAft>
                      </a:pPr>
                      <a:r>
                        <a:rPr lang="en-US" sz="1800" dirty="0">
                          <a:solidFill>
                            <a:srgbClr val="0000FF"/>
                          </a:solidFill>
                          <a:latin typeface="Bookman Old Style" pitchFamily="18" charset="0"/>
                          <a:ea typeface="Times New Roman"/>
                          <a:cs typeface="Times New Roman"/>
                        </a:rPr>
                        <a:t>‘n’ months added to date ‘d’.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add_months</a:t>
                      </a:r>
                      <a:r>
                        <a:rPr lang="en-US" sz="1800" dirty="0">
                          <a:solidFill>
                            <a:srgbClr val="0000FF"/>
                          </a:solidFill>
                          <a:latin typeface="Bookman Old Style" pitchFamily="18" charset="0"/>
                          <a:ea typeface="Times New Roman"/>
                          <a:cs typeface="Times New Roman"/>
                        </a:rPr>
                        <a:t>(sysdate,2)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771798">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last_day</a:t>
                      </a:r>
                      <a:r>
                        <a:rPr lang="en-US" sz="1800" dirty="0">
                          <a:solidFill>
                            <a:srgbClr val="0000FF"/>
                          </a:solidFill>
                          <a:latin typeface="Bookman Old Style" pitchFamily="18" charset="0"/>
                          <a:ea typeface="Times New Roman"/>
                          <a:cs typeface="Times New Roman"/>
                        </a:rPr>
                        <a:t>(d)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dirty="0">
                          <a:solidFill>
                            <a:srgbClr val="0000FF"/>
                          </a:solidFill>
                          <a:latin typeface="Bookman Old Style" pitchFamily="18" charset="0"/>
                          <a:ea typeface="Times New Roman"/>
                          <a:cs typeface="Times New Roman"/>
                        </a:rPr>
                        <a:t>Date corresponding to the last day </a:t>
                      </a:r>
                      <a:r>
                        <a:rPr lang="en-US" sz="1800" spc="-40" dirty="0">
                          <a:solidFill>
                            <a:srgbClr val="0000FF"/>
                          </a:solidFill>
                          <a:latin typeface="Bookman Old Style" pitchFamily="18" charset="0"/>
                          <a:ea typeface="Times New Roman"/>
                          <a:cs typeface="Times New Roman"/>
                        </a:rPr>
                        <a:t>of  </a:t>
                      </a:r>
                      <a:r>
                        <a:rPr lang="en-US" sz="1800" dirty="0">
                          <a:solidFill>
                            <a:srgbClr val="0000FF"/>
                          </a:solidFill>
                          <a:latin typeface="Bookman Old Style" pitchFamily="18" charset="0"/>
                          <a:ea typeface="Times New Roman"/>
                          <a:cs typeface="Times New Roman"/>
                        </a:rPr>
                        <a:t>the month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last_day</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sysdate</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849968">
                <a:tc>
                  <a:txBody>
                    <a:bodyPr/>
                    <a:lstStyle/>
                    <a:p>
                      <a:pPr marL="67945">
                        <a:lnSpc>
                          <a:spcPts val="1350"/>
                        </a:lnSpc>
                        <a:spcAft>
                          <a:spcPts val="0"/>
                        </a:spcAft>
                      </a:pPr>
                      <a:r>
                        <a:rPr lang="en-US" sz="1800" dirty="0" err="1">
                          <a:solidFill>
                            <a:srgbClr val="0000FF"/>
                          </a:solidFill>
                          <a:latin typeface="Bookman Old Style" pitchFamily="18" charset="0"/>
                          <a:ea typeface="Times New Roman"/>
                          <a:cs typeface="Times New Roman"/>
                        </a:rPr>
                        <a:t>to_date</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str,’format</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dirty="0">
                          <a:solidFill>
                            <a:srgbClr val="0000FF"/>
                          </a:solidFill>
                          <a:latin typeface="Bookman Old Style" pitchFamily="18" charset="0"/>
                          <a:ea typeface="Times New Roman"/>
                          <a:cs typeface="Times New Roman"/>
                        </a:rPr>
                        <a:t>Converts the string </a:t>
                      </a:r>
                      <a:r>
                        <a:rPr lang="en-US" sz="1800" dirty="0" err="1">
                          <a:solidFill>
                            <a:srgbClr val="0000FF"/>
                          </a:solidFill>
                          <a:latin typeface="Bookman Old Style" pitchFamily="18" charset="0"/>
                          <a:ea typeface="Times New Roman"/>
                          <a:cs typeface="Times New Roman"/>
                        </a:rPr>
                        <a:t>ina</a:t>
                      </a:r>
                      <a:r>
                        <a:rPr lang="en-US" sz="1800" dirty="0">
                          <a:solidFill>
                            <a:srgbClr val="0000FF"/>
                          </a:solidFill>
                          <a:latin typeface="Bookman Old Style" pitchFamily="18" charset="0"/>
                          <a:ea typeface="Times New Roman"/>
                          <a:cs typeface="Times New Roman"/>
                        </a:rPr>
                        <a:t> given format into Oracle date.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1595">
                        <a:lnSpc>
                          <a:spcPct val="98000"/>
                        </a:lnSpc>
                        <a:spcAft>
                          <a:spcPts val="0"/>
                        </a:spcAft>
                        <a:tabLst>
                          <a:tab pos="610870"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to_date</a:t>
                      </a:r>
                      <a:r>
                        <a:rPr lang="en-US" sz="1800" spc="-5" dirty="0">
                          <a:solidFill>
                            <a:srgbClr val="0000FF"/>
                          </a:solidFill>
                          <a:latin typeface="Bookman Old Style" pitchFamily="18" charset="0"/>
                          <a:ea typeface="Times New Roman"/>
                          <a:cs typeface="Times New Roman"/>
                        </a:rPr>
                        <a:t>(’10-02-09’,’dd-mm-yy’)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681487">
                <a:tc>
                  <a:txBody>
                    <a:bodyPr/>
                    <a:lstStyle/>
                    <a:p>
                      <a:pPr marL="67945">
                        <a:lnSpc>
                          <a:spcPts val="1350"/>
                        </a:lnSpc>
                        <a:spcAft>
                          <a:spcPts val="0"/>
                        </a:spcAft>
                      </a:pPr>
                      <a:r>
                        <a:rPr lang="en-US" sz="1800" dirty="0" err="1">
                          <a:solidFill>
                            <a:srgbClr val="0000FF"/>
                          </a:solidFill>
                          <a:latin typeface="Bookman Old Style" pitchFamily="18" charset="0"/>
                          <a:ea typeface="Times New Roman"/>
                          <a:cs typeface="Times New Roman"/>
                        </a:rPr>
                        <a:t>to_char</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date,’format</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tabLst>
                          <a:tab pos="1042035" algn="l"/>
                        </a:tabLst>
                      </a:pPr>
                      <a:r>
                        <a:rPr lang="en-US" sz="1800" dirty="0">
                          <a:solidFill>
                            <a:srgbClr val="0000FF"/>
                          </a:solidFill>
                          <a:latin typeface="Bookman Old Style" pitchFamily="18" charset="0"/>
                          <a:ea typeface="Times New Roman"/>
                          <a:cs typeface="Times New Roman"/>
                        </a:rPr>
                        <a:t>Reformats </a:t>
                      </a:r>
                      <a:r>
                        <a:rPr lang="en-US" sz="1800" spc="-25" dirty="0">
                          <a:solidFill>
                            <a:srgbClr val="0000FF"/>
                          </a:solidFill>
                          <a:latin typeface="Bookman Old Style" pitchFamily="18" charset="0"/>
                          <a:ea typeface="Times New Roman"/>
                          <a:cs typeface="Times New Roman"/>
                        </a:rPr>
                        <a:t>date </a:t>
                      </a:r>
                      <a:r>
                        <a:rPr lang="en-US" sz="1800" dirty="0">
                          <a:solidFill>
                            <a:srgbClr val="0000FF"/>
                          </a:solidFill>
                          <a:latin typeface="Bookman Old Style" pitchFamily="18" charset="0"/>
                          <a:ea typeface="Times New Roman"/>
                          <a:cs typeface="Times New Roman"/>
                        </a:rPr>
                        <a:t>according to format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86360">
                        <a:spcAft>
                          <a:spcPts val="0"/>
                        </a:spcAft>
                        <a:tabLst>
                          <a:tab pos="620395"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to_char</a:t>
                      </a:r>
                      <a:r>
                        <a:rPr lang="en-US" sz="1800" spc="-5" dirty="0">
                          <a:solidFill>
                            <a:srgbClr val="0000FF"/>
                          </a:solidFill>
                          <a:latin typeface="Bookman Old Style" pitchFamily="18" charset="0"/>
                          <a:ea typeface="Times New Roman"/>
                          <a:cs typeface="Times New Roman"/>
                        </a:rPr>
                        <a:t>(</a:t>
                      </a:r>
                      <a:r>
                        <a:rPr lang="en-US" sz="1800" spc="-5" dirty="0" err="1">
                          <a:solidFill>
                            <a:srgbClr val="0000FF"/>
                          </a:solidFill>
                          <a:latin typeface="Bookman Old Style" pitchFamily="18" charset="0"/>
                          <a:ea typeface="Times New Roman"/>
                          <a:cs typeface="Times New Roman"/>
                        </a:rPr>
                        <a:t>sysdate,’dy</a:t>
                      </a:r>
                      <a:r>
                        <a:rPr lang="en-US" sz="1800" spc="-5" dirty="0">
                          <a:solidFill>
                            <a:srgbClr val="0000FF"/>
                          </a:solidFill>
                          <a:latin typeface="Bookman Old Style" pitchFamily="18" charset="0"/>
                          <a:ea typeface="Times New Roman"/>
                          <a:cs typeface="Times New Roman"/>
                        </a:rPr>
                        <a:t>  </a:t>
                      </a:r>
                      <a:r>
                        <a:rPr lang="en-US" sz="1800" spc="-5" dirty="0" err="1">
                          <a:solidFill>
                            <a:srgbClr val="0000FF"/>
                          </a:solidFill>
                          <a:latin typeface="Bookman Old Style" pitchFamily="18" charset="0"/>
                          <a:ea typeface="Times New Roman"/>
                          <a:cs typeface="Times New Roman"/>
                        </a:rPr>
                        <a:t>dd</a:t>
                      </a:r>
                      <a:r>
                        <a:rPr lang="en-US" sz="1800" spc="-5" baseline="0" dirty="0">
                          <a:solidFill>
                            <a:srgbClr val="0000FF"/>
                          </a:solidFill>
                          <a:latin typeface="Bookman Old Style" pitchFamily="18" charset="0"/>
                          <a:ea typeface="Times New Roman"/>
                          <a:cs typeface="Times New Roman"/>
                        </a:rPr>
                        <a:t> </a:t>
                      </a:r>
                      <a:r>
                        <a:rPr lang="en-US" sz="1800" spc="-5" baseline="0" dirty="0" err="1">
                          <a:solidFill>
                            <a:srgbClr val="0000FF"/>
                          </a:solidFill>
                          <a:latin typeface="Bookman Old Style" pitchFamily="18" charset="0"/>
                          <a:ea typeface="Times New Roman"/>
                          <a:cs typeface="Times New Roman"/>
                        </a:rPr>
                        <a:t>mon</a:t>
                      </a:r>
                      <a:r>
                        <a:rPr lang="en-US" sz="1800" spc="-5" baseline="0" dirty="0">
                          <a:solidFill>
                            <a:srgbClr val="0000FF"/>
                          </a:solidFill>
                          <a:latin typeface="Bookman Old Style" pitchFamily="18" charset="0"/>
                          <a:ea typeface="Times New Roman"/>
                          <a:cs typeface="Times New Roman"/>
                        </a:rPr>
                        <a:t> </a:t>
                      </a:r>
                      <a:r>
                        <a:rPr lang="en-US" sz="1800" dirty="0" err="1">
                          <a:solidFill>
                            <a:srgbClr val="0000FF"/>
                          </a:solidFill>
                          <a:latin typeface="Bookman Old Style" pitchFamily="18" charset="0"/>
                          <a:ea typeface="Times New Roman"/>
                          <a:cs typeface="Times New Roman"/>
                        </a:rPr>
                        <a:t>yyyy</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824005">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months_between</a:t>
                      </a:r>
                      <a:r>
                        <a:rPr lang="en-US" sz="1800" dirty="0">
                          <a:solidFill>
                            <a:srgbClr val="0000FF"/>
                          </a:solidFill>
                          <a:latin typeface="Bookman Old Style" pitchFamily="18" charset="0"/>
                          <a:ea typeface="Times New Roman"/>
                          <a:cs typeface="Times New Roman"/>
                        </a:rPr>
                        <a:t>(d1,d2)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505460" algn="l"/>
                          <a:tab pos="845185" algn="l"/>
                        </a:tabLst>
                      </a:pPr>
                      <a:r>
                        <a:rPr lang="en-US" sz="1800">
                          <a:solidFill>
                            <a:srgbClr val="0000FF"/>
                          </a:solidFill>
                          <a:latin typeface="Bookman Old Style" pitchFamily="18" charset="0"/>
                          <a:ea typeface="Times New Roman"/>
                          <a:cs typeface="Times New Roman"/>
                        </a:rPr>
                        <a:t>No.	of	</a:t>
                      </a:r>
                      <a:r>
                        <a:rPr lang="en-US" sz="1800" spc="-15">
                          <a:solidFill>
                            <a:srgbClr val="0000FF"/>
                          </a:solidFill>
                          <a:latin typeface="Bookman Old Style" pitchFamily="18" charset="0"/>
                          <a:ea typeface="Times New Roman"/>
                          <a:cs typeface="Times New Roman"/>
                        </a:rPr>
                        <a:t>months </a:t>
                      </a:r>
                      <a:r>
                        <a:rPr lang="en-US" sz="1800">
                          <a:solidFill>
                            <a:srgbClr val="0000FF"/>
                          </a:solidFill>
                          <a:latin typeface="Bookman Old Style" pitchFamily="18" charset="0"/>
                          <a:ea typeface="Times New Roman"/>
                          <a:cs typeface="Times New Roman"/>
                        </a:rPr>
                        <a:t>between two dates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2230">
                        <a:spcAft>
                          <a:spcPts val="0"/>
                        </a:spcAft>
                        <a:tabLst>
                          <a:tab pos="1033780"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months_between</a:t>
                      </a:r>
                      <a:r>
                        <a:rPr lang="en-US" sz="1800" spc="-5" dirty="0">
                          <a:solidFill>
                            <a:srgbClr val="0000FF"/>
                          </a:solidFill>
                          <a:latin typeface="Bookman Old Style" pitchFamily="18" charset="0"/>
                          <a:ea typeface="Times New Roman"/>
                          <a:cs typeface="Times New Roman"/>
                        </a:rPr>
                        <a:t>(</a:t>
                      </a:r>
                      <a:r>
                        <a:rPr lang="en-US" sz="1800" spc="-5" dirty="0" err="1">
                          <a:solidFill>
                            <a:srgbClr val="0000FF"/>
                          </a:solidFill>
                          <a:latin typeface="Bookman Old Style" pitchFamily="18" charset="0"/>
                          <a:ea typeface="Times New Roman"/>
                          <a:cs typeface="Times New Roman"/>
                        </a:rPr>
                        <a:t>sysdate</a:t>
                      </a:r>
                      <a:r>
                        <a:rPr lang="en-US" sz="1800" spc="-5" dirty="0">
                          <a:solidFill>
                            <a:srgbClr val="0000FF"/>
                          </a:solidFill>
                          <a:latin typeface="Bookman Old Style" pitchFamily="18" charset="0"/>
                          <a:ea typeface="Times New Roman"/>
                          <a:cs typeface="Times New Roman"/>
                        </a:rPr>
                        <a:t>, </a:t>
                      </a:r>
                      <a:r>
                        <a:rPr lang="en-US" sz="1800" dirty="0" err="1">
                          <a:solidFill>
                            <a:srgbClr val="0000FF"/>
                          </a:solidFill>
                          <a:latin typeface="Bookman Old Style" pitchFamily="18" charset="0"/>
                          <a:ea typeface="Times New Roman"/>
                          <a:cs typeface="Times New Roman"/>
                        </a:rPr>
                        <a:t>to_date</a:t>
                      </a:r>
                      <a:r>
                        <a:rPr lang="en-US" sz="1800" dirty="0">
                          <a:solidFill>
                            <a:srgbClr val="0000FF"/>
                          </a:solidFill>
                          <a:latin typeface="Bookman Old Style" pitchFamily="18" charset="0"/>
                          <a:ea typeface="Times New Roman"/>
                          <a:cs typeface="Times New Roman"/>
                        </a:rPr>
                        <a:t>(’10-10-07’,’dd-mm-yy’) )</a:t>
                      </a:r>
                    </a:p>
                    <a:p>
                      <a:pPr marL="67310">
                        <a:spcBef>
                          <a:spcPts val="255"/>
                        </a:spcBef>
                        <a:spcAft>
                          <a:spcPts val="0"/>
                        </a:spcAft>
                      </a:pP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1037509">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next_day</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d,day</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8420" algn="just">
                        <a:spcAft>
                          <a:spcPts val="0"/>
                        </a:spcAft>
                      </a:pPr>
                      <a:r>
                        <a:rPr lang="en-US" sz="1800" dirty="0">
                          <a:solidFill>
                            <a:srgbClr val="0000FF"/>
                          </a:solidFill>
                          <a:latin typeface="Bookman Old Style" pitchFamily="18" charset="0"/>
                          <a:ea typeface="Times New Roman"/>
                          <a:cs typeface="Times New Roman"/>
                        </a:rPr>
                        <a:t>Date of the ‘day’ that immediately follows the date ‘d’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3500">
                        <a:spcAft>
                          <a:spcPts val="0"/>
                        </a:spcAft>
                        <a:tabLst>
                          <a:tab pos="678815"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next_day</a:t>
                      </a:r>
                      <a:r>
                        <a:rPr lang="en-US" sz="1800" spc="-5" dirty="0">
                          <a:solidFill>
                            <a:srgbClr val="0000FF"/>
                          </a:solidFill>
                          <a:latin typeface="Bookman Old Style" pitchFamily="18" charset="0"/>
                          <a:ea typeface="Times New Roman"/>
                          <a:cs typeface="Times New Roman"/>
                        </a:rPr>
                        <a:t>(</a:t>
                      </a:r>
                      <a:r>
                        <a:rPr lang="en-US" sz="1800" spc="-5" dirty="0" err="1">
                          <a:solidFill>
                            <a:srgbClr val="0000FF"/>
                          </a:solidFill>
                          <a:latin typeface="Bookman Old Style" pitchFamily="18" charset="0"/>
                          <a:ea typeface="Times New Roman"/>
                          <a:cs typeface="Times New Roman"/>
                        </a:rPr>
                        <a:t>sysdate,’wednesday</a:t>
                      </a:r>
                      <a:r>
                        <a:rPr lang="en-US" sz="1800" spc="-5" dirty="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48</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Content Placeholder 1"/>
          <p:cNvSpPr txBox="1">
            <a:spLocks/>
          </p:cNvSpPr>
          <p:nvPr/>
        </p:nvSpPr>
        <p:spPr>
          <a:xfrm>
            <a:off x="0" y="724674"/>
            <a:ext cx="10514231" cy="563764"/>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rgbClr val="C00000"/>
                </a:solidFill>
                <a:effectLst/>
                <a:uLnTx/>
                <a:uFillTx/>
                <a:latin typeface="Copperplate Gothic Light" pitchFamily="34" charset="0"/>
                <a:ea typeface="+mn-ea"/>
                <a:cs typeface="+mn-cs"/>
              </a:rPr>
              <a:t>Date Functions</a:t>
            </a:r>
            <a:endPar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graphicFrame>
        <p:nvGraphicFramePr>
          <p:cNvPr id="8" name="Table 7"/>
          <p:cNvGraphicFramePr>
            <a:graphicFrameLocks noGrp="1"/>
          </p:cNvGraphicFramePr>
          <p:nvPr/>
        </p:nvGraphicFramePr>
        <p:xfrm>
          <a:off x="308729" y="1224743"/>
          <a:ext cx="11572956" cy="5357846"/>
        </p:xfrm>
        <a:graphic>
          <a:graphicData uri="http://schemas.openxmlformats.org/drawingml/2006/table">
            <a:tbl>
              <a:tblPr/>
              <a:tblGrid>
                <a:gridCol w="1857387">
                  <a:extLst>
                    <a:ext uri="{9D8B030D-6E8A-4147-A177-3AD203B41FA5}">
                      <a16:colId xmlns:a16="http://schemas.microsoft.com/office/drawing/2014/main" val="20000"/>
                    </a:ext>
                  </a:extLst>
                </a:gridCol>
                <a:gridCol w="3781893">
                  <a:extLst>
                    <a:ext uri="{9D8B030D-6E8A-4147-A177-3AD203B41FA5}">
                      <a16:colId xmlns:a16="http://schemas.microsoft.com/office/drawing/2014/main" val="20001"/>
                    </a:ext>
                  </a:extLst>
                </a:gridCol>
                <a:gridCol w="5933676">
                  <a:extLst>
                    <a:ext uri="{9D8B030D-6E8A-4147-A177-3AD203B41FA5}">
                      <a16:colId xmlns:a16="http://schemas.microsoft.com/office/drawing/2014/main" val="20002"/>
                    </a:ext>
                  </a:extLst>
                </a:gridCol>
              </a:tblGrid>
              <a:tr h="332110">
                <a:tc>
                  <a:txBody>
                    <a:bodyPr/>
                    <a:lstStyle/>
                    <a:p>
                      <a:pPr marL="485775" algn="l">
                        <a:lnSpc>
                          <a:spcPts val="1365"/>
                        </a:lnSpc>
                        <a:spcAft>
                          <a:spcPts val="0"/>
                        </a:spcAft>
                      </a:pPr>
                      <a:r>
                        <a:rPr lang="en-US" sz="1600" b="0" dirty="0">
                          <a:solidFill>
                            <a:srgbClr val="C00000"/>
                          </a:solidFill>
                          <a:latin typeface="Copperplate Gothic Light" pitchFamily="34" charset="0"/>
                          <a:ea typeface="Times New Roman"/>
                          <a:cs typeface="Times New Roman"/>
                        </a:rPr>
                        <a:t>Functions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600" b="0" dirty="0">
                          <a:solidFill>
                            <a:srgbClr val="C00000"/>
                          </a:solidFill>
                          <a:latin typeface="Copperplate Gothic Light" pitchFamily="34" charset="0"/>
                          <a:ea typeface="Times New Roman"/>
                          <a:cs typeface="Times New Roman"/>
                        </a:rPr>
                        <a:t>Value Returned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095" marR="1137920" algn="ctr">
                        <a:lnSpc>
                          <a:spcPts val="1365"/>
                        </a:lnSpc>
                        <a:spcAft>
                          <a:spcPts val="0"/>
                        </a:spcAft>
                      </a:pPr>
                      <a:r>
                        <a:rPr lang="en-US" sz="1600" b="0" dirty="0">
                          <a:solidFill>
                            <a:srgbClr val="C00000"/>
                          </a:solidFill>
                          <a:latin typeface="Copperplate Gothic Light" pitchFamily="34" charset="0"/>
                          <a:ea typeface="Times New Roman"/>
                          <a:cs typeface="Times New Roman"/>
                        </a:rPr>
                        <a:t>Input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62858">
                <a:tc rowSpan="4">
                  <a:txBody>
                    <a:bodyPr/>
                    <a:lstStyle/>
                    <a:p>
                      <a:pPr marL="67945">
                        <a:lnSpc>
                          <a:spcPts val="1340"/>
                        </a:lnSpc>
                        <a:spcAft>
                          <a:spcPts val="0"/>
                        </a:spcAft>
                      </a:pPr>
                      <a:r>
                        <a:rPr lang="en-US" sz="1600" dirty="0">
                          <a:solidFill>
                            <a:srgbClr val="0000FF"/>
                          </a:solidFill>
                          <a:latin typeface="Bookman Old Style" pitchFamily="18" charset="0"/>
                          <a:ea typeface="Times New Roman"/>
                          <a:cs typeface="Times New Roman"/>
                        </a:rPr>
                        <a:t>round(</a:t>
                      </a:r>
                      <a:r>
                        <a:rPr lang="en-US" sz="1600" dirty="0" err="1">
                          <a:solidFill>
                            <a:srgbClr val="0000FF"/>
                          </a:solidFill>
                          <a:latin typeface="Bookman Old Style" pitchFamily="18" charset="0"/>
                          <a:ea typeface="Times New Roman"/>
                          <a:cs typeface="Times New Roman"/>
                        </a:rPr>
                        <a:t>d,’format</a:t>
                      </a:r>
                      <a:r>
                        <a:rPr lang="en-US" sz="16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marL="67945" marR="118110" algn="just">
                        <a:spcAft>
                          <a:spcPts val="0"/>
                        </a:spcAft>
                      </a:pPr>
                      <a:r>
                        <a:rPr lang="en-US" sz="1600" dirty="0">
                          <a:solidFill>
                            <a:srgbClr val="0000FF"/>
                          </a:solidFill>
                          <a:latin typeface="Bookman Old Style" pitchFamily="18" charset="0"/>
                          <a:ea typeface="Times New Roman"/>
                          <a:cs typeface="Times New Roman"/>
                        </a:rPr>
                        <a:t>Date will be the rounded to nearest day.</a:t>
                      </a:r>
                    </a:p>
                    <a:p>
                      <a:pPr marL="91440" marR="48895" indent="43815">
                        <a:spcAft>
                          <a:spcPts val="0"/>
                        </a:spcAft>
                      </a:pPr>
                      <a:endParaRPr lang="en-US" sz="1600" dirty="0">
                        <a:solidFill>
                          <a:srgbClr val="0000FF"/>
                        </a:solidFill>
                        <a:latin typeface="Bookman Old Style" pitchFamily="18"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sysdate,’year</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43760">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a:solidFill>
                            <a:srgbClr val="0000FF"/>
                          </a:solidFill>
                          <a:latin typeface="Bookman Old Style" pitchFamily="18" charset="0"/>
                          <a:ea typeface="Times New Roman"/>
                          <a:cs typeface="Times New Roman"/>
                        </a:rPr>
                        <a:t>Select round(sysdate,’month’)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93415">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sysdate,’day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10601">
                <a:tc vMerge="1">
                  <a:txBody>
                    <a:bodyPr/>
                    <a:lstStyle/>
                    <a:p>
                      <a:endParaRPr lang="en-US"/>
                    </a:p>
                  </a:txBody>
                  <a:tcPr/>
                </a:tc>
                <a:tc vMerge="1">
                  <a:txBody>
                    <a:bodyPr/>
                    <a:lstStyle/>
                    <a:p>
                      <a:endParaRPr lang="en-US"/>
                    </a:p>
                  </a:txBody>
                  <a:tcPr/>
                </a:tc>
                <a:tc>
                  <a:txBody>
                    <a:bodyPr/>
                    <a:lstStyle/>
                    <a:p>
                      <a:pPr marL="67310">
                        <a:lnSpc>
                          <a:spcPts val="135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364767">
                <a:tc rowSpan="4">
                  <a:txBody>
                    <a:bodyPr/>
                    <a:lstStyle/>
                    <a:p>
                      <a:pPr marL="67945">
                        <a:lnSpc>
                          <a:spcPts val="1340"/>
                        </a:lnSpc>
                        <a:spcAft>
                          <a:spcPts val="0"/>
                        </a:spcAft>
                      </a:pP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d,’format</a:t>
                      </a:r>
                      <a:r>
                        <a:rPr lang="en-US" sz="16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marL="67945" marR="84455" algn="l">
                        <a:spcAft>
                          <a:spcPts val="0"/>
                        </a:spcAft>
                        <a:tabLst>
                          <a:tab pos="635000" algn="l"/>
                          <a:tab pos="812165" algn="l"/>
                        </a:tabLst>
                      </a:pPr>
                      <a:r>
                        <a:rPr lang="en-US" sz="1600" dirty="0">
                          <a:solidFill>
                            <a:srgbClr val="0000FF"/>
                          </a:solidFill>
                          <a:latin typeface="Bookman Old Style" pitchFamily="18" charset="0"/>
                          <a:ea typeface="Times New Roman"/>
                          <a:cs typeface="Times New Roman"/>
                        </a:rPr>
                        <a:t>Date</a:t>
                      </a:r>
                      <a:r>
                        <a:rPr lang="en-US" sz="1600" baseline="0" dirty="0">
                          <a:solidFill>
                            <a:srgbClr val="0000FF"/>
                          </a:solidFill>
                          <a:latin typeface="Bookman Old Style" pitchFamily="18" charset="0"/>
                          <a:ea typeface="Times New Roman"/>
                          <a:cs typeface="Times New Roman"/>
                        </a:rPr>
                        <a:t> </a:t>
                      </a:r>
                      <a:r>
                        <a:rPr lang="en-US" sz="1600" dirty="0">
                          <a:solidFill>
                            <a:srgbClr val="0000FF"/>
                          </a:solidFill>
                          <a:latin typeface="Bookman Old Style" pitchFamily="18" charset="0"/>
                          <a:ea typeface="Times New Roman"/>
                          <a:cs typeface="Times New Roman"/>
                        </a:rPr>
                        <a:t>will be the  truncated </a:t>
                      </a:r>
                      <a:r>
                        <a:rPr lang="en-US" sz="1600" spc="-45" dirty="0">
                          <a:solidFill>
                            <a:srgbClr val="0000FF"/>
                          </a:solidFill>
                          <a:latin typeface="Bookman Old Style" pitchFamily="18" charset="0"/>
                          <a:ea typeface="Times New Roman"/>
                          <a:cs typeface="Times New Roman"/>
                        </a:rPr>
                        <a:t>to </a:t>
                      </a:r>
                      <a:r>
                        <a:rPr lang="en-US" sz="1600" dirty="0">
                          <a:solidFill>
                            <a:srgbClr val="0000FF"/>
                          </a:solidFill>
                          <a:latin typeface="Bookman Old Style" pitchFamily="18" charset="0"/>
                          <a:ea typeface="Times New Roman"/>
                          <a:cs typeface="Times New Roman"/>
                        </a:rPr>
                        <a:t>nearest day.</a:t>
                      </a:r>
                    </a:p>
                    <a:p>
                      <a:pPr marL="92075" marR="48260" indent="43815">
                        <a:spcAft>
                          <a:spcPts val="0"/>
                        </a:spcAft>
                      </a:pPr>
                      <a:endParaRPr lang="en-US" sz="1600" dirty="0">
                        <a:solidFill>
                          <a:srgbClr val="0000FF"/>
                        </a:solidFill>
                        <a:latin typeface="Bookman Old Style" pitchFamily="18"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sysdate,’year</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346229">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sysdate,’month</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365886">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sysdate,’day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37797">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605317">
                <a:tc>
                  <a:txBody>
                    <a:bodyPr/>
                    <a:lstStyle/>
                    <a:p>
                      <a:pPr marL="67945">
                        <a:lnSpc>
                          <a:spcPts val="1340"/>
                        </a:lnSpc>
                        <a:spcAft>
                          <a:spcPts val="0"/>
                        </a:spcAft>
                      </a:pPr>
                      <a:r>
                        <a:rPr lang="en-US" sz="1600">
                          <a:solidFill>
                            <a:srgbClr val="0000FF"/>
                          </a:solidFill>
                          <a:latin typeface="Bookman Old Style" pitchFamily="18" charset="0"/>
                          <a:ea typeface="Times New Roman"/>
                          <a:cs typeface="Times New Roman"/>
                        </a:rPr>
                        <a:t>greatest(d1,d2,…)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93345">
                        <a:spcAft>
                          <a:spcPts val="0"/>
                        </a:spcAft>
                      </a:pPr>
                      <a:r>
                        <a:rPr lang="en-US" sz="1600">
                          <a:solidFill>
                            <a:srgbClr val="0000FF"/>
                          </a:solidFill>
                          <a:latin typeface="Bookman Old Style" pitchFamily="18" charset="0"/>
                          <a:ea typeface="Times New Roman"/>
                          <a:cs typeface="Times New Roman"/>
                        </a:rPr>
                        <a:t>Picks latest of </a:t>
                      </a:r>
                      <a:r>
                        <a:rPr lang="en-US" sz="1600" spc="-15">
                          <a:solidFill>
                            <a:srgbClr val="0000FF"/>
                          </a:solidFill>
                          <a:latin typeface="Bookman Old Style" pitchFamily="18" charset="0"/>
                          <a:ea typeface="Times New Roman"/>
                          <a:cs typeface="Times New Roman"/>
                        </a:rPr>
                        <a:t>list </a:t>
                      </a:r>
                      <a:r>
                        <a:rPr lang="en-US" sz="1600">
                          <a:solidFill>
                            <a:srgbClr val="0000FF"/>
                          </a:solidFill>
                          <a:latin typeface="Bookman Old Style" pitchFamily="18" charset="0"/>
                          <a:ea typeface="Times New Roman"/>
                          <a:cs typeface="Times New Roman"/>
                        </a:rPr>
                        <a:t>of dates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2230" algn="just">
                        <a:spcAft>
                          <a:spcPts val="0"/>
                        </a:spcAft>
                        <a:tabLst>
                          <a:tab pos="1673860" algn="l"/>
                        </a:tabLst>
                      </a:pPr>
                      <a:r>
                        <a:rPr lang="en-US" sz="1600" dirty="0">
                          <a:solidFill>
                            <a:srgbClr val="0000FF"/>
                          </a:solidFill>
                          <a:latin typeface="Bookman Old Style" pitchFamily="18" charset="0"/>
                          <a:ea typeface="Times New Roman"/>
                          <a:cs typeface="Times New Roman"/>
                        </a:rPr>
                        <a:t>Select greatest(</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a:t>
                      </a:r>
                      <a:r>
                        <a:rPr lang="en-US" sz="1600" dirty="0" err="1">
                          <a:solidFill>
                            <a:srgbClr val="0000FF"/>
                          </a:solidFill>
                          <a:latin typeface="Bookman Old Style" pitchFamily="18" charset="0"/>
                          <a:ea typeface="Times New Roman"/>
                          <a:cs typeface="Times New Roman"/>
                        </a:rPr>
                        <a:t>to_date</a:t>
                      </a:r>
                      <a:r>
                        <a:rPr lang="en-US" sz="1600" dirty="0">
                          <a:solidFill>
                            <a:srgbClr val="0000FF"/>
                          </a:solidFill>
                          <a:latin typeface="Bookman Old Style" pitchFamily="18" charset="0"/>
                          <a:ea typeface="Times New Roman"/>
                          <a:cs typeface="Times New Roman"/>
                        </a:rPr>
                        <a:t>(‘02-10- 06’,’dd-mm-yy’),</a:t>
                      </a:r>
                      <a:r>
                        <a:rPr lang="en-US" sz="1600" spc="-10" dirty="0">
                          <a:solidFill>
                            <a:srgbClr val="0000FF"/>
                          </a:solidFill>
                          <a:latin typeface="Bookman Old Style" pitchFamily="18" charset="0"/>
                          <a:ea typeface="Times New Roman"/>
                          <a:cs typeface="Times New Roman"/>
                        </a:rPr>
                        <a:t>to-date(’12-07- </a:t>
                      </a:r>
                      <a:r>
                        <a:rPr lang="en-US" sz="1600" dirty="0">
                          <a:solidFill>
                            <a:srgbClr val="0000FF"/>
                          </a:solidFill>
                          <a:latin typeface="Bookman Old Style" pitchFamily="18" charset="0"/>
                          <a:ea typeface="Times New Roman"/>
                          <a:cs typeface="Times New Roman"/>
                        </a:rPr>
                        <a:t>12’,’dd-mm-yy’))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329032">
                <a:tc rowSpan="3">
                  <a:txBody>
                    <a:bodyPr/>
                    <a:lstStyle/>
                    <a:p>
                      <a:pPr marL="67945">
                        <a:lnSpc>
                          <a:spcPts val="1340"/>
                        </a:lnSpc>
                        <a:spcAft>
                          <a:spcPts val="0"/>
                        </a:spcAft>
                      </a:pPr>
                      <a:r>
                        <a:rPr lang="en-US" sz="1600" dirty="0">
                          <a:solidFill>
                            <a:srgbClr val="0000FF"/>
                          </a:solidFill>
                          <a:latin typeface="Bookman Old Style" pitchFamily="18" charset="0"/>
                          <a:ea typeface="Times New Roman"/>
                          <a:cs typeface="Times New Roman"/>
                        </a:rPr>
                        <a:t>Date Arithmetic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marL="67945" marR="93345">
                        <a:spcAft>
                          <a:spcPts val="0"/>
                        </a:spcAft>
                      </a:pPr>
                      <a:r>
                        <a:rPr lang="en-US" sz="1600">
                          <a:solidFill>
                            <a:srgbClr val="0000FF"/>
                          </a:solidFill>
                          <a:latin typeface="Bookman Old Style" pitchFamily="18" charset="0"/>
                          <a:ea typeface="Times New Roman"/>
                          <a:cs typeface="Times New Roman"/>
                        </a:rPr>
                        <a:t>Add /Subtract </a:t>
                      </a:r>
                      <a:r>
                        <a:rPr lang="en-US" sz="1600" spc="-25">
                          <a:solidFill>
                            <a:srgbClr val="0000FF"/>
                          </a:solidFill>
                          <a:latin typeface="Bookman Old Style" pitchFamily="18" charset="0"/>
                          <a:ea typeface="Times New Roman"/>
                          <a:cs typeface="Times New Roman"/>
                        </a:rPr>
                        <a:t>no. </a:t>
                      </a:r>
                      <a:r>
                        <a:rPr lang="en-US" sz="1600">
                          <a:solidFill>
                            <a:srgbClr val="0000FF"/>
                          </a:solidFill>
                          <a:latin typeface="Bookman Old Style" pitchFamily="18" charset="0"/>
                          <a:ea typeface="Times New Roman"/>
                          <a:cs typeface="Times New Roman"/>
                        </a:rPr>
                        <a:t>of days to a date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a:solidFill>
                            <a:srgbClr val="0000FF"/>
                          </a:solidFill>
                          <a:latin typeface="Bookman Old Style" pitchFamily="18" charset="0"/>
                          <a:ea typeface="Times New Roman"/>
                          <a:cs typeface="Times New Roman"/>
                        </a:rPr>
                        <a:t>Select sysdate+25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0"/>
                  </a:ext>
                </a:extLst>
              </a:tr>
              <a:tr h="372406">
                <a:tc vMerge="1">
                  <a:txBody>
                    <a:bodyPr/>
                    <a:lstStyle/>
                    <a:p>
                      <a:endParaRPr lang="en-US"/>
                    </a:p>
                  </a:txBody>
                  <a:tcPr/>
                </a:tc>
                <a:tc vMerge="1">
                  <a:txBody>
                    <a:bodyPr/>
                    <a:lstStyle/>
                    <a:p>
                      <a:endParaRPr lang="en-US"/>
                    </a:p>
                  </a:txBody>
                  <a:tcPr/>
                </a:tc>
                <a:tc>
                  <a:txBody>
                    <a:bodyPr/>
                    <a:lstStyle/>
                    <a:p>
                      <a:pPr marL="67310">
                        <a:lnSpc>
                          <a:spcPts val="1350"/>
                        </a:lnSpc>
                        <a:spcAft>
                          <a:spcPts val="0"/>
                        </a:spcAft>
                      </a:pPr>
                      <a:r>
                        <a:rPr lang="en-US" sz="1600">
                          <a:solidFill>
                            <a:srgbClr val="0000FF"/>
                          </a:solidFill>
                          <a:latin typeface="Bookman Old Style" pitchFamily="18" charset="0"/>
                          <a:ea typeface="Times New Roman"/>
                          <a:cs typeface="Times New Roman"/>
                        </a:rPr>
                        <a:t>Select sysdate-25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1"/>
                  </a:ext>
                </a:extLst>
              </a:tr>
              <a:tr h="793668">
                <a:tc vMerge="1">
                  <a:txBody>
                    <a:bodyPr/>
                    <a:lstStyle/>
                    <a:p>
                      <a:endParaRPr lang="en-US"/>
                    </a:p>
                  </a:txBody>
                  <a:tcPr/>
                </a:tc>
                <a:tc>
                  <a:txBody>
                    <a:bodyPr/>
                    <a:lstStyle/>
                    <a:p>
                      <a:pPr marL="67945" marR="59690" algn="just">
                        <a:spcAft>
                          <a:spcPts val="0"/>
                        </a:spcAft>
                        <a:tabLst>
                          <a:tab pos="801370" algn="l"/>
                        </a:tabLst>
                      </a:pPr>
                      <a:r>
                        <a:rPr lang="en-US" sz="1600" dirty="0">
                          <a:solidFill>
                            <a:srgbClr val="0000FF"/>
                          </a:solidFill>
                          <a:latin typeface="Bookman Old Style" pitchFamily="18" charset="0"/>
                          <a:ea typeface="Times New Roman"/>
                          <a:cs typeface="Times New Roman"/>
                        </a:rPr>
                        <a:t>Subtract one date from </a:t>
                      </a:r>
                      <a:r>
                        <a:rPr lang="en-US" sz="1600" spc="-15" dirty="0">
                          <a:solidFill>
                            <a:srgbClr val="0000FF"/>
                          </a:solidFill>
                          <a:latin typeface="Bookman Old Style" pitchFamily="18" charset="0"/>
                          <a:ea typeface="Times New Roman"/>
                          <a:cs typeface="Times New Roman"/>
                        </a:rPr>
                        <a:t>another, </a:t>
                      </a:r>
                      <a:r>
                        <a:rPr lang="en-US" sz="1600" dirty="0">
                          <a:solidFill>
                            <a:srgbClr val="0000FF"/>
                          </a:solidFill>
                          <a:latin typeface="Bookman Old Style" pitchFamily="18" charset="0"/>
                          <a:ea typeface="Times New Roman"/>
                          <a:cs typeface="Times New Roman"/>
                        </a:rPr>
                        <a:t>producing a no. </a:t>
                      </a:r>
                      <a:r>
                        <a:rPr lang="en-US" sz="1600" spc="-35" dirty="0">
                          <a:solidFill>
                            <a:srgbClr val="0000FF"/>
                          </a:solidFill>
                          <a:latin typeface="Bookman Old Style" pitchFamily="18" charset="0"/>
                          <a:ea typeface="Times New Roman"/>
                          <a:cs typeface="Times New Roman"/>
                        </a:rPr>
                        <a:t>of </a:t>
                      </a:r>
                      <a:r>
                        <a:rPr lang="en-US" sz="1600" dirty="0">
                          <a:solidFill>
                            <a:srgbClr val="0000FF"/>
                          </a:solidFill>
                          <a:latin typeface="Bookman Old Style" pitchFamily="18" charset="0"/>
                          <a:ea typeface="Times New Roman"/>
                          <a:cs typeface="Times New Roman"/>
                        </a:rPr>
                        <a:t>days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4135">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 </a:t>
                      </a:r>
                      <a:r>
                        <a:rPr lang="en-US" sz="1600" dirty="0" err="1">
                          <a:solidFill>
                            <a:srgbClr val="0000FF"/>
                          </a:solidFill>
                          <a:latin typeface="Bookman Old Style" pitchFamily="18" charset="0"/>
                          <a:ea typeface="Times New Roman"/>
                          <a:cs typeface="Times New Roman"/>
                        </a:rPr>
                        <a:t>to_date</a:t>
                      </a:r>
                      <a:r>
                        <a:rPr lang="en-US" sz="1600" dirty="0">
                          <a:solidFill>
                            <a:srgbClr val="0000FF"/>
                          </a:solidFill>
                          <a:latin typeface="Bookman Old Style" pitchFamily="18" charset="0"/>
                          <a:ea typeface="Times New Roman"/>
                          <a:cs typeface="Times New Roman"/>
                        </a:rPr>
                        <a:t>(‘02-10-06’,’dd- mm-</a:t>
                      </a:r>
                      <a:r>
                        <a:rPr lang="en-US" sz="1600" dirty="0" err="1">
                          <a:solidFill>
                            <a:srgbClr val="0000FF"/>
                          </a:solidFill>
                          <a:latin typeface="Bookman Old Style" pitchFamily="18" charset="0"/>
                          <a:ea typeface="Times New Roman"/>
                          <a:cs typeface="Times New Roman"/>
                        </a:rPr>
                        <a:t>yy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6112"/>
            <a:ext cx="10514231" cy="492325"/>
          </a:xfrm>
        </p:spPr>
        <p:txBody>
          <a:bodyPr>
            <a:normAutofit/>
          </a:bodyPr>
          <a:lstStyle/>
          <a:p>
            <a:pPr>
              <a:buNone/>
            </a:pPr>
            <a:r>
              <a:rPr lang="en-US" sz="2400" dirty="0">
                <a:solidFill>
                  <a:srgbClr val="C00000"/>
                </a:solidFill>
                <a:latin typeface="Copperplate Gothic Light" pitchFamily="34" charset="0"/>
              </a:rPr>
              <a:t>String Functions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49</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graphicFrame>
        <p:nvGraphicFramePr>
          <p:cNvPr id="7" name="Table 6"/>
          <p:cNvGraphicFramePr>
            <a:graphicFrameLocks noGrp="1"/>
          </p:cNvGraphicFramePr>
          <p:nvPr/>
        </p:nvGraphicFramePr>
        <p:xfrm>
          <a:off x="308729" y="1296178"/>
          <a:ext cx="11702954" cy="5155920"/>
        </p:xfrm>
        <a:graphic>
          <a:graphicData uri="http://schemas.openxmlformats.org/drawingml/2006/table">
            <a:tbl>
              <a:tblPr/>
              <a:tblGrid>
                <a:gridCol w="2355580">
                  <a:extLst>
                    <a:ext uri="{9D8B030D-6E8A-4147-A177-3AD203B41FA5}">
                      <a16:colId xmlns:a16="http://schemas.microsoft.com/office/drawing/2014/main" val="20000"/>
                    </a:ext>
                  </a:extLst>
                </a:gridCol>
                <a:gridCol w="3704687">
                  <a:extLst>
                    <a:ext uri="{9D8B030D-6E8A-4147-A177-3AD203B41FA5}">
                      <a16:colId xmlns:a16="http://schemas.microsoft.com/office/drawing/2014/main" val="20001"/>
                    </a:ext>
                  </a:extLst>
                </a:gridCol>
                <a:gridCol w="5642687">
                  <a:extLst>
                    <a:ext uri="{9D8B030D-6E8A-4147-A177-3AD203B41FA5}">
                      <a16:colId xmlns:a16="http://schemas.microsoft.com/office/drawing/2014/main" val="20002"/>
                    </a:ext>
                  </a:extLst>
                </a:gridCol>
              </a:tblGrid>
              <a:tr h="535013">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a:solidFill>
                            <a:srgbClr val="C00000"/>
                          </a:solidFill>
                          <a:latin typeface="Copperplate Gothic Light" pitchFamily="34" charset="0"/>
                          <a:ea typeface="Times New Roman"/>
                          <a:cs typeface="Times New Roman"/>
                        </a:rPr>
                        <a:t>Input</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544921">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initcap</a:t>
                      </a:r>
                      <a:r>
                        <a:rPr lang="en-US" sz="1800" dirty="0">
                          <a:solidFill>
                            <a:srgbClr val="0000FF"/>
                          </a:solidFill>
                          <a:latin typeface="Bookman Old Style" pitchFamily="18" charset="0"/>
                          <a:ea typeface="Times New Roman"/>
                          <a:cs typeface="Times New Roman"/>
                        </a:rPr>
                        <a:t>(char)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First letter of each word capitalized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Select initcap(‘database management’)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45844">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lower(char)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Lower case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lower(‘WELCOME’)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35937">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upper(char)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Upper case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Select upper(‘srmist’)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64690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ltrim(char,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9690" algn="just">
                        <a:spcAft>
                          <a:spcPts val="0"/>
                        </a:spcAft>
                      </a:pPr>
                      <a:r>
                        <a:rPr lang="en-US" sz="1800" dirty="0">
                          <a:solidFill>
                            <a:srgbClr val="0000FF"/>
                          </a:solidFill>
                          <a:latin typeface="Bookman Old Style" pitchFamily="18" charset="0"/>
                          <a:ea typeface="Times New Roman"/>
                          <a:cs typeface="Times New Roman"/>
                        </a:rPr>
                        <a:t>Initial characters removed up to the character not in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315">
                        <a:lnSpc>
                          <a:spcPct val="12100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ltrim</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muruganantham’,’murug</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542018">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rtrim</a:t>
                      </a:r>
                      <a:r>
                        <a:rPr lang="en-US" sz="1800" dirty="0">
                          <a:solidFill>
                            <a:srgbClr val="0000FF"/>
                          </a:solidFill>
                          <a:latin typeface="Bookman Old Style" pitchFamily="18" charset="0"/>
                          <a:ea typeface="Times New Roman"/>
                          <a:cs typeface="Times New Roman"/>
                        </a:rPr>
                        <a:t>(char,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lgn="just">
                        <a:spcAft>
                          <a:spcPts val="0"/>
                        </a:spcAft>
                      </a:pPr>
                      <a:r>
                        <a:rPr lang="en-US" sz="1800" dirty="0">
                          <a:solidFill>
                            <a:srgbClr val="0000FF"/>
                          </a:solidFill>
                          <a:latin typeface="Bookman Old Style" pitchFamily="18" charset="0"/>
                          <a:ea typeface="Times New Roman"/>
                          <a:cs typeface="Times New Roman"/>
                        </a:rPr>
                        <a:t>Final characters removed after the last character not in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21970">
                        <a:lnSpc>
                          <a:spcPct val="12100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rtrim</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muruganantham’,’antham</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525106">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translate(char, from, to)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Translate ‘from’ by ‘to’ in 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translate(‘</a:t>
                      </a:r>
                      <a:r>
                        <a:rPr lang="en-US" sz="1800" dirty="0" err="1">
                          <a:solidFill>
                            <a:srgbClr val="0000FF"/>
                          </a:solidFill>
                          <a:latin typeface="Bookman Old Style" pitchFamily="18" charset="0"/>
                          <a:ea typeface="Times New Roman"/>
                          <a:cs typeface="Times New Roman"/>
                        </a:rPr>
                        <a:t>jack’,’j’,’b</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646901">
                <a:tc>
                  <a:txBody>
                    <a:bodyPr/>
                    <a:lstStyle/>
                    <a:p>
                      <a:pPr marL="410845" marR="271780" indent="-342900">
                        <a:lnSpc>
                          <a:spcPct val="121000"/>
                        </a:lnSpc>
                        <a:spcAft>
                          <a:spcPts val="0"/>
                        </a:spcAft>
                      </a:pPr>
                      <a:r>
                        <a:rPr lang="en-US" sz="1800">
                          <a:solidFill>
                            <a:srgbClr val="0000FF"/>
                          </a:solidFill>
                          <a:latin typeface="Bookman Old Style" pitchFamily="18" charset="0"/>
                          <a:ea typeface="Times New Roman"/>
                          <a:cs typeface="Times New Roman"/>
                        </a:rPr>
                        <a:t>replace(char, search, repl)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a:solidFill>
                            <a:srgbClr val="0000FF"/>
                          </a:solidFill>
                          <a:latin typeface="Bookman Old Style" pitchFamily="18" charset="0"/>
                          <a:ea typeface="Times New Roman"/>
                          <a:cs typeface="Times New Roman"/>
                        </a:rPr>
                        <a:t>Replace ‘search’ string by ‘repl’ string in ‘char’.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579755" algn="l"/>
                          <a:tab pos="1515110" algn="l"/>
                          <a:tab pos="1876425" algn="l"/>
                        </a:tabLst>
                      </a:pPr>
                      <a:r>
                        <a:rPr lang="en-US" sz="1800" dirty="0">
                          <a:solidFill>
                            <a:srgbClr val="0000FF"/>
                          </a:solidFill>
                          <a:latin typeface="Bookman Old Style" pitchFamily="18" charset="0"/>
                          <a:ea typeface="Times New Roman"/>
                          <a:cs typeface="Times New Roman"/>
                        </a:rPr>
                        <a:t>Select replace(‘jack and </a:t>
                      </a:r>
                      <a:r>
                        <a:rPr lang="en-US" sz="1800" spc="-5" dirty="0" err="1">
                          <a:solidFill>
                            <a:srgbClr val="0000FF"/>
                          </a:solidFill>
                          <a:latin typeface="Bookman Old Style" pitchFamily="18" charset="0"/>
                          <a:ea typeface="Times New Roman"/>
                          <a:cs typeface="Times New Roman"/>
                        </a:rPr>
                        <a:t>jue’,’j’,’bl</a:t>
                      </a:r>
                      <a:r>
                        <a:rPr lang="en-US" sz="1800" spc="-5" dirty="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73441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substr(char, m,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lgn="just">
                        <a:spcAft>
                          <a:spcPts val="0"/>
                        </a:spcAft>
                      </a:pPr>
                      <a:r>
                        <a:rPr lang="en-US" sz="1800">
                          <a:solidFill>
                            <a:srgbClr val="0000FF"/>
                          </a:solidFill>
                          <a:latin typeface="Bookman Old Style" pitchFamily="18" charset="0"/>
                          <a:ea typeface="Times New Roman"/>
                          <a:cs typeface="Times New Roman"/>
                        </a:rPr>
                        <a:t>Substring of ‘char’ at ‘m’ of size ‘n’ char long.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substr</a:t>
                      </a:r>
                      <a:r>
                        <a:rPr lang="en-US" sz="1800" dirty="0">
                          <a:solidFill>
                            <a:srgbClr val="0000FF"/>
                          </a:solidFill>
                          <a:latin typeface="Bookman Old Style" pitchFamily="18" charset="0"/>
                          <a:ea typeface="Times New Roman"/>
                          <a:cs typeface="Times New Roman"/>
                        </a:rPr>
                        <a:t>(‘muruganantham’,7,6)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a:t>
            </a:fld>
            <a:endParaRPr lang="en-IN"/>
          </a:p>
        </p:txBody>
      </p:sp>
      <p:sp>
        <p:nvSpPr>
          <p:cNvPr id="6" name="Content Placeholder 1"/>
          <p:cNvSpPr>
            <a:spLocks noGrp="1"/>
          </p:cNvSpPr>
          <p:nvPr>
            <p:ph idx="1"/>
          </p:nvPr>
        </p:nvSpPr>
        <p:spPr>
          <a:xfrm>
            <a:off x="0" y="724674"/>
            <a:ext cx="12190413" cy="5857916"/>
          </a:xfrm>
        </p:spPr>
        <p:txBody>
          <a:bodyPr>
            <a:normAutofit/>
          </a:bodyPr>
          <a:lstStyle/>
          <a:p>
            <a:pPr marL="0" indent="0">
              <a:buNone/>
            </a:pPr>
            <a:r>
              <a:rPr lang="en-IN" sz="2400" dirty="0">
                <a:solidFill>
                  <a:srgbClr val="C00000"/>
                </a:solidFill>
                <a:latin typeface="Copperplate Gothic Light" panose="020E0507020206020404" pitchFamily="34" charset="0"/>
              </a:rPr>
              <a:t>Data Definition Language (DDL)</a:t>
            </a:r>
          </a:p>
          <a:p>
            <a:pPr marL="0" indent="0">
              <a:buNone/>
            </a:pPr>
            <a:r>
              <a:rPr lang="en-IN" sz="2000" dirty="0">
                <a:solidFill>
                  <a:srgbClr val="C00000"/>
                </a:solidFill>
                <a:latin typeface="Copperplate Gothic Light" panose="020E0507020206020404" pitchFamily="34" charset="0"/>
              </a:rPr>
              <a:t>CREATE COMMAND</a:t>
            </a:r>
          </a:p>
          <a:p>
            <a:pPr marL="0" indent="0">
              <a:buNone/>
            </a:pPr>
            <a:r>
              <a:rPr lang="en-IN" sz="2400" dirty="0">
                <a:solidFill>
                  <a:srgbClr val="0000FF"/>
                </a:solidFill>
                <a:latin typeface="Bookman Old Style" panose="02050604050505020204" pitchFamily="18" charset="0"/>
              </a:rPr>
              <a:t>Used to create a new object / schema with a defined structure</a:t>
            </a:r>
          </a:p>
          <a:p>
            <a:pPr marL="0" indent="0">
              <a:buNone/>
            </a:pPr>
            <a:r>
              <a:rPr lang="en-IN" sz="2400" dirty="0">
                <a:solidFill>
                  <a:srgbClr val="0000FF"/>
                </a:solidFill>
                <a:latin typeface="Bookman Old Style" panose="02050604050505020204" pitchFamily="18" charset="0"/>
              </a:rPr>
              <a:t>Syntax :</a:t>
            </a: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r>
              <a:rPr lang="en-IN" sz="2400" dirty="0">
                <a:solidFill>
                  <a:srgbClr val="0000FF"/>
                </a:solidFill>
                <a:latin typeface="Bookman Old Style" panose="02050604050505020204" pitchFamily="18" charset="0"/>
              </a:rPr>
              <a:t>Example :</a:t>
            </a: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p:txBody>
      </p:sp>
      <p:sp>
        <p:nvSpPr>
          <p:cNvPr id="7" name="TextBox 6"/>
          <p:cNvSpPr txBox="1"/>
          <p:nvPr/>
        </p:nvSpPr>
        <p:spPr>
          <a:xfrm>
            <a:off x="2109453" y="2218328"/>
            <a:ext cx="7163337" cy="2246769"/>
          </a:xfrm>
          <a:prstGeom prst="rect">
            <a:avLst/>
          </a:prstGeom>
          <a:noFill/>
          <a:ln>
            <a:solidFill>
              <a:srgbClr val="C00000"/>
            </a:solidFill>
          </a:ln>
        </p:spPr>
        <p:txBody>
          <a:bodyPr wrap="square" rtlCol="0">
            <a:spAutoFit/>
          </a:bodyPr>
          <a:lstStyle/>
          <a:p>
            <a:r>
              <a:rPr lang="en-IN" sz="2000" dirty="0">
                <a:solidFill>
                  <a:srgbClr val="C00000"/>
                </a:solidFill>
                <a:latin typeface="Bookman Old Style" panose="02050604050505020204" pitchFamily="18" charset="0"/>
              </a:rPr>
              <a:t>CREATE TABLE </a:t>
            </a:r>
            <a:r>
              <a:rPr lang="en-IN" sz="2000" dirty="0" err="1">
                <a:solidFill>
                  <a:srgbClr val="C00000"/>
                </a:solidFill>
                <a:latin typeface="Bookman Old Style" panose="02050604050505020204" pitchFamily="18" charset="0"/>
              </a:rPr>
              <a:t>table_name</a:t>
            </a: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column1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column2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column3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a:t>
            </a:r>
          </a:p>
          <a:p>
            <a:endParaRPr lang="en-IN" sz="2000" dirty="0">
              <a:solidFill>
                <a:srgbClr val="C00000"/>
              </a:solidFill>
              <a:latin typeface="Bookman Old Style" panose="02050604050505020204" pitchFamily="18" charset="0"/>
            </a:endParaRPr>
          </a:p>
        </p:txBody>
      </p:sp>
      <p:sp>
        <p:nvSpPr>
          <p:cNvPr id="8" name="TextBox 7"/>
          <p:cNvSpPr txBox="1"/>
          <p:nvPr/>
        </p:nvSpPr>
        <p:spPr>
          <a:xfrm>
            <a:off x="1523174" y="4796640"/>
            <a:ext cx="10381487" cy="1554272"/>
          </a:xfrm>
          <a:prstGeom prst="rect">
            <a:avLst/>
          </a:prstGeom>
          <a:noFill/>
          <a:ln>
            <a:solidFill>
              <a:srgbClr val="0000FF"/>
            </a:solidFill>
          </a:ln>
        </p:spPr>
        <p:txBody>
          <a:bodyPr wrap="square" rtlCol="0">
            <a:spAutoFit/>
          </a:bodyPr>
          <a:lstStyle/>
          <a:p>
            <a:r>
              <a:rPr lang="en-IN" dirty="0">
                <a:solidFill>
                  <a:srgbClr val="0000FF"/>
                </a:solidFill>
                <a:latin typeface="Bookman Old Style" panose="02050604050505020204" pitchFamily="18" charset="0"/>
              </a:rPr>
              <a:t>CREATE TABLE EMP</a:t>
            </a:r>
          </a:p>
          <a:p>
            <a:r>
              <a:rPr lang="en-IN" dirty="0">
                <a:solidFill>
                  <a:srgbClr val="0000FF"/>
                </a:solidFill>
                <a:latin typeface="Bookman Old Style" panose="02050604050505020204" pitchFamily="18" charset="0"/>
              </a:rPr>
              <a:t>       (EMPNO NUMBER(4) NOT NULL,  ENAME VARCHAR2(10),  JOB VARCHAR2(9),</a:t>
            </a:r>
          </a:p>
          <a:p>
            <a:r>
              <a:rPr lang="en-IN" dirty="0">
                <a:solidFill>
                  <a:srgbClr val="0000FF"/>
                </a:solidFill>
                <a:latin typeface="Bookman Old Style" panose="02050604050505020204" pitchFamily="18" charset="0"/>
              </a:rPr>
              <a:t>        MGR NUMBER(4), HIREDATE DATE, SAL NUMBER(7, 2), COMM NUMBER(7, 2),</a:t>
            </a:r>
          </a:p>
          <a:p>
            <a:r>
              <a:rPr lang="en-IN" dirty="0">
                <a:solidFill>
                  <a:srgbClr val="0000FF"/>
                </a:solidFill>
                <a:latin typeface="Bookman Old Style" panose="02050604050505020204" pitchFamily="18" charset="0"/>
              </a:rPr>
              <a:t>        DEPTNO NUMBER(2));</a:t>
            </a:r>
          </a:p>
          <a:p>
            <a:endParaRPr lang="en-IN" dirty="0">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50</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Content Placeholder 1"/>
          <p:cNvSpPr txBox="1">
            <a:spLocks/>
          </p:cNvSpPr>
          <p:nvPr/>
        </p:nvSpPr>
        <p:spPr>
          <a:xfrm>
            <a:off x="380166" y="1296178"/>
            <a:ext cx="10514231" cy="3643338"/>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rPr>
              <a:t>Set</a:t>
            </a:r>
            <a:r>
              <a:rPr kumimoji="0" lang="en-US" sz="2400" b="0" i="0" u="none" strike="noStrike" kern="1200" cap="none" spc="0" normalizeH="0" noProof="0" dirty="0">
                <a:ln>
                  <a:noFill/>
                </a:ln>
                <a:solidFill>
                  <a:srgbClr val="C00000"/>
                </a:solidFill>
                <a:effectLst/>
                <a:uLnTx/>
                <a:uFillTx/>
                <a:latin typeface="Copperplate Gothic Light" pitchFamily="34" charset="0"/>
                <a:ea typeface="+mn-ea"/>
                <a:cs typeface="+mn-cs"/>
              </a:rPr>
              <a:t> Operators</a:t>
            </a:r>
          </a:p>
          <a:p>
            <a:pPr marL="354902" lvl="0" indent="-354902">
              <a:spcBef>
                <a:spcPct val="20000"/>
              </a:spcBef>
              <a:buClr>
                <a:srgbClr val="C00000"/>
              </a:buClr>
              <a:buFont typeface="Wingdings" pitchFamily="2" charset="2"/>
              <a:buChar char="ü"/>
            </a:pPr>
            <a:r>
              <a:rPr lang="en-US" sz="2400" dirty="0">
                <a:solidFill>
                  <a:srgbClr val="0000FF"/>
                </a:solidFill>
                <a:latin typeface="Bookman Old Style" pitchFamily="18" charset="0"/>
              </a:rPr>
              <a:t>Set operators are used to join the results of two (or more) SELECT statement.</a:t>
            </a:r>
          </a:p>
          <a:p>
            <a:pPr marL="354902" lvl="0" indent="-354902">
              <a:spcBef>
                <a:spcPct val="20000"/>
              </a:spcBef>
              <a:buClr>
                <a:srgbClr val="C00000"/>
              </a:buClr>
              <a:buFont typeface="Wingdings" pitchFamily="2" charset="2"/>
              <a:buChar char="ü"/>
            </a:pPr>
            <a:r>
              <a:rPr kumimoji="0" lang="en-US" sz="2400" b="0" i="0" u="none" strike="noStrike" kern="1200" cap="none" spc="0" normalizeH="0" noProof="0" dirty="0">
                <a:ln>
                  <a:noFill/>
                </a:ln>
                <a:solidFill>
                  <a:srgbClr val="0000FF"/>
                </a:solidFill>
                <a:effectLst/>
                <a:uLnTx/>
                <a:uFillTx/>
                <a:latin typeface="Bookman Old Style" pitchFamily="18" charset="0"/>
              </a:rPr>
              <a:t>The following set operators are available in SQL</a:t>
            </a:r>
          </a:p>
          <a:p>
            <a:pPr marL="828104" lvl="1" indent="-354902">
              <a:spcBef>
                <a:spcPct val="20000"/>
              </a:spcBef>
              <a:buClr>
                <a:srgbClr val="C00000"/>
              </a:buClr>
              <a:buFont typeface="Arial" pitchFamily="34" charset="0"/>
              <a:buChar char="•"/>
            </a:pPr>
            <a:r>
              <a:rPr lang="en-US" sz="2400" dirty="0">
                <a:solidFill>
                  <a:srgbClr val="0000FF"/>
                </a:solidFill>
                <a:latin typeface="Bookman Old Style" pitchFamily="18" charset="0"/>
              </a:rPr>
              <a:t>Union </a:t>
            </a:r>
          </a:p>
          <a:p>
            <a:pPr marL="828104" lvl="1" indent="-354902">
              <a:spcBef>
                <a:spcPct val="20000"/>
              </a:spcBef>
              <a:buClr>
                <a:srgbClr val="C00000"/>
              </a:buClr>
              <a:buFont typeface="Arial" pitchFamily="34" charset="0"/>
              <a:buChar char="•"/>
            </a:pPr>
            <a:r>
              <a:rPr kumimoji="0" lang="en-US" sz="2400" b="0" i="0" u="none" strike="noStrike" kern="1200" cap="none" spc="0" normalizeH="0" noProof="0" dirty="0">
                <a:ln>
                  <a:noFill/>
                </a:ln>
                <a:solidFill>
                  <a:srgbClr val="0000FF"/>
                </a:solidFill>
                <a:effectLst/>
                <a:uLnTx/>
                <a:uFillTx/>
                <a:latin typeface="Bookman Old Style" pitchFamily="18" charset="0"/>
              </a:rPr>
              <a:t>Union All</a:t>
            </a:r>
          </a:p>
          <a:p>
            <a:pPr marL="828104" lvl="1" indent="-354902">
              <a:spcBef>
                <a:spcPct val="20000"/>
              </a:spcBef>
              <a:buClr>
                <a:srgbClr val="C00000"/>
              </a:buClr>
              <a:buFont typeface="Arial" pitchFamily="34" charset="0"/>
              <a:buChar char="•"/>
            </a:pPr>
            <a:r>
              <a:rPr lang="en-US" sz="2400" dirty="0">
                <a:solidFill>
                  <a:srgbClr val="0000FF"/>
                </a:solidFill>
                <a:latin typeface="Bookman Old Style" pitchFamily="18" charset="0"/>
              </a:rPr>
              <a:t>Intersect</a:t>
            </a:r>
          </a:p>
          <a:p>
            <a:pPr marL="828104" lvl="1" indent="-354902">
              <a:spcBef>
                <a:spcPct val="20000"/>
              </a:spcBef>
              <a:buClr>
                <a:srgbClr val="C00000"/>
              </a:buClr>
              <a:buFont typeface="Arial" pitchFamily="34" charset="0"/>
              <a:buChar char="•"/>
            </a:pPr>
            <a:r>
              <a:rPr kumimoji="0" lang="en-US" sz="2400" b="0" i="0" u="none" strike="noStrike" kern="1200" cap="none" spc="0" normalizeH="0" noProof="0" dirty="0">
                <a:ln>
                  <a:noFill/>
                </a:ln>
                <a:solidFill>
                  <a:srgbClr val="0000FF"/>
                </a:solidFill>
                <a:effectLst/>
                <a:uLnTx/>
                <a:uFillTx/>
                <a:latin typeface="Bookman Old Style" pitchFamily="18" charset="0"/>
              </a:rPr>
              <a:t>Minus</a:t>
            </a:r>
          </a:p>
          <a:p>
            <a:pPr marL="354902" lvl="0" indent="-354902">
              <a:spcBef>
                <a:spcPct val="20000"/>
              </a:spcBef>
            </a:pPr>
            <a:endParaRPr kumimoji="0" lang="en-US" sz="2400" b="0" i="0" u="none" strike="noStrike" kern="1200" cap="none" spc="0" normalizeH="0" noProof="0" dirty="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lang="en-US" sz="2400" baseline="0" dirty="0">
              <a:solidFill>
                <a:srgbClr val="C00000"/>
              </a:solidFill>
              <a:latin typeface="Copperplate Gothic Light" pitchFamily="34" charset="0"/>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noProof="0" dirty="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938988"/>
            <a:ext cx="11787270" cy="5715040"/>
          </a:xfrm>
        </p:spPr>
        <p:txBody>
          <a:bodyPr>
            <a:noAutofit/>
          </a:bodyPr>
          <a:lstStyle/>
          <a:p>
            <a:pPr lvl="0">
              <a:buNone/>
              <a:defRPr/>
            </a:pPr>
            <a:r>
              <a:rPr lang="en-US" sz="2800" dirty="0">
                <a:solidFill>
                  <a:srgbClr val="C00000"/>
                </a:solidFill>
                <a:latin typeface="Copperplate Gothic Light" pitchFamily="34" charset="0"/>
              </a:rPr>
              <a:t>Set Operators</a:t>
            </a:r>
          </a:p>
          <a:p>
            <a:pPr lvl="0">
              <a:buNone/>
              <a:defRPr/>
            </a:pPr>
            <a:endParaRPr lang="en-US" sz="1600" dirty="0">
              <a:solidFill>
                <a:srgbClr val="C00000"/>
              </a:solidFill>
              <a:latin typeface="Copperplate Gothic Light" pitchFamily="34" charset="0"/>
            </a:endParaRPr>
          </a:p>
          <a:p>
            <a:pPr lvl="0">
              <a:buClr>
                <a:srgbClr val="C00000"/>
              </a:buClr>
              <a:buFont typeface="Wingdings" pitchFamily="2" charset="2"/>
              <a:buChar char="ü"/>
              <a:defRPr/>
            </a:pPr>
            <a:r>
              <a:rPr lang="en-US" sz="2600" dirty="0">
                <a:solidFill>
                  <a:srgbClr val="0000FF"/>
                </a:solidFill>
                <a:latin typeface="Bookman Old Style" pitchFamily="18" charset="0"/>
              </a:rPr>
              <a:t>Union operator retrieves the records from both queries without duplicate.</a:t>
            </a:r>
          </a:p>
          <a:p>
            <a:pPr lvl="0">
              <a:lnSpc>
                <a:spcPct val="170000"/>
              </a:lnSpc>
              <a:buClr>
                <a:srgbClr val="C00000"/>
              </a:buClr>
              <a:buFont typeface="Wingdings" pitchFamily="2" charset="2"/>
              <a:buChar char="ü"/>
              <a:defRPr/>
            </a:pPr>
            <a:r>
              <a:rPr lang="en-US" sz="2600" dirty="0" err="1">
                <a:solidFill>
                  <a:srgbClr val="0000FF"/>
                </a:solidFill>
                <a:latin typeface="Bookman Old Style" pitchFamily="18" charset="0"/>
              </a:rPr>
              <a:t>Coulmn</a:t>
            </a:r>
            <a:r>
              <a:rPr lang="en-US" sz="2600" dirty="0">
                <a:solidFill>
                  <a:srgbClr val="0000FF"/>
                </a:solidFill>
                <a:latin typeface="Bookman Old Style" pitchFamily="18" charset="0"/>
              </a:rPr>
              <a:t> heading will be selected from the prior query statement.</a:t>
            </a:r>
          </a:p>
          <a:p>
            <a:pPr lvl="0">
              <a:lnSpc>
                <a:spcPct val="170000"/>
              </a:lnSpc>
              <a:buClr>
                <a:srgbClr val="C00000"/>
              </a:buClr>
              <a:buFont typeface="Wingdings" pitchFamily="2" charset="2"/>
              <a:buChar char="ü"/>
              <a:defRPr/>
            </a:pPr>
            <a:r>
              <a:rPr lang="en-US" sz="2600" dirty="0">
                <a:solidFill>
                  <a:srgbClr val="0000FF"/>
                </a:solidFill>
                <a:latin typeface="Bookman Old Style" pitchFamily="18" charset="0"/>
              </a:rPr>
              <a:t>Union All  retrieves all the records from both queries (with duplicate).</a:t>
            </a:r>
          </a:p>
          <a:p>
            <a:pPr lvl="0">
              <a:buClr>
                <a:srgbClr val="C00000"/>
              </a:buClr>
              <a:buFont typeface="Wingdings" pitchFamily="2" charset="2"/>
              <a:buChar char="ü"/>
              <a:defRPr/>
            </a:pPr>
            <a:r>
              <a:rPr lang="en-US" sz="2600" dirty="0">
                <a:solidFill>
                  <a:srgbClr val="0000FF"/>
                </a:solidFill>
                <a:latin typeface="Bookman Old Style" pitchFamily="18" charset="0"/>
              </a:rPr>
              <a:t>Intersect operator retrieve the common records from both query statements.</a:t>
            </a:r>
          </a:p>
          <a:p>
            <a:pPr lvl="0">
              <a:buClr>
                <a:srgbClr val="C00000"/>
              </a:buClr>
              <a:buFont typeface="Wingdings" pitchFamily="2" charset="2"/>
              <a:buChar char="ü"/>
              <a:defRPr/>
            </a:pPr>
            <a:r>
              <a:rPr lang="en-US" sz="2600" dirty="0">
                <a:solidFill>
                  <a:srgbClr val="0000FF"/>
                </a:solidFill>
                <a:latin typeface="Bookman Old Style" pitchFamily="18" charset="0"/>
              </a:rPr>
              <a:t>Minus operator retrieve the records from first query , the records are not available in second query.</a:t>
            </a:r>
          </a:p>
          <a:p>
            <a:pPr lvl="0">
              <a:lnSpc>
                <a:spcPct val="170000"/>
              </a:lnSpc>
              <a:buClr>
                <a:srgbClr val="C00000"/>
              </a:buClr>
              <a:buNone/>
              <a:defRPr/>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51</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796112"/>
            <a:ext cx="11715832" cy="5643602"/>
          </a:xfrm>
        </p:spPr>
        <p:txBody>
          <a:bodyPr>
            <a:normAutofit lnSpcReduction="10000"/>
          </a:bodyPr>
          <a:lstStyle/>
          <a:p>
            <a:pPr lvl="0">
              <a:buNone/>
            </a:pPr>
            <a:r>
              <a:rPr lang="en-US" sz="2800" dirty="0">
                <a:solidFill>
                  <a:srgbClr val="C00000"/>
                </a:solidFill>
                <a:latin typeface="Copperplate Gothic Light" pitchFamily="34" charset="0"/>
              </a:rPr>
              <a:t>Set Operators</a:t>
            </a:r>
          </a:p>
          <a:p>
            <a:pPr lvl="0">
              <a:buNone/>
            </a:pPr>
            <a:r>
              <a:rPr lang="en-US" sz="2800" dirty="0">
                <a:solidFill>
                  <a:srgbClr val="C00000"/>
                </a:solidFill>
                <a:latin typeface="Copperplate Gothic Light" pitchFamily="34" charset="0"/>
              </a:rPr>
              <a:t>Point to be followed  while using SET operators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The number of columns must be same in all participating query </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Column heading will be selected from the first query for displaying the output.</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Data types of the column list must be match with all the query.</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Positional ordering must be used to sort the result set. </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UNION and INTERSECT operators are commutative, i.e. the order of queries is not important; it doesn't change the final result.</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Set operators can be the part of sub queries.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Set operators can't be used in SELECT statements containing TABLE collection expressions.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The LONG, BLOB, CLOB, BFILE, </a:t>
            </a:r>
            <a:r>
              <a:rPr lang="en-US" sz="2200" dirty="0" err="1">
                <a:solidFill>
                  <a:srgbClr val="0000FF"/>
                </a:solidFill>
                <a:latin typeface="Bookman Old Style" pitchFamily="18" charset="0"/>
              </a:rPr>
              <a:t>VARRAY,or</a:t>
            </a:r>
            <a:r>
              <a:rPr lang="en-US" sz="2200" dirty="0">
                <a:solidFill>
                  <a:srgbClr val="0000FF"/>
                </a:solidFill>
                <a:latin typeface="Bookman Old Style" pitchFamily="18" charset="0"/>
              </a:rPr>
              <a:t> nested table are not permitted for use in Set operators.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For update clause is not allowed with the set operators.</a:t>
            </a:r>
          </a:p>
          <a:p>
            <a:pPr>
              <a:buNone/>
            </a:pPr>
            <a:endParaRPr lang="en-US" sz="3600" dirty="0"/>
          </a:p>
          <a:p>
            <a:pPr lvl="0">
              <a:buNone/>
            </a:pPr>
            <a:endParaRPr lang="en-US" sz="36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52</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796112"/>
            <a:ext cx="11043594" cy="5320081"/>
          </a:xfrm>
        </p:spPr>
        <p:txBody>
          <a:bodyPr>
            <a:normAutofit/>
          </a:bodyPr>
          <a:lstStyle/>
          <a:p>
            <a:pPr>
              <a:buNone/>
            </a:pPr>
            <a:r>
              <a:rPr lang="en-US" sz="2400" dirty="0">
                <a:solidFill>
                  <a:srgbClr val="C00000"/>
                </a:solidFill>
                <a:latin typeface="Copperplate Gothic Light" pitchFamily="34" charset="0"/>
              </a:rPr>
              <a:t>Examples: Set Operators</a:t>
            </a:r>
          </a:p>
          <a:p>
            <a:pPr>
              <a:buNone/>
            </a:pPr>
            <a:endParaRPr lang="en-US" sz="2400" dirty="0">
              <a:solidFill>
                <a:srgbClr val="C00000"/>
              </a:solidFill>
              <a:latin typeface="Copperplate Gothic Light" pitchFamily="34" charset="0"/>
            </a:endParaRPr>
          </a:p>
          <a:p>
            <a:pPr lvl="0">
              <a:buClr>
                <a:srgbClr val="C00000"/>
              </a:buClr>
              <a:buFont typeface="Wingdings" pitchFamily="2" charset="2"/>
              <a:buChar char="ü"/>
            </a:pPr>
            <a:r>
              <a:rPr lang="en-US" sz="2400" dirty="0">
                <a:solidFill>
                  <a:srgbClr val="0000FF"/>
                </a:solidFill>
                <a:latin typeface="Bookman Old Style" pitchFamily="18" charset="0"/>
              </a:rPr>
              <a:t>Create two tables named a and b with the columns f1,f2 and </a:t>
            </a:r>
            <a:r>
              <a:rPr lang="en-US" sz="2400" dirty="0" err="1">
                <a:solidFill>
                  <a:srgbClr val="0000FF"/>
                </a:solidFill>
                <a:latin typeface="Bookman Old Style" pitchFamily="18" charset="0"/>
              </a:rPr>
              <a:t>id,name</a:t>
            </a:r>
            <a:r>
              <a:rPr lang="en-US" sz="2400" dirty="0">
                <a:solidFill>
                  <a:srgbClr val="0000FF"/>
                </a:solidFill>
                <a:latin typeface="Bookman Old Style" pitchFamily="18" charset="0"/>
              </a:rPr>
              <a:t> respectively</a:t>
            </a:r>
          </a:p>
          <a:p>
            <a:pPr lvl="0">
              <a:buNone/>
            </a:pPr>
            <a:endParaRPr lang="en-US" sz="2400" dirty="0">
              <a:solidFill>
                <a:srgbClr val="0000FF"/>
              </a:solidFill>
              <a:latin typeface="Bookman Old Style" pitchFamily="18" charset="0"/>
            </a:endParaRPr>
          </a:p>
          <a:p>
            <a:pPr lvl="0">
              <a:buNone/>
            </a:pP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Sql</a:t>
            </a:r>
            <a:r>
              <a:rPr lang="en-US" sz="2400" dirty="0">
                <a:solidFill>
                  <a:srgbClr val="0000FF"/>
                </a:solidFill>
                <a:latin typeface="Bookman Old Style" pitchFamily="18" charset="0"/>
              </a:rPr>
              <a:t>&gt; create table a (f1 number, f2 varchar2(5))</a:t>
            </a:r>
          </a:p>
          <a:p>
            <a:pPr>
              <a:buNone/>
            </a:pPr>
            <a:r>
              <a:rPr lang="en-US" sz="2400" dirty="0">
                <a:solidFill>
                  <a:srgbClr val="0000FF"/>
                </a:solidFill>
                <a:latin typeface="Bookman Old Style" pitchFamily="18" charset="0"/>
              </a:rPr>
              <a:t>		Table created.</a:t>
            </a:r>
          </a:p>
          <a:p>
            <a:pPr>
              <a:buNone/>
            </a:pP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Sql</a:t>
            </a:r>
            <a:r>
              <a:rPr lang="en-US" sz="2400" dirty="0">
                <a:solidFill>
                  <a:srgbClr val="0000FF"/>
                </a:solidFill>
                <a:latin typeface="Bookman Old Style" pitchFamily="18" charset="0"/>
              </a:rPr>
              <a:t>&gt; create table b (id number, name varchar2(5))</a:t>
            </a:r>
          </a:p>
          <a:p>
            <a:pPr>
              <a:buNone/>
            </a:pPr>
            <a:r>
              <a:rPr lang="en-US" sz="2400" dirty="0">
                <a:solidFill>
                  <a:srgbClr val="0000FF"/>
                </a:solidFill>
                <a:latin typeface="Bookman Old Style" pitchFamily="18" charset="0"/>
              </a:rPr>
              <a:t>		Table created.</a:t>
            </a:r>
          </a:p>
          <a:p>
            <a:pPr>
              <a:buNone/>
            </a:pPr>
            <a:endParaRPr lang="en-US" sz="3600" dirty="0"/>
          </a:p>
          <a:p>
            <a:pPr lvl="0">
              <a:buNone/>
            </a:pPr>
            <a:endParaRPr lang="en-US" sz="36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53</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867549"/>
            <a:ext cx="11953122" cy="6153963"/>
          </a:xfrm>
        </p:spPr>
        <p:txBody>
          <a:bodyPr>
            <a:normAutofit fontScale="32500" lnSpcReduction="20000"/>
          </a:bodyPr>
          <a:lstStyle/>
          <a:p>
            <a:pPr>
              <a:buNone/>
            </a:pPr>
            <a:r>
              <a:rPr lang="en-US" sz="6000" dirty="0">
                <a:solidFill>
                  <a:srgbClr val="C00000"/>
                </a:solidFill>
                <a:latin typeface="Copperplate Gothic Light" pitchFamily="34" charset="0"/>
              </a:rPr>
              <a:t>Examples: Set Operators</a:t>
            </a:r>
          </a:p>
          <a:p>
            <a:pPr>
              <a:buClr>
                <a:srgbClr val="C00000"/>
              </a:buClr>
              <a:buFont typeface="Wingdings" pitchFamily="2" charset="2"/>
              <a:buChar char="ü"/>
            </a:pPr>
            <a:r>
              <a:rPr lang="en-US" sz="6000" dirty="0">
                <a:solidFill>
                  <a:srgbClr val="0000FF"/>
                </a:solidFill>
                <a:latin typeface="Bookman Old Style" pitchFamily="18" charset="0"/>
              </a:rPr>
              <a:t>Insert three rows as given below in tables a and </a:t>
            </a:r>
            <a:r>
              <a:rPr lang="en-US" sz="6000" dirty="0">
                <a:solidFill>
                  <a:srgbClr val="C00000"/>
                </a:solidFill>
                <a:latin typeface="Bookman Old Style" pitchFamily="18" charset="0"/>
              </a:rPr>
              <a:t>b</a:t>
            </a:r>
          </a:p>
          <a:p>
            <a:pPr lvl="1">
              <a:buNone/>
            </a:pPr>
            <a:endParaRPr lang="en-US" sz="2600" dirty="0">
              <a:solidFill>
                <a:srgbClr val="0000FF"/>
              </a:solidFill>
              <a:latin typeface="Bookman Old Style" pitchFamily="18" charset="0"/>
            </a:endParaRPr>
          </a:p>
          <a:p>
            <a:pPr lvl="1">
              <a:lnSpc>
                <a:spcPct val="120000"/>
              </a:lnSpc>
              <a:buNone/>
            </a:pPr>
            <a:r>
              <a:rPr lang="en-US" sz="4900" dirty="0" err="1">
                <a:solidFill>
                  <a:srgbClr val="0000FF"/>
                </a:solidFill>
                <a:latin typeface="Bookman Old Style" pitchFamily="18" charset="0"/>
              </a:rPr>
              <a:t>Sql</a:t>
            </a:r>
            <a:r>
              <a:rPr lang="en-US" sz="4900" dirty="0">
                <a:solidFill>
                  <a:srgbClr val="0000FF"/>
                </a:solidFill>
                <a:latin typeface="Bookman Old Style" pitchFamily="18" charset="0"/>
              </a:rPr>
              <a:t>&gt;insert into a values( 10,'A')</a:t>
            </a:r>
          </a:p>
          <a:p>
            <a:pPr lvl="1">
              <a:lnSpc>
                <a:spcPct val="120000"/>
              </a:lnSpc>
              <a:buNone/>
            </a:pPr>
            <a:r>
              <a:rPr lang="en-US" sz="4900" dirty="0">
                <a:solidFill>
                  <a:srgbClr val="0000FF"/>
                </a:solidFill>
                <a:latin typeface="Bookman Old Style" pitchFamily="18" charset="0"/>
              </a:rPr>
              <a:t>1 row(s) inserted.</a:t>
            </a:r>
          </a:p>
          <a:p>
            <a:pPr lvl="1">
              <a:lnSpc>
                <a:spcPct val="120000"/>
              </a:lnSpc>
              <a:buNone/>
            </a:pPr>
            <a:endParaRPr lang="en-US" sz="4900" dirty="0">
              <a:solidFill>
                <a:srgbClr val="0000FF"/>
              </a:solidFill>
              <a:latin typeface="Bookman Old Style" pitchFamily="18" charset="0"/>
            </a:endParaRPr>
          </a:p>
          <a:p>
            <a:pPr lvl="1">
              <a:lnSpc>
                <a:spcPct val="120000"/>
              </a:lnSpc>
              <a:buNone/>
            </a:pPr>
            <a:r>
              <a:rPr lang="en-US" sz="4900" dirty="0" err="1">
                <a:solidFill>
                  <a:srgbClr val="0000FF"/>
                </a:solidFill>
                <a:latin typeface="Bookman Old Style" pitchFamily="18" charset="0"/>
              </a:rPr>
              <a:t>Sql</a:t>
            </a:r>
            <a:r>
              <a:rPr lang="en-US" sz="4900" dirty="0">
                <a:solidFill>
                  <a:srgbClr val="0000FF"/>
                </a:solidFill>
                <a:latin typeface="Bookman Old Style" pitchFamily="18" charset="0"/>
              </a:rPr>
              <a:t>&gt;insert into a values( 20,'B')</a:t>
            </a:r>
          </a:p>
          <a:p>
            <a:pPr lvl="1">
              <a:lnSpc>
                <a:spcPct val="120000"/>
              </a:lnSpc>
              <a:buNone/>
            </a:pPr>
            <a:r>
              <a:rPr lang="en-US" sz="4900" dirty="0">
                <a:solidFill>
                  <a:srgbClr val="0000FF"/>
                </a:solidFill>
                <a:latin typeface="Bookman Old Style" pitchFamily="18" charset="0"/>
              </a:rPr>
              <a:t> row(s) inserted.</a:t>
            </a:r>
          </a:p>
          <a:p>
            <a:pPr lvl="1">
              <a:lnSpc>
                <a:spcPct val="120000"/>
              </a:lnSpc>
              <a:buNone/>
            </a:pPr>
            <a:endParaRPr lang="en-US" sz="4900" dirty="0">
              <a:solidFill>
                <a:srgbClr val="0000FF"/>
              </a:solidFill>
              <a:latin typeface="Bookman Old Style" pitchFamily="18" charset="0"/>
            </a:endParaRPr>
          </a:p>
          <a:p>
            <a:pPr lvl="1">
              <a:lnSpc>
                <a:spcPct val="120000"/>
              </a:lnSpc>
              <a:buNone/>
            </a:pPr>
            <a:r>
              <a:rPr lang="en-US" sz="4900" dirty="0" err="1">
                <a:solidFill>
                  <a:srgbClr val="0000FF"/>
                </a:solidFill>
                <a:latin typeface="Bookman Old Style" pitchFamily="18" charset="0"/>
              </a:rPr>
              <a:t>Sql</a:t>
            </a:r>
            <a:r>
              <a:rPr lang="en-US" sz="4900" dirty="0">
                <a:solidFill>
                  <a:srgbClr val="0000FF"/>
                </a:solidFill>
                <a:latin typeface="Bookman Old Style" pitchFamily="18" charset="0"/>
              </a:rPr>
              <a:t>&gt;insert into a values( 30,'C')</a:t>
            </a:r>
          </a:p>
          <a:p>
            <a:pPr lvl="1">
              <a:lnSpc>
                <a:spcPct val="120000"/>
              </a:lnSpc>
              <a:buNone/>
            </a:pPr>
            <a:r>
              <a:rPr lang="en-US" sz="4900" dirty="0">
                <a:solidFill>
                  <a:srgbClr val="0000FF"/>
                </a:solidFill>
                <a:latin typeface="Bookman Old Style" pitchFamily="18" charset="0"/>
              </a:rPr>
              <a:t>1 row(s) inserted.</a:t>
            </a:r>
          </a:p>
          <a:p>
            <a:pPr>
              <a:lnSpc>
                <a:spcPct val="120000"/>
              </a:lnSpc>
              <a:buNone/>
            </a:pPr>
            <a:endParaRPr lang="en-US" sz="4900" dirty="0">
              <a:solidFill>
                <a:srgbClr val="0000FF"/>
              </a:solidFill>
              <a:latin typeface="Bookman Old Style" pitchFamily="18" charset="0"/>
            </a:endParaRPr>
          </a:p>
          <a:p>
            <a:pPr lvl="1">
              <a:lnSpc>
                <a:spcPct val="120000"/>
              </a:lnSpc>
              <a:buNone/>
            </a:pPr>
            <a:r>
              <a:rPr lang="en-US" sz="4900" dirty="0" err="1">
                <a:solidFill>
                  <a:srgbClr val="C00000"/>
                </a:solidFill>
                <a:latin typeface="Bookman Old Style" pitchFamily="18" charset="0"/>
              </a:rPr>
              <a:t>Sql</a:t>
            </a:r>
            <a:r>
              <a:rPr lang="en-US" sz="4900" dirty="0">
                <a:solidFill>
                  <a:srgbClr val="C00000"/>
                </a:solidFill>
                <a:latin typeface="Bookman Old Style" pitchFamily="18" charset="0"/>
              </a:rPr>
              <a:t>&gt;insert into b values(30,'C')</a:t>
            </a:r>
          </a:p>
          <a:p>
            <a:pPr lvl="1">
              <a:lnSpc>
                <a:spcPct val="120000"/>
              </a:lnSpc>
              <a:buNone/>
            </a:pPr>
            <a:r>
              <a:rPr lang="en-US" sz="4900" dirty="0">
                <a:solidFill>
                  <a:srgbClr val="C00000"/>
                </a:solidFill>
                <a:latin typeface="Bookman Old Style" pitchFamily="18" charset="0"/>
              </a:rPr>
              <a:t>1 row(s) inserted.</a:t>
            </a:r>
          </a:p>
          <a:p>
            <a:pPr lvl="1">
              <a:lnSpc>
                <a:spcPct val="120000"/>
              </a:lnSpc>
              <a:buNone/>
            </a:pPr>
            <a:endParaRPr lang="en-US" sz="4900" dirty="0">
              <a:solidFill>
                <a:srgbClr val="C00000"/>
              </a:solidFill>
              <a:latin typeface="Bookman Old Style" pitchFamily="18" charset="0"/>
            </a:endParaRPr>
          </a:p>
          <a:p>
            <a:pPr lvl="1">
              <a:lnSpc>
                <a:spcPct val="120000"/>
              </a:lnSpc>
              <a:buNone/>
            </a:pPr>
            <a:r>
              <a:rPr lang="en-US" sz="4900" dirty="0" err="1">
                <a:solidFill>
                  <a:srgbClr val="C00000"/>
                </a:solidFill>
                <a:latin typeface="Bookman Old Style" pitchFamily="18" charset="0"/>
              </a:rPr>
              <a:t>Sql</a:t>
            </a:r>
            <a:r>
              <a:rPr lang="en-US" sz="4900" dirty="0">
                <a:solidFill>
                  <a:srgbClr val="C00000"/>
                </a:solidFill>
                <a:latin typeface="Bookman Old Style" pitchFamily="18" charset="0"/>
              </a:rPr>
              <a:t>&gt;insert into b values(40,'D')</a:t>
            </a:r>
          </a:p>
          <a:p>
            <a:pPr lvl="1">
              <a:lnSpc>
                <a:spcPct val="120000"/>
              </a:lnSpc>
              <a:buNone/>
            </a:pPr>
            <a:r>
              <a:rPr lang="en-US" sz="4900" dirty="0">
                <a:solidFill>
                  <a:srgbClr val="C00000"/>
                </a:solidFill>
                <a:latin typeface="Bookman Old Style" pitchFamily="18" charset="0"/>
              </a:rPr>
              <a:t>1 row(s) inserted.</a:t>
            </a:r>
          </a:p>
          <a:p>
            <a:pPr lvl="1">
              <a:lnSpc>
                <a:spcPct val="120000"/>
              </a:lnSpc>
              <a:buNone/>
            </a:pPr>
            <a:endParaRPr lang="en-US" sz="4900" dirty="0">
              <a:solidFill>
                <a:srgbClr val="C00000"/>
              </a:solidFill>
              <a:latin typeface="Bookman Old Style" pitchFamily="18" charset="0"/>
            </a:endParaRPr>
          </a:p>
          <a:p>
            <a:pPr lvl="1">
              <a:lnSpc>
                <a:spcPct val="120000"/>
              </a:lnSpc>
              <a:buNone/>
            </a:pPr>
            <a:r>
              <a:rPr lang="en-US" sz="4900" dirty="0" err="1">
                <a:solidFill>
                  <a:srgbClr val="C00000"/>
                </a:solidFill>
                <a:latin typeface="Bookman Old Style" pitchFamily="18" charset="0"/>
              </a:rPr>
              <a:t>Sql</a:t>
            </a:r>
            <a:r>
              <a:rPr lang="en-US" sz="4900" dirty="0">
                <a:solidFill>
                  <a:srgbClr val="C00000"/>
                </a:solidFill>
                <a:latin typeface="Bookman Old Style" pitchFamily="18" charset="0"/>
              </a:rPr>
              <a:t>&gt;insert into b values(50,'E')</a:t>
            </a:r>
          </a:p>
          <a:p>
            <a:pPr lvl="1">
              <a:lnSpc>
                <a:spcPct val="120000"/>
              </a:lnSpc>
              <a:buNone/>
            </a:pPr>
            <a:r>
              <a:rPr lang="en-US" sz="4900" dirty="0">
                <a:solidFill>
                  <a:srgbClr val="C00000"/>
                </a:solidFill>
                <a:latin typeface="Bookman Old Style" pitchFamily="18" charset="0"/>
              </a:rPr>
              <a:t>1 row(s) inserted.</a:t>
            </a:r>
          </a:p>
          <a:p>
            <a:pPr>
              <a:buNone/>
            </a:pPr>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54</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1670" y="2010558"/>
            <a:ext cx="3899793" cy="3778474"/>
          </a:xfrm>
          <a:ln w="19050">
            <a:solidFill>
              <a:srgbClr val="0000FF"/>
            </a:solidFill>
          </a:ln>
        </p:spPr>
        <p:txBody>
          <a:bodyPr>
            <a:normAutofit/>
          </a:bodyPr>
          <a:lstStyle/>
          <a:p>
            <a:pPr>
              <a:buNone/>
            </a:pPr>
            <a:r>
              <a:rPr lang="en-US" sz="2400" dirty="0">
                <a:solidFill>
                  <a:srgbClr val="0000FF"/>
                </a:solidFill>
                <a:latin typeface="Copperplate Gothic Light" pitchFamily="34" charset="0"/>
              </a:rPr>
              <a:t>Records in table a</a:t>
            </a:r>
          </a:p>
          <a:p>
            <a:pPr>
              <a:buNone/>
            </a:pPr>
            <a:r>
              <a:rPr lang="en-US" sz="2400" dirty="0" err="1">
                <a:solidFill>
                  <a:srgbClr val="0000FF"/>
                </a:solidFill>
                <a:latin typeface="Bookman Old Style" pitchFamily="18" charset="0"/>
              </a:rPr>
              <a:t>Sql</a:t>
            </a:r>
            <a:r>
              <a:rPr lang="en-US" sz="2400" dirty="0">
                <a:solidFill>
                  <a:srgbClr val="0000FF"/>
                </a:solidFill>
                <a:latin typeface="Bookman Old Style" pitchFamily="18" charset="0"/>
              </a:rPr>
              <a:t> &gt; Select * from a</a:t>
            </a:r>
          </a:p>
          <a:p>
            <a:pPr>
              <a:buNone/>
            </a:pPr>
            <a:r>
              <a:rPr lang="en-US" sz="2400" dirty="0">
                <a:solidFill>
                  <a:srgbClr val="0000FF"/>
                </a:solidFill>
                <a:latin typeface="Bookman Old Style" pitchFamily="18" charset="0"/>
              </a:rPr>
              <a:t>F1	  	F2</a:t>
            </a:r>
          </a:p>
          <a:p>
            <a:pPr>
              <a:buNone/>
            </a:pPr>
            <a:r>
              <a:rPr lang="en-US" sz="2400" dirty="0">
                <a:solidFill>
                  <a:srgbClr val="0000FF"/>
                </a:solidFill>
                <a:latin typeface="Bookman Old Style" pitchFamily="18" charset="0"/>
              </a:rPr>
              <a:t>30		C</a:t>
            </a:r>
          </a:p>
          <a:p>
            <a:pPr>
              <a:buNone/>
            </a:pPr>
            <a:r>
              <a:rPr lang="en-US" sz="2400" dirty="0">
                <a:solidFill>
                  <a:srgbClr val="0000FF"/>
                </a:solidFill>
                <a:latin typeface="Bookman Old Style" pitchFamily="18" charset="0"/>
              </a:rPr>
              <a:t>10		A</a:t>
            </a:r>
          </a:p>
          <a:p>
            <a:pPr>
              <a:buNone/>
            </a:pPr>
            <a:r>
              <a:rPr lang="en-US" sz="2400" dirty="0">
                <a:solidFill>
                  <a:srgbClr val="0000FF"/>
                </a:solidFill>
                <a:latin typeface="Bookman Old Style" pitchFamily="18" charset="0"/>
              </a:rPr>
              <a:t>20		B</a:t>
            </a: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55</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Content Placeholder 1"/>
          <p:cNvSpPr txBox="1">
            <a:spLocks/>
          </p:cNvSpPr>
          <p:nvPr/>
        </p:nvSpPr>
        <p:spPr>
          <a:xfrm>
            <a:off x="6095206" y="1939120"/>
            <a:ext cx="3899793" cy="3778474"/>
          </a:xfrm>
          <a:prstGeom prst="rect">
            <a:avLst/>
          </a:prstGeom>
          <a:ln w="19050">
            <a:solidFill>
              <a:srgbClr val="C00000"/>
            </a:solidFill>
          </a:ln>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a:ln>
                  <a:noFill/>
                </a:ln>
                <a:solidFill>
                  <a:srgbClr val="C00000"/>
                </a:solidFill>
                <a:effectLst/>
                <a:uLnTx/>
                <a:uFillTx/>
                <a:latin typeface="Copperplate Gothic Light" pitchFamily="34" charset="0"/>
              </a:rPr>
              <a:t>Records in table b</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err="1">
                <a:ln>
                  <a:noFill/>
                </a:ln>
                <a:solidFill>
                  <a:srgbClr val="C00000"/>
                </a:solidFill>
                <a:effectLst/>
                <a:uLnTx/>
                <a:uFillTx/>
                <a:latin typeface="Bookman Old Style" pitchFamily="18" charset="0"/>
              </a:rPr>
              <a:t>Sql</a:t>
            </a:r>
            <a:r>
              <a:rPr kumimoji="0" lang="en-US" sz="2400" i="0" u="none" strike="noStrike" kern="1200" cap="none" spc="0" normalizeH="0" baseline="0" noProof="0" dirty="0">
                <a:ln>
                  <a:noFill/>
                </a:ln>
                <a:solidFill>
                  <a:srgbClr val="C00000"/>
                </a:solidFill>
                <a:effectLst/>
                <a:uLnTx/>
                <a:uFillTx/>
                <a:latin typeface="Bookman Old Style" pitchFamily="18" charset="0"/>
              </a:rPr>
              <a:t> &gt; Select * from b;</a:t>
            </a:r>
          </a:p>
          <a:p>
            <a:pPr>
              <a:lnSpc>
                <a:spcPct val="150000"/>
              </a:lnSpc>
            </a:pPr>
            <a:r>
              <a:rPr lang="en-US" sz="2400" dirty="0">
                <a:solidFill>
                  <a:srgbClr val="C00000"/>
                </a:solidFill>
                <a:latin typeface="Bookman Old Style" pitchFamily="18" charset="0"/>
              </a:rPr>
              <a:t>ID 	NAME</a:t>
            </a:r>
          </a:p>
          <a:p>
            <a:pPr>
              <a:lnSpc>
                <a:spcPct val="150000"/>
              </a:lnSpc>
            </a:pPr>
            <a:r>
              <a:rPr lang="en-US" sz="2400" dirty="0">
                <a:solidFill>
                  <a:srgbClr val="C00000"/>
                </a:solidFill>
                <a:latin typeface="Bookman Old Style" pitchFamily="18" charset="0"/>
              </a:rPr>
              <a:t>30	C</a:t>
            </a:r>
          </a:p>
          <a:p>
            <a:pPr>
              <a:lnSpc>
                <a:spcPct val="150000"/>
              </a:lnSpc>
            </a:pPr>
            <a:r>
              <a:rPr lang="en-US" sz="2400" dirty="0">
                <a:solidFill>
                  <a:srgbClr val="C00000"/>
                </a:solidFill>
                <a:latin typeface="Bookman Old Style" pitchFamily="18" charset="0"/>
              </a:rPr>
              <a:t>40	D</a:t>
            </a:r>
          </a:p>
          <a:p>
            <a:pPr>
              <a:lnSpc>
                <a:spcPct val="150000"/>
              </a:lnSpc>
            </a:pPr>
            <a:r>
              <a:rPr lang="en-US" sz="2400" dirty="0">
                <a:solidFill>
                  <a:srgbClr val="C00000"/>
                </a:solidFill>
                <a:latin typeface="Bookman Old Style" pitchFamily="18" charset="0"/>
              </a:rPr>
              <a:t>50	E</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i="0" u="none" strike="noStrike" kern="1200" cap="none" spc="0" normalizeH="0" baseline="0" noProof="0" dirty="0">
              <a:ln>
                <a:noFill/>
              </a:ln>
              <a:solidFill>
                <a:srgbClr val="C00000"/>
              </a:solidFill>
              <a:effectLst/>
              <a:uLnTx/>
              <a:uFillTx/>
              <a:latin typeface="Bookman Old Style" pitchFamily="18" charset="0"/>
            </a:endParaRPr>
          </a:p>
        </p:txBody>
      </p:sp>
      <p:sp>
        <p:nvSpPr>
          <p:cNvPr id="8" name="Rectangle 7"/>
          <p:cNvSpPr/>
          <p:nvPr/>
        </p:nvSpPr>
        <p:spPr>
          <a:xfrm>
            <a:off x="451604" y="1010426"/>
            <a:ext cx="4857784" cy="461665"/>
          </a:xfrm>
          <a:prstGeom prst="rect">
            <a:avLst/>
          </a:prstGeom>
        </p:spPr>
        <p:txBody>
          <a:bodyPr wrap="square">
            <a:spAutoFit/>
          </a:bodyPr>
          <a:lstStyle/>
          <a:p>
            <a:pPr>
              <a:buNone/>
            </a:pPr>
            <a:r>
              <a:rPr lang="en-US" sz="2400" dirty="0">
                <a:solidFill>
                  <a:srgbClr val="C00000"/>
                </a:solidFill>
                <a:latin typeface="Copperplate Gothic Light" pitchFamily="34" charset="0"/>
              </a:rPr>
              <a:t>Examples: Set Operators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510492"/>
            <a:ext cx="4328421" cy="4455085"/>
          </a:xfrm>
        </p:spPr>
        <p:txBody>
          <a:bodyPr>
            <a:normAutofit lnSpcReduction="10000"/>
          </a:bodyPr>
          <a:lstStyle/>
          <a:p>
            <a:pPr>
              <a:buNone/>
            </a:pPr>
            <a:r>
              <a:rPr lang="en-US" sz="2400" dirty="0">
                <a:solidFill>
                  <a:srgbClr val="C00000"/>
                </a:solidFill>
                <a:latin typeface="Copperplate Gothic Light" pitchFamily="34" charset="0"/>
              </a:rPr>
              <a:t>Example 1 : Union </a:t>
            </a:r>
          </a:p>
          <a:p>
            <a:pPr>
              <a:buNone/>
            </a:pPr>
            <a:r>
              <a:rPr lang="en-US" sz="2600" dirty="0" err="1">
                <a:solidFill>
                  <a:srgbClr val="0000FF"/>
                </a:solidFill>
                <a:latin typeface="Bookman Old Style" pitchFamily="18" charset="0"/>
              </a:rPr>
              <a:t>Sql</a:t>
            </a:r>
            <a:r>
              <a:rPr lang="en-US" sz="2600" dirty="0">
                <a:solidFill>
                  <a:srgbClr val="0000FF"/>
                </a:solidFill>
                <a:latin typeface="Bookman Old Style" pitchFamily="18" charset="0"/>
              </a:rPr>
              <a:t>&gt; 	select f1 from a </a:t>
            </a:r>
          </a:p>
          <a:p>
            <a:pPr>
              <a:buNone/>
            </a:pPr>
            <a:r>
              <a:rPr lang="en-US" sz="2600" dirty="0">
                <a:solidFill>
                  <a:srgbClr val="0000FF"/>
                </a:solidFill>
                <a:latin typeface="Bookman Old Style" pitchFamily="18" charset="0"/>
              </a:rPr>
              <a:t>		union </a:t>
            </a:r>
          </a:p>
          <a:p>
            <a:pPr>
              <a:buNone/>
            </a:pPr>
            <a:r>
              <a:rPr lang="en-US" sz="2600" dirty="0">
                <a:solidFill>
                  <a:srgbClr val="0000FF"/>
                </a:solidFill>
                <a:latin typeface="Bookman Old Style" pitchFamily="18" charset="0"/>
              </a:rPr>
              <a:t>		select id from b;</a:t>
            </a:r>
          </a:p>
          <a:p>
            <a:pPr lvl="2">
              <a:buNone/>
            </a:pPr>
            <a:r>
              <a:rPr lang="en-US" dirty="0">
                <a:solidFill>
                  <a:srgbClr val="0000FF"/>
                </a:solidFill>
                <a:latin typeface="Bookman Old Style" pitchFamily="18" charset="0"/>
              </a:rPr>
              <a:t>F1 </a:t>
            </a:r>
          </a:p>
          <a:p>
            <a:pPr lvl="2">
              <a:buNone/>
            </a:pPr>
            <a:r>
              <a:rPr lang="en-US" dirty="0">
                <a:solidFill>
                  <a:srgbClr val="0000FF"/>
                </a:solidFill>
                <a:latin typeface="Bookman Old Style" pitchFamily="18" charset="0"/>
              </a:rPr>
              <a:t>10			</a:t>
            </a:r>
            <a:endParaRPr lang="en-US" dirty="0">
              <a:solidFill>
                <a:srgbClr val="FF0000"/>
              </a:solidFill>
              <a:latin typeface="Bookman Old Style" pitchFamily="18" charset="0"/>
            </a:endParaRPr>
          </a:p>
          <a:p>
            <a:pPr lvl="2">
              <a:buNone/>
            </a:pPr>
            <a:r>
              <a:rPr lang="en-US" dirty="0">
                <a:solidFill>
                  <a:srgbClr val="0000FF"/>
                </a:solidFill>
                <a:latin typeface="Bookman Old Style" pitchFamily="18" charset="0"/>
              </a:rPr>
              <a:t>20</a:t>
            </a:r>
          </a:p>
          <a:p>
            <a:pPr lvl="2">
              <a:buNone/>
            </a:pPr>
            <a:r>
              <a:rPr lang="en-US" dirty="0">
                <a:solidFill>
                  <a:srgbClr val="0000FF"/>
                </a:solidFill>
                <a:latin typeface="Bookman Old Style" pitchFamily="18" charset="0"/>
              </a:rPr>
              <a:t>30</a:t>
            </a:r>
          </a:p>
          <a:p>
            <a:pPr lvl="2">
              <a:buNone/>
            </a:pPr>
            <a:r>
              <a:rPr lang="en-US" dirty="0">
                <a:solidFill>
                  <a:srgbClr val="0000FF"/>
                </a:solidFill>
                <a:latin typeface="Bookman Old Style" pitchFamily="18" charset="0"/>
              </a:rPr>
              <a:t>40</a:t>
            </a:r>
          </a:p>
          <a:p>
            <a:pPr lvl="2">
              <a:buNone/>
            </a:pPr>
            <a:r>
              <a:rPr lang="en-US" dirty="0">
                <a:solidFill>
                  <a:srgbClr val="0000FF"/>
                </a:solidFill>
                <a:latin typeface="Bookman Old Style" pitchFamily="18" charset="0"/>
              </a:rPr>
              <a:t>50</a:t>
            </a:r>
          </a:p>
          <a:p>
            <a:pPr>
              <a:buNone/>
            </a:pPr>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56</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Rectangle 6"/>
          <p:cNvSpPr/>
          <p:nvPr/>
        </p:nvSpPr>
        <p:spPr>
          <a:xfrm>
            <a:off x="308728" y="1010426"/>
            <a:ext cx="4404539" cy="461665"/>
          </a:xfrm>
          <a:prstGeom prst="rect">
            <a:avLst/>
          </a:prstGeom>
        </p:spPr>
        <p:txBody>
          <a:bodyPr wrap="none">
            <a:spAutoFit/>
          </a:bodyPr>
          <a:lstStyle/>
          <a:p>
            <a:pPr>
              <a:buNone/>
            </a:pPr>
            <a:r>
              <a:rPr lang="en-US" sz="2400" dirty="0">
                <a:solidFill>
                  <a:srgbClr val="C00000"/>
                </a:solidFill>
                <a:latin typeface="Copperplate Gothic Light" pitchFamily="34" charset="0"/>
              </a:rPr>
              <a:t>Examples: Set Operators</a:t>
            </a:r>
          </a:p>
        </p:txBody>
      </p:sp>
      <p:sp>
        <p:nvSpPr>
          <p:cNvPr id="11" name="Content Placeholder 1"/>
          <p:cNvSpPr txBox="1">
            <a:spLocks/>
          </p:cNvSpPr>
          <p:nvPr/>
        </p:nvSpPr>
        <p:spPr>
          <a:xfrm>
            <a:off x="7238214" y="1653368"/>
            <a:ext cx="4328421" cy="4455085"/>
          </a:xfrm>
          <a:prstGeom prst="rect">
            <a:avLst/>
          </a:prstGeom>
        </p:spPr>
        <p:txBody>
          <a:bodyPr vert="horz" lIns="94640" tIns="47320" rIns="94640" bIns="47320" rtlCol="0">
            <a:normAutofit lnSpcReduction="100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rPr>
              <a:t>Example 2 : Union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err="1">
                <a:ln>
                  <a:noFill/>
                </a:ln>
                <a:solidFill>
                  <a:srgbClr val="0000FF"/>
                </a:solidFill>
                <a:effectLst/>
                <a:uLnTx/>
                <a:uFillTx/>
                <a:latin typeface="Bookman Old Style" pitchFamily="18" charset="0"/>
                <a:ea typeface="+mn-ea"/>
                <a:cs typeface="+mn-cs"/>
              </a:rPr>
              <a:t>Sql</a:t>
            </a:r>
            <a:r>
              <a:rPr kumimoji="0" lang="en-US" sz="2600" b="0" i="0" u="none" strike="noStrike" kern="1200" cap="none" spc="0" normalizeH="0" baseline="0" noProof="0" dirty="0">
                <a:ln>
                  <a:noFill/>
                </a:ln>
                <a:solidFill>
                  <a:srgbClr val="0000FF"/>
                </a:solidFill>
                <a:effectLst/>
                <a:uLnTx/>
                <a:uFillTx/>
                <a:latin typeface="Bookman Old Style" pitchFamily="18" charset="0"/>
                <a:ea typeface="+mn-ea"/>
                <a:cs typeface="+mn-cs"/>
              </a:rPr>
              <a:t>&gt; 	select id from b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FF"/>
                </a:solidFill>
                <a:effectLst/>
                <a:uLnTx/>
                <a:uFillTx/>
                <a:latin typeface="Bookman Old Style" pitchFamily="18" charset="0"/>
                <a:ea typeface="+mn-ea"/>
                <a:cs typeface="+mn-cs"/>
              </a:rPr>
              <a:t>		union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ID </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10			</a:t>
            </a:r>
            <a:endParaRPr kumimoji="0" lang="en-US" sz="2500" b="0" i="0" u="none" strike="noStrike" kern="1200" cap="none" spc="0" normalizeH="0" baseline="0" noProof="0" dirty="0">
              <a:ln>
                <a:noFill/>
              </a:ln>
              <a:solidFill>
                <a:srgbClr val="FF0000"/>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20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30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40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rgbClr val="0000FF"/>
                </a:solidFill>
                <a:effectLst/>
                <a:uLnTx/>
                <a:uFillTx/>
                <a:latin typeface="Bookman Old Style" pitchFamily="18" charset="0"/>
                <a:ea typeface="+mn-ea"/>
                <a:cs typeface="+mn-cs"/>
              </a:rPr>
              <a:t>50</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4809322" y="2939252"/>
            <a:ext cx="1285884" cy="1846659"/>
          </a:xfrm>
          <a:prstGeom prst="rect">
            <a:avLst/>
          </a:prstGeom>
          <a:noFill/>
          <a:ln w="19050">
            <a:solidFill>
              <a:srgbClr val="FF0000"/>
            </a:solidFill>
          </a:ln>
        </p:spPr>
        <p:txBody>
          <a:bodyPr wrap="square" rtlCol="0">
            <a:spAutoFit/>
          </a:bodyPr>
          <a:lstStyle/>
          <a:p>
            <a:r>
              <a:rPr lang="en-US" dirty="0">
                <a:solidFill>
                  <a:srgbClr val="FF0000"/>
                </a:solidFill>
                <a:latin typeface="Bookman Old Style" pitchFamily="18" charset="0"/>
              </a:rPr>
              <a:t>Column Heading from first query for display purpose</a:t>
            </a:r>
          </a:p>
        </p:txBody>
      </p:sp>
      <p:cxnSp>
        <p:nvCxnSpPr>
          <p:cNvPr id="15" name="Straight Arrow Connector 14"/>
          <p:cNvCxnSpPr/>
          <p:nvPr/>
        </p:nvCxnSpPr>
        <p:spPr>
          <a:xfrm rot="10800000">
            <a:off x="1808926" y="3439318"/>
            <a:ext cx="2857520" cy="280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p:cNvCxnSpPr>
          <p:nvPr/>
        </p:nvCxnSpPr>
        <p:spPr>
          <a:xfrm flipV="1">
            <a:off x="6095206" y="3582194"/>
            <a:ext cx="2071702" cy="280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661108"/>
            <a:ext cx="10514231" cy="4921482"/>
          </a:xfrm>
        </p:spPr>
        <p:txBody>
          <a:bodyPr>
            <a:normAutofit fontScale="92500" lnSpcReduction="10000"/>
          </a:bodyPr>
          <a:lstStyle/>
          <a:p>
            <a:pPr>
              <a:buNone/>
            </a:pPr>
            <a:r>
              <a:rPr lang="en-US" sz="2600" dirty="0">
                <a:solidFill>
                  <a:srgbClr val="C00000"/>
                </a:solidFill>
                <a:latin typeface="Copperplate Gothic Light" pitchFamily="34" charset="0"/>
              </a:rPr>
              <a:t>Example : Union All</a:t>
            </a:r>
          </a:p>
          <a:p>
            <a:pPr>
              <a:buNone/>
            </a:pPr>
            <a:r>
              <a:rPr lang="en-US" sz="2600" dirty="0" err="1">
                <a:solidFill>
                  <a:srgbClr val="0000FF"/>
                </a:solidFill>
                <a:latin typeface="Bookman Old Style" pitchFamily="18" charset="0"/>
              </a:rPr>
              <a:t>Sql</a:t>
            </a:r>
            <a:r>
              <a:rPr lang="en-US" sz="2600" dirty="0">
                <a:solidFill>
                  <a:srgbClr val="0000FF"/>
                </a:solidFill>
                <a:latin typeface="Bookman Old Style" pitchFamily="18" charset="0"/>
              </a:rPr>
              <a:t>&gt;select f1 from a union all select id from b</a:t>
            </a:r>
          </a:p>
          <a:p>
            <a:pPr lvl="2">
              <a:buNone/>
            </a:pPr>
            <a:r>
              <a:rPr lang="en-US" sz="2600" dirty="0">
                <a:solidFill>
                  <a:srgbClr val="0000FF"/>
                </a:solidFill>
                <a:latin typeface="Bookman Old Style" pitchFamily="18" charset="0"/>
              </a:rPr>
              <a:t>F1</a:t>
            </a:r>
          </a:p>
          <a:p>
            <a:pPr lvl="2">
              <a:buNone/>
            </a:pPr>
            <a:r>
              <a:rPr lang="en-US" sz="2600" dirty="0">
                <a:solidFill>
                  <a:srgbClr val="0000FF"/>
                </a:solidFill>
                <a:latin typeface="Bookman Old Style" pitchFamily="18" charset="0"/>
              </a:rPr>
              <a:t>30</a:t>
            </a:r>
          </a:p>
          <a:p>
            <a:pPr lvl="2">
              <a:buNone/>
            </a:pPr>
            <a:r>
              <a:rPr lang="en-US" sz="2600" dirty="0">
                <a:solidFill>
                  <a:srgbClr val="0000FF"/>
                </a:solidFill>
                <a:latin typeface="Bookman Old Style" pitchFamily="18" charset="0"/>
              </a:rPr>
              <a:t>10</a:t>
            </a:r>
          </a:p>
          <a:p>
            <a:pPr lvl="2">
              <a:buNone/>
            </a:pPr>
            <a:r>
              <a:rPr lang="en-US" sz="2600" dirty="0">
                <a:solidFill>
                  <a:srgbClr val="0000FF"/>
                </a:solidFill>
                <a:latin typeface="Bookman Old Style" pitchFamily="18" charset="0"/>
              </a:rPr>
              <a:t>20</a:t>
            </a:r>
          </a:p>
          <a:p>
            <a:pPr lvl="2">
              <a:buNone/>
            </a:pPr>
            <a:r>
              <a:rPr lang="en-US" sz="2600" dirty="0">
                <a:solidFill>
                  <a:srgbClr val="0000FF"/>
                </a:solidFill>
                <a:latin typeface="Bookman Old Style" pitchFamily="18" charset="0"/>
              </a:rPr>
              <a:t>30</a:t>
            </a:r>
          </a:p>
          <a:p>
            <a:pPr lvl="2">
              <a:buNone/>
            </a:pPr>
            <a:r>
              <a:rPr lang="en-US" sz="2600" dirty="0">
                <a:solidFill>
                  <a:srgbClr val="0000FF"/>
                </a:solidFill>
                <a:latin typeface="Bookman Old Style" pitchFamily="18" charset="0"/>
              </a:rPr>
              <a:t>40</a:t>
            </a:r>
          </a:p>
          <a:p>
            <a:pPr lvl="2">
              <a:buNone/>
            </a:pPr>
            <a:r>
              <a:rPr lang="en-US" sz="2600" dirty="0">
                <a:solidFill>
                  <a:srgbClr val="0000FF"/>
                </a:solidFill>
                <a:latin typeface="Bookman Old Style" pitchFamily="18" charset="0"/>
              </a:rPr>
              <a:t>50</a:t>
            </a:r>
          </a:p>
          <a:p>
            <a:pPr lvl="2">
              <a:buNone/>
            </a:pPr>
            <a:endParaRPr lang="en-US" sz="2600" dirty="0">
              <a:solidFill>
                <a:srgbClr val="0000FF"/>
              </a:solidFill>
              <a:latin typeface="Bookman Old Style" pitchFamily="18" charset="0"/>
            </a:endParaRPr>
          </a:p>
          <a:p>
            <a:pPr lvl="2">
              <a:buNone/>
            </a:pPr>
            <a:r>
              <a:rPr lang="en-US" sz="2600" dirty="0">
                <a:solidFill>
                  <a:srgbClr val="FF0000"/>
                </a:solidFill>
                <a:latin typeface="Bookman Old Style" pitchFamily="18" charset="0"/>
              </a:rPr>
              <a:t>Note : Output with duplication, 30 is common in both tables</a:t>
            </a:r>
          </a:p>
          <a:p>
            <a:pPr lvl="2">
              <a:buNone/>
            </a:pPr>
            <a:r>
              <a:rPr lang="en-US" sz="2800" dirty="0">
                <a:solidFill>
                  <a:srgbClr val="C00000"/>
                </a:solidFill>
                <a:latin typeface="Copperplate Gothic Light" pitchFamily="34" charset="0"/>
              </a:rPr>
              <a:t> </a:t>
            </a:r>
          </a:p>
          <a:p>
            <a:pPr lvl="2">
              <a:buNone/>
            </a:pPr>
            <a:endParaRPr lang="en-US" sz="2800" dirty="0">
              <a:solidFill>
                <a:srgbClr val="C00000"/>
              </a:solidFill>
              <a:latin typeface="Copperplate Gothic Light" pitchFamily="34" charset="0"/>
            </a:endParaRPr>
          </a:p>
          <a:p>
            <a:pPr>
              <a:buNone/>
            </a:pPr>
            <a:endParaRPr lang="en-US" u="sng"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57</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Rectangle 6"/>
          <p:cNvSpPr/>
          <p:nvPr/>
        </p:nvSpPr>
        <p:spPr>
          <a:xfrm>
            <a:off x="308728" y="1010426"/>
            <a:ext cx="4404539" cy="461665"/>
          </a:xfrm>
          <a:prstGeom prst="rect">
            <a:avLst/>
          </a:prstGeom>
        </p:spPr>
        <p:txBody>
          <a:bodyPr wrap="none">
            <a:spAutoFit/>
          </a:bodyPr>
          <a:lstStyle/>
          <a:p>
            <a:pPr>
              <a:buNone/>
            </a:pPr>
            <a:r>
              <a:rPr lang="en-US" sz="2400" dirty="0">
                <a:solidFill>
                  <a:srgbClr val="C00000"/>
                </a:solidFill>
                <a:latin typeface="Copperplate Gothic Light" pitchFamily="34" charset="0"/>
              </a:rPr>
              <a:t>Examples: Set Operators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8794" y="1796244"/>
            <a:ext cx="5114239" cy="4455085"/>
          </a:xfrm>
        </p:spPr>
        <p:txBody>
          <a:bodyPr/>
          <a:lstStyle/>
          <a:p>
            <a:pPr>
              <a:buNone/>
            </a:pPr>
            <a:r>
              <a:rPr lang="en-US" sz="2800" dirty="0">
                <a:solidFill>
                  <a:srgbClr val="C00000"/>
                </a:solidFill>
                <a:latin typeface="Copperplate Gothic Light" pitchFamily="34" charset="0"/>
              </a:rPr>
              <a:t>Example 1: Intersect</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&gt;select f1 from a</a:t>
            </a:r>
          </a:p>
          <a:p>
            <a:pPr>
              <a:buNone/>
            </a:pPr>
            <a:r>
              <a:rPr lang="en-US" sz="2800" dirty="0">
                <a:solidFill>
                  <a:srgbClr val="0000FF"/>
                </a:solidFill>
                <a:latin typeface="Bookman Old Style" pitchFamily="18" charset="0"/>
              </a:rPr>
              <a:t>	    intersect </a:t>
            </a:r>
          </a:p>
          <a:p>
            <a:pPr>
              <a:buNone/>
            </a:pPr>
            <a:r>
              <a:rPr lang="en-US" sz="2800" dirty="0">
                <a:solidFill>
                  <a:srgbClr val="0000FF"/>
                </a:solidFill>
                <a:latin typeface="Bookman Old Style" pitchFamily="18" charset="0"/>
              </a:rPr>
              <a:t>	   select id from b;</a:t>
            </a:r>
          </a:p>
          <a:p>
            <a:pPr lvl="2">
              <a:buNone/>
            </a:pPr>
            <a:r>
              <a:rPr lang="en-US" sz="2800" dirty="0">
                <a:solidFill>
                  <a:srgbClr val="0000FF"/>
                </a:solidFill>
                <a:latin typeface="Bookman Old Style" pitchFamily="18" charset="0"/>
              </a:rPr>
              <a:t>F1</a:t>
            </a:r>
          </a:p>
          <a:p>
            <a:pPr lvl="2">
              <a:buNone/>
            </a:pPr>
            <a:r>
              <a:rPr lang="en-US" sz="2800" dirty="0">
                <a:solidFill>
                  <a:srgbClr val="0000FF"/>
                </a:solidFill>
                <a:latin typeface="Bookman Old Style" pitchFamily="18" charset="0"/>
              </a:rPr>
              <a:t>30</a:t>
            </a:r>
          </a:p>
          <a:p>
            <a:pPr>
              <a:buNone/>
            </a:pPr>
            <a:endParaRPr lang="en-US" sz="3600" dirty="0"/>
          </a:p>
          <a:p>
            <a:pPr>
              <a:buNone/>
            </a:pPr>
            <a:endParaRPr lang="en-US" sz="36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58</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Rectangle 6"/>
          <p:cNvSpPr/>
          <p:nvPr/>
        </p:nvSpPr>
        <p:spPr>
          <a:xfrm>
            <a:off x="308728" y="1010426"/>
            <a:ext cx="5114798" cy="523220"/>
          </a:xfrm>
          <a:prstGeom prst="rect">
            <a:avLst/>
          </a:prstGeom>
        </p:spPr>
        <p:txBody>
          <a:bodyPr wrap="none">
            <a:spAutoFit/>
          </a:bodyPr>
          <a:lstStyle/>
          <a:p>
            <a:pPr>
              <a:buNone/>
            </a:pPr>
            <a:r>
              <a:rPr lang="en-US" sz="2800" dirty="0">
                <a:solidFill>
                  <a:srgbClr val="C00000"/>
                </a:solidFill>
                <a:latin typeface="Copperplate Gothic Light" pitchFamily="34" charset="0"/>
              </a:rPr>
              <a:t>Examples: Set Operators</a:t>
            </a:r>
          </a:p>
        </p:txBody>
      </p:sp>
      <p:sp>
        <p:nvSpPr>
          <p:cNvPr id="8" name="Content Placeholder 1"/>
          <p:cNvSpPr txBox="1">
            <a:spLocks/>
          </p:cNvSpPr>
          <p:nvPr/>
        </p:nvSpPr>
        <p:spPr>
          <a:xfrm>
            <a:off x="6452396" y="1796244"/>
            <a:ext cx="5114239" cy="4455085"/>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C00000"/>
                </a:solidFill>
                <a:effectLst/>
                <a:uLnTx/>
                <a:uFillTx/>
                <a:latin typeface="Copperplate Gothic Light" pitchFamily="34" charset="0"/>
                <a:ea typeface="+mn-ea"/>
                <a:cs typeface="+mn-cs"/>
              </a:rPr>
              <a:t>Example 2: Intersect</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err="1">
                <a:ln>
                  <a:noFill/>
                </a:ln>
                <a:solidFill>
                  <a:srgbClr val="0000FF"/>
                </a:solidFill>
                <a:effectLst/>
                <a:uLnTx/>
                <a:uFillTx/>
                <a:latin typeface="Bookman Old Style" pitchFamily="18" charset="0"/>
                <a:ea typeface="+mn-ea"/>
                <a:cs typeface="+mn-cs"/>
              </a:rPr>
              <a:t>Sql</a:t>
            </a:r>
            <a:r>
              <a:rPr kumimoji="0" lang="en-US" sz="2800" b="0" i="0" u="none" strike="noStrike" kern="1200" cap="none" spc="0" normalizeH="0" baseline="0" noProof="0" dirty="0">
                <a:ln>
                  <a:noFill/>
                </a:ln>
                <a:solidFill>
                  <a:srgbClr val="0000FF"/>
                </a:solidFill>
                <a:effectLst/>
                <a:uLnTx/>
                <a:uFillTx/>
                <a:latin typeface="Bookman Old Style" pitchFamily="18" charset="0"/>
                <a:ea typeface="+mn-ea"/>
                <a:cs typeface="+mn-cs"/>
              </a:rPr>
              <a:t>&gt;select id from b</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0000FF"/>
                </a:solidFill>
                <a:effectLst/>
                <a:uLnTx/>
                <a:uFillTx/>
                <a:latin typeface="Bookman Old Style" pitchFamily="18" charset="0"/>
                <a:ea typeface="+mn-ea"/>
                <a:cs typeface="+mn-cs"/>
              </a:rPr>
              <a:t>	    intersect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rgbClr val="0000FF"/>
                </a:solidFill>
                <a:latin typeface="Bookman Old Style" pitchFamily="18" charset="0"/>
              </a:rPr>
              <a:t>ID</a:t>
            </a:r>
            <a:endParaRPr kumimoji="0" lang="en-US" sz="28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0000FF"/>
                </a:solidFill>
                <a:effectLst/>
                <a:uLnTx/>
                <a:uFillTx/>
                <a:latin typeface="Bookman Old Style" pitchFamily="18" charset="0"/>
                <a:ea typeface="+mn-ea"/>
                <a:cs typeface="+mn-cs"/>
              </a:rPr>
              <a:t>30</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724806"/>
            <a:ext cx="4828487" cy="4455085"/>
          </a:xfrm>
        </p:spPr>
        <p:txBody>
          <a:bodyPr/>
          <a:lstStyle/>
          <a:p>
            <a:pPr>
              <a:buNone/>
            </a:pPr>
            <a:r>
              <a:rPr lang="en-US" sz="2800" dirty="0">
                <a:solidFill>
                  <a:srgbClr val="C00000"/>
                </a:solidFill>
                <a:latin typeface="Copperplate Gothic Light" pitchFamily="34" charset="0"/>
              </a:rPr>
              <a:t>Example 1: Intersect</a:t>
            </a:r>
          </a:p>
          <a:p>
            <a:pPr>
              <a:buNone/>
            </a:pPr>
            <a:r>
              <a:rPr lang="en-US" sz="2400" dirty="0" err="1">
                <a:solidFill>
                  <a:srgbClr val="0000FF"/>
                </a:solidFill>
                <a:latin typeface="Bookman Old Style" pitchFamily="18" charset="0"/>
              </a:rPr>
              <a:t>Sql</a:t>
            </a:r>
            <a:r>
              <a:rPr lang="en-US" sz="2400" dirty="0">
                <a:solidFill>
                  <a:srgbClr val="0000FF"/>
                </a:solidFill>
                <a:latin typeface="Bookman Old Style" pitchFamily="18" charset="0"/>
              </a:rPr>
              <a:t>&gt; 	select f1 from a </a:t>
            </a:r>
          </a:p>
          <a:p>
            <a:pPr>
              <a:buNone/>
            </a:pPr>
            <a:r>
              <a:rPr lang="en-US" sz="2400" dirty="0">
                <a:solidFill>
                  <a:srgbClr val="0000FF"/>
                </a:solidFill>
                <a:latin typeface="Bookman Old Style" pitchFamily="18" charset="0"/>
              </a:rPr>
              <a:t>	     	minus </a:t>
            </a:r>
          </a:p>
          <a:p>
            <a:pPr>
              <a:buNone/>
            </a:pPr>
            <a:r>
              <a:rPr lang="en-US" sz="2400" dirty="0">
                <a:solidFill>
                  <a:srgbClr val="0000FF"/>
                </a:solidFill>
                <a:latin typeface="Bookman Old Style" pitchFamily="18" charset="0"/>
              </a:rPr>
              <a:t>		select id from b</a:t>
            </a:r>
          </a:p>
          <a:p>
            <a:pPr lvl="2">
              <a:buNone/>
            </a:pPr>
            <a:r>
              <a:rPr lang="en-US" sz="2400" dirty="0">
                <a:solidFill>
                  <a:srgbClr val="0000FF"/>
                </a:solidFill>
                <a:latin typeface="Bookman Old Style" pitchFamily="18" charset="0"/>
              </a:rPr>
              <a:t>F1</a:t>
            </a:r>
          </a:p>
          <a:p>
            <a:pPr lvl="2">
              <a:buNone/>
            </a:pPr>
            <a:r>
              <a:rPr lang="en-US" sz="2400" dirty="0">
                <a:solidFill>
                  <a:srgbClr val="0000FF"/>
                </a:solidFill>
                <a:latin typeface="Bookman Old Style" pitchFamily="18" charset="0"/>
              </a:rPr>
              <a:t>10</a:t>
            </a:r>
          </a:p>
          <a:p>
            <a:pPr lvl="2">
              <a:buNone/>
            </a:pPr>
            <a:r>
              <a:rPr lang="en-US" sz="2400" dirty="0">
                <a:solidFill>
                  <a:srgbClr val="0000FF"/>
                </a:solidFill>
                <a:latin typeface="Bookman Old Style" pitchFamily="18" charset="0"/>
              </a:rPr>
              <a:t>20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59</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a:solidFill>
                  <a:srgbClr val="FF0000"/>
                </a:solidFill>
                <a:latin typeface="Copperplate Gothic Light" pitchFamily="34" charset="0"/>
              </a:rPr>
              <a:t>S3   SLO-2 : </a:t>
            </a:r>
            <a:r>
              <a:rPr lang="en-US" sz="2800" dirty="0">
                <a:solidFill>
                  <a:srgbClr val="FF0000"/>
                </a:solidFill>
                <a:latin typeface="Copperplate Gothic Light" pitchFamily="34" charset="0"/>
              </a:rPr>
              <a:t>Built-in Functions-Numeric, Date, </a:t>
            </a:r>
          </a:p>
          <a:p>
            <a:r>
              <a:rPr lang="en-US" sz="2800" dirty="0">
                <a:solidFill>
                  <a:srgbClr val="FF0000"/>
                </a:solidFill>
                <a:latin typeface="Copperplate Gothic Light" pitchFamily="34" charset="0"/>
              </a:rPr>
              <a:t>		   String functions, Set operations </a:t>
            </a:r>
          </a:p>
        </p:txBody>
      </p:sp>
      <p:sp>
        <p:nvSpPr>
          <p:cNvPr id="7" name="Rectangle 6"/>
          <p:cNvSpPr/>
          <p:nvPr/>
        </p:nvSpPr>
        <p:spPr>
          <a:xfrm>
            <a:off x="308728" y="1010426"/>
            <a:ext cx="5114798" cy="523220"/>
          </a:xfrm>
          <a:prstGeom prst="rect">
            <a:avLst/>
          </a:prstGeom>
        </p:spPr>
        <p:txBody>
          <a:bodyPr wrap="none">
            <a:spAutoFit/>
          </a:bodyPr>
          <a:lstStyle/>
          <a:p>
            <a:pPr>
              <a:buNone/>
            </a:pPr>
            <a:r>
              <a:rPr lang="en-US" sz="2800" dirty="0">
                <a:solidFill>
                  <a:srgbClr val="C00000"/>
                </a:solidFill>
                <a:latin typeface="Copperplate Gothic Light" pitchFamily="34" charset="0"/>
              </a:rPr>
              <a:t>Examples: Set Operators</a:t>
            </a:r>
          </a:p>
        </p:txBody>
      </p:sp>
      <p:sp>
        <p:nvSpPr>
          <p:cNvPr id="8" name="Content Placeholder 1"/>
          <p:cNvSpPr txBox="1">
            <a:spLocks/>
          </p:cNvSpPr>
          <p:nvPr/>
        </p:nvSpPr>
        <p:spPr>
          <a:xfrm>
            <a:off x="5952330" y="1796244"/>
            <a:ext cx="4828487" cy="4455085"/>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C00000"/>
                </a:solidFill>
                <a:effectLst/>
                <a:uLnTx/>
                <a:uFillTx/>
                <a:latin typeface="Copperplate Gothic Light" pitchFamily="34" charset="0"/>
                <a:ea typeface="+mn-ea"/>
                <a:cs typeface="+mn-cs"/>
              </a:rPr>
              <a:t>Example 2</a:t>
            </a:r>
            <a:r>
              <a:rPr kumimoji="0" lang="en-US" sz="2800" b="0" i="0" u="none" strike="noStrike" kern="1200" cap="none" spc="0" normalizeH="0" noProof="0" dirty="0">
                <a:ln>
                  <a:noFill/>
                </a:ln>
                <a:solidFill>
                  <a:srgbClr val="C00000"/>
                </a:solidFill>
                <a:effectLst/>
                <a:uLnTx/>
                <a:uFillTx/>
                <a:latin typeface="Copperplate Gothic Light" pitchFamily="34" charset="0"/>
                <a:ea typeface="+mn-ea"/>
                <a:cs typeface="+mn-cs"/>
              </a:rPr>
              <a:t> </a:t>
            </a:r>
            <a:r>
              <a:rPr kumimoji="0" lang="en-US" sz="2800" b="0" i="0" u="none" strike="noStrike" kern="1200" cap="none" spc="0" normalizeH="0" baseline="0" noProof="0" dirty="0">
                <a:ln>
                  <a:noFill/>
                </a:ln>
                <a:solidFill>
                  <a:srgbClr val="C00000"/>
                </a:solidFill>
                <a:effectLst/>
                <a:uLnTx/>
                <a:uFillTx/>
                <a:latin typeface="Copperplate Gothic Light" pitchFamily="34" charset="0"/>
                <a:ea typeface="+mn-ea"/>
                <a:cs typeface="+mn-cs"/>
              </a:rPr>
              <a:t>: Intersect</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solidFill>
                  <a:srgbClr val="0000FF"/>
                </a:solidFill>
                <a:effectLst/>
                <a:uLnTx/>
                <a:uFillTx/>
                <a:latin typeface="Bookman Old Style" pitchFamily="18" charset="0"/>
                <a:ea typeface="+mn-ea"/>
                <a:cs typeface="+mn-cs"/>
              </a:rPr>
              <a:t>Sql</a:t>
            </a:r>
            <a:r>
              <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rPr>
              <a:t>&gt; 	select id from b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rPr>
              <a:t>	     	minus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rPr>
              <a:t>ID</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00FF"/>
                </a:solidFill>
                <a:latin typeface="Bookman Old Style" pitchFamily="18" charset="0"/>
              </a:rPr>
              <a:t>40</a:t>
            </a:r>
            <a:endPar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00FF"/>
                </a:solidFill>
                <a:latin typeface="Bookman Old Style" pitchFamily="18" charset="0"/>
              </a:rPr>
              <a:t>50</a:t>
            </a:r>
            <a:endParaRPr kumimoji="0" lang="en-US" sz="24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796112"/>
            <a:ext cx="11715832" cy="5929354"/>
          </a:xfrm>
        </p:spPr>
        <p:txBody>
          <a:bodyPr>
            <a:normAutofit/>
          </a:bodyPr>
          <a:lstStyle/>
          <a:p>
            <a:pPr marL="0" indent="0">
              <a:buNone/>
            </a:pPr>
            <a:r>
              <a:rPr lang="en-IN" sz="2400" dirty="0">
                <a:solidFill>
                  <a:srgbClr val="C00000"/>
                </a:solidFill>
                <a:latin typeface="Copperplate Gothic Light" panose="020E0507020206020404" pitchFamily="34" charset="0"/>
              </a:rPr>
              <a:t>Data Definition Language (DDL)</a:t>
            </a:r>
          </a:p>
          <a:p>
            <a:pPr marL="0" indent="0">
              <a:buNone/>
            </a:pPr>
            <a:r>
              <a:rPr lang="en-IN" sz="2000" dirty="0">
                <a:solidFill>
                  <a:srgbClr val="C00000"/>
                </a:solidFill>
                <a:latin typeface="Copperplate Gothic Light" panose="020E0507020206020404" pitchFamily="34" charset="0"/>
              </a:rPr>
              <a:t>ALTER COMMAND</a:t>
            </a:r>
          </a:p>
          <a:p>
            <a:pPr>
              <a:buClr>
                <a:srgbClr val="C00000"/>
              </a:buClr>
              <a:buFont typeface="Wingdings" panose="05000000000000000000" pitchFamily="2" charset="2"/>
              <a:buChar char="ü"/>
            </a:pPr>
            <a:r>
              <a:rPr lang="en-IN" sz="2600" dirty="0">
                <a:solidFill>
                  <a:srgbClr val="0000FF"/>
                </a:solidFill>
                <a:latin typeface="Bookman Old Style" panose="02050604050505020204" pitchFamily="18" charset="0"/>
              </a:rPr>
              <a:t>Alter command used to modify the base table structure</a:t>
            </a:r>
          </a:p>
          <a:p>
            <a:pPr>
              <a:buClr>
                <a:srgbClr val="C00000"/>
              </a:buClr>
              <a:buFont typeface="Wingdings" panose="05000000000000000000" pitchFamily="2" charset="2"/>
              <a:buChar char="ü"/>
            </a:pPr>
            <a:r>
              <a:rPr lang="en-IN" sz="2600" dirty="0">
                <a:solidFill>
                  <a:srgbClr val="0000FF"/>
                </a:solidFill>
                <a:latin typeface="Bookman Old Style" panose="02050604050505020204" pitchFamily="18" charset="0"/>
              </a:rPr>
              <a:t>Using this command </a:t>
            </a:r>
          </a:p>
          <a:p>
            <a:pPr lvl="1">
              <a:buClr>
                <a:srgbClr val="C00000"/>
              </a:buClr>
            </a:pPr>
            <a:r>
              <a:rPr lang="en-IN" sz="2600" dirty="0">
                <a:solidFill>
                  <a:srgbClr val="0000FF"/>
                </a:solidFill>
                <a:latin typeface="Bookman Old Style" panose="02050604050505020204" pitchFamily="18" charset="0"/>
              </a:rPr>
              <a:t>	a new column can be added with restrictions</a:t>
            </a:r>
          </a:p>
          <a:p>
            <a:pPr lvl="1">
              <a:buClr>
                <a:srgbClr val="C00000"/>
              </a:buClr>
            </a:pPr>
            <a:r>
              <a:rPr lang="en-IN" sz="2600" dirty="0">
                <a:solidFill>
                  <a:srgbClr val="0000FF"/>
                </a:solidFill>
                <a:latin typeface="Bookman Old Style" panose="02050604050505020204" pitchFamily="18" charset="0"/>
              </a:rPr>
              <a:t>	column data width can be increased / decreased with restrictions </a:t>
            </a:r>
          </a:p>
          <a:p>
            <a:pPr lvl="1">
              <a:buClr>
                <a:srgbClr val="C00000"/>
              </a:buClr>
            </a:pPr>
            <a:r>
              <a:rPr lang="en-IN" sz="2600" dirty="0">
                <a:solidFill>
                  <a:srgbClr val="0000FF"/>
                </a:solidFill>
                <a:latin typeface="Bookman Old Style" panose="02050604050505020204" pitchFamily="18" charset="0"/>
              </a:rPr>
              <a:t>	a column can be dropped</a:t>
            </a:r>
          </a:p>
          <a:p>
            <a:pPr>
              <a:buClr>
                <a:srgbClr val="C00000"/>
              </a:buClr>
              <a:buFont typeface="Wingdings" panose="05000000000000000000" pitchFamily="2" charset="2"/>
              <a:buChar char="ü"/>
            </a:pPr>
            <a:r>
              <a:rPr lang="en-IN" sz="2600" dirty="0">
                <a:solidFill>
                  <a:srgbClr val="0000FF"/>
                </a:solidFill>
                <a:latin typeface="Bookman Old Style" panose="02050604050505020204" pitchFamily="18" charset="0"/>
              </a:rPr>
              <a:t>Two key words are using in this command</a:t>
            </a:r>
          </a:p>
          <a:p>
            <a:pPr lvl="1">
              <a:buClr>
                <a:srgbClr val="C00000"/>
              </a:buClr>
            </a:pPr>
            <a:r>
              <a:rPr lang="en-IN" sz="2600" dirty="0">
                <a:solidFill>
                  <a:srgbClr val="0000FF"/>
                </a:solidFill>
                <a:latin typeface="Bookman Old Style" panose="02050604050505020204" pitchFamily="18" charset="0"/>
              </a:rPr>
              <a:t>	ADD</a:t>
            </a:r>
          </a:p>
          <a:p>
            <a:pPr lvl="1">
              <a:buClr>
                <a:srgbClr val="C00000"/>
              </a:buClr>
            </a:pPr>
            <a:r>
              <a:rPr lang="en-IN" sz="2600" dirty="0">
                <a:solidFill>
                  <a:srgbClr val="0000FF"/>
                </a:solidFill>
                <a:latin typeface="Bookman Old Style" panose="02050604050505020204" pitchFamily="18" charset="0"/>
              </a:rPr>
              <a:t>	MODIFY</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a:t>
            </a:fld>
            <a:endParaRPr lang="en-IN"/>
          </a:p>
        </p:txBody>
      </p:sp>
      <p:sp>
        <p:nvSpPr>
          <p:cNvPr id="7" name="TextBox 6"/>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224740"/>
            <a:ext cx="11501517" cy="4891453"/>
          </a:xfrm>
        </p:spPr>
        <p:txBody>
          <a:bodyPr>
            <a:normAutofit/>
          </a:bodyPr>
          <a:lstStyle/>
          <a:p>
            <a:pPr>
              <a:buNone/>
            </a:pPr>
            <a:r>
              <a:rPr lang="en-US" sz="2800" dirty="0">
                <a:solidFill>
                  <a:srgbClr val="C00000"/>
                </a:solidFill>
                <a:latin typeface="Copperplate Gothic Light" pitchFamily="34" charset="0"/>
              </a:rPr>
              <a:t>Joins</a:t>
            </a:r>
          </a:p>
          <a:p>
            <a:pPr>
              <a:buNone/>
            </a:pPr>
            <a:endParaRPr lang="en-US" sz="2800" dirty="0">
              <a:solidFill>
                <a:srgbClr val="C00000"/>
              </a:solidFill>
              <a:latin typeface="Copperplate Gothic Light" pitchFamily="34" charset="0"/>
            </a:endParaRPr>
          </a:p>
          <a:p>
            <a:pPr>
              <a:buClr>
                <a:srgbClr val="C00000"/>
              </a:buClr>
              <a:buFont typeface="Wingdings" pitchFamily="2" charset="2"/>
              <a:buChar char="ü"/>
            </a:pPr>
            <a:r>
              <a:rPr lang="en-US" sz="2400" dirty="0">
                <a:solidFill>
                  <a:srgbClr val="0000FF"/>
                </a:solidFill>
                <a:latin typeface="Bookman Old Style" pitchFamily="18" charset="0"/>
              </a:rPr>
              <a:t>SQL Joins are used to fetch records from two are more tables using a common field.</a:t>
            </a:r>
          </a:p>
          <a:p>
            <a:pPr>
              <a:buClr>
                <a:srgbClr val="C00000"/>
              </a:buClr>
              <a:buFont typeface="Wingdings" pitchFamily="2" charset="2"/>
              <a:buChar char="ü"/>
            </a:pPr>
            <a:r>
              <a:rPr lang="en-US" sz="2400" dirty="0">
                <a:solidFill>
                  <a:srgbClr val="0000FF"/>
                </a:solidFill>
                <a:latin typeface="Bookman Old Style" pitchFamily="18" charset="0"/>
              </a:rPr>
              <a:t>To implement join condition minimum two tables are required</a:t>
            </a:r>
          </a:p>
          <a:p>
            <a:pPr>
              <a:buClr>
                <a:srgbClr val="C00000"/>
              </a:buClr>
              <a:buFont typeface="Wingdings" pitchFamily="2" charset="2"/>
              <a:buChar char="ü"/>
            </a:pPr>
            <a:r>
              <a:rPr lang="en-US" sz="2400" dirty="0">
                <a:solidFill>
                  <a:srgbClr val="0000FF"/>
                </a:solidFill>
                <a:latin typeface="Bookman Old Style" pitchFamily="18" charset="0"/>
              </a:rPr>
              <a:t>Join conditions used in where clause as given below</a:t>
            </a:r>
          </a:p>
          <a:p>
            <a:pPr>
              <a:buClr>
                <a:srgbClr val="C00000"/>
              </a:buClr>
              <a:buFont typeface="Wingdings" pitchFamily="2" charset="2"/>
              <a:buChar char="ü"/>
            </a:pPr>
            <a:endParaRPr lang="en-US" sz="2400" dirty="0">
              <a:solidFill>
                <a:srgbClr val="0000FF"/>
              </a:solidFill>
              <a:latin typeface="Bookman Old Style" pitchFamily="18" charset="0"/>
            </a:endParaRPr>
          </a:p>
          <a:p>
            <a:pPr>
              <a:buNone/>
            </a:pPr>
            <a:endParaRPr lang="en-US" sz="2400" dirty="0">
              <a:latin typeface="Bookman Old Style" pitchFamily="18" charset="0"/>
            </a:endParaRPr>
          </a:p>
          <a:p>
            <a:pPr>
              <a:buNone/>
            </a:pPr>
            <a:endParaRPr lang="en-US" sz="2400" dirty="0">
              <a:solidFill>
                <a:srgbClr val="FF0000"/>
              </a:solidFill>
              <a:latin typeface="Bookman Old Style" pitchFamily="18" charset="0"/>
            </a:endParaRPr>
          </a:p>
          <a:p>
            <a:pPr>
              <a:buNone/>
            </a:pPr>
            <a:r>
              <a:rPr lang="en-US" sz="2400" dirty="0">
                <a:solidFill>
                  <a:srgbClr val="FF0000"/>
                </a:solidFill>
                <a:latin typeface="Bookman Old Style" pitchFamily="18" charset="0"/>
              </a:rPr>
              <a:t>Note : Column name used in where condition need not to same , but data 	 type should be same</a:t>
            </a:r>
            <a:r>
              <a:rPr lang="en-US" sz="2400" dirty="0">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60</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
        <p:nvSpPr>
          <p:cNvPr id="7" name="TextBox 6"/>
          <p:cNvSpPr txBox="1"/>
          <p:nvPr/>
        </p:nvSpPr>
        <p:spPr>
          <a:xfrm>
            <a:off x="1023108" y="4225136"/>
            <a:ext cx="9286940" cy="400110"/>
          </a:xfrm>
          <a:prstGeom prst="rect">
            <a:avLst/>
          </a:prstGeom>
          <a:noFill/>
          <a:ln w="19050">
            <a:solidFill>
              <a:srgbClr val="C00000"/>
            </a:solidFill>
          </a:ln>
        </p:spPr>
        <p:txBody>
          <a:bodyPr wrap="square" rtlCol="0">
            <a:spAutoFit/>
          </a:bodyPr>
          <a:lstStyle/>
          <a:p>
            <a:r>
              <a:rPr lang="en-US" sz="2000" dirty="0">
                <a:solidFill>
                  <a:srgbClr val="0000FF"/>
                </a:solidFill>
                <a:latin typeface="Bookman Old Style" pitchFamily="18" charset="0"/>
              </a:rPr>
              <a:t>&lt;Table_Name1&gt; . &lt;</a:t>
            </a:r>
            <a:r>
              <a:rPr lang="en-US" sz="2000" dirty="0" err="1">
                <a:solidFill>
                  <a:srgbClr val="0000FF"/>
                </a:solidFill>
                <a:latin typeface="Bookman Old Style" pitchFamily="18" charset="0"/>
              </a:rPr>
              <a:t>Column_name</a:t>
            </a:r>
            <a:r>
              <a:rPr lang="en-US" sz="2000" dirty="0">
                <a:solidFill>
                  <a:srgbClr val="0000FF"/>
                </a:solidFill>
                <a:latin typeface="Bookman Old Style" pitchFamily="18" charset="0"/>
              </a:rPr>
              <a:t>&gt; = &lt;Table_Name1&gt; . &lt;</a:t>
            </a:r>
            <a:r>
              <a:rPr lang="en-US" sz="2000" dirty="0" err="1">
                <a:solidFill>
                  <a:srgbClr val="0000FF"/>
                </a:solidFill>
                <a:latin typeface="Bookman Old Style" pitchFamily="18" charset="0"/>
              </a:rPr>
              <a:t>Column_name</a:t>
            </a:r>
            <a:r>
              <a:rPr lang="en-US" sz="2000" dirty="0">
                <a:solidFill>
                  <a:srgbClr val="0000FF"/>
                </a:solidFill>
                <a:latin typeface="Bookman Old Style" pitchFamily="18" charset="0"/>
              </a:rPr>
              <a:t>&gt;</a:t>
            </a:r>
            <a:endParaRPr lang="en-US" dirty="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9" y="1296178"/>
            <a:ext cx="10686404" cy="4820015"/>
          </a:xfrm>
        </p:spPr>
        <p:txBody>
          <a:bodyPr/>
          <a:lstStyle/>
          <a:p>
            <a:pPr>
              <a:buClr>
                <a:srgbClr val="C00000"/>
              </a:buClr>
              <a:buFont typeface="Wingdings" pitchFamily="2" charset="2"/>
              <a:buChar char="ü"/>
            </a:pPr>
            <a:r>
              <a:rPr lang="en-US" sz="2800" dirty="0">
                <a:solidFill>
                  <a:srgbClr val="0000FF"/>
                </a:solidFill>
                <a:latin typeface="Bookman Old Style" pitchFamily="18" charset="0"/>
              </a:rPr>
              <a:t>The Join conditions are classified as follows</a:t>
            </a:r>
          </a:p>
          <a:p>
            <a:pPr>
              <a:buNone/>
            </a:pPr>
            <a:endParaRPr lang="en-US" sz="2800" dirty="0">
              <a:solidFill>
                <a:srgbClr val="0000FF"/>
              </a:solidFill>
              <a:latin typeface="Bookman Old Style" pitchFamily="18" charset="0"/>
            </a:endParaRPr>
          </a:p>
          <a:p>
            <a:pPr lvl="2">
              <a:buClr>
                <a:srgbClr val="C00000"/>
              </a:buClr>
            </a:pPr>
            <a:r>
              <a:rPr lang="en-US" sz="2800" dirty="0">
                <a:solidFill>
                  <a:srgbClr val="0000FF"/>
                </a:solidFill>
                <a:latin typeface="Bookman Old Style" pitchFamily="18" charset="0"/>
              </a:rPr>
              <a:t>Simple Join  	- </a:t>
            </a:r>
            <a:r>
              <a:rPr lang="en-US" sz="2800" dirty="0" err="1">
                <a:solidFill>
                  <a:srgbClr val="0000FF"/>
                </a:solidFill>
                <a:latin typeface="Bookman Old Style" pitchFamily="18" charset="0"/>
              </a:rPr>
              <a:t>Equi</a:t>
            </a:r>
            <a:r>
              <a:rPr lang="en-US" sz="2800" dirty="0">
                <a:solidFill>
                  <a:srgbClr val="0000FF"/>
                </a:solidFill>
                <a:latin typeface="Bookman Old Style" pitchFamily="18" charset="0"/>
              </a:rPr>
              <a:t> Join </a:t>
            </a:r>
          </a:p>
          <a:p>
            <a:pPr lvl="2">
              <a:buClr>
                <a:srgbClr val="C00000"/>
              </a:buClr>
              <a:buNone/>
            </a:pPr>
            <a:r>
              <a:rPr lang="en-US" sz="2800" dirty="0">
                <a:solidFill>
                  <a:srgbClr val="0000FF"/>
                </a:solidFill>
                <a:latin typeface="Bookman Old Style" pitchFamily="18" charset="0"/>
              </a:rPr>
              <a:t>			   	- Non </a:t>
            </a:r>
            <a:r>
              <a:rPr lang="en-US" sz="2800" dirty="0" err="1">
                <a:solidFill>
                  <a:srgbClr val="0000FF"/>
                </a:solidFill>
                <a:latin typeface="Bookman Old Style" pitchFamily="18" charset="0"/>
              </a:rPr>
              <a:t>Equi</a:t>
            </a:r>
            <a:r>
              <a:rPr lang="en-US" sz="2800" dirty="0">
                <a:solidFill>
                  <a:srgbClr val="0000FF"/>
                </a:solidFill>
                <a:latin typeface="Bookman Old Style" pitchFamily="18" charset="0"/>
              </a:rPr>
              <a:t> Join</a:t>
            </a:r>
          </a:p>
          <a:p>
            <a:pPr lvl="2">
              <a:buClr>
                <a:srgbClr val="C00000"/>
              </a:buClr>
            </a:pPr>
            <a:r>
              <a:rPr lang="en-US" sz="2800" dirty="0">
                <a:solidFill>
                  <a:srgbClr val="0000FF"/>
                </a:solidFill>
                <a:latin typeface="Bookman Old Style" pitchFamily="18" charset="0"/>
              </a:rPr>
              <a:t>Self Join</a:t>
            </a:r>
          </a:p>
          <a:p>
            <a:pPr lvl="2">
              <a:buClr>
                <a:srgbClr val="C00000"/>
              </a:buClr>
            </a:pPr>
            <a:r>
              <a:rPr lang="en-US" sz="2800" dirty="0">
                <a:solidFill>
                  <a:srgbClr val="0000FF"/>
                </a:solidFill>
                <a:latin typeface="Bookman Old Style" pitchFamily="18" charset="0"/>
              </a:rPr>
              <a:t>Outer Join 	- Left Outer Join</a:t>
            </a:r>
          </a:p>
          <a:p>
            <a:pPr lvl="2">
              <a:buClr>
                <a:srgbClr val="C00000"/>
              </a:buClr>
              <a:buNone/>
            </a:pPr>
            <a:r>
              <a:rPr lang="en-US" sz="2800" dirty="0">
                <a:solidFill>
                  <a:srgbClr val="0000FF"/>
                </a:solidFill>
                <a:latin typeface="Bookman Old Style" pitchFamily="18" charset="0"/>
              </a:rPr>
              <a:t>				- Right Outer Join</a:t>
            </a:r>
          </a:p>
          <a:p>
            <a:pPr>
              <a:buClr>
                <a:srgbClr val="C00000"/>
              </a:buClr>
              <a:buNone/>
            </a:pPr>
            <a:r>
              <a:rPr lang="en-US" dirty="0"/>
              <a:t>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61</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1081864"/>
            <a:ext cx="11043594" cy="5034329"/>
          </a:xfrm>
        </p:spPr>
        <p:txBody>
          <a:bodyPr>
            <a:normAutofit/>
          </a:bodyPr>
          <a:lstStyle/>
          <a:p>
            <a:pPr>
              <a:buNone/>
            </a:pPr>
            <a:r>
              <a:rPr lang="en-US" sz="2800" dirty="0">
                <a:solidFill>
                  <a:srgbClr val="FF0000"/>
                </a:solidFill>
                <a:latin typeface="Copperplate Gothic Light" pitchFamily="34" charset="0"/>
              </a:rPr>
              <a:t>Note : Consider EMP and Dept Tables</a:t>
            </a:r>
          </a:p>
          <a:p>
            <a:pPr>
              <a:buNone/>
            </a:pPr>
            <a:r>
              <a:rPr lang="en-US" sz="2800" dirty="0">
                <a:solidFill>
                  <a:srgbClr val="C00000"/>
                </a:solidFill>
                <a:latin typeface="Copperplate Gothic Light" pitchFamily="34" charset="0"/>
              </a:rPr>
              <a:t>Simple Join</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For the below query the output is </a:t>
            </a:r>
            <a:r>
              <a:rPr lang="en-US" sz="2800" dirty="0" err="1">
                <a:solidFill>
                  <a:srgbClr val="0000FF"/>
                </a:solidFill>
                <a:latin typeface="Bookman Old Style" pitchFamily="18" charset="0"/>
              </a:rPr>
              <a:t>cartesian</a:t>
            </a: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prodcut</a:t>
            </a:r>
            <a:endParaRPr lang="en-US" sz="2800" dirty="0">
              <a:solidFill>
                <a:srgbClr val="0000FF"/>
              </a:solidFill>
              <a:latin typeface="Bookman Old Style" pitchFamily="18" charset="0"/>
            </a:endParaRPr>
          </a:p>
          <a:p>
            <a:pPr>
              <a:lnSpc>
                <a:spcPct val="150000"/>
              </a:lnSpc>
              <a:buClr>
                <a:srgbClr val="C00000"/>
              </a:buClr>
              <a:buNone/>
            </a:pP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 from </a:t>
            </a:r>
            <a:r>
              <a:rPr lang="en-US" sz="2800" dirty="0" err="1">
                <a:solidFill>
                  <a:srgbClr val="0000FF"/>
                </a:solidFill>
                <a:latin typeface="Bookman Old Style" pitchFamily="18" charset="0"/>
              </a:rPr>
              <a:t>emp,dept</a:t>
            </a:r>
            <a:r>
              <a:rPr lang="en-US" sz="2800" dirty="0">
                <a:solidFill>
                  <a:srgbClr val="0000FF"/>
                </a:solidFill>
                <a:latin typeface="Bookman Old Style" pitchFamily="18" charset="0"/>
              </a:rPr>
              <a:t>;</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For all the records in the first table (</a:t>
            </a:r>
            <a:r>
              <a:rPr lang="en-US" sz="2800" dirty="0" err="1">
                <a:solidFill>
                  <a:srgbClr val="0000FF"/>
                </a:solidFill>
                <a:latin typeface="Bookman Old Style" pitchFamily="18" charset="0"/>
              </a:rPr>
              <a:t>emp</a:t>
            </a:r>
            <a:r>
              <a:rPr lang="en-US" sz="2800" dirty="0">
                <a:solidFill>
                  <a:srgbClr val="0000FF"/>
                </a:solidFill>
                <a:latin typeface="Bookman Old Style" pitchFamily="18" charset="0"/>
              </a:rPr>
              <a:t>) , Each and every record in the second table (dept) will be executed.</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That is , 14 x 4 Records will be in output.</a:t>
            </a:r>
          </a:p>
          <a:p>
            <a:pPr>
              <a:lnSpc>
                <a:spcPct val="150000"/>
              </a:lnSpc>
              <a:buNone/>
            </a:pPr>
            <a:endParaRPr lang="en-US" sz="28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62</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153302"/>
            <a:ext cx="11043594" cy="4820015"/>
          </a:xfrm>
        </p:spPr>
        <p:txBody>
          <a:bodyPr>
            <a:normAutofit/>
          </a:bodyPr>
          <a:lstStyle/>
          <a:p>
            <a:pPr>
              <a:buNone/>
            </a:pPr>
            <a:r>
              <a:rPr lang="en-US" sz="2800" dirty="0">
                <a:solidFill>
                  <a:srgbClr val="C00000"/>
                </a:solidFill>
                <a:latin typeface="Copperplate Gothic Light" pitchFamily="34" charset="0"/>
              </a:rPr>
              <a:t>Simple Join</a:t>
            </a:r>
          </a:p>
          <a:p>
            <a:pPr>
              <a:buNone/>
            </a:pPr>
            <a:r>
              <a:rPr lang="en-US" sz="2800" dirty="0">
                <a:solidFill>
                  <a:srgbClr val="C00000"/>
                </a:solidFill>
                <a:latin typeface="Copperplate Gothic Light" pitchFamily="34" charset="0"/>
              </a:rPr>
              <a:t>Syntax :  where &lt;table_name1&gt;.&lt;</a:t>
            </a:r>
            <a:r>
              <a:rPr lang="en-US" sz="2800" dirty="0" err="1">
                <a:solidFill>
                  <a:srgbClr val="C00000"/>
                </a:solidFill>
                <a:latin typeface="Copperplate Gothic Light" pitchFamily="34" charset="0"/>
              </a:rPr>
              <a:t>column_name</a:t>
            </a:r>
            <a:r>
              <a:rPr lang="en-US" sz="2800" dirty="0">
                <a:solidFill>
                  <a:srgbClr val="C00000"/>
                </a:solidFill>
                <a:latin typeface="Copperplate Gothic Light" pitchFamily="34" charset="0"/>
              </a:rPr>
              <a:t>&gt; =</a:t>
            </a:r>
          </a:p>
          <a:p>
            <a:pPr>
              <a:buNone/>
            </a:pPr>
            <a:r>
              <a:rPr lang="en-US" sz="2800" dirty="0">
                <a:solidFill>
                  <a:srgbClr val="C00000"/>
                </a:solidFill>
                <a:latin typeface="Copperplate Gothic Light" pitchFamily="34" charset="0"/>
              </a:rPr>
              <a:t>				  &lt;table_name2&gt;.&lt;</a:t>
            </a:r>
            <a:r>
              <a:rPr lang="en-US" sz="2800" dirty="0" err="1">
                <a:solidFill>
                  <a:srgbClr val="C00000"/>
                </a:solidFill>
                <a:latin typeface="Copperplate Gothic Light" pitchFamily="34" charset="0"/>
              </a:rPr>
              <a:t>column_name</a:t>
            </a:r>
            <a:r>
              <a:rPr lang="en-US" sz="2800" dirty="0">
                <a:solidFill>
                  <a:srgbClr val="C00000"/>
                </a:solidFill>
                <a:latin typeface="Copperplate Gothic Light" pitchFamily="34" charset="0"/>
              </a:rPr>
              <a:t>&gt; </a:t>
            </a:r>
          </a:p>
          <a:p>
            <a:pPr>
              <a:buNone/>
            </a:pPr>
            <a:r>
              <a:rPr lang="en-US" sz="2800" dirty="0">
                <a:solidFill>
                  <a:srgbClr val="C00000"/>
                </a:solidFill>
                <a:latin typeface="Copperplate Gothic Light" pitchFamily="34" charset="0"/>
              </a:rPr>
              <a:t>Example 1: </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 from </a:t>
            </a:r>
            <a:r>
              <a:rPr lang="en-US" sz="2800" dirty="0" err="1">
                <a:solidFill>
                  <a:srgbClr val="0000FF"/>
                </a:solidFill>
                <a:latin typeface="Bookman Old Style" pitchFamily="18" charset="0"/>
              </a:rPr>
              <a:t>emp,dept</a:t>
            </a:r>
            <a:r>
              <a:rPr lang="en-US" sz="2800" dirty="0">
                <a:solidFill>
                  <a:srgbClr val="0000FF"/>
                </a:solidFill>
                <a:latin typeface="Bookman Old Style" pitchFamily="18" charset="0"/>
              </a:rPr>
              <a:t> where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a:t>
            </a:r>
          </a:p>
          <a:p>
            <a:pPr>
              <a:buNone/>
            </a:pPr>
            <a:endParaRPr lang="en-US" dirty="0"/>
          </a:p>
          <a:p>
            <a:pPr>
              <a:buNone/>
            </a:pPr>
            <a:r>
              <a:rPr lang="en-US" sz="2800" dirty="0">
                <a:solidFill>
                  <a:srgbClr val="C00000"/>
                </a:solidFill>
                <a:latin typeface="Copperplate Gothic Light" pitchFamily="34" charset="0"/>
              </a:rPr>
              <a:t>Example 2: </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a:t>
            </a:r>
            <a:r>
              <a:rPr lang="en-US" sz="2800" dirty="0" err="1">
                <a:solidFill>
                  <a:srgbClr val="0000FF"/>
                </a:solidFill>
                <a:latin typeface="Bookman Old Style" pitchFamily="18" charset="0"/>
              </a:rPr>
              <a:t>ename,dname</a:t>
            </a:r>
            <a:r>
              <a:rPr lang="en-US" sz="2800" dirty="0">
                <a:solidFill>
                  <a:srgbClr val="0000FF"/>
                </a:solidFill>
                <a:latin typeface="Bookman Old Style" pitchFamily="18" charset="0"/>
              </a:rPr>
              <a:t> from </a:t>
            </a:r>
            <a:r>
              <a:rPr lang="en-US" sz="2800" dirty="0" err="1">
                <a:solidFill>
                  <a:srgbClr val="0000FF"/>
                </a:solidFill>
                <a:latin typeface="Bookman Old Style" pitchFamily="18" charset="0"/>
              </a:rPr>
              <a:t>emp,dept</a:t>
            </a:r>
            <a:r>
              <a:rPr lang="en-US" sz="2800" dirty="0">
                <a:solidFill>
                  <a:srgbClr val="0000FF"/>
                </a:solidFill>
                <a:latin typeface="Bookman Old Style" pitchFamily="18" charset="0"/>
              </a:rPr>
              <a:t> where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63</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1153302"/>
            <a:ext cx="11115032" cy="4962891"/>
          </a:xfrm>
        </p:spPr>
        <p:txBody>
          <a:bodyPr>
            <a:normAutofit/>
          </a:bodyPr>
          <a:lstStyle/>
          <a:p>
            <a:pPr>
              <a:buNone/>
            </a:pPr>
            <a:r>
              <a:rPr lang="en-US" sz="2800" dirty="0">
                <a:solidFill>
                  <a:srgbClr val="C00000"/>
                </a:solidFill>
                <a:latin typeface="Copperplate Gothic Light" pitchFamily="34" charset="0"/>
              </a:rPr>
              <a:t>Simple Join</a:t>
            </a:r>
          </a:p>
          <a:p>
            <a:pPr>
              <a:buNone/>
            </a:pPr>
            <a:endParaRPr lang="en-US" sz="2400" dirty="0">
              <a:solidFill>
                <a:srgbClr val="C00000"/>
              </a:solidFill>
              <a:latin typeface="Copperplate Gothic Light" pitchFamily="34" charset="0"/>
            </a:endParaRPr>
          </a:p>
          <a:p>
            <a:pPr>
              <a:buNone/>
            </a:pPr>
            <a:r>
              <a:rPr lang="en-US" sz="2400" dirty="0">
                <a:solidFill>
                  <a:srgbClr val="C00000"/>
                </a:solidFill>
                <a:latin typeface="Copperplate Gothic Light" pitchFamily="34" charset="0"/>
              </a:rPr>
              <a:t>Example 3: ( Simple join and </a:t>
            </a:r>
            <a:r>
              <a:rPr lang="en-US" sz="2400" dirty="0" err="1">
                <a:solidFill>
                  <a:srgbClr val="C00000"/>
                </a:solidFill>
                <a:latin typeface="Copperplate Gothic Light" pitchFamily="34" charset="0"/>
              </a:rPr>
              <a:t>Equi</a:t>
            </a:r>
            <a:r>
              <a:rPr lang="en-US" sz="2400" dirty="0">
                <a:solidFill>
                  <a:srgbClr val="C00000"/>
                </a:solidFill>
                <a:latin typeface="Copperplate Gothic Light" pitchFamily="34" charset="0"/>
              </a:rPr>
              <a:t> Join)</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a:t>
            </a:r>
            <a:r>
              <a:rPr lang="en-US" sz="2800" dirty="0" err="1">
                <a:solidFill>
                  <a:srgbClr val="0000FF"/>
                </a:solidFill>
                <a:latin typeface="Bookman Old Style" pitchFamily="18" charset="0"/>
              </a:rPr>
              <a:t>ename,dname</a:t>
            </a:r>
            <a:r>
              <a:rPr lang="en-US" sz="2800" dirty="0">
                <a:solidFill>
                  <a:srgbClr val="0000FF"/>
                </a:solidFill>
                <a:latin typeface="Bookman Old Style" pitchFamily="18" charset="0"/>
              </a:rPr>
              <a:t> from </a:t>
            </a:r>
            <a:r>
              <a:rPr lang="en-US" sz="2800" dirty="0" err="1">
                <a:solidFill>
                  <a:srgbClr val="0000FF"/>
                </a:solidFill>
                <a:latin typeface="Bookman Old Style" pitchFamily="18" charset="0"/>
              </a:rPr>
              <a:t>emp,dept</a:t>
            </a:r>
            <a:r>
              <a:rPr lang="en-US" sz="2800" dirty="0">
                <a:solidFill>
                  <a:srgbClr val="0000FF"/>
                </a:solidFill>
                <a:latin typeface="Bookman Old Style" pitchFamily="18" charset="0"/>
              </a:rPr>
              <a:t> </a:t>
            </a:r>
          </a:p>
          <a:p>
            <a:pPr>
              <a:buNone/>
            </a:pPr>
            <a:r>
              <a:rPr lang="en-US" sz="2800" dirty="0">
                <a:solidFill>
                  <a:srgbClr val="0000FF"/>
                </a:solidFill>
                <a:latin typeface="Bookman Old Style" pitchFamily="18" charset="0"/>
              </a:rPr>
              <a:t>		where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 and </a:t>
            </a:r>
            <a:r>
              <a:rPr lang="en-US" sz="2800" dirty="0" err="1">
                <a:solidFill>
                  <a:srgbClr val="0000FF"/>
                </a:solidFill>
                <a:latin typeface="Bookman Old Style" pitchFamily="18" charset="0"/>
              </a:rPr>
              <a:t>ename</a:t>
            </a:r>
            <a:r>
              <a:rPr lang="en-US" sz="2800" dirty="0">
                <a:solidFill>
                  <a:srgbClr val="0000FF"/>
                </a:solidFill>
                <a:latin typeface="Bookman Old Style" pitchFamily="18" charset="0"/>
              </a:rPr>
              <a:t> like '%S‘</a:t>
            </a:r>
          </a:p>
          <a:p>
            <a:pPr>
              <a:buNone/>
            </a:pPr>
            <a:endParaRPr lang="en-US" sz="2400" dirty="0">
              <a:solidFill>
                <a:srgbClr val="C00000"/>
              </a:solidFill>
              <a:latin typeface="Copperplate Gothic Light" pitchFamily="34" charset="0"/>
            </a:endParaRPr>
          </a:p>
          <a:p>
            <a:pPr>
              <a:buNone/>
            </a:pPr>
            <a:r>
              <a:rPr lang="en-US" sz="2400" dirty="0">
                <a:solidFill>
                  <a:srgbClr val="C00000"/>
                </a:solidFill>
                <a:latin typeface="Copperplate Gothic Light" pitchFamily="34" charset="0"/>
              </a:rPr>
              <a:t>Example 4: ( Common column should be specified with </a:t>
            </a:r>
            <a:r>
              <a:rPr lang="en-US" sz="2400" dirty="0" err="1">
                <a:solidFill>
                  <a:srgbClr val="C00000"/>
                </a:solidFill>
                <a:latin typeface="Copperplate Gothic Light" pitchFamily="34" charset="0"/>
              </a:rPr>
              <a:t>tablename</a:t>
            </a:r>
            <a:r>
              <a:rPr lang="en-US" sz="2400" dirty="0">
                <a:solidFill>
                  <a:srgbClr val="C00000"/>
                </a:solidFill>
                <a:latin typeface="Copperplate Gothic Light" pitchFamily="34" charset="0"/>
              </a:rPr>
              <a:t> as shown in example below) </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a:t>
            </a:r>
            <a:r>
              <a:rPr lang="en-US" sz="2800" dirty="0" err="1">
                <a:solidFill>
                  <a:srgbClr val="0000FF"/>
                </a:solidFill>
                <a:latin typeface="Bookman Old Style" pitchFamily="18" charset="0"/>
              </a:rPr>
              <a:t>ename,dname,dept.deptno</a:t>
            </a:r>
            <a:r>
              <a:rPr lang="en-US" sz="2800" dirty="0">
                <a:solidFill>
                  <a:srgbClr val="0000FF"/>
                </a:solidFill>
                <a:latin typeface="Bookman Old Style" pitchFamily="18" charset="0"/>
              </a:rPr>
              <a:t> from </a:t>
            </a:r>
            <a:r>
              <a:rPr lang="en-US" sz="2800" dirty="0" err="1">
                <a:solidFill>
                  <a:srgbClr val="0000FF"/>
                </a:solidFill>
                <a:latin typeface="Bookman Old Style" pitchFamily="18" charset="0"/>
              </a:rPr>
              <a:t>emp,dept</a:t>
            </a:r>
            <a:r>
              <a:rPr lang="en-US" sz="2800" dirty="0">
                <a:solidFill>
                  <a:srgbClr val="0000FF"/>
                </a:solidFill>
                <a:latin typeface="Bookman Old Style" pitchFamily="18" charset="0"/>
              </a:rPr>
              <a:t> where          </a:t>
            </a:r>
          </a:p>
          <a:p>
            <a:pPr>
              <a:buNone/>
            </a:pP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 and </a:t>
            </a:r>
            <a:r>
              <a:rPr lang="en-US" sz="2800" dirty="0" err="1">
                <a:solidFill>
                  <a:srgbClr val="0000FF"/>
                </a:solidFill>
                <a:latin typeface="Bookman Old Style" pitchFamily="18" charset="0"/>
              </a:rPr>
              <a:t>ename</a:t>
            </a:r>
            <a:r>
              <a:rPr lang="en-US" sz="2800" dirty="0">
                <a:solidFill>
                  <a:srgbClr val="0000FF"/>
                </a:solidFill>
                <a:latin typeface="Bookman Old Style" pitchFamily="18" charset="0"/>
              </a:rPr>
              <a:t> like '%S'</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64</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24740"/>
            <a:ext cx="11572956" cy="5143536"/>
          </a:xfrm>
        </p:spPr>
        <p:txBody>
          <a:bodyPr>
            <a:normAutofit/>
          </a:bodyPr>
          <a:lstStyle/>
          <a:p>
            <a:pPr>
              <a:buNone/>
            </a:pPr>
            <a:r>
              <a:rPr lang="en-US" sz="2800" dirty="0">
                <a:solidFill>
                  <a:srgbClr val="C00000"/>
                </a:solidFill>
                <a:latin typeface="Copperplate Gothic Light" pitchFamily="34" charset="0"/>
              </a:rPr>
              <a:t>Simple Join</a:t>
            </a:r>
          </a:p>
          <a:p>
            <a:pPr>
              <a:buNone/>
            </a:pPr>
            <a:r>
              <a:rPr lang="en-US" sz="2400" dirty="0">
                <a:solidFill>
                  <a:srgbClr val="C00000"/>
                </a:solidFill>
                <a:latin typeface="Copperplate Gothic Light" pitchFamily="34" charset="0"/>
              </a:rPr>
              <a:t>Example :</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a:t>
            </a:r>
            <a:r>
              <a:rPr lang="en-US" sz="2800" dirty="0" err="1">
                <a:solidFill>
                  <a:srgbClr val="0000FF"/>
                </a:solidFill>
                <a:latin typeface="Bookman Old Style" pitchFamily="18" charset="0"/>
              </a:rPr>
              <a:t>a.ename,b.ename,a.empno,b.empno</a:t>
            </a:r>
            <a:r>
              <a:rPr lang="en-US" sz="2800" dirty="0">
                <a:solidFill>
                  <a:srgbClr val="0000FF"/>
                </a:solidFill>
                <a:latin typeface="Bookman Old Style" pitchFamily="18" charset="0"/>
              </a:rPr>
              <a:t> from </a:t>
            </a:r>
            <a:r>
              <a:rPr lang="en-US" sz="2800" dirty="0" err="1">
                <a:solidFill>
                  <a:srgbClr val="0000FF"/>
                </a:solidFill>
                <a:latin typeface="Bookman Old Style" pitchFamily="18" charset="0"/>
              </a:rPr>
              <a:t>emp</a:t>
            </a:r>
            <a:r>
              <a:rPr lang="en-US" sz="2800" dirty="0">
                <a:solidFill>
                  <a:srgbClr val="0000FF"/>
                </a:solidFill>
                <a:latin typeface="Bookman Old Style" pitchFamily="18" charset="0"/>
              </a:rPr>
              <a:t> a,     	</a:t>
            </a:r>
            <a:r>
              <a:rPr lang="en-US" sz="2800" dirty="0" err="1">
                <a:solidFill>
                  <a:srgbClr val="0000FF"/>
                </a:solidFill>
                <a:latin typeface="Bookman Old Style" pitchFamily="18" charset="0"/>
              </a:rPr>
              <a:t>emp</a:t>
            </a:r>
            <a:r>
              <a:rPr lang="en-US" sz="2800" dirty="0">
                <a:solidFill>
                  <a:srgbClr val="0000FF"/>
                </a:solidFill>
                <a:latin typeface="Bookman Old Style" pitchFamily="18" charset="0"/>
              </a:rPr>
              <a:t> b where b.mgr=</a:t>
            </a:r>
            <a:r>
              <a:rPr lang="en-US" sz="2800" dirty="0" err="1">
                <a:solidFill>
                  <a:srgbClr val="0000FF"/>
                </a:solidFill>
                <a:latin typeface="Bookman Old Style" pitchFamily="18" charset="0"/>
              </a:rPr>
              <a:t>a.empno</a:t>
            </a:r>
            <a:r>
              <a:rPr lang="en-US" sz="2800" dirty="0">
                <a:solidFill>
                  <a:srgbClr val="0000FF"/>
                </a:solidFill>
                <a:latin typeface="Bookman Old Style" pitchFamily="18" charset="0"/>
              </a:rPr>
              <a:t>;</a:t>
            </a:r>
          </a:p>
          <a:p>
            <a:pPr>
              <a:buNone/>
            </a:pPr>
            <a:r>
              <a:rPr lang="en-US" sz="2800" dirty="0">
                <a:solidFill>
                  <a:srgbClr val="C00000"/>
                </a:solidFill>
                <a:latin typeface="Copperplate Gothic Light" pitchFamily="34" charset="0"/>
              </a:rPr>
              <a:t>Outer Join</a:t>
            </a:r>
          </a:p>
          <a:p>
            <a:pPr>
              <a:buNone/>
            </a:pPr>
            <a:r>
              <a:rPr lang="en-US" sz="2800" dirty="0">
                <a:solidFill>
                  <a:srgbClr val="C00000"/>
                </a:solidFill>
                <a:latin typeface="Copperplate Gothic Light" pitchFamily="34" charset="0"/>
              </a:rPr>
              <a:t>Example: (Right Outer Join)</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 from </a:t>
            </a:r>
            <a:r>
              <a:rPr lang="en-US" sz="2800" dirty="0" err="1">
                <a:solidFill>
                  <a:srgbClr val="0000FF"/>
                </a:solidFill>
                <a:latin typeface="Bookman Old Style" pitchFamily="18" charset="0"/>
              </a:rPr>
              <a:t>emp</a:t>
            </a:r>
            <a:r>
              <a:rPr lang="en-US" sz="2800" dirty="0">
                <a:solidFill>
                  <a:srgbClr val="0000FF"/>
                </a:solidFill>
                <a:latin typeface="Bookman Old Style" pitchFamily="18" charset="0"/>
              </a:rPr>
              <a:t> ,dept where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a:t>
            </a:r>
          </a:p>
          <a:p>
            <a:pPr>
              <a:buNone/>
            </a:pPr>
            <a:r>
              <a:rPr lang="en-US" sz="2800" dirty="0">
                <a:solidFill>
                  <a:srgbClr val="C00000"/>
                </a:solidFill>
                <a:latin typeface="Copperplate Gothic Light" pitchFamily="34" charset="0"/>
              </a:rPr>
              <a:t>Example: (Left Outer Join)</a:t>
            </a:r>
          </a:p>
          <a:p>
            <a:pPr>
              <a:buNone/>
            </a:pPr>
            <a:r>
              <a:rPr lang="en-US" sz="2800" dirty="0" err="1">
                <a:solidFill>
                  <a:srgbClr val="0000FF"/>
                </a:solidFill>
                <a:latin typeface="Bookman Old Style" pitchFamily="18" charset="0"/>
              </a:rPr>
              <a:t>Sql</a:t>
            </a:r>
            <a:r>
              <a:rPr lang="en-US" sz="2800" dirty="0">
                <a:solidFill>
                  <a:srgbClr val="0000FF"/>
                </a:solidFill>
                <a:latin typeface="Bookman Old Style" pitchFamily="18" charset="0"/>
              </a:rPr>
              <a:t>&gt; select * from </a:t>
            </a:r>
            <a:r>
              <a:rPr lang="en-US" sz="2800" dirty="0" err="1">
                <a:solidFill>
                  <a:srgbClr val="0000FF"/>
                </a:solidFill>
                <a:latin typeface="Bookman Old Style" pitchFamily="18" charset="0"/>
              </a:rPr>
              <a:t>emp</a:t>
            </a:r>
            <a:r>
              <a:rPr lang="en-US" sz="2800" dirty="0">
                <a:solidFill>
                  <a:srgbClr val="0000FF"/>
                </a:solidFill>
                <a:latin typeface="Bookman Old Style" pitchFamily="18" charset="0"/>
              </a:rPr>
              <a:t> ,dept where </a:t>
            </a:r>
            <a:r>
              <a:rPr lang="en-US" sz="2800" dirty="0" err="1">
                <a:solidFill>
                  <a:srgbClr val="0000FF"/>
                </a:solidFill>
                <a:latin typeface="Bookman Old Style" pitchFamily="18" charset="0"/>
              </a:rPr>
              <a:t>emp.deptno</a:t>
            </a:r>
            <a:r>
              <a:rPr lang="en-US" sz="2800" dirty="0">
                <a:solidFill>
                  <a:srgbClr val="0000FF"/>
                </a:solidFill>
                <a:latin typeface="Bookman Old Style" pitchFamily="18" charset="0"/>
              </a:rPr>
              <a:t> (+) = </a:t>
            </a:r>
            <a:r>
              <a:rPr lang="en-US" sz="2800" dirty="0" err="1">
                <a:solidFill>
                  <a:srgbClr val="0000FF"/>
                </a:solidFill>
                <a:latin typeface="Bookman Old Style" pitchFamily="18" charset="0"/>
              </a:rPr>
              <a:t>dept.deptno</a:t>
            </a:r>
            <a:r>
              <a:rPr lang="en-US" sz="2800" dirty="0">
                <a:solidFill>
                  <a:srgbClr val="0000FF"/>
                </a:solidFill>
                <a:latin typeface="Bookman Old Style" pitchFamily="18" charset="0"/>
              </a:rPr>
              <a:t>;</a:t>
            </a:r>
          </a:p>
          <a:p>
            <a:pPr>
              <a:buNone/>
            </a:pP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65</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a:solidFill>
                  <a:srgbClr val="FF0000"/>
                </a:solidFill>
                <a:latin typeface="Copperplate Gothic Light" pitchFamily="34" charset="0"/>
              </a:rPr>
              <a:t>S 4-5	 SLO-1 &amp; SLO-2 :</a:t>
            </a:r>
          </a:p>
          <a:p>
            <a:r>
              <a:rPr lang="en-IN"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Lab</a:t>
            </a:r>
            <a:r>
              <a:rPr lang="fr-FR" sz="2800" dirty="0">
                <a:solidFill>
                  <a:srgbClr val="FF0000"/>
                </a:solidFill>
                <a:latin typeface="Copperplate Gothic Light" pitchFamily="34" charset="0"/>
              </a:rPr>
              <a:t> 7 : </a:t>
            </a:r>
            <a:r>
              <a:rPr lang="fr-FR" sz="2800" dirty="0" err="1">
                <a:solidFill>
                  <a:srgbClr val="FF0000"/>
                </a:solidFill>
                <a:latin typeface="Copperplate Gothic Light" pitchFamily="34" charset="0"/>
              </a:rPr>
              <a:t>Join</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Queries</a:t>
            </a:r>
            <a:r>
              <a:rPr lang="fr-FR" sz="2800" dirty="0">
                <a:solidFill>
                  <a:srgbClr val="FF0000"/>
                </a:solidFill>
                <a:latin typeface="Copperplate Gothic Light" pitchFamily="34" charset="0"/>
              </a:rPr>
              <a:t> on </a:t>
            </a:r>
            <a:r>
              <a:rPr lang="fr-FR" sz="2800" dirty="0" err="1">
                <a:solidFill>
                  <a:srgbClr val="FF0000"/>
                </a:solidFill>
                <a:latin typeface="Copperplate Gothic Light" pitchFamily="34" charset="0"/>
              </a:rPr>
              <a:t>sample</a:t>
            </a:r>
            <a:r>
              <a:rPr lang="fr-FR" sz="2800" dirty="0">
                <a:solidFill>
                  <a:srgbClr val="FF0000"/>
                </a:solidFill>
                <a:latin typeface="Copperplate Gothic Light" pitchFamily="34" charset="0"/>
              </a:rPr>
              <a:t> </a:t>
            </a:r>
            <a:r>
              <a:rPr lang="fr-FR" sz="2800" dirty="0" err="1">
                <a:solidFill>
                  <a:srgbClr val="FF0000"/>
                </a:solidFill>
                <a:latin typeface="Copperplate Gothic Light" pitchFamily="34" charset="0"/>
              </a:rPr>
              <a:t>exercise</a:t>
            </a:r>
            <a:r>
              <a:rPr lang="fr-FR" sz="2800" dirty="0">
                <a:solidFill>
                  <a:srgbClr val="FF0000"/>
                </a:solidFill>
                <a:latin typeface="Copperplate Gothic Light" pitchFamily="34" charset="0"/>
              </a:rPr>
              <a:t>.</a:t>
            </a:r>
            <a:r>
              <a:rPr lang="en-US" sz="2800" dirty="0">
                <a:solidFill>
                  <a:srgbClr val="FF0000"/>
                </a:solidFill>
                <a:latin typeface="Copperplate Gothic Light" pitchFamily="34" charset="0"/>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796112"/>
            <a:ext cx="11572955" cy="5857916"/>
          </a:xfrm>
        </p:spPr>
        <p:txBody>
          <a:bodyPr>
            <a:noAutofit/>
          </a:bodyPr>
          <a:lstStyle/>
          <a:p>
            <a:pPr>
              <a:lnSpc>
                <a:spcPct val="170000"/>
              </a:lnSpc>
              <a:buClr>
                <a:srgbClr val="C00000"/>
              </a:buClr>
              <a:buFont typeface="Wingdings" pitchFamily="2" charset="2"/>
              <a:buChar char="ü"/>
            </a:pPr>
            <a:r>
              <a:rPr lang="en-US" sz="1900" dirty="0">
                <a:solidFill>
                  <a:srgbClr val="0000FF"/>
                </a:solidFill>
                <a:latin typeface="Bookman Old Style" pitchFamily="18" charset="0"/>
              </a:rPr>
              <a:t>A Query statement contains another query is called sub query or nested query</a:t>
            </a:r>
          </a:p>
          <a:p>
            <a:pPr>
              <a:lnSpc>
                <a:spcPct val="170000"/>
              </a:lnSpc>
              <a:buClr>
                <a:srgbClr val="C00000"/>
              </a:buClr>
              <a:buFont typeface="Wingdings" pitchFamily="2" charset="2"/>
              <a:buChar char="ü"/>
            </a:pPr>
            <a:r>
              <a:rPr lang="en-US" sz="1900" dirty="0">
                <a:solidFill>
                  <a:srgbClr val="0000FF"/>
                </a:solidFill>
                <a:latin typeface="Bookman Old Style" pitchFamily="18" charset="0"/>
              </a:rPr>
              <a:t>A </a:t>
            </a:r>
            <a:r>
              <a:rPr lang="en-US" sz="1900" dirty="0" err="1">
                <a:solidFill>
                  <a:srgbClr val="0000FF"/>
                </a:solidFill>
                <a:latin typeface="Bookman Old Style" pitchFamily="18" charset="0"/>
              </a:rPr>
              <a:t>subquery</a:t>
            </a:r>
            <a:r>
              <a:rPr lang="en-US" sz="1900" dirty="0">
                <a:solidFill>
                  <a:srgbClr val="0000FF"/>
                </a:solidFill>
                <a:latin typeface="Bookman Old Style" pitchFamily="18" charset="0"/>
              </a:rPr>
              <a:t> is used to return value(s) that will be used in the main query as a condition</a:t>
            </a:r>
          </a:p>
          <a:p>
            <a:pPr>
              <a:lnSpc>
                <a:spcPct val="170000"/>
              </a:lnSpc>
              <a:buClr>
                <a:srgbClr val="C00000"/>
              </a:buClr>
              <a:buFont typeface="Wingdings" pitchFamily="2" charset="2"/>
              <a:buChar char="ü"/>
            </a:pPr>
            <a:r>
              <a:rPr lang="en-US" sz="1900" dirty="0" err="1">
                <a:solidFill>
                  <a:srgbClr val="0000FF"/>
                </a:solidFill>
                <a:latin typeface="Bookman Old Style" pitchFamily="18" charset="0"/>
              </a:rPr>
              <a:t>Subqueries</a:t>
            </a:r>
            <a:r>
              <a:rPr lang="en-US" sz="1900" dirty="0">
                <a:solidFill>
                  <a:srgbClr val="0000FF"/>
                </a:solidFill>
                <a:latin typeface="Bookman Old Style" pitchFamily="18" charset="0"/>
              </a:rPr>
              <a:t> can be used with the SELECT, INSERT, UPDATE, and DELETE statements along with the operators like =, &lt;, &gt;, &gt;=, &lt;=, IN, BETWEEN, etc.</a:t>
            </a:r>
          </a:p>
          <a:p>
            <a:pPr>
              <a:lnSpc>
                <a:spcPct val="170000"/>
              </a:lnSpc>
              <a:buClr>
                <a:srgbClr val="C00000"/>
              </a:buClr>
              <a:buFont typeface="Wingdings" pitchFamily="2" charset="2"/>
              <a:buChar char="ü"/>
            </a:pPr>
            <a:r>
              <a:rPr lang="en-US" sz="1900" dirty="0">
                <a:solidFill>
                  <a:srgbClr val="0000FF"/>
                </a:solidFill>
                <a:latin typeface="Bookman Old Style" pitchFamily="18" charset="0"/>
              </a:rPr>
              <a:t>The followings to be considered while using sub query</a:t>
            </a:r>
          </a:p>
          <a:p>
            <a:pPr lvl="2">
              <a:lnSpc>
                <a:spcPct val="170000"/>
              </a:lnSpc>
              <a:buClr>
                <a:srgbClr val="C00000"/>
              </a:buClr>
            </a:pPr>
            <a:r>
              <a:rPr lang="en-US" sz="1800" dirty="0" err="1">
                <a:solidFill>
                  <a:srgbClr val="0000FF"/>
                </a:solidFill>
                <a:latin typeface="Bookman Old Style" pitchFamily="18" charset="0"/>
              </a:rPr>
              <a:t>Subqueries</a:t>
            </a:r>
            <a:r>
              <a:rPr lang="en-US" sz="1800" dirty="0">
                <a:solidFill>
                  <a:srgbClr val="0000FF"/>
                </a:solidFill>
                <a:latin typeface="Bookman Old Style" pitchFamily="18" charset="0"/>
              </a:rPr>
              <a:t> must be enclosed within parentheses.</a:t>
            </a:r>
          </a:p>
          <a:p>
            <a:pPr lvl="2">
              <a:lnSpc>
                <a:spcPct val="170000"/>
              </a:lnSpc>
              <a:buClr>
                <a:srgbClr val="C00000"/>
              </a:buClr>
            </a:pPr>
            <a:r>
              <a:rPr lang="en-US" sz="1800" dirty="0">
                <a:solidFill>
                  <a:srgbClr val="0000FF"/>
                </a:solidFill>
                <a:latin typeface="Bookman Old Style" pitchFamily="18" charset="0"/>
              </a:rPr>
              <a:t>An ORDER BY command cannot be used in a </a:t>
            </a:r>
            <a:r>
              <a:rPr lang="en-US" sz="1800" dirty="0" err="1">
                <a:solidFill>
                  <a:srgbClr val="0000FF"/>
                </a:solidFill>
                <a:latin typeface="Bookman Old Style" pitchFamily="18" charset="0"/>
              </a:rPr>
              <a:t>subquery</a:t>
            </a:r>
            <a:endParaRPr lang="en-US" sz="1800" dirty="0">
              <a:solidFill>
                <a:srgbClr val="0000FF"/>
              </a:solidFill>
              <a:latin typeface="Bookman Old Style" pitchFamily="18" charset="0"/>
            </a:endParaRPr>
          </a:p>
          <a:p>
            <a:pPr lvl="2">
              <a:lnSpc>
                <a:spcPct val="170000"/>
              </a:lnSpc>
              <a:buClr>
                <a:srgbClr val="C00000"/>
              </a:buClr>
            </a:pPr>
            <a:r>
              <a:rPr lang="en-US" sz="1800" dirty="0" err="1">
                <a:solidFill>
                  <a:srgbClr val="0000FF"/>
                </a:solidFill>
                <a:latin typeface="Bookman Old Style" pitchFamily="18" charset="0"/>
              </a:rPr>
              <a:t>Subqueries</a:t>
            </a:r>
            <a:r>
              <a:rPr lang="en-US" sz="1800" dirty="0">
                <a:solidFill>
                  <a:srgbClr val="0000FF"/>
                </a:solidFill>
                <a:latin typeface="Bookman Old Style" pitchFamily="18" charset="0"/>
              </a:rPr>
              <a:t> that return more than one row can only be used with multiple value operators such as the IN operator.</a:t>
            </a:r>
          </a:p>
          <a:p>
            <a:pPr lvl="2">
              <a:lnSpc>
                <a:spcPct val="170000"/>
              </a:lnSpc>
              <a:buClr>
                <a:srgbClr val="C00000"/>
              </a:buClr>
            </a:pPr>
            <a:r>
              <a:rPr lang="en-US" sz="1800" dirty="0">
                <a:solidFill>
                  <a:srgbClr val="0000FF"/>
                </a:solidFill>
                <a:latin typeface="Bookman Old Style" pitchFamily="18" charset="0"/>
              </a:rPr>
              <a:t>The BETWEEN operator cannot be used with a </a:t>
            </a:r>
            <a:r>
              <a:rPr lang="en-US" sz="1800" dirty="0" err="1">
                <a:solidFill>
                  <a:srgbClr val="0000FF"/>
                </a:solidFill>
                <a:latin typeface="Bookman Old Style" pitchFamily="18" charset="0"/>
              </a:rPr>
              <a:t>subquery</a:t>
            </a:r>
            <a:r>
              <a:rPr lang="en-US" sz="1800" dirty="0">
                <a:solidFill>
                  <a:srgbClr val="0000FF"/>
                </a:solidFill>
                <a:latin typeface="Bookman Old Style" pitchFamily="18" charset="0"/>
              </a:rPr>
              <a:t>, but the BETWEEN operator can be used within the </a:t>
            </a:r>
            <a:r>
              <a:rPr lang="en-US" sz="1800" dirty="0" err="1">
                <a:solidFill>
                  <a:srgbClr val="0000FF"/>
                </a:solidFill>
                <a:latin typeface="Bookman Old Style" pitchFamily="18" charset="0"/>
              </a:rPr>
              <a:t>subquery</a:t>
            </a:r>
            <a:r>
              <a:rPr lang="en-US" sz="1800" dirty="0">
                <a:solidFill>
                  <a:srgbClr val="0000FF"/>
                </a:solidFill>
                <a:latin typeface="Bookman Old Style" pitchFamily="18" charset="0"/>
              </a:rPr>
              <a:t>.</a:t>
            </a:r>
          </a:p>
          <a:p>
            <a:pPr>
              <a:lnSpc>
                <a:spcPct val="170000"/>
              </a:lnSpc>
              <a:buClr>
                <a:srgbClr val="C00000"/>
              </a:buClr>
              <a:buFont typeface="Wingdings" pitchFamily="2" charset="2"/>
              <a:buChar char="ü"/>
            </a:pPr>
            <a:endParaRPr lang="en-US" sz="1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2024560" cy="5391519"/>
          </a:xfrm>
        </p:spPr>
        <p:txBody>
          <a:bodyPr>
            <a:normAutofit/>
          </a:bodyPr>
          <a:lstStyle/>
          <a:p>
            <a:pPr>
              <a:buNone/>
            </a:pPr>
            <a:r>
              <a:rPr lang="en-US" sz="2800" dirty="0">
                <a:solidFill>
                  <a:srgbClr val="C00000"/>
                </a:solidFill>
                <a:latin typeface="Copperplate Gothic Light" pitchFamily="34" charset="0"/>
              </a:rPr>
              <a:t>Basic Syntax of </a:t>
            </a:r>
            <a:r>
              <a:rPr lang="en-US" sz="2800" dirty="0" err="1">
                <a:solidFill>
                  <a:srgbClr val="C00000"/>
                </a:solidFill>
                <a:latin typeface="Copperplate Gothic Light" pitchFamily="34" charset="0"/>
              </a:rPr>
              <a:t>Subquery</a:t>
            </a:r>
            <a:endParaRPr lang="en-US" sz="28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800" dirty="0">
              <a:solidFill>
                <a:srgbClr val="0000FF"/>
              </a:solidFill>
              <a:latin typeface="Bookman Old Style" pitchFamily="18" charset="0"/>
            </a:endParaRPr>
          </a:p>
          <a:p>
            <a:pPr>
              <a:buNone/>
            </a:pPr>
            <a:r>
              <a:rPr lang="en-US" sz="2800" dirty="0">
                <a:solidFill>
                  <a:srgbClr val="0000FF"/>
                </a:solidFill>
                <a:latin typeface="Bookman Old Style" pitchFamily="18" charset="0"/>
              </a:rPr>
              <a:t>	SELECT </a:t>
            </a:r>
            <a:r>
              <a:rPr lang="en-US" sz="2800" dirty="0" err="1">
                <a:solidFill>
                  <a:srgbClr val="0000FF"/>
                </a:solidFill>
                <a:latin typeface="Bookman Old Style" pitchFamily="18" charset="0"/>
              </a:rPr>
              <a:t>column_name</a:t>
            </a:r>
            <a:r>
              <a:rPr lang="en-US" sz="2800" dirty="0">
                <a:solidFill>
                  <a:srgbClr val="0000FF"/>
                </a:solidFill>
                <a:latin typeface="Bookman Old Style" pitchFamily="18" charset="0"/>
              </a:rPr>
              <a:t> [, </a:t>
            </a:r>
            <a:r>
              <a:rPr lang="en-US" sz="2800" dirty="0" err="1">
                <a:solidFill>
                  <a:srgbClr val="0000FF"/>
                </a:solidFill>
                <a:latin typeface="Bookman Old Style" pitchFamily="18" charset="0"/>
              </a:rPr>
              <a:t>column_name</a:t>
            </a:r>
            <a:r>
              <a:rPr lang="en-US" sz="2800" dirty="0">
                <a:solidFill>
                  <a:srgbClr val="0000FF"/>
                </a:solidFill>
                <a:latin typeface="Bookman Old Style" pitchFamily="18" charset="0"/>
              </a:rPr>
              <a:t> ] FROM table1 [, table2 ] WHERE </a:t>
            </a:r>
            <a:r>
              <a:rPr lang="en-US" sz="2800" dirty="0" err="1">
                <a:solidFill>
                  <a:srgbClr val="0000FF"/>
                </a:solidFill>
                <a:latin typeface="Bookman Old Style" pitchFamily="18" charset="0"/>
              </a:rPr>
              <a:t>column_name</a:t>
            </a:r>
            <a:r>
              <a:rPr lang="en-US" sz="2800" dirty="0">
                <a:solidFill>
                  <a:srgbClr val="0000FF"/>
                </a:solidFill>
                <a:latin typeface="Bookman Old Style" pitchFamily="18" charset="0"/>
              </a:rPr>
              <a:t> OPERATOR </a:t>
            </a:r>
          </a:p>
          <a:p>
            <a:pPr>
              <a:buNone/>
            </a:pPr>
            <a:r>
              <a:rPr lang="en-US" sz="2800" dirty="0">
                <a:solidFill>
                  <a:srgbClr val="0000FF"/>
                </a:solidFill>
                <a:latin typeface="Bookman Old Style" pitchFamily="18" charset="0"/>
              </a:rPr>
              <a:t>	(SELECT </a:t>
            </a:r>
            <a:r>
              <a:rPr lang="en-US" sz="2800" dirty="0" err="1">
                <a:solidFill>
                  <a:srgbClr val="0000FF"/>
                </a:solidFill>
                <a:latin typeface="Bookman Old Style" pitchFamily="18" charset="0"/>
              </a:rPr>
              <a:t>column_name</a:t>
            </a:r>
            <a:r>
              <a:rPr lang="en-US" sz="2800" dirty="0">
                <a:solidFill>
                  <a:srgbClr val="0000FF"/>
                </a:solidFill>
                <a:latin typeface="Bookman Old Style" pitchFamily="18" charset="0"/>
              </a:rPr>
              <a:t> [, </a:t>
            </a:r>
            <a:r>
              <a:rPr lang="en-US" sz="2800" dirty="0" err="1">
                <a:solidFill>
                  <a:srgbClr val="0000FF"/>
                </a:solidFill>
                <a:latin typeface="Bookman Old Style" pitchFamily="18" charset="0"/>
              </a:rPr>
              <a:t>column_name</a:t>
            </a:r>
            <a:r>
              <a:rPr lang="en-US" sz="2800" dirty="0">
                <a:solidFill>
                  <a:srgbClr val="0000FF"/>
                </a:solidFill>
                <a:latin typeface="Bookman Old Style" pitchFamily="18" charset="0"/>
              </a:rPr>
              <a:t> ] FROM table1 [, table2 ]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1186471" cy="5857916"/>
          </a:xfrm>
        </p:spPr>
        <p:txBody>
          <a:bodyPr>
            <a:normAutofit lnSpcReduction="10000"/>
          </a:bodyPr>
          <a:lstStyle/>
          <a:p>
            <a:pPr>
              <a:buNone/>
            </a:pPr>
            <a:r>
              <a:rPr lang="en-US" sz="2400" dirty="0">
                <a:solidFill>
                  <a:srgbClr val="C00000"/>
                </a:solidFill>
                <a:latin typeface="Copperplate Gothic Light" pitchFamily="34" charset="0"/>
              </a:rPr>
              <a:t>Note : Consider </a:t>
            </a:r>
            <a:r>
              <a:rPr lang="en-US" sz="2400" dirty="0" err="1">
                <a:solidFill>
                  <a:srgbClr val="C00000"/>
                </a:solidFill>
                <a:latin typeface="Copperplate Gothic Light" pitchFamily="34" charset="0"/>
              </a:rPr>
              <a:t>emp</a:t>
            </a:r>
            <a:r>
              <a:rPr lang="en-US" sz="2400" dirty="0">
                <a:solidFill>
                  <a:srgbClr val="C00000"/>
                </a:solidFill>
                <a:latin typeface="Copperplate Gothic Light" pitchFamily="34" charset="0"/>
              </a:rPr>
              <a:t> table</a:t>
            </a:r>
          </a:p>
          <a:p>
            <a:pPr>
              <a:buNone/>
            </a:pPr>
            <a:r>
              <a:rPr lang="en-US" sz="2200" dirty="0">
                <a:solidFill>
                  <a:srgbClr val="C00000"/>
                </a:solidFill>
                <a:latin typeface="Copperplate Gothic Light" pitchFamily="34" charset="0"/>
              </a:rPr>
              <a:t>Example : </a:t>
            </a:r>
            <a:r>
              <a:rPr lang="en-US" sz="2200" dirty="0" err="1">
                <a:solidFill>
                  <a:srgbClr val="C00000"/>
                </a:solidFill>
                <a:latin typeface="Copperplate Gothic Light" pitchFamily="34" charset="0"/>
              </a:rPr>
              <a:t>Subqueries</a:t>
            </a:r>
            <a:r>
              <a:rPr lang="en-US" sz="2200" dirty="0">
                <a:solidFill>
                  <a:srgbClr val="C00000"/>
                </a:solidFill>
                <a:latin typeface="Copperplate Gothic Light" pitchFamily="34" charset="0"/>
              </a:rPr>
              <a:t> with the SELECT Statement</a:t>
            </a:r>
          </a:p>
          <a:p>
            <a:pPr>
              <a:buNone/>
            </a:pPr>
            <a:r>
              <a:rPr lang="en-US" sz="2000">
                <a:solidFill>
                  <a:srgbClr val="0000FF"/>
                </a:solidFill>
                <a:latin typeface="Bookman Old Style" pitchFamily="18" charset="0"/>
              </a:rPr>
              <a:t>	SQL</a:t>
            </a:r>
            <a:r>
              <a:rPr lang="en-US" sz="2000" dirty="0">
                <a:solidFill>
                  <a:srgbClr val="0000FF"/>
                </a:solidFill>
                <a:latin typeface="Bookman Old Style" pitchFamily="18" charset="0"/>
              </a:rPr>
              <a:t>&gt; SELECT *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IN (SELECT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dept WHERE </a:t>
            </a:r>
            <a:r>
              <a:rPr lang="en-US" sz="2000" dirty="0" err="1">
                <a:solidFill>
                  <a:srgbClr val="0000FF"/>
                </a:solidFill>
                <a:latin typeface="Bookman Old Style" pitchFamily="18" charset="0"/>
              </a:rPr>
              <a:t>dname</a:t>
            </a:r>
            <a:r>
              <a:rPr lang="en-US" sz="2000" dirty="0">
                <a:solidFill>
                  <a:srgbClr val="0000FF"/>
                </a:solidFill>
                <a:latin typeface="Bookman Old Style" pitchFamily="18" charset="0"/>
              </a:rPr>
              <a:t> = ‘SALES’ or </a:t>
            </a:r>
            <a:r>
              <a:rPr lang="en-US" sz="2000" dirty="0" err="1">
                <a:solidFill>
                  <a:srgbClr val="0000FF"/>
                </a:solidFill>
                <a:latin typeface="Bookman Old Style" pitchFamily="18" charset="0"/>
              </a:rPr>
              <a:t>dname</a:t>
            </a:r>
            <a:r>
              <a:rPr lang="en-US" sz="2000" dirty="0">
                <a:solidFill>
                  <a:srgbClr val="0000FF"/>
                </a:solidFill>
                <a:latin typeface="Bookman Old Style" pitchFamily="18" charset="0"/>
              </a:rPr>
              <a:t> = ‘RESEARCH’) ;</a:t>
            </a:r>
          </a:p>
          <a:p>
            <a:pPr>
              <a:buNone/>
            </a:pPr>
            <a:endParaRPr lang="en-US" sz="2000" dirty="0">
              <a:solidFill>
                <a:srgbClr val="0000FF"/>
              </a:solidFill>
              <a:latin typeface="Bookman Old Style" pitchFamily="18" charset="0"/>
            </a:endParaRPr>
          </a:p>
          <a:p>
            <a:pPr>
              <a:buNone/>
            </a:pPr>
            <a:r>
              <a:rPr lang="en-US" sz="2200" dirty="0">
                <a:solidFill>
                  <a:srgbClr val="C00000"/>
                </a:solidFill>
                <a:latin typeface="Copperplate Gothic Light" pitchFamily="34" charset="0"/>
              </a:rPr>
              <a:t>Example: </a:t>
            </a:r>
            <a:r>
              <a:rPr lang="en-US" sz="2200" dirty="0" err="1">
                <a:solidFill>
                  <a:srgbClr val="C00000"/>
                </a:solidFill>
                <a:latin typeface="Copperplate Gothic Light" pitchFamily="34" charset="0"/>
              </a:rPr>
              <a:t>Subqueries</a:t>
            </a:r>
            <a:r>
              <a:rPr lang="en-US" sz="2200" dirty="0">
                <a:solidFill>
                  <a:srgbClr val="C00000"/>
                </a:solidFill>
                <a:latin typeface="Copperplate Gothic Light" pitchFamily="34" charset="0"/>
              </a:rPr>
              <a:t> with the INSERT Statement</a:t>
            </a:r>
          </a:p>
          <a:p>
            <a:pPr>
              <a:buNone/>
            </a:pPr>
            <a:r>
              <a:rPr lang="en-US" sz="2000" dirty="0">
                <a:solidFill>
                  <a:srgbClr val="0000FF"/>
                </a:solidFill>
                <a:latin typeface="Bookman Old Style" pitchFamily="18" charset="0"/>
              </a:rPr>
              <a:t>	SQL&gt; INSERT INTO </a:t>
            </a:r>
            <a:r>
              <a:rPr lang="en-US" sz="2000" dirty="0" err="1">
                <a:solidFill>
                  <a:srgbClr val="0000FF"/>
                </a:solidFill>
                <a:latin typeface="Bookman Old Style" pitchFamily="18" charset="0"/>
              </a:rPr>
              <a:t>emp_backup</a:t>
            </a:r>
            <a:r>
              <a:rPr lang="en-US" sz="2000" dirty="0">
                <a:solidFill>
                  <a:srgbClr val="0000FF"/>
                </a:solidFill>
                <a:latin typeface="Bookman Old Style" pitchFamily="18" charset="0"/>
              </a:rPr>
              <a:t> SELECT *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IN (SELECT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dept) ;</a:t>
            </a:r>
          </a:p>
          <a:p>
            <a:pPr>
              <a:buNone/>
            </a:pPr>
            <a:endParaRPr lang="en-US" sz="2200" dirty="0">
              <a:solidFill>
                <a:srgbClr val="0000FF"/>
              </a:solidFill>
              <a:latin typeface="Bookman Old Style" pitchFamily="18" charset="0"/>
            </a:endParaRPr>
          </a:p>
          <a:p>
            <a:pPr>
              <a:buNone/>
            </a:pPr>
            <a:r>
              <a:rPr lang="en-US" sz="2200" dirty="0">
                <a:solidFill>
                  <a:srgbClr val="C00000"/>
                </a:solidFill>
                <a:latin typeface="Copperplate Gothic Light" pitchFamily="34" charset="0"/>
              </a:rPr>
              <a:t>Example: </a:t>
            </a:r>
            <a:r>
              <a:rPr lang="en-US" sz="2200" dirty="0" err="1">
                <a:solidFill>
                  <a:srgbClr val="C00000"/>
                </a:solidFill>
                <a:latin typeface="Copperplate Gothic Light" pitchFamily="34" charset="0"/>
              </a:rPr>
              <a:t>Subqueries</a:t>
            </a:r>
            <a:r>
              <a:rPr lang="en-US" sz="2200" dirty="0">
                <a:solidFill>
                  <a:srgbClr val="C00000"/>
                </a:solidFill>
                <a:latin typeface="Copperplate Gothic Light" pitchFamily="34" charset="0"/>
              </a:rPr>
              <a:t> with the delete Statement</a:t>
            </a:r>
          </a:p>
          <a:p>
            <a:pPr>
              <a:buNone/>
            </a:pPr>
            <a:r>
              <a:rPr lang="en-US" sz="2000" dirty="0">
                <a:solidFill>
                  <a:srgbClr val="0000FF"/>
                </a:solidFill>
                <a:latin typeface="Bookman Old Style" pitchFamily="18" charset="0"/>
              </a:rPr>
              <a:t>	SQL&gt; DELETE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IN (SELECT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dept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=10 );</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a:t>
            </a:r>
            <a:r>
              <a:rPr lang="en-US" sz="2200" dirty="0" err="1">
                <a:solidFill>
                  <a:srgbClr val="C00000"/>
                </a:solidFill>
                <a:latin typeface="Copperplate Gothic Light" pitchFamily="34" charset="0"/>
              </a:rPr>
              <a:t>Subqueries</a:t>
            </a:r>
            <a:r>
              <a:rPr lang="en-US" sz="2200" dirty="0">
                <a:solidFill>
                  <a:srgbClr val="C00000"/>
                </a:solidFill>
                <a:latin typeface="Copperplate Gothic Light" pitchFamily="34" charset="0"/>
              </a:rPr>
              <a:t> with the update Statement</a:t>
            </a:r>
          </a:p>
          <a:p>
            <a:pPr>
              <a:buNone/>
            </a:pPr>
            <a:r>
              <a:rPr lang="en-US" sz="2000" dirty="0">
                <a:solidFill>
                  <a:srgbClr val="0000FF"/>
                </a:solidFill>
                <a:latin typeface="Bookman Old Style" pitchFamily="18" charset="0"/>
              </a:rPr>
              <a:t>	SQL&gt; UPDATE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SET </a:t>
            </a:r>
            <a:r>
              <a:rPr lang="en-US" sz="2000" dirty="0" err="1">
                <a:solidFill>
                  <a:srgbClr val="0000FF"/>
                </a:solidFill>
                <a:latin typeface="Bookman Old Style" pitchFamily="18" charset="0"/>
              </a:rPr>
              <a:t>comm</a:t>
            </a:r>
            <a:r>
              <a:rPr lang="en-US" sz="2000" dirty="0">
                <a:solidFill>
                  <a:srgbClr val="0000FF"/>
                </a:solidFill>
                <a:latin typeface="Bookman Old Style" pitchFamily="18" charset="0"/>
              </a:rPr>
              <a:t> = SAL * 0.25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IN (SELECT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dept WHERE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&gt;30);</a:t>
            </a:r>
          </a:p>
          <a:p>
            <a:pPr>
              <a:buNone/>
            </a:pPr>
            <a:endParaRPr lang="en-US" sz="2600" dirty="0">
              <a:solidFill>
                <a:srgbClr val="0000FF"/>
              </a:solidFill>
              <a:latin typeface="Bookman Old Style" pitchFamily="18" charset="0"/>
            </a:endParaRPr>
          </a:p>
          <a:p>
            <a:pPr>
              <a:buNone/>
            </a:pPr>
            <a:endParaRPr lang="en-US" sz="2600" dirty="0">
              <a:solidFill>
                <a:srgbClr val="0000FF"/>
              </a:solidFill>
              <a:latin typeface="Bookman Old Style" pitchFamily="18" charset="0"/>
            </a:endParaRPr>
          </a:p>
          <a:p>
            <a:pPr>
              <a:buNone/>
            </a:pPr>
            <a:endParaRPr lang="en-US" sz="2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415" y="653236"/>
            <a:ext cx="12095998" cy="5857916"/>
          </a:xfrm>
        </p:spPr>
        <p:txBody>
          <a:bodyPr>
            <a:normAutofit fontScale="85000" lnSpcReduction="10000"/>
          </a:bodyPr>
          <a:lstStyle/>
          <a:p>
            <a:pPr>
              <a:buNone/>
            </a:pPr>
            <a:r>
              <a:rPr lang="en-US" sz="2400" dirty="0">
                <a:solidFill>
                  <a:srgbClr val="C00000"/>
                </a:solidFill>
                <a:latin typeface="Copperplate Gothic Light" pitchFamily="34" charset="0"/>
              </a:rPr>
              <a:t>Sample Sub queries</a:t>
            </a:r>
          </a:p>
          <a:p>
            <a:pPr>
              <a:buNone/>
            </a:pPr>
            <a:endParaRPr lang="en-US" sz="2400" dirty="0">
              <a:solidFill>
                <a:srgbClr val="C00000"/>
              </a:solidFill>
              <a:latin typeface="Copperplate Gothic Light" pitchFamily="34"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FROM EMP WHERE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&gt; ( SELECT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=7566);</a:t>
            </a:r>
          </a:p>
          <a:p>
            <a:pPr>
              <a:lnSpc>
                <a:spcPct val="110000"/>
              </a:lnSpc>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job FROM EMP WHERE job =  SELECT job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=7369);</a:t>
            </a:r>
          </a:p>
          <a:p>
            <a:pPr>
              <a:lnSpc>
                <a:spcPct val="110000"/>
              </a:lnSpc>
              <a:spcBef>
                <a:spcPts val="0"/>
              </a:spcBef>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spcBef>
                <a:spcPts val="0"/>
              </a:spcBef>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EMP WHERE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IN ( SELECT MIN(</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GROUP BY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a:t>
            </a:r>
          </a:p>
          <a:p>
            <a:pPr>
              <a:lnSpc>
                <a:spcPct val="110000"/>
              </a:lnSpc>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job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&lt; ANY ( SELECT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job = 'CLERK' );</a:t>
            </a:r>
          </a:p>
          <a:p>
            <a:pPr>
              <a:lnSpc>
                <a:spcPct val="110000"/>
              </a:lnSpc>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job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&gt; ALL ( SELECT AVG(</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GROUP BY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a:t>
            </a:r>
          </a:p>
          <a:p>
            <a:pPr>
              <a:lnSpc>
                <a:spcPct val="110000"/>
              </a:lnSpc>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FROM EMP WHERE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IN ( SELECT MIN(</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GROUP BY </a:t>
            </a:r>
            <a:r>
              <a:rPr lang="en-US" sz="2000" dirty="0" err="1">
                <a:solidFill>
                  <a:srgbClr val="0000FF"/>
                </a:solidFill>
                <a:latin typeface="Bookman Old Style" pitchFamily="18" charset="0"/>
              </a:rPr>
              <a:t>deptno</a:t>
            </a:r>
            <a:r>
              <a:rPr lang="en-US" sz="2000" dirty="0">
                <a:solidFill>
                  <a:srgbClr val="0000FF"/>
                </a:solidFill>
                <a:latin typeface="Bookman Old Style" pitchFamily="18" charset="0"/>
              </a:rPr>
              <a:t> ) ;</a:t>
            </a:r>
          </a:p>
          <a:p>
            <a:pPr>
              <a:lnSpc>
                <a:spcPct val="110000"/>
              </a:lnSpc>
              <a:buClr>
                <a:srgbClr val="C00000"/>
              </a:buClr>
              <a:buFont typeface="Wingdings" pitchFamily="2" charset="2"/>
              <a:buChar char="ü"/>
            </a:pPr>
            <a:endParaRPr lang="en-US" sz="20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a:solidFill>
                  <a:srgbClr val="0000FF"/>
                </a:solidFill>
                <a:latin typeface="Bookman Old Style" pitchFamily="18" charset="0"/>
              </a:rPr>
              <a:t>SELECT  job, AVG(</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GROUP BY  job HAVING   AVG(</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 ( SELECT MIN(AVG(</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GROUP BY job );</a:t>
            </a:r>
          </a:p>
          <a:p>
            <a:pPr>
              <a:buNone/>
            </a:pPr>
            <a:endParaRPr lang="en-US" sz="2000" dirty="0"/>
          </a:p>
          <a:p>
            <a:pPr>
              <a:buNone/>
            </a:pPr>
            <a:endParaRPr lang="en-US" sz="2000" dirty="0"/>
          </a:p>
          <a:p>
            <a:pPr>
              <a:buNone/>
            </a:pPr>
            <a:endParaRPr lang="en-US" sz="2000" dirty="0">
              <a:solidFill>
                <a:srgbClr val="0000FF"/>
              </a:solidFill>
              <a:latin typeface="Bookman Old Style" pitchFamily="18" charset="0"/>
            </a:endParaRPr>
          </a:p>
          <a:p>
            <a:pPr>
              <a:buNone/>
            </a:pPr>
            <a:endParaRPr lang="en-US" dirty="0"/>
          </a:p>
          <a:p>
            <a:pPr>
              <a:buNone/>
            </a:pPr>
            <a:endParaRPr lang="en-US" dirty="0"/>
          </a:p>
          <a:p>
            <a:pPr>
              <a:buNone/>
            </a:pPr>
            <a:endParaRPr lang="en-US" dirty="0"/>
          </a:p>
          <a:p>
            <a:pPr>
              <a:lnSpc>
                <a:spcPct val="120000"/>
              </a:lnSpc>
              <a:spcBef>
                <a:spcPts val="0"/>
              </a:spcBef>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043595" cy="5391519"/>
          </a:xfrm>
        </p:spPr>
        <p:txBody>
          <a:bodyPr/>
          <a:lstStyle/>
          <a:p>
            <a:pPr marL="0" indent="0">
              <a:buNone/>
            </a:pPr>
            <a:r>
              <a:rPr lang="en-IN" sz="2400" dirty="0">
                <a:solidFill>
                  <a:srgbClr val="C00000"/>
                </a:solidFill>
                <a:latin typeface="Copperplate Gothic Light" panose="020E0507020206020404" pitchFamily="34" charset="0"/>
              </a:rPr>
              <a:t>Data Definition Language (DDL)</a:t>
            </a:r>
          </a:p>
          <a:p>
            <a:pPr marL="0" indent="0">
              <a:buNone/>
            </a:pPr>
            <a:r>
              <a:rPr lang="en-IN" sz="2400" dirty="0">
                <a:solidFill>
                  <a:srgbClr val="C00000"/>
                </a:solidFill>
                <a:latin typeface="Copperplate Gothic Light" panose="020E0507020206020404" pitchFamily="34" charset="0"/>
              </a:rPr>
              <a:t>ALTER COMMAND</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a:t>
            </a:fld>
            <a:endParaRPr lang="en-IN"/>
          </a:p>
        </p:txBody>
      </p:sp>
      <p:sp>
        <p:nvSpPr>
          <p:cNvPr id="7" name="TextBox 6"/>
          <p:cNvSpPr txBox="1"/>
          <p:nvPr/>
        </p:nvSpPr>
        <p:spPr>
          <a:xfrm>
            <a:off x="319287" y="1711507"/>
            <a:ext cx="10962606" cy="1569660"/>
          </a:xfrm>
          <a:prstGeom prst="rect">
            <a:avLst/>
          </a:prstGeom>
          <a:noFill/>
          <a:ln>
            <a:solidFill>
              <a:srgbClr val="C00000"/>
            </a:solidFill>
          </a:ln>
        </p:spPr>
        <p:txBody>
          <a:bodyPr wrap="square" rtlCol="0">
            <a:spAutoFit/>
          </a:bodyPr>
          <a:lstStyle/>
          <a:p>
            <a:r>
              <a:rPr lang="en-IN" sz="2400" dirty="0">
                <a:solidFill>
                  <a:srgbClr val="0000FF"/>
                </a:solidFill>
                <a:latin typeface="Copperplate Gothic Light" panose="020E0507020206020404" pitchFamily="34" charset="0"/>
              </a:rPr>
              <a:t>SYNTAX</a:t>
            </a:r>
          </a:p>
          <a:p>
            <a:endParaRPr lang="en-IN" sz="2400" dirty="0">
              <a:solidFill>
                <a:srgbClr val="0000FF"/>
              </a:solidFill>
              <a:latin typeface="Bookman Old Style" panose="02050604050505020204" pitchFamily="18" charset="0"/>
            </a:endParaRPr>
          </a:p>
          <a:p>
            <a:r>
              <a:rPr lang="en-IN" sz="2400" dirty="0">
                <a:solidFill>
                  <a:srgbClr val="C00000"/>
                </a:solidFill>
                <a:latin typeface="Bookman Old Style" panose="02050604050505020204" pitchFamily="18" charset="0"/>
              </a:rPr>
              <a:t>ALTER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 ADD / MODIFY </a:t>
            </a:r>
            <a:r>
              <a:rPr lang="en-IN" sz="2400" dirty="0" err="1">
                <a:solidFill>
                  <a:srgbClr val="C00000"/>
                </a:solidFill>
                <a:latin typeface="Bookman Old Style" panose="02050604050505020204" pitchFamily="18" charset="0"/>
              </a:rPr>
              <a:t>column_name</a:t>
            </a:r>
            <a:r>
              <a:rPr lang="en-IN" sz="2400" dirty="0">
                <a:solidFill>
                  <a:srgbClr val="C00000"/>
                </a:solidFill>
                <a:latin typeface="Bookman Old Style" panose="02050604050505020204" pitchFamily="18" charset="0"/>
              </a:rPr>
              <a:t> datatype;</a:t>
            </a:r>
          </a:p>
          <a:p>
            <a:r>
              <a:rPr lang="en-IN" sz="2400" dirty="0">
                <a:solidFill>
                  <a:srgbClr val="0000FF"/>
                </a:solidFill>
                <a:latin typeface="Bookman Old Style" panose="02050604050505020204" pitchFamily="18" charset="0"/>
              </a:rPr>
              <a:t> </a:t>
            </a:r>
          </a:p>
        </p:txBody>
      </p:sp>
      <p:sp>
        <p:nvSpPr>
          <p:cNvPr id="8" name="TextBox 7"/>
          <p:cNvSpPr txBox="1"/>
          <p:nvPr/>
        </p:nvSpPr>
        <p:spPr>
          <a:xfrm>
            <a:off x="319287" y="3434330"/>
            <a:ext cx="10962606" cy="2677656"/>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1: To add a new column in a table</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r>
              <a:rPr lang="en-IN" sz="2400" dirty="0">
                <a:solidFill>
                  <a:srgbClr val="C00000"/>
                </a:solidFill>
                <a:latin typeface="Bookman Old Style" panose="02050604050505020204" pitchFamily="18" charset="0"/>
              </a:rPr>
              <a:t>ADD</a:t>
            </a:r>
            <a:r>
              <a:rPr lang="en-IN" sz="2400" dirty="0">
                <a:solidFill>
                  <a:srgbClr val="0000FF"/>
                </a:solidFill>
                <a:latin typeface="Bookman Old Style" panose="02050604050505020204" pitchFamily="18" charset="0"/>
              </a:rPr>
              <a:t>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 number(10);</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EXAMPLE 2 : TO modify the existing column data width</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r>
              <a:rPr lang="en-IN" sz="2400" dirty="0">
                <a:solidFill>
                  <a:srgbClr val="C00000"/>
                </a:solidFill>
                <a:latin typeface="Bookman Old Style" panose="02050604050505020204" pitchFamily="18" charset="0"/>
              </a:rPr>
              <a:t>MODIFY</a:t>
            </a:r>
            <a:r>
              <a:rPr lang="en-IN" sz="2400" dirty="0">
                <a:solidFill>
                  <a:srgbClr val="0000FF"/>
                </a:solidFill>
                <a:latin typeface="Bookman Old Style" panose="02050604050505020204" pitchFamily="18" charset="0"/>
              </a:rPr>
              <a:t>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 number(13);</a:t>
            </a:r>
            <a:endParaRPr lang="en-IN" dirty="0">
              <a:solidFill>
                <a:srgbClr val="0000FF"/>
              </a:solidFill>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796112"/>
            <a:ext cx="11115032" cy="5320081"/>
          </a:xfrm>
        </p:spPr>
        <p:txBody>
          <a:bodyPr>
            <a:normAutofit/>
          </a:bodyPr>
          <a:lstStyle/>
          <a:p>
            <a:pPr>
              <a:buNone/>
            </a:pPr>
            <a:r>
              <a:rPr lang="en-US" sz="2400" dirty="0">
                <a:solidFill>
                  <a:srgbClr val="C00000"/>
                </a:solidFill>
                <a:latin typeface="Copperplate Gothic Light" pitchFamily="34" charset="0"/>
              </a:rPr>
              <a:t>correlated sub queries</a:t>
            </a:r>
          </a:p>
          <a:p>
            <a:pPr>
              <a:buClr>
                <a:srgbClr val="C00000"/>
              </a:buClr>
              <a:buFont typeface="Wingdings" pitchFamily="2" charset="2"/>
              <a:buChar char="ü"/>
            </a:pPr>
            <a:r>
              <a:rPr lang="en-US" sz="2000" dirty="0">
                <a:solidFill>
                  <a:srgbClr val="0000FF"/>
                </a:solidFill>
                <a:latin typeface="Bookman Old Style" pitchFamily="18" charset="0"/>
              </a:rPr>
              <a:t>SQL correlated </a:t>
            </a:r>
            <a:r>
              <a:rPr lang="en-US" sz="2000" dirty="0" err="1">
                <a:solidFill>
                  <a:srgbClr val="0000FF"/>
                </a:solidFill>
                <a:latin typeface="Bookman Old Style" pitchFamily="18" charset="0"/>
              </a:rPr>
              <a:t>subquery</a:t>
            </a:r>
            <a:r>
              <a:rPr lang="en-US" sz="2000" dirty="0">
                <a:solidFill>
                  <a:srgbClr val="0000FF"/>
                </a:solidFill>
                <a:latin typeface="Bookman Old Style" pitchFamily="18" charset="0"/>
              </a:rPr>
              <a:t> is a query which is executed one time for each record returned by the outer query.</a:t>
            </a:r>
          </a:p>
          <a:p>
            <a:pPr>
              <a:buClr>
                <a:srgbClr val="C00000"/>
              </a:buClr>
              <a:buFont typeface="Wingdings" pitchFamily="2" charset="2"/>
              <a:buChar char="ü"/>
            </a:pPr>
            <a:r>
              <a:rPr lang="en-US" sz="2000" dirty="0">
                <a:solidFill>
                  <a:srgbClr val="0000FF"/>
                </a:solidFill>
                <a:latin typeface="Bookman Old Style" pitchFamily="18" charset="0"/>
              </a:rPr>
              <a:t> It is called correlated as it is a correlation between the number of times the sub query is executed with the number of records returned by the outer query</a:t>
            </a:r>
          </a:p>
          <a:p>
            <a:pPr>
              <a:buClr>
                <a:srgbClr val="C00000"/>
              </a:buClr>
              <a:buNone/>
            </a:pPr>
            <a:endParaRPr lang="en-US" sz="2000" dirty="0">
              <a:solidFill>
                <a:srgbClr val="C00000"/>
              </a:solidFill>
              <a:latin typeface="Copperplate Gothic Light" pitchFamily="34" charset="0"/>
            </a:endParaRPr>
          </a:p>
          <a:p>
            <a:pPr>
              <a:buClr>
                <a:srgbClr val="C00000"/>
              </a:buClr>
              <a:buNone/>
            </a:pPr>
            <a:r>
              <a:rPr lang="en-US" sz="2000" dirty="0">
                <a:solidFill>
                  <a:srgbClr val="C00000"/>
                </a:solidFill>
                <a:latin typeface="Copperplate Gothic Light" pitchFamily="34" charset="0"/>
              </a:rPr>
              <a:t>Examples for Correlated Sub query</a:t>
            </a:r>
          </a:p>
          <a:p>
            <a:pPr>
              <a:buClr>
                <a:srgbClr val="C00000"/>
              </a:buClr>
              <a:buNone/>
            </a:pPr>
            <a:endParaRPr lang="en-US" sz="2000" dirty="0">
              <a:solidFill>
                <a:srgbClr val="C00000"/>
              </a:solidFill>
              <a:latin typeface="Copperplate Gothic Light" pitchFamily="34" charset="0"/>
            </a:endParaRPr>
          </a:p>
          <a:p>
            <a:pPr>
              <a:buClr>
                <a:srgbClr val="C00000"/>
              </a:buClr>
              <a:buFont typeface="Wingdings" pitchFamily="2" charset="2"/>
              <a:buChar char="ü"/>
            </a:pPr>
            <a:r>
              <a:rPr lang="en-US" sz="2000" dirty="0">
                <a:solidFill>
                  <a:srgbClr val="0000FF"/>
                </a:solidFill>
                <a:latin typeface="Bookman Old Style" pitchFamily="18" charset="0"/>
              </a:rPr>
              <a:t>List the employees who have never received a comm.</a:t>
            </a:r>
          </a:p>
          <a:p>
            <a:pPr>
              <a:buClr>
                <a:srgbClr val="C00000"/>
              </a:buClr>
              <a:buNone/>
            </a:pPr>
            <a:endParaRPr lang="en-US" sz="2000" dirty="0">
              <a:solidFill>
                <a:srgbClr val="C00000"/>
              </a:solidFill>
              <a:latin typeface="Copperplate Gothic Light" pitchFamily="34" charset="0"/>
            </a:endParaRPr>
          </a:p>
          <a:p>
            <a:pPr>
              <a:buClr>
                <a:srgbClr val="C00000"/>
              </a:buClr>
              <a:buNone/>
            </a:pPr>
            <a:r>
              <a:rPr lang="en-US" sz="2000" dirty="0">
                <a:solidFill>
                  <a:srgbClr val="0000FF"/>
                </a:solidFill>
                <a:latin typeface="Bookman Old Style" pitchFamily="18" charset="0"/>
              </a:rPr>
              <a:t>	SELECT </a:t>
            </a:r>
            <a:r>
              <a:rPr lang="en-US" sz="2000" dirty="0" err="1">
                <a:solidFill>
                  <a:srgbClr val="0000FF"/>
                </a:solidFill>
                <a:latin typeface="Bookman Old Style" pitchFamily="18" charset="0"/>
              </a:rPr>
              <a:t>ename,comm</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e1 WHERE NOT EXISTS (SELECT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a:t>
            </a:r>
          </a:p>
          <a:p>
            <a:pPr>
              <a:buClr>
                <a:srgbClr val="C00000"/>
              </a:buClr>
              <a:buNone/>
            </a:pP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e2 WHERE e2.empno = e1.empno AND e2,comm = null)</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867550"/>
            <a:ext cx="11043594" cy="5248643"/>
          </a:xfrm>
        </p:spPr>
        <p:txBody>
          <a:bodyPr>
            <a:normAutofit/>
          </a:bodyPr>
          <a:lstStyle/>
          <a:p>
            <a:pPr>
              <a:buClr>
                <a:srgbClr val="C00000"/>
              </a:buClr>
              <a:buFont typeface="Wingdings" pitchFamily="2" charset="2"/>
              <a:buChar char="ü"/>
            </a:pPr>
            <a:r>
              <a:rPr lang="en-US" sz="2000" dirty="0">
                <a:solidFill>
                  <a:srgbClr val="0000FF"/>
                </a:solidFill>
                <a:latin typeface="Bookman Old Style" pitchFamily="18" charset="0"/>
              </a:rPr>
              <a:t>Using EXISTS the following query display the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mgr,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of those employees who manage other employees.</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	select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mgr,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a where exists </a:t>
            </a:r>
          </a:p>
          <a:p>
            <a:pPr>
              <a:buNone/>
            </a:pPr>
            <a:r>
              <a:rPr lang="en-US" sz="2000" dirty="0">
                <a:solidFill>
                  <a:srgbClr val="0000FF"/>
                </a:solidFill>
                <a:latin typeface="Bookman Old Style" pitchFamily="18" charset="0"/>
              </a:rPr>
              <a:t>	(select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b where b.mgr = </a:t>
            </a:r>
            <a:r>
              <a:rPr lang="en-US" sz="2000" dirty="0" err="1">
                <a:solidFill>
                  <a:srgbClr val="0000FF"/>
                </a:solidFill>
                <a:latin typeface="Bookman Old Style" pitchFamily="18" charset="0"/>
              </a:rPr>
              <a:t>a.empno</a:t>
            </a:r>
            <a:r>
              <a:rPr lang="en-US" sz="2000" dirty="0">
                <a:solidFill>
                  <a:srgbClr val="0000FF"/>
                </a:solidFill>
                <a:latin typeface="Bookman Old Style" pitchFamily="18" charset="0"/>
              </a:rPr>
              <a:t>)</a:t>
            </a:r>
          </a:p>
          <a:p>
            <a:pPr>
              <a:buNone/>
            </a:pPr>
            <a:endParaRPr lang="en-US" sz="2000" dirty="0">
              <a:solidFill>
                <a:srgbClr val="0000FF"/>
              </a:solidFill>
              <a:latin typeface="Bookman Old Style" pitchFamily="18" charset="0"/>
            </a:endParaRPr>
          </a:p>
          <a:p>
            <a:pPr>
              <a:buClr>
                <a:srgbClr val="C00000"/>
              </a:buClr>
              <a:buFont typeface="Wingdings" pitchFamily="2" charset="2"/>
              <a:buChar char="ü"/>
            </a:pPr>
            <a:r>
              <a:rPr lang="en-US" sz="2000" dirty="0">
                <a:solidFill>
                  <a:srgbClr val="0000FF"/>
                </a:solidFill>
                <a:latin typeface="Bookman Old Style" pitchFamily="18" charset="0"/>
              </a:rPr>
              <a:t>Find the nth maximum </a:t>
            </a:r>
            <a:r>
              <a:rPr lang="en-US" sz="2000" dirty="0" err="1">
                <a:solidFill>
                  <a:srgbClr val="0000FF"/>
                </a:solidFill>
                <a:latin typeface="Bookman Old Style" pitchFamily="18" charset="0"/>
              </a:rPr>
              <a:t>salry</a:t>
            </a:r>
            <a:r>
              <a:rPr lang="en-US" sz="2000" dirty="0">
                <a:solidFill>
                  <a:srgbClr val="0000FF"/>
                </a:solidFill>
                <a:latin typeface="Bookman Old Style" pitchFamily="18" charset="0"/>
              </a:rPr>
              <a:t> in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table</a:t>
            </a:r>
          </a:p>
          <a:p>
            <a:pPr>
              <a:buNone/>
            </a:pPr>
            <a:endParaRPr lang="en-US" sz="2000" dirty="0">
              <a:solidFill>
                <a:srgbClr val="0000FF"/>
              </a:solidFill>
              <a:latin typeface="Bookman Old Style" pitchFamily="18" charset="0"/>
            </a:endParaRPr>
          </a:p>
          <a:p>
            <a:pPr>
              <a:buNone/>
            </a:pPr>
            <a:r>
              <a:rPr lang="en-US" sz="2000" dirty="0">
                <a:solidFill>
                  <a:srgbClr val="0000FF"/>
                </a:solidFill>
                <a:latin typeface="Bookman Old Style" pitchFamily="18" charset="0"/>
              </a:rPr>
              <a:t>	select * from( select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dense_rank</a:t>
            </a:r>
            <a:r>
              <a:rPr lang="en-US" sz="2000" dirty="0">
                <a:solidFill>
                  <a:srgbClr val="0000FF"/>
                </a:solidFill>
                <a:latin typeface="Bookman Old Style" pitchFamily="18" charset="0"/>
              </a:rPr>
              <a:t>() over(order by </a:t>
            </a:r>
            <a:r>
              <a:rPr lang="en-US" sz="2000" dirty="0" err="1">
                <a:solidFill>
                  <a:srgbClr val="0000FF"/>
                </a:solidFill>
                <a:latin typeface="Bookman Old Style" pitchFamily="18" charset="0"/>
              </a:rPr>
              <a:t>sal</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desc</a:t>
            </a:r>
            <a:r>
              <a:rPr lang="en-US" sz="2000" dirty="0">
                <a:solidFill>
                  <a:srgbClr val="0000FF"/>
                </a:solidFill>
                <a:latin typeface="Bookman Old Style" pitchFamily="18" charset="0"/>
              </a:rPr>
              <a:t>) r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a:t>
            </a:r>
          </a:p>
          <a:p>
            <a:pPr>
              <a:buNone/>
            </a:pPr>
            <a:r>
              <a:rPr lang="en-US" sz="2000" dirty="0">
                <a:solidFill>
                  <a:srgbClr val="0000FF"/>
                </a:solidFill>
                <a:latin typeface="Bookman Old Style" pitchFamily="18" charset="0"/>
              </a:rPr>
              <a:t>	where r=&amp;n;</a:t>
            </a:r>
          </a:p>
          <a:p>
            <a:pPr>
              <a:buNone/>
            </a:pPr>
            <a:endParaRPr lang="en-US" sz="2000" dirty="0">
              <a:solidFill>
                <a:srgbClr val="0000FF"/>
              </a:solidFill>
              <a:latin typeface="Bookman Old Style" pitchFamily="18" charset="0"/>
            </a:endParaRPr>
          </a:p>
          <a:p>
            <a:pPr>
              <a:buNone/>
            </a:pPr>
            <a:r>
              <a:rPr lang="en-US" sz="2000" dirty="0">
                <a:solidFill>
                  <a:srgbClr val="FF0000"/>
                </a:solidFill>
                <a:latin typeface="Bookman Old Style" pitchFamily="18" charset="0"/>
              </a:rPr>
              <a:t>Note : </a:t>
            </a:r>
            <a:r>
              <a:rPr lang="en-US" sz="2000" dirty="0" err="1">
                <a:solidFill>
                  <a:srgbClr val="FF0000"/>
                </a:solidFill>
                <a:latin typeface="Bookman Old Style" pitchFamily="18" charset="0"/>
              </a:rPr>
              <a:t>Dense_rank</a:t>
            </a:r>
            <a:r>
              <a:rPr lang="en-US" sz="2000" dirty="0">
                <a:solidFill>
                  <a:srgbClr val="FF0000"/>
                </a:solidFill>
                <a:latin typeface="Bookman Old Style" pitchFamily="18" charset="0"/>
              </a:rPr>
              <a:t> () function</a:t>
            </a:r>
          </a:p>
          <a:p>
            <a:pPr>
              <a:buNone/>
            </a:pPr>
            <a:r>
              <a:rPr lang="en-US" sz="2000" dirty="0">
                <a:solidFill>
                  <a:srgbClr val="FF0000"/>
                </a:solidFill>
                <a:latin typeface="Bookman Old Style" pitchFamily="18" charset="0"/>
              </a:rPr>
              <a:t>Example : select </a:t>
            </a:r>
            <a:r>
              <a:rPr lang="en-US" sz="2000" dirty="0" err="1">
                <a:solidFill>
                  <a:srgbClr val="FF0000"/>
                </a:solidFill>
                <a:latin typeface="Bookman Old Style" pitchFamily="18" charset="0"/>
              </a:rPr>
              <a:t>ename,sal</a:t>
            </a:r>
            <a:r>
              <a:rPr lang="en-US" sz="2000" dirty="0">
                <a:solidFill>
                  <a:srgbClr val="FF0000"/>
                </a:solidFill>
                <a:latin typeface="Bookman Old Style" pitchFamily="18" charset="0"/>
              </a:rPr>
              <a:t>, </a:t>
            </a:r>
            <a:r>
              <a:rPr lang="en-US" sz="2000" dirty="0" err="1">
                <a:solidFill>
                  <a:srgbClr val="FF0000"/>
                </a:solidFill>
                <a:latin typeface="Bookman Old Style" pitchFamily="18" charset="0"/>
              </a:rPr>
              <a:t>dense_rank</a:t>
            </a:r>
            <a:r>
              <a:rPr lang="en-US" sz="2000" dirty="0">
                <a:solidFill>
                  <a:srgbClr val="FF0000"/>
                </a:solidFill>
                <a:latin typeface="Bookman Old Style" pitchFamily="18" charset="0"/>
              </a:rPr>
              <a:t>() over ( order by </a:t>
            </a:r>
            <a:r>
              <a:rPr lang="en-US" sz="2000" dirty="0" err="1">
                <a:solidFill>
                  <a:srgbClr val="FF0000"/>
                </a:solidFill>
                <a:latin typeface="Bookman Old Style" pitchFamily="18" charset="0"/>
              </a:rPr>
              <a:t>sal</a:t>
            </a:r>
            <a:r>
              <a:rPr lang="en-US" sz="2000" dirty="0">
                <a:solidFill>
                  <a:srgbClr val="FF0000"/>
                </a:solidFill>
                <a:latin typeface="Bookman Old Style" pitchFamily="18" charset="0"/>
              </a:rPr>
              <a:t> </a:t>
            </a:r>
            <a:r>
              <a:rPr lang="en-US" sz="2000" dirty="0" err="1">
                <a:solidFill>
                  <a:srgbClr val="FF0000"/>
                </a:solidFill>
                <a:latin typeface="Bookman Old Style" pitchFamily="18" charset="0"/>
              </a:rPr>
              <a:t>desc</a:t>
            </a:r>
            <a:r>
              <a:rPr lang="en-US" sz="2000" dirty="0">
                <a:solidFill>
                  <a:srgbClr val="FF0000"/>
                </a:solidFill>
                <a:latin typeface="Bookman Old Style" pitchFamily="18" charset="0"/>
              </a:rPr>
              <a:t>) </a:t>
            </a:r>
            <a:r>
              <a:rPr lang="en-US" sz="2000" dirty="0" err="1">
                <a:solidFill>
                  <a:srgbClr val="FF0000"/>
                </a:solidFill>
                <a:latin typeface="Bookman Old Style" pitchFamily="18" charset="0"/>
              </a:rPr>
              <a:t>Sal_rank</a:t>
            </a:r>
            <a:r>
              <a:rPr lang="en-US" sz="2000" dirty="0">
                <a:solidFill>
                  <a:srgbClr val="FF0000"/>
                </a:solidFill>
                <a:latin typeface="Bookman Old Style" pitchFamily="18" charset="0"/>
              </a:rPr>
              <a:t> from </a:t>
            </a:r>
            <a:r>
              <a:rPr lang="en-US" sz="2000" dirty="0" err="1">
                <a:solidFill>
                  <a:srgbClr val="FF0000"/>
                </a:solidFill>
                <a:latin typeface="Bookman Old Style" pitchFamily="18" charset="0"/>
              </a:rPr>
              <a:t>emp</a:t>
            </a:r>
            <a:endParaRPr lang="en-US" sz="20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 6 SLO-1 &amp; SLO-2 : S</a:t>
            </a:r>
            <a:r>
              <a:rPr lang="en-US" sz="2800" dirty="0" err="1">
                <a:solidFill>
                  <a:srgbClr val="FF0000"/>
                </a:solidFill>
                <a:latin typeface="Copperplate Gothic Light" pitchFamily="34" charset="0"/>
              </a:rPr>
              <a:t>ub</a:t>
            </a:r>
            <a:r>
              <a:rPr lang="en-US" sz="2800" dirty="0">
                <a:solidFill>
                  <a:srgbClr val="FF0000"/>
                </a:solidFill>
                <a:latin typeface="Copperplate Gothic Light" pitchFamily="34" charset="0"/>
              </a:rPr>
              <a:t> Queries, correlated sub queries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972156" cy="5177205"/>
          </a:xfrm>
        </p:spPr>
        <p:txBody>
          <a:bodyPr>
            <a:normAutofit fontScale="92500" lnSpcReduction="20000"/>
          </a:bodyPr>
          <a:lstStyle/>
          <a:p>
            <a:pPr>
              <a:buNone/>
            </a:pPr>
            <a:r>
              <a:rPr lang="en-US" sz="2400" dirty="0">
                <a:solidFill>
                  <a:srgbClr val="C00000"/>
                </a:solidFill>
                <a:latin typeface="Copperplate Gothic Light" pitchFamily="34" charset="0"/>
              </a:rPr>
              <a:t>Nested Sub query</a:t>
            </a:r>
          </a:p>
          <a:p>
            <a:pPr>
              <a:lnSpc>
                <a:spcPct val="110000"/>
              </a:lnSpc>
              <a:buClr>
                <a:srgbClr val="C00000"/>
              </a:buClr>
              <a:buFont typeface="Wingdings" pitchFamily="2" charset="2"/>
              <a:buChar char="ü"/>
            </a:pPr>
            <a:r>
              <a:rPr lang="en-US" sz="1900" dirty="0">
                <a:solidFill>
                  <a:srgbClr val="0000FF"/>
                </a:solidFill>
                <a:latin typeface="Bookman Old Style" pitchFamily="18" charset="0"/>
              </a:rPr>
              <a:t>A </a:t>
            </a:r>
            <a:r>
              <a:rPr lang="en-US" sz="1900" dirty="0" err="1">
                <a:solidFill>
                  <a:srgbClr val="0000FF"/>
                </a:solidFill>
                <a:latin typeface="Bookman Old Style" pitchFamily="18" charset="0"/>
              </a:rPr>
              <a:t>subquery</a:t>
            </a:r>
            <a:r>
              <a:rPr lang="en-US" sz="1900" dirty="0">
                <a:solidFill>
                  <a:srgbClr val="0000FF"/>
                </a:solidFill>
                <a:latin typeface="Bookman Old Style" pitchFamily="18" charset="0"/>
              </a:rPr>
              <a:t> can be nested inside other </a:t>
            </a:r>
            <a:r>
              <a:rPr lang="en-US" sz="1900" dirty="0" err="1">
                <a:solidFill>
                  <a:srgbClr val="0000FF"/>
                </a:solidFill>
                <a:latin typeface="Bookman Old Style" pitchFamily="18" charset="0"/>
              </a:rPr>
              <a:t>subqueries</a:t>
            </a:r>
            <a:r>
              <a:rPr lang="en-US" sz="1900" dirty="0">
                <a:solidFill>
                  <a:srgbClr val="0000FF"/>
                </a:solidFill>
                <a:latin typeface="Bookman Old Style" pitchFamily="18" charset="0"/>
              </a:rPr>
              <a:t>. </a:t>
            </a:r>
          </a:p>
          <a:p>
            <a:pPr>
              <a:lnSpc>
                <a:spcPct val="110000"/>
              </a:lnSpc>
              <a:buClr>
                <a:srgbClr val="C00000"/>
              </a:buClr>
              <a:buFont typeface="Wingdings" pitchFamily="2" charset="2"/>
              <a:buChar char="ü"/>
            </a:pPr>
            <a:r>
              <a:rPr lang="en-US" sz="1900" dirty="0">
                <a:solidFill>
                  <a:srgbClr val="0000FF"/>
                </a:solidFill>
                <a:latin typeface="Bookman Old Style" pitchFamily="18" charset="0"/>
              </a:rPr>
              <a:t>SQL has an ability to nest queries within one another. A </a:t>
            </a:r>
            <a:r>
              <a:rPr lang="en-US" sz="1900" dirty="0" err="1">
                <a:solidFill>
                  <a:srgbClr val="0000FF"/>
                </a:solidFill>
                <a:latin typeface="Bookman Old Style" pitchFamily="18" charset="0"/>
              </a:rPr>
              <a:t>subquery</a:t>
            </a:r>
            <a:r>
              <a:rPr lang="en-US" sz="1900" dirty="0">
                <a:solidFill>
                  <a:srgbClr val="0000FF"/>
                </a:solidFill>
                <a:latin typeface="Bookman Old Style" pitchFamily="18" charset="0"/>
              </a:rPr>
              <a:t> is a SELECT statement that is nested within another SELECT statement and which return intermediate results.</a:t>
            </a:r>
          </a:p>
          <a:p>
            <a:pPr>
              <a:lnSpc>
                <a:spcPct val="110000"/>
              </a:lnSpc>
              <a:buClr>
                <a:srgbClr val="C00000"/>
              </a:buClr>
              <a:buFont typeface="Wingdings" pitchFamily="2" charset="2"/>
              <a:buChar char="ü"/>
            </a:pPr>
            <a:r>
              <a:rPr lang="en-US" sz="1900" dirty="0">
                <a:solidFill>
                  <a:srgbClr val="0000FF"/>
                </a:solidFill>
                <a:latin typeface="Bookman Old Style" pitchFamily="18" charset="0"/>
              </a:rPr>
              <a:t>SQL executes innermost </a:t>
            </a:r>
            <a:r>
              <a:rPr lang="en-US" sz="1900" dirty="0" err="1">
                <a:solidFill>
                  <a:srgbClr val="0000FF"/>
                </a:solidFill>
                <a:latin typeface="Bookman Old Style" pitchFamily="18" charset="0"/>
              </a:rPr>
              <a:t>subquery</a:t>
            </a:r>
            <a:r>
              <a:rPr lang="en-US" sz="1900" dirty="0">
                <a:solidFill>
                  <a:srgbClr val="0000FF"/>
                </a:solidFill>
                <a:latin typeface="Bookman Old Style" pitchFamily="18" charset="0"/>
              </a:rPr>
              <a:t> first, then next level.</a:t>
            </a:r>
          </a:p>
          <a:p>
            <a:pPr>
              <a:lnSpc>
                <a:spcPct val="110000"/>
              </a:lnSpc>
              <a:buClr>
                <a:srgbClr val="C00000"/>
              </a:buClr>
              <a:buNone/>
            </a:pPr>
            <a:endParaRPr lang="en-US" sz="1900" dirty="0">
              <a:solidFill>
                <a:srgbClr val="0000FF"/>
              </a:solidFill>
              <a:latin typeface="Bookman Old Style" pitchFamily="18" charset="0"/>
            </a:endParaRPr>
          </a:p>
          <a:p>
            <a:pPr>
              <a:lnSpc>
                <a:spcPct val="110000"/>
              </a:lnSpc>
              <a:buClr>
                <a:srgbClr val="C00000"/>
              </a:buClr>
              <a:buNone/>
            </a:pPr>
            <a:r>
              <a:rPr lang="en-US" sz="1900" dirty="0" err="1">
                <a:solidFill>
                  <a:srgbClr val="0000FF"/>
                </a:solidFill>
                <a:latin typeface="Bookman Old Style" pitchFamily="18" charset="0"/>
              </a:rPr>
              <a:t>Eaxmple</a:t>
            </a:r>
            <a:r>
              <a:rPr lang="en-US" sz="1900" dirty="0">
                <a:solidFill>
                  <a:srgbClr val="0000FF"/>
                </a:solidFill>
                <a:latin typeface="Bookman Old Style" pitchFamily="18" charset="0"/>
              </a:rPr>
              <a:t> : </a:t>
            </a:r>
          </a:p>
          <a:p>
            <a:pPr>
              <a:lnSpc>
                <a:spcPct val="110000"/>
              </a:lnSpc>
              <a:buClr>
                <a:srgbClr val="C00000"/>
              </a:buClr>
              <a:buNone/>
            </a:pPr>
            <a:r>
              <a:rPr lang="en-US" sz="1900" dirty="0">
                <a:solidFill>
                  <a:srgbClr val="0000FF"/>
                </a:solidFill>
                <a:latin typeface="Bookman Old Style" pitchFamily="18" charset="0"/>
              </a:rPr>
              <a:t>SQL&gt; 	SELECT </a:t>
            </a:r>
            <a:r>
              <a:rPr lang="en-US" sz="1900" dirty="0" err="1">
                <a:solidFill>
                  <a:srgbClr val="0000FF"/>
                </a:solidFill>
                <a:latin typeface="Bookman Old Style" pitchFamily="18" charset="0"/>
              </a:rPr>
              <a:t>job,AVG</a:t>
            </a:r>
            <a:r>
              <a:rPr lang="en-US" sz="1900" dirty="0">
                <a:solidFill>
                  <a:srgbClr val="0000FF"/>
                </a:solidFill>
                <a:latin typeface="Bookman Old Style" pitchFamily="18" charset="0"/>
              </a:rPr>
              <a:t>(</a:t>
            </a:r>
            <a:r>
              <a:rPr lang="en-US" sz="1900" dirty="0" err="1">
                <a:solidFill>
                  <a:srgbClr val="0000FF"/>
                </a:solidFill>
                <a:latin typeface="Bookman Old Style" pitchFamily="18" charset="0"/>
              </a:rPr>
              <a:t>sal</a:t>
            </a:r>
            <a:r>
              <a:rPr lang="en-US" sz="1900" dirty="0">
                <a:solidFill>
                  <a:srgbClr val="0000FF"/>
                </a:solidFill>
                <a:latin typeface="Bookman Old Style" pitchFamily="18" charset="0"/>
              </a:rPr>
              <a:t>),Min(</a:t>
            </a:r>
            <a:r>
              <a:rPr lang="en-US" sz="1900" dirty="0" err="1">
                <a:solidFill>
                  <a:srgbClr val="0000FF"/>
                </a:solidFill>
                <a:latin typeface="Bookman Old Style" pitchFamily="18" charset="0"/>
              </a:rPr>
              <a:t>sal</a:t>
            </a:r>
            <a:r>
              <a:rPr lang="en-US" sz="1900" dirty="0">
                <a:solidFill>
                  <a:srgbClr val="0000FF"/>
                </a:solidFill>
                <a:latin typeface="Bookman Old Style" pitchFamily="18" charset="0"/>
              </a:rPr>
              <a:t>),Max(</a:t>
            </a:r>
            <a:r>
              <a:rPr lang="en-US" sz="1900" dirty="0" err="1">
                <a:solidFill>
                  <a:srgbClr val="0000FF"/>
                </a:solidFill>
                <a:latin typeface="Bookman Old Style" pitchFamily="18" charset="0"/>
              </a:rPr>
              <a:t>sal</a:t>
            </a:r>
            <a:r>
              <a:rPr lang="en-US" sz="1900" dirty="0">
                <a:solidFill>
                  <a:srgbClr val="0000FF"/>
                </a:solidFill>
                <a:latin typeface="Bookman Old Style" pitchFamily="18" charset="0"/>
              </a:rPr>
              <a:t>) FROM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GROUP BY job HAVING      </a:t>
            </a:r>
          </a:p>
          <a:p>
            <a:pPr>
              <a:lnSpc>
                <a:spcPct val="110000"/>
              </a:lnSpc>
              <a:buClr>
                <a:srgbClr val="C00000"/>
              </a:buClr>
              <a:buNone/>
            </a:pPr>
            <a:r>
              <a:rPr lang="en-US" sz="1900" dirty="0">
                <a:solidFill>
                  <a:srgbClr val="0000FF"/>
                </a:solidFill>
                <a:latin typeface="Bookman Old Style" pitchFamily="18" charset="0"/>
              </a:rPr>
              <a:t>    2      AVG(</a:t>
            </a:r>
            <a:r>
              <a:rPr lang="en-US" sz="1900" dirty="0" err="1">
                <a:solidFill>
                  <a:srgbClr val="0000FF"/>
                </a:solidFill>
                <a:latin typeface="Bookman Old Style" pitchFamily="18" charset="0"/>
              </a:rPr>
              <a:t>sal</a:t>
            </a:r>
            <a:r>
              <a:rPr lang="en-US" sz="1900" dirty="0">
                <a:solidFill>
                  <a:srgbClr val="0000FF"/>
                </a:solidFill>
                <a:latin typeface="Bookman Old Style" pitchFamily="18" charset="0"/>
              </a:rPr>
              <a:t>)  &lt;  (SELECT MAX(AVG(</a:t>
            </a:r>
            <a:r>
              <a:rPr lang="en-US" sz="1900" dirty="0" err="1">
                <a:solidFill>
                  <a:srgbClr val="0000FF"/>
                </a:solidFill>
                <a:latin typeface="Bookman Old Style" pitchFamily="18" charset="0"/>
              </a:rPr>
              <a:t>sal</a:t>
            </a:r>
            <a:r>
              <a:rPr lang="en-US" sz="1900" dirty="0">
                <a:solidFill>
                  <a:srgbClr val="0000FF"/>
                </a:solidFill>
                <a:latin typeface="Bookman Old Style" pitchFamily="18" charset="0"/>
              </a:rPr>
              <a:t>)) FROM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WHERE job IN</a:t>
            </a:r>
          </a:p>
          <a:p>
            <a:pPr>
              <a:lnSpc>
                <a:spcPct val="110000"/>
              </a:lnSpc>
              <a:buClr>
                <a:srgbClr val="C00000"/>
              </a:buClr>
              <a:buNone/>
            </a:pPr>
            <a:r>
              <a:rPr lang="en-US" sz="1900" dirty="0">
                <a:solidFill>
                  <a:srgbClr val="0000FF"/>
                </a:solidFill>
                <a:latin typeface="Bookman Old Style" pitchFamily="18" charset="0"/>
              </a:rPr>
              <a:t>    3     (SELECT job FROM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WHERE </a:t>
            </a:r>
            <a:r>
              <a:rPr lang="en-US" sz="1900" dirty="0" err="1">
                <a:solidFill>
                  <a:srgbClr val="0000FF"/>
                </a:solidFill>
                <a:latin typeface="Bookman Old Style" pitchFamily="18" charset="0"/>
              </a:rPr>
              <a:t>deptno</a:t>
            </a:r>
            <a:r>
              <a:rPr lang="en-US" sz="1900" dirty="0">
                <a:solidFill>
                  <a:srgbClr val="0000FF"/>
                </a:solidFill>
                <a:latin typeface="Bookman Old Style" pitchFamily="18" charset="0"/>
              </a:rPr>
              <a:t> BETWEEN 10 AND 40) GROUP BY job);</a:t>
            </a:r>
          </a:p>
          <a:p>
            <a:pPr>
              <a:lnSpc>
                <a:spcPct val="110000"/>
              </a:lnSpc>
              <a:buClr>
                <a:srgbClr val="C00000"/>
              </a:buClr>
              <a:buNone/>
            </a:pPr>
            <a:endParaRPr lang="en-US" sz="1900" dirty="0">
              <a:solidFill>
                <a:srgbClr val="0000FF"/>
              </a:solidFill>
              <a:latin typeface="Bookman Old Style" pitchFamily="18" charset="0"/>
            </a:endParaRPr>
          </a:p>
          <a:p>
            <a:pPr lvl="2">
              <a:lnSpc>
                <a:spcPct val="110000"/>
              </a:lnSpc>
              <a:buClr>
                <a:srgbClr val="C00000"/>
              </a:buClr>
              <a:buNone/>
            </a:pPr>
            <a:r>
              <a:rPr lang="en-US" sz="1900" dirty="0">
                <a:solidFill>
                  <a:srgbClr val="0000FF"/>
                </a:solidFill>
                <a:latin typeface="Bookman Old Style" pitchFamily="18" charset="0"/>
              </a:rPr>
              <a:t>JOB        	 AVG(SAL)    MIN(SAL)   MAX(SAL)</a:t>
            </a:r>
          </a:p>
          <a:p>
            <a:pPr lvl="2">
              <a:lnSpc>
                <a:spcPct val="110000"/>
              </a:lnSpc>
              <a:buClr>
                <a:srgbClr val="C00000"/>
              </a:buClr>
              <a:buNone/>
            </a:pPr>
            <a:r>
              <a:rPr lang="en-US" sz="1900" dirty="0">
                <a:solidFill>
                  <a:srgbClr val="0000FF"/>
                </a:solidFill>
                <a:latin typeface="Bookman Old Style" pitchFamily="18" charset="0"/>
              </a:rPr>
              <a:t>--------- 		---------- 	      ----------     ----------</a:t>
            </a:r>
          </a:p>
          <a:p>
            <a:pPr lvl="2">
              <a:lnSpc>
                <a:spcPct val="110000"/>
              </a:lnSpc>
              <a:buClr>
                <a:srgbClr val="C00000"/>
              </a:buClr>
              <a:buNone/>
            </a:pPr>
            <a:r>
              <a:rPr lang="en-US" sz="1900" dirty="0">
                <a:solidFill>
                  <a:srgbClr val="0000FF"/>
                </a:solidFill>
                <a:latin typeface="Bookman Old Style" pitchFamily="18" charset="0"/>
              </a:rPr>
              <a:t>CLERK       	  1037.5              800       1300</a:t>
            </a:r>
          </a:p>
          <a:p>
            <a:pPr lvl="2">
              <a:lnSpc>
                <a:spcPct val="110000"/>
              </a:lnSpc>
              <a:buClr>
                <a:srgbClr val="C00000"/>
              </a:buClr>
              <a:buNone/>
            </a:pPr>
            <a:r>
              <a:rPr lang="en-US" sz="1900" dirty="0">
                <a:solidFill>
                  <a:srgbClr val="0000FF"/>
                </a:solidFill>
                <a:latin typeface="Bookman Old Style" pitchFamily="18" charset="0"/>
              </a:rPr>
              <a:t>SALESMAN        	  1400               1250       1600</a:t>
            </a:r>
          </a:p>
          <a:p>
            <a:pPr lvl="2">
              <a:lnSpc>
                <a:spcPct val="110000"/>
              </a:lnSpc>
              <a:buClr>
                <a:srgbClr val="C00000"/>
              </a:buClr>
              <a:buNone/>
            </a:pPr>
            <a:r>
              <a:rPr lang="en-US" sz="1900" dirty="0">
                <a:solidFill>
                  <a:srgbClr val="0000FF"/>
                </a:solidFill>
                <a:latin typeface="Bookman Old Style" pitchFamily="18" charset="0"/>
              </a:rPr>
              <a:t>ANALYST         	  3000               3000       3000</a:t>
            </a:r>
          </a:p>
          <a:p>
            <a:pPr lvl="2">
              <a:lnSpc>
                <a:spcPct val="110000"/>
              </a:lnSpc>
              <a:buClr>
                <a:srgbClr val="C00000"/>
              </a:buClr>
              <a:buNone/>
            </a:pPr>
            <a:r>
              <a:rPr lang="en-US" sz="1900" dirty="0">
                <a:solidFill>
                  <a:srgbClr val="0000FF"/>
                </a:solidFill>
                <a:latin typeface="Bookman Old Style" pitchFamily="18" charset="0"/>
              </a:rPr>
              <a:t>MANAGER   	2758.33333       2450       2975</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510360"/>
            <a:ext cx="11144328" cy="6225401"/>
          </a:xfrm>
        </p:spPr>
        <p:txBody>
          <a:bodyPr>
            <a:normAutofit fontScale="47500" lnSpcReduction="20000"/>
          </a:bodyPr>
          <a:lstStyle/>
          <a:p>
            <a:pPr>
              <a:buNone/>
            </a:pPr>
            <a:r>
              <a:rPr lang="en-US" sz="3400" dirty="0">
                <a:solidFill>
                  <a:srgbClr val="C00000"/>
                </a:solidFill>
                <a:latin typeface="Copperplate Gothic Light" pitchFamily="34" charset="0"/>
              </a:rPr>
              <a:t>Difference between Nested </a:t>
            </a:r>
            <a:r>
              <a:rPr lang="en-US" sz="3400" dirty="0" err="1">
                <a:solidFill>
                  <a:srgbClr val="C00000"/>
                </a:solidFill>
                <a:latin typeface="Copperplate Gothic Light" pitchFamily="34" charset="0"/>
              </a:rPr>
              <a:t>Subquery</a:t>
            </a:r>
            <a:r>
              <a:rPr lang="en-US" sz="3400" dirty="0">
                <a:solidFill>
                  <a:srgbClr val="C00000"/>
                </a:solidFill>
                <a:latin typeface="Copperplate Gothic Light" pitchFamily="34" charset="0"/>
              </a:rPr>
              <a:t> and Correlated </a:t>
            </a:r>
            <a:r>
              <a:rPr lang="en-US" sz="3400" dirty="0" err="1">
                <a:solidFill>
                  <a:srgbClr val="C00000"/>
                </a:solidFill>
                <a:latin typeface="Copperplate Gothic Light" pitchFamily="34" charset="0"/>
              </a:rPr>
              <a:t>subquery</a:t>
            </a:r>
            <a:r>
              <a:rPr lang="en-US" sz="3400" dirty="0">
                <a:solidFill>
                  <a:srgbClr val="C00000"/>
                </a:solidFill>
                <a:latin typeface="Copperplate Gothic Light" pitchFamily="34" charset="0"/>
              </a:rPr>
              <a:t> :</a:t>
            </a:r>
          </a:p>
          <a:p>
            <a:pPr>
              <a:buNone/>
            </a:pPr>
            <a:endParaRPr lang="en-US" sz="2600" dirty="0">
              <a:solidFill>
                <a:srgbClr val="0000FF"/>
              </a:solidFill>
              <a:latin typeface="Bookman Old Style" pitchFamily="18" charset="0"/>
            </a:endParaRPr>
          </a:p>
          <a:p>
            <a:pPr>
              <a:buNone/>
            </a:pPr>
            <a:r>
              <a:rPr lang="en-US" sz="3400" dirty="0">
                <a:solidFill>
                  <a:srgbClr val="C00000"/>
                </a:solidFill>
                <a:latin typeface="Copperplate Gothic Light" pitchFamily="34" charset="0"/>
              </a:rPr>
              <a:t>Nested Query </a:t>
            </a:r>
          </a:p>
          <a:p>
            <a:pPr>
              <a:buNone/>
            </a:pPr>
            <a:endParaRPr lang="en-US" sz="2900" dirty="0">
              <a:solidFill>
                <a:srgbClr val="C00000"/>
              </a:solidFill>
              <a:latin typeface="Copperplate Gothic Light" pitchFamily="34" charset="0"/>
            </a:endParaRPr>
          </a:p>
          <a:p>
            <a:pPr>
              <a:buClr>
                <a:srgbClr val="C00000"/>
              </a:buClr>
              <a:buFont typeface="Wingdings" pitchFamily="2" charset="2"/>
              <a:buChar char="ü"/>
            </a:pPr>
            <a:r>
              <a:rPr lang="en-US" sz="3400" dirty="0">
                <a:solidFill>
                  <a:srgbClr val="0000FF"/>
                </a:solidFill>
                <a:latin typeface="Bookman Old Style" pitchFamily="18" charset="0"/>
              </a:rPr>
              <a:t>In Nested Query,  Inner query runs first, and only once. Outer query is executed with result from Inner query. Hence, Inner query is used in execution of Outer query.</a:t>
            </a:r>
          </a:p>
          <a:p>
            <a:pPr>
              <a:buClr>
                <a:srgbClr val="C00000"/>
              </a:buClr>
              <a:buFont typeface="Wingdings" pitchFamily="2" charset="2"/>
              <a:buChar char="ü"/>
            </a:pPr>
            <a:endParaRPr lang="en-US" sz="3400" dirty="0">
              <a:solidFill>
                <a:srgbClr val="0000FF"/>
              </a:solidFill>
              <a:latin typeface="Bookman Old Style" pitchFamily="18" charset="0"/>
            </a:endParaRPr>
          </a:p>
          <a:p>
            <a:pPr>
              <a:buClr>
                <a:srgbClr val="C00000"/>
              </a:buClr>
              <a:buFont typeface="Wingdings" pitchFamily="2" charset="2"/>
              <a:buChar char="ü"/>
            </a:pPr>
            <a:r>
              <a:rPr lang="en-US" sz="3400" dirty="0">
                <a:solidFill>
                  <a:srgbClr val="0000FF"/>
                </a:solidFill>
                <a:latin typeface="Bookman Old Style" pitchFamily="18" charset="0"/>
              </a:rPr>
              <a:t>Example : Consider EMP and Dept Tables</a:t>
            </a:r>
          </a:p>
          <a:p>
            <a:pPr>
              <a:buNone/>
            </a:pPr>
            <a:r>
              <a:rPr lang="en-US" sz="3400" dirty="0">
                <a:solidFill>
                  <a:srgbClr val="0000FF"/>
                </a:solidFill>
                <a:latin typeface="Bookman Old Style" pitchFamily="18" charset="0"/>
              </a:rPr>
              <a:t>	</a:t>
            </a:r>
          </a:p>
          <a:p>
            <a:pPr>
              <a:buNone/>
            </a:pPr>
            <a:r>
              <a:rPr lang="en-US" sz="3400" dirty="0">
                <a:solidFill>
                  <a:srgbClr val="0000FF"/>
                </a:solidFill>
                <a:latin typeface="Bookman Old Style" pitchFamily="18" charset="0"/>
              </a:rPr>
              <a:t>	SQL&gt; select </a:t>
            </a:r>
            <a:r>
              <a:rPr lang="en-US" sz="3400" dirty="0" err="1">
                <a:solidFill>
                  <a:srgbClr val="0000FF"/>
                </a:solidFill>
                <a:latin typeface="Bookman Old Style" pitchFamily="18" charset="0"/>
              </a:rPr>
              <a:t>deptno</a:t>
            </a:r>
            <a:r>
              <a:rPr lang="en-US" sz="3400" dirty="0">
                <a:solidFill>
                  <a:srgbClr val="0000FF"/>
                </a:solidFill>
                <a:latin typeface="Bookman Old Style" pitchFamily="18" charset="0"/>
              </a:rPr>
              <a:t> from dept where </a:t>
            </a:r>
            <a:r>
              <a:rPr lang="en-US" sz="3400" dirty="0" err="1">
                <a:solidFill>
                  <a:srgbClr val="0000FF"/>
                </a:solidFill>
                <a:latin typeface="Bookman Old Style" pitchFamily="18" charset="0"/>
              </a:rPr>
              <a:t>deptno</a:t>
            </a:r>
            <a:r>
              <a:rPr lang="en-US" sz="3400" dirty="0">
                <a:solidFill>
                  <a:srgbClr val="0000FF"/>
                </a:solidFill>
                <a:latin typeface="Bookman Old Style" pitchFamily="18" charset="0"/>
              </a:rPr>
              <a:t> not in ( select </a:t>
            </a:r>
            <a:r>
              <a:rPr lang="en-US" sz="3400" dirty="0" err="1">
                <a:solidFill>
                  <a:srgbClr val="0000FF"/>
                </a:solidFill>
                <a:latin typeface="Bookman Old Style" pitchFamily="18" charset="0"/>
              </a:rPr>
              <a:t>deptno</a:t>
            </a:r>
            <a:r>
              <a:rPr lang="en-US" sz="3400" dirty="0">
                <a:solidFill>
                  <a:srgbClr val="0000FF"/>
                </a:solidFill>
                <a:latin typeface="Bookman Old Style" pitchFamily="18" charset="0"/>
              </a:rPr>
              <a:t> from </a:t>
            </a:r>
            <a:r>
              <a:rPr lang="en-US" sz="3400" dirty="0" err="1">
                <a:solidFill>
                  <a:srgbClr val="0000FF"/>
                </a:solidFill>
                <a:latin typeface="Bookman Old Style" pitchFamily="18" charset="0"/>
              </a:rPr>
              <a:t>emp</a:t>
            </a:r>
            <a:r>
              <a:rPr lang="en-US" sz="3400" dirty="0">
                <a:solidFill>
                  <a:srgbClr val="0000FF"/>
                </a:solidFill>
                <a:latin typeface="Bookman Old Style" pitchFamily="18" charset="0"/>
              </a:rPr>
              <a:t> );</a:t>
            </a:r>
          </a:p>
          <a:p>
            <a:pPr>
              <a:buNone/>
            </a:pPr>
            <a:endParaRPr lang="en-US" sz="3400" dirty="0">
              <a:solidFill>
                <a:srgbClr val="0000FF"/>
              </a:solidFill>
              <a:latin typeface="Bookman Old Style" pitchFamily="18" charset="0"/>
            </a:endParaRPr>
          </a:p>
          <a:p>
            <a:pPr>
              <a:buNone/>
            </a:pPr>
            <a:r>
              <a:rPr lang="en-US" sz="3400" dirty="0">
                <a:solidFill>
                  <a:srgbClr val="0000FF"/>
                </a:solidFill>
                <a:latin typeface="Bookman Old Style" pitchFamily="18" charset="0"/>
              </a:rPr>
              <a:t>    	DEPTNO</a:t>
            </a:r>
          </a:p>
          <a:p>
            <a:pPr>
              <a:buNone/>
            </a:pPr>
            <a:r>
              <a:rPr lang="en-US" sz="3400" dirty="0">
                <a:solidFill>
                  <a:srgbClr val="0000FF"/>
                </a:solidFill>
                <a:latin typeface="Bookman Old Style" pitchFamily="18" charset="0"/>
              </a:rPr>
              <a:t>	----------</a:t>
            </a:r>
          </a:p>
          <a:p>
            <a:pPr>
              <a:buNone/>
            </a:pPr>
            <a:r>
              <a:rPr lang="en-US" sz="3400" dirty="0">
                <a:solidFill>
                  <a:srgbClr val="0000FF"/>
                </a:solidFill>
                <a:latin typeface="Bookman Old Style" pitchFamily="18" charset="0"/>
              </a:rPr>
              <a:t>     	         40</a:t>
            </a:r>
          </a:p>
          <a:p>
            <a:pPr>
              <a:buNone/>
            </a:pPr>
            <a:r>
              <a:rPr lang="en-US" sz="3400" dirty="0">
                <a:solidFill>
                  <a:srgbClr val="C00000"/>
                </a:solidFill>
                <a:latin typeface="Copperplate Gothic Light" pitchFamily="34" charset="0"/>
              </a:rPr>
              <a:t>Correlated Query</a:t>
            </a:r>
          </a:p>
          <a:p>
            <a:pPr>
              <a:buNone/>
            </a:pPr>
            <a:endParaRPr lang="en-US" sz="2900" dirty="0">
              <a:solidFill>
                <a:srgbClr val="C00000"/>
              </a:solidFill>
              <a:latin typeface="Copperplate Gothic Light" pitchFamily="34" charset="0"/>
            </a:endParaRPr>
          </a:p>
          <a:p>
            <a:pPr>
              <a:buClr>
                <a:srgbClr val="C00000"/>
              </a:buClr>
              <a:buFont typeface="Wingdings" pitchFamily="2" charset="2"/>
              <a:buChar char="ü"/>
            </a:pPr>
            <a:r>
              <a:rPr lang="en-US" sz="3400" dirty="0">
                <a:solidFill>
                  <a:srgbClr val="0000FF"/>
                </a:solidFill>
                <a:latin typeface="Bookman Old Style" pitchFamily="18" charset="0"/>
              </a:rPr>
              <a:t>In Correlated Query,  Outer query executes first and for every Outer query row Inner query is executed. Hence, Inner query uses values from Outer query.</a:t>
            </a:r>
          </a:p>
          <a:p>
            <a:pPr>
              <a:buClr>
                <a:srgbClr val="C00000"/>
              </a:buClr>
              <a:buFont typeface="Wingdings" pitchFamily="2" charset="2"/>
              <a:buChar char="ü"/>
            </a:pPr>
            <a:endParaRPr lang="en-US" sz="3400" dirty="0">
              <a:solidFill>
                <a:srgbClr val="0000FF"/>
              </a:solidFill>
              <a:latin typeface="Bookman Old Style" pitchFamily="18" charset="0"/>
            </a:endParaRPr>
          </a:p>
          <a:p>
            <a:pPr>
              <a:buClr>
                <a:srgbClr val="C00000"/>
              </a:buClr>
              <a:buFont typeface="Wingdings" pitchFamily="2" charset="2"/>
              <a:buChar char="ü"/>
            </a:pPr>
            <a:r>
              <a:rPr lang="en-US" sz="3400" dirty="0">
                <a:solidFill>
                  <a:srgbClr val="0000FF"/>
                </a:solidFill>
                <a:latin typeface="Bookman Old Style" pitchFamily="18" charset="0"/>
              </a:rPr>
              <a:t>Example : Consider </a:t>
            </a:r>
            <a:r>
              <a:rPr lang="en-US" sz="3400" dirty="0" err="1">
                <a:solidFill>
                  <a:srgbClr val="0000FF"/>
                </a:solidFill>
                <a:latin typeface="Bookman Old Style" pitchFamily="18" charset="0"/>
              </a:rPr>
              <a:t>EMP,Dept</a:t>
            </a:r>
            <a:r>
              <a:rPr lang="en-US" sz="3400" dirty="0">
                <a:solidFill>
                  <a:srgbClr val="0000FF"/>
                </a:solidFill>
                <a:latin typeface="Bookman Old Style" pitchFamily="18" charset="0"/>
              </a:rPr>
              <a:t> Tables</a:t>
            </a:r>
          </a:p>
          <a:p>
            <a:pPr>
              <a:buNone/>
            </a:pPr>
            <a:endParaRPr lang="en-US" sz="3400" dirty="0">
              <a:solidFill>
                <a:srgbClr val="0000FF"/>
              </a:solidFill>
              <a:latin typeface="Bookman Old Style" pitchFamily="18" charset="0"/>
            </a:endParaRPr>
          </a:p>
          <a:p>
            <a:pPr>
              <a:buNone/>
            </a:pPr>
            <a:r>
              <a:rPr lang="en-US" sz="3400" dirty="0">
                <a:solidFill>
                  <a:srgbClr val="0000FF"/>
                </a:solidFill>
                <a:latin typeface="Bookman Old Style" pitchFamily="18" charset="0"/>
              </a:rPr>
              <a:t>	SQL&gt;  Select </a:t>
            </a:r>
            <a:r>
              <a:rPr lang="en-US" sz="3400" dirty="0" err="1">
                <a:solidFill>
                  <a:srgbClr val="0000FF"/>
                </a:solidFill>
                <a:latin typeface="Bookman Old Style" pitchFamily="18" charset="0"/>
              </a:rPr>
              <a:t>dname</a:t>
            </a:r>
            <a:r>
              <a:rPr lang="en-US" sz="3400" dirty="0">
                <a:solidFill>
                  <a:srgbClr val="0000FF"/>
                </a:solidFill>
                <a:latin typeface="Bookman Old Style" pitchFamily="18" charset="0"/>
              </a:rPr>
              <a:t> from dept where </a:t>
            </a:r>
            <a:r>
              <a:rPr lang="en-US" sz="3400" dirty="0" err="1">
                <a:solidFill>
                  <a:srgbClr val="0000FF"/>
                </a:solidFill>
                <a:latin typeface="Bookman Old Style" pitchFamily="18" charset="0"/>
              </a:rPr>
              <a:t>deptno</a:t>
            </a:r>
            <a:r>
              <a:rPr lang="en-US" sz="3400" dirty="0">
                <a:solidFill>
                  <a:srgbClr val="0000FF"/>
                </a:solidFill>
                <a:latin typeface="Bookman Old Style" pitchFamily="18" charset="0"/>
              </a:rPr>
              <a:t> not in ( select </a:t>
            </a:r>
            <a:r>
              <a:rPr lang="en-US" sz="3400" dirty="0" err="1">
                <a:solidFill>
                  <a:srgbClr val="0000FF"/>
                </a:solidFill>
                <a:latin typeface="Bookman Old Style" pitchFamily="18" charset="0"/>
              </a:rPr>
              <a:t>deptno</a:t>
            </a:r>
            <a:r>
              <a:rPr lang="en-US" sz="3400" dirty="0">
                <a:solidFill>
                  <a:srgbClr val="0000FF"/>
                </a:solidFill>
                <a:latin typeface="Bookman Old Style" pitchFamily="18" charset="0"/>
              </a:rPr>
              <a:t> from </a:t>
            </a:r>
            <a:r>
              <a:rPr lang="en-US" sz="3400" dirty="0" err="1">
                <a:solidFill>
                  <a:srgbClr val="0000FF"/>
                </a:solidFill>
                <a:latin typeface="Bookman Old Style" pitchFamily="18" charset="0"/>
              </a:rPr>
              <a:t>emp</a:t>
            </a:r>
            <a:r>
              <a:rPr lang="en-US" sz="3400" dirty="0">
                <a:solidFill>
                  <a:srgbClr val="0000FF"/>
                </a:solidFill>
                <a:latin typeface="Bookman Old Style" pitchFamily="18" charset="0"/>
              </a:rPr>
              <a:t> );</a:t>
            </a:r>
          </a:p>
          <a:p>
            <a:pPr>
              <a:buNone/>
            </a:pPr>
            <a:endParaRPr lang="en-US" sz="3400" dirty="0">
              <a:solidFill>
                <a:srgbClr val="0000FF"/>
              </a:solidFill>
              <a:latin typeface="Bookman Old Style" pitchFamily="18" charset="0"/>
            </a:endParaRPr>
          </a:p>
          <a:p>
            <a:pPr>
              <a:buNone/>
            </a:pPr>
            <a:r>
              <a:rPr lang="en-US" sz="3400" dirty="0">
                <a:solidFill>
                  <a:srgbClr val="0000FF"/>
                </a:solidFill>
                <a:latin typeface="Bookman Old Style" pitchFamily="18" charset="0"/>
              </a:rPr>
              <a:t>	DNAME</a:t>
            </a:r>
          </a:p>
          <a:p>
            <a:pPr>
              <a:buNone/>
            </a:pPr>
            <a:r>
              <a:rPr lang="en-US" sz="3400" dirty="0">
                <a:solidFill>
                  <a:srgbClr val="0000FF"/>
                </a:solidFill>
                <a:latin typeface="Bookman Old Style" pitchFamily="18" charset="0"/>
              </a:rPr>
              <a:t>	--------------</a:t>
            </a:r>
          </a:p>
          <a:p>
            <a:pPr>
              <a:buNone/>
            </a:pPr>
            <a:r>
              <a:rPr lang="en-US" sz="3400" dirty="0">
                <a:solidFill>
                  <a:srgbClr val="0000FF"/>
                </a:solidFill>
                <a:latin typeface="Bookman Old Style" pitchFamily="18" charset="0"/>
              </a:rPr>
              <a:t>	OPERATIONS</a:t>
            </a:r>
          </a:p>
          <a:p>
            <a:pPr>
              <a:buNone/>
            </a:pPr>
            <a:endParaRPr lang="en-US" sz="2400" dirty="0">
              <a:solidFill>
                <a:srgbClr val="0000FF"/>
              </a:solidFill>
              <a:latin typeface="Bookman Old Style" pitchFamily="18" charset="0"/>
            </a:endParaRPr>
          </a:p>
          <a:p>
            <a:pPr>
              <a:buNone/>
            </a:pPr>
            <a:endParaRPr lang="en-US" dirty="0">
              <a:solidFill>
                <a:srgbClr val="C00000"/>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8922"/>
            <a:ext cx="11043594" cy="428628"/>
          </a:xfrm>
        </p:spPr>
        <p:txBody>
          <a:bodyPr>
            <a:normAutofit/>
          </a:bodyPr>
          <a:lstStyle/>
          <a:p>
            <a:pPr>
              <a:buNone/>
            </a:pPr>
            <a:r>
              <a:rPr lang="en-US" sz="2000" b="1" dirty="0">
                <a:solidFill>
                  <a:srgbClr val="C00000"/>
                </a:solidFill>
                <a:latin typeface="Copperplate Gothic Light" pitchFamily="34" charset="0"/>
              </a:rPr>
              <a:t>Difference between Nested Query, Correlated Query and Join Operation</a:t>
            </a:r>
            <a:endParaRPr lang="en-US" sz="20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graphicFrame>
        <p:nvGraphicFramePr>
          <p:cNvPr id="8" name="Table 7"/>
          <p:cNvGraphicFramePr>
            <a:graphicFrameLocks noGrp="1"/>
          </p:cNvGraphicFramePr>
          <p:nvPr/>
        </p:nvGraphicFramePr>
        <p:xfrm>
          <a:off x="165852" y="1217156"/>
          <a:ext cx="11858708" cy="5151120"/>
        </p:xfrm>
        <a:graphic>
          <a:graphicData uri="http://schemas.openxmlformats.org/drawingml/2006/table">
            <a:tbl>
              <a:tblPr firstRow="1" bandRow="1">
                <a:tableStyleId>{5940675A-B579-460E-94D1-54222C63F5DA}</a:tableStyleId>
              </a:tblPr>
              <a:tblGrid>
                <a:gridCol w="1928826">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3192661">
                  <a:extLst>
                    <a:ext uri="{9D8B030D-6E8A-4147-A177-3AD203B41FA5}">
                      <a16:colId xmlns:a16="http://schemas.microsoft.com/office/drawing/2014/main" val="20002"/>
                    </a:ext>
                  </a:extLst>
                </a:gridCol>
                <a:gridCol w="3879701">
                  <a:extLst>
                    <a:ext uri="{9D8B030D-6E8A-4147-A177-3AD203B41FA5}">
                      <a16:colId xmlns:a16="http://schemas.microsoft.com/office/drawing/2014/main" val="20003"/>
                    </a:ext>
                  </a:extLst>
                </a:gridCol>
              </a:tblGrid>
              <a:tr h="440265">
                <a:tc>
                  <a:txBody>
                    <a:bodyPr/>
                    <a:lstStyle/>
                    <a:p>
                      <a:pPr algn="ctr" fontAlgn="base"/>
                      <a:r>
                        <a:rPr lang="en-US" sz="2000" b="0" dirty="0">
                          <a:solidFill>
                            <a:srgbClr val="C00000"/>
                          </a:solidFill>
                          <a:latin typeface="Copperplate Gothic Light" pitchFamily="34" charset="0"/>
                        </a:rPr>
                        <a:t>Parameters</a:t>
                      </a:r>
                    </a:p>
                  </a:txBody>
                  <a:tcPr marL="76200" marR="76200" marT="76200" marB="76200"/>
                </a:tc>
                <a:tc>
                  <a:txBody>
                    <a:bodyPr/>
                    <a:lstStyle/>
                    <a:p>
                      <a:pPr algn="ctr" fontAlgn="base"/>
                      <a:r>
                        <a:rPr lang="en-US" sz="2000" b="0" dirty="0">
                          <a:solidFill>
                            <a:srgbClr val="C00000"/>
                          </a:solidFill>
                          <a:latin typeface="Copperplate Gothic Light" pitchFamily="34" charset="0"/>
                        </a:rPr>
                        <a:t>Nested Query</a:t>
                      </a:r>
                    </a:p>
                  </a:txBody>
                  <a:tcPr marL="76200" marR="76200" marT="76200" marB="76200"/>
                </a:tc>
                <a:tc>
                  <a:txBody>
                    <a:bodyPr/>
                    <a:lstStyle/>
                    <a:p>
                      <a:pPr algn="ctr" fontAlgn="base"/>
                      <a:r>
                        <a:rPr lang="en-US" sz="2000" b="0" dirty="0">
                          <a:solidFill>
                            <a:srgbClr val="C00000"/>
                          </a:solidFill>
                          <a:latin typeface="Copperplate Gothic Light" pitchFamily="34" charset="0"/>
                        </a:rPr>
                        <a:t>Correlated Query</a:t>
                      </a:r>
                    </a:p>
                  </a:txBody>
                  <a:tcPr marL="76200" marR="76200" marT="76200" marB="76200"/>
                </a:tc>
                <a:tc>
                  <a:txBody>
                    <a:bodyPr/>
                    <a:lstStyle/>
                    <a:p>
                      <a:pPr algn="ctr" fontAlgn="base"/>
                      <a:r>
                        <a:rPr lang="en-US" sz="2000" b="0" dirty="0">
                          <a:solidFill>
                            <a:srgbClr val="C00000"/>
                          </a:solidFill>
                          <a:latin typeface="Copperplate Gothic Light" pitchFamily="34" charset="0"/>
                        </a:rPr>
                        <a:t>Join Operation</a:t>
                      </a:r>
                    </a:p>
                  </a:txBody>
                  <a:tcPr marL="76200" marR="76200" marT="76200" marB="76200"/>
                </a:tc>
                <a:extLst>
                  <a:ext uri="{0D108BD9-81ED-4DB2-BD59-A6C34878D82A}">
                    <a16:rowId xmlns:a16="http://schemas.microsoft.com/office/drawing/2014/main" val="10000"/>
                  </a:ext>
                </a:extLst>
              </a:tr>
              <a:tr h="1384122">
                <a:tc>
                  <a:txBody>
                    <a:bodyPr/>
                    <a:lstStyle/>
                    <a:p>
                      <a:pPr algn="l" fontAlgn="base"/>
                      <a:r>
                        <a:rPr lang="en-US" sz="2000" b="0" dirty="0">
                          <a:solidFill>
                            <a:srgbClr val="0000FF"/>
                          </a:solidFill>
                          <a:latin typeface="Bookman Old Style" pitchFamily="18" charset="0"/>
                        </a:rPr>
                        <a:t>Definition</a:t>
                      </a:r>
                    </a:p>
                  </a:txBody>
                  <a:tcPr marL="76200" marR="76200" marT="106680" marB="106680"/>
                </a:tc>
                <a:tc>
                  <a:txBody>
                    <a:bodyPr/>
                    <a:lstStyle/>
                    <a:p>
                      <a:pPr algn="l" fontAlgn="base"/>
                      <a:r>
                        <a:rPr lang="en-US" sz="2000" b="0" dirty="0">
                          <a:solidFill>
                            <a:srgbClr val="0000FF"/>
                          </a:solidFill>
                          <a:latin typeface="Bookman Old Style" pitchFamily="18" charset="0"/>
                        </a:rPr>
                        <a:t>In Nested query, a query is written inside another query and the result of inner query is used in execution of outer query. </a:t>
                      </a:r>
                    </a:p>
                  </a:txBody>
                  <a:tcPr marL="76200" marR="76200" marT="106680" marB="106680"/>
                </a:tc>
                <a:tc>
                  <a:txBody>
                    <a:bodyPr/>
                    <a:lstStyle/>
                    <a:p>
                      <a:pPr algn="l" fontAlgn="base"/>
                      <a:r>
                        <a:rPr lang="en-US" sz="2000" b="0" dirty="0">
                          <a:solidFill>
                            <a:srgbClr val="0000FF"/>
                          </a:solidFill>
                          <a:latin typeface="Bookman Old Style" pitchFamily="18" charset="0"/>
                        </a:rPr>
                        <a:t>In Correlated query, a query is nested inside another query and inner query uses values from outer query.                    </a:t>
                      </a:r>
                    </a:p>
                  </a:txBody>
                  <a:tcPr marL="76200" marR="76200" marT="106680" marB="106680"/>
                </a:tc>
                <a:tc>
                  <a:txBody>
                    <a:bodyPr/>
                    <a:lstStyle/>
                    <a:p>
                      <a:pPr algn="l" fontAlgn="base"/>
                      <a:r>
                        <a:rPr lang="en-US" sz="2000" b="0" dirty="0">
                          <a:solidFill>
                            <a:srgbClr val="0000FF"/>
                          </a:solidFill>
                          <a:latin typeface="Bookman Old Style" pitchFamily="18" charset="0"/>
                        </a:rPr>
                        <a:t>Join operation is used to combine data or rows from two or more tables based on a common field between them. INNER JOIN, LEFT JOIN, RIGHT JOIN, FULL JOIN are different types of Joins.</a:t>
                      </a:r>
                    </a:p>
                  </a:txBody>
                  <a:tcPr marL="76200" marR="76200" marT="106680" marB="106680"/>
                </a:tc>
                <a:extLst>
                  <a:ext uri="{0D108BD9-81ED-4DB2-BD59-A6C34878D82A}">
                    <a16:rowId xmlns:a16="http://schemas.microsoft.com/office/drawing/2014/main" val="10001"/>
                  </a:ext>
                </a:extLst>
              </a:tr>
              <a:tr h="931794">
                <a:tc>
                  <a:txBody>
                    <a:bodyPr/>
                    <a:lstStyle/>
                    <a:p>
                      <a:pPr algn="l" fontAlgn="base"/>
                      <a:r>
                        <a:rPr lang="en-US" sz="2000" b="0" dirty="0">
                          <a:solidFill>
                            <a:srgbClr val="0000FF"/>
                          </a:solidFill>
                          <a:latin typeface="Bookman Old Style" pitchFamily="18" charset="0"/>
                        </a:rPr>
                        <a:t>Approach</a:t>
                      </a:r>
                    </a:p>
                  </a:txBody>
                  <a:tcPr marL="76200" marR="76200" marT="106680" marB="106680"/>
                </a:tc>
                <a:tc>
                  <a:txBody>
                    <a:bodyPr/>
                    <a:lstStyle/>
                    <a:p>
                      <a:pPr algn="l" fontAlgn="base"/>
                      <a:r>
                        <a:rPr lang="en-US" sz="2000" b="0">
                          <a:solidFill>
                            <a:srgbClr val="0000FF"/>
                          </a:solidFill>
                          <a:latin typeface="Bookman Old Style" pitchFamily="18" charset="0"/>
                        </a:rPr>
                        <a:t>Bottom up approach i.e. Inner query runs first, and only once. Outer query is executed with result from Inner query.</a:t>
                      </a:r>
                    </a:p>
                  </a:txBody>
                  <a:tcPr marL="76200" marR="76200" marT="106680" marB="106680"/>
                </a:tc>
                <a:tc>
                  <a:txBody>
                    <a:bodyPr/>
                    <a:lstStyle/>
                    <a:p>
                      <a:pPr algn="l" fontAlgn="base"/>
                      <a:r>
                        <a:rPr lang="en-US" sz="2000" b="0" dirty="0">
                          <a:solidFill>
                            <a:srgbClr val="0000FF"/>
                          </a:solidFill>
                          <a:latin typeface="Bookman Old Style" pitchFamily="18" charset="0"/>
                        </a:rPr>
                        <a:t>Top to Down Approach i.e. Outer query executes first and for every Outer query row Inner query is executed.</a:t>
                      </a:r>
                    </a:p>
                  </a:txBody>
                  <a:tcPr marL="76200" marR="76200" marT="106680" marB="106680"/>
                </a:tc>
                <a:tc>
                  <a:txBody>
                    <a:bodyPr/>
                    <a:lstStyle/>
                    <a:p>
                      <a:pPr algn="l" fontAlgn="base"/>
                      <a:r>
                        <a:rPr lang="en-US" sz="2000" b="0" dirty="0">
                          <a:solidFill>
                            <a:srgbClr val="0000FF"/>
                          </a:solidFill>
                          <a:latin typeface="Bookman Old Style" pitchFamily="18" charset="0"/>
                        </a:rPr>
                        <a:t>It is basically cross product satisfying a condition.</a:t>
                      </a:r>
                    </a:p>
                  </a:txBody>
                  <a:tcPr marL="76200" marR="76200" marT="106680" marB="106680"/>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8728" y="1224741"/>
          <a:ext cx="11572956" cy="5286411"/>
        </p:xfrm>
        <a:graphic>
          <a:graphicData uri="http://schemas.openxmlformats.org/drawingml/2006/table">
            <a:tbl>
              <a:tblPr firstRow="1" bandRow="1">
                <a:tableStyleId>{5940675A-B579-460E-94D1-54222C63F5DA}</a:tableStyleId>
              </a:tblPr>
              <a:tblGrid>
                <a:gridCol w="1857388">
                  <a:extLst>
                    <a:ext uri="{9D8B030D-6E8A-4147-A177-3AD203B41FA5}">
                      <a16:colId xmlns:a16="http://schemas.microsoft.com/office/drawing/2014/main" val="20000"/>
                    </a:ext>
                  </a:extLst>
                </a:gridCol>
                <a:gridCol w="3143272">
                  <a:extLst>
                    <a:ext uri="{9D8B030D-6E8A-4147-A177-3AD203B41FA5}">
                      <a16:colId xmlns:a16="http://schemas.microsoft.com/office/drawing/2014/main" val="20001"/>
                    </a:ext>
                  </a:extLst>
                </a:gridCol>
                <a:gridCol w="3143272">
                  <a:extLst>
                    <a:ext uri="{9D8B030D-6E8A-4147-A177-3AD203B41FA5}">
                      <a16:colId xmlns:a16="http://schemas.microsoft.com/office/drawing/2014/main" val="20002"/>
                    </a:ext>
                  </a:extLst>
                </a:gridCol>
                <a:gridCol w="3429024">
                  <a:extLst>
                    <a:ext uri="{9D8B030D-6E8A-4147-A177-3AD203B41FA5}">
                      <a16:colId xmlns:a16="http://schemas.microsoft.com/office/drawing/2014/main" val="20003"/>
                    </a:ext>
                  </a:extLst>
                </a:gridCol>
              </a:tblGrid>
              <a:tr h="553670">
                <a:tc>
                  <a:txBody>
                    <a:bodyPr/>
                    <a:lstStyle/>
                    <a:p>
                      <a:pPr algn="ctr" fontAlgn="base"/>
                      <a:r>
                        <a:rPr lang="en-US" sz="2000" b="0" dirty="0">
                          <a:solidFill>
                            <a:srgbClr val="C00000"/>
                          </a:solidFill>
                          <a:latin typeface="Copperplate Gothic Light" pitchFamily="34" charset="0"/>
                        </a:rPr>
                        <a:t>Parameters</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Nested Query</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Correlated Query</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Join Operation</a:t>
                      </a:r>
                    </a:p>
                  </a:txBody>
                  <a:tcPr marL="76200" marR="76200" marT="76200" marB="76200" anchor="ctr"/>
                </a:tc>
                <a:extLst>
                  <a:ext uri="{0D108BD9-81ED-4DB2-BD59-A6C34878D82A}">
                    <a16:rowId xmlns:a16="http://schemas.microsoft.com/office/drawing/2014/main" val="10000"/>
                  </a:ext>
                </a:extLst>
              </a:tr>
              <a:tr h="1342460">
                <a:tc>
                  <a:txBody>
                    <a:bodyPr/>
                    <a:lstStyle/>
                    <a:p>
                      <a:pPr algn="l" fontAlgn="base"/>
                      <a:r>
                        <a:rPr lang="en-US" sz="2000" b="0" dirty="0">
                          <a:solidFill>
                            <a:srgbClr val="0000FF"/>
                          </a:solidFill>
                          <a:latin typeface="Bookman Old Style" pitchFamily="18" charset="0"/>
                        </a:rPr>
                        <a:t>Dependency</a:t>
                      </a:r>
                    </a:p>
                  </a:txBody>
                  <a:tcPr marL="76200" marR="76200" marT="106680" marB="106680"/>
                </a:tc>
                <a:tc>
                  <a:txBody>
                    <a:bodyPr/>
                    <a:lstStyle/>
                    <a:p>
                      <a:pPr algn="l" fontAlgn="base"/>
                      <a:r>
                        <a:rPr lang="en-US" sz="2000" b="0" dirty="0">
                          <a:solidFill>
                            <a:srgbClr val="0000FF"/>
                          </a:solidFill>
                          <a:latin typeface="Bookman Old Style" pitchFamily="18" charset="0"/>
                        </a:rPr>
                        <a:t>Inner query execution is not dependent on Outer query.</a:t>
                      </a:r>
                    </a:p>
                  </a:txBody>
                  <a:tcPr marL="76200" marR="76200" marT="106680" marB="106680"/>
                </a:tc>
                <a:tc>
                  <a:txBody>
                    <a:bodyPr/>
                    <a:lstStyle/>
                    <a:p>
                      <a:pPr algn="l" fontAlgn="base"/>
                      <a:r>
                        <a:rPr lang="en-US" sz="2000" b="0" dirty="0">
                          <a:solidFill>
                            <a:srgbClr val="0000FF"/>
                          </a:solidFill>
                          <a:latin typeface="Bookman Old Style" pitchFamily="18" charset="0"/>
                        </a:rPr>
                        <a:t>Inner query is dependent on Outer query.</a:t>
                      </a:r>
                    </a:p>
                  </a:txBody>
                  <a:tcPr marL="76200" marR="76200" marT="106680" marB="106680"/>
                </a:tc>
                <a:tc>
                  <a:txBody>
                    <a:bodyPr/>
                    <a:lstStyle/>
                    <a:p>
                      <a:pPr algn="l" fontAlgn="base"/>
                      <a:r>
                        <a:rPr lang="en-US" sz="2000" b="0" dirty="0">
                          <a:solidFill>
                            <a:srgbClr val="0000FF"/>
                          </a:solidFill>
                          <a:latin typeface="Bookman Old Style" pitchFamily="18" charset="0"/>
                        </a:rPr>
                        <a:t>There is no Inner Query or Outer Query. Hence, no dependency is there.</a:t>
                      </a:r>
                    </a:p>
                  </a:txBody>
                  <a:tcPr marL="76200" marR="76200" marT="106680" marB="106680"/>
                </a:tc>
                <a:extLst>
                  <a:ext uri="{0D108BD9-81ED-4DB2-BD59-A6C34878D82A}">
                    <a16:rowId xmlns:a16="http://schemas.microsoft.com/office/drawing/2014/main" val="10001"/>
                  </a:ext>
                </a:extLst>
              </a:tr>
              <a:tr h="3390281">
                <a:tc>
                  <a:txBody>
                    <a:bodyPr/>
                    <a:lstStyle/>
                    <a:p>
                      <a:pPr algn="l" fontAlgn="base"/>
                      <a:r>
                        <a:rPr lang="en-US" sz="2000" b="0" dirty="0">
                          <a:solidFill>
                            <a:srgbClr val="0000FF"/>
                          </a:solidFill>
                          <a:latin typeface="Bookman Old Style" pitchFamily="18" charset="0"/>
                        </a:rPr>
                        <a:t>Performance </a:t>
                      </a:r>
                    </a:p>
                  </a:txBody>
                  <a:tcPr marL="76200" marR="76200" marT="106680" marB="106680"/>
                </a:tc>
                <a:tc>
                  <a:txBody>
                    <a:bodyPr/>
                    <a:lstStyle/>
                    <a:p>
                      <a:pPr algn="l" fontAlgn="base"/>
                      <a:r>
                        <a:rPr lang="en-US" sz="2000" b="0" dirty="0">
                          <a:solidFill>
                            <a:srgbClr val="0000FF"/>
                          </a:solidFill>
                          <a:latin typeface="Bookman Old Style" pitchFamily="18" charset="0"/>
                        </a:rPr>
                        <a:t>Performs better than Correlated Query but is slower than Join Operation.</a:t>
                      </a:r>
                    </a:p>
                  </a:txBody>
                  <a:tcPr marL="76200" marR="76200" marT="106680" marB="106680"/>
                </a:tc>
                <a:tc>
                  <a:txBody>
                    <a:bodyPr/>
                    <a:lstStyle/>
                    <a:p>
                      <a:pPr algn="l" fontAlgn="base"/>
                      <a:r>
                        <a:rPr lang="en-US" sz="2000" b="0" dirty="0">
                          <a:solidFill>
                            <a:srgbClr val="0000FF"/>
                          </a:solidFill>
                          <a:latin typeface="Bookman Old Style" pitchFamily="18" charset="0"/>
                        </a:rPr>
                        <a:t>Performs slower than both Nested Query and Join operations as for every outer query inner query is executed.</a:t>
                      </a:r>
                    </a:p>
                  </a:txBody>
                  <a:tcPr marL="76200" marR="76200" marT="106680" marB="106680"/>
                </a:tc>
                <a:tc>
                  <a:txBody>
                    <a:bodyPr/>
                    <a:lstStyle/>
                    <a:p>
                      <a:pPr algn="l" fontAlgn="base"/>
                      <a:r>
                        <a:rPr lang="en-US" sz="2000" b="0" dirty="0">
                          <a:solidFill>
                            <a:srgbClr val="0000FF"/>
                          </a:solidFill>
                          <a:latin typeface="Bookman Old Style" pitchFamily="18" charset="0"/>
                        </a:rPr>
                        <a:t>By using joins we maximize the calculation burden on the database but  joins are better optimized by the server so the retrieval time of the query using joins will almost always be faster than that of a </a:t>
                      </a:r>
                      <a:r>
                        <a:rPr lang="en-US" sz="2000" b="0" dirty="0" err="1">
                          <a:solidFill>
                            <a:srgbClr val="0000FF"/>
                          </a:solidFill>
                          <a:latin typeface="Bookman Old Style" pitchFamily="18" charset="0"/>
                        </a:rPr>
                        <a:t>subquery</a:t>
                      </a:r>
                      <a:r>
                        <a:rPr lang="en-US" sz="2000" b="0" dirty="0">
                          <a:solidFill>
                            <a:srgbClr val="0000FF"/>
                          </a:solidFill>
                          <a:latin typeface="Bookman Old Style" pitchFamily="18" charset="0"/>
                        </a:rPr>
                        <a:t>.</a:t>
                      </a:r>
                    </a:p>
                  </a:txBody>
                  <a:tcPr marL="76200" marR="76200" marT="106680" marB="10668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75</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0" y="438922"/>
            <a:ext cx="11043594" cy="428628"/>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rgbClr val="C00000"/>
                </a:solidFill>
                <a:effectLst/>
                <a:uLnTx/>
                <a:uFillTx/>
                <a:latin typeface="Copperplate Gothic Light" pitchFamily="34" charset="0"/>
                <a:ea typeface="+mn-ea"/>
                <a:cs typeface="+mn-cs"/>
              </a:rPr>
              <a:t>Difference between Nested Query, Correlated Query and Join Operation</a:t>
            </a:r>
            <a:endParaRPr kumimoji="0" lang="en-US" sz="20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653236"/>
            <a:ext cx="11430079" cy="6000792"/>
          </a:xfrm>
        </p:spPr>
        <p:txBody>
          <a:bodyPr>
            <a:normAutofit fontScale="85000" lnSpcReduction="20000"/>
          </a:bodyPr>
          <a:lstStyle/>
          <a:p>
            <a:pPr>
              <a:buNone/>
            </a:pPr>
            <a:r>
              <a:rPr lang="en-US" dirty="0">
                <a:solidFill>
                  <a:srgbClr val="C00000"/>
                </a:solidFill>
                <a:latin typeface="Copperplate Gothic Light" pitchFamily="34" charset="0"/>
              </a:rPr>
              <a:t>Views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are defined using view </a:t>
            </a:r>
            <a:r>
              <a:rPr lang="en-US" sz="2600" dirty="0" err="1">
                <a:solidFill>
                  <a:srgbClr val="0000FF"/>
                </a:solidFill>
                <a:latin typeface="Bookman Old Style" pitchFamily="18" charset="0"/>
              </a:rPr>
              <a:t>updation</a:t>
            </a:r>
            <a:r>
              <a:rPr lang="en-US" sz="2600" dirty="0">
                <a:solidFill>
                  <a:srgbClr val="0000FF"/>
                </a:solidFill>
                <a:latin typeface="Bookman Old Style" pitchFamily="18" charset="0"/>
              </a:rPr>
              <a:t> rule set by </a:t>
            </a:r>
            <a:r>
              <a:rPr lang="en-US" sz="2600" dirty="0" err="1">
                <a:solidFill>
                  <a:srgbClr val="0000FF"/>
                </a:solidFill>
                <a:latin typeface="Bookman Old Style" pitchFamily="18" charset="0"/>
              </a:rPr>
              <a:t>Edger.F</a:t>
            </a:r>
            <a:r>
              <a:rPr lang="en-US" sz="2600" dirty="0">
                <a:solidFill>
                  <a:srgbClr val="0000FF"/>
                </a:solidFill>
                <a:latin typeface="Bookman Old Style" pitchFamily="18" charset="0"/>
              </a:rPr>
              <a:t> </a:t>
            </a:r>
            <a:r>
              <a:rPr lang="en-US" sz="2600" dirty="0" err="1">
                <a:solidFill>
                  <a:srgbClr val="0000FF"/>
                </a:solidFill>
                <a:latin typeface="Bookman Old Style" pitchFamily="18" charset="0"/>
              </a:rPr>
              <a:t>Codds</a:t>
            </a:r>
            <a:endParaRPr lang="en-US" sz="2600" dirty="0">
              <a:solidFill>
                <a:srgbClr val="0000FF"/>
              </a:solidFill>
              <a:latin typeface="Bookman Old Style" pitchFamily="18" charset="0"/>
            </a:endParaRP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 </a:t>
            </a:r>
            <a:r>
              <a:rPr lang="en-US" sz="2600" dirty="0" err="1">
                <a:solidFill>
                  <a:srgbClr val="0000FF"/>
                </a:solidFill>
                <a:latin typeface="Bookman Old Style" pitchFamily="18" charset="0"/>
              </a:rPr>
              <a:t>updation</a:t>
            </a:r>
            <a:r>
              <a:rPr lang="en-US" sz="2600" dirty="0">
                <a:solidFill>
                  <a:srgbClr val="0000FF"/>
                </a:solidFill>
                <a:latin typeface="Bookman Old Style" pitchFamily="18" charset="0"/>
              </a:rPr>
              <a:t> rule is not fully satisfied till.</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 is a Virtual table</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Virtual table (view) based on the result of query statement.</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single table</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single table using selected columns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single table using selected rows </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multiple tables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multiple tables using selected columns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Views can be created from multiple tables using selected rows </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Data manipulation is possible in views with restrictions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The changes made in the base table(s) will be reflected in view(s)</a:t>
            </a:r>
          </a:p>
          <a:p>
            <a:pPr>
              <a:lnSpc>
                <a:spcPct val="120000"/>
              </a:lnSpc>
              <a:buClr>
                <a:srgbClr val="C00000"/>
              </a:buClr>
              <a:buFont typeface="Wingdings" pitchFamily="2" charset="2"/>
              <a:buChar char="ü"/>
            </a:pPr>
            <a:r>
              <a:rPr lang="en-US" sz="2600" dirty="0">
                <a:solidFill>
                  <a:srgbClr val="0000FF"/>
                </a:solidFill>
                <a:latin typeface="Bookman Old Style" pitchFamily="18" charset="0"/>
              </a:rPr>
              <a:t>The changes made in the views will reflected in base table with restrictions</a:t>
            </a:r>
          </a:p>
          <a:p>
            <a:pPr>
              <a:lnSpc>
                <a:spcPct val="120000"/>
              </a:lnSpc>
              <a:buClr>
                <a:srgbClr val="C00000"/>
              </a:buClr>
              <a:buFont typeface="Wingdings" pitchFamily="2" charset="2"/>
              <a:buChar char="ü"/>
            </a:pPr>
            <a:endParaRPr lang="en-US" sz="2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76</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581798"/>
            <a:ext cx="11115032" cy="5715039"/>
          </a:xfrm>
        </p:spPr>
        <p:txBody>
          <a:bodyPr>
            <a:normAutofit fontScale="70000" lnSpcReduction="20000"/>
          </a:bodyPr>
          <a:lstStyle/>
          <a:p>
            <a:pPr>
              <a:buNone/>
            </a:pPr>
            <a:r>
              <a:rPr lang="en-US" sz="2400" dirty="0">
                <a:solidFill>
                  <a:srgbClr val="C00000"/>
                </a:solidFill>
                <a:latin typeface="Copperplate Gothic Light" pitchFamily="34" charset="0"/>
              </a:rPr>
              <a:t>VIEWS</a:t>
            </a:r>
          </a:p>
          <a:p>
            <a:pPr>
              <a:buNone/>
            </a:pPr>
            <a:r>
              <a:rPr lang="en-US" sz="2600" dirty="0">
                <a:solidFill>
                  <a:srgbClr val="C00000"/>
                </a:solidFill>
                <a:latin typeface="Copperplate Gothic Light" pitchFamily="34" charset="0"/>
              </a:rPr>
              <a:t>General Syntax</a:t>
            </a:r>
          </a:p>
          <a:p>
            <a:pPr>
              <a:buNone/>
            </a:pPr>
            <a:r>
              <a:rPr lang="en-US" sz="2600" dirty="0">
                <a:solidFill>
                  <a:srgbClr val="0000FF"/>
                </a:solidFill>
                <a:latin typeface="Bookman Old Style" pitchFamily="18" charset="0"/>
              </a:rPr>
              <a:t>	CREATE VIEW </a:t>
            </a:r>
            <a:r>
              <a:rPr lang="en-US" sz="2600" dirty="0" err="1">
                <a:solidFill>
                  <a:srgbClr val="0000FF"/>
                </a:solidFill>
                <a:latin typeface="Bookman Old Style" pitchFamily="18" charset="0"/>
              </a:rPr>
              <a:t>view_name</a:t>
            </a:r>
            <a:r>
              <a:rPr lang="en-US" sz="2600" dirty="0">
                <a:solidFill>
                  <a:srgbClr val="0000FF"/>
                </a:solidFill>
                <a:latin typeface="Bookman Old Style" pitchFamily="18" charset="0"/>
              </a:rPr>
              <a:t> AS SELECT column1, column2, ...</a:t>
            </a:r>
            <a:br>
              <a:rPr lang="en-US" sz="2600" dirty="0">
                <a:solidFill>
                  <a:srgbClr val="0000FF"/>
                </a:solidFill>
                <a:latin typeface="Bookman Old Style" pitchFamily="18" charset="0"/>
              </a:rPr>
            </a:br>
            <a:r>
              <a:rPr lang="en-US" sz="2600" dirty="0">
                <a:solidFill>
                  <a:srgbClr val="0000FF"/>
                </a:solidFill>
                <a:latin typeface="Bookman Old Style" pitchFamily="18" charset="0"/>
              </a:rPr>
              <a:t>FROM </a:t>
            </a:r>
            <a:r>
              <a:rPr lang="en-US" sz="2600" dirty="0" err="1">
                <a:solidFill>
                  <a:srgbClr val="0000FF"/>
                </a:solidFill>
                <a:latin typeface="Bookman Old Style" pitchFamily="18" charset="0"/>
              </a:rPr>
              <a:t>table_name</a:t>
            </a:r>
            <a:r>
              <a:rPr lang="en-US" sz="2600" dirty="0">
                <a:solidFill>
                  <a:srgbClr val="0000FF"/>
                </a:solidFill>
                <a:latin typeface="Bookman Old Style" pitchFamily="18" charset="0"/>
              </a:rPr>
              <a:t>(s) WHERE condition;</a:t>
            </a:r>
          </a:p>
          <a:p>
            <a:pPr>
              <a:buNone/>
            </a:pPr>
            <a:endParaRPr lang="en-US" sz="2300" dirty="0">
              <a:solidFill>
                <a:srgbClr val="C00000"/>
              </a:solidFill>
              <a:latin typeface="Bookman Old Style" pitchFamily="18" charset="0"/>
            </a:endParaRPr>
          </a:p>
          <a:p>
            <a:pPr>
              <a:buNone/>
            </a:pPr>
            <a:r>
              <a:rPr lang="en-US" sz="2300" dirty="0">
                <a:solidFill>
                  <a:srgbClr val="C00000"/>
                </a:solidFill>
                <a:latin typeface="Copperplate Gothic Light" pitchFamily="34" charset="0"/>
              </a:rPr>
              <a:t>Example 1: </a:t>
            </a:r>
            <a:r>
              <a:rPr lang="en-US" sz="2400" dirty="0">
                <a:solidFill>
                  <a:srgbClr val="0000FF"/>
                </a:solidFill>
                <a:latin typeface="Bookman Old Style" pitchFamily="18" charset="0"/>
              </a:rPr>
              <a:t>Creating a view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table </a:t>
            </a:r>
          </a:p>
          <a:p>
            <a:pPr>
              <a:buNone/>
            </a:pPr>
            <a:endParaRPr lang="en-US" sz="2300" dirty="0">
              <a:solidFill>
                <a:srgbClr val="C00000"/>
              </a:solidFill>
              <a:latin typeface="Bookman Old Style" pitchFamily="18" charset="0"/>
            </a:endParaRPr>
          </a:p>
          <a:p>
            <a:pPr>
              <a:buNone/>
            </a:pPr>
            <a:r>
              <a:rPr lang="en-US" sz="2400" dirty="0">
                <a:solidFill>
                  <a:srgbClr val="0000FF"/>
                </a:solidFill>
                <a:latin typeface="Bookman Old Style" pitchFamily="18" charset="0"/>
              </a:rPr>
              <a:t>SQL&gt;create view </a:t>
            </a:r>
            <a:r>
              <a:rPr lang="en-US" sz="2400" dirty="0" err="1">
                <a:solidFill>
                  <a:srgbClr val="0000FF"/>
                </a:solidFill>
                <a:latin typeface="Bookman Old Style" pitchFamily="18" charset="0"/>
              </a:rPr>
              <a:t>emp_view</a:t>
            </a:r>
            <a:r>
              <a:rPr lang="en-US" sz="2400" dirty="0">
                <a:solidFill>
                  <a:srgbClr val="0000FF"/>
                </a:solidFill>
                <a:latin typeface="Bookman Old Style" pitchFamily="18" charset="0"/>
              </a:rPr>
              <a:t> as 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a:t>
            </a:r>
          </a:p>
          <a:p>
            <a:pPr>
              <a:buNone/>
            </a:pPr>
            <a:r>
              <a:rPr lang="en-US" sz="2400" dirty="0">
                <a:solidFill>
                  <a:srgbClr val="0000FF"/>
                </a:solidFill>
                <a:latin typeface="Bookman Old Style" pitchFamily="18" charset="0"/>
              </a:rPr>
              <a:t>View created</a:t>
            </a:r>
          </a:p>
          <a:p>
            <a:pPr>
              <a:buNone/>
            </a:pPr>
            <a:endParaRPr lang="en-US" sz="2300" dirty="0">
              <a:solidFill>
                <a:srgbClr val="0000FF"/>
              </a:solidFill>
              <a:latin typeface="Bookman Old Style" pitchFamily="18" charset="0"/>
            </a:endParaRPr>
          </a:p>
          <a:p>
            <a:pPr>
              <a:buNone/>
            </a:pPr>
            <a:r>
              <a:rPr lang="en-US" sz="2400" dirty="0">
                <a:solidFill>
                  <a:srgbClr val="0000FF"/>
                </a:solidFill>
                <a:latin typeface="Bookman Old Style" pitchFamily="18" charset="0"/>
              </a:rPr>
              <a:t>SQL&gt; </a:t>
            </a:r>
            <a:r>
              <a:rPr lang="en-US" sz="2400" dirty="0" err="1">
                <a:solidFill>
                  <a:srgbClr val="0000FF"/>
                </a:solidFill>
                <a:latin typeface="Bookman Old Style" pitchFamily="18" charset="0"/>
              </a:rPr>
              <a:t>desc</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emp_view</a:t>
            </a:r>
            <a:endParaRPr lang="en-US" sz="2400" dirty="0">
              <a:solidFill>
                <a:srgbClr val="0000FF"/>
              </a:solidFill>
              <a:latin typeface="Bookman Old Style" pitchFamily="18" charset="0"/>
            </a:endParaRPr>
          </a:p>
          <a:p>
            <a:pPr>
              <a:buNone/>
            </a:pPr>
            <a:r>
              <a:rPr lang="en-US" sz="2300" dirty="0">
                <a:solidFill>
                  <a:srgbClr val="0000FF"/>
                </a:solidFill>
                <a:latin typeface="Bookman Old Style" pitchFamily="18" charset="0"/>
              </a:rPr>
              <a:t> Name                                      Null?    	Type</a:t>
            </a:r>
          </a:p>
          <a:p>
            <a:pPr>
              <a:buNone/>
            </a:pPr>
            <a:r>
              <a:rPr lang="en-US" sz="2300" dirty="0">
                <a:solidFill>
                  <a:srgbClr val="0000FF"/>
                </a:solidFill>
                <a:latin typeface="Bookman Old Style" pitchFamily="18" charset="0"/>
              </a:rPr>
              <a:t> ---------------------------------------- -------- 	----------------------------</a:t>
            </a:r>
          </a:p>
          <a:p>
            <a:pPr>
              <a:buNone/>
            </a:pPr>
            <a:r>
              <a:rPr lang="en-US" sz="2300" dirty="0">
                <a:solidFill>
                  <a:srgbClr val="0000FF"/>
                </a:solidFill>
                <a:latin typeface="Bookman Old Style" pitchFamily="18" charset="0"/>
              </a:rPr>
              <a:t> EMPNO                            NOT NULL  	NUMBER(4)</a:t>
            </a:r>
          </a:p>
          <a:p>
            <a:pPr>
              <a:buNone/>
            </a:pPr>
            <a:r>
              <a:rPr lang="en-US" sz="2300" dirty="0">
                <a:solidFill>
                  <a:srgbClr val="0000FF"/>
                </a:solidFill>
                <a:latin typeface="Bookman Old Style" pitchFamily="18" charset="0"/>
              </a:rPr>
              <a:t> ENAME                                               	VARCHAR2(10)</a:t>
            </a:r>
          </a:p>
          <a:p>
            <a:pPr>
              <a:buNone/>
            </a:pPr>
            <a:r>
              <a:rPr lang="en-US" sz="2300" dirty="0">
                <a:solidFill>
                  <a:srgbClr val="0000FF"/>
                </a:solidFill>
                <a:latin typeface="Bookman Old Style" pitchFamily="18" charset="0"/>
              </a:rPr>
              <a:t> JOB                       	                	VARCHAR2(9)</a:t>
            </a:r>
          </a:p>
          <a:p>
            <a:pPr>
              <a:buNone/>
            </a:pPr>
            <a:r>
              <a:rPr lang="en-US" sz="2300" dirty="0">
                <a:solidFill>
                  <a:srgbClr val="0000FF"/>
                </a:solidFill>
                <a:latin typeface="Bookman Old Style" pitchFamily="18" charset="0"/>
              </a:rPr>
              <a:t> MGR                                   	  	NUMBER(4)</a:t>
            </a:r>
          </a:p>
          <a:p>
            <a:pPr>
              <a:buNone/>
            </a:pPr>
            <a:r>
              <a:rPr lang="en-US" sz="2300" dirty="0">
                <a:solidFill>
                  <a:srgbClr val="0000FF"/>
                </a:solidFill>
                <a:latin typeface="Bookman Old Style" pitchFamily="18" charset="0"/>
              </a:rPr>
              <a:t> HIREDATE                                          	DATE</a:t>
            </a:r>
          </a:p>
          <a:p>
            <a:pPr>
              <a:buNone/>
            </a:pPr>
            <a:r>
              <a:rPr lang="en-US" sz="2300" dirty="0">
                <a:solidFill>
                  <a:srgbClr val="0000FF"/>
                </a:solidFill>
                <a:latin typeface="Bookman Old Style" pitchFamily="18" charset="0"/>
              </a:rPr>
              <a:t> SAL                                                    	NUMBER(7,2)</a:t>
            </a:r>
          </a:p>
          <a:p>
            <a:pPr>
              <a:buNone/>
            </a:pPr>
            <a:r>
              <a:rPr lang="en-US" sz="2300" dirty="0">
                <a:solidFill>
                  <a:srgbClr val="0000FF"/>
                </a:solidFill>
                <a:latin typeface="Bookman Old Style" pitchFamily="18" charset="0"/>
              </a:rPr>
              <a:t> COMM                                               	NUMBER(7,2)</a:t>
            </a:r>
          </a:p>
          <a:p>
            <a:pPr>
              <a:buNone/>
            </a:pPr>
            <a:r>
              <a:rPr lang="en-US" sz="2300" dirty="0">
                <a:solidFill>
                  <a:srgbClr val="0000FF"/>
                </a:solidFill>
                <a:latin typeface="Bookman Old Style" pitchFamily="18" charset="0"/>
              </a:rPr>
              <a:t> DEPTNO                                            	NUMBER(2)</a:t>
            </a:r>
          </a:p>
          <a:p>
            <a:pPr>
              <a:buNone/>
            </a:pPr>
            <a:endParaRPr lang="en-US" sz="2300" dirty="0">
              <a:solidFill>
                <a:srgbClr val="0000FF"/>
              </a:solidFill>
              <a:latin typeface="Bookman Old Style" pitchFamily="18"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77</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3" y="653236"/>
            <a:ext cx="11186470" cy="5462957"/>
          </a:xfrm>
        </p:spPr>
        <p:txBody>
          <a:bodyPr>
            <a:noAutofit/>
          </a:bodyPr>
          <a:lstStyle/>
          <a:p>
            <a:pPr>
              <a:buNone/>
            </a:pPr>
            <a:r>
              <a:rPr lang="en-US" sz="1600" dirty="0">
                <a:solidFill>
                  <a:srgbClr val="C00000"/>
                </a:solidFill>
                <a:latin typeface="Copperplate Gothic Light" pitchFamily="34" charset="0"/>
              </a:rPr>
              <a:t>Views</a:t>
            </a:r>
          </a:p>
          <a:p>
            <a:pPr>
              <a:buNone/>
            </a:pPr>
            <a:r>
              <a:rPr lang="en-US" sz="1600" dirty="0">
                <a:solidFill>
                  <a:srgbClr val="C00000"/>
                </a:solidFill>
                <a:latin typeface="Copperplate Gothic Light" pitchFamily="34" charset="0"/>
              </a:rPr>
              <a:t>Output of Example 1:</a:t>
            </a:r>
          </a:p>
          <a:p>
            <a:pPr>
              <a:buNone/>
            </a:pPr>
            <a:r>
              <a:rPr lang="en-US" sz="1500" dirty="0">
                <a:solidFill>
                  <a:srgbClr val="0000FF"/>
                </a:solidFill>
                <a:latin typeface="Copperplate Gothic Light" pitchFamily="34" charset="0"/>
              </a:rPr>
              <a:t>SQL&gt; </a:t>
            </a:r>
            <a:r>
              <a:rPr lang="en-US" sz="1500" dirty="0">
                <a:solidFill>
                  <a:srgbClr val="0000FF"/>
                </a:solidFill>
                <a:latin typeface="Bookman Old Style" pitchFamily="18" charset="0"/>
              </a:rPr>
              <a:t>select * from </a:t>
            </a:r>
            <a:r>
              <a:rPr lang="en-US" sz="1500" dirty="0" err="1">
                <a:solidFill>
                  <a:srgbClr val="0000FF"/>
                </a:solidFill>
                <a:latin typeface="Bookman Old Style" pitchFamily="18" charset="0"/>
              </a:rPr>
              <a:t>emp_view</a:t>
            </a:r>
            <a:r>
              <a:rPr lang="en-US" sz="1500" dirty="0">
                <a:solidFill>
                  <a:srgbClr val="0000FF"/>
                </a:solidFill>
                <a:latin typeface="Bookman Old Style" pitchFamily="18" charset="0"/>
              </a:rPr>
              <a:t>;</a:t>
            </a:r>
          </a:p>
          <a:p>
            <a:pPr>
              <a:buNone/>
            </a:pPr>
            <a:r>
              <a:rPr lang="en-US" sz="1500" dirty="0">
                <a:solidFill>
                  <a:srgbClr val="0000FF"/>
                </a:solidFill>
                <a:latin typeface="Copperplate Gothic Light" pitchFamily="34" charset="0"/>
              </a:rPr>
              <a:t>  EMPNO ENAME      JOB              MGR HIREDATE         SAL       COMM     DEPTNO</a:t>
            </a:r>
          </a:p>
          <a:p>
            <a:pPr>
              <a:buNone/>
            </a:pPr>
            <a:r>
              <a:rPr lang="en-US" sz="1500" dirty="0">
                <a:solidFill>
                  <a:srgbClr val="0000FF"/>
                </a:solidFill>
                <a:latin typeface="Copperplate Gothic Light" pitchFamily="34" charset="0"/>
              </a:rPr>
              <a:t>---------- 	----------          --------- -                   ---------    ---------                      ----------           ----------                  ----------</a:t>
            </a:r>
          </a:p>
          <a:p>
            <a:pPr>
              <a:buNone/>
            </a:pPr>
            <a:r>
              <a:rPr lang="en-US" sz="1500" dirty="0">
                <a:solidFill>
                  <a:srgbClr val="0000FF"/>
                </a:solidFill>
                <a:latin typeface="Copperplate Gothic Light" pitchFamily="34" charset="0"/>
              </a:rPr>
              <a:t>      7369 SMITH      CLERK           7902 17-DEC-80        800                  	             20</a:t>
            </a:r>
          </a:p>
          <a:p>
            <a:pPr>
              <a:buNone/>
            </a:pPr>
            <a:r>
              <a:rPr lang="en-US" sz="1500" dirty="0">
                <a:solidFill>
                  <a:srgbClr val="0000FF"/>
                </a:solidFill>
                <a:latin typeface="Copperplate Gothic Light" pitchFamily="34" charset="0"/>
              </a:rPr>
              <a:t>      7499 ALLEN      SALESMAN  7698 20-FEB-81       1600        300                   30</a:t>
            </a:r>
          </a:p>
          <a:p>
            <a:pPr>
              <a:buNone/>
            </a:pPr>
            <a:r>
              <a:rPr lang="en-US" sz="1500" dirty="0">
                <a:solidFill>
                  <a:srgbClr val="0000FF"/>
                </a:solidFill>
                <a:latin typeface="Copperplate Gothic Light" pitchFamily="34" charset="0"/>
              </a:rPr>
              <a:t>      7521 WARD       SALESMAN  7698 22-FEB-81       1250        500                    30</a:t>
            </a:r>
          </a:p>
          <a:p>
            <a:pPr>
              <a:buNone/>
            </a:pPr>
            <a:r>
              <a:rPr lang="en-US" sz="1500" dirty="0">
                <a:solidFill>
                  <a:srgbClr val="0000FF"/>
                </a:solidFill>
                <a:latin typeface="Copperplate Gothic Light" pitchFamily="34" charset="0"/>
              </a:rPr>
              <a:t>      7566 JONES      MANAGER   7839 02-APR-81       2975                                   20</a:t>
            </a:r>
          </a:p>
          <a:p>
            <a:pPr>
              <a:buNone/>
            </a:pPr>
            <a:r>
              <a:rPr lang="en-US" sz="1500" dirty="0">
                <a:solidFill>
                  <a:srgbClr val="0000FF"/>
                </a:solidFill>
                <a:latin typeface="Copperplate Gothic Light" pitchFamily="34" charset="0"/>
              </a:rPr>
              <a:t>      7654 MARTIN     SALESMAN 7698 28-SEP-81       1250       1400                 30</a:t>
            </a:r>
          </a:p>
          <a:p>
            <a:pPr>
              <a:buNone/>
            </a:pPr>
            <a:r>
              <a:rPr lang="en-US" sz="1500" dirty="0">
                <a:solidFill>
                  <a:srgbClr val="0000FF"/>
                </a:solidFill>
                <a:latin typeface="Copperplate Gothic Light" pitchFamily="34" charset="0"/>
              </a:rPr>
              <a:t>      7698 BLAKE      MANAGER     7839 01-MAY-81       2850                                  30</a:t>
            </a:r>
          </a:p>
          <a:p>
            <a:pPr>
              <a:buNone/>
            </a:pPr>
            <a:r>
              <a:rPr lang="en-US" sz="1500" dirty="0">
                <a:solidFill>
                  <a:srgbClr val="0000FF"/>
                </a:solidFill>
                <a:latin typeface="Copperplate Gothic Light" pitchFamily="34" charset="0"/>
              </a:rPr>
              <a:t>      7782 CLARK      MANAGER    7839 09-JUN-81       2450                                 10</a:t>
            </a:r>
          </a:p>
          <a:p>
            <a:pPr>
              <a:buNone/>
            </a:pPr>
            <a:r>
              <a:rPr lang="en-US" sz="1500" dirty="0">
                <a:solidFill>
                  <a:srgbClr val="0000FF"/>
                </a:solidFill>
                <a:latin typeface="Copperplate Gothic Light" pitchFamily="34" charset="0"/>
              </a:rPr>
              <a:t>      7788 SCOTT      ANALYST      7566 09-DEC-82       3000                                20</a:t>
            </a:r>
          </a:p>
          <a:p>
            <a:pPr>
              <a:buNone/>
            </a:pPr>
            <a:r>
              <a:rPr lang="en-US" sz="1500" dirty="0">
                <a:solidFill>
                  <a:srgbClr val="0000FF"/>
                </a:solidFill>
                <a:latin typeface="Copperplate Gothic Light" pitchFamily="34" charset="0"/>
              </a:rPr>
              <a:t>      7839 KING          PRESIDENT              17-NOV-81       5000                                10</a:t>
            </a:r>
          </a:p>
          <a:p>
            <a:pPr>
              <a:buNone/>
            </a:pPr>
            <a:r>
              <a:rPr lang="en-US" sz="1500" dirty="0">
                <a:solidFill>
                  <a:srgbClr val="0000FF"/>
                </a:solidFill>
                <a:latin typeface="Copperplate Gothic Light" pitchFamily="34" charset="0"/>
              </a:rPr>
              <a:t>      7844 TURNER   SALESMAN 7698 08-SEP-81       1500          0                      30</a:t>
            </a:r>
          </a:p>
          <a:p>
            <a:pPr>
              <a:buNone/>
            </a:pPr>
            <a:r>
              <a:rPr lang="en-US" sz="1500" dirty="0">
                <a:solidFill>
                  <a:srgbClr val="0000FF"/>
                </a:solidFill>
                <a:latin typeface="Copperplate Gothic Light" pitchFamily="34" charset="0"/>
              </a:rPr>
              <a:t>      7876 ADAMS      CLERK          7788 12-JAN-83       1100                                    20</a:t>
            </a:r>
          </a:p>
          <a:p>
            <a:pPr>
              <a:buNone/>
            </a:pPr>
            <a:r>
              <a:rPr lang="en-US" sz="1500" dirty="0">
                <a:solidFill>
                  <a:srgbClr val="0000FF"/>
                </a:solidFill>
                <a:latin typeface="Copperplate Gothic Light" pitchFamily="34" charset="0"/>
              </a:rPr>
              <a:t>      7900 JAMES      CLERK           7698 03-DEC-81        950                                   30</a:t>
            </a:r>
          </a:p>
          <a:p>
            <a:pPr>
              <a:buNone/>
            </a:pPr>
            <a:r>
              <a:rPr lang="en-US" sz="1500" dirty="0">
                <a:solidFill>
                  <a:srgbClr val="0000FF"/>
                </a:solidFill>
                <a:latin typeface="Copperplate Gothic Light" pitchFamily="34" charset="0"/>
              </a:rPr>
              <a:t>      7902 FORD        ANALYST      7566 03-DEC-81       3000                                 20</a:t>
            </a:r>
          </a:p>
          <a:p>
            <a:pPr>
              <a:buNone/>
            </a:pPr>
            <a:r>
              <a:rPr lang="en-US" sz="1500" dirty="0">
                <a:solidFill>
                  <a:srgbClr val="0000FF"/>
                </a:solidFill>
                <a:latin typeface="Copperplate Gothic Light" pitchFamily="34" charset="0"/>
              </a:rPr>
              <a:t>      7934 MILLER     CLERK           7782 23-JAN-82       1300                                 10</a:t>
            </a:r>
          </a:p>
          <a:p>
            <a:pPr>
              <a:buNone/>
            </a:pPr>
            <a:endParaRPr lang="en-US" sz="1500" dirty="0">
              <a:solidFill>
                <a:srgbClr val="0000FF"/>
              </a:solidFill>
              <a:latin typeface="Copperplate Gothic Light" pitchFamily="34" charset="0"/>
            </a:endParaRPr>
          </a:p>
          <a:p>
            <a:pPr>
              <a:buNone/>
            </a:pPr>
            <a:r>
              <a:rPr lang="en-US" sz="1500" dirty="0">
                <a:solidFill>
                  <a:srgbClr val="0000FF"/>
                </a:solidFill>
                <a:latin typeface="Copperplate Gothic Light" pitchFamily="34" charset="0"/>
              </a:rPr>
              <a:t>14 rows selected.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78</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1787270" cy="5929354"/>
          </a:xfrm>
        </p:spPr>
        <p:txBody>
          <a:bodyPr>
            <a:normAutofit fontScale="25000" lnSpcReduction="20000"/>
          </a:bodyPr>
          <a:lstStyle/>
          <a:p>
            <a:pPr>
              <a:buNone/>
            </a:pPr>
            <a:r>
              <a:rPr lang="en-US" sz="7200" dirty="0">
                <a:solidFill>
                  <a:srgbClr val="C00000"/>
                </a:solidFill>
                <a:latin typeface="Copperplate Gothic Light" pitchFamily="34" charset="0"/>
              </a:rPr>
              <a:t>Views</a:t>
            </a:r>
            <a:r>
              <a:rPr lang="en-US" dirty="0">
                <a:solidFill>
                  <a:srgbClr val="C00000"/>
                </a:solidFill>
                <a:latin typeface="Copperplate Gothic Light" pitchFamily="34" charset="0"/>
              </a:rPr>
              <a:t> </a:t>
            </a:r>
          </a:p>
          <a:p>
            <a:pPr>
              <a:buNone/>
            </a:pPr>
            <a:r>
              <a:rPr lang="en-US" sz="6400" dirty="0">
                <a:solidFill>
                  <a:srgbClr val="C00000"/>
                </a:solidFill>
                <a:latin typeface="Copperplate Gothic Light" pitchFamily="34" charset="0"/>
              </a:rPr>
              <a:t>Example 2:</a:t>
            </a:r>
            <a:r>
              <a:rPr lang="en-US" sz="7200" dirty="0">
                <a:solidFill>
                  <a:srgbClr val="0000FF"/>
                </a:solidFill>
                <a:latin typeface="Bookman Old Style" pitchFamily="18" charset="0"/>
              </a:rPr>
              <a:t> Creating a view from </a:t>
            </a:r>
            <a:r>
              <a:rPr lang="en-US" sz="7200" dirty="0" err="1">
                <a:solidFill>
                  <a:srgbClr val="0000FF"/>
                </a:solidFill>
                <a:latin typeface="Bookman Old Style" pitchFamily="18" charset="0"/>
              </a:rPr>
              <a:t>emp</a:t>
            </a:r>
            <a:r>
              <a:rPr lang="en-US" sz="7200" dirty="0">
                <a:solidFill>
                  <a:srgbClr val="0000FF"/>
                </a:solidFill>
                <a:latin typeface="Bookman Old Style" pitchFamily="18" charset="0"/>
              </a:rPr>
              <a:t> table using </a:t>
            </a:r>
            <a:r>
              <a:rPr lang="en-US" sz="7200" dirty="0" err="1">
                <a:solidFill>
                  <a:srgbClr val="0000FF"/>
                </a:solidFill>
                <a:latin typeface="Bookman Old Style" pitchFamily="18" charset="0"/>
              </a:rPr>
              <a:t>ename</a:t>
            </a:r>
            <a:r>
              <a:rPr lang="en-US" sz="7200" dirty="0">
                <a:solidFill>
                  <a:srgbClr val="0000FF"/>
                </a:solidFill>
                <a:latin typeface="Bookman Old Style" pitchFamily="18" charset="0"/>
              </a:rPr>
              <a:t>, job and </a:t>
            </a:r>
            <a:r>
              <a:rPr lang="en-US" sz="7200" dirty="0" err="1">
                <a:solidFill>
                  <a:srgbClr val="0000FF"/>
                </a:solidFill>
                <a:latin typeface="Bookman Old Style" pitchFamily="18" charset="0"/>
              </a:rPr>
              <a:t>sal</a:t>
            </a:r>
            <a:r>
              <a:rPr lang="en-US" sz="7200" dirty="0">
                <a:solidFill>
                  <a:srgbClr val="0000FF"/>
                </a:solidFill>
                <a:latin typeface="Bookman Old Style" pitchFamily="18" charset="0"/>
              </a:rPr>
              <a:t> columns</a:t>
            </a:r>
          </a:p>
          <a:p>
            <a:pPr>
              <a:buNone/>
            </a:pPr>
            <a:endParaRPr lang="en-US" sz="3600" dirty="0">
              <a:solidFill>
                <a:srgbClr val="0000FF"/>
              </a:solidFill>
              <a:latin typeface="Bookman Old Style" pitchFamily="18" charset="0"/>
            </a:endParaRPr>
          </a:p>
          <a:p>
            <a:pPr>
              <a:buNone/>
            </a:pPr>
            <a:r>
              <a:rPr lang="en-US" sz="7200" dirty="0">
                <a:solidFill>
                  <a:srgbClr val="0000FF"/>
                </a:solidFill>
                <a:latin typeface="Bookman Old Style" pitchFamily="18" charset="0"/>
              </a:rPr>
              <a:t>SQL&gt; create view emp_view1 as select </a:t>
            </a:r>
            <a:r>
              <a:rPr lang="en-US" sz="7200" dirty="0" err="1">
                <a:solidFill>
                  <a:srgbClr val="0000FF"/>
                </a:solidFill>
                <a:latin typeface="Bookman Old Style" pitchFamily="18" charset="0"/>
              </a:rPr>
              <a:t>ename</a:t>
            </a:r>
            <a:r>
              <a:rPr lang="en-US" sz="7200" dirty="0">
                <a:solidFill>
                  <a:srgbClr val="0000FF"/>
                </a:solidFill>
                <a:latin typeface="Bookman Old Style" pitchFamily="18" charset="0"/>
              </a:rPr>
              <a:t>, job, </a:t>
            </a:r>
            <a:r>
              <a:rPr lang="en-US" sz="7200" dirty="0" err="1">
                <a:solidFill>
                  <a:srgbClr val="0000FF"/>
                </a:solidFill>
                <a:latin typeface="Bookman Old Style" pitchFamily="18" charset="0"/>
              </a:rPr>
              <a:t>sal</a:t>
            </a:r>
            <a:r>
              <a:rPr lang="en-US" sz="7200" dirty="0">
                <a:solidFill>
                  <a:srgbClr val="0000FF"/>
                </a:solidFill>
                <a:latin typeface="Bookman Old Style" pitchFamily="18" charset="0"/>
              </a:rPr>
              <a:t> from </a:t>
            </a:r>
            <a:r>
              <a:rPr lang="en-US" sz="7200" dirty="0" err="1">
                <a:solidFill>
                  <a:srgbClr val="0000FF"/>
                </a:solidFill>
                <a:latin typeface="Bookman Old Style" pitchFamily="18" charset="0"/>
              </a:rPr>
              <a:t>emp</a:t>
            </a:r>
            <a:r>
              <a:rPr lang="en-US" sz="7200" dirty="0">
                <a:solidFill>
                  <a:srgbClr val="0000FF"/>
                </a:solidFill>
                <a:latin typeface="Bookman Old Style" pitchFamily="18" charset="0"/>
              </a:rPr>
              <a:t>;</a:t>
            </a:r>
          </a:p>
          <a:p>
            <a:pPr>
              <a:buNone/>
            </a:pPr>
            <a:endParaRPr lang="en-US" sz="3600" dirty="0">
              <a:solidFill>
                <a:srgbClr val="0000FF"/>
              </a:solidFill>
              <a:latin typeface="Bookman Old Style" pitchFamily="18" charset="0"/>
            </a:endParaRPr>
          </a:p>
          <a:p>
            <a:pPr>
              <a:buNone/>
            </a:pPr>
            <a:r>
              <a:rPr lang="en-US" sz="7200" dirty="0">
                <a:solidFill>
                  <a:srgbClr val="0000FF"/>
                </a:solidFill>
                <a:latin typeface="Bookman Old Style" pitchFamily="18" charset="0"/>
              </a:rPr>
              <a:t>View created.</a:t>
            </a:r>
          </a:p>
          <a:p>
            <a:pPr>
              <a:buNone/>
            </a:pPr>
            <a:endParaRPr lang="en-US" sz="4000" dirty="0">
              <a:solidFill>
                <a:srgbClr val="0000FF"/>
              </a:solidFill>
              <a:latin typeface="Bookman Old Style" pitchFamily="18" charset="0"/>
            </a:endParaRPr>
          </a:p>
          <a:p>
            <a:pPr>
              <a:buNone/>
            </a:pPr>
            <a:r>
              <a:rPr lang="en-US" sz="7200" dirty="0">
                <a:solidFill>
                  <a:srgbClr val="0000FF"/>
                </a:solidFill>
                <a:latin typeface="Bookman Old Style" pitchFamily="18" charset="0"/>
              </a:rPr>
              <a:t>SQL&gt; select * from emp_view1;</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ENAME      JOB              SAL</a:t>
            </a:r>
          </a:p>
          <a:p>
            <a:pPr>
              <a:buNone/>
            </a:pPr>
            <a:r>
              <a:rPr lang="en-US" sz="5600" dirty="0">
                <a:solidFill>
                  <a:srgbClr val="0000FF"/>
                </a:solidFill>
                <a:latin typeface="Bookman Old Style" pitchFamily="18" charset="0"/>
              </a:rPr>
              <a:t>---------- 	--------- 	----------</a:t>
            </a:r>
          </a:p>
          <a:p>
            <a:pPr>
              <a:buNone/>
            </a:pPr>
            <a:r>
              <a:rPr lang="en-US" sz="5600" dirty="0">
                <a:solidFill>
                  <a:srgbClr val="0000FF"/>
                </a:solidFill>
                <a:latin typeface="Bookman Old Style" pitchFamily="18" charset="0"/>
              </a:rPr>
              <a:t>SMITH      CLERK            800</a:t>
            </a:r>
          </a:p>
          <a:p>
            <a:pPr>
              <a:buNone/>
            </a:pPr>
            <a:r>
              <a:rPr lang="en-US" sz="5600" dirty="0">
                <a:solidFill>
                  <a:srgbClr val="0000FF"/>
                </a:solidFill>
                <a:latin typeface="Bookman Old Style" pitchFamily="18" charset="0"/>
              </a:rPr>
              <a:t>ALLEN      SALESMAN    1600</a:t>
            </a:r>
          </a:p>
          <a:p>
            <a:pPr>
              <a:buNone/>
            </a:pPr>
            <a:r>
              <a:rPr lang="en-US" sz="5600" dirty="0">
                <a:solidFill>
                  <a:srgbClr val="0000FF"/>
                </a:solidFill>
                <a:latin typeface="Bookman Old Style" pitchFamily="18" charset="0"/>
              </a:rPr>
              <a:t>WARD       SALESMAN    1250</a:t>
            </a:r>
          </a:p>
          <a:p>
            <a:pPr>
              <a:buNone/>
            </a:pPr>
            <a:r>
              <a:rPr lang="en-US" sz="5600" dirty="0">
                <a:solidFill>
                  <a:srgbClr val="0000FF"/>
                </a:solidFill>
                <a:latin typeface="Bookman Old Style" pitchFamily="18" charset="0"/>
              </a:rPr>
              <a:t>JONES      MANAGER     2975</a:t>
            </a:r>
          </a:p>
          <a:p>
            <a:pPr>
              <a:buNone/>
            </a:pPr>
            <a:r>
              <a:rPr lang="en-US" sz="5600" dirty="0">
                <a:solidFill>
                  <a:srgbClr val="0000FF"/>
                </a:solidFill>
                <a:latin typeface="Bookman Old Style" pitchFamily="18" charset="0"/>
              </a:rPr>
              <a:t>MARTIN    SALESMAN    1250</a:t>
            </a:r>
          </a:p>
          <a:p>
            <a:pPr>
              <a:buNone/>
            </a:pPr>
            <a:r>
              <a:rPr lang="en-US" sz="5600" dirty="0">
                <a:solidFill>
                  <a:srgbClr val="0000FF"/>
                </a:solidFill>
                <a:latin typeface="Bookman Old Style" pitchFamily="18" charset="0"/>
              </a:rPr>
              <a:t>BLAKE      MANAGER     2850</a:t>
            </a:r>
          </a:p>
          <a:p>
            <a:pPr>
              <a:buNone/>
            </a:pPr>
            <a:r>
              <a:rPr lang="en-US" sz="5600" dirty="0">
                <a:solidFill>
                  <a:srgbClr val="0000FF"/>
                </a:solidFill>
                <a:latin typeface="Bookman Old Style" pitchFamily="18" charset="0"/>
              </a:rPr>
              <a:t>CLARK      MANAGER     2450</a:t>
            </a:r>
          </a:p>
          <a:p>
            <a:pPr>
              <a:buNone/>
            </a:pPr>
            <a:r>
              <a:rPr lang="en-US" sz="5600" dirty="0">
                <a:solidFill>
                  <a:srgbClr val="0000FF"/>
                </a:solidFill>
                <a:latin typeface="Bookman Old Style" pitchFamily="18" charset="0"/>
              </a:rPr>
              <a:t>SCOTT      ANALYST       3000</a:t>
            </a:r>
          </a:p>
          <a:p>
            <a:pPr>
              <a:buNone/>
            </a:pPr>
            <a:r>
              <a:rPr lang="en-US" sz="5600" dirty="0">
                <a:solidFill>
                  <a:srgbClr val="0000FF"/>
                </a:solidFill>
                <a:latin typeface="Bookman Old Style" pitchFamily="18" charset="0"/>
              </a:rPr>
              <a:t>KING      	PRESIDENT   5000</a:t>
            </a:r>
          </a:p>
          <a:p>
            <a:pPr>
              <a:buNone/>
            </a:pPr>
            <a:r>
              <a:rPr lang="en-US" sz="5600" dirty="0">
                <a:solidFill>
                  <a:srgbClr val="0000FF"/>
                </a:solidFill>
                <a:latin typeface="Bookman Old Style" pitchFamily="18" charset="0"/>
              </a:rPr>
              <a:t>TURNER    SALESMAN   1500</a:t>
            </a:r>
          </a:p>
          <a:p>
            <a:pPr>
              <a:buNone/>
            </a:pPr>
            <a:r>
              <a:rPr lang="en-US" sz="5600" dirty="0">
                <a:solidFill>
                  <a:srgbClr val="0000FF"/>
                </a:solidFill>
                <a:latin typeface="Bookman Old Style" pitchFamily="18" charset="0"/>
              </a:rPr>
              <a:t>ADAMS     CLERK           1100</a:t>
            </a:r>
          </a:p>
          <a:p>
            <a:pPr>
              <a:buNone/>
            </a:pPr>
            <a:r>
              <a:rPr lang="en-US" sz="5600" dirty="0">
                <a:solidFill>
                  <a:srgbClr val="0000FF"/>
                </a:solidFill>
                <a:latin typeface="Bookman Old Style" pitchFamily="18" charset="0"/>
              </a:rPr>
              <a:t>JAMES      CLERK           950</a:t>
            </a:r>
          </a:p>
          <a:p>
            <a:pPr>
              <a:buNone/>
            </a:pPr>
            <a:r>
              <a:rPr lang="en-US" sz="5600" dirty="0">
                <a:solidFill>
                  <a:srgbClr val="0000FF"/>
                </a:solidFill>
                <a:latin typeface="Bookman Old Style" pitchFamily="18" charset="0"/>
              </a:rPr>
              <a:t>FORD        ANALYST       3000</a:t>
            </a:r>
          </a:p>
          <a:p>
            <a:pPr>
              <a:buNone/>
            </a:pPr>
            <a:r>
              <a:rPr lang="en-US" sz="5600" dirty="0">
                <a:solidFill>
                  <a:srgbClr val="0000FF"/>
                </a:solidFill>
                <a:latin typeface="Bookman Old Style" pitchFamily="18" charset="0"/>
              </a:rPr>
              <a:t>MILLER     CLERK           1300</a:t>
            </a:r>
          </a:p>
          <a:p>
            <a:pPr>
              <a:buNone/>
            </a:pPr>
            <a:endParaRPr lang="en-US" sz="5600" dirty="0">
              <a:solidFill>
                <a:srgbClr val="0000FF"/>
              </a:solidFill>
              <a:latin typeface="Bookman Old Style" pitchFamily="18" charset="0"/>
            </a:endParaRPr>
          </a:p>
          <a:p>
            <a:pPr>
              <a:buNone/>
            </a:pPr>
            <a:r>
              <a:rPr lang="en-US" sz="5600" dirty="0">
                <a:solidFill>
                  <a:srgbClr val="0000FF"/>
                </a:solidFill>
                <a:latin typeface="Bookman Old Style" pitchFamily="18" charset="0"/>
              </a:rPr>
              <a:t>14 rows selected.</a:t>
            </a:r>
          </a:p>
          <a:p>
            <a:pPr>
              <a:buNone/>
            </a:pPr>
            <a:r>
              <a:rPr lang="en-US" sz="4800" dirty="0"/>
              <a:t>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79</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043595" cy="5320081"/>
          </a:xfrm>
        </p:spPr>
        <p:txBody>
          <a:bodyPr/>
          <a:lstStyle/>
          <a:p>
            <a:pPr>
              <a:buNone/>
            </a:pPr>
            <a:r>
              <a:rPr lang="en-IN" sz="2400" dirty="0">
                <a:solidFill>
                  <a:srgbClr val="C00000"/>
                </a:solidFill>
                <a:latin typeface="Copperplate Gothic Light" panose="020E0507020206020404" pitchFamily="34" charset="0"/>
              </a:rPr>
              <a:t>Data Definition Language (DDL)</a:t>
            </a:r>
          </a:p>
          <a:p>
            <a:pPr>
              <a:buNone/>
            </a:pPr>
            <a:r>
              <a:rPr lang="en-IN" sz="2400" dirty="0">
                <a:solidFill>
                  <a:srgbClr val="C00000"/>
                </a:solidFill>
                <a:latin typeface="Copperplate Gothic Light" panose="020E0507020206020404" pitchFamily="34" charset="0"/>
              </a:rPr>
              <a:t>ALTER COMMAND</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a:t>
            </a:fld>
            <a:endParaRPr lang="en-IN"/>
          </a:p>
        </p:txBody>
      </p:sp>
      <p:sp>
        <p:nvSpPr>
          <p:cNvPr id="7" name="Content Placeholder 1"/>
          <p:cNvSpPr txBox="1">
            <a:spLocks/>
          </p:cNvSpPr>
          <p:nvPr/>
        </p:nvSpPr>
        <p:spPr>
          <a:xfrm>
            <a:off x="594480" y="2073360"/>
            <a:ext cx="10515600" cy="1458903"/>
          </a:xfrm>
          <a:prstGeom prst="rect">
            <a:avLst/>
          </a:prstGeom>
          <a:ln>
            <a:solidFill>
              <a:srgbClr val="C00000"/>
            </a:solidFill>
          </a:ln>
        </p:spPr>
        <p:txBody>
          <a:bodyPr vert="horz" lIns="94640" tIns="47320" rIns="94640" bIns="47320" rtlCol="0">
            <a:normAutofit/>
          </a:bodyPr>
          <a:lstStyle/>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1050" b="0" i="0" u="none" strike="noStrike" kern="1200" cap="none" spc="0" normalizeH="0" baseline="0" noProof="0" dirty="0">
              <a:ln>
                <a:noFill/>
              </a:ln>
              <a:solidFill>
                <a:srgbClr val="C00000"/>
              </a:solidFill>
              <a:effectLst/>
              <a:uLnTx/>
              <a:uFillTx/>
              <a:latin typeface="Copperplate Gothic Light" panose="020E0507020206020404" pitchFamily="34"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rgbClr val="C00000"/>
                </a:solidFill>
                <a:effectLst/>
                <a:uLnTx/>
                <a:uFillTx/>
                <a:latin typeface="Copperplate Gothic Light" panose="020E0507020206020404" pitchFamily="34" charset="0"/>
                <a:ea typeface="+mn-ea"/>
                <a:cs typeface="+mn-cs"/>
              </a:rPr>
              <a:t>Syntax</a:t>
            </a:r>
            <a:r>
              <a:rPr kumimoji="0" lang="en-IN" sz="2400" b="0" i="0" u="none" strike="noStrike" kern="1200" cap="none" spc="0" normalizeH="0" baseline="0" noProof="0" dirty="0">
                <a:ln>
                  <a:noFill/>
                </a:ln>
                <a:solidFill>
                  <a:schemeClr val="tx1"/>
                </a:solidFill>
                <a:effectLst/>
                <a:uLnTx/>
                <a:uFillTx/>
                <a:latin typeface="+mn-lt"/>
                <a:ea typeface="+mn-ea"/>
                <a:cs typeface="+mn-cs"/>
              </a:rPr>
              <a:t> </a:t>
            </a:r>
            <a:r>
              <a:rPr kumimoji="0" lang="en-IN" sz="24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to DROP a column </a:t>
            </a: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9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ALTER TABLE </a:t>
            </a:r>
            <a:r>
              <a:rPr kumimoji="0" lang="en-IN" sz="2400" b="0" i="0" u="none" strike="noStrike" kern="1200" cap="none" spc="0" normalizeH="0" baseline="0" noProof="0" dirty="0" err="1">
                <a:ln>
                  <a:noFill/>
                </a:ln>
                <a:solidFill>
                  <a:srgbClr val="C00000"/>
                </a:solidFill>
                <a:effectLst/>
                <a:uLnTx/>
                <a:uFillTx/>
                <a:latin typeface="Bookman Old Style" panose="02050604050505020204" pitchFamily="18" charset="0"/>
                <a:ea typeface="+mn-ea"/>
                <a:cs typeface="+mn-cs"/>
              </a:rPr>
              <a:t>table_name</a:t>
            </a:r>
            <a:r>
              <a:rPr kumimoji="0" lang="en-IN" sz="24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 DROP column </a:t>
            </a:r>
            <a:r>
              <a:rPr kumimoji="0" lang="en-IN" sz="2400" b="0" i="0" u="none" strike="noStrike" kern="1200" cap="none" spc="0" normalizeH="0" baseline="0" noProof="0" dirty="0" err="1">
                <a:ln>
                  <a:noFill/>
                </a:ln>
                <a:solidFill>
                  <a:srgbClr val="C00000"/>
                </a:solidFill>
                <a:effectLst/>
                <a:uLnTx/>
                <a:uFillTx/>
                <a:latin typeface="Bookman Old Style" panose="02050604050505020204" pitchFamily="18" charset="0"/>
                <a:ea typeface="+mn-ea"/>
                <a:cs typeface="+mn-cs"/>
              </a:rPr>
              <a:t>column_name</a:t>
            </a:r>
            <a:r>
              <a:rPr kumimoji="0" lang="en-IN" sz="24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a:t>
            </a:r>
          </a:p>
        </p:txBody>
      </p:sp>
      <p:sp>
        <p:nvSpPr>
          <p:cNvPr id="8" name="TextBox 7"/>
          <p:cNvSpPr txBox="1"/>
          <p:nvPr/>
        </p:nvSpPr>
        <p:spPr>
          <a:xfrm>
            <a:off x="554864" y="4196334"/>
            <a:ext cx="10515600" cy="1600438"/>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DROP column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a:t>
            </a:r>
          </a:p>
          <a:p>
            <a:endParaRPr lang="en-IN" sz="1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 </a:t>
            </a:r>
          </a:p>
        </p:txBody>
      </p:sp>
      <p:sp>
        <p:nvSpPr>
          <p:cNvPr id="9" name="TextBox 8"/>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715832" cy="5320081"/>
          </a:xfrm>
        </p:spPr>
        <p:txBody>
          <a:bodyPr>
            <a:normAutofit/>
          </a:bodyPr>
          <a:lstStyle/>
          <a:p>
            <a:pPr>
              <a:buNone/>
            </a:pPr>
            <a:r>
              <a:rPr lang="en-US" sz="3600" dirty="0">
                <a:solidFill>
                  <a:srgbClr val="C00000"/>
                </a:solidFill>
                <a:latin typeface="Copperplate Gothic Light" pitchFamily="34" charset="0"/>
              </a:rPr>
              <a:t>Views</a:t>
            </a:r>
            <a:r>
              <a:rPr lang="en-US" dirty="0">
                <a:solidFill>
                  <a:srgbClr val="C00000"/>
                </a:solidFill>
                <a:latin typeface="Copperplate Gothic Light" pitchFamily="34" charset="0"/>
              </a:rPr>
              <a:t> </a:t>
            </a:r>
          </a:p>
          <a:p>
            <a:pPr>
              <a:buNone/>
            </a:pPr>
            <a:r>
              <a:rPr lang="en-US" sz="2600" dirty="0">
                <a:solidFill>
                  <a:srgbClr val="C00000"/>
                </a:solidFill>
                <a:latin typeface="Copperplate Gothic Light" pitchFamily="34" charset="0"/>
              </a:rPr>
              <a:t>Example 3:</a:t>
            </a:r>
            <a:r>
              <a:rPr lang="en-US" sz="2600" dirty="0">
                <a:solidFill>
                  <a:srgbClr val="0000FF"/>
                </a:solidFill>
                <a:latin typeface="Bookman Old Style" pitchFamily="18" charset="0"/>
              </a:rPr>
              <a:t> Creating a view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 table using selected rows</a:t>
            </a:r>
          </a:p>
          <a:p>
            <a:pPr>
              <a:buNone/>
            </a:pPr>
            <a:r>
              <a:rPr lang="en-US" sz="2600" dirty="0">
                <a:solidFill>
                  <a:srgbClr val="0000FF"/>
                </a:solidFill>
                <a:latin typeface="Bookman Old Style" pitchFamily="18" charset="0"/>
              </a:rPr>
              <a:t>SQL&gt; create view emp_view2 as select * from </a:t>
            </a:r>
            <a:r>
              <a:rPr lang="en-US" sz="2600" dirty="0" err="1">
                <a:solidFill>
                  <a:srgbClr val="0000FF"/>
                </a:solidFill>
                <a:latin typeface="Bookman Old Style" pitchFamily="18" charset="0"/>
              </a:rPr>
              <a:t>emp</a:t>
            </a:r>
            <a:r>
              <a:rPr lang="en-US" sz="2600" dirty="0">
                <a:solidFill>
                  <a:srgbClr val="0000FF"/>
                </a:solidFill>
                <a:latin typeface="Bookman Old Style" pitchFamily="18" charset="0"/>
              </a:rPr>
              <a:t> where </a:t>
            </a:r>
            <a:r>
              <a:rPr lang="en-US" sz="2600" dirty="0" err="1">
                <a:solidFill>
                  <a:srgbClr val="0000FF"/>
                </a:solidFill>
                <a:latin typeface="Bookman Old Style" pitchFamily="18" charset="0"/>
              </a:rPr>
              <a:t>deptno</a:t>
            </a:r>
            <a:r>
              <a:rPr lang="en-US" sz="2600" dirty="0">
                <a:solidFill>
                  <a:srgbClr val="0000FF"/>
                </a:solidFill>
                <a:latin typeface="Bookman Old Style" pitchFamily="18" charset="0"/>
              </a:rPr>
              <a:t>=10;</a:t>
            </a:r>
            <a:endParaRPr lang="en-US" sz="3600" dirty="0">
              <a:solidFill>
                <a:srgbClr val="0000FF"/>
              </a:solidFill>
              <a:latin typeface="Bookman Old Style" pitchFamily="18" charset="0"/>
            </a:endParaRPr>
          </a:p>
          <a:p>
            <a:pPr>
              <a:buNone/>
            </a:pPr>
            <a:r>
              <a:rPr lang="en-US" sz="2600" dirty="0">
                <a:solidFill>
                  <a:srgbClr val="0000FF"/>
                </a:solidFill>
                <a:latin typeface="Bookman Old Style" pitchFamily="18" charset="0"/>
              </a:rPr>
              <a:t>View created.</a:t>
            </a:r>
          </a:p>
          <a:p>
            <a:pPr>
              <a:buNone/>
            </a:pPr>
            <a:endParaRPr lang="en-US" sz="2600" dirty="0">
              <a:solidFill>
                <a:srgbClr val="0000FF"/>
              </a:solidFill>
              <a:latin typeface="Bookman Old Style" pitchFamily="18" charset="0"/>
            </a:endParaRPr>
          </a:p>
          <a:p>
            <a:pPr>
              <a:buNone/>
            </a:pPr>
            <a:r>
              <a:rPr lang="en-US" sz="2200" dirty="0">
                <a:solidFill>
                  <a:srgbClr val="0000FF"/>
                </a:solidFill>
                <a:latin typeface="Bookman Old Style" pitchFamily="18" charset="0"/>
              </a:rPr>
              <a:t> EMPNO ENAME      JOB            MGR HIREDATE         SAL       COMM     DEPTNO</a:t>
            </a:r>
          </a:p>
          <a:p>
            <a:pPr>
              <a:buNone/>
            </a:pPr>
            <a:r>
              <a:rPr lang="en-US" sz="2200" dirty="0">
                <a:solidFill>
                  <a:srgbClr val="0000FF"/>
                </a:solidFill>
                <a:latin typeface="Bookman Old Style" pitchFamily="18" charset="0"/>
              </a:rPr>
              <a:t>---------- ---------- ---------         ---------- ---------        ----------    ----------     ----------</a:t>
            </a:r>
          </a:p>
          <a:p>
            <a:pPr>
              <a:buNone/>
            </a:pPr>
            <a:r>
              <a:rPr lang="en-US" sz="2200" dirty="0">
                <a:solidFill>
                  <a:srgbClr val="0000FF"/>
                </a:solidFill>
                <a:latin typeface="Bookman Old Style" pitchFamily="18" charset="0"/>
              </a:rPr>
              <a:t>      7782 CLARK   MANAGER      7839 09-JUN-81       2450                    	      10</a:t>
            </a:r>
          </a:p>
          <a:p>
            <a:pPr>
              <a:buNone/>
            </a:pPr>
            <a:r>
              <a:rPr lang="en-US" sz="2200" dirty="0">
                <a:solidFill>
                  <a:srgbClr val="0000FF"/>
                </a:solidFill>
                <a:latin typeface="Bookman Old Style" pitchFamily="18" charset="0"/>
              </a:rPr>
              <a:t>      7839 KING      PRESIDENT            17-NOV-81       5000                               10</a:t>
            </a:r>
          </a:p>
          <a:p>
            <a:pPr>
              <a:buNone/>
            </a:pPr>
            <a:r>
              <a:rPr lang="en-US" sz="2200" dirty="0">
                <a:solidFill>
                  <a:srgbClr val="0000FF"/>
                </a:solidFill>
                <a:latin typeface="Bookman Old Style" pitchFamily="18" charset="0"/>
              </a:rPr>
              <a:t>      7934 MILLER  CLERK           7782 23-JAN-82       1300                                10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1644394" cy="6072230"/>
          </a:xfrm>
        </p:spPr>
        <p:txBody>
          <a:bodyPr>
            <a:normAutofit fontScale="47500" lnSpcReduction="20000"/>
          </a:bodyPr>
          <a:lstStyle/>
          <a:p>
            <a:pPr>
              <a:buNone/>
            </a:pPr>
            <a:r>
              <a:rPr lang="en-US" sz="5100" dirty="0">
                <a:solidFill>
                  <a:srgbClr val="C00000"/>
                </a:solidFill>
                <a:latin typeface="Copperplate Gothic Light" pitchFamily="34" charset="0"/>
              </a:rPr>
              <a:t>Views </a:t>
            </a:r>
          </a:p>
          <a:p>
            <a:pPr>
              <a:buNone/>
            </a:pPr>
            <a:endParaRPr lang="en-US" sz="4400" dirty="0">
              <a:solidFill>
                <a:srgbClr val="C00000"/>
              </a:solidFill>
              <a:latin typeface="Copperplate Gothic Light" pitchFamily="34" charset="0"/>
            </a:endParaRPr>
          </a:p>
          <a:p>
            <a:pPr>
              <a:buNone/>
            </a:pPr>
            <a:r>
              <a:rPr lang="en-US" sz="4400" dirty="0">
                <a:solidFill>
                  <a:srgbClr val="C00000"/>
                </a:solidFill>
                <a:latin typeface="Copperplate Gothic Light" pitchFamily="34" charset="0"/>
              </a:rPr>
              <a:t>Example 4:</a:t>
            </a:r>
            <a:r>
              <a:rPr lang="en-US" sz="4400" dirty="0">
                <a:solidFill>
                  <a:srgbClr val="0000FF"/>
                </a:solidFill>
                <a:latin typeface="Bookman Old Style" pitchFamily="18" charset="0"/>
              </a:rPr>
              <a:t> Creating a view from </a:t>
            </a:r>
            <a:r>
              <a:rPr lang="en-US" sz="4400" dirty="0" err="1">
                <a:solidFill>
                  <a:srgbClr val="0000FF"/>
                </a:solidFill>
                <a:latin typeface="Bookman Old Style" pitchFamily="18" charset="0"/>
              </a:rPr>
              <a:t>emp</a:t>
            </a:r>
            <a:r>
              <a:rPr lang="en-US" sz="4400" dirty="0">
                <a:solidFill>
                  <a:srgbClr val="0000FF"/>
                </a:solidFill>
                <a:latin typeface="Bookman Old Style" pitchFamily="18" charset="0"/>
              </a:rPr>
              <a:t> table using selected rows</a:t>
            </a:r>
          </a:p>
          <a:p>
            <a:pPr>
              <a:buNone/>
            </a:pPr>
            <a:endParaRPr lang="en-US" sz="4400" dirty="0">
              <a:solidFill>
                <a:srgbClr val="0000FF"/>
              </a:solidFill>
              <a:latin typeface="Bookman Old Style" pitchFamily="18" charset="0"/>
            </a:endParaRPr>
          </a:p>
          <a:p>
            <a:pPr>
              <a:buNone/>
            </a:pPr>
            <a:r>
              <a:rPr lang="en-US" sz="4200" dirty="0">
                <a:solidFill>
                  <a:srgbClr val="0000FF"/>
                </a:solidFill>
                <a:latin typeface="Bookman Old Style" pitchFamily="18" charset="0"/>
              </a:rPr>
              <a:t>SQL&gt; create view emp_view3 as select </a:t>
            </a:r>
            <a:r>
              <a:rPr lang="en-US" sz="4200" dirty="0" err="1">
                <a:solidFill>
                  <a:srgbClr val="0000FF"/>
                </a:solidFill>
                <a:latin typeface="Bookman Old Style" pitchFamily="18" charset="0"/>
              </a:rPr>
              <a:t>ename,job</a:t>
            </a:r>
            <a:r>
              <a:rPr lang="en-US" sz="4200" dirty="0">
                <a:solidFill>
                  <a:srgbClr val="0000FF"/>
                </a:solidFill>
                <a:latin typeface="Bookman Old Style" pitchFamily="18" charset="0"/>
              </a:rPr>
              <a:t> from </a:t>
            </a:r>
            <a:r>
              <a:rPr lang="en-US" sz="4200" dirty="0" err="1">
                <a:solidFill>
                  <a:srgbClr val="0000FF"/>
                </a:solidFill>
                <a:latin typeface="Bookman Old Style" pitchFamily="18" charset="0"/>
              </a:rPr>
              <a:t>emp</a:t>
            </a:r>
            <a:r>
              <a:rPr lang="en-US" sz="4200" dirty="0">
                <a:solidFill>
                  <a:srgbClr val="0000FF"/>
                </a:solidFill>
                <a:latin typeface="Bookman Old Style" pitchFamily="18" charset="0"/>
              </a:rPr>
              <a:t> where </a:t>
            </a:r>
            <a:r>
              <a:rPr lang="en-US" sz="4200" dirty="0" err="1">
                <a:solidFill>
                  <a:srgbClr val="0000FF"/>
                </a:solidFill>
                <a:latin typeface="Bookman Old Style" pitchFamily="18" charset="0"/>
              </a:rPr>
              <a:t>sal</a:t>
            </a:r>
            <a:r>
              <a:rPr lang="en-US" sz="4200" dirty="0">
                <a:solidFill>
                  <a:srgbClr val="0000FF"/>
                </a:solidFill>
                <a:latin typeface="Bookman Old Style" pitchFamily="18" charset="0"/>
              </a:rPr>
              <a:t>&gt;2000;</a:t>
            </a:r>
          </a:p>
          <a:p>
            <a:pPr>
              <a:buNone/>
            </a:pPr>
            <a:r>
              <a:rPr lang="en-US" sz="4200" dirty="0">
                <a:solidFill>
                  <a:srgbClr val="0000FF"/>
                </a:solidFill>
                <a:latin typeface="Bookman Old Style" pitchFamily="18" charset="0"/>
              </a:rPr>
              <a:t>View created.</a:t>
            </a:r>
          </a:p>
          <a:p>
            <a:pPr>
              <a:buNone/>
            </a:pPr>
            <a:endParaRPr lang="en-US" sz="4200" dirty="0">
              <a:solidFill>
                <a:srgbClr val="0000FF"/>
              </a:solidFill>
              <a:latin typeface="Bookman Old Style" pitchFamily="18" charset="0"/>
            </a:endParaRPr>
          </a:p>
          <a:p>
            <a:pPr>
              <a:buNone/>
            </a:pPr>
            <a:r>
              <a:rPr lang="en-US" sz="4200" dirty="0">
                <a:solidFill>
                  <a:srgbClr val="0000FF"/>
                </a:solidFill>
                <a:latin typeface="Bookman Old Style" pitchFamily="18" charset="0"/>
              </a:rPr>
              <a:t>SQL&gt; select * from emp_view3;</a:t>
            </a:r>
          </a:p>
          <a:p>
            <a:pPr>
              <a:buNone/>
            </a:pPr>
            <a:endParaRPr lang="en-US" sz="4200" dirty="0">
              <a:solidFill>
                <a:srgbClr val="0000FF"/>
              </a:solidFill>
              <a:latin typeface="Bookman Old Style" pitchFamily="18" charset="0"/>
            </a:endParaRPr>
          </a:p>
          <a:p>
            <a:pPr>
              <a:buNone/>
            </a:pPr>
            <a:r>
              <a:rPr lang="en-US" sz="4200" dirty="0">
                <a:solidFill>
                  <a:srgbClr val="0000FF"/>
                </a:solidFill>
                <a:latin typeface="Bookman Old Style" pitchFamily="18" charset="0"/>
              </a:rPr>
              <a:t>ENAME      JOB</a:t>
            </a:r>
          </a:p>
          <a:p>
            <a:pPr>
              <a:buNone/>
            </a:pPr>
            <a:r>
              <a:rPr lang="en-US" sz="4200" dirty="0">
                <a:solidFill>
                  <a:srgbClr val="0000FF"/>
                </a:solidFill>
                <a:latin typeface="Bookman Old Style" pitchFamily="18" charset="0"/>
              </a:rPr>
              <a:t>----------     ---------</a:t>
            </a:r>
          </a:p>
          <a:p>
            <a:pPr>
              <a:buNone/>
            </a:pPr>
            <a:r>
              <a:rPr lang="en-US" sz="4200" dirty="0">
                <a:solidFill>
                  <a:srgbClr val="0000FF"/>
                </a:solidFill>
                <a:latin typeface="Bookman Old Style" pitchFamily="18" charset="0"/>
              </a:rPr>
              <a:t>JONES      MANAGER</a:t>
            </a:r>
          </a:p>
          <a:p>
            <a:pPr>
              <a:buNone/>
            </a:pPr>
            <a:r>
              <a:rPr lang="en-US" sz="4200" dirty="0">
                <a:solidFill>
                  <a:srgbClr val="0000FF"/>
                </a:solidFill>
                <a:latin typeface="Bookman Old Style" pitchFamily="18" charset="0"/>
              </a:rPr>
              <a:t>BLAKE      MANAGER</a:t>
            </a:r>
          </a:p>
          <a:p>
            <a:pPr>
              <a:buNone/>
            </a:pPr>
            <a:r>
              <a:rPr lang="en-US" sz="4200" dirty="0">
                <a:solidFill>
                  <a:srgbClr val="0000FF"/>
                </a:solidFill>
                <a:latin typeface="Bookman Old Style" pitchFamily="18" charset="0"/>
              </a:rPr>
              <a:t>CLARK      MANAGER</a:t>
            </a:r>
          </a:p>
          <a:p>
            <a:pPr>
              <a:buNone/>
            </a:pPr>
            <a:r>
              <a:rPr lang="en-US" sz="4200" dirty="0">
                <a:solidFill>
                  <a:srgbClr val="0000FF"/>
                </a:solidFill>
                <a:latin typeface="Bookman Old Style" pitchFamily="18" charset="0"/>
              </a:rPr>
              <a:t>SCOTT      ANALYST</a:t>
            </a:r>
          </a:p>
          <a:p>
            <a:pPr>
              <a:buNone/>
            </a:pPr>
            <a:r>
              <a:rPr lang="en-US" sz="4200" dirty="0">
                <a:solidFill>
                  <a:srgbClr val="0000FF"/>
                </a:solidFill>
                <a:latin typeface="Bookman Old Style" pitchFamily="18" charset="0"/>
              </a:rPr>
              <a:t>KING         PRESIDENT</a:t>
            </a:r>
          </a:p>
          <a:p>
            <a:pPr>
              <a:buNone/>
            </a:pPr>
            <a:r>
              <a:rPr lang="en-US" sz="4200" dirty="0">
                <a:solidFill>
                  <a:srgbClr val="0000FF"/>
                </a:solidFill>
                <a:latin typeface="Bookman Old Style" pitchFamily="18" charset="0"/>
              </a:rPr>
              <a:t>FORD        ANALYST</a:t>
            </a:r>
          </a:p>
          <a:p>
            <a:pPr>
              <a:buNone/>
            </a:pPr>
            <a:endParaRPr lang="en-US" sz="4200" dirty="0">
              <a:solidFill>
                <a:srgbClr val="0000FF"/>
              </a:solidFill>
              <a:latin typeface="Bookman Old Style" pitchFamily="18" charset="0"/>
            </a:endParaRPr>
          </a:p>
          <a:p>
            <a:pPr>
              <a:buNone/>
            </a:pPr>
            <a:r>
              <a:rPr lang="en-US" sz="4200" dirty="0">
                <a:solidFill>
                  <a:srgbClr val="0000FF"/>
                </a:solidFill>
                <a:latin typeface="Bookman Old Style" pitchFamily="18" charset="0"/>
              </a:rPr>
              <a:t>6 rows selected.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430079" cy="6072230"/>
          </a:xfrm>
        </p:spPr>
        <p:txBody>
          <a:bodyPr>
            <a:normAutofit fontScale="32500" lnSpcReduction="20000"/>
          </a:bodyPr>
          <a:lstStyle/>
          <a:p>
            <a:pPr>
              <a:buNone/>
            </a:pPr>
            <a:r>
              <a:rPr lang="en-US" sz="5500" dirty="0">
                <a:solidFill>
                  <a:srgbClr val="C00000"/>
                </a:solidFill>
                <a:latin typeface="Copperplate Gothic Light" pitchFamily="34" charset="0"/>
              </a:rPr>
              <a:t>Views </a:t>
            </a:r>
          </a:p>
          <a:p>
            <a:pPr>
              <a:buNone/>
            </a:pPr>
            <a:r>
              <a:rPr lang="en-US" sz="5500" dirty="0">
                <a:solidFill>
                  <a:srgbClr val="C00000"/>
                </a:solidFill>
                <a:latin typeface="Copperplate Gothic Light" pitchFamily="34" charset="0"/>
              </a:rPr>
              <a:t>Example 4:</a:t>
            </a:r>
            <a:r>
              <a:rPr lang="en-US" sz="5500" dirty="0">
                <a:solidFill>
                  <a:srgbClr val="0000FF"/>
                </a:solidFill>
                <a:latin typeface="Bookman Old Style" pitchFamily="18" charset="0"/>
              </a:rPr>
              <a:t> Creating a view from </a:t>
            </a:r>
            <a:r>
              <a:rPr lang="en-US" sz="5500" dirty="0" err="1">
                <a:solidFill>
                  <a:srgbClr val="0000FF"/>
                </a:solidFill>
                <a:latin typeface="Bookman Old Style" pitchFamily="18" charset="0"/>
              </a:rPr>
              <a:t>emp</a:t>
            </a:r>
            <a:r>
              <a:rPr lang="en-US" sz="5500" dirty="0">
                <a:solidFill>
                  <a:srgbClr val="0000FF"/>
                </a:solidFill>
                <a:latin typeface="Bookman Old Style" pitchFamily="18" charset="0"/>
              </a:rPr>
              <a:t> and dept table</a:t>
            </a:r>
          </a:p>
          <a:p>
            <a:pPr>
              <a:buNone/>
            </a:pPr>
            <a:endParaRPr lang="en-US" sz="3600" dirty="0">
              <a:solidFill>
                <a:srgbClr val="0000FF"/>
              </a:solidFill>
              <a:latin typeface="Bookman Old Style" pitchFamily="18" charset="0"/>
            </a:endParaRPr>
          </a:p>
          <a:p>
            <a:pPr>
              <a:buNone/>
            </a:pPr>
            <a:r>
              <a:rPr lang="en-US" sz="4900" dirty="0">
                <a:solidFill>
                  <a:srgbClr val="0000FF"/>
                </a:solidFill>
                <a:latin typeface="Bookman Old Style" pitchFamily="18" charset="0"/>
              </a:rPr>
              <a:t>SQL&gt; create view </a:t>
            </a:r>
            <a:r>
              <a:rPr lang="en-US" sz="4900" dirty="0" err="1">
                <a:solidFill>
                  <a:srgbClr val="0000FF"/>
                </a:solidFill>
                <a:latin typeface="Bookman Old Style" pitchFamily="18" charset="0"/>
              </a:rPr>
              <a:t>emp_dept</a:t>
            </a:r>
            <a:r>
              <a:rPr lang="en-US" sz="4900" dirty="0">
                <a:solidFill>
                  <a:srgbClr val="0000FF"/>
                </a:solidFill>
                <a:latin typeface="Bookman Old Style" pitchFamily="18" charset="0"/>
              </a:rPr>
              <a:t> as select </a:t>
            </a:r>
            <a:r>
              <a:rPr lang="en-US" sz="4900" dirty="0" err="1">
                <a:solidFill>
                  <a:srgbClr val="0000FF"/>
                </a:solidFill>
                <a:latin typeface="Bookman Old Style" pitchFamily="18" charset="0"/>
              </a:rPr>
              <a:t>ename,dname</a:t>
            </a:r>
            <a:r>
              <a:rPr lang="en-US" sz="4900" dirty="0">
                <a:solidFill>
                  <a:srgbClr val="0000FF"/>
                </a:solidFill>
                <a:latin typeface="Bookman Old Style" pitchFamily="18" charset="0"/>
              </a:rPr>
              <a:t> from </a:t>
            </a:r>
            <a:r>
              <a:rPr lang="en-US" sz="4900" dirty="0" err="1">
                <a:solidFill>
                  <a:srgbClr val="0000FF"/>
                </a:solidFill>
                <a:latin typeface="Bookman Old Style" pitchFamily="18" charset="0"/>
              </a:rPr>
              <a:t>emp</a:t>
            </a:r>
            <a:r>
              <a:rPr lang="en-US" sz="4900" dirty="0">
                <a:solidFill>
                  <a:srgbClr val="0000FF"/>
                </a:solidFill>
                <a:latin typeface="Bookman Old Style" pitchFamily="18" charset="0"/>
              </a:rPr>
              <a:t>, dept where </a:t>
            </a:r>
            <a:r>
              <a:rPr lang="en-US" sz="4900" dirty="0" err="1">
                <a:solidFill>
                  <a:srgbClr val="0000FF"/>
                </a:solidFill>
                <a:latin typeface="Bookman Old Style" pitchFamily="18" charset="0"/>
              </a:rPr>
              <a:t>emp.deptno</a:t>
            </a:r>
            <a:r>
              <a:rPr lang="en-US" sz="4900" dirty="0">
                <a:solidFill>
                  <a:srgbClr val="0000FF"/>
                </a:solidFill>
                <a:latin typeface="Bookman Old Style" pitchFamily="18" charset="0"/>
              </a:rPr>
              <a:t>=</a:t>
            </a:r>
            <a:r>
              <a:rPr lang="en-US" sz="4900" dirty="0" err="1">
                <a:solidFill>
                  <a:srgbClr val="0000FF"/>
                </a:solidFill>
                <a:latin typeface="Bookman Old Style" pitchFamily="18" charset="0"/>
              </a:rPr>
              <a:t>dept.deptno</a:t>
            </a:r>
            <a:r>
              <a:rPr lang="en-US" sz="4900" dirty="0">
                <a:solidFill>
                  <a:srgbClr val="0000FF"/>
                </a:solidFill>
                <a:latin typeface="Bookman Old Style" pitchFamily="18" charset="0"/>
              </a:rPr>
              <a:t>;</a:t>
            </a:r>
          </a:p>
          <a:p>
            <a:pPr>
              <a:buNone/>
            </a:pPr>
            <a:r>
              <a:rPr lang="en-US" sz="4900" dirty="0">
                <a:solidFill>
                  <a:srgbClr val="0000FF"/>
                </a:solidFill>
                <a:latin typeface="Bookman Old Style" pitchFamily="18" charset="0"/>
              </a:rPr>
              <a:t>View created.</a:t>
            </a:r>
          </a:p>
          <a:p>
            <a:pPr>
              <a:buNone/>
            </a:pPr>
            <a:endParaRPr lang="en-US" sz="4900" dirty="0">
              <a:solidFill>
                <a:srgbClr val="0000FF"/>
              </a:solidFill>
              <a:latin typeface="Bookman Old Style" pitchFamily="18" charset="0"/>
            </a:endParaRPr>
          </a:p>
          <a:p>
            <a:pPr>
              <a:buNone/>
            </a:pPr>
            <a:r>
              <a:rPr lang="en-US" sz="4900" dirty="0">
                <a:solidFill>
                  <a:srgbClr val="0000FF"/>
                </a:solidFill>
                <a:latin typeface="Bookman Old Style" pitchFamily="18" charset="0"/>
              </a:rPr>
              <a:t>ENAME      DNAME</a:t>
            </a:r>
          </a:p>
          <a:p>
            <a:pPr>
              <a:buNone/>
            </a:pPr>
            <a:r>
              <a:rPr lang="en-US" sz="4900" dirty="0">
                <a:solidFill>
                  <a:srgbClr val="0000FF"/>
                </a:solidFill>
                <a:latin typeface="Bookman Old Style" pitchFamily="18" charset="0"/>
              </a:rPr>
              <a:t>---------- --------------</a:t>
            </a:r>
          </a:p>
          <a:p>
            <a:pPr>
              <a:buNone/>
            </a:pPr>
            <a:r>
              <a:rPr lang="en-US" sz="4900" dirty="0">
                <a:solidFill>
                  <a:srgbClr val="0000FF"/>
                </a:solidFill>
                <a:latin typeface="Bookman Old Style" pitchFamily="18" charset="0"/>
              </a:rPr>
              <a:t>SMITH      RESEARCH</a:t>
            </a:r>
          </a:p>
          <a:p>
            <a:pPr>
              <a:buNone/>
            </a:pPr>
            <a:r>
              <a:rPr lang="en-US" sz="4900" dirty="0">
                <a:solidFill>
                  <a:srgbClr val="0000FF"/>
                </a:solidFill>
                <a:latin typeface="Bookman Old Style" pitchFamily="18" charset="0"/>
              </a:rPr>
              <a:t>ALLEN      SALES</a:t>
            </a:r>
          </a:p>
          <a:p>
            <a:pPr>
              <a:buNone/>
            </a:pPr>
            <a:r>
              <a:rPr lang="en-US" sz="4900" dirty="0">
                <a:solidFill>
                  <a:srgbClr val="0000FF"/>
                </a:solidFill>
                <a:latin typeface="Bookman Old Style" pitchFamily="18" charset="0"/>
              </a:rPr>
              <a:t>WARD       SALES</a:t>
            </a:r>
          </a:p>
          <a:p>
            <a:pPr>
              <a:buNone/>
            </a:pPr>
            <a:r>
              <a:rPr lang="en-US" sz="4900" dirty="0">
                <a:solidFill>
                  <a:srgbClr val="0000FF"/>
                </a:solidFill>
                <a:latin typeface="Bookman Old Style" pitchFamily="18" charset="0"/>
              </a:rPr>
              <a:t>JONES      RESEARCH</a:t>
            </a:r>
          </a:p>
          <a:p>
            <a:pPr>
              <a:buNone/>
            </a:pPr>
            <a:r>
              <a:rPr lang="en-US" sz="4900" dirty="0">
                <a:solidFill>
                  <a:srgbClr val="0000FF"/>
                </a:solidFill>
                <a:latin typeface="Bookman Old Style" pitchFamily="18" charset="0"/>
              </a:rPr>
              <a:t>MARTIN     SALES</a:t>
            </a:r>
          </a:p>
          <a:p>
            <a:pPr>
              <a:buNone/>
            </a:pPr>
            <a:r>
              <a:rPr lang="en-US" sz="4900" dirty="0">
                <a:solidFill>
                  <a:srgbClr val="0000FF"/>
                </a:solidFill>
                <a:latin typeface="Bookman Old Style" pitchFamily="18" charset="0"/>
              </a:rPr>
              <a:t>BLAKE      SALES</a:t>
            </a:r>
          </a:p>
          <a:p>
            <a:pPr>
              <a:buNone/>
            </a:pPr>
            <a:r>
              <a:rPr lang="en-US" sz="4900" dirty="0">
                <a:solidFill>
                  <a:srgbClr val="0000FF"/>
                </a:solidFill>
                <a:latin typeface="Bookman Old Style" pitchFamily="18" charset="0"/>
              </a:rPr>
              <a:t>CLARK      ACCOUNTING</a:t>
            </a:r>
          </a:p>
          <a:p>
            <a:pPr>
              <a:buNone/>
            </a:pPr>
            <a:r>
              <a:rPr lang="en-US" sz="4900" dirty="0">
                <a:solidFill>
                  <a:srgbClr val="0000FF"/>
                </a:solidFill>
                <a:latin typeface="Bookman Old Style" pitchFamily="18" charset="0"/>
              </a:rPr>
              <a:t>SCOTT      RESEARCH</a:t>
            </a:r>
          </a:p>
          <a:p>
            <a:pPr>
              <a:buNone/>
            </a:pPr>
            <a:r>
              <a:rPr lang="en-US" sz="4900" dirty="0">
                <a:solidFill>
                  <a:srgbClr val="0000FF"/>
                </a:solidFill>
                <a:latin typeface="Bookman Old Style" pitchFamily="18" charset="0"/>
              </a:rPr>
              <a:t>KING         ACCOUNTING</a:t>
            </a:r>
          </a:p>
          <a:p>
            <a:pPr>
              <a:buNone/>
            </a:pPr>
            <a:r>
              <a:rPr lang="en-US" sz="4900" dirty="0">
                <a:solidFill>
                  <a:srgbClr val="0000FF"/>
                </a:solidFill>
                <a:latin typeface="Bookman Old Style" pitchFamily="18" charset="0"/>
              </a:rPr>
              <a:t>TURNER    SALES</a:t>
            </a:r>
          </a:p>
          <a:p>
            <a:pPr>
              <a:buNone/>
            </a:pPr>
            <a:r>
              <a:rPr lang="en-US" sz="4900" dirty="0">
                <a:solidFill>
                  <a:srgbClr val="0000FF"/>
                </a:solidFill>
                <a:latin typeface="Bookman Old Style" pitchFamily="18" charset="0"/>
              </a:rPr>
              <a:t>ADAMS      RESEARCH</a:t>
            </a:r>
          </a:p>
          <a:p>
            <a:pPr>
              <a:buNone/>
            </a:pPr>
            <a:r>
              <a:rPr lang="en-US" sz="4900" dirty="0">
                <a:solidFill>
                  <a:srgbClr val="0000FF"/>
                </a:solidFill>
                <a:latin typeface="Bookman Old Style" pitchFamily="18" charset="0"/>
              </a:rPr>
              <a:t>JAMES      SALES</a:t>
            </a:r>
          </a:p>
          <a:p>
            <a:pPr>
              <a:buNone/>
            </a:pPr>
            <a:r>
              <a:rPr lang="en-US" sz="4900" dirty="0">
                <a:solidFill>
                  <a:srgbClr val="0000FF"/>
                </a:solidFill>
                <a:latin typeface="Bookman Old Style" pitchFamily="18" charset="0"/>
              </a:rPr>
              <a:t>FORD        RESEARCH</a:t>
            </a:r>
          </a:p>
          <a:p>
            <a:pPr>
              <a:buNone/>
            </a:pPr>
            <a:r>
              <a:rPr lang="en-US" sz="4900" dirty="0">
                <a:solidFill>
                  <a:srgbClr val="0000FF"/>
                </a:solidFill>
                <a:latin typeface="Bookman Old Style" pitchFamily="18" charset="0"/>
              </a:rPr>
              <a:t>MILLER     ACCOUNTING</a:t>
            </a:r>
          </a:p>
          <a:p>
            <a:pPr>
              <a:buNone/>
            </a:pPr>
            <a:endParaRPr lang="en-US" sz="4900" dirty="0">
              <a:solidFill>
                <a:srgbClr val="0000FF"/>
              </a:solidFill>
              <a:latin typeface="Bookman Old Style" pitchFamily="18" charset="0"/>
            </a:endParaRPr>
          </a:p>
          <a:p>
            <a:pPr>
              <a:buNone/>
            </a:pPr>
            <a:r>
              <a:rPr lang="en-US" sz="4900" dirty="0">
                <a:solidFill>
                  <a:srgbClr val="0000FF"/>
                </a:solidFill>
                <a:latin typeface="Bookman Old Style" pitchFamily="18" charset="0"/>
              </a:rPr>
              <a:t>14 rows selected.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724674"/>
            <a:ext cx="11186471" cy="5786477"/>
          </a:xfrm>
        </p:spPr>
        <p:txBody>
          <a:bodyPr>
            <a:normAutofit fontScale="92500"/>
          </a:bodyPr>
          <a:lstStyle/>
          <a:p>
            <a:pPr>
              <a:buNone/>
            </a:pPr>
            <a:r>
              <a:rPr lang="en-US" sz="2400" dirty="0">
                <a:solidFill>
                  <a:srgbClr val="C00000"/>
                </a:solidFill>
                <a:latin typeface="Copperplate Gothic Light" pitchFamily="34" charset="0"/>
              </a:rPr>
              <a:t>Data manipulation in Views</a:t>
            </a:r>
          </a:p>
          <a:p>
            <a:pPr>
              <a:buClr>
                <a:srgbClr val="C00000"/>
              </a:buClr>
              <a:buFont typeface="Wingdings" pitchFamily="2" charset="2"/>
              <a:buChar char="ü"/>
            </a:pPr>
            <a:r>
              <a:rPr lang="en-US" sz="2400" dirty="0">
                <a:solidFill>
                  <a:srgbClr val="0000FF"/>
                </a:solidFill>
                <a:latin typeface="Bookman Old Style" pitchFamily="18" charset="0"/>
              </a:rPr>
              <a:t>If view has been created from single table using all the fields the data manipulation is possible in view and table.</a:t>
            </a:r>
          </a:p>
          <a:p>
            <a:pPr lvl="1">
              <a:buClr>
                <a:srgbClr val="C00000"/>
              </a:buClr>
              <a:buFont typeface="Arial" pitchFamily="34" charset="0"/>
              <a:buChar char="•"/>
            </a:pPr>
            <a:r>
              <a:rPr lang="en-US" sz="2400" dirty="0">
                <a:solidFill>
                  <a:schemeClr val="accent3">
                    <a:lumMod val="50000"/>
                  </a:schemeClr>
                </a:solidFill>
                <a:latin typeface="Bookman Old Style" pitchFamily="18" charset="0"/>
              </a:rPr>
              <a:t>Whatever the changes made in table , that will reflected in view and vice versa.</a:t>
            </a:r>
          </a:p>
          <a:p>
            <a:pPr>
              <a:buClr>
                <a:srgbClr val="C00000"/>
              </a:buClr>
              <a:buFont typeface="Wingdings" pitchFamily="2" charset="2"/>
              <a:buChar char="ü"/>
            </a:pPr>
            <a:r>
              <a:rPr lang="en-US" sz="2400" dirty="0">
                <a:solidFill>
                  <a:srgbClr val="0000FF"/>
                </a:solidFill>
                <a:latin typeface="Bookman Old Style" pitchFamily="18" charset="0"/>
              </a:rPr>
              <a:t>If view has been created from single table using selected fields including NOT NULL and PRIMARY KEY columns , data manipulation is possible.</a:t>
            </a:r>
          </a:p>
          <a:p>
            <a:pPr lvl="1">
              <a:buClr>
                <a:srgbClr val="C00000"/>
              </a:buClr>
              <a:buFont typeface="Arial" pitchFamily="34" charset="0"/>
              <a:buChar char="•"/>
            </a:pPr>
            <a:r>
              <a:rPr lang="en-US" sz="2400" dirty="0">
                <a:solidFill>
                  <a:schemeClr val="accent3">
                    <a:lumMod val="50000"/>
                  </a:schemeClr>
                </a:solidFill>
                <a:latin typeface="Bookman Old Style" pitchFamily="18" charset="0"/>
              </a:rPr>
              <a:t>Whatever the changes made in table , that will reflected in view and vice versa.</a:t>
            </a:r>
          </a:p>
          <a:p>
            <a:pPr>
              <a:buClr>
                <a:srgbClr val="C00000"/>
              </a:buClr>
              <a:buFont typeface="Wingdings" pitchFamily="2" charset="2"/>
              <a:buChar char="ü"/>
            </a:pPr>
            <a:r>
              <a:rPr lang="en-US" sz="2400" dirty="0">
                <a:solidFill>
                  <a:srgbClr val="0000FF"/>
                </a:solidFill>
                <a:latin typeface="Bookman Old Style" pitchFamily="18" charset="0"/>
              </a:rPr>
              <a:t>If view has been created from single table using selected fields excluding NOT NULL and PRIMARY key fields, data manipulation is having some restrictions</a:t>
            </a:r>
          </a:p>
          <a:p>
            <a:pPr lvl="1">
              <a:buClr>
                <a:srgbClr val="C00000"/>
              </a:buClr>
              <a:buFont typeface="Arial" pitchFamily="34" charset="0"/>
              <a:buChar char="•"/>
            </a:pPr>
            <a:r>
              <a:rPr lang="en-US" sz="2400" dirty="0">
                <a:solidFill>
                  <a:schemeClr val="accent3">
                    <a:lumMod val="50000"/>
                  </a:schemeClr>
                </a:solidFill>
                <a:latin typeface="Bookman Old Style" pitchFamily="18" charset="0"/>
              </a:rPr>
              <a:t>Insertion is not possible</a:t>
            </a:r>
          </a:p>
          <a:p>
            <a:pPr lvl="1">
              <a:buClr>
                <a:srgbClr val="C00000"/>
              </a:buClr>
              <a:buFont typeface="Arial" pitchFamily="34" charset="0"/>
              <a:buChar char="•"/>
            </a:pPr>
            <a:r>
              <a:rPr lang="en-US" sz="2400" dirty="0" err="1">
                <a:solidFill>
                  <a:schemeClr val="accent3">
                    <a:lumMod val="50000"/>
                  </a:schemeClr>
                </a:solidFill>
                <a:latin typeface="Bookman Old Style" pitchFamily="18" charset="0"/>
              </a:rPr>
              <a:t>Updation</a:t>
            </a:r>
            <a:r>
              <a:rPr lang="en-US" sz="2400" dirty="0">
                <a:solidFill>
                  <a:schemeClr val="accent3">
                    <a:lumMod val="50000"/>
                  </a:schemeClr>
                </a:solidFill>
                <a:latin typeface="Bookman Old Style" pitchFamily="18" charset="0"/>
              </a:rPr>
              <a:t> and Deletion is possible</a:t>
            </a:r>
          </a:p>
          <a:p>
            <a:pPr>
              <a:buClr>
                <a:srgbClr val="C00000"/>
              </a:buClr>
              <a:buFont typeface="Wingdings" pitchFamily="2" charset="2"/>
              <a:buChar char="ü"/>
            </a:pPr>
            <a:r>
              <a:rPr lang="en-US" sz="2400" dirty="0">
                <a:solidFill>
                  <a:srgbClr val="0000FF"/>
                </a:solidFill>
                <a:latin typeface="Bookman Old Style" pitchFamily="18" charset="0"/>
              </a:rPr>
              <a:t>If view has been created from multiple tables , data manipulation is </a:t>
            </a:r>
            <a:r>
              <a:rPr lang="en-US" sz="2400" dirty="0">
                <a:solidFill>
                  <a:schemeClr val="accent3">
                    <a:lumMod val="50000"/>
                  </a:schemeClr>
                </a:solidFill>
                <a:latin typeface="Bookman Old Style" pitchFamily="18" charset="0"/>
              </a:rPr>
              <a:t>not possible.</a:t>
            </a: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938988"/>
            <a:ext cx="10514231" cy="4455085"/>
          </a:xfrm>
        </p:spPr>
        <p:txBody>
          <a:bodyPr/>
          <a:lstStyle/>
          <a:p>
            <a:pPr>
              <a:buNone/>
            </a:pPr>
            <a:r>
              <a:rPr lang="en-US" sz="2800" dirty="0">
                <a:solidFill>
                  <a:srgbClr val="C00000"/>
                </a:solidFill>
                <a:latin typeface="Copperplate Gothic Light" pitchFamily="34" charset="0"/>
              </a:rPr>
              <a:t>Data manipulation in Views</a:t>
            </a:r>
          </a:p>
          <a:p>
            <a:pPr>
              <a:buNone/>
            </a:pPr>
            <a:endParaRPr lang="en-US" sz="2800" dirty="0">
              <a:solidFill>
                <a:srgbClr val="C00000"/>
              </a:solidFill>
              <a:latin typeface="Copperplate Gothic Light" pitchFamily="34" charset="0"/>
            </a:endParaRPr>
          </a:p>
          <a:p>
            <a:pPr>
              <a:buNone/>
            </a:pPr>
            <a:r>
              <a:rPr lang="en-US" sz="2800" dirty="0">
                <a:solidFill>
                  <a:srgbClr val="0000FF"/>
                </a:solidFill>
                <a:latin typeface="Bookman Old Style" pitchFamily="18" charset="0"/>
              </a:rPr>
              <a:t>Click the following link for examples</a:t>
            </a:r>
          </a:p>
          <a:p>
            <a:pPr>
              <a:buNone/>
            </a:pPr>
            <a:endParaRPr lang="en-US" sz="2800" dirty="0">
              <a:solidFill>
                <a:srgbClr val="0000FF"/>
              </a:solidFill>
              <a:latin typeface="Bookman Old Style" pitchFamily="18" charset="0"/>
            </a:endParaRPr>
          </a:p>
          <a:p>
            <a:pPr>
              <a:buClr>
                <a:srgbClr val="C00000"/>
              </a:buClr>
              <a:buFont typeface="Wingdings" pitchFamily="2" charset="2"/>
              <a:buChar char="ü"/>
            </a:pPr>
            <a:r>
              <a:rPr lang="en-US" sz="2000" dirty="0">
                <a:solidFill>
                  <a:srgbClr val="0000FF"/>
                </a:solidFill>
                <a:latin typeface="Copperplate Gothic Light" pitchFamily="34" charset="0"/>
                <a:hlinkClick r:id="rId2" action="ppaction://hlinkfile"/>
              </a:rPr>
              <a:t> </a:t>
            </a:r>
            <a:r>
              <a:rPr lang="en-US" sz="2000" dirty="0">
                <a:solidFill>
                  <a:srgbClr val="0000FF"/>
                </a:solidFill>
                <a:latin typeface="Bookman Old Style" pitchFamily="18" charset="0"/>
                <a:hlinkClick r:id="rId2" action="ppaction://hlinkfile"/>
              </a:rPr>
              <a:t>C:\Users\Admin\Desktop\Academic Year 2021_2022 EVEN Semester\18CSC303J DBMS\Example for Data Manipulation in View.docx</a:t>
            </a:r>
            <a:endParaRPr lang="en-US" sz="2000" dirty="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a:solidFill>
                  <a:srgbClr val="FF0000"/>
                </a:solidFill>
                <a:latin typeface="Copperplate Gothic Light" pitchFamily="34" charset="0"/>
              </a:rPr>
              <a:t>S-7	</a:t>
            </a:r>
            <a:r>
              <a:rPr lang="en-IN" sz="2800" dirty="0">
                <a:solidFill>
                  <a:srgbClr val="FF0000"/>
                </a:solidFill>
                <a:latin typeface="Copperplate Gothic Light" pitchFamily="34" charset="0"/>
              </a:rPr>
              <a:t>SLO-1 &amp; SLO-2 : </a:t>
            </a:r>
            <a:r>
              <a:rPr lang="en-US" sz="2800" dirty="0">
                <a:solidFill>
                  <a:srgbClr val="FF0000"/>
                </a:solidFill>
                <a:latin typeface="Copperplate Gothic Light" pitchFamily="34" charset="0"/>
              </a:rPr>
              <a:t>Nested Queries, Views and its Types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653236"/>
            <a:ext cx="11043595" cy="5462957"/>
          </a:xfrm>
        </p:spPr>
        <p:txBody>
          <a:bodyPr>
            <a:normAutofit fontScale="55000" lnSpcReduction="20000"/>
          </a:bodyPr>
          <a:lstStyle/>
          <a:p>
            <a:pPr>
              <a:buNone/>
            </a:pPr>
            <a:r>
              <a:rPr lang="en-US" sz="4400" dirty="0">
                <a:solidFill>
                  <a:srgbClr val="C00000"/>
                </a:solidFill>
                <a:latin typeface="Copperplate Gothic Light" pitchFamily="34" charset="0"/>
              </a:rPr>
              <a:t>TCL Commands</a:t>
            </a:r>
          </a:p>
          <a:p>
            <a:pPr marL="0" indent="0">
              <a:lnSpc>
                <a:spcPct val="150000"/>
              </a:lnSpc>
              <a:buClr>
                <a:srgbClr val="C00000"/>
              </a:buClr>
              <a:buFont typeface="Wingdings" pitchFamily="2" charset="2"/>
              <a:buChar char="ü"/>
            </a:pPr>
            <a:r>
              <a:rPr lang="en-IN" sz="4000" dirty="0">
                <a:solidFill>
                  <a:srgbClr val="0000FF"/>
                </a:solidFill>
                <a:latin typeface="Bookman Old Style" pitchFamily="18" charset="0"/>
              </a:rPr>
              <a:t>Used to give / get back / control the privileges of an object by the owner</a:t>
            </a:r>
          </a:p>
          <a:p>
            <a:pPr marL="0" indent="0">
              <a:lnSpc>
                <a:spcPct val="150000"/>
              </a:lnSpc>
              <a:buNone/>
            </a:pPr>
            <a:r>
              <a:rPr lang="en-IN" sz="3600" dirty="0">
                <a:solidFill>
                  <a:srgbClr val="C00000"/>
                </a:solidFill>
                <a:latin typeface="Copperplate Gothic Light" pitchFamily="34" charset="0"/>
              </a:rPr>
              <a:t>GRANT : </a:t>
            </a:r>
            <a:r>
              <a:rPr lang="en-IN" sz="3600" dirty="0">
                <a:solidFill>
                  <a:srgbClr val="0000FF"/>
                </a:solidFill>
                <a:latin typeface="Bookman Old Style" pitchFamily="18" charset="0"/>
              </a:rPr>
              <a:t>To give access privileges of an object to other user by the owner</a:t>
            </a:r>
          </a:p>
          <a:p>
            <a:pPr marL="0" indent="0">
              <a:lnSpc>
                <a:spcPct val="150000"/>
              </a:lnSpc>
              <a:buNone/>
            </a:pPr>
            <a:r>
              <a:rPr lang="en-IN" sz="3600" dirty="0">
                <a:solidFill>
                  <a:srgbClr val="C00000"/>
                </a:solidFill>
                <a:latin typeface="Copperplate Gothic Light" pitchFamily="34" charset="0"/>
              </a:rPr>
              <a:t>Syntax : </a:t>
            </a:r>
            <a:r>
              <a:rPr lang="en-IN" sz="3600" dirty="0">
                <a:solidFill>
                  <a:srgbClr val="C00000"/>
                </a:solidFill>
                <a:latin typeface="Bookman Old Style" pitchFamily="18" charset="0"/>
              </a:rPr>
              <a:t>	</a:t>
            </a:r>
            <a:r>
              <a:rPr lang="en-IN" sz="3600" dirty="0">
                <a:solidFill>
                  <a:srgbClr val="0000FF"/>
                </a:solidFill>
                <a:latin typeface="Bookman Old Style" pitchFamily="18" charset="0"/>
              </a:rPr>
              <a:t>GRANT [ ALL / INSERT /UPDATE /DELETE /SELECT ]</a:t>
            </a:r>
          </a:p>
          <a:p>
            <a:pPr marL="0" indent="0">
              <a:lnSpc>
                <a:spcPct val="150000"/>
              </a:lnSpc>
              <a:buNone/>
            </a:pPr>
            <a:r>
              <a:rPr lang="en-IN" sz="3600" dirty="0">
                <a:solidFill>
                  <a:srgbClr val="0000FF"/>
                </a:solidFill>
                <a:latin typeface="Bookman Old Style" pitchFamily="18" charset="0"/>
              </a:rPr>
              <a:t>		on &lt;OBJECT_NAME&gt; to &lt;USER_NAME&gt;;</a:t>
            </a:r>
          </a:p>
          <a:p>
            <a:pPr marL="0" indent="0">
              <a:lnSpc>
                <a:spcPct val="150000"/>
              </a:lnSpc>
              <a:buNone/>
            </a:pPr>
            <a:r>
              <a:rPr lang="en-IN" sz="3600" dirty="0">
                <a:solidFill>
                  <a:srgbClr val="C00000"/>
                </a:solidFill>
                <a:latin typeface="Copperplate Gothic Light" pitchFamily="34" charset="0"/>
              </a:rPr>
              <a:t>Example:  </a:t>
            </a:r>
            <a:r>
              <a:rPr lang="en-IN" sz="3600" dirty="0">
                <a:solidFill>
                  <a:srgbClr val="0000FF"/>
                </a:solidFill>
                <a:latin typeface="Bookman Old Style" pitchFamily="18" charset="0"/>
              </a:rPr>
              <a:t>GRANT all on </a:t>
            </a:r>
            <a:r>
              <a:rPr lang="en-IN" sz="3600" dirty="0" err="1">
                <a:solidFill>
                  <a:srgbClr val="0000FF"/>
                </a:solidFill>
                <a:latin typeface="Bookman Old Style" pitchFamily="18" charset="0"/>
              </a:rPr>
              <a:t>emp</a:t>
            </a:r>
            <a:r>
              <a:rPr lang="en-IN" sz="3600" dirty="0">
                <a:solidFill>
                  <a:srgbClr val="0000FF"/>
                </a:solidFill>
                <a:latin typeface="Bookman Old Style" pitchFamily="18" charset="0"/>
              </a:rPr>
              <a:t> to </a:t>
            </a:r>
            <a:r>
              <a:rPr lang="en-IN" sz="3600" dirty="0" err="1">
                <a:solidFill>
                  <a:srgbClr val="0000FF"/>
                </a:solidFill>
                <a:latin typeface="Bookman Old Style" pitchFamily="18" charset="0"/>
              </a:rPr>
              <a:t>scott</a:t>
            </a:r>
            <a:r>
              <a:rPr lang="en-IN" sz="3600" dirty="0">
                <a:solidFill>
                  <a:srgbClr val="0000FF"/>
                </a:solidFill>
                <a:latin typeface="Bookman Old Style" pitchFamily="18" charset="0"/>
              </a:rPr>
              <a:t>;</a:t>
            </a:r>
          </a:p>
          <a:p>
            <a:pPr marL="0" indent="0">
              <a:lnSpc>
                <a:spcPct val="150000"/>
              </a:lnSpc>
              <a:buNone/>
            </a:pPr>
            <a:r>
              <a:rPr lang="en-IN" sz="3600" dirty="0">
                <a:solidFill>
                  <a:srgbClr val="C00000"/>
                </a:solidFill>
                <a:latin typeface="Copperplate Gothic Light" pitchFamily="34" charset="0"/>
              </a:rPr>
              <a:t>REVOKE : </a:t>
            </a:r>
            <a:r>
              <a:rPr lang="en-IN" sz="3600" dirty="0">
                <a:solidFill>
                  <a:srgbClr val="0000FF"/>
                </a:solidFill>
                <a:latin typeface="Bookman Old Style" pitchFamily="18" charset="0"/>
              </a:rPr>
              <a:t>To get back all the privileges from the user who has been granted</a:t>
            </a:r>
          </a:p>
          <a:p>
            <a:pPr marL="0" indent="0">
              <a:lnSpc>
                <a:spcPct val="150000"/>
              </a:lnSpc>
              <a:buNone/>
            </a:pPr>
            <a:r>
              <a:rPr lang="en-IN" sz="3600" dirty="0">
                <a:solidFill>
                  <a:srgbClr val="C00000"/>
                </a:solidFill>
                <a:latin typeface="Copperplate Gothic Light" pitchFamily="34" charset="0"/>
              </a:rPr>
              <a:t>Syntax : </a:t>
            </a:r>
            <a:r>
              <a:rPr lang="en-IN" sz="3600" dirty="0">
                <a:solidFill>
                  <a:srgbClr val="C00000"/>
                </a:solidFill>
                <a:latin typeface="Bookman Old Style" pitchFamily="18" charset="0"/>
              </a:rPr>
              <a:t>	</a:t>
            </a:r>
            <a:r>
              <a:rPr lang="en-IN" sz="3600" dirty="0">
                <a:solidFill>
                  <a:srgbClr val="0000FF"/>
                </a:solidFill>
                <a:latin typeface="Bookman Old Style" pitchFamily="18" charset="0"/>
              </a:rPr>
              <a:t>REVOKE [ ALL / INSERT /UPDATE /DELETE /SELECT ]</a:t>
            </a:r>
          </a:p>
          <a:p>
            <a:pPr marL="0" indent="0">
              <a:lnSpc>
                <a:spcPct val="150000"/>
              </a:lnSpc>
              <a:buNone/>
            </a:pPr>
            <a:r>
              <a:rPr lang="en-IN" sz="3600" dirty="0">
                <a:solidFill>
                  <a:srgbClr val="0000FF"/>
                </a:solidFill>
                <a:latin typeface="Bookman Old Style" pitchFamily="18" charset="0"/>
              </a:rPr>
              <a:t>		on &lt;OBJECT_NAME&gt; from &lt;USER_NAME&gt;;</a:t>
            </a:r>
          </a:p>
          <a:p>
            <a:pPr marL="0" indent="0">
              <a:lnSpc>
                <a:spcPct val="150000"/>
              </a:lnSpc>
              <a:buNone/>
            </a:pPr>
            <a:r>
              <a:rPr lang="en-IN" sz="3600" dirty="0">
                <a:solidFill>
                  <a:srgbClr val="C00000"/>
                </a:solidFill>
                <a:latin typeface="Copperplate Gothic Light" pitchFamily="34" charset="0"/>
              </a:rPr>
              <a:t>Example:  </a:t>
            </a:r>
            <a:r>
              <a:rPr lang="en-IN" sz="3600" dirty="0">
                <a:solidFill>
                  <a:srgbClr val="0000FF"/>
                </a:solidFill>
                <a:latin typeface="Bookman Old Style" pitchFamily="18" charset="0"/>
              </a:rPr>
              <a:t>REVOKE all on </a:t>
            </a:r>
            <a:r>
              <a:rPr lang="en-IN" sz="3600" dirty="0" err="1">
                <a:solidFill>
                  <a:srgbClr val="0000FF"/>
                </a:solidFill>
                <a:latin typeface="Bookman Old Style" pitchFamily="18" charset="0"/>
              </a:rPr>
              <a:t>emp</a:t>
            </a:r>
            <a:r>
              <a:rPr lang="en-IN" sz="3600" dirty="0">
                <a:solidFill>
                  <a:srgbClr val="0000FF"/>
                </a:solidFill>
                <a:latin typeface="Bookman Old Style" pitchFamily="18" charset="0"/>
              </a:rPr>
              <a:t> from </a:t>
            </a:r>
            <a:r>
              <a:rPr lang="en-IN" sz="3600" dirty="0" err="1">
                <a:solidFill>
                  <a:srgbClr val="0000FF"/>
                </a:solidFill>
                <a:latin typeface="Bookman Old Style" pitchFamily="18" charset="0"/>
              </a:rPr>
              <a:t>scott</a:t>
            </a:r>
            <a:r>
              <a:rPr lang="en-IN" sz="3600" dirty="0">
                <a:solidFill>
                  <a:srgbClr val="0000FF"/>
                </a:solidFill>
                <a:latin typeface="Bookman Old Style" pitchFamily="18" charset="0"/>
              </a:rPr>
              <a:t>;</a:t>
            </a:r>
            <a:endParaRPr lang="en-US" sz="3600" dirty="0">
              <a:solidFill>
                <a:srgbClr val="532BE7"/>
              </a:solidFill>
              <a:latin typeface="Bookman Old Style" pitchFamily="18" charset="0"/>
            </a:endParaRPr>
          </a:p>
          <a:p>
            <a:pPr>
              <a:buNone/>
            </a:pPr>
            <a:endParaRPr lang="en-US" sz="3600" dirty="0">
              <a:solidFill>
                <a:srgbClr val="532BE7"/>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S-8	SLO-1 : </a:t>
            </a:r>
            <a:r>
              <a:rPr lang="en-US" sz="2800" dirty="0">
                <a:solidFill>
                  <a:srgbClr val="FF0000"/>
                </a:solidFill>
                <a:latin typeface="Copperplate Gothic Light" pitchFamily="34" charset="0"/>
              </a:rPr>
              <a:t>Transaction Control Commands </a:t>
            </a:r>
            <a:r>
              <a:rPr lang="en-IN" sz="2800" dirty="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867550"/>
            <a:ext cx="10514231" cy="4455085"/>
          </a:xfrm>
        </p:spPr>
        <p:txBody>
          <a:bodyPr/>
          <a:lstStyle/>
          <a:p>
            <a:pPr>
              <a:buClr>
                <a:srgbClr val="C00000"/>
              </a:buClr>
              <a:buFont typeface="Wingdings" pitchFamily="2" charset="2"/>
              <a:buChar char="ü"/>
            </a:pPr>
            <a:endParaRPr lang="en-US" sz="2000" dirty="0">
              <a:solidFill>
                <a:srgbClr val="0000FF"/>
              </a:solidFill>
              <a:latin typeface="Bookman Old Style" pitchFamily="18" charset="0"/>
            </a:endParaRPr>
          </a:p>
          <a:p>
            <a:pPr>
              <a:buClr>
                <a:srgbClr val="C00000"/>
              </a:buClr>
              <a:buNone/>
            </a:pPr>
            <a:r>
              <a:rPr lang="en-US" sz="2400" dirty="0">
                <a:solidFill>
                  <a:srgbClr val="C00000"/>
                </a:solidFill>
                <a:latin typeface="Copperplate Gothic Light" pitchFamily="34" charset="0"/>
              </a:rPr>
              <a:t>TCL Commands</a:t>
            </a:r>
          </a:p>
          <a:p>
            <a:pPr>
              <a:buClr>
                <a:srgbClr val="C00000"/>
              </a:buClr>
              <a:buNone/>
            </a:pPr>
            <a:endParaRPr lang="en-US" sz="2400" dirty="0">
              <a:solidFill>
                <a:srgbClr val="C00000"/>
              </a:solidFill>
              <a:latin typeface="Copperplate Gothic Light" pitchFamily="34" charset="0"/>
            </a:endParaRPr>
          </a:p>
          <a:p>
            <a:pPr>
              <a:buClr>
                <a:srgbClr val="C00000"/>
              </a:buClr>
              <a:buFont typeface="Wingdings" pitchFamily="2" charset="2"/>
              <a:buChar char="ü"/>
            </a:pPr>
            <a:r>
              <a:rPr lang="en-US" sz="2000" dirty="0">
                <a:solidFill>
                  <a:srgbClr val="0000FF"/>
                </a:solidFill>
                <a:latin typeface="Bookman Old Style" pitchFamily="18" charset="0"/>
              </a:rPr>
              <a:t>To control the database operation</a:t>
            </a:r>
          </a:p>
          <a:p>
            <a:pPr>
              <a:buClr>
                <a:srgbClr val="C00000"/>
              </a:buClr>
              <a:buFont typeface="Wingdings" pitchFamily="2" charset="2"/>
              <a:buChar char="ü"/>
            </a:pPr>
            <a:endParaRPr lang="en-US" sz="2000" dirty="0">
              <a:solidFill>
                <a:srgbClr val="0000FF"/>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COMMIT:</a:t>
            </a:r>
            <a:r>
              <a:rPr lang="en-US" sz="2000" dirty="0">
                <a:solidFill>
                  <a:srgbClr val="0000FF"/>
                </a:solidFill>
                <a:latin typeface="Bookman Old Style" pitchFamily="18" charset="0"/>
              </a:rPr>
              <a:t>  Commits a Transaction. Save the changes permanently , can’t 			   rollback </a:t>
            </a:r>
          </a:p>
          <a:p>
            <a:pPr lvl="1" fontAlgn="base">
              <a:buClr>
                <a:srgbClr val="C00000"/>
              </a:buClr>
            </a:pPr>
            <a:endParaRPr lang="en-US" sz="2000" dirty="0">
              <a:solidFill>
                <a:srgbClr val="C00000"/>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ROLLBACK: </a:t>
            </a:r>
            <a:r>
              <a:rPr lang="en-US" sz="2000" dirty="0">
                <a:solidFill>
                  <a:srgbClr val="0000FF"/>
                </a:solidFill>
                <a:latin typeface="Bookman Old Style" pitchFamily="18" charset="0"/>
              </a:rPr>
              <a:t>Rollbacks a transaction in case of any error occurs.</a:t>
            </a:r>
          </a:p>
          <a:p>
            <a:pPr lvl="1" fontAlgn="base">
              <a:buClr>
                <a:srgbClr val="C00000"/>
              </a:buClr>
            </a:pPr>
            <a:endParaRPr lang="en-US" sz="2000" dirty="0">
              <a:solidFill>
                <a:srgbClr val="C00000"/>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SAVEPOINT: </a:t>
            </a:r>
            <a:r>
              <a:rPr lang="en-US" sz="2000" dirty="0">
                <a:solidFill>
                  <a:srgbClr val="0000FF"/>
                </a:solidFill>
                <a:latin typeface="Bookman Old Style" pitchFamily="18" charset="0"/>
              </a:rPr>
              <a:t>Sets a </a:t>
            </a:r>
            <a:r>
              <a:rPr lang="en-US" sz="2000" dirty="0" err="1">
                <a:solidFill>
                  <a:srgbClr val="0000FF"/>
                </a:solidFill>
                <a:latin typeface="Bookman Old Style" pitchFamily="18" charset="0"/>
              </a:rPr>
              <a:t>savepoint</a:t>
            </a:r>
            <a:r>
              <a:rPr lang="en-US" sz="2000" dirty="0">
                <a:solidFill>
                  <a:srgbClr val="0000FF"/>
                </a:solidFill>
                <a:latin typeface="Bookman Old Style" pitchFamily="18" charset="0"/>
              </a:rPr>
              <a:t> within a transaction. Rolled back from the 		      specified </a:t>
            </a:r>
            <a:r>
              <a:rPr lang="en-US" sz="2000" dirty="0" err="1">
                <a:solidFill>
                  <a:srgbClr val="0000FF"/>
                </a:solidFill>
                <a:latin typeface="Bookman Old Style" pitchFamily="18" charset="0"/>
              </a:rPr>
              <a:t>savepoint</a:t>
            </a:r>
            <a:r>
              <a:rPr lang="en-US" sz="2000" dirty="0">
                <a:solidFill>
                  <a:srgbClr val="0000FF"/>
                </a:solidFill>
                <a:latin typeface="Bookman Old Style" pitchFamily="18" charset="0"/>
              </a:rPr>
              <a:t>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S-8	 SLO-2 : </a:t>
            </a:r>
            <a:r>
              <a:rPr lang="en-US" sz="2800" dirty="0">
                <a:solidFill>
                  <a:srgbClr val="FF0000"/>
                </a:solidFill>
                <a:latin typeface="Copperplate Gothic Light" pitchFamily="34" charset="0"/>
              </a:rPr>
              <a:t>Commit, Rollback, </a:t>
            </a:r>
            <a:r>
              <a:rPr lang="en-US" sz="2800" dirty="0" err="1">
                <a:solidFill>
                  <a:srgbClr val="FF0000"/>
                </a:solidFill>
                <a:latin typeface="Copperplate Gothic Light" pitchFamily="34" charset="0"/>
              </a:rPr>
              <a:t>Savepoint</a:t>
            </a:r>
            <a:endParaRPr lang="en-US" sz="2800" dirty="0">
              <a:solidFill>
                <a:srgbClr val="FF0000"/>
              </a:solidFill>
              <a:latin typeface="Copperplate Gothic Light"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938988"/>
            <a:ext cx="11358641" cy="5429288"/>
          </a:xfrm>
        </p:spPr>
        <p:txBody>
          <a:bodyPr/>
          <a:lstStyle/>
          <a:p>
            <a:pPr>
              <a:buNone/>
            </a:pPr>
            <a:r>
              <a:rPr lang="en-US" sz="2800" dirty="0">
                <a:solidFill>
                  <a:srgbClr val="C00000"/>
                </a:solidFill>
                <a:latin typeface="Copperplate Gothic Light" pitchFamily="34" charset="0"/>
              </a:rPr>
              <a:t>Set Operators</a:t>
            </a:r>
          </a:p>
          <a:p>
            <a:pPr>
              <a:buClr>
                <a:srgbClr val="C00000"/>
              </a:buClr>
              <a:buFont typeface="Wingdings" pitchFamily="2" charset="2"/>
              <a:buChar char="ü"/>
            </a:pPr>
            <a:r>
              <a:rPr lang="en-US" sz="2800" dirty="0">
                <a:solidFill>
                  <a:srgbClr val="0000FF"/>
                </a:solidFill>
                <a:latin typeface="Bookman Old Style" pitchFamily="18" charset="0"/>
              </a:rPr>
              <a:t>Refer slide numbers : 50 to 59</a:t>
            </a:r>
          </a:p>
          <a:p>
            <a:pPr>
              <a:buNone/>
            </a:pPr>
            <a:endParaRPr lang="en-US" sz="2800" dirty="0">
              <a:solidFill>
                <a:srgbClr val="C00000"/>
              </a:solidFill>
              <a:latin typeface="Copperplate Gothic Light" pitchFamily="34" charset="0"/>
            </a:endParaRPr>
          </a:p>
          <a:p>
            <a:pPr>
              <a:buNone/>
            </a:pPr>
            <a:r>
              <a:rPr lang="en-US" sz="2800" dirty="0">
                <a:solidFill>
                  <a:srgbClr val="C00000"/>
                </a:solidFill>
                <a:latin typeface="Copperplate Gothic Light" pitchFamily="34" charset="0"/>
              </a:rPr>
              <a:t>Views </a:t>
            </a:r>
          </a:p>
          <a:p>
            <a:pPr>
              <a:buClr>
                <a:srgbClr val="C00000"/>
              </a:buClr>
              <a:buFont typeface="Wingdings" pitchFamily="2" charset="2"/>
              <a:buChar char="ü"/>
            </a:pPr>
            <a:r>
              <a:rPr lang="en-US" sz="2800" dirty="0">
                <a:solidFill>
                  <a:srgbClr val="0000FF"/>
                </a:solidFill>
                <a:latin typeface="Bookman Old Style" pitchFamily="18" charset="0"/>
              </a:rPr>
              <a:t>Refer slide </a:t>
            </a:r>
            <a:r>
              <a:rPr lang="en-US" sz="2800" dirty="0" err="1">
                <a:solidFill>
                  <a:srgbClr val="0000FF"/>
                </a:solidFill>
                <a:latin typeface="Bookman Old Style" pitchFamily="18" charset="0"/>
              </a:rPr>
              <a:t>nubmbers</a:t>
            </a:r>
            <a:r>
              <a:rPr lang="en-US" sz="2800" dirty="0">
                <a:solidFill>
                  <a:srgbClr val="0000FF"/>
                </a:solidFill>
                <a:latin typeface="Bookman Old Style" pitchFamily="18" charset="0"/>
              </a:rPr>
              <a:t> : 76 to 83</a:t>
            </a:r>
          </a:p>
          <a:p>
            <a:pPr>
              <a:buClr>
                <a:srgbClr val="C00000"/>
              </a:buClr>
              <a:buFont typeface="Wingdings" pitchFamily="2" charset="2"/>
              <a:buChar char="ü"/>
            </a:pPr>
            <a:r>
              <a:rPr lang="en-US" sz="2800" dirty="0">
                <a:solidFill>
                  <a:srgbClr val="0000FF"/>
                </a:solidFill>
                <a:latin typeface="Bookman Old Style" pitchFamily="18" charset="0"/>
              </a:rPr>
              <a:t>Click the following link for examples</a:t>
            </a:r>
          </a:p>
          <a:p>
            <a:pPr>
              <a:buNone/>
            </a:pPr>
            <a:endParaRPr lang="en-US" sz="2800" dirty="0">
              <a:solidFill>
                <a:srgbClr val="0000FF"/>
              </a:solidFill>
              <a:latin typeface="Bookman Old Style" pitchFamily="18" charset="0"/>
              <a:hlinkClick r:id="rId2" action="ppaction://hlinkfile"/>
            </a:endParaRPr>
          </a:p>
          <a:p>
            <a:pPr>
              <a:buClr>
                <a:srgbClr val="C00000"/>
              </a:buClr>
              <a:buFont typeface="Wingdings" pitchFamily="2" charset="2"/>
              <a:buChar char="ü"/>
            </a:pPr>
            <a:r>
              <a:rPr lang="en-US" sz="2800" dirty="0">
                <a:solidFill>
                  <a:srgbClr val="0000FF"/>
                </a:solidFill>
                <a:latin typeface="Bookman Old Style" pitchFamily="18" charset="0"/>
                <a:hlinkClick r:id="rId2" action="ppaction://hlinkfile"/>
              </a:rPr>
              <a:t>C:\Users\Admin\Desktop\Academic Year 2021_2022 EVEN Semester\18CSC303J DBMS\Example for Data Manipulation in View.docx</a:t>
            </a:r>
            <a:endParaRPr lang="en-US" sz="2800" dirty="0">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S-9-10	SLO-1 &amp; SLO-2 : </a:t>
            </a:r>
            <a:r>
              <a:rPr lang="en-US" sz="2800" dirty="0">
                <a:solidFill>
                  <a:srgbClr val="FF0000"/>
                </a:solidFill>
                <a:latin typeface="Copperplate Gothic Light" pitchFamily="34" charset="0"/>
              </a:rPr>
              <a:t>Lab 8: Set Operators &amp; Views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1352323" cy="6511153"/>
          </a:xfrm>
        </p:spPr>
        <p:txBody>
          <a:bodyPr>
            <a:normAutofit fontScale="32500" lnSpcReduction="20000"/>
          </a:bodyPr>
          <a:lstStyle/>
          <a:p>
            <a:pPr>
              <a:buNone/>
            </a:pPr>
            <a:r>
              <a:rPr lang="en-US" sz="6200" dirty="0">
                <a:solidFill>
                  <a:srgbClr val="C00000"/>
                </a:solidFill>
                <a:latin typeface="Copperplate Gothic Light" pitchFamily="34" charset="0"/>
              </a:rPr>
              <a:t>PL/SQL concepts</a:t>
            </a:r>
          </a:p>
          <a:p>
            <a:pPr>
              <a:buNone/>
            </a:pPr>
            <a:endParaRPr lang="en-US" dirty="0">
              <a:solidFill>
                <a:srgbClr val="C00000"/>
              </a:solidFill>
              <a:latin typeface="Copperplate Gothic Light" pitchFamily="34" charset="0"/>
            </a:endParaRP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PL/SQL is an extension of SQL.</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It is a procedural language , where SQL is a non procedural language.</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The PL/SQL programming language was developed by Oracle Corporation in the late 1980s as procedural extension language for SQL and the Oracle relational database.</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Block of SQL statements can be executed using PL/SQL</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PL/SQL is a completely portable, high-performance transaction-processing language.</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PL/SQL provides a built-in, interpreted and OS independent programming environment.</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There are four type of PL/SQL blocks</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Anonymous Block</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Named Block</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Sub Programs ( Procedures, Functions and Packages)</a:t>
            </a:r>
          </a:p>
          <a:p>
            <a:pPr>
              <a:lnSpc>
                <a:spcPct val="170000"/>
              </a:lnSpc>
              <a:buClr>
                <a:srgbClr val="C00000"/>
              </a:buClr>
              <a:buFont typeface="Wingdings" pitchFamily="2" charset="2"/>
              <a:buChar char="ü"/>
            </a:pPr>
            <a:r>
              <a:rPr lang="en-US" sz="5200" dirty="0">
                <a:solidFill>
                  <a:srgbClr val="0000FF"/>
                </a:solidFill>
                <a:latin typeface="Bookman Old Style" pitchFamily="18" charset="0"/>
              </a:rPr>
              <a:t>Triggers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644393" cy="5248643"/>
          </a:xfrm>
        </p:spPr>
        <p:txBody>
          <a:bodyPr>
            <a:normAutofit fontScale="92500"/>
          </a:bodyPr>
          <a:lstStyle/>
          <a:p>
            <a:pPr>
              <a:buNone/>
            </a:pPr>
            <a:r>
              <a:rPr lang="en-US" sz="2800" dirty="0">
                <a:solidFill>
                  <a:srgbClr val="C00000"/>
                </a:solidFill>
                <a:latin typeface="Copperplate Gothic Light" pitchFamily="34" charset="0"/>
              </a:rPr>
              <a:t>Features of PL/SQL</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Tightly integrated with SQL.</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Extensive error checking.</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Several data types.</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Variety of programming structures.</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Structured programming through functions and procedures.</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Supports object-oriented programming.</a:t>
            </a:r>
          </a:p>
          <a:p>
            <a:pPr>
              <a:lnSpc>
                <a:spcPct val="150000"/>
              </a:lnSpc>
              <a:buClr>
                <a:srgbClr val="C00000"/>
              </a:buClr>
              <a:buFont typeface="Wingdings" pitchFamily="2" charset="2"/>
              <a:buChar char="ü"/>
            </a:pPr>
            <a:r>
              <a:rPr lang="en-US" sz="2800" dirty="0">
                <a:solidFill>
                  <a:srgbClr val="0000FF"/>
                </a:solidFill>
                <a:latin typeface="Bookman Old Style" pitchFamily="18" charset="0"/>
              </a:rPr>
              <a:t>Easy development of web applications and server pages.</a:t>
            </a:r>
          </a:p>
          <a:p>
            <a:pPr>
              <a:buNone/>
            </a:pPr>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8/19/2022</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a:t>
            </a:fld>
            <a:endParaRPr lang="en-IN"/>
          </a:p>
        </p:txBody>
      </p:sp>
      <p:sp>
        <p:nvSpPr>
          <p:cNvPr id="7" name="Content Placeholder 1"/>
          <p:cNvSpPr txBox="1">
            <a:spLocks/>
          </p:cNvSpPr>
          <p:nvPr/>
        </p:nvSpPr>
        <p:spPr>
          <a:xfrm>
            <a:off x="237290" y="1010426"/>
            <a:ext cx="10515600" cy="1857388"/>
          </a:xfrm>
          <a:prstGeom prst="rect">
            <a:avLst/>
          </a:prstGeom>
        </p:spPr>
        <p:txBody>
          <a:bodyPr vert="horz" lIns="94640" tIns="47320" rIns="94640" bIns="47320" rtlCol="0">
            <a:normAutofit fontScale="70000" lnSpcReduction="20000"/>
          </a:bodyPr>
          <a:lstStyle/>
          <a:p>
            <a:pPr>
              <a:spcBef>
                <a:spcPct val="20000"/>
              </a:spcBef>
            </a:pPr>
            <a:r>
              <a:rPr lang="en-IN" sz="3200" dirty="0">
                <a:solidFill>
                  <a:srgbClr val="C00000"/>
                </a:solidFill>
                <a:latin typeface="Copperplate Gothic Light" panose="020E0507020206020404" pitchFamily="34" charset="0"/>
              </a:rPr>
              <a:t>Data Definition Language (DDL)</a:t>
            </a: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3100" b="0" i="0" u="none" strike="noStrike" kern="1200" cap="none" spc="0" normalizeH="0" baseline="0" noProof="0" dirty="0">
              <a:ln>
                <a:noFill/>
              </a:ln>
              <a:solidFill>
                <a:srgbClr val="C00000"/>
              </a:solidFill>
              <a:effectLst/>
              <a:uLnTx/>
              <a:uFillTx/>
              <a:latin typeface="Copperplate Gothic Light" panose="020E0507020206020404" pitchFamily="34"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3100" b="0" i="0" u="none" strike="noStrike" kern="1200" cap="none" spc="0" normalizeH="0" baseline="0" noProof="0" dirty="0">
                <a:ln>
                  <a:noFill/>
                </a:ln>
                <a:solidFill>
                  <a:srgbClr val="C00000"/>
                </a:solidFill>
                <a:effectLst/>
                <a:uLnTx/>
                <a:uFillTx/>
                <a:latin typeface="Copperplate Gothic Light" panose="020E0507020206020404" pitchFamily="34" charset="0"/>
                <a:ea typeface="+mn-ea"/>
                <a:cs typeface="+mn-cs"/>
              </a:rPr>
              <a:t>DROP COMMAND</a:t>
            </a:r>
          </a:p>
          <a:p>
            <a:pPr marL="0" marR="0" lvl="0" indent="0" algn="l" defTabSz="946404" rtl="0" eaLnBrk="1" fontAlgn="auto" latinLnBrk="0" hangingPunct="1">
              <a:lnSpc>
                <a:spcPct val="120000"/>
              </a:lnSpc>
              <a:spcBef>
                <a:spcPct val="20000"/>
              </a:spcBef>
              <a:spcAft>
                <a:spcPts val="0"/>
              </a:spcAft>
              <a:buClrTx/>
              <a:buSzTx/>
              <a:buFont typeface="Arial" pitchFamily="34" charset="0"/>
              <a:buNone/>
              <a:tabLst/>
              <a:defRPr/>
            </a:pPr>
            <a:r>
              <a:rPr kumimoji="0" lang="en-IN" sz="3100" b="0" i="0" u="none" strike="noStrike" kern="1200" cap="none" spc="0" normalizeH="0" baseline="0" noProof="0" dirty="0">
                <a:ln>
                  <a:noFill/>
                </a:ln>
                <a:solidFill>
                  <a:srgbClr val="0000FF"/>
                </a:solidFill>
                <a:effectLst/>
                <a:uLnTx/>
                <a:uFillTx/>
                <a:latin typeface="Bookman Old Style" panose="02050604050505020204" pitchFamily="18" charset="0"/>
                <a:ea typeface="+mn-ea"/>
                <a:cs typeface="+mn-cs"/>
              </a:rPr>
              <a:t>It is used to remove the base table with records (information) from database permanently.</a:t>
            </a:r>
            <a:r>
              <a:rPr kumimoji="0" lang="en-IN" sz="3100" b="0" i="0" u="none" strike="noStrike" kern="1200" cap="none" spc="0" normalizeH="0" baseline="0" noProof="0" dirty="0">
                <a:ln>
                  <a:noFill/>
                </a:ln>
                <a:solidFill>
                  <a:schemeClr val="tx1"/>
                </a:solidFill>
                <a:effectLst/>
                <a:uLnTx/>
                <a:uFillTx/>
                <a:latin typeface="+mn-lt"/>
                <a:ea typeface="+mn-ea"/>
                <a:cs typeface="+mn-cs"/>
              </a:rPr>
              <a:t> </a:t>
            </a:r>
          </a:p>
        </p:txBody>
      </p:sp>
      <p:sp>
        <p:nvSpPr>
          <p:cNvPr id="8" name="TextBox 7"/>
          <p:cNvSpPr txBox="1"/>
          <p:nvPr/>
        </p:nvSpPr>
        <p:spPr>
          <a:xfrm>
            <a:off x="1893194" y="3296442"/>
            <a:ext cx="7186411" cy="1200329"/>
          </a:xfrm>
          <a:prstGeom prst="rect">
            <a:avLst/>
          </a:prstGeom>
          <a:noFill/>
          <a:ln>
            <a:solidFill>
              <a:srgbClr val="C00000"/>
            </a:solidFill>
          </a:ln>
        </p:spPr>
        <p:txBody>
          <a:bodyPr wrap="square" rtlCol="0">
            <a:spAutoFit/>
          </a:bodyPr>
          <a:lstStyle/>
          <a:p>
            <a:r>
              <a:rPr lang="en-IN" sz="2400" dirty="0">
                <a:solidFill>
                  <a:srgbClr val="C00000"/>
                </a:solidFill>
                <a:latin typeface="Bookman Old Style" panose="02050604050505020204" pitchFamily="18" charset="0"/>
              </a:rPr>
              <a:t>Syntax: </a:t>
            </a:r>
          </a:p>
          <a:p>
            <a:endParaRPr lang="en-IN" sz="2400" dirty="0">
              <a:solidFill>
                <a:srgbClr val="C00000"/>
              </a:solidFill>
              <a:latin typeface="Bookman Old Style" panose="02050604050505020204" pitchFamily="18" charset="0"/>
            </a:endParaRPr>
          </a:p>
          <a:p>
            <a:r>
              <a:rPr lang="en-IN" sz="2400" dirty="0">
                <a:solidFill>
                  <a:srgbClr val="C00000"/>
                </a:solidFill>
                <a:latin typeface="Bookman Old Style" panose="02050604050505020204" pitchFamily="18" charset="0"/>
              </a:rPr>
              <a:t>DROP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 ; </a:t>
            </a:r>
          </a:p>
        </p:txBody>
      </p:sp>
      <p:sp>
        <p:nvSpPr>
          <p:cNvPr id="9" name="TextBox 8"/>
          <p:cNvSpPr txBox="1"/>
          <p:nvPr/>
        </p:nvSpPr>
        <p:spPr>
          <a:xfrm>
            <a:off x="1893194" y="4835240"/>
            <a:ext cx="7186411" cy="1200329"/>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DROP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a:solidFill>
                  <a:srgbClr val="FF0000"/>
                </a:solidFill>
                <a:latin typeface="Copperplate Gothic Light" pitchFamily="34" charset="0"/>
              </a:rPr>
              <a:t>S-1 	 SLO-2 : Structure Creation, alternation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043595" cy="5391519"/>
          </a:xfrm>
        </p:spPr>
        <p:txBody>
          <a:bodyPr>
            <a:normAutofit fontScale="92500" lnSpcReduction="20000"/>
          </a:bodyPr>
          <a:lstStyle/>
          <a:p>
            <a:pPr>
              <a:buNone/>
            </a:pPr>
            <a:r>
              <a:rPr lang="en-US" sz="2800" dirty="0">
                <a:solidFill>
                  <a:srgbClr val="C00000"/>
                </a:solidFill>
                <a:latin typeface="Copperplate Gothic Light" pitchFamily="34" charset="0"/>
              </a:rPr>
              <a:t>Structure of PL/SQL block</a:t>
            </a:r>
          </a:p>
          <a:p>
            <a:pPr>
              <a:buNone/>
            </a:pPr>
            <a:endParaRPr lang="en-US" dirty="0"/>
          </a:p>
          <a:p>
            <a:pPr lvl="1">
              <a:lnSpc>
                <a:spcPct val="150000"/>
              </a:lnSpc>
              <a:buNone/>
            </a:pPr>
            <a:r>
              <a:rPr lang="en-US" sz="2800" dirty="0">
                <a:solidFill>
                  <a:srgbClr val="0000FF"/>
                </a:solidFill>
                <a:latin typeface="Bookman Old Style" pitchFamily="18" charset="0"/>
              </a:rPr>
              <a:t>DECLARE</a:t>
            </a:r>
          </a:p>
          <a:p>
            <a:pPr lvl="1">
              <a:lnSpc>
                <a:spcPct val="150000"/>
              </a:lnSpc>
              <a:buNone/>
            </a:pPr>
            <a:r>
              <a:rPr lang="en-US" sz="2800" dirty="0">
                <a:solidFill>
                  <a:srgbClr val="0000FF"/>
                </a:solidFill>
                <a:latin typeface="Bookman Old Style" pitchFamily="18" charset="0"/>
              </a:rPr>
              <a:t>	 &lt;declarations section&gt; </a:t>
            </a:r>
          </a:p>
          <a:p>
            <a:pPr lvl="1">
              <a:lnSpc>
                <a:spcPct val="150000"/>
              </a:lnSpc>
              <a:buNone/>
            </a:pPr>
            <a:r>
              <a:rPr lang="en-US" sz="2800" dirty="0">
                <a:solidFill>
                  <a:srgbClr val="0000FF"/>
                </a:solidFill>
                <a:latin typeface="Bookman Old Style" pitchFamily="18" charset="0"/>
              </a:rPr>
              <a:t>BEGIN </a:t>
            </a:r>
          </a:p>
          <a:p>
            <a:pPr lvl="1">
              <a:lnSpc>
                <a:spcPct val="150000"/>
              </a:lnSpc>
              <a:buNone/>
            </a:pPr>
            <a:r>
              <a:rPr lang="en-US" sz="2800" dirty="0">
                <a:solidFill>
                  <a:srgbClr val="0000FF"/>
                </a:solidFill>
                <a:latin typeface="Bookman Old Style" pitchFamily="18" charset="0"/>
              </a:rPr>
              <a:t>	&lt;executable statements&gt; </a:t>
            </a:r>
          </a:p>
          <a:p>
            <a:pPr lvl="1">
              <a:lnSpc>
                <a:spcPct val="150000"/>
              </a:lnSpc>
              <a:buNone/>
            </a:pPr>
            <a:r>
              <a:rPr lang="en-US" sz="2800" dirty="0">
                <a:solidFill>
                  <a:srgbClr val="0000FF"/>
                </a:solidFill>
                <a:latin typeface="Bookman Old Style" pitchFamily="18" charset="0"/>
              </a:rPr>
              <a:t>EXCEPTION </a:t>
            </a:r>
          </a:p>
          <a:p>
            <a:pPr lvl="1">
              <a:lnSpc>
                <a:spcPct val="150000"/>
              </a:lnSpc>
              <a:buNone/>
            </a:pPr>
            <a:r>
              <a:rPr lang="en-US" sz="2800" dirty="0">
                <a:solidFill>
                  <a:srgbClr val="0000FF"/>
                </a:solidFill>
                <a:latin typeface="Bookman Old Style" pitchFamily="18" charset="0"/>
              </a:rPr>
              <a:t>	&lt;exception handling&gt; </a:t>
            </a:r>
          </a:p>
          <a:p>
            <a:pPr lvl="1">
              <a:lnSpc>
                <a:spcPct val="150000"/>
              </a:lnSpc>
              <a:buNone/>
            </a:pPr>
            <a:r>
              <a:rPr lang="en-US" sz="2800" dirty="0">
                <a:solidFill>
                  <a:srgbClr val="0000FF"/>
                </a:solidFill>
                <a:latin typeface="Bookman Old Style" pitchFamily="18" charset="0"/>
              </a:rPr>
              <a:t>END;</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10360"/>
            <a:ext cx="11186471" cy="6357982"/>
          </a:xfrm>
        </p:spPr>
        <p:txBody>
          <a:bodyPr>
            <a:normAutofit/>
          </a:bodyPr>
          <a:lstStyle/>
          <a:p>
            <a:pPr>
              <a:buNone/>
            </a:pPr>
            <a:r>
              <a:rPr lang="en-US" sz="2400" dirty="0">
                <a:solidFill>
                  <a:srgbClr val="C00000"/>
                </a:solidFill>
                <a:latin typeface="Copperplate Gothic Light" pitchFamily="34" charset="0"/>
              </a:rPr>
              <a:t>Structure of PL/SQL block</a:t>
            </a:r>
          </a:p>
          <a:p>
            <a:pPr>
              <a:buNone/>
            </a:pPr>
            <a:r>
              <a:rPr lang="en-US" sz="2200" dirty="0">
                <a:solidFill>
                  <a:srgbClr val="C00000"/>
                </a:solidFill>
                <a:latin typeface="Copperplate Gothic Light" pitchFamily="34" charset="0"/>
              </a:rPr>
              <a:t>Declarations</a:t>
            </a:r>
          </a:p>
          <a:p>
            <a:pPr lvl="1">
              <a:buClr>
                <a:srgbClr val="C00000"/>
              </a:buClr>
              <a:buFont typeface="Wingdings" pitchFamily="2" charset="2"/>
              <a:buChar char="ü"/>
            </a:pPr>
            <a:r>
              <a:rPr lang="en-US" sz="2200" dirty="0">
                <a:solidFill>
                  <a:srgbClr val="0000FF"/>
                </a:solidFill>
                <a:latin typeface="Bookman Old Style" pitchFamily="18" charset="0"/>
              </a:rPr>
              <a:t>This section starts with the keyword DECLARE. </a:t>
            </a:r>
          </a:p>
          <a:p>
            <a:pPr lvl="1">
              <a:buClr>
                <a:srgbClr val="C00000"/>
              </a:buClr>
              <a:buFont typeface="Wingdings" pitchFamily="2" charset="2"/>
              <a:buChar char="ü"/>
            </a:pPr>
            <a:r>
              <a:rPr lang="en-US" sz="2200" dirty="0">
                <a:solidFill>
                  <a:srgbClr val="0000FF"/>
                </a:solidFill>
                <a:latin typeface="Bookman Old Style" pitchFamily="18" charset="0"/>
              </a:rPr>
              <a:t>It is an optional section </a:t>
            </a:r>
          </a:p>
          <a:p>
            <a:pPr lvl="1">
              <a:buClr>
                <a:srgbClr val="C00000"/>
              </a:buClr>
              <a:buFont typeface="Wingdings" pitchFamily="2" charset="2"/>
              <a:buChar char="ü"/>
            </a:pPr>
            <a:r>
              <a:rPr lang="en-US" sz="2200" dirty="0">
                <a:solidFill>
                  <a:srgbClr val="0000FF"/>
                </a:solidFill>
                <a:latin typeface="Bookman Old Style" pitchFamily="18" charset="0"/>
              </a:rPr>
              <a:t>Defines all variables, cursors, subprograms, and other elements to be used in the program.</a:t>
            </a:r>
          </a:p>
          <a:p>
            <a:pPr lvl="1">
              <a:buClr>
                <a:srgbClr val="C00000"/>
              </a:buClr>
              <a:buFont typeface="Wingdings" pitchFamily="2" charset="2"/>
              <a:buChar char="ü"/>
            </a:pPr>
            <a:r>
              <a:rPr lang="en-US" sz="2200" dirty="0">
                <a:solidFill>
                  <a:srgbClr val="0000FF"/>
                </a:solidFill>
                <a:latin typeface="Bookman Old Style" pitchFamily="18" charset="0"/>
              </a:rPr>
              <a:t>Each and every variables to be declared individually.</a:t>
            </a:r>
          </a:p>
          <a:p>
            <a:pPr>
              <a:buNone/>
            </a:pPr>
            <a:r>
              <a:rPr lang="en-US" sz="2200" dirty="0">
                <a:solidFill>
                  <a:srgbClr val="C00000"/>
                </a:solidFill>
                <a:latin typeface="Copperplate Gothic Light" pitchFamily="34" charset="0"/>
              </a:rPr>
              <a:t>Executable Statements</a:t>
            </a:r>
          </a:p>
          <a:p>
            <a:pPr lvl="1">
              <a:buClr>
                <a:srgbClr val="C00000"/>
              </a:buClr>
              <a:buFont typeface="Wingdings" pitchFamily="2" charset="2"/>
              <a:buChar char="ü"/>
            </a:pPr>
            <a:r>
              <a:rPr lang="en-US" sz="2200" dirty="0">
                <a:solidFill>
                  <a:srgbClr val="0000FF"/>
                </a:solidFill>
                <a:latin typeface="Bookman Old Style" pitchFamily="18" charset="0"/>
              </a:rPr>
              <a:t>Program execution starts from BEGIN</a:t>
            </a:r>
          </a:p>
          <a:p>
            <a:pPr lvl="1">
              <a:buClr>
                <a:srgbClr val="C00000"/>
              </a:buClr>
              <a:buFont typeface="Wingdings" pitchFamily="2" charset="2"/>
              <a:buChar char="ü"/>
            </a:pPr>
            <a:r>
              <a:rPr lang="en-US" sz="2200" dirty="0">
                <a:solidFill>
                  <a:srgbClr val="0000FF"/>
                </a:solidFill>
                <a:latin typeface="Bookman Old Style" pitchFamily="18" charset="0"/>
              </a:rPr>
              <a:t>Between BEGIN and END is called BODY of PL/SQL block.</a:t>
            </a:r>
          </a:p>
          <a:p>
            <a:pPr lvl="1">
              <a:buClr>
                <a:srgbClr val="C00000"/>
              </a:buClr>
              <a:buFont typeface="Wingdings" pitchFamily="2" charset="2"/>
              <a:buChar char="ü"/>
            </a:pPr>
            <a:r>
              <a:rPr lang="en-US" sz="2200" dirty="0">
                <a:solidFill>
                  <a:srgbClr val="0000FF"/>
                </a:solidFill>
                <a:latin typeface="Bookman Old Style" pitchFamily="18" charset="0"/>
              </a:rPr>
              <a:t>Nested BODY is permitted</a:t>
            </a:r>
          </a:p>
          <a:p>
            <a:pPr lvl="1">
              <a:buClr>
                <a:srgbClr val="C00000"/>
              </a:buClr>
              <a:buFont typeface="Wingdings" pitchFamily="2" charset="2"/>
              <a:buChar char="ü"/>
            </a:pPr>
            <a:r>
              <a:rPr lang="en-US" sz="2200" dirty="0">
                <a:solidFill>
                  <a:srgbClr val="0000FF"/>
                </a:solidFill>
                <a:latin typeface="Bookman Old Style" pitchFamily="18" charset="0"/>
              </a:rPr>
              <a:t>It consists of executable statements.</a:t>
            </a:r>
          </a:p>
          <a:p>
            <a:pPr>
              <a:buNone/>
            </a:pPr>
            <a:r>
              <a:rPr lang="en-US" sz="2200" dirty="0">
                <a:solidFill>
                  <a:srgbClr val="C00000"/>
                </a:solidFill>
                <a:latin typeface="Copperplate Gothic Light" pitchFamily="34" charset="0"/>
              </a:rPr>
              <a:t>Exception Handling</a:t>
            </a:r>
          </a:p>
          <a:p>
            <a:pPr lvl="1">
              <a:buClr>
                <a:srgbClr val="C00000"/>
              </a:buClr>
              <a:buFont typeface="Wingdings" pitchFamily="2" charset="2"/>
              <a:buChar char="ü"/>
            </a:pPr>
            <a:r>
              <a:rPr lang="en-US" sz="2200" dirty="0">
                <a:solidFill>
                  <a:srgbClr val="0000FF"/>
                </a:solidFill>
                <a:latin typeface="Bookman Old Style" pitchFamily="18" charset="0"/>
              </a:rPr>
              <a:t>This is an optional section , starts with Exception</a:t>
            </a:r>
          </a:p>
          <a:p>
            <a:pPr lvl="1">
              <a:buClr>
                <a:srgbClr val="C00000"/>
              </a:buClr>
              <a:buFont typeface="Wingdings" pitchFamily="2" charset="2"/>
              <a:buChar char="ü"/>
            </a:pPr>
            <a:r>
              <a:rPr lang="en-US" sz="2200" dirty="0">
                <a:solidFill>
                  <a:srgbClr val="0000FF"/>
                </a:solidFill>
                <a:latin typeface="Bookman Old Style" pitchFamily="18" charset="0"/>
              </a:rPr>
              <a:t>It is used to handle the logical errors during run time.</a:t>
            </a:r>
          </a:p>
          <a:p>
            <a:pPr>
              <a:buNone/>
            </a:pPr>
            <a:endParaRPr lang="en-US" sz="2400" dirty="0"/>
          </a:p>
          <a:p>
            <a:pPr>
              <a:buNone/>
            </a:pPr>
            <a:endParaRPr lang="en-US" sz="2400" dirty="0"/>
          </a:p>
          <a:p>
            <a:pPr>
              <a:buNone/>
            </a:pPr>
            <a:endParaRPr lang="en-US" sz="24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177205"/>
          </a:xfrm>
        </p:spPr>
        <p:txBody>
          <a:bodyPr/>
          <a:lstStyle/>
          <a:p>
            <a:pPr>
              <a:buNone/>
            </a:pPr>
            <a:r>
              <a:rPr lang="en-US" sz="2400" dirty="0">
                <a:solidFill>
                  <a:srgbClr val="C00000"/>
                </a:solidFill>
                <a:latin typeface="Copperplate Gothic Light" pitchFamily="34" charset="0"/>
              </a:rPr>
              <a:t>Simple Example </a:t>
            </a:r>
          </a:p>
          <a:p>
            <a:pPr>
              <a:buNone/>
            </a:pPr>
            <a:endParaRPr lang="en-US" sz="2400" dirty="0">
              <a:solidFill>
                <a:srgbClr val="C00000"/>
              </a:solidFill>
              <a:latin typeface="Copperplate Gothic Light" pitchFamily="34" charset="0"/>
            </a:endParaRPr>
          </a:p>
          <a:p>
            <a:pPr lvl="1">
              <a:buNone/>
            </a:pPr>
            <a:r>
              <a:rPr lang="en-US" sz="2000" dirty="0">
                <a:solidFill>
                  <a:srgbClr val="0000FF"/>
                </a:solidFill>
                <a:latin typeface="Bookman Old Style" pitchFamily="18" charset="0"/>
              </a:rPr>
              <a:t>DECLARE</a:t>
            </a:r>
          </a:p>
          <a:p>
            <a:pPr lvl="1">
              <a:buNone/>
            </a:pPr>
            <a:r>
              <a:rPr lang="en-US" sz="2000" dirty="0">
                <a:solidFill>
                  <a:srgbClr val="0000FF"/>
                </a:solidFill>
                <a:latin typeface="Bookman Old Style" pitchFamily="18" charset="0"/>
              </a:rPr>
              <a:t>	message varchar2(100):= ‘Welcome to SRMIST'; </a:t>
            </a:r>
          </a:p>
          <a:p>
            <a:pPr lvl="1">
              <a:buNone/>
            </a:pPr>
            <a:r>
              <a:rPr lang="en-US" sz="2000" dirty="0">
                <a:solidFill>
                  <a:srgbClr val="0000FF"/>
                </a:solidFill>
                <a:latin typeface="Bookman Old Style" pitchFamily="18" charset="0"/>
              </a:rPr>
              <a:t>BEGIN </a:t>
            </a:r>
          </a:p>
          <a:p>
            <a:pPr lvl="1">
              <a:buNone/>
            </a:pP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(message); </a:t>
            </a:r>
          </a:p>
          <a:p>
            <a:pPr lvl="1">
              <a:buNone/>
            </a:pPr>
            <a:r>
              <a:rPr lang="en-US" sz="2000" dirty="0">
                <a:solidFill>
                  <a:srgbClr val="0000FF"/>
                </a:solidFill>
                <a:latin typeface="Bookman Old Style" pitchFamily="18" charset="0"/>
              </a:rPr>
              <a:t>END; </a:t>
            </a:r>
          </a:p>
          <a:p>
            <a:pPr>
              <a:buNone/>
            </a:pP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Output :</a:t>
            </a:r>
          </a:p>
          <a:p>
            <a:pPr>
              <a:buNone/>
            </a:pPr>
            <a:endParaRPr lang="en-US" sz="2400" dirty="0">
              <a:solidFill>
                <a:srgbClr val="0000FF"/>
              </a:solidFill>
              <a:latin typeface="Bookman Old Style" pitchFamily="18" charset="0"/>
            </a:endParaRPr>
          </a:p>
          <a:p>
            <a:pPr lvl="1">
              <a:buNone/>
            </a:pPr>
            <a:r>
              <a:rPr lang="en-US" sz="2000" dirty="0">
                <a:solidFill>
                  <a:srgbClr val="0000FF"/>
                </a:solidFill>
                <a:latin typeface="Bookman Old Style" pitchFamily="18" charset="0"/>
              </a:rPr>
              <a:t>Welcome to SRMIST</a:t>
            </a:r>
          </a:p>
          <a:p>
            <a:pPr lvl="1">
              <a:buNone/>
            </a:pPr>
            <a:r>
              <a:rPr lang="en-US" sz="2000" dirty="0">
                <a:solidFill>
                  <a:srgbClr val="0000FF"/>
                </a:solidFill>
                <a:latin typeface="Bookman Old Style" pitchFamily="18" charset="0"/>
              </a:rPr>
              <a:t>PL/SQL procedure successfully completed</a:t>
            </a:r>
          </a:p>
          <a:p>
            <a:pPr>
              <a:buNone/>
            </a:pPr>
            <a:endParaRPr lang="en-US" sz="24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92</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867550"/>
            <a:ext cx="10972156" cy="5248643"/>
          </a:xfrm>
        </p:spPr>
        <p:txBody>
          <a:bodyPr>
            <a:normAutofit/>
          </a:bodyPr>
          <a:lstStyle/>
          <a:p>
            <a:pPr>
              <a:buNone/>
            </a:pPr>
            <a:r>
              <a:rPr lang="en-US" sz="2600" dirty="0">
                <a:solidFill>
                  <a:srgbClr val="C00000"/>
                </a:solidFill>
                <a:latin typeface="Copperplate Gothic Light" pitchFamily="34" charset="0"/>
              </a:rPr>
              <a:t>Comments in PL/SQL</a:t>
            </a:r>
          </a:p>
          <a:p>
            <a:pPr lvl="1">
              <a:buClr>
                <a:srgbClr val="C00000"/>
              </a:buClr>
              <a:buFont typeface="Wingdings" pitchFamily="2" charset="2"/>
              <a:buChar char="ü"/>
            </a:pPr>
            <a:r>
              <a:rPr lang="en-US" sz="2200" dirty="0">
                <a:solidFill>
                  <a:srgbClr val="0000FF"/>
                </a:solidFill>
                <a:latin typeface="Bookman Old Style" pitchFamily="18" charset="0"/>
              </a:rPr>
              <a:t>Double </a:t>
            </a:r>
            <a:r>
              <a:rPr lang="en-US" sz="2200" dirty="0" err="1">
                <a:solidFill>
                  <a:srgbClr val="0000FF"/>
                </a:solidFill>
                <a:latin typeface="Bookman Old Style" pitchFamily="18" charset="0"/>
              </a:rPr>
              <a:t>hypen</a:t>
            </a:r>
            <a:r>
              <a:rPr lang="en-US" sz="2200" dirty="0">
                <a:solidFill>
                  <a:srgbClr val="0000FF"/>
                </a:solidFill>
                <a:latin typeface="Bookman Old Style" pitchFamily="18" charset="0"/>
              </a:rPr>
              <a:t> (--) is Single line comment</a:t>
            </a:r>
          </a:p>
          <a:p>
            <a:pPr lvl="1">
              <a:buClr>
                <a:srgbClr val="C00000"/>
              </a:buClr>
              <a:buFont typeface="Wingdings" pitchFamily="2" charset="2"/>
              <a:buChar char="ü"/>
            </a:pPr>
            <a:r>
              <a:rPr lang="en-US" sz="2200" dirty="0">
                <a:solidFill>
                  <a:srgbClr val="0000FF"/>
                </a:solidFill>
                <a:latin typeface="Bookman Old Style" pitchFamily="18" charset="0"/>
              </a:rPr>
              <a:t>Multiline comments enclosed by /* and */</a:t>
            </a:r>
          </a:p>
          <a:p>
            <a:pPr>
              <a:buNone/>
            </a:pPr>
            <a:r>
              <a:rPr lang="en-US" sz="2600" dirty="0">
                <a:solidFill>
                  <a:srgbClr val="C00000"/>
                </a:solidFill>
                <a:latin typeface="Copperplate Gothic Light" pitchFamily="34" charset="0"/>
              </a:rPr>
              <a:t>Example</a:t>
            </a:r>
          </a:p>
          <a:p>
            <a:pPr lvl="1">
              <a:buNone/>
            </a:pPr>
            <a:r>
              <a:rPr lang="en-US" sz="2000" dirty="0">
                <a:solidFill>
                  <a:srgbClr val="0000FF"/>
                </a:solidFill>
                <a:latin typeface="Bookman Old Style" pitchFamily="18" charset="0"/>
              </a:rPr>
              <a:t>DECLARE </a:t>
            </a:r>
          </a:p>
          <a:p>
            <a:pPr lvl="1">
              <a:buNone/>
            </a:pPr>
            <a:r>
              <a:rPr lang="en-US" sz="2000" dirty="0">
                <a:solidFill>
                  <a:srgbClr val="0000FF"/>
                </a:solidFill>
                <a:latin typeface="Bookman Old Style" pitchFamily="18" charset="0"/>
              </a:rPr>
              <a:t>-- variable declaration                      </a:t>
            </a:r>
            <a:r>
              <a:rPr lang="en-US" sz="2000" dirty="0">
                <a:solidFill>
                  <a:srgbClr val="C00000"/>
                </a:solidFill>
                <a:latin typeface="Bookman Old Style" pitchFamily="18" charset="0"/>
              </a:rPr>
              <a:t>Single line comment</a:t>
            </a:r>
          </a:p>
          <a:p>
            <a:pPr lvl="1">
              <a:buNone/>
            </a:pPr>
            <a:r>
              <a:rPr lang="en-US" sz="2000" dirty="0">
                <a:solidFill>
                  <a:srgbClr val="0000FF"/>
                </a:solidFill>
                <a:latin typeface="Bookman Old Style" pitchFamily="18" charset="0"/>
              </a:rPr>
              <a:t>message varchar2(20):= ‘Welcome to SRMIST ';</a:t>
            </a:r>
          </a:p>
          <a:p>
            <a:pPr lvl="1">
              <a:buNone/>
            </a:pPr>
            <a:r>
              <a:rPr lang="en-US" sz="2000" dirty="0">
                <a:solidFill>
                  <a:srgbClr val="0000FF"/>
                </a:solidFill>
                <a:latin typeface="Bookman Old Style" pitchFamily="18" charset="0"/>
              </a:rPr>
              <a:t>BEGIN </a:t>
            </a:r>
          </a:p>
          <a:p>
            <a:pPr lvl="1">
              <a:buNone/>
            </a:pPr>
            <a:r>
              <a:rPr lang="en-US" sz="2000" dirty="0">
                <a:solidFill>
                  <a:srgbClr val="0000FF"/>
                </a:solidFill>
                <a:latin typeface="Bookman Old Style" pitchFamily="18" charset="0"/>
              </a:rPr>
              <a:t>/* PL/SQL executable statement(s)		</a:t>
            </a:r>
            <a:r>
              <a:rPr lang="en-US" sz="2000" dirty="0">
                <a:solidFill>
                  <a:srgbClr val="C00000"/>
                </a:solidFill>
                <a:latin typeface="Bookman Old Style" pitchFamily="18" charset="0"/>
              </a:rPr>
              <a:t>Multi-line Comment </a:t>
            </a:r>
          </a:p>
          <a:p>
            <a:pPr lvl="1">
              <a:buNone/>
            </a:pPr>
            <a:r>
              <a:rPr lang="en-US" sz="2000" dirty="0">
                <a:solidFill>
                  <a:srgbClr val="0000FF"/>
                </a:solidFill>
                <a:latin typeface="Bookman Old Style" pitchFamily="18" charset="0"/>
              </a:rPr>
              <a:t>     This Program display a Welcome note*/ </a:t>
            </a:r>
          </a:p>
          <a:p>
            <a:pPr lvl="1">
              <a:buNone/>
            </a:pPr>
            <a:r>
              <a:rPr lang="en-US" sz="2000" dirty="0" err="1">
                <a:solidFill>
                  <a:srgbClr val="0000FF"/>
                </a:solidFill>
                <a:latin typeface="Bookman Old Style" pitchFamily="18" charset="0"/>
              </a:rPr>
              <a:t>dbms_output.put_line</a:t>
            </a:r>
            <a:r>
              <a:rPr lang="en-US" sz="2000" dirty="0">
                <a:solidFill>
                  <a:srgbClr val="0000FF"/>
                </a:solidFill>
                <a:latin typeface="Bookman Old Style" pitchFamily="18" charset="0"/>
              </a:rPr>
              <a:t>(message); </a:t>
            </a:r>
          </a:p>
          <a:p>
            <a:pPr lvl="1">
              <a:buNone/>
            </a:pPr>
            <a:r>
              <a:rPr lang="en-US" sz="2000" dirty="0">
                <a:solidFill>
                  <a:srgbClr val="0000FF"/>
                </a:solidFill>
                <a:latin typeface="Bookman Old Style" pitchFamily="18" charset="0"/>
              </a:rPr>
              <a:t>END; </a:t>
            </a: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93</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cxnSp>
        <p:nvCxnSpPr>
          <p:cNvPr id="8" name="Straight Arrow Connector 7"/>
          <p:cNvCxnSpPr/>
          <p:nvPr/>
        </p:nvCxnSpPr>
        <p:spPr>
          <a:xfrm>
            <a:off x="4023504" y="3153566"/>
            <a:ext cx="1214446"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6595272" y="4010822"/>
            <a:ext cx="285752" cy="64294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177205"/>
          </a:xfrm>
        </p:spPr>
        <p:txBody>
          <a:bodyPr>
            <a:normAutofit/>
          </a:bodyPr>
          <a:lstStyle/>
          <a:p>
            <a:pPr>
              <a:buNone/>
            </a:pPr>
            <a:r>
              <a:rPr lang="en-US" sz="2400" dirty="0">
                <a:solidFill>
                  <a:srgbClr val="C00000"/>
                </a:solidFill>
                <a:latin typeface="Copperplate Gothic Light" pitchFamily="34" charset="0"/>
              </a:rPr>
              <a:t>Data types in PL/SQL</a:t>
            </a:r>
          </a:p>
          <a:p>
            <a:pPr>
              <a:lnSpc>
                <a:spcPct val="150000"/>
              </a:lnSpc>
              <a:buNone/>
            </a:pPr>
            <a:r>
              <a:rPr lang="en-US" sz="2600" dirty="0">
                <a:solidFill>
                  <a:srgbClr val="0000FF"/>
                </a:solidFill>
                <a:latin typeface="Bookman Old Style" pitchFamily="18" charset="0"/>
              </a:rPr>
              <a:t>All data types used in SQL can be used in PL/SQL </a:t>
            </a:r>
          </a:p>
          <a:p>
            <a:pPr>
              <a:lnSpc>
                <a:spcPct val="150000"/>
              </a:lnSpc>
              <a:buNone/>
            </a:pPr>
            <a:endParaRPr lang="en-US" sz="800" dirty="0">
              <a:solidFill>
                <a:srgbClr val="0000FF"/>
              </a:solidFill>
              <a:latin typeface="Bookman Old Style" pitchFamily="18" charset="0"/>
            </a:endParaRPr>
          </a:p>
          <a:p>
            <a:pPr>
              <a:buClr>
                <a:srgbClr val="C00000"/>
              </a:buClr>
              <a:buFont typeface="Wingdings" pitchFamily="2" charset="2"/>
              <a:buChar char="ü"/>
            </a:pPr>
            <a:r>
              <a:rPr lang="en-US" sz="2600" dirty="0">
                <a:solidFill>
                  <a:srgbClr val="0000FF"/>
                </a:solidFill>
                <a:latin typeface="Bookman Old Style" pitchFamily="18" charset="0"/>
              </a:rPr>
              <a:t>Numeric 	 - Numeric values on which arithmetic operations are 		    performed.</a:t>
            </a:r>
          </a:p>
          <a:p>
            <a:pPr>
              <a:lnSpc>
                <a:spcPct val="110000"/>
              </a:lnSpc>
              <a:buClr>
                <a:srgbClr val="C00000"/>
              </a:buClr>
              <a:buFont typeface="Wingdings" pitchFamily="2" charset="2"/>
              <a:buChar char="ü"/>
            </a:pPr>
            <a:r>
              <a:rPr lang="en-US" sz="2600" dirty="0">
                <a:solidFill>
                  <a:srgbClr val="0000FF"/>
                </a:solidFill>
                <a:latin typeface="Bookman Old Style" pitchFamily="18" charset="0"/>
              </a:rPr>
              <a:t>Character - Alphanumeric values that represent single 				    characters or strings of characters.</a:t>
            </a:r>
          </a:p>
          <a:p>
            <a:pPr>
              <a:buClr>
                <a:srgbClr val="C00000"/>
              </a:buClr>
              <a:buFont typeface="Wingdings" pitchFamily="2" charset="2"/>
              <a:buChar char="ü"/>
            </a:pPr>
            <a:r>
              <a:rPr lang="en-US" sz="2600" dirty="0">
                <a:solidFill>
                  <a:srgbClr val="0000FF"/>
                </a:solidFill>
                <a:latin typeface="Bookman Old Style" pitchFamily="18" charset="0"/>
              </a:rPr>
              <a:t>Boolean    - Logical values on which logical operations are 			    performed.</a:t>
            </a:r>
          </a:p>
          <a:p>
            <a:pPr>
              <a:lnSpc>
                <a:spcPct val="150000"/>
              </a:lnSpc>
              <a:buClr>
                <a:srgbClr val="C00000"/>
              </a:buClr>
              <a:buFont typeface="Wingdings" pitchFamily="2" charset="2"/>
              <a:buChar char="ü"/>
            </a:pPr>
            <a:r>
              <a:rPr lang="en-US" sz="2600" dirty="0" err="1">
                <a:solidFill>
                  <a:srgbClr val="0000FF"/>
                </a:solidFill>
                <a:latin typeface="Bookman Old Style" pitchFamily="18" charset="0"/>
              </a:rPr>
              <a:t>Datetime</a:t>
            </a:r>
            <a:r>
              <a:rPr lang="en-US" sz="2600" dirty="0">
                <a:solidFill>
                  <a:srgbClr val="0000FF"/>
                </a:solidFill>
                <a:latin typeface="Bookman Old Style" pitchFamily="18" charset="0"/>
              </a:rPr>
              <a:t> - Dates and times.</a:t>
            </a:r>
          </a:p>
          <a:p>
            <a:endParaRPr lang="en-US" dirty="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94</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867550"/>
            <a:ext cx="11043594" cy="5248643"/>
          </a:xfrm>
        </p:spPr>
        <p:txBody>
          <a:bodyPr>
            <a:normAutofit/>
          </a:bodyPr>
          <a:lstStyle/>
          <a:p>
            <a:pPr>
              <a:buNone/>
            </a:pPr>
            <a:r>
              <a:rPr lang="en-US" sz="2600" dirty="0">
                <a:solidFill>
                  <a:srgbClr val="C00000"/>
                </a:solidFill>
                <a:latin typeface="Copperplate Gothic Light" pitchFamily="34" charset="0"/>
              </a:rPr>
              <a:t>Variable Declaration in PL/SQL</a:t>
            </a:r>
          </a:p>
          <a:p>
            <a:pPr>
              <a:buNone/>
            </a:pPr>
            <a:r>
              <a:rPr lang="en-US" sz="2400" dirty="0">
                <a:latin typeface="Bookman Old Style" pitchFamily="18" charset="0"/>
              </a:rPr>
              <a:t>		</a:t>
            </a:r>
            <a:r>
              <a:rPr lang="en-US" sz="2400" dirty="0" err="1">
                <a:solidFill>
                  <a:srgbClr val="0000FF"/>
                </a:solidFill>
                <a:latin typeface="Bookman Old Style" pitchFamily="18" charset="0"/>
              </a:rPr>
              <a:t>variable_name</a:t>
            </a:r>
            <a:r>
              <a:rPr lang="en-US" sz="2400" dirty="0">
                <a:solidFill>
                  <a:srgbClr val="0000FF"/>
                </a:solidFill>
                <a:latin typeface="Bookman Old Style" pitchFamily="18" charset="0"/>
              </a:rPr>
              <a:t> [CONSTANT] </a:t>
            </a:r>
            <a:r>
              <a:rPr lang="en-US" sz="2400" dirty="0" err="1">
                <a:solidFill>
                  <a:srgbClr val="0000FF"/>
                </a:solidFill>
                <a:latin typeface="Bookman Old Style" pitchFamily="18" charset="0"/>
              </a:rPr>
              <a:t>datatype</a:t>
            </a:r>
            <a:r>
              <a:rPr lang="en-US" sz="2400" dirty="0">
                <a:solidFill>
                  <a:srgbClr val="0000FF"/>
                </a:solidFill>
                <a:latin typeface="Bookman Old Style" pitchFamily="18" charset="0"/>
              </a:rPr>
              <a:t> [NOT NULL] [:= | DEFAULT 	</a:t>
            </a:r>
            <a:r>
              <a:rPr lang="en-US" sz="2400" dirty="0" err="1">
                <a:solidFill>
                  <a:srgbClr val="0000FF"/>
                </a:solidFill>
                <a:latin typeface="Bookman Old Style" pitchFamily="18" charset="0"/>
              </a:rPr>
              <a:t>initial_value</a:t>
            </a:r>
            <a:r>
              <a:rPr lang="en-US" sz="2400" dirty="0">
                <a:solidFill>
                  <a:srgbClr val="0000FF"/>
                </a:solidFill>
                <a:latin typeface="Bookman Old Style" pitchFamily="18" charset="0"/>
              </a:rPr>
              <a:t>]</a:t>
            </a:r>
          </a:p>
          <a:p>
            <a:pPr>
              <a:buNone/>
            </a:pPr>
            <a:r>
              <a:rPr lang="en-US" sz="2400" dirty="0">
                <a:solidFill>
                  <a:srgbClr val="C00000"/>
                </a:solidFill>
                <a:latin typeface="Copperplate Gothic Light" pitchFamily="34" charset="0"/>
              </a:rPr>
              <a:t>Examples</a:t>
            </a:r>
          </a:p>
          <a:p>
            <a:pPr lvl="1">
              <a:buNone/>
            </a:pPr>
            <a:r>
              <a:rPr lang="en-US" sz="2400" dirty="0">
                <a:solidFill>
                  <a:srgbClr val="0000FF"/>
                </a:solidFill>
                <a:latin typeface="Bookman Old Style" pitchFamily="18" charset="0"/>
              </a:rPr>
              <a:t>salary number(10, 2); </a:t>
            </a:r>
          </a:p>
          <a:p>
            <a:pPr lvl="1">
              <a:buNone/>
            </a:pPr>
            <a:r>
              <a:rPr lang="en-US" sz="2400" dirty="0">
                <a:solidFill>
                  <a:srgbClr val="0000FF"/>
                </a:solidFill>
                <a:latin typeface="Bookman Old Style" pitchFamily="18" charset="0"/>
              </a:rPr>
              <a:t>pi  number(10,2) := 3.1415; </a:t>
            </a:r>
          </a:p>
          <a:p>
            <a:pPr lvl="1">
              <a:buNone/>
            </a:pPr>
            <a:r>
              <a:rPr lang="en-US" sz="2400" dirty="0" err="1">
                <a:solidFill>
                  <a:srgbClr val="0000FF"/>
                </a:solidFill>
                <a:latin typeface="Bookman Old Style" pitchFamily="18" charset="0"/>
              </a:rPr>
              <a:t>ename</a:t>
            </a:r>
            <a:r>
              <a:rPr lang="en-US" sz="2400" dirty="0">
                <a:solidFill>
                  <a:srgbClr val="0000FF"/>
                </a:solidFill>
                <a:latin typeface="Bookman Old Style" pitchFamily="18" charset="0"/>
              </a:rPr>
              <a:t> varchar2(25); </a:t>
            </a:r>
          </a:p>
          <a:p>
            <a:pPr lvl="1">
              <a:buNone/>
            </a:pPr>
            <a:r>
              <a:rPr lang="en-US" sz="2400" dirty="0">
                <a:solidFill>
                  <a:srgbClr val="0000FF"/>
                </a:solidFill>
                <a:latin typeface="Bookman Old Style" pitchFamily="18" charset="0"/>
              </a:rPr>
              <a:t>address varchar2(100);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653235"/>
            <a:ext cx="11043595" cy="6368277"/>
          </a:xfrm>
        </p:spPr>
        <p:txBody>
          <a:bodyPr>
            <a:normAutofit fontScale="70000" lnSpcReduction="20000"/>
          </a:bodyPr>
          <a:lstStyle/>
          <a:p>
            <a:pPr>
              <a:buNone/>
            </a:pPr>
            <a:r>
              <a:rPr lang="en-US" sz="3100" dirty="0">
                <a:solidFill>
                  <a:srgbClr val="C00000"/>
                </a:solidFill>
                <a:latin typeface="Copperplate Gothic Light" pitchFamily="34" charset="0"/>
              </a:rPr>
              <a:t>Simple Example for variable declarations</a:t>
            </a:r>
          </a:p>
          <a:p>
            <a:pPr>
              <a:buNone/>
            </a:pPr>
            <a:endParaRPr lang="en-US" sz="2800" dirty="0">
              <a:solidFill>
                <a:srgbClr val="0000FF"/>
              </a:solidFill>
              <a:latin typeface="Bookman Old Style" pitchFamily="18" charset="0"/>
            </a:endParaRPr>
          </a:p>
          <a:p>
            <a:pPr>
              <a:buNone/>
            </a:pPr>
            <a:r>
              <a:rPr lang="en-US" sz="2800" dirty="0">
                <a:solidFill>
                  <a:srgbClr val="0000FF"/>
                </a:solidFill>
                <a:latin typeface="Bookman Old Style" pitchFamily="18" charset="0"/>
              </a:rPr>
              <a:t>DECLARE</a:t>
            </a:r>
          </a:p>
          <a:p>
            <a:pPr>
              <a:buNone/>
            </a:pPr>
            <a:r>
              <a:rPr lang="en-US" sz="2800" dirty="0">
                <a:solidFill>
                  <a:srgbClr val="0000FF"/>
                </a:solidFill>
                <a:latin typeface="Bookman Old Style" pitchFamily="18" charset="0"/>
              </a:rPr>
              <a:t>   a number := 10;</a:t>
            </a:r>
          </a:p>
          <a:p>
            <a:pPr>
              <a:buNone/>
            </a:pPr>
            <a:r>
              <a:rPr lang="en-US" sz="2800" dirty="0">
                <a:solidFill>
                  <a:srgbClr val="0000FF"/>
                </a:solidFill>
                <a:latin typeface="Bookman Old Style" pitchFamily="18" charset="0"/>
              </a:rPr>
              <a:t>   b number := 20;</a:t>
            </a:r>
          </a:p>
          <a:p>
            <a:pPr>
              <a:buNone/>
            </a:pPr>
            <a:r>
              <a:rPr lang="en-US" sz="2800" dirty="0">
                <a:solidFill>
                  <a:srgbClr val="0000FF"/>
                </a:solidFill>
                <a:latin typeface="Bookman Old Style" pitchFamily="18" charset="0"/>
              </a:rPr>
              <a:t>   c number (10,4);</a:t>
            </a:r>
          </a:p>
          <a:p>
            <a:pPr>
              <a:buNone/>
            </a:pPr>
            <a:r>
              <a:rPr lang="en-US" sz="2800" dirty="0">
                <a:solidFill>
                  <a:srgbClr val="0000FF"/>
                </a:solidFill>
                <a:latin typeface="Bookman Old Style" pitchFamily="18" charset="0"/>
              </a:rPr>
              <a:t>   f float;</a:t>
            </a:r>
          </a:p>
          <a:p>
            <a:pPr>
              <a:buNone/>
            </a:pPr>
            <a:r>
              <a:rPr lang="en-US" sz="2800" dirty="0">
                <a:solidFill>
                  <a:srgbClr val="0000FF"/>
                </a:solidFill>
                <a:latin typeface="Bookman Old Style" pitchFamily="18" charset="0"/>
              </a:rPr>
              <a:t>BEGIN</a:t>
            </a:r>
          </a:p>
          <a:p>
            <a:pPr>
              <a:buNone/>
            </a:pPr>
            <a:r>
              <a:rPr lang="en-US" sz="2800" dirty="0">
                <a:solidFill>
                  <a:srgbClr val="0000FF"/>
                </a:solidFill>
                <a:latin typeface="Bookman Old Style" pitchFamily="18" charset="0"/>
              </a:rPr>
              <a:t>   c := a + b;</a:t>
            </a:r>
          </a:p>
          <a:p>
            <a:pPr>
              <a:buNone/>
            </a:pP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dbms_output.put_line</a:t>
            </a:r>
            <a:r>
              <a:rPr lang="en-US" sz="2800" dirty="0">
                <a:solidFill>
                  <a:srgbClr val="0000FF"/>
                </a:solidFill>
                <a:latin typeface="Bookman Old Style" pitchFamily="18" charset="0"/>
              </a:rPr>
              <a:t>('Value of c: ' || c);</a:t>
            </a:r>
          </a:p>
          <a:p>
            <a:pPr>
              <a:buNone/>
            </a:pPr>
            <a:r>
              <a:rPr lang="en-US" sz="2800" dirty="0">
                <a:solidFill>
                  <a:srgbClr val="0000FF"/>
                </a:solidFill>
                <a:latin typeface="Bookman Old Style" pitchFamily="18" charset="0"/>
              </a:rPr>
              <a:t>   f := 100.0/3.0;</a:t>
            </a:r>
          </a:p>
          <a:p>
            <a:pPr>
              <a:buNone/>
            </a:pPr>
            <a:r>
              <a:rPr lang="en-US" sz="2800" dirty="0">
                <a:solidFill>
                  <a:srgbClr val="0000FF"/>
                </a:solidFill>
                <a:latin typeface="Bookman Old Style" pitchFamily="18" charset="0"/>
              </a:rPr>
              <a:t>   </a:t>
            </a:r>
            <a:r>
              <a:rPr lang="en-US" sz="2800" dirty="0" err="1">
                <a:solidFill>
                  <a:srgbClr val="0000FF"/>
                </a:solidFill>
                <a:latin typeface="Bookman Old Style" pitchFamily="18" charset="0"/>
              </a:rPr>
              <a:t>dbms_output.put_line</a:t>
            </a:r>
            <a:r>
              <a:rPr lang="en-US" sz="2800" dirty="0">
                <a:solidFill>
                  <a:srgbClr val="0000FF"/>
                </a:solidFill>
                <a:latin typeface="Bookman Old Style" pitchFamily="18" charset="0"/>
              </a:rPr>
              <a:t>('Value of f: ' || round(f,4));</a:t>
            </a:r>
          </a:p>
          <a:p>
            <a:pPr>
              <a:buNone/>
            </a:pPr>
            <a:r>
              <a:rPr lang="en-US" sz="2800" dirty="0">
                <a:solidFill>
                  <a:srgbClr val="0000FF"/>
                </a:solidFill>
                <a:latin typeface="Bookman Old Style" pitchFamily="18" charset="0"/>
              </a:rPr>
              <a:t>END;</a:t>
            </a:r>
          </a:p>
          <a:p>
            <a:pPr>
              <a:buNone/>
            </a:pPr>
            <a:endParaRPr lang="en-US" sz="1400" dirty="0">
              <a:solidFill>
                <a:srgbClr val="0000FF"/>
              </a:solidFill>
              <a:latin typeface="Bookman Old Style" pitchFamily="18" charset="0"/>
            </a:endParaRPr>
          </a:p>
          <a:p>
            <a:pPr>
              <a:buNone/>
            </a:pPr>
            <a:r>
              <a:rPr lang="en-US" sz="2800" dirty="0">
                <a:solidFill>
                  <a:srgbClr val="0000FF"/>
                </a:solidFill>
                <a:latin typeface="Bookman Old Style" pitchFamily="18" charset="0"/>
              </a:rPr>
              <a:t>Output</a:t>
            </a:r>
          </a:p>
          <a:p>
            <a:pPr>
              <a:buNone/>
            </a:pPr>
            <a:endParaRPr lang="en-US" sz="1600" dirty="0">
              <a:solidFill>
                <a:srgbClr val="0000FF"/>
              </a:solidFill>
              <a:latin typeface="Bookman Old Style" pitchFamily="18" charset="0"/>
            </a:endParaRPr>
          </a:p>
          <a:p>
            <a:pPr>
              <a:buNone/>
            </a:pPr>
            <a:r>
              <a:rPr lang="en-US" sz="2800" dirty="0">
                <a:solidFill>
                  <a:srgbClr val="0000FF"/>
                </a:solidFill>
                <a:latin typeface="Bookman Old Style" pitchFamily="18" charset="0"/>
              </a:rPr>
              <a:t>Value of c: 30</a:t>
            </a:r>
          </a:p>
          <a:p>
            <a:pPr>
              <a:buNone/>
            </a:pPr>
            <a:r>
              <a:rPr lang="en-US" sz="2800" dirty="0">
                <a:solidFill>
                  <a:srgbClr val="0000FF"/>
                </a:solidFill>
                <a:latin typeface="Bookman Old Style" pitchFamily="18" charset="0"/>
              </a:rPr>
              <a:t>Value of f: 33.3333</a:t>
            </a:r>
          </a:p>
          <a:p>
            <a:pPr>
              <a:buNone/>
            </a:pPr>
            <a:endParaRPr lang="en-US" sz="2800" dirty="0">
              <a:solidFill>
                <a:srgbClr val="0000FF"/>
              </a:solidFill>
              <a:latin typeface="Bookman Old Style" pitchFamily="18" charset="0"/>
            </a:endParaRPr>
          </a:p>
          <a:p>
            <a:pPr>
              <a:buNone/>
            </a:pPr>
            <a:r>
              <a:rPr lang="en-US" sz="2800" dirty="0">
                <a:solidFill>
                  <a:srgbClr val="0000FF"/>
                </a:solidFill>
                <a:latin typeface="Bookman Old Style" pitchFamily="18" charset="0"/>
              </a:rPr>
              <a:t>PL/SQL procedure successfully completed.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81798"/>
            <a:ext cx="11501518" cy="6072230"/>
          </a:xfrm>
        </p:spPr>
        <p:txBody>
          <a:bodyPr>
            <a:normAutofit fontScale="62500" lnSpcReduction="20000"/>
          </a:bodyPr>
          <a:lstStyle/>
          <a:p>
            <a:pPr>
              <a:buNone/>
            </a:pPr>
            <a:r>
              <a:rPr lang="en-US" sz="2900" dirty="0">
                <a:solidFill>
                  <a:srgbClr val="C00000"/>
                </a:solidFill>
                <a:latin typeface="Copperplate Gothic Light" pitchFamily="34" charset="0"/>
              </a:rPr>
              <a:t>Assigning SQL query result to PL/SQL variables using INTO clause</a:t>
            </a:r>
          </a:p>
          <a:p>
            <a:pPr>
              <a:buNone/>
            </a:pPr>
            <a:r>
              <a:rPr lang="en-US" sz="2900" dirty="0">
                <a:solidFill>
                  <a:srgbClr val="C00000"/>
                </a:solidFill>
                <a:latin typeface="Copperplate Gothic Light" pitchFamily="34" charset="0"/>
              </a:rPr>
              <a:t>(Consider EMP table)</a:t>
            </a:r>
          </a:p>
          <a:p>
            <a:pPr>
              <a:buNone/>
            </a:pPr>
            <a:endParaRPr lang="en-US" sz="2400" dirty="0">
              <a:solidFill>
                <a:srgbClr val="0000FF"/>
              </a:solidFill>
              <a:latin typeface="Bookman Old Style" pitchFamily="18" charset="0"/>
            </a:endParaRPr>
          </a:p>
          <a:p>
            <a:pPr>
              <a:buNone/>
            </a:pPr>
            <a:r>
              <a:rPr lang="en-US" sz="2900" dirty="0">
                <a:solidFill>
                  <a:srgbClr val="0000FF"/>
                </a:solidFill>
                <a:latin typeface="Bookman Old Style" pitchFamily="18" charset="0"/>
              </a:rPr>
              <a:t>DECLARE</a:t>
            </a:r>
          </a:p>
          <a:p>
            <a:pPr>
              <a:buNone/>
            </a:pP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emp.empno%type</a:t>
            </a:r>
            <a:r>
              <a:rPr lang="en-US" sz="2900" dirty="0">
                <a:solidFill>
                  <a:srgbClr val="0000FF"/>
                </a:solidFill>
                <a:latin typeface="Bookman Old Style" pitchFamily="18" charset="0"/>
              </a:rPr>
              <a:t>:=&amp;</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emp_name</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emp.ename%type</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emp_job</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emp.job%type</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emp_sal</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emp.sal%type</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BEGIN</a:t>
            </a:r>
          </a:p>
          <a:p>
            <a:pPr>
              <a:buNone/>
            </a:pPr>
            <a:r>
              <a:rPr lang="en-US" sz="2900" dirty="0">
                <a:solidFill>
                  <a:srgbClr val="0000FF"/>
                </a:solidFill>
                <a:latin typeface="Bookman Old Style" pitchFamily="18" charset="0"/>
              </a:rPr>
              <a:t>       SELECT </a:t>
            </a:r>
            <a:r>
              <a:rPr lang="en-US" sz="2900" dirty="0" err="1">
                <a:solidFill>
                  <a:srgbClr val="0000FF"/>
                </a:solidFill>
                <a:latin typeface="Bookman Old Style" pitchFamily="18" charset="0"/>
              </a:rPr>
              <a:t>ename,job,sal</a:t>
            </a:r>
            <a:r>
              <a:rPr lang="en-US" sz="2900" dirty="0">
                <a:solidFill>
                  <a:srgbClr val="0000FF"/>
                </a:solidFill>
                <a:latin typeface="Bookman Old Style" pitchFamily="18" charset="0"/>
              </a:rPr>
              <a:t> INTO </a:t>
            </a:r>
            <a:r>
              <a:rPr lang="en-US" sz="2900" dirty="0" err="1">
                <a:solidFill>
                  <a:srgbClr val="0000FF"/>
                </a:solidFill>
                <a:latin typeface="Bookman Old Style" pitchFamily="18" charset="0"/>
              </a:rPr>
              <a:t>emp_name,emp_job,emp_sal</a:t>
            </a:r>
            <a:endParaRPr lang="en-US" sz="2900" dirty="0">
              <a:solidFill>
                <a:srgbClr val="0000FF"/>
              </a:solidFill>
              <a:latin typeface="Bookman Old Style" pitchFamily="18" charset="0"/>
            </a:endParaRPr>
          </a:p>
          <a:p>
            <a:pPr>
              <a:buNone/>
            </a:pPr>
            <a:r>
              <a:rPr lang="en-US" sz="2900" dirty="0">
                <a:solidFill>
                  <a:srgbClr val="0000FF"/>
                </a:solidFill>
                <a:latin typeface="Bookman Old Style" pitchFamily="18" charset="0"/>
              </a:rPr>
              <a:t>       FROM </a:t>
            </a:r>
            <a:r>
              <a:rPr lang="en-US" sz="2900" dirty="0" err="1">
                <a:solidFill>
                  <a:srgbClr val="0000FF"/>
                </a:solidFill>
                <a:latin typeface="Bookman Old Style" pitchFamily="18" charset="0"/>
              </a:rPr>
              <a:t>emp</a:t>
            </a:r>
            <a:r>
              <a:rPr lang="en-US" sz="2900" dirty="0">
                <a:solidFill>
                  <a:srgbClr val="0000FF"/>
                </a:solidFill>
                <a:latin typeface="Bookman Old Style" pitchFamily="18" charset="0"/>
              </a:rPr>
              <a:t> WHERE </a:t>
            </a:r>
            <a:r>
              <a:rPr lang="en-US" sz="2900" dirty="0" err="1">
                <a:solidFill>
                  <a:srgbClr val="0000FF"/>
                </a:solidFill>
                <a:latin typeface="Bookman Old Style" pitchFamily="18" charset="0"/>
              </a:rPr>
              <a:t>empno</a:t>
            </a:r>
            <a:r>
              <a:rPr lang="en-US" sz="2900" dirty="0">
                <a:solidFill>
                  <a:srgbClr val="0000FF"/>
                </a:solidFill>
                <a:latin typeface="Bookman Old Style" pitchFamily="18" charset="0"/>
              </a:rPr>
              <a:t> = </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dbms_output.put_line</a:t>
            </a:r>
            <a:endParaRPr lang="en-US" sz="2900" dirty="0">
              <a:solidFill>
                <a:srgbClr val="0000FF"/>
              </a:solidFill>
              <a:latin typeface="Bookman Old Style" pitchFamily="18" charset="0"/>
            </a:endParaRPr>
          </a:p>
          <a:p>
            <a:pPr>
              <a:buNone/>
            </a:pPr>
            <a:r>
              <a:rPr lang="en-US" sz="2900" dirty="0">
                <a:solidFill>
                  <a:srgbClr val="0000FF"/>
                </a:solidFill>
                <a:latin typeface="Bookman Old Style" pitchFamily="18" charset="0"/>
              </a:rPr>
              <a:t>      ('Employee ' ||</a:t>
            </a:r>
            <a:r>
              <a:rPr lang="en-US" sz="2900" dirty="0" err="1">
                <a:solidFill>
                  <a:srgbClr val="0000FF"/>
                </a:solidFill>
                <a:latin typeface="Bookman Old Style" pitchFamily="18" charset="0"/>
              </a:rPr>
              <a:t>emp_name</a:t>
            </a:r>
            <a:r>
              <a:rPr lang="en-US" sz="2900" dirty="0">
                <a:solidFill>
                  <a:srgbClr val="0000FF"/>
                </a:solidFill>
                <a:latin typeface="Bookman Old Style" pitchFamily="18" charset="0"/>
              </a:rPr>
              <a:t> || ' working as ' || </a:t>
            </a:r>
            <a:r>
              <a:rPr lang="en-US" sz="2900" dirty="0" err="1">
                <a:solidFill>
                  <a:srgbClr val="0000FF"/>
                </a:solidFill>
                <a:latin typeface="Bookman Old Style" pitchFamily="18" charset="0"/>
              </a:rPr>
              <a:t>emp_job</a:t>
            </a:r>
            <a:r>
              <a:rPr lang="en-US" sz="2900" dirty="0">
                <a:solidFill>
                  <a:srgbClr val="0000FF"/>
                </a:solidFill>
                <a:latin typeface="Bookman Old Style" pitchFamily="18" charset="0"/>
              </a:rPr>
              <a:t> || ' and his salary is ' || </a:t>
            </a:r>
            <a:r>
              <a:rPr lang="en-US" sz="2900" dirty="0" err="1">
                <a:solidFill>
                  <a:srgbClr val="0000FF"/>
                </a:solidFill>
                <a:latin typeface="Bookman Old Style" pitchFamily="18" charset="0"/>
              </a:rPr>
              <a:t>emp_sal</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 END;</a:t>
            </a:r>
          </a:p>
          <a:p>
            <a:pPr>
              <a:buNone/>
            </a:pPr>
            <a:r>
              <a:rPr lang="en-US" sz="2900" dirty="0">
                <a:solidFill>
                  <a:srgbClr val="0000FF"/>
                </a:solidFill>
                <a:latin typeface="Bookman Old Style" pitchFamily="18" charset="0"/>
              </a:rPr>
              <a:t>Output</a:t>
            </a:r>
          </a:p>
          <a:p>
            <a:pPr>
              <a:buNone/>
            </a:pPr>
            <a:r>
              <a:rPr lang="en-US" sz="2900" dirty="0">
                <a:solidFill>
                  <a:srgbClr val="0000FF"/>
                </a:solidFill>
                <a:latin typeface="Bookman Old Style" pitchFamily="18" charset="0"/>
              </a:rPr>
              <a:t>Enter value for </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 7499</a:t>
            </a:r>
          </a:p>
          <a:p>
            <a:pPr>
              <a:buNone/>
            </a:pPr>
            <a:r>
              <a:rPr lang="en-US" sz="2900" dirty="0">
                <a:solidFill>
                  <a:srgbClr val="0000FF"/>
                </a:solidFill>
                <a:latin typeface="Bookman Old Style" pitchFamily="18" charset="0"/>
              </a:rPr>
              <a:t>old     2:        </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emp.empno%type</a:t>
            </a:r>
            <a:r>
              <a:rPr lang="en-US" sz="2900" dirty="0">
                <a:solidFill>
                  <a:srgbClr val="0000FF"/>
                </a:solidFill>
                <a:latin typeface="Bookman Old Style" pitchFamily="18" charset="0"/>
              </a:rPr>
              <a:t>:=&amp;</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a:t>
            </a:r>
          </a:p>
          <a:p>
            <a:pPr>
              <a:buNone/>
            </a:pPr>
            <a:r>
              <a:rPr lang="en-US" sz="2900" dirty="0">
                <a:solidFill>
                  <a:srgbClr val="0000FF"/>
                </a:solidFill>
                <a:latin typeface="Bookman Old Style" pitchFamily="18" charset="0"/>
              </a:rPr>
              <a:t>new   2:        </a:t>
            </a:r>
            <a:r>
              <a:rPr lang="en-US" sz="2900" dirty="0" err="1">
                <a:solidFill>
                  <a:srgbClr val="0000FF"/>
                </a:solidFill>
                <a:latin typeface="Bookman Old Style" pitchFamily="18" charset="0"/>
              </a:rPr>
              <a:t>emp_no</a:t>
            </a:r>
            <a:r>
              <a:rPr lang="en-US" sz="2900" dirty="0">
                <a:solidFill>
                  <a:srgbClr val="0000FF"/>
                </a:solidFill>
                <a:latin typeface="Bookman Old Style" pitchFamily="18" charset="0"/>
              </a:rPr>
              <a:t> </a:t>
            </a:r>
            <a:r>
              <a:rPr lang="en-US" sz="2900" dirty="0" err="1">
                <a:solidFill>
                  <a:srgbClr val="0000FF"/>
                </a:solidFill>
                <a:latin typeface="Bookman Old Style" pitchFamily="18" charset="0"/>
              </a:rPr>
              <a:t>emp.empno%type</a:t>
            </a:r>
            <a:r>
              <a:rPr lang="en-US" sz="2900" dirty="0">
                <a:solidFill>
                  <a:srgbClr val="0000FF"/>
                </a:solidFill>
                <a:latin typeface="Bookman Old Style" pitchFamily="18" charset="0"/>
              </a:rPr>
              <a:t>:=7499;</a:t>
            </a:r>
          </a:p>
          <a:p>
            <a:pPr>
              <a:buNone/>
            </a:pPr>
            <a:endParaRPr lang="en-US" sz="2900" dirty="0">
              <a:solidFill>
                <a:srgbClr val="0000FF"/>
              </a:solidFill>
              <a:latin typeface="Bookman Old Style" pitchFamily="18" charset="0"/>
            </a:endParaRPr>
          </a:p>
          <a:p>
            <a:pPr>
              <a:buNone/>
            </a:pPr>
            <a:r>
              <a:rPr lang="en-US" sz="2900" dirty="0">
                <a:solidFill>
                  <a:srgbClr val="0000FF"/>
                </a:solidFill>
                <a:latin typeface="Bookman Old Style" pitchFamily="18" charset="0"/>
              </a:rPr>
              <a:t>Employee ALLEN working as SALESMAN his salary is 1600</a:t>
            </a:r>
          </a:p>
          <a:p>
            <a:pPr>
              <a:buNone/>
            </a:pPr>
            <a:endParaRPr lang="en-US" sz="2900" dirty="0">
              <a:solidFill>
                <a:srgbClr val="0000FF"/>
              </a:solidFill>
              <a:latin typeface="Bookman Old Style" pitchFamily="18" charset="0"/>
            </a:endParaRPr>
          </a:p>
          <a:p>
            <a:pPr>
              <a:buNone/>
            </a:pPr>
            <a:r>
              <a:rPr lang="en-US" sz="2900" dirty="0">
                <a:solidFill>
                  <a:srgbClr val="0000FF"/>
                </a:solidFill>
                <a:latin typeface="Bookman Old Style" pitchFamily="18" charset="0"/>
              </a:rPr>
              <a:t>PL/SQL procedure successfully completed.</a:t>
            </a:r>
          </a:p>
          <a:p>
            <a:pPr>
              <a:buNone/>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796112"/>
            <a:ext cx="10972156" cy="5320081"/>
          </a:xfrm>
        </p:spPr>
        <p:txBody>
          <a:bodyPr/>
          <a:lstStyle/>
          <a:p>
            <a:pPr>
              <a:buNone/>
            </a:pPr>
            <a:r>
              <a:rPr lang="en-US" sz="2800" dirty="0">
                <a:solidFill>
                  <a:srgbClr val="C00000"/>
                </a:solidFill>
                <a:latin typeface="Copperplate Gothic Light" pitchFamily="34" charset="0"/>
              </a:rPr>
              <a:t>PL/SQL Operators</a:t>
            </a:r>
          </a:p>
          <a:p>
            <a:pPr lvl="1">
              <a:lnSpc>
                <a:spcPct val="150000"/>
              </a:lnSpc>
              <a:buClr>
                <a:srgbClr val="C00000"/>
              </a:buClr>
              <a:buFont typeface="Wingdings" pitchFamily="2" charset="2"/>
              <a:buChar char="ü"/>
            </a:pPr>
            <a:r>
              <a:rPr lang="en-US" sz="2800" dirty="0">
                <a:solidFill>
                  <a:srgbClr val="0000FF"/>
                </a:solidFill>
                <a:latin typeface="Bookman Old Style" pitchFamily="18" charset="0"/>
              </a:rPr>
              <a:t>Arithmetic operators</a:t>
            </a:r>
          </a:p>
          <a:p>
            <a:pPr lvl="1">
              <a:lnSpc>
                <a:spcPct val="150000"/>
              </a:lnSpc>
              <a:buClr>
                <a:srgbClr val="C00000"/>
              </a:buClr>
              <a:buFont typeface="Wingdings" pitchFamily="2" charset="2"/>
              <a:buChar char="ü"/>
            </a:pPr>
            <a:r>
              <a:rPr lang="en-US" sz="2800" dirty="0">
                <a:solidFill>
                  <a:srgbClr val="0000FF"/>
                </a:solidFill>
                <a:latin typeface="Bookman Old Style" pitchFamily="18" charset="0"/>
              </a:rPr>
              <a:t>Relational operators</a:t>
            </a:r>
          </a:p>
          <a:p>
            <a:pPr lvl="1">
              <a:lnSpc>
                <a:spcPct val="150000"/>
              </a:lnSpc>
              <a:buClr>
                <a:srgbClr val="C00000"/>
              </a:buClr>
              <a:buFont typeface="Wingdings" pitchFamily="2" charset="2"/>
              <a:buChar char="ü"/>
            </a:pPr>
            <a:r>
              <a:rPr lang="en-US" sz="2800" dirty="0">
                <a:solidFill>
                  <a:srgbClr val="0000FF"/>
                </a:solidFill>
                <a:latin typeface="Bookman Old Style" pitchFamily="18" charset="0"/>
              </a:rPr>
              <a:t>Comparison operators</a:t>
            </a:r>
          </a:p>
          <a:p>
            <a:pPr lvl="1">
              <a:lnSpc>
                <a:spcPct val="150000"/>
              </a:lnSpc>
              <a:buClr>
                <a:srgbClr val="C00000"/>
              </a:buClr>
              <a:buFont typeface="Wingdings" pitchFamily="2" charset="2"/>
              <a:buChar char="ü"/>
            </a:pPr>
            <a:r>
              <a:rPr lang="en-US" sz="2800" dirty="0">
                <a:solidFill>
                  <a:srgbClr val="0000FF"/>
                </a:solidFill>
                <a:latin typeface="Bookman Old Style" pitchFamily="18" charset="0"/>
              </a:rPr>
              <a:t>Logical operators</a:t>
            </a:r>
          </a:p>
          <a:p>
            <a:pPr lvl="1">
              <a:lnSpc>
                <a:spcPct val="150000"/>
              </a:lnSpc>
              <a:buClr>
                <a:srgbClr val="C00000"/>
              </a:buClr>
              <a:buFont typeface="Wingdings" pitchFamily="2" charset="2"/>
              <a:buChar char="ü"/>
            </a:pPr>
            <a:r>
              <a:rPr lang="en-US" sz="2800" dirty="0">
                <a:solidFill>
                  <a:srgbClr val="0000FF"/>
                </a:solidFill>
                <a:latin typeface="Bookman Old Style" pitchFamily="18" charset="0"/>
              </a:rPr>
              <a:t>String operators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96178"/>
            <a:ext cx="5786478" cy="4929222"/>
          </a:xfrm>
          <a:ln>
            <a:solidFill>
              <a:srgbClr val="0000FF"/>
            </a:solidFill>
          </a:ln>
        </p:spPr>
        <p:txBody>
          <a:bodyPr/>
          <a:lstStyle/>
          <a:p>
            <a:pPr>
              <a:buNone/>
            </a:pPr>
            <a:r>
              <a:rPr lang="en-US" sz="2400" dirty="0">
                <a:solidFill>
                  <a:srgbClr val="C00000"/>
                </a:solidFill>
                <a:latin typeface="Copperplate Gothic Light" pitchFamily="34" charset="0"/>
              </a:rPr>
              <a:t>	</a:t>
            </a:r>
            <a:r>
              <a:rPr lang="en-US" sz="2200" dirty="0">
                <a:solidFill>
                  <a:srgbClr val="C00000"/>
                </a:solidFill>
                <a:latin typeface="Copperplate Gothic Light" pitchFamily="34" charset="0"/>
              </a:rPr>
              <a:t>Conditional Statement in PL/SQL</a:t>
            </a:r>
          </a:p>
          <a:p>
            <a:pPr>
              <a:buNone/>
            </a:pPr>
            <a:endParaRPr lang="en-US" sz="1400" dirty="0">
              <a:solidFill>
                <a:srgbClr val="C00000"/>
              </a:solidFill>
              <a:latin typeface="Copperplate Gothic Light" pitchFamily="34" charset="0"/>
            </a:endParaRP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IF - THEN statement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IF-THEN-ELSE statement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IF-THEN-ELSIF statement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Case statement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Nested IF-THEN-ELSE</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19-08-2022</a:t>
            </a:fld>
            <a:endParaRPr lang="en-IN" dirty="0"/>
          </a:p>
        </p:txBody>
      </p:sp>
      <p:sp>
        <p:nvSpPr>
          <p:cNvPr id="4" name="Footer Placeholder 3"/>
          <p:cNvSpPr>
            <a:spLocks noGrp="1"/>
          </p:cNvSpPr>
          <p:nvPr>
            <p:ph type="ftr" sz="quarter" idx="11"/>
          </p:nvPr>
        </p:nvSpPr>
        <p:spPr/>
        <p:txBody>
          <a:bodyPr/>
          <a:lstStyle/>
          <a:p>
            <a:r>
              <a:rPr lang="en-IN"/>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a:solidFill>
                  <a:srgbClr val="FF0000"/>
                </a:solidFill>
                <a:latin typeface="Copperplate Gothic Light" pitchFamily="34" charset="0"/>
              </a:rPr>
              <a:t>S-11	SLO-1 &amp; SLO-2 : P</a:t>
            </a:r>
            <a:r>
              <a:rPr lang="en-US" sz="2800" dirty="0">
                <a:solidFill>
                  <a:srgbClr val="FF0000"/>
                </a:solidFill>
                <a:latin typeface="Copperplate Gothic Light" pitchFamily="34" charset="0"/>
              </a:rPr>
              <a:t>L/SQL Concepts- Cursors</a:t>
            </a:r>
          </a:p>
        </p:txBody>
      </p:sp>
      <p:sp>
        <p:nvSpPr>
          <p:cNvPr id="7" name="Content Placeholder 1"/>
          <p:cNvSpPr txBox="1">
            <a:spLocks/>
          </p:cNvSpPr>
          <p:nvPr/>
        </p:nvSpPr>
        <p:spPr>
          <a:xfrm>
            <a:off x="6523834" y="1296178"/>
            <a:ext cx="4786346" cy="4857784"/>
          </a:xfrm>
          <a:prstGeom prst="rect">
            <a:avLst/>
          </a:prstGeom>
          <a:ln>
            <a:solidFill>
              <a:srgbClr val="0000FF"/>
            </a:solidFill>
          </a:ln>
        </p:spPr>
        <p:txBody>
          <a:bodyPr vert="horz" lIns="94640" tIns="47320" rIns="94640" bIns="47320" rtlCol="0">
            <a:normAutofit fontScale="925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rPr>
              <a:t>	Loop Statement in PL/SQL</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rPr>
              <a:t>Basic Loop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rPr>
              <a:t>While Loop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dirty="0">
                <a:solidFill>
                  <a:srgbClr val="0000FF"/>
                </a:solidFill>
                <a:latin typeface="Bookman Old Style" pitchFamily="18" charset="0"/>
              </a:rPr>
              <a:t>For loop</a:t>
            </a:r>
            <a:r>
              <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rPr>
              <a:t>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rPr>
              <a:t>Nested Loop</a:t>
            </a:r>
            <a:r>
              <a:rPr kumimoji="0" lang="en-US" sz="2000" b="0" i="0" u="none" strike="noStrike" kern="1200" cap="none" spc="0" normalizeH="0" noProof="0" dirty="0">
                <a:ln>
                  <a:noFill/>
                </a:ln>
                <a:solidFill>
                  <a:srgbClr val="0000FF"/>
                </a:solidFill>
                <a:effectLst/>
                <a:uLnTx/>
                <a:uFillTx/>
                <a:latin typeface="Bookman Old Style" pitchFamily="18" charset="0"/>
                <a:ea typeface="+mn-ea"/>
                <a:cs typeface="+mn-cs"/>
              </a:rPr>
              <a:t> statement</a:t>
            </a:r>
          </a:p>
          <a:p>
            <a:pPr marL="768953" marR="0" lvl="1" indent="-295751" algn="l" defTabSz="946404" rtl="0" eaLnBrk="1" fontAlgn="auto" latinLnBrk="0" hangingPunct="1">
              <a:lnSpc>
                <a:spcPct val="150000"/>
              </a:lnSpc>
              <a:spcBef>
                <a:spcPct val="20000"/>
              </a:spcBef>
              <a:spcAft>
                <a:spcPts val="0"/>
              </a:spcAft>
              <a:buClr>
                <a:srgbClr val="C00000"/>
              </a:buClr>
              <a:buSzTx/>
              <a:tabLst/>
              <a:defRPr/>
            </a:pPr>
            <a:r>
              <a:rPr lang="en-US" sz="2000" baseline="0" dirty="0">
                <a:solidFill>
                  <a:srgbClr val="C00000"/>
                </a:solidFill>
                <a:latin typeface="Copperplate Gothic Light" pitchFamily="34" charset="0"/>
              </a:rPr>
              <a:t>Loop</a:t>
            </a:r>
            <a:r>
              <a:rPr lang="en-US" sz="2000" dirty="0">
                <a:solidFill>
                  <a:srgbClr val="C00000"/>
                </a:solidFill>
                <a:latin typeface="Copperplate Gothic Light" pitchFamily="34" charset="0"/>
              </a:rPr>
              <a:t> Control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baseline="0" dirty="0">
                <a:solidFill>
                  <a:srgbClr val="0000FF"/>
                </a:solidFill>
                <a:latin typeface="Bookman Old Style" pitchFamily="18" charset="0"/>
              </a:rPr>
              <a:t>Exit </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dirty="0">
                <a:solidFill>
                  <a:srgbClr val="0000FF"/>
                </a:solidFill>
                <a:latin typeface="Bookman Old Style" pitchFamily="18" charset="0"/>
              </a:rPr>
              <a:t>Continue</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baseline="0" dirty="0" err="1">
                <a:solidFill>
                  <a:srgbClr val="0000FF"/>
                </a:solidFill>
                <a:latin typeface="Bookman Old Style" pitchFamily="18" charset="0"/>
              </a:rPr>
              <a:t>Goto</a:t>
            </a:r>
            <a:endParaRPr lang="en-US" sz="2000" baseline="0" dirty="0">
              <a:solidFill>
                <a:srgbClr val="0000FF"/>
              </a:solidFill>
              <a:latin typeface="Bookman Old Style" pitchFamily="18" charset="0"/>
            </a:endParaRP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6177</TotalTime>
  <Words>17504</Words>
  <Application>Microsoft Office PowerPoint</Application>
  <PresentationFormat>Custom</PresentationFormat>
  <Paragraphs>2518</Paragraphs>
  <Slides>142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142</vt:i4>
      </vt:variant>
    </vt:vector>
  </HeadingPairs>
  <TitlesOfParts>
    <vt:vector size="149" baseType="lpstr">
      <vt:lpstr>Arial</vt:lpstr>
      <vt:lpstr>Bookman Old Style</vt:lpstr>
      <vt:lpstr>Calibri</vt:lpstr>
      <vt:lpstr>Copperplate Gothic Light</vt:lpstr>
      <vt:lpstr>Courier New</vt:lpstr>
      <vt:lpstr>Wingdings</vt:lpstr>
      <vt:lpstr>Office Theme</vt:lpstr>
      <vt:lpstr>18csc303j -Database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Admin</dc:creator>
  <cp:lastModifiedBy>VIJAYAKUMAR PONNUSAMY</cp:lastModifiedBy>
  <cp:revision>300</cp:revision>
  <dcterms:created xsi:type="dcterms:W3CDTF">2022-02-13T10:55:10Z</dcterms:created>
  <dcterms:modified xsi:type="dcterms:W3CDTF">2022-08-19T04:09:14Z</dcterms:modified>
</cp:coreProperties>
</file>