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79"/>
  </p:notesMasterIdLst>
  <p:sldIdLst>
    <p:sldId id="257" r:id="rId2"/>
    <p:sldId id="258" r:id="rId3"/>
    <p:sldId id="259" r:id="rId4"/>
    <p:sldId id="260" r:id="rId5"/>
    <p:sldId id="261" r:id="rId6"/>
    <p:sldId id="287" r:id="rId7"/>
    <p:sldId id="262" r:id="rId8"/>
    <p:sldId id="263" r:id="rId9"/>
    <p:sldId id="264" r:id="rId10"/>
    <p:sldId id="266" r:id="rId11"/>
    <p:sldId id="265" r:id="rId12"/>
    <p:sldId id="267" r:id="rId13"/>
    <p:sldId id="269" r:id="rId14"/>
    <p:sldId id="281" r:id="rId15"/>
    <p:sldId id="268" r:id="rId16"/>
    <p:sldId id="282" r:id="rId17"/>
    <p:sldId id="283" r:id="rId18"/>
    <p:sldId id="284" r:id="rId19"/>
    <p:sldId id="271" r:id="rId20"/>
    <p:sldId id="273" r:id="rId21"/>
    <p:sldId id="275" r:id="rId22"/>
    <p:sldId id="276" r:id="rId23"/>
    <p:sldId id="278" r:id="rId24"/>
    <p:sldId id="279" r:id="rId25"/>
    <p:sldId id="280" r:id="rId26"/>
    <p:sldId id="285" r:id="rId27"/>
    <p:sldId id="286"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6.emf"/><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26.emf"/><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EA75D-E42B-47E5-AB2E-68466AD262FF}" type="datetimeFigureOut">
              <a:rPr lang="en-IN" smtClean="0"/>
              <a:pPr/>
              <a:t>16-08-2017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DE892-6E84-49B8-AC0E-DB2703EF6C8E}" type="slidenum">
              <a:rPr lang="en-IN" smtClean="0"/>
              <a:pPr/>
              <a:t>‹#›</a:t>
            </a:fld>
            <a:endParaRPr lang="en-IN"/>
          </a:p>
        </p:txBody>
      </p:sp>
    </p:spTree>
    <p:extLst>
      <p:ext uri="{BB962C8B-B14F-4D97-AF65-F5344CB8AC3E}">
        <p14:creationId xmlns:p14="http://schemas.microsoft.com/office/powerpoint/2010/main" xmlns="" val="270640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17F0226-ED07-49E1-89B4-5091C1B6F840}" type="slidenum">
              <a:rPr lang="en-US" altLang="en-US"/>
              <a:pPr>
                <a:spcBef>
                  <a:spcPct val="0"/>
                </a:spcBef>
              </a:pPr>
              <a:t>14</a:t>
            </a:fld>
            <a:endParaRPr lang="en-US" altLang="en-US"/>
          </a:p>
        </p:txBody>
      </p:sp>
    </p:spTree>
    <p:extLst>
      <p:ext uri="{BB962C8B-B14F-4D97-AF65-F5344CB8AC3E}">
        <p14:creationId xmlns:p14="http://schemas.microsoft.com/office/powerpoint/2010/main" xmlns="" val="261784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B3A65A-5E79-4EB5-B0D2-9E39D0BD48A4}" type="slidenum">
              <a:rPr lang="en-US" altLang="en-US"/>
              <a:pPr>
                <a:spcBef>
                  <a:spcPct val="0"/>
                </a:spcBef>
              </a:pPr>
              <a:t>24</a:t>
            </a:fld>
            <a:endParaRPr lang="en-US" altLang="en-US"/>
          </a:p>
        </p:txBody>
      </p:sp>
    </p:spTree>
    <p:extLst>
      <p:ext uri="{BB962C8B-B14F-4D97-AF65-F5344CB8AC3E}">
        <p14:creationId xmlns:p14="http://schemas.microsoft.com/office/powerpoint/2010/main" xmlns="" val="417859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546F1A5-6FBF-4F8D-8F20-CB245BA3A4DA}" type="slidenum">
              <a:rPr lang="en-US" altLang="en-US"/>
              <a:pPr>
                <a:spcBef>
                  <a:spcPct val="0"/>
                </a:spcBef>
              </a:pPr>
              <a:t>25</a:t>
            </a:fld>
            <a:endParaRPr lang="en-US" altLang="en-US"/>
          </a:p>
        </p:txBody>
      </p:sp>
    </p:spTree>
    <p:extLst>
      <p:ext uri="{BB962C8B-B14F-4D97-AF65-F5344CB8AC3E}">
        <p14:creationId xmlns:p14="http://schemas.microsoft.com/office/powerpoint/2010/main" xmlns="" val="4147057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algn="ctr" eaLnBrk="0" fontAlgn="base" hangingPunct="0">
              <a:spcBef>
                <a:spcPct val="50000"/>
              </a:spcBef>
              <a:spcAft>
                <a:spcPct val="0"/>
              </a:spcAft>
              <a:defRPr sz="2800">
                <a:solidFill>
                  <a:schemeClr val="tx1"/>
                </a:solidFill>
                <a:latin typeface="Tahoma" panose="020B0604030504040204" pitchFamily="34" charset="0"/>
              </a:defRPr>
            </a:lvl6pPr>
            <a:lvl7pPr marL="2971800" indent="-228600" algn="ctr" eaLnBrk="0" fontAlgn="base" hangingPunct="0">
              <a:spcBef>
                <a:spcPct val="50000"/>
              </a:spcBef>
              <a:spcAft>
                <a:spcPct val="0"/>
              </a:spcAft>
              <a:defRPr sz="2800">
                <a:solidFill>
                  <a:schemeClr val="tx1"/>
                </a:solidFill>
                <a:latin typeface="Tahoma" panose="020B0604030504040204" pitchFamily="34" charset="0"/>
              </a:defRPr>
            </a:lvl7pPr>
            <a:lvl8pPr marL="3429000" indent="-228600" algn="ctr" eaLnBrk="0" fontAlgn="base" hangingPunct="0">
              <a:spcBef>
                <a:spcPct val="50000"/>
              </a:spcBef>
              <a:spcAft>
                <a:spcPct val="0"/>
              </a:spcAft>
              <a:defRPr sz="2800">
                <a:solidFill>
                  <a:schemeClr val="tx1"/>
                </a:solidFill>
                <a:latin typeface="Tahoma" panose="020B0604030504040204" pitchFamily="34" charset="0"/>
              </a:defRPr>
            </a:lvl8pPr>
            <a:lvl9pPr marL="3886200" indent="-228600" algn="ctr" eaLnBrk="0" fontAlgn="base" hangingPunct="0">
              <a:spcBef>
                <a:spcPct val="50000"/>
              </a:spcBef>
              <a:spcAft>
                <a:spcPct val="0"/>
              </a:spcAft>
              <a:defRPr sz="2800">
                <a:solidFill>
                  <a:schemeClr val="tx1"/>
                </a:solidFill>
                <a:latin typeface="Tahoma" panose="020B0604030504040204" pitchFamily="34" charset="0"/>
              </a:defRPr>
            </a:lvl9pPr>
          </a:lstStyle>
          <a:p>
            <a:fld id="{D8316CD5-099A-4EAD-B34A-9A90B2760F72}" type="slidenum">
              <a:rPr lang="en-US" sz="1200">
                <a:latin typeface="Arial" panose="020B0604020202020204" pitchFamily="34" charset="0"/>
              </a:rPr>
              <a:pPr/>
              <a:t>26</a:t>
            </a:fld>
            <a:endParaRPr lang="en-US" sz="120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xmlns="" val="3633548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algn="ctr" eaLnBrk="0" fontAlgn="base" hangingPunct="0">
              <a:spcBef>
                <a:spcPct val="50000"/>
              </a:spcBef>
              <a:spcAft>
                <a:spcPct val="0"/>
              </a:spcAft>
              <a:defRPr sz="2800">
                <a:solidFill>
                  <a:schemeClr val="tx1"/>
                </a:solidFill>
                <a:latin typeface="Tahoma" panose="020B0604030504040204" pitchFamily="34" charset="0"/>
              </a:defRPr>
            </a:lvl6pPr>
            <a:lvl7pPr marL="2971800" indent="-228600" algn="ctr" eaLnBrk="0" fontAlgn="base" hangingPunct="0">
              <a:spcBef>
                <a:spcPct val="50000"/>
              </a:spcBef>
              <a:spcAft>
                <a:spcPct val="0"/>
              </a:spcAft>
              <a:defRPr sz="2800">
                <a:solidFill>
                  <a:schemeClr val="tx1"/>
                </a:solidFill>
                <a:latin typeface="Tahoma" panose="020B0604030504040204" pitchFamily="34" charset="0"/>
              </a:defRPr>
            </a:lvl7pPr>
            <a:lvl8pPr marL="3429000" indent="-228600" algn="ctr" eaLnBrk="0" fontAlgn="base" hangingPunct="0">
              <a:spcBef>
                <a:spcPct val="50000"/>
              </a:spcBef>
              <a:spcAft>
                <a:spcPct val="0"/>
              </a:spcAft>
              <a:defRPr sz="2800">
                <a:solidFill>
                  <a:schemeClr val="tx1"/>
                </a:solidFill>
                <a:latin typeface="Tahoma" panose="020B0604030504040204" pitchFamily="34" charset="0"/>
              </a:defRPr>
            </a:lvl8pPr>
            <a:lvl9pPr marL="3886200" indent="-228600" algn="ctr" eaLnBrk="0" fontAlgn="base" hangingPunct="0">
              <a:spcBef>
                <a:spcPct val="50000"/>
              </a:spcBef>
              <a:spcAft>
                <a:spcPct val="0"/>
              </a:spcAft>
              <a:defRPr sz="2800">
                <a:solidFill>
                  <a:schemeClr val="tx1"/>
                </a:solidFill>
                <a:latin typeface="Tahoma" panose="020B0604030504040204" pitchFamily="34" charset="0"/>
              </a:defRPr>
            </a:lvl9pPr>
          </a:lstStyle>
          <a:p>
            <a:fld id="{691511C9-C19C-410D-843B-BAF6EA584C29}" type="slidenum">
              <a:rPr lang="en-US" sz="1200">
                <a:latin typeface="Arial" panose="020B0604020202020204" pitchFamily="34" charset="0"/>
              </a:rPr>
              <a:pPr/>
              <a:t>27</a:t>
            </a:fld>
            <a:endParaRPr lang="en-US" sz="1200">
              <a:latin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xmlns="" val="397040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7B65E7DE-2A06-4EAE-86DF-E556066ED0F0}" type="slidenum">
              <a:rPr lang="en-US"/>
              <a:pPr/>
              <a:t>53</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F3EC84BE-8DAB-4CA4-B5BD-F48D62D9DD9E}" type="slidenum">
              <a:rPr lang="en-US"/>
              <a:pPr/>
              <a:t>54</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8BE3D10D-484C-4F23-A280-A9C6C5F224F4}" type="slidenum">
              <a:rPr lang="en-US"/>
              <a:pPr/>
              <a:t>55</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9DD41E2B-A25C-45F9-8CFD-E1B76DC3032C}" type="slidenum">
              <a:rPr lang="en-US"/>
              <a:pPr/>
              <a:t>56</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9"/>
          <p:cNvSpPr>
            <a:spLocks noGrp="1" noChangeArrowheads="1"/>
          </p:cNvSpPr>
          <p:nvPr>
            <p:ph type="sldNum" sz="quarter"/>
          </p:nvPr>
        </p:nvSpPr>
        <p:spPr>
          <a:noFill/>
          <a:ln/>
        </p:spPr>
        <p:txBody>
          <a:bodyPr/>
          <a:lstStyle/>
          <a:p>
            <a:fld id="{11EE3F21-A885-423C-A526-95C375971200}" type="slidenum">
              <a:rPr lang="en-US" smtClean="0"/>
              <a:pPr/>
              <a:t>58</a:t>
            </a:fld>
            <a:endParaRPr lang="en-US" smtClean="0"/>
          </a:p>
        </p:txBody>
      </p:sp>
      <p:sp>
        <p:nvSpPr>
          <p:cNvPr id="31747"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CBB45B1-CF4F-47DE-9FDC-31876433264D}"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58</a:t>
            </a:fld>
            <a:endParaRPr lang="en-US" sz="1200">
              <a:solidFill>
                <a:srgbClr val="000000"/>
              </a:solidFill>
              <a:ea typeface="DejaVu Sans" charset="0"/>
              <a:cs typeface="DejaVu Sans" charset="0"/>
            </a:endParaRPr>
          </a:p>
        </p:txBody>
      </p:sp>
      <p:sp>
        <p:nvSpPr>
          <p:cNvPr id="31748" name="Rectangle 2"/>
          <p:cNvSpPr>
            <a:spLocks noGrp="1" noRot="1" noChangeAspect="1" noChangeArrowheads="1" noTextEdit="1"/>
          </p:cNvSpPr>
          <p:nvPr>
            <p:ph type="sldImg"/>
          </p:nvPr>
        </p:nvSpPr>
        <p:spPr>
          <a:xfrm>
            <a:off x="381000" y="685800"/>
            <a:ext cx="6096000" cy="3429000"/>
          </a:xfrm>
          <a:ln/>
        </p:spPr>
      </p:sp>
      <p:sp>
        <p:nvSpPr>
          <p:cNvPr id="31749"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9"/>
          <p:cNvSpPr>
            <a:spLocks noGrp="1" noChangeArrowheads="1"/>
          </p:cNvSpPr>
          <p:nvPr>
            <p:ph type="sldNum" sz="quarter"/>
          </p:nvPr>
        </p:nvSpPr>
        <p:spPr>
          <a:noFill/>
          <a:ln/>
        </p:spPr>
        <p:txBody>
          <a:bodyPr/>
          <a:lstStyle/>
          <a:p>
            <a:fld id="{7D036990-D432-477E-947A-02CFE89D93E4}" type="slidenum">
              <a:rPr lang="en-US" smtClean="0"/>
              <a:pPr/>
              <a:t>59</a:t>
            </a:fld>
            <a:endParaRPr lang="en-US" smtClean="0"/>
          </a:p>
        </p:txBody>
      </p:sp>
      <p:sp>
        <p:nvSpPr>
          <p:cNvPr id="3277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359548F-38E4-4FF4-A871-6FF85CABB604}"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59</a:t>
            </a:fld>
            <a:endParaRPr lang="en-US" sz="1200">
              <a:solidFill>
                <a:srgbClr val="000000"/>
              </a:solidFill>
              <a:ea typeface="DejaVu Sans" charset="0"/>
              <a:cs typeface="DejaVu Sans" charset="0"/>
            </a:endParaRPr>
          </a:p>
        </p:txBody>
      </p:sp>
      <p:sp>
        <p:nvSpPr>
          <p:cNvPr id="32772" name="Rectangle 2"/>
          <p:cNvSpPr>
            <a:spLocks noGrp="1" noRot="1" noChangeAspect="1" noChangeArrowheads="1" noTextEdit="1"/>
          </p:cNvSpPr>
          <p:nvPr>
            <p:ph type="sldImg"/>
          </p:nvPr>
        </p:nvSpPr>
        <p:spPr>
          <a:xfrm>
            <a:off x="381000" y="685800"/>
            <a:ext cx="6096000" cy="3429000"/>
          </a:xfrm>
          <a:ln/>
        </p:spPr>
      </p:sp>
      <p:sp>
        <p:nvSpPr>
          <p:cNvPr id="3277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5E95C7-28C4-4701-B2B3-DDDCE667A4BA}" type="slidenum">
              <a:rPr lang="en-US" altLang="en-US"/>
              <a:pPr>
                <a:spcBef>
                  <a:spcPct val="0"/>
                </a:spcBef>
              </a:pPr>
              <a:t>16</a:t>
            </a:fld>
            <a:endParaRPr lang="en-US" altLang="en-US"/>
          </a:p>
        </p:txBody>
      </p:sp>
    </p:spTree>
    <p:extLst>
      <p:ext uri="{BB962C8B-B14F-4D97-AF65-F5344CB8AC3E}">
        <p14:creationId xmlns:p14="http://schemas.microsoft.com/office/powerpoint/2010/main" xmlns="" val="3988361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9"/>
          <p:cNvSpPr>
            <a:spLocks noGrp="1" noChangeArrowheads="1"/>
          </p:cNvSpPr>
          <p:nvPr>
            <p:ph type="sldNum" sz="quarter"/>
          </p:nvPr>
        </p:nvSpPr>
        <p:spPr>
          <a:noFill/>
          <a:ln/>
        </p:spPr>
        <p:txBody>
          <a:bodyPr/>
          <a:lstStyle/>
          <a:p>
            <a:fld id="{F2F19AB5-B533-49E3-827E-0CBFE8896A4B}" type="slidenum">
              <a:rPr lang="en-US" smtClean="0"/>
              <a:pPr/>
              <a:t>60</a:t>
            </a:fld>
            <a:endParaRPr lang="en-US" smtClean="0"/>
          </a:p>
        </p:txBody>
      </p:sp>
      <p:sp>
        <p:nvSpPr>
          <p:cNvPr id="3379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57FBF8D-D81E-4507-8ADF-EA30ACEB1BDD}"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60</a:t>
            </a:fld>
            <a:endParaRPr lang="en-US" sz="1200">
              <a:solidFill>
                <a:srgbClr val="000000"/>
              </a:solidFill>
              <a:ea typeface="DejaVu Sans" charset="0"/>
              <a:cs typeface="DejaVu Sans" charset="0"/>
            </a:endParaRPr>
          </a:p>
        </p:txBody>
      </p:sp>
      <p:sp>
        <p:nvSpPr>
          <p:cNvPr id="33796" name="Rectangle 2"/>
          <p:cNvSpPr>
            <a:spLocks noGrp="1" noRot="1" noChangeAspect="1" noChangeArrowheads="1" noTextEdit="1"/>
          </p:cNvSpPr>
          <p:nvPr>
            <p:ph type="sldImg"/>
          </p:nvPr>
        </p:nvSpPr>
        <p:spPr>
          <a:xfrm>
            <a:off x="381000" y="685800"/>
            <a:ext cx="6096000" cy="3429000"/>
          </a:xfrm>
          <a:ln/>
        </p:spPr>
      </p:sp>
      <p:sp>
        <p:nvSpPr>
          <p:cNvPr id="33797"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9"/>
          <p:cNvSpPr>
            <a:spLocks noGrp="1" noChangeArrowheads="1"/>
          </p:cNvSpPr>
          <p:nvPr>
            <p:ph type="sldNum" sz="quarter"/>
          </p:nvPr>
        </p:nvSpPr>
        <p:spPr>
          <a:noFill/>
          <a:ln/>
        </p:spPr>
        <p:txBody>
          <a:bodyPr/>
          <a:lstStyle/>
          <a:p>
            <a:fld id="{9B743895-26AE-4603-8F46-CA778E337D72}" type="slidenum">
              <a:rPr lang="en-US" smtClean="0"/>
              <a:pPr/>
              <a:t>61</a:t>
            </a:fld>
            <a:endParaRPr lang="en-US" smtClean="0"/>
          </a:p>
        </p:txBody>
      </p:sp>
      <p:sp>
        <p:nvSpPr>
          <p:cNvPr id="3481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46D41D8-5799-444F-BCD1-0045DA871635}"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61</a:t>
            </a:fld>
            <a:endParaRPr lang="en-US" sz="1200">
              <a:solidFill>
                <a:srgbClr val="000000"/>
              </a:solidFill>
              <a:ea typeface="DejaVu Sans" charset="0"/>
              <a:cs typeface="DejaVu Sans" charset="0"/>
            </a:endParaRPr>
          </a:p>
        </p:txBody>
      </p:sp>
      <p:sp>
        <p:nvSpPr>
          <p:cNvPr id="34820" name="Rectangle 2"/>
          <p:cNvSpPr>
            <a:spLocks noGrp="1" noRot="1" noChangeAspect="1" noChangeArrowheads="1" noTextEdit="1"/>
          </p:cNvSpPr>
          <p:nvPr>
            <p:ph type="sldImg"/>
          </p:nvPr>
        </p:nvSpPr>
        <p:spPr>
          <a:xfrm>
            <a:off x="381000" y="685800"/>
            <a:ext cx="6096000" cy="3429000"/>
          </a:xfrm>
          <a:ln/>
        </p:spPr>
      </p:sp>
      <p:sp>
        <p:nvSpPr>
          <p:cNvPr id="34821"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9"/>
          <p:cNvSpPr>
            <a:spLocks noGrp="1" noChangeArrowheads="1"/>
          </p:cNvSpPr>
          <p:nvPr>
            <p:ph type="sldNum" sz="quarter"/>
          </p:nvPr>
        </p:nvSpPr>
        <p:spPr>
          <a:noFill/>
          <a:ln/>
        </p:spPr>
        <p:txBody>
          <a:bodyPr/>
          <a:lstStyle/>
          <a:p>
            <a:fld id="{8C85CE74-68FE-4F2C-8A1D-5C7BED5D2935}" type="slidenum">
              <a:rPr lang="en-US" smtClean="0"/>
              <a:pPr/>
              <a:t>62</a:t>
            </a:fld>
            <a:endParaRPr lang="en-US" smtClean="0"/>
          </a:p>
        </p:txBody>
      </p:sp>
      <p:sp>
        <p:nvSpPr>
          <p:cNvPr id="3584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A998C52-B2D9-4337-B138-BE460DB72AF7}"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62</a:t>
            </a:fld>
            <a:endParaRPr lang="en-US" sz="1200">
              <a:solidFill>
                <a:srgbClr val="000000"/>
              </a:solidFill>
              <a:ea typeface="DejaVu Sans" charset="0"/>
              <a:cs typeface="DejaVu Sans" charset="0"/>
            </a:endParaRPr>
          </a:p>
        </p:txBody>
      </p:sp>
      <p:sp>
        <p:nvSpPr>
          <p:cNvPr id="35844" name="Rectangle 2"/>
          <p:cNvSpPr>
            <a:spLocks noGrp="1" noRot="1" noChangeAspect="1" noChangeArrowheads="1" noTextEdit="1"/>
          </p:cNvSpPr>
          <p:nvPr>
            <p:ph type="sldImg"/>
          </p:nvPr>
        </p:nvSpPr>
        <p:spPr>
          <a:xfrm>
            <a:off x="381000" y="685800"/>
            <a:ext cx="6096000" cy="3429000"/>
          </a:xfrm>
          <a:ln/>
        </p:spPr>
      </p:sp>
      <p:sp>
        <p:nvSpPr>
          <p:cNvPr id="35845"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9"/>
          <p:cNvSpPr>
            <a:spLocks noGrp="1" noChangeArrowheads="1"/>
          </p:cNvSpPr>
          <p:nvPr>
            <p:ph type="sldNum" sz="quarter"/>
          </p:nvPr>
        </p:nvSpPr>
        <p:spPr>
          <a:noFill/>
          <a:ln/>
        </p:spPr>
        <p:txBody>
          <a:bodyPr/>
          <a:lstStyle/>
          <a:p>
            <a:fld id="{52EF5164-CD17-4353-ABEF-DE619496D670}" type="slidenum">
              <a:rPr lang="en-US" smtClean="0"/>
              <a:pPr/>
              <a:t>63</a:t>
            </a:fld>
            <a:endParaRPr lang="en-US" smtClean="0"/>
          </a:p>
        </p:txBody>
      </p:sp>
      <p:sp>
        <p:nvSpPr>
          <p:cNvPr id="36867"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4269371-4C00-4CA1-9FAF-037132EA33E2}"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63</a:t>
            </a:fld>
            <a:endParaRPr lang="en-US" sz="1200">
              <a:solidFill>
                <a:srgbClr val="000000"/>
              </a:solidFill>
              <a:ea typeface="DejaVu Sans" charset="0"/>
              <a:cs typeface="DejaVu Sans" charset="0"/>
            </a:endParaRPr>
          </a:p>
        </p:txBody>
      </p:sp>
      <p:sp>
        <p:nvSpPr>
          <p:cNvPr id="36868" name="Rectangle 2"/>
          <p:cNvSpPr>
            <a:spLocks noGrp="1" noRot="1" noChangeAspect="1" noChangeArrowheads="1" noTextEdit="1"/>
          </p:cNvSpPr>
          <p:nvPr>
            <p:ph type="sldImg"/>
          </p:nvPr>
        </p:nvSpPr>
        <p:spPr>
          <a:xfrm>
            <a:off x="381000" y="685800"/>
            <a:ext cx="6096000" cy="3429000"/>
          </a:xfrm>
          <a:ln/>
        </p:spPr>
      </p:sp>
      <p:sp>
        <p:nvSpPr>
          <p:cNvPr id="36869"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9"/>
          <p:cNvSpPr>
            <a:spLocks noGrp="1" noChangeArrowheads="1"/>
          </p:cNvSpPr>
          <p:nvPr>
            <p:ph type="sldNum" sz="quarter"/>
          </p:nvPr>
        </p:nvSpPr>
        <p:spPr>
          <a:noFill/>
          <a:ln/>
        </p:spPr>
        <p:txBody>
          <a:bodyPr/>
          <a:lstStyle/>
          <a:p>
            <a:fld id="{D94F3061-A186-430C-A9EA-98250D3310CD}" type="slidenum">
              <a:rPr lang="en-US" smtClean="0"/>
              <a:pPr/>
              <a:t>64</a:t>
            </a:fld>
            <a:endParaRPr lang="en-US" smtClean="0"/>
          </a:p>
        </p:txBody>
      </p:sp>
      <p:sp>
        <p:nvSpPr>
          <p:cNvPr id="3789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D62F9D6-2091-4875-A8F2-54312A9A2560}"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64</a:t>
            </a:fld>
            <a:endParaRPr lang="en-US" sz="1200">
              <a:solidFill>
                <a:srgbClr val="000000"/>
              </a:solidFill>
              <a:ea typeface="DejaVu Sans" charset="0"/>
              <a:cs typeface="DejaVu Sans" charset="0"/>
            </a:endParaRPr>
          </a:p>
        </p:txBody>
      </p:sp>
      <p:sp>
        <p:nvSpPr>
          <p:cNvPr id="37892" name="Rectangle 2"/>
          <p:cNvSpPr>
            <a:spLocks noGrp="1" noRot="1" noChangeAspect="1" noChangeArrowheads="1" noTextEdit="1"/>
          </p:cNvSpPr>
          <p:nvPr>
            <p:ph type="sldImg"/>
          </p:nvPr>
        </p:nvSpPr>
        <p:spPr>
          <a:xfrm>
            <a:off x="381000" y="685800"/>
            <a:ext cx="6096000" cy="3429000"/>
          </a:xfrm>
          <a:ln/>
        </p:spPr>
      </p:sp>
      <p:sp>
        <p:nvSpPr>
          <p:cNvPr id="3789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9"/>
          <p:cNvSpPr>
            <a:spLocks noGrp="1" noChangeArrowheads="1"/>
          </p:cNvSpPr>
          <p:nvPr>
            <p:ph type="sldNum" sz="quarter"/>
          </p:nvPr>
        </p:nvSpPr>
        <p:spPr>
          <a:noFill/>
          <a:ln/>
        </p:spPr>
        <p:txBody>
          <a:bodyPr/>
          <a:lstStyle/>
          <a:p>
            <a:fld id="{7B24BE93-7BAB-4A5A-8486-CB0E64B3EABE}" type="slidenum">
              <a:rPr lang="en-US" smtClean="0"/>
              <a:pPr/>
              <a:t>65</a:t>
            </a:fld>
            <a:endParaRPr lang="en-US" smtClean="0"/>
          </a:p>
        </p:txBody>
      </p:sp>
      <p:sp>
        <p:nvSpPr>
          <p:cNvPr id="3891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E375717-6C3A-4C4E-8191-4467BCE1FDCE}"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65</a:t>
            </a:fld>
            <a:endParaRPr lang="en-US" sz="1200">
              <a:solidFill>
                <a:srgbClr val="000000"/>
              </a:solidFill>
              <a:ea typeface="DejaVu Sans" charset="0"/>
              <a:cs typeface="DejaVu Sans" charset="0"/>
            </a:endParaRPr>
          </a:p>
        </p:txBody>
      </p:sp>
      <p:sp>
        <p:nvSpPr>
          <p:cNvPr id="38916" name="Rectangle 2"/>
          <p:cNvSpPr>
            <a:spLocks noGrp="1" noRot="1" noChangeAspect="1" noChangeArrowheads="1" noTextEdit="1"/>
          </p:cNvSpPr>
          <p:nvPr>
            <p:ph type="sldImg"/>
          </p:nvPr>
        </p:nvSpPr>
        <p:spPr>
          <a:xfrm>
            <a:off x="381000" y="685800"/>
            <a:ext cx="6096000" cy="3429000"/>
          </a:xfrm>
          <a:ln/>
        </p:spPr>
      </p:sp>
      <p:sp>
        <p:nvSpPr>
          <p:cNvPr id="38917"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9"/>
          <p:cNvSpPr>
            <a:spLocks noGrp="1" noChangeArrowheads="1"/>
          </p:cNvSpPr>
          <p:nvPr>
            <p:ph type="sldNum" sz="quarter"/>
          </p:nvPr>
        </p:nvSpPr>
        <p:spPr>
          <a:noFill/>
          <a:ln/>
        </p:spPr>
        <p:txBody>
          <a:bodyPr/>
          <a:lstStyle/>
          <a:p>
            <a:fld id="{727DF26C-0568-4478-80E6-562B1B42A7BC}" type="slidenum">
              <a:rPr lang="en-US" smtClean="0"/>
              <a:pPr/>
              <a:t>66</a:t>
            </a:fld>
            <a:endParaRPr lang="en-US" smtClean="0"/>
          </a:p>
        </p:txBody>
      </p:sp>
      <p:sp>
        <p:nvSpPr>
          <p:cNvPr id="3993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CE461C8-F0A3-491C-8958-5AD14DFFF723}"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66</a:t>
            </a:fld>
            <a:endParaRPr lang="en-US" sz="1200">
              <a:solidFill>
                <a:srgbClr val="000000"/>
              </a:solidFill>
              <a:ea typeface="DejaVu Sans" charset="0"/>
              <a:cs typeface="DejaVu Sans" charset="0"/>
            </a:endParaRPr>
          </a:p>
        </p:txBody>
      </p:sp>
      <p:sp>
        <p:nvSpPr>
          <p:cNvPr id="39940" name="Rectangle 2"/>
          <p:cNvSpPr>
            <a:spLocks noGrp="1" noRot="1" noChangeAspect="1" noChangeArrowheads="1" noTextEdit="1"/>
          </p:cNvSpPr>
          <p:nvPr>
            <p:ph type="sldImg"/>
          </p:nvPr>
        </p:nvSpPr>
        <p:spPr>
          <a:xfrm>
            <a:off x="381000" y="685800"/>
            <a:ext cx="6096000" cy="3429000"/>
          </a:xfrm>
          <a:ln/>
        </p:spPr>
      </p:sp>
      <p:sp>
        <p:nvSpPr>
          <p:cNvPr id="39941"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9"/>
          <p:cNvSpPr>
            <a:spLocks noGrp="1" noChangeArrowheads="1"/>
          </p:cNvSpPr>
          <p:nvPr>
            <p:ph type="sldNum" sz="quarter"/>
          </p:nvPr>
        </p:nvSpPr>
        <p:spPr>
          <a:noFill/>
          <a:ln/>
        </p:spPr>
        <p:txBody>
          <a:bodyPr/>
          <a:lstStyle/>
          <a:p>
            <a:fld id="{62B56AD1-520E-43FA-8373-EB18B6A79EE8}" type="slidenum">
              <a:rPr lang="en-US" smtClean="0"/>
              <a:pPr/>
              <a:t>67</a:t>
            </a:fld>
            <a:endParaRPr lang="en-US" smtClean="0"/>
          </a:p>
        </p:txBody>
      </p:sp>
      <p:sp>
        <p:nvSpPr>
          <p:cNvPr id="4096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FCADB61-5253-4ACF-8E7B-6EF9FE8ADBBE}"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67</a:t>
            </a:fld>
            <a:endParaRPr lang="en-US" sz="1200">
              <a:solidFill>
                <a:srgbClr val="000000"/>
              </a:solidFill>
              <a:ea typeface="DejaVu Sans" charset="0"/>
              <a:cs typeface="DejaVu Sans" charset="0"/>
            </a:endParaRPr>
          </a:p>
        </p:txBody>
      </p:sp>
      <p:sp>
        <p:nvSpPr>
          <p:cNvPr id="40964" name="Rectangle 2"/>
          <p:cNvSpPr>
            <a:spLocks noGrp="1" noRot="1" noChangeAspect="1" noChangeArrowheads="1" noTextEdit="1"/>
          </p:cNvSpPr>
          <p:nvPr>
            <p:ph type="sldImg"/>
          </p:nvPr>
        </p:nvSpPr>
        <p:spPr>
          <a:xfrm>
            <a:off x="381000" y="685800"/>
            <a:ext cx="6096000" cy="3429000"/>
          </a:xfrm>
          <a:ln/>
        </p:spPr>
      </p:sp>
      <p:sp>
        <p:nvSpPr>
          <p:cNvPr id="40965"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9"/>
          <p:cNvSpPr>
            <a:spLocks noGrp="1" noChangeArrowheads="1"/>
          </p:cNvSpPr>
          <p:nvPr>
            <p:ph type="sldNum" sz="quarter"/>
          </p:nvPr>
        </p:nvSpPr>
        <p:spPr>
          <a:noFill/>
          <a:ln/>
        </p:spPr>
        <p:txBody>
          <a:bodyPr/>
          <a:lstStyle/>
          <a:p>
            <a:fld id="{D9555DE8-B914-411D-BE3F-B7676E3F3BCA}" type="slidenum">
              <a:rPr lang="en-US" smtClean="0"/>
              <a:pPr/>
              <a:t>68</a:t>
            </a:fld>
            <a:endParaRPr lang="en-US" smtClean="0"/>
          </a:p>
        </p:txBody>
      </p:sp>
      <p:sp>
        <p:nvSpPr>
          <p:cNvPr id="41987"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D655150-78C7-43B2-AE95-6FC5FE722052}"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68</a:t>
            </a:fld>
            <a:endParaRPr lang="en-US" sz="1200">
              <a:solidFill>
                <a:srgbClr val="000000"/>
              </a:solidFill>
              <a:ea typeface="DejaVu Sans" charset="0"/>
              <a:cs typeface="DejaVu Sans" charset="0"/>
            </a:endParaRPr>
          </a:p>
        </p:txBody>
      </p:sp>
      <p:sp>
        <p:nvSpPr>
          <p:cNvPr id="41988" name="Rectangle 2"/>
          <p:cNvSpPr>
            <a:spLocks noGrp="1" noRot="1" noChangeAspect="1" noChangeArrowheads="1" noTextEdit="1"/>
          </p:cNvSpPr>
          <p:nvPr>
            <p:ph type="sldImg"/>
          </p:nvPr>
        </p:nvSpPr>
        <p:spPr>
          <a:xfrm>
            <a:off x="381000" y="685800"/>
            <a:ext cx="6096000" cy="3429000"/>
          </a:xfrm>
          <a:ln/>
        </p:spPr>
      </p:sp>
      <p:sp>
        <p:nvSpPr>
          <p:cNvPr id="41989" name="Text Box 3"/>
          <p:cNvSpPr txBox="1">
            <a:spLocks noChangeArrowheads="1"/>
          </p:cNvSpPr>
          <p:nvPr/>
        </p:nvSpPr>
        <p:spPr bwMode="auto">
          <a:xfrm>
            <a:off x="685800" y="4343400"/>
            <a:ext cx="5486400" cy="4114800"/>
          </a:xfrm>
          <a:prstGeom prst="rect">
            <a:avLst/>
          </a:prstGeom>
          <a:noFill/>
          <a:ln w="9525">
            <a:noFill/>
            <a:round/>
            <a:headEnd/>
            <a:tailEnd/>
          </a:ln>
        </p:spPr>
        <p:txBody>
          <a:bodyPr lIns="90000" tIns="46800" rIns="90000" bIns="46800"/>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ea typeface="WenQuanYi Zen Hei" charset="0"/>
                <a:cs typeface="WenQuanYi Zen Hei" charset="0"/>
              </a:rPr>
              <a:t>Experiential, eval info</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9"/>
          <p:cNvSpPr>
            <a:spLocks noGrp="1" noChangeArrowheads="1"/>
          </p:cNvSpPr>
          <p:nvPr>
            <p:ph type="sldNum" sz="quarter"/>
          </p:nvPr>
        </p:nvSpPr>
        <p:spPr>
          <a:noFill/>
          <a:ln/>
        </p:spPr>
        <p:txBody>
          <a:bodyPr/>
          <a:lstStyle/>
          <a:p>
            <a:fld id="{A617DA98-9CA4-4248-B662-9AB6696B280D}" type="slidenum">
              <a:rPr lang="en-US" smtClean="0"/>
              <a:pPr/>
              <a:t>69</a:t>
            </a:fld>
            <a:endParaRPr lang="en-US" smtClean="0"/>
          </a:p>
        </p:txBody>
      </p:sp>
      <p:sp>
        <p:nvSpPr>
          <p:cNvPr id="4301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A64695D-46EA-4692-94E1-747B98F42726}"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69</a:t>
            </a:fld>
            <a:endParaRPr lang="en-US" sz="1200">
              <a:solidFill>
                <a:srgbClr val="000000"/>
              </a:solidFill>
              <a:ea typeface="DejaVu Sans" charset="0"/>
              <a:cs typeface="DejaVu Sans" charset="0"/>
            </a:endParaRPr>
          </a:p>
        </p:txBody>
      </p:sp>
      <p:sp>
        <p:nvSpPr>
          <p:cNvPr id="43012" name="Rectangle 2"/>
          <p:cNvSpPr>
            <a:spLocks noGrp="1" noRot="1" noChangeAspect="1" noChangeArrowheads="1" noTextEdit="1"/>
          </p:cNvSpPr>
          <p:nvPr>
            <p:ph type="sldImg"/>
          </p:nvPr>
        </p:nvSpPr>
        <p:spPr>
          <a:xfrm>
            <a:off x="381000" y="685800"/>
            <a:ext cx="6096000" cy="3429000"/>
          </a:xfrm>
          <a:ln/>
        </p:spPr>
      </p:sp>
      <p:sp>
        <p:nvSpPr>
          <p:cNvPr id="43013" name="Text Box 3"/>
          <p:cNvSpPr txBox="1">
            <a:spLocks noChangeArrowheads="1"/>
          </p:cNvSpPr>
          <p:nvPr/>
        </p:nvSpPr>
        <p:spPr bwMode="auto">
          <a:xfrm>
            <a:off x="685800" y="4343400"/>
            <a:ext cx="5486400" cy="4114800"/>
          </a:xfrm>
          <a:prstGeom prst="rect">
            <a:avLst/>
          </a:prstGeom>
          <a:noFill/>
          <a:ln w="9525">
            <a:noFill/>
            <a:round/>
            <a:headEnd/>
            <a:tailEnd/>
          </a:ln>
        </p:spPr>
        <p:txBody>
          <a:bodyPr lIns="90000" tIns="46800" rIns="90000" bIns="46800"/>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ea typeface="WenQuanYi Zen Hei" charset="0"/>
                <a:cs typeface="WenQuanYi Zen Hei" charset="0"/>
              </a:rPr>
              <a:t>Eval info, conceptualize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F86E4A-1889-4AAB-8A74-99C98E034EF8}" type="slidenum">
              <a:rPr lang="en-US" altLang="en-US"/>
              <a:pPr>
                <a:spcBef>
                  <a:spcPct val="0"/>
                </a:spcBef>
              </a:pPr>
              <a:t>17</a:t>
            </a:fld>
            <a:endParaRPr lang="en-US" altLang="en-US"/>
          </a:p>
        </p:txBody>
      </p:sp>
    </p:spTree>
    <p:extLst>
      <p:ext uri="{BB962C8B-B14F-4D97-AF65-F5344CB8AC3E}">
        <p14:creationId xmlns:p14="http://schemas.microsoft.com/office/powerpoint/2010/main" xmlns="" val="1828762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9"/>
          <p:cNvSpPr>
            <a:spLocks noGrp="1" noChangeArrowheads="1"/>
          </p:cNvSpPr>
          <p:nvPr>
            <p:ph type="sldNum" sz="quarter"/>
          </p:nvPr>
        </p:nvSpPr>
        <p:spPr>
          <a:noFill/>
          <a:ln/>
        </p:spPr>
        <p:txBody>
          <a:bodyPr/>
          <a:lstStyle/>
          <a:p>
            <a:fld id="{179EDB21-4069-4D67-AC4B-EF89FDF2DD1A}" type="slidenum">
              <a:rPr lang="en-US" smtClean="0"/>
              <a:pPr/>
              <a:t>70</a:t>
            </a:fld>
            <a:endParaRPr lang="en-US" smtClean="0"/>
          </a:p>
        </p:txBody>
      </p:sp>
      <p:sp>
        <p:nvSpPr>
          <p:cNvPr id="4403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4E3D6E-6AB0-4B47-A110-2A95BA51A3F5}"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70</a:t>
            </a:fld>
            <a:endParaRPr lang="en-US" sz="1200">
              <a:solidFill>
                <a:srgbClr val="000000"/>
              </a:solidFill>
              <a:ea typeface="DejaVu Sans" charset="0"/>
              <a:cs typeface="DejaVu Sans" charset="0"/>
            </a:endParaRPr>
          </a:p>
        </p:txBody>
      </p:sp>
      <p:sp>
        <p:nvSpPr>
          <p:cNvPr id="44036" name="Rectangle 2"/>
          <p:cNvSpPr>
            <a:spLocks noGrp="1" noRot="1" noChangeAspect="1" noChangeArrowheads="1" noTextEdit="1"/>
          </p:cNvSpPr>
          <p:nvPr>
            <p:ph type="sldImg"/>
          </p:nvPr>
        </p:nvSpPr>
        <p:spPr>
          <a:xfrm>
            <a:off x="381000" y="685800"/>
            <a:ext cx="6096000" cy="3429000"/>
          </a:xfrm>
          <a:ln/>
        </p:spPr>
      </p:sp>
      <p:sp>
        <p:nvSpPr>
          <p:cNvPr id="44037"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p:nvPr>
        </p:nvSpPr>
        <p:spPr>
          <a:noFill/>
          <a:ln/>
        </p:spPr>
        <p:txBody>
          <a:bodyPr/>
          <a:lstStyle/>
          <a:p>
            <a:fld id="{5D6FA436-4CD1-449A-97B0-201EADA0B7A2}" type="slidenum">
              <a:rPr lang="en-US" smtClean="0"/>
              <a:pPr/>
              <a:t>71</a:t>
            </a:fld>
            <a:endParaRPr lang="en-US" smtClean="0"/>
          </a:p>
        </p:txBody>
      </p:sp>
      <p:sp>
        <p:nvSpPr>
          <p:cNvPr id="4505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DB7AC59-30A0-4D4F-A06A-5571422FBDAA}"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71</a:t>
            </a:fld>
            <a:endParaRPr lang="en-US" sz="1200">
              <a:solidFill>
                <a:srgbClr val="000000"/>
              </a:solidFill>
              <a:ea typeface="DejaVu Sans" charset="0"/>
              <a:cs typeface="DejaVu Sans" charset="0"/>
            </a:endParaRPr>
          </a:p>
        </p:txBody>
      </p:sp>
      <p:sp>
        <p:nvSpPr>
          <p:cNvPr id="45060" name="Rectangle 2"/>
          <p:cNvSpPr>
            <a:spLocks noGrp="1" noRot="1" noChangeAspect="1" noChangeArrowheads="1" noTextEdit="1"/>
          </p:cNvSpPr>
          <p:nvPr>
            <p:ph type="sldImg"/>
          </p:nvPr>
        </p:nvSpPr>
        <p:spPr>
          <a:xfrm>
            <a:off x="381000" y="685800"/>
            <a:ext cx="6096000" cy="3429000"/>
          </a:xfrm>
          <a:ln/>
        </p:spPr>
      </p:sp>
      <p:sp>
        <p:nvSpPr>
          <p:cNvPr id="45061"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9"/>
          <p:cNvSpPr>
            <a:spLocks noGrp="1" noChangeArrowheads="1"/>
          </p:cNvSpPr>
          <p:nvPr>
            <p:ph type="sldNum" sz="quarter"/>
          </p:nvPr>
        </p:nvSpPr>
        <p:spPr>
          <a:noFill/>
          <a:ln/>
        </p:spPr>
        <p:txBody>
          <a:bodyPr/>
          <a:lstStyle/>
          <a:p>
            <a:fld id="{ECAEABBC-E63F-411B-88FF-35AAF9D48B14}" type="slidenum">
              <a:rPr lang="en-US" smtClean="0"/>
              <a:pPr/>
              <a:t>72</a:t>
            </a:fld>
            <a:endParaRPr lang="en-US" smtClean="0"/>
          </a:p>
        </p:txBody>
      </p:sp>
      <p:sp>
        <p:nvSpPr>
          <p:cNvPr id="4608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E7CD17E-0ABE-4C74-91A4-322D948FE0FE}"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72</a:t>
            </a:fld>
            <a:endParaRPr lang="en-US" sz="1200">
              <a:solidFill>
                <a:srgbClr val="000000"/>
              </a:solidFill>
              <a:ea typeface="DejaVu Sans" charset="0"/>
              <a:cs typeface="DejaVu Sans" charset="0"/>
            </a:endParaRPr>
          </a:p>
        </p:txBody>
      </p:sp>
      <p:sp>
        <p:nvSpPr>
          <p:cNvPr id="46084" name="Rectangle 2"/>
          <p:cNvSpPr>
            <a:spLocks noGrp="1" noRot="1" noChangeAspect="1" noChangeArrowheads="1" noTextEdit="1"/>
          </p:cNvSpPr>
          <p:nvPr>
            <p:ph type="sldImg"/>
          </p:nvPr>
        </p:nvSpPr>
        <p:spPr>
          <a:xfrm>
            <a:off x="381000" y="685800"/>
            <a:ext cx="6096000" cy="3429000"/>
          </a:xfrm>
          <a:ln/>
        </p:spPr>
      </p:sp>
      <p:sp>
        <p:nvSpPr>
          <p:cNvPr id="46085" name="Text Box 3"/>
          <p:cNvSpPr txBox="1">
            <a:spLocks noChangeArrowheads="1"/>
          </p:cNvSpPr>
          <p:nvPr/>
        </p:nvSpPr>
        <p:spPr bwMode="auto">
          <a:xfrm>
            <a:off x="685800" y="4343400"/>
            <a:ext cx="5486400" cy="4114800"/>
          </a:xfrm>
          <a:prstGeom prst="rect">
            <a:avLst/>
          </a:prstGeom>
          <a:noFill/>
          <a:ln w="9525">
            <a:noFill/>
            <a:round/>
            <a:headEnd/>
            <a:tailEnd/>
          </a:ln>
        </p:spPr>
        <p:txBody>
          <a:bodyPr lIns="90000" tIns="46800" rIns="90000" bIns="46800"/>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ea typeface="WenQuanYi Zen Hei" charset="0"/>
                <a:cs typeface="WenQuanYi Zen Hei" charset="0"/>
              </a:rPr>
              <a:t>Eval info, conceptualize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9"/>
          <p:cNvSpPr>
            <a:spLocks noGrp="1" noChangeArrowheads="1"/>
          </p:cNvSpPr>
          <p:nvPr>
            <p:ph type="sldNum" sz="quarter"/>
          </p:nvPr>
        </p:nvSpPr>
        <p:spPr>
          <a:noFill/>
          <a:ln/>
        </p:spPr>
        <p:txBody>
          <a:bodyPr/>
          <a:lstStyle/>
          <a:p>
            <a:fld id="{999E35F2-92FE-43DF-8E3C-77A1FCA502F2}" type="slidenum">
              <a:rPr lang="en-US" smtClean="0"/>
              <a:pPr/>
              <a:t>73</a:t>
            </a:fld>
            <a:endParaRPr lang="en-US" smtClean="0"/>
          </a:p>
        </p:txBody>
      </p:sp>
      <p:sp>
        <p:nvSpPr>
          <p:cNvPr id="47107"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0BBC9F5-2C37-4128-AFD6-B57A038C8AEE}"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73</a:t>
            </a:fld>
            <a:endParaRPr lang="en-US" sz="1200">
              <a:solidFill>
                <a:srgbClr val="000000"/>
              </a:solidFill>
              <a:ea typeface="DejaVu Sans" charset="0"/>
              <a:cs typeface="DejaVu Sans" charset="0"/>
            </a:endParaRPr>
          </a:p>
        </p:txBody>
      </p:sp>
      <p:sp>
        <p:nvSpPr>
          <p:cNvPr id="47108" name="Rectangle 2"/>
          <p:cNvSpPr>
            <a:spLocks noGrp="1" noRot="1" noChangeAspect="1" noChangeArrowheads="1" noTextEdit="1"/>
          </p:cNvSpPr>
          <p:nvPr>
            <p:ph type="sldImg"/>
          </p:nvPr>
        </p:nvSpPr>
        <p:spPr>
          <a:xfrm>
            <a:off x="381000" y="685800"/>
            <a:ext cx="6096000" cy="3429000"/>
          </a:xfrm>
          <a:ln/>
        </p:spPr>
      </p:sp>
      <p:sp>
        <p:nvSpPr>
          <p:cNvPr id="47109"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9"/>
          <p:cNvSpPr>
            <a:spLocks noGrp="1" noChangeArrowheads="1"/>
          </p:cNvSpPr>
          <p:nvPr>
            <p:ph type="sldNum" sz="quarter"/>
          </p:nvPr>
        </p:nvSpPr>
        <p:spPr>
          <a:noFill/>
          <a:ln/>
        </p:spPr>
        <p:txBody>
          <a:bodyPr/>
          <a:lstStyle/>
          <a:p>
            <a:fld id="{2784E15D-DC10-4E29-A0DE-CB5C5711D189}" type="slidenum">
              <a:rPr lang="en-US" smtClean="0"/>
              <a:pPr/>
              <a:t>74</a:t>
            </a:fld>
            <a:endParaRPr lang="en-US" smtClean="0"/>
          </a:p>
        </p:txBody>
      </p:sp>
      <p:sp>
        <p:nvSpPr>
          <p:cNvPr id="4813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CFA8E28-3154-4067-A870-C73583749076}"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74</a:t>
            </a:fld>
            <a:endParaRPr lang="en-US" sz="1200">
              <a:solidFill>
                <a:srgbClr val="000000"/>
              </a:solidFill>
              <a:ea typeface="DejaVu Sans" charset="0"/>
              <a:cs typeface="DejaVu Sans" charset="0"/>
            </a:endParaRPr>
          </a:p>
        </p:txBody>
      </p:sp>
      <p:sp>
        <p:nvSpPr>
          <p:cNvPr id="48132" name="Rectangle 2"/>
          <p:cNvSpPr>
            <a:spLocks noGrp="1" noRot="1" noChangeAspect="1" noChangeArrowheads="1" noTextEdit="1"/>
          </p:cNvSpPr>
          <p:nvPr>
            <p:ph type="sldImg"/>
          </p:nvPr>
        </p:nvSpPr>
        <p:spPr>
          <a:xfrm>
            <a:off x="381000" y="685800"/>
            <a:ext cx="6096000" cy="3429000"/>
          </a:xfrm>
          <a:ln/>
        </p:spPr>
      </p:sp>
      <p:sp>
        <p:nvSpPr>
          <p:cNvPr id="4813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9"/>
          <p:cNvSpPr>
            <a:spLocks noGrp="1" noChangeArrowheads="1"/>
          </p:cNvSpPr>
          <p:nvPr>
            <p:ph type="sldNum" sz="quarter"/>
          </p:nvPr>
        </p:nvSpPr>
        <p:spPr>
          <a:noFill/>
          <a:ln/>
        </p:spPr>
        <p:txBody>
          <a:bodyPr/>
          <a:lstStyle/>
          <a:p>
            <a:fld id="{82AFF24F-6D85-4E53-AAB4-EEBDD4189D8B}" type="slidenum">
              <a:rPr lang="en-US" smtClean="0"/>
              <a:pPr/>
              <a:t>75</a:t>
            </a:fld>
            <a:endParaRPr lang="en-US" smtClean="0"/>
          </a:p>
        </p:txBody>
      </p:sp>
      <p:sp>
        <p:nvSpPr>
          <p:cNvPr id="4915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31DB857-0D47-4C8C-9013-5DF5A51DDE40}"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75</a:t>
            </a:fld>
            <a:endParaRPr lang="en-US" sz="1200">
              <a:solidFill>
                <a:srgbClr val="000000"/>
              </a:solidFill>
              <a:ea typeface="DejaVu Sans" charset="0"/>
              <a:cs typeface="DejaVu Sans" charset="0"/>
            </a:endParaRPr>
          </a:p>
        </p:txBody>
      </p:sp>
      <p:sp>
        <p:nvSpPr>
          <p:cNvPr id="49156" name="Rectangle 2"/>
          <p:cNvSpPr>
            <a:spLocks noGrp="1" noRot="1" noChangeAspect="1" noChangeArrowheads="1" noTextEdit="1"/>
          </p:cNvSpPr>
          <p:nvPr>
            <p:ph type="sldImg"/>
          </p:nvPr>
        </p:nvSpPr>
        <p:spPr>
          <a:xfrm>
            <a:off x="381000" y="685800"/>
            <a:ext cx="6096000" cy="3429000"/>
          </a:xfrm>
          <a:ln/>
        </p:spPr>
      </p:sp>
      <p:sp>
        <p:nvSpPr>
          <p:cNvPr id="49157" name="Text Box 3"/>
          <p:cNvSpPr txBox="1">
            <a:spLocks noChangeArrowheads="1"/>
          </p:cNvSpPr>
          <p:nvPr/>
        </p:nvSpPr>
        <p:spPr bwMode="auto">
          <a:xfrm>
            <a:off x="685800" y="4343400"/>
            <a:ext cx="5486400" cy="4114800"/>
          </a:xfrm>
          <a:prstGeom prst="rect">
            <a:avLst/>
          </a:prstGeom>
          <a:noFill/>
          <a:ln w="9525">
            <a:noFill/>
            <a:round/>
            <a:headEnd/>
            <a:tailEnd/>
          </a:ln>
        </p:spPr>
        <p:txBody>
          <a:bodyPr lIns="90000" tIns="46800" rIns="90000" bIns="46800"/>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ea typeface="WenQuanYi Zen Hei" charset="0"/>
                <a:cs typeface="WenQuanYi Zen Hei" charset="0"/>
              </a:rPr>
              <a:t>Eval info, conceptualize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9"/>
          <p:cNvSpPr>
            <a:spLocks noGrp="1" noChangeArrowheads="1"/>
          </p:cNvSpPr>
          <p:nvPr>
            <p:ph type="sldNum" sz="quarter"/>
          </p:nvPr>
        </p:nvSpPr>
        <p:spPr>
          <a:noFill/>
          <a:ln/>
        </p:spPr>
        <p:txBody>
          <a:bodyPr/>
          <a:lstStyle/>
          <a:p>
            <a:fld id="{D106B063-40D2-4150-BD2F-139B9211B487}" type="slidenum">
              <a:rPr lang="en-US" smtClean="0"/>
              <a:pPr/>
              <a:t>76</a:t>
            </a:fld>
            <a:endParaRPr lang="en-US" smtClean="0"/>
          </a:p>
        </p:txBody>
      </p:sp>
      <p:sp>
        <p:nvSpPr>
          <p:cNvPr id="5017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E2DED87-6A73-459F-8AB2-B09FC386F70E}"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76</a:t>
            </a:fld>
            <a:endParaRPr lang="en-US" sz="1200">
              <a:solidFill>
                <a:srgbClr val="000000"/>
              </a:solidFill>
              <a:ea typeface="DejaVu Sans" charset="0"/>
              <a:cs typeface="DejaVu Sans" charset="0"/>
            </a:endParaRPr>
          </a:p>
        </p:txBody>
      </p:sp>
      <p:sp>
        <p:nvSpPr>
          <p:cNvPr id="50180" name="Rectangle 2"/>
          <p:cNvSpPr>
            <a:spLocks noGrp="1" noRot="1" noChangeAspect="1" noChangeArrowheads="1" noTextEdit="1"/>
          </p:cNvSpPr>
          <p:nvPr>
            <p:ph type="sldImg"/>
          </p:nvPr>
        </p:nvSpPr>
        <p:spPr>
          <a:xfrm>
            <a:off x="381000" y="685800"/>
            <a:ext cx="6096000" cy="3429000"/>
          </a:xfrm>
          <a:ln/>
        </p:spPr>
      </p:sp>
      <p:sp>
        <p:nvSpPr>
          <p:cNvPr id="50181"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9"/>
          <p:cNvSpPr>
            <a:spLocks noGrp="1" noChangeArrowheads="1"/>
          </p:cNvSpPr>
          <p:nvPr>
            <p:ph type="sldNum" sz="quarter"/>
          </p:nvPr>
        </p:nvSpPr>
        <p:spPr>
          <a:noFill/>
          <a:ln/>
        </p:spPr>
        <p:txBody>
          <a:bodyPr/>
          <a:lstStyle/>
          <a:p>
            <a:fld id="{107808CA-FC65-4EFC-9BB8-C08DC9CE3BFA}" type="slidenum">
              <a:rPr lang="en-US" smtClean="0"/>
              <a:pPr/>
              <a:t>77</a:t>
            </a:fld>
            <a:endParaRPr lang="en-US" smtClean="0"/>
          </a:p>
        </p:txBody>
      </p:sp>
      <p:sp>
        <p:nvSpPr>
          <p:cNvPr id="5120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4101AC3-1201-4A9B-8452-0D2727EE27E2}" type="slidenum">
              <a:rPr lang="en-US" sz="1200">
                <a:solidFill>
                  <a:srgbClr val="000000"/>
                </a:solidFill>
                <a:ea typeface="DejaVu Sans" charset="0"/>
                <a:cs typeface="DejaVu Sans"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77</a:t>
            </a:fld>
            <a:endParaRPr lang="en-US" sz="1200">
              <a:solidFill>
                <a:srgbClr val="000000"/>
              </a:solidFill>
              <a:ea typeface="DejaVu Sans" charset="0"/>
              <a:cs typeface="DejaVu Sans" charset="0"/>
            </a:endParaRPr>
          </a:p>
        </p:txBody>
      </p:sp>
      <p:sp>
        <p:nvSpPr>
          <p:cNvPr id="51204" name="Rectangle 2"/>
          <p:cNvSpPr>
            <a:spLocks noGrp="1" noRot="1" noChangeAspect="1" noChangeArrowheads="1" noTextEdit="1"/>
          </p:cNvSpPr>
          <p:nvPr>
            <p:ph type="sldImg"/>
          </p:nvPr>
        </p:nvSpPr>
        <p:spPr>
          <a:xfrm>
            <a:off x="381000" y="685800"/>
            <a:ext cx="6096000" cy="3429000"/>
          </a:xfrm>
          <a:ln/>
        </p:spPr>
      </p:sp>
      <p:sp>
        <p:nvSpPr>
          <p:cNvPr id="51205"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BB87D58-E9F1-4394-BC29-D04EA2933B27}" type="slidenum">
              <a:rPr lang="en-US" altLang="en-US"/>
              <a:pPr>
                <a:spcBef>
                  <a:spcPct val="0"/>
                </a:spcBef>
              </a:pPr>
              <a:t>18</a:t>
            </a:fld>
            <a:endParaRPr lang="en-US" altLang="en-US"/>
          </a:p>
        </p:txBody>
      </p:sp>
    </p:spTree>
    <p:extLst>
      <p:ext uri="{BB962C8B-B14F-4D97-AF65-F5344CB8AC3E}">
        <p14:creationId xmlns:p14="http://schemas.microsoft.com/office/powerpoint/2010/main" xmlns="" val="315317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776298-F1F8-42E6-950B-71686147583F}" type="slidenum">
              <a:rPr lang="en-US" altLang="en-US"/>
              <a:pPr>
                <a:spcBef>
                  <a:spcPct val="0"/>
                </a:spcBef>
              </a:pPr>
              <a:t>19</a:t>
            </a:fld>
            <a:endParaRPr lang="en-US" altLang="en-US"/>
          </a:p>
        </p:txBody>
      </p:sp>
    </p:spTree>
    <p:extLst>
      <p:ext uri="{BB962C8B-B14F-4D97-AF65-F5344CB8AC3E}">
        <p14:creationId xmlns:p14="http://schemas.microsoft.com/office/powerpoint/2010/main" xmlns="" val="1274056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4E45F70-6DBD-4B25-A5BF-5DD425AEBEC9}" type="slidenum">
              <a:rPr lang="en-US" altLang="en-US"/>
              <a:pPr>
                <a:spcBef>
                  <a:spcPct val="0"/>
                </a:spcBef>
              </a:pPr>
              <a:t>20</a:t>
            </a:fld>
            <a:endParaRPr lang="en-US" altLang="en-US"/>
          </a:p>
        </p:txBody>
      </p:sp>
    </p:spTree>
    <p:extLst>
      <p:ext uri="{BB962C8B-B14F-4D97-AF65-F5344CB8AC3E}">
        <p14:creationId xmlns:p14="http://schemas.microsoft.com/office/powerpoint/2010/main" xmlns="" val="3798435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1692F1-B11A-4928-A680-BCC6210BBE39}" type="slidenum">
              <a:rPr lang="en-US" altLang="en-US"/>
              <a:pPr>
                <a:spcBef>
                  <a:spcPct val="0"/>
                </a:spcBef>
              </a:pPr>
              <a:t>21</a:t>
            </a:fld>
            <a:endParaRPr lang="en-US" altLang="en-US"/>
          </a:p>
        </p:txBody>
      </p:sp>
    </p:spTree>
    <p:extLst>
      <p:ext uri="{BB962C8B-B14F-4D97-AF65-F5344CB8AC3E}">
        <p14:creationId xmlns:p14="http://schemas.microsoft.com/office/powerpoint/2010/main" xmlns="" val="50663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A72FDD0-E0E0-4C5D-A460-69C38421EBC1}" type="slidenum">
              <a:rPr lang="en-US" altLang="en-US"/>
              <a:pPr>
                <a:spcBef>
                  <a:spcPct val="0"/>
                </a:spcBef>
              </a:pPr>
              <a:t>22</a:t>
            </a:fld>
            <a:endParaRPr lang="en-US" altLang="en-US"/>
          </a:p>
        </p:txBody>
      </p:sp>
    </p:spTree>
    <p:extLst>
      <p:ext uri="{BB962C8B-B14F-4D97-AF65-F5344CB8AC3E}">
        <p14:creationId xmlns:p14="http://schemas.microsoft.com/office/powerpoint/2010/main" xmlns="" val="2126115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4063FF6-40DF-4781-9DED-868707F15C5B}" type="slidenum">
              <a:rPr lang="en-US" altLang="en-US"/>
              <a:pPr>
                <a:spcBef>
                  <a:spcPct val="0"/>
                </a:spcBef>
              </a:pPr>
              <a:t>23</a:t>
            </a:fld>
            <a:endParaRPr lang="en-US" altLang="en-US"/>
          </a:p>
        </p:txBody>
      </p:sp>
    </p:spTree>
    <p:extLst>
      <p:ext uri="{BB962C8B-B14F-4D97-AF65-F5344CB8AC3E}">
        <p14:creationId xmlns:p14="http://schemas.microsoft.com/office/powerpoint/2010/main" xmlns="" val="2628193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A81DE93-1D6A-4586-B734-9C04883BA00B}" type="datetimeFigureOut">
              <a:rPr lang="en-IN" smtClean="0"/>
              <a:pPr/>
              <a:t>16-08-2017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DD492B7-0393-4DDC-9D03-E423F8DE936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81DE93-1D6A-4586-B734-9C04883BA00B}" type="datetimeFigureOut">
              <a:rPr lang="en-IN" smtClean="0"/>
              <a:pPr/>
              <a:t>16-08-2017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DD492B7-0393-4DDC-9D03-E423F8DE936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81DE93-1D6A-4586-B734-9C04883BA00B}" type="datetimeFigureOut">
              <a:rPr lang="en-IN" smtClean="0"/>
              <a:pPr/>
              <a:t>16-08-2017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DD492B7-0393-4DDC-9D03-E423F8DE936C}"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pPr>
              <a:defRPr/>
            </a:pPr>
            <a:endParaRPr lang="en-US" altLang="zh-TW"/>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pPr>
              <a:defRPr/>
            </a:pPr>
            <a:fld id="{E44F605D-6B52-4D89-A5E1-B4400CCBF094}" type="slidenum">
              <a:rPr lang="en-US" altLang="zh-TW"/>
              <a:pPr>
                <a:defRPr/>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en-US" noProof="0"/>
          </a:p>
        </p:txBody>
      </p:sp>
      <p:sp>
        <p:nvSpPr>
          <p:cNvPr id="4" name="Date Placeholder 3"/>
          <p:cNvSpPr>
            <a:spLocks noGrp="1"/>
          </p:cNvSpPr>
          <p:nvPr>
            <p:ph type="dt" sz="half" idx="10"/>
          </p:nvPr>
        </p:nvSpPr>
        <p:spPr>
          <a:xfrm>
            <a:off x="609600" y="6245225"/>
            <a:ext cx="2844800" cy="476250"/>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pPr>
              <a:defRPr/>
            </a:pPr>
            <a:fld id="{A2D2A64A-E391-436D-94F3-386D4C9B7254}"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81DE93-1D6A-4586-B734-9C04883BA00B}" type="datetimeFigureOut">
              <a:rPr lang="en-IN" smtClean="0"/>
              <a:pPr/>
              <a:t>16-08-2017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DD492B7-0393-4DDC-9D03-E423F8DE936C}"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A81DE93-1D6A-4586-B734-9C04883BA00B}" type="datetimeFigureOut">
              <a:rPr lang="en-IN" smtClean="0"/>
              <a:pPr/>
              <a:t>16-08-2017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DD492B7-0393-4DDC-9D03-E423F8DE936C}"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81DE93-1D6A-4586-B734-9C04883BA00B}" type="datetimeFigureOut">
              <a:rPr lang="en-IN" smtClean="0"/>
              <a:pPr/>
              <a:t>16-08-2017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DD492B7-0393-4DDC-9D03-E423F8DE936C}"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81DE93-1D6A-4586-B734-9C04883BA00B}" type="datetimeFigureOut">
              <a:rPr lang="en-IN" smtClean="0"/>
              <a:pPr/>
              <a:t>16-08-2017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DD492B7-0393-4DDC-9D03-E423F8DE936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A81DE93-1D6A-4586-B734-9C04883BA00B}" type="datetimeFigureOut">
              <a:rPr lang="en-IN" smtClean="0"/>
              <a:pPr/>
              <a:t>16-08-2017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DD492B7-0393-4DDC-9D03-E423F8DE936C}"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A81DE93-1D6A-4586-B734-9C04883BA00B}" type="datetimeFigureOut">
              <a:rPr lang="en-IN" smtClean="0"/>
              <a:pPr/>
              <a:t>16-08-2017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DD492B7-0393-4DDC-9D03-E423F8DE936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BA81DE93-1D6A-4586-B734-9C04883BA00B}" type="datetimeFigureOut">
              <a:rPr lang="en-IN" smtClean="0"/>
              <a:pPr/>
              <a:t>16-08-2017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DD492B7-0393-4DDC-9D03-E423F8DE936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A81DE93-1D6A-4586-B734-9C04883BA00B}" type="datetimeFigureOut">
              <a:rPr lang="en-IN" smtClean="0"/>
              <a:pPr/>
              <a:t>16-08-2017</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DD492B7-0393-4DDC-9D03-E423F8DE936C}"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A81DE93-1D6A-4586-B734-9C04883BA00B}" type="datetimeFigureOut">
              <a:rPr lang="en-IN" smtClean="0"/>
              <a:pPr/>
              <a:t>16-08-2017</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5DD492B7-0393-4DDC-9D03-E423F8DE936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58000" y="6172200"/>
            <a:ext cx="1905000" cy="457200"/>
          </a:xfrm>
        </p:spPr>
        <p:txBody>
          <a:bodyPr/>
          <a:lstStyle/>
          <a:p>
            <a:fld id="{2A50197C-3D37-4CBE-8202-9EFD6AF6EBD2}" type="slidenum">
              <a:rPr lang="en-US"/>
              <a:pPr/>
              <a:t>1</a:t>
            </a:fld>
            <a:endParaRPr lang="en-US"/>
          </a:p>
        </p:txBody>
      </p:sp>
      <p:sp>
        <p:nvSpPr>
          <p:cNvPr id="5" name="Rectangle 2"/>
          <p:cNvSpPr>
            <a:spLocks noChangeArrowheads="1"/>
          </p:cNvSpPr>
          <p:nvPr/>
        </p:nvSpPr>
        <p:spPr bwMode="auto">
          <a:xfrm>
            <a:off x="381000" y="266700"/>
            <a:ext cx="7772400" cy="110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b"/>
          <a:lstStyle/>
          <a:p>
            <a:r>
              <a:rPr lang="en-US" sz="4400">
                <a:solidFill>
                  <a:schemeClr val="tx2"/>
                </a:solidFill>
              </a:rPr>
              <a:t>Phases of Database Design</a:t>
            </a:r>
          </a:p>
        </p:txBody>
      </p:sp>
      <p:sp>
        <p:nvSpPr>
          <p:cNvPr id="6" name="Rectangle 3"/>
          <p:cNvSpPr>
            <a:spLocks noChangeArrowheads="1"/>
          </p:cNvSpPr>
          <p:nvPr/>
        </p:nvSpPr>
        <p:spPr bwMode="auto">
          <a:xfrm>
            <a:off x="2819400" y="1676400"/>
            <a:ext cx="59436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SzPct val="75000"/>
              <a:buFont typeface="Monotype Sorts" pitchFamily="2" charset="2"/>
              <a:buChar char="u"/>
            </a:pPr>
            <a:r>
              <a:rPr lang="en-US" sz="2800">
                <a:solidFill>
                  <a:schemeClr val="tx2"/>
                </a:solidFill>
              </a:rPr>
              <a:t>Conceptual design</a:t>
            </a:r>
            <a:r>
              <a:rPr lang="en-US" sz="2800"/>
              <a:t> begins with the collection of requirements and results needed from the database (ER Diag.)</a:t>
            </a:r>
          </a:p>
          <a:p>
            <a:pPr>
              <a:spcBef>
                <a:spcPct val="20000"/>
              </a:spcBef>
              <a:buClr>
                <a:schemeClr val="accent2"/>
              </a:buClr>
              <a:buSzPct val="75000"/>
              <a:buFont typeface="Monotype Sorts" pitchFamily="2" charset="2"/>
              <a:buChar char="u"/>
            </a:pPr>
            <a:r>
              <a:rPr lang="en-US" sz="2800">
                <a:solidFill>
                  <a:schemeClr val="tx2"/>
                </a:solidFill>
              </a:rPr>
              <a:t>Logical schema</a:t>
            </a:r>
            <a:r>
              <a:rPr lang="en-US" sz="2800"/>
              <a:t> is a description of the structure of the database (Relational, Network, etc.)</a:t>
            </a:r>
          </a:p>
          <a:p>
            <a:pPr>
              <a:spcBef>
                <a:spcPct val="20000"/>
              </a:spcBef>
              <a:buClr>
                <a:schemeClr val="accent2"/>
              </a:buClr>
              <a:buSzPct val="75000"/>
              <a:buFont typeface="Monotype Sorts" pitchFamily="2" charset="2"/>
              <a:buChar char="u"/>
            </a:pPr>
            <a:r>
              <a:rPr lang="en-US" sz="2800">
                <a:solidFill>
                  <a:schemeClr val="tx2"/>
                </a:solidFill>
              </a:rPr>
              <a:t>Physical schema</a:t>
            </a:r>
            <a:r>
              <a:rPr lang="en-US" sz="2800"/>
              <a:t> is a description of the implementation (programs, tables, dictionaries, catalogs</a:t>
            </a:r>
          </a:p>
        </p:txBody>
      </p:sp>
      <p:graphicFrame>
        <p:nvGraphicFramePr>
          <p:cNvPr id="7" name="Object 4"/>
          <p:cNvGraphicFramePr>
            <a:graphicFrameLocks/>
          </p:cNvGraphicFramePr>
          <p:nvPr/>
        </p:nvGraphicFramePr>
        <p:xfrm>
          <a:off x="152400" y="1425575"/>
          <a:ext cx="2197100" cy="5280025"/>
        </p:xfrm>
        <a:graphic>
          <a:graphicData uri="http://schemas.openxmlformats.org/presentationml/2006/ole">
            <p:oleObj spid="_x0000_s1043" name="VISIO" r:id="rId3" imgW="3128772" imgH="7502652" progId="">
              <p:embed/>
            </p:oleObj>
          </a:graphicData>
        </a:graphic>
      </p:graphicFrame>
    </p:spTree>
    <p:extLst>
      <p:ext uri="{BB962C8B-B14F-4D97-AF65-F5344CB8AC3E}">
        <p14:creationId xmlns:p14="http://schemas.microsoft.com/office/powerpoint/2010/main" xmlns="" val="191447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838200" y="419100"/>
            <a:ext cx="7772400" cy="1104900"/>
          </a:xfrm>
          <a:noFill/>
          <a:ln/>
        </p:spPr>
        <p:txBody>
          <a:bodyPr/>
          <a:lstStyle/>
          <a:p>
            <a:r>
              <a:rPr lang="es-ES_tradnl"/>
              <a:t>Weak Entities</a:t>
            </a:r>
          </a:p>
        </p:txBody>
      </p:sp>
      <p:sp>
        <p:nvSpPr>
          <p:cNvPr id="5" name="Rectangle 5"/>
          <p:cNvSpPr txBox="1">
            <a:spLocks noChangeArrowheads="1"/>
          </p:cNvSpPr>
          <p:nvPr/>
        </p:nvSpPr>
        <p:spPr>
          <a:xfrm>
            <a:off x="304800" y="1600200"/>
            <a:ext cx="8763000" cy="2286000"/>
          </a:xfrm>
          <a:prstGeom prst="rect">
            <a:avLst/>
          </a:prstGeom>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A </a:t>
            </a:r>
            <a:r>
              <a:rPr lang="en-US" sz="2400" i="1" smtClean="0">
                <a:solidFill>
                  <a:schemeClr val="accent2"/>
                </a:solidFill>
              </a:rPr>
              <a:t>weak entity </a:t>
            </a:r>
            <a:r>
              <a:rPr lang="en-US" sz="2400" smtClean="0"/>
              <a:t>can be identified uniquely only by considering the primary key of another (</a:t>
            </a:r>
            <a:r>
              <a:rPr lang="en-US" sz="2400" i="1" smtClean="0"/>
              <a:t>owner</a:t>
            </a:r>
            <a:r>
              <a:rPr lang="en-US" sz="2400" smtClean="0"/>
              <a:t>) entity. </a:t>
            </a:r>
          </a:p>
          <a:p>
            <a:pPr lvl="1">
              <a:buSzPct val="75000"/>
            </a:pPr>
            <a:r>
              <a:rPr lang="en-US" sz="2000" smtClean="0"/>
              <a:t>Owner entity set and weak entity set must participate in a one-to-many relationship set (one owner, many weak entities).</a:t>
            </a:r>
          </a:p>
          <a:p>
            <a:pPr lvl="1">
              <a:buSzPct val="75000"/>
            </a:pPr>
            <a:r>
              <a:rPr lang="en-US" sz="2000" smtClean="0"/>
              <a:t>Weak entity sets must have total participation in this </a:t>
            </a:r>
            <a:r>
              <a:rPr lang="en-US" sz="2000" i="1" smtClean="0">
                <a:solidFill>
                  <a:schemeClr val="accent2"/>
                </a:solidFill>
              </a:rPr>
              <a:t>identifying </a:t>
            </a:r>
            <a:r>
              <a:rPr lang="en-US" sz="2000" smtClean="0"/>
              <a:t>relationship set. </a:t>
            </a:r>
          </a:p>
          <a:p>
            <a:pPr lvl="1">
              <a:buSzPct val="75000"/>
            </a:pPr>
            <a:r>
              <a:rPr lang="en-US" sz="2000" smtClean="0"/>
              <a:t>transac# is a </a:t>
            </a:r>
            <a:r>
              <a:rPr lang="en-US" sz="2000" b="1" smtClean="0"/>
              <a:t>discriminator </a:t>
            </a:r>
            <a:r>
              <a:rPr lang="en-US" sz="2000" smtClean="0"/>
              <a:t>within a group of transactions in an ATM.</a:t>
            </a:r>
            <a:r>
              <a:rPr lang="es-ES_tradnl" sz="2000" smtClean="0"/>
              <a:t> </a:t>
            </a:r>
            <a:endParaRPr lang="es-ES_tradnl" sz="2000"/>
          </a:p>
        </p:txBody>
      </p:sp>
      <p:sp>
        <p:nvSpPr>
          <p:cNvPr id="6" name="Freeform 33"/>
          <p:cNvSpPr>
            <a:spLocks/>
          </p:cNvSpPr>
          <p:nvPr/>
        </p:nvSpPr>
        <p:spPr bwMode="auto">
          <a:xfrm>
            <a:off x="8077200" y="5337175"/>
            <a:ext cx="990600" cy="530225"/>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nvGrpSpPr>
          <p:cNvPr id="7" name="Group 37"/>
          <p:cNvGrpSpPr>
            <a:grpSpLocks/>
          </p:cNvGrpSpPr>
          <p:nvPr/>
        </p:nvGrpSpPr>
        <p:grpSpPr bwMode="auto">
          <a:xfrm>
            <a:off x="381000" y="4343400"/>
            <a:ext cx="8483600" cy="1801813"/>
            <a:chOff x="313" y="2751"/>
            <a:chExt cx="5344" cy="1135"/>
          </a:xfrm>
        </p:grpSpPr>
        <p:sp>
          <p:nvSpPr>
            <p:cNvPr id="8" name="Freeform 6"/>
            <p:cNvSpPr>
              <a:spLocks/>
            </p:cNvSpPr>
            <p:nvPr/>
          </p:nvSpPr>
          <p:spPr bwMode="auto">
            <a:xfrm>
              <a:off x="3682" y="2975"/>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9" name="Freeform 7"/>
            <p:cNvSpPr>
              <a:spLocks/>
            </p:cNvSpPr>
            <p:nvPr/>
          </p:nvSpPr>
          <p:spPr bwMode="auto">
            <a:xfrm>
              <a:off x="4648" y="2985"/>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 name="Freeform 8"/>
            <p:cNvSpPr>
              <a:spLocks/>
            </p:cNvSpPr>
            <p:nvPr/>
          </p:nvSpPr>
          <p:spPr bwMode="auto">
            <a:xfrm>
              <a:off x="313" y="2995"/>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1" name="Freeform 9"/>
            <p:cNvSpPr>
              <a:spLocks/>
            </p:cNvSpPr>
            <p:nvPr/>
          </p:nvSpPr>
          <p:spPr bwMode="auto">
            <a:xfrm>
              <a:off x="1762" y="2995"/>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2" name="Freeform 11"/>
            <p:cNvSpPr>
              <a:spLocks/>
            </p:cNvSpPr>
            <p:nvPr/>
          </p:nvSpPr>
          <p:spPr bwMode="auto">
            <a:xfrm>
              <a:off x="4175" y="3543"/>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Lst>
              <a:ahLst/>
              <a:cxnLst>
                <a:cxn ang="0">
                  <a:pos x="T0" y="T1"/>
                </a:cxn>
                <a:cxn ang="0">
                  <a:pos x="T2" y="T3"/>
                </a:cxn>
                <a:cxn ang="0">
                  <a:pos x="T4" y="T5"/>
                </a:cxn>
                <a:cxn ang="0">
                  <a:pos x="T6" y="T7"/>
                </a:cxn>
                <a:cxn ang="0">
                  <a:pos x="T8" y="T9"/>
                </a:cxn>
              </a:cxnLst>
              <a:rect l="0" t="0" r="r" b="b"/>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 name="Freeform 12"/>
            <p:cNvSpPr>
              <a:spLocks/>
            </p:cNvSpPr>
            <p:nvPr/>
          </p:nvSpPr>
          <p:spPr bwMode="auto">
            <a:xfrm>
              <a:off x="1023" y="3533"/>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Lst>
              <a:ahLst/>
              <a:cxnLst>
                <a:cxn ang="0">
                  <a:pos x="T0" y="T1"/>
                </a:cxn>
                <a:cxn ang="0">
                  <a:pos x="T2" y="T3"/>
                </a:cxn>
                <a:cxn ang="0">
                  <a:pos x="T4" y="T5"/>
                </a:cxn>
                <a:cxn ang="0">
                  <a:pos x="T6" y="T7"/>
                </a:cxn>
                <a:cxn ang="0">
                  <a:pos x="T8" y="T9"/>
                </a:cxn>
              </a:cxnLst>
              <a:rect l="0" t="0" r="r" b="b"/>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 name="Freeform 13"/>
            <p:cNvSpPr>
              <a:spLocks/>
            </p:cNvSpPr>
            <p:nvPr/>
          </p:nvSpPr>
          <p:spPr bwMode="auto">
            <a:xfrm>
              <a:off x="1023" y="2751"/>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 name="Rectangle 14"/>
            <p:cNvSpPr>
              <a:spLocks noChangeArrowheads="1"/>
            </p:cNvSpPr>
            <p:nvPr/>
          </p:nvSpPr>
          <p:spPr bwMode="auto">
            <a:xfrm>
              <a:off x="1920" y="3072"/>
              <a:ext cx="441"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since</a:t>
              </a:r>
            </a:p>
          </p:txBody>
        </p:sp>
        <p:sp>
          <p:nvSpPr>
            <p:cNvPr id="16" name="Freeform 15"/>
            <p:cNvSpPr>
              <a:spLocks/>
            </p:cNvSpPr>
            <p:nvPr/>
          </p:nvSpPr>
          <p:spPr bwMode="auto">
            <a:xfrm>
              <a:off x="2747" y="3494"/>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Lst>
              <a:ahLst/>
              <a:cxnLst>
                <a:cxn ang="0">
                  <a:pos x="T0" y="T1"/>
                </a:cxn>
                <a:cxn ang="0">
                  <a:pos x="T2" y="T3"/>
                </a:cxn>
                <a:cxn ang="0">
                  <a:pos x="T4" y="T5"/>
                </a:cxn>
                <a:cxn ang="0">
                  <a:pos x="T6" y="T7"/>
                </a:cxn>
                <a:cxn ang="0">
                  <a:pos x="T8" y="T9"/>
                </a:cxn>
              </a:cxnLst>
              <a:rect l="0" t="0" r="r" b="b"/>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7" name="Rectangle 16"/>
            <p:cNvSpPr>
              <a:spLocks noChangeArrowheads="1"/>
            </p:cNvSpPr>
            <p:nvPr/>
          </p:nvSpPr>
          <p:spPr bwMode="auto">
            <a:xfrm>
              <a:off x="1104" y="2832"/>
              <a:ext cx="604"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address</a:t>
              </a:r>
            </a:p>
          </p:txBody>
        </p:sp>
        <p:sp>
          <p:nvSpPr>
            <p:cNvPr id="18" name="Rectangle 17"/>
            <p:cNvSpPr>
              <a:spLocks noChangeArrowheads="1"/>
            </p:cNvSpPr>
            <p:nvPr/>
          </p:nvSpPr>
          <p:spPr bwMode="auto">
            <a:xfrm>
              <a:off x="4752" y="3033"/>
              <a:ext cx="57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amount</a:t>
              </a:r>
            </a:p>
          </p:txBody>
        </p:sp>
        <p:sp>
          <p:nvSpPr>
            <p:cNvPr id="19" name="Rectangle 18"/>
            <p:cNvSpPr>
              <a:spLocks noChangeArrowheads="1"/>
            </p:cNvSpPr>
            <p:nvPr/>
          </p:nvSpPr>
          <p:spPr bwMode="auto">
            <a:xfrm>
              <a:off x="3744" y="3023"/>
              <a:ext cx="64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transac#</a:t>
              </a:r>
            </a:p>
          </p:txBody>
        </p:sp>
        <p:sp>
          <p:nvSpPr>
            <p:cNvPr id="20" name="Rectangle 19"/>
            <p:cNvSpPr>
              <a:spLocks noChangeArrowheads="1"/>
            </p:cNvSpPr>
            <p:nvPr/>
          </p:nvSpPr>
          <p:spPr bwMode="auto">
            <a:xfrm>
              <a:off x="4243" y="3590"/>
              <a:ext cx="91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Transactions</a:t>
              </a:r>
            </a:p>
          </p:txBody>
        </p:sp>
        <p:sp>
          <p:nvSpPr>
            <p:cNvPr id="21" name="Rectangle 20"/>
            <p:cNvSpPr>
              <a:spLocks noChangeArrowheads="1"/>
            </p:cNvSpPr>
            <p:nvPr/>
          </p:nvSpPr>
          <p:spPr bwMode="auto">
            <a:xfrm>
              <a:off x="1241" y="3601"/>
              <a:ext cx="391"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ATM</a:t>
              </a:r>
            </a:p>
          </p:txBody>
        </p:sp>
        <p:sp>
          <p:nvSpPr>
            <p:cNvPr id="22" name="Rectangle 21"/>
            <p:cNvSpPr>
              <a:spLocks noChangeArrowheads="1"/>
            </p:cNvSpPr>
            <p:nvPr/>
          </p:nvSpPr>
          <p:spPr bwMode="auto">
            <a:xfrm>
              <a:off x="432" y="3072"/>
              <a:ext cx="47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atmID</a:t>
              </a:r>
            </a:p>
          </p:txBody>
        </p:sp>
        <p:sp>
          <p:nvSpPr>
            <p:cNvPr id="23" name="Line 24"/>
            <p:cNvSpPr>
              <a:spLocks noChangeShapeType="1"/>
            </p:cNvSpPr>
            <p:nvPr/>
          </p:nvSpPr>
          <p:spPr bwMode="auto">
            <a:xfrm flipH="1" flipV="1">
              <a:off x="3840" y="3216"/>
              <a:ext cx="473" cy="2"/>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4" name="Line 25"/>
            <p:cNvSpPr>
              <a:spLocks noChangeShapeType="1"/>
            </p:cNvSpPr>
            <p:nvPr/>
          </p:nvSpPr>
          <p:spPr bwMode="auto">
            <a:xfrm>
              <a:off x="1427" y="3099"/>
              <a:ext cx="0" cy="42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5" name="Line 26"/>
            <p:cNvSpPr>
              <a:spLocks noChangeShapeType="1"/>
            </p:cNvSpPr>
            <p:nvPr/>
          </p:nvSpPr>
          <p:spPr bwMode="auto">
            <a:xfrm>
              <a:off x="698" y="3338"/>
              <a:ext cx="510" cy="19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6" name="Line 27"/>
            <p:cNvSpPr>
              <a:spLocks noChangeShapeType="1"/>
            </p:cNvSpPr>
            <p:nvPr/>
          </p:nvSpPr>
          <p:spPr bwMode="auto">
            <a:xfrm flipH="1">
              <a:off x="1638" y="3326"/>
              <a:ext cx="513" cy="20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7" name="Line 29"/>
            <p:cNvSpPr>
              <a:spLocks noChangeShapeType="1"/>
            </p:cNvSpPr>
            <p:nvPr/>
          </p:nvSpPr>
          <p:spPr bwMode="auto">
            <a:xfrm>
              <a:off x="4084" y="3326"/>
              <a:ext cx="233"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8" name="Line 30"/>
            <p:cNvSpPr>
              <a:spLocks noChangeShapeType="1"/>
            </p:cNvSpPr>
            <p:nvPr/>
          </p:nvSpPr>
          <p:spPr bwMode="auto">
            <a:xfrm flipH="1">
              <a:off x="4708" y="3326"/>
              <a:ext cx="324"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9" name="Line 31"/>
            <p:cNvSpPr>
              <a:spLocks noChangeShapeType="1"/>
            </p:cNvSpPr>
            <p:nvPr/>
          </p:nvSpPr>
          <p:spPr bwMode="auto">
            <a:xfrm flipH="1">
              <a:off x="1815" y="3688"/>
              <a:ext cx="89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 name="Line 32"/>
            <p:cNvSpPr>
              <a:spLocks noChangeShapeType="1"/>
            </p:cNvSpPr>
            <p:nvPr/>
          </p:nvSpPr>
          <p:spPr bwMode="auto">
            <a:xfrm>
              <a:off x="3553" y="3688"/>
              <a:ext cx="587" cy="0"/>
            </a:xfrm>
            <a:prstGeom prst="line">
              <a:avLst/>
            </a:prstGeom>
            <a:noFill/>
            <a:ln w="50800">
              <a:solidFill>
                <a:schemeClr val="tx2"/>
              </a:solidFill>
              <a:round/>
              <a:headEnd type="stealth"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1" name="Line 35"/>
            <p:cNvSpPr>
              <a:spLocks noChangeShapeType="1"/>
            </p:cNvSpPr>
            <p:nvPr/>
          </p:nvSpPr>
          <p:spPr bwMode="auto">
            <a:xfrm flipH="1">
              <a:off x="5088" y="3696"/>
              <a:ext cx="384" cy="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2" name="Rectangle 36"/>
            <p:cNvSpPr>
              <a:spLocks noChangeArrowheads="1"/>
            </p:cNvSpPr>
            <p:nvPr/>
          </p:nvSpPr>
          <p:spPr bwMode="auto">
            <a:xfrm>
              <a:off x="5136" y="3390"/>
              <a:ext cx="521"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    type</a:t>
              </a:r>
            </a:p>
          </p:txBody>
        </p:sp>
      </p:grpSp>
    </p:spTree>
    <p:extLst>
      <p:ext uri="{BB962C8B-B14F-4D97-AF65-F5344CB8AC3E}">
        <p14:creationId xmlns:p14="http://schemas.microsoft.com/office/powerpoint/2010/main" xmlns="" val="380217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304800" y="228600"/>
            <a:ext cx="7772400" cy="1104900"/>
          </a:xfrm>
          <a:noFill/>
          <a:ln/>
          <a:extLst>
            <a:ext uri="{91240B29-F687-4F45-9708-019B960494DF}">
              <a14:hiddenLine xmlns:a14="http://schemas.microsoft.com/office/drawing/2010/main" xmlns="" w="12700">
                <a:solidFill>
                  <a:schemeClr val="tx1"/>
                </a:solidFill>
                <a:miter lim="800000"/>
                <a:headEnd/>
                <a:tailEnd/>
              </a14:hiddenLine>
            </a:ext>
          </a:extLst>
        </p:spPr>
        <p:txBody>
          <a:bodyPr/>
          <a:lstStyle/>
          <a:p>
            <a:r>
              <a:rPr lang="es-ES_tradnl"/>
              <a:t>ISA (`is a’) Hierarchies</a:t>
            </a:r>
          </a:p>
        </p:txBody>
      </p:sp>
      <p:sp>
        <p:nvSpPr>
          <p:cNvPr id="5" name="Rectangle 5"/>
          <p:cNvSpPr>
            <a:spLocks noChangeArrowheads="1"/>
          </p:cNvSpPr>
          <p:nvPr/>
        </p:nvSpPr>
        <p:spPr bwMode="auto">
          <a:xfrm>
            <a:off x="7505700" y="2787650"/>
            <a:ext cx="1492250"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a:solidFill>
                  <a:srgbClr val="000000"/>
                </a:solidFill>
                <a:latin typeface="Arial" panose="020B0604020202020204" pitchFamily="34" charset="0"/>
              </a:rPr>
              <a:t>Contract_Emps</a:t>
            </a:r>
          </a:p>
        </p:txBody>
      </p:sp>
      <p:sp>
        <p:nvSpPr>
          <p:cNvPr id="6" name="Freeform 6"/>
          <p:cNvSpPr>
            <a:spLocks/>
          </p:cNvSpPr>
          <p:nvPr/>
        </p:nvSpPr>
        <p:spPr bwMode="auto">
          <a:xfrm>
            <a:off x="5781675" y="400050"/>
            <a:ext cx="1055688" cy="390525"/>
          </a:xfrm>
          <a:custGeom>
            <a:avLst/>
            <a:gdLst>
              <a:gd name="T0" fmla="*/ 662 w 665"/>
              <a:gd name="T1" fmla="*/ 111 h 246"/>
              <a:gd name="T2" fmla="*/ 653 w 665"/>
              <a:gd name="T3" fmla="*/ 90 h 246"/>
              <a:gd name="T4" fmla="*/ 633 w 665"/>
              <a:gd name="T5" fmla="*/ 70 h 246"/>
              <a:gd name="T6" fmla="*/ 604 w 665"/>
              <a:gd name="T7" fmla="*/ 52 h 246"/>
              <a:gd name="T8" fmla="*/ 567 w 665"/>
              <a:gd name="T9" fmla="*/ 35 h 246"/>
              <a:gd name="T10" fmla="*/ 522 w 665"/>
              <a:gd name="T11" fmla="*/ 23 h 246"/>
              <a:gd name="T12" fmla="*/ 473 w 665"/>
              <a:gd name="T13" fmla="*/ 11 h 246"/>
              <a:gd name="T14" fmla="*/ 418 w 665"/>
              <a:gd name="T15" fmla="*/ 4 h 246"/>
              <a:gd name="T16" fmla="*/ 361 w 665"/>
              <a:gd name="T17" fmla="*/ 1 h 246"/>
              <a:gd name="T18" fmla="*/ 303 w 665"/>
              <a:gd name="T19" fmla="*/ 1 h 246"/>
              <a:gd name="T20" fmla="*/ 246 w 665"/>
              <a:gd name="T21" fmla="*/ 4 h 246"/>
              <a:gd name="T22" fmla="*/ 192 w 665"/>
              <a:gd name="T23" fmla="*/ 11 h 246"/>
              <a:gd name="T24" fmla="*/ 141 w 665"/>
              <a:gd name="T25" fmla="*/ 23 h 246"/>
              <a:gd name="T26" fmla="*/ 98 w 665"/>
              <a:gd name="T27" fmla="*/ 35 h 246"/>
              <a:gd name="T28" fmla="*/ 60 w 665"/>
              <a:gd name="T29" fmla="*/ 52 h 246"/>
              <a:gd name="T30" fmla="*/ 31 w 665"/>
              <a:gd name="T31" fmla="*/ 70 h 246"/>
              <a:gd name="T32" fmla="*/ 11 w 665"/>
              <a:gd name="T33" fmla="*/ 90 h 246"/>
              <a:gd name="T34" fmla="*/ 1 w 665"/>
              <a:gd name="T35" fmla="*/ 111 h 246"/>
              <a:gd name="T36" fmla="*/ 1 w 665"/>
              <a:gd name="T37" fmla="*/ 133 h 246"/>
              <a:gd name="T38" fmla="*/ 11 w 665"/>
              <a:gd name="T39" fmla="*/ 154 h 246"/>
              <a:gd name="T40" fmla="*/ 31 w 665"/>
              <a:gd name="T41" fmla="*/ 174 h 246"/>
              <a:gd name="T42" fmla="*/ 60 w 665"/>
              <a:gd name="T43" fmla="*/ 193 h 246"/>
              <a:gd name="T44" fmla="*/ 98 w 665"/>
              <a:gd name="T45" fmla="*/ 209 h 246"/>
              <a:gd name="T46" fmla="*/ 141 w 665"/>
              <a:gd name="T47" fmla="*/ 223 h 246"/>
              <a:gd name="T48" fmla="*/ 192 w 665"/>
              <a:gd name="T49" fmla="*/ 233 h 246"/>
              <a:gd name="T50" fmla="*/ 246 w 665"/>
              <a:gd name="T51" fmla="*/ 240 h 246"/>
              <a:gd name="T52" fmla="*/ 303 w 665"/>
              <a:gd name="T53" fmla="*/ 245 h 246"/>
              <a:gd name="T54" fmla="*/ 361 w 665"/>
              <a:gd name="T55" fmla="*/ 245 h 246"/>
              <a:gd name="T56" fmla="*/ 418 w 665"/>
              <a:gd name="T57" fmla="*/ 240 h 246"/>
              <a:gd name="T58" fmla="*/ 473 w 665"/>
              <a:gd name="T59" fmla="*/ 233 h 246"/>
              <a:gd name="T60" fmla="*/ 522 w 665"/>
              <a:gd name="T61" fmla="*/ 223 h 246"/>
              <a:gd name="T62" fmla="*/ 567 w 665"/>
              <a:gd name="T63" fmla="*/ 209 h 246"/>
              <a:gd name="T64" fmla="*/ 604 w 665"/>
              <a:gd name="T65" fmla="*/ 193 h 246"/>
              <a:gd name="T66" fmla="*/ 633 w 665"/>
              <a:gd name="T67" fmla="*/ 174 h 246"/>
              <a:gd name="T68" fmla="*/ 653 w 665"/>
              <a:gd name="T69" fmla="*/ 154 h 246"/>
              <a:gd name="T70" fmla="*/ 662 w 665"/>
              <a:gd name="T71" fmla="*/ 1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 name="Freeform 7"/>
          <p:cNvSpPr>
            <a:spLocks/>
          </p:cNvSpPr>
          <p:nvPr/>
        </p:nvSpPr>
        <p:spPr bwMode="auto">
          <a:xfrm>
            <a:off x="7718425" y="400050"/>
            <a:ext cx="1054100" cy="390525"/>
          </a:xfrm>
          <a:custGeom>
            <a:avLst/>
            <a:gdLst>
              <a:gd name="T0" fmla="*/ 1 w 664"/>
              <a:gd name="T1" fmla="*/ 133 h 246"/>
              <a:gd name="T2" fmla="*/ 10 w 664"/>
              <a:gd name="T3" fmla="*/ 154 h 246"/>
              <a:gd name="T4" fmla="*/ 30 w 664"/>
              <a:gd name="T5" fmla="*/ 174 h 246"/>
              <a:gd name="T6" fmla="*/ 59 w 664"/>
              <a:gd name="T7" fmla="*/ 193 h 246"/>
              <a:gd name="T8" fmla="*/ 96 w 664"/>
              <a:gd name="T9" fmla="*/ 209 h 246"/>
              <a:gd name="T10" fmla="*/ 141 w 664"/>
              <a:gd name="T11" fmla="*/ 223 h 246"/>
              <a:gd name="T12" fmla="*/ 190 w 664"/>
              <a:gd name="T13" fmla="*/ 233 h 246"/>
              <a:gd name="T14" fmla="*/ 245 w 664"/>
              <a:gd name="T15" fmla="*/ 240 h 246"/>
              <a:gd name="T16" fmla="*/ 302 w 664"/>
              <a:gd name="T17" fmla="*/ 245 h 246"/>
              <a:gd name="T18" fmla="*/ 359 w 664"/>
              <a:gd name="T19" fmla="*/ 245 h 246"/>
              <a:gd name="T20" fmla="*/ 417 w 664"/>
              <a:gd name="T21" fmla="*/ 240 h 246"/>
              <a:gd name="T22" fmla="*/ 472 w 664"/>
              <a:gd name="T23" fmla="*/ 233 h 246"/>
              <a:gd name="T24" fmla="*/ 521 w 664"/>
              <a:gd name="T25" fmla="*/ 221 h 246"/>
              <a:gd name="T26" fmla="*/ 566 w 664"/>
              <a:gd name="T27" fmla="*/ 209 h 246"/>
              <a:gd name="T28" fmla="*/ 603 w 664"/>
              <a:gd name="T29" fmla="*/ 192 h 246"/>
              <a:gd name="T30" fmla="*/ 631 w 664"/>
              <a:gd name="T31" fmla="*/ 174 h 246"/>
              <a:gd name="T32" fmla="*/ 652 w 664"/>
              <a:gd name="T33" fmla="*/ 154 h 246"/>
              <a:gd name="T34" fmla="*/ 661 w 664"/>
              <a:gd name="T35" fmla="*/ 133 h 246"/>
              <a:gd name="T36" fmla="*/ 661 w 664"/>
              <a:gd name="T37" fmla="*/ 111 h 246"/>
              <a:gd name="T38" fmla="*/ 652 w 664"/>
              <a:gd name="T39" fmla="*/ 90 h 246"/>
              <a:gd name="T40" fmla="*/ 631 w 664"/>
              <a:gd name="T41" fmla="*/ 70 h 246"/>
              <a:gd name="T42" fmla="*/ 603 w 664"/>
              <a:gd name="T43" fmla="*/ 52 h 246"/>
              <a:gd name="T44" fmla="*/ 566 w 664"/>
              <a:gd name="T45" fmla="*/ 35 h 246"/>
              <a:gd name="T46" fmla="*/ 521 w 664"/>
              <a:gd name="T47" fmla="*/ 23 h 246"/>
              <a:gd name="T48" fmla="*/ 472 w 664"/>
              <a:gd name="T49" fmla="*/ 11 h 246"/>
              <a:gd name="T50" fmla="*/ 416 w 664"/>
              <a:gd name="T51" fmla="*/ 4 h 246"/>
              <a:gd name="T52" fmla="*/ 359 w 664"/>
              <a:gd name="T53" fmla="*/ 1 h 246"/>
              <a:gd name="T54" fmla="*/ 302 w 664"/>
              <a:gd name="T55" fmla="*/ 1 h 246"/>
              <a:gd name="T56" fmla="*/ 245 w 664"/>
              <a:gd name="T57" fmla="*/ 4 h 246"/>
              <a:gd name="T58" fmla="*/ 190 w 664"/>
              <a:gd name="T59" fmla="*/ 11 h 246"/>
              <a:gd name="T60" fmla="*/ 141 w 664"/>
              <a:gd name="T61" fmla="*/ 23 h 246"/>
              <a:gd name="T62" fmla="*/ 96 w 664"/>
              <a:gd name="T63" fmla="*/ 35 h 246"/>
              <a:gd name="T64" fmla="*/ 59 w 664"/>
              <a:gd name="T65" fmla="*/ 52 h 246"/>
              <a:gd name="T66" fmla="*/ 30 w 664"/>
              <a:gd name="T67" fmla="*/ 71 h 246"/>
              <a:gd name="T68" fmla="*/ 10 w 664"/>
              <a:gd name="T69" fmla="*/ 90 h 246"/>
              <a:gd name="T70" fmla="*/ 1 w 664"/>
              <a:gd name="T71"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 name="Freeform 8"/>
          <p:cNvSpPr>
            <a:spLocks/>
          </p:cNvSpPr>
          <p:nvPr/>
        </p:nvSpPr>
        <p:spPr bwMode="auto">
          <a:xfrm>
            <a:off x="6732588" y="115888"/>
            <a:ext cx="1054100" cy="390525"/>
          </a:xfrm>
          <a:custGeom>
            <a:avLst/>
            <a:gdLst>
              <a:gd name="T0" fmla="*/ 661 w 664"/>
              <a:gd name="T1" fmla="*/ 111 h 246"/>
              <a:gd name="T2" fmla="*/ 651 w 664"/>
              <a:gd name="T3" fmla="*/ 90 h 246"/>
              <a:gd name="T4" fmla="*/ 632 w 664"/>
              <a:gd name="T5" fmla="*/ 70 h 246"/>
              <a:gd name="T6" fmla="*/ 603 w 664"/>
              <a:gd name="T7" fmla="*/ 51 h 246"/>
              <a:gd name="T8" fmla="*/ 566 w 664"/>
              <a:gd name="T9" fmla="*/ 35 h 246"/>
              <a:gd name="T10" fmla="*/ 521 w 664"/>
              <a:gd name="T11" fmla="*/ 21 h 246"/>
              <a:gd name="T12" fmla="*/ 471 w 664"/>
              <a:gd name="T13" fmla="*/ 11 h 246"/>
              <a:gd name="T14" fmla="*/ 416 w 664"/>
              <a:gd name="T15" fmla="*/ 4 h 246"/>
              <a:gd name="T16" fmla="*/ 361 w 664"/>
              <a:gd name="T17" fmla="*/ 0 h 246"/>
              <a:gd name="T18" fmla="*/ 303 w 664"/>
              <a:gd name="T19" fmla="*/ 0 h 246"/>
              <a:gd name="T20" fmla="*/ 246 w 664"/>
              <a:gd name="T21" fmla="*/ 4 h 246"/>
              <a:gd name="T22" fmla="*/ 191 w 664"/>
              <a:gd name="T23" fmla="*/ 11 h 246"/>
              <a:gd name="T24" fmla="*/ 141 w 664"/>
              <a:gd name="T25" fmla="*/ 21 h 246"/>
              <a:gd name="T26" fmla="*/ 96 w 664"/>
              <a:gd name="T27" fmla="*/ 35 h 246"/>
              <a:gd name="T28" fmla="*/ 59 w 664"/>
              <a:gd name="T29" fmla="*/ 51 h 246"/>
              <a:gd name="T30" fmla="*/ 31 w 664"/>
              <a:gd name="T31" fmla="*/ 70 h 246"/>
              <a:gd name="T32" fmla="*/ 11 w 664"/>
              <a:gd name="T33" fmla="*/ 90 h 246"/>
              <a:gd name="T34" fmla="*/ 1 w 664"/>
              <a:gd name="T35" fmla="*/ 111 h 246"/>
              <a:gd name="T36" fmla="*/ 1 w 664"/>
              <a:gd name="T37" fmla="*/ 133 h 246"/>
              <a:gd name="T38" fmla="*/ 11 w 664"/>
              <a:gd name="T39" fmla="*/ 154 h 246"/>
              <a:gd name="T40" fmla="*/ 31 w 664"/>
              <a:gd name="T41" fmla="*/ 173 h 246"/>
              <a:gd name="T42" fmla="*/ 59 w 664"/>
              <a:gd name="T43" fmla="*/ 192 h 246"/>
              <a:gd name="T44" fmla="*/ 96 w 664"/>
              <a:gd name="T45" fmla="*/ 209 h 246"/>
              <a:gd name="T46" fmla="*/ 141 w 664"/>
              <a:gd name="T47" fmla="*/ 221 h 246"/>
              <a:gd name="T48" fmla="*/ 191 w 664"/>
              <a:gd name="T49" fmla="*/ 233 h 246"/>
              <a:gd name="T50" fmla="*/ 246 w 664"/>
              <a:gd name="T51" fmla="*/ 240 h 246"/>
              <a:gd name="T52" fmla="*/ 303 w 664"/>
              <a:gd name="T53" fmla="*/ 243 h 246"/>
              <a:gd name="T54" fmla="*/ 361 w 664"/>
              <a:gd name="T55" fmla="*/ 243 h 246"/>
              <a:gd name="T56" fmla="*/ 416 w 664"/>
              <a:gd name="T57" fmla="*/ 240 h 246"/>
              <a:gd name="T58" fmla="*/ 471 w 664"/>
              <a:gd name="T59" fmla="*/ 233 h 246"/>
              <a:gd name="T60" fmla="*/ 521 w 664"/>
              <a:gd name="T61" fmla="*/ 221 h 246"/>
              <a:gd name="T62" fmla="*/ 566 w 664"/>
              <a:gd name="T63" fmla="*/ 209 h 246"/>
              <a:gd name="T64" fmla="*/ 603 w 664"/>
              <a:gd name="T65" fmla="*/ 192 h 246"/>
              <a:gd name="T66" fmla="*/ 632 w 664"/>
              <a:gd name="T67" fmla="*/ 173 h 246"/>
              <a:gd name="T68" fmla="*/ 651 w 664"/>
              <a:gd name="T69" fmla="*/ 154 h 246"/>
              <a:gd name="T70" fmla="*/ 661 w 664"/>
              <a:gd name="T71" fmla="*/ 1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9" name="Freeform 9"/>
          <p:cNvSpPr>
            <a:spLocks/>
          </p:cNvSpPr>
          <p:nvPr/>
        </p:nvSpPr>
        <p:spPr bwMode="auto">
          <a:xfrm>
            <a:off x="6732588" y="1027113"/>
            <a:ext cx="1196975" cy="425450"/>
          </a:xfrm>
          <a:custGeom>
            <a:avLst/>
            <a:gdLst>
              <a:gd name="T0" fmla="*/ 753 w 754"/>
              <a:gd name="T1" fmla="*/ 267 h 268"/>
              <a:gd name="T2" fmla="*/ 753 w 754"/>
              <a:gd name="T3" fmla="*/ 0 h 268"/>
              <a:gd name="T4" fmla="*/ 0 w 754"/>
              <a:gd name="T5" fmla="*/ 0 h 268"/>
              <a:gd name="T6" fmla="*/ 0 w 754"/>
              <a:gd name="T7" fmla="*/ 267 h 268"/>
              <a:gd name="T8" fmla="*/ 753 w 754"/>
              <a:gd name="T9" fmla="*/ 267 h 268"/>
            </a:gdLst>
            <a:ahLst/>
            <a:cxnLst>
              <a:cxn ang="0">
                <a:pos x="T0" y="T1"/>
              </a:cxn>
              <a:cxn ang="0">
                <a:pos x="T2" y="T3"/>
              </a:cxn>
              <a:cxn ang="0">
                <a:pos x="T4" y="T5"/>
              </a:cxn>
              <a:cxn ang="0">
                <a:pos x="T6" y="T7"/>
              </a:cxn>
              <a:cxn ang="0">
                <a:pos x="T8" y="T9"/>
              </a:cxn>
            </a:cxnLst>
            <a:rect l="0" t="0" r="r" b="b"/>
            <a:pathLst>
              <a:path w="754" h="268">
                <a:moveTo>
                  <a:pt x="753" y="267"/>
                </a:moveTo>
                <a:lnTo>
                  <a:pt x="753" y="0"/>
                </a:lnTo>
                <a:lnTo>
                  <a:pt x="0" y="0"/>
                </a:lnTo>
                <a:lnTo>
                  <a:pt x="0" y="267"/>
                </a:lnTo>
                <a:lnTo>
                  <a:pt x="753" y="26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 name="Rectangle 10"/>
          <p:cNvSpPr>
            <a:spLocks noChangeArrowheads="1"/>
          </p:cNvSpPr>
          <p:nvPr/>
        </p:nvSpPr>
        <p:spPr bwMode="auto">
          <a:xfrm>
            <a:off x="6958013" y="182563"/>
            <a:ext cx="644525"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a:solidFill>
                  <a:srgbClr val="000000"/>
                </a:solidFill>
                <a:latin typeface="Arial" panose="020B0604020202020204" pitchFamily="34" charset="0"/>
              </a:rPr>
              <a:t>name</a:t>
            </a:r>
          </a:p>
        </p:txBody>
      </p:sp>
      <p:sp>
        <p:nvSpPr>
          <p:cNvPr id="11" name="Rectangle 11"/>
          <p:cNvSpPr>
            <a:spLocks noChangeArrowheads="1"/>
          </p:cNvSpPr>
          <p:nvPr/>
        </p:nvSpPr>
        <p:spPr bwMode="auto">
          <a:xfrm>
            <a:off x="6037263" y="403225"/>
            <a:ext cx="485775"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u="sng">
                <a:solidFill>
                  <a:srgbClr val="000000"/>
                </a:solidFill>
                <a:latin typeface="Arial" panose="020B0604020202020204" pitchFamily="34" charset="0"/>
              </a:rPr>
              <a:t>ssn</a:t>
            </a:r>
          </a:p>
        </p:txBody>
      </p:sp>
      <p:sp>
        <p:nvSpPr>
          <p:cNvPr id="12" name="Rectangle 12"/>
          <p:cNvSpPr>
            <a:spLocks noChangeArrowheads="1"/>
          </p:cNvSpPr>
          <p:nvPr/>
        </p:nvSpPr>
        <p:spPr bwMode="auto">
          <a:xfrm>
            <a:off x="6802438" y="1093788"/>
            <a:ext cx="1117600"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a:solidFill>
                  <a:srgbClr val="000000"/>
                </a:solidFill>
                <a:latin typeface="Arial" panose="020B0604020202020204" pitchFamily="34" charset="0"/>
              </a:rPr>
              <a:t>Employees</a:t>
            </a:r>
          </a:p>
        </p:txBody>
      </p:sp>
      <p:sp>
        <p:nvSpPr>
          <p:cNvPr id="13" name="Rectangle 13"/>
          <p:cNvSpPr>
            <a:spLocks noChangeArrowheads="1"/>
          </p:cNvSpPr>
          <p:nvPr/>
        </p:nvSpPr>
        <p:spPr bwMode="auto">
          <a:xfrm>
            <a:off x="8023225" y="414338"/>
            <a:ext cx="396875"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a:solidFill>
                  <a:srgbClr val="000000"/>
                </a:solidFill>
                <a:latin typeface="Arial" panose="020B0604020202020204" pitchFamily="34" charset="0"/>
              </a:rPr>
              <a:t>lot</a:t>
            </a:r>
          </a:p>
        </p:txBody>
      </p:sp>
      <p:sp>
        <p:nvSpPr>
          <p:cNvPr id="14" name="Line 14"/>
          <p:cNvSpPr>
            <a:spLocks noChangeShapeType="1"/>
          </p:cNvSpPr>
          <p:nvPr/>
        </p:nvSpPr>
        <p:spPr bwMode="auto">
          <a:xfrm>
            <a:off x="6300788" y="781050"/>
            <a:ext cx="644525" cy="244475"/>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 name="Line 15"/>
          <p:cNvSpPr>
            <a:spLocks noChangeShapeType="1"/>
          </p:cNvSpPr>
          <p:nvPr/>
        </p:nvSpPr>
        <p:spPr bwMode="auto">
          <a:xfrm>
            <a:off x="7346950" y="523875"/>
            <a:ext cx="0" cy="501650"/>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6" name="Line 16"/>
          <p:cNvSpPr>
            <a:spLocks noChangeShapeType="1"/>
          </p:cNvSpPr>
          <p:nvPr/>
        </p:nvSpPr>
        <p:spPr bwMode="auto">
          <a:xfrm flipH="1">
            <a:off x="7567613" y="814388"/>
            <a:ext cx="703262" cy="211137"/>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 name="Freeform 17"/>
          <p:cNvSpPr>
            <a:spLocks/>
          </p:cNvSpPr>
          <p:nvPr/>
        </p:nvSpPr>
        <p:spPr bwMode="auto">
          <a:xfrm>
            <a:off x="3886200" y="1600200"/>
            <a:ext cx="1417638" cy="468313"/>
          </a:xfrm>
          <a:custGeom>
            <a:avLst/>
            <a:gdLst>
              <a:gd name="T0" fmla="*/ 0 w 893"/>
              <a:gd name="T1" fmla="*/ 159 h 295"/>
              <a:gd name="T2" fmla="*/ 14 w 893"/>
              <a:gd name="T3" fmla="*/ 184 h 295"/>
              <a:gd name="T4" fmla="*/ 41 w 893"/>
              <a:gd name="T5" fmla="*/ 208 h 295"/>
              <a:gd name="T6" fmla="*/ 80 w 893"/>
              <a:gd name="T7" fmla="*/ 229 h 295"/>
              <a:gd name="T8" fmla="*/ 129 w 893"/>
              <a:gd name="T9" fmla="*/ 251 h 295"/>
              <a:gd name="T10" fmla="*/ 189 w 893"/>
              <a:gd name="T11" fmla="*/ 265 h 295"/>
              <a:gd name="T12" fmla="*/ 257 w 893"/>
              <a:gd name="T13" fmla="*/ 280 h 295"/>
              <a:gd name="T14" fmla="*/ 329 w 893"/>
              <a:gd name="T15" fmla="*/ 288 h 295"/>
              <a:gd name="T16" fmla="*/ 407 w 893"/>
              <a:gd name="T17" fmla="*/ 292 h 295"/>
              <a:gd name="T18" fmla="*/ 484 w 893"/>
              <a:gd name="T19" fmla="*/ 292 h 295"/>
              <a:gd name="T20" fmla="*/ 562 w 893"/>
              <a:gd name="T21" fmla="*/ 288 h 295"/>
              <a:gd name="T22" fmla="*/ 634 w 893"/>
              <a:gd name="T23" fmla="*/ 278 h 295"/>
              <a:gd name="T24" fmla="*/ 702 w 893"/>
              <a:gd name="T25" fmla="*/ 265 h 295"/>
              <a:gd name="T26" fmla="*/ 761 w 893"/>
              <a:gd name="T27" fmla="*/ 250 h 295"/>
              <a:gd name="T28" fmla="*/ 811 w 893"/>
              <a:gd name="T29" fmla="*/ 229 h 295"/>
              <a:gd name="T30" fmla="*/ 850 w 893"/>
              <a:gd name="T31" fmla="*/ 208 h 295"/>
              <a:gd name="T32" fmla="*/ 877 w 893"/>
              <a:gd name="T33" fmla="*/ 184 h 295"/>
              <a:gd name="T34" fmla="*/ 890 w 893"/>
              <a:gd name="T35" fmla="*/ 159 h 295"/>
              <a:gd name="T36" fmla="*/ 890 w 893"/>
              <a:gd name="T37" fmla="*/ 134 h 295"/>
              <a:gd name="T38" fmla="*/ 877 w 893"/>
              <a:gd name="T39" fmla="*/ 109 h 295"/>
              <a:gd name="T40" fmla="*/ 850 w 893"/>
              <a:gd name="T41" fmla="*/ 84 h 295"/>
              <a:gd name="T42" fmla="*/ 811 w 893"/>
              <a:gd name="T43" fmla="*/ 61 h 295"/>
              <a:gd name="T44" fmla="*/ 761 w 893"/>
              <a:gd name="T45" fmla="*/ 42 h 295"/>
              <a:gd name="T46" fmla="*/ 701 w 893"/>
              <a:gd name="T47" fmla="*/ 25 h 295"/>
              <a:gd name="T48" fmla="*/ 634 w 893"/>
              <a:gd name="T49" fmla="*/ 13 h 295"/>
              <a:gd name="T50" fmla="*/ 560 w 893"/>
              <a:gd name="T51" fmla="*/ 4 h 295"/>
              <a:gd name="T52" fmla="*/ 484 w 893"/>
              <a:gd name="T53" fmla="*/ 0 h 295"/>
              <a:gd name="T54" fmla="*/ 407 w 893"/>
              <a:gd name="T55" fmla="*/ 0 h 295"/>
              <a:gd name="T56" fmla="*/ 329 w 893"/>
              <a:gd name="T57" fmla="*/ 4 h 295"/>
              <a:gd name="T58" fmla="*/ 257 w 893"/>
              <a:gd name="T59" fmla="*/ 13 h 295"/>
              <a:gd name="T60" fmla="*/ 189 w 893"/>
              <a:gd name="T61" fmla="*/ 25 h 295"/>
              <a:gd name="T62" fmla="*/ 129 w 893"/>
              <a:gd name="T63" fmla="*/ 42 h 295"/>
              <a:gd name="T64" fmla="*/ 80 w 893"/>
              <a:gd name="T65" fmla="*/ 61 h 295"/>
              <a:gd name="T66" fmla="*/ 41 w 893"/>
              <a:gd name="T67" fmla="*/ 84 h 295"/>
              <a:gd name="T68" fmla="*/ 14 w 893"/>
              <a:gd name="T69" fmla="*/ 109 h 295"/>
              <a:gd name="T70" fmla="*/ 0 w 893"/>
              <a:gd name="T71" fmla="*/ 13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8" name="Rectangle 18"/>
          <p:cNvSpPr>
            <a:spLocks noChangeArrowheads="1"/>
          </p:cNvSpPr>
          <p:nvPr/>
        </p:nvSpPr>
        <p:spPr bwMode="auto">
          <a:xfrm>
            <a:off x="3890963" y="1689100"/>
            <a:ext cx="1362075"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dirty="0" err="1">
                <a:solidFill>
                  <a:srgbClr val="000000"/>
                </a:solidFill>
                <a:latin typeface="Arial" panose="020B0604020202020204" pitchFamily="34" charset="0"/>
              </a:rPr>
              <a:t>hourly_wages</a:t>
            </a:r>
            <a:endParaRPr lang="es-ES_tradnl" sz="1400" b="1" dirty="0">
              <a:solidFill>
                <a:srgbClr val="000000"/>
              </a:solidFill>
              <a:latin typeface="Arial" panose="020B0604020202020204" pitchFamily="34" charset="0"/>
            </a:endParaRPr>
          </a:p>
        </p:txBody>
      </p:sp>
      <p:sp>
        <p:nvSpPr>
          <p:cNvPr id="19" name="Line 19"/>
          <p:cNvSpPr>
            <a:spLocks noChangeShapeType="1"/>
          </p:cNvSpPr>
          <p:nvPr/>
        </p:nvSpPr>
        <p:spPr bwMode="auto">
          <a:xfrm>
            <a:off x="4713288" y="2078038"/>
            <a:ext cx="1143000" cy="635000"/>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0" name="Freeform 20"/>
          <p:cNvSpPr>
            <a:spLocks/>
          </p:cNvSpPr>
          <p:nvPr/>
        </p:nvSpPr>
        <p:spPr bwMode="auto">
          <a:xfrm>
            <a:off x="7848600" y="2057400"/>
            <a:ext cx="1085850" cy="431800"/>
          </a:xfrm>
          <a:custGeom>
            <a:avLst/>
            <a:gdLst>
              <a:gd name="T0" fmla="*/ 1 w 684"/>
              <a:gd name="T1" fmla="*/ 147 h 272"/>
              <a:gd name="T2" fmla="*/ 10 w 684"/>
              <a:gd name="T3" fmla="*/ 170 h 272"/>
              <a:gd name="T4" fmla="*/ 31 w 684"/>
              <a:gd name="T5" fmla="*/ 192 h 272"/>
              <a:gd name="T6" fmla="*/ 61 w 684"/>
              <a:gd name="T7" fmla="*/ 213 h 272"/>
              <a:gd name="T8" fmla="*/ 98 w 684"/>
              <a:gd name="T9" fmla="*/ 231 h 272"/>
              <a:gd name="T10" fmla="*/ 144 w 684"/>
              <a:gd name="T11" fmla="*/ 247 h 272"/>
              <a:gd name="T12" fmla="*/ 196 w 684"/>
              <a:gd name="T13" fmla="*/ 258 h 272"/>
              <a:gd name="T14" fmla="*/ 251 w 684"/>
              <a:gd name="T15" fmla="*/ 267 h 272"/>
              <a:gd name="T16" fmla="*/ 310 w 684"/>
              <a:gd name="T17" fmla="*/ 271 h 272"/>
              <a:gd name="T18" fmla="*/ 369 w 684"/>
              <a:gd name="T19" fmla="*/ 271 h 272"/>
              <a:gd name="T20" fmla="*/ 428 w 684"/>
              <a:gd name="T21" fmla="*/ 265 h 272"/>
              <a:gd name="T22" fmla="*/ 485 w 684"/>
              <a:gd name="T23" fmla="*/ 258 h 272"/>
              <a:gd name="T24" fmla="*/ 536 w 684"/>
              <a:gd name="T25" fmla="*/ 247 h 272"/>
              <a:gd name="T26" fmla="*/ 582 w 684"/>
              <a:gd name="T27" fmla="*/ 231 h 272"/>
              <a:gd name="T28" fmla="*/ 621 w 684"/>
              <a:gd name="T29" fmla="*/ 213 h 272"/>
              <a:gd name="T30" fmla="*/ 650 w 684"/>
              <a:gd name="T31" fmla="*/ 192 h 272"/>
              <a:gd name="T32" fmla="*/ 671 w 684"/>
              <a:gd name="T33" fmla="*/ 170 h 272"/>
              <a:gd name="T34" fmla="*/ 681 w 684"/>
              <a:gd name="T35" fmla="*/ 147 h 272"/>
              <a:gd name="T36" fmla="*/ 681 w 684"/>
              <a:gd name="T37" fmla="*/ 123 h 272"/>
              <a:gd name="T38" fmla="*/ 671 w 684"/>
              <a:gd name="T39" fmla="*/ 100 h 272"/>
              <a:gd name="T40" fmla="*/ 650 w 684"/>
              <a:gd name="T41" fmla="*/ 79 h 272"/>
              <a:gd name="T42" fmla="*/ 621 w 684"/>
              <a:gd name="T43" fmla="*/ 58 h 272"/>
              <a:gd name="T44" fmla="*/ 582 w 684"/>
              <a:gd name="T45" fmla="*/ 39 h 272"/>
              <a:gd name="T46" fmla="*/ 536 w 684"/>
              <a:gd name="T47" fmla="*/ 25 h 272"/>
              <a:gd name="T48" fmla="*/ 485 w 684"/>
              <a:gd name="T49" fmla="*/ 12 h 272"/>
              <a:gd name="T50" fmla="*/ 428 w 684"/>
              <a:gd name="T51" fmla="*/ 4 h 272"/>
              <a:gd name="T52" fmla="*/ 369 w 684"/>
              <a:gd name="T53" fmla="*/ 1 h 272"/>
              <a:gd name="T54" fmla="*/ 310 w 684"/>
              <a:gd name="T55" fmla="*/ 1 h 272"/>
              <a:gd name="T56" fmla="*/ 251 w 684"/>
              <a:gd name="T57" fmla="*/ 4 h 272"/>
              <a:gd name="T58" fmla="*/ 196 w 684"/>
              <a:gd name="T59" fmla="*/ 12 h 272"/>
              <a:gd name="T60" fmla="*/ 144 w 684"/>
              <a:gd name="T61" fmla="*/ 25 h 272"/>
              <a:gd name="T62" fmla="*/ 98 w 684"/>
              <a:gd name="T63" fmla="*/ 40 h 272"/>
              <a:gd name="T64" fmla="*/ 60 w 684"/>
              <a:gd name="T65" fmla="*/ 58 h 272"/>
              <a:gd name="T66" fmla="*/ 31 w 684"/>
              <a:gd name="T67" fmla="*/ 79 h 272"/>
              <a:gd name="T68" fmla="*/ 10 w 684"/>
              <a:gd name="T69" fmla="*/ 100 h 272"/>
              <a:gd name="T70" fmla="*/ 1 w 684"/>
              <a:gd name="T71" fmla="*/ 1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21" name="Freeform 21"/>
          <p:cNvSpPr>
            <a:spLocks/>
          </p:cNvSpPr>
          <p:nvPr/>
        </p:nvSpPr>
        <p:spPr bwMode="auto">
          <a:xfrm>
            <a:off x="5334000" y="1600200"/>
            <a:ext cx="1525588" cy="481013"/>
          </a:xfrm>
          <a:custGeom>
            <a:avLst/>
            <a:gdLst>
              <a:gd name="T0" fmla="*/ 1 w 961"/>
              <a:gd name="T1" fmla="*/ 164 h 303"/>
              <a:gd name="T2" fmla="*/ 17 w 961"/>
              <a:gd name="T3" fmla="*/ 189 h 303"/>
              <a:gd name="T4" fmla="*/ 46 w 961"/>
              <a:gd name="T5" fmla="*/ 215 h 303"/>
              <a:gd name="T6" fmla="*/ 85 w 961"/>
              <a:gd name="T7" fmla="*/ 237 h 303"/>
              <a:gd name="T8" fmla="*/ 139 w 961"/>
              <a:gd name="T9" fmla="*/ 258 h 303"/>
              <a:gd name="T10" fmla="*/ 205 w 961"/>
              <a:gd name="T11" fmla="*/ 274 h 303"/>
              <a:gd name="T12" fmla="*/ 277 w 961"/>
              <a:gd name="T13" fmla="*/ 287 h 303"/>
              <a:gd name="T14" fmla="*/ 355 w 961"/>
              <a:gd name="T15" fmla="*/ 296 h 303"/>
              <a:gd name="T16" fmla="*/ 438 w 961"/>
              <a:gd name="T17" fmla="*/ 302 h 303"/>
              <a:gd name="T18" fmla="*/ 520 w 961"/>
              <a:gd name="T19" fmla="*/ 302 h 303"/>
              <a:gd name="T20" fmla="*/ 604 w 961"/>
              <a:gd name="T21" fmla="*/ 295 h 303"/>
              <a:gd name="T22" fmla="*/ 682 w 961"/>
              <a:gd name="T23" fmla="*/ 287 h 303"/>
              <a:gd name="T24" fmla="*/ 754 w 961"/>
              <a:gd name="T25" fmla="*/ 274 h 303"/>
              <a:gd name="T26" fmla="*/ 820 w 961"/>
              <a:gd name="T27" fmla="*/ 258 h 303"/>
              <a:gd name="T28" fmla="*/ 873 w 961"/>
              <a:gd name="T29" fmla="*/ 237 h 303"/>
              <a:gd name="T30" fmla="*/ 916 w 961"/>
              <a:gd name="T31" fmla="*/ 215 h 303"/>
              <a:gd name="T32" fmla="*/ 942 w 961"/>
              <a:gd name="T33" fmla="*/ 189 h 303"/>
              <a:gd name="T34" fmla="*/ 958 w 961"/>
              <a:gd name="T35" fmla="*/ 164 h 303"/>
              <a:gd name="T36" fmla="*/ 958 w 961"/>
              <a:gd name="T37" fmla="*/ 137 h 303"/>
              <a:gd name="T38" fmla="*/ 942 w 961"/>
              <a:gd name="T39" fmla="*/ 112 h 303"/>
              <a:gd name="T40" fmla="*/ 916 w 961"/>
              <a:gd name="T41" fmla="*/ 87 h 303"/>
              <a:gd name="T42" fmla="*/ 871 w 961"/>
              <a:gd name="T43" fmla="*/ 65 h 303"/>
              <a:gd name="T44" fmla="*/ 820 w 961"/>
              <a:gd name="T45" fmla="*/ 43 h 303"/>
              <a:gd name="T46" fmla="*/ 754 w 961"/>
              <a:gd name="T47" fmla="*/ 28 h 303"/>
              <a:gd name="T48" fmla="*/ 682 w 961"/>
              <a:gd name="T49" fmla="*/ 14 h 303"/>
              <a:gd name="T50" fmla="*/ 604 w 961"/>
              <a:gd name="T51" fmla="*/ 6 h 303"/>
              <a:gd name="T52" fmla="*/ 520 w 961"/>
              <a:gd name="T53" fmla="*/ 1 h 303"/>
              <a:gd name="T54" fmla="*/ 438 w 961"/>
              <a:gd name="T55" fmla="*/ 1 h 303"/>
              <a:gd name="T56" fmla="*/ 355 w 961"/>
              <a:gd name="T57" fmla="*/ 6 h 303"/>
              <a:gd name="T58" fmla="*/ 277 w 961"/>
              <a:gd name="T59" fmla="*/ 14 h 303"/>
              <a:gd name="T60" fmla="*/ 205 w 961"/>
              <a:gd name="T61" fmla="*/ 28 h 303"/>
              <a:gd name="T62" fmla="*/ 139 w 961"/>
              <a:gd name="T63" fmla="*/ 44 h 303"/>
              <a:gd name="T64" fmla="*/ 85 w 961"/>
              <a:gd name="T65" fmla="*/ 65 h 303"/>
              <a:gd name="T66" fmla="*/ 46 w 961"/>
              <a:gd name="T67" fmla="*/ 87 h 303"/>
              <a:gd name="T68" fmla="*/ 17 w 961"/>
              <a:gd name="T69" fmla="*/ 112 h 303"/>
              <a:gd name="T70" fmla="*/ 1 w 961"/>
              <a:gd name="T71" fmla="*/ 13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22" name="Freeform 22"/>
          <p:cNvSpPr>
            <a:spLocks/>
          </p:cNvSpPr>
          <p:nvPr/>
        </p:nvSpPr>
        <p:spPr bwMode="auto">
          <a:xfrm>
            <a:off x="5734050" y="2740025"/>
            <a:ext cx="1284288" cy="431800"/>
          </a:xfrm>
          <a:custGeom>
            <a:avLst/>
            <a:gdLst>
              <a:gd name="T0" fmla="*/ 808 w 809"/>
              <a:gd name="T1" fmla="*/ 271 h 272"/>
              <a:gd name="T2" fmla="*/ 808 w 809"/>
              <a:gd name="T3" fmla="*/ 0 h 272"/>
              <a:gd name="T4" fmla="*/ 0 w 809"/>
              <a:gd name="T5" fmla="*/ 0 h 272"/>
              <a:gd name="T6" fmla="*/ 0 w 809"/>
              <a:gd name="T7" fmla="*/ 271 h 272"/>
              <a:gd name="T8" fmla="*/ 808 w 809"/>
              <a:gd name="T9" fmla="*/ 271 h 272"/>
            </a:gdLst>
            <a:ahLst/>
            <a:cxnLst>
              <a:cxn ang="0">
                <a:pos x="T0" y="T1"/>
              </a:cxn>
              <a:cxn ang="0">
                <a:pos x="T2" y="T3"/>
              </a:cxn>
              <a:cxn ang="0">
                <a:pos x="T4" y="T5"/>
              </a:cxn>
              <a:cxn ang="0">
                <a:pos x="T6" y="T7"/>
              </a:cxn>
              <a:cxn ang="0">
                <a:pos x="T8" y="T9"/>
              </a:cxn>
            </a:cxnLst>
            <a:rect l="0" t="0" r="r" b="b"/>
            <a:pathLst>
              <a:path w="809" h="272">
                <a:moveTo>
                  <a:pt x="808" y="271"/>
                </a:moveTo>
                <a:lnTo>
                  <a:pt x="808" y="0"/>
                </a:lnTo>
                <a:lnTo>
                  <a:pt x="0" y="0"/>
                </a:lnTo>
                <a:lnTo>
                  <a:pt x="0" y="271"/>
                </a:lnTo>
                <a:lnTo>
                  <a:pt x="808" y="27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23" name="Freeform 23"/>
          <p:cNvSpPr>
            <a:spLocks/>
          </p:cNvSpPr>
          <p:nvPr/>
        </p:nvSpPr>
        <p:spPr bwMode="auto">
          <a:xfrm>
            <a:off x="7577138" y="2740025"/>
            <a:ext cx="1446212" cy="414338"/>
          </a:xfrm>
          <a:custGeom>
            <a:avLst/>
            <a:gdLst>
              <a:gd name="T0" fmla="*/ 910 w 911"/>
              <a:gd name="T1" fmla="*/ 260 h 261"/>
              <a:gd name="T2" fmla="*/ 910 w 911"/>
              <a:gd name="T3" fmla="*/ 0 h 261"/>
              <a:gd name="T4" fmla="*/ 0 w 911"/>
              <a:gd name="T5" fmla="*/ 0 h 261"/>
              <a:gd name="T6" fmla="*/ 0 w 911"/>
              <a:gd name="T7" fmla="*/ 260 h 261"/>
              <a:gd name="T8" fmla="*/ 910 w 911"/>
              <a:gd name="T9" fmla="*/ 260 h 261"/>
            </a:gdLst>
            <a:ahLst/>
            <a:cxnLst>
              <a:cxn ang="0">
                <a:pos x="T0" y="T1"/>
              </a:cxn>
              <a:cxn ang="0">
                <a:pos x="T2" y="T3"/>
              </a:cxn>
              <a:cxn ang="0">
                <a:pos x="T4" y="T5"/>
              </a:cxn>
              <a:cxn ang="0">
                <a:pos x="T6" y="T7"/>
              </a:cxn>
              <a:cxn ang="0">
                <a:pos x="T8" y="T9"/>
              </a:cxn>
            </a:cxnLst>
            <a:rect l="0" t="0" r="r" b="b"/>
            <a:pathLst>
              <a:path w="911" h="261">
                <a:moveTo>
                  <a:pt x="910" y="260"/>
                </a:moveTo>
                <a:lnTo>
                  <a:pt x="910" y="0"/>
                </a:lnTo>
                <a:lnTo>
                  <a:pt x="0" y="0"/>
                </a:lnTo>
                <a:lnTo>
                  <a:pt x="0" y="260"/>
                </a:lnTo>
                <a:lnTo>
                  <a:pt x="910" y="26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24" name="Rectangle 26"/>
          <p:cNvSpPr>
            <a:spLocks noChangeArrowheads="1"/>
          </p:cNvSpPr>
          <p:nvPr/>
        </p:nvSpPr>
        <p:spPr bwMode="auto">
          <a:xfrm>
            <a:off x="5722938" y="2828925"/>
            <a:ext cx="132556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a:solidFill>
                  <a:srgbClr val="000000"/>
                </a:solidFill>
                <a:latin typeface="Arial" panose="020B0604020202020204" pitchFamily="34" charset="0"/>
              </a:rPr>
              <a:t>Hourly_Emps</a:t>
            </a:r>
          </a:p>
        </p:txBody>
      </p:sp>
      <p:sp>
        <p:nvSpPr>
          <p:cNvPr id="25" name="Rectangle 27"/>
          <p:cNvSpPr>
            <a:spLocks noChangeArrowheads="1"/>
          </p:cNvSpPr>
          <p:nvPr/>
        </p:nvSpPr>
        <p:spPr bwMode="auto">
          <a:xfrm>
            <a:off x="7831138" y="2135188"/>
            <a:ext cx="1036637"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a:solidFill>
                  <a:srgbClr val="000000"/>
                </a:solidFill>
                <a:latin typeface="Arial" panose="020B0604020202020204" pitchFamily="34" charset="0"/>
              </a:rPr>
              <a:t>contractid</a:t>
            </a:r>
          </a:p>
        </p:txBody>
      </p:sp>
      <p:sp>
        <p:nvSpPr>
          <p:cNvPr id="26" name="Rectangle 28"/>
          <p:cNvSpPr>
            <a:spLocks noChangeArrowheads="1"/>
          </p:cNvSpPr>
          <p:nvPr/>
        </p:nvSpPr>
        <p:spPr bwMode="auto">
          <a:xfrm>
            <a:off x="5413375" y="1679575"/>
            <a:ext cx="1392238"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a:solidFill>
                  <a:srgbClr val="000000"/>
                </a:solidFill>
                <a:latin typeface="Arial" panose="020B0604020202020204" pitchFamily="34" charset="0"/>
              </a:rPr>
              <a:t>hours_worked</a:t>
            </a:r>
          </a:p>
        </p:txBody>
      </p:sp>
      <p:sp>
        <p:nvSpPr>
          <p:cNvPr id="27" name="Line 29"/>
          <p:cNvSpPr>
            <a:spLocks noChangeShapeType="1"/>
          </p:cNvSpPr>
          <p:nvPr/>
        </p:nvSpPr>
        <p:spPr bwMode="auto">
          <a:xfrm flipH="1">
            <a:off x="6388100" y="2286000"/>
            <a:ext cx="622300" cy="444500"/>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8" name="Line 30"/>
          <p:cNvSpPr>
            <a:spLocks noChangeShapeType="1"/>
          </p:cNvSpPr>
          <p:nvPr/>
        </p:nvSpPr>
        <p:spPr bwMode="auto">
          <a:xfrm>
            <a:off x="7543800" y="2286000"/>
            <a:ext cx="657225" cy="444500"/>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9" name="Line 31"/>
          <p:cNvSpPr>
            <a:spLocks noChangeShapeType="1"/>
          </p:cNvSpPr>
          <p:nvPr/>
        </p:nvSpPr>
        <p:spPr bwMode="auto">
          <a:xfrm>
            <a:off x="8383588" y="2516188"/>
            <a:ext cx="0" cy="228600"/>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 name="Line 32"/>
          <p:cNvSpPr>
            <a:spLocks noChangeShapeType="1"/>
          </p:cNvSpPr>
          <p:nvPr/>
        </p:nvSpPr>
        <p:spPr bwMode="auto">
          <a:xfrm>
            <a:off x="6076950" y="2078038"/>
            <a:ext cx="0" cy="652462"/>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1" name="Rectangle 33"/>
          <p:cNvSpPr>
            <a:spLocks noChangeArrowheads="1"/>
          </p:cNvSpPr>
          <p:nvPr/>
        </p:nvSpPr>
        <p:spPr bwMode="auto">
          <a:xfrm>
            <a:off x="11113" y="1309688"/>
            <a:ext cx="3911600" cy="698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spcBef>
                <a:spcPct val="20000"/>
              </a:spcBef>
              <a:buClr>
                <a:schemeClr val="tx1"/>
              </a:buClr>
              <a:buSzPct val="75000"/>
              <a:buFont typeface="Monotype Sorts" pitchFamily="2" charset="2"/>
              <a:buChar char="v"/>
            </a:pPr>
            <a:r>
              <a:rPr lang="en-US">
                <a:latin typeface="Book Antiqua" panose="02040602050305030304" pitchFamily="18" charset="0"/>
              </a:rPr>
              <a:t>As in C++, or other PLs, attributes are inherited</a:t>
            </a:r>
            <a:r>
              <a:rPr lang="es-ES_tradnl">
                <a:latin typeface="Book Antiqua" panose="02040602050305030304" pitchFamily="18" charset="0"/>
              </a:rPr>
              <a:t>.</a:t>
            </a:r>
          </a:p>
        </p:txBody>
      </p:sp>
      <p:sp>
        <p:nvSpPr>
          <p:cNvPr id="32" name="Rectangle 34"/>
          <p:cNvSpPr>
            <a:spLocks noChangeArrowheads="1"/>
          </p:cNvSpPr>
          <p:nvPr/>
        </p:nvSpPr>
        <p:spPr bwMode="auto">
          <a:xfrm>
            <a:off x="1588" y="2087563"/>
            <a:ext cx="4678362" cy="698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spcBef>
                <a:spcPct val="20000"/>
              </a:spcBef>
              <a:buClr>
                <a:schemeClr val="tx1"/>
              </a:buClr>
              <a:buSzPct val="75000"/>
              <a:buFont typeface="Monotype Sorts" pitchFamily="2" charset="2"/>
              <a:buChar char="v"/>
            </a:pPr>
            <a:r>
              <a:rPr lang="en-US">
                <a:latin typeface="Book Antiqua" panose="02040602050305030304" pitchFamily="18" charset="0"/>
              </a:rPr>
              <a:t>If we declare A </a:t>
            </a:r>
            <a:r>
              <a:rPr lang="en-US" b="1">
                <a:solidFill>
                  <a:schemeClr val="accent2"/>
                </a:solidFill>
                <a:latin typeface="Book Antiqua" panose="02040602050305030304" pitchFamily="18" charset="0"/>
              </a:rPr>
              <a:t>ISA</a:t>
            </a:r>
            <a:r>
              <a:rPr lang="en-US">
                <a:latin typeface="Book Antiqua" panose="02040602050305030304" pitchFamily="18" charset="0"/>
              </a:rPr>
              <a:t> B, every A entity is also considered to be a B entity.</a:t>
            </a:r>
            <a:r>
              <a:rPr lang="es-ES_tradnl">
                <a:latin typeface="Book Antiqua" panose="02040602050305030304" pitchFamily="18" charset="0"/>
              </a:rPr>
              <a:t>  </a:t>
            </a:r>
          </a:p>
        </p:txBody>
      </p:sp>
      <p:sp>
        <p:nvSpPr>
          <p:cNvPr id="33" name="Rectangle 35"/>
          <p:cNvSpPr txBox="1">
            <a:spLocks noChangeArrowheads="1"/>
          </p:cNvSpPr>
          <p:nvPr/>
        </p:nvSpPr>
        <p:spPr>
          <a:xfrm>
            <a:off x="0" y="3276600"/>
            <a:ext cx="8991600" cy="1752600"/>
          </a:xfrm>
          <a:prstGeom prst="rect">
            <a:avLst/>
          </a:prstGeom>
          <a:noFill/>
          <a:ln/>
          <a:extLst>
            <a:ext uri="{91240B29-F687-4F45-9708-019B960494DF}">
              <a14:hiddenLine xmlns:a14="http://schemas.microsoft.com/office/drawing/2010/main" xmlns="" w="12700">
                <a:solidFill>
                  <a:schemeClr val="tx1"/>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smtClean="0">
                <a:solidFill>
                  <a:schemeClr val="accent2"/>
                </a:solidFill>
              </a:rPr>
              <a:t>Overlap constraints</a:t>
            </a:r>
            <a:r>
              <a:rPr lang="en-US" sz="2000" smtClean="0"/>
              <a:t>:  Can Joe be an Hourly_Emps as well as a Contract_Emps entity? if so, specify  =&gt; </a:t>
            </a:r>
            <a:r>
              <a:rPr lang="en-US" sz="2000" b="1" smtClean="0"/>
              <a:t>Hourly_Emps OVERLAPS Contract_Emps.</a:t>
            </a:r>
            <a:endParaRPr lang="en-US" sz="2000" smtClean="0"/>
          </a:p>
          <a:p>
            <a:r>
              <a:rPr lang="en-US" sz="2000" i="1" smtClean="0">
                <a:solidFill>
                  <a:schemeClr val="accent2"/>
                </a:solidFill>
              </a:rPr>
              <a:t>Covering constraints</a:t>
            </a:r>
            <a:r>
              <a:rPr lang="en-US" sz="2000" smtClean="0"/>
              <a:t>:  Does every Employees’ entity also have to be an Hourly_Emps or a Contract_Emps entity?. If so, write </a:t>
            </a:r>
            <a:r>
              <a:rPr lang="en-US" sz="2000" b="1" smtClean="0"/>
              <a:t>Hourly_Emps AND Contract_Emps COVER Employees</a:t>
            </a:r>
            <a:r>
              <a:rPr lang="en-US" sz="2400" b="1" smtClean="0"/>
              <a:t>.</a:t>
            </a:r>
            <a:r>
              <a:rPr lang="en-US" sz="2400" b="1" i="1" smtClean="0">
                <a:solidFill>
                  <a:schemeClr val="accent2"/>
                </a:solidFill>
              </a:rPr>
              <a:t> </a:t>
            </a:r>
            <a:endParaRPr lang="en-US" sz="2400" b="1" smtClean="0"/>
          </a:p>
          <a:p>
            <a:endParaRPr lang="en-US" sz="2400"/>
          </a:p>
        </p:txBody>
      </p:sp>
      <p:sp>
        <p:nvSpPr>
          <p:cNvPr id="34" name="Line 36"/>
          <p:cNvSpPr>
            <a:spLocks noChangeShapeType="1"/>
          </p:cNvSpPr>
          <p:nvPr/>
        </p:nvSpPr>
        <p:spPr bwMode="auto">
          <a:xfrm flipV="1">
            <a:off x="7315200" y="1441450"/>
            <a:ext cx="0" cy="317500"/>
          </a:xfrm>
          <a:prstGeom prst="line">
            <a:avLst/>
          </a:prstGeom>
          <a:noFill/>
          <a:ln w="127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5" name="Freeform 37"/>
          <p:cNvSpPr>
            <a:spLocks/>
          </p:cNvSpPr>
          <p:nvPr/>
        </p:nvSpPr>
        <p:spPr bwMode="auto">
          <a:xfrm>
            <a:off x="6799263" y="1676400"/>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36" name="Text Box 38"/>
          <p:cNvSpPr txBox="1">
            <a:spLocks noChangeArrowheads="1"/>
          </p:cNvSpPr>
          <p:nvPr/>
        </p:nvSpPr>
        <p:spPr bwMode="auto">
          <a:xfrm>
            <a:off x="304800" y="5154613"/>
            <a:ext cx="5902325"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buFontTx/>
              <a:buChar char="»"/>
            </a:pPr>
            <a:r>
              <a:rPr lang="es-ES_tradnl"/>
              <a:t> </a:t>
            </a:r>
            <a:r>
              <a:rPr lang="en-US"/>
              <a:t>Reasons for using ISA: </a:t>
            </a:r>
          </a:p>
          <a:p>
            <a:pPr lvl="1"/>
            <a:r>
              <a:rPr lang="en-US"/>
              <a:t>To add descriptive attributes specific to a subclass.</a:t>
            </a:r>
          </a:p>
          <a:p>
            <a:pPr lvl="1"/>
            <a:r>
              <a:rPr lang="en-US"/>
              <a:t>To identify entities that participate in a relationship</a:t>
            </a:r>
            <a:r>
              <a:rPr lang="es-ES_tradnl"/>
              <a:t>.</a:t>
            </a:r>
          </a:p>
        </p:txBody>
      </p:sp>
      <p:sp>
        <p:nvSpPr>
          <p:cNvPr id="37" name="Rectangle 39"/>
          <p:cNvSpPr>
            <a:spLocks noChangeArrowheads="1"/>
          </p:cNvSpPr>
          <p:nvPr/>
        </p:nvSpPr>
        <p:spPr bwMode="auto">
          <a:xfrm>
            <a:off x="7100888" y="1939925"/>
            <a:ext cx="477837"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400" b="1">
                <a:solidFill>
                  <a:schemeClr val="accent2"/>
                </a:solidFill>
                <a:latin typeface="Arial" panose="020B0604020202020204" pitchFamily="34" charset="0"/>
              </a:rPr>
              <a:t>ISA</a:t>
            </a:r>
          </a:p>
        </p:txBody>
      </p:sp>
    </p:spTree>
    <p:extLst>
      <p:ext uri="{BB962C8B-B14F-4D97-AF65-F5344CB8AC3E}">
        <p14:creationId xmlns:p14="http://schemas.microsoft.com/office/powerpoint/2010/main" xmlns="" val="167291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 calcmode="lin" valueType="num">
                                      <p:cBhvr additive="base">
                                        <p:cTn id="7"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anim calcmode="lin" valueType="num">
                                      <p:cBhvr additive="base">
                                        <p:cTn id="13" dur="500" fill="hold"/>
                                        <p:tgtEl>
                                          <p:spTgt spid="3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0-#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bldLvl="2" autoUpdateAnimBg="0"/>
      <p:bldP spid="35" grpId="0" animBg="1"/>
      <p:bldP spid="3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533400" y="419100"/>
            <a:ext cx="7772400" cy="1104900"/>
          </a:xfrm>
          <a:noFill/>
          <a:ln/>
        </p:spPr>
        <p:txBody>
          <a:bodyPr/>
          <a:lstStyle/>
          <a:p>
            <a:r>
              <a:rPr lang="es-ES_tradnl" dirty="0" err="1"/>
              <a:t>Aggregation</a:t>
            </a:r>
            <a:endParaRPr lang="es-ES_tradnl" dirty="0"/>
          </a:p>
        </p:txBody>
      </p:sp>
      <p:sp>
        <p:nvSpPr>
          <p:cNvPr id="5" name="Rectangle 5"/>
          <p:cNvSpPr txBox="1">
            <a:spLocks noChangeArrowheads="1"/>
          </p:cNvSpPr>
          <p:nvPr/>
        </p:nvSpPr>
        <p:spPr>
          <a:xfrm>
            <a:off x="0" y="1447800"/>
            <a:ext cx="3352800" cy="510540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Used when we have to model a relationship involving (entity sets and) a </a:t>
            </a:r>
            <a:r>
              <a:rPr lang="en-US" sz="2400" i="1" smtClean="0"/>
              <a:t>relationship set</a:t>
            </a:r>
            <a:r>
              <a:rPr lang="en-US" sz="2400" smtClean="0"/>
              <a:t>.</a:t>
            </a:r>
          </a:p>
          <a:p>
            <a:pPr lvl="1">
              <a:buSzPct val="75000"/>
            </a:pPr>
            <a:r>
              <a:rPr lang="en-US" sz="2000" i="1" u="sng" smtClean="0">
                <a:solidFill>
                  <a:schemeClr val="accent2"/>
                </a:solidFill>
              </a:rPr>
              <a:t>Aggregation</a:t>
            </a:r>
            <a:r>
              <a:rPr lang="en-US" sz="2000" smtClean="0"/>
              <a:t> allows us to treat a relationship set as an entity set   for purposes of participation in (other) relationships.</a:t>
            </a:r>
          </a:p>
          <a:p>
            <a:pPr lvl="1">
              <a:buSzPct val="75000"/>
            </a:pPr>
            <a:r>
              <a:rPr lang="en-US" sz="2000" smtClean="0"/>
              <a:t>Employees are assigned to monitor SPONSORSHIPS.</a:t>
            </a:r>
            <a:r>
              <a:rPr lang="es-ES_tradnl" sz="2000" smtClean="0"/>
              <a:t> </a:t>
            </a:r>
            <a:endParaRPr lang="es-ES_tradnl" sz="2000"/>
          </a:p>
        </p:txBody>
      </p:sp>
      <p:sp>
        <p:nvSpPr>
          <p:cNvPr id="6" name="Rectangle 6"/>
          <p:cNvSpPr>
            <a:spLocks noChangeArrowheads="1"/>
          </p:cNvSpPr>
          <p:nvPr/>
        </p:nvSpPr>
        <p:spPr bwMode="auto">
          <a:xfrm>
            <a:off x="3484563" y="4627563"/>
            <a:ext cx="5354637" cy="197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buFont typeface="Monotype Sorts" pitchFamily="2" charset="2"/>
              <a:buChar char="*"/>
            </a:pPr>
            <a:r>
              <a:rPr lang="es-ES_tradnl" sz="2400" i="1">
                <a:latin typeface="Book Antiqua" panose="02040602050305030304" pitchFamily="18" charset="0"/>
              </a:rPr>
              <a:t> </a:t>
            </a:r>
            <a:r>
              <a:rPr lang="en-US" sz="2400" i="1">
                <a:solidFill>
                  <a:schemeClr val="accent2"/>
                </a:solidFill>
                <a:latin typeface="Book Antiqua" panose="02040602050305030304" pitchFamily="18" charset="0"/>
              </a:rPr>
              <a:t>Aggregation vs. ternary relationship</a:t>
            </a:r>
            <a:r>
              <a:rPr lang="en-US" sz="2400">
                <a:solidFill>
                  <a:schemeClr val="accent2"/>
                </a:solidFill>
                <a:latin typeface="Book Antiqua" panose="02040602050305030304" pitchFamily="18" charset="0"/>
              </a:rPr>
              <a:t>:  </a:t>
            </a:r>
            <a:endParaRPr lang="en-US" sz="2400">
              <a:latin typeface="Book Antiqua" panose="02040602050305030304" pitchFamily="18" charset="0"/>
            </a:endParaRPr>
          </a:p>
          <a:p>
            <a:pPr>
              <a:buSzPct val="75000"/>
              <a:buFont typeface="Monotype Sorts" pitchFamily="2" charset="2"/>
              <a:buChar char="v"/>
            </a:pPr>
            <a:r>
              <a:rPr lang="en-US">
                <a:latin typeface="Book Antiqua" panose="02040602050305030304" pitchFamily="18" charset="0"/>
              </a:rPr>
              <a:t> Monitors and Sponsors are distinct relationships,  with  descriptive attributes of their own.</a:t>
            </a:r>
          </a:p>
          <a:p>
            <a:pPr>
              <a:buSzPct val="75000"/>
              <a:buFont typeface="Monotype Sorts" pitchFamily="2" charset="2"/>
              <a:buChar char="v"/>
            </a:pPr>
            <a:r>
              <a:rPr lang="en-US">
                <a:latin typeface="Book Antiqua" panose="02040602050305030304" pitchFamily="18" charset="0"/>
              </a:rPr>
              <a:t>  Also, can say that each sponsorship </a:t>
            </a:r>
          </a:p>
          <a:p>
            <a:r>
              <a:rPr lang="en-US">
                <a:latin typeface="Book Antiqua" panose="02040602050305030304" pitchFamily="18" charset="0"/>
              </a:rPr>
              <a:t>is monitored by at most one employee (which we cannot do with a ternary relationship).</a:t>
            </a:r>
          </a:p>
        </p:txBody>
      </p:sp>
      <p:sp>
        <p:nvSpPr>
          <p:cNvPr id="7" name="Freeform 7"/>
          <p:cNvSpPr>
            <a:spLocks/>
          </p:cNvSpPr>
          <p:nvPr/>
        </p:nvSpPr>
        <p:spPr bwMode="auto">
          <a:xfrm>
            <a:off x="6518275" y="3297238"/>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 name="Freeform 8"/>
          <p:cNvSpPr>
            <a:spLocks/>
          </p:cNvSpPr>
          <p:nvPr/>
        </p:nvSpPr>
        <p:spPr bwMode="auto">
          <a:xfrm>
            <a:off x="8164513" y="3297238"/>
            <a:ext cx="896937" cy="381000"/>
          </a:xfrm>
          <a:custGeom>
            <a:avLst/>
            <a:gdLst>
              <a:gd name="T0" fmla="*/ 1 w 565"/>
              <a:gd name="T1" fmla="*/ 129 h 240"/>
              <a:gd name="T2" fmla="*/ 9 w 565"/>
              <a:gd name="T3" fmla="*/ 150 h 240"/>
              <a:gd name="T4" fmla="*/ 27 w 565"/>
              <a:gd name="T5" fmla="*/ 170 h 240"/>
              <a:gd name="T6" fmla="*/ 51 w 565"/>
              <a:gd name="T7" fmla="*/ 188 h 240"/>
              <a:gd name="T8" fmla="*/ 83 w 565"/>
              <a:gd name="T9" fmla="*/ 204 h 240"/>
              <a:gd name="T10" fmla="*/ 120 w 565"/>
              <a:gd name="T11" fmla="*/ 217 h 240"/>
              <a:gd name="T12" fmla="*/ 163 w 565"/>
              <a:gd name="T13" fmla="*/ 227 h 240"/>
              <a:gd name="T14" fmla="*/ 209 w 565"/>
              <a:gd name="T15" fmla="*/ 235 h 240"/>
              <a:gd name="T16" fmla="*/ 257 w 565"/>
              <a:gd name="T17" fmla="*/ 239 h 240"/>
              <a:gd name="T18" fmla="*/ 306 w 565"/>
              <a:gd name="T19" fmla="*/ 239 h 240"/>
              <a:gd name="T20" fmla="*/ 355 w 565"/>
              <a:gd name="T21" fmla="*/ 235 h 240"/>
              <a:gd name="T22" fmla="*/ 401 w 565"/>
              <a:gd name="T23" fmla="*/ 227 h 240"/>
              <a:gd name="T24" fmla="*/ 443 w 565"/>
              <a:gd name="T25" fmla="*/ 217 h 240"/>
              <a:gd name="T26" fmla="*/ 481 w 565"/>
              <a:gd name="T27" fmla="*/ 204 h 240"/>
              <a:gd name="T28" fmla="*/ 513 w 565"/>
              <a:gd name="T29" fmla="*/ 188 h 240"/>
              <a:gd name="T30" fmla="*/ 537 w 565"/>
              <a:gd name="T31" fmla="*/ 169 h 240"/>
              <a:gd name="T32" fmla="*/ 554 w 565"/>
              <a:gd name="T33" fmla="*/ 150 h 240"/>
              <a:gd name="T34" fmla="*/ 563 w 565"/>
              <a:gd name="T35" fmla="*/ 129 h 240"/>
              <a:gd name="T36" fmla="*/ 563 w 565"/>
              <a:gd name="T37" fmla="*/ 108 h 240"/>
              <a:gd name="T38" fmla="*/ 554 w 565"/>
              <a:gd name="T39" fmla="*/ 88 h 240"/>
              <a:gd name="T40" fmla="*/ 537 w 565"/>
              <a:gd name="T41" fmla="*/ 68 h 240"/>
              <a:gd name="T42" fmla="*/ 513 w 565"/>
              <a:gd name="T43" fmla="*/ 50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9" name="Freeform 9"/>
          <p:cNvSpPr>
            <a:spLocks/>
          </p:cNvSpPr>
          <p:nvPr/>
        </p:nvSpPr>
        <p:spPr bwMode="auto">
          <a:xfrm>
            <a:off x="4198938" y="2924175"/>
            <a:ext cx="1169987" cy="366713"/>
          </a:xfrm>
          <a:custGeom>
            <a:avLst/>
            <a:gdLst>
              <a:gd name="T0" fmla="*/ 736 w 737"/>
              <a:gd name="T1" fmla="*/ 105 h 231"/>
              <a:gd name="T2" fmla="*/ 724 w 737"/>
              <a:gd name="T3" fmla="*/ 85 h 231"/>
              <a:gd name="T4" fmla="*/ 702 w 737"/>
              <a:gd name="T5" fmla="*/ 67 h 231"/>
              <a:gd name="T6" fmla="*/ 670 w 737"/>
              <a:gd name="T7" fmla="*/ 48 h 231"/>
              <a:gd name="T8" fmla="*/ 628 w 737"/>
              <a:gd name="T9" fmla="*/ 33 h 231"/>
              <a:gd name="T10" fmla="*/ 579 w 737"/>
              <a:gd name="T11" fmla="*/ 21 h 231"/>
              <a:gd name="T12" fmla="*/ 524 w 737"/>
              <a:gd name="T13" fmla="*/ 10 h 231"/>
              <a:gd name="T14" fmla="*/ 464 w 737"/>
              <a:gd name="T15" fmla="*/ 3 h 231"/>
              <a:gd name="T16" fmla="*/ 400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400 w 737"/>
              <a:gd name="T55" fmla="*/ 229 h 231"/>
              <a:gd name="T56" fmla="*/ 464 w 737"/>
              <a:gd name="T57" fmla="*/ 226 h 231"/>
              <a:gd name="T58" fmla="*/ 524 w 737"/>
              <a:gd name="T59" fmla="*/ 219 h 231"/>
              <a:gd name="T60" fmla="*/ 579 w 737"/>
              <a:gd name="T61" fmla="*/ 208 h 231"/>
              <a:gd name="T62" fmla="*/ 628 w 737"/>
              <a:gd name="T63" fmla="*/ 196 h 231"/>
              <a:gd name="T64" fmla="*/ 670 w 737"/>
              <a:gd name="T65" fmla="*/ 181 h 231"/>
              <a:gd name="T66" fmla="*/ 702 w 737"/>
              <a:gd name="T67" fmla="*/ 163 h 231"/>
              <a:gd name="T68" fmla="*/ 724 w 737"/>
              <a:gd name="T69" fmla="*/ 144 h 231"/>
              <a:gd name="T70" fmla="*/ 736 w 737"/>
              <a:gd name="T71" fmla="*/ 12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 name="Freeform 10"/>
          <p:cNvSpPr>
            <a:spLocks/>
          </p:cNvSpPr>
          <p:nvPr/>
        </p:nvSpPr>
        <p:spPr bwMode="auto">
          <a:xfrm>
            <a:off x="3386138" y="3297238"/>
            <a:ext cx="896937"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9 h 240"/>
              <a:gd name="T38" fmla="*/ 9 w 565"/>
              <a:gd name="T39" fmla="*/ 150 h 240"/>
              <a:gd name="T40" fmla="*/ 27 w 565"/>
              <a:gd name="T41" fmla="*/ 170 h 240"/>
              <a:gd name="T42" fmla="*/ 51 w 565"/>
              <a:gd name="T43" fmla="*/ 188 h 240"/>
              <a:gd name="T44" fmla="*/ 83 w 565"/>
              <a:gd name="T45" fmla="*/ 204 h 240"/>
              <a:gd name="T46" fmla="*/ 120 w 565"/>
              <a:gd name="T47" fmla="*/ 217 h 240"/>
              <a:gd name="T48" fmla="*/ 163 w 565"/>
              <a:gd name="T49" fmla="*/ 227 h 240"/>
              <a:gd name="T50" fmla="*/ 209 w 565"/>
              <a:gd name="T51" fmla="*/ 235 h 240"/>
              <a:gd name="T52" fmla="*/ 258 w 565"/>
              <a:gd name="T53" fmla="*/ 239 h 240"/>
              <a:gd name="T54" fmla="*/ 306 w 565"/>
              <a:gd name="T55" fmla="*/ 239 h 240"/>
              <a:gd name="T56" fmla="*/ 355 w 565"/>
              <a:gd name="T57" fmla="*/ 235 h 240"/>
              <a:gd name="T58" fmla="*/ 401 w 565"/>
              <a:gd name="T59" fmla="*/ 227 h 240"/>
              <a:gd name="T60" fmla="*/ 444 w 565"/>
              <a:gd name="T61" fmla="*/ 217 h 240"/>
              <a:gd name="T62" fmla="*/ 481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1" name="Freeform 11"/>
          <p:cNvSpPr>
            <a:spLocks/>
          </p:cNvSpPr>
          <p:nvPr/>
        </p:nvSpPr>
        <p:spPr bwMode="auto">
          <a:xfrm>
            <a:off x="5030788" y="3297238"/>
            <a:ext cx="1133475" cy="381000"/>
          </a:xfrm>
          <a:custGeom>
            <a:avLst/>
            <a:gdLst>
              <a:gd name="T0" fmla="*/ 2 w 714"/>
              <a:gd name="T1" fmla="*/ 129 h 240"/>
              <a:gd name="T2" fmla="*/ 12 w 714"/>
              <a:gd name="T3" fmla="*/ 150 h 240"/>
              <a:gd name="T4" fmla="*/ 34 w 714"/>
              <a:gd name="T5" fmla="*/ 170 h 240"/>
              <a:gd name="T6" fmla="*/ 64 w 714"/>
              <a:gd name="T7" fmla="*/ 188 h 240"/>
              <a:gd name="T8" fmla="*/ 104 w 714"/>
              <a:gd name="T9" fmla="*/ 204 h 240"/>
              <a:gd name="T10" fmla="*/ 152 w 714"/>
              <a:gd name="T11" fmla="*/ 217 h 240"/>
              <a:gd name="T12" fmla="*/ 206 w 714"/>
              <a:gd name="T13" fmla="*/ 227 h 240"/>
              <a:gd name="T14" fmla="*/ 265 w 714"/>
              <a:gd name="T15" fmla="*/ 235 h 240"/>
              <a:gd name="T16" fmla="*/ 326 w 714"/>
              <a:gd name="T17" fmla="*/ 239 h 240"/>
              <a:gd name="T18" fmla="*/ 388 w 714"/>
              <a:gd name="T19" fmla="*/ 239 h 240"/>
              <a:gd name="T20" fmla="*/ 450 w 714"/>
              <a:gd name="T21" fmla="*/ 235 h 240"/>
              <a:gd name="T22" fmla="*/ 508 w 714"/>
              <a:gd name="T23" fmla="*/ 227 h 240"/>
              <a:gd name="T24" fmla="*/ 561 w 714"/>
              <a:gd name="T25" fmla="*/ 217 h 240"/>
              <a:gd name="T26" fmla="*/ 609 w 714"/>
              <a:gd name="T27" fmla="*/ 204 h 240"/>
              <a:gd name="T28" fmla="*/ 648 w 714"/>
              <a:gd name="T29" fmla="*/ 188 h 240"/>
              <a:gd name="T30" fmla="*/ 680 w 714"/>
              <a:gd name="T31" fmla="*/ 169 h 240"/>
              <a:gd name="T32" fmla="*/ 701 w 714"/>
              <a:gd name="T33" fmla="*/ 150 h 240"/>
              <a:gd name="T34" fmla="*/ 711 w 714"/>
              <a:gd name="T35" fmla="*/ 129 h 240"/>
              <a:gd name="T36" fmla="*/ 711 w 714"/>
              <a:gd name="T37" fmla="*/ 108 h 240"/>
              <a:gd name="T38" fmla="*/ 701 w 714"/>
              <a:gd name="T39" fmla="*/ 88 h 240"/>
              <a:gd name="T40" fmla="*/ 680 w 714"/>
              <a:gd name="T41" fmla="*/ 68 h 240"/>
              <a:gd name="T42" fmla="*/ 648 w 714"/>
              <a:gd name="T43" fmla="*/ 50 h 240"/>
              <a:gd name="T44" fmla="*/ 609 w 714"/>
              <a:gd name="T45" fmla="*/ 35 h 240"/>
              <a:gd name="T46" fmla="*/ 561 w 714"/>
              <a:gd name="T47" fmla="*/ 21 h 240"/>
              <a:gd name="T48" fmla="*/ 508 w 714"/>
              <a:gd name="T49" fmla="*/ 11 h 240"/>
              <a:gd name="T50" fmla="*/ 448 w 714"/>
              <a:gd name="T51" fmla="*/ 4 h 240"/>
              <a:gd name="T52" fmla="*/ 388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2" name="Freeform 12"/>
          <p:cNvSpPr>
            <a:spLocks/>
          </p:cNvSpPr>
          <p:nvPr/>
        </p:nvSpPr>
        <p:spPr bwMode="auto">
          <a:xfrm>
            <a:off x="7324725" y="3016250"/>
            <a:ext cx="896938"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70 h 241"/>
              <a:gd name="T32" fmla="*/ 10 w 565"/>
              <a:gd name="T33" fmla="*/ 89 h 241"/>
              <a:gd name="T34" fmla="*/ 1 w 565"/>
              <a:gd name="T35" fmla="*/ 110 h 241"/>
              <a:gd name="T36" fmla="*/ 1 w 565"/>
              <a:gd name="T37" fmla="*/ 131 h 241"/>
              <a:gd name="T38" fmla="*/ 10 w 565"/>
              <a:gd name="T39" fmla="*/ 151 h 241"/>
              <a:gd name="T40" fmla="*/ 26 w 565"/>
              <a:gd name="T41" fmla="*/ 171 h 241"/>
              <a:gd name="T42" fmla="*/ 51 w 565"/>
              <a:gd name="T43" fmla="*/ 189 h 241"/>
              <a:gd name="T44" fmla="*/ 83 w 565"/>
              <a:gd name="T45" fmla="*/ 205 h 241"/>
              <a:gd name="T46" fmla="*/ 120 w 565"/>
              <a:gd name="T47" fmla="*/ 218 h 241"/>
              <a:gd name="T48" fmla="*/ 163 w 565"/>
              <a:gd name="T49" fmla="*/ 229 h 241"/>
              <a:gd name="T50" fmla="*/ 209 w 565"/>
              <a:gd name="T51" fmla="*/ 236 h 241"/>
              <a:gd name="T52" fmla="*/ 257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 name="Freeform 13"/>
          <p:cNvSpPr>
            <a:spLocks/>
          </p:cNvSpPr>
          <p:nvPr/>
        </p:nvSpPr>
        <p:spPr bwMode="auto">
          <a:xfrm>
            <a:off x="6910388" y="1887538"/>
            <a:ext cx="898525" cy="382587"/>
          </a:xfrm>
          <a:custGeom>
            <a:avLst/>
            <a:gdLst>
              <a:gd name="T0" fmla="*/ 563 w 566"/>
              <a:gd name="T1" fmla="*/ 109 h 241"/>
              <a:gd name="T2" fmla="*/ 555 w 566"/>
              <a:gd name="T3" fmla="*/ 89 h 241"/>
              <a:gd name="T4" fmla="*/ 538 w 566"/>
              <a:gd name="T5" fmla="*/ 69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69 h 241"/>
              <a:gd name="T32" fmla="*/ 10 w 566"/>
              <a:gd name="T33" fmla="*/ 89 h 241"/>
              <a:gd name="T34" fmla="*/ 2 w 566"/>
              <a:gd name="T35" fmla="*/ 109 h 241"/>
              <a:gd name="T36" fmla="*/ 2 w 566"/>
              <a:gd name="T37" fmla="*/ 130 h 241"/>
              <a:gd name="T38" fmla="*/ 10 w 566"/>
              <a:gd name="T39" fmla="*/ 151 h 241"/>
              <a:gd name="T40" fmla="*/ 27 w 566"/>
              <a:gd name="T41" fmla="*/ 170 h 241"/>
              <a:gd name="T42" fmla="*/ 51 w 566"/>
              <a:gd name="T43" fmla="*/ 188 h 241"/>
              <a:gd name="T44" fmla="*/ 83 w 566"/>
              <a:gd name="T45" fmla="*/ 205 h 241"/>
              <a:gd name="T46" fmla="*/ 120 w 566"/>
              <a:gd name="T47" fmla="*/ 218 h 241"/>
              <a:gd name="T48" fmla="*/ 163 w 566"/>
              <a:gd name="T49" fmla="*/ 228 h 241"/>
              <a:gd name="T50" fmla="*/ 209 w 566"/>
              <a:gd name="T51" fmla="*/ 236 h 241"/>
              <a:gd name="T52" fmla="*/ 258 w 566"/>
              <a:gd name="T53" fmla="*/ 239 h 241"/>
              <a:gd name="T54" fmla="*/ 307 w 566"/>
              <a:gd name="T55" fmla="*/ 239 h 241"/>
              <a:gd name="T56" fmla="*/ 355 w 566"/>
              <a:gd name="T57" fmla="*/ 236 h 241"/>
              <a:gd name="T58" fmla="*/ 401 w 566"/>
              <a:gd name="T59" fmla="*/ 228 h 241"/>
              <a:gd name="T60" fmla="*/ 444 w 566"/>
              <a:gd name="T61" fmla="*/ 218 h 241"/>
              <a:gd name="T62" fmla="*/ 482 w 566"/>
              <a:gd name="T63" fmla="*/ 205 h 241"/>
              <a:gd name="T64" fmla="*/ 513 w 566"/>
              <a:gd name="T65" fmla="*/ 188 h 241"/>
              <a:gd name="T66" fmla="*/ 538 w 566"/>
              <a:gd name="T67" fmla="*/ 170 h 241"/>
              <a:gd name="T68" fmla="*/ 555 w 566"/>
              <a:gd name="T69" fmla="*/ 151 h 241"/>
              <a:gd name="T70" fmla="*/ 563 w 566"/>
              <a:gd name="T71" fmla="*/ 13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 name="Freeform 14"/>
          <p:cNvSpPr>
            <a:spLocks/>
          </p:cNvSpPr>
          <p:nvPr/>
        </p:nvSpPr>
        <p:spPr bwMode="auto">
          <a:xfrm>
            <a:off x="7324725" y="3911600"/>
            <a:ext cx="1355725" cy="387350"/>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Lst>
            <a:ahLst/>
            <a:cxnLst>
              <a:cxn ang="0">
                <a:pos x="T0" y="T1"/>
              </a:cxn>
              <a:cxn ang="0">
                <a:pos x="T2" y="T3"/>
              </a:cxn>
              <a:cxn ang="0">
                <a:pos x="T4" y="T5"/>
              </a:cxn>
              <a:cxn ang="0">
                <a:pos x="T6" y="T7"/>
              </a:cxn>
              <a:cxn ang="0">
                <a:pos x="T8" y="T9"/>
              </a:cxn>
            </a:cxnLst>
            <a:rect l="0" t="0" r="r" b="b"/>
            <a:pathLst>
              <a:path w="854" h="244">
                <a:moveTo>
                  <a:pt x="853" y="243"/>
                </a:moveTo>
                <a:lnTo>
                  <a:pt x="853" y="0"/>
                </a:lnTo>
                <a:lnTo>
                  <a:pt x="0" y="0"/>
                </a:lnTo>
                <a:lnTo>
                  <a:pt x="0" y="243"/>
                </a:lnTo>
                <a:lnTo>
                  <a:pt x="853" y="24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 name="Freeform 15"/>
          <p:cNvSpPr>
            <a:spLocks/>
          </p:cNvSpPr>
          <p:nvPr/>
        </p:nvSpPr>
        <p:spPr bwMode="auto">
          <a:xfrm>
            <a:off x="4191000" y="3911600"/>
            <a:ext cx="896938" cy="392113"/>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Lst>
            <a:ahLst/>
            <a:cxnLst>
              <a:cxn ang="0">
                <a:pos x="T0" y="T1"/>
              </a:cxn>
              <a:cxn ang="0">
                <a:pos x="T2" y="T3"/>
              </a:cxn>
              <a:cxn ang="0">
                <a:pos x="T4" y="T5"/>
              </a:cxn>
              <a:cxn ang="0">
                <a:pos x="T6" y="T7"/>
              </a:cxn>
              <a:cxn ang="0">
                <a:pos x="T8" y="T9"/>
              </a:cxn>
            </a:cxnLst>
            <a:rect l="0" t="0" r="r" b="b"/>
            <a:pathLst>
              <a:path w="565" h="247">
                <a:moveTo>
                  <a:pt x="564" y="246"/>
                </a:moveTo>
                <a:lnTo>
                  <a:pt x="564" y="0"/>
                </a:lnTo>
                <a:lnTo>
                  <a:pt x="0" y="0"/>
                </a:lnTo>
                <a:lnTo>
                  <a:pt x="0" y="246"/>
                </a:lnTo>
                <a:lnTo>
                  <a:pt x="564" y="2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6" name="Freeform 16"/>
          <p:cNvSpPr>
            <a:spLocks/>
          </p:cNvSpPr>
          <p:nvPr/>
        </p:nvSpPr>
        <p:spPr bwMode="auto">
          <a:xfrm>
            <a:off x="5434013" y="1754188"/>
            <a:ext cx="1276350" cy="627062"/>
          </a:xfrm>
          <a:custGeom>
            <a:avLst/>
            <a:gdLst>
              <a:gd name="T0" fmla="*/ 0 w 804"/>
              <a:gd name="T1" fmla="*/ 197 h 395"/>
              <a:gd name="T2" fmla="*/ 396 w 804"/>
              <a:gd name="T3" fmla="*/ 0 h 395"/>
              <a:gd name="T4" fmla="*/ 803 w 804"/>
              <a:gd name="T5" fmla="*/ 204 h 395"/>
              <a:gd name="T6" fmla="*/ 396 w 804"/>
              <a:gd name="T7" fmla="*/ 394 h 395"/>
              <a:gd name="T8" fmla="*/ 0 w 804"/>
              <a:gd name="T9" fmla="*/ 197 h 395"/>
            </a:gdLst>
            <a:ahLst/>
            <a:cxnLst>
              <a:cxn ang="0">
                <a:pos x="T0" y="T1"/>
              </a:cxn>
              <a:cxn ang="0">
                <a:pos x="T2" y="T3"/>
              </a:cxn>
              <a:cxn ang="0">
                <a:pos x="T4" y="T5"/>
              </a:cxn>
              <a:cxn ang="0">
                <a:pos x="T6" y="T7"/>
              </a:cxn>
              <a:cxn ang="0">
                <a:pos x="T8" y="T9"/>
              </a:cxn>
            </a:cxnLst>
            <a:rect l="0" t="0" r="r" b="b"/>
            <a:pathLst>
              <a:path w="804" h="395">
                <a:moveTo>
                  <a:pt x="0" y="197"/>
                </a:moveTo>
                <a:lnTo>
                  <a:pt x="396" y="0"/>
                </a:lnTo>
                <a:lnTo>
                  <a:pt x="803" y="204"/>
                </a:lnTo>
                <a:lnTo>
                  <a:pt x="396" y="394"/>
                </a:lnTo>
                <a:lnTo>
                  <a:pt x="0" y="19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7" name="Freeform 17"/>
          <p:cNvSpPr>
            <a:spLocks/>
          </p:cNvSpPr>
          <p:nvPr/>
        </p:nvSpPr>
        <p:spPr bwMode="auto">
          <a:xfrm>
            <a:off x="5715000" y="3733800"/>
            <a:ext cx="1371600" cy="658813"/>
          </a:xfrm>
          <a:custGeom>
            <a:avLst/>
            <a:gdLst>
              <a:gd name="T0" fmla="*/ 0 w 864"/>
              <a:gd name="T1" fmla="*/ 208 h 415"/>
              <a:gd name="T2" fmla="*/ 426 w 864"/>
              <a:gd name="T3" fmla="*/ 0 h 415"/>
              <a:gd name="T4" fmla="*/ 863 w 864"/>
              <a:gd name="T5" fmla="*/ 214 h 415"/>
              <a:gd name="T6" fmla="*/ 426 w 864"/>
              <a:gd name="T7" fmla="*/ 414 h 415"/>
              <a:gd name="T8" fmla="*/ 0 w 864"/>
              <a:gd name="T9" fmla="*/ 208 h 415"/>
            </a:gdLst>
            <a:ahLst/>
            <a:cxnLst>
              <a:cxn ang="0">
                <a:pos x="T0" y="T1"/>
              </a:cxn>
              <a:cxn ang="0">
                <a:pos x="T2" y="T3"/>
              </a:cxn>
              <a:cxn ang="0">
                <a:pos x="T4" y="T5"/>
              </a:cxn>
              <a:cxn ang="0">
                <a:pos x="T6" y="T7"/>
              </a:cxn>
              <a:cxn ang="0">
                <a:pos x="T8" y="T9"/>
              </a:cxn>
            </a:cxnLst>
            <a:rect l="0" t="0" r="r" b="b"/>
            <a:pathLst>
              <a:path w="864" h="415">
                <a:moveTo>
                  <a:pt x="0" y="208"/>
                </a:moveTo>
                <a:lnTo>
                  <a:pt x="426" y="0"/>
                </a:lnTo>
                <a:lnTo>
                  <a:pt x="863" y="214"/>
                </a:lnTo>
                <a:lnTo>
                  <a:pt x="426" y="414"/>
                </a:lnTo>
                <a:lnTo>
                  <a:pt x="0" y="20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8" name="Rectangle 18"/>
          <p:cNvSpPr>
            <a:spLocks noChangeArrowheads="1"/>
          </p:cNvSpPr>
          <p:nvPr/>
        </p:nvSpPr>
        <p:spPr bwMode="auto">
          <a:xfrm>
            <a:off x="8183563" y="3324225"/>
            <a:ext cx="85725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budget</a:t>
            </a:r>
          </a:p>
        </p:txBody>
      </p:sp>
      <p:sp>
        <p:nvSpPr>
          <p:cNvPr id="19" name="Rectangle 19"/>
          <p:cNvSpPr>
            <a:spLocks noChangeArrowheads="1"/>
          </p:cNvSpPr>
          <p:nvPr/>
        </p:nvSpPr>
        <p:spPr bwMode="auto">
          <a:xfrm>
            <a:off x="6667500" y="3306763"/>
            <a:ext cx="4857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did</a:t>
            </a:r>
          </a:p>
        </p:txBody>
      </p:sp>
      <p:sp>
        <p:nvSpPr>
          <p:cNvPr id="20" name="Rectangle 20"/>
          <p:cNvSpPr>
            <a:spLocks noChangeArrowheads="1"/>
          </p:cNvSpPr>
          <p:nvPr/>
        </p:nvSpPr>
        <p:spPr bwMode="auto">
          <a:xfrm>
            <a:off x="3633788" y="3286125"/>
            <a:ext cx="4857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pid</a:t>
            </a:r>
          </a:p>
        </p:txBody>
      </p:sp>
      <p:sp>
        <p:nvSpPr>
          <p:cNvPr id="21" name="Rectangle 21"/>
          <p:cNvSpPr>
            <a:spLocks noChangeArrowheads="1"/>
          </p:cNvSpPr>
          <p:nvPr/>
        </p:nvSpPr>
        <p:spPr bwMode="auto">
          <a:xfrm>
            <a:off x="4171950" y="2922588"/>
            <a:ext cx="12192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started_on</a:t>
            </a:r>
          </a:p>
        </p:txBody>
      </p:sp>
      <p:sp>
        <p:nvSpPr>
          <p:cNvPr id="22" name="Rectangle 22"/>
          <p:cNvSpPr>
            <a:spLocks noChangeArrowheads="1"/>
          </p:cNvSpPr>
          <p:nvPr/>
        </p:nvSpPr>
        <p:spPr bwMode="auto">
          <a:xfrm>
            <a:off x="5157788" y="3295650"/>
            <a:ext cx="9810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pbudget</a:t>
            </a:r>
          </a:p>
        </p:txBody>
      </p:sp>
      <p:sp>
        <p:nvSpPr>
          <p:cNvPr id="23" name="Rectangle 23"/>
          <p:cNvSpPr>
            <a:spLocks noChangeArrowheads="1"/>
          </p:cNvSpPr>
          <p:nvPr/>
        </p:nvSpPr>
        <p:spPr bwMode="auto">
          <a:xfrm>
            <a:off x="7359650" y="3041650"/>
            <a:ext cx="83502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dname</a:t>
            </a:r>
          </a:p>
        </p:txBody>
      </p:sp>
      <p:sp>
        <p:nvSpPr>
          <p:cNvPr id="24" name="Rectangle 24"/>
          <p:cNvSpPr>
            <a:spLocks noChangeArrowheads="1"/>
          </p:cNvSpPr>
          <p:nvPr/>
        </p:nvSpPr>
        <p:spPr bwMode="auto">
          <a:xfrm>
            <a:off x="7042150" y="1908175"/>
            <a:ext cx="611188"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until</a:t>
            </a:r>
          </a:p>
        </p:txBody>
      </p:sp>
      <p:sp>
        <p:nvSpPr>
          <p:cNvPr id="25" name="Rectangle 25"/>
          <p:cNvSpPr>
            <a:spLocks noChangeArrowheads="1"/>
          </p:cNvSpPr>
          <p:nvPr/>
        </p:nvSpPr>
        <p:spPr bwMode="auto">
          <a:xfrm>
            <a:off x="7239000" y="3924300"/>
            <a:ext cx="14224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Departments</a:t>
            </a:r>
          </a:p>
        </p:txBody>
      </p:sp>
      <p:sp>
        <p:nvSpPr>
          <p:cNvPr id="26" name="Rectangle 26"/>
          <p:cNvSpPr>
            <a:spLocks noChangeArrowheads="1"/>
          </p:cNvSpPr>
          <p:nvPr/>
        </p:nvSpPr>
        <p:spPr bwMode="auto">
          <a:xfrm>
            <a:off x="4138613" y="3941763"/>
            <a:ext cx="982662"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Projects</a:t>
            </a:r>
          </a:p>
        </p:txBody>
      </p:sp>
      <p:sp>
        <p:nvSpPr>
          <p:cNvPr id="27" name="Rectangle 27"/>
          <p:cNvSpPr>
            <a:spLocks noChangeArrowheads="1"/>
          </p:cNvSpPr>
          <p:nvPr/>
        </p:nvSpPr>
        <p:spPr bwMode="auto">
          <a:xfrm>
            <a:off x="5810250" y="3900488"/>
            <a:ext cx="1116013"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Sponsors</a:t>
            </a:r>
          </a:p>
        </p:txBody>
      </p:sp>
      <p:grpSp>
        <p:nvGrpSpPr>
          <p:cNvPr id="28" name="Group 30"/>
          <p:cNvGrpSpPr>
            <a:grpSpLocks/>
          </p:cNvGrpSpPr>
          <p:nvPr/>
        </p:nvGrpSpPr>
        <p:grpSpPr bwMode="auto">
          <a:xfrm>
            <a:off x="5453063" y="982663"/>
            <a:ext cx="1333500" cy="403225"/>
            <a:chOff x="3435" y="619"/>
            <a:chExt cx="840" cy="254"/>
          </a:xfrm>
        </p:grpSpPr>
        <p:sp>
          <p:nvSpPr>
            <p:cNvPr id="29" name="Freeform 28"/>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Lst>
              <a:ahLst/>
              <a:cxnLst>
                <a:cxn ang="0">
                  <a:pos x="T0" y="T1"/>
                </a:cxn>
                <a:cxn ang="0">
                  <a:pos x="T2" y="T3"/>
                </a:cxn>
                <a:cxn ang="0">
                  <a:pos x="T4" y="T5"/>
                </a:cxn>
                <a:cxn ang="0">
                  <a:pos x="T6" y="T7"/>
                </a:cxn>
                <a:cxn ang="0">
                  <a:pos x="T8" y="T9"/>
                </a:cxn>
              </a:cxnLst>
              <a:rect l="0" t="0" r="r" b="b"/>
              <a:pathLst>
                <a:path w="840" h="247">
                  <a:moveTo>
                    <a:pt x="839" y="246"/>
                  </a:moveTo>
                  <a:lnTo>
                    <a:pt x="839" y="0"/>
                  </a:lnTo>
                  <a:lnTo>
                    <a:pt x="0" y="0"/>
                  </a:lnTo>
                  <a:lnTo>
                    <a:pt x="0" y="246"/>
                  </a:lnTo>
                  <a:lnTo>
                    <a:pt x="839" y="2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30" name="Rectangle 29"/>
            <p:cNvSpPr>
              <a:spLocks noChangeArrowheads="1"/>
            </p:cNvSpPr>
            <p:nvPr/>
          </p:nvSpPr>
          <p:spPr bwMode="auto">
            <a:xfrm>
              <a:off x="3471" y="619"/>
              <a:ext cx="78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Employees</a:t>
              </a:r>
            </a:p>
          </p:txBody>
        </p:sp>
      </p:grpSp>
      <p:sp>
        <p:nvSpPr>
          <p:cNvPr id="31" name="Rectangle 31"/>
          <p:cNvSpPr>
            <a:spLocks noChangeArrowheads="1"/>
          </p:cNvSpPr>
          <p:nvPr/>
        </p:nvSpPr>
        <p:spPr bwMode="auto">
          <a:xfrm>
            <a:off x="5546725" y="1874838"/>
            <a:ext cx="1039813"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Monitors</a:t>
            </a:r>
          </a:p>
        </p:txBody>
      </p:sp>
      <p:sp>
        <p:nvSpPr>
          <p:cNvPr id="32" name="Rectangle 32"/>
          <p:cNvSpPr>
            <a:spLocks noChangeArrowheads="1"/>
          </p:cNvSpPr>
          <p:nvPr/>
        </p:nvSpPr>
        <p:spPr bwMode="auto">
          <a:xfrm>
            <a:off x="3319463" y="2771775"/>
            <a:ext cx="5781675" cy="1741488"/>
          </a:xfrm>
          <a:prstGeom prst="rect">
            <a:avLst/>
          </a:prstGeom>
          <a:noFill/>
          <a:ln w="25400">
            <a:solidFill>
              <a:schemeClr val="tx2"/>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3" name="Line 33"/>
          <p:cNvSpPr>
            <a:spLocks noChangeShapeType="1"/>
          </p:cNvSpPr>
          <p:nvPr/>
        </p:nvSpPr>
        <p:spPr bwMode="auto">
          <a:xfrm>
            <a:off x="3832225" y="3694113"/>
            <a:ext cx="611188"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4" name="Line 34"/>
          <p:cNvSpPr>
            <a:spLocks noChangeShapeType="1"/>
          </p:cNvSpPr>
          <p:nvPr/>
        </p:nvSpPr>
        <p:spPr bwMode="auto">
          <a:xfrm>
            <a:off x="4721225" y="3294063"/>
            <a:ext cx="9525" cy="593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5" name="Line 35"/>
          <p:cNvSpPr>
            <a:spLocks noChangeShapeType="1"/>
          </p:cNvSpPr>
          <p:nvPr/>
        </p:nvSpPr>
        <p:spPr bwMode="auto">
          <a:xfrm flipH="1">
            <a:off x="4946650" y="3694113"/>
            <a:ext cx="6064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6" name="Line 36"/>
          <p:cNvSpPr>
            <a:spLocks noChangeShapeType="1"/>
          </p:cNvSpPr>
          <p:nvPr/>
        </p:nvSpPr>
        <p:spPr bwMode="auto">
          <a:xfrm>
            <a:off x="6970713" y="3679825"/>
            <a:ext cx="490537" cy="2301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7" name="Line 37"/>
          <p:cNvSpPr>
            <a:spLocks noChangeShapeType="1"/>
          </p:cNvSpPr>
          <p:nvPr/>
        </p:nvSpPr>
        <p:spPr bwMode="auto">
          <a:xfrm>
            <a:off x="7756525" y="3405188"/>
            <a:ext cx="0" cy="5207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8" name="Line 38"/>
          <p:cNvSpPr>
            <a:spLocks noChangeShapeType="1"/>
          </p:cNvSpPr>
          <p:nvPr/>
        </p:nvSpPr>
        <p:spPr bwMode="auto">
          <a:xfrm flipH="1">
            <a:off x="8147050" y="3694113"/>
            <a:ext cx="347663" cy="2317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9" name="Line 39"/>
          <p:cNvSpPr>
            <a:spLocks noChangeShapeType="1"/>
          </p:cNvSpPr>
          <p:nvPr/>
        </p:nvSpPr>
        <p:spPr bwMode="auto">
          <a:xfrm>
            <a:off x="6064250" y="2398713"/>
            <a:ext cx="0" cy="35401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0" name="Line 40"/>
          <p:cNvSpPr>
            <a:spLocks noChangeShapeType="1"/>
          </p:cNvSpPr>
          <p:nvPr/>
        </p:nvSpPr>
        <p:spPr bwMode="auto">
          <a:xfrm>
            <a:off x="6711950" y="2073275"/>
            <a:ext cx="200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 name="Line 41"/>
          <p:cNvSpPr>
            <a:spLocks noChangeShapeType="1"/>
          </p:cNvSpPr>
          <p:nvPr/>
        </p:nvSpPr>
        <p:spPr bwMode="auto">
          <a:xfrm flipV="1">
            <a:off x="6062663" y="1381125"/>
            <a:ext cx="0" cy="361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2" name="Freeform 42"/>
          <p:cNvSpPr>
            <a:spLocks/>
          </p:cNvSpPr>
          <p:nvPr/>
        </p:nvSpPr>
        <p:spPr bwMode="auto">
          <a:xfrm>
            <a:off x="6445250" y="379413"/>
            <a:ext cx="896938" cy="38100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3" name="Freeform 43"/>
          <p:cNvSpPr>
            <a:spLocks/>
          </p:cNvSpPr>
          <p:nvPr/>
        </p:nvSpPr>
        <p:spPr bwMode="auto">
          <a:xfrm>
            <a:off x="4800600" y="379413"/>
            <a:ext cx="896938"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4" name="Freeform 44"/>
          <p:cNvSpPr>
            <a:spLocks/>
          </p:cNvSpPr>
          <p:nvPr/>
        </p:nvSpPr>
        <p:spPr bwMode="auto">
          <a:xfrm>
            <a:off x="5605463" y="98425"/>
            <a:ext cx="896937"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2 h 241"/>
              <a:gd name="T14" fmla="*/ 355 w 565"/>
              <a:gd name="T15" fmla="*/ 5 h 241"/>
              <a:gd name="T16" fmla="*/ 307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1 h 241"/>
              <a:gd name="T38" fmla="*/ 10 w 565"/>
              <a:gd name="T39" fmla="*/ 151 h 241"/>
              <a:gd name="T40" fmla="*/ 27 w 565"/>
              <a:gd name="T41" fmla="*/ 171 h 241"/>
              <a:gd name="T42" fmla="*/ 51 w 565"/>
              <a:gd name="T43" fmla="*/ 189 h 241"/>
              <a:gd name="T44" fmla="*/ 83 w 565"/>
              <a:gd name="T45" fmla="*/ 205 h 241"/>
              <a:gd name="T46" fmla="*/ 121 w 565"/>
              <a:gd name="T47" fmla="*/ 218 h 241"/>
              <a:gd name="T48" fmla="*/ 164 w 565"/>
              <a:gd name="T49" fmla="*/ 229 h 241"/>
              <a:gd name="T50" fmla="*/ 210 w 565"/>
              <a:gd name="T51" fmla="*/ 236 h 241"/>
              <a:gd name="T52" fmla="*/ 258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5" name="Rectangle 45"/>
          <p:cNvSpPr>
            <a:spLocks noChangeArrowheads="1"/>
          </p:cNvSpPr>
          <p:nvPr/>
        </p:nvSpPr>
        <p:spPr bwMode="auto">
          <a:xfrm>
            <a:off x="6638925" y="377825"/>
            <a:ext cx="430213"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lot</a:t>
            </a:r>
          </a:p>
        </p:txBody>
      </p:sp>
      <p:sp>
        <p:nvSpPr>
          <p:cNvPr id="46" name="Rectangle 46"/>
          <p:cNvSpPr>
            <a:spLocks noChangeArrowheads="1"/>
          </p:cNvSpPr>
          <p:nvPr/>
        </p:nvSpPr>
        <p:spPr bwMode="auto">
          <a:xfrm>
            <a:off x="5732463" y="152400"/>
            <a:ext cx="7112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name</a:t>
            </a:r>
          </a:p>
        </p:txBody>
      </p:sp>
      <p:sp>
        <p:nvSpPr>
          <p:cNvPr id="47" name="Rectangle 47"/>
          <p:cNvSpPr>
            <a:spLocks noChangeArrowheads="1"/>
          </p:cNvSpPr>
          <p:nvPr/>
        </p:nvSpPr>
        <p:spPr bwMode="auto">
          <a:xfrm>
            <a:off x="4949825" y="368300"/>
            <a:ext cx="53022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ssn</a:t>
            </a:r>
          </a:p>
        </p:txBody>
      </p:sp>
      <p:sp>
        <p:nvSpPr>
          <p:cNvPr id="48" name="Line 48"/>
          <p:cNvSpPr>
            <a:spLocks noChangeShapeType="1"/>
          </p:cNvSpPr>
          <p:nvPr/>
        </p:nvSpPr>
        <p:spPr bwMode="auto">
          <a:xfrm>
            <a:off x="5248275" y="784225"/>
            <a:ext cx="552450" cy="2000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9" name="Line 49"/>
          <p:cNvSpPr>
            <a:spLocks noChangeShapeType="1"/>
          </p:cNvSpPr>
          <p:nvPr/>
        </p:nvSpPr>
        <p:spPr bwMode="auto">
          <a:xfrm>
            <a:off x="6065838" y="479425"/>
            <a:ext cx="0" cy="488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0" name="Line 50"/>
          <p:cNvSpPr>
            <a:spLocks noChangeShapeType="1"/>
          </p:cNvSpPr>
          <p:nvPr/>
        </p:nvSpPr>
        <p:spPr bwMode="auto">
          <a:xfrm flipH="1">
            <a:off x="6364288" y="768350"/>
            <a:ext cx="5302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1" name="Line 51"/>
          <p:cNvSpPr>
            <a:spLocks noChangeShapeType="1"/>
          </p:cNvSpPr>
          <p:nvPr/>
        </p:nvSpPr>
        <p:spPr bwMode="auto">
          <a:xfrm flipH="1">
            <a:off x="5070475" y="4083050"/>
            <a:ext cx="65881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2" name="Line 52"/>
          <p:cNvSpPr>
            <a:spLocks noChangeShapeType="1"/>
          </p:cNvSpPr>
          <p:nvPr/>
        </p:nvSpPr>
        <p:spPr bwMode="auto">
          <a:xfrm>
            <a:off x="7048500" y="4090988"/>
            <a:ext cx="239713"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3" name="Freeform 53"/>
          <p:cNvSpPr>
            <a:spLocks/>
          </p:cNvSpPr>
          <p:nvPr/>
        </p:nvSpPr>
        <p:spPr bwMode="auto">
          <a:xfrm>
            <a:off x="5943600" y="2895600"/>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54" name="Rectangle 54"/>
          <p:cNvSpPr>
            <a:spLocks noChangeArrowheads="1"/>
          </p:cNvSpPr>
          <p:nvPr/>
        </p:nvSpPr>
        <p:spPr bwMode="auto">
          <a:xfrm>
            <a:off x="6019800" y="2895600"/>
            <a:ext cx="700088"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since</a:t>
            </a:r>
          </a:p>
        </p:txBody>
      </p:sp>
      <p:sp>
        <p:nvSpPr>
          <p:cNvPr id="55" name="Line 55"/>
          <p:cNvSpPr>
            <a:spLocks noChangeShapeType="1"/>
          </p:cNvSpPr>
          <p:nvPr/>
        </p:nvSpPr>
        <p:spPr bwMode="auto">
          <a:xfrm flipV="1">
            <a:off x="6400800" y="3276600"/>
            <a:ext cx="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xmlns="" val="262953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838199" y="445036"/>
            <a:ext cx="7816187" cy="1078964"/>
          </a:xfrm>
          <a:noFill/>
          <a:ln/>
        </p:spPr>
        <p:txBody>
          <a:bodyPr>
            <a:normAutofit fontScale="90000"/>
          </a:bodyPr>
          <a:lstStyle/>
          <a:p>
            <a:r>
              <a:rPr lang="es-ES_tradnl" sz="3600"/>
              <a:t>Conceptual Design Using the ER Model</a:t>
            </a:r>
          </a:p>
        </p:txBody>
      </p:sp>
      <p:sp>
        <p:nvSpPr>
          <p:cNvPr id="5" name="Rectangle 5"/>
          <p:cNvSpPr txBox="1">
            <a:spLocks noChangeArrowheads="1"/>
          </p:cNvSpPr>
          <p:nvPr/>
        </p:nvSpPr>
        <p:spPr>
          <a:xfrm>
            <a:off x="609599" y="1640262"/>
            <a:ext cx="8582479" cy="4836737"/>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smtClean="0">
                <a:solidFill>
                  <a:schemeClr val="accent2"/>
                </a:solidFill>
              </a:rPr>
              <a:t>Design choices:</a:t>
            </a:r>
            <a:endParaRPr lang="en-US" smtClean="0">
              <a:solidFill>
                <a:schemeClr val="accent2"/>
              </a:solidFill>
            </a:endParaRPr>
          </a:p>
          <a:p>
            <a:pPr lvl="1">
              <a:buSzPct val="75000"/>
            </a:pPr>
            <a:r>
              <a:rPr lang="en-US" smtClean="0"/>
              <a:t>Should a concept be modeled as an entity or an attribute?</a:t>
            </a:r>
          </a:p>
          <a:p>
            <a:pPr lvl="1">
              <a:buSzPct val="75000"/>
            </a:pPr>
            <a:r>
              <a:rPr lang="en-US" smtClean="0"/>
              <a:t>Should a concept be modeled as an entity or a relationship?</a:t>
            </a:r>
          </a:p>
          <a:p>
            <a:pPr lvl="1">
              <a:buSzPct val="75000"/>
            </a:pPr>
            <a:r>
              <a:rPr lang="en-US" smtClean="0"/>
              <a:t>Identifying relationships: Binary or ternary? Aggregation?</a:t>
            </a:r>
          </a:p>
          <a:p>
            <a:r>
              <a:rPr lang="en-US" smtClean="0"/>
              <a:t>Constraints in the ER Model:</a:t>
            </a:r>
          </a:p>
          <a:p>
            <a:pPr lvl="1">
              <a:buSzPct val="75000"/>
            </a:pPr>
            <a:r>
              <a:rPr lang="en-US" smtClean="0"/>
              <a:t>A lot of data semantics can (and should) be captured.</a:t>
            </a:r>
          </a:p>
          <a:p>
            <a:pPr lvl="1">
              <a:buSzPct val="75000"/>
            </a:pPr>
            <a:r>
              <a:rPr lang="en-US" smtClean="0"/>
              <a:t>But some constraints cannot be captured in ER diagrams</a:t>
            </a:r>
            <a:r>
              <a:rPr lang="es-ES_tradnl" smtClean="0"/>
              <a:t>.</a:t>
            </a:r>
            <a:endParaRPr lang="es-ES_tradnl" dirty="0"/>
          </a:p>
        </p:txBody>
      </p:sp>
    </p:spTree>
    <p:extLst>
      <p:ext uri="{BB962C8B-B14F-4D97-AF65-F5344CB8AC3E}">
        <p14:creationId xmlns:p14="http://schemas.microsoft.com/office/powerpoint/2010/main" xmlns="" val="349129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fontScale="85000" lnSpcReduction="20000"/>
          </a:bodyPr>
          <a:lstStyle/>
          <a:p>
            <a:r>
              <a:rPr lang="en-US" altLang="en-US" dirty="0" smtClean="0"/>
              <a:t>A </a:t>
            </a:r>
            <a:r>
              <a:rPr lang="en-US" altLang="en-US" b="1" dirty="0" smtClean="0"/>
              <a:t>key </a:t>
            </a:r>
            <a:r>
              <a:rPr lang="en-US" altLang="en-US" dirty="0" smtClean="0"/>
              <a:t>in a table is a field or group of fields that creates identity, makes relationship with another table and/or make a table more efficient.</a:t>
            </a:r>
          </a:p>
          <a:p>
            <a:pPr marL="0" indent="0">
              <a:buNone/>
            </a:pPr>
            <a:r>
              <a:rPr lang="en-IN" dirty="0" smtClean="0"/>
              <a:t>Super Key – An attribute or a combination of attribute that is used to identify the records uniquely is known as Super Key. A table can have many Super Keys. </a:t>
            </a:r>
          </a:p>
          <a:p>
            <a:pPr marL="0" indent="0">
              <a:buNone/>
            </a:pPr>
            <a:r>
              <a:rPr lang="en-IN" dirty="0" smtClean="0"/>
              <a:t>E.g. of Super Key </a:t>
            </a:r>
          </a:p>
          <a:p>
            <a:pPr marL="0" indent="0">
              <a:buNone/>
            </a:pPr>
            <a:r>
              <a:rPr lang="en-IN" dirty="0" smtClean="0"/>
              <a:t>1 ID </a:t>
            </a:r>
          </a:p>
          <a:p>
            <a:pPr marL="0" indent="0">
              <a:buNone/>
            </a:pPr>
            <a:r>
              <a:rPr lang="en-IN" dirty="0" smtClean="0"/>
              <a:t>2 ID, Name </a:t>
            </a:r>
          </a:p>
          <a:p>
            <a:pPr marL="0" indent="0">
              <a:buNone/>
            </a:pPr>
            <a:r>
              <a:rPr lang="en-IN" dirty="0" smtClean="0"/>
              <a:t>3 ID, Address </a:t>
            </a:r>
          </a:p>
          <a:p>
            <a:pPr marL="0" indent="0">
              <a:buNone/>
            </a:pPr>
            <a:r>
              <a:rPr lang="en-IN" dirty="0" smtClean="0"/>
              <a:t>4 ID, </a:t>
            </a:r>
            <a:r>
              <a:rPr lang="en-IN" dirty="0" err="1" smtClean="0"/>
              <a:t>Department_ID</a:t>
            </a:r>
            <a:r>
              <a:rPr lang="en-IN" dirty="0" smtClean="0"/>
              <a:t> </a:t>
            </a:r>
          </a:p>
          <a:p>
            <a:pPr marL="0" indent="0">
              <a:buNone/>
            </a:pPr>
            <a:r>
              <a:rPr lang="en-IN" dirty="0" smtClean="0"/>
              <a:t>5 ID, Salary </a:t>
            </a:r>
          </a:p>
          <a:p>
            <a:pPr marL="0" indent="0">
              <a:buNone/>
            </a:pPr>
            <a:r>
              <a:rPr lang="en-IN" dirty="0" smtClean="0"/>
              <a:t>6 Name, Address</a:t>
            </a:r>
          </a:p>
          <a:p>
            <a:pPr marL="0" indent="0">
              <a:buNone/>
            </a:pPr>
            <a:r>
              <a:rPr lang="en-IN" dirty="0" smtClean="0"/>
              <a:t> 7 Name, Address, </a:t>
            </a:r>
            <a:r>
              <a:rPr lang="en-IN" dirty="0" err="1" smtClean="0"/>
              <a:t>Department_ID</a:t>
            </a:r>
            <a:r>
              <a:rPr lang="en-IN" dirty="0" smtClean="0"/>
              <a:t> ………… So on as any combination which can identify the records uniquely will be a Super Key. table or be NULL.</a:t>
            </a:r>
            <a:endParaRPr lang="en-US" altLang="en-US" b="1" dirty="0" smtClean="0"/>
          </a:p>
          <a:p>
            <a:endParaRPr lang="en-US" altLang="en-US" dirty="0" smtClean="0"/>
          </a:p>
        </p:txBody>
      </p:sp>
      <p:sp>
        <p:nvSpPr>
          <p:cNvPr id="19458" name="Rectangle 2"/>
          <p:cNvSpPr>
            <a:spLocks noGrp="1" noChangeArrowheads="1"/>
          </p:cNvSpPr>
          <p:nvPr>
            <p:ph type="title"/>
          </p:nvPr>
        </p:nvSpPr>
        <p:spPr/>
        <p:txBody>
          <a:bodyPr/>
          <a:lstStyle/>
          <a:p>
            <a:r>
              <a:rPr lang="en-US" altLang="en-US" smtClean="0"/>
              <a:t>Key in a table</a:t>
            </a:r>
          </a:p>
        </p:txBody>
      </p:sp>
    </p:spTree>
    <p:extLst>
      <p:ext uri="{BB962C8B-B14F-4D97-AF65-F5344CB8AC3E}">
        <p14:creationId xmlns:p14="http://schemas.microsoft.com/office/powerpoint/2010/main" xmlns="" val="97008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normAutofit lnSpcReduction="10000"/>
          </a:bodyPr>
          <a:lstStyle/>
          <a:p>
            <a:pPr marL="0" indent="0">
              <a:buNone/>
            </a:pPr>
            <a:r>
              <a:rPr lang="en-IN" dirty="0" smtClean="0"/>
              <a:t>(II) Candidate Key – It can be defined as minimal Super Key or irreducible Super Key. In other words an attribute or a combination of attribute that identifies the record uniquely but none of its proper subsets can identify the records uniquely. </a:t>
            </a:r>
          </a:p>
          <a:p>
            <a:pPr marL="0" indent="0">
              <a:buNone/>
            </a:pPr>
            <a:r>
              <a:rPr lang="en-IN" dirty="0" smtClean="0"/>
              <a:t>E.g. of Candidate Key </a:t>
            </a:r>
          </a:p>
          <a:p>
            <a:pPr marL="0" indent="0">
              <a:buNone/>
            </a:pPr>
            <a:r>
              <a:rPr lang="en-IN" dirty="0" smtClean="0"/>
              <a:t>1 Code </a:t>
            </a:r>
          </a:p>
          <a:p>
            <a:pPr marL="0" indent="0">
              <a:buNone/>
            </a:pPr>
            <a:r>
              <a:rPr lang="en-IN" dirty="0" smtClean="0"/>
              <a:t>2 Name, Address </a:t>
            </a:r>
          </a:p>
          <a:p>
            <a:pPr marL="0" indent="0">
              <a:buNone/>
            </a:pPr>
            <a:r>
              <a:rPr lang="en-IN" dirty="0" smtClean="0"/>
              <a:t>For above table we have only two Candidate Keys (i.e. Irreducible Super Key) used to identify the records from the table uniquely. Code Key can identify the record uniquely and similarly combination of Name and Address can identify the record uniquely, but neither Name nor Address can be used to identify the records uniquely as it might be possible that we have two employees with similar name or two employees from the same house. </a:t>
            </a:r>
            <a:endParaRPr lang="en-IN" dirty="0"/>
          </a:p>
        </p:txBody>
      </p:sp>
    </p:spTree>
    <p:extLst>
      <p:ext uri="{BB962C8B-B14F-4D97-AF65-F5344CB8AC3E}">
        <p14:creationId xmlns:p14="http://schemas.microsoft.com/office/powerpoint/2010/main" xmlns="" val="81368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altLang="en-US" smtClean="0"/>
              <a:t>A </a:t>
            </a:r>
            <a:r>
              <a:rPr lang="en-US" altLang="en-US" b="1" smtClean="0"/>
              <a:t>Primary key </a:t>
            </a:r>
            <a:r>
              <a:rPr lang="en-US" altLang="en-US" smtClean="0"/>
              <a:t>is a key that uniquely identifies a row in each table. It is normally denoted with its first two letters, namely, </a:t>
            </a:r>
            <a:r>
              <a:rPr lang="en-US" altLang="en-US" b="1" smtClean="0"/>
              <a:t>PK</a:t>
            </a:r>
            <a:r>
              <a:rPr lang="en-US" altLang="en-US" smtClean="0"/>
              <a:t>.</a:t>
            </a:r>
          </a:p>
          <a:p>
            <a:r>
              <a:rPr lang="en-US" altLang="en-US" smtClean="0"/>
              <a:t>A </a:t>
            </a:r>
            <a:r>
              <a:rPr lang="en-US" altLang="en-US" b="1" smtClean="0"/>
              <a:t>Foreign key</a:t>
            </a:r>
            <a:r>
              <a:rPr lang="en-US" altLang="en-US" smtClean="0"/>
              <a:t> is a key borrowed from another related table (that’s why its foreign) in order to make the relationship between two tables. It is normally denoted with its first two letters, namely, </a:t>
            </a:r>
            <a:r>
              <a:rPr lang="en-US" altLang="en-US" b="1" smtClean="0"/>
              <a:t>FK</a:t>
            </a:r>
            <a:r>
              <a:rPr lang="en-US" altLang="en-US" smtClean="0"/>
              <a:t>.</a:t>
            </a:r>
          </a:p>
          <a:p>
            <a:endParaRPr lang="en-US" altLang="en-US" smtClean="0"/>
          </a:p>
        </p:txBody>
      </p:sp>
      <p:sp>
        <p:nvSpPr>
          <p:cNvPr id="21506" name="Rectangle 2"/>
          <p:cNvSpPr>
            <a:spLocks noGrp="1" noChangeArrowheads="1"/>
          </p:cNvSpPr>
          <p:nvPr>
            <p:ph type="title"/>
          </p:nvPr>
        </p:nvSpPr>
        <p:spPr/>
        <p:txBody>
          <a:bodyPr/>
          <a:lstStyle/>
          <a:p>
            <a:r>
              <a:rPr lang="en-US" altLang="en-US" smtClean="0"/>
              <a:t>Primary Key &amp; Foreign</a:t>
            </a:r>
          </a:p>
        </p:txBody>
      </p:sp>
    </p:spTree>
    <p:extLst>
      <p:ext uri="{BB962C8B-B14F-4D97-AF65-F5344CB8AC3E}">
        <p14:creationId xmlns:p14="http://schemas.microsoft.com/office/powerpoint/2010/main" xmlns="" val="851352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endParaRPr lang="en-US" altLang="en-US" smtClean="0"/>
          </a:p>
          <a:p>
            <a:endParaRPr lang="en-US" altLang="en-US" smtClean="0"/>
          </a:p>
        </p:txBody>
      </p:sp>
      <p:sp>
        <p:nvSpPr>
          <p:cNvPr id="23554" name="Rectangle 2"/>
          <p:cNvSpPr>
            <a:spLocks noGrp="1" noChangeArrowheads="1"/>
          </p:cNvSpPr>
          <p:nvPr>
            <p:ph type="title"/>
          </p:nvPr>
        </p:nvSpPr>
        <p:spPr/>
        <p:txBody>
          <a:bodyPr>
            <a:normAutofit fontScale="90000"/>
          </a:bodyPr>
          <a:lstStyle/>
          <a:p>
            <a:r>
              <a:rPr lang="en-US" altLang="en-US" smtClean="0"/>
              <a:t>Examples from Premier Database – Primary Key</a:t>
            </a:r>
          </a:p>
        </p:txBody>
      </p:sp>
      <p:pic>
        <p:nvPicPr>
          <p:cNvPr id="2355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9800" y="1828800"/>
            <a:ext cx="7696200"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3558" name="Straight Arrow Connector 6"/>
          <p:cNvCxnSpPr>
            <a:cxnSpLocks noChangeShapeType="1"/>
          </p:cNvCxnSpPr>
          <p:nvPr/>
        </p:nvCxnSpPr>
        <p:spPr bwMode="auto">
          <a:xfrm flipV="1">
            <a:off x="2514600" y="3505200"/>
            <a:ext cx="0" cy="9906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3559" name="TextBox 8"/>
          <p:cNvSpPr txBox="1">
            <a:spLocks noChangeArrowheads="1"/>
          </p:cNvSpPr>
          <p:nvPr/>
        </p:nvSpPr>
        <p:spPr bwMode="auto">
          <a:xfrm>
            <a:off x="2362200" y="4572001"/>
            <a:ext cx="457993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a:latin typeface="Times New Roman" panose="02020603050405020304" pitchFamily="18" charset="0"/>
              </a:rPr>
              <a:t>Repnum</a:t>
            </a:r>
            <a:r>
              <a:rPr lang="en-US" altLang="en-US" sz="2000">
                <a:latin typeface="Times New Roman" panose="02020603050405020304" pitchFamily="18" charset="0"/>
              </a:rPr>
              <a:t> uniquely identifies the </a:t>
            </a:r>
            <a:r>
              <a:rPr lang="en-US" altLang="en-US" sz="2000" i="1">
                <a:latin typeface="Times New Roman" panose="02020603050405020304" pitchFamily="18" charset="0"/>
              </a:rPr>
              <a:t>Rep </a:t>
            </a:r>
            <a:r>
              <a:rPr lang="en-US" altLang="en-US" sz="2000">
                <a:latin typeface="Times New Roman" panose="02020603050405020304" pitchFamily="18" charset="0"/>
              </a:rPr>
              <a:t>table </a:t>
            </a:r>
          </a:p>
          <a:p>
            <a:pPr eaLnBrk="1" hangingPunct="1">
              <a:spcBef>
                <a:spcPct val="0"/>
              </a:spcBef>
              <a:buFontTx/>
              <a:buNone/>
            </a:pPr>
            <a:r>
              <a:rPr lang="en-US" altLang="en-US" sz="2000">
                <a:latin typeface="Times New Roman" panose="02020603050405020304" pitchFamily="18" charset="0"/>
              </a:rPr>
              <a:t>and is the primary key of this table.</a:t>
            </a:r>
          </a:p>
        </p:txBody>
      </p:sp>
    </p:spTree>
    <p:extLst>
      <p:ext uri="{BB962C8B-B14F-4D97-AF65-F5344CB8AC3E}">
        <p14:creationId xmlns:p14="http://schemas.microsoft.com/office/powerpoint/2010/main" xmlns="" val="324524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endParaRPr lang="en-US" altLang="en-US" smtClean="0"/>
          </a:p>
          <a:p>
            <a:endParaRPr lang="en-US" altLang="en-US" smtClean="0"/>
          </a:p>
        </p:txBody>
      </p:sp>
      <p:sp>
        <p:nvSpPr>
          <p:cNvPr id="25602" name="Rectangle 2"/>
          <p:cNvSpPr>
            <a:spLocks noGrp="1" noChangeArrowheads="1"/>
          </p:cNvSpPr>
          <p:nvPr>
            <p:ph type="title"/>
          </p:nvPr>
        </p:nvSpPr>
        <p:spPr/>
        <p:txBody>
          <a:bodyPr>
            <a:normAutofit fontScale="90000"/>
          </a:bodyPr>
          <a:lstStyle/>
          <a:p>
            <a:r>
              <a:rPr lang="en-US" altLang="en-US" smtClean="0"/>
              <a:t>Examples from Premier Database – Primary Key</a:t>
            </a:r>
          </a:p>
        </p:txBody>
      </p:sp>
      <p:cxnSp>
        <p:nvCxnSpPr>
          <p:cNvPr id="25605" name="Straight Arrow Connector 6"/>
          <p:cNvCxnSpPr>
            <a:cxnSpLocks noChangeShapeType="1"/>
          </p:cNvCxnSpPr>
          <p:nvPr/>
        </p:nvCxnSpPr>
        <p:spPr bwMode="auto">
          <a:xfrm flipV="1">
            <a:off x="2362200" y="5181600"/>
            <a:ext cx="0" cy="7620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5606" name="TextBox 8"/>
          <p:cNvSpPr txBox="1">
            <a:spLocks noChangeArrowheads="1"/>
          </p:cNvSpPr>
          <p:nvPr/>
        </p:nvSpPr>
        <p:spPr bwMode="auto">
          <a:xfrm>
            <a:off x="2896674" y="5181600"/>
            <a:ext cx="58039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err="1">
                <a:latin typeface="Times New Roman" panose="02020603050405020304" pitchFamily="18" charset="0"/>
              </a:rPr>
              <a:t>Customernum</a:t>
            </a:r>
            <a:r>
              <a:rPr lang="en-US" altLang="en-US" sz="2000" dirty="0">
                <a:latin typeface="Times New Roman" panose="02020603050405020304" pitchFamily="18" charset="0"/>
              </a:rPr>
              <a:t> uniquely identifies the </a:t>
            </a:r>
            <a:r>
              <a:rPr lang="en-US" altLang="en-US" sz="2000" i="1" dirty="0">
                <a:latin typeface="Times New Roman" panose="02020603050405020304" pitchFamily="18" charset="0"/>
              </a:rPr>
              <a:t>Customer </a:t>
            </a:r>
            <a:r>
              <a:rPr lang="en-US" altLang="en-US" sz="2000" dirty="0">
                <a:latin typeface="Times New Roman" panose="02020603050405020304" pitchFamily="18" charset="0"/>
              </a:rPr>
              <a:t>table </a:t>
            </a:r>
          </a:p>
          <a:p>
            <a:pPr eaLnBrk="1" hangingPunct="1">
              <a:spcBef>
                <a:spcPct val="0"/>
              </a:spcBef>
              <a:buFontTx/>
              <a:buNone/>
            </a:pPr>
            <a:r>
              <a:rPr lang="en-US" altLang="en-US" sz="2000" dirty="0">
                <a:latin typeface="Times New Roman" panose="02020603050405020304" pitchFamily="18" charset="0"/>
              </a:rPr>
              <a:t>and is the primary key of this table.</a:t>
            </a:r>
          </a:p>
        </p:txBody>
      </p:sp>
      <p:pic>
        <p:nvPicPr>
          <p:cNvPr id="2560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7400" y="1752600"/>
            <a:ext cx="7010400"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26104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endParaRPr lang="en-US" altLang="en-US" dirty="0" smtClean="0"/>
          </a:p>
          <a:p>
            <a:endParaRPr lang="en-US" altLang="en-US" dirty="0" smtClean="0"/>
          </a:p>
        </p:txBody>
      </p:sp>
      <p:sp>
        <p:nvSpPr>
          <p:cNvPr id="27650" name="Rectangle 2"/>
          <p:cNvSpPr>
            <a:spLocks noGrp="1" noChangeArrowheads="1"/>
          </p:cNvSpPr>
          <p:nvPr>
            <p:ph type="title"/>
          </p:nvPr>
        </p:nvSpPr>
        <p:spPr/>
        <p:txBody>
          <a:bodyPr>
            <a:normAutofit fontScale="90000"/>
          </a:bodyPr>
          <a:lstStyle/>
          <a:p>
            <a:r>
              <a:rPr lang="en-US" altLang="en-US" smtClean="0"/>
              <a:t>Examples from Premier Database – Primary Key</a:t>
            </a:r>
          </a:p>
        </p:txBody>
      </p:sp>
      <p:cxnSp>
        <p:nvCxnSpPr>
          <p:cNvPr id="27653" name="Straight Arrow Connector 6"/>
          <p:cNvCxnSpPr>
            <a:cxnSpLocks noChangeShapeType="1"/>
          </p:cNvCxnSpPr>
          <p:nvPr/>
        </p:nvCxnSpPr>
        <p:spPr bwMode="auto">
          <a:xfrm flipV="1">
            <a:off x="3886200" y="4572000"/>
            <a:ext cx="0" cy="685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7654" name="TextBox 8"/>
          <p:cNvSpPr txBox="1">
            <a:spLocks noChangeArrowheads="1"/>
          </p:cNvSpPr>
          <p:nvPr/>
        </p:nvSpPr>
        <p:spPr bwMode="auto">
          <a:xfrm>
            <a:off x="5724660" y="4482927"/>
            <a:ext cx="6669088"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err="1">
                <a:latin typeface="Times New Roman" panose="02020603050405020304" pitchFamily="18" charset="0"/>
              </a:rPr>
              <a:t>Ordernum</a:t>
            </a:r>
            <a:r>
              <a:rPr lang="en-US" altLang="en-US" sz="2000" dirty="0">
                <a:latin typeface="Times New Roman" panose="02020603050405020304" pitchFamily="18" charset="0"/>
              </a:rPr>
              <a:t>  and </a:t>
            </a:r>
            <a:r>
              <a:rPr lang="en-US" altLang="en-US" sz="2000" b="1" dirty="0" err="1">
                <a:latin typeface="Times New Roman" panose="02020603050405020304" pitchFamily="18" charset="0"/>
              </a:rPr>
              <a:t>Partnum</a:t>
            </a:r>
            <a:r>
              <a:rPr lang="en-US" altLang="en-US" sz="2000" b="1" dirty="0">
                <a:latin typeface="Times New Roman" panose="02020603050405020304" pitchFamily="18" charset="0"/>
              </a:rPr>
              <a:t> </a:t>
            </a:r>
            <a:r>
              <a:rPr lang="en-US" altLang="en-US" sz="2000" dirty="0">
                <a:latin typeface="Times New Roman" panose="02020603050405020304" pitchFamily="18" charset="0"/>
              </a:rPr>
              <a:t>makes up the primary key</a:t>
            </a:r>
          </a:p>
          <a:p>
            <a:pPr eaLnBrk="1" hangingPunct="1">
              <a:spcBef>
                <a:spcPct val="0"/>
              </a:spcBef>
              <a:buFontTx/>
              <a:buNone/>
            </a:pPr>
            <a:r>
              <a:rPr lang="en-US" altLang="en-US" sz="2000" dirty="0">
                <a:latin typeface="Times New Roman" panose="02020603050405020304" pitchFamily="18" charset="0"/>
              </a:rPr>
              <a:t>Of the </a:t>
            </a:r>
            <a:r>
              <a:rPr lang="en-US" altLang="en-US" sz="2000" dirty="0" err="1">
                <a:latin typeface="Times New Roman" panose="02020603050405020304" pitchFamily="18" charset="0"/>
              </a:rPr>
              <a:t>OrderLine</a:t>
            </a:r>
            <a:r>
              <a:rPr lang="en-US" altLang="en-US" sz="2000" dirty="0">
                <a:latin typeface="Times New Roman" panose="02020603050405020304" pitchFamily="18" charset="0"/>
              </a:rPr>
              <a:t> table. This is what is known as a </a:t>
            </a:r>
            <a:r>
              <a:rPr lang="en-US" altLang="en-US" sz="2000" b="1" dirty="0">
                <a:latin typeface="Times New Roman" panose="02020603050405020304" pitchFamily="18" charset="0"/>
              </a:rPr>
              <a:t>Composite</a:t>
            </a:r>
          </a:p>
          <a:p>
            <a:pPr eaLnBrk="1" hangingPunct="1">
              <a:spcBef>
                <a:spcPct val="0"/>
              </a:spcBef>
              <a:buFontTx/>
              <a:buNone/>
            </a:pPr>
            <a:r>
              <a:rPr lang="en-US" altLang="en-US" sz="2000" b="1" dirty="0">
                <a:latin typeface="Times New Roman" panose="02020603050405020304" pitchFamily="18" charset="0"/>
              </a:rPr>
              <a:t>Primary key</a:t>
            </a:r>
            <a:r>
              <a:rPr lang="en-US" altLang="en-US" sz="2000" dirty="0">
                <a:latin typeface="Times New Roman" panose="02020603050405020304" pitchFamily="18" charset="0"/>
              </a:rPr>
              <a:t>, that is, primary key that is made up of more than</a:t>
            </a:r>
          </a:p>
          <a:p>
            <a:pPr eaLnBrk="1" hangingPunct="1">
              <a:spcBef>
                <a:spcPct val="0"/>
              </a:spcBef>
              <a:buFontTx/>
              <a:buNone/>
            </a:pPr>
            <a:r>
              <a:rPr lang="en-US" altLang="en-US" sz="2000" dirty="0">
                <a:latin typeface="Times New Roman" panose="02020603050405020304" pitchFamily="18" charset="0"/>
              </a:rPr>
              <a:t>one field.</a:t>
            </a:r>
          </a:p>
        </p:txBody>
      </p:sp>
      <p:pic>
        <p:nvPicPr>
          <p:cNvPr id="2765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76600" y="1524000"/>
            <a:ext cx="548640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7656" name="Straight Arrow Connector 10"/>
          <p:cNvCxnSpPr>
            <a:cxnSpLocks noChangeShapeType="1"/>
          </p:cNvCxnSpPr>
          <p:nvPr/>
        </p:nvCxnSpPr>
        <p:spPr bwMode="auto">
          <a:xfrm flipV="1">
            <a:off x="5029200" y="4572000"/>
            <a:ext cx="0" cy="6858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57" name="Straight Connector 12"/>
          <p:cNvCxnSpPr>
            <a:cxnSpLocks noChangeShapeType="1"/>
          </p:cNvCxnSpPr>
          <p:nvPr/>
        </p:nvCxnSpPr>
        <p:spPr bwMode="auto">
          <a:xfrm>
            <a:off x="3886200" y="5257800"/>
            <a:ext cx="1143000" cy="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3891049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 name="Rectangle 4"/>
          <p:cNvSpPr txBox="1">
            <a:spLocks noChangeArrowheads="1"/>
          </p:cNvSpPr>
          <p:nvPr/>
        </p:nvSpPr>
        <p:spPr>
          <a:xfrm>
            <a:off x="762000" y="342900"/>
            <a:ext cx="7772400" cy="1104900"/>
          </a:xfrm>
          <a:prstGeom prst="rect">
            <a:avLst/>
          </a:prstGeom>
          <a:noFill/>
          <a:ln/>
          <a:extLst>
            <a:ext uri="{91240B29-F687-4F45-9708-019B960494DF}">
              <a14:hiddenLine xmlns:a14="http://schemas.microsoft.com/office/drawing/2010/main" xmlns="" w="12700">
                <a:solidFill>
                  <a:schemeClr val="tx1"/>
                </a:solidFill>
                <a:miter lim="800000"/>
                <a:headEnd/>
                <a:tailEnd/>
              </a14:hiddenLine>
            </a:ext>
          </a:ex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mtClean="0"/>
              <a:t>Overview of Database Design</a:t>
            </a:r>
            <a:endParaRPr lang="es-ES_tradnl"/>
          </a:p>
        </p:txBody>
      </p:sp>
      <p:sp>
        <p:nvSpPr>
          <p:cNvPr id="7" name="Rectangle 5"/>
          <p:cNvSpPr txBox="1">
            <a:spLocks noChangeArrowheads="1"/>
          </p:cNvSpPr>
          <p:nvPr/>
        </p:nvSpPr>
        <p:spPr>
          <a:xfrm>
            <a:off x="76200" y="1295400"/>
            <a:ext cx="8915400" cy="5334000"/>
          </a:xfrm>
          <a:prstGeom prst="rect">
            <a:avLst/>
          </a:prstGeom>
          <a:noFill/>
          <a:ln/>
          <a:extLst>
            <a:ext uri="{91240B29-F687-4F45-9708-019B960494DF}">
              <a14:hiddenLine xmlns:a14="http://schemas.microsoft.com/office/drawing/2010/main" xmlns="" w="12700">
                <a:solidFill>
                  <a:schemeClr val="tx1"/>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u="sng" smtClean="0">
                <a:solidFill>
                  <a:schemeClr val="accent2"/>
                </a:solidFill>
              </a:rPr>
              <a:t>Requirements Analysis: </a:t>
            </a:r>
            <a:r>
              <a:rPr lang="en-US" sz="2400" smtClean="0"/>
              <a:t>Understand what data will be stored in the database, and the operations it will be subject to.</a:t>
            </a:r>
          </a:p>
          <a:p>
            <a:r>
              <a:rPr lang="en-US" i="1" u="sng" smtClean="0">
                <a:solidFill>
                  <a:schemeClr val="accent2"/>
                </a:solidFill>
              </a:rPr>
              <a:t>Conceptual Design</a:t>
            </a:r>
            <a:r>
              <a:rPr lang="en-US" smtClean="0"/>
              <a:t>:  </a:t>
            </a:r>
            <a:r>
              <a:rPr lang="en-US" i="1" smtClean="0"/>
              <a:t>(</a:t>
            </a:r>
            <a:r>
              <a:rPr lang="en-US" i="1" smtClean="0">
                <a:solidFill>
                  <a:schemeClr val="accent2"/>
                </a:solidFill>
              </a:rPr>
              <a:t>ER Model </a:t>
            </a:r>
            <a:r>
              <a:rPr lang="en-US" i="1" smtClean="0"/>
              <a:t>is used at this stage.) </a:t>
            </a:r>
            <a:endParaRPr lang="en-US" smtClean="0"/>
          </a:p>
          <a:p>
            <a:pPr lvl="1"/>
            <a:r>
              <a:rPr lang="en-US" smtClean="0"/>
              <a:t>What are the </a:t>
            </a:r>
            <a:r>
              <a:rPr lang="en-US" i="1" smtClean="0">
                <a:solidFill>
                  <a:schemeClr val="accent2"/>
                </a:solidFill>
              </a:rPr>
              <a:t>entities</a:t>
            </a:r>
            <a:r>
              <a:rPr lang="en-US" smtClean="0"/>
              <a:t> and </a:t>
            </a:r>
            <a:r>
              <a:rPr lang="en-US" i="1" smtClean="0">
                <a:solidFill>
                  <a:schemeClr val="accent2"/>
                </a:solidFill>
              </a:rPr>
              <a:t>relationships</a:t>
            </a:r>
            <a:r>
              <a:rPr lang="en-US" smtClean="0"/>
              <a:t> in the enterprise?</a:t>
            </a:r>
          </a:p>
          <a:p>
            <a:pPr lvl="1"/>
            <a:r>
              <a:rPr lang="en-US" smtClean="0"/>
              <a:t>What information about these entities and relationships should we store in the database?</a:t>
            </a:r>
          </a:p>
          <a:p>
            <a:pPr lvl="1"/>
            <a:r>
              <a:rPr lang="en-US" smtClean="0"/>
              <a:t>What are the </a:t>
            </a:r>
            <a:r>
              <a:rPr lang="en-US" i="1" smtClean="0"/>
              <a:t>integrity constraints </a:t>
            </a:r>
            <a:r>
              <a:rPr lang="en-US" smtClean="0"/>
              <a:t>or </a:t>
            </a:r>
            <a:r>
              <a:rPr lang="en-US" i="1" smtClean="0"/>
              <a:t>business rules </a:t>
            </a:r>
            <a:r>
              <a:rPr lang="en-US" smtClean="0"/>
              <a:t>that hold? </a:t>
            </a:r>
          </a:p>
          <a:p>
            <a:pPr lvl="1"/>
            <a:r>
              <a:rPr lang="en-US" smtClean="0"/>
              <a:t>A database `schema’ in the ER Model can be represented pictorially (</a:t>
            </a:r>
            <a:r>
              <a:rPr lang="en-US" i="1" smtClean="0"/>
              <a:t>ER diagrams</a:t>
            </a:r>
            <a:r>
              <a:rPr lang="en-US" smtClean="0"/>
              <a:t>).</a:t>
            </a:r>
          </a:p>
          <a:p>
            <a:pPr lvl="1"/>
            <a:r>
              <a:rPr lang="en-US" smtClean="0"/>
              <a:t>Can map an ER diagram into a relational schema.</a:t>
            </a:r>
          </a:p>
          <a:p>
            <a:r>
              <a:rPr lang="en-US" i="1" u="sng" smtClean="0">
                <a:solidFill>
                  <a:schemeClr val="accent2"/>
                </a:solidFill>
              </a:rPr>
              <a:t>Logical Design</a:t>
            </a:r>
            <a:r>
              <a:rPr lang="en-US" smtClean="0"/>
              <a:t>: </a:t>
            </a:r>
            <a:r>
              <a:rPr lang="en-US" sz="2400" smtClean="0"/>
              <a:t>Convert the conceptual database design into the data model underlying the DBMS chosen for the application.</a:t>
            </a:r>
            <a:endParaRPr lang="en-US" dirty="0"/>
          </a:p>
        </p:txBody>
      </p:sp>
    </p:spTree>
    <p:extLst>
      <p:ext uri="{BB962C8B-B14F-4D97-AF65-F5344CB8AC3E}">
        <p14:creationId xmlns:p14="http://schemas.microsoft.com/office/powerpoint/2010/main" xmlns="" val="57260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endParaRPr lang="en-US" altLang="en-US" smtClean="0"/>
          </a:p>
          <a:p>
            <a:endParaRPr lang="en-US" altLang="en-US" smtClean="0"/>
          </a:p>
        </p:txBody>
      </p:sp>
      <p:sp>
        <p:nvSpPr>
          <p:cNvPr id="31746" name="Rectangle 2"/>
          <p:cNvSpPr>
            <a:spLocks noGrp="1" noChangeArrowheads="1"/>
          </p:cNvSpPr>
          <p:nvPr>
            <p:ph type="title"/>
          </p:nvPr>
        </p:nvSpPr>
        <p:spPr>
          <a:xfrm>
            <a:off x="1752600" y="0"/>
            <a:ext cx="8915400" cy="1524000"/>
          </a:xfrm>
        </p:spPr>
        <p:txBody>
          <a:bodyPr/>
          <a:lstStyle/>
          <a:p>
            <a:r>
              <a:rPr lang="en-US" altLang="en-US" smtClean="0"/>
              <a:t>Examples from Premier Database – Foreign Key</a:t>
            </a:r>
          </a:p>
        </p:txBody>
      </p:sp>
      <p:pic>
        <p:nvPicPr>
          <p:cNvPr id="31749"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33600" y="1371600"/>
            <a:ext cx="6248400"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33600" y="3581400"/>
            <a:ext cx="6781800" cy="292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1751" name="Straight Arrow Connector 10"/>
          <p:cNvCxnSpPr>
            <a:cxnSpLocks noChangeShapeType="1"/>
          </p:cNvCxnSpPr>
          <p:nvPr/>
        </p:nvCxnSpPr>
        <p:spPr bwMode="auto">
          <a:xfrm>
            <a:off x="8534400" y="3276600"/>
            <a:ext cx="0" cy="45720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1752" name="TextBox 11"/>
          <p:cNvSpPr txBox="1">
            <a:spLocks noChangeArrowheads="1"/>
          </p:cNvSpPr>
          <p:nvPr/>
        </p:nvSpPr>
        <p:spPr bwMode="auto">
          <a:xfrm>
            <a:off x="5562600" y="2895600"/>
            <a:ext cx="49545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a:latin typeface="Times New Roman" panose="02020603050405020304" pitchFamily="18" charset="0"/>
              </a:rPr>
              <a:t>Repnum</a:t>
            </a:r>
            <a:r>
              <a:rPr lang="en-US" altLang="en-US" sz="1800">
                <a:latin typeface="Times New Roman" panose="02020603050405020304" pitchFamily="18" charset="0"/>
              </a:rPr>
              <a:t> is a </a:t>
            </a:r>
            <a:r>
              <a:rPr lang="en-US" altLang="en-US" sz="1800" i="1">
                <a:latin typeface="Times New Roman" panose="02020603050405020304" pitchFamily="18" charset="0"/>
              </a:rPr>
              <a:t>Foreign key</a:t>
            </a:r>
            <a:r>
              <a:rPr lang="en-US" altLang="en-US" sz="1800">
                <a:latin typeface="Times New Roman" panose="02020603050405020304" pitchFamily="18" charset="0"/>
              </a:rPr>
              <a:t> borrowed from Rep table</a:t>
            </a:r>
          </a:p>
        </p:txBody>
      </p:sp>
    </p:spTree>
    <p:extLst>
      <p:ext uri="{BB962C8B-B14F-4D97-AF65-F5344CB8AC3E}">
        <p14:creationId xmlns:p14="http://schemas.microsoft.com/office/powerpoint/2010/main" xmlns="" val="1658509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normAutofit lnSpcReduction="10000"/>
          </a:bodyPr>
          <a:lstStyle/>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r>
              <a:rPr lang="en-US" altLang="en-US" sz="2000"/>
              <a:t>One Rep could have one or more customer (one to many) using</a:t>
            </a:r>
          </a:p>
          <a:p>
            <a:pPr>
              <a:buFontTx/>
              <a:buNone/>
            </a:pPr>
            <a:r>
              <a:rPr lang="en-US" altLang="en-US" sz="2000"/>
              <a:t>Primary and foreign key to create the relationship.</a:t>
            </a:r>
          </a:p>
        </p:txBody>
      </p:sp>
      <p:sp>
        <p:nvSpPr>
          <p:cNvPr id="35842" name="Rectangle 2"/>
          <p:cNvSpPr>
            <a:spLocks noGrp="1" noChangeArrowheads="1"/>
          </p:cNvSpPr>
          <p:nvPr>
            <p:ph type="title"/>
          </p:nvPr>
        </p:nvSpPr>
        <p:spPr/>
        <p:txBody>
          <a:bodyPr/>
          <a:lstStyle/>
          <a:p>
            <a:r>
              <a:rPr lang="en-US" altLang="en-US" smtClean="0"/>
              <a:t>Notation example</a:t>
            </a:r>
          </a:p>
        </p:txBody>
      </p:sp>
      <p:graphicFrame>
        <p:nvGraphicFramePr>
          <p:cNvPr id="6" name="Table 5"/>
          <p:cNvGraphicFramePr>
            <a:graphicFrameLocks noGrp="1"/>
          </p:cNvGraphicFramePr>
          <p:nvPr/>
        </p:nvGraphicFramePr>
        <p:xfrm>
          <a:off x="2133600" y="1981200"/>
          <a:ext cx="2590800" cy="3205394"/>
        </p:xfrm>
        <a:graphic>
          <a:graphicData uri="http://schemas.openxmlformats.org/drawingml/2006/table">
            <a:tbl>
              <a:tblPr firstRow="1" bandRow="1">
                <a:tableStyleId>{ED083AE6-46FA-4A59-8FB0-9F97EB10719F}</a:tableStyleId>
              </a:tblPr>
              <a:tblGrid>
                <a:gridCol w="2590800"/>
              </a:tblGrid>
              <a:tr h="370772">
                <a:tc>
                  <a:txBody>
                    <a:bodyPr/>
                    <a:lstStyle/>
                    <a:p>
                      <a:r>
                        <a:rPr lang="en-US" sz="1800" dirty="0" smtClean="0"/>
                        <a:t>Customer</a:t>
                      </a:r>
                      <a:endParaRPr lang="en-US" sz="1800" dirty="0"/>
                    </a:p>
                  </a:txBody>
                  <a:tcPr marT="45711" marB="45711"/>
                </a:tc>
              </a:tr>
              <a:tr h="2834391">
                <a:tc>
                  <a:txBody>
                    <a:bodyPr/>
                    <a:lstStyle/>
                    <a:p>
                      <a:r>
                        <a:rPr lang="en-US" sz="1800" dirty="0" err="1" smtClean="0"/>
                        <a:t>Customernum</a:t>
                      </a:r>
                      <a:r>
                        <a:rPr lang="en-US" sz="1800" dirty="0" smtClean="0"/>
                        <a:t> (PK)</a:t>
                      </a:r>
                    </a:p>
                    <a:p>
                      <a:r>
                        <a:rPr lang="en-US" sz="1800" dirty="0" err="1" smtClean="0"/>
                        <a:t>Customername</a:t>
                      </a:r>
                      <a:endParaRPr lang="en-US" sz="1800" dirty="0" smtClean="0"/>
                    </a:p>
                    <a:p>
                      <a:r>
                        <a:rPr lang="en-US" sz="1800" dirty="0" smtClean="0"/>
                        <a:t>Street</a:t>
                      </a:r>
                    </a:p>
                    <a:p>
                      <a:r>
                        <a:rPr lang="en-US" sz="1800" dirty="0" smtClean="0"/>
                        <a:t>City</a:t>
                      </a:r>
                    </a:p>
                    <a:p>
                      <a:r>
                        <a:rPr lang="en-US" sz="1800" dirty="0" smtClean="0"/>
                        <a:t>State</a:t>
                      </a:r>
                    </a:p>
                    <a:p>
                      <a:r>
                        <a:rPr lang="en-US" sz="1800" dirty="0" smtClean="0"/>
                        <a:t>Zip</a:t>
                      </a:r>
                    </a:p>
                    <a:p>
                      <a:r>
                        <a:rPr lang="en-US" sz="1800" dirty="0" smtClean="0"/>
                        <a:t>Balance</a:t>
                      </a:r>
                    </a:p>
                    <a:p>
                      <a:r>
                        <a:rPr lang="en-US" sz="1800" dirty="0" err="1" smtClean="0"/>
                        <a:t>CreditLimit</a:t>
                      </a:r>
                      <a:endParaRPr lang="en-US" sz="1800" dirty="0" smtClean="0"/>
                    </a:p>
                    <a:p>
                      <a:r>
                        <a:rPr lang="en-US" sz="1800" dirty="0" err="1" smtClean="0"/>
                        <a:t>Repnum</a:t>
                      </a:r>
                      <a:r>
                        <a:rPr lang="en-US" sz="1800" dirty="0" smtClean="0"/>
                        <a:t> (FK)</a:t>
                      </a:r>
                    </a:p>
                    <a:p>
                      <a:endParaRPr lang="en-US" sz="1800" dirty="0"/>
                    </a:p>
                  </a:txBody>
                  <a:tcPr marT="45711" marB="45711"/>
                </a:tc>
              </a:tr>
            </a:tbl>
          </a:graphicData>
        </a:graphic>
      </p:graphicFrame>
      <p:graphicFrame>
        <p:nvGraphicFramePr>
          <p:cNvPr id="7" name="Table 6"/>
          <p:cNvGraphicFramePr>
            <a:graphicFrameLocks noGrp="1"/>
          </p:cNvGraphicFramePr>
          <p:nvPr/>
        </p:nvGraphicFramePr>
        <p:xfrm>
          <a:off x="7086600" y="1905000"/>
          <a:ext cx="2590800" cy="3205394"/>
        </p:xfrm>
        <a:graphic>
          <a:graphicData uri="http://schemas.openxmlformats.org/drawingml/2006/table">
            <a:tbl>
              <a:tblPr firstRow="1" bandRow="1">
                <a:tableStyleId>{ED083AE6-46FA-4A59-8FB0-9F97EB10719F}</a:tableStyleId>
              </a:tblPr>
              <a:tblGrid>
                <a:gridCol w="2590800"/>
              </a:tblGrid>
              <a:tr h="370772">
                <a:tc>
                  <a:txBody>
                    <a:bodyPr/>
                    <a:lstStyle/>
                    <a:p>
                      <a:r>
                        <a:rPr lang="en-US" sz="1800" dirty="0" smtClean="0"/>
                        <a:t>Rep</a:t>
                      </a:r>
                      <a:endParaRPr lang="en-US" sz="1800" dirty="0"/>
                    </a:p>
                  </a:txBody>
                  <a:tcPr marT="45711" marB="45711"/>
                </a:tc>
              </a:tr>
              <a:tr h="2834391">
                <a:tc>
                  <a:txBody>
                    <a:bodyPr/>
                    <a:lstStyle/>
                    <a:p>
                      <a:r>
                        <a:rPr lang="en-US" sz="1800" dirty="0" err="1" smtClean="0"/>
                        <a:t>Repnum</a:t>
                      </a:r>
                      <a:r>
                        <a:rPr lang="en-US" sz="1800" dirty="0" smtClean="0"/>
                        <a:t> (PK)</a:t>
                      </a:r>
                    </a:p>
                    <a:p>
                      <a:r>
                        <a:rPr lang="en-US" sz="1800" dirty="0" err="1" smtClean="0"/>
                        <a:t>Lastname</a:t>
                      </a:r>
                      <a:endParaRPr lang="en-US" sz="1800" dirty="0" smtClean="0"/>
                    </a:p>
                    <a:p>
                      <a:r>
                        <a:rPr lang="en-US" sz="1800" dirty="0" err="1" smtClean="0"/>
                        <a:t>Firstname</a:t>
                      </a:r>
                      <a:endParaRPr lang="en-US" sz="1800" dirty="0" smtClean="0"/>
                    </a:p>
                    <a:p>
                      <a:r>
                        <a:rPr lang="en-US" sz="1800" dirty="0" smtClean="0"/>
                        <a:t>Street</a:t>
                      </a:r>
                    </a:p>
                    <a:p>
                      <a:r>
                        <a:rPr lang="en-US" sz="1800" dirty="0" smtClean="0"/>
                        <a:t>City</a:t>
                      </a:r>
                    </a:p>
                    <a:p>
                      <a:r>
                        <a:rPr lang="en-US" sz="1800" dirty="0" smtClean="0"/>
                        <a:t>State</a:t>
                      </a:r>
                    </a:p>
                    <a:p>
                      <a:r>
                        <a:rPr lang="en-US" sz="1800" dirty="0" smtClean="0"/>
                        <a:t>Zip</a:t>
                      </a:r>
                    </a:p>
                    <a:p>
                      <a:r>
                        <a:rPr lang="en-US" sz="1800" dirty="0" smtClean="0"/>
                        <a:t>Commission</a:t>
                      </a:r>
                    </a:p>
                    <a:p>
                      <a:r>
                        <a:rPr lang="en-US" sz="1800" dirty="0" smtClean="0"/>
                        <a:t>Rate</a:t>
                      </a:r>
                    </a:p>
                    <a:p>
                      <a:endParaRPr lang="en-US" sz="1800" dirty="0"/>
                    </a:p>
                  </a:txBody>
                  <a:tcPr marT="45711" marB="45711"/>
                </a:tc>
              </a:tr>
            </a:tbl>
          </a:graphicData>
        </a:graphic>
      </p:graphicFrame>
      <p:cxnSp>
        <p:nvCxnSpPr>
          <p:cNvPr id="35861" name="Elbow Connector 10"/>
          <p:cNvCxnSpPr>
            <a:cxnSpLocks noChangeShapeType="1"/>
          </p:cNvCxnSpPr>
          <p:nvPr/>
        </p:nvCxnSpPr>
        <p:spPr bwMode="auto">
          <a:xfrm rot="10800000" flipV="1">
            <a:off x="4648200" y="2438400"/>
            <a:ext cx="2438400" cy="2286000"/>
          </a:xfrm>
          <a:prstGeom prst="bentConnector3">
            <a:avLst>
              <a:gd name="adj1" fmla="val 50000"/>
            </a:avLst>
          </a:prstGeom>
          <a:noFill/>
          <a:ln w="25400" algn="ctr">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35862" name="TextBox 11"/>
          <p:cNvSpPr txBox="1">
            <a:spLocks noChangeArrowheads="1"/>
          </p:cNvSpPr>
          <p:nvPr/>
        </p:nvSpPr>
        <p:spPr bwMode="auto">
          <a:xfrm>
            <a:off x="6629400" y="1981200"/>
            <a:ext cx="3127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imes New Roman" panose="02020603050405020304" pitchFamily="18" charset="0"/>
              </a:rPr>
              <a:t>1</a:t>
            </a:r>
          </a:p>
        </p:txBody>
      </p:sp>
      <p:sp>
        <p:nvSpPr>
          <p:cNvPr id="35863" name="TextBox 12"/>
          <p:cNvSpPr txBox="1">
            <a:spLocks noChangeArrowheads="1"/>
          </p:cNvSpPr>
          <p:nvPr/>
        </p:nvSpPr>
        <p:spPr bwMode="auto">
          <a:xfrm>
            <a:off x="4876800" y="4267200"/>
            <a:ext cx="4127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imes New Roman" panose="02020603050405020304" pitchFamily="18" charset="0"/>
              </a:rPr>
              <a:t>M</a:t>
            </a:r>
          </a:p>
        </p:txBody>
      </p:sp>
    </p:spTree>
    <p:extLst>
      <p:ext uri="{BB962C8B-B14F-4D97-AF65-F5344CB8AC3E}">
        <p14:creationId xmlns:p14="http://schemas.microsoft.com/office/powerpoint/2010/main" xmlns="" val="2775864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normAutofit/>
          </a:bodyPr>
          <a:lstStyle/>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r>
              <a:rPr lang="en-US" altLang="en-US" sz="2000"/>
              <a:t>Always remember the </a:t>
            </a:r>
            <a:r>
              <a:rPr lang="en-US" altLang="en-US" sz="2000" b="1"/>
              <a:t>many side has the Foreign key</a:t>
            </a:r>
            <a:r>
              <a:rPr lang="en-US" altLang="en-US" sz="2000"/>
              <a:t>. In this case the many side is on the Customer table and therefore has the foreign key Repnum which is the primary key of Rep table.</a:t>
            </a:r>
          </a:p>
        </p:txBody>
      </p:sp>
      <p:sp>
        <p:nvSpPr>
          <p:cNvPr id="37890" name="Rectangle 2"/>
          <p:cNvSpPr>
            <a:spLocks noGrp="1" noChangeArrowheads="1"/>
          </p:cNvSpPr>
          <p:nvPr>
            <p:ph type="title"/>
          </p:nvPr>
        </p:nvSpPr>
        <p:spPr/>
        <p:txBody>
          <a:bodyPr/>
          <a:lstStyle/>
          <a:p>
            <a:r>
              <a:rPr lang="en-US" altLang="en-US" smtClean="0"/>
              <a:t>Notation example</a:t>
            </a:r>
          </a:p>
        </p:txBody>
      </p:sp>
      <p:graphicFrame>
        <p:nvGraphicFramePr>
          <p:cNvPr id="6" name="Table 5"/>
          <p:cNvGraphicFramePr>
            <a:graphicFrameLocks noGrp="1"/>
          </p:cNvGraphicFramePr>
          <p:nvPr/>
        </p:nvGraphicFramePr>
        <p:xfrm>
          <a:off x="2133600" y="1981200"/>
          <a:ext cx="2590800" cy="3205394"/>
        </p:xfrm>
        <a:graphic>
          <a:graphicData uri="http://schemas.openxmlformats.org/drawingml/2006/table">
            <a:tbl>
              <a:tblPr firstRow="1" bandRow="1">
                <a:tableStyleId>{ED083AE6-46FA-4A59-8FB0-9F97EB10719F}</a:tableStyleId>
              </a:tblPr>
              <a:tblGrid>
                <a:gridCol w="2590800"/>
              </a:tblGrid>
              <a:tr h="370772">
                <a:tc>
                  <a:txBody>
                    <a:bodyPr/>
                    <a:lstStyle/>
                    <a:p>
                      <a:r>
                        <a:rPr lang="en-US" sz="1800" dirty="0" smtClean="0"/>
                        <a:t>Customer</a:t>
                      </a:r>
                      <a:endParaRPr lang="en-US" sz="1800" dirty="0"/>
                    </a:p>
                  </a:txBody>
                  <a:tcPr marT="45711" marB="45711"/>
                </a:tc>
              </a:tr>
              <a:tr h="2834391">
                <a:tc>
                  <a:txBody>
                    <a:bodyPr/>
                    <a:lstStyle/>
                    <a:p>
                      <a:r>
                        <a:rPr lang="en-US" sz="1800" dirty="0" err="1" smtClean="0"/>
                        <a:t>Customernum</a:t>
                      </a:r>
                      <a:r>
                        <a:rPr lang="en-US" sz="1800" dirty="0" smtClean="0"/>
                        <a:t> (PK)</a:t>
                      </a:r>
                    </a:p>
                    <a:p>
                      <a:r>
                        <a:rPr lang="en-US" sz="1800" dirty="0" err="1" smtClean="0"/>
                        <a:t>Customername</a:t>
                      </a:r>
                      <a:endParaRPr lang="en-US" sz="1800" dirty="0" smtClean="0"/>
                    </a:p>
                    <a:p>
                      <a:r>
                        <a:rPr lang="en-US" sz="1800" dirty="0" smtClean="0"/>
                        <a:t>Street</a:t>
                      </a:r>
                    </a:p>
                    <a:p>
                      <a:r>
                        <a:rPr lang="en-US" sz="1800" dirty="0" smtClean="0"/>
                        <a:t>City</a:t>
                      </a:r>
                    </a:p>
                    <a:p>
                      <a:r>
                        <a:rPr lang="en-US" sz="1800" dirty="0" smtClean="0"/>
                        <a:t>State</a:t>
                      </a:r>
                    </a:p>
                    <a:p>
                      <a:r>
                        <a:rPr lang="en-US" sz="1800" dirty="0" smtClean="0"/>
                        <a:t>Zip</a:t>
                      </a:r>
                    </a:p>
                    <a:p>
                      <a:r>
                        <a:rPr lang="en-US" sz="1800" dirty="0" smtClean="0"/>
                        <a:t>Balance</a:t>
                      </a:r>
                    </a:p>
                    <a:p>
                      <a:r>
                        <a:rPr lang="en-US" sz="1800" dirty="0" err="1" smtClean="0"/>
                        <a:t>CreditLimit</a:t>
                      </a:r>
                      <a:endParaRPr lang="en-US" sz="1800" dirty="0" smtClean="0"/>
                    </a:p>
                    <a:p>
                      <a:r>
                        <a:rPr lang="en-US" sz="1800" dirty="0" err="1" smtClean="0"/>
                        <a:t>Repnum</a:t>
                      </a:r>
                      <a:r>
                        <a:rPr lang="en-US" sz="1800" dirty="0" smtClean="0"/>
                        <a:t> (FK)</a:t>
                      </a:r>
                    </a:p>
                    <a:p>
                      <a:endParaRPr lang="en-US" sz="1800" dirty="0"/>
                    </a:p>
                  </a:txBody>
                  <a:tcPr marT="45711" marB="45711"/>
                </a:tc>
              </a:tr>
            </a:tbl>
          </a:graphicData>
        </a:graphic>
      </p:graphicFrame>
      <p:graphicFrame>
        <p:nvGraphicFramePr>
          <p:cNvPr id="7" name="Table 6"/>
          <p:cNvGraphicFramePr>
            <a:graphicFrameLocks noGrp="1"/>
          </p:cNvGraphicFramePr>
          <p:nvPr/>
        </p:nvGraphicFramePr>
        <p:xfrm>
          <a:off x="7086600" y="1905000"/>
          <a:ext cx="2590800" cy="3205394"/>
        </p:xfrm>
        <a:graphic>
          <a:graphicData uri="http://schemas.openxmlformats.org/drawingml/2006/table">
            <a:tbl>
              <a:tblPr firstRow="1" bandRow="1">
                <a:tableStyleId>{ED083AE6-46FA-4A59-8FB0-9F97EB10719F}</a:tableStyleId>
              </a:tblPr>
              <a:tblGrid>
                <a:gridCol w="2590800"/>
              </a:tblGrid>
              <a:tr h="370772">
                <a:tc>
                  <a:txBody>
                    <a:bodyPr/>
                    <a:lstStyle/>
                    <a:p>
                      <a:r>
                        <a:rPr lang="en-US" sz="1800" dirty="0" smtClean="0"/>
                        <a:t>Rep</a:t>
                      </a:r>
                      <a:endParaRPr lang="en-US" sz="1800" dirty="0"/>
                    </a:p>
                  </a:txBody>
                  <a:tcPr marT="45711" marB="45711"/>
                </a:tc>
              </a:tr>
              <a:tr h="2834391">
                <a:tc>
                  <a:txBody>
                    <a:bodyPr/>
                    <a:lstStyle/>
                    <a:p>
                      <a:r>
                        <a:rPr lang="en-US" sz="1800" dirty="0" err="1" smtClean="0"/>
                        <a:t>Repnum</a:t>
                      </a:r>
                      <a:r>
                        <a:rPr lang="en-US" sz="1800" dirty="0" smtClean="0"/>
                        <a:t> (PK)</a:t>
                      </a:r>
                    </a:p>
                    <a:p>
                      <a:r>
                        <a:rPr lang="en-US" sz="1800" dirty="0" err="1" smtClean="0"/>
                        <a:t>Lastname</a:t>
                      </a:r>
                      <a:endParaRPr lang="en-US" sz="1800" dirty="0" smtClean="0"/>
                    </a:p>
                    <a:p>
                      <a:r>
                        <a:rPr lang="en-US" sz="1800" dirty="0" err="1" smtClean="0"/>
                        <a:t>Firstname</a:t>
                      </a:r>
                      <a:endParaRPr lang="en-US" sz="1800" dirty="0" smtClean="0"/>
                    </a:p>
                    <a:p>
                      <a:r>
                        <a:rPr lang="en-US" sz="1800" dirty="0" smtClean="0"/>
                        <a:t>Street</a:t>
                      </a:r>
                    </a:p>
                    <a:p>
                      <a:r>
                        <a:rPr lang="en-US" sz="1800" dirty="0" smtClean="0"/>
                        <a:t>City</a:t>
                      </a:r>
                    </a:p>
                    <a:p>
                      <a:r>
                        <a:rPr lang="en-US" sz="1800" dirty="0" smtClean="0"/>
                        <a:t>State</a:t>
                      </a:r>
                    </a:p>
                    <a:p>
                      <a:r>
                        <a:rPr lang="en-US" sz="1800" dirty="0" smtClean="0"/>
                        <a:t>Zip</a:t>
                      </a:r>
                    </a:p>
                    <a:p>
                      <a:r>
                        <a:rPr lang="en-US" sz="1800" dirty="0" smtClean="0"/>
                        <a:t>Commission</a:t>
                      </a:r>
                    </a:p>
                    <a:p>
                      <a:r>
                        <a:rPr lang="en-US" sz="1800" dirty="0" smtClean="0"/>
                        <a:t>Rate</a:t>
                      </a:r>
                    </a:p>
                    <a:p>
                      <a:endParaRPr lang="en-US" sz="1800" dirty="0"/>
                    </a:p>
                  </a:txBody>
                  <a:tcPr marT="45711" marB="45711"/>
                </a:tc>
              </a:tr>
            </a:tbl>
          </a:graphicData>
        </a:graphic>
      </p:graphicFrame>
      <p:cxnSp>
        <p:nvCxnSpPr>
          <p:cNvPr id="37909" name="Elbow Connector 10"/>
          <p:cNvCxnSpPr>
            <a:cxnSpLocks noChangeShapeType="1"/>
          </p:cNvCxnSpPr>
          <p:nvPr/>
        </p:nvCxnSpPr>
        <p:spPr bwMode="auto">
          <a:xfrm rot="10800000" flipV="1">
            <a:off x="4648200" y="2438400"/>
            <a:ext cx="2438400" cy="2286000"/>
          </a:xfrm>
          <a:prstGeom prst="bentConnector3">
            <a:avLst>
              <a:gd name="adj1" fmla="val 50000"/>
            </a:avLst>
          </a:prstGeom>
          <a:noFill/>
          <a:ln w="25400" algn="ctr">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37910" name="TextBox 11"/>
          <p:cNvSpPr txBox="1">
            <a:spLocks noChangeArrowheads="1"/>
          </p:cNvSpPr>
          <p:nvPr/>
        </p:nvSpPr>
        <p:spPr bwMode="auto">
          <a:xfrm>
            <a:off x="6629400" y="1981200"/>
            <a:ext cx="3127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imes New Roman" panose="02020603050405020304" pitchFamily="18" charset="0"/>
              </a:rPr>
              <a:t>1</a:t>
            </a:r>
          </a:p>
        </p:txBody>
      </p:sp>
      <p:sp>
        <p:nvSpPr>
          <p:cNvPr id="37911" name="TextBox 12"/>
          <p:cNvSpPr txBox="1">
            <a:spLocks noChangeArrowheads="1"/>
          </p:cNvSpPr>
          <p:nvPr/>
        </p:nvSpPr>
        <p:spPr bwMode="auto">
          <a:xfrm>
            <a:off x="4876800" y="4267200"/>
            <a:ext cx="4127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imes New Roman" panose="02020603050405020304" pitchFamily="18" charset="0"/>
              </a:rPr>
              <a:t>M</a:t>
            </a:r>
          </a:p>
        </p:txBody>
      </p:sp>
    </p:spTree>
    <p:extLst>
      <p:ext uri="{BB962C8B-B14F-4D97-AF65-F5344CB8AC3E}">
        <p14:creationId xmlns:p14="http://schemas.microsoft.com/office/powerpoint/2010/main" xmlns="" val="898625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altLang="en-US" b="1" smtClean="0"/>
              <a:t>Referential Integrity </a:t>
            </a:r>
            <a:r>
              <a:rPr lang="en-US" altLang="en-US" smtClean="0"/>
              <a:t>means that the </a:t>
            </a:r>
            <a:r>
              <a:rPr lang="en-US" altLang="en-US" b="1" smtClean="0"/>
              <a:t>Foreign key </a:t>
            </a:r>
            <a:r>
              <a:rPr lang="en-US" altLang="en-US" smtClean="0"/>
              <a:t>must match in terms of actual values and data types with the related </a:t>
            </a:r>
            <a:r>
              <a:rPr lang="en-US" altLang="en-US" b="1" smtClean="0"/>
              <a:t>Primary Key.</a:t>
            </a:r>
            <a:endParaRPr lang="en-US" altLang="en-US" smtClean="0"/>
          </a:p>
        </p:txBody>
      </p:sp>
      <p:sp>
        <p:nvSpPr>
          <p:cNvPr id="41986" name="Rectangle 2"/>
          <p:cNvSpPr>
            <a:spLocks noGrp="1" noChangeArrowheads="1"/>
          </p:cNvSpPr>
          <p:nvPr>
            <p:ph type="title"/>
          </p:nvPr>
        </p:nvSpPr>
        <p:spPr/>
        <p:txBody>
          <a:bodyPr/>
          <a:lstStyle/>
          <a:p>
            <a:r>
              <a:rPr lang="en-US" altLang="en-US" smtClean="0"/>
              <a:t>Referential Integrity</a:t>
            </a:r>
          </a:p>
        </p:txBody>
      </p:sp>
    </p:spTree>
    <p:extLst>
      <p:ext uri="{BB962C8B-B14F-4D97-AF65-F5344CB8AC3E}">
        <p14:creationId xmlns:p14="http://schemas.microsoft.com/office/powerpoint/2010/main" xmlns="" val="567316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2057400" y="1447800"/>
            <a:ext cx="8077200" cy="4572000"/>
          </a:xfrm>
        </p:spPr>
        <p:txBody>
          <a:bodyPr/>
          <a:lstStyle/>
          <a:p>
            <a:r>
              <a:rPr lang="en-US" altLang="en-US" smtClean="0"/>
              <a:t>Example:</a:t>
            </a:r>
          </a:p>
          <a:p>
            <a:endParaRPr lang="en-US" altLang="en-US" smtClean="0"/>
          </a:p>
          <a:p>
            <a:endParaRPr lang="en-US" altLang="en-US" smtClean="0"/>
          </a:p>
          <a:p>
            <a:endParaRPr lang="en-US" altLang="en-US" smtClean="0"/>
          </a:p>
          <a:p>
            <a:r>
              <a:rPr lang="en-US" altLang="en-US" smtClean="0"/>
              <a:t>The </a:t>
            </a:r>
            <a:r>
              <a:rPr lang="en-US" altLang="en-US" i="1" smtClean="0"/>
              <a:t>foreign key RepNum</a:t>
            </a:r>
            <a:r>
              <a:rPr lang="en-US" altLang="en-US" smtClean="0"/>
              <a:t> in Customer </a:t>
            </a:r>
            <a:r>
              <a:rPr lang="en-US" altLang="en-US" b="1" smtClean="0"/>
              <a:t>must match</a:t>
            </a:r>
            <a:r>
              <a:rPr lang="en-US" altLang="en-US" smtClean="0"/>
              <a:t> with the </a:t>
            </a:r>
            <a:r>
              <a:rPr lang="en-US" altLang="en-US" i="1" smtClean="0"/>
              <a:t>primary key RepNum</a:t>
            </a:r>
            <a:r>
              <a:rPr lang="en-US" altLang="en-US" smtClean="0"/>
              <a:t> in Rep table.</a:t>
            </a:r>
          </a:p>
          <a:p>
            <a:endParaRPr lang="en-US" altLang="en-US" smtClean="0"/>
          </a:p>
        </p:txBody>
      </p:sp>
      <p:sp>
        <p:nvSpPr>
          <p:cNvPr id="44034" name="Rectangle 2"/>
          <p:cNvSpPr>
            <a:spLocks noGrp="1" noChangeArrowheads="1"/>
          </p:cNvSpPr>
          <p:nvPr>
            <p:ph type="title"/>
          </p:nvPr>
        </p:nvSpPr>
        <p:spPr>
          <a:xfrm>
            <a:off x="2057400" y="0"/>
            <a:ext cx="8077200" cy="1143000"/>
          </a:xfrm>
        </p:spPr>
        <p:txBody>
          <a:bodyPr/>
          <a:lstStyle/>
          <a:p>
            <a:r>
              <a:rPr lang="en-US" altLang="en-US" smtClean="0"/>
              <a:t>Referential Integrity</a:t>
            </a:r>
          </a:p>
        </p:txBody>
      </p:sp>
      <p:pic>
        <p:nvPicPr>
          <p:cNvPr id="4403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1000" y="1371600"/>
            <a:ext cx="3240088"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58584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57400" y="1447800"/>
            <a:ext cx="8077200" cy="4572000"/>
          </a:xfrm>
        </p:spPr>
        <p:txBody>
          <a:bodyPr>
            <a:normAutofit/>
          </a:bodyPr>
          <a:lstStyle/>
          <a:p>
            <a:r>
              <a:rPr lang="en-US" altLang="en-US" smtClean="0"/>
              <a:t>In terms of Data Type</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Customer RepNum (Foreign Key) has Text Data type and Rep RepNum (Primary Key) has also Text Data type.</a:t>
            </a:r>
          </a:p>
          <a:p>
            <a:endParaRPr lang="en-US" altLang="en-US" smtClean="0"/>
          </a:p>
          <a:p>
            <a:endParaRPr lang="en-US" altLang="en-US" smtClean="0"/>
          </a:p>
          <a:p>
            <a:endParaRPr lang="en-US" altLang="en-US" smtClean="0"/>
          </a:p>
          <a:p>
            <a:endParaRPr lang="en-US" altLang="en-US" smtClean="0"/>
          </a:p>
        </p:txBody>
      </p:sp>
      <p:sp>
        <p:nvSpPr>
          <p:cNvPr id="46082" name="Rectangle 2"/>
          <p:cNvSpPr>
            <a:spLocks noGrp="1" noChangeArrowheads="1"/>
          </p:cNvSpPr>
          <p:nvPr>
            <p:ph type="title"/>
          </p:nvPr>
        </p:nvSpPr>
        <p:spPr>
          <a:xfrm>
            <a:off x="2057400" y="0"/>
            <a:ext cx="8077200" cy="1143000"/>
          </a:xfrm>
        </p:spPr>
        <p:txBody>
          <a:bodyPr/>
          <a:lstStyle/>
          <a:p>
            <a:r>
              <a:rPr lang="en-US" altLang="en-US" smtClean="0"/>
              <a:t>Referential Integrity</a:t>
            </a:r>
          </a:p>
        </p:txBody>
      </p:sp>
      <p:pic>
        <p:nvPicPr>
          <p:cNvPr id="4608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38400" y="2286001"/>
            <a:ext cx="3409950" cy="206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086"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53200" y="2286000"/>
            <a:ext cx="34290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89343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4" name="Picture 4"/>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l="22081" t="1402" r="22781" b="53848"/>
          <a:stretch>
            <a:fillRect/>
          </a:stretch>
        </p:blipFill>
        <p:spPr>
          <a:xfrm>
            <a:off x="3048001" y="1905000"/>
            <a:ext cx="6035675" cy="3657600"/>
          </a:xfrm>
          <a:noFill/>
          <a:ln w="76200" cmpd="tri">
            <a:solidFill>
              <a:schemeClr val="tx2"/>
            </a:solidFill>
          </a:ln>
          <a:extLst>
            <a:ext uri="{909E8E84-426E-40DD-AFC4-6F175D3DCCD1}">
              <a14:hiddenFill xmlns:a14="http://schemas.microsoft.com/office/drawing/2010/main" xmlns="">
                <a:solidFill>
                  <a:srgbClr val="FFFFFF"/>
                </a:solidFill>
              </a14:hiddenFill>
            </a:ext>
          </a:extLst>
        </p:spPr>
      </p:pic>
      <p:sp>
        <p:nvSpPr>
          <p:cNvPr id="48130"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algn="ctr" eaLnBrk="0" fontAlgn="base" hangingPunct="0">
              <a:spcBef>
                <a:spcPct val="50000"/>
              </a:spcBef>
              <a:spcAft>
                <a:spcPct val="0"/>
              </a:spcAft>
              <a:defRPr sz="2800">
                <a:solidFill>
                  <a:schemeClr val="tx1"/>
                </a:solidFill>
                <a:latin typeface="Tahoma" panose="020B0604030504040204" pitchFamily="34" charset="0"/>
              </a:defRPr>
            </a:lvl6pPr>
            <a:lvl7pPr marL="2971800" indent="-228600" algn="ctr" eaLnBrk="0" fontAlgn="base" hangingPunct="0">
              <a:spcBef>
                <a:spcPct val="50000"/>
              </a:spcBef>
              <a:spcAft>
                <a:spcPct val="0"/>
              </a:spcAft>
              <a:defRPr sz="2800">
                <a:solidFill>
                  <a:schemeClr val="tx1"/>
                </a:solidFill>
                <a:latin typeface="Tahoma" panose="020B0604030504040204" pitchFamily="34" charset="0"/>
              </a:defRPr>
            </a:lvl7pPr>
            <a:lvl8pPr marL="3429000" indent="-228600" algn="ctr" eaLnBrk="0" fontAlgn="base" hangingPunct="0">
              <a:spcBef>
                <a:spcPct val="50000"/>
              </a:spcBef>
              <a:spcAft>
                <a:spcPct val="0"/>
              </a:spcAft>
              <a:defRPr sz="2800">
                <a:solidFill>
                  <a:schemeClr val="tx1"/>
                </a:solidFill>
                <a:latin typeface="Tahoma" panose="020B0604030504040204" pitchFamily="34" charset="0"/>
              </a:defRPr>
            </a:lvl8pPr>
            <a:lvl9pPr marL="3886200" indent="-228600" algn="ctr" eaLnBrk="0" fontAlgn="base" hangingPunct="0">
              <a:spcBef>
                <a:spcPct val="50000"/>
              </a:spcBef>
              <a:spcAft>
                <a:spcPct val="0"/>
              </a:spcAft>
              <a:defRPr sz="2800">
                <a:solidFill>
                  <a:schemeClr val="tx1"/>
                </a:solidFill>
                <a:latin typeface="Tahoma" panose="020B0604030504040204" pitchFamily="34" charset="0"/>
              </a:defRPr>
            </a:lvl9pPr>
          </a:lstStyle>
          <a:p>
            <a:fld id="{4A50826C-D74B-4941-8699-7180F0963331}" type="datetime1">
              <a:rPr lang="en-US" sz="1200">
                <a:latin typeface="Arial" panose="020B0604020202020204" pitchFamily="34" charset="0"/>
              </a:rPr>
              <a:pPr/>
              <a:t>8/16/2017</a:t>
            </a:fld>
            <a:endParaRPr lang="en-US" sz="1200">
              <a:latin typeface="Arial" panose="020B0604020202020204" pitchFamily="34" charset="0"/>
            </a:endParaRPr>
          </a:p>
        </p:txBody>
      </p:sp>
      <p:sp>
        <p:nvSpPr>
          <p:cNvPr id="48132"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algn="ctr" eaLnBrk="0" fontAlgn="base" hangingPunct="0">
              <a:spcBef>
                <a:spcPct val="50000"/>
              </a:spcBef>
              <a:spcAft>
                <a:spcPct val="0"/>
              </a:spcAft>
              <a:defRPr sz="2800">
                <a:solidFill>
                  <a:schemeClr val="tx1"/>
                </a:solidFill>
                <a:latin typeface="Tahoma" panose="020B0604030504040204" pitchFamily="34" charset="0"/>
              </a:defRPr>
            </a:lvl6pPr>
            <a:lvl7pPr marL="2971800" indent="-228600" algn="ctr" eaLnBrk="0" fontAlgn="base" hangingPunct="0">
              <a:spcBef>
                <a:spcPct val="50000"/>
              </a:spcBef>
              <a:spcAft>
                <a:spcPct val="0"/>
              </a:spcAft>
              <a:defRPr sz="2800">
                <a:solidFill>
                  <a:schemeClr val="tx1"/>
                </a:solidFill>
                <a:latin typeface="Tahoma" panose="020B0604030504040204" pitchFamily="34" charset="0"/>
              </a:defRPr>
            </a:lvl7pPr>
            <a:lvl8pPr marL="3429000" indent="-228600" algn="ctr" eaLnBrk="0" fontAlgn="base" hangingPunct="0">
              <a:spcBef>
                <a:spcPct val="50000"/>
              </a:spcBef>
              <a:spcAft>
                <a:spcPct val="0"/>
              </a:spcAft>
              <a:defRPr sz="2800">
                <a:solidFill>
                  <a:schemeClr val="tx1"/>
                </a:solidFill>
                <a:latin typeface="Tahoma" panose="020B0604030504040204" pitchFamily="34" charset="0"/>
              </a:defRPr>
            </a:lvl8pPr>
            <a:lvl9pPr marL="3886200" indent="-228600" algn="ctr" eaLnBrk="0" fontAlgn="base" hangingPunct="0">
              <a:spcBef>
                <a:spcPct val="50000"/>
              </a:spcBef>
              <a:spcAft>
                <a:spcPct val="0"/>
              </a:spcAft>
              <a:defRPr sz="2800">
                <a:solidFill>
                  <a:schemeClr val="tx1"/>
                </a:solidFill>
                <a:latin typeface="Tahoma" panose="020B0604030504040204" pitchFamily="34" charset="0"/>
              </a:defRPr>
            </a:lvl9pPr>
          </a:lstStyle>
          <a:p>
            <a:r>
              <a:rPr lang="en-US" sz="1200">
                <a:latin typeface="Arial" panose="020B0604020202020204" pitchFamily="34" charset="0"/>
              </a:rPr>
              <a:t>Yan Huang - ER</a:t>
            </a:r>
          </a:p>
        </p:txBody>
      </p:sp>
      <p:sp>
        <p:nvSpPr>
          <p:cNvPr id="48131"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algn="ctr" eaLnBrk="0" fontAlgn="base" hangingPunct="0">
              <a:spcBef>
                <a:spcPct val="50000"/>
              </a:spcBef>
              <a:spcAft>
                <a:spcPct val="0"/>
              </a:spcAft>
              <a:defRPr sz="2800">
                <a:solidFill>
                  <a:schemeClr val="tx1"/>
                </a:solidFill>
                <a:latin typeface="Tahoma" panose="020B0604030504040204" pitchFamily="34" charset="0"/>
              </a:defRPr>
            </a:lvl6pPr>
            <a:lvl7pPr marL="2971800" indent="-228600" algn="ctr" eaLnBrk="0" fontAlgn="base" hangingPunct="0">
              <a:spcBef>
                <a:spcPct val="50000"/>
              </a:spcBef>
              <a:spcAft>
                <a:spcPct val="0"/>
              </a:spcAft>
              <a:defRPr sz="2800">
                <a:solidFill>
                  <a:schemeClr val="tx1"/>
                </a:solidFill>
                <a:latin typeface="Tahoma" panose="020B0604030504040204" pitchFamily="34" charset="0"/>
              </a:defRPr>
            </a:lvl7pPr>
            <a:lvl8pPr marL="3429000" indent="-228600" algn="ctr" eaLnBrk="0" fontAlgn="base" hangingPunct="0">
              <a:spcBef>
                <a:spcPct val="50000"/>
              </a:spcBef>
              <a:spcAft>
                <a:spcPct val="0"/>
              </a:spcAft>
              <a:defRPr sz="2800">
                <a:solidFill>
                  <a:schemeClr val="tx1"/>
                </a:solidFill>
                <a:latin typeface="Tahoma" panose="020B0604030504040204" pitchFamily="34" charset="0"/>
              </a:defRPr>
            </a:lvl8pPr>
            <a:lvl9pPr marL="3886200" indent="-228600" algn="ctr" eaLnBrk="0" fontAlgn="base" hangingPunct="0">
              <a:spcBef>
                <a:spcPct val="50000"/>
              </a:spcBef>
              <a:spcAft>
                <a:spcPct val="0"/>
              </a:spcAft>
              <a:defRPr sz="2800">
                <a:solidFill>
                  <a:schemeClr val="tx1"/>
                </a:solidFill>
                <a:latin typeface="Tahoma" panose="020B0604030504040204" pitchFamily="34" charset="0"/>
              </a:defRPr>
            </a:lvl9pPr>
          </a:lstStyle>
          <a:p>
            <a:fld id="{C385739F-D563-481D-BDE8-2716C17236EB}" type="slidenum">
              <a:rPr lang="en-US" sz="1200">
                <a:latin typeface="Arial" panose="020B0604020202020204" pitchFamily="34" charset="0"/>
              </a:rPr>
              <a:pPr/>
              <a:t>26</a:t>
            </a:fld>
            <a:endParaRPr lang="en-US" sz="1200">
              <a:latin typeface="Arial" panose="020B0604020202020204" pitchFamily="34" charset="0"/>
            </a:endParaRPr>
          </a:p>
        </p:txBody>
      </p:sp>
      <p:sp>
        <p:nvSpPr>
          <p:cNvPr id="71682" name="Rectangle 2"/>
          <p:cNvSpPr>
            <a:spLocks noGrp="1" noRot="1" noChangeArrowheads="1"/>
          </p:cNvSpPr>
          <p:nvPr>
            <p:ph type="title"/>
          </p:nvPr>
        </p:nvSpPr>
        <p:spPr/>
        <p:txBody>
          <a:bodyPr/>
          <a:lstStyle/>
          <a:p>
            <a:pPr eaLnBrk="1" hangingPunct="1">
              <a:defRPr/>
            </a:pPr>
            <a:r>
              <a:rPr lang="en-US" dirty="0" smtClean="0"/>
              <a:t>Notations used in ER diagram</a:t>
            </a:r>
          </a:p>
        </p:txBody>
      </p:sp>
    </p:spTree>
    <p:extLst>
      <p:ext uri="{BB962C8B-B14F-4D97-AF65-F5344CB8AC3E}">
        <p14:creationId xmlns:p14="http://schemas.microsoft.com/office/powerpoint/2010/main" xmlns="" val="4137244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8" name="Picture 4"/>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l="22081" t="46487" r="22781" b="6075"/>
          <a:stretch>
            <a:fillRect/>
          </a:stretch>
        </p:blipFill>
        <p:spPr>
          <a:xfrm>
            <a:off x="3078164" y="1600200"/>
            <a:ext cx="6035675" cy="4038600"/>
          </a:xfrm>
          <a:noFill/>
          <a:ln w="76200" cmpd="tri">
            <a:solidFill>
              <a:srgbClr val="CC3300"/>
            </a:solidFill>
          </a:ln>
          <a:extLst>
            <a:ext uri="{909E8E84-426E-40DD-AFC4-6F175D3DCCD1}">
              <a14:hiddenFill xmlns:a14="http://schemas.microsoft.com/office/drawing/2010/main" xmlns="">
                <a:solidFill>
                  <a:srgbClr val="FFFFFF"/>
                </a:solidFill>
              </a14:hiddenFill>
            </a:ext>
          </a:extLst>
        </p:spPr>
      </p:pic>
      <p:sp>
        <p:nvSpPr>
          <p:cNvPr id="49154"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algn="ctr" eaLnBrk="0" fontAlgn="base" hangingPunct="0">
              <a:spcBef>
                <a:spcPct val="50000"/>
              </a:spcBef>
              <a:spcAft>
                <a:spcPct val="0"/>
              </a:spcAft>
              <a:defRPr sz="2800">
                <a:solidFill>
                  <a:schemeClr val="tx1"/>
                </a:solidFill>
                <a:latin typeface="Tahoma" panose="020B0604030504040204" pitchFamily="34" charset="0"/>
              </a:defRPr>
            </a:lvl6pPr>
            <a:lvl7pPr marL="2971800" indent="-228600" algn="ctr" eaLnBrk="0" fontAlgn="base" hangingPunct="0">
              <a:spcBef>
                <a:spcPct val="50000"/>
              </a:spcBef>
              <a:spcAft>
                <a:spcPct val="0"/>
              </a:spcAft>
              <a:defRPr sz="2800">
                <a:solidFill>
                  <a:schemeClr val="tx1"/>
                </a:solidFill>
                <a:latin typeface="Tahoma" panose="020B0604030504040204" pitchFamily="34" charset="0"/>
              </a:defRPr>
            </a:lvl7pPr>
            <a:lvl8pPr marL="3429000" indent="-228600" algn="ctr" eaLnBrk="0" fontAlgn="base" hangingPunct="0">
              <a:spcBef>
                <a:spcPct val="50000"/>
              </a:spcBef>
              <a:spcAft>
                <a:spcPct val="0"/>
              </a:spcAft>
              <a:defRPr sz="2800">
                <a:solidFill>
                  <a:schemeClr val="tx1"/>
                </a:solidFill>
                <a:latin typeface="Tahoma" panose="020B0604030504040204" pitchFamily="34" charset="0"/>
              </a:defRPr>
            </a:lvl8pPr>
            <a:lvl9pPr marL="3886200" indent="-228600" algn="ctr" eaLnBrk="0" fontAlgn="base" hangingPunct="0">
              <a:spcBef>
                <a:spcPct val="50000"/>
              </a:spcBef>
              <a:spcAft>
                <a:spcPct val="0"/>
              </a:spcAft>
              <a:defRPr sz="2800">
                <a:solidFill>
                  <a:schemeClr val="tx1"/>
                </a:solidFill>
                <a:latin typeface="Tahoma" panose="020B0604030504040204" pitchFamily="34" charset="0"/>
              </a:defRPr>
            </a:lvl9pPr>
          </a:lstStyle>
          <a:p>
            <a:fld id="{41FBCDDE-FF49-4D49-B4BB-43910CA3177D}" type="datetime1">
              <a:rPr lang="en-US" sz="1200">
                <a:latin typeface="Arial" panose="020B0604020202020204" pitchFamily="34" charset="0"/>
              </a:rPr>
              <a:pPr/>
              <a:t>8/16/2017</a:t>
            </a:fld>
            <a:endParaRPr lang="en-US" sz="1200">
              <a:latin typeface="Arial" panose="020B0604020202020204" pitchFamily="34" charset="0"/>
            </a:endParaRPr>
          </a:p>
        </p:txBody>
      </p:sp>
      <p:sp>
        <p:nvSpPr>
          <p:cNvPr id="49156"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algn="ctr" eaLnBrk="0" fontAlgn="base" hangingPunct="0">
              <a:spcBef>
                <a:spcPct val="50000"/>
              </a:spcBef>
              <a:spcAft>
                <a:spcPct val="0"/>
              </a:spcAft>
              <a:defRPr sz="2800">
                <a:solidFill>
                  <a:schemeClr val="tx1"/>
                </a:solidFill>
                <a:latin typeface="Tahoma" panose="020B0604030504040204" pitchFamily="34" charset="0"/>
              </a:defRPr>
            </a:lvl6pPr>
            <a:lvl7pPr marL="2971800" indent="-228600" algn="ctr" eaLnBrk="0" fontAlgn="base" hangingPunct="0">
              <a:spcBef>
                <a:spcPct val="50000"/>
              </a:spcBef>
              <a:spcAft>
                <a:spcPct val="0"/>
              </a:spcAft>
              <a:defRPr sz="2800">
                <a:solidFill>
                  <a:schemeClr val="tx1"/>
                </a:solidFill>
                <a:latin typeface="Tahoma" panose="020B0604030504040204" pitchFamily="34" charset="0"/>
              </a:defRPr>
            </a:lvl7pPr>
            <a:lvl8pPr marL="3429000" indent="-228600" algn="ctr" eaLnBrk="0" fontAlgn="base" hangingPunct="0">
              <a:spcBef>
                <a:spcPct val="50000"/>
              </a:spcBef>
              <a:spcAft>
                <a:spcPct val="0"/>
              </a:spcAft>
              <a:defRPr sz="2800">
                <a:solidFill>
                  <a:schemeClr val="tx1"/>
                </a:solidFill>
                <a:latin typeface="Tahoma" panose="020B0604030504040204" pitchFamily="34" charset="0"/>
              </a:defRPr>
            </a:lvl8pPr>
            <a:lvl9pPr marL="3886200" indent="-228600" algn="ctr" eaLnBrk="0" fontAlgn="base" hangingPunct="0">
              <a:spcBef>
                <a:spcPct val="50000"/>
              </a:spcBef>
              <a:spcAft>
                <a:spcPct val="0"/>
              </a:spcAft>
              <a:defRPr sz="2800">
                <a:solidFill>
                  <a:schemeClr val="tx1"/>
                </a:solidFill>
                <a:latin typeface="Tahoma" panose="020B0604030504040204" pitchFamily="34" charset="0"/>
              </a:defRPr>
            </a:lvl9pPr>
          </a:lstStyle>
          <a:p>
            <a:r>
              <a:rPr lang="en-US" sz="1200">
                <a:latin typeface="Arial" panose="020B0604020202020204" pitchFamily="34" charset="0"/>
              </a:rPr>
              <a:t>Yan Huang - ER</a:t>
            </a:r>
          </a:p>
        </p:txBody>
      </p:sp>
      <p:sp>
        <p:nvSpPr>
          <p:cNvPr id="49155"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algn="ctr" eaLnBrk="0" fontAlgn="base" hangingPunct="0">
              <a:spcBef>
                <a:spcPct val="50000"/>
              </a:spcBef>
              <a:spcAft>
                <a:spcPct val="0"/>
              </a:spcAft>
              <a:defRPr sz="2800">
                <a:solidFill>
                  <a:schemeClr val="tx1"/>
                </a:solidFill>
                <a:latin typeface="Tahoma" panose="020B0604030504040204" pitchFamily="34" charset="0"/>
              </a:defRPr>
            </a:lvl6pPr>
            <a:lvl7pPr marL="2971800" indent="-228600" algn="ctr" eaLnBrk="0" fontAlgn="base" hangingPunct="0">
              <a:spcBef>
                <a:spcPct val="50000"/>
              </a:spcBef>
              <a:spcAft>
                <a:spcPct val="0"/>
              </a:spcAft>
              <a:defRPr sz="2800">
                <a:solidFill>
                  <a:schemeClr val="tx1"/>
                </a:solidFill>
                <a:latin typeface="Tahoma" panose="020B0604030504040204" pitchFamily="34" charset="0"/>
              </a:defRPr>
            </a:lvl7pPr>
            <a:lvl8pPr marL="3429000" indent="-228600" algn="ctr" eaLnBrk="0" fontAlgn="base" hangingPunct="0">
              <a:spcBef>
                <a:spcPct val="50000"/>
              </a:spcBef>
              <a:spcAft>
                <a:spcPct val="0"/>
              </a:spcAft>
              <a:defRPr sz="2800">
                <a:solidFill>
                  <a:schemeClr val="tx1"/>
                </a:solidFill>
                <a:latin typeface="Tahoma" panose="020B0604030504040204" pitchFamily="34" charset="0"/>
              </a:defRPr>
            </a:lvl8pPr>
            <a:lvl9pPr marL="3886200" indent="-228600" algn="ctr" eaLnBrk="0" fontAlgn="base" hangingPunct="0">
              <a:spcBef>
                <a:spcPct val="50000"/>
              </a:spcBef>
              <a:spcAft>
                <a:spcPct val="0"/>
              </a:spcAft>
              <a:defRPr sz="2800">
                <a:solidFill>
                  <a:schemeClr val="tx1"/>
                </a:solidFill>
                <a:latin typeface="Tahoma" panose="020B0604030504040204" pitchFamily="34" charset="0"/>
              </a:defRPr>
            </a:lvl9pPr>
          </a:lstStyle>
          <a:p>
            <a:fld id="{A94F657E-399F-42D2-8BCB-BE4F959DA1D3}" type="slidenum">
              <a:rPr lang="en-US" sz="1200">
                <a:latin typeface="Arial" panose="020B0604020202020204" pitchFamily="34" charset="0"/>
              </a:rPr>
              <a:pPr/>
              <a:t>27</a:t>
            </a:fld>
            <a:endParaRPr lang="en-US" sz="1200">
              <a:latin typeface="Arial" panose="020B0604020202020204" pitchFamily="34" charset="0"/>
            </a:endParaRPr>
          </a:p>
        </p:txBody>
      </p:sp>
      <p:sp>
        <p:nvSpPr>
          <p:cNvPr id="55298" name="Rectangle 2"/>
          <p:cNvSpPr>
            <a:spLocks noGrp="1" noRot="1" noChangeArrowheads="1"/>
          </p:cNvSpPr>
          <p:nvPr>
            <p:ph type="title"/>
          </p:nvPr>
        </p:nvSpPr>
        <p:spPr/>
        <p:txBody>
          <a:bodyPr/>
          <a:lstStyle/>
          <a:p>
            <a:pPr eaLnBrk="1" hangingPunct="1">
              <a:defRPr/>
            </a:pPr>
            <a:r>
              <a:rPr lang="en-US" dirty="0" smtClean="0"/>
              <a:t>Notations used in ER diagram</a:t>
            </a:r>
          </a:p>
        </p:txBody>
      </p:sp>
    </p:spTree>
    <p:extLst>
      <p:ext uri="{BB962C8B-B14F-4D97-AF65-F5344CB8AC3E}">
        <p14:creationId xmlns:p14="http://schemas.microsoft.com/office/powerpoint/2010/main" xmlns="" val="3587146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en-US" altLang="zh-TW" smtClean="0">
                <a:solidFill>
                  <a:srgbClr val="0000FF"/>
                </a:solidFill>
              </a:rPr>
              <a:t>Translating ER Model to Relational Model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02167" y="1527175"/>
            <a:ext cx="11338984" cy="4572000"/>
          </a:xfrm>
        </p:spPr>
        <p:txBody>
          <a:bodyPr/>
          <a:lstStyle/>
          <a:p>
            <a:pPr algn="ctr">
              <a:buFontTx/>
              <a:buNone/>
            </a:pPr>
            <a:r>
              <a:rPr lang="en-US" altLang="zh-TW" sz="3000" b="1" smtClean="0"/>
              <a:t>Relational Model is made up of tables</a:t>
            </a:r>
          </a:p>
          <a:p>
            <a:pPr algn="ctr">
              <a:buFontTx/>
              <a:buNone/>
            </a:pPr>
            <a:endParaRPr lang="en-US" altLang="zh-TW" sz="3000" b="1" smtClean="0"/>
          </a:p>
          <a:p>
            <a:r>
              <a:rPr lang="en-US" altLang="zh-TW" sz="2800" smtClean="0"/>
              <a:t>A row of table        = a relational instance/tuple</a:t>
            </a:r>
          </a:p>
          <a:p>
            <a:r>
              <a:rPr lang="en-US" altLang="zh-TW" sz="2800" smtClean="0"/>
              <a:t>A column of table  = an attribute</a:t>
            </a:r>
          </a:p>
          <a:p>
            <a:r>
              <a:rPr lang="en-US" altLang="zh-TW" sz="2800" smtClean="0"/>
              <a:t>A table                   = a schema/relation</a:t>
            </a:r>
          </a:p>
          <a:p>
            <a:r>
              <a:rPr lang="en-US" altLang="zh-TW" sz="2800" smtClean="0"/>
              <a:t>Cardinality             = number of rows</a:t>
            </a:r>
          </a:p>
          <a:p>
            <a:r>
              <a:rPr lang="en-US" altLang="zh-TW" sz="2800" smtClean="0"/>
              <a:t>Degree                  = number of columns</a:t>
            </a:r>
          </a:p>
          <a:p>
            <a:endParaRPr lang="en-US" altLang="zh-TW" sz="2800" smtClean="0"/>
          </a:p>
        </p:txBody>
      </p:sp>
      <p:sp>
        <p:nvSpPr>
          <p:cNvPr id="16386" name="Rectangle 2"/>
          <p:cNvSpPr>
            <a:spLocks noGrp="1" noChangeArrowheads="1"/>
          </p:cNvSpPr>
          <p:nvPr>
            <p:ph type="title"/>
          </p:nvPr>
        </p:nvSpPr>
        <p:spPr/>
        <p:txBody>
          <a:bodyPr/>
          <a:lstStyle/>
          <a:p>
            <a:r>
              <a:rPr lang="en-US" altLang="zh-TW" smtClean="0">
                <a:solidFill>
                  <a:srgbClr val="0000FF"/>
                </a:solidFill>
              </a:rPr>
              <a:t>Review - Concepts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 name="Rectangle 4"/>
          <p:cNvSpPr>
            <a:spLocks noGrp="1" noChangeArrowheads="1"/>
          </p:cNvSpPr>
          <p:nvPr>
            <p:ph type="title"/>
          </p:nvPr>
        </p:nvSpPr>
        <p:spPr>
          <a:xfrm>
            <a:off x="762000" y="342900"/>
            <a:ext cx="7772400" cy="1104900"/>
          </a:xfrm>
          <a:noFill/>
          <a:ln/>
          <a:extLst>
            <a:ext uri="{91240B29-F687-4F45-9708-019B960494DF}">
              <a14:hiddenLine xmlns:a14="http://schemas.microsoft.com/office/drawing/2010/main" xmlns="" w="12700">
                <a:solidFill>
                  <a:schemeClr val="tx1"/>
                </a:solidFill>
                <a:miter lim="800000"/>
                <a:headEnd/>
                <a:tailEnd/>
              </a14:hiddenLine>
            </a:ext>
          </a:extLst>
        </p:spPr>
        <p:txBody>
          <a:bodyPr>
            <a:normAutofit fontScale="90000"/>
          </a:bodyPr>
          <a:lstStyle/>
          <a:p>
            <a:r>
              <a:rPr lang="es-ES_tradnl" dirty="0" err="1"/>
              <a:t>Overview</a:t>
            </a:r>
            <a:r>
              <a:rPr lang="es-ES_tradnl" dirty="0"/>
              <a:t> of </a:t>
            </a:r>
            <a:r>
              <a:rPr lang="es-ES_tradnl" dirty="0" err="1"/>
              <a:t>Database</a:t>
            </a:r>
            <a:r>
              <a:rPr lang="es-ES_tradnl" dirty="0"/>
              <a:t> </a:t>
            </a:r>
            <a:r>
              <a:rPr lang="es-ES_tradnl" dirty="0" err="1"/>
              <a:t>Design</a:t>
            </a:r>
            <a:r>
              <a:rPr lang="es-ES_tradnl" dirty="0"/>
              <a:t> (cont.)</a:t>
            </a:r>
          </a:p>
        </p:txBody>
      </p:sp>
      <p:sp>
        <p:nvSpPr>
          <p:cNvPr id="7" name="Rectangle 5"/>
          <p:cNvSpPr txBox="1">
            <a:spLocks noChangeArrowheads="1"/>
          </p:cNvSpPr>
          <p:nvPr/>
        </p:nvSpPr>
        <p:spPr>
          <a:xfrm>
            <a:off x="76200" y="1905000"/>
            <a:ext cx="8915400" cy="5334000"/>
          </a:xfrm>
          <a:prstGeom prst="rect">
            <a:avLst/>
          </a:prstGeom>
          <a:noFill/>
          <a:ln/>
          <a:extLst>
            <a:ext uri="{91240B29-F687-4F45-9708-019B960494DF}">
              <a14:hiddenLine xmlns:a14="http://schemas.microsoft.com/office/drawing/2010/main" xmlns="" w="12700">
                <a:solidFill>
                  <a:schemeClr val="tx1"/>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u="sng" dirty="0" smtClean="0">
                <a:solidFill>
                  <a:schemeClr val="accent2"/>
                </a:solidFill>
              </a:rPr>
              <a:t>Schema Refinement</a:t>
            </a:r>
            <a:r>
              <a:rPr lang="en-US" dirty="0" smtClean="0">
                <a:solidFill>
                  <a:schemeClr val="accent2"/>
                </a:solidFill>
              </a:rPr>
              <a:t>:  </a:t>
            </a:r>
            <a:r>
              <a:rPr lang="en-US" i="1" dirty="0" smtClean="0">
                <a:solidFill>
                  <a:schemeClr val="accent2"/>
                </a:solidFill>
              </a:rPr>
              <a:t>(Normalization)  </a:t>
            </a:r>
            <a:r>
              <a:rPr lang="en-US" sz="2400" dirty="0" smtClean="0"/>
              <a:t>Check relational schema for redundancies and  anomalies.</a:t>
            </a:r>
          </a:p>
          <a:p>
            <a:r>
              <a:rPr lang="en-US" i="1" u="sng" dirty="0" smtClean="0">
                <a:solidFill>
                  <a:schemeClr val="accent2"/>
                </a:solidFill>
              </a:rPr>
              <a:t>Physical Database Design and Tuning</a:t>
            </a:r>
            <a:r>
              <a:rPr lang="en-US" dirty="0" smtClean="0">
                <a:solidFill>
                  <a:schemeClr val="accent2"/>
                </a:solidFill>
              </a:rPr>
              <a:t>:  </a:t>
            </a:r>
            <a:r>
              <a:rPr lang="en-US" sz="2400" dirty="0" smtClean="0"/>
              <a:t>Consider typical workloads and further refinement of the database design (</a:t>
            </a:r>
            <a:r>
              <a:rPr lang="en-US" sz="2400" dirty="0" err="1" smtClean="0"/>
              <a:t>v.g</a:t>
            </a:r>
            <a:r>
              <a:rPr lang="en-US" sz="2400" dirty="0" smtClean="0"/>
              <a:t>. build indices).</a:t>
            </a:r>
          </a:p>
          <a:p>
            <a:r>
              <a:rPr lang="en-US" i="1" u="sng" dirty="0" smtClean="0">
                <a:solidFill>
                  <a:schemeClr val="accent2"/>
                </a:solidFill>
              </a:rPr>
              <a:t>Application and Security Design</a:t>
            </a:r>
            <a:r>
              <a:rPr lang="en-US" dirty="0" smtClean="0">
                <a:solidFill>
                  <a:schemeClr val="accent2"/>
                </a:solidFill>
              </a:rPr>
              <a:t>: </a:t>
            </a:r>
            <a:r>
              <a:rPr lang="en-US" sz="2400" dirty="0" smtClean="0"/>
              <a:t>Consider aspects of the application beyond data. Methodologies like UML often used for addressing the complete software development cycle.</a:t>
            </a:r>
            <a:endParaRPr lang="en-US" sz="2400" dirty="0"/>
          </a:p>
        </p:txBody>
      </p:sp>
    </p:spTree>
    <p:extLst>
      <p:ext uri="{BB962C8B-B14F-4D97-AF65-F5344CB8AC3E}">
        <p14:creationId xmlns:p14="http://schemas.microsoft.com/office/powerpoint/2010/main" xmlns="" val="291105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smtClean="0">
                <a:solidFill>
                  <a:srgbClr val="0000FF"/>
                </a:solidFill>
              </a:rPr>
              <a:t>Review - Example</a:t>
            </a:r>
          </a:p>
        </p:txBody>
      </p:sp>
      <p:sp>
        <p:nvSpPr>
          <p:cNvPr id="17411" name="Rectangle 51"/>
          <p:cNvSpPr>
            <a:spLocks noChangeArrowheads="1"/>
          </p:cNvSpPr>
          <p:nvPr/>
        </p:nvSpPr>
        <p:spPr bwMode="auto">
          <a:xfrm>
            <a:off x="711200" y="1676400"/>
            <a:ext cx="10769600" cy="35814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9268" name="Group 52"/>
          <p:cNvGraphicFramePr>
            <a:graphicFrameLocks noGrp="1"/>
          </p:cNvGraphicFramePr>
          <p:nvPr/>
        </p:nvGraphicFramePr>
        <p:xfrm>
          <a:off x="3962400" y="2895600"/>
          <a:ext cx="6096000" cy="1188720"/>
        </p:xfrm>
        <a:graphic>
          <a:graphicData uri="http://schemas.openxmlformats.org/drawingml/2006/table">
            <a:tbl>
              <a:tblPr/>
              <a:tblGrid>
                <a:gridCol w="1524000"/>
                <a:gridCol w="1524000"/>
                <a:gridCol w="1524000"/>
                <a:gridCol w="1524000"/>
              </a:tblGrid>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John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3.6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34" name="Line 74"/>
          <p:cNvSpPr>
            <a:spLocks noChangeShapeType="1"/>
          </p:cNvSpPr>
          <p:nvPr/>
        </p:nvSpPr>
        <p:spPr bwMode="auto">
          <a:xfrm>
            <a:off x="2032000" y="3124200"/>
            <a:ext cx="1828800" cy="304800"/>
          </a:xfrm>
          <a:prstGeom prst="line">
            <a:avLst/>
          </a:prstGeom>
          <a:noFill/>
          <a:ln w="9525">
            <a:solidFill>
              <a:schemeClr val="tx1"/>
            </a:solidFill>
            <a:round/>
            <a:headEnd/>
            <a:tailEnd type="triangle" w="med" len="med"/>
          </a:ln>
        </p:spPr>
        <p:txBody>
          <a:bodyPr/>
          <a:lstStyle/>
          <a:p>
            <a:endParaRPr lang="en-US"/>
          </a:p>
        </p:txBody>
      </p:sp>
      <p:sp>
        <p:nvSpPr>
          <p:cNvPr id="17435" name="Text Box 75"/>
          <p:cNvSpPr txBox="1">
            <a:spLocks noChangeArrowheads="1"/>
          </p:cNvSpPr>
          <p:nvPr/>
        </p:nvSpPr>
        <p:spPr bwMode="auto">
          <a:xfrm>
            <a:off x="711200" y="2743200"/>
            <a:ext cx="2540000" cy="369332"/>
          </a:xfrm>
          <a:prstGeom prst="rect">
            <a:avLst/>
          </a:prstGeom>
          <a:noFill/>
          <a:ln w="9525">
            <a:noFill/>
            <a:miter lim="800000"/>
            <a:headEnd/>
            <a:tailEnd/>
          </a:ln>
        </p:spPr>
        <p:txBody>
          <a:bodyPr>
            <a:spAutoFit/>
          </a:bodyPr>
          <a:lstStyle/>
          <a:p>
            <a:pPr>
              <a:spcBef>
                <a:spcPct val="50000"/>
              </a:spcBef>
            </a:pPr>
            <a:r>
              <a:rPr lang="en-US" altLang="zh-TW"/>
              <a:t>tuple/relational instance</a:t>
            </a:r>
          </a:p>
        </p:txBody>
      </p:sp>
      <p:sp>
        <p:nvSpPr>
          <p:cNvPr id="17436" name="Line 76"/>
          <p:cNvSpPr>
            <a:spLocks noChangeShapeType="1"/>
          </p:cNvSpPr>
          <p:nvPr/>
        </p:nvSpPr>
        <p:spPr bwMode="auto">
          <a:xfrm>
            <a:off x="9245600" y="2286000"/>
            <a:ext cx="0" cy="457200"/>
          </a:xfrm>
          <a:prstGeom prst="line">
            <a:avLst/>
          </a:prstGeom>
          <a:noFill/>
          <a:ln w="9525">
            <a:solidFill>
              <a:schemeClr val="tx1"/>
            </a:solidFill>
            <a:round/>
            <a:headEnd/>
            <a:tailEnd type="triangle" w="med" len="med"/>
          </a:ln>
        </p:spPr>
        <p:txBody>
          <a:bodyPr/>
          <a:lstStyle/>
          <a:p>
            <a:endParaRPr lang="en-US"/>
          </a:p>
        </p:txBody>
      </p:sp>
      <p:sp>
        <p:nvSpPr>
          <p:cNvPr id="17437" name="Text Box 77"/>
          <p:cNvSpPr txBox="1">
            <a:spLocks noChangeArrowheads="1"/>
          </p:cNvSpPr>
          <p:nvPr/>
        </p:nvSpPr>
        <p:spPr bwMode="auto">
          <a:xfrm>
            <a:off x="8432800" y="1981201"/>
            <a:ext cx="1930400" cy="366713"/>
          </a:xfrm>
          <a:prstGeom prst="rect">
            <a:avLst/>
          </a:prstGeom>
          <a:noFill/>
          <a:ln w="9525">
            <a:noFill/>
            <a:miter lim="800000"/>
            <a:headEnd/>
            <a:tailEnd/>
          </a:ln>
        </p:spPr>
        <p:txBody>
          <a:bodyPr>
            <a:spAutoFit/>
          </a:bodyPr>
          <a:lstStyle/>
          <a:p>
            <a:pPr>
              <a:spcBef>
                <a:spcPct val="50000"/>
              </a:spcBef>
            </a:pPr>
            <a:r>
              <a:rPr lang="en-US" altLang="zh-TW"/>
              <a:t>Attribute</a:t>
            </a:r>
          </a:p>
        </p:txBody>
      </p:sp>
      <p:sp>
        <p:nvSpPr>
          <p:cNvPr id="17438" name="Line 78"/>
          <p:cNvSpPr>
            <a:spLocks noChangeShapeType="1"/>
          </p:cNvSpPr>
          <p:nvPr/>
        </p:nvSpPr>
        <p:spPr bwMode="auto">
          <a:xfrm>
            <a:off x="4267200" y="4191000"/>
            <a:ext cx="0" cy="457200"/>
          </a:xfrm>
          <a:prstGeom prst="line">
            <a:avLst/>
          </a:prstGeom>
          <a:noFill/>
          <a:ln w="9525">
            <a:solidFill>
              <a:schemeClr val="tx1"/>
            </a:solidFill>
            <a:round/>
            <a:headEnd/>
            <a:tailEnd/>
          </a:ln>
        </p:spPr>
        <p:txBody>
          <a:bodyPr/>
          <a:lstStyle/>
          <a:p>
            <a:endParaRPr lang="en-US"/>
          </a:p>
        </p:txBody>
      </p:sp>
      <p:sp>
        <p:nvSpPr>
          <p:cNvPr id="17439" name="Line 79"/>
          <p:cNvSpPr>
            <a:spLocks noChangeShapeType="1"/>
          </p:cNvSpPr>
          <p:nvPr/>
        </p:nvSpPr>
        <p:spPr bwMode="auto">
          <a:xfrm>
            <a:off x="4267200" y="4648200"/>
            <a:ext cx="5080000" cy="0"/>
          </a:xfrm>
          <a:prstGeom prst="line">
            <a:avLst/>
          </a:prstGeom>
          <a:noFill/>
          <a:ln w="9525">
            <a:solidFill>
              <a:schemeClr val="tx1"/>
            </a:solidFill>
            <a:round/>
            <a:headEnd/>
            <a:tailEnd/>
          </a:ln>
        </p:spPr>
        <p:txBody>
          <a:bodyPr/>
          <a:lstStyle/>
          <a:p>
            <a:endParaRPr lang="en-US"/>
          </a:p>
        </p:txBody>
      </p:sp>
      <p:sp>
        <p:nvSpPr>
          <p:cNvPr id="17440" name="Line 80"/>
          <p:cNvSpPr>
            <a:spLocks noChangeShapeType="1"/>
          </p:cNvSpPr>
          <p:nvPr/>
        </p:nvSpPr>
        <p:spPr bwMode="auto">
          <a:xfrm flipV="1">
            <a:off x="9347200" y="4191000"/>
            <a:ext cx="0" cy="457200"/>
          </a:xfrm>
          <a:prstGeom prst="line">
            <a:avLst/>
          </a:prstGeom>
          <a:noFill/>
          <a:ln w="9525">
            <a:solidFill>
              <a:schemeClr val="tx1"/>
            </a:solidFill>
            <a:round/>
            <a:headEnd/>
            <a:tailEnd/>
          </a:ln>
        </p:spPr>
        <p:txBody>
          <a:bodyPr/>
          <a:lstStyle/>
          <a:p>
            <a:endParaRPr lang="en-US"/>
          </a:p>
        </p:txBody>
      </p:sp>
      <p:sp>
        <p:nvSpPr>
          <p:cNvPr id="17441" name="Text Box 81"/>
          <p:cNvSpPr txBox="1">
            <a:spLocks noChangeArrowheads="1"/>
          </p:cNvSpPr>
          <p:nvPr/>
        </p:nvSpPr>
        <p:spPr bwMode="auto">
          <a:xfrm>
            <a:off x="6096000" y="4724401"/>
            <a:ext cx="1727200" cy="366713"/>
          </a:xfrm>
          <a:prstGeom prst="rect">
            <a:avLst/>
          </a:prstGeom>
          <a:noFill/>
          <a:ln w="9525">
            <a:noFill/>
            <a:miter lim="800000"/>
            <a:headEnd/>
            <a:tailEnd/>
          </a:ln>
        </p:spPr>
        <p:txBody>
          <a:bodyPr>
            <a:spAutoFit/>
          </a:bodyPr>
          <a:lstStyle/>
          <a:p>
            <a:pPr>
              <a:spcBef>
                <a:spcPct val="50000"/>
              </a:spcBef>
            </a:pPr>
            <a:r>
              <a:rPr lang="en-US" altLang="zh-TW"/>
              <a:t>4 Degree</a:t>
            </a:r>
          </a:p>
        </p:txBody>
      </p:sp>
      <p:sp>
        <p:nvSpPr>
          <p:cNvPr id="17442" name="Line 82"/>
          <p:cNvSpPr>
            <a:spLocks noChangeShapeType="1"/>
          </p:cNvSpPr>
          <p:nvPr/>
        </p:nvSpPr>
        <p:spPr bwMode="auto">
          <a:xfrm>
            <a:off x="10261600" y="3429000"/>
            <a:ext cx="304800" cy="0"/>
          </a:xfrm>
          <a:prstGeom prst="line">
            <a:avLst/>
          </a:prstGeom>
          <a:noFill/>
          <a:ln w="9525">
            <a:solidFill>
              <a:schemeClr val="tx1"/>
            </a:solidFill>
            <a:round/>
            <a:headEnd/>
            <a:tailEnd/>
          </a:ln>
        </p:spPr>
        <p:txBody>
          <a:bodyPr/>
          <a:lstStyle/>
          <a:p>
            <a:endParaRPr lang="en-US"/>
          </a:p>
        </p:txBody>
      </p:sp>
      <p:sp>
        <p:nvSpPr>
          <p:cNvPr id="17443" name="Line 83"/>
          <p:cNvSpPr>
            <a:spLocks noChangeShapeType="1"/>
          </p:cNvSpPr>
          <p:nvPr/>
        </p:nvSpPr>
        <p:spPr bwMode="auto">
          <a:xfrm>
            <a:off x="10566400" y="3429000"/>
            <a:ext cx="0" cy="457200"/>
          </a:xfrm>
          <a:prstGeom prst="line">
            <a:avLst/>
          </a:prstGeom>
          <a:noFill/>
          <a:ln w="9525">
            <a:solidFill>
              <a:schemeClr val="tx1"/>
            </a:solidFill>
            <a:round/>
            <a:headEnd/>
            <a:tailEnd/>
          </a:ln>
        </p:spPr>
        <p:txBody>
          <a:bodyPr/>
          <a:lstStyle/>
          <a:p>
            <a:endParaRPr lang="en-US"/>
          </a:p>
        </p:txBody>
      </p:sp>
      <p:sp>
        <p:nvSpPr>
          <p:cNvPr id="17444" name="Line 84"/>
          <p:cNvSpPr>
            <a:spLocks noChangeShapeType="1"/>
          </p:cNvSpPr>
          <p:nvPr/>
        </p:nvSpPr>
        <p:spPr bwMode="auto">
          <a:xfrm flipH="1">
            <a:off x="10261600" y="3886200"/>
            <a:ext cx="304800" cy="0"/>
          </a:xfrm>
          <a:prstGeom prst="line">
            <a:avLst/>
          </a:prstGeom>
          <a:noFill/>
          <a:ln w="9525">
            <a:solidFill>
              <a:schemeClr val="tx1"/>
            </a:solidFill>
            <a:round/>
            <a:headEnd/>
            <a:tailEnd/>
          </a:ln>
        </p:spPr>
        <p:txBody>
          <a:bodyPr/>
          <a:lstStyle/>
          <a:p>
            <a:endParaRPr lang="en-US"/>
          </a:p>
        </p:txBody>
      </p:sp>
      <p:sp>
        <p:nvSpPr>
          <p:cNvPr id="17445" name="Text Box 85"/>
          <p:cNvSpPr txBox="1">
            <a:spLocks noChangeArrowheads="1"/>
          </p:cNvSpPr>
          <p:nvPr/>
        </p:nvSpPr>
        <p:spPr bwMode="auto">
          <a:xfrm>
            <a:off x="10716452" y="2667000"/>
            <a:ext cx="461665" cy="2362200"/>
          </a:xfrm>
          <a:prstGeom prst="rect">
            <a:avLst/>
          </a:prstGeom>
          <a:noFill/>
          <a:ln w="9525">
            <a:noFill/>
            <a:miter lim="800000"/>
            <a:headEnd/>
            <a:tailEnd/>
          </a:ln>
        </p:spPr>
        <p:txBody>
          <a:bodyPr vert="eaVert">
            <a:spAutoFit/>
          </a:bodyPr>
          <a:lstStyle/>
          <a:p>
            <a:pPr>
              <a:spcBef>
                <a:spcPct val="50000"/>
              </a:spcBef>
            </a:pPr>
            <a:r>
              <a:rPr lang="en-US" altLang="zh-TW"/>
              <a:t>Cardinality = 2</a:t>
            </a:r>
          </a:p>
        </p:txBody>
      </p:sp>
      <p:sp>
        <p:nvSpPr>
          <p:cNvPr id="17446" name="Text Box 86"/>
          <p:cNvSpPr txBox="1">
            <a:spLocks noChangeArrowheads="1"/>
          </p:cNvSpPr>
          <p:nvPr/>
        </p:nvSpPr>
        <p:spPr bwMode="auto">
          <a:xfrm>
            <a:off x="3860800" y="5410201"/>
            <a:ext cx="5080000" cy="519113"/>
          </a:xfrm>
          <a:prstGeom prst="rect">
            <a:avLst/>
          </a:prstGeom>
          <a:noFill/>
          <a:ln w="9525">
            <a:noFill/>
            <a:miter lim="800000"/>
            <a:headEnd/>
            <a:tailEnd/>
          </a:ln>
        </p:spPr>
        <p:txBody>
          <a:bodyPr>
            <a:spAutoFit/>
          </a:bodyPr>
          <a:lstStyle/>
          <a:p>
            <a:pPr algn="ctr">
              <a:spcBef>
                <a:spcPct val="50000"/>
              </a:spcBef>
            </a:pPr>
            <a:r>
              <a:rPr lang="en-US" altLang="zh-TW" sz="2800"/>
              <a:t>A Schema / Relation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02167" y="1527175"/>
            <a:ext cx="11338984" cy="4572000"/>
          </a:xfrm>
        </p:spPr>
        <p:txBody>
          <a:bodyPr/>
          <a:lstStyle/>
          <a:p>
            <a:pPr algn="ctr">
              <a:buFontTx/>
              <a:buNone/>
            </a:pPr>
            <a:r>
              <a:rPr lang="en-US" altLang="zh-TW" sz="2800" smtClean="0"/>
              <a:t>So… how do we convert an ER diagram into a table??  Simple!!</a:t>
            </a:r>
          </a:p>
          <a:p>
            <a:pPr>
              <a:buFontTx/>
              <a:buNone/>
            </a:pPr>
            <a:r>
              <a:rPr lang="en-US" altLang="zh-TW" sz="2400" u="sng" smtClean="0"/>
              <a:t>Basic Ideas:</a:t>
            </a:r>
          </a:p>
          <a:p>
            <a:pPr>
              <a:buFont typeface="Wingdings" pitchFamily="2" charset="2"/>
              <a:buChar char="Ø"/>
            </a:pPr>
            <a:r>
              <a:rPr lang="en-US" altLang="zh-TW" sz="2400" smtClean="0"/>
              <a:t>Build a table for each entity set</a:t>
            </a:r>
          </a:p>
          <a:p>
            <a:pPr>
              <a:buFont typeface="Wingdings" pitchFamily="2" charset="2"/>
              <a:buChar char="Ø"/>
            </a:pPr>
            <a:r>
              <a:rPr lang="en-US" altLang="zh-TW" sz="2400" smtClean="0"/>
              <a:t>Build a table for each relationship set if necessary</a:t>
            </a:r>
          </a:p>
          <a:p>
            <a:pPr>
              <a:buFont typeface="Wingdings" pitchFamily="2" charset="2"/>
              <a:buChar char="Ø"/>
            </a:pPr>
            <a:r>
              <a:rPr lang="en-US" altLang="zh-TW" sz="2400" smtClean="0"/>
              <a:t>Make a column in the table for each attribute in the entity set</a:t>
            </a:r>
          </a:p>
          <a:p>
            <a:pPr>
              <a:buFont typeface="Wingdings" pitchFamily="2" charset="2"/>
              <a:buChar char="Ø"/>
            </a:pPr>
            <a:r>
              <a:rPr lang="en-US" altLang="zh-TW" sz="2400" smtClean="0"/>
              <a:t>Primary Key</a:t>
            </a:r>
          </a:p>
          <a:p>
            <a:pPr>
              <a:buFont typeface="Wingdings" pitchFamily="2" charset="2"/>
              <a:buChar char="Ø"/>
            </a:pPr>
            <a:r>
              <a:rPr lang="en-US" altLang="zh-TW" sz="2400" smtClean="0"/>
              <a:t>Contraints</a:t>
            </a:r>
          </a:p>
          <a:p>
            <a:pPr algn="ctr">
              <a:buFontTx/>
              <a:buNone/>
            </a:pPr>
            <a:endParaRPr lang="en-US" altLang="zh-TW" sz="2800" smtClean="0"/>
          </a:p>
        </p:txBody>
      </p:sp>
      <p:sp>
        <p:nvSpPr>
          <p:cNvPr id="18434" name="Rectangle 2"/>
          <p:cNvSpPr>
            <a:spLocks noGrp="1" noChangeArrowheads="1"/>
          </p:cNvSpPr>
          <p:nvPr>
            <p:ph type="title"/>
          </p:nvPr>
        </p:nvSpPr>
        <p:spPr/>
        <p:txBody>
          <a:bodyPr/>
          <a:lstStyle/>
          <a:p>
            <a:r>
              <a:rPr lang="en-US" altLang="zh-TW" sz="4000" smtClean="0">
                <a:solidFill>
                  <a:srgbClr val="0000FF"/>
                </a:solidFill>
              </a:rPr>
              <a:t>From ER Model to Relational Model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79" name="Group 115"/>
          <p:cNvGraphicFramePr>
            <a:graphicFrameLocks noGrp="1"/>
          </p:cNvGraphicFramePr>
          <p:nvPr>
            <p:ph sz="half" idx="1"/>
          </p:nvPr>
        </p:nvGraphicFramePr>
        <p:xfrm>
          <a:off x="203200" y="5029200"/>
          <a:ext cx="4775200" cy="1188720"/>
        </p:xfrm>
        <a:graphic>
          <a:graphicData uri="http://schemas.openxmlformats.org/drawingml/2006/table">
            <a:tbl>
              <a:tblPr/>
              <a:tblGrid>
                <a:gridCol w="1193800"/>
                <a:gridCol w="1193800"/>
                <a:gridCol w="1193800"/>
                <a:gridCol w="1193800"/>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John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3.6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82" name="Group 118"/>
          <p:cNvGraphicFramePr>
            <a:graphicFrameLocks noGrp="1"/>
          </p:cNvGraphicFramePr>
          <p:nvPr>
            <p:ph sz="half" idx="2"/>
          </p:nvPr>
        </p:nvGraphicFramePr>
        <p:xfrm>
          <a:off x="6604000" y="5029200"/>
          <a:ext cx="5181600" cy="1188720"/>
        </p:xfrm>
        <a:graphic>
          <a:graphicData uri="http://schemas.openxmlformats.org/drawingml/2006/table">
            <a:tbl>
              <a:tblPr/>
              <a:tblGrid>
                <a:gridCol w="1727200"/>
                <a:gridCol w="1727200"/>
                <a:gridCol w="17272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Dept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Smith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Lee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58" name="Rectangle 2"/>
          <p:cNvSpPr>
            <a:spLocks noGrp="1" noChangeArrowheads="1"/>
          </p:cNvSpPr>
          <p:nvPr>
            <p:ph type="title"/>
          </p:nvPr>
        </p:nvSpPr>
        <p:spPr>
          <a:xfrm>
            <a:off x="609600" y="152400"/>
            <a:ext cx="10972800" cy="1143000"/>
          </a:xfrm>
        </p:spPr>
        <p:txBody>
          <a:bodyPr/>
          <a:lstStyle/>
          <a:p>
            <a:r>
              <a:rPr lang="en-US" altLang="zh-TW" smtClean="0">
                <a:solidFill>
                  <a:srgbClr val="0000FF"/>
                </a:solidFill>
              </a:rPr>
              <a:t>Example – Strong Entity Set</a:t>
            </a:r>
          </a:p>
        </p:txBody>
      </p:sp>
      <p:sp>
        <p:nvSpPr>
          <p:cNvPr id="19499" name="Rectangle 26"/>
          <p:cNvSpPr>
            <a:spLocks noChangeArrowheads="1"/>
          </p:cNvSpPr>
          <p:nvPr/>
        </p:nvSpPr>
        <p:spPr bwMode="auto">
          <a:xfrm>
            <a:off x="1930400" y="20574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500" name="Text Box 27"/>
          <p:cNvSpPr txBox="1">
            <a:spLocks noChangeArrowheads="1"/>
          </p:cNvSpPr>
          <p:nvPr/>
        </p:nvSpPr>
        <p:spPr bwMode="auto">
          <a:xfrm>
            <a:off x="2032000" y="2133601"/>
            <a:ext cx="1320800" cy="366713"/>
          </a:xfrm>
          <a:prstGeom prst="rect">
            <a:avLst/>
          </a:prstGeom>
          <a:noFill/>
          <a:ln w="9525">
            <a:noFill/>
            <a:miter lim="800000"/>
            <a:headEnd/>
            <a:tailEnd/>
          </a:ln>
        </p:spPr>
        <p:txBody>
          <a:bodyPr>
            <a:spAutoFit/>
          </a:bodyPr>
          <a:lstStyle/>
          <a:p>
            <a:pPr>
              <a:spcBef>
                <a:spcPct val="50000"/>
              </a:spcBef>
            </a:pPr>
            <a:r>
              <a:rPr lang="en-US" altLang="zh-TW"/>
              <a:t>Student</a:t>
            </a:r>
          </a:p>
        </p:txBody>
      </p:sp>
      <p:sp>
        <p:nvSpPr>
          <p:cNvPr id="19501" name="Oval 29"/>
          <p:cNvSpPr>
            <a:spLocks noChangeArrowheads="1"/>
          </p:cNvSpPr>
          <p:nvPr/>
        </p:nvSpPr>
        <p:spPr bwMode="auto">
          <a:xfrm>
            <a:off x="25400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502" name="Oval 30"/>
          <p:cNvSpPr>
            <a:spLocks noChangeArrowheads="1"/>
          </p:cNvSpPr>
          <p:nvPr/>
        </p:nvSpPr>
        <p:spPr bwMode="auto">
          <a:xfrm>
            <a:off x="4064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503" name="Oval 31"/>
          <p:cNvSpPr>
            <a:spLocks noChangeArrowheads="1"/>
          </p:cNvSpPr>
          <p:nvPr/>
        </p:nvSpPr>
        <p:spPr bwMode="auto">
          <a:xfrm>
            <a:off x="406400" y="2895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504" name="Oval 32"/>
          <p:cNvSpPr>
            <a:spLocks noChangeArrowheads="1"/>
          </p:cNvSpPr>
          <p:nvPr/>
        </p:nvSpPr>
        <p:spPr bwMode="auto">
          <a:xfrm>
            <a:off x="3048000" y="2971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505" name="Line 33"/>
          <p:cNvSpPr>
            <a:spLocks noChangeShapeType="1"/>
          </p:cNvSpPr>
          <p:nvPr/>
        </p:nvSpPr>
        <p:spPr bwMode="auto">
          <a:xfrm>
            <a:off x="1219200" y="1752600"/>
            <a:ext cx="711200" cy="457200"/>
          </a:xfrm>
          <a:prstGeom prst="line">
            <a:avLst/>
          </a:prstGeom>
          <a:noFill/>
          <a:ln w="9525">
            <a:solidFill>
              <a:schemeClr val="tx1"/>
            </a:solidFill>
            <a:round/>
            <a:headEnd/>
            <a:tailEnd/>
          </a:ln>
        </p:spPr>
        <p:txBody>
          <a:bodyPr/>
          <a:lstStyle/>
          <a:p>
            <a:endParaRPr lang="en-US"/>
          </a:p>
        </p:txBody>
      </p:sp>
      <p:sp>
        <p:nvSpPr>
          <p:cNvPr id="19506" name="Line 34"/>
          <p:cNvSpPr>
            <a:spLocks noChangeShapeType="1"/>
          </p:cNvSpPr>
          <p:nvPr/>
        </p:nvSpPr>
        <p:spPr bwMode="auto">
          <a:xfrm flipH="1">
            <a:off x="2743200" y="1752600"/>
            <a:ext cx="508000" cy="304800"/>
          </a:xfrm>
          <a:prstGeom prst="line">
            <a:avLst/>
          </a:prstGeom>
          <a:noFill/>
          <a:ln w="9525">
            <a:solidFill>
              <a:schemeClr val="tx1"/>
            </a:solidFill>
            <a:round/>
            <a:headEnd/>
            <a:tailEnd/>
          </a:ln>
        </p:spPr>
        <p:txBody>
          <a:bodyPr/>
          <a:lstStyle/>
          <a:p>
            <a:endParaRPr lang="en-US"/>
          </a:p>
        </p:txBody>
      </p:sp>
      <p:sp>
        <p:nvSpPr>
          <p:cNvPr id="19507" name="Line 35"/>
          <p:cNvSpPr>
            <a:spLocks noChangeShapeType="1"/>
          </p:cNvSpPr>
          <p:nvPr/>
        </p:nvSpPr>
        <p:spPr bwMode="auto">
          <a:xfrm flipH="1" flipV="1">
            <a:off x="2946400" y="2514600"/>
            <a:ext cx="711200" cy="457200"/>
          </a:xfrm>
          <a:prstGeom prst="line">
            <a:avLst/>
          </a:prstGeom>
          <a:noFill/>
          <a:ln w="9525">
            <a:solidFill>
              <a:schemeClr val="tx1"/>
            </a:solidFill>
            <a:round/>
            <a:headEnd/>
            <a:tailEnd/>
          </a:ln>
        </p:spPr>
        <p:txBody>
          <a:bodyPr/>
          <a:lstStyle/>
          <a:p>
            <a:endParaRPr lang="en-US"/>
          </a:p>
        </p:txBody>
      </p:sp>
      <p:sp>
        <p:nvSpPr>
          <p:cNvPr id="19508" name="Line 36"/>
          <p:cNvSpPr>
            <a:spLocks noChangeShapeType="1"/>
          </p:cNvSpPr>
          <p:nvPr/>
        </p:nvSpPr>
        <p:spPr bwMode="auto">
          <a:xfrm flipV="1">
            <a:off x="1524000" y="2514600"/>
            <a:ext cx="914400" cy="457200"/>
          </a:xfrm>
          <a:prstGeom prst="line">
            <a:avLst/>
          </a:prstGeom>
          <a:noFill/>
          <a:ln w="9525">
            <a:solidFill>
              <a:schemeClr val="tx1"/>
            </a:solidFill>
            <a:round/>
            <a:headEnd/>
            <a:tailEnd/>
          </a:ln>
        </p:spPr>
        <p:txBody>
          <a:bodyPr/>
          <a:lstStyle/>
          <a:p>
            <a:endParaRPr lang="en-US"/>
          </a:p>
        </p:txBody>
      </p:sp>
      <p:sp>
        <p:nvSpPr>
          <p:cNvPr id="19509" name="Text Box 37"/>
          <p:cNvSpPr txBox="1">
            <a:spLocks noChangeArrowheads="1"/>
          </p:cNvSpPr>
          <p:nvPr/>
        </p:nvSpPr>
        <p:spPr bwMode="auto">
          <a:xfrm>
            <a:off x="711200" y="1295401"/>
            <a:ext cx="1016000" cy="366713"/>
          </a:xfrm>
          <a:prstGeom prst="rect">
            <a:avLst/>
          </a:prstGeom>
          <a:noFill/>
          <a:ln w="9525">
            <a:noFill/>
            <a:miter lim="800000"/>
            <a:headEnd/>
            <a:tailEnd/>
          </a:ln>
        </p:spPr>
        <p:txBody>
          <a:bodyPr>
            <a:spAutoFit/>
          </a:bodyPr>
          <a:lstStyle/>
          <a:p>
            <a:pPr>
              <a:spcBef>
                <a:spcPct val="50000"/>
              </a:spcBef>
            </a:pPr>
            <a:r>
              <a:rPr lang="en-US" altLang="zh-TW" u="sng"/>
              <a:t>SID</a:t>
            </a:r>
          </a:p>
        </p:txBody>
      </p:sp>
      <p:sp>
        <p:nvSpPr>
          <p:cNvPr id="19510" name="Text Box 38"/>
          <p:cNvSpPr txBox="1">
            <a:spLocks noChangeArrowheads="1"/>
          </p:cNvSpPr>
          <p:nvPr/>
        </p:nvSpPr>
        <p:spPr bwMode="auto">
          <a:xfrm>
            <a:off x="27432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19511" name="Text Box 39"/>
          <p:cNvSpPr txBox="1">
            <a:spLocks noChangeArrowheads="1"/>
          </p:cNvSpPr>
          <p:nvPr/>
        </p:nvSpPr>
        <p:spPr bwMode="auto">
          <a:xfrm>
            <a:off x="609600" y="2971801"/>
            <a:ext cx="1016000" cy="366713"/>
          </a:xfrm>
          <a:prstGeom prst="rect">
            <a:avLst/>
          </a:prstGeom>
          <a:noFill/>
          <a:ln w="9525">
            <a:noFill/>
            <a:miter lim="800000"/>
            <a:headEnd/>
            <a:tailEnd/>
          </a:ln>
        </p:spPr>
        <p:txBody>
          <a:bodyPr>
            <a:spAutoFit/>
          </a:bodyPr>
          <a:lstStyle/>
          <a:p>
            <a:pPr>
              <a:spcBef>
                <a:spcPct val="50000"/>
              </a:spcBef>
            </a:pPr>
            <a:r>
              <a:rPr lang="en-US" altLang="zh-TW"/>
              <a:t>Major</a:t>
            </a:r>
          </a:p>
        </p:txBody>
      </p:sp>
      <p:sp>
        <p:nvSpPr>
          <p:cNvPr id="19512" name="Text Box 40"/>
          <p:cNvSpPr txBox="1">
            <a:spLocks noChangeArrowheads="1"/>
          </p:cNvSpPr>
          <p:nvPr/>
        </p:nvSpPr>
        <p:spPr bwMode="auto">
          <a:xfrm>
            <a:off x="3352800" y="3048001"/>
            <a:ext cx="914400" cy="366713"/>
          </a:xfrm>
          <a:prstGeom prst="rect">
            <a:avLst/>
          </a:prstGeom>
          <a:noFill/>
          <a:ln w="9525">
            <a:noFill/>
            <a:miter lim="800000"/>
            <a:headEnd/>
            <a:tailEnd/>
          </a:ln>
        </p:spPr>
        <p:txBody>
          <a:bodyPr>
            <a:spAutoFit/>
          </a:bodyPr>
          <a:lstStyle/>
          <a:p>
            <a:pPr>
              <a:spcBef>
                <a:spcPct val="50000"/>
              </a:spcBef>
            </a:pPr>
            <a:r>
              <a:rPr lang="en-US" altLang="zh-TW"/>
              <a:t>GPA</a:t>
            </a:r>
          </a:p>
        </p:txBody>
      </p:sp>
      <p:sp>
        <p:nvSpPr>
          <p:cNvPr id="19513" name="AutoShape 43"/>
          <p:cNvSpPr>
            <a:spLocks noChangeArrowheads="1"/>
          </p:cNvSpPr>
          <p:nvPr/>
        </p:nvSpPr>
        <p:spPr bwMode="auto">
          <a:xfrm>
            <a:off x="1320800" y="35814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19514" name="AutoShape 46"/>
          <p:cNvSpPr>
            <a:spLocks noChangeArrowheads="1"/>
          </p:cNvSpPr>
          <p:nvPr/>
        </p:nvSpPr>
        <p:spPr bwMode="auto">
          <a:xfrm>
            <a:off x="4978400" y="1905000"/>
            <a:ext cx="2235200" cy="7620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19515" name="Text Box 47"/>
          <p:cNvSpPr txBox="1">
            <a:spLocks noChangeArrowheads="1"/>
          </p:cNvSpPr>
          <p:nvPr/>
        </p:nvSpPr>
        <p:spPr bwMode="auto">
          <a:xfrm>
            <a:off x="5486400" y="2057401"/>
            <a:ext cx="1320800" cy="366713"/>
          </a:xfrm>
          <a:prstGeom prst="rect">
            <a:avLst/>
          </a:prstGeom>
          <a:noFill/>
          <a:ln w="9525">
            <a:noFill/>
            <a:miter lim="800000"/>
            <a:headEnd/>
            <a:tailEnd/>
          </a:ln>
        </p:spPr>
        <p:txBody>
          <a:bodyPr>
            <a:spAutoFit/>
          </a:bodyPr>
          <a:lstStyle/>
          <a:p>
            <a:pPr>
              <a:spcBef>
                <a:spcPct val="50000"/>
              </a:spcBef>
            </a:pPr>
            <a:r>
              <a:rPr lang="en-US" altLang="zh-TW"/>
              <a:t>Advisor</a:t>
            </a:r>
          </a:p>
        </p:txBody>
      </p:sp>
      <p:sp>
        <p:nvSpPr>
          <p:cNvPr id="19516" name="Line 48"/>
          <p:cNvSpPr>
            <a:spLocks noChangeShapeType="1"/>
          </p:cNvSpPr>
          <p:nvPr/>
        </p:nvSpPr>
        <p:spPr bwMode="auto">
          <a:xfrm>
            <a:off x="3454400" y="2286000"/>
            <a:ext cx="1524000" cy="0"/>
          </a:xfrm>
          <a:prstGeom prst="line">
            <a:avLst/>
          </a:prstGeom>
          <a:noFill/>
          <a:ln w="9525">
            <a:solidFill>
              <a:schemeClr val="tx1"/>
            </a:solidFill>
            <a:round/>
            <a:headEnd/>
            <a:tailEnd/>
          </a:ln>
        </p:spPr>
        <p:txBody>
          <a:bodyPr/>
          <a:lstStyle/>
          <a:p>
            <a:endParaRPr lang="en-US"/>
          </a:p>
        </p:txBody>
      </p:sp>
      <p:sp>
        <p:nvSpPr>
          <p:cNvPr id="19517" name="Rectangle 51"/>
          <p:cNvSpPr>
            <a:spLocks noChangeArrowheads="1"/>
          </p:cNvSpPr>
          <p:nvPr/>
        </p:nvSpPr>
        <p:spPr bwMode="auto">
          <a:xfrm>
            <a:off x="8737600" y="20574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518" name="Text Box 52"/>
          <p:cNvSpPr txBox="1">
            <a:spLocks noChangeArrowheads="1"/>
          </p:cNvSpPr>
          <p:nvPr/>
        </p:nvSpPr>
        <p:spPr bwMode="auto">
          <a:xfrm>
            <a:off x="8737600" y="2133601"/>
            <a:ext cx="1625600" cy="366713"/>
          </a:xfrm>
          <a:prstGeom prst="rect">
            <a:avLst/>
          </a:prstGeom>
          <a:noFill/>
          <a:ln w="9525">
            <a:noFill/>
            <a:miter lim="800000"/>
            <a:headEnd/>
            <a:tailEnd/>
          </a:ln>
        </p:spPr>
        <p:txBody>
          <a:bodyPr>
            <a:spAutoFit/>
          </a:bodyPr>
          <a:lstStyle/>
          <a:p>
            <a:pPr>
              <a:spcBef>
                <a:spcPct val="50000"/>
              </a:spcBef>
            </a:pPr>
            <a:r>
              <a:rPr lang="en-US" altLang="zh-TW"/>
              <a:t>Professor</a:t>
            </a:r>
          </a:p>
        </p:txBody>
      </p:sp>
      <p:sp>
        <p:nvSpPr>
          <p:cNvPr id="19519" name="Line 53"/>
          <p:cNvSpPr>
            <a:spLocks noChangeShapeType="1"/>
          </p:cNvSpPr>
          <p:nvPr/>
        </p:nvSpPr>
        <p:spPr bwMode="auto">
          <a:xfrm>
            <a:off x="7213600" y="2286000"/>
            <a:ext cx="1524000" cy="0"/>
          </a:xfrm>
          <a:prstGeom prst="line">
            <a:avLst/>
          </a:prstGeom>
          <a:noFill/>
          <a:ln w="9525">
            <a:solidFill>
              <a:schemeClr val="tx1"/>
            </a:solidFill>
            <a:round/>
            <a:headEnd/>
            <a:tailEnd type="triangle" w="med" len="med"/>
          </a:ln>
        </p:spPr>
        <p:txBody>
          <a:bodyPr/>
          <a:lstStyle/>
          <a:p>
            <a:endParaRPr lang="en-US"/>
          </a:p>
        </p:txBody>
      </p:sp>
      <p:sp>
        <p:nvSpPr>
          <p:cNvPr id="19520" name="Oval 54"/>
          <p:cNvSpPr>
            <a:spLocks noChangeArrowheads="1"/>
          </p:cNvSpPr>
          <p:nvPr/>
        </p:nvSpPr>
        <p:spPr bwMode="auto">
          <a:xfrm>
            <a:off x="72136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521" name="Text Box 55"/>
          <p:cNvSpPr txBox="1">
            <a:spLocks noChangeArrowheads="1"/>
          </p:cNvSpPr>
          <p:nvPr/>
        </p:nvSpPr>
        <p:spPr bwMode="auto">
          <a:xfrm>
            <a:off x="7518400" y="1295401"/>
            <a:ext cx="1016000" cy="366713"/>
          </a:xfrm>
          <a:prstGeom prst="rect">
            <a:avLst/>
          </a:prstGeom>
          <a:noFill/>
          <a:ln w="9525">
            <a:noFill/>
            <a:miter lim="800000"/>
            <a:headEnd/>
            <a:tailEnd/>
          </a:ln>
        </p:spPr>
        <p:txBody>
          <a:bodyPr>
            <a:spAutoFit/>
          </a:bodyPr>
          <a:lstStyle/>
          <a:p>
            <a:pPr>
              <a:spcBef>
                <a:spcPct val="50000"/>
              </a:spcBef>
            </a:pPr>
            <a:r>
              <a:rPr lang="en-US" altLang="zh-TW" u="sng"/>
              <a:t>SSN</a:t>
            </a:r>
          </a:p>
        </p:txBody>
      </p:sp>
      <p:sp>
        <p:nvSpPr>
          <p:cNvPr id="19522" name="Oval 58"/>
          <p:cNvSpPr>
            <a:spLocks noChangeArrowheads="1"/>
          </p:cNvSpPr>
          <p:nvPr/>
        </p:nvSpPr>
        <p:spPr bwMode="auto">
          <a:xfrm>
            <a:off x="97536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523" name="Text Box 59"/>
          <p:cNvSpPr txBox="1">
            <a:spLocks noChangeArrowheads="1"/>
          </p:cNvSpPr>
          <p:nvPr/>
        </p:nvSpPr>
        <p:spPr bwMode="auto">
          <a:xfrm>
            <a:off x="99568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19524" name="Oval 60"/>
          <p:cNvSpPr>
            <a:spLocks noChangeArrowheads="1"/>
          </p:cNvSpPr>
          <p:nvPr/>
        </p:nvSpPr>
        <p:spPr bwMode="auto">
          <a:xfrm>
            <a:off x="10160000" y="28194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525" name="Text Box 61"/>
          <p:cNvSpPr txBox="1">
            <a:spLocks noChangeArrowheads="1"/>
          </p:cNvSpPr>
          <p:nvPr/>
        </p:nvSpPr>
        <p:spPr bwMode="auto">
          <a:xfrm>
            <a:off x="10363200" y="2895601"/>
            <a:ext cx="1016000" cy="366713"/>
          </a:xfrm>
          <a:prstGeom prst="rect">
            <a:avLst/>
          </a:prstGeom>
          <a:noFill/>
          <a:ln w="9525">
            <a:noFill/>
            <a:miter lim="800000"/>
            <a:headEnd/>
            <a:tailEnd/>
          </a:ln>
        </p:spPr>
        <p:txBody>
          <a:bodyPr>
            <a:spAutoFit/>
          </a:bodyPr>
          <a:lstStyle/>
          <a:p>
            <a:pPr>
              <a:spcBef>
                <a:spcPct val="50000"/>
              </a:spcBef>
            </a:pPr>
            <a:r>
              <a:rPr lang="en-US" altLang="zh-TW"/>
              <a:t>Dept</a:t>
            </a:r>
          </a:p>
        </p:txBody>
      </p:sp>
      <p:sp>
        <p:nvSpPr>
          <p:cNvPr id="19526" name="Line 62"/>
          <p:cNvSpPr>
            <a:spLocks noChangeShapeType="1"/>
          </p:cNvSpPr>
          <p:nvPr/>
        </p:nvSpPr>
        <p:spPr bwMode="auto">
          <a:xfrm>
            <a:off x="8229600" y="1752600"/>
            <a:ext cx="812800" cy="304800"/>
          </a:xfrm>
          <a:prstGeom prst="line">
            <a:avLst/>
          </a:prstGeom>
          <a:noFill/>
          <a:ln w="9525">
            <a:solidFill>
              <a:schemeClr val="tx1"/>
            </a:solidFill>
            <a:round/>
            <a:headEnd/>
            <a:tailEnd/>
          </a:ln>
        </p:spPr>
        <p:txBody>
          <a:bodyPr/>
          <a:lstStyle/>
          <a:p>
            <a:endParaRPr lang="en-US"/>
          </a:p>
        </p:txBody>
      </p:sp>
      <p:sp>
        <p:nvSpPr>
          <p:cNvPr id="19527" name="Line 63"/>
          <p:cNvSpPr>
            <a:spLocks noChangeShapeType="1"/>
          </p:cNvSpPr>
          <p:nvPr/>
        </p:nvSpPr>
        <p:spPr bwMode="auto">
          <a:xfrm flipH="1">
            <a:off x="9652000" y="1752600"/>
            <a:ext cx="609600" cy="304800"/>
          </a:xfrm>
          <a:prstGeom prst="line">
            <a:avLst/>
          </a:prstGeom>
          <a:noFill/>
          <a:ln w="9525">
            <a:solidFill>
              <a:schemeClr val="tx1"/>
            </a:solidFill>
            <a:round/>
            <a:headEnd/>
            <a:tailEnd/>
          </a:ln>
        </p:spPr>
        <p:txBody>
          <a:bodyPr/>
          <a:lstStyle/>
          <a:p>
            <a:endParaRPr lang="en-US"/>
          </a:p>
        </p:txBody>
      </p:sp>
      <p:sp>
        <p:nvSpPr>
          <p:cNvPr id="19528" name="Line 64"/>
          <p:cNvSpPr>
            <a:spLocks noChangeShapeType="1"/>
          </p:cNvSpPr>
          <p:nvPr/>
        </p:nvSpPr>
        <p:spPr bwMode="auto">
          <a:xfrm flipH="1" flipV="1">
            <a:off x="9956800" y="2514600"/>
            <a:ext cx="609600" cy="304800"/>
          </a:xfrm>
          <a:prstGeom prst="line">
            <a:avLst/>
          </a:prstGeom>
          <a:noFill/>
          <a:ln w="9525">
            <a:solidFill>
              <a:schemeClr val="tx1"/>
            </a:solidFill>
            <a:round/>
            <a:headEnd/>
            <a:tailEnd/>
          </a:ln>
        </p:spPr>
        <p:txBody>
          <a:bodyPr/>
          <a:lstStyle/>
          <a:p>
            <a:endParaRPr lang="en-US"/>
          </a:p>
        </p:txBody>
      </p:sp>
      <p:sp>
        <p:nvSpPr>
          <p:cNvPr id="19529" name="AutoShape 65"/>
          <p:cNvSpPr>
            <a:spLocks noChangeArrowheads="1"/>
          </p:cNvSpPr>
          <p:nvPr/>
        </p:nvSpPr>
        <p:spPr bwMode="auto">
          <a:xfrm>
            <a:off x="7924800" y="35814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sz="4000" smtClean="0">
                <a:solidFill>
                  <a:srgbClr val="0000FF"/>
                </a:solidFill>
              </a:rPr>
              <a:t>Representation of Weak Entity Set</a:t>
            </a:r>
          </a:p>
        </p:txBody>
      </p:sp>
      <p:sp>
        <p:nvSpPr>
          <p:cNvPr id="20483" name="Rectangle 3"/>
          <p:cNvSpPr>
            <a:spLocks noGrp="1" noChangeArrowheads="1"/>
          </p:cNvSpPr>
          <p:nvPr>
            <p:ph type="body" sz="half" idx="1"/>
          </p:nvPr>
        </p:nvSpPr>
        <p:spPr>
          <a:xfrm>
            <a:off x="609600" y="1600200"/>
            <a:ext cx="10972800" cy="4876800"/>
          </a:xfrm>
        </p:spPr>
        <p:txBody>
          <a:bodyPr/>
          <a:lstStyle/>
          <a:p>
            <a:r>
              <a:rPr lang="en-US" altLang="zh-TW" smtClean="0"/>
              <a:t>Weak Entity Set Cannot exists alone</a:t>
            </a:r>
          </a:p>
          <a:p>
            <a:r>
              <a:rPr lang="en-US" altLang="zh-TW" smtClean="0"/>
              <a:t>To build a table/schema for weak entity set</a:t>
            </a:r>
            <a:r>
              <a:rPr lang="en-US" altLang="zh-TW" sz="2800" smtClean="0"/>
              <a:t> </a:t>
            </a:r>
          </a:p>
          <a:p>
            <a:pPr lvl="1"/>
            <a:r>
              <a:rPr lang="en-US" altLang="zh-TW" sz="2400" smtClean="0"/>
              <a:t>Construct a table with one column for each attribute in the weak entity set</a:t>
            </a:r>
          </a:p>
          <a:p>
            <a:pPr lvl="1"/>
            <a:r>
              <a:rPr lang="en-US" altLang="zh-TW" sz="2400" smtClean="0"/>
              <a:t>Remember to include discriminator</a:t>
            </a:r>
          </a:p>
          <a:p>
            <a:pPr lvl="1"/>
            <a:r>
              <a:rPr lang="en-US" altLang="zh-TW" sz="2400" smtClean="0"/>
              <a:t>Augment one extra column on the right side of the table, put in there the primary key of the Strong Entity Set (the entity set that the weak entity set is depending on)</a:t>
            </a:r>
          </a:p>
          <a:p>
            <a:pPr lvl="1"/>
            <a:r>
              <a:rPr lang="en-US" altLang="zh-TW" sz="2400" smtClean="0"/>
              <a:t>Primary Key of the weak entity set = Discriminator + foreign key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44" name="Group 84"/>
          <p:cNvGraphicFramePr>
            <a:graphicFrameLocks noGrp="1"/>
          </p:cNvGraphicFramePr>
          <p:nvPr>
            <p:ph sz="half" idx="1"/>
          </p:nvPr>
        </p:nvGraphicFramePr>
        <p:xfrm>
          <a:off x="5080000" y="4724400"/>
          <a:ext cx="6502401" cy="1188720"/>
        </p:xfrm>
        <a:graphic>
          <a:graphicData uri="http://schemas.openxmlformats.org/drawingml/2006/table">
            <a:tbl>
              <a:tblPr/>
              <a:tblGrid>
                <a:gridCol w="2167467"/>
                <a:gridCol w="2167467"/>
                <a:gridCol w="2167467"/>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Age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Parent_SID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Bart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Lisa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06" name="Rectangle 2"/>
          <p:cNvSpPr>
            <a:spLocks noGrp="1" noChangeArrowheads="1"/>
          </p:cNvSpPr>
          <p:nvPr>
            <p:ph type="title"/>
          </p:nvPr>
        </p:nvSpPr>
        <p:spPr>
          <a:xfrm>
            <a:off x="609600" y="152400"/>
            <a:ext cx="10972800" cy="1143000"/>
          </a:xfrm>
        </p:spPr>
        <p:txBody>
          <a:bodyPr/>
          <a:lstStyle/>
          <a:p>
            <a:r>
              <a:rPr lang="en-US" altLang="zh-TW" smtClean="0">
                <a:solidFill>
                  <a:srgbClr val="0000FF"/>
                </a:solidFill>
              </a:rPr>
              <a:t>Example – Weak Entity Set</a:t>
            </a:r>
          </a:p>
        </p:txBody>
      </p:sp>
      <p:sp>
        <p:nvSpPr>
          <p:cNvPr id="21525" name="Rectangle 25"/>
          <p:cNvSpPr>
            <a:spLocks noChangeArrowheads="1"/>
          </p:cNvSpPr>
          <p:nvPr/>
        </p:nvSpPr>
        <p:spPr bwMode="auto">
          <a:xfrm>
            <a:off x="1930400" y="20574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1526" name="Text Box 26"/>
          <p:cNvSpPr txBox="1">
            <a:spLocks noChangeArrowheads="1"/>
          </p:cNvSpPr>
          <p:nvPr/>
        </p:nvSpPr>
        <p:spPr bwMode="auto">
          <a:xfrm>
            <a:off x="2032000" y="2133601"/>
            <a:ext cx="1320800" cy="366713"/>
          </a:xfrm>
          <a:prstGeom prst="rect">
            <a:avLst/>
          </a:prstGeom>
          <a:noFill/>
          <a:ln w="9525">
            <a:noFill/>
            <a:miter lim="800000"/>
            <a:headEnd/>
            <a:tailEnd/>
          </a:ln>
        </p:spPr>
        <p:txBody>
          <a:bodyPr>
            <a:spAutoFit/>
          </a:bodyPr>
          <a:lstStyle/>
          <a:p>
            <a:pPr>
              <a:spcBef>
                <a:spcPct val="50000"/>
              </a:spcBef>
            </a:pPr>
            <a:r>
              <a:rPr lang="en-US" altLang="zh-TW"/>
              <a:t>Student</a:t>
            </a:r>
          </a:p>
        </p:txBody>
      </p:sp>
      <p:sp>
        <p:nvSpPr>
          <p:cNvPr id="21527" name="Oval 27"/>
          <p:cNvSpPr>
            <a:spLocks noChangeArrowheads="1"/>
          </p:cNvSpPr>
          <p:nvPr/>
        </p:nvSpPr>
        <p:spPr bwMode="auto">
          <a:xfrm>
            <a:off x="25400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28" name="Oval 28"/>
          <p:cNvSpPr>
            <a:spLocks noChangeArrowheads="1"/>
          </p:cNvSpPr>
          <p:nvPr/>
        </p:nvSpPr>
        <p:spPr bwMode="auto">
          <a:xfrm>
            <a:off x="4064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29" name="Oval 29"/>
          <p:cNvSpPr>
            <a:spLocks noChangeArrowheads="1"/>
          </p:cNvSpPr>
          <p:nvPr/>
        </p:nvSpPr>
        <p:spPr bwMode="auto">
          <a:xfrm>
            <a:off x="406400" y="2895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30" name="Oval 30"/>
          <p:cNvSpPr>
            <a:spLocks noChangeArrowheads="1"/>
          </p:cNvSpPr>
          <p:nvPr/>
        </p:nvSpPr>
        <p:spPr bwMode="auto">
          <a:xfrm>
            <a:off x="3048000" y="2971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31" name="Line 31"/>
          <p:cNvSpPr>
            <a:spLocks noChangeShapeType="1"/>
          </p:cNvSpPr>
          <p:nvPr/>
        </p:nvSpPr>
        <p:spPr bwMode="auto">
          <a:xfrm>
            <a:off x="1219200" y="1752600"/>
            <a:ext cx="711200" cy="457200"/>
          </a:xfrm>
          <a:prstGeom prst="line">
            <a:avLst/>
          </a:prstGeom>
          <a:noFill/>
          <a:ln w="9525">
            <a:solidFill>
              <a:schemeClr val="tx1"/>
            </a:solidFill>
            <a:round/>
            <a:headEnd/>
            <a:tailEnd/>
          </a:ln>
        </p:spPr>
        <p:txBody>
          <a:bodyPr/>
          <a:lstStyle/>
          <a:p>
            <a:endParaRPr lang="en-US"/>
          </a:p>
        </p:txBody>
      </p:sp>
      <p:sp>
        <p:nvSpPr>
          <p:cNvPr id="21532" name="Line 32"/>
          <p:cNvSpPr>
            <a:spLocks noChangeShapeType="1"/>
          </p:cNvSpPr>
          <p:nvPr/>
        </p:nvSpPr>
        <p:spPr bwMode="auto">
          <a:xfrm flipH="1">
            <a:off x="2743200" y="1752600"/>
            <a:ext cx="508000" cy="304800"/>
          </a:xfrm>
          <a:prstGeom prst="line">
            <a:avLst/>
          </a:prstGeom>
          <a:noFill/>
          <a:ln w="9525">
            <a:solidFill>
              <a:schemeClr val="tx1"/>
            </a:solidFill>
            <a:round/>
            <a:headEnd/>
            <a:tailEnd/>
          </a:ln>
        </p:spPr>
        <p:txBody>
          <a:bodyPr/>
          <a:lstStyle/>
          <a:p>
            <a:endParaRPr lang="en-US"/>
          </a:p>
        </p:txBody>
      </p:sp>
      <p:sp>
        <p:nvSpPr>
          <p:cNvPr id="21533" name="Line 33"/>
          <p:cNvSpPr>
            <a:spLocks noChangeShapeType="1"/>
          </p:cNvSpPr>
          <p:nvPr/>
        </p:nvSpPr>
        <p:spPr bwMode="auto">
          <a:xfrm flipH="1" flipV="1">
            <a:off x="2946400" y="2514600"/>
            <a:ext cx="711200" cy="457200"/>
          </a:xfrm>
          <a:prstGeom prst="line">
            <a:avLst/>
          </a:prstGeom>
          <a:noFill/>
          <a:ln w="9525">
            <a:solidFill>
              <a:schemeClr val="tx1"/>
            </a:solidFill>
            <a:round/>
            <a:headEnd/>
            <a:tailEnd/>
          </a:ln>
        </p:spPr>
        <p:txBody>
          <a:bodyPr/>
          <a:lstStyle/>
          <a:p>
            <a:endParaRPr lang="en-US"/>
          </a:p>
        </p:txBody>
      </p:sp>
      <p:sp>
        <p:nvSpPr>
          <p:cNvPr id="21534" name="Line 34"/>
          <p:cNvSpPr>
            <a:spLocks noChangeShapeType="1"/>
          </p:cNvSpPr>
          <p:nvPr/>
        </p:nvSpPr>
        <p:spPr bwMode="auto">
          <a:xfrm flipV="1">
            <a:off x="1524000" y="2514600"/>
            <a:ext cx="914400" cy="457200"/>
          </a:xfrm>
          <a:prstGeom prst="line">
            <a:avLst/>
          </a:prstGeom>
          <a:noFill/>
          <a:ln w="9525">
            <a:solidFill>
              <a:schemeClr val="tx1"/>
            </a:solidFill>
            <a:round/>
            <a:headEnd/>
            <a:tailEnd/>
          </a:ln>
        </p:spPr>
        <p:txBody>
          <a:bodyPr/>
          <a:lstStyle/>
          <a:p>
            <a:endParaRPr lang="en-US"/>
          </a:p>
        </p:txBody>
      </p:sp>
      <p:sp>
        <p:nvSpPr>
          <p:cNvPr id="21535" name="Text Box 35"/>
          <p:cNvSpPr txBox="1">
            <a:spLocks noChangeArrowheads="1"/>
          </p:cNvSpPr>
          <p:nvPr/>
        </p:nvSpPr>
        <p:spPr bwMode="auto">
          <a:xfrm>
            <a:off x="711200" y="1295401"/>
            <a:ext cx="1016000" cy="366713"/>
          </a:xfrm>
          <a:prstGeom prst="rect">
            <a:avLst/>
          </a:prstGeom>
          <a:noFill/>
          <a:ln w="9525">
            <a:noFill/>
            <a:miter lim="800000"/>
            <a:headEnd/>
            <a:tailEnd/>
          </a:ln>
        </p:spPr>
        <p:txBody>
          <a:bodyPr>
            <a:spAutoFit/>
          </a:bodyPr>
          <a:lstStyle/>
          <a:p>
            <a:pPr>
              <a:spcBef>
                <a:spcPct val="50000"/>
              </a:spcBef>
            </a:pPr>
            <a:r>
              <a:rPr lang="en-US" altLang="zh-TW" u="sng"/>
              <a:t>SID</a:t>
            </a:r>
          </a:p>
        </p:txBody>
      </p:sp>
      <p:sp>
        <p:nvSpPr>
          <p:cNvPr id="21536" name="Text Box 36"/>
          <p:cNvSpPr txBox="1">
            <a:spLocks noChangeArrowheads="1"/>
          </p:cNvSpPr>
          <p:nvPr/>
        </p:nvSpPr>
        <p:spPr bwMode="auto">
          <a:xfrm>
            <a:off x="27432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21537" name="Text Box 37"/>
          <p:cNvSpPr txBox="1">
            <a:spLocks noChangeArrowheads="1"/>
          </p:cNvSpPr>
          <p:nvPr/>
        </p:nvSpPr>
        <p:spPr bwMode="auto">
          <a:xfrm>
            <a:off x="609600" y="2971801"/>
            <a:ext cx="1016000" cy="366713"/>
          </a:xfrm>
          <a:prstGeom prst="rect">
            <a:avLst/>
          </a:prstGeom>
          <a:noFill/>
          <a:ln w="9525">
            <a:noFill/>
            <a:miter lim="800000"/>
            <a:headEnd/>
            <a:tailEnd/>
          </a:ln>
        </p:spPr>
        <p:txBody>
          <a:bodyPr>
            <a:spAutoFit/>
          </a:bodyPr>
          <a:lstStyle/>
          <a:p>
            <a:pPr>
              <a:spcBef>
                <a:spcPct val="50000"/>
              </a:spcBef>
            </a:pPr>
            <a:r>
              <a:rPr lang="en-US" altLang="zh-TW"/>
              <a:t>Major</a:t>
            </a:r>
          </a:p>
        </p:txBody>
      </p:sp>
      <p:sp>
        <p:nvSpPr>
          <p:cNvPr id="21538" name="Text Box 38"/>
          <p:cNvSpPr txBox="1">
            <a:spLocks noChangeArrowheads="1"/>
          </p:cNvSpPr>
          <p:nvPr/>
        </p:nvSpPr>
        <p:spPr bwMode="auto">
          <a:xfrm>
            <a:off x="3352800" y="3048001"/>
            <a:ext cx="914400" cy="366713"/>
          </a:xfrm>
          <a:prstGeom prst="rect">
            <a:avLst/>
          </a:prstGeom>
          <a:noFill/>
          <a:ln w="9525">
            <a:noFill/>
            <a:miter lim="800000"/>
            <a:headEnd/>
            <a:tailEnd/>
          </a:ln>
        </p:spPr>
        <p:txBody>
          <a:bodyPr>
            <a:spAutoFit/>
          </a:bodyPr>
          <a:lstStyle/>
          <a:p>
            <a:pPr>
              <a:spcBef>
                <a:spcPct val="50000"/>
              </a:spcBef>
            </a:pPr>
            <a:r>
              <a:rPr lang="en-US" altLang="zh-TW"/>
              <a:t>GPA</a:t>
            </a:r>
          </a:p>
        </p:txBody>
      </p:sp>
      <p:sp>
        <p:nvSpPr>
          <p:cNvPr id="21539" name="AutoShape 40"/>
          <p:cNvSpPr>
            <a:spLocks noChangeArrowheads="1"/>
          </p:cNvSpPr>
          <p:nvPr/>
        </p:nvSpPr>
        <p:spPr bwMode="auto">
          <a:xfrm>
            <a:off x="4978400" y="1905000"/>
            <a:ext cx="2235200" cy="7620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21540" name="Rectangle 43"/>
          <p:cNvSpPr>
            <a:spLocks noChangeArrowheads="1"/>
          </p:cNvSpPr>
          <p:nvPr/>
        </p:nvSpPr>
        <p:spPr bwMode="auto">
          <a:xfrm>
            <a:off x="8737600" y="2057400"/>
            <a:ext cx="1625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1541" name="Oval 48"/>
          <p:cNvSpPr>
            <a:spLocks noChangeArrowheads="1"/>
          </p:cNvSpPr>
          <p:nvPr/>
        </p:nvSpPr>
        <p:spPr bwMode="auto">
          <a:xfrm>
            <a:off x="97536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42" name="Text Box 49"/>
          <p:cNvSpPr txBox="1">
            <a:spLocks noChangeArrowheads="1"/>
          </p:cNvSpPr>
          <p:nvPr/>
        </p:nvSpPr>
        <p:spPr bwMode="auto">
          <a:xfrm>
            <a:off x="99568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21543" name="Oval 50"/>
          <p:cNvSpPr>
            <a:spLocks noChangeArrowheads="1"/>
          </p:cNvSpPr>
          <p:nvPr/>
        </p:nvSpPr>
        <p:spPr bwMode="auto">
          <a:xfrm>
            <a:off x="7315200" y="1066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544" name="Text Box 51"/>
          <p:cNvSpPr txBox="1">
            <a:spLocks noChangeArrowheads="1"/>
          </p:cNvSpPr>
          <p:nvPr/>
        </p:nvSpPr>
        <p:spPr bwMode="auto">
          <a:xfrm>
            <a:off x="7518400" y="1143001"/>
            <a:ext cx="1016000" cy="366713"/>
          </a:xfrm>
          <a:prstGeom prst="rect">
            <a:avLst/>
          </a:prstGeom>
          <a:noFill/>
          <a:ln w="9525">
            <a:noFill/>
            <a:miter lim="800000"/>
            <a:headEnd/>
            <a:tailEnd/>
          </a:ln>
        </p:spPr>
        <p:txBody>
          <a:bodyPr>
            <a:spAutoFit/>
          </a:bodyPr>
          <a:lstStyle/>
          <a:p>
            <a:pPr>
              <a:spcBef>
                <a:spcPct val="50000"/>
              </a:spcBef>
            </a:pPr>
            <a:r>
              <a:rPr lang="en-US" altLang="zh-TW"/>
              <a:t>Age</a:t>
            </a:r>
          </a:p>
        </p:txBody>
      </p:sp>
      <p:sp>
        <p:nvSpPr>
          <p:cNvPr id="21545" name="Line 53"/>
          <p:cNvSpPr>
            <a:spLocks noChangeShapeType="1"/>
          </p:cNvSpPr>
          <p:nvPr/>
        </p:nvSpPr>
        <p:spPr bwMode="auto">
          <a:xfrm flipH="1">
            <a:off x="9652000" y="1752600"/>
            <a:ext cx="609600" cy="304800"/>
          </a:xfrm>
          <a:prstGeom prst="line">
            <a:avLst/>
          </a:prstGeom>
          <a:noFill/>
          <a:ln w="9525">
            <a:solidFill>
              <a:schemeClr val="tx1"/>
            </a:solidFill>
            <a:round/>
            <a:headEnd/>
            <a:tailEnd/>
          </a:ln>
        </p:spPr>
        <p:txBody>
          <a:bodyPr/>
          <a:lstStyle/>
          <a:p>
            <a:endParaRPr lang="en-US"/>
          </a:p>
        </p:txBody>
      </p:sp>
      <p:sp>
        <p:nvSpPr>
          <p:cNvPr id="21546" name="AutoShape 55"/>
          <p:cNvSpPr>
            <a:spLocks noChangeArrowheads="1"/>
          </p:cNvSpPr>
          <p:nvPr/>
        </p:nvSpPr>
        <p:spPr bwMode="auto">
          <a:xfrm>
            <a:off x="7924800" y="32004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21547" name="Line 75"/>
          <p:cNvSpPr>
            <a:spLocks noChangeShapeType="1"/>
          </p:cNvSpPr>
          <p:nvPr/>
        </p:nvSpPr>
        <p:spPr bwMode="auto">
          <a:xfrm>
            <a:off x="7010400" y="2209800"/>
            <a:ext cx="1727200" cy="0"/>
          </a:xfrm>
          <a:prstGeom prst="line">
            <a:avLst/>
          </a:prstGeom>
          <a:noFill/>
          <a:ln w="9525">
            <a:solidFill>
              <a:schemeClr val="tx1"/>
            </a:solidFill>
            <a:round/>
            <a:headEnd/>
            <a:tailEnd/>
          </a:ln>
        </p:spPr>
        <p:txBody>
          <a:bodyPr/>
          <a:lstStyle/>
          <a:p>
            <a:endParaRPr lang="en-US"/>
          </a:p>
        </p:txBody>
      </p:sp>
      <p:sp>
        <p:nvSpPr>
          <p:cNvPr id="21548" name="Line 76"/>
          <p:cNvSpPr>
            <a:spLocks noChangeShapeType="1"/>
          </p:cNvSpPr>
          <p:nvPr/>
        </p:nvSpPr>
        <p:spPr bwMode="auto">
          <a:xfrm>
            <a:off x="7010400" y="2362200"/>
            <a:ext cx="1727200" cy="0"/>
          </a:xfrm>
          <a:prstGeom prst="line">
            <a:avLst/>
          </a:prstGeom>
          <a:noFill/>
          <a:ln w="9525">
            <a:solidFill>
              <a:schemeClr val="tx1"/>
            </a:solidFill>
            <a:round/>
            <a:headEnd/>
            <a:tailEnd/>
          </a:ln>
        </p:spPr>
        <p:txBody>
          <a:bodyPr/>
          <a:lstStyle/>
          <a:p>
            <a:endParaRPr lang="en-US"/>
          </a:p>
        </p:txBody>
      </p:sp>
      <p:sp>
        <p:nvSpPr>
          <p:cNvPr id="21549" name="Line 77"/>
          <p:cNvSpPr>
            <a:spLocks noChangeShapeType="1"/>
          </p:cNvSpPr>
          <p:nvPr/>
        </p:nvSpPr>
        <p:spPr bwMode="auto">
          <a:xfrm>
            <a:off x="10058400" y="1600200"/>
            <a:ext cx="914400" cy="0"/>
          </a:xfrm>
          <a:prstGeom prst="line">
            <a:avLst/>
          </a:prstGeom>
          <a:noFill/>
          <a:ln w="9525">
            <a:solidFill>
              <a:schemeClr val="tx1"/>
            </a:solidFill>
            <a:prstDash val="dash"/>
            <a:round/>
            <a:headEnd/>
            <a:tailEnd/>
          </a:ln>
        </p:spPr>
        <p:txBody>
          <a:bodyPr/>
          <a:lstStyle/>
          <a:p>
            <a:endParaRPr lang="en-US"/>
          </a:p>
        </p:txBody>
      </p:sp>
      <p:sp>
        <p:nvSpPr>
          <p:cNvPr id="21550" name="Line 78"/>
          <p:cNvSpPr>
            <a:spLocks noChangeShapeType="1"/>
          </p:cNvSpPr>
          <p:nvPr/>
        </p:nvSpPr>
        <p:spPr bwMode="auto">
          <a:xfrm>
            <a:off x="8636000" y="1447800"/>
            <a:ext cx="406400" cy="609600"/>
          </a:xfrm>
          <a:prstGeom prst="line">
            <a:avLst/>
          </a:prstGeom>
          <a:noFill/>
          <a:ln w="9525">
            <a:solidFill>
              <a:schemeClr val="tx1"/>
            </a:solidFill>
            <a:round/>
            <a:headEnd/>
            <a:tailEnd/>
          </a:ln>
        </p:spPr>
        <p:txBody>
          <a:bodyPr/>
          <a:lstStyle/>
          <a:p>
            <a:endParaRPr lang="en-US"/>
          </a:p>
        </p:txBody>
      </p:sp>
      <p:sp>
        <p:nvSpPr>
          <p:cNvPr id="21551" name="Line 79"/>
          <p:cNvSpPr>
            <a:spLocks noChangeShapeType="1"/>
          </p:cNvSpPr>
          <p:nvPr/>
        </p:nvSpPr>
        <p:spPr bwMode="auto">
          <a:xfrm flipH="1">
            <a:off x="3454400" y="2286000"/>
            <a:ext cx="1524000" cy="0"/>
          </a:xfrm>
          <a:prstGeom prst="line">
            <a:avLst/>
          </a:prstGeom>
          <a:noFill/>
          <a:ln w="9525">
            <a:solidFill>
              <a:schemeClr val="tx1"/>
            </a:solidFill>
            <a:round/>
            <a:headEnd/>
            <a:tailEnd type="triangle" w="med" len="med"/>
          </a:ln>
        </p:spPr>
        <p:txBody>
          <a:bodyPr/>
          <a:lstStyle/>
          <a:p>
            <a:endParaRPr lang="en-US"/>
          </a:p>
        </p:txBody>
      </p:sp>
      <p:sp>
        <p:nvSpPr>
          <p:cNvPr id="21552" name="Rectangle 85"/>
          <p:cNvSpPr>
            <a:spLocks noChangeArrowheads="1"/>
          </p:cNvSpPr>
          <p:nvPr/>
        </p:nvSpPr>
        <p:spPr bwMode="auto">
          <a:xfrm>
            <a:off x="8839200" y="2133600"/>
            <a:ext cx="14224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1553" name="Text Box 44"/>
          <p:cNvSpPr txBox="1">
            <a:spLocks noChangeArrowheads="1"/>
          </p:cNvSpPr>
          <p:nvPr/>
        </p:nvSpPr>
        <p:spPr bwMode="auto">
          <a:xfrm>
            <a:off x="8839200" y="2133601"/>
            <a:ext cx="1625600" cy="366713"/>
          </a:xfrm>
          <a:prstGeom prst="rect">
            <a:avLst/>
          </a:prstGeom>
          <a:noFill/>
          <a:ln w="9525">
            <a:noFill/>
            <a:miter lim="800000"/>
            <a:headEnd/>
            <a:tailEnd/>
          </a:ln>
        </p:spPr>
        <p:txBody>
          <a:bodyPr>
            <a:spAutoFit/>
          </a:bodyPr>
          <a:lstStyle/>
          <a:p>
            <a:pPr>
              <a:spcBef>
                <a:spcPct val="50000"/>
              </a:spcBef>
            </a:pPr>
            <a:r>
              <a:rPr lang="en-US" altLang="zh-TW"/>
              <a:t>Children</a:t>
            </a:r>
          </a:p>
        </p:txBody>
      </p:sp>
      <p:sp>
        <p:nvSpPr>
          <p:cNvPr id="21554" name="AutoShape 86"/>
          <p:cNvSpPr>
            <a:spLocks noChangeArrowheads="1"/>
          </p:cNvSpPr>
          <p:nvPr/>
        </p:nvSpPr>
        <p:spPr bwMode="auto">
          <a:xfrm>
            <a:off x="5181600" y="1981200"/>
            <a:ext cx="1828800" cy="6096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21555" name="Text Box 41"/>
          <p:cNvSpPr txBox="1">
            <a:spLocks noChangeArrowheads="1"/>
          </p:cNvSpPr>
          <p:nvPr/>
        </p:nvSpPr>
        <p:spPr bwMode="auto">
          <a:xfrm>
            <a:off x="5588000" y="2133601"/>
            <a:ext cx="1016000" cy="366713"/>
          </a:xfrm>
          <a:prstGeom prst="rect">
            <a:avLst/>
          </a:prstGeom>
          <a:noFill/>
          <a:ln w="9525">
            <a:noFill/>
            <a:miter lim="800000"/>
            <a:headEnd/>
            <a:tailEnd/>
          </a:ln>
        </p:spPr>
        <p:txBody>
          <a:bodyPr>
            <a:spAutoFit/>
          </a:bodyPr>
          <a:lstStyle/>
          <a:p>
            <a:pPr>
              <a:spcBef>
                <a:spcPct val="50000"/>
              </a:spcBef>
            </a:pPr>
            <a:r>
              <a:rPr lang="en-US" altLang="zh-TW"/>
              <a:t>owns</a:t>
            </a:r>
          </a:p>
        </p:txBody>
      </p:sp>
      <p:sp>
        <p:nvSpPr>
          <p:cNvPr id="21556" name="Text Box 87"/>
          <p:cNvSpPr txBox="1">
            <a:spLocks noChangeArrowheads="1"/>
          </p:cNvSpPr>
          <p:nvPr/>
        </p:nvSpPr>
        <p:spPr bwMode="auto">
          <a:xfrm>
            <a:off x="508000" y="6172201"/>
            <a:ext cx="11074400" cy="366713"/>
          </a:xfrm>
          <a:prstGeom prst="rect">
            <a:avLst/>
          </a:prstGeom>
          <a:noFill/>
          <a:ln w="9525">
            <a:noFill/>
            <a:miter lim="800000"/>
            <a:headEnd/>
            <a:tailEnd/>
          </a:ln>
        </p:spPr>
        <p:txBody>
          <a:bodyPr>
            <a:spAutoFit/>
          </a:bodyPr>
          <a:lstStyle/>
          <a:p>
            <a:pPr>
              <a:spcBef>
                <a:spcPct val="50000"/>
              </a:spcBef>
            </a:pPr>
            <a:r>
              <a:rPr lang="en-US" altLang="zh-TW"/>
              <a:t>* Primary key of </a:t>
            </a:r>
            <a:r>
              <a:rPr lang="en-US" altLang="zh-TW" i="1"/>
              <a:t>Children</a:t>
            </a:r>
            <a:r>
              <a:rPr lang="en-US" altLang="zh-TW"/>
              <a:t> is </a:t>
            </a:r>
            <a:r>
              <a:rPr lang="en-US" altLang="zh-TW" i="1"/>
              <a:t>Parent_SID</a:t>
            </a:r>
            <a:r>
              <a:rPr lang="en-US" altLang="zh-TW"/>
              <a:t> + </a:t>
            </a:r>
            <a:r>
              <a:rPr lang="en-US" altLang="zh-TW" i="1"/>
              <a:t>Name</a:t>
            </a:r>
            <a:r>
              <a:rPr lang="en-US" altLang="zh-TW"/>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02167" y="1527175"/>
            <a:ext cx="11338984" cy="4572000"/>
          </a:xfrm>
        </p:spPr>
        <p:txBody>
          <a:bodyPr/>
          <a:lstStyle/>
          <a:p>
            <a:pPr>
              <a:buFont typeface="Wingdings" pitchFamily="2" charset="2"/>
              <a:buChar char="ü"/>
            </a:pPr>
            <a:r>
              <a:rPr lang="en-US" altLang="zh-TW" sz="2400" smtClean="0"/>
              <a:t>Unary/Binary Relationship set</a:t>
            </a:r>
          </a:p>
          <a:p>
            <a:pPr lvl="1">
              <a:buFont typeface="Wingdings" pitchFamily="2" charset="2"/>
              <a:buChar char="Ø"/>
            </a:pPr>
            <a:r>
              <a:rPr lang="en-US" altLang="zh-TW" sz="2000" smtClean="0"/>
              <a:t>Depends on the cardinality and participation of the relationship</a:t>
            </a:r>
          </a:p>
          <a:p>
            <a:pPr lvl="1">
              <a:buFont typeface="Wingdings" pitchFamily="2" charset="2"/>
              <a:buChar char="Ø"/>
            </a:pPr>
            <a:r>
              <a:rPr lang="en-US" altLang="zh-TW" sz="2000" smtClean="0"/>
              <a:t>Two possible approaches</a:t>
            </a:r>
          </a:p>
          <a:p>
            <a:pPr>
              <a:buFont typeface="Wingdings" pitchFamily="2" charset="2"/>
              <a:buChar char="ü"/>
            </a:pPr>
            <a:r>
              <a:rPr lang="en-US" altLang="zh-TW" sz="2400" smtClean="0"/>
              <a:t>N-ary (multiple) Relationship set</a:t>
            </a:r>
          </a:p>
          <a:p>
            <a:pPr lvl="1">
              <a:buFont typeface="Wingdings" pitchFamily="2" charset="2"/>
              <a:buChar char="Ø"/>
            </a:pPr>
            <a:r>
              <a:rPr lang="en-US" altLang="zh-TW" sz="2000" smtClean="0"/>
              <a:t>Primary Key Issue</a:t>
            </a:r>
          </a:p>
          <a:p>
            <a:pPr>
              <a:buFont typeface="Wingdings" pitchFamily="2" charset="2"/>
              <a:buChar char="ü"/>
            </a:pPr>
            <a:r>
              <a:rPr lang="en-US" altLang="zh-TW" sz="2400" smtClean="0"/>
              <a:t>Identifying Relationship</a:t>
            </a:r>
          </a:p>
          <a:p>
            <a:pPr lvl="1">
              <a:buFont typeface="Wingdings" pitchFamily="2" charset="2"/>
              <a:buChar char="Ø"/>
            </a:pPr>
            <a:r>
              <a:rPr lang="en-US" altLang="zh-TW" sz="2000" smtClean="0"/>
              <a:t>No relational model representation necessary</a:t>
            </a:r>
          </a:p>
        </p:txBody>
      </p:sp>
      <p:sp>
        <p:nvSpPr>
          <p:cNvPr id="22530" name="Rectangle 2"/>
          <p:cNvSpPr>
            <a:spLocks noGrp="1" noChangeArrowheads="1"/>
          </p:cNvSpPr>
          <p:nvPr>
            <p:ph type="title"/>
          </p:nvPr>
        </p:nvSpPr>
        <p:spPr/>
        <p:txBody>
          <a:bodyPr/>
          <a:lstStyle/>
          <a:p>
            <a:r>
              <a:rPr lang="en-US" altLang="zh-TW" sz="4000" smtClean="0">
                <a:solidFill>
                  <a:srgbClr val="0000FF"/>
                </a:solidFill>
              </a:rPr>
              <a:t>Representation of Relationship Set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02167" y="1527175"/>
            <a:ext cx="11338984" cy="4572000"/>
          </a:xfrm>
        </p:spPr>
        <p:txBody>
          <a:bodyPr/>
          <a:lstStyle/>
          <a:p>
            <a:r>
              <a:rPr lang="en-US" altLang="zh-TW" sz="2400" u="sng" smtClean="0"/>
              <a:t>For one-to-one relationship w/out total participation</a:t>
            </a:r>
            <a:r>
              <a:rPr lang="en-US" altLang="zh-TW" sz="2400" smtClean="0"/>
              <a:t> </a:t>
            </a:r>
          </a:p>
          <a:p>
            <a:pPr lvl="1"/>
            <a:r>
              <a:rPr lang="en-US" altLang="zh-TW" sz="2400" smtClean="0"/>
              <a:t>Build a table with two columns, one column for each participating entity set’s primary key.  Add successive columns, one for each descriptive attributes of the relationship set (if any).</a:t>
            </a:r>
          </a:p>
          <a:p>
            <a:r>
              <a:rPr lang="en-US" altLang="zh-TW" sz="2400" u="sng" smtClean="0"/>
              <a:t>For one-to-one relationship with one entity set having total participation</a:t>
            </a:r>
          </a:p>
          <a:p>
            <a:pPr lvl="1"/>
            <a:r>
              <a:rPr lang="en-US" altLang="zh-TW" sz="2400" smtClean="0"/>
              <a:t>Augment one extra column on the right side of the table of the entity set with total participation, put in there the primary key of the entity set without complete participation as per to the relationship.  </a:t>
            </a:r>
            <a:endParaRPr lang="en-US" altLang="zh-TW" sz="2000" smtClean="0"/>
          </a:p>
        </p:txBody>
      </p:sp>
      <p:sp>
        <p:nvSpPr>
          <p:cNvPr id="18434" name="Rectangle 2"/>
          <p:cNvSpPr>
            <a:spLocks noGrp="1" noChangeArrowheads="1"/>
          </p:cNvSpPr>
          <p:nvPr>
            <p:ph type="title"/>
          </p:nvPr>
        </p:nvSpPr>
        <p:spPr/>
        <p:txBody>
          <a:bodyPr>
            <a:normAutofit fontScale="90000"/>
          </a:bodyPr>
          <a:lstStyle/>
          <a:p>
            <a:pPr fontAlgn="auto">
              <a:spcAft>
                <a:spcPts val="0"/>
              </a:spcAft>
              <a:defRPr/>
            </a:pPr>
            <a:r>
              <a:rPr lang="en-US" altLang="zh-TW" sz="4000">
                <a:solidFill>
                  <a:srgbClr val="0000FF"/>
                </a:solidFill>
              </a:rPr>
              <a:t>Representing Relationship Set</a:t>
            </a:r>
            <a:br>
              <a:rPr lang="en-US" altLang="zh-TW" sz="4000">
                <a:solidFill>
                  <a:srgbClr val="0000FF"/>
                </a:solidFill>
              </a:rPr>
            </a:br>
            <a:r>
              <a:rPr lang="en-US" altLang="zh-TW" sz="3200">
                <a:solidFill>
                  <a:srgbClr val="0000FF"/>
                </a:solidFill>
              </a:rPr>
              <a:t>Unary/Binary Relationship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15" name="Group 59"/>
          <p:cNvGraphicFramePr>
            <a:graphicFrameLocks noGrp="1"/>
          </p:cNvGraphicFramePr>
          <p:nvPr>
            <p:ph sz="half" idx="1"/>
          </p:nvPr>
        </p:nvGraphicFramePr>
        <p:xfrm>
          <a:off x="2438400" y="4724400"/>
          <a:ext cx="6502401" cy="1188720"/>
        </p:xfrm>
        <a:graphic>
          <a:graphicData uri="http://schemas.openxmlformats.org/drawingml/2006/table">
            <a:tbl>
              <a:tblPr/>
              <a:tblGrid>
                <a:gridCol w="2167467"/>
                <a:gridCol w="2167467"/>
                <a:gridCol w="2167467"/>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Maj_ID Co</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S_Degree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07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05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578" name="Rectangle 2"/>
          <p:cNvSpPr>
            <a:spLocks noGrp="1" noChangeArrowheads="1"/>
          </p:cNvSpPr>
          <p:nvPr>
            <p:ph type="title"/>
          </p:nvPr>
        </p:nvSpPr>
        <p:spPr>
          <a:xfrm>
            <a:off x="609600" y="152400"/>
            <a:ext cx="10972800" cy="1143000"/>
          </a:xfrm>
        </p:spPr>
        <p:txBody>
          <a:bodyPr/>
          <a:lstStyle/>
          <a:p>
            <a:r>
              <a:rPr lang="en-US" altLang="zh-TW" sz="3200" smtClean="0">
                <a:solidFill>
                  <a:srgbClr val="0000FF"/>
                </a:solidFill>
              </a:rPr>
              <a:t>Example – One-to-One Relationship Set</a:t>
            </a:r>
          </a:p>
        </p:txBody>
      </p:sp>
      <p:sp>
        <p:nvSpPr>
          <p:cNvPr id="24597" name="Rectangle 21"/>
          <p:cNvSpPr>
            <a:spLocks noChangeArrowheads="1"/>
          </p:cNvSpPr>
          <p:nvPr/>
        </p:nvSpPr>
        <p:spPr bwMode="auto">
          <a:xfrm>
            <a:off x="1930400" y="20574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98" name="Text Box 22"/>
          <p:cNvSpPr txBox="1">
            <a:spLocks noChangeArrowheads="1"/>
          </p:cNvSpPr>
          <p:nvPr/>
        </p:nvSpPr>
        <p:spPr bwMode="auto">
          <a:xfrm>
            <a:off x="2032000" y="2133601"/>
            <a:ext cx="1320800" cy="366713"/>
          </a:xfrm>
          <a:prstGeom prst="rect">
            <a:avLst/>
          </a:prstGeom>
          <a:noFill/>
          <a:ln w="9525">
            <a:noFill/>
            <a:miter lim="800000"/>
            <a:headEnd/>
            <a:tailEnd/>
          </a:ln>
        </p:spPr>
        <p:txBody>
          <a:bodyPr>
            <a:spAutoFit/>
          </a:bodyPr>
          <a:lstStyle/>
          <a:p>
            <a:pPr>
              <a:spcBef>
                <a:spcPct val="50000"/>
              </a:spcBef>
            </a:pPr>
            <a:r>
              <a:rPr lang="en-US" altLang="zh-TW"/>
              <a:t>Student</a:t>
            </a:r>
          </a:p>
        </p:txBody>
      </p:sp>
      <p:sp>
        <p:nvSpPr>
          <p:cNvPr id="24599" name="Oval 23"/>
          <p:cNvSpPr>
            <a:spLocks noChangeArrowheads="1"/>
          </p:cNvSpPr>
          <p:nvPr/>
        </p:nvSpPr>
        <p:spPr bwMode="auto">
          <a:xfrm>
            <a:off x="25400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00" name="Oval 24"/>
          <p:cNvSpPr>
            <a:spLocks noChangeArrowheads="1"/>
          </p:cNvSpPr>
          <p:nvPr/>
        </p:nvSpPr>
        <p:spPr bwMode="auto">
          <a:xfrm>
            <a:off x="4064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01" name="Oval 25"/>
          <p:cNvSpPr>
            <a:spLocks noChangeArrowheads="1"/>
          </p:cNvSpPr>
          <p:nvPr/>
        </p:nvSpPr>
        <p:spPr bwMode="auto">
          <a:xfrm>
            <a:off x="406400" y="2895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02" name="Oval 26"/>
          <p:cNvSpPr>
            <a:spLocks noChangeArrowheads="1"/>
          </p:cNvSpPr>
          <p:nvPr/>
        </p:nvSpPr>
        <p:spPr bwMode="auto">
          <a:xfrm>
            <a:off x="3048000" y="2971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03" name="Line 27"/>
          <p:cNvSpPr>
            <a:spLocks noChangeShapeType="1"/>
          </p:cNvSpPr>
          <p:nvPr/>
        </p:nvSpPr>
        <p:spPr bwMode="auto">
          <a:xfrm>
            <a:off x="1219200" y="1752600"/>
            <a:ext cx="711200" cy="457200"/>
          </a:xfrm>
          <a:prstGeom prst="line">
            <a:avLst/>
          </a:prstGeom>
          <a:noFill/>
          <a:ln w="9525">
            <a:solidFill>
              <a:schemeClr val="tx1"/>
            </a:solidFill>
            <a:round/>
            <a:headEnd/>
            <a:tailEnd/>
          </a:ln>
        </p:spPr>
        <p:txBody>
          <a:bodyPr/>
          <a:lstStyle/>
          <a:p>
            <a:endParaRPr lang="en-US"/>
          </a:p>
        </p:txBody>
      </p:sp>
      <p:sp>
        <p:nvSpPr>
          <p:cNvPr id="24604" name="Line 28"/>
          <p:cNvSpPr>
            <a:spLocks noChangeShapeType="1"/>
          </p:cNvSpPr>
          <p:nvPr/>
        </p:nvSpPr>
        <p:spPr bwMode="auto">
          <a:xfrm flipH="1">
            <a:off x="2743200" y="1752600"/>
            <a:ext cx="508000" cy="304800"/>
          </a:xfrm>
          <a:prstGeom prst="line">
            <a:avLst/>
          </a:prstGeom>
          <a:noFill/>
          <a:ln w="9525">
            <a:solidFill>
              <a:schemeClr val="tx1"/>
            </a:solidFill>
            <a:round/>
            <a:headEnd/>
            <a:tailEnd/>
          </a:ln>
        </p:spPr>
        <p:txBody>
          <a:bodyPr/>
          <a:lstStyle/>
          <a:p>
            <a:endParaRPr lang="en-US"/>
          </a:p>
        </p:txBody>
      </p:sp>
      <p:sp>
        <p:nvSpPr>
          <p:cNvPr id="24605" name="Line 29"/>
          <p:cNvSpPr>
            <a:spLocks noChangeShapeType="1"/>
          </p:cNvSpPr>
          <p:nvPr/>
        </p:nvSpPr>
        <p:spPr bwMode="auto">
          <a:xfrm flipH="1" flipV="1">
            <a:off x="2946400" y="2514600"/>
            <a:ext cx="711200" cy="457200"/>
          </a:xfrm>
          <a:prstGeom prst="line">
            <a:avLst/>
          </a:prstGeom>
          <a:noFill/>
          <a:ln w="9525">
            <a:solidFill>
              <a:schemeClr val="tx1"/>
            </a:solidFill>
            <a:round/>
            <a:headEnd/>
            <a:tailEnd/>
          </a:ln>
        </p:spPr>
        <p:txBody>
          <a:bodyPr/>
          <a:lstStyle/>
          <a:p>
            <a:endParaRPr lang="en-US"/>
          </a:p>
        </p:txBody>
      </p:sp>
      <p:sp>
        <p:nvSpPr>
          <p:cNvPr id="24606" name="Line 30"/>
          <p:cNvSpPr>
            <a:spLocks noChangeShapeType="1"/>
          </p:cNvSpPr>
          <p:nvPr/>
        </p:nvSpPr>
        <p:spPr bwMode="auto">
          <a:xfrm flipV="1">
            <a:off x="1524000" y="2514600"/>
            <a:ext cx="914400" cy="457200"/>
          </a:xfrm>
          <a:prstGeom prst="line">
            <a:avLst/>
          </a:prstGeom>
          <a:noFill/>
          <a:ln w="9525">
            <a:solidFill>
              <a:schemeClr val="tx1"/>
            </a:solidFill>
            <a:round/>
            <a:headEnd/>
            <a:tailEnd/>
          </a:ln>
        </p:spPr>
        <p:txBody>
          <a:bodyPr/>
          <a:lstStyle/>
          <a:p>
            <a:endParaRPr lang="en-US"/>
          </a:p>
        </p:txBody>
      </p:sp>
      <p:sp>
        <p:nvSpPr>
          <p:cNvPr id="24607" name="Text Box 31"/>
          <p:cNvSpPr txBox="1">
            <a:spLocks noChangeArrowheads="1"/>
          </p:cNvSpPr>
          <p:nvPr/>
        </p:nvSpPr>
        <p:spPr bwMode="auto">
          <a:xfrm>
            <a:off x="711200" y="1295401"/>
            <a:ext cx="1016000" cy="366713"/>
          </a:xfrm>
          <a:prstGeom prst="rect">
            <a:avLst/>
          </a:prstGeom>
          <a:noFill/>
          <a:ln w="9525">
            <a:noFill/>
            <a:miter lim="800000"/>
            <a:headEnd/>
            <a:tailEnd/>
          </a:ln>
        </p:spPr>
        <p:txBody>
          <a:bodyPr>
            <a:spAutoFit/>
          </a:bodyPr>
          <a:lstStyle/>
          <a:p>
            <a:pPr>
              <a:spcBef>
                <a:spcPct val="50000"/>
              </a:spcBef>
            </a:pPr>
            <a:r>
              <a:rPr lang="en-US" altLang="zh-TW" u="sng"/>
              <a:t>SID</a:t>
            </a:r>
          </a:p>
        </p:txBody>
      </p:sp>
      <p:sp>
        <p:nvSpPr>
          <p:cNvPr id="24608" name="Text Box 32"/>
          <p:cNvSpPr txBox="1">
            <a:spLocks noChangeArrowheads="1"/>
          </p:cNvSpPr>
          <p:nvPr/>
        </p:nvSpPr>
        <p:spPr bwMode="auto">
          <a:xfrm>
            <a:off x="27432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24609" name="Text Box 33"/>
          <p:cNvSpPr txBox="1">
            <a:spLocks noChangeArrowheads="1"/>
          </p:cNvSpPr>
          <p:nvPr/>
        </p:nvSpPr>
        <p:spPr bwMode="auto">
          <a:xfrm>
            <a:off x="609600" y="2971801"/>
            <a:ext cx="1016000" cy="366713"/>
          </a:xfrm>
          <a:prstGeom prst="rect">
            <a:avLst/>
          </a:prstGeom>
          <a:noFill/>
          <a:ln w="9525">
            <a:noFill/>
            <a:miter lim="800000"/>
            <a:headEnd/>
            <a:tailEnd/>
          </a:ln>
        </p:spPr>
        <p:txBody>
          <a:bodyPr>
            <a:spAutoFit/>
          </a:bodyPr>
          <a:lstStyle/>
          <a:p>
            <a:pPr>
              <a:spcBef>
                <a:spcPct val="50000"/>
              </a:spcBef>
            </a:pPr>
            <a:r>
              <a:rPr lang="en-US" altLang="zh-TW"/>
              <a:t>Major</a:t>
            </a:r>
          </a:p>
        </p:txBody>
      </p:sp>
      <p:sp>
        <p:nvSpPr>
          <p:cNvPr id="24610" name="Text Box 34"/>
          <p:cNvSpPr txBox="1">
            <a:spLocks noChangeArrowheads="1"/>
          </p:cNvSpPr>
          <p:nvPr/>
        </p:nvSpPr>
        <p:spPr bwMode="auto">
          <a:xfrm>
            <a:off x="3352800" y="3048001"/>
            <a:ext cx="914400" cy="366713"/>
          </a:xfrm>
          <a:prstGeom prst="rect">
            <a:avLst/>
          </a:prstGeom>
          <a:noFill/>
          <a:ln w="9525">
            <a:noFill/>
            <a:miter lim="800000"/>
            <a:headEnd/>
            <a:tailEnd/>
          </a:ln>
        </p:spPr>
        <p:txBody>
          <a:bodyPr>
            <a:spAutoFit/>
          </a:bodyPr>
          <a:lstStyle/>
          <a:p>
            <a:pPr>
              <a:spcBef>
                <a:spcPct val="50000"/>
              </a:spcBef>
            </a:pPr>
            <a:r>
              <a:rPr lang="en-US" altLang="zh-TW"/>
              <a:t>GPA</a:t>
            </a:r>
          </a:p>
        </p:txBody>
      </p:sp>
      <p:sp>
        <p:nvSpPr>
          <p:cNvPr id="24611" name="AutoShape 35"/>
          <p:cNvSpPr>
            <a:spLocks noChangeArrowheads="1"/>
          </p:cNvSpPr>
          <p:nvPr/>
        </p:nvSpPr>
        <p:spPr bwMode="auto">
          <a:xfrm>
            <a:off x="4978400" y="1905000"/>
            <a:ext cx="2235200" cy="7620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24612" name="Rectangle 36"/>
          <p:cNvSpPr>
            <a:spLocks noChangeArrowheads="1"/>
          </p:cNvSpPr>
          <p:nvPr/>
        </p:nvSpPr>
        <p:spPr bwMode="auto">
          <a:xfrm>
            <a:off x="8737600" y="2057400"/>
            <a:ext cx="1625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613" name="Oval 37"/>
          <p:cNvSpPr>
            <a:spLocks noChangeArrowheads="1"/>
          </p:cNvSpPr>
          <p:nvPr/>
        </p:nvSpPr>
        <p:spPr bwMode="auto">
          <a:xfrm>
            <a:off x="97536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14" name="Text Box 38"/>
          <p:cNvSpPr txBox="1">
            <a:spLocks noChangeArrowheads="1"/>
          </p:cNvSpPr>
          <p:nvPr/>
        </p:nvSpPr>
        <p:spPr bwMode="auto">
          <a:xfrm>
            <a:off x="9753600" y="1295401"/>
            <a:ext cx="1524000" cy="366713"/>
          </a:xfrm>
          <a:prstGeom prst="rect">
            <a:avLst/>
          </a:prstGeom>
          <a:noFill/>
          <a:ln w="9525">
            <a:noFill/>
            <a:miter lim="800000"/>
            <a:headEnd/>
            <a:tailEnd/>
          </a:ln>
        </p:spPr>
        <p:txBody>
          <a:bodyPr>
            <a:spAutoFit/>
          </a:bodyPr>
          <a:lstStyle/>
          <a:p>
            <a:pPr>
              <a:spcBef>
                <a:spcPct val="50000"/>
              </a:spcBef>
            </a:pPr>
            <a:r>
              <a:rPr lang="en-US" altLang="zh-TW" u="sng"/>
              <a:t>ID Code</a:t>
            </a:r>
          </a:p>
        </p:txBody>
      </p:sp>
      <p:sp>
        <p:nvSpPr>
          <p:cNvPr id="24615" name="Line 41"/>
          <p:cNvSpPr>
            <a:spLocks noChangeShapeType="1"/>
          </p:cNvSpPr>
          <p:nvPr/>
        </p:nvSpPr>
        <p:spPr bwMode="auto">
          <a:xfrm flipH="1">
            <a:off x="9652000" y="1752600"/>
            <a:ext cx="609600" cy="304800"/>
          </a:xfrm>
          <a:prstGeom prst="line">
            <a:avLst/>
          </a:prstGeom>
          <a:noFill/>
          <a:ln w="9525">
            <a:solidFill>
              <a:schemeClr val="tx1"/>
            </a:solidFill>
            <a:round/>
            <a:headEnd/>
            <a:tailEnd/>
          </a:ln>
        </p:spPr>
        <p:txBody>
          <a:bodyPr/>
          <a:lstStyle/>
          <a:p>
            <a:endParaRPr lang="en-US"/>
          </a:p>
        </p:txBody>
      </p:sp>
      <p:sp>
        <p:nvSpPr>
          <p:cNvPr id="24616" name="AutoShape 42"/>
          <p:cNvSpPr>
            <a:spLocks noChangeArrowheads="1"/>
          </p:cNvSpPr>
          <p:nvPr/>
        </p:nvSpPr>
        <p:spPr bwMode="auto">
          <a:xfrm>
            <a:off x="4775200" y="30480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24617" name="Line 47"/>
          <p:cNvSpPr>
            <a:spLocks noChangeShapeType="1"/>
          </p:cNvSpPr>
          <p:nvPr/>
        </p:nvSpPr>
        <p:spPr bwMode="auto">
          <a:xfrm flipH="1">
            <a:off x="3454400" y="2286000"/>
            <a:ext cx="1524000" cy="0"/>
          </a:xfrm>
          <a:prstGeom prst="line">
            <a:avLst/>
          </a:prstGeom>
          <a:noFill/>
          <a:ln w="9525">
            <a:solidFill>
              <a:schemeClr val="tx1"/>
            </a:solidFill>
            <a:round/>
            <a:headEnd/>
            <a:tailEnd type="triangle" w="med" len="med"/>
          </a:ln>
        </p:spPr>
        <p:txBody>
          <a:bodyPr/>
          <a:lstStyle/>
          <a:p>
            <a:endParaRPr lang="en-US"/>
          </a:p>
        </p:txBody>
      </p:sp>
      <p:sp>
        <p:nvSpPr>
          <p:cNvPr id="24618" name="Text Box 49"/>
          <p:cNvSpPr txBox="1">
            <a:spLocks noChangeArrowheads="1"/>
          </p:cNvSpPr>
          <p:nvPr/>
        </p:nvSpPr>
        <p:spPr bwMode="auto">
          <a:xfrm>
            <a:off x="9042400" y="2133601"/>
            <a:ext cx="1016000" cy="366713"/>
          </a:xfrm>
          <a:prstGeom prst="rect">
            <a:avLst/>
          </a:prstGeom>
          <a:noFill/>
          <a:ln w="9525">
            <a:noFill/>
            <a:miter lim="800000"/>
            <a:headEnd/>
            <a:tailEnd/>
          </a:ln>
        </p:spPr>
        <p:txBody>
          <a:bodyPr>
            <a:spAutoFit/>
          </a:bodyPr>
          <a:lstStyle/>
          <a:p>
            <a:pPr>
              <a:spcBef>
                <a:spcPct val="50000"/>
              </a:spcBef>
            </a:pPr>
            <a:r>
              <a:rPr lang="en-US" altLang="zh-TW"/>
              <a:t>Major</a:t>
            </a:r>
          </a:p>
        </p:txBody>
      </p:sp>
      <p:sp>
        <p:nvSpPr>
          <p:cNvPr id="24619" name="Text Box 51"/>
          <p:cNvSpPr txBox="1">
            <a:spLocks noChangeArrowheads="1"/>
          </p:cNvSpPr>
          <p:nvPr/>
        </p:nvSpPr>
        <p:spPr bwMode="auto">
          <a:xfrm>
            <a:off x="5588000" y="2133601"/>
            <a:ext cx="1016000" cy="366713"/>
          </a:xfrm>
          <a:prstGeom prst="rect">
            <a:avLst/>
          </a:prstGeom>
          <a:noFill/>
          <a:ln w="9525">
            <a:noFill/>
            <a:miter lim="800000"/>
            <a:headEnd/>
            <a:tailEnd/>
          </a:ln>
        </p:spPr>
        <p:txBody>
          <a:bodyPr>
            <a:spAutoFit/>
          </a:bodyPr>
          <a:lstStyle/>
          <a:p>
            <a:pPr>
              <a:spcBef>
                <a:spcPct val="50000"/>
              </a:spcBef>
            </a:pPr>
            <a:r>
              <a:rPr lang="en-US" altLang="zh-TW"/>
              <a:t>study</a:t>
            </a:r>
          </a:p>
        </p:txBody>
      </p:sp>
      <p:sp>
        <p:nvSpPr>
          <p:cNvPr id="24620" name="Text Box 52"/>
          <p:cNvSpPr txBox="1">
            <a:spLocks noChangeArrowheads="1"/>
          </p:cNvSpPr>
          <p:nvPr/>
        </p:nvSpPr>
        <p:spPr bwMode="auto">
          <a:xfrm>
            <a:off x="508000" y="6172201"/>
            <a:ext cx="11074400" cy="366713"/>
          </a:xfrm>
          <a:prstGeom prst="rect">
            <a:avLst/>
          </a:prstGeom>
          <a:noFill/>
          <a:ln w="9525">
            <a:noFill/>
            <a:miter lim="800000"/>
            <a:headEnd/>
            <a:tailEnd/>
          </a:ln>
        </p:spPr>
        <p:txBody>
          <a:bodyPr>
            <a:spAutoFit/>
          </a:bodyPr>
          <a:lstStyle/>
          <a:p>
            <a:pPr>
              <a:spcBef>
                <a:spcPct val="50000"/>
              </a:spcBef>
            </a:pPr>
            <a:r>
              <a:rPr lang="en-US" altLang="zh-TW"/>
              <a:t>* Primary key can be either </a:t>
            </a:r>
            <a:r>
              <a:rPr lang="en-US" altLang="zh-TW" i="1"/>
              <a:t>SID</a:t>
            </a:r>
            <a:r>
              <a:rPr lang="en-US" altLang="zh-TW"/>
              <a:t> or Maj_</a:t>
            </a:r>
            <a:r>
              <a:rPr lang="en-US" altLang="zh-TW" i="1"/>
              <a:t>ID_Co</a:t>
            </a:r>
            <a:r>
              <a:rPr lang="en-US" altLang="zh-TW"/>
              <a:t> </a:t>
            </a:r>
          </a:p>
        </p:txBody>
      </p:sp>
      <p:sp>
        <p:nvSpPr>
          <p:cNvPr id="24621" name="Line 53"/>
          <p:cNvSpPr>
            <a:spLocks noChangeShapeType="1"/>
          </p:cNvSpPr>
          <p:nvPr/>
        </p:nvSpPr>
        <p:spPr bwMode="auto">
          <a:xfrm>
            <a:off x="7213600" y="2286000"/>
            <a:ext cx="1524000" cy="0"/>
          </a:xfrm>
          <a:prstGeom prst="line">
            <a:avLst/>
          </a:prstGeom>
          <a:noFill/>
          <a:ln w="9525">
            <a:solidFill>
              <a:schemeClr val="tx1"/>
            </a:solidFill>
            <a:round/>
            <a:headEnd/>
            <a:tailEnd type="triangle" w="med" len="med"/>
          </a:ln>
        </p:spPr>
        <p:txBody>
          <a:bodyPr/>
          <a:lstStyle/>
          <a:p>
            <a:endParaRPr lang="en-US"/>
          </a:p>
        </p:txBody>
      </p:sp>
      <p:sp>
        <p:nvSpPr>
          <p:cNvPr id="24622" name="Oval 54"/>
          <p:cNvSpPr>
            <a:spLocks noChangeArrowheads="1"/>
          </p:cNvSpPr>
          <p:nvPr/>
        </p:nvSpPr>
        <p:spPr bwMode="auto">
          <a:xfrm>
            <a:off x="6096000" y="990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23" name="Text Box 55"/>
          <p:cNvSpPr txBox="1">
            <a:spLocks noChangeArrowheads="1"/>
          </p:cNvSpPr>
          <p:nvPr/>
        </p:nvSpPr>
        <p:spPr bwMode="auto">
          <a:xfrm>
            <a:off x="6197600" y="1066801"/>
            <a:ext cx="1320800" cy="366713"/>
          </a:xfrm>
          <a:prstGeom prst="rect">
            <a:avLst/>
          </a:prstGeom>
          <a:noFill/>
          <a:ln w="9525">
            <a:noFill/>
            <a:miter lim="800000"/>
            <a:headEnd/>
            <a:tailEnd/>
          </a:ln>
        </p:spPr>
        <p:txBody>
          <a:bodyPr>
            <a:spAutoFit/>
          </a:bodyPr>
          <a:lstStyle/>
          <a:p>
            <a:pPr>
              <a:spcBef>
                <a:spcPct val="50000"/>
              </a:spcBef>
            </a:pPr>
            <a:r>
              <a:rPr lang="en-US" altLang="zh-TW"/>
              <a:t>Degree</a:t>
            </a:r>
          </a:p>
        </p:txBody>
      </p:sp>
      <p:sp>
        <p:nvSpPr>
          <p:cNvPr id="24624" name="Line 57"/>
          <p:cNvSpPr>
            <a:spLocks noChangeShapeType="1"/>
          </p:cNvSpPr>
          <p:nvPr/>
        </p:nvSpPr>
        <p:spPr bwMode="auto">
          <a:xfrm flipV="1">
            <a:off x="6299200" y="1524000"/>
            <a:ext cx="304800" cy="4572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68" name="Group 88"/>
          <p:cNvGraphicFramePr>
            <a:graphicFrameLocks noGrp="1"/>
          </p:cNvGraphicFramePr>
          <p:nvPr>
            <p:ph sz="half" idx="1"/>
          </p:nvPr>
        </p:nvGraphicFramePr>
        <p:xfrm>
          <a:off x="406400" y="4495800"/>
          <a:ext cx="11379198" cy="1188720"/>
        </p:xfrm>
        <a:graphic>
          <a:graphicData uri="http://schemas.openxmlformats.org/drawingml/2006/table">
            <a:tbl>
              <a:tblPr/>
              <a:tblGrid>
                <a:gridCol w="1896533"/>
                <a:gridCol w="1896533"/>
                <a:gridCol w="1896533"/>
                <a:gridCol w="1896533"/>
                <a:gridCol w="1896533"/>
                <a:gridCol w="1896533"/>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LP_S/N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Hav_Cond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Bart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Economy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-4.0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123-456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Own</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Lisa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Physics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4.0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567-890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Loan</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02" name="Rectangle 2"/>
          <p:cNvSpPr>
            <a:spLocks noGrp="1" noChangeArrowheads="1"/>
          </p:cNvSpPr>
          <p:nvPr>
            <p:ph type="title"/>
          </p:nvPr>
        </p:nvSpPr>
        <p:spPr>
          <a:xfrm>
            <a:off x="609600" y="152400"/>
            <a:ext cx="10972800" cy="1143000"/>
          </a:xfrm>
        </p:spPr>
        <p:txBody>
          <a:bodyPr/>
          <a:lstStyle/>
          <a:p>
            <a:r>
              <a:rPr lang="en-US" altLang="zh-TW" sz="3200" smtClean="0">
                <a:solidFill>
                  <a:srgbClr val="0000FF"/>
                </a:solidFill>
              </a:rPr>
              <a:t>Example – One-to-One Relationship Set</a:t>
            </a:r>
          </a:p>
        </p:txBody>
      </p:sp>
      <p:sp>
        <p:nvSpPr>
          <p:cNvPr id="25633" name="Rectangle 21"/>
          <p:cNvSpPr>
            <a:spLocks noChangeArrowheads="1"/>
          </p:cNvSpPr>
          <p:nvPr/>
        </p:nvSpPr>
        <p:spPr bwMode="auto">
          <a:xfrm>
            <a:off x="1930400" y="20574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634" name="Text Box 22"/>
          <p:cNvSpPr txBox="1">
            <a:spLocks noChangeArrowheads="1"/>
          </p:cNvSpPr>
          <p:nvPr/>
        </p:nvSpPr>
        <p:spPr bwMode="auto">
          <a:xfrm>
            <a:off x="2032000" y="2133601"/>
            <a:ext cx="1320800" cy="366713"/>
          </a:xfrm>
          <a:prstGeom prst="rect">
            <a:avLst/>
          </a:prstGeom>
          <a:noFill/>
          <a:ln w="9525">
            <a:noFill/>
            <a:miter lim="800000"/>
            <a:headEnd/>
            <a:tailEnd/>
          </a:ln>
        </p:spPr>
        <p:txBody>
          <a:bodyPr>
            <a:spAutoFit/>
          </a:bodyPr>
          <a:lstStyle/>
          <a:p>
            <a:pPr>
              <a:spcBef>
                <a:spcPct val="50000"/>
              </a:spcBef>
            </a:pPr>
            <a:r>
              <a:rPr lang="en-US" altLang="zh-TW"/>
              <a:t>Student</a:t>
            </a:r>
          </a:p>
        </p:txBody>
      </p:sp>
      <p:sp>
        <p:nvSpPr>
          <p:cNvPr id="25635" name="Oval 23"/>
          <p:cNvSpPr>
            <a:spLocks noChangeArrowheads="1"/>
          </p:cNvSpPr>
          <p:nvPr/>
        </p:nvSpPr>
        <p:spPr bwMode="auto">
          <a:xfrm>
            <a:off x="25400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36" name="Oval 24"/>
          <p:cNvSpPr>
            <a:spLocks noChangeArrowheads="1"/>
          </p:cNvSpPr>
          <p:nvPr/>
        </p:nvSpPr>
        <p:spPr bwMode="auto">
          <a:xfrm>
            <a:off x="4064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37" name="Oval 25"/>
          <p:cNvSpPr>
            <a:spLocks noChangeArrowheads="1"/>
          </p:cNvSpPr>
          <p:nvPr/>
        </p:nvSpPr>
        <p:spPr bwMode="auto">
          <a:xfrm>
            <a:off x="406400" y="2895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38" name="Oval 26"/>
          <p:cNvSpPr>
            <a:spLocks noChangeArrowheads="1"/>
          </p:cNvSpPr>
          <p:nvPr/>
        </p:nvSpPr>
        <p:spPr bwMode="auto">
          <a:xfrm>
            <a:off x="3048000" y="2971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39" name="Line 27"/>
          <p:cNvSpPr>
            <a:spLocks noChangeShapeType="1"/>
          </p:cNvSpPr>
          <p:nvPr/>
        </p:nvSpPr>
        <p:spPr bwMode="auto">
          <a:xfrm>
            <a:off x="1219200" y="1752600"/>
            <a:ext cx="711200" cy="457200"/>
          </a:xfrm>
          <a:prstGeom prst="line">
            <a:avLst/>
          </a:prstGeom>
          <a:noFill/>
          <a:ln w="9525">
            <a:solidFill>
              <a:schemeClr val="tx1"/>
            </a:solidFill>
            <a:round/>
            <a:headEnd/>
            <a:tailEnd/>
          </a:ln>
        </p:spPr>
        <p:txBody>
          <a:bodyPr/>
          <a:lstStyle/>
          <a:p>
            <a:endParaRPr lang="en-US"/>
          </a:p>
        </p:txBody>
      </p:sp>
      <p:sp>
        <p:nvSpPr>
          <p:cNvPr id="25640" name="Line 28"/>
          <p:cNvSpPr>
            <a:spLocks noChangeShapeType="1"/>
          </p:cNvSpPr>
          <p:nvPr/>
        </p:nvSpPr>
        <p:spPr bwMode="auto">
          <a:xfrm flipH="1">
            <a:off x="2743200" y="1752600"/>
            <a:ext cx="508000" cy="304800"/>
          </a:xfrm>
          <a:prstGeom prst="line">
            <a:avLst/>
          </a:prstGeom>
          <a:noFill/>
          <a:ln w="9525">
            <a:solidFill>
              <a:schemeClr val="tx1"/>
            </a:solidFill>
            <a:round/>
            <a:headEnd/>
            <a:tailEnd/>
          </a:ln>
        </p:spPr>
        <p:txBody>
          <a:bodyPr/>
          <a:lstStyle/>
          <a:p>
            <a:endParaRPr lang="en-US"/>
          </a:p>
        </p:txBody>
      </p:sp>
      <p:sp>
        <p:nvSpPr>
          <p:cNvPr id="25641" name="Line 29"/>
          <p:cNvSpPr>
            <a:spLocks noChangeShapeType="1"/>
          </p:cNvSpPr>
          <p:nvPr/>
        </p:nvSpPr>
        <p:spPr bwMode="auto">
          <a:xfrm flipH="1" flipV="1">
            <a:off x="2946400" y="2514600"/>
            <a:ext cx="711200" cy="457200"/>
          </a:xfrm>
          <a:prstGeom prst="line">
            <a:avLst/>
          </a:prstGeom>
          <a:noFill/>
          <a:ln w="9525">
            <a:solidFill>
              <a:schemeClr val="tx1"/>
            </a:solidFill>
            <a:round/>
            <a:headEnd/>
            <a:tailEnd/>
          </a:ln>
        </p:spPr>
        <p:txBody>
          <a:bodyPr/>
          <a:lstStyle/>
          <a:p>
            <a:endParaRPr lang="en-US"/>
          </a:p>
        </p:txBody>
      </p:sp>
      <p:sp>
        <p:nvSpPr>
          <p:cNvPr id="25642" name="Line 30"/>
          <p:cNvSpPr>
            <a:spLocks noChangeShapeType="1"/>
          </p:cNvSpPr>
          <p:nvPr/>
        </p:nvSpPr>
        <p:spPr bwMode="auto">
          <a:xfrm flipV="1">
            <a:off x="1524000" y="2514600"/>
            <a:ext cx="914400" cy="457200"/>
          </a:xfrm>
          <a:prstGeom prst="line">
            <a:avLst/>
          </a:prstGeom>
          <a:noFill/>
          <a:ln w="9525">
            <a:solidFill>
              <a:schemeClr val="tx1"/>
            </a:solidFill>
            <a:round/>
            <a:headEnd/>
            <a:tailEnd/>
          </a:ln>
        </p:spPr>
        <p:txBody>
          <a:bodyPr/>
          <a:lstStyle/>
          <a:p>
            <a:endParaRPr lang="en-US"/>
          </a:p>
        </p:txBody>
      </p:sp>
      <p:sp>
        <p:nvSpPr>
          <p:cNvPr id="25643" name="Text Box 31"/>
          <p:cNvSpPr txBox="1">
            <a:spLocks noChangeArrowheads="1"/>
          </p:cNvSpPr>
          <p:nvPr/>
        </p:nvSpPr>
        <p:spPr bwMode="auto">
          <a:xfrm>
            <a:off x="711200" y="1295401"/>
            <a:ext cx="1016000" cy="366713"/>
          </a:xfrm>
          <a:prstGeom prst="rect">
            <a:avLst/>
          </a:prstGeom>
          <a:noFill/>
          <a:ln w="9525">
            <a:noFill/>
            <a:miter lim="800000"/>
            <a:headEnd/>
            <a:tailEnd/>
          </a:ln>
        </p:spPr>
        <p:txBody>
          <a:bodyPr>
            <a:spAutoFit/>
          </a:bodyPr>
          <a:lstStyle/>
          <a:p>
            <a:pPr>
              <a:spcBef>
                <a:spcPct val="50000"/>
              </a:spcBef>
            </a:pPr>
            <a:r>
              <a:rPr lang="en-US" altLang="zh-TW" u="sng"/>
              <a:t>SID</a:t>
            </a:r>
          </a:p>
        </p:txBody>
      </p:sp>
      <p:sp>
        <p:nvSpPr>
          <p:cNvPr id="25644" name="Text Box 32"/>
          <p:cNvSpPr txBox="1">
            <a:spLocks noChangeArrowheads="1"/>
          </p:cNvSpPr>
          <p:nvPr/>
        </p:nvSpPr>
        <p:spPr bwMode="auto">
          <a:xfrm>
            <a:off x="27432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25645" name="Text Box 33"/>
          <p:cNvSpPr txBox="1">
            <a:spLocks noChangeArrowheads="1"/>
          </p:cNvSpPr>
          <p:nvPr/>
        </p:nvSpPr>
        <p:spPr bwMode="auto">
          <a:xfrm>
            <a:off x="609600" y="2971801"/>
            <a:ext cx="1016000" cy="366713"/>
          </a:xfrm>
          <a:prstGeom prst="rect">
            <a:avLst/>
          </a:prstGeom>
          <a:noFill/>
          <a:ln w="9525">
            <a:noFill/>
            <a:miter lim="800000"/>
            <a:headEnd/>
            <a:tailEnd/>
          </a:ln>
        </p:spPr>
        <p:txBody>
          <a:bodyPr>
            <a:spAutoFit/>
          </a:bodyPr>
          <a:lstStyle/>
          <a:p>
            <a:pPr>
              <a:spcBef>
                <a:spcPct val="50000"/>
              </a:spcBef>
            </a:pPr>
            <a:r>
              <a:rPr lang="en-US" altLang="zh-TW"/>
              <a:t>Major</a:t>
            </a:r>
          </a:p>
        </p:txBody>
      </p:sp>
      <p:sp>
        <p:nvSpPr>
          <p:cNvPr id="25646" name="Text Box 34"/>
          <p:cNvSpPr txBox="1">
            <a:spLocks noChangeArrowheads="1"/>
          </p:cNvSpPr>
          <p:nvPr/>
        </p:nvSpPr>
        <p:spPr bwMode="auto">
          <a:xfrm>
            <a:off x="3352800" y="3048001"/>
            <a:ext cx="914400" cy="366713"/>
          </a:xfrm>
          <a:prstGeom prst="rect">
            <a:avLst/>
          </a:prstGeom>
          <a:noFill/>
          <a:ln w="9525">
            <a:noFill/>
            <a:miter lim="800000"/>
            <a:headEnd/>
            <a:tailEnd/>
          </a:ln>
        </p:spPr>
        <p:txBody>
          <a:bodyPr>
            <a:spAutoFit/>
          </a:bodyPr>
          <a:lstStyle/>
          <a:p>
            <a:pPr>
              <a:spcBef>
                <a:spcPct val="50000"/>
              </a:spcBef>
            </a:pPr>
            <a:r>
              <a:rPr lang="en-US" altLang="zh-TW"/>
              <a:t>GPA</a:t>
            </a:r>
          </a:p>
        </p:txBody>
      </p:sp>
      <p:sp>
        <p:nvSpPr>
          <p:cNvPr id="25647" name="AutoShape 35"/>
          <p:cNvSpPr>
            <a:spLocks noChangeArrowheads="1"/>
          </p:cNvSpPr>
          <p:nvPr/>
        </p:nvSpPr>
        <p:spPr bwMode="auto">
          <a:xfrm>
            <a:off x="4978400" y="1905000"/>
            <a:ext cx="2235200" cy="7620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25648" name="Rectangle 36"/>
          <p:cNvSpPr>
            <a:spLocks noChangeArrowheads="1"/>
          </p:cNvSpPr>
          <p:nvPr/>
        </p:nvSpPr>
        <p:spPr bwMode="auto">
          <a:xfrm>
            <a:off x="8737600" y="2057400"/>
            <a:ext cx="1625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649" name="Oval 37"/>
          <p:cNvSpPr>
            <a:spLocks noChangeArrowheads="1"/>
          </p:cNvSpPr>
          <p:nvPr/>
        </p:nvSpPr>
        <p:spPr bwMode="auto">
          <a:xfrm>
            <a:off x="97536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50" name="Text Box 38"/>
          <p:cNvSpPr txBox="1">
            <a:spLocks noChangeArrowheads="1"/>
          </p:cNvSpPr>
          <p:nvPr/>
        </p:nvSpPr>
        <p:spPr bwMode="auto">
          <a:xfrm>
            <a:off x="9956800" y="1295401"/>
            <a:ext cx="1524000" cy="366713"/>
          </a:xfrm>
          <a:prstGeom prst="rect">
            <a:avLst/>
          </a:prstGeom>
          <a:noFill/>
          <a:ln w="9525">
            <a:noFill/>
            <a:miter lim="800000"/>
            <a:headEnd/>
            <a:tailEnd/>
          </a:ln>
        </p:spPr>
        <p:txBody>
          <a:bodyPr>
            <a:spAutoFit/>
          </a:bodyPr>
          <a:lstStyle/>
          <a:p>
            <a:pPr>
              <a:spcBef>
                <a:spcPct val="50000"/>
              </a:spcBef>
            </a:pPr>
            <a:r>
              <a:rPr lang="en-US" altLang="zh-TW" u="sng"/>
              <a:t>S/N #</a:t>
            </a:r>
          </a:p>
        </p:txBody>
      </p:sp>
      <p:sp>
        <p:nvSpPr>
          <p:cNvPr id="25651" name="Line 39"/>
          <p:cNvSpPr>
            <a:spLocks noChangeShapeType="1"/>
          </p:cNvSpPr>
          <p:nvPr/>
        </p:nvSpPr>
        <p:spPr bwMode="auto">
          <a:xfrm flipH="1">
            <a:off x="9652000" y="1752600"/>
            <a:ext cx="609600" cy="304800"/>
          </a:xfrm>
          <a:prstGeom prst="line">
            <a:avLst/>
          </a:prstGeom>
          <a:noFill/>
          <a:ln w="9525">
            <a:solidFill>
              <a:schemeClr val="tx1"/>
            </a:solidFill>
            <a:round/>
            <a:headEnd/>
            <a:tailEnd/>
          </a:ln>
        </p:spPr>
        <p:txBody>
          <a:bodyPr/>
          <a:lstStyle/>
          <a:p>
            <a:endParaRPr lang="en-US"/>
          </a:p>
        </p:txBody>
      </p:sp>
      <p:sp>
        <p:nvSpPr>
          <p:cNvPr id="25652" name="AutoShape 40"/>
          <p:cNvSpPr>
            <a:spLocks noChangeArrowheads="1"/>
          </p:cNvSpPr>
          <p:nvPr/>
        </p:nvSpPr>
        <p:spPr bwMode="auto">
          <a:xfrm>
            <a:off x="4775200" y="30480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25653" name="Text Box 42"/>
          <p:cNvSpPr txBox="1">
            <a:spLocks noChangeArrowheads="1"/>
          </p:cNvSpPr>
          <p:nvPr/>
        </p:nvSpPr>
        <p:spPr bwMode="auto">
          <a:xfrm>
            <a:off x="8839200" y="2133601"/>
            <a:ext cx="1320800" cy="366713"/>
          </a:xfrm>
          <a:prstGeom prst="rect">
            <a:avLst/>
          </a:prstGeom>
          <a:noFill/>
          <a:ln w="9525">
            <a:noFill/>
            <a:miter lim="800000"/>
            <a:headEnd/>
            <a:tailEnd/>
          </a:ln>
        </p:spPr>
        <p:txBody>
          <a:bodyPr>
            <a:spAutoFit/>
          </a:bodyPr>
          <a:lstStyle/>
          <a:p>
            <a:pPr>
              <a:spcBef>
                <a:spcPct val="50000"/>
              </a:spcBef>
            </a:pPr>
            <a:r>
              <a:rPr lang="en-US" altLang="zh-TW"/>
              <a:t>Laptop</a:t>
            </a:r>
          </a:p>
        </p:txBody>
      </p:sp>
      <p:sp>
        <p:nvSpPr>
          <p:cNvPr id="25654" name="Text Box 43"/>
          <p:cNvSpPr txBox="1">
            <a:spLocks noChangeArrowheads="1"/>
          </p:cNvSpPr>
          <p:nvPr/>
        </p:nvSpPr>
        <p:spPr bwMode="auto">
          <a:xfrm>
            <a:off x="5588000" y="2133601"/>
            <a:ext cx="1016000" cy="366713"/>
          </a:xfrm>
          <a:prstGeom prst="rect">
            <a:avLst/>
          </a:prstGeom>
          <a:noFill/>
          <a:ln w="9525">
            <a:noFill/>
            <a:miter lim="800000"/>
            <a:headEnd/>
            <a:tailEnd/>
          </a:ln>
        </p:spPr>
        <p:txBody>
          <a:bodyPr>
            <a:spAutoFit/>
          </a:bodyPr>
          <a:lstStyle/>
          <a:p>
            <a:pPr>
              <a:spcBef>
                <a:spcPct val="50000"/>
              </a:spcBef>
            </a:pPr>
            <a:r>
              <a:rPr lang="en-US" altLang="zh-TW"/>
              <a:t>Have</a:t>
            </a:r>
          </a:p>
        </p:txBody>
      </p:sp>
      <p:sp>
        <p:nvSpPr>
          <p:cNvPr id="25655" name="Text Box 44"/>
          <p:cNvSpPr txBox="1">
            <a:spLocks noChangeArrowheads="1"/>
          </p:cNvSpPr>
          <p:nvPr/>
        </p:nvSpPr>
        <p:spPr bwMode="auto">
          <a:xfrm>
            <a:off x="508000" y="6172201"/>
            <a:ext cx="11074400" cy="366713"/>
          </a:xfrm>
          <a:prstGeom prst="rect">
            <a:avLst/>
          </a:prstGeom>
          <a:noFill/>
          <a:ln w="9525">
            <a:noFill/>
            <a:miter lim="800000"/>
            <a:headEnd/>
            <a:tailEnd/>
          </a:ln>
        </p:spPr>
        <p:txBody>
          <a:bodyPr>
            <a:spAutoFit/>
          </a:bodyPr>
          <a:lstStyle/>
          <a:p>
            <a:pPr>
              <a:spcBef>
                <a:spcPct val="50000"/>
              </a:spcBef>
            </a:pPr>
            <a:r>
              <a:rPr lang="en-US" altLang="zh-TW"/>
              <a:t>* Primary key can be either </a:t>
            </a:r>
            <a:r>
              <a:rPr lang="en-US" altLang="zh-TW" i="1"/>
              <a:t>SID</a:t>
            </a:r>
            <a:r>
              <a:rPr lang="en-US" altLang="zh-TW"/>
              <a:t> or </a:t>
            </a:r>
            <a:r>
              <a:rPr lang="en-US" altLang="zh-TW" i="1"/>
              <a:t>LP_S/N</a:t>
            </a:r>
            <a:endParaRPr lang="en-US" altLang="zh-TW"/>
          </a:p>
        </p:txBody>
      </p:sp>
      <p:sp>
        <p:nvSpPr>
          <p:cNvPr id="25656" name="Line 45"/>
          <p:cNvSpPr>
            <a:spLocks noChangeShapeType="1"/>
          </p:cNvSpPr>
          <p:nvPr/>
        </p:nvSpPr>
        <p:spPr bwMode="auto">
          <a:xfrm>
            <a:off x="7213600" y="2286000"/>
            <a:ext cx="1524000" cy="0"/>
          </a:xfrm>
          <a:prstGeom prst="line">
            <a:avLst/>
          </a:prstGeom>
          <a:noFill/>
          <a:ln w="9525">
            <a:solidFill>
              <a:schemeClr val="tx1"/>
            </a:solidFill>
            <a:round/>
            <a:headEnd/>
            <a:tailEnd type="triangle" w="med" len="med"/>
          </a:ln>
        </p:spPr>
        <p:txBody>
          <a:bodyPr/>
          <a:lstStyle/>
          <a:p>
            <a:endParaRPr lang="en-US"/>
          </a:p>
        </p:txBody>
      </p:sp>
      <p:sp>
        <p:nvSpPr>
          <p:cNvPr id="25657" name="Oval 46"/>
          <p:cNvSpPr>
            <a:spLocks noChangeArrowheads="1"/>
          </p:cNvSpPr>
          <p:nvPr/>
        </p:nvSpPr>
        <p:spPr bwMode="auto">
          <a:xfrm>
            <a:off x="6096000" y="990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58" name="Text Box 47"/>
          <p:cNvSpPr txBox="1">
            <a:spLocks noChangeArrowheads="1"/>
          </p:cNvSpPr>
          <p:nvPr/>
        </p:nvSpPr>
        <p:spPr bwMode="auto">
          <a:xfrm>
            <a:off x="5994400" y="1066801"/>
            <a:ext cx="1727200" cy="366713"/>
          </a:xfrm>
          <a:prstGeom prst="rect">
            <a:avLst/>
          </a:prstGeom>
          <a:noFill/>
          <a:ln w="9525">
            <a:noFill/>
            <a:miter lim="800000"/>
            <a:headEnd/>
            <a:tailEnd/>
          </a:ln>
        </p:spPr>
        <p:txBody>
          <a:bodyPr>
            <a:spAutoFit/>
          </a:bodyPr>
          <a:lstStyle/>
          <a:p>
            <a:pPr>
              <a:spcBef>
                <a:spcPct val="50000"/>
              </a:spcBef>
            </a:pPr>
            <a:r>
              <a:rPr lang="en-US" altLang="zh-TW"/>
              <a:t>Condition</a:t>
            </a:r>
          </a:p>
        </p:txBody>
      </p:sp>
      <p:sp>
        <p:nvSpPr>
          <p:cNvPr id="25659" name="Line 48"/>
          <p:cNvSpPr>
            <a:spLocks noChangeShapeType="1"/>
          </p:cNvSpPr>
          <p:nvPr/>
        </p:nvSpPr>
        <p:spPr bwMode="auto">
          <a:xfrm flipV="1">
            <a:off x="6299200" y="1524000"/>
            <a:ext cx="304800" cy="457200"/>
          </a:xfrm>
          <a:prstGeom prst="line">
            <a:avLst/>
          </a:prstGeom>
          <a:noFill/>
          <a:ln w="9525">
            <a:solidFill>
              <a:schemeClr val="tx1"/>
            </a:solidFill>
            <a:round/>
            <a:headEnd/>
            <a:tailEnd/>
          </a:ln>
        </p:spPr>
        <p:txBody>
          <a:bodyPr/>
          <a:lstStyle/>
          <a:p>
            <a:endParaRPr lang="en-US"/>
          </a:p>
        </p:txBody>
      </p:sp>
      <p:sp>
        <p:nvSpPr>
          <p:cNvPr id="25660" name="Oval 51"/>
          <p:cNvSpPr>
            <a:spLocks noChangeArrowheads="1"/>
          </p:cNvSpPr>
          <p:nvPr/>
        </p:nvSpPr>
        <p:spPr bwMode="auto">
          <a:xfrm>
            <a:off x="9956800" y="3048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61" name="Text Box 52"/>
          <p:cNvSpPr txBox="1">
            <a:spLocks noChangeArrowheads="1"/>
          </p:cNvSpPr>
          <p:nvPr/>
        </p:nvSpPr>
        <p:spPr bwMode="auto">
          <a:xfrm>
            <a:off x="10058400" y="3124201"/>
            <a:ext cx="1117600" cy="366713"/>
          </a:xfrm>
          <a:prstGeom prst="rect">
            <a:avLst/>
          </a:prstGeom>
          <a:noFill/>
          <a:ln w="9525">
            <a:noFill/>
            <a:miter lim="800000"/>
            <a:headEnd/>
            <a:tailEnd/>
          </a:ln>
        </p:spPr>
        <p:txBody>
          <a:bodyPr>
            <a:spAutoFit/>
          </a:bodyPr>
          <a:lstStyle/>
          <a:p>
            <a:pPr>
              <a:spcBef>
                <a:spcPct val="50000"/>
              </a:spcBef>
            </a:pPr>
            <a:r>
              <a:rPr lang="en-US" altLang="zh-TW"/>
              <a:t>Brand</a:t>
            </a:r>
          </a:p>
        </p:txBody>
      </p:sp>
      <p:sp>
        <p:nvSpPr>
          <p:cNvPr id="25662" name="Line 53"/>
          <p:cNvSpPr>
            <a:spLocks noChangeShapeType="1"/>
          </p:cNvSpPr>
          <p:nvPr/>
        </p:nvSpPr>
        <p:spPr bwMode="auto">
          <a:xfrm>
            <a:off x="10058400" y="2590800"/>
            <a:ext cx="508000" cy="457200"/>
          </a:xfrm>
          <a:prstGeom prst="line">
            <a:avLst/>
          </a:prstGeom>
          <a:noFill/>
          <a:ln w="9525">
            <a:solidFill>
              <a:schemeClr val="tx1"/>
            </a:solidFill>
            <a:round/>
            <a:headEnd/>
            <a:tailEnd/>
          </a:ln>
        </p:spPr>
        <p:txBody>
          <a:bodyPr/>
          <a:lstStyle/>
          <a:p>
            <a:endParaRPr lang="en-US"/>
          </a:p>
        </p:txBody>
      </p:sp>
      <p:sp>
        <p:nvSpPr>
          <p:cNvPr id="25663" name="Line 54"/>
          <p:cNvSpPr>
            <a:spLocks noChangeShapeType="1"/>
          </p:cNvSpPr>
          <p:nvPr/>
        </p:nvSpPr>
        <p:spPr bwMode="auto">
          <a:xfrm flipH="1">
            <a:off x="3454400" y="2209800"/>
            <a:ext cx="1625600" cy="0"/>
          </a:xfrm>
          <a:prstGeom prst="line">
            <a:avLst/>
          </a:prstGeom>
          <a:noFill/>
          <a:ln w="9525">
            <a:solidFill>
              <a:schemeClr val="tx1"/>
            </a:solidFill>
            <a:round/>
            <a:headEnd/>
            <a:tailEnd/>
          </a:ln>
        </p:spPr>
        <p:txBody>
          <a:bodyPr/>
          <a:lstStyle/>
          <a:p>
            <a:endParaRPr lang="en-US"/>
          </a:p>
        </p:txBody>
      </p:sp>
      <p:sp>
        <p:nvSpPr>
          <p:cNvPr id="25664" name="Line 55"/>
          <p:cNvSpPr>
            <a:spLocks noChangeShapeType="1"/>
          </p:cNvSpPr>
          <p:nvPr/>
        </p:nvSpPr>
        <p:spPr bwMode="auto">
          <a:xfrm>
            <a:off x="3454400" y="2286000"/>
            <a:ext cx="1625600" cy="0"/>
          </a:xfrm>
          <a:prstGeom prst="line">
            <a:avLst/>
          </a:prstGeom>
          <a:noFill/>
          <a:ln w="9525">
            <a:solidFill>
              <a:schemeClr val="tx1"/>
            </a:solidFill>
            <a:round/>
            <a:headEnd/>
            <a:tailEnd/>
          </a:ln>
        </p:spPr>
        <p:txBody>
          <a:bodyPr/>
          <a:lstStyle/>
          <a:p>
            <a:endParaRPr lang="en-US"/>
          </a:p>
        </p:txBody>
      </p:sp>
      <p:sp>
        <p:nvSpPr>
          <p:cNvPr id="25665" name="Text Box 56"/>
          <p:cNvSpPr txBox="1">
            <a:spLocks noChangeArrowheads="1"/>
          </p:cNvSpPr>
          <p:nvPr/>
        </p:nvSpPr>
        <p:spPr bwMode="auto">
          <a:xfrm>
            <a:off x="4064000" y="1295400"/>
            <a:ext cx="2336800" cy="369332"/>
          </a:xfrm>
          <a:prstGeom prst="rect">
            <a:avLst/>
          </a:prstGeom>
          <a:noFill/>
          <a:ln w="9525">
            <a:noFill/>
            <a:miter lim="800000"/>
            <a:headEnd/>
            <a:tailEnd/>
          </a:ln>
        </p:spPr>
        <p:txBody>
          <a:bodyPr>
            <a:spAutoFit/>
          </a:bodyPr>
          <a:lstStyle/>
          <a:p>
            <a:pPr>
              <a:spcBef>
                <a:spcPct val="50000"/>
              </a:spcBef>
            </a:pPr>
            <a:r>
              <a:rPr lang="en-US" altLang="zh-TW"/>
              <a:t>1:1 Relationship</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02167" y="1527175"/>
            <a:ext cx="11338984" cy="4572000"/>
          </a:xfrm>
        </p:spPr>
        <p:txBody>
          <a:bodyPr/>
          <a:lstStyle/>
          <a:p>
            <a:pPr>
              <a:lnSpc>
                <a:spcPct val="90000"/>
              </a:lnSpc>
            </a:pPr>
            <a:r>
              <a:rPr lang="en-US" altLang="zh-TW" sz="2800" u="sng" smtClean="0"/>
              <a:t>For one-to-many relationship w/out total participation</a:t>
            </a:r>
            <a:r>
              <a:rPr lang="en-US" altLang="zh-TW" sz="2800" smtClean="0"/>
              <a:t> </a:t>
            </a:r>
          </a:p>
          <a:p>
            <a:pPr lvl="1">
              <a:lnSpc>
                <a:spcPct val="90000"/>
              </a:lnSpc>
            </a:pPr>
            <a:r>
              <a:rPr lang="en-US" altLang="zh-TW" smtClean="0"/>
              <a:t>Same thing as one-to-one</a:t>
            </a:r>
          </a:p>
          <a:p>
            <a:pPr>
              <a:lnSpc>
                <a:spcPct val="90000"/>
              </a:lnSpc>
            </a:pPr>
            <a:r>
              <a:rPr lang="en-US" altLang="zh-TW" sz="2800" u="sng" smtClean="0"/>
              <a:t>For one-to-many/many-to-one relationship with one entity set having total participation on “many” side</a:t>
            </a:r>
          </a:p>
          <a:p>
            <a:pPr lvl="1">
              <a:lnSpc>
                <a:spcPct val="90000"/>
              </a:lnSpc>
            </a:pPr>
            <a:r>
              <a:rPr lang="en-US" altLang="zh-TW" smtClean="0"/>
              <a:t>Augment one extra column on the right side of the table of the entity set </a:t>
            </a:r>
            <a:r>
              <a:rPr lang="en-US" altLang="zh-TW" u="sng" smtClean="0"/>
              <a:t>on the “many” side</a:t>
            </a:r>
            <a:r>
              <a:rPr lang="en-US" altLang="zh-TW" smtClean="0"/>
              <a:t>, put in there the primary key of the entity set </a:t>
            </a:r>
            <a:r>
              <a:rPr lang="en-US" altLang="zh-TW" u="sng" smtClean="0"/>
              <a:t>on the “one” side</a:t>
            </a:r>
            <a:r>
              <a:rPr lang="en-US" altLang="zh-TW" smtClean="0"/>
              <a:t> as per to the relationship.  </a:t>
            </a:r>
            <a:endParaRPr lang="en-US" altLang="zh-TW" sz="2400" smtClean="0"/>
          </a:p>
        </p:txBody>
      </p:sp>
      <p:sp>
        <p:nvSpPr>
          <p:cNvPr id="21506" name="Rectangle 2"/>
          <p:cNvSpPr>
            <a:spLocks noGrp="1" noChangeArrowheads="1"/>
          </p:cNvSpPr>
          <p:nvPr>
            <p:ph type="title"/>
          </p:nvPr>
        </p:nvSpPr>
        <p:spPr/>
        <p:txBody>
          <a:bodyPr>
            <a:normAutofit fontScale="90000"/>
          </a:bodyPr>
          <a:lstStyle/>
          <a:p>
            <a:pPr fontAlgn="auto">
              <a:spcAft>
                <a:spcPts val="0"/>
              </a:spcAft>
              <a:defRPr/>
            </a:pPr>
            <a:r>
              <a:rPr lang="en-US" altLang="zh-TW" sz="4000">
                <a:solidFill>
                  <a:srgbClr val="0000FF"/>
                </a:solidFill>
              </a:rPr>
              <a:t>Representing Relationship Set</a:t>
            </a:r>
            <a:br>
              <a:rPr lang="en-US" altLang="zh-TW" sz="4000">
                <a:solidFill>
                  <a:srgbClr val="0000FF"/>
                </a:solidFill>
              </a:rPr>
            </a:br>
            <a:r>
              <a:rPr lang="en-US" altLang="zh-TW" sz="3200">
                <a:solidFill>
                  <a:srgbClr val="0000FF"/>
                </a:solidFill>
              </a:rPr>
              <a:t>Unary/Binary Relationship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a:xfrm>
            <a:off x="838200" y="419100"/>
            <a:ext cx="7772400" cy="1104900"/>
          </a:xfrm>
          <a:noFill/>
          <a:ln/>
        </p:spPr>
        <p:txBody>
          <a:bodyPr/>
          <a:lstStyle/>
          <a:p>
            <a:r>
              <a:rPr lang="es-ES_tradnl"/>
              <a:t>ER Model Basics</a:t>
            </a:r>
          </a:p>
        </p:txBody>
      </p:sp>
      <p:sp>
        <p:nvSpPr>
          <p:cNvPr id="3" name="Rectangle 5"/>
          <p:cNvSpPr txBox="1">
            <a:spLocks noChangeArrowheads="1"/>
          </p:cNvSpPr>
          <p:nvPr/>
        </p:nvSpPr>
        <p:spPr>
          <a:xfrm>
            <a:off x="838200" y="1981200"/>
            <a:ext cx="7772400" cy="4076700"/>
          </a:xfrm>
          <a:prstGeom prst="rect">
            <a:avLst/>
          </a:prstGeom>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u="sng" dirty="0" smtClean="0">
                <a:solidFill>
                  <a:schemeClr val="accent2"/>
                </a:solidFill>
              </a:rPr>
              <a:t>Entity</a:t>
            </a:r>
            <a:r>
              <a:rPr lang="en-US" i="1" dirty="0" smtClean="0">
                <a:solidFill>
                  <a:schemeClr val="accent2"/>
                </a:solidFill>
              </a:rPr>
              <a:t>:  </a:t>
            </a:r>
            <a:r>
              <a:rPr lang="en-US" dirty="0" smtClean="0"/>
              <a:t>Real-world object distinguishable from other objects. An entity is described  using a set of</a:t>
            </a:r>
            <a:r>
              <a:rPr lang="en-US" sz="3200" dirty="0" smtClean="0"/>
              <a:t> </a:t>
            </a:r>
            <a:r>
              <a:rPr lang="en-US" sz="3200" i="1" u="sng" dirty="0" smtClean="0">
                <a:solidFill>
                  <a:schemeClr val="accent2"/>
                </a:solidFill>
              </a:rPr>
              <a:t>attributes</a:t>
            </a:r>
            <a:r>
              <a:rPr lang="en-US" sz="3200" dirty="0" smtClean="0">
                <a:solidFill>
                  <a:schemeClr val="accent2"/>
                </a:solidFill>
              </a:rPr>
              <a:t>. </a:t>
            </a:r>
            <a:endParaRPr lang="en-US" dirty="0" smtClean="0"/>
          </a:p>
          <a:p>
            <a:r>
              <a:rPr lang="en-US" i="1" u="sng" dirty="0" smtClean="0">
                <a:solidFill>
                  <a:schemeClr val="accent2"/>
                </a:solidFill>
              </a:rPr>
              <a:t>Entity Set</a:t>
            </a:r>
            <a:r>
              <a:rPr lang="en-US" dirty="0" smtClean="0">
                <a:solidFill>
                  <a:schemeClr val="accent2"/>
                </a:solidFill>
              </a:rPr>
              <a:t>:  </a:t>
            </a:r>
            <a:r>
              <a:rPr lang="en-US" dirty="0" smtClean="0"/>
              <a:t>A collection of  entities of the same kind.  E.g., all employees.  </a:t>
            </a:r>
          </a:p>
          <a:p>
            <a:pPr lvl="1">
              <a:buSzPct val="75000"/>
            </a:pPr>
            <a:r>
              <a:rPr lang="en-US" dirty="0" smtClean="0"/>
              <a:t>All entities in an entity set have the same set of attributes. </a:t>
            </a:r>
          </a:p>
          <a:p>
            <a:pPr lvl="1">
              <a:buSzPct val="75000"/>
            </a:pPr>
            <a:r>
              <a:rPr lang="en-US" dirty="0" smtClean="0"/>
              <a:t>Each entity set has a </a:t>
            </a:r>
            <a:r>
              <a:rPr lang="en-US" i="1" dirty="0" smtClean="0">
                <a:solidFill>
                  <a:schemeClr val="accent2"/>
                </a:solidFill>
              </a:rPr>
              <a:t>key(a set of attributes  uniquely identifying an entity)</a:t>
            </a:r>
            <a:r>
              <a:rPr lang="en-US" dirty="0" smtClean="0"/>
              <a:t>.</a:t>
            </a:r>
          </a:p>
          <a:p>
            <a:pPr lvl="1">
              <a:buSzPct val="75000"/>
            </a:pPr>
            <a:r>
              <a:rPr lang="en-US" dirty="0" smtClean="0"/>
              <a:t>Each attribute has a </a:t>
            </a:r>
            <a:r>
              <a:rPr lang="en-US" i="1" dirty="0" smtClean="0">
                <a:solidFill>
                  <a:schemeClr val="accent2"/>
                </a:solidFill>
              </a:rPr>
              <a:t>domain</a:t>
            </a:r>
            <a:r>
              <a:rPr lang="en-US" dirty="0" smtClean="0">
                <a:solidFill>
                  <a:schemeClr val="accent2"/>
                </a:solidFill>
              </a:rPr>
              <a:t>.</a:t>
            </a:r>
            <a:endParaRPr lang="en-US" dirty="0">
              <a:solidFill>
                <a:schemeClr val="accent2"/>
              </a:solidFill>
            </a:endParaRPr>
          </a:p>
        </p:txBody>
      </p:sp>
      <p:grpSp>
        <p:nvGrpSpPr>
          <p:cNvPr id="4" name="Group 18"/>
          <p:cNvGrpSpPr>
            <a:grpSpLocks/>
          </p:cNvGrpSpPr>
          <p:nvPr/>
        </p:nvGrpSpPr>
        <p:grpSpPr bwMode="auto">
          <a:xfrm>
            <a:off x="6021856" y="311150"/>
            <a:ext cx="4406900" cy="1663700"/>
            <a:chOff x="2836" y="196"/>
            <a:chExt cx="2776" cy="1048"/>
          </a:xfrm>
        </p:grpSpPr>
        <p:grpSp>
          <p:nvGrpSpPr>
            <p:cNvPr id="5" name="Group 8"/>
            <p:cNvGrpSpPr>
              <a:grpSpLocks/>
            </p:cNvGrpSpPr>
            <p:nvPr/>
          </p:nvGrpSpPr>
          <p:grpSpPr bwMode="auto">
            <a:xfrm>
              <a:off x="3700" y="916"/>
              <a:ext cx="1144" cy="328"/>
              <a:chOff x="3700" y="916"/>
              <a:chExt cx="1144" cy="328"/>
            </a:xfrm>
          </p:grpSpPr>
          <p:sp>
            <p:nvSpPr>
              <p:cNvPr id="15" name="Rectangle 6"/>
              <p:cNvSpPr>
                <a:spLocks noChangeArrowheads="1"/>
              </p:cNvSpPr>
              <p:nvPr/>
            </p:nvSpPr>
            <p:spPr bwMode="auto">
              <a:xfrm>
                <a:off x="3700" y="916"/>
                <a:ext cx="1144" cy="328"/>
              </a:xfrm>
              <a:prstGeom prst="rect">
                <a:avLst/>
              </a:prstGeom>
              <a:noFill/>
              <a:ln w="127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6" name="Rectangle 7"/>
              <p:cNvSpPr>
                <a:spLocks noChangeArrowheads="1"/>
              </p:cNvSpPr>
              <p:nvPr/>
            </p:nvSpPr>
            <p:spPr bwMode="auto">
              <a:xfrm>
                <a:off x="3779" y="929"/>
                <a:ext cx="959" cy="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b="1" dirty="0" err="1">
                    <a:solidFill>
                      <a:schemeClr val="tx2"/>
                    </a:solidFill>
                    <a:latin typeface="Arial" panose="020B0604020202020204" pitchFamily="34" charset="0"/>
                  </a:rPr>
                  <a:t>Employees</a:t>
                </a:r>
                <a:endParaRPr lang="es-ES_tradnl" b="1" dirty="0">
                  <a:solidFill>
                    <a:schemeClr val="tx2"/>
                  </a:solidFill>
                  <a:latin typeface="Arial" panose="020B0604020202020204" pitchFamily="34" charset="0"/>
                </a:endParaRPr>
              </a:p>
            </p:txBody>
          </p:sp>
        </p:grpSp>
        <p:sp>
          <p:nvSpPr>
            <p:cNvPr id="6" name="Oval 9"/>
            <p:cNvSpPr>
              <a:spLocks noChangeArrowheads="1"/>
            </p:cNvSpPr>
            <p:nvPr/>
          </p:nvSpPr>
          <p:spPr bwMode="auto">
            <a:xfrm>
              <a:off x="2836" y="340"/>
              <a:ext cx="712" cy="328"/>
            </a:xfrm>
            <a:prstGeom prst="ellipse">
              <a:avLst/>
            </a:prstGeom>
            <a:noFill/>
            <a:ln w="12700">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7" name="Rectangle 10"/>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b="1" u="sng">
                  <a:solidFill>
                    <a:schemeClr val="tx2"/>
                  </a:solidFill>
                  <a:latin typeface="Arial" panose="020B0604020202020204" pitchFamily="34" charset="0"/>
                </a:rPr>
                <a:t>ssn</a:t>
              </a:r>
            </a:p>
          </p:txBody>
        </p:sp>
        <p:sp>
          <p:nvSpPr>
            <p:cNvPr id="8" name="Oval 11"/>
            <p:cNvSpPr>
              <a:spLocks noChangeArrowheads="1"/>
            </p:cNvSpPr>
            <p:nvPr/>
          </p:nvSpPr>
          <p:spPr bwMode="auto">
            <a:xfrm>
              <a:off x="3892" y="196"/>
              <a:ext cx="712" cy="328"/>
            </a:xfrm>
            <a:prstGeom prst="ellipse">
              <a:avLst/>
            </a:prstGeom>
            <a:noFill/>
            <a:ln w="12700">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 name="Oval 12"/>
            <p:cNvSpPr>
              <a:spLocks noChangeArrowheads="1"/>
            </p:cNvSpPr>
            <p:nvPr/>
          </p:nvSpPr>
          <p:spPr bwMode="auto">
            <a:xfrm>
              <a:off x="4900" y="340"/>
              <a:ext cx="712" cy="328"/>
            </a:xfrm>
            <a:prstGeom prst="ellipse">
              <a:avLst/>
            </a:prstGeom>
            <a:noFill/>
            <a:ln w="12700">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0" name="Rectangle 13"/>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b="1">
                  <a:solidFill>
                    <a:schemeClr val="tx2"/>
                  </a:solidFill>
                  <a:latin typeface="Arial" panose="020B0604020202020204" pitchFamily="34" charset="0"/>
                </a:rPr>
                <a:t>name</a:t>
              </a:r>
            </a:p>
          </p:txBody>
        </p:sp>
        <p:sp>
          <p:nvSpPr>
            <p:cNvPr id="11" name="Rectangle 14"/>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b="1">
                  <a:solidFill>
                    <a:schemeClr val="tx2"/>
                  </a:solidFill>
                  <a:latin typeface="Arial" panose="020B0604020202020204" pitchFamily="34" charset="0"/>
                </a:rPr>
                <a:t>lot</a:t>
              </a:r>
            </a:p>
          </p:txBody>
        </p:sp>
        <p:sp>
          <p:nvSpPr>
            <p:cNvPr id="12" name="Line 15"/>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3" name="Line 16"/>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4" name="Line 17"/>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xmlns="" val="1215962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604" name="Group 76"/>
          <p:cNvGraphicFramePr>
            <a:graphicFrameLocks noGrp="1"/>
          </p:cNvGraphicFramePr>
          <p:nvPr>
            <p:ph sz="half" idx="1"/>
          </p:nvPr>
        </p:nvGraphicFramePr>
        <p:xfrm>
          <a:off x="406400" y="4495800"/>
          <a:ext cx="11379198" cy="1188720"/>
        </p:xfrm>
        <a:graphic>
          <a:graphicData uri="http://schemas.openxmlformats.org/drawingml/2006/table">
            <a:tbl>
              <a:tblPr/>
              <a:tblGrid>
                <a:gridCol w="1896533"/>
                <a:gridCol w="1896533"/>
                <a:gridCol w="1896533"/>
                <a:gridCol w="1896533"/>
                <a:gridCol w="1896533"/>
                <a:gridCol w="1896533"/>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Pro_SSN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Ad_Sem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Bart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Economy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-4.0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123-456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Fall 2006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Lisa</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Physics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4.0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567-890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Fall 2005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50" name="Rectangle 2"/>
          <p:cNvSpPr>
            <a:spLocks noGrp="1" noChangeArrowheads="1"/>
          </p:cNvSpPr>
          <p:nvPr>
            <p:ph type="title"/>
          </p:nvPr>
        </p:nvSpPr>
        <p:spPr>
          <a:xfrm>
            <a:off x="609600" y="152400"/>
            <a:ext cx="10972800" cy="1143000"/>
          </a:xfrm>
        </p:spPr>
        <p:txBody>
          <a:bodyPr/>
          <a:lstStyle/>
          <a:p>
            <a:r>
              <a:rPr lang="en-US" altLang="zh-TW" sz="3200" smtClean="0">
                <a:solidFill>
                  <a:srgbClr val="0000FF"/>
                </a:solidFill>
              </a:rPr>
              <a:t>Example – Many-to-One Relationship Set</a:t>
            </a:r>
          </a:p>
        </p:txBody>
      </p:sp>
      <p:sp>
        <p:nvSpPr>
          <p:cNvPr id="27681" name="Rectangle 33"/>
          <p:cNvSpPr>
            <a:spLocks noChangeArrowheads="1"/>
          </p:cNvSpPr>
          <p:nvPr/>
        </p:nvSpPr>
        <p:spPr bwMode="auto">
          <a:xfrm>
            <a:off x="1930400" y="20574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82" name="Text Box 34"/>
          <p:cNvSpPr txBox="1">
            <a:spLocks noChangeArrowheads="1"/>
          </p:cNvSpPr>
          <p:nvPr/>
        </p:nvSpPr>
        <p:spPr bwMode="auto">
          <a:xfrm>
            <a:off x="2032000" y="2133601"/>
            <a:ext cx="1320800" cy="366713"/>
          </a:xfrm>
          <a:prstGeom prst="rect">
            <a:avLst/>
          </a:prstGeom>
          <a:noFill/>
          <a:ln w="9525">
            <a:noFill/>
            <a:miter lim="800000"/>
            <a:headEnd/>
            <a:tailEnd/>
          </a:ln>
        </p:spPr>
        <p:txBody>
          <a:bodyPr>
            <a:spAutoFit/>
          </a:bodyPr>
          <a:lstStyle/>
          <a:p>
            <a:pPr>
              <a:spcBef>
                <a:spcPct val="50000"/>
              </a:spcBef>
            </a:pPr>
            <a:r>
              <a:rPr lang="en-US" altLang="zh-TW"/>
              <a:t>Student</a:t>
            </a:r>
          </a:p>
        </p:txBody>
      </p:sp>
      <p:sp>
        <p:nvSpPr>
          <p:cNvPr id="27683" name="Oval 35"/>
          <p:cNvSpPr>
            <a:spLocks noChangeArrowheads="1"/>
          </p:cNvSpPr>
          <p:nvPr/>
        </p:nvSpPr>
        <p:spPr bwMode="auto">
          <a:xfrm>
            <a:off x="25400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84" name="Oval 36"/>
          <p:cNvSpPr>
            <a:spLocks noChangeArrowheads="1"/>
          </p:cNvSpPr>
          <p:nvPr/>
        </p:nvSpPr>
        <p:spPr bwMode="auto">
          <a:xfrm>
            <a:off x="4064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85" name="Oval 37"/>
          <p:cNvSpPr>
            <a:spLocks noChangeArrowheads="1"/>
          </p:cNvSpPr>
          <p:nvPr/>
        </p:nvSpPr>
        <p:spPr bwMode="auto">
          <a:xfrm>
            <a:off x="406400" y="2895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86" name="Oval 38"/>
          <p:cNvSpPr>
            <a:spLocks noChangeArrowheads="1"/>
          </p:cNvSpPr>
          <p:nvPr/>
        </p:nvSpPr>
        <p:spPr bwMode="auto">
          <a:xfrm>
            <a:off x="3048000" y="2971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87" name="Line 39"/>
          <p:cNvSpPr>
            <a:spLocks noChangeShapeType="1"/>
          </p:cNvSpPr>
          <p:nvPr/>
        </p:nvSpPr>
        <p:spPr bwMode="auto">
          <a:xfrm>
            <a:off x="1219200" y="1752600"/>
            <a:ext cx="711200" cy="457200"/>
          </a:xfrm>
          <a:prstGeom prst="line">
            <a:avLst/>
          </a:prstGeom>
          <a:noFill/>
          <a:ln w="9525">
            <a:solidFill>
              <a:schemeClr val="tx1"/>
            </a:solidFill>
            <a:round/>
            <a:headEnd/>
            <a:tailEnd/>
          </a:ln>
        </p:spPr>
        <p:txBody>
          <a:bodyPr/>
          <a:lstStyle/>
          <a:p>
            <a:endParaRPr lang="en-US"/>
          </a:p>
        </p:txBody>
      </p:sp>
      <p:sp>
        <p:nvSpPr>
          <p:cNvPr id="27688" name="Line 40"/>
          <p:cNvSpPr>
            <a:spLocks noChangeShapeType="1"/>
          </p:cNvSpPr>
          <p:nvPr/>
        </p:nvSpPr>
        <p:spPr bwMode="auto">
          <a:xfrm flipH="1">
            <a:off x="2743200" y="1752600"/>
            <a:ext cx="508000" cy="304800"/>
          </a:xfrm>
          <a:prstGeom prst="line">
            <a:avLst/>
          </a:prstGeom>
          <a:noFill/>
          <a:ln w="9525">
            <a:solidFill>
              <a:schemeClr val="tx1"/>
            </a:solidFill>
            <a:round/>
            <a:headEnd/>
            <a:tailEnd/>
          </a:ln>
        </p:spPr>
        <p:txBody>
          <a:bodyPr/>
          <a:lstStyle/>
          <a:p>
            <a:endParaRPr lang="en-US"/>
          </a:p>
        </p:txBody>
      </p:sp>
      <p:sp>
        <p:nvSpPr>
          <p:cNvPr id="27689" name="Line 41"/>
          <p:cNvSpPr>
            <a:spLocks noChangeShapeType="1"/>
          </p:cNvSpPr>
          <p:nvPr/>
        </p:nvSpPr>
        <p:spPr bwMode="auto">
          <a:xfrm flipH="1" flipV="1">
            <a:off x="2946400" y="2514600"/>
            <a:ext cx="711200" cy="457200"/>
          </a:xfrm>
          <a:prstGeom prst="line">
            <a:avLst/>
          </a:prstGeom>
          <a:noFill/>
          <a:ln w="9525">
            <a:solidFill>
              <a:schemeClr val="tx1"/>
            </a:solidFill>
            <a:round/>
            <a:headEnd/>
            <a:tailEnd/>
          </a:ln>
        </p:spPr>
        <p:txBody>
          <a:bodyPr/>
          <a:lstStyle/>
          <a:p>
            <a:endParaRPr lang="en-US"/>
          </a:p>
        </p:txBody>
      </p:sp>
      <p:sp>
        <p:nvSpPr>
          <p:cNvPr id="27690" name="Line 42"/>
          <p:cNvSpPr>
            <a:spLocks noChangeShapeType="1"/>
          </p:cNvSpPr>
          <p:nvPr/>
        </p:nvSpPr>
        <p:spPr bwMode="auto">
          <a:xfrm flipV="1">
            <a:off x="1524000" y="2514600"/>
            <a:ext cx="914400" cy="457200"/>
          </a:xfrm>
          <a:prstGeom prst="line">
            <a:avLst/>
          </a:prstGeom>
          <a:noFill/>
          <a:ln w="9525">
            <a:solidFill>
              <a:schemeClr val="tx1"/>
            </a:solidFill>
            <a:round/>
            <a:headEnd/>
            <a:tailEnd/>
          </a:ln>
        </p:spPr>
        <p:txBody>
          <a:bodyPr/>
          <a:lstStyle/>
          <a:p>
            <a:endParaRPr lang="en-US"/>
          </a:p>
        </p:txBody>
      </p:sp>
      <p:sp>
        <p:nvSpPr>
          <p:cNvPr id="27691" name="Text Box 43"/>
          <p:cNvSpPr txBox="1">
            <a:spLocks noChangeArrowheads="1"/>
          </p:cNvSpPr>
          <p:nvPr/>
        </p:nvSpPr>
        <p:spPr bwMode="auto">
          <a:xfrm>
            <a:off x="711200" y="1295401"/>
            <a:ext cx="1016000" cy="366713"/>
          </a:xfrm>
          <a:prstGeom prst="rect">
            <a:avLst/>
          </a:prstGeom>
          <a:noFill/>
          <a:ln w="9525">
            <a:noFill/>
            <a:miter lim="800000"/>
            <a:headEnd/>
            <a:tailEnd/>
          </a:ln>
        </p:spPr>
        <p:txBody>
          <a:bodyPr>
            <a:spAutoFit/>
          </a:bodyPr>
          <a:lstStyle/>
          <a:p>
            <a:pPr>
              <a:spcBef>
                <a:spcPct val="50000"/>
              </a:spcBef>
            </a:pPr>
            <a:r>
              <a:rPr lang="en-US" altLang="zh-TW" u="sng"/>
              <a:t>SID</a:t>
            </a:r>
          </a:p>
        </p:txBody>
      </p:sp>
      <p:sp>
        <p:nvSpPr>
          <p:cNvPr id="27692" name="Text Box 44"/>
          <p:cNvSpPr txBox="1">
            <a:spLocks noChangeArrowheads="1"/>
          </p:cNvSpPr>
          <p:nvPr/>
        </p:nvSpPr>
        <p:spPr bwMode="auto">
          <a:xfrm>
            <a:off x="27432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27693" name="Text Box 45"/>
          <p:cNvSpPr txBox="1">
            <a:spLocks noChangeArrowheads="1"/>
          </p:cNvSpPr>
          <p:nvPr/>
        </p:nvSpPr>
        <p:spPr bwMode="auto">
          <a:xfrm>
            <a:off x="609600" y="2971801"/>
            <a:ext cx="1016000" cy="366713"/>
          </a:xfrm>
          <a:prstGeom prst="rect">
            <a:avLst/>
          </a:prstGeom>
          <a:noFill/>
          <a:ln w="9525">
            <a:noFill/>
            <a:miter lim="800000"/>
            <a:headEnd/>
            <a:tailEnd/>
          </a:ln>
        </p:spPr>
        <p:txBody>
          <a:bodyPr>
            <a:spAutoFit/>
          </a:bodyPr>
          <a:lstStyle/>
          <a:p>
            <a:pPr>
              <a:spcBef>
                <a:spcPct val="50000"/>
              </a:spcBef>
            </a:pPr>
            <a:r>
              <a:rPr lang="en-US" altLang="zh-TW"/>
              <a:t>Major</a:t>
            </a:r>
          </a:p>
        </p:txBody>
      </p:sp>
      <p:sp>
        <p:nvSpPr>
          <p:cNvPr id="27694" name="Text Box 46"/>
          <p:cNvSpPr txBox="1">
            <a:spLocks noChangeArrowheads="1"/>
          </p:cNvSpPr>
          <p:nvPr/>
        </p:nvSpPr>
        <p:spPr bwMode="auto">
          <a:xfrm>
            <a:off x="3352800" y="3048001"/>
            <a:ext cx="914400" cy="366713"/>
          </a:xfrm>
          <a:prstGeom prst="rect">
            <a:avLst/>
          </a:prstGeom>
          <a:noFill/>
          <a:ln w="9525">
            <a:noFill/>
            <a:miter lim="800000"/>
            <a:headEnd/>
            <a:tailEnd/>
          </a:ln>
        </p:spPr>
        <p:txBody>
          <a:bodyPr>
            <a:spAutoFit/>
          </a:bodyPr>
          <a:lstStyle/>
          <a:p>
            <a:pPr>
              <a:spcBef>
                <a:spcPct val="50000"/>
              </a:spcBef>
            </a:pPr>
            <a:r>
              <a:rPr lang="en-US" altLang="zh-TW"/>
              <a:t>GPA</a:t>
            </a:r>
          </a:p>
        </p:txBody>
      </p:sp>
      <p:sp>
        <p:nvSpPr>
          <p:cNvPr id="27695" name="AutoShape 47"/>
          <p:cNvSpPr>
            <a:spLocks noChangeArrowheads="1"/>
          </p:cNvSpPr>
          <p:nvPr/>
        </p:nvSpPr>
        <p:spPr bwMode="auto">
          <a:xfrm>
            <a:off x="4978400" y="1905000"/>
            <a:ext cx="2235200" cy="7620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27696" name="Rectangle 48"/>
          <p:cNvSpPr>
            <a:spLocks noChangeArrowheads="1"/>
          </p:cNvSpPr>
          <p:nvPr/>
        </p:nvSpPr>
        <p:spPr bwMode="auto">
          <a:xfrm>
            <a:off x="8737600" y="2057400"/>
            <a:ext cx="1625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97" name="Oval 49"/>
          <p:cNvSpPr>
            <a:spLocks noChangeArrowheads="1"/>
          </p:cNvSpPr>
          <p:nvPr/>
        </p:nvSpPr>
        <p:spPr bwMode="auto">
          <a:xfrm>
            <a:off x="97536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98" name="Text Box 50"/>
          <p:cNvSpPr txBox="1">
            <a:spLocks noChangeArrowheads="1"/>
          </p:cNvSpPr>
          <p:nvPr/>
        </p:nvSpPr>
        <p:spPr bwMode="auto">
          <a:xfrm>
            <a:off x="9956800" y="1295401"/>
            <a:ext cx="1524000" cy="366713"/>
          </a:xfrm>
          <a:prstGeom prst="rect">
            <a:avLst/>
          </a:prstGeom>
          <a:noFill/>
          <a:ln w="9525">
            <a:noFill/>
            <a:miter lim="800000"/>
            <a:headEnd/>
            <a:tailEnd/>
          </a:ln>
        </p:spPr>
        <p:txBody>
          <a:bodyPr>
            <a:spAutoFit/>
          </a:bodyPr>
          <a:lstStyle/>
          <a:p>
            <a:pPr>
              <a:spcBef>
                <a:spcPct val="50000"/>
              </a:spcBef>
            </a:pPr>
            <a:r>
              <a:rPr lang="en-US" altLang="zh-TW" u="sng"/>
              <a:t>SSN</a:t>
            </a:r>
          </a:p>
        </p:txBody>
      </p:sp>
      <p:sp>
        <p:nvSpPr>
          <p:cNvPr id="27699" name="Line 51"/>
          <p:cNvSpPr>
            <a:spLocks noChangeShapeType="1"/>
          </p:cNvSpPr>
          <p:nvPr/>
        </p:nvSpPr>
        <p:spPr bwMode="auto">
          <a:xfrm flipH="1">
            <a:off x="9652000" y="1752600"/>
            <a:ext cx="609600" cy="304800"/>
          </a:xfrm>
          <a:prstGeom prst="line">
            <a:avLst/>
          </a:prstGeom>
          <a:noFill/>
          <a:ln w="9525">
            <a:solidFill>
              <a:schemeClr val="tx1"/>
            </a:solidFill>
            <a:round/>
            <a:headEnd/>
            <a:tailEnd/>
          </a:ln>
        </p:spPr>
        <p:txBody>
          <a:bodyPr/>
          <a:lstStyle/>
          <a:p>
            <a:endParaRPr lang="en-US"/>
          </a:p>
        </p:txBody>
      </p:sp>
      <p:sp>
        <p:nvSpPr>
          <p:cNvPr id="27700" name="AutoShape 52"/>
          <p:cNvSpPr>
            <a:spLocks noChangeArrowheads="1"/>
          </p:cNvSpPr>
          <p:nvPr/>
        </p:nvSpPr>
        <p:spPr bwMode="auto">
          <a:xfrm>
            <a:off x="4775200" y="30480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27701" name="Text Box 53"/>
          <p:cNvSpPr txBox="1">
            <a:spLocks noChangeArrowheads="1"/>
          </p:cNvSpPr>
          <p:nvPr/>
        </p:nvSpPr>
        <p:spPr bwMode="auto">
          <a:xfrm>
            <a:off x="8839200" y="2133601"/>
            <a:ext cx="1727200" cy="366713"/>
          </a:xfrm>
          <a:prstGeom prst="rect">
            <a:avLst/>
          </a:prstGeom>
          <a:noFill/>
          <a:ln w="9525">
            <a:noFill/>
            <a:miter lim="800000"/>
            <a:headEnd/>
            <a:tailEnd/>
          </a:ln>
        </p:spPr>
        <p:txBody>
          <a:bodyPr>
            <a:spAutoFit/>
          </a:bodyPr>
          <a:lstStyle/>
          <a:p>
            <a:pPr>
              <a:spcBef>
                <a:spcPct val="50000"/>
              </a:spcBef>
            </a:pPr>
            <a:r>
              <a:rPr lang="en-US" altLang="zh-TW"/>
              <a:t>Professor</a:t>
            </a:r>
          </a:p>
        </p:txBody>
      </p:sp>
      <p:sp>
        <p:nvSpPr>
          <p:cNvPr id="27702" name="Text Box 55"/>
          <p:cNvSpPr txBox="1">
            <a:spLocks noChangeArrowheads="1"/>
          </p:cNvSpPr>
          <p:nvPr/>
        </p:nvSpPr>
        <p:spPr bwMode="auto">
          <a:xfrm>
            <a:off x="508000" y="6172201"/>
            <a:ext cx="11074400" cy="366713"/>
          </a:xfrm>
          <a:prstGeom prst="rect">
            <a:avLst/>
          </a:prstGeom>
          <a:noFill/>
          <a:ln w="9525">
            <a:noFill/>
            <a:miter lim="800000"/>
            <a:headEnd/>
            <a:tailEnd/>
          </a:ln>
        </p:spPr>
        <p:txBody>
          <a:bodyPr>
            <a:spAutoFit/>
          </a:bodyPr>
          <a:lstStyle/>
          <a:p>
            <a:pPr>
              <a:spcBef>
                <a:spcPct val="50000"/>
              </a:spcBef>
            </a:pPr>
            <a:r>
              <a:rPr lang="en-US" altLang="zh-TW"/>
              <a:t>* Primary key of this table is </a:t>
            </a:r>
            <a:r>
              <a:rPr lang="en-US" altLang="zh-TW" i="1"/>
              <a:t>SID</a:t>
            </a:r>
            <a:r>
              <a:rPr lang="en-US" altLang="zh-TW"/>
              <a:t> </a:t>
            </a:r>
          </a:p>
        </p:txBody>
      </p:sp>
      <p:sp>
        <p:nvSpPr>
          <p:cNvPr id="27703" name="Line 56"/>
          <p:cNvSpPr>
            <a:spLocks noChangeShapeType="1"/>
          </p:cNvSpPr>
          <p:nvPr/>
        </p:nvSpPr>
        <p:spPr bwMode="auto">
          <a:xfrm>
            <a:off x="7213600" y="2286000"/>
            <a:ext cx="1524000" cy="0"/>
          </a:xfrm>
          <a:prstGeom prst="line">
            <a:avLst/>
          </a:prstGeom>
          <a:noFill/>
          <a:ln w="9525">
            <a:solidFill>
              <a:schemeClr val="tx1"/>
            </a:solidFill>
            <a:round/>
            <a:headEnd/>
            <a:tailEnd type="triangle" w="med" len="med"/>
          </a:ln>
        </p:spPr>
        <p:txBody>
          <a:bodyPr/>
          <a:lstStyle/>
          <a:p>
            <a:endParaRPr lang="en-US"/>
          </a:p>
        </p:txBody>
      </p:sp>
      <p:sp>
        <p:nvSpPr>
          <p:cNvPr id="27704" name="Oval 57"/>
          <p:cNvSpPr>
            <a:spLocks noChangeArrowheads="1"/>
          </p:cNvSpPr>
          <p:nvPr/>
        </p:nvSpPr>
        <p:spPr bwMode="auto">
          <a:xfrm>
            <a:off x="6096000" y="990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705" name="Text Box 58"/>
          <p:cNvSpPr txBox="1">
            <a:spLocks noChangeArrowheads="1"/>
          </p:cNvSpPr>
          <p:nvPr/>
        </p:nvSpPr>
        <p:spPr bwMode="auto">
          <a:xfrm>
            <a:off x="5994400" y="1066801"/>
            <a:ext cx="1727200" cy="366713"/>
          </a:xfrm>
          <a:prstGeom prst="rect">
            <a:avLst/>
          </a:prstGeom>
          <a:noFill/>
          <a:ln w="9525">
            <a:noFill/>
            <a:miter lim="800000"/>
            <a:headEnd/>
            <a:tailEnd/>
          </a:ln>
        </p:spPr>
        <p:txBody>
          <a:bodyPr>
            <a:spAutoFit/>
          </a:bodyPr>
          <a:lstStyle/>
          <a:p>
            <a:pPr>
              <a:spcBef>
                <a:spcPct val="50000"/>
              </a:spcBef>
            </a:pPr>
            <a:r>
              <a:rPr lang="en-US" altLang="zh-TW"/>
              <a:t>Semester</a:t>
            </a:r>
          </a:p>
        </p:txBody>
      </p:sp>
      <p:sp>
        <p:nvSpPr>
          <p:cNvPr id="27706" name="Line 59"/>
          <p:cNvSpPr>
            <a:spLocks noChangeShapeType="1"/>
          </p:cNvSpPr>
          <p:nvPr/>
        </p:nvSpPr>
        <p:spPr bwMode="auto">
          <a:xfrm flipV="1">
            <a:off x="6299200" y="1524000"/>
            <a:ext cx="304800" cy="457200"/>
          </a:xfrm>
          <a:prstGeom prst="line">
            <a:avLst/>
          </a:prstGeom>
          <a:noFill/>
          <a:ln w="9525">
            <a:solidFill>
              <a:schemeClr val="tx1"/>
            </a:solidFill>
            <a:round/>
            <a:headEnd/>
            <a:tailEnd/>
          </a:ln>
        </p:spPr>
        <p:txBody>
          <a:bodyPr/>
          <a:lstStyle/>
          <a:p>
            <a:endParaRPr lang="en-US"/>
          </a:p>
        </p:txBody>
      </p:sp>
      <p:sp>
        <p:nvSpPr>
          <p:cNvPr id="27707" name="Oval 60"/>
          <p:cNvSpPr>
            <a:spLocks noChangeArrowheads="1"/>
          </p:cNvSpPr>
          <p:nvPr/>
        </p:nvSpPr>
        <p:spPr bwMode="auto">
          <a:xfrm>
            <a:off x="9956800" y="3048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708" name="Text Box 61"/>
          <p:cNvSpPr txBox="1">
            <a:spLocks noChangeArrowheads="1"/>
          </p:cNvSpPr>
          <p:nvPr/>
        </p:nvSpPr>
        <p:spPr bwMode="auto">
          <a:xfrm>
            <a:off x="10058400" y="31242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27709" name="Line 62"/>
          <p:cNvSpPr>
            <a:spLocks noChangeShapeType="1"/>
          </p:cNvSpPr>
          <p:nvPr/>
        </p:nvSpPr>
        <p:spPr bwMode="auto">
          <a:xfrm>
            <a:off x="10058400" y="2590800"/>
            <a:ext cx="508000" cy="457200"/>
          </a:xfrm>
          <a:prstGeom prst="line">
            <a:avLst/>
          </a:prstGeom>
          <a:noFill/>
          <a:ln w="9525">
            <a:solidFill>
              <a:schemeClr val="tx1"/>
            </a:solidFill>
            <a:round/>
            <a:headEnd/>
            <a:tailEnd/>
          </a:ln>
        </p:spPr>
        <p:txBody>
          <a:bodyPr/>
          <a:lstStyle/>
          <a:p>
            <a:endParaRPr lang="en-US"/>
          </a:p>
        </p:txBody>
      </p:sp>
      <p:sp>
        <p:nvSpPr>
          <p:cNvPr id="27710" name="Line 63"/>
          <p:cNvSpPr>
            <a:spLocks noChangeShapeType="1"/>
          </p:cNvSpPr>
          <p:nvPr/>
        </p:nvSpPr>
        <p:spPr bwMode="auto">
          <a:xfrm flipH="1">
            <a:off x="3454400" y="2209800"/>
            <a:ext cx="1625600" cy="0"/>
          </a:xfrm>
          <a:prstGeom prst="line">
            <a:avLst/>
          </a:prstGeom>
          <a:noFill/>
          <a:ln w="9525">
            <a:solidFill>
              <a:schemeClr val="tx1"/>
            </a:solidFill>
            <a:round/>
            <a:headEnd/>
            <a:tailEnd/>
          </a:ln>
        </p:spPr>
        <p:txBody>
          <a:bodyPr/>
          <a:lstStyle/>
          <a:p>
            <a:endParaRPr lang="en-US"/>
          </a:p>
        </p:txBody>
      </p:sp>
      <p:sp>
        <p:nvSpPr>
          <p:cNvPr id="27711" name="Text Box 65"/>
          <p:cNvSpPr txBox="1">
            <a:spLocks noChangeArrowheads="1"/>
          </p:cNvSpPr>
          <p:nvPr/>
        </p:nvSpPr>
        <p:spPr bwMode="auto">
          <a:xfrm>
            <a:off x="4064000" y="1295400"/>
            <a:ext cx="2336800" cy="369332"/>
          </a:xfrm>
          <a:prstGeom prst="rect">
            <a:avLst/>
          </a:prstGeom>
          <a:noFill/>
          <a:ln w="9525">
            <a:noFill/>
            <a:miter lim="800000"/>
            <a:headEnd/>
            <a:tailEnd/>
          </a:ln>
        </p:spPr>
        <p:txBody>
          <a:bodyPr>
            <a:spAutoFit/>
          </a:bodyPr>
          <a:lstStyle/>
          <a:p>
            <a:pPr>
              <a:spcBef>
                <a:spcPct val="50000"/>
              </a:spcBef>
            </a:pPr>
            <a:r>
              <a:rPr lang="en-US" altLang="zh-TW"/>
              <a:t>N:1 Relationship</a:t>
            </a:r>
          </a:p>
        </p:txBody>
      </p:sp>
      <p:sp>
        <p:nvSpPr>
          <p:cNvPr id="27712" name="Oval 66"/>
          <p:cNvSpPr>
            <a:spLocks noChangeArrowheads="1"/>
          </p:cNvSpPr>
          <p:nvPr/>
        </p:nvSpPr>
        <p:spPr bwMode="auto">
          <a:xfrm>
            <a:off x="7924800" y="3048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713" name="Text Box 67"/>
          <p:cNvSpPr txBox="1">
            <a:spLocks noChangeArrowheads="1"/>
          </p:cNvSpPr>
          <p:nvPr/>
        </p:nvSpPr>
        <p:spPr bwMode="auto">
          <a:xfrm>
            <a:off x="8229600" y="3124201"/>
            <a:ext cx="914400" cy="366713"/>
          </a:xfrm>
          <a:prstGeom prst="rect">
            <a:avLst/>
          </a:prstGeom>
          <a:noFill/>
          <a:ln w="9525">
            <a:noFill/>
            <a:miter lim="800000"/>
            <a:headEnd/>
            <a:tailEnd/>
          </a:ln>
        </p:spPr>
        <p:txBody>
          <a:bodyPr>
            <a:spAutoFit/>
          </a:bodyPr>
          <a:lstStyle/>
          <a:p>
            <a:pPr>
              <a:spcBef>
                <a:spcPct val="50000"/>
              </a:spcBef>
            </a:pPr>
            <a:r>
              <a:rPr lang="en-US" altLang="zh-TW"/>
              <a:t>Dept</a:t>
            </a:r>
          </a:p>
        </p:txBody>
      </p:sp>
      <p:sp>
        <p:nvSpPr>
          <p:cNvPr id="27714" name="Line 68"/>
          <p:cNvSpPr>
            <a:spLocks noChangeShapeType="1"/>
          </p:cNvSpPr>
          <p:nvPr/>
        </p:nvSpPr>
        <p:spPr bwMode="auto">
          <a:xfrm flipH="1">
            <a:off x="8737600" y="2590800"/>
            <a:ext cx="609600" cy="457200"/>
          </a:xfrm>
          <a:prstGeom prst="line">
            <a:avLst/>
          </a:prstGeom>
          <a:noFill/>
          <a:ln w="9525">
            <a:solidFill>
              <a:schemeClr val="tx1"/>
            </a:solidFill>
            <a:round/>
            <a:headEnd/>
            <a:tailEnd/>
          </a:ln>
        </p:spPr>
        <p:txBody>
          <a:bodyPr/>
          <a:lstStyle/>
          <a:p>
            <a:endParaRPr lang="en-US"/>
          </a:p>
        </p:txBody>
      </p:sp>
      <p:sp>
        <p:nvSpPr>
          <p:cNvPr id="27715" name="Line 69"/>
          <p:cNvSpPr>
            <a:spLocks noChangeShapeType="1"/>
          </p:cNvSpPr>
          <p:nvPr/>
        </p:nvSpPr>
        <p:spPr bwMode="auto">
          <a:xfrm>
            <a:off x="3454400" y="2362200"/>
            <a:ext cx="1727200" cy="0"/>
          </a:xfrm>
          <a:prstGeom prst="line">
            <a:avLst/>
          </a:prstGeom>
          <a:noFill/>
          <a:ln w="9525">
            <a:solidFill>
              <a:schemeClr val="tx1"/>
            </a:solidFill>
            <a:round/>
            <a:headEnd/>
            <a:tailEnd/>
          </a:ln>
        </p:spPr>
        <p:txBody>
          <a:bodyPr/>
          <a:lstStyle/>
          <a:p>
            <a:endParaRPr lang="en-US"/>
          </a:p>
        </p:txBody>
      </p:sp>
      <p:sp>
        <p:nvSpPr>
          <p:cNvPr id="27716" name="Text Box 70"/>
          <p:cNvSpPr txBox="1">
            <a:spLocks noChangeArrowheads="1"/>
          </p:cNvSpPr>
          <p:nvPr/>
        </p:nvSpPr>
        <p:spPr bwMode="auto">
          <a:xfrm>
            <a:off x="5486400" y="2057401"/>
            <a:ext cx="1727200" cy="366713"/>
          </a:xfrm>
          <a:prstGeom prst="rect">
            <a:avLst/>
          </a:prstGeom>
          <a:noFill/>
          <a:ln w="9525">
            <a:noFill/>
            <a:miter lim="800000"/>
            <a:headEnd/>
            <a:tailEnd/>
          </a:ln>
        </p:spPr>
        <p:txBody>
          <a:bodyPr>
            <a:spAutoFit/>
          </a:bodyPr>
          <a:lstStyle/>
          <a:p>
            <a:pPr>
              <a:spcBef>
                <a:spcPct val="50000"/>
              </a:spcBef>
            </a:pPr>
            <a:r>
              <a:rPr lang="en-US" altLang="zh-TW"/>
              <a:t>Advisor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02167" y="1527175"/>
            <a:ext cx="11338984" cy="4572000"/>
          </a:xfrm>
        </p:spPr>
        <p:txBody>
          <a:bodyPr/>
          <a:lstStyle/>
          <a:p>
            <a:r>
              <a:rPr lang="en-US" altLang="zh-TW" sz="2800" u="sng" smtClean="0"/>
              <a:t>For many-to-many relationship</a:t>
            </a:r>
            <a:endParaRPr lang="en-US" altLang="zh-TW" sz="2800" smtClean="0"/>
          </a:p>
          <a:p>
            <a:pPr lvl="1"/>
            <a:r>
              <a:rPr lang="en-US" altLang="zh-TW" smtClean="0"/>
              <a:t>Same thing as one-to-one relationship without total participation.  </a:t>
            </a:r>
          </a:p>
          <a:p>
            <a:pPr lvl="1"/>
            <a:r>
              <a:rPr lang="en-US" altLang="zh-TW" smtClean="0"/>
              <a:t>Primary key of this new schema is the union of the foreign keys of both entity sets.</a:t>
            </a:r>
          </a:p>
          <a:p>
            <a:pPr lvl="1"/>
            <a:r>
              <a:rPr lang="en-US" altLang="zh-TW" smtClean="0"/>
              <a:t>No augmentation approach possible…</a:t>
            </a:r>
          </a:p>
          <a:p>
            <a:endParaRPr lang="en-US" altLang="zh-TW" sz="2800" smtClean="0"/>
          </a:p>
        </p:txBody>
      </p:sp>
      <p:sp>
        <p:nvSpPr>
          <p:cNvPr id="23554" name="Rectangle 2"/>
          <p:cNvSpPr>
            <a:spLocks noGrp="1" noChangeArrowheads="1"/>
          </p:cNvSpPr>
          <p:nvPr>
            <p:ph type="title"/>
          </p:nvPr>
        </p:nvSpPr>
        <p:spPr/>
        <p:txBody>
          <a:bodyPr>
            <a:normAutofit fontScale="90000"/>
          </a:bodyPr>
          <a:lstStyle/>
          <a:p>
            <a:pPr fontAlgn="auto">
              <a:spcAft>
                <a:spcPts val="0"/>
              </a:spcAft>
              <a:defRPr/>
            </a:pPr>
            <a:r>
              <a:rPr lang="en-US" altLang="zh-TW" sz="4000">
                <a:solidFill>
                  <a:srgbClr val="0000FF"/>
                </a:solidFill>
              </a:rPr>
              <a:t>Representing Relationship Set</a:t>
            </a:r>
            <a:br>
              <a:rPr lang="en-US" altLang="zh-TW" sz="4000">
                <a:solidFill>
                  <a:srgbClr val="0000FF"/>
                </a:solidFill>
              </a:rPr>
            </a:br>
            <a:r>
              <a:rPr lang="en-US" altLang="zh-TW" sz="3200">
                <a:solidFill>
                  <a:srgbClr val="0000FF"/>
                </a:solidFill>
              </a:rPr>
              <a:t>Unary/Binary Relationship</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02167" y="1527175"/>
            <a:ext cx="11338984" cy="4572000"/>
          </a:xfrm>
        </p:spPr>
        <p:txBody>
          <a:bodyPr/>
          <a:lstStyle/>
          <a:p>
            <a:r>
              <a:rPr lang="en-US" altLang="zh-TW" sz="2800" smtClean="0"/>
              <a:t>Intuitively Simple</a:t>
            </a:r>
          </a:p>
          <a:p>
            <a:pPr lvl="1"/>
            <a:r>
              <a:rPr lang="en-US" altLang="zh-TW" sz="2400" smtClean="0"/>
              <a:t>Build a new table with as many columns as there are attributes for the union of the primary keys of all participating entity sets.</a:t>
            </a:r>
          </a:p>
          <a:p>
            <a:pPr lvl="1"/>
            <a:r>
              <a:rPr lang="en-US" altLang="zh-TW" sz="2400" smtClean="0"/>
              <a:t>Augment additional columns for descriptive attributes of the relationship set (if necessary)</a:t>
            </a:r>
          </a:p>
          <a:p>
            <a:pPr lvl="1"/>
            <a:r>
              <a:rPr lang="en-US" altLang="zh-TW" sz="2400" smtClean="0"/>
              <a:t>The primary key of this table is the union of all primary keys of entity sets that are on “many” side</a:t>
            </a:r>
          </a:p>
          <a:p>
            <a:pPr lvl="1"/>
            <a:r>
              <a:rPr lang="en-US" altLang="zh-TW" sz="2400" smtClean="0"/>
              <a:t>That is it, we are done.  </a:t>
            </a:r>
          </a:p>
        </p:txBody>
      </p:sp>
      <p:sp>
        <p:nvSpPr>
          <p:cNvPr id="24578" name="Rectangle 2"/>
          <p:cNvSpPr>
            <a:spLocks noGrp="1" noChangeArrowheads="1"/>
          </p:cNvSpPr>
          <p:nvPr>
            <p:ph type="title"/>
          </p:nvPr>
        </p:nvSpPr>
        <p:spPr/>
        <p:txBody>
          <a:bodyPr>
            <a:normAutofit fontScale="90000"/>
          </a:bodyPr>
          <a:lstStyle/>
          <a:p>
            <a:pPr fontAlgn="auto">
              <a:spcAft>
                <a:spcPts val="0"/>
              </a:spcAft>
              <a:defRPr/>
            </a:pPr>
            <a:r>
              <a:rPr lang="en-US" altLang="zh-TW" sz="4000">
                <a:solidFill>
                  <a:srgbClr val="0000FF"/>
                </a:solidFill>
              </a:rPr>
              <a:t>Representing Relationship Set</a:t>
            </a:r>
            <a:br>
              <a:rPr lang="en-US" altLang="zh-TW" sz="4000">
                <a:solidFill>
                  <a:srgbClr val="0000FF"/>
                </a:solidFill>
              </a:rPr>
            </a:br>
            <a:r>
              <a:rPr lang="en-US" altLang="zh-TW" sz="3200">
                <a:solidFill>
                  <a:srgbClr val="0000FF"/>
                </a:solidFill>
              </a:rPr>
              <a:t>N-ary Relationship</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90" name="Group 90"/>
          <p:cNvGraphicFramePr>
            <a:graphicFrameLocks noGrp="1"/>
          </p:cNvGraphicFramePr>
          <p:nvPr>
            <p:ph sz="half" idx="1"/>
          </p:nvPr>
        </p:nvGraphicFramePr>
        <p:xfrm>
          <a:off x="2032000" y="4495800"/>
          <a:ext cx="9482665" cy="1188720"/>
        </p:xfrm>
        <a:graphic>
          <a:graphicData uri="http://schemas.openxmlformats.org/drawingml/2006/table">
            <a:tbl>
              <a:tblPr/>
              <a:tblGrid>
                <a:gridCol w="1896533"/>
                <a:gridCol w="1896533"/>
                <a:gridCol w="1896533"/>
                <a:gridCol w="1896533"/>
                <a:gridCol w="1896533"/>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P-Key1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P-Key2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P-Key3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A-Key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D-Attribute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7777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6666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Yes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9012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3456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No</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22" name="Rectangle 2"/>
          <p:cNvSpPr>
            <a:spLocks noGrp="1" noChangeArrowheads="1"/>
          </p:cNvSpPr>
          <p:nvPr>
            <p:ph type="title"/>
          </p:nvPr>
        </p:nvSpPr>
        <p:spPr>
          <a:xfrm>
            <a:off x="609600" y="152400"/>
            <a:ext cx="10972800" cy="1143000"/>
          </a:xfrm>
        </p:spPr>
        <p:txBody>
          <a:bodyPr/>
          <a:lstStyle/>
          <a:p>
            <a:r>
              <a:rPr lang="en-US" altLang="zh-TW" sz="3200" smtClean="0">
                <a:solidFill>
                  <a:srgbClr val="0000FF"/>
                </a:solidFill>
              </a:rPr>
              <a:t>Example – N-ary Relationship Set</a:t>
            </a:r>
          </a:p>
        </p:txBody>
      </p:sp>
      <p:sp>
        <p:nvSpPr>
          <p:cNvPr id="30749" name="Rectangle 33"/>
          <p:cNvSpPr>
            <a:spLocks noChangeArrowheads="1"/>
          </p:cNvSpPr>
          <p:nvPr/>
        </p:nvSpPr>
        <p:spPr bwMode="auto">
          <a:xfrm>
            <a:off x="1930400" y="12192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50" name="Text Box 34"/>
          <p:cNvSpPr txBox="1">
            <a:spLocks noChangeArrowheads="1"/>
          </p:cNvSpPr>
          <p:nvPr/>
        </p:nvSpPr>
        <p:spPr bwMode="auto">
          <a:xfrm>
            <a:off x="2032000" y="1295401"/>
            <a:ext cx="1320800" cy="366713"/>
          </a:xfrm>
          <a:prstGeom prst="rect">
            <a:avLst/>
          </a:prstGeom>
          <a:noFill/>
          <a:ln w="9525">
            <a:noFill/>
            <a:miter lim="800000"/>
            <a:headEnd/>
            <a:tailEnd/>
          </a:ln>
        </p:spPr>
        <p:txBody>
          <a:bodyPr>
            <a:spAutoFit/>
          </a:bodyPr>
          <a:lstStyle/>
          <a:p>
            <a:pPr>
              <a:spcBef>
                <a:spcPct val="50000"/>
              </a:spcBef>
            </a:pPr>
            <a:r>
              <a:rPr lang="en-US" altLang="zh-TW"/>
              <a:t>E-Set 1</a:t>
            </a:r>
          </a:p>
        </p:txBody>
      </p:sp>
      <p:sp>
        <p:nvSpPr>
          <p:cNvPr id="30751" name="Oval 36"/>
          <p:cNvSpPr>
            <a:spLocks noChangeArrowheads="1"/>
          </p:cNvSpPr>
          <p:nvPr/>
        </p:nvSpPr>
        <p:spPr bwMode="auto">
          <a:xfrm>
            <a:off x="304800" y="762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52" name="Text Box 43"/>
          <p:cNvSpPr txBox="1">
            <a:spLocks noChangeArrowheads="1"/>
          </p:cNvSpPr>
          <p:nvPr/>
        </p:nvSpPr>
        <p:spPr bwMode="auto">
          <a:xfrm>
            <a:off x="508000" y="838200"/>
            <a:ext cx="1320800" cy="366713"/>
          </a:xfrm>
          <a:prstGeom prst="rect">
            <a:avLst/>
          </a:prstGeom>
          <a:noFill/>
          <a:ln w="9525">
            <a:noFill/>
            <a:miter lim="800000"/>
            <a:headEnd/>
            <a:tailEnd/>
          </a:ln>
        </p:spPr>
        <p:txBody>
          <a:bodyPr>
            <a:spAutoFit/>
          </a:bodyPr>
          <a:lstStyle/>
          <a:p>
            <a:pPr>
              <a:spcBef>
                <a:spcPct val="50000"/>
              </a:spcBef>
            </a:pPr>
            <a:r>
              <a:rPr lang="en-US" altLang="zh-TW" u="sng"/>
              <a:t>P-Key1</a:t>
            </a:r>
          </a:p>
        </p:txBody>
      </p:sp>
      <p:sp>
        <p:nvSpPr>
          <p:cNvPr id="30753" name="AutoShape 47"/>
          <p:cNvSpPr>
            <a:spLocks noChangeArrowheads="1"/>
          </p:cNvSpPr>
          <p:nvPr/>
        </p:nvSpPr>
        <p:spPr bwMode="auto">
          <a:xfrm>
            <a:off x="4978400" y="1905000"/>
            <a:ext cx="2235200" cy="7620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30754" name="Rectangle 48"/>
          <p:cNvSpPr>
            <a:spLocks noChangeArrowheads="1"/>
          </p:cNvSpPr>
          <p:nvPr/>
        </p:nvSpPr>
        <p:spPr bwMode="auto">
          <a:xfrm>
            <a:off x="8737600" y="2057400"/>
            <a:ext cx="1625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55" name="AutoShape 52"/>
          <p:cNvSpPr>
            <a:spLocks noChangeArrowheads="1"/>
          </p:cNvSpPr>
          <p:nvPr/>
        </p:nvSpPr>
        <p:spPr bwMode="auto">
          <a:xfrm>
            <a:off x="4775200" y="30480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30756" name="Text Box 53"/>
          <p:cNvSpPr txBox="1">
            <a:spLocks noChangeArrowheads="1"/>
          </p:cNvSpPr>
          <p:nvPr/>
        </p:nvSpPr>
        <p:spPr bwMode="auto">
          <a:xfrm>
            <a:off x="8636000" y="2133601"/>
            <a:ext cx="1930400" cy="366713"/>
          </a:xfrm>
          <a:prstGeom prst="rect">
            <a:avLst/>
          </a:prstGeom>
          <a:noFill/>
          <a:ln w="9525">
            <a:noFill/>
            <a:miter lim="800000"/>
            <a:headEnd/>
            <a:tailEnd/>
          </a:ln>
        </p:spPr>
        <p:txBody>
          <a:bodyPr>
            <a:spAutoFit/>
          </a:bodyPr>
          <a:lstStyle/>
          <a:p>
            <a:pPr>
              <a:spcBef>
                <a:spcPct val="50000"/>
              </a:spcBef>
            </a:pPr>
            <a:r>
              <a:rPr lang="en-US" altLang="zh-TW"/>
              <a:t>Another Set</a:t>
            </a:r>
          </a:p>
        </p:txBody>
      </p:sp>
      <p:sp>
        <p:nvSpPr>
          <p:cNvPr id="30757" name="Text Box 54"/>
          <p:cNvSpPr txBox="1">
            <a:spLocks noChangeArrowheads="1"/>
          </p:cNvSpPr>
          <p:nvPr/>
        </p:nvSpPr>
        <p:spPr bwMode="auto">
          <a:xfrm>
            <a:off x="508000" y="6172201"/>
            <a:ext cx="11074400" cy="366713"/>
          </a:xfrm>
          <a:prstGeom prst="rect">
            <a:avLst/>
          </a:prstGeom>
          <a:noFill/>
          <a:ln w="9525">
            <a:noFill/>
            <a:miter lim="800000"/>
            <a:headEnd/>
            <a:tailEnd/>
          </a:ln>
        </p:spPr>
        <p:txBody>
          <a:bodyPr>
            <a:spAutoFit/>
          </a:bodyPr>
          <a:lstStyle/>
          <a:p>
            <a:pPr>
              <a:spcBef>
                <a:spcPct val="50000"/>
              </a:spcBef>
            </a:pPr>
            <a:r>
              <a:rPr lang="en-US" altLang="zh-TW"/>
              <a:t>* Primary key of this table is </a:t>
            </a:r>
            <a:r>
              <a:rPr lang="en-US" altLang="zh-TW" i="1"/>
              <a:t>P-Key1 + P-Key2 + P-Key3</a:t>
            </a:r>
            <a:r>
              <a:rPr lang="en-US" altLang="zh-TW"/>
              <a:t> </a:t>
            </a:r>
          </a:p>
        </p:txBody>
      </p:sp>
      <p:sp>
        <p:nvSpPr>
          <p:cNvPr id="30758" name="Line 55"/>
          <p:cNvSpPr>
            <a:spLocks noChangeShapeType="1"/>
          </p:cNvSpPr>
          <p:nvPr/>
        </p:nvSpPr>
        <p:spPr bwMode="auto">
          <a:xfrm>
            <a:off x="7213600" y="2286000"/>
            <a:ext cx="1524000" cy="0"/>
          </a:xfrm>
          <a:prstGeom prst="line">
            <a:avLst/>
          </a:prstGeom>
          <a:noFill/>
          <a:ln w="9525">
            <a:solidFill>
              <a:schemeClr val="tx1"/>
            </a:solidFill>
            <a:round/>
            <a:headEnd/>
            <a:tailEnd type="triangle" w="med" len="med"/>
          </a:ln>
        </p:spPr>
        <p:txBody>
          <a:bodyPr/>
          <a:lstStyle/>
          <a:p>
            <a:endParaRPr lang="en-US"/>
          </a:p>
        </p:txBody>
      </p:sp>
      <p:sp>
        <p:nvSpPr>
          <p:cNvPr id="30759" name="Oval 56"/>
          <p:cNvSpPr>
            <a:spLocks noChangeArrowheads="1"/>
          </p:cNvSpPr>
          <p:nvPr/>
        </p:nvSpPr>
        <p:spPr bwMode="auto">
          <a:xfrm>
            <a:off x="6096000" y="990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60" name="Text Box 57"/>
          <p:cNvSpPr txBox="1">
            <a:spLocks noChangeArrowheads="1"/>
          </p:cNvSpPr>
          <p:nvPr/>
        </p:nvSpPr>
        <p:spPr bwMode="auto">
          <a:xfrm>
            <a:off x="5994400" y="1066801"/>
            <a:ext cx="1727200" cy="366713"/>
          </a:xfrm>
          <a:prstGeom prst="rect">
            <a:avLst/>
          </a:prstGeom>
          <a:noFill/>
          <a:ln w="9525">
            <a:noFill/>
            <a:miter lim="800000"/>
            <a:headEnd/>
            <a:tailEnd/>
          </a:ln>
        </p:spPr>
        <p:txBody>
          <a:bodyPr>
            <a:spAutoFit/>
          </a:bodyPr>
          <a:lstStyle/>
          <a:p>
            <a:pPr>
              <a:spcBef>
                <a:spcPct val="50000"/>
              </a:spcBef>
            </a:pPr>
            <a:r>
              <a:rPr lang="en-US" altLang="zh-TW"/>
              <a:t>D-Attribute</a:t>
            </a:r>
          </a:p>
        </p:txBody>
      </p:sp>
      <p:sp>
        <p:nvSpPr>
          <p:cNvPr id="30761" name="Line 58"/>
          <p:cNvSpPr>
            <a:spLocks noChangeShapeType="1"/>
          </p:cNvSpPr>
          <p:nvPr/>
        </p:nvSpPr>
        <p:spPr bwMode="auto">
          <a:xfrm flipV="1">
            <a:off x="6299200" y="1524000"/>
            <a:ext cx="304800" cy="457200"/>
          </a:xfrm>
          <a:prstGeom prst="line">
            <a:avLst/>
          </a:prstGeom>
          <a:noFill/>
          <a:ln w="9525">
            <a:solidFill>
              <a:schemeClr val="tx1"/>
            </a:solidFill>
            <a:round/>
            <a:headEnd/>
            <a:tailEnd/>
          </a:ln>
        </p:spPr>
        <p:txBody>
          <a:bodyPr/>
          <a:lstStyle/>
          <a:p>
            <a:endParaRPr lang="en-US"/>
          </a:p>
        </p:txBody>
      </p:sp>
      <p:sp>
        <p:nvSpPr>
          <p:cNvPr id="30762" name="Text Box 68"/>
          <p:cNvSpPr txBox="1">
            <a:spLocks noChangeArrowheads="1"/>
          </p:cNvSpPr>
          <p:nvPr/>
        </p:nvSpPr>
        <p:spPr bwMode="auto">
          <a:xfrm>
            <a:off x="5181600" y="2057401"/>
            <a:ext cx="2133600" cy="366713"/>
          </a:xfrm>
          <a:prstGeom prst="rect">
            <a:avLst/>
          </a:prstGeom>
          <a:noFill/>
          <a:ln w="9525">
            <a:noFill/>
            <a:miter lim="800000"/>
            <a:headEnd/>
            <a:tailEnd/>
          </a:ln>
        </p:spPr>
        <p:txBody>
          <a:bodyPr>
            <a:spAutoFit/>
          </a:bodyPr>
          <a:lstStyle/>
          <a:p>
            <a:pPr>
              <a:spcBef>
                <a:spcPct val="50000"/>
              </a:spcBef>
            </a:pPr>
            <a:r>
              <a:rPr lang="en-US" altLang="zh-TW"/>
              <a:t>A relationship</a:t>
            </a:r>
          </a:p>
        </p:txBody>
      </p:sp>
      <p:sp>
        <p:nvSpPr>
          <p:cNvPr id="30763" name="Oval 69"/>
          <p:cNvSpPr>
            <a:spLocks noChangeArrowheads="1"/>
          </p:cNvSpPr>
          <p:nvPr/>
        </p:nvSpPr>
        <p:spPr bwMode="auto">
          <a:xfrm>
            <a:off x="9550400" y="990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64" name="Text Box 70"/>
          <p:cNvSpPr txBox="1">
            <a:spLocks noChangeArrowheads="1"/>
          </p:cNvSpPr>
          <p:nvPr/>
        </p:nvSpPr>
        <p:spPr bwMode="auto">
          <a:xfrm>
            <a:off x="9652000" y="1066801"/>
            <a:ext cx="1320800" cy="366713"/>
          </a:xfrm>
          <a:prstGeom prst="rect">
            <a:avLst/>
          </a:prstGeom>
          <a:noFill/>
          <a:ln w="9525">
            <a:noFill/>
            <a:miter lim="800000"/>
            <a:headEnd/>
            <a:tailEnd/>
          </a:ln>
        </p:spPr>
        <p:txBody>
          <a:bodyPr>
            <a:spAutoFit/>
          </a:bodyPr>
          <a:lstStyle/>
          <a:p>
            <a:pPr>
              <a:spcBef>
                <a:spcPct val="50000"/>
              </a:spcBef>
            </a:pPr>
            <a:r>
              <a:rPr lang="en-US" altLang="zh-TW" u="sng"/>
              <a:t>A-Key</a:t>
            </a:r>
          </a:p>
        </p:txBody>
      </p:sp>
      <p:sp>
        <p:nvSpPr>
          <p:cNvPr id="30765" name="Line 71"/>
          <p:cNvSpPr>
            <a:spLocks noChangeShapeType="1"/>
          </p:cNvSpPr>
          <p:nvPr/>
        </p:nvSpPr>
        <p:spPr bwMode="auto">
          <a:xfrm flipH="1">
            <a:off x="9550400" y="1524000"/>
            <a:ext cx="609600" cy="533400"/>
          </a:xfrm>
          <a:prstGeom prst="line">
            <a:avLst/>
          </a:prstGeom>
          <a:noFill/>
          <a:ln w="9525">
            <a:solidFill>
              <a:schemeClr val="tx1"/>
            </a:solidFill>
            <a:round/>
            <a:headEnd/>
            <a:tailEnd/>
          </a:ln>
        </p:spPr>
        <p:txBody>
          <a:bodyPr/>
          <a:lstStyle/>
          <a:p>
            <a:endParaRPr lang="en-US"/>
          </a:p>
        </p:txBody>
      </p:sp>
      <p:sp>
        <p:nvSpPr>
          <p:cNvPr id="30766" name="Rectangle 72"/>
          <p:cNvSpPr>
            <a:spLocks noChangeArrowheads="1"/>
          </p:cNvSpPr>
          <p:nvPr/>
        </p:nvSpPr>
        <p:spPr bwMode="auto">
          <a:xfrm>
            <a:off x="1828800" y="23622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67" name="Text Box 73"/>
          <p:cNvSpPr txBox="1">
            <a:spLocks noChangeArrowheads="1"/>
          </p:cNvSpPr>
          <p:nvPr/>
        </p:nvSpPr>
        <p:spPr bwMode="auto">
          <a:xfrm>
            <a:off x="1930400" y="2438401"/>
            <a:ext cx="1320800" cy="366713"/>
          </a:xfrm>
          <a:prstGeom prst="rect">
            <a:avLst/>
          </a:prstGeom>
          <a:noFill/>
          <a:ln w="9525">
            <a:noFill/>
            <a:miter lim="800000"/>
            <a:headEnd/>
            <a:tailEnd/>
          </a:ln>
        </p:spPr>
        <p:txBody>
          <a:bodyPr>
            <a:spAutoFit/>
          </a:bodyPr>
          <a:lstStyle/>
          <a:p>
            <a:pPr>
              <a:spcBef>
                <a:spcPct val="50000"/>
              </a:spcBef>
            </a:pPr>
            <a:r>
              <a:rPr lang="en-US" altLang="zh-TW"/>
              <a:t>E-Set 2</a:t>
            </a:r>
          </a:p>
        </p:txBody>
      </p:sp>
      <p:sp>
        <p:nvSpPr>
          <p:cNvPr id="30768" name="Oval 74"/>
          <p:cNvSpPr>
            <a:spLocks noChangeArrowheads="1"/>
          </p:cNvSpPr>
          <p:nvPr/>
        </p:nvSpPr>
        <p:spPr bwMode="auto">
          <a:xfrm>
            <a:off x="203200" y="1905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69" name="Text Box 75"/>
          <p:cNvSpPr txBox="1">
            <a:spLocks noChangeArrowheads="1"/>
          </p:cNvSpPr>
          <p:nvPr/>
        </p:nvSpPr>
        <p:spPr bwMode="auto">
          <a:xfrm>
            <a:off x="406400" y="1981201"/>
            <a:ext cx="1320800" cy="366713"/>
          </a:xfrm>
          <a:prstGeom prst="rect">
            <a:avLst/>
          </a:prstGeom>
          <a:noFill/>
          <a:ln w="9525">
            <a:noFill/>
            <a:miter lim="800000"/>
            <a:headEnd/>
            <a:tailEnd/>
          </a:ln>
        </p:spPr>
        <p:txBody>
          <a:bodyPr>
            <a:spAutoFit/>
          </a:bodyPr>
          <a:lstStyle/>
          <a:p>
            <a:pPr>
              <a:spcBef>
                <a:spcPct val="50000"/>
              </a:spcBef>
            </a:pPr>
            <a:r>
              <a:rPr lang="en-US" altLang="zh-TW" u="sng"/>
              <a:t>P-Key2</a:t>
            </a:r>
          </a:p>
        </p:txBody>
      </p:sp>
      <p:sp>
        <p:nvSpPr>
          <p:cNvPr id="30770" name="Rectangle 76"/>
          <p:cNvSpPr>
            <a:spLocks noChangeArrowheads="1"/>
          </p:cNvSpPr>
          <p:nvPr/>
        </p:nvSpPr>
        <p:spPr bwMode="auto">
          <a:xfrm>
            <a:off x="1930400" y="34290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71" name="Text Box 77"/>
          <p:cNvSpPr txBox="1">
            <a:spLocks noChangeArrowheads="1"/>
          </p:cNvSpPr>
          <p:nvPr/>
        </p:nvSpPr>
        <p:spPr bwMode="auto">
          <a:xfrm>
            <a:off x="2032000" y="3505201"/>
            <a:ext cx="1320800" cy="366713"/>
          </a:xfrm>
          <a:prstGeom prst="rect">
            <a:avLst/>
          </a:prstGeom>
          <a:noFill/>
          <a:ln w="9525">
            <a:noFill/>
            <a:miter lim="800000"/>
            <a:headEnd/>
            <a:tailEnd/>
          </a:ln>
        </p:spPr>
        <p:txBody>
          <a:bodyPr>
            <a:spAutoFit/>
          </a:bodyPr>
          <a:lstStyle/>
          <a:p>
            <a:pPr>
              <a:spcBef>
                <a:spcPct val="50000"/>
              </a:spcBef>
            </a:pPr>
            <a:r>
              <a:rPr lang="en-US" altLang="zh-TW"/>
              <a:t>E-Set 3</a:t>
            </a:r>
          </a:p>
        </p:txBody>
      </p:sp>
      <p:sp>
        <p:nvSpPr>
          <p:cNvPr id="30772" name="Oval 78"/>
          <p:cNvSpPr>
            <a:spLocks noChangeArrowheads="1"/>
          </p:cNvSpPr>
          <p:nvPr/>
        </p:nvSpPr>
        <p:spPr bwMode="auto">
          <a:xfrm>
            <a:off x="304800" y="2971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73" name="Text Box 79"/>
          <p:cNvSpPr txBox="1">
            <a:spLocks noChangeArrowheads="1"/>
          </p:cNvSpPr>
          <p:nvPr/>
        </p:nvSpPr>
        <p:spPr bwMode="auto">
          <a:xfrm>
            <a:off x="508000" y="3048001"/>
            <a:ext cx="1320800" cy="366713"/>
          </a:xfrm>
          <a:prstGeom prst="rect">
            <a:avLst/>
          </a:prstGeom>
          <a:noFill/>
          <a:ln w="9525">
            <a:noFill/>
            <a:miter lim="800000"/>
            <a:headEnd/>
            <a:tailEnd/>
          </a:ln>
        </p:spPr>
        <p:txBody>
          <a:bodyPr>
            <a:spAutoFit/>
          </a:bodyPr>
          <a:lstStyle/>
          <a:p>
            <a:pPr>
              <a:spcBef>
                <a:spcPct val="50000"/>
              </a:spcBef>
            </a:pPr>
            <a:r>
              <a:rPr lang="en-US" altLang="zh-TW" u="sng"/>
              <a:t>P-Key3</a:t>
            </a:r>
          </a:p>
        </p:txBody>
      </p:sp>
      <p:sp>
        <p:nvSpPr>
          <p:cNvPr id="30774" name="Line 81"/>
          <p:cNvSpPr>
            <a:spLocks noChangeShapeType="1"/>
          </p:cNvSpPr>
          <p:nvPr/>
        </p:nvSpPr>
        <p:spPr bwMode="auto">
          <a:xfrm>
            <a:off x="1524000" y="1219200"/>
            <a:ext cx="406400" cy="152400"/>
          </a:xfrm>
          <a:prstGeom prst="line">
            <a:avLst/>
          </a:prstGeom>
          <a:noFill/>
          <a:ln w="9525">
            <a:solidFill>
              <a:schemeClr val="tx1"/>
            </a:solidFill>
            <a:round/>
            <a:headEnd/>
            <a:tailEnd/>
          </a:ln>
        </p:spPr>
        <p:txBody>
          <a:bodyPr/>
          <a:lstStyle/>
          <a:p>
            <a:endParaRPr lang="en-US"/>
          </a:p>
        </p:txBody>
      </p:sp>
      <p:sp>
        <p:nvSpPr>
          <p:cNvPr id="30775" name="Line 83"/>
          <p:cNvSpPr>
            <a:spLocks noChangeShapeType="1"/>
          </p:cNvSpPr>
          <p:nvPr/>
        </p:nvSpPr>
        <p:spPr bwMode="auto">
          <a:xfrm>
            <a:off x="1422400" y="2362200"/>
            <a:ext cx="406400" cy="152400"/>
          </a:xfrm>
          <a:prstGeom prst="line">
            <a:avLst/>
          </a:prstGeom>
          <a:noFill/>
          <a:ln w="9525">
            <a:solidFill>
              <a:schemeClr val="tx1"/>
            </a:solidFill>
            <a:round/>
            <a:headEnd/>
            <a:tailEnd/>
          </a:ln>
        </p:spPr>
        <p:txBody>
          <a:bodyPr/>
          <a:lstStyle/>
          <a:p>
            <a:endParaRPr lang="en-US"/>
          </a:p>
        </p:txBody>
      </p:sp>
      <p:sp>
        <p:nvSpPr>
          <p:cNvPr id="30776" name="Line 84"/>
          <p:cNvSpPr>
            <a:spLocks noChangeShapeType="1"/>
          </p:cNvSpPr>
          <p:nvPr/>
        </p:nvSpPr>
        <p:spPr bwMode="auto">
          <a:xfrm>
            <a:off x="1625600" y="3352800"/>
            <a:ext cx="304800" cy="152400"/>
          </a:xfrm>
          <a:prstGeom prst="line">
            <a:avLst/>
          </a:prstGeom>
          <a:noFill/>
          <a:ln w="9525">
            <a:solidFill>
              <a:schemeClr val="tx1"/>
            </a:solidFill>
            <a:round/>
            <a:headEnd/>
            <a:tailEnd/>
          </a:ln>
        </p:spPr>
        <p:txBody>
          <a:bodyPr/>
          <a:lstStyle/>
          <a:p>
            <a:endParaRPr lang="en-US"/>
          </a:p>
        </p:txBody>
      </p:sp>
      <p:sp>
        <p:nvSpPr>
          <p:cNvPr id="30777" name="Line 85"/>
          <p:cNvSpPr>
            <a:spLocks noChangeShapeType="1"/>
          </p:cNvSpPr>
          <p:nvPr/>
        </p:nvSpPr>
        <p:spPr bwMode="auto">
          <a:xfrm>
            <a:off x="3454400" y="1371600"/>
            <a:ext cx="2336800" cy="609600"/>
          </a:xfrm>
          <a:prstGeom prst="line">
            <a:avLst/>
          </a:prstGeom>
          <a:noFill/>
          <a:ln w="9525">
            <a:solidFill>
              <a:schemeClr val="tx1"/>
            </a:solidFill>
            <a:round/>
            <a:headEnd/>
            <a:tailEnd/>
          </a:ln>
        </p:spPr>
        <p:txBody>
          <a:bodyPr/>
          <a:lstStyle/>
          <a:p>
            <a:endParaRPr lang="en-US"/>
          </a:p>
        </p:txBody>
      </p:sp>
      <p:sp>
        <p:nvSpPr>
          <p:cNvPr id="30778" name="Line 86"/>
          <p:cNvSpPr>
            <a:spLocks noChangeShapeType="1"/>
          </p:cNvSpPr>
          <p:nvPr/>
        </p:nvSpPr>
        <p:spPr bwMode="auto">
          <a:xfrm flipV="1">
            <a:off x="3352800" y="2286000"/>
            <a:ext cx="1625600" cy="228600"/>
          </a:xfrm>
          <a:prstGeom prst="line">
            <a:avLst/>
          </a:prstGeom>
          <a:noFill/>
          <a:ln w="9525">
            <a:solidFill>
              <a:schemeClr val="tx1"/>
            </a:solidFill>
            <a:round/>
            <a:headEnd/>
            <a:tailEnd/>
          </a:ln>
        </p:spPr>
        <p:txBody>
          <a:bodyPr/>
          <a:lstStyle/>
          <a:p>
            <a:endParaRPr lang="en-US"/>
          </a:p>
        </p:txBody>
      </p:sp>
      <p:sp>
        <p:nvSpPr>
          <p:cNvPr id="30779" name="Line 87"/>
          <p:cNvSpPr>
            <a:spLocks noChangeShapeType="1"/>
          </p:cNvSpPr>
          <p:nvPr/>
        </p:nvSpPr>
        <p:spPr bwMode="auto">
          <a:xfrm flipV="1">
            <a:off x="3454400" y="2438400"/>
            <a:ext cx="1930400" cy="1143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02167" y="1527175"/>
            <a:ext cx="11338984" cy="4572000"/>
          </a:xfrm>
        </p:spPr>
        <p:txBody>
          <a:bodyPr/>
          <a:lstStyle/>
          <a:p>
            <a:r>
              <a:rPr lang="en-US" altLang="zh-TW" sz="2800" smtClean="0"/>
              <a:t>This is what you have to know</a:t>
            </a:r>
          </a:p>
          <a:p>
            <a:pPr lvl="1"/>
            <a:r>
              <a:rPr lang="en-US" altLang="zh-TW" sz="2400" smtClean="0"/>
              <a:t>You DON’T have to build a table/schema for the identifying relationship set once you have built a table/schema for the corresponding weak entity set</a:t>
            </a:r>
          </a:p>
          <a:p>
            <a:pPr lvl="1"/>
            <a:r>
              <a:rPr lang="en-US" altLang="zh-TW" sz="2400" smtClean="0"/>
              <a:t>Reason:</a:t>
            </a:r>
          </a:p>
          <a:p>
            <a:pPr lvl="2"/>
            <a:r>
              <a:rPr lang="en-US" altLang="zh-TW" smtClean="0"/>
              <a:t>A special case of one-to-many with total participation</a:t>
            </a:r>
          </a:p>
          <a:p>
            <a:pPr lvl="2"/>
            <a:r>
              <a:rPr lang="en-US" altLang="zh-TW" smtClean="0"/>
              <a:t>Reduce Redundancy</a:t>
            </a:r>
          </a:p>
        </p:txBody>
      </p:sp>
      <p:sp>
        <p:nvSpPr>
          <p:cNvPr id="26626" name="Rectangle 2"/>
          <p:cNvSpPr>
            <a:spLocks noGrp="1" noChangeArrowheads="1"/>
          </p:cNvSpPr>
          <p:nvPr>
            <p:ph type="title"/>
          </p:nvPr>
        </p:nvSpPr>
        <p:spPr/>
        <p:txBody>
          <a:bodyPr>
            <a:normAutofit fontScale="90000"/>
          </a:bodyPr>
          <a:lstStyle/>
          <a:p>
            <a:pPr fontAlgn="auto">
              <a:spcAft>
                <a:spcPts val="0"/>
              </a:spcAft>
              <a:defRPr/>
            </a:pPr>
            <a:r>
              <a:rPr lang="en-US" altLang="zh-TW" sz="4000">
                <a:solidFill>
                  <a:srgbClr val="0000FF"/>
                </a:solidFill>
              </a:rPr>
              <a:t>Representing Relationship Set</a:t>
            </a:r>
            <a:br>
              <a:rPr lang="en-US" altLang="zh-TW" sz="4000">
                <a:solidFill>
                  <a:srgbClr val="0000FF"/>
                </a:solidFill>
              </a:rPr>
            </a:br>
            <a:r>
              <a:rPr lang="en-US" altLang="zh-TW" sz="3200">
                <a:solidFill>
                  <a:srgbClr val="0000FF"/>
                </a:solidFill>
              </a:rPr>
              <a:t>Identifying Relationship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609600" y="1524000"/>
            <a:ext cx="10972800" cy="1752600"/>
          </a:xfrm>
        </p:spPr>
        <p:txBody>
          <a:bodyPr/>
          <a:lstStyle/>
          <a:p>
            <a:r>
              <a:rPr lang="en-US" altLang="zh-TW" sz="2800" smtClean="0"/>
              <a:t>Relational Model Indivisibility Rule Applies</a:t>
            </a:r>
          </a:p>
          <a:p>
            <a:r>
              <a:rPr lang="en-US" altLang="zh-TW" sz="2800" smtClean="0"/>
              <a:t>One column for each component attribute</a:t>
            </a:r>
          </a:p>
          <a:p>
            <a:r>
              <a:rPr lang="en-US" altLang="zh-TW" sz="2800" smtClean="0"/>
              <a:t>NO column for the composite attribute itself</a:t>
            </a:r>
          </a:p>
          <a:p>
            <a:endParaRPr lang="en-US" altLang="zh-TW" sz="2800" smtClean="0"/>
          </a:p>
        </p:txBody>
      </p:sp>
      <p:sp>
        <p:nvSpPr>
          <p:cNvPr id="32770" name="Rectangle 2"/>
          <p:cNvSpPr>
            <a:spLocks noGrp="1" noChangeArrowheads="1"/>
          </p:cNvSpPr>
          <p:nvPr>
            <p:ph type="title"/>
          </p:nvPr>
        </p:nvSpPr>
        <p:spPr/>
        <p:txBody>
          <a:bodyPr/>
          <a:lstStyle/>
          <a:p>
            <a:r>
              <a:rPr lang="en-US" altLang="zh-TW" sz="4000" smtClean="0">
                <a:solidFill>
                  <a:srgbClr val="0000FF"/>
                </a:solidFill>
              </a:rPr>
              <a:t>Representing Composite Attribute</a:t>
            </a:r>
          </a:p>
        </p:txBody>
      </p:sp>
      <p:sp>
        <p:nvSpPr>
          <p:cNvPr id="32772" name="Rectangle 4"/>
          <p:cNvSpPr>
            <a:spLocks noChangeArrowheads="1"/>
          </p:cNvSpPr>
          <p:nvPr/>
        </p:nvSpPr>
        <p:spPr bwMode="auto">
          <a:xfrm>
            <a:off x="1320800" y="42672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2773" name="Text Box 5"/>
          <p:cNvSpPr txBox="1">
            <a:spLocks noChangeArrowheads="1"/>
          </p:cNvSpPr>
          <p:nvPr/>
        </p:nvSpPr>
        <p:spPr bwMode="auto">
          <a:xfrm>
            <a:off x="1320800" y="4343401"/>
            <a:ext cx="1625600" cy="366713"/>
          </a:xfrm>
          <a:prstGeom prst="rect">
            <a:avLst/>
          </a:prstGeom>
          <a:noFill/>
          <a:ln w="9525">
            <a:noFill/>
            <a:miter lim="800000"/>
            <a:headEnd/>
            <a:tailEnd/>
          </a:ln>
        </p:spPr>
        <p:txBody>
          <a:bodyPr>
            <a:spAutoFit/>
          </a:bodyPr>
          <a:lstStyle/>
          <a:p>
            <a:pPr>
              <a:spcBef>
                <a:spcPct val="50000"/>
              </a:spcBef>
            </a:pPr>
            <a:r>
              <a:rPr lang="en-US" altLang="zh-TW"/>
              <a:t>Professor</a:t>
            </a:r>
          </a:p>
        </p:txBody>
      </p:sp>
      <p:sp>
        <p:nvSpPr>
          <p:cNvPr id="32774" name="Oval 7"/>
          <p:cNvSpPr>
            <a:spLocks noChangeArrowheads="1"/>
          </p:cNvSpPr>
          <p:nvPr/>
        </p:nvSpPr>
        <p:spPr bwMode="auto">
          <a:xfrm>
            <a:off x="812800" y="3429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775" name="Text Box 8"/>
          <p:cNvSpPr txBox="1">
            <a:spLocks noChangeArrowheads="1"/>
          </p:cNvSpPr>
          <p:nvPr/>
        </p:nvSpPr>
        <p:spPr bwMode="auto">
          <a:xfrm>
            <a:off x="1016000" y="3505201"/>
            <a:ext cx="1016000" cy="366713"/>
          </a:xfrm>
          <a:prstGeom prst="rect">
            <a:avLst/>
          </a:prstGeom>
          <a:noFill/>
          <a:ln w="9525">
            <a:noFill/>
            <a:miter lim="800000"/>
            <a:headEnd/>
            <a:tailEnd/>
          </a:ln>
        </p:spPr>
        <p:txBody>
          <a:bodyPr>
            <a:spAutoFit/>
          </a:bodyPr>
          <a:lstStyle/>
          <a:p>
            <a:pPr>
              <a:spcBef>
                <a:spcPct val="50000"/>
              </a:spcBef>
            </a:pPr>
            <a:r>
              <a:rPr lang="en-US" altLang="zh-TW" u="sng"/>
              <a:t>SSN</a:t>
            </a:r>
          </a:p>
        </p:txBody>
      </p:sp>
      <p:sp>
        <p:nvSpPr>
          <p:cNvPr id="32776" name="Oval 9"/>
          <p:cNvSpPr>
            <a:spLocks noChangeArrowheads="1"/>
          </p:cNvSpPr>
          <p:nvPr/>
        </p:nvSpPr>
        <p:spPr bwMode="auto">
          <a:xfrm>
            <a:off x="2540000" y="3429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777" name="Text Box 10"/>
          <p:cNvSpPr txBox="1">
            <a:spLocks noChangeArrowheads="1"/>
          </p:cNvSpPr>
          <p:nvPr/>
        </p:nvSpPr>
        <p:spPr bwMode="auto">
          <a:xfrm>
            <a:off x="2743200" y="35052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32778" name="Oval 11"/>
          <p:cNvSpPr>
            <a:spLocks noChangeArrowheads="1"/>
          </p:cNvSpPr>
          <p:nvPr/>
        </p:nvSpPr>
        <p:spPr bwMode="auto">
          <a:xfrm>
            <a:off x="2743200" y="502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779" name="Text Box 12"/>
          <p:cNvSpPr txBox="1">
            <a:spLocks noChangeArrowheads="1"/>
          </p:cNvSpPr>
          <p:nvPr/>
        </p:nvSpPr>
        <p:spPr bwMode="auto">
          <a:xfrm>
            <a:off x="2743200" y="5105401"/>
            <a:ext cx="1422400" cy="366713"/>
          </a:xfrm>
          <a:prstGeom prst="rect">
            <a:avLst/>
          </a:prstGeom>
          <a:noFill/>
          <a:ln w="9525">
            <a:noFill/>
            <a:miter lim="800000"/>
            <a:headEnd/>
            <a:tailEnd/>
          </a:ln>
        </p:spPr>
        <p:txBody>
          <a:bodyPr>
            <a:spAutoFit/>
          </a:bodyPr>
          <a:lstStyle/>
          <a:p>
            <a:pPr>
              <a:spcBef>
                <a:spcPct val="50000"/>
              </a:spcBef>
            </a:pPr>
            <a:r>
              <a:rPr lang="en-US" altLang="zh-TW"/>
              <a:t>Address</a:t>
            </a:r>
          </a:p>
        </p:txBody>
      </p:sp>
      <p:sp>
        <p:nvSpPr>
          <p:cNvPr id="32780" name="Line 15"/>
          <p:cNvSpPr>
            <a:spLocks noChangeShapeType="1"/>
          </p:cNvSpPr>
          <p:nvPr/>
        </p:nvSpPr>
        <p:spPr bwMode="auto">
          <a:xfrm flipH="1" flipV="1">
            <a:off x="2540000" y="4724400"/>
            <a:ext cx="609600" cy="304800"/>
          </a:xfrm>
          <a:prstGeom prst="line">
            <a:avLst/>
          </a:prstGeom>
          <a:noFill/>
          <a:ln w="9525">
            <a:solidFill>
              <a:schemeClr val="tx1"/>
            </a:solidFill>
            <a:round/>
            <a:headEnd/>
            <a:tailEnd/>
          </a:ln>
        </p:spPr>
        <p:txBody>
          <a:bodyPr/>
          <a:lstStyle/>
          <a:p>
            <a:endParaRPr lang="en-US"/>
          </a:p>
        </p:txBody>
      </p:sp>
      <p:graphicFrame>
        <p:nvGraphicFramePr>
          <p:cNvPr id="27697" name="Group 49"/>
          <p:cNvGraphicFramePr>
            <a:graphicFrameLocks noGrp="1"/>
          </p:cNvGraphicFramePr>
          <p:nvPr/>
        </p:nvGraphicFramePr>
        <p:xfrm>
          <a:off x="5080000" y="3962400"/>
          <a:ext cx="6908800" cy="1188720"/>
        </p:xfrm>
        <a:graphic>
          <a:graphicData uri="http://schemas.openxmlformats.org/drawingml/2006/table">
            <a:tbl>
              <a:tblPr/>
              <a:tblGrid>
                <a:gridCol w="1727200"/>
                <a:gridCol w="1727200"/>
                <a:gridCol w="1727200"/>
                <a:gridCol w="17272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Street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City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Dr. Smith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50 1</a:t>
                      </a:r>
                      <a:r>
                        <a:rPr kumimoji="1" lang="en-US" altLang="zh-TW" sz="2000" b="0" i="0" u="none" strike="noStrike" cap="none" normalizeH="0" baseline="30000" smtClean="0">
                          <a:ln>
                            <a:noFill/>
                          </a:ln>
                          <a:solidFill>
                            <a:schemeClr val="tx1"/>
                          </a:solidFill>
                          <a:effectLst/>
                          <a:latin typeface="Arial" charset="0"/>
                          <a:ea typeface="新細明體" pitchFamily="18" charset="-120"/>
                        </a:rPr>
                        <a:t>st</a:t>
                      </a:r>
                      <a:r>
                        <a:rPr kumimoji="1" lang="en-US" altLang="zh-TW" sz="2000" b="0" i="0" u="none" strike="noStrike" cap="none" normalizeH="0" baseline="0" smtClean="0">
                          <a:ln>
                            <a:noFill/>
                          </a:ln>
                          <a:solidFill>
                            <a:schemeClr val="tx1"/>
                          </a:solidFill>
                          <a:effectLst/>
                          <a:latin typeface="Arial" charset="0"/>
                          <a:ea typeface="新細明體" pitchFamily="18" charset="-120"/>
                        </a:rPr>
                        <a:t> St.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Fake City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Dr. Lee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 B St.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San Jose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03" name="Line 35"/>
          <p:cNvSpPr>
            <a:spLocks noChangeShapeType="1"/>
          </p:cNvSpPr>
          <p:nvPr/>
        </p:nvSpPr>
        <p:spPr bwMode="auto">
          <a:xfrm>
            <a:off x="1625600" y="3962400"/>
            <a:ext cx="203200" cy="304800"/>
          </a:xfrm>
          <a:prstGeom prst="line">
            <a:avLst/>
          </a:prstGeom>
          <a:noFill/>
          <a:ln w="9525">
            <a:solidFill>
              <a:schemeClr val="tx1"/>
            </a:solidFill>
            <a:round/>
            <a:headEnd/>
            <a:tailEnd/>
          </a:ln>
        </p:spPr>
        <p:txBody>
          <a:bodyPr/>
          <a:lstStyle/>
          <a:p>
            <a:endParaRPr lang="en-US"/>
          </a:p>
        </p:txBody>
      </p:sp>
      <p:sp>
        <p:nvSpPr>
          <p:cNvPr id="32804" name="Line 36"/>
          <p:cNvSpPr>
            <a:spLocks noChangeShapeType="1"/>
          </p:cNvSpPr>
          <p:nvPr/>
        </p:nvSpPr>
        <p:spPr bwMode="auto">
          <a:xfrm flipH="1">
            <a:off x="2438400" y="3962400"/>
            <a:ext cx="711200" cy="304800"/>
          </a:xfrm>
          <a:prstGeom prst="line">
            <a:avLst/>
          </a:prstGeom>
          <a:noFill/>
          <a:ln w="9525">
            <a:solidFill>
              <a:schemeClr val="tx1"/>
            </a:solidFill>
            <a:round/>
            <a:headEnd/>
            <a:tailEnd/>
          </a:ln>
        </p:spPr>
        <p:txBody>
          <a:bodyPr/>
          <a:lstStyle/>
          <a:p>
            <a:endParaRPr lang="en-US"/>
          </a:p>
        </p:txBody>
      </p:sp>
      <p:sp>
        <p:nvSpPr>
          <p:cNvPr id="32805" name="Oval 37"/>
          <p:cNvSpPr>
            <a:spLocks noChangeArrowheads="1"/>
          </p:cNvSpPr>
          <p:nvPr/>
        </p:nvSpPr>
        <p:spPr bwMode="auto">
          <a:xfrm>
            <a:off x="812800" y="5943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806" name="Text Box 38"/>
          <p:cNvSpPr txBox="1">
            <a:spLocks noChangeArrowheads="1"/>
          </p:cNvSpPr>
          <p:nvPr/>
        </p:nvSpPr>
        <p:spPr bwMode="auto">
          <a:xfrm>
            <a:off x="1016000" y="6019801"/>
            <a:ext cx="1117600" cy="366713"/>
          </a:xfrm>
          <a:prstGeom prst="rect">
            <a:avLst/>
          </a:prstGeom>
          <a:noFill/>
          <a:ln w="9525">
            <a:noFill/>
            <a:miter lim="800000"/>
            <a:headEnd/>
            <a:tailEnd/>
          </a:ln>
        </p:spPr>
        <p:txBody>
          <a:bodyPr>
            <a:spAutoFit/>
          </a:bodyPr>
          <a:lstStyle/>
          <a:p>
            <a:pPr>
              <a:spcBef>
                <a:spcPct val="50000"/>
              </a:spcBef>
            </a:pPr>
            <a:r>
              <a:rPr lang="en-US" altLang="zh-TW"/>
              <a:t>Street</a:t>
            </a:r>
          </a:p>
        </p:txBody>
      </p:sp>
      <p:sp>
        <p:nvSpPr>
          <p:cNvPr id="32807" name="Oval 39"/>
          <p:cNvSpPr>
            <a:spLocks noChangeArrowheads="1"/>
          </p:cNvSpPr>
          <p:nvPr/>
        </p:nvSpPr>
        <p:spPr bwMode="auto">
          <a:xfrm>
            <a:off x="3352800" y="5943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808" name="Text Box 40"/>
          <p:cNvSpPr txBox="1">
            <a:spLocks noChangeArrowheads="1"/>
          </p:cNvSpPr>
          <p:nvPr/>
        </p:nvSpPr>
        <p:spPr bwMode="auto">
          <a:xfrm>
            <a:off x="3556000" y="6019801"/>
            <a:ext cx="1016000" cy="366713"/>
          </a:xfrm>
          <a:prstGeom prst="rect">
            <a:avLst/>
          </a:prstGeom>
          <a:noFill/>
          <a:ln w="9525">
            <a:noFill/>
            <a:miter lim="800000"/>
            <a:headEnd/>
            <a:tailEnd/>
          </a:ln>
        </p:spPr>
        <p:txBody>
          <a:bodyPr>
            <a:spAutoFit/>
          </a:bodyPr>
          <a:lstStyle/>
          <a:p>
            <a:pPr>
              <a:spcBef>
                <a:spcPct val="50000"/>
              </a:spcBef>
            </a:pPr>
            <a:r>
              <a:rPr lang="en-US" altLang="zh-TW" u="sng"/>
              <a:t>City</a:t>
            </a:r>
          </a:p>
        </p:txBody>
      </p:sp>
      <p:sp>
        <p:nvSpPr>
          <p:cNvPr id="32809" name="Line 41"/>
          <p:cNvSpPr>
            <a:spLocks noChangeShapeType="1"/>
          </p:cNvSpPr>
          <p:nvPr/>
        </p:nvSpPr>
        <p:spPr bwMode="auto">
          <a:xfrm flipH="1">
            <a:off x="1727200" y="5562600"/>
            <a:ext cx="1320800" cy="381000"/>
          </a:xfrm>
          <a:prstGeom prst="line">
            <a:avLst/>
          </a:prstGeom>
          <a:noFill/>
          <a:ln w="9525">
            <a:solidFill>
              <a:schemeClr val="tx1"/>
            </a:solidFill>
            <a:round/>
            <a:headEnd/>
            <a:tailEnd/>
          </a:ln>
        </p:spPr>
        <p:txBody>
          <a:bodyPr/>
          <a:lstStyle/>
          <a:p>
            <a:endParaRPr lang="en-US"/>
          </a:p>
        </p:txBody>
      </p:sp>
      <p:sp>
        <p:nvSpPr>
          <p:cNvPr id="32810" name="Line 42"/>
          <p:cNvSpPr>
            <a:spLocks noChangeShapeType="1"/>
          </p:cNvSpPr>
          <p:nvPr/>
        </p:nvSpPr>
        <p:spPr bwMode="auto">
          <a:xfrm>
            <a:off x="3759200" y="5562600"/>
            <a:ext cx="101600" cy="381000"/>
          </a:xfrm>
          <a:prstGeom prst="line">
            <a:avLst/>
          </a:prstGeom>
          <a:noFill/>
          <a:ln w="9525">
            <a:solidFill>
              <a:schemeClr val="tx1"/>
            </a:solidFill>
            <a:round/>
            <a:headEnd/>
            <a:tailEnd/>
          </a:ln>
        </p:spPr>
        <p:txBody>
          <a:bodyPr/>
          <a:lstStyle/>
          <a:p>
            <a:endParaRPr lang="en-US"/>
          </a:p>
        </p:txBody>
      </p:sp>
      <p:sp>
        <p:nvSpPr>
          <p:cNvPr id="32811" name="AutoShape 50"/>
          <p:cNvSpPr>
            <a:spLocks noChangeArrowheads="1"/>
          </p:cNvSpPr>
          <p:nvPr/>
        </p:nvSpPr>
        <p:spPr bwMode="auto">
          <a:xfrm>
            <a:off x="3759200" y="4267200"/>
            <a:ext cx="914400" cy="4572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02167" y="1527175"/>
            <a:ext cx="11338984" cy="4572000"/>
          </a:xfrm>
        </p:spPr>
        <p:txBody>
          <a:bodyPr/>
          <a:lstStyle/>
          <a:p>
            <a:r>
              <a:rPr lang="en-US" altLang="zh-TW" sz="2800" smtClean="0"/>
              <a:t>For each multivalue attribute in an entity set/relationship set</a:t>
            </a:r>
          </a:p>
          <a:p>
            <a:pPr lvl="1"/>
            <a:r>
              <a:rPr lang="en-US" altLang="zh-TW" sz="2400" smtClean="0"/>
              <a:t>Build a new relation schema with two columns</a:t>
            </a:r>
          </a:p>
          <a:p>
            <a:pPr lvl="1"/>
            <a:r>
              <a:rPr lang="en-US" altLang="zh-TW" sz="2400" smtClean="0"/>
              <a:t>One column for the primary keys of the entity set/relationship set that has the multivalue attribute</a:t>
            </a:r>
          </a:p>
          <a:p>
            <a:pPr lvl="1"/>
            <a:r>
              <a:rPr lang="en-US" altLang="zh-TW" sz="2400" smtClean="0"/>
              <a:t>Another column for the multivalue attributes.  Each cell of this column holds only one value.  So each value is represented as an unique tuple </a:t>
            </a:r>
          </a:p>
          <a:p>
            <a:pPr lvl="1"/>
            <a:r>
              <a:rPr lang="en-US" altLang="zh-TW" sz="2400" smtClean="0"/>
              <a:t>Primary key for this schema is the union of all attributes</a:t>
            </a:r>
          </a:p>
        </p:txBody>
      </p:sp>
      <p:sp>
        <p:nvSpPr>
          <p:cNvPr id="33794" name="Rectangle 2"/>
          <p:cNvSpPr>
            <a:spLocks noGrp="1" noChangeArrowheads="1"/>
          </p:cNvSpPr>
          <p:nvPr>
            <p:ph type="title"/>
          </p:nvPr>
        </p:nvSpPr>
        <p:spPr/>
        <p:txBody>
          <a:bodyPr/>
          <a:lstStyle/>
          <a:p>
            <a:r>
              <a:rPr lang="en-US" altLang="zh-TW" sz="4000" smtClean="0">
                <a:solidFill>
                  <a:srgbClr val="0000FF"/>
                </a:solidFill>
              </a:rPr>
              <a:t>Representing Multivalue Attribute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91" name="Group 95"/>
          <p:cNvGraphicFramePr>
            <a:graphicFrameLocks noGrp="1"/>
          </p:cNvGraphicFramePr>
          <p:nvPr>
            <p:ph sz="half" idx="1"/>
          </p:nvPr>
        </p:nvGraphicFramePr>
        <p:xfrm>
          <a:off x="203200" y="5029200"/>
          <a:ext cx="5181600" cy="1188720"/>
        </p:xfrm>
        <a:graphic>
          <a:graphicData uri="http://schemas.openxmlformats.org/drawingml/2006/table">
            <a:tbl>
              <a:tblPr/>
              <a:tblGrid>
                <a:gridCol w="1295400"/>
                <a:gridCol w="1295400"/>
                <a:gridCol w="1295400"/>
                <a:gridCol w="1295400"/>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John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Homer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3.6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789" name="Group 93"/>
          <p:cNvGraphicFramePr>
            <a:graphicFrameLocks noGrp="1"/>
          </p:cNvGraphicFramePr>
          <p:nvPr>
            <p:ph sz="half" idx="2"/>
          </p:nvPr>
        </p:nvGraphicFramePr>
        <p:xfrm>
          <a:off x="5689600" y="4038600"/>
          <a:ext cx="3454400" cy="2377440"/>
        </p:xfrm>
        <a:graphic>
          <a:graphicData uri="http://schemas.openxmlformats.org/drawingml/2006/table">
            <a:tbl>
              <a:tblPr/>
              <a:tblGrid>
                <a:gridCol w="1727200"/>
                <a:gridCol w="17272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Stud_SID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Children</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Johnson</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Bart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Lisa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Maggie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18" name="Rectangle 2"/>
          <p:cNvSpPr>
            <a:spLocks noGrp="1" noChangeArrowheads="1"/>
          </p:cNvSpPr>
          <p:nvPr>
            <p:ph type="title"/>
          </p:nvPr>
        </p:nvSpPr>
        <p:spPr>
          <a:xfrm>
            <a:off x="609600" y="152400"/>
            <a:ext cx="10972800" cy="1143000"/>
          </a:xfrm>
        </p:spPr>
        <p:txBody>
          <a:bodyPr/>
          <a:lstStyle/>
          <a:p>
            <a:r>
              <a:rPr lang="en-US" altLang="zh-TW" smtClean="0">
                <a:solidFill>
                  <a:srgbClr val="0000FF"/>
                </a:solidFill>
              </a:rPr>
              <a:t>Example – Multivalue attribute</a:t>
            </a:r>
          </a:p>
        </p:txBody>
      </p:sp>
      <p:sp>
        <p:nvSpPr>
          <p:cNvPr id="34864" name="Rectangle 25"/>
          <p:cNvSpPr>
            <a:spLocks noChangeArrowheads="1"/>
          </p:cNvSpPr>
          <p:nvPr/>
        </p:nvSpPr>
        <p:spPr bwMode="auto">
          <a:xfrm>
            <a:off x="1930400" y="20574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65" name="Text Box 26"/>
          <p:cNvSpPr txBox="1">
            <a:spLocks noChangeArrowheads="1"/>
          </p:cNvSpPr>
          <p:nvPr/>
        </p:nvSpPr>
        <p:spPr bwMode="auto">
          <a:xfrm>
            <a:off x="2032000" y="2133601"/>
            <a:ext cx="1320800" cy="366713"/>
          </a:xfrm>
          <a:prstGeom prst="rect">
            <a:avLst/>
          </a:prstGeom>
          <a:noFill/>
          <a:ln w="9525">
            <a:noFill/>
            <a:miter lim="800000"/>
            <a:headEnd/>
            <a:tailEnd/>
          </a:ln>
        </p:spPr>
        <p:txBody>
          <a:bodyPr>
            <a:spAutoFit/>
          </a:bodyPr>
          <a:lstStyle/>
          <a:p>
            <a:pPr>
              <a:spcBef>
                <a:spcPct val="50000"/>
              </a:spcBef>
            </a:pPr>
            <a:r>
              <a:rPr lang="en-US" altLang="zh-TW"/>
              <a:t>Student</a:t>
            </a:r>
          </a:p>
        </p:txBody>
      </p:sp>
      <p:sp>
        <p:nvSpPr>
          <p:cNvPr id="34866" name="Oval 27"/>
          <p:cNvSpPr>
            <a:spLocks noChangeArrowheads="1"/>
          </p:cNvSpPr>
          <p:nvPr/>
        </p:nvSpPr>
        <p:spPr bwMode="auto">
          <a:xfrm>
            <a:off x="25400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67" name="Oval 28"/>
          <p:cNvSpPr>
            <a:spLocks noChangeArrowheads="1"/>
          </p:cNvSpPr>
          <p:nvPr/>
        </p:nvSpPr>
        <p:spPr bwMode="auto">
          <a:xfrm>
            <a:off x="4064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68" name="Oval 29"/>
          <p:cNvSpPr>
            <a:spLocks noChangeArrowheads="1"/>
          </p:cNvSpPr>
          <p:nvPr/>
        </p:nvSpPr>
        <p:spPr bwMode="auto">
          <a:xfrm>
            <a:off x="406400" y="2895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69" name="Oval 30"/>
          <p:cNvSpPr>
            <a:spLocks noChangeArrowheads="1"/>
          </p:cNvSpPr>
          <p:nvPr/>
        </p:nvSpPr>
        <p:spPr bwMode="auto">
          <a:xfrm>
            <a:off x="3048000" y="2971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70" name="Line 31"/>
          <p:cNvSpPr>
            <a:spLocks noChangeShapeType="1"/>
          </p:cNvSpPr>
          <p:nvPr/>
        </p:nvSpPr>
        <p:spPr bwMode="auto">
          <a:xfrm>
            <a:off x="1219200" y="1752600"/>
            <a:ext cx="711200" cy="457200"/>
          </a:xfrm>
          <a:prstGeom prst="line">
            <a:avLst/>
          </a:prstGeom>
          <a:noFill/>
          <a:ln w="9525">
            <a:solidFill>
              <a:schemeClr val="tx1"/>
            </a:solidFill>
            <a:round/>
            <a:headEnd/>
            <a:tailEnd/>
          </a:ln>
        </p:spPr>
        <p:txBody>
          <a:bodyPr/>
          <a:lstStyle/>
          <a:p>
            <a:endParaRPr lang="en-US"/>
          </a:p>
        </p:txBody>
      </p:sp>
      <p:sp>
        <p:nvSpPr>
          <p:cNvPr id="34871" name="Line 32"/>
          <p:cNvSpPr>
            <a:spLocks noChangeShapeType="1"/>
          </p:cNvSpPr>
          <p:nvPr/>
        </p:nvSpPr>
        <p:spPr bwMode="auto">
          <a:xfrm flipH="1">
            <a:off x="2743200" y="1752600"/>
            <a:ext cx="508000" cy="304800"/>
          </a:xfrm>
          <a:prstGeom prst="line">
            <a:avLst/>
          </a:prstGeom>
          <a:noFill/>
          <a:ln w="9525">
            <a:solidFill>
              <a:schemeClr val="tx1"/>
            </a:solidFill>
            <a:round/>
            <a:headEnd/>
            <a:tailEnd/>
          </a:ln>
        </p:spPr>
        <p:txBody>
          <a:bodyPr/>
          <a:lstStyle/>
          <a:p>
            <a:endParaRPr lang="en-US"/>
          </a:p>
        </p:txBody>
      </p:sp>
      <p:sp>
        <p:nvSpPr>
          <p:cNvPr id="34872" name="Line 33"/>
          <p:cNvSpPr>
            <a:spLocks noChangeShapeType="1"/>
          </p:cNvSpPr>
          <p:nvPr/>
        </p:nvSpPr>
        <p:spPr bwMode="auto">
          <a:xfrm flipH="1" flipV="1">
            <a:off x="2946400" y="2514600"/>
            <a:ext cx="711200" cy="457200"/>
          </a:xfrm>
          <a:prstGeom prst="line">
            <a:avLst/>
          </a:prstGeom>
          <a:noFill/>
          <a:ln w="9525">
            <a:solidFill>
              <a:schemeClr val="tx1"/>
            </a:solidFill>
            <a:round/>
            <a:headEnd/>
            <a:tailEnd/>
          </a:ln>
        </p:spPr>
        <p:txBody>
          <a:bodyPr/>
          <a:lstStyle/>
          <a:p>
            <a:endParaRPr lang="en-US"/>
          </a:p>
        </p:txBody>
      </p:sp>
      <p:sp>
        <p:nvSpPr>
          <p:cNvPr id="34873" name="Line 34"/>
          <p:cNvSpPr>
            <a:spLocks noChangeShapeType="1"/>
          </p:cNvSpPr>
          <p:nvPr/>
        </p:nvSpPr>
        <p:spPr bwMode="auto">
          <a:xfrm flipV="1">
            <a:off x="1524000" y="2514600"/>
            <a:ext cx="914400" cy="457200"/>
          </a:xfrm>
          <a:prstGeom prst="line">
            <a:avLst/>
          </a:prstGeom>
          <a:noFill/>
          <a:ln w="9525">
            <a:solidFill>
              <a:schemeClr val="tx1"/>
            </a:solidFill>
            <a:round/>
            <a:headEnd/>
            <a:tailEnd/>
          </a:ln>
        </p:spPr>
        <p:txBody>
          <a:bodyPr/>
          <a:lstStyle/>
          <a:p>
            <a:endParaRPr lang="en-US"/>
          </a:p>
        </p:txBody>
      </p:sp>
      <p:sp>
        <p:nvSpPr>
          <p:cNvPr id="34874" name="Text Box 35"/>
          <p:cNvSpPr txBox="1">
            <a:spLocks noChangeArrowheads="1"/>
          </p:cNvSpPr>
          <p:nvPr/>
        </p:nvSpPr>
        <p:spPr bwMode="auto">
          <a:xfrm>
            <a:off x="711200" y="1295401"/>
            <a:ext cx="1016000" cy="366713"/>
          </a:xfrm>
          <a:prstGeom prst="rect">
            <a:avLst/>
          </a:prstGeom>
          <a:noFill/>
          <a:ln w="9525">
            <a:noFill/>
            <a:miter lim="800000"/>
            <a:headEnd/>
            <a:tailEnd/>
          </a:ln>
        </p:spPr>
        <p:txBody>
          <a:bodyPr>
            <a:spAutoFit/>
          </a:bodyPr>
          <a:lstStyle/>
          <a:p>
            <a:pPr>
              <a:spcBef>
                <a:spcPct val="50000"/>
              </a:spcBef>
            </a:pPr>
            <a:r>
              <a:rPr lang="en-US" altLang="zh-TW" u="sng"/>
              <a:t>SID</a:t>
            </a:r>
          </a:p>
        </p:txBody>
      </p:sp>
      <p:sp>
        <p:nvSpPr>
          <p:cNvPr id="34875" name="Text Box 36"/>
          <p:cNvSpPr txBox="1">
            <a:spLocks noChangeArrowheads="1"/>
          </p:cNvSpPr>
          <p:nvPr/>
        </p:nvSpPr>
        <p:spPr bwMode="auto">
          <a:xfrm>
            <a:off x="27432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34876" name="Text Box 37"/>
          <p:cNvSpPr txBox="1">
            <a:spLocks noChangeArrowheads="1"/>
          </p:cNvSpPr>
          <p:nvPr/>
        </p:nvSpPr>
        <p:spPr bwMode="auto">
          <a:xfrm>
            <a:off x="609600" y="2971801"/>
            <a:ext cx="1016000" cy="366713"/>
          </a:xfrm>
          <a:prstGeom prst="rect">
            <a:avLst/>
          </a:prstGeom>
          <a:noFill/>
          <a:ln w="9525">
            <a:noFill/>
            <a:miter lim="800000"/>
            <a:headEnd/>
            <a:tailEnd/>
          </a:ln>
        </p:spPr>
        <p:txBody>
          <a:bodyPr>
            <a:spAutoFit/>
          </a:bodyPr>
          <a:lstStyle/>
          <a:p>
            <a:pPr>
              <a:spcBef>
                <a:spcPct val="50000"/>
              </a:spcBef>
            </a:pPr>
            <a:r>
              <a:rPr lang="en-US" altLang="zh-TW"/>
              <a:t>Major</a:t>
            </a:r>
          </a:p>
        </p:txBody>
      </p:sp>
      <p:sp>
        <p:nvSpPr>
          <p:cNvPr id="34877" name="Text Box 38"/>
          <p:cNvSpPr txBox="1">
            <a:spLocks noChangeArrowheads="1"/>
          </p:cNvSpPr>
          <p:nvPr/>
        </p:nvSpPr>
        <p:spPr bwMode="auto">
          <a:xfrm>
            <a:off x="3352800" y="3048001"/>
            <a:ext cx="914400" cy="366713"/>
          </a:xfrm>
          <a:prstGeom prst="rect">
            <a:avLst/>
          </a:prstGeom>
          <a:noFill/>
          <a:ln w="9525">
            <a:noFill/>
            <a:miter lim="800000"/>
            <a:headEnd/>
            <a:tailEnd/>
          </a:ln>
        </p:spPr>
        <p:txBody>
          <a:bodyPr>
            <a:spAutoFit/>
          </a:bodyPr>
          <a:lstStyle/>
          <a:p>
            <a:pPr>
              <a:spcBef>
                <a:spcPct val="50000"/>
              </a:spcBef>
            </a:pPr>
            <a:r>
              <a:rPr lang="en-US" altLang="zh-TW"/>
              <a:t>GPA</a:t>
            </a:r>
          </a:p>
        </p:txBody>
      </p:sp>
      <p:sp>
        <p:nvSpPr>
          <p:cNvPr id="34878" name="AutoShape 39"/>
          <p:cNvSpPr>
            <a:spLocks noChangeArrowheads="1"/>
          </p:cNvSpPr>
          <p:nvPr/>
        </p:nvSpPr>
        <p:spPr bwMode="auto">
          <a:xfrm>
            <a:off x="1320800" y="35814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34879" name="AutoShape 55"/>
          <p:cNvSpPr>
            <a:spLocks noChangeArrowheads="1"/>
          </p:cNvSpPr>
          <p:nvPr/>
        </p:nvSpPr>
        <p:spPr bwMode="auto">
          <a:xfrm>
            <a:off x="5892800" y="27432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34880" name="Oval 76"/>
          <p:cNvSpPr>
            <a:spLocks noChangeArrowheads="1"/>
          </p:cNvSpPr>
          <p:nvPr/>
        </p:nvSpPr>
        <p:spPr bwMode="auto">
          <a:xfrm>
            <a:off x="5892800" y="1828800"/>
            <a:ext cx="1828800" cy="7620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81" name="Oval 74"/>
          <p:cNvSpPr>
            <a:spLocks noChangeArrowheads="1"/>
          </p:cNvSpPr>
          <p:nvPr/>
        </p:nvSpPr>
        <p:spPr bwMode="auto">
          <a:xfrm>
            <a:off x="6096000" y="1905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882" name="Text Box 75"/>
          <p:cNvSpPr txBox="1">
            <a:spLocks noChangeArrowheads="1"/>
          </p:cNvSpPr>
          <p:nvPr/>
        </p:nvSpPr>
        <p:spPr bwMode="auto">
          <a:xfrm>
            <a:off x="6096000" y="1981201"/>
            <a:ext cx="1422400" cy="366713"/>
          </a:xfrm>
          <a:prstGeom prst="rect">
            <a:avLst/>
          </a:prstGeom>
          <a:noFill/>
          <a:ln w="9525">
            <a:noFill/>
            <a:miter lim="800000"/>
            <a:headEnd/>
            <a:tailEnd/>
          </a:ln>
        </p:spPr>
        <p:txBody>
          <a:bodyPr>
            <a:spAutoFit/>
          </a:bodyPr>
          <a:lstStyle/>
          <a:p>
            <a:pPr>
              <a:spcBef>
                <a:spcPct val="50000"/>
              </a:spcBef>
            </a:pPr>
            <a:r>
              <a:rPr lang="en-US" altLang="zh-TW"/>
              <a:t>Children</a:t>
            </a:r>
          </a:p>
        </p:txBody>
      </p:sp>
      <p:sp>
        <p:nvSpPr>
          <p:cNvPr id="34883" name="Line 77"/>
          <p:cNvSpPr>
            <a:spLocks noChangeShapeType="1"/>
          </p:cNvSpPr>
          <p:nvPr/>
        </p:nvSpPr>
        <p:spPr bwMode="auto">
          <a:xfrm flipH="1">
            <a:off x="3454400" y="2209800"/>
            <a:ext cx="2438400" cy="76200"/>
          </a:xfrm>
          <a:prstGeom prst="line">
            <a:avLst/>
          </a:prstGeom>
          <a:noFill/>
          <a:ln w="9525">
            <a:solidFill>
              <a:schemeClr val="tx1"/>
            </a:solidFill>
            <a:round/>
            <a:headEnd/>
            <a:tailEnd/>
          </a:ln>
        </p:spPr>
        <p:txBody>
          <a:bodyPr/>
          <a:lstStyle/>
          <a:p>
            <a:endParaRPr lang="en-US"/>
          </a:p>
        </p:txBody>
      </p:sp>
      <p:sp>
        <p:nvSpPr>
          <p:cNvPr id="34884" name="Text Box 96"/>
          <p:cNvSpPr txBox="1">
            <a:spLocks noChangeArrowheads="1"/>
          </p:cNvSpPr>
          <p:nvPr/>
        </p:nvSpPr>
        <p:spPr bwMode="auto">
          <a:xfrm>
            <a:off x="8229600" y="1219201"/>
            <a:ext cx="3657600" cy="923330"/>
          </a:xfrm>
          <a:prstGeom prst="rect">
            <a:avLst/>
          </a:prstGeom>
          <a:noFill/>
          <a:ln w="9525">
            <a:noFill/>
            <a:miter lim="800000"/>
            <a:headEnd/>
            <a:tailEnd/>
          </a:ln>
        </p:spPr>
        <p:txBody>
          <a:bodyPr>
            <a:spAutoFit/>
          </a:bodyPr>
          <a:lstStyle/>
          <a:p>
            <a:pPr>
              <a:spcBef>
                <a:spcPct val="50000"/>
              </a:spcBef>
            </a:pPr>
            <a:r>
              <a:rPr lang="en-US" altLang="zh-TW"/>
              <a:t>The primary key for this table is Student_SID + Children, the union of all attributes</a:t>
            </a:r>
          </a:p>
        </p:txBody>
      </p:sp>
      <p:sp>
        <p:nvSpPr>
          <p:cNvPr id="34885" name="Line 97"/>
          <p:cNvSpPr>
            <a:spLocks noChangeShapeType="1"/>
          </p:cNvSpPr>
          <p:nvPr/>
        </p:nvSpPr>
        <p:spPr bwMode="auto">
          <a:xfrm flipH="1">
            <a:off x="8940800" y="2133600"/>
            <a:ext cx="1219200" cy="1752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02167" y="1527175"/>
            <a:ext cx="11338984" cy="4572000"/>
          </a:xfrm>
        </p:spPr>
        <p:txBody>
          <a:bodyPr/>
          <a:lstStyle/>
          <a:p>
            <a:r>
              <a:rPr lang="en-US" altLang="zh-TW" sz="2800" smtClean="0"/>
              <a:t>Two general approaches depending on disjointness and completeness</a:t>
            </a:r>
          </a:p>
          <a:p>
            <a:pPr lvl="1"/>
            <a:r>
              <a:rPr lang="en-US" altLang="zh-TW" sz="2400" smtClean="0"/>
              <a:t>For non-disjoint and/or non-complete class hierarchy: </a:t>
            </a:r>
          </a:p>
          <a:p>
            <a:pPr lvl="2"/>
            <a:r>
              <a:rPr lang="en-US" altLang="zh-TW" smtClean="0"/>
              <a:t>create a table for each super class entity set according to normal entity set translation method. </a:t>
            </a:r>
          </a:p>
          <a:p>
            <a:pPr lvl="2"/>
            <a:r>
              <a:rPr lang="en-US" altLang="zh-TW" smtClean="0"/>
              <a:t>Create a table for each subclass entity set with a column for each of the attributes of that entity set plus one for each attributes of the primary key of the super class entity set </a:t>
            </a:r>
          </a:p>
          <a:p>
            <a:pPr lvl="2"/>
            <a:r>
              <a:rPr lang="en-US" altLang="zh-TW" smtClean="0"/>
              <a:t>This primary key from super class entity set is also used as the primary key for this new table</a:t>
            </a:r>
          </a:p>
          <a:p>
            <a:pPr lvl="1"/>
            <a:endParaRPr lang="en-US" altLang="zh-TW" sz="2400" smtClean="0"/>
          </a:p>
        </p:txBody>
      </p:sp>
      <p:sp>
        <p:nvSpPr>
          <p:cNvPr id="35842" name="Rectangle 2"/>
          <p:cNvSpPr>
            <a:spLocks noGrp="1" noChangeArrowheads="1"/>
          </p:cNvSpPr>
          <p:nvPr>
            <p:ph type="title"/>
          </p:nvPr>
        </p:nvSpPr>
        <p:spPr/>
        <p:txBody>
          <a:bodyPr/>
          <a:lstStyle/>
          <a:p>
            <a:r>
              <a:rPr lang="en-US" altLang="zh-TW" smtClean="0">
                <a:solidFill>
                  <a:srgbClr val="0000FF"/>
                </a:solidFill>
              </a:rPr>
              <a:t>Representing Class Hierarchy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54" name="Group 110"/>
          <p:cNvGraphicFramePr>
            <a:graphicFrameLocks noGrp="1"/>
          </p:cNvGraphicFramePr>
          <p:nvPr>
            <p:ph sz="half" idx="1"/>
          </p:nvPr>
        </p:nvGraphicFramePr>
        <p:xfrm>
          <a:off x="304800" y="5486400"/>
          <a:ext cx="6299199" cy="1188720"/>
        </p:xfrm>
        <a:graphic>
          <a:graphicData uri="http://schemas.openxmlformats.org/drawingml/2006/table">
            <a:tbl>
              <a:tblPr/>
              <a:tblGrid>
                <a:gridCol w="1259417"/>
                <a:gridCol w="1259416"/>
                <a:gridCol w="1261533"/>
                <a:gridCol w="1259417"/>
                <a:gridCol w="1259416"/>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SID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Status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Full</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Part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3.6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839" name="Group 95"/>
          <p:cNvGraphicFramePr>
            <a:graphicFrameLocks noGrp="1"/>
          </p:cNvGraphicFramePr>
          <p:nvPr>
            <p:ph sz="half" idx="2"/>
          </p:nvPr>
        </p:nvGraphicFramePr>
        <p:xfrm>
          <a:off x="6604000" y="4114800"/>
          <a:ext cx="5181600" cy="1188720"/>
        </p:xfrm>
        <a:graphic>
          <a:graphicData uri="http://schemas.openxmlformats.org/drawingml/2006/table">
            <a:tbl>
              <a:tblPr/>
              <a:tblGrid>
                <a:gridCol w="1727200"/>
                <a:gridCol w="1727200"/>
                <a:gridCol w="17272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Gender</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Homer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Male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Marge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Female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866" name="Rectangle 2"/>
          <p:cNvSpPr>
            <a:spLocks noGrp="1" noChangeArrowheads="1"/>
          </p:cNvSpPr>
          <p:nvPr>
            <p:ph type="title"/>
          </p:nvPr>
        </p:nvSpPr>
        <p:spPr>
          <a:xfrm>
            <a:off x="508000" y="152400"/>
            <a:ext cx="10972800" cy="1143000"/>
          </a:xfrm>
        </p:spPr>
        <p:txBody>
          <a:bodyPr/>
          <a:lstStyle/>
          <a:p>
            <a:r>
              <a:rPr lang="en-US" altLang="zh-TW" smtClean="0">
                <a:solidFill>
                  <a:srgbClr val="0000FF"/>
                </a:solidFill>
              </a:rPr>
              <a:t>Example</a:t>
            </a:r>
          </a:p>
        </p:txBody>
      </p:sp>
      <p:sp>
        <p:nvSpPr>
          <p:cNvPr id="36911" name="Rectangle 25"/>
          <p:cNvSpPr>
            <a:spLocks noChangeArrowheads="1"/>
          </p:cNvSpPr>
          <p:nvPr/>
        </p:nvSpPr>
        <p:spPr bwMode="auto">
          <a:xfrm>
            <a:off x="2438400" y="27432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912" name="Text Box 26"/>
          <p:cNvSpPr txBox="1">
            <a:spLocks noChangeArrowheads="1"/>
          </p:cNvSpPr>
          <p:nvPr/>
        </p:nvSpPr>
        <p:spPr bwMode="auto">
          <a:xfrm>
            <a:off x="2540000" y="2819401"/>
            <a:ext cx="1320800" cy="366713"/>
          </a:xfrm>
          <a:prstGeom prst="rect">
            <a:avLst/>
          </a:prstGeom>
          <a:noFill/>
          <a:ln w="9525">
            <a:noFill/>
            <a:miter lim="800000"/>
            <a:headEnd/>
            <a:tailEnd/>
          </a:ln>
        </p:spPr>
        <p:txBody>
          <a:bodyPr>
            <a:spAutoFit/>
          </a:bodyPr>
          <a:lstStyle/>
          <a:p>
            <a:pPr>
              <a:spcBef>
                <a:spcPct val="50000"/>
              </a:spcBef>
            </a:pPr>
            <a:r>
              <a:rPr lang="en-US" altLang="zh-TW"/>
              <a:t>Student</a:t>
            </a:r>
          </a:p>
        </p:txBody>
      </p:sp>
      <p:sp>
        <p:nvSpPr>
          <p:cNvPr id="36913" name="Oval 27"/>
          <p:cNvSpPr>
            <a:spLocks noChangeArrowheads="1"/>
          </p:cNvSpPr>
          <p:nvPr/>
        </p:nvSpPr>
        <p:spPr bwMode="auto">
          <a:xfrm>
            <a:off x="3048000" y="1905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914" name="Oval 28"/>
          <p:cNvSpPr>
            <a:spLocks noChangeArrowheads="1"/>
          </p:cNvSpPr>
          <p:nvPr/>
        </p:nvSpPr>
        <p:spPr bwMode="auto">
          <a:xfrm>
            <a:off x="914400" y="1905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915" name="Oval 29"/>
          <p:cNvSpPr>
            <a:spLocks noChangeArrowheads="1"/>
          </p:cNvSpPr>
          <p:nvPr/>
        </p:nvSpPr>
        <p:spPr bwMode="auto">
          <a:xfrm>
            <a:off x="914400" y="35814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916" name="Oval 30"/>
          <p:cNvSpPr>
            <a:spLocks noChangeArrowheads="1"/>
          </p:cNvSpPr>
          <p:nvPr/>
        </p:nvSpPr>
        <p:spPr bwMode="auto">
          <a:xfrm>
            <a:off x="3556000" y="3657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917" name="Line 31"/>
          <p:cNvSpPr>
            <a:spLocks noChangeShapeType="1"/>
          </p:cNvSpPr>
          <p:nvPr/>
        </p:nvSpPr>
        <p:spPr bwMode="auto">
          <a:xfrm>
            <a:off x="1727200" y="2438400"/>
            <a:ext cx="711200" cy="457200"/>
          </a:xfrm>
          <a:prstGeom prst="line">
            <a:avLst/>
          </a:prstGeom>
          <a:noFill/>
          <a:ln w="9525">
            <a:solidFill>
              <a:schemeClr val="tx1"/>
            </a:solidFill>
            <a:round/>
            <a:headEnd/>
            <a:tailEnd/>
          </a:ln>
        </p:spPr>
        <p:txBody>
          <a:bodyPr/>
          <a:lstStyle/>
          <a:p>
            <a:endParaRPr lang="en-US"/>
          </a:p>
        </p:txBody>
      </p:sp>
      <p:sp>
        <p:nvSpPr>
          <p:cNvPr id="36918" name="Line 32"/>
          <p:cNvSpPr>
            <a:spLocks noChangeShapeType="1"/>
          </p:cNvSpPr>
          <p:nvPr/>
        </p:nvSpPr>
        <p:spPr bwMode="auto">
          <a:xfrm flipH="1">
            <a:off x="3251200" y="2438400"/>
            <a:ext cx="508000" cy="304800"/>
          </a:xfrm>
          <a:prstGeom prst="line">
            <a:avLst/>
          </a:prstGeom>
          <a:noFill/>
          <a:ln w="9525">
            <a:solidFill>
              <a:schemeClr val="tx1"/>
            </a:solidFill>
            <a:round/>
            <a:headEnd/>
            <a:tailEnd/>
          </a:ln>
        </p:spPr>
        <p:txBody>
          <a:bodyPr/>
          <a:lstStyle/>
          <a:p>
            <a:endParaRPr lang="en-US"/>
          </a:p>
        </p:txBody>
      </p:sp>
      <p:sp>
        <p:nvSpPr>
          <p:cNvPr id="36919" name="Line 33"/>
          <p:cNvSpPr>
            <a:spLocks noChangeShapeType="1"/>
          </p:cNvSpPr>
          <p:nvPr/>
        </p:nvSpPr>
        <p:spPr bwMode="auto">
          <a:xfrm flipH="1" flipV="1">
            <a:off x="3454400" y="3200400"/>
            <a:ext cx="711200" cy="457200"/>
          </a:xfrm>
          <a:prstGeom prst="line">
            <a:avLst/>
          </a:prstGeom>
          <a:noFill/>
          <a:ln w="9525">
            <a:solidFill>
              <a:schemeClr val="tx1"/>
            </a:solidFill>
            <a:round/>
            <a:headEnd/>
            <a:tailEnd/>
          </a:ln>
        </p:spPr>
        <p:txBody>
          <a:bodyPr/>
          <a:lstStyle/>
          <a:p>
            <a:endParaRPr lang="en-US"/>
          </a:p>
        </p:txBody>
      </p:sp>
      <p:sp>
        <p:nvSpPr>
          <p:cNvPr id="36920" name="Line 34"/>
          <p:cNvSpPr>
            <a:spLocks noChangeShapeType="1"/>
          </p:cNvSpPr>
          <p:nvPr/>
        </p:nvSpPr>
        <p:spPr bwMode="auto">
          <a:xfrm flipV="1">
            <a:off x="2032000" y="3200400"/>
            <a:ext cx="914400" cy="457200"/>
          </a:xfrm>
          <a:prstGeom prst="line">
            <a:avLst/>
          </a:prstGeom>
          <a:noFill/>
          <a:ln w="9525">
            <a:solidFill>
              <a:schemeClr val="tx1"/>
            </a:solidFill>
            <a:round/>
            <a:headEnd/>
            <a:tailEnd/>
          </a:ln>
        </p:spPr>
        <p:txBody>
          <a:bodyPr/>
          <a:lstStyle/>
          <a:p>
            <a:endParaRPr lang="en-US"/>
          </a:p>
        </p:txBody>
      </p:sp>
      <p:sp>
        <p:nvSpPr>
          <p:cNvPr id="36921" name="Text Box 35"/>
          <p:cNvSpPr txBox="1">
            <a:spLocks noChangeArrowheads="1"/>
          </p:cNvSpPr>
          <p:nvPr/>
        </p:nvSpPr>
        <p:spPr bwMode="auto">
          <a:xfrm>
            <a:off x="1219200" y="1981201"/>
            <a:ext cx="1016000" cy="366713"/>
          </a:xfrm>
          <a:prstGeom prst="rect">
            <a:avLst/>
          </a:prstGeom>
          <a:noFill/>
          <a:ln w="9525">
            <a:noFill/>
            <a:miter lim="800000"/>
            <a:headEnd/>
            <a:tailEnd/>
          </a:ln>
        </p:spPr>
        <p:txBody>
          <a:bodyPr>
            <a:spAutoFit/>
          </a:bodyPr>
          <a:lstStyle/>
          <a:p>
            <a:pPr>
              <a:spcBef>
                <a:spcPct val="50000"/>
              </a:spcBef>
            </a:pPr>
            <a:r>
              <a:rPr lang="en-US" altLang="zh-TW"/>
              <a:t>SID</a:t>
            </a:r>
          </a:p>
        </p:txBody>
      </p:sp>
      <p:sp>
        <p:nvSpPr>
          <p:cNvPr id="36922" name="Text Box 36"/>
          <p:cNvSpPr txBox="1">
            <a:spLocks noChangeArrowheads="1"/>
          </p:cNvSpPr>
          <p:nvPr/>
        </p:nvSpPr>
        <p:spPr bwMode="auto">
          <a:xfrm>
            <a:off x="3251200" y="1981201"/>
            <a:ext cx="1117600" cy="366713"/>
          </a:xfrm>
          <a:prstGeom prst="rect">
            <a:avLst/>
          </a:prstGeom>
          <a:noFill/>
          <a:ln w="9525">
            <a:noFill/>
            <a:miter lim="800000"/>
            <a:headEnd/>
            <a:tailEnd/>
          </a:ln>
        </p:spPr>
        <p:txBody>
          <a:bodyPr>
            <a:spAutoFit/>
          </a:bodyPr>
          <a:lstStyle/>
          <a:p>
            <a:pPr>
              <a:spcBef>
                <a:spcPct val="50000"/>
              </a:spcBef>
            </a:pPr>
            <a:r>
              <a:rPr lang="en-US" altLang="zh-TW"/>
              <a:t>Status</a:t>
            </a:r>
          </a:p>
        </p:txBody>
      </p:sp>
      <p:sp>
        <p:nvSpPr>
          <p:cNvPr id="36923" name="Text Box 37"/>
          <p:cNvSpPr txBox="1">
            <a:spLocks noChangeArrowheads="1"/>
          </p:cNvSpPr>
          <p:nvPr/>
        </p:nvSpPr>
        <p:spPr bwMode="auto">
          <a:xfrm>
            <a:off x="1117600" y="3657601"/>
            <a:ext cx="1016000" cy="366713"/>
          </a:xfrm>
          <a:prstGeom prst="rect">
            <a:avLst/>
          </a:prstGeom>
          <a:noFill/>
          <a:ln w="9525">
            <a:noFill/>
            <a:miter lim="800000"/>
            <a:headEnd/>
            <a:tailEnd/>
          </a:ln>
        </p:spPr>
        <p:txBody>
          <a:bodyPr>
            <a:spAutoFit/>
          </a:bodyPr>
          <a:lstStyle/>
          <a:p>
            <a:pPr>
              <a:spcBef>
                <a:spcPct val="50000"/>
              </a:spcBef>
            </a:pPr>
            <a:r>
              <a:rPr lang="en-US" altLang="zh-TW"/>
              <a:t>Major</a:t>
            </a:r>
          </a:p>
        </p:txBody>
      </p:sp>
      <p:sp>
        <p:nvSpPr>
          <p:cNvPr id="36924" name="Text Box 38"/>
          <p:cNvSpPr txBox="1">
            <a:spLocks noChangeArrowheads="1"/>
          </p:cNvSpPr>
          <p:nvPr/>
        </p:nvSpPr>
        <p:spPr bwMode="auto">
          <a:xfrm>
            <a:off x="3860800" y="3733800"/>
            <a:ext cx="914400" cy="366713"/>
          </a:xfrm>
          <a:prstGeom prst="rect">
            <a:avLst/>
          </a:prstGeom>
          <a:noFill/>
          <a:ln w="9525">
            <a:noFill/>
            <a:miter lim="800000"/>
            <a:headEnd/>
            <a:tailEnd/>
          </a:ln>
        </p:spPr>
        <p:txBody>
          <a:bodyPr>
            <a:spAutoFit/>
          </a:bodyPr>
          <a:lstStyle/>
          <a:p>
            <a:pPr>
              <a:spcBef>
                <a:spcPct val="50000"/>
              </a:spcBef>
            </a:pPr>
            <a:r>
              <a:rPr lang="en-US" altLang="zh-TW"/>
              <a:t>GPA</a:t>
            </a:r>
          </a:p>
        </p:txBody>
      </p:sp>
      <p:sp>
        <p:nvSpPr>
          <p:cNvPr id="36925" name="AutoShape 39"/>
          <p:cNvSpPr>
            <a:spLocks noChangeArrowheads="1"/>
          </p:cNvSpPr>
          <p:nvPr/>
        </p:nvSpPr>
        <p:spPr bwMode="auto">
          <a:xfrm>
            <a:off x="1625600" y="41148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36926" name="AutoShape 40"/>
          <p:cNvSpPr>
            <a:spLocks noChangeArrowheads="1"/>
          </p:cNvSpPr>
          <p:nvPr/>
        </p:nvSpPr>
        <p:spPr bwMode="auto">
          <a:xfrm>
            <a:off x="8432800" y="28956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36927" name="Rectangle 70"/>
          <p:cNvSpPr>
            <a:spLocks noChangeArrowheads="1"/>
          </p:cNvSpPr>
          <p:nvPr/>
        </p:nvSpPr>
        <p:spPr bwMode="auto">
          <a:xfrm>
            <a:off x="9042400" y="13716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6928" name="Text Box 71"/>
          <p:cNvSpPr txBox="1">
            <a:spLocks noChangeArrowheads="1"/>
          </p:cNvSpPr>
          <p:nvPr/>
        </p:nvSpPr>
        <p:spPr bwMode="auto">
          <a:xfrm>
            <a:off x="9144000" y="1447801"/>
            <a:ext cx="1320800" cy="366713"/>
          </a:xfrm>
          <a:prstGeom prst="rect">
            <a:avLst/>
          </a:prstGeom>
          <a:noFill/>
          <a:ln w="9525">
            <a:noFill/>
            <a:miter lim="800000"/>
            <a:headEnd/>
            <a:tailEnd/>
          </a:ln>
        </p:spPr>
        <p:txBody>
          <a:bodyPr>
            <a:spAutoFit/>
          </a:bodyPr>
          <a:lstStyle/>
          <a:p>
            <a:pPr>
              <a:spcBef>
                <a:spcPct val="50000"/>
              </a:spcBef>
            </a:pPr>
            <a:r>
              <a:rPr lang="en-US" altLang="zh-TW"/>
              <a:t>Person</a:t>
            </a:r>
          </a:p>
        </p:txBody>
      </p:sp>
      <p:sp>
        <p:nvSpPr>
          <p:cNvPr id="36929" name="Oval 72"/>
          <p:cNvSpPr>
            <a:spLocks noChangeArrowheads="1"/>
          </p:cNvSpPr>
          <p:nvPr/>
        </p:nvSpPr>
        <p:spPr bwMode="auto">
          <a:xfrm>
            <a:off x="7518400" y="2209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930" name="Line 74"/>
          <p:cNvSpPr>
            <a:spLocks noChangeShapeType="1"/>
          </p:cNvSpPr>
          <p:nvPr/>
        </p:nvSpPr>
        <p:spPr bwMode="auto">
          <a:xfrm>
            <a:off x="8331200" y="1066800"/>
            <a:ext cx="711200" cy="457200"/>
          </a:xfrm>
          <a:prstGeom prst="line">
            <a:avLst/>
          </a:prstGeom>
          <a:noFill/>
          <a:ln w="9525">
            <a:solidFill>
              <a:schemeClr val="tx1"/>
            </a:solidFill>
            <a:round/>
            <a:headEnd/>
            <a:tailEnd/>
          </a:ln>
        </p:spPr>
        <p:txBody>
          <a:bodyPr/>
          <a:lstStyle/>
          <a:p>
            <a:endParaRPr lang="en-US"/>
          </a:p>
        </p:txBody>
      </p:sp>
      <p:sp>
        <p:nvSpPr>
          <p:cNvPr id="36931" name="Line 75"/>
          <p:cNvSpPr>
            <a:spLocks noChangeShapeType="1"/>
          </p:cNvSpPr>
          <p:nvPr/>
        </p:nvSpPr>
        <p:spPr bwMode="auto">
          <a:xfrm flipH="1">
            <a:off x="9855200" y="1066800"/>
            <a:ext cx="508000" cy="304800"/>
          </a:xfrm>
          <a:prstGeom prst="line">
            <a:avLst/>
          </a:prstGeom>
          <a:noFill/>
          <a:ln w="9525">
            <a:solidFill>
              <a:schemeClr val="tx1"/>
            </a:solidFill>
            <a:round/>
            <a:headEnd/>
            <a:tailEnd/>
          </a:ln>
        </p:spPr>
        <p:txBody>
          <a:bodyPr/>
          <a:lstStyle/>
          <a:p>
            <a:endParaRPr lang="en-US"/>
          </a:p>
        </p:txBody>
      </p:sp>
      <p:sp>
        <p:nvSpPr>
          <p:cNvPr id="36932" name="Line 77"/>
          <p:cNvSpPr>
            <a:spLocks noChangeShapeType="1"/>
          </p:cNvSpPr>
          <p:nvPr/>
        </p:nvSpPr>
        <p:spPr bwMode="auto">
          <a:xfrm flipV="1">
            <a:off x="8636000" y="1828800"/>
            <a:ext cx="914400" cy="457200"/>
          </a:xfrm>
          <a:prstGeom prst="line">
            <a:avLst/>
          </a:prstGeom>
          <a:noFill/>
          <a:ln w="9525">
            <a:solidFill>
              <a:schemeClr val="tx1"/>
            </a:solidFill>
            <a:round/>
            <a:headEnd/>
            <a:tailEnd/>
          </a:ln>
        </p:spPr>
        <p:txBody>
          <a:bodyPr/>
          <a:lstStyle/>
          <a:p>
            <a:endParaRPr lang="en-US"/>
          </a:p>
        </p:txBody>
      </p:sp>
      <p:sp>
        <p:nvSpPr>
          <p:cNvPr id="36933" name="Text Box 80"/>
          <p:cNvSpPr txBox="1">
            <a:spLocks noChangeArrowheads="1"/>
          </p:cNvSpPr>
          <p:nvPr/>
        </p:nvSpPr>
        <p:spPr bwMode="auto">
          <a:xfrm>
            <a:off x="7721600" y="2286001"/>
            <a:ext cx="1422400" cy="366713"/>
          </a:xfrm>
          <a:prstGeom prst="rect">
            <a:avLst/>
          </a:prstGeom>
          <a:noFill/>
          <a:ln w="9525">
            <a:noFill/>
            <a:miter lim="800000"/>
            <a:headEnd/>
            <a:tailEnd/>
          </a:ln>
        </p:spPr>
        <p:txBody>
          <a:bodyPr>
            <a:spAutoFit/>
          </a:bodyPr>
          <a:lstStyle/>
          <a:p>
            <a:pPr>
              <a:spcBef>
                <a:spcPct val="50000"/>
              </a:spcBef>
            </a:pPr>
            <a:r>
              <a:rPr lang="en-US" altLang="zh-TW"/>
              <a:t>Gender</a:t>
            </a:r>
          </a:p>
        </p:txBody>
      </p:sp>
      <p:sp>
        <p:nvSpPr>
          <p:cNvPr id="36934" name="Oval 82"/>
          <p:cNvSpPr>
            <a:spLocks noChangeArrowheads="1"/>
          </p:cNvSpPr>
          <p:nvPr/>
        </p:nvSpPr>
        <p:spPr bwMode="auto">
          <a:xfrm>
            <a:off x="7620000" y="5334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935" name="Text Box 78"/>
          <p:cNvSpPr txBox="1">
            <a:spLocks noChangeArrowheads="1"/>
          </p:cNvSpPr>
          <p:nvPr/>
        </p:nvSpPr>
        <p:spPr bwMode="auto">
          <a:xfrm>
            <a:off x="7823200" y="609601"/>
            <a:ext cx="1016000" cy="366713"/>
          </a:xfrm>
          <a:prstGeom prst="rect">
            <a:avLst/>
          </a:prstGeom>
          <a:noFill/>
          <a:ln w="9525">
            <a:noFill/>
            <a:miter lim="800000"/>
            <a:headEnd/>
            <a:tailEnd/>
          </a:ln>
        </p:spPr>
        <p:txBody>
          <a:bodyPr>
            <a:spAutoFit/>
          </a:bodyPr>
          <a:lstStyle/>
          <a:p>
            <a:pPr>
              <a:spcBef>
                <a:spcPct val="50000"/>
              </a:spcBef>
            </a:pPr>
            <a:r>
              <a:rPr lang="en-US" altLang="zh-TW" u="sng"/>
              <a:t>SSN</a:t>
            </a:r>
          </a:p>
        </p:txBody>
      </p:sp>
      <p:sp>
        <p:nvSpPr>
          <p:cNvPr id="36936" name="Oval 83"/>
          <p:cNvSpPr>
            <a:spLocks noChangeArrowheads="1"/>
          </p:cNvSpPr>
          <p:nvPr/>
        </p:nvSpPr>
        <p:spPr bwMode="auto">
          <a:xfrm>
            <a:off x="9550400" y="5334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937" name="Text Box 79"/>
          <p:cNvSpPr txBox="1">
            <a:spLocks noChangeArrowheads="1"/>
          </p:cNvSpPr>
          <p:nvPr/>
        </p:nvSpPr>
        <p:spPr bwMode="auto">
          <a:xfrm>
            <a:off x="9652000" y="6096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36938" name="AutoShape 84"/>
          <p:cNvSpPr>
            <a:spLocks noChangeArrowheads="1"/>
          </p:cNvSpPr>
          <p:nvPr/>
        </p:nvSpPr>
        <p:spPr bwMode="auto">
          <a:xfrm>
            <a:off x="5486400" y="2209800"/>
            <a:ext cx="1219200" cy="762000"/>
          </a:xfrm>
          <a:prstGeom prst="flowChartExtract">
            <a:avLst/>
          </a:prstGeom>
          <a:solidFill>
            <a:schemeClr val="accent1"/>
          </a:solidFill>
          <a:ln w="9525">
            <a:solidFill>
              <a:schemeClr val="tx1"/>
            </a:solidFill>
            <a:miter lim="800000"/>
            <a:headEnd/>
            <a:tailEnd/>
          </a:ln>
        </p:spPr>
        <p:txBody>
          <a:bodyPr wrap="none" anchor="ctr"/>
          <a:lstStyle/>
          <a:p>
            <a:endParaRPr lang="en-US"/>
          </a:p>
        </p:txBody>
      </p:sp>
      <p:sp>
        <p:nvSpPr>
          <p:cNvPr id="36939" name="Text Box 85"/>
          <p:cNvSpPr txBox="1">
            <a:spLocks noChangeArrowheads="1"/>
          </p:cNvSpPr>
          <p:nvPr/>
        </p:nvSpPr>
        <p:spPr bwMode="auto">
          <a:xfrm>
            <a:off x="5689600" y="2514601"/>
            <a:ext cx="1117600" cy="366713"/>
          </a:xfrm>
          <a:prstGeom prst="rect">
            <a:avLst/>
          </a:prstGeom>
          <a:noFill/>
          <a:ln w="9525">
            <a:noFill/>
            <a:miter lim="800000"/>
            <a:headEnd/>
            <a:tailEnd/>
          </a:ln>
        </p:spPr>
        <p:txBody>
          <a:bodyPr>
            <a:spAutoFit/>
          </a:bodyPr>
          <a:lstStyle/>
          <a:p>
            <a:pPr>
              <a:spcBef>
                <a:spcPct val="50000"/>
              </a:spcBef>
            </a:pPr>
            <a:r>
              <a:rPr lang="en-US" altLang="zh-TW"/>
              <a:t>ISA</a:t>
            </a:r>
          </a:p>
        </p:txBody>
      </p:sp>
      <p:sp>
        <p:nvSpPr>
          <p:cNvPr id="36940" name="Line 86"/>
          <p:cNvSpPr>
            <a:spLocks noChangeShapeType="1"/>
          </p:cNvSpPr>
          <p:nvPr/>
        </p:nvSpPr>
        <p:spPr bwMode="auto">
          <a:xfrm flipV="1">
            <a:off x="6096000" y="1600200"/>
            <a:ext cx="2946400" cy="609600"/>
          </a:xfrm>
          <a:prstGeom prst="line">
            <a:avLst/>
          </a:prstGeom>
          <a:noFill/>
          <a:ln w="9525">
            <a:solidFill>
              <a:schemeClr val="tx1"/>
            </a:solidFill>
            <a:round/>
            <a:headEnd/>
            <a:tailEnd/>
          </a:ln>
        </p:spPr>
        <p:txBody>
          <a:bodyPr/>
          <a:lstStyle/>
          <a:p>
            <a:endParaRPr lang="en-US"/>
          </a:p>
        </p:txBody>
      </p:sp>
      <p:sp>
        <p:nvSpPr>
          <p:cNvPr id="36941" name="Line 87"/>
          <p:cNvSpPr>
            <a:spLocks noChangeShapeType="1"/>
          </p:cNvSpPr>
          <p:nvPr/>
        </p:nvSpPr>
        <p:spPr bwMode="auto">
          <a:xfrm flipH="1">
            <a:off x="3962400" y="2971800"/>
            <a:ext cx="1524000" cy="762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a:xfrm>
            <a:off x="836613" y="307975"/>
            <a:ext cx="7772400" cy="1104900"/>
          </a:xfrm>
          <a:noFill/>
          <a:ln/>
        </p:spPr>
        <p:txBody>
          <a:bodyPr/>
          <a:lstStyle/>
          <a:p>
            <a:r>
              <a:rPr lang="es-ES_tradnl"/>
              <a:t>ER Model Basics (Contd.)</a:t>
            </a:r>
          </a:p>
        </p:txBody>
      </p:sp>
      <p:sp>
        <p:nvSpPr>
          <p:cNvPr id="3" name="Rectangle 5"/>
          <p:cNvSpPr txBox="1">
            <a:spLocks noChangeArrowheads="1"/>
          </p:cNvSpPr>
          <p:nvPr/>
        </p:nvSpPr>
        <p:spPr>
          <a:xfrm>
            <a:off x="76200" y="3200400"/>
            <a:ext cx="8991600" cy="320040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u="sng" dirty="0" smtClean="0">
                <a:solidFill>
                  <a:schemeClr val="accent2"/>
                </a:solidFill>
              </a:rPr>
              <a:t>Relationship</a:t>
            </a:r>
            <a:r>
              <a:rPr lang="en-US" sz="2000" dirty="0" smtClean="0">
                <a:solidFill>
                  <a:schemeClr val="accent2"/>
                </a:solidFill>
              </a:rPr>
              <a:t>:  </a:t>
            </a:r>
            <a:r>
              <a:rPr lang="en-US" sz="2000" dirty="0" smtClean="0"/>
              <a:t>Association among two or more entities.  E.g., Peter works in Pharmacy department.</a:t>
            </a:r>
          </a:p>
          <a:p>
            <a:r>
              <a:rPr lang="en-US" sz="2000" i="1" u="sng" dirty="0" smtClean="0">
                <a:solidFill>
                  <a:schemeClr val="accent2"/>
                </a:solidFill>
              </a:rPr>
              <a:t>Relationship Set</a:t>
            </a:r>
            <a:r>
              <a:rPr lang="en-US" sz="2000" dirty="0" smtClean="0">
                <a:solidFill>
                  <a:schemeClr val="accent2"/>
                </a:solidFill>
              </a:rPr>
              <a:t>:  </a:t>
            </a:r>
            <a:r>
              <a:rPr lang="en-US" sz="2000" dirty="0" smtClean="0"/>
              <a:t>Collection of similar relationships.</a:t>
            </a:r>
          </a:p>
          <a:p>
            <a:pPr lvl="1">
              <a:buSzPct val="75000"/>
            </a:pPr>
            <a:r>
              <a:rPr lang="en-US" sz="2000" dirty="0" smtClean="0"/>
              <a:t>An n-</a:t>
            </a:r>
            <a:r>
              <a:rPr lang="en-US" sz="2000" dirty="0" err="1" smtClean="0"/>
              <a:t>ary</a:t>
            </a:r>
            <a:r>
              <a:rPr lang="en-US" sz="2000" dirty="0" smtClean="0"/>
              <a:t> relationship set  R relates n entity sets E1 ... En; each relationship in R involves entities e</a:t>
            </a:r>
            <a:r>
              <a:rPr lang="en-US" sz="2000" baseline="-25000" dirty="0" smtClean="0"/>
              <a:t>1</a:t>
            </a:r>
            <a:r>
              <a:rPr lang="en-US" sz="2000" dirty="0" smtClean="0"/>
              <a:t> </a:t>
            </a:r>
            <a:r>
              <a:rPr lang="en-US" sz="2000" dirty="0" smtClean="0">
                <a:sym typeface="Symbol" panose="05050102010706020507" pitchFamily="18" charset="2"/>
              </a:rPr>
              <a:t></a:t>
            </a:r>
            <a:r>
              <a:rPr lang="en-US" sz="2000" dirty="0" smtClean="0"/>
              <a:t>  E1, ..., e</a:t>
            </a:r>
            <a:r>
              <a:rPr lang="en-US" sz="2000" baseline="-25000" dirty="0" smtClean="0"/>
              <a:t>n</a:t>
            </a:r>
            <a:r>
              <a:rPr lang="en-US" sz="2000" dirty="0" smtClean="0"/>
              <a:t>  </a:t>
            </a:r>
            <a:r>
              <a:rPr lang="en-US" sz="2000" dirty="0" smtClean="0">
                <a:sym typeface="Symbol" panose="05050102010706020507" pitchFamily="18" charset="2"/>
              </a:rPr>
              <a:t></a:t>
            </a:r>
            <a:r>
              <a:rPr lang="en-US" sz="2000" dirty="0" smtClean="0"/>
              <a:t>  En</a:t>
            </a:r>
          </a:p>
          <a:p>
            <a:pPr lvl="1">
              <a:buSzPct val="75000"/>
            </a:pPr>
            <a:r>
              <a:rPr lang="en-US" sz="2000" dirty="0" smtClean="0"/>
              <a:t>Same entity set could participate in different relationship sets, or in different “roles” in same set.</a:t>
            </a:r>
          </a:p>
          <a:p>
            <a:pPr lvl="1"/>
            <a:r>
              <a:rPr lang="en-US" sz="2000" dirty="0" smtClean="0"/>
              <a:t>Relationship sets can also have </a:t>
            </a:r>
            <a:r>
              <a:rPr lang="en-US" sz="2000" i="1" dirty="0" smtClean="0">
                <a:solidFill>
                  <a:schemeClr val="accent2"/>
                </a:solidFill>
              </a:rPr>
              <a:t>descriptive attributes </a:t>
            </a:r>
            <a:r>
              <a:rPr lang="en-US" sz="2000" dirty="0" smtClean="0"/>
              <a:t>(e.g., the </a:t>
            </a:r>
            <a:r>
              <a:rPr lang="en-US" sz="2000" i="1" dirty="0" smtClean="0"/>
              <a:t>since</a:t>
            </a:r>
            <a:r>
              <a:rPr lang="en-US" sz="2000" dirty="0" smtClean="0"/>
              <a:t> attribute of </a:t>
            </a:r>
            <a:r>
              <a:rPr lang="en-US" sz="2000" dirty="0" err="1" smtClean="0"/>
              <a:t>Works_In</a:t>
            </a:r>
            <a:r>
              <a:rPr lang="en-US" sz="2000" dirty="0" smtClean="0"/>
              <a:t>). A relationship is uniquely identified by participating entities without reference to descriptive attributes.</a:t>
            </a:r>
          </a:p>
          <a:p>
            <a:pPr lvl="2"/>
            <a:endParaRPr lang="en-US" sz="2400" dirty="0"/>
          </a:p>
        </p:txBody>
      </p:sp>
      <p:sp>
        <p:nvSpPr>
          <p:cNvPr id="4" name="Freeform 6"/>
          <p:cNvSpPr>
            <a:spLocks/>
          </p:cNvSpPr>
          <p:nvPr/>
        </p:nvSpPr>
        <p:spPr bwMode="auto">
          <a:xfrm>
            <a:off x="1054100" y="1757363"/>
            <a:ext cx="838200" cy="428625"/>
          </a:xfrm>
          <a:custGeom>
            <a:avLst/>
            <a:gdLst>
              <a:gd name="T0" fmla="*/ 525 w 528"/>
              <a:gd name="T1" fmla="*/ 123 h 270"/>
              <a:gd name="T2" fmla="*/ 517 w 528"/>
              <a:gd name="T3" fmla="*/ 100 h 270"/>
              <a:gd name="T4" fmla="*/ 501 w 528"/>
              <a:gd name="T5" fmla="*/ 78 h 270"/>
              <a:gd name="T6" fmla="*/ 478 w 528"/>
              <a:gd name="T7" fmla="*/ 57 h 270"/>
              <a:gd name="T8" fmla="*/ 449 w 528"/>
              <a:gd name="T9" fmla="*/ 40 h 270"/>
              <a:gd name="T10" fmla="*/ 414 w 528"/>
              <a:gd name="T11" fmla="*/ 24 h 270"/>
              <a:gd name="T12" fmla="*/ 374 w 528"/>
              <a:gd name="T13" fmla="*/ 14 h 270"/>
              <a:gd name="T14" fmla="*/ 331 w 528"/>
              <a:gd name="T15" fmla="*/ 5 h 270"/>
              <a:gd name="T16" fmla="*/ 286 w 528"/>
              <a:gd name="T17" fmla="*/ 1 h 270"/>
              <a:gd name="T18" fmla="*/ 240 w 528"/>
              <a:gd name="T19" fmla="*/ 1 h 270"/>
              <a:gd name="T20" fmla="*/ 195 w 528"/>
              <a:gd name="T21" fmla="*/ 5 h 270"/>
              <a:gd name="T22" fmla="*/ 152 w 528"/>
              <a:gd name="T23" fmla="*/ 14 h 270"/>
              <a:gd name="T24" fmla="*/ 112 w 528"/>
              <a:gd name="T25" fmla="*/ 24 h 270"/>
              <a:gd name="T26" fmla="*/ 77 w 528"/>
              <a:gd name="T27" fmla="*/ 40 h 270"/>
              <a:gd name="T28" fmla="*/ 48 w 528"/>
              <a:gd name="T29" fmla="*/ 57 h 270"/>
              <a:gd name="T30" fmla="*/ 25 w 528"/>
              <a:gd name="T31" fmla="*/ 78 h 270"/>
              <a:gd name="T32" fmla="*/ 9 w 528"/>
              <a:gd name="T33" fmla="*/ 100 h 270"/>
              <a:gd name="T34" fmla="*/ 1 w 528"/>
              <a:gd name="T35" fmla="*/ 123 h 270"/>
              <a:gd name="T36" fmla="*/ 1 w 528"/>
              <a:gd name="T37" fmla="*/ 145 h 270"/>
              <a:gd name="T38" fmla="*/ 9 w 528"/>
              <a:gd name="T39" fmla="*/ 168 h 270"/>
              <a:gd name="T40" fmla="*/ 25 w 528"/>
              <a:gd name="T41" fmla="*/ 190 h 270"/>
              <a:gd name="T42" fmla="*/ 48 w 528"/>
              <a:gd name="T43" fmla="*/ 211 h 270"/>
              <a:gd name="T44" fmla="*/ 77 w 528"/>
              <a:gd name="T45" fmla="*/ 228 h 270"/>
              <a:gd name="T46" fmla="*/ 112 w 528"/>
              <a:gd name="T47" fmla="*/ 244 h 270"/>
              <a:gd name="T48" fmla="*/ 152 w 528"/>
              <a:gd name="T49" fmla="*/ 256 h 270"/>
              <a:gd name="T50" fmla="*/ 195 w 528"/>
              <a:gd name="T51" fmla="*/ 264 h 270"/>
              <a:gd name="T52" fmla="*/ 240 w 528"/>
              <a:gd name="T53" fmla="*/ 267 h 270"/>
              <a:gd name="T54" fmla="*/ 286 w 528"/>
              <a:gd name="T55" fmla="*/ 267 h 270"/>
              <a:gd name="T56" fmla="*/ 331 w 528"/>
              <a:gd name="T57" fmla="*/ 264 h 270"/>
              <a:gd name="T58" fmla="*/ 374 w 528"/>
              <a:gd name="T59" fmla="*/ 256 h 270"/>
              <a:gd name="T60" fmla="*/ 414 w 528"/>
              <a:gd name="T61" fmla="*/ 244 h 270"/>
              <a:gd name="T62" fmla="*/ 449 w 528"/>
              <a:gd name="T63" fmla="*/ 228 h 270"/>
              <a:gd name="T64" fmla="*/ 478 w 528"/>
              <a:gd name="T65" fmla="*/ 211 h 270"/>
              <a:gd name="T66" fmla="*/ 501 w 528"/>
              <a:gd name="T67" fmla="*/ 190 h 270"/>
              <a:gd name="T68" fmla="*/ 517 w 528"/>
              <a:gd name="T69" fmla="*/ 168 h 270"/>
              <a:gd name="T70" fmla="*/ 525 w 528"/>
              <a:gd name="T71" fmla="*/ 1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5" name="Freeform 7"/>
          <p:cNvSpPr>
            <a:spLocks/>
          </p:cNvSpPr>
          <p:nvPr/>
        </p:nvSpPr>
        <p:spPr bwMode="auto">
          <a:xfrm>
            <a:off x="3640138" y="2084388"/>
            <a:ext cx="833437" cy="427037"/>
          </a:xfrm>
          <a:custGeom>
            <a:avLst/>
            <a:gdLst>
              <a:gd name="T0" fmla="*/ 522 w 525"/>
              <a:gd name="T1" fmla="*/ 121 h 269"/>
              <a:gd name="T2" fmla="*/ 515 w 525"/>
              <a:gd name="T3" fmla="*/ 98 h 269"/>
              <a:gd name="T4" fmla="*/ 500 w 525"/>
              <a:gd name="T5" fmla="*/ 77 h 269"/>
              <a:gd name="T6" fmla="*/ 476 w 525"/>
              <a:gd name="T7" fmla="*/ 57 h 269"/>
              <a:gd name="T8" fmla="*/ 446 w 525"/>
              <a:gd name="T9" fmla="*/ 38 h 269"/>
              <a:gd name="T10" fmla="*/ 412 w 525"/>
              <a:gd name="T11" fmla="*/ 24 h 269"/>
              <a:gd name="T12" fmla="*/ 372 w 525"/>
              <a:gd name="T13" fmla="*/ 12 h 269"/>
              <a:gd name="T14" fmla="*/ 329 w 525"/>
              <a:gd name="T15" fmla="*/ 4 h 269"/>
              <a:gd name="T16" fmla="*/ 284 w 525"/>
              <a:gd name="T17" fmla="*/ 0 h 269"/>
              <a:gd name="T18" fmla="*/ 239 w 525"/>
              <a:gd name="T19" fmla="*/ 0 h 269"/>
              <a:gd name="T20" fmla="*/ 194 w 525"/>
              <a:gd name="T21" fmla="*/ 4 h 269"/>
              <a:gd name="T22" fmla="*/ 151 w 525"/>
              <a:gd name="T23" fmla="*/ 12 h 269"/>
              <a:gd name="T24" fmla="*/ 111 w 525"/>
              <a:gd name="T25" fmla="*/ 24 h 269"/>
              <a:gd name="T26" fmla="*/ 76 w 525"/>
              <a:gd name="T27" fmla="*/ 38 h 269"/>
              <a:gd name="T28" fmla="*/ 46 w 525"/>
              <a:gd name="T29" fmla="*/ 57 h 269"/>
              <a:gd name="T30" fmla="*/ 23 w 525"/>
              <a:gd name="T31" fmla="*/ 77 h 269"/>
              <a:gd name="T32" fmla="*/ 8 w 525"/>
              <a:gd name="T33" fmla="*/ 98 h 269"/>
              <a:gd name="T34" fmla="*/ 1 w 525"/>
              <a:gd name="T35" fmla="*/ 121 h 269"/>
              <a:gd name="T36" fmla="*/ 1 w 525"/>
              <a:gd name="T37" fmla="*/ 144 h 269"/>
              <a:gd name="T38" fmla="*/ 8 w 525"/>
              <a:gd name="T39" fmla="*/ 167 h 269"/>
              <a:gd name="T40" fmla="*/ 23 w 525"/>
              <a:gd name="T41" fmla="*/ 190 h 269"/>
              <a:gd name="T42" fmla="*/ 46 w 525"/>
              <a:gd name="T43" fmla="*/ 210 h 269"/>
              <a:gd name="T44" fmla="*/ 76 w 525"/>
              <a:gd name="T45" fmla="*/ 227 h 269"/>
              <a:gd name="T46" fmla="*/ 111 w 525"/>
              <a:gd name="T47" fmla="*/ 243 h 269"/>
              <a:gd name="T48" fmla="*/ 151 w 525"/>
              <a:gd name="T49" fmla="*/ 255 h 269"/>
              <a:gd name="T50" fmla="*/ 194 w 525"/>
              <a:gd name="T51" fmla="*/ 263 h 269"/>
              <a:gd name="T52" fmla="*/ 239 w 525"/>
              <a:gd name="T53" fmla="*/ 268 h 269"/>
              <a:gd name="T54" fmla="*/ 284 w 525"/>
              <a:gd name="T55" fmla="*/ 268 h 269"/>
              <a:gd name="T56" fmla="*/ 329 w 525"/>
              <a:gd name="T57" fmla="*/ 263 h 269"/>
              <a:gd name="T58" fmla="*/ 372 w 525"/>
              <a:gd name="T59" fmla="*/ 255 h 269"/>
              <a:gd name="T60" fmla="*/ 412 w 525"/>
              <a:gd name="T61" fmla="*/ 243 h 269"/>
              <a:gd name="T62" fmla="*/ 446 w 525"/>
              <a:gd name="T63" fmla="*/ 227 h 269"/>
              <a:gd name="T64" fmla="*/ 476 w 525"/>
              <a:gd name="T65" fmla="*/ 210 h 269"/>
              <a:gd name="T66" fmla="*/ 500 w 525"/>
              <a:gd name="T67" fmla="*/ 190 h 269"/>
              <a:gd name="T68" fmla="*/ 515 w 525"/>
              <a:gd name="T69" fmla="*/ 167 h 269"/>
              <a:gd name="T70" fmla="*/ 522 w 525"/>
              <a:gd name="T71" fmla="*/ 14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6" name="Freeform 8"/>
          <p:cNvSpPr>
            <a:spLocks/>
          </p:cNvSpPr>
          <p:nvPr/>
        </p:nvSpPr>
        <p:spPr bwMode="auto">
          <a:xfrm>
            <a:off x="5172075" y="2084388"/>
            <a:ext cx="833438" cy="427037"/>
          </a:xfrm>
          <a:custGeom>
            <a:avLst/>
            <a:gdLst>
              <a:gd name="T0" fmla="*/ 1 w 525"/>
              <a:gd name="T1" fmla="*/ 144 h 269"/>
              <a:gd name="T2" fmla="*/ 8 w 525"/>
              <a:gd name="T3" fmla="*/ 167 h 269"/>
              <a:gd name="T4" fmla="*/ 25 w 525"/>
              <a:gd name="T5" fmla="*/ 190 h 269"/>
              <a:gd name="T6" fmla="*/ 47 w 525"/>
              <a:gd name="T7" fmla="*/ 210 h 269"/>
              <a:gd name="T8" fmla="*/ 77 w 525"/>
              <a:gd name="T9" fmla="*/ 227 h 269"/>
              <a:gd name="T10" fmla="*/ 111 w 525"/>
              <a:gd name="T11" fmla="*/ 243 h 269"/>
              <a:gd name="T12" fmla="*/ 151 w 525"/>
              <a:gd name="T13" fmla="*/ 255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2 w 525"/>
              <a:gd name="T25" fmla="*/ 243 h 269"/>
              <a:gd name="T26" fmla="*/ 447 w 525"/>
              <a:gd name="T27" fmla="*/ 227 h 269"/>
              <a:gd name="T28" fmla="*/ 477 w 525"/>
              <a:gd name="T29" fmla="*/ 210 h 269"/>
              <a:gd name="T30" fmla="*/ 500 w 525"/>
              <a:gd name="T31" fmla="*/ 190 h 269"/>
              <a:gd name="T32" fmla="*/ 515 w 525"/>
              <a:gd name="T33" fmla="*/ 167 h 269"/>
              <a:gd name="T34" fmla="*/ 522 w 525"/>
              <a:gd name="T35" fmla="*/ 144 h 269"/>
              <a:gd name="T36" fmla="*/ 522 w 525"/>
              <a:gd name="T37" fmla="*/ 121 h 269"/>
              <a:gd name="T38" fmla="*/ 515 w 525"/>
              <a:gd name="T39" fmla="*/ 98 h 269"/>
              <a:gd name="T40" fmla="*/ 500 w 525"/>
              <a:gd name="T41" fmla="*/ 77 h 269"/>
              <a:gd name="T42" fmla="*/ 477 w 525"/>
              <a:gd name="T43" fmla="*/ 55 h 269"/>
              <a:gd name="T44" fmla="*/ 447 w 525"/>
              <a:gd name="T45" fmla="*/ 38 h 269"/>
              <a:gd name="T46" fmla="*/ 412 w 525"/>
              <a:gd name="T47" fmla="*/ 22 h 269"/>
              <a:gd name="T48" fmla="*/ 372 w 525"/>
              <a:gd name="T49" fmla="*/ 12 h 269"/>
              <a:gd name="T50" fmla="*/ 329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 name="Freeform 9"/>
          <p:cNvSpPr>
            <a:spLocks/>
          </p:cNvSpPr>
          <p:nvPr/>
        </p:nvSpPr>
        <p:spPr bwMode="auto">
          <a:xfrm>
            <a:off x="2722563" y="1520825"/>
            <a:ext cx="833437" cy="427038"/>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 name="Freeform 10"/>
          <p:cNvSpPr>
            <a:spLocks/>
          </p:cNvSpPr>
          <p:nvPr/>
        </p:nvSpPr>
        <p:spPr bwMode="auto">
          <a:xfrm>
            <a:off x="304800" y="2071688"/>
            <a:ext cx="835025" cy="428625"/>
          </a:xfrm>
          <a:custGeom>
            <a:avLst/>
            <a:gdLst>
              <a:gd name="T0" fmla="*/ 523 w 526"/>
              <a:gd name="T1" fmla="*/ 123 h 270"/>
              <a:gd name="T2" fmla="*/ 516 w 526"/>
              <a:gd name="T3" fmla="*/ 100 h 270"/>
              <a:gd name="T4" fmla="*/ 500 w 526"/>
              <a:gd name="T5" fmla="*/ 77 h 270"/>
              <a:gd name="T6" fmla="*/ 477 w 526"/>
              <a:gd name="T7" fmla="*/ 57 h 270"/>
              <a:gd name="T8" fmla="*/ 447 w 526"/>
              <a:gd name="T9" fmla="*/ 40 h 270"/>
              <a:gd name="T10" fmla="*/ 413 w 526"/>
              <a:gd name="T11" fmla="*/ 24 h 270"/>
              <a:gd name="T12" fmla="*/ 373 w 526"/>
              <a:gd name="T13" fmla="*/ 12 h 270"/>
              <a:gd name="T14" fmla="*/ 330 w 526"/>
              <a:gd name="T15" fmla="*/ 4 h 270"/>
              <a:gd name="T16" fmla="*/ 284 w 526"/>
              <a:gd name="T17" fmla="*/ 1 h 270"/>
              <a:gd name="T18" fmla="*/ 240 w 526"/>
              <a:gd name="T19" fmla="*/ 1 h 270"/>
              <a:gd name="T20" fmla="*/ 194 w 526"/>
              <a:gd name="T21" fmla="*/ 4 h 270"/>
              <a:gd name="T22" fmla="*/ 151 w 526"/>
              <a:gd name="T23" fmla="*/ 12 h 270"/>
              <a:gd name="T24" fmla="*/ 111 w 526"/>
              <a:gd name="T25" fmla="*/ 24 h 270"/>
              <a:gd name="T26" fmla="*/ 77 w 526"/>
              <a:gd name="T27" fmla="*/ 40 h 270"/>
              <a:gd name="T28" fmla="*/ 47 w 526"/>
              <a:gd name="T29" fmla="*/ 57 h 270"/>
              <a:gd name="T30" fmla="*/ 25 w 526"/>
              <a:gd name="T31" fmla="*/ 77 h 270"/>
              <a:gd name="T32" fmla="*/ 8 w 526"/>
              <a:gd name="T33" fmla="*/ 100 h 270"/>
              <a:gd name="T34" fmla="*/ 1 w 526"/>
              <a:gd name="T35" fmla="*/ 123 h 270"/>
              <a:gd name="T36" fmla="*/ 1 w 526"/>
              <a:gd name="T37" fmla="*/ 145 h 270"/>
              <a:gd name="T38" fmla="*/ 8 w 526"/>
              <a:gd name="T39" fmla="*/ 168 h 270"/>
              <a:gd name="T40" fmla="*/ 25 w 526"/>
              <a:gd name="T41" fmla="*/ 190 h 270"/>
              <a:gd name="T42" fmla="*/ 47 w 526"/>
              <a:gd name="T43" fmla="*/ 211 h 270"/>
              <a:gd name="T44" fmla="*/ 77 w 526"/>
              <a:gd name="T45" fmla="*/ 228 h 270"/>
              <a:gd name="T46" fmla="*/ 111 w 526"/>
              <a:gd name="T47" fmla="*/ 244 h 270"/>
              <a:gd name="T48" fmla="*/ 151 w 526"/>
              <a:gd name="T49" fmla="*/ 254 h 270"/>
              <a:gd name="T50" fmla="*/ 194 w 526"/>
              <a:gd name="T51" fmla="*/ 263 h 270"/>
              <a:gd name="T52" fmla="*/ 240 w 526"/>
              <a:gd name="T53" fmla="*/ 267 h 270"/>
              <a:gd name="T54" fmla="*/ 284 w 526"/>
              <a:gd name="T55" fmla="*/ 267 h 270"/>
              <a:gd name="T56" fmla="*/ 330 w 526"/>
              <a:gd name="T57" fmla="*/ 263 h 270"/>
              <a:gd name="T58" fmla="*/ 373 w 526"/>
              <a:gd name="T59" fmla="*/ 254 h 270"/>
              <a:gd name="T60" fmla="*/ 413 w 526"/>
              <a:gd name="T61" fmla="*/ 244 h 270"/>
              <a:gd name="T62" fmla="*/ 447 w 526"/>
              <a:gd name="T63" fmla="*/ 228 h 270"/>
              <a:gd name="T64" fmla="*/ 477 w 526"/>
              <a:gd name="T65" fmla="*/ 211 h 270"/>
              <a:gd name="T66" fmla="*/ 500 w 526"/>
              <a:gd name="T67" fmla="*/ 190 h 270"/>
              <a:gd name="T68" fmla="*/ 516 w 526"/>
              <a:gd name="T69" fmla="*/ 168 h 270"/>
              <a:gd name="T70" fmla="*/ 523 w 526"/>
              <a:gd name="T71" fmla="*/ 1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9" name="Freeform 11"/>
          <p:cNvSpPr>
            <a:spLocks/>
          </p:cNvSpPr>
          <p:nvPr/>
        </p:nvSpPr>
        <p:spPr bwMode="auto">
          <a:xfrm>
            <a:off x="1838325" y="2071688"/>
            <a:ext cx="833438" cy="428625"/>
          </a:xfrm>
          <a:custGeom>
            <a:avLst/>
            <a:gdLst>
              <a:gd name="T0" fmla="*/ 1 w 525"/>
              <a:gd name="T1" fmla="*/ 145 h 270"/>
              <a:gd name="T2" fmla="*/ 8 w 525"/>
              <a:gd name="T3" fmla="*/ 168 h 270"/>
              <a:gd name="T4" fmla="*/ 23 w 525"/>
              <a:gd name="T5" fmla="*/ 190 h 270"/>
              <a:gd name="T6" fmla="*/ 46 w 525"/>
              <a:gd name="T7" fmla="*/ 211 h 270"/>
              <a:gd name="T8" fmla="*/ 76 w 525"/>
              <a:gd name="T9" fmla="*/ 228 h 270"/>
              <a:gd name="T10" fmla="*/ 111 w 525"/>
              <a:gd name="T11" fmla="*/ 244 h 270"/>
              <a:gd name="T12" fmla="*/ 151 w 525"/>
              <a:gd name="T13" fmla="*/ 254 h 270"/>
              <a:gd name="T14" fmla="*/ 194 w 525"/>
              <a:gd name="T15" fmla="*/ 263 h 270"/>
              <a:gd name="T16" fmla="*/ 239 w 525"/>
              <a:gd name="T17" fmla="*/ 267 h 270"/>
              <a:gd name="T18" fmla="*/ 284 w 525"/>
              <a:gd name="T19" fmla="*/ 267 h 270"/>
              <a:gd name="T20" fmla="*/ 329 w 525"/>
              <a:gd name="T21" fmla="*/ 263 h 270"/>
              <a:gd name="T22" fmla="*/ 372 w 525"/>
              <a:gd name="T23" fmla="*/ 254 h 270"/>
              <a:gd name="T24" fmla="*/ 412 w 525"/>
              <a:gd name="T25" fmla="*/ 243 h 270"/>
              <a:gd name="T26" fmla="*/ 446 w 525"/>
              <a:gd name="T27" fmla="*/ 228 h 270"/>
              <a:gd name="T28" fmla="*/ 476 w 525"/>
              <a:gd name="T29" fmla="*/ 210 h 270"/>
              <a:gd name="T30" fmla="*/ 498 w 525"/>
              <a:gd name="T31" fmla="*/ 190 h 270"/>
              <a:gd name="T32" fmla="*/ 515 w 525"/>
              <a:gd name="T33" fmla="*/ 168 h 270"/>
              <a:gd name="T34" fmla="*/ 522 w 525"/>
              <a:gd name="T35" fmla="*/ 145 h 270"/>
              <a:gd name="T36" fmla="*/ 522 w 525"/>
              <a:gd name="T37" fmla="*/ 123 h 270"/>
              <a:gd name="T38" fmla="*/ 515 w 525"/>
              <a:gd name="T39" fmla="*/ 100 h 270"/>
              <a:gd name="T40" fmla="*/ 498 w 525"/>
              <a:gd name="T41" fmla="*/ 77 h 270"/>
              <a:gd name="T42" fmla="*/ 476 w 525"/>
              <a:gd name="T43" fmla="*/ 57 h 270"/>
              <a:gd name="T44" fmla="*/ 446 w 525"/>
              <a:gd name="T45" fmla="*/ 40 h 270"/>
              <a:gd name="T46" fmla="*/ 412 w 525"/>
              <a:gd name="T47" fmla="*/ 24 h 270"/>
              <a:gd name="T48" fmla="*/ 372 w 525"/>
              <a:gd name="T49" fmla="*/ 12 h 270"/>
              <a:gd name="T50" fmla="*/ 329 w 525"/>
              <a:gd name="T51" fmla="*/ 4 h 270"/>
              <a:gd name="T52" fmla="*/ 284 w 525"/>
              <a:gd name="T53" fmla="*/ 1 h 270"/>
              <a:gd name="T54" fmla="*/ 239 w 525"/>
              <a:gd name="T55" fmla="*/ 1 h 270"/>
              <a:gd name="T56" fmla="*/ 193 w 525"/>
              <a:gd name="T57" fmla="*/ 4 h 270"/>
              <a:gd name="T58" fmla="*/ 151 w 525"/>
              <a:gd name="T59" fmla="*/ 12 h 270"/>
              <a:gd name="T60" fmla="*/ 111 w 525"/>
              <a:gd name="T61" fmla="*/ 24 h 270"/>
              <a:gd name="T62" fmla="*/ 76 w 525"/>
              <a:gd name="T63" fmla="*/ 40 h 270"/>
              <a:gd name="T64" fmla="*/ 46 w 525"/>
              <a:gd name="T65" fmla="*/ 57 h 270"/>
              <a:gd name="T66" fmla="*/ 23 w 525"/>
              <a:gd name="T67" fmla="*/ 77 h 270"/>
              <a:gd name="T68" fmla="*/ 8 w 525"/>
              <a:gd name="T69" fmla="*/ 100 h 270"/>
              <a:gd name="T70" fmla="*/ 1 w 525"/>
              <a:gd name="T71" fmla="*/ 12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 name="Freeform 12"/>
          <p:cNvSpPr>
            <a:spLocks/>
          </p:cNvSpPr>
          <p:nvPr/>
        </p:nvSpPr>
        <p:spPr bwMode="auto">
          <a:xfrm>
            <a:off x="2679700" y="2595563"/>
            <a:ext cx="1250950" cy="701675"/>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Lst>
            <a:ahLst/>
            <a:cxnLst>
              <a:cxn ang="0">
                <a:pos x="T0" y="T1"/>
              </a:cxn>
              <a:cxn ang="0">
                <a:pos x="T2" y="T3"/>
              </a:cxn>
              <a:cxn ang="0">
                <a:pos x="T4" y="T5"/>
              </a:cxn>
              <a:cxn ang="0">
                <a:pos x="T6" y="T7"/>
              </a:cxn>
              <a:cxn ang="0">
                <a:pos x="T8" y="T9"/>
              </a:cxn>
            </a:cxnLst>
            <a:rect l="0" t="0" r="r" b="b"/>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1" name="Freeform 13"/>
          <p:cNvSpPr>
            <a:spLocks/>
          </p:cNvSpPr>
          <p:nvPr/>
        </p:nvSpPr>
        <p:spPr bwMode="auto">
          <a:xfrm>
            <a:off x="4389438" y="2770188"/>
            <a:ext cx="1350962" cy="441325"/>
          </a:xfrm>
          <a:custGeom>
            <a:avLst/>
            <a:gdLst>
              <a:gd name="T0" fmla="*/ 850 w 851"/>
              <a:gd name="T1" fmla="*/ 277 h 278"/>
              <a:gd name="T2" fmla="*/ 850 w 851"/>
              <a:gd name="T3" fmla="*/ 0 h 278"/>
              <a:gd name="T4" fmla="*/ 0 w 851"/>
              <a:gd name="T5" fmla="*/ 0 h 278"/>
              <a:gd name="T6" fmla="*/ 0 w 851"/>
              <a:gd name="T7" fmla="*/ 277 h 278"/>
              <a:gd name="T8" fmla="*/ 850 w 851"/>
              <a:gd name="T9" fmla="*/ 277 h 278"/>
            </a:gdLst>
            <a:ahLst/>
            <a:cxnLst>
              <a:cxn ang="0">
                <a:pos x="T0" y="T1"/>
              </a:cxn>
              <a:cxn ang="0">
                <a:pos x="T2" y="T3"/>
              </a:cxn>
              <a:cxn ang="0">
                <a:pos x="T4" y="T5"/>
              </a:cxn>
              <a:cxn ang="0">
                <a:pos x="T6" y="T7"/>
              </a:cxn>
              <a:cxn ang="0">
                <a:pos x="T8" y="T9"/>
              </a:cxn>
            </a:cxnLst>
            <a:rect l="0" t="0" r="r" b="b"/>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2" name="Freeform 14"/>
          <p:cNvSpPr>
            <a:spLocks/>
          </p:cNvSpPr>
          <p:nvPr/>
        </p:nvSpPr>
        <p:spPr bwMode="auto">
          <a:xfrm>
            <a:off x="950913" y="2759075"/>
            <a:ext cx="1154112" cy="439738"/>
          </a:xfrm>
          <a:custGeom>
            <a:avLst/>
            <a:gdLst>
              <a:gd name="T0" fmla="*/ 726 w 727"/>
              <a:gd name="T1" fmla="*/ 276 h 277"/>
              <a:gd name="T2" fmla="*/ 726 w 727"/>
              <a:gd name="T3" fmla="*/ 0 h 277"/>
              <a:gd name="T4" fmla="*/ 0 w 727"/>
              <a:gd name="T5" fmla="*/ 0 h 277"/>
              <a:gd name="T6" fmla="*/ 0 w 727"/>
              <a:gd name="T7" fmla="*/ 276 h 277"/>
              <a:gd name="T8" fmla="*/ 726 w 727"/>
              <a:gd name="T9" fmla="*/ 276 h 277"/>
            </a:gdLst>
            <a:ahLst/>
            <a:cxnLst>
              <a:cxn ang="0">
                <a:pos x="T0" y="T1"/>
              </a:cxn>
              <a:cxn ang="0">
                <a:pos x="T2" y="T3"/>
              </a:cxn>
              <a:cxn ang="0">
                <a:pos x="T4" y="T5"/>
              </a:cxn>
              <a:cxn ang="0">
                <a:pos x="T6" y="T7"/>
              </a:cxn>
              <a:cxn ang="0">
                <a:pos x="T8" y="T9"/>
              </a:cxn>
            </a:cxnLst>
            <a:rect l="0" t="0" r="r" b="b"/>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 name="Freeform 15"/>
          <p:cNvSpPr>
            <a:spLocks/>
          </p:cNvSpPr>
          <p:nvPr/>
        </p:nvSpPr>
        <p:spPr bwMode="auto">
          <a:xfrm>
            <a:off x="4389438" y="1771650"/>
            <a:ext cx="835025" cy="427038"/>
          </a:xfrm>
          <a:custGeom>
            <a:avLst/>
            <a:gdLst>
              <a:gd name="T0" fmla="*/ 523 w 526"/>
              <a:gd name="T1" fmla="*/ 121 h 269"/>
              <a:gd name="T2" fmla="*/ 516 w 526"/>
              <a:gd name="T3" fmla="*/ 98 h 269"/>
              <a:gd name="T4" fmla="*/ 501 w 526"/>
              <a:gd name="T5" fmla="*/ 77 h 269"/>
              <a:gd name="T6" fmla="*/ 478 w 526"/>
              <a:gd name="T7" fmla="*/ 57 h 269"/>
              <a:gd name="T8" fmla="*/ 448 w 526"/>
              <a:gd name="T9" fmla="*/ 38 h 269"/>
              <a:gd name="T10" fmla="*/ 412 w 526"/>
              <a:gd name="T11" fmla="*/ 24 h 269"/>
              <a:gd name="T12" fmla="*/ 373 w 526"/>
              <a:gd name="T13" fmla="*/ 12 h 269"/>
              <a:gd name="T14" fmla="*/ 330 w 526"/>
              <a:gd name="T15" fmla="*/ 4 h 269"/>
              <a:gd name="T16" fmla="*/ 285 w 526"/>
              <a:gd name="T17" fmla="*/ 0 h 269"/>
              <a:gd name="T18" fmla="*/ 239 w 526"/>
              <a:gd name="T19" fmla="*/ 0 h 269"/>
              <a:gd name="T20" fmla="*/ 194 w 526"/>
              <a:gd name="T21" fmla="*/ 4 h 269"/>
              <a:gd name="T22" fmla="*/ 151 w 526"/>
              <a:gd name="T23" fmla="*/ 12 h 269"/>
              <a:gd name="T24" fmla="*/ 112 w 526"/>
              <a:gd name="T25" fmla="*/ 24 h 269"/>
              <a:gd name="T26" fmla="*/ 76 w 526"/>
              <a:gd name="T27" fmla="*/ 38 h 269"/>
              <a:gd name="T28" fmla="*/ 46 w 526"/>
              <a:gd name="T29" fmla="*/ 57 h 269"/>
              <a:gd name="T30" fmla="*/ 23 w 526"/>
              <a:gd name="T31" fmla="*/ 77 h 269"/>
              <a:gd name="T32" fmla="*/ 8 w 526"/>
              <a:gd name="T33" fmla="*/ 98 h 269"/>
              <a:gd name="T34" fmla="*/ 1 w 526"/>
              <a:gd name="T35" fmla="*/ 121 h 269"/>
              <a:gd name="T36" fmla="*/ 1 w 526"/>
              <a:gd name="T37" fmla="*/ 146 h 269"/>
              <a:gd name="T38" fmla="*/ 8 w 526"/>
              <a:gd name="T39" fmla="*/ 169 h 269"/>
              <a:gd name="T40" fmla="*/ 23 w 526"/>
              <a:gd name="T41" fmla="*/ 190 h 269"/>
              <a:gd name="T42" fmla="*/ 46 w 526"/>
              <a:gd name="T43" fmla="*/ 210 h 269"/>
              <a:gd name="T44" fmla="*/ 76 w 526"/>
              <a:gd name="T45" fmla="*/ 229 h 269"/>
              <a:gd name="T46" fmla="*/ 112 w 526"/>
              <a:gd name="T47" fmla="*/ 243 h 269"/>
              <a:gd name="T48" fmla="*/ 151 w 526"/>
              <a:gd name="T49" fmla="*/ 256 h 269"/>
              <a:gd name="T50" fmla="*/ 194 w 526"/>
              <a:gd name="T51" fmla="*/ 263 h 269"/>
              <a:gd name="T52" fmla="*/ 239 w 526"/>
              <a:gd name="T53" fmla="*/ 268 h 269"/>
              <a:gd name="T54" fmla="*/ 285 w 526"/>
              <a:gd name="T55" fmla="*/ 268 h 269"/>
              <a:gd name="T56" fmla="*/ 330 w 526"/>
              <a:gd name="T57" fmla="*/ 263 h 269"/>
              <a:gd name="T58" fmla="*/ 373 w 526"/>
              <a:gd name="T59" fmla="*/ 256 h 269"/>
              <a:gd name="T60" fmla="*/ 412 w 526"/>
              <a:gd name="T61" fmla="*/ 243 h 269"/>
              <a:gd name="T62" fmla="*/ 448 w 526"/>
              <a:gd name="T63" fmla="*/ 229 h 269"/>
              <a:gd name="T64" fmla="*/ 478 w 526"/>
              <a:gd name="T65" fmla="*/ 210 h 269"/>
              <a:gd name="T66" fmla="*/ 501 w 526"/>
              <a:gd name="T67" fmla="*/ 190 h 269"/>
              <a:gd name="T68" fmla="*/ 516 w 526"/>
              <a:gd name="T69" fmla="*/ 169 h 269"/>
              <a:gd name="T70" fmla="*/ 523 w 526"/>
              <a:gd name="T71" fmla="*/ 14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 name="Rectangle 16"/>
          <p:cNvSpPr>
            <a:spLocks noChangeArrowheads="1"/>
          </p:cNvSpPr>
          <p:nvPr/>
        </p:nvSpPr>
        <p:spPr bwMode="auto">
          <a:xfrm>
            <a:off x="1963738" y="2138363"/>
            <a:ext cx="430212"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lot</a:t>
            </a:r>
          </a:p>
        </p:txBody>
      </p:sp>
      <p:sp>
        <p:nvSpPr>
          <p:cNvPr id="15" name="Rectangle 17"/>
          <p:cNvSpPr>
            <a:spLocks noChangeArrowheads="1"/>
          </p:cNvSpPr>
          <p:nvPr/>
        </p:nvSpPr>
        <p:spPr bwMode="auto">
          <a:xfrm>
            <a:off x="4424363" y="1811338"/>
            <a:ext cx="83502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dname</a:t>
            </a:r>
          </a:p>
        </p:txBody>
      </p:sp>
      <p:sp>
        <p:nvSpPr>
          <p:cNvPr id="16" name="Rectangle 18"/>
          <p:cNvSpPr>
            <a:spLocks noChangeArrowheads="1"/>
          </p:cNvSpPr>
          <p:nvPr/>
        </p:nvSpPr>
        <p:spPr bwMode="auto">
          <a:xfrm>
            <a:off x="5141913" y="2135188"/>
            <a:ext cx="85725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budget</a:t>
            </a:r>
          </a:p>
        </p:txBody>
      </p:sp>
      <p:sp>
        <p:nvSpPr>
          <p:cNvPr id="17" name="Rectangle 19"/>
          <p:cNvSpPr>
            <a:spLocks noChangeArrowheads="1"/>
          </p:cNvSpPr>
          <p:nvPr/>
        </p:nvSpPr>
        <p:spPr bwMode="auto">
          <a:xfrm>
            <a:off x="3744913" y="2138363"/>
            <a:ext cx="4857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did</a:t>
            </a:r>
          </a:p>
        </p:txBody>
      </p:sp>
      <p:sp>
        <p:nvSpPr>
          <p:cNvPr id="18" name="Rectangle 20"/>
          <p:cNvSpPr>
            <a:spLocks noChangeArrowheads="1"/>
          </p:cNvSpPr>
          <p:nvPr/>
        </p:nvSpPr>
        <p:spPr bwMode="auto">
          <a:xfrm>
            <a:off x="2797175" y="1587500"/>
            <a:ext cx="700088"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since</a:t>
            </a:r>
          </a:p>
        </p:txBody>
      </p:sp>
      <p:sp>
        <p:nvSpPr>
          <p:cNvPr id="19" name="Rectangle 21"/>
          <p:cNvSpPr>
            <a:spLocks noChangeArrowheads="1"/>
          </p:cNvSpPr>
          <p:nvPr/>
        </p:nvSpPr>
        <p:spPr bwMode="auto">
          <a:xfrm>
            <a:off x="1119188" y="1800225"/>
            <a:ext cx="7112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name</a:t>
            </a:r>
          </a:p>
        </p:txBody>
      </p:sp>
      <p:sp>
        <p:nvSpPr>
          <p:cNvPr id="20" name="Rectangle 22"/>
          <p:cNvSpPr>
            <a:spLocks noChangeArrowheads="1"/>
          </p:cNvSpPr>
          <p:nvPr/>
        </p:nvSpPr>
        <p:spPr bwMode="auto">
          <a:xfrm>
            <a:off x="2724150" y="2801938"/>
            <a:ext cx="10953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Works_In</a:t>
            </a:r>
          </a:p>
        </p:txBody>
      </p:sp>
      <p:sp>
        <p:nvSpPr>
          <p:cNvPr id="21" name="Rectangle 23"/>
          <p:cNvSpPr>
            <a:spLocks noChangeArrowheads="1"/>
          </p:cNvSpPr>
          <p:nvPr/>
        </p:nvSpPr>
        <p:spPr bwMode="auto">
          <a:xfrm>
            <a:off x="4329113" y="2824163"/>
            <a:ext cx="14224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Departments</a:t>
            </a:r>
          </a:p>
        </p:txBody>
      </p:sp>
      <p:sp>
        <p:nvSpPr>
          <p:cNvPr id="22" name="Rectangle 24"/>
          <p:cNvSpPr>
            <a:spLocks noChangeArrowheads="1"/>
          </p:cNvSpPr>
          <p:nvPr/>
        </p:nvSpPr>
        <p:spPr bwMode="auto">
          <a:xfrm>
            <a:off x="889000" y="2824163"/>
            <a:ext cx="1252538"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Employees</a:t>
            </a:r>
          </a:p>
        </p:txBody>
      </p:sp>
      <p:sp>
        <p:nvSpPr>
          <p:cNvPr id="23" name="Rectangle 25"/>
          <p:cNvSpPr>
            <a:spLocks noChangeArrowheads="1"/>
          </p:cNvSpPr>
          <p:nvPr/>
        </p:nvSpPr>
        <p:spPr bwMode="auto">
          <a:xfrm>
            <a:off x="390525" y="2125663"/>
            <a:ext cx="53022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ssn</a:t>
            </a:r>
          </a:p>
        </p:txBody>
      </p:sp>
      <p:sp>
        <p:nvSpPr>
          <p:cNvPr id="24" name="Line 26"/>
          <p:cNvSpPr>
            <a:spLocks noChangeShapeType="1"/>
          </p:cNvSpPr>
          <p:nvPr/>
        </p:nvSpPr>
        <p:spPr bwMode="auto">
          <a:xfrm>
            <a:off x="1439863" y="2170113"/>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5" name="Line 27"/>
          <p:cNvSpPr>
            <a:spLocks noChangeShapeType="1"/>
          </p:cNvSpPr>
          <p:nvPr/>
        </p:nvSpPr>
        <p:spPr bwMode="auto">
          <a:xfrm>
            <a:off x="682625" y="2516188"/>
            <a:ext cx="627063" cy="2476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6" name="Line 28"/>
          <p:cNvSpPr>
            <a:spLocks noChangeShapeType="1"/>
          </p:cNvSpPr>
          <p:nvPr/>
        </p:nvSpPr>
        <p:spPr bwMode="auto">
          <a:xfrm flipH="1">
            <a:off x="1858963" y="2516188"/>
            <a:ext cx="401637" cy="225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7" name="Line 29"/>
          <p:cNvSpPr>
            <a:spLocks noChangeShapeType="1"/>
          </p:cNvSpPr>
          <p:nvPr/>
        </p:nvSpPr>
        <p:spPr bwMode="auto">
          <a:xfrm flipH="1">
            <a:off x="2082800" y="2943225"/>
            <a:ext cx="581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8" name="Line 30"/>
          <p:cNvSpPr>
            <a:spLocks noChangeShapeType="1"/>
          </p:cNvSpPr>
          <p:nvPr/>
        </p:nvSpPr>
        <p:spPr bwMode="auto">
          <a:xfrm>
            <a:off x="3930650" y="2960688"/>
            <a:ext cx="42227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9" name="Line 31"/>
          <p:cNvSpPr>
            <a:spLocks noChangeShapeType="1"/>
          </p:cNvSpPr>
          <p:nvPr/>
        </p:nvSpPr>
        <p:spPr bwMode="auto">
          <a:xfrm>
            <a:off x="3098800" y="1963738"/>
            <a:ext cx="185738" cy="6191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 name="Line 32"/>
          <p:cNvSpPr>
            <a:spLocks noChangeShapeType="1"/>
          </p:cNvSpPr>
          <p:nvPr/>
        </p:nvSpPr>
        <p:spPr bwMode="auto">
          <a:xfrm>
            <a:off x="4060825" y="2538413"/>
            <a:ext cx="5556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1" name="Line 33"/>
          <p:cNvSpPr>
            <a:spLocks noChangeShapeType="1"/>
          </p:cNvSpPr>
          <p:nvPr/>
        </p:nvSpPr>
        <p:spPr bwMode="auto">
          <a:xfrm>
            <a:off x="4781550" y="2222500"/>
            <a:ext cx="119063" cy="558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2" name="Line 34"/>
          <p:cNvSpPr>
            <a:spLocks noChangeShapeType="1"/>
          </p:cNvSpPr>
          <p:nvPr/>
        </p:nvSpPr>
        <p:spPr bwMode="auto">
          <a:xfrm flipH="1">
            <a:off x="5249863" y="2508250"/>
            <a:ext cx="317500" cy="2460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3" name="Rectangle 35"/>
          <p:cNvSpPr>
            <a:spLocks noChangeArrowheads="1"/>
          </p:cNvSpPr>
          <p:nvPr/>
        </p:nvSpPr>
        <p:spPr bwMode="auto">
          <a:xfrm>
            <a:off x="7199313" y="2674938"/>
            <a:ext cx="13081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Reports_To</a:t>
            </a:r>
          </a:p>
        </p:txBody>
      </p:sp>
      <p:sp>
        <p:nvSpPr>
          <p:cNvPr id="34" name="Freeform 36"/>
          <p:cNvSpPr>
            <a:spLocks/>
          </p:cNvSpPr>
          <p:nvPr/>
        </p:nvSpPr>
        <p:spPr bwMode="auto">
          <a:xfrm>
            <a:off x="7242175" y="152400"/>
            <a:ext cx="593725" cy="530225"/>
          </a:xfrm>
          <a:custGeom>
            <a:avLst/>
            <a:gdLst>
              <a:gd name="T0" fmla="*/ 371 w 374"/>
              <a:gd name="T1" fmla="*/ 150 h 334"/>
              <a:gd name="T2" fmla="*/ 366 w 374"/>
              <a:gd name="T3" fmla="*/ 122 h 334"/>
              <a:gd name="T4" fmla="*/ 355 w 374"/>
              <a:gd name="T5" fmla="*/ 95 h 334"/>
              <a:gd name="T6" fmla="*/ 339 w 374"/>
              <a:gd name="T7" fmla="*/ 70 h 334"/>
              <a:gd name="T8" fmla="*/ 318 w 374"/>
              <a:gd name="T9" fmla="*/ 49 h 334"/>
              <a:gd name="T10" fmla="*/ 293 w 374"/>
              <a:gd name="T11" fmla="*/ 29 h 334"/>
              <a:gd name="T12" fmla="*/ 265 w 374"/>
              <a:gd name="T13" fmla="*/ 15 h 334"/>
              <a:gd name="T14" fmla="*/ 234 w 374"/>
              <a:gd name="T15" fmla="*/ 5 h 334"/>
              <a:gd name="T16" fmla="*/ 202 w 374"/>
              <a:gd name="T17" fmla="*/ 0 h 334"/>
              <a:gd name="T18" fmla="*/ 170 w 374"/>
              <a:gd name="T19" fmla="*/ 0 h 334"/>
              <a:gd name="T20" fmla="*/ 138 w 374"/>
              <a:gd name="T21" fmla="*/ 5 h 334"/>
              <a:gd name="T22" fmla="*/ 108 w 374"/>
              <a:gd name="T23" fmla="*/ 15 h 334"/>
              <a:gd name="T24" fmla="*/ 80 w 374"/>
              <a:gd name="T25" fmla="*/ 29 h 334"/>
              <a:gd name="T26" fmla="*/ 55 w 374"/>
              <a:gd name="T27" fmla="*/ 49 h 334"/>
              <a:gd name="T28" fmla="*/ 33 w 374"/>
              <a:gd name="T29" fmla="*/ 70 h 334"/>
              <a:gd name="T30" fmla="*/ 17 w 374"/>
              <a:gd name="T31" fmla="*/ 95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2 h 334"/>
              <a:gd name="T44" fmla="*/ 55 w 374"/>
              <a:gd name="T45" fmla="*/ 283 h 334"/>
              <a:gd name="T46" fmla="*/ 80 w 374"/>
              <a:gd name="T47" fmla="*/ 303 h 334"/>
              <a:gd name="T48" fmla="*/ 108 w 374"/>
              <a:gd name="T49" fmla="*/ 317 h 334"/>
              <a:gd name="T50" fmla="*/ 138 w 374"/>
              <a:gd name="T51" fmla="*/ 327 h 334"/>
              <a:gd name="T52" fmla="*/ 170 w 374"/>
              <a:gd name="T53" fmla="*/ 331 h 334"/>
              <a:gd name="T54" fmla="*/ 202 w 374"/>
              <a:gd name="T55" fmla="*/ 331 h 334"/>
              <a:gd name="T56" fmla="*/ 234 w 374"/>
              <a:gd name="T57" fmla="*/ 327 h 334"/>
              <a:gd name="T58" fmla="*/ 265 w 374"/>
              <a:gd name="T59" fmla="*/ 317 h 334"/>
              <a:gd name="T60" fmla="*/ 293 w 374"/>
              <a:gd name="T61" fmla="*/ 303 h 334"/>
              <a:gd name="T62" fmla="*/ 318 w 374"/>
              <a:gd name="T63" fmla="*/ 283 h 334"/>
              <a:gd name="T64" fmla="*/ 339 w 374"/>
              <a:gd name="T65" fmla="*/ 262 h 334"/>
              <a:gd name="T66" fmla="*/ 355 w 374"/>
              <a:gd name="T67" fmla="*/ 235 h 334"/>
              <a:gd name="T68" fmla="*/ 366 w 374"/>
              <a:gd name="T69" fmla="*/ 208 h 334"/>
              <a:gd name="T70" fmla="*/ 371 w 374"/>
              <a:gd name="T71" fmla="*/ 18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35" name="Freeform 37"/>
          <p:cNvSpPr>
            <a:spLocks/>
          </p:cNvSpPr>
          <p:nvPr/>
        </p:nvSpPr>
        <p:spPr bwMode="auto">
          <a:xfrm>
            <a:off x="6710363" y="542925"/>
            <a:ext cx="593725" cy="530225"/>
          </a:xfrm>
          <a:custGeom>
            <a:avLst/>
            <a:gdLst>
              <a:gd name="T0" fmla="*/ 371 w 374"/>
              <a:gd name="T1" fmla="*/ 150 h 334"/>
              <a:gd name="T2" fmla="*/ 366 w 374"/>
              <a:gd name="T3" fmla="*/ 122 h 334"/>
              <a:gd name="T4" fmla="*/ 355 w 374"/>
              <a:gd name="T5" fmla="*/ 94 h 334"/>
              <a:gd name="T6" fmla="*/ 339 w 374"/>
              <a:gd name="T7" fmla="*/ 70 h 334"/>
              <a:gd name="T8" fmla="*/ 317 w 374"/>
              <a:gd name="T9" fmla="*/ 47 h 334"/>
              <a:gd name="T10" fmla="*/ 292 w 374"/>
              <a:gd name="T11" fmla="*/ 29 h 334"/>
              <a:gd name="T12" fmla="*/ 265 w 374"/>
              <a:gd name="T13" fmla="*/ 14 h 334"/>
              <a:gd name="T14" fmla="*/ 235 w 374"/>
              <a:gd name="T15" fmla="*/ 4 h 334"/>
              <a:gd name="T16" fmla="*/ 202 w 374"/>
              <a:gd name="T17" fmla="*/ 0 h 334"/>
              <a:gd name="T18" fmla="*/ 170 w 374"/>
              <a:gd name="T19" fmla="*/ 0 h 334"/>
              <a:gd name="T20" fmla="*/ 138 w 374"/>
              <a:gd name="T21" fmla="*/ 4 h 334"/>
              <a:gd name="T22" fmla="*/ 107 w 374"/>
              <a:gd name="T23" fmla="*/ 14 h 334"/>
              <a:gd name="T24" fmla="*/ 80 w 374"/>
              <a:gd name="T25" fmla="*/ 29 h 334"/>
              <a:gd name="T26" fmla="*/ 55 w 374"/>
              <a:gd name="T27" fmla="*/ 47 h 334"/>
              <a:gd name="T28" fmla="*/ 33 w 374"/>
              <a:gd name="T29" fmla="*/ 70 h 334"/>
              <a:gd name="T30" fmla="*/ 17 w 374"/>
              <a:gd name="T31" fmla="*/ 94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1 h 334"/>
              <a:gd name="T44" fmla="*/ 55 w 374"/>
              <a:gd name="T45" fmla="*/ 283 h 334"/>
              <a:gd name="T46" fmla="*/ 80 w 374"/>
              <a:gd name="T47" fmla="*/ 301 h 334"/>
              <a:gd name="T48" fmla="*/ 107 w 374"/>
              <a:gd name="T49" fmla="*/ 316 h 334"/>
              <a:gd name="T50" fmla="*/ 138 w 374"/>
              <a:gd name="T51" fmla="*/ 325 h 334"/>
              <a:gd name="T52" fmla="*/ 170 w 374"/>
              <a:gd name="T53" fmla="*/ 331 h 334"/>
              <a:gd name="T54" fmla="*/ 202 w 374"/>
              <a:gd name="T55" fmla="*/ 331 h 334"/>
              <a:gd name="T56" fmla="*/ 235 w 374"/>
              <a:gd name="T57" fmla="*/ 325 h 334"/>
              <a:gd name="T58" fmla="*/ 265 w 374"/>
              <a:gd name="T59" fmla="*/ 316 h 334"/>
              <a:gd name="T60" fmla="*/ 292 w 374"/>
              <a:gd name="T61" fmla="*/ 301 h 334"/>
              <a:gd name="T62" fmla="*/ 317 w 374"/>
              <a:gd name="T63" fmla="*/ 283 h 334"/>
              <a:gd name="T64" fmla="*/ 339 w 374"/>
              <a:gd name="T65" fmla="*/ 261 h 334"/>
              <a:gd name="T66" fmla="*/ 355 w 374"/>
              <a:gd name="T67" fmla="*/ 235 h 334"/>
              <a:gd name="T68" fmla="*/ 366 w 374"/>
              <a:gd name="T69" fmla="*/ 208 h 334"/>
              <a:gd name="T70" fmla="*/ 371 w 374"/>
              <a:gd name="T71" fmla="*/ 18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36" name="Freeform 38"/>
          <p:cNvSpPr>
            <a:spLocks/>
          </p:cNvSpPr>
          <p:nvPr/>
        </p:nvSpPr>
        <p:spPr bwMode="auto">
          <a:xfrm>
            <a:off x="7796213" y="542925"/>
            <a:ext cx="592137" cy="530225"/>
          </a:xfrm>
          <a:custGeom>
            <a:avLst/>
            <a:gdLst>
              <a:gd name="T0" fmla="*/ 1 w 373"/>
              <a:gd name="T1" fmla="*/ 180 h 334"/>
              <a:gd name="T2" fmla="*/ 6 w 373"/>
              <a:gd name="T3" fmla="*/ 208 h 334"/>
              <a:gd name="T4" fmla="*/ 17 w 373"/>
              <a:gd name="T5" fmla="*/ 235 h 334"/>
              <a:gd name="T6" fmla="*/ 33 w 373"/>
              <a:gd name="T7" fmla="*/ 261 h 334"/>
              <a:gd name="T8" fmla="*/ 55 w 373"/>
              <a:gd name="T9" fmla="*/ 283 h 334"/>
              <a:gd name="T10" fmla="*/ 80 w 373"/>
              <a:gd name="T11" fmla="*/ 301 h 334"/>
              <a:gd name="T12" fmla="*/ 107 w 373"/>
              <a:gd name="T13" fmla="*/ 316 h 334"/>
              <a:gd name="T14" fmla="*/ 137 w 373"/>
              <a:gd name="T15" fmla="*/ 325 h 334"/>
              <a:gd name="T16" fmla="*/ 170 w 373"/>
              <a:gd name="T17" fmla="*/ 331 h 334"/>
              <a:gd name="T18" fmla="*/ 201 w 373"/>
              <a:gd name="T19" fmla="*/ 331 h 334"/>
              <a:gd name="T20" fmla="*/ 234 w 373"/>
              <a:gd name="T21" fmla="*/ 325 h 334"/>
              <a:gd name="T22" fmla="*/ 264 w 373"/>
              <a:gd name="T23" fmla="*/ 316 h 334"/>
              <a:gd name="T24" fmla="*/ 292 w 373"/>
              <a:gd name="T25" fmla="*/ 301 h 334"/>
              <a:gd name="T26" fmla="*/ 317 w 373"/>
              <a:gd name="T27" fmla="*/ 283 h 334"/>
              <a:gd name="T28" fmla="*/ 338 w 373"/>
              <a:gd name="T29" fmla="*/ 261 h 334"/>
              <a:gd name="T30" fmla="*/ 354 w 373"/>
              <a:gd name="T31" fmla="*/ 235 h 334"/>
              <a:gd name="T32" fmla="*/ 366 w 373"/>
              <a:gd name="T33" fmla="*/ 208 h 334"/>
              <a:gd name="T34" fmla="*/ 372 w 373"/>
              <a:gd name="T35" fmla="*/ 179 h 334"/>
              <a:gd name="T36" fmla="*/ 372 w 373"/>
              <a:gd name="T37" fmla="*/ 150 h 334"/>
              <a:gd name="T38" fmla="*/ 366 w 373"/>
              <a:gd name="T39" fmla="*/ 122 h 334"/>
              <a:gd name="T40" fmla="*/ 354 w 373"/>
              <a:gd name="T41" fmla="*/ 94 h 334"/>
              <a:gd name="T42" fmla="*/ 338 w 373"/>
              <a:gd name="T43" fmla="*/ 70 h 334"/>
              <a:gd name="T44" fmla="*/ 317 w 373"/>
              <a:gd name="T45" fmla="*/ 47 h 334"/>
              <a:gd name="T46" fmla="*/ 292 w 373"/>
              <a:gd name="T47" fmla="*/ 29 h 334"/>
              <a:gd name="T48" fmla="*/ 264 w 373"/>
              <a:gd name="T49" fmla="*/ 14 h 334"/>
              <a:gd name="T50" fmla="*/ 234 w 373"/>
              <a:gd name="T51" fmla="*/ 4 h 334"/>
              <a:gd name="T52" fmla="*/ 201 w 373"/>
              <a:gd name="T53" fmla="*/ 0 h 334"/>
              <a:gd name="T54" fmla="*/ 170 w 373"/>
              <a:gd name="T55" fmla="*/ 0 h 334"/>
              <a:gd name="T56" fmla="*/ 137 w 373"/>
              <a:gd name="T57" fmla="*/ 4 h 334"/>
              <a:gd name="T58" fmla="*/ 107 w 373"/>
              <a:gd name="T59" fmla="*/ 14 h 334"/>
              <a:gd name="T60" fmla="*/ 80 w 373"/>
              <a:gd name="T61" fmla="*/ 29 h 334"/>
              <a:gd name="T62" fmla="*/ 55 w 373"/>
              <a:gd name="T63" fmla="*/ 47 h 334"/>
              <a:gd name="T64" fmla="*/ 33 w 373"/>
              <a:gd name="T65" fmla="*/ 70 h 334"/>
              <a:gd name="T66" fmla="*/ 17 w 373"/>
              <a:gd name="T67" fmla="*/ 95 h 334"/>
              <a:gd name="T68" fmla="*/ 6 w 373"/>
              <a:gd name="T69" fmla="*/ 122 h 334"/>
              <a:gd name="T70" fmla="*/ 1 w 373"/>
              <a:gd name="T71" fmla="*/ 15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37" name="Freeform 39"/>
          <p:cNvSpPr>
            <a:spLocks/>
          </p:cNvSpPr>
          <p:nvPr/>
        </p:nvSpPr>
        <p:spPr bwMode="auto">
          <a:xfrm>
            <a:off x="7242175" y="1395413"/>
            <a:ext cx="1179513" cy="547687"/>
          </a:xfrm>
          <a:custGeom>
            <a:avLst/>
            <a:gdLst>
              <a:gd name="T0" fmla="*/ 742 w 743"/>
              <a:gd name="T1" fmla="*/ 344 h 345"/>
              <a:gd name="T2" fmla="*/ 742 w 743"/>
              <a:gd name="T3" fmla="*/ 0 h 345"/>
              <a:gd name="T4" fmla="*/ 0 w 743"/>
              <a:gd name="T5" fmla="*/ 0 h 345"/>
              <a:gd name="T6" fmla="*/ 0 w 743"/>
              <a:gd name="T7" fmla="*/ 344 h 345"/>
              <a:gd name="T8" fmla="*/ 742 w 743"/>
              <a:gd name="T9" fmla="*/ 344 h 345"/>
            </a:gdLst>
            <a:ahLst/>
            <a:cxnLst>
              <a:cxn ang="0">
                <a:pos x="T0" y="T1"/>
              </a:cxn>
              <a:cxn ang="0">
                <a:pos x="T2" y="T3"/>
              </a:cxn>
              <a:cxn ang="0">
                <a:pos x="T4" y="T5"/>
              </a:cxn>
              <a:cxn ang="0">
                <a:pos x="T6" y="T7"/>
              </a:cxn>
              <a:cxn ang="0">
                <a:pos x="T8" y="T9"/>
              </a:cxn>
            </a:cxnLst>
            <a:rect l="0" t="0" r="r" b="b"/>
            <a:pathLst>
              <a:path w="743" h="345">
                <a:moveTo>
                  <a:pt x="742" y="344"/>
                </a:moveTo>
                <a:lnTo>
                  <a:pt x="742" y="0"/>
                </a:lnTo>
                <a:lnTo>
                  <a:pt x="0" y="0"/>
                </a:lnTo>
                <a:lnTo>
                  <a:pt x="0" y="344"/>
                </a:lnTo>
                <a:lnTo>
                  <a:pt x="742" y="34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38" name="Freeform 40"/>
          <p:cNvSpPr>
            <a:spLocks/>
          </p:cNvSpPr>
          <p:nvPr/>
        </p:nvSpPr>
        <p:spPr bwMode="auto">
          <a:xfrm>
            <a:off x="7081838" y="2379663"/>
            <a:ext cx="1477962" cy="873125"/>
          </a:xfrm>
          <a:custGeom>
            <a:avLst/>
            <a:gdLst>
              <a:gd name="T0" fmla="*/ 0 w 931"/>
              <a:gd name="T1" fmla="*/ 273 h 550"/>
              <a:gd name="T2" fmla="*/ 460 w 931"/>
              <a:gd name="T3" fmla="*/ 0 h 550"/>
              <a:gd name="T4" fmla="*/ 930 w 931"/>
              <a:gd name="T5" fmla="*/ 283 h 550"/>
              <a:gd name="T6" fmla="*/ 460 w 931"/>
              <a:gd name="T7" fmla="*/ 549 h 550"/>
              <a:gd name="T8" fmla="*/ 0 w 931"/>
              <a:gd name="T9" fmla="*/ 273 h 550"/>
            </a:gdLst>
            <a:ahLst/>
            <a:cxnLst>
              <a:cxn ang="0">
                <a:pos x="T0" y="T1"/>
              </a:cxn>
              <a:cxn ang="0">
                <a:pos x="T2" y="T3"/>
              </a:cxn>
              <a:cxn ang="0">
                <a:pos x="T4" y="T5"/>
              </a:cxn>
              <a:cxn ang="0">
                <a:pos x="T6" y="T7"/>
              </a:cxn>
              <a:cxn ang="0">
                <a:pos x="T8" y="T9"/>
              </a:cxn>
            </a:cxnLst>
            <a:rect l="0" t="0" r="r" b="b"/>
            <a:pathLst>
              <a:path w="931" h="550">
                <a:moveTo>
                  <a:pt x="0" y="273"/>
                </a:moveTo>
                <a:lnTo>
                  <a:pt x="460" y="0"/>
                </a:lnTo>
                <a:lnTo>
                  <a:pt x="930" y="283"/>
                </a:lnTo>
                <a:lnTo>
                  <a:pt x="460" y="549"/>
                </a:lnTo>
                <a:lnTo>
                  <a:pt x="0" y="27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39" name="Rectangle 41"/>
          <p:cNvSpPr>
            <a:spLocks noChangeArrowheads="1"/>
          </p:cNvSpPr>
          <p:nvPr/>
        </p:nvSpPr>
        <p:spPr bwMode="auto">
          <a:xfrm>
            <a:off x="7858125" y="666750"/>
            <a:ext cx="430213"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lot</a:t>
            </a:r>
          </a:p>
        </p:txBody>
      </p:sp>
      <p:sp>
        <p:nvSpPr>
          <p:cNvPr id="40" name="Rectangle 42"/>
          <p:cNvSpPr>
            <a:spLocks noChangeArrowheads="1"/>
          </p:cNvSpPr>
          <p:nvPr/>
        </p:nvSpPr>
        <p:spPr bwMode="auto">
          <a:xfrm>
            <a:off x="7191375" y="223838"/>
            <a:ext cx="7112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name</a:t>
            </a:r>
          </a:p>
        </p:txBody>
      </p:sp>
      <p:sp>
        <p:nvSpPr>
          <p:cNvPr id="41" name="Rectangle 43"/>
          <p:cNvSpPr>
            <a:spLocks noChangeArrowheads="1"/>
          </p:cNvSpPr>
          <p:nvPr/>
        </p:nvSpPr>
        <p:spPr bwMode="auto">
          <a:xfrm>
            <a:off x="7170738" y="1492250"/>
            <a:ext cx="1252537"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Employees</a:t>
            </a:r>
          </a:p>
        </p:txBody>
      </p:sp>
      <p:sp>
        <p:nvSpPr>
          <p:cNvPr id="42" name="Rectangle 44"/>
          <p:cNvSpPr>
            <a:spLocks noChangeArrowheads="1"/>
          </p:cNvSpPr>
          <p:nvPr/>
        </p:nvSpPr>
        <p:spPr bwMode="auto">
          <a:xfrm>
            <a:off x="8210550" y="2139950"/>
            <a:ext cx="900113" cy="577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r>
              <a:rPr lang="es-ES_tradnl" sz="1600" b="1">
                <a:solidFill>
                  <a:srgbClr val="000000"/>
                </a:solidFill>
                <a:latin typeface="Arial" panose="020B0604020202020204" pitchFamily="34" charset="0"/>
              </a:rPr>
              <a:t>subor-dinate</a:t>
            </a:r>
          </a:p>
        </p:txBody>
      </p:sp>
      <p:sp>
        <p:nvSpPr>
          <p:cNvPr id="43" name="Rectangle 45"/>
          <p:cNvSpPr>
            <a:spLocks noChangeArrowheads="1"/>
          </p:cNvSpPr>
          <p:nvPr/>
        </p:nvSpPr>
        <p:spPr bwMode="auto">
          <a:xfrm>
            <a:off x="6678613" y="1952625"/>
            <a:ext cx="831850" cy="577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r>
              <a:rPr lang="es-ES_tradnl" sz="1600" b="1">
                <a:solidFill>
                  <a:srgbClr val="000000"/>
                </a:solidFill>
                <a:latin typeface="Arial" panose="020B0604020202020204" pitchFamily="34" charset="0"/>
              </a:rPr>
              <a:t>super-visor</a:t>
            </a:r>
          </a:p>
        </p:txBody>
      </p:sp>
      <p:sp>
        <p:nvSpPr>
          <p:cNvPr id="44" name="Rectangle 46"/>
          <p:cNvSpPr>
            <a:spLocks noChangeArrowheads="1"/>
          </p:cNvSpPr>
          <p:nvPr/>
        </p:nvSpPr>
        <p:spPr bwMode="auto">
          <a:xfrm>
            <a:off x="6742113" y="654050"/>
            <a:ext cx="53022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ssn</a:t>
            </a:r>
          </a:p>
        </p:txBody>
      </p:sp>
      <p:sp>
        <p:nvSpPr>
          <p:cNvPr id="45" name="Line 47"/>
          <p:cNvSpPr>
            <a:spLocks noChangeShapeType="1"/>
          </p:cNvSpPr>
          <p:nvPr/>
        </p:nvSpPr>
        <p:spPr bwMode="auto">
          <a:xfrm>
            <a:off x="7480300" y="1984375"/>
            <a:ext cx="0" cy="5524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6" name="Line 48"/>
          <p:cNvSpPr>
            <a:spLocks noChangeShapeType="1"/>
          </p:cNvSpPr>
          <p:nvPr/>
        </p:nvSpPr>
        <p:spPr bwMode="auto">
          <a:xfrm>
            <a:off x="8147050" y="1965325"/>
            <a:ext cx="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 name="Line 49"/>
          <p:cNvSpPr>
            <a:spLocks noChangeShapeType="1"/>
          </p:cNvSpPr>
          <p:nvPr/>
        </p:nvSpPr>
        <p:spPr bwMode="auto">
          <a:xfrm>
            <a:off x="7002463" y="1057275"/>
            <a:ext cx="400050" cy="328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8" name="Line 50"/>
          <p:cNvSpPr>
            <a:spLocks noChangeShapeType="1"/>
          </p:cNvSpPr>
          <p:nvPr/>
        </p:nvSpPr>
        <p:spPr bwMode="auto">
          <a:xfrm>
            <a:off x="7539038" y="696913"/>
            <a:ext cx="117475" cy="72548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9" name="Line 51"/>
          <p:cNvSpPr>
            <a:spLocks noChangeShapeType="1"/>
          </p:cNvSpPr>
          <p:nvPr/>
        </p:nvSpPr>
        <p:spPr bwMode="auto">
          <a:xfrm flipH="1">
            <a:off x="7886700" y="1104900"/>
            <a:ext cx="209550" cy="3000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xmlns="" val="3946961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02167" y="1527175"/>
            <a:ext cx="11338984" cy="4572000"/>
          </a:xfrm>
        </p:spPr>
        <p:txBody>
          <a:bodyPr/>
          <a:lstStyle/>
          <a:p>
            <a:r>
              <a:rPr lang="en-US" altLang="zh-TW" sz="2800" smtClean="0"/>
              <a:t>Two general approaches depending on disjointness and completeness</a:t>
            </a:r>
          </a:p>
          <a:p>
            <a:pPr lvl="1"/>
            <a:r>
              <a:rPr lang="en-US" altLang="zh-TW" sz="2400" smtClean="0"/>
              <a:t>For disjoint </a:t>
            </a:r>
            <a:r>
              <a:rPr lang="en-US" altLang="zh-TW" sz="2400" b="1" smtClean="0"/>
              <a:t>AND</a:t>
            </a:r>
            <a:r>
              <a:rPr lang="en-US" altLang="zh-TW" sz="2400" smtClean="0"/>
              <a:t> complete mapping class hierarchy: </a:t>
            </a:r>
          </a:p>
          <a:p>
            <a:pPr lvl="1"/>
            <a:r>
              <a:rPr lang="en-US" altLang="zh-TW" sz="2400" smtClean="0"/>
              <a:t>DO NOT create a table for the super class entity set</a:t>
            </a:r>
          </a:p>
          <a:p>
            <a:pPr lvl="1"/>
            <a:r>
              <a:rPr lang="en-US" altLang="zh-TW" sz="2400" smtClean="0"/>
              <a:t>Create a table for each subclass entity set include all attributes of that subclass entity set and attributes of the superclass entity set</a:t>
            </a:r>
          </a:p>
          <a:p>
            <a:pPr lvl="1"/>
            <a:endParaRPr lang="en-US" altLang="zh-TW" sz="2400" smtClean="0"/>
          </a:p>
          <a:p>
            <a:pPr lvl="1"/>
            <a:r>
              <a:rPr lang="en-US" altLang="zh-TW" sz="2400" smtClean="0"/>
              <a:t>Simple and Intuitive enough, need example?</a:t>
            </a:r>
          </a:p>
        </p:txBody>
      </p:sp>
      <p:sp>
        <p:nvSpPr>
          <p:cNvPr id="37890" name="Rectangle 2"/>
          <p:cNvSpPr>
            <a:spLocks noGrp="1" noChangeArrowheads="1"/>
          </p:cNvSpPr>
          <p:nvPr>
            <p:ph type="title"/>
          </p:nvPr>
        </p:nvSpPr>
        <p:spPr/>
        <p:txBody>
          <a:bodyPr/>
          <a:lstStyle/>
          <a:p>
            <a:r>
              <a:rPr lang="en-US" altLang="zh-TW" smtClean="0">
                <a:solidFill>
                  <a:srgbClr val="0000FF"/>
                </a:solidFill>
              </a:rPr>
              <a:t>Representing Class Hierarchy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94" name="Group 102"/>
          <p:cNvGraphicFramePr>
            <a:graphicFrameLocks noGrp="1"/>
          </p:cNvGraphicFramePr>
          <p:nvPr>
            <p:ph sz="half" idx="1"/>
          </p:nvPr>
        </p:nvGraphicFramePr>
        <p:xfrm>
          <a:off x="304801" y="5486400"/>
          <a:ext cx="6297083" cy="1188720"/>
        </p:xfrm>
        <a:graphic>
          <a:graphicData uri="http://schemas.openxmlformats.org/drawingml/2006/table">
            <a:tbl>
              <a:tblPr/>
              <a:tblGrid>
                <a:gridCol w="1259417"/>
                <a:gridCol w="1259416"/>
                <a:gridCol w="1259417"/>
                <a:gridCol w="1259416"/>
                <a:gridCol w="1259417"/>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SID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Major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GPA</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John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9999</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2.8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8888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EE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3.6</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837" name="Group 45"/>
          <p:cNvGraphicFramePr>
            <a:graphicFrameLocks noGrp="1"/>
          </p:cNvGraphicFramePr>
          <p:nvPr>
            <p:ph sz="half" idx="2"/>
          </p:nvPr>
        </p:nvGraphicFramePr>
        <p:xfrm>
          <a:off x="6807200" y="5486400"/>
          <a:ext cx="5181600" cy="1188720"/>
        </p:xfrm>
        <a:graphic>
          <a:graphicData uri="http://schemas.openxmlformats.org/drawingml/2006/table">
            <a:tbl>
              <a:tblPr/>
              <a:tblGrid>
                <a:gridCol w="1727200"/>
                <a:gridCol w="1727200"/>
                <a:gridCol w="17272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SSN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Dept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Homer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C.S.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Marge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Math</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14" name="Rectangle 2"/>
          <p:cNvSpPr>
            <a:spLocks noGrp="1" noChangeArrowheads="1"/>
          </p:cNvSpPr>
          <p:nvPr>
            <p:ph type="title"/>
          </p:nvPr>
        </p:nvSpPr>
        <p:spPr>
          <a:xfrm>
            <a:off x="508000" y="152400"/>
            <a:ext cx="3352800" cy="762000"/>
          </a:xfrm>
        </p:spPr>
        <p:txBody>
          <a:bodyPr/>
          <a:lstStyle/>
          <a:p>
            <a:r>
              <a:rPr lang="en-US" altLang="zh-TW" smtClean="0">
                <a:solidFill>
                  <a:srgbClr val="0000FF"/>
                </a:solidFill>
              </a:rPr>
              <a:t>Example</a:t>
            </a:r>
          </a:p>
        </p:txBody>
      </p:sp>
      <p:sp>
        <p:nvSpPr>
          <p:cNvPr id="38959" name="Rectangle 29"/>
          <p:cNvSpPr>
            <a:spLocks noChangeArrowheads="1"/>
          </p:cNvSpPr>
          <p:nvPr/>
        </p:nvSpPr>
        <p:spPr bwMode="auto">
          <a:xfrm>
            <a:off x="2438400" y="27432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60" name="Text Box 30"/>
          <p:cNvSpPr txBox="1">
            <a:spLocks noChangeArrowheads="1"/>
          </p:cNvSpPr>
          <p:nvPr/>
        </p:nvSpPr>
        <p:spPr bwMode="auto">
          <a:xfrm>
            <a:off x="2540000" y="2819401"/>
            <a:ext cx="1320800" cy="366713"/>
          </a:xfrm>
          <a:prstGeom prst="rect">
            <a:avLst/>
          </a:prstGeom>
          <a:noFill/>
          <a:ln w="9525">
            <a:noFill/>
            <a:miter lim="800000"/>
            <a:headEnd/>
            <a:tailEnd/>
          </a:ln>
        </p:spPr>
        <p:txBody>
          <a:bodyPr>
            <a:spAutoFit/>
          </a:bodyPr>
          <a:lstStyle/>
          <a:p>
            <a:pPr>
              <a:spcBef>
                <a:spcPct val="50000"/>
              </a:spcBef>
            </a:pPr>
            <a:r>
              <a:rPr lang="en-US" altLang="zh-TW"/>
              <a:t>Student</a:t>
            </a:r>
          </a:p>
        </p:txBody>
      </p:sp>
      <p:sp>
        <p:nvSpPr>
          <p:cNvPr id="38961" name="Oval 32"/>
          <p:cNvSpPr>
            <a:spLocks noChangeArrowheads="1"/>
          </p:cNvSpPr>
          <p:nvPr/>
        </p:nvSpPr>
        <p:spPr bwMode="auto">
          <a:xfrm>
            <a:off x="406400" y="2590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62" name="Oval 33"/>
          <p:cNvSpPr>
            <a:spLocks noChangeArrowheads="1"/>
          </p:cNvSpPr>
          <p:nvPr/>
        </p:nvSpPr>
        <p:spPr bwMode="auto">
          <a:xfrm>
            <a:off x="914400" y="35814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63" name="Oval 34"/>
          <p:cNvSpPr>
            <a:spLocks noChangeArrowheads="1"/>
          </p:cNvSpPr>
          <p:nvPr/>
        </p:nvSpPr>
        <p:spPr bwMode="auto">
          <a:xfrm>
            <a:off x="3556000" y="3657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64" name="Line 37"/>
          <p:cNvSpPr>
            <a:spLocks noChangeShapeType="1"/>
          </p:cNvSpPr>
          <p:nvPr/>
        </p:nvSpPr>
        <p:spPr bwMode="auto">
          <a:xfrm flipH="1" flipV="1">
            <a:off x="3454400" y="3200400"/>
            <a:ext cx="711200" cy="457200"/>
          </a:xfrm>
          <a:prstGeom prst="line">
            <a:avLst/>
          </a:prstGeom>
          <a:noFill/>
          <a:ln w="9525">
            <a:solidFill>
              <a:schemeClr val="tx1"/>
            </a:solidFill>
            <a:round/>
            <a:headEnd/>
            <a:tailEnd/>
          </a:ln>
        </p:spPr>
        <p:txBody>
          <a:bodyPr/>
          <a:lstStyle/>
          <a:p>
            <a:endParaRPr lang="en-US"/>
          </a:p>
        </p:txBody>
      </p:sp>
      <p:sp>
        <p:nvSpPr>
          <p:cNvPr id="38965" name="Line 38"/>
          <p:cNvSpPr>
            <a:spLocks noChangeShapeType="1"/>
          </p:cNvSpPr>
          <p:nvPr/>
        </p:nvSpPr>
        <p:spPr bwMode="auto">
          <a:xfrm flipV="1">
            <a:off x="2032000" y="3200400"/>
            <a:ext cx="914400" cy="457200"/>
          </a:xfrm>
          <a:prstGeom prst="line">
            <a:avLst/>
          </a:prstGeom>
          <a:noFill/>
          <a:ln w="9525">
            <a:solidFill>
              <a:schemeClr val="tx1"/>
            </a:solidFill>
            <a:round/>
            <a:headEnd/>
            <a:tailEnd/>
          </a:ln>
        </p:spPr>
        <p:txBody>
          <a:bodyPr/>
          <a:lstStyle/>
          <a:p>
            <a:endParaRPr lang="en-US"/>
          </a:p>
        </p:txBody>
      </p:sp>
      <p:sp>
        <p:nvSpPr>
          <p:cNvPr id="38966" name="Text Box 39"/>
          <p:cNvSpPr txBox="1">
            <a:spLocks noChangeArrowheads="1"/>
          </p:cNvSpPr>
          <p:nvPr/>
        </p:nvSpPr>
        <p:spPr bwMode="auto">
          <a:xfrm>
            <a:off x="711200" y="2667001"/>
            <a:ext cx="1016000" cy="366713"/>
          </a:xfrm>
          <a:prstGeom prst="rect">
            <a:avLst/>
          </a:prstGeom>
          <a:noFill/>
          <a:ln w="9525">
            <a:noFill/>
            <a:miter lim="800000"/>
            <a:headEnd/>
            <a:tailEnd/>
          </a:ln>
        </p:spPr>
        <p:txBody>
          <a:bodyPr>
            <a:spAutoFit/>
          </a:bodyPr>
          <a:lstStyle/>
          <a:p>
            <a:pPr>
              <a:spcBef>
                <a:spcPct val="50000"/>
              </a:spcBef>
            </a:pPr>
            <a:r>
              <a:rPr lang="en-US" altLang="zh-TW" u="sng"/>
              <a:t>SID</a:t>
            </a:r>
          </a:p>
        </p:txBody>
      </p:sp>
      <p:sp>
        <p:nvSpPr>
          <p:cNvPr id="38967" name="Text Box 41"/>
          <p:cNvSpPr txBox="1">
            <a:spLocks noChangeArrowheads="1"/>
          </p:cNvSpPr>
          <p:nvPr/>
        </p:nvSpPr>
        <p:spPr bwMode="auto">
          <a:xfrm>
            <a:off x="1117600" y="3657601"/>
            <a:ext cx="1016000" cy="366713"/>
          </a:xfrm>
          <a:prstGeom prst="rect">
            <a:avLst/>
          </a:prstGeom>
          <a:noFill/>
          <a:ln w="9525">
            <a:noFill/>
            <a:miter lim="800000"/>
            <a:headEnd/>
            <a:tailEnd/>
          </a:ln>
        </p:spPr>
        <p:txBody>
          <a:bodyPr>
            <a:spAutoFit/>
          </a:bodyPr>
          <a:lstStyle/>
          <a:p>
            <a:pPr>
              <a:spcBef>
                <a:spcPct val="50000"/>
              </a:spcBef>
            </a:pPr>
            <a:r>
              <a:rPr lang="en-US" altLang="zh-TW"/>
              <a:t>Major</a:t>
            </a:r>
          </a:p>
        </p:txBody>
      </p:sp>
      <p:sp>
        <p:nvSpPr>
          <p:cNvPr id="38968" name="Text Box 42"/>
          <p:cNvSpPr txBox="1">
            <a:spLocks noChangeArrowheads="1"/>
          </p:cNvSpPr>
          <p:nvPr/>
        </p:nvSpPr>
        <p:spPr bwMode="auto">
          <a:xfrm>
            <a:off x="3860800" y="3733800"/>
            <a:ext cx="914400" cy="366713"/>
          </a:xfrm>
          <a:prstGeom prst="rect">
            <a:avLst/>
          </a:prstGeom>
          <a:noFill/>
          <a:ln w="9525">
            <a:noFill/>
            <a:miter lim="800000"/>
            <a:headEnd/>
            <a:tailEnd/>
          </a:ln>
        </p:spPr>
        <p:txBody>
          <a:bodyPr>
            <a:spAutoFit/>
          </a:bodyPr>
          <a:lstStyle/>
          <a:p>
            <a:pPr>
              <a:spcBef>
                <a:spcPct val="50000"/>
              </a:spcBef>
            </a:pPr>
            <a:r>
              <a:rPr lang="en-US" altLang="zh-TW"/>
              <a:t>GPA</a:t>
            </a:r>
          </a:p>
        </p:txBody>
      </p:sp>
      <p:sp>
        <p:nvSpPr>
          <p:cNvPr id="38969" name="AutoShape 43"/>
          <p:cNvSpPr>
            <a:spLocks noChangeArrowheads="1"/>
          </p:cNvSpPr>
          <p:nvPr/>
        </p:nvSpPr>
        <p:spPr bwMode="auto">
          <a:xfrm>
            <a:off x="1625600" y="41148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38970" name="AutoShape 44"/>
          <p:cNvSpPr>
            <a:spLocks noChangeArrowheads="1"/>
          </p:cNvSpPr>
          <p:nvPr/>
        </p:nvSpPr>
        <p:spPr bwMode="auto">
          <a:xfrm>
            <a:off x="8331200" y="4114800"/>
            <a:ext cx="2540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38971" name="Rectangle 63"/>
          <p:cNvSpPr>
            <a:spLocks noChangeArrowheads="1"/>
          </p:cNvSpPr>
          <p:nvPr/>
        </p:nvSpPr>
        <p:spPr bwMode="auto">
          <a:xfrm>
            <a:off x="5384800" y="990600"/>
            <a:ext cx="2032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72" name="Text Box 64"/>
          <p:cNvSpPr txBox="1">
            <a:spLocks noChangeArrowheads="1"/>
          </p:cNvSpPr>
          <p:nvPr/>
        </p:nvSpPr>
        <p:spPr bwMode="auto">
          <a:xfrm>
            <a:off x="5486400" y="1066801"/>
            <a:ext cx="2235200" cy="366713"/>
          </a:xfrm>
          <a:prstGeom prst="rect">
            <a:avLst/>
          </a:prstGeom>
          <a:noFill/>
          <a:ln w="9525">
            <a:noFill/>
            <a:miter lim="800000"/>
            <a:headEnd/>
            <a:tailEnd/>
          </a:ln>
        </p:spPr>
        <p:txBody>
          <a:bodyPr>
            <a:spAutoFit/>
          </a:bodyPr>
          <a:lstStyle/>
          <a:p>
            <a:pPr>
              <a:spcBef>
                <a:spcPct val="50000"/>
              </a:spcBef>
            </a:pPr>
            <a:r>
              <a:rPr lang="en-US" altLang="zh-TW"/>
              <a:t>SJSU people</a:t>
            </a:r>
          </a:p>
        </p:txBody>
      </p:sp>
      <p:sp>
        <p:nvSpPr>
          <p:cNvPr id="38973" name="Line 66"/>
          <p:cNvSpPr>
            <a:spLocks noChangeShapeType="1"/>
          </p:cNvSpPr>
          <p:nvPr/>
        </p:nvSpPr>
        <p:spPr bwMode="auto">
          <a:xfrm>
            <a:off x="4673600" y="685800"/>
            <a:ext cx="711200" cy="457200"/>
          </a:xfrm>
          <a:prstGeom prst="line">
            <a:avLst/>
          </a:prstGeom>
          <a:noFill/>
          <a:ln w="9525">
            <a:solidFill>
              <a:schemeClr val="tx1"/>
            </a:solidFill>
            <a:round/>
            <a:headEnd/>
            <a:tailEnd/>
          </a:ln>
        </p:spPr>
        <p:txBody>
          <a:bodyPr/>
          <a:lstStyle/>
          <a:p>
            <a:endParaRPr lang="en-US"/>
          </a:p>
        </p:txBody>
      </p:sp>
      <p:sp>
        <p:nvSpPr>
          <p:cNvPr id="38974" name="Line 67"/>
          <p:cNvSpPr>
            <a:spLocks noChangeShapeType="1"/>
          </p:cNvSpPr>
          <p:nvPr/>
        </p:nvSpPr>
        <p:spPr bwMode="auto">
          <a:xfrm flipH="1">
            <a:off x="6197600" y="685800"/>
            <a:ext cx="508000" cy="304800"/>
          </a:xfrm>
          <a:prstGeom prst="line">
            <a:avLst/>
          </a:prstGeom>
          <a:noFill/>
          <a:ln w="9525">
            <a:solidFill>
              <a:schemeClr val="tx1"/>
            </a:solidFill>
            <a:round/>
            <a:headEnd/>
            <a:tailEnd/>
          </a:ln>
        </p:spPr>
        <p:txBody>
          <a:bodyPr/>
          <a:lstStyle/>
          <a:p>
            <a:endParaRPr lang="en-US"/>
          </a:p>
        </p:txBody>
      </p:sp>
      <p:sp>
        <p:nvSpPr>
          <p:cNvPr id="38975" name="Oval 70"/>
          <p:cNvSpPr>
            <a:spLocks noChangeArrowheads="1"/>
          </p:cNvSpPr>
          <p:nvPr/>
        </p:nvSpPr>
        <p:spPr bwMode="auto">
          <a:xfrm>
            <a:off x="3962400" y="1524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76" name="Text Box 71"/>
          <p:cNvSpPr txBox="1">
            <a:spLocks noChangeArrowheads="1"/>
          </p:cNvSpPr>
          <p:nvPr/>
        </p:nvSpPr>
        <p:spPr bwMode="auto">
          <a:xfrm>
            <a:off x="4165600" y="228601"/>
            <a:ext cx="1016000" cy="366713"/>
          </a:xfrm>
          <a:prstGeom prst="rect">
            <a:avLst/>
          </a:prstGeom>
          <a:noFill/>
          <a:ln w="9525">
            <a:noFill/>
            <a:miter lim="800000"/>
            <a:headEnd/>
            <a:tailEnd/>
          </a:ln>
        </p:spPr>
        <p:txBody>
          <a:bodyPr>
            <a:spAutoFit/>
          </a:bodyPr>
          <a:lstStyle/>
          <a:p>
            <a:pPr>
              <a:spcBef>
                <a:spcPct val="50000"/>
              </a:spcBef>
            </a:pPr>
            <a:r>
              <a:rPr lang="en-US" altLang="zh-TW" u="sng"/>
              <a:t>SSN</a:t>
            </a:r>
          </a:p>
        </p:txBody>
      </p:sp>
      <p:sp>
        <p:nvSpPr>
          <p:cNvPr id="38977" name="Oval 72"/>
          <p:cNvSpPr>
            <a:spLocks noChangeArrowheads="1"/>
          </p:cNvSpPr>
          <p:nvPr/>
        </p:nvSpPr>
        <p:spPr bwMode="auto">
          <a:xfrm>
            <a:off x="5892800" y="1524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78" name="Text Box 73"/>
          <p:cNvSpPr txBox="1">
            <a:spLocks noChangeArrowheads="1"/>
          </p:cNvSpPr>
          <p:nvPr/>
        </p:nvSpPr>
        <p:spPr bwMode="auto">
          <a:xfrm>
            <a:off x="5994400" y="2286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38979" name="AutoShape 74"/>
          <p:cNvSpPr>
            <a:spLocks noChangeArrowheads="1"/>
          </p:cNvSpPr>
          <p:nvPr/>
        </p:nvSpPr>
        <p:spPr bwMode="auto">
          <a:xfrm>
            <a:off x="5486400" y="2209800"/>
            <a:ext cx="1219200" cy="762000"/>
          </a:xfrm>
          <a:prstGeom prst="flowChartExtract">
            <a:avLst/>
          </a:prstGeom>
          <a:solidFill>
            <a:schemeClr val="accent1"/>
          </a:solidFill>
          <a:ln w="9525">
            <a:solidFill>
              <a:schemeClr val="tx1"/>
            </a:solidFill>
            <a:miter lim="800000"/>
            <a:headEnd/>
            <a:tailEnd/>
          </a:ln>
        </p:spPr>
        <p:txBody>
          <a:bodyPr wrap="none" anchor="ctr"/>
          <a:lstStyle/>
          <a:p>
            <a:endParaRPr lang="en-US"/>
          </a:p>
        </p:txBody>
      </p:sp>
      <p:sp>
        <p:nvSpPr>
          <p:cNvPr id="38980" name="Text Box 75"/>
          <p:cNvSpPr txBox="1">
            <a:spLocks noChangeArrowheads="1"/>
          </p:cNvSpPr>
          <p:nvPr/>
        </p:nvSpPr>
        <p:spPr bwMode="auto">
          <a:xfrm>
            <a:off x="5689600" y="2514601"/>
            <a:ext cx="1117600" cy="366713"/>
          </a:xfrm>
          <a:prstGeom prst="rect">
            <a:avLst/>
          </a:prstGeom>
          <a:noFill/>
          <a:ln w="9525">
            <a:noFill/>
            <a:miter lim="800000"/>
            <a:headEnd/>
            <a:tailEnd/>
          </a:ln>
        </p:spPr>
        <p:txBody>
          <a:bodyPr>
            <a:spAutoFit/>
          </a:bodyPr>
          <a:lstStyle/>
          <a:p>
            <a:pPr>
              <a:spcBef>
                <a:spcPct val="50000"/>
              </a:spcBef>
            </a:pPr>
            <a:r>
              <a:rPr lang="en-US" altLang="zh-TW"/>
              <a:t>ISA</a:t>
            </a:r>
          </a:p>
        </p:txBody>
      </p:sp>
      <p:sp>
        <p:nvSpPr>
          <p:cNvPr id="38981" name="Line 77"/>
          <p:cNvSpPr>
            <a:spLocks noChangeShapeType="1"/>
          </p:cNvSpPr>
          <p:nvPr/>
        </p:nvSpPr>
        <p:spPr bwMode="auto">
          <a:xfrm flipH="1">
            <a:off x="3962400" y="2971800"/>
            <a:ext cx="1524000" cy="76200"/>
          </a:xfrm>
          <a:prstGeom prst="line">
            <a:avLst/>
          </a:prstGeom>
          <a:noFill/>
          <a:ln w="9525">
            <a:solidFill>
              <a:schemeClr val="tx1"/>
            </a:solidFill>
            <a:round/>
            <a:headEnd/>
            <a:tailEnd/>
          </a:ln>
        </p:spPr>
        <p:txBody>
          <a:bodyPr/>
          <a:lstStyle/>
          <a:p>
            <a:endParaRPr lang="en-US"/>
          </a:p>
        </p:txBody>
      </p:sp>
      <p:sp>
        <p:nvSpPr>
          <p:cNvPr id="38982" name="Line 78"/>
          <p:cNvSpPr>
            <a:spLocks noChangeShapeType="1"/>
          </p:cNvSpPr>
          <p:nvPr/>
        </p:nvSpPr>
        <p:spPr bwMode="auto">
          <a:xfrm>
            <a:off x="1828800" y="2895600"/>
            <a:ext cx="609600" cy="0"/>
          </a:xfrm>
          <a:prstGeom prst="line">
            <a:avLst/>
          </a:prstGeom>
          <a:noFill/>
          <a:ln w="9525">
            <a:solidFill>
              <a:schemeClr val="tx1"/>
            </a:solidFill>
            <a:round/>
            <a:headEnd/>
            <a:tailEnd/>
          </a:ln>
        </p:spPr>
        <p:txBody>
          <a:bodyPr/>
          <a:lstStyle/>
          <a:p>
            <a:endParaRPr lang="en-US"/>
          </a:p>
        </p:txBody>
      </p:sp>
      <p:sp>
        <p:nvSpPr>
          <p:cNvPr id="38983" name="Line 79"/>
          <p:cNvSpPr>
            <a:spLocks noChangeShapeType="1"/>
          </p:cNvSpPr>
          <p:nvPr/>
        </p:nvSpPr>
        <p:spPr bwMode="auto">
          <a:xfrm flipH="1">
            <a:off x="6096000" y="1447800"/>
            <a:ext cx="101600" cy="762000"/>
          </a:xfrm>
          <a:prstGeom prst="line">
            <a:avLst/>
          </a:prstGeom>
          <a:noFill/>
          <a:ln w="9525">
            <a:solidFill>
              <a:schemeClr val="tx1"/>
            </a:solidFill>
            <a:round/>
            <a:headEnd/>
            <a:tailEnd/>
          </a:ln>
        </p:spPr>
        <p:txBody>
          <a:bodyPr/>
          <a:lstStyle/>
          <a:p>
            <a:endParaRPr lang="en-US"/>
          </a:p>
        </p:txBody>
      </p:sp>
      <p:sp>
        <p:nvSpPr>
          <p:cNvPr id="38984" name="Rectangle 80"/>
          <p:cNvSpPr>
            <a:spLocks noChangeArrowheads="1"/>
          </p:cNvSpPr>
          <p:nvPr/>
        </p:nvSpPr>
        <p:spPr bwMode="auto">
          <a:xfrm>
            <a:off x="9144000" y="27432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85" name="Text Box 81"/>
          <p:cNvSpPr txBox="1">
            <a:spLocks noChangeArrowheads="1"/>
          </p:cNvSpPr>
          <p:nvPr/>
        </p:nvSpPr>
        <p:spPr bwMode="auto">
          <a:xfrm>
            <a:off x="9245600" y="2819401"/>
            <a:ext cx="1320800" cy="366713"/>
          </a:xfrm>
          <a:prstGeom prst="rect">
            <a:avLst/>
          </a:prstGeom>
          <a:noFill/>
          <a:ln w="9525">
            <a:noFill/>
            <a:miter lim="800000"/>
            <a:headEnd/>
            <a:tailEnd/>
          </a:ln>
        </p:spPr>
        <p:txBody>
          <a:bodyPr>
            <a:spAutoFit/>
          </a:bodyPr>
          <a:lstStyle/>
          <a:p>
            <a:pPr>
              <a:spcBef>
                <a:spcPct val="50000"/>
              </a:spcBef>
            </a:pPr>
            <a:r>
              <a:rPr lang="en-US" altLang="zh-TW"/>
              <a:t>Faculty</a:t>
            </a:r>
          </a:p>
        </p:txBody>
      </p:sp>
      <p:sp>
        <p:nvSpPr>
          <p:cNvPr id="38986" name="Oval 83"/>
          <p:cNvSpPr>
            <a:spLocks noChangeArrowheads="1"/>
          </p:cNvSpPr>
          <p:nvPr/>
        </p:nvSpPr>
        <p:spPr bwMode="auto">
          <a:xfrm>
            <a:off x="7620000" y="35814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87" name="Line 86"/>
          <p:cNvSpPr>
            <a:spLocks noChangeShapeType="1"/>
          </p:cNvSpPr>
          <p:nvPr/>
        </p:nvSpPr>
        <p:spPr bwMode="auto">
          <a:xfrm flipV="1">
            <a:off x="8737600" y="3200400"/>
            <a:ext cx="914400" cy="457200"/>
          </a:xfrm>
          <a:prstGeom prst="line">
            <a:avLst/>
          </a:prstGeom>
          <a:noFill/>
          <a:ln w="9525">
            <a:solidFill>
              <a:schemeClr val="tx1"/>
            </a:solidFill>
            <a:round/>
            <a:headEnd/>
            <a:tailEnd/>
          </a:ln>
        </p:spPr>
        <p:txBody>
          <a:bodyPr/>
          <a:lstStyle/>
          <a:p>
            <a:endParaRPr lang="en-US"/>
          </a:p>
        </p:txBody>
      </p:sp>
      <p:sp>
        <p:nvSpPr>
          <p:cNvPr id="38988" name="Text Box 88"/>
          <p:cNvSpPr txBox="1">
            <a:spLocks noChangeArrowheads="1"/>
          </p:cNvSpPr>
          <p:nvPr/>
        </p:nvSpPr>
        <p:spPr bwMode="auto">
          <a:xfrm>
            <a:off x="7823200" y="3657601"/>
            <a:ext cx="1016000" cy="366713"/>
          </a:xfrm>
          <a:prstGeom prst="rect">
            <a:avLst/>
          </a:prstGeom>
          <a:noFill/>
          <a:ln w="9525">
            <a:noFill/>
            <a:miter lim="800000"/>
            <a:headEnd/>
            <a:tailEnd/>
          </a:ln>
        </p:spPr>
        <p:txBody>
          <a:bodyPr>
            <a:spAutoFit/>
          </a:bodyPr>
          <a:lstStyle/>
          <a:p>
            <a:pPr>
              <a:spcBef>
                <a:spcPct val="50000"/>
              </a:spcBef>
            </a:pPr>
            <a:r>
              <a:rPr lang="en-US" altLang="zh-TW"/>
              <a:t>Dept</a:t>
            </a:r>
          </a:p>
        </p:txBody>
      </p:sp>
      <p:sp>
        <p:nvSpPr>
          <p:cNvPr id="38989" name="Line 91"/>
          <p:cNvSpPr>
            <a:spLocks noChangeShapeType="1"/>
          </p:cNvSpPr>
          <p:nvPr/>
        </p:nvSpPr>
        <p:spPr bwMode="auto">
          <a:xfrm>
            <a:off x="6705600" y="2971800"/>
            <a:ext cx="2438400" cy="0"/>
          </a:xfrm>
          <a:prstGeom prst="line">
            <a:avLst/>
          </a:prstGeom>
          <a:noFill/>
          <a:ln w="9525">
            <a:solidFill>
              <a:schemeClr val="tx1"/>
            </a:solidFill>
            <a:round/>
            <a:headEnd/>
            <a:tailEnd/>
          </a:ln>
        </p:spPr>
        <p:txBody>
          <a:bodyPr/>
          <a:lstStyle/>
          <a:p>
            <a:endParaRPr lang="en-US"/>
          </a:p>
        </p:txBody>
      </p:sp>
      <p:sp>
        <p:nvSpPr>
          <p:cNvPr id="38990" name="Text Box 92"/>
          <p:cNvSpPr txBox="1">
            <a:spLocks noChangeArrowheads="1"/>
          </p:cNvSpPr>
          <p:nvPr/>
        </p:nvSpPr>
        <p:spPr bwMode="auto">
          <a:xfrm>
            <a:off x="4775200" y="3048000"/>
            <a:ext cx="2946400" cy="641350"/>
          </a:xfrm>
          <a:prstGeom prst="rect">
            <a:avLst/>
          </a:prstGeom>
          <a:noFill/>
          <a:ln w="9525">
            <a:noFill/>
            <a:miter lim="800000"/>
            <a:headEnd/>
            <a:tailEnd/>
          </a:ln>
        </p:spPr>
        <p:txBody>
          <a:bodyPr>
            <a:spAutoFit/>
          </a:bodyPr>
          <a:lstStyle/>
          <a:p>
            <a:pPr>
              <a:spcBef>
                <a:spcPct val="50000"/>
              </a:spcBef>
            </a:pPr>
            <a:r>
              <a:rPr lang="en-US" altLang="zh-TW"/>
              <a:t>Disjoint and Complete mapping</a:t>
            </a:r>
          </a:p>
        </p:txBody>
      </p:sp>
      <p:sp>
        <p:nvSpPr>
          <p:cNvPr id="38991" name="Text Box 103"/>
          <p:cNvSpPr txBox="1">
            <a:spLocks noChangeArrowheads="1"/>
          </p:cNvSpPr>
          <p:nvPr/>
        </p:nvSpPr>
        <p:spPr bwMode="auto">
          <a:xfrm>
            <a:off x="7823200" y="381000"/>
            <a:ext cx="4064000" cy="369332"/>
          </a:xfrm>
          <a:prstGeom prst="rect">
            <a:avLst/>
          </a:prstGeom>
          <a:noFill/>
          <a:ln w="9525">
            <a:noFill/>
            <a:miter lim="800000"/>
            <a:headEnd/>
            <a:tailEnd/>
          </a:ln>
        </p:spPr>
        <p:txBody>
          <a:bodyPr>
            <a:spAutoFit/>
          </a:bodyPr>
          <a:lstStyle/>
          <a:p>
            <a:pPr>
              <a:spcBef>
                <a:spcPct val="50000"/>
              </a:spcBef>
            </a:pPr>
            <a:r>
              <a:rPr lang="en-US" altLang="zh-TW"/>
              <a:t>No table created for superclass entity set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4"/>
          <p:cNvSpPr>
            <a:spLocks noChangeArrowheads="1"/>
          </p:cNvSpPr>
          <p:nvPr/>
        </p:nvSpPr>
        <p:spPr bwMode="auto">
          <a:xfrm>
            <a:off x="1016000" y="1066800"/>
            <a:ext cx="107696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39" name="Rectangle 2"/>
          <p:cNvSpPr>
            <a:spLocks noGrp="1" noChangeArrowheads="1"/>
          </p:cNvSpPr>
          <p:nvPr>
            <p:ph type="title"/>
          </p:nvPr>
        </p:nvSpPr>
        <p:spPr>
          <a:xfrm>
            <a:off x="508000" y="304800"/>
            <a:ext cx="10972800" cy="731838"/>
          </a:xfrm>
        </p:spPr>
        <p:txBody>
          <a:bodyPr/>
          <a:lstStyle/>
          <a:p>
            <a:r>
              <a:rPr lang="en-US" altLang="zh-TW" smtClean="0">
                <a:solidFill>
                  <a:srgbClr val="0000FF"/>
                </a:solidFill>
              </a:rPr>
              <a:t>Representing</a:t>
            </a:r>
            <a:r>
              <a:rPr lang="en-US" altLang="zh-TW" smtClean="0"/>
              <a:t> </a:t>
            </a:r>
            <a:r>
              <a:rPr lang="en-US" altLang="zh-TW" smtClean="0">
                <a:solidFill>
                  <a:srgbClr val="0000FF"/>
                </a:solidFill>
              </a:rPr>
              <a:t>Aggregation</a:t>
            </a:r>
          </a:p>
        </p:txBody>
      </p:sp>
      <p:graphicFrame>
        <p:nvGraphicFramePr>
          <p:cNvPr id="34887" name="Group 71"/>
          <p:cNvGraphicFramePr>
            <a:graphicFrameLocks noGrp="1"/>
          </p:cNvGraphicFramePr>
          <p:nvPr>
            <p:ph type="tbl" idx="1"/>
          </p:nvPr>
        </p:nvGraphicFramePr>
        <p:xfrm>
          <a:off x="4267200" y="5486400"/>
          <a:ext cx="2692400" cy="1188720"/>
        </p:xfrm>
        <a:graphic>
          <a:graphicData uri="http://schemas.openxmlformats.org/drawingml/2006/table">
            <a:tbl>
              <a:tblPr/>
              <a:tblGrid>
                <a:gridCol w="1346200"/>
                <a:gridCol w="1346200"/>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SID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charset="0"/>
                          <a:ea typeface="新細明體" pitchFamily="18" charset="-120"/>
                        </a:rPr>
                        <a:t>Code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1234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04</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5678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charset="0"/>
                          <a:ea typeface="新細明體" pitchFamily="18" charset="-120"/>
                        </a:rPr>
                        <a:t>08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54" name="Rectangle 5"/>
          <p:cNvSpPr>
            <a:spLocks noChangeArrowheads="1"/>
          </p:cNvSpPr>
          <p:nvPr/>
        </p:nvSpPr>
        <p:spPr bwMode="auto">
          <a:xfrm>
            <a:off x="1930400" y="20574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55" name="Text Box 6"/>
          <p:cNvSpPr txBox="1">
            <a:spLocks noChangeArrowheads="1"/>
          </p:cNvSpPr>
          <p:nvPr/>
        </p:nvSpPr>
        <p:spPr bwMode="auto">
          <a:xfrm>
            <a:off x="2032000" y="2133601"/>
            <a:ext cx="1320800" cy="366713"/>
          </a:xfrm>
          <a:prstGeom prst="rect">
            <a:avLst/>
          </a:prstGeom>
          <a:noFill/>
          <a:ln w="9525">
            <a:noFill/>
            <a:miter lim="800000"/>
            <a:headEnd/>
            <a:tailEnd/>
          </a:ln>
        </p:spPr>
        <p:txBody>
          <a:bodyPr>
            <a:spAutoFit/>
          </a:bodyPr>
          <a:lstStyle/>
          <a:p>
            <a:pPr>
              <a:spcBef>
                <a:spcPct val="50000"/>
              </a:spcBef>
            </a:pPr>
            <a:r>
              <a:rPr lang="en-US" altLang="zh-TW"/>
              <a:t>Student</a:t>
            </a:r>
          </a:p>
        </p:txBody>
      </p:sp>
      <p:sp>
        <p:nvSpPr>
          <p:cNvPr id="39956" name="Oval 7"/>
          <p:cNvSpPr>
            <a:spLocks noChangeArrowheads="1"/>
          </p:cNvSpPr>
          <p:nvPr/>
        </p:nvSpPr>
        <p:spPr bwMode="auto">
          <a:xfrm>
            <a:off x="25400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57" name="Oval 8"/>
          <p:cNvSpPr>
            <a:spLocks noChangeArrowheads="1"/>
          </p:cNvSpPr>
          <p:nvPr/>
        </p:nvSpPr>
        <p:spPr bwMode="auto">
          <a:xfrm>
            <a:off x="3048000" y="29718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58" name="Line 10"/>
          <p:cNvSpPr>
            <a:spLocks noChangeShapeType="1"/>
          </p:cNvSpPr>
          <p:nvPr/>
        </p:nvSpPr>
        <p:spPr bwMode="auto">
          <a:xfrm flipH="1">
            <a:off x="2743200" y="1752600"/>
            <a:ext cx="508000" cy="304800"/>
          </a:xfrm>
          <a:prstGeom prst="line">
            <a:avLst/>
          </a:prstGeom>
          <a:noFill/>
          <a:ln w="9525">
            <a:solidFill>
              <a:schemeClr val="tx1"/>
            </a:solidFill>
            <a:round/>
            <a:headEnd/>
            <a:tailEnd/>
          </a:ln>
        </p:spPr>
        <p:txBody>
          <a:bodyPr/>
          <a:lstStyle/>
          <a:p>
            <a:endParaRPr lang="en-US"/>
          </a:p>
        </p:txBody>
      </p:sp>
      <p:sp>
        <p:nvSpPr>
          <p:cNvPr id="39959" name="Line 11"/>
          <p:cNvSpPr>
            <a:spLocks noChangeShapeType="1"/>
          </p:cNvSpPr>
          <p:nvPr/>
        </p:nvSpPr>
        <p:spPr bwMode="auto">
          <a:xfrm flipH="1" flipV="1">
            <a:off x="2946400" y="2514600"/>
            <a:ext cx="711200" cy="457200"/>
          </a:xfrm>
          <a:prstGeom prst="line">
            <a:avLst/>
          </a:prstGeom>
          <a:noFill/>
          <a:ln w="9525">
            <a:solidFill>
              <a:schemeClr val="tx1"/>
            </a:solidFill>
            <a:round/>
            <a:headEnd/>
            <a:tailEnd/>
          </a:ln>
        </p:spPr>
        <p:txBody>
          <a:bodyPr/>
          <a:lstStyle/>
          <a:p>
            <a:endParaRPr lang="en-US"/>
          </a:p>
        </p:txBody>
      </p:sp>
      <p:sp>
        <p:nvSpPr>
          <p:cNvPr id="39960" name="Text Box 14"/>
          <p:cNvSpPr txBox="1">
            <a:spLocks noChangeArrowheads="1"/>
          </p:cNvSpPr>
          <p:nvPr/>
        </p:nvSpPr>
        <p:spPr bwMode="auto">
          <a:xfrm>
            <a:off x="27432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39961" name="Text Box 16"/>
          <p:cNvSpPr txBox="1">
            <a:spLocks noChangeArrowheads="1"/>
          </p:cNvSpPr>
          <p:nvPr/>
        </p:nvSpPr>
        <p:spPr bwMode="auto">
          <a:xfrm>
            <a:off x="3352800" y="3048001"/>
            <a:ext cx="914400" cy="366713"/>
          </a:xfrm>
          <a:prstGeom prst="rect">
            <a:avLst/>
          </a:prstGeom>
          <a:noFill/>
          <a:ln w="9525">
            <a:noFill/>
            <a:miter lim="800000"/>
            <a:headEnd/>
            <a:tailEnd/>
          </a:ln>
        </p:spPr>
        <p:txBody>
          <a:bodyPr>
            <a:spAutoFit/>
          </a:bodyPr>
          <a:lstStyle/>
          <a:p>
            <a:pPr>
              <a:spcBef>
                <a:spcPct val="50000"/>
              </a:spcBef>
            </a:pPr>
            <a:r>
              <a:rPr lang="en-US" altLang="zh-TW" u="sng"/>
              <a:t>SID</a:t>
            </a:r>
          </a:p>
        </p:txBody>
      </p:sp>
      <p:sp>
        <p:nvSpPr>
          <p:cNvPr id="39962" name="AutoShape 17"/>
          <p:cNvSpPr>
            <a:spLocks noChangeArrowheads="1"/>
          </p:cNvSpPr>
          <p:nvPr/>
        </p:nvSpPr>
        <p:spPr bwMode="auto">
          <a:xfrm>
            <a:off x="4978400" y="1905000"/>
            <a:ext cx="2235200" cy="7620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39963" name="Text Box 18"/>
          <p:cNvSpPr txBox="1">
            <a:spLocks noChangeArrowheads="1"/>
          </p:cNvSpPr>
          <p:nvPr/>
        </p:nvSpPr>
        <p:spPr bwMode="auto">
          <a:xfrm>
            <a:off x="5486400" y="2057401"/>
            <a:ext cx="1320800" cy="366713"/>
          </a:xfrm>
          <a:prstGeom prst="rect">
            <a:avLst/>
          </a:prstGeom>
          <a:noFill/>
          <a:ln w="9525">
            <a:noFill/>
            <a:miter lim="800000"/>
            <a:headEnd/>
            <a:tailEnd/>
          </a:ln>
        </p:spPr>
        <p:txBody>
          <a:bodyPr>
            <a:spAutoFit/>
          </a:bodyPr>
          <a:lstStyle/>
          <a:p>
            <a:pPr>
              <a:spcBef>
                <a:spcPct val="50000"/>
              </a:spcBef>
            </a:pPr>
            <a:r>
              <a:rPr lang="en-US" altLang="zh-TW"/>
              <a:t>Advisor</a:t>
            </a:r>
          </a:p>
        </p:txBody>
      </p:sp>
      <p:sp>
        <p:nvSpPr>
          <p:cNvPr id="39964" name="Line 19"/>
          <p:cNvSpPr>
            <a:spLocks noChangeShapeType="1"/>
          </p:cNvSpPr>
          <p:nvPr/>
        </p:nvSpPr>
        <p:spPr bwMode="auto">
          <a:xfrm>
            <a:off x="3454400" y="2286000"/>
            <a:ext cx="1524000" cy="0"/>
          </a:xfrm>
          <a:prstGeom prst="line">
            <a:avLst/>
          </a:prstGeom>
          <a:noFill/>
          <a:ln w="9525">
            <a:solidFill>
              <a:schemeClr val="tx1"/>
            </a:solidFill>
            <a:round/>
            <a:headEnd/>
            <a:tailEnd/>
          </a:ln>
        </p:spPr>
        <p:txBody>
          <a:bodyPr/>
          <a:lstStyle/>
          <a:p>
            <a:endParaRPr lang="en-US"/>
          </a:p>
        </p:txBody>
      </p:sp>
      <p:sp>
        <p:nvSpPr>
          <p:cNvPr id="39965" name="Rectangle 20"/>
          <p:cNvSpPr>
            <a:spLocks noChangeArrowheads="1"/>
          </p:cNvSpPr>
          <p:nvPr/>
        </p:nvSpPr>
        <p:spPr bwMode="auto">
          <a:xfrm>
            <a:off x="8737600" y="20574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66" name="Text Box 21"/>
          <p:cNvSpPr txBox="1">
            <a:spLocks noChangeArrowheads="1"/>
          </p:cNvSpPr>
          <p:nvPr/>
        </p:nvSpPr>
        <p:spPr bwMode="auto">
          <a:xfrm>
            <a:off x="8737600" y="2133601"/>
            <a:ext cx="1625600" cy="366713"/>
          </a:xfrm>
          <a:prstGeom prst="rect">
            <a:avLst/>
          </a:prstGeom>
          <a:noFill/>
          <a:ln w="9525">
            <a:noFill/>
            <a:miter lim="800000"/>
            <a:headEnd/>
            <a:tailEnd/>
          </a:ln>
        </p:spPr>
        <p:txBody>
          <a:bodyPr>
            <a:spAutoFit/>
          </a:bodyPr>
          <a:lstStyle/>
          <a:p>
            <a:pPr>
              <a:spcBef>
                <a:spcPct val="50000"/>
              </a:spcBef>
            </a:pPr>
            <a:r>
              <a:rPr lang="en-US" altLang="zh-TW"/>
              <a:t>Professor</a:t>
            </a:r>
          </a:p>
        </p:txBody>
      </p:sp>
      <p:sp>
        <p:nvSpPr>
          <p:cNvPr id="39967" name="Line 22"/>
          <p:cNvSpPr>
            <a:spLocks noChangeShapeType="1"/>
          </p:cNvSpPr>
          <p:nvPr/>
        </p:nvSpPr>
        <p:spPr bwMode="auto">
          <a:xfrm>
            <a:off x="7213600" y="2286000"/>
            <a:ext cx="1524000" cy="0"/>
          </a:xfrm>
          <a:prstGeom prst="line">
            <a:avLst/>
          </a:prstGeom>
          <a:noFill/>
          <a:ln w="9525">
            <a:solidFill>
              <a:schemeClr val="tx1"/>
            </a:solidFill>
            <a:round/>
            <a:headEnd/>
            <a:tailEnd type="triangle" w="med" len="med"/>
          </a:ln>
        </p:spPr>
        <p:txBody>
          <a:bodyPr/>
          <a:lstStyle/>
          <a:p>
            <a:endParaRPr lang="en-US"/>
          </a:p>
        </p:txBody>
      </p:sp>
      <p:sp>
        <p:nvSpPr>
          <p:cNvPr id="39968" name="Oval 23"/>
          <p:cNvSpPr>
            <a:spLocks noChangeArrowheads="1"/>
          </p:cNvSpPr>
          <p:nvPr/>
        </p:nvSpPr>
        <p:spPr bwMode="auto">
          <a:xfrm>
            <a:off x="72136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69" name="Text Box 24"/>
          <p:cNvSpPr txBox="1">
            <a:spLocks noChangeArrowheads="1"/>
          </p:cNvSpPr>
          <p:nvPr/>
        </p:nvSpPr>
        <p:spPr bwMode="auto">
          <a:xfrm>
            <a:off x="7518400" y="1295401"/>
            <a:ext cx="1016000" cy="366713"/>
          </a:xfrm>
          <a:prstGeom prst="rect">
            <a:avLst/>
          </a:prstGeom>
          <a:noFill/>
          <a:ln w="9525">
            <a:noFill/>
            <a:miter lim="800000"/>
            <a:headEnd/>
            <a:tailEnd/>
          </a:ln>
        </p:spPr>
        <p:txBody>
          <a:bodyPr>
            <a:spAutoFit/>
          </a:bodyPr>
          <a:lstStyle/>
          <a:p>
            <a:pPr>
              <a:spcBef>
                <a:spcPct val="50000"/>
              </a:spcBef>
            </a:pPr>
            <a:r>
              <a:rPr lang="en-US" altLang="zh-TW" u="sng"/>
              <a:t>SSN</a:t>
            </a:r>
          </a:p>
        </p:txBody>
      </p:sp>
      <p:sp>
        <p:nvSpPr>
          <p:cNvPr id="39970" name="Oval 25"/>
          <p:cNvSpPr>
            <a:spLocks noChangeArrowheads="1"/>
          </p:cNvSpPr>
          <p:nvPr/>
        </p:nvSpPr>
        <p:spPr bwMode="auto">
          <a:xfrm>
            <a:off x="9753600" y="12192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71" name="Text Box 26"/>
          <p:cNvSpPr txBox="1">
            <a:spLocks noChangeArrowheads="1"/>
          </p:cNvSpPr>
          <p:nvPr/>
        </p:nvSpPr>
        <p:spPr bwMode="auto">
          <a:xfrm>
            <a:off x="9956800" y="12954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39972" name="Oval 27"/>
          <p:cNvSpPr>
            <a:spLocks noChangeArrowheads="1"/>
          </p:cNvSpPr>
          <p:nvPr/>
        </p:nvSpPr>
        <p:spPr bwMode="auto">
          <a:xfrm>
            <a:off x="10160000" y="28194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73" name="Text Box 28"/>
          <p:cNvSpPr txBox="1">
            <a:spLocks noChangeArrowheads="1"/>
          </p:cNvSpPr>
          <p:nvPr/>
        </p:nvSpPr>
        <p:spPr bwMode="auto">
          <a:xfrm>
            <a:off x="10363200" y="2895601"/>
            <a:ext cx="1016000" cy="366713"/>
          </a:xfrm>
          <a:prstGeom prst="rect">
            <a:avLst/>
          </a:prstGeom>
          <a:noFill/>
          <a:ln w="9525">
            <a:noFill/>
            <a:miter lim="800000"/>
            <a:headEnd/>
            <a:tailEnd/>
          </a:ln>
        </p:spPr>
        <p:txBody>
          <a:bodyPr>
            <a:spAutoFit/>
          </a:bodyPr>
          <a:lstStyle/>
          <a:p>
            <a:pPr>
              <a:spcBef>
                <a:spcPct val="50000"/>
              </a:spcBef>
            </a:pPr>
            <a:r>
              <a:rPr lang="en-US" altLang="zh-TW"/>
              <a:t>Dept</a:t>
            </a:r>
          </a:p>
        </p:txBody>
      </p:sp>
      <p:sp>
        <p:nvSpPr>
          <p:cNvPr id="39974" name="Line 29"/>
          <p:cNvSpPr>
            <a:spLocks noChangeShapeType="1"/>
          </p:cNvSpPr>
          <p:nvPr/>
        </p:nvSpPr>
        <p:spPr bwMode="auto">
          <a:xfrm>
            <a:off x="8229600" y="1752600"/>
            <a:ext cx="812800" cy="304800"/>
          </a:xfrm>
          <a:prstGeom prst="line">
            <a:avLst/>
          </a:prstGeom>
          <a:noFill/>
          <a:ln w="9525">
            <a:solidFill>
              <a:schemeClr val="tx1"/>
            </a:solidFill>
            <a:round/>
            <a:headEnd/>
            <a:tailEnd/>
          </a:ln>
        </p:spPr>
        <p:txBody>
          <a:bodyPr/>
          <a:lstStyle/>
          <a:p>
            <a:endParaRPr lang="en-US"/>
          </a:p>
        </p:txBody>
      </p:sp>
      <p:sp>
        <p:nvSpPr>
          <p:cNvPr id="39975" name="Line 30"/>
          <p:cNvSpPr>
            <a:spLocks noChangeShapeType="1"/>
          </p:cNvSpPr>
          <p:nvPr/>
        </p:nvSpPr>
        <p:spPr bwMode="auto">
          <a:xfrm flipH="1">
            <a:off x="9652000" y="1752600"/>
            <a:ext cx="609600" cy="304800"/>
          </a:xfrm>
          <a:prstGeom prst="line">
            <a:avLst/>
          </a:prstGeom>
          <a:noFill/>
          <a:ln w="9525">
            <a:solidFill>
              <a:schemeClr val="tx1"/>
            </a:solidFill>
            <a:round/>
            <a:headEnd/>
            <a:tailEnd/>
          </a:ln>
        </p:spPr>
        <p:txBody>
          <a:bodyPr/>
          <a:lstStyle/>
          <a:p>
            <a:endParaRPr lang="en-US"/>
          </a:p>
        </p:txBody>
      </p:sp>
      <p:sp>
        <p:nvSpPr>
          <p:cNvPr id="39976" name="Line 31"/>
          <p:cNvSpPr>
            <a:spLocks noChangeShapeType="1"/>
          </p:cNvSpPr>
          <p:nvPr/>
        </p:nvSpPr>
        <p:spPr bwMode="auto">
          <a:xfrm flipH="1" flipV="1">
            <a:off x="9956800" y="2514600"/>
            <a:ext cx="609600" cy="304800"/>
          </a:xfrm>
          <a:prstGeom prst="line">
            <a:avLst/>
          </a:prstGeom>
          <a:noFill/>
          <a:ln w="9525">
            <a:solidFill>
              <a:schemeClr val="tx1"/>
            </a:solidFill>
            <a:round/>
            <a:headEnd/>
            <a:tailEnd/>
          </a:ln>
        </p:spPr>
        <p:txBody>
          <a:bodyPr/>
          <a:lstStyle/>
          <a:p>
            <a:endParaRPr lang="en-US"/>
          </a:p>
        </p:txBody>
      </p:sp>
      <p:sp>
        <p:nvSpPr>
          <p:cNvPr id="39977" name="Rectangle 32"/>
          <p:cNvSpPr>
            <a:spLocks noChangeArrowheads="1"/>
          </p:cNvSpPr>
          <p:nvPr/>
        </p:nvSpPr>
        <p:spPr bwMode="auto">
          <a:xfrm>
            <a:off x="8940800" y="46482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9978" name="Text Box 33"/>
          <p:cNvSpPr txBox="1">
            <a:spLocks noChangeArrowheads="1"/>
          </p:cNvSpPr>
          <p:nvPr/>
        </p:nvSpPr>
        <p:spPr bwMode="auto">
          <a:xfrm>
            <a:off x="9042400" y="4724401"/>
            <a:ext cx="1320800" cy="366713"/>
          </a:xfrm>
          <a:prstGeom prst="rect">
            <a:avLst/>
          </a:prstGeom>
          <a:noFill/>
          <a:ln w="9525">
            <a:noFill/>
            <a:miter lim="800000"/>
            <a:headEnd/>
            <a:tailEnd/>
          </a:ln>
        </p:spPr>
        <p:txBody>
          <a:bodyPr>
            <a:spAutoFit/>
          </a:bodyPr>
          <a:lstStyle/>
          <a:p>
            <a:pPr>
              <a:spcBef>
                <a:spcPct val="50000"/>
              </a:spcBef>
            </a:pPr>
            <a:r>
              <a:rPr lang="en-US" altLang="zh-TW"/>
              <a:t>Dept</a:t>
            </a:r>
          </a:p>
        </p:txBody>
      </p:sp>
      <p:sp>
        <p:nvSpPr>
          <p:cNvPr id="39979" name="Oval 34"/>
          <p:cNvSpPr>
            <a:spLocks noChangeArrowheads="1"/>
          </p:cNvSpPr>
          <p:nvPr/>
        </p:nvSpPr>
        <p:spPr bwMode="auto">
          <a:xfrm>
            <a:off x="9550400" y="38100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80" name="Oval 35"/>
          <p:cNvSpPr>
            <a:spLocks noChangeArrowheads="1"/>
          </p:cNvSpPr>
          <p:nvPr/>
        </p:nvSpPr>
        <p:spPr bwMode="auto">
          <a:xfrm>
            <a:off x="10058400" y="5562600"/>
            <a:ext cx="14224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81" name="Line 36"/>
          <p:cNvSpPr>
            <a:spLocks noChangeShapeType="1"/>
          </p:cNvSpPr>
          <p:nvPr/>
        </p:nvSpPr>
        <p:spPr bwMode="auto">
          <a:xfrm flipH="1">
            <a:off x="9753600" y="4343400"/>
            <a:ext cx="508000" cy="304800"/>
          </a:xfrm>
          <a:prstGeom prst="line">
            <a:avLst/>
          </a:prstGeom>
          <a:noFill/>
          <a:ln w="9525">
            <a:solidFill>
              <a:schemeClr val="tx1"/>
            </a:solidFill>
            <a:round/>
            <a:headEnd/>
            <a:tailEnd/>
          </a:ln>
        </p:spPr>
        <p:txBody>
          <a:bodyPr/>
          <a:lstStyle/>
          <a:p>
            <a:endParaRPr lang="en-US"/>
          </a:p>
        </p:txBody>
      </p:sp>
      <p:sp>
        <p:nvSpPr>
          <p:cNvPr id="39982" name="Line 37"/>
          <p:cNvSpPr>
            <a:spLocks noChangeShapeType="1"/>
          </p:cNvSpPr>
          <p:nvPr/>
        </p:nvSpPr>
        <p:spPr bwMode="auto">
          <a:xfrm flipH="1" flipV="1">
            <a:off x="9956800" y="5105400"/>
            <a:ext cx="711200" cy="457200"/>
          </a:xfrm>
          <a:prstGeom prst="line">
            <a:avLst/>
          </a:prstGeom>
          <a:noFill/>
          <a:ln w="9525">
            <a:solidFill>
              <a:schemeClr val="tx1"/>
            </a:solidFill>
            <a:round/>
            <a:headEnd/>
            <a:tailEnd/>
          </a:ln>
        </p:spPr>
        <p:txBody>
          <a:bodyPr/>
          <a:lstStyle/>
          <a:p>
            <a:endParaRPr lang="en-US"/>
          </a:p>
        </p:txBody>
      </p:sp>
      <p:sp>
        <p:nvSpPr>
          <p:cNvPr id="39983" name="Text Box 38"/>
          <p:cNvSpPr txBox="1">
            <a:spLocks noChangeArrowheads="1"/>
          </p:cNvSpPr>
          <p:nvPr/>
        </p:nvSpPr>
        <p:spPr bwMode="auto">
          <a:xfrm>
            <a:off x="9753600" y="3886201"/>
            <a:ext cx="1117600" cy="366713"/>
          </a:xfrm>
          <a:prstGeom prst="rect">
            <a:avLst/>
          </a:prstGeom>
          <a:noFill/>
          <a:ln w="9525">
            <a:noFill/>
            <a:miter lim="800000"/>
            <a:headEnd/>
            <a:tailEnd/>
          </a:ln>
        </p:spPr>
        <p:txBody>
          <a:bodyPr>
            <a:spAutoFit/>
          </a:bodyPr>
          <a:lstStyle/>
          <a:p>
            <a:pPr>
              <a:spcBef>
                <a:spcPct val="50000"/>
              </a:spcBef>
            </a:pPr>
            <a:r>
              <a:rPr lang="en-US" altLang="zh-TW"/>
              <a:t>Name</a:t>
            </a:r>
          </a:p>
        </p:txBody>
      </p:sp>
      <p:sp>
        <p:nvSpPr>
          <p:cNvPr id="39984" name="Text Box 39"/>
          <p:cNvSpPr txBox="1">
            <a:spLocks noChangeArrowheads="1"/>
          </p:cNvSpPr>
          <p:nvPr/>
        </p:nvSpPr>
        <p:spPr bwMode="auto">
          <a:xfrm>
            <a:off x="10363200" y="5638801"/>
            <a:ext cx="1117600" cy="366713"/>
          </a:xfrm>
          <a:prstGeom prst="rect">
            <a:avLst/>
          </a:prstGeom>
          <a:noFill/>
          <a:ln w="9525">
            <a:noFill/>
            <a:miter lim="800000"/>
            <a:headEnd/>
            <a:tailEnd/>
          </a:ln>
        </p:spPr>
        <p:txBody>
          <a:bodyPr>
            <a:spAutoFit/>
          </a:bodyPr>
          <a:lstStyle/>
          <a:p>
            <a:pPr>
              <a:spcBef>
                <a:spcPct val="50000"/>
              </a:spcBef>
            </a:pPr>
            <a:r>
              <a:rPr lang="en-US" altLang="zh-TW" u="sng"/>
              <a:t>Code</a:t>
            </a:r>
          </a:p>
        </p:txBody>
      </p:sp>
      <p:sp>
        <p:nvSpPr>
          <p:cNvPr id="39985" name="AutoShape 41"/>
          <p:cNvSpPr>
            <a:spLocks noChangeArrowheads="1"/>
          </p:cNvSpPr>
          <p:nvPr/>
        </p:nvSpPr>
        <p:spPr bwMode="auto">
          <a:xfrm>
            <a:off x="4978400" y="3962400"/>
            <a:ext cx="2235200" cy="7620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39986" name="Text Box 42"/>
          <p:cNvSpPr txBox="1">
            <a:spLocks noChangeArrowheads="1"/>
          </p:cNvSpPr>
          <p:nvPr/>
        </p:nvSpPr>
        <p:spPr bwMode="auto">
          <a:xfrm>
            <a:off x="5486400" y="4114801"/>
            <a:ext cx="1524000" cy="366713"/>
          </a:xfrm>
          <a:prstGeom prst="rect">
            <a:avLst/>
          </a:prstGeom>
          <a:noFill/>
          <a:ln w="9525">
            <a:noFill/>
            <a:miter lim="800000"/>
            <a:headEnd/>
            <a:tailEnd/>
          </a:ln>
        </p:spPr>
        <p:txBody>
          <a:bodyPr>
            <a:spAutoFit/>
          </a:bodyPr>
          <a:lstStyle/>
          <a:p>
            <a:pPr>
              <a:spcBef>
                <a:spcPct val="50000"/>
              </a:spcBef>
            </a:pPr>
            <a:r>
              <a:rPr lang="en-US" altLang="zh-TW"/>
              <a:t>member</a:t>
            </a:r>
          </a:p>
        </p:txBody>
      </p:sp>
      <p:sp>
        <p:nvSpPr>
          <p:cNvPr id="39987" name="Line 43"/>
          <p:cNvSpPr>
            <a:spLocks noChangeShapeType="1"/>
          </p:cNvSpPr>
          <p:nvPr/>
        </p:nvSpPr>
        <p:spPr bwMode="auto">
          <a:xfrm flipH="1" flipV="1">
            <a:off x="6807200" y="4495800"/>
            <a:ext cx="2133600" cy="381000"/>
          </a:xfrm>
          <a:prstGeom prst="line">
            <a:avLst/>
          </a:prstGeom>
          <a:noFill/>
          <a:ln w="9525">
            <a:solidFill>
              <a:schemeClr val="tx1"/>
            </a:solidFill>
            <a:round/>
            <a:headEnd/>
            <a:tailEnd/>
          </a:ln>
        </p:spPr>
        <p:txBody>
          <a:bodyPr/>
          <a:lstStyle/>
          <a:p>
            <a:endParaRPr lang="en-US"/>
          </a:p>
        </p:txBody>
      </p:sp>
      <p:sp>
        <p:nvSpPr>
          <p:cNvPr id="39988" name="Line 45"/>
          <p:cNvSpPr>
            <a:spLocks noChangeShapeType="1"/>
          </p:cNvSpPr>
          <p:nvPr/>
        </p:nvSpPr>
        <p:spPr bwMode="auto">
          <a:xfrm flipV="1">
            <a:off x="6096000" y="2667000"/>
            <a:ext cx="0" cy="1295400"/>
          </a:xfrm>
          <a:prstGeom prst="line">
            <a:avLst/>
          </a:prstGeom>
          <a:noFill/>
          <a:ln w="9525">
            <a:solidFill>
              <a:schemeClr val="tx1"/>
            </a:solidFill>
            <a:round/>
            <a:headEnd/>
            <a:tailEnd/>
          </a:ln>
        </p:spPr>
        <p:txBody>
          <a:bodyPr/>
          <a:lstStyle/>
          <a:p>
            <a:endParaRPr lang="en-US"/>
          </a:p>
        </p:txBody>
      </p:sp>
      <p:sp>
        <p:nvSpPr>
          <p:cNvPr id="39989" name="AutoShape 69"/>
          <p:cNvSpPr>
            <a:spLocks noChangeArrowheads="1"/>
          </p:cNvSpPr>
          <p:nvPr/>
        </p:nvSpPr>
        <p:spPr bwMode="auto">
          <a:xfrm>
            <a:off x="5384800" y="4724400"/>
            <a:ext cx="812800" cy="685800"/>
          </a:xfrm>
          <a:prstGeom prst="downArrow">
            <a:avLst>
              <a:gd name="adj1" fmla="val 50000"/>
              <a:gd name="adj2" fmla="val 28125"/>
            </a:avLst>
          </a:prstGeom>
          <a:solidFill>
            <a:schemeClr val="accent1"/>
          </a:solidFill>
          <a:ln w="9525">
            <a:solidFill>
              <a:schemeClr val="tx1"/>
            </a:solidFill>
            <a:miter lim="800000"/>
            <a:headEnd/>
            <a:tailEnd/>
          </a:ln>
        </p:spPr>
        <p:txBody>
          <a:bodyPr vert="eaVert" wrap="none" anchor="ctr"/>
          <a:lstStyle/>
          <a:p>
            <a:endParaRPr lang="en-US"/>
          </a:p>
        </p:txBody>
      </p:sp>
      <p:sp>
        <p:nvSpPr>
          <p:cNvPr id="39990" name="Line 73"/>
          <p:cNvSpPr>
            <a:spLocks noChangeShapeType="1"/>
          </p:cNvSpPr>
          <p:nvPr/>
        </p:nvSpPr>
        <p:spPr bwMode="auto">
          <a:xfrm>
            <a:off x="2743200" y="4876800"/>
            <a:ext cx="1930400" cy="533400"/>
          </a:xfrm>
          <a:prstGeom prst="line">
            <a:avLst/>
          </a:prstGeom>
          <a:noFill/>
          <a:ln w="9525">
            <a:solidFill>
              <a:schemeClr val="tx1"/>
            </a:solidFill>
            <a:round/>
            <a:headEnd/>
            <a:tailEnd type="triangle" w="med" len="med"/>
          </a:ln>
        </p:spPr>
        <p:txBody>
          <a:bodyPr/>
          <a:lstStyle/>
          <a:p>
            <a:endParaRPr lang="en-US"/>
          </a:p>
        </p:txBody>
      </p:sp>
      <p:sp>
        <p:nvSpPr>
          <p:cNvPr id="39991" name="Text Box 74"/>
          <p:cNvSpPr txBox="1">
            <a:spLocks noChangeArrowheads="1"/>
          </p:cNvSpPr>
          <p:nvPr/>
        </p:nvSpPr>
        <p:spPr bwMode="auto">
          <a:xfrm>
            <a:off x="1117600" y="4495801"/>
            <a:ext cx="3454400" cy="366713"/>
          </a:xfrm>
          <a:prstGeom prst="rect">
            <a:avLst/>
          </a:prstGeom>
          <a:noFill/>
          <a:ln w="9525">
            <a:noFill/>
            <a:miter lim="800000"/>
            <a:headEnd/>
            <a:tailEnd/>
          </a:ln>
        </p:spPr>
        <p:txBody>
          <a:bodyPr>
            <a:spAutoFit/>
          </a:bodyPr>
          <a:lstStyle/>
          <a:p>
            <a:pPr>
              <a:spcBef>
                <a:spcPct val="50000"/>
              </a:spcBef>
            </a:pPr>
            <a:r>
              <a:rPr lang="en-US" altLang="zh-TW"/>
              <a:t>Primary Key of </a:t>
            </a:r>
            <a:r>
              <a:rPr lang="en-US" altLang="zh-TW" i="1"/>
              <a:t>Advisor</a:t>
            </a:r>
            <a:endParaRPr lang="en-US" altLang="zh-TW"/>
          </a:p>
        </p:txBody>
      </p:sp>
      <p:sp>
        <p:nvSpPr>
          <p:cNvPr id="39992" name="Line 75"/>
          <p:cNvSpPr>
            <a:spLocks noChangeShapeType="1"/>
          </p:cNvSpPr>
          <p:nvPr/>
        </p:nvSpPr>
        <p:spPr bwMode="auto">
          <a:xfrm flipH="1" flipV="1">
            <a:off x="7010400" y="5715000"/>
            <a:ext cx="1422400" cy="228600"/>
          </a:xfrm>
          <a:prstGeom prst="line">
            <a:avLst/>
          </a:prstGeom>
          <a:noFill/>
          <a:ln w="9525">
            <a:solidFill>
              <a:schemeClr val="tx1"/>
            </a:solidFill>
            <a:round/>
            <a:headEnd/>
            <a:tailEnd type="triangle" w="med" len="med"/>
          </a:ln>
        </p:spPr>
        <p:txBody>
          <a:bodyPr/>
          <a:lstStyle/>
          <a:p>
            <a:endParaRPr lang="en-US"/>
          </a:p>
        </p:txBody>
      </p:sp>
      <p:sp>
        <p:nvSpPr>
          <p:cNvPr id="39993" name="Text Box 76"/>
          <p:cNvSpPr txBox="1">
            <a:spLocks noChangeArrowheads="1"/>
          </p:cNvSpPr>
          <p:nvPr/>
        </p:nvSpPr>
        <p:spPr bwMode="auto">
          <a:xfrm>
            <a:off x="7416800" y="6096001"/>
            <a:ext cx="2946400" cy="366713"/>
          </a:xfrm>
          <a:prstGeom prst="rect">
            <a:avLst/>
          </a:prstGeom>
          <a:noFill/>
          <a:ln w="9525">
            <a:noFill/>
            <a:miter lim="800000"/>
            <a:headEnd/>
            <a:tailEnd/>
          </a:ln>
        </p:spPr>
        <p:txBody>
          <a:bodyPr>
            <a:spAutoFit/>
          </a:bodyPr>
          <a:lstStyle/>
          <a:p>
            <a:pPr>
              <a:spcBef>
                <a:spcPct val="50000"/>
              </a:spcBef>
            </a:pPr>
            <a:r>
              <a:rPr lang="en-US" altLang="zh-TW"/>
              <a:t>Primary key of </a:t>
            </a:r>
            <a:r>
              <a:rPr lang="en-US" altLang="zh-TW" i="1"/>
              <a:t>Dept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11200" y="2362200"/>
            <a:ext cx="10972800" cy="1143000"/>
          </a:xfrm>
        </p:spPr>
        <p:txBody>
          <a:bodyPr/>
          <a:lstStyle/>
          <a:p>
            <a:pPr algn="ctr"/>
            <a:r>
              <a:rPr lang="en-US" dirty="0" smtClean="0">
                <a:effectLst>
                  <a:outerShdw blurRad="38100" dist="38100" dir="2700000" algn="tl">
                    <a:srgbClr val="C0C0C0"/>
                  </a:outerShdw>
                </a:effectLst>
                <a:ea typeface="ＭＳ Ｐゴシック" pitchFamily="34" charset="-128"/>
              </a:rPr>
              <a:t>Query Processing</a:t>
            </a:r>
          </a:p>
        </p:txBody>
      </p:sp>
    </p:spTree>
  </p:cSld>
  <p:clrMapOvr>
    <a:masterClrMapping/>
  </p:clrMapOvr>
  <p:transition advTm="5014"/>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085851" y="1093788"/>
            <a:ext cx="8752416" cy="1497012"/>
          </a:xfrm>
        </p:spPr>
        <p:txBody>
          <a:bodyPr/>
          <a:lstStyle/>
          <a:p>
            <a:pPr>
              <a:buFont typeface="Monotype Sorts" charset="2"/>
              <a:buNone/>
            </a:pPr>
            <a:r>
              <a:rPr lang="en-US" sz="2000" smtClean="0">
                <a:ea typeface="ＭＳ Ｐゴシック" pitchFamily="34" charset="-128"/>
              </a:rPr>
              <a:t>1.	Parsing and translation</a:t>
            </a:r>
          </a:p>
          <a:p>
            <a:pPr>
              <a:buFont typeface="Monotype Sorts" charset="2"/>
              <a:buNone/>
            </a:pPr>
            <a:r>
              <a:rPr lang="en-US" sz="2000" smtClean="0">
                <a:ea typeface="ＭＳ Ｐゴシック" pitchFamily="34" charset="-128"/>
              </a:rPr>
              <a:t>2.	Optimization</a:t>
            </a:r>
          </a:p>
          <a:p>
            <a:pPr>
              <a:buFont typeface="Monotype Sorts" charset="2"/>
              <a:buNone/>
            </a:pPr>
            <a:r>
              <a:rPr lang="en-US" sz="2000" smtClean="0">
                <a:ea typeface="ＭＳ Ｐゴシック" pitchFamily="34" charset="-128"/>
              </a:rPr>
              <a:t>3.	Evaluation</a:t>
            </a:r>
          </a:p>
        </p:txBody>
      </p:sp>
      <p:sp>
        <p:nvSpPr>
          <p:cNvPr id="305154" name="Rectangle 2"/>
          <p:cNvSpPr>
            <a:spLocks noGrp="1" noChangeArrowheads="1"/>
          </p:cNvSpPr>
          <p:nvPr>
            <p:ph type="title"/>
          </p:nvPr>
        </p:nvSpPr>
        <p:spPr/>
        <p:txBody>
          <a:bodyPr>
            <a:normAutofit/>
          </a:bodyPr>
          <a:lstStyle/>
          <a:p>
            <a:r>
              <a:rPr lang="en-US" smtClean="0">
                <a:effectLst>
                  <a:outerShdw blurRad="38100" dist="38100" dir="2700000" algn="tl">
                    <a:srgbClr val="C0C0C0"/>
                  </a:outerShdw>
                </a:effectLst>
                <a:ea typeface="ＭＳ Ｐゴシック" pitchFamily="34" charset="-128"/>
              </a:rPr>
              <a:t>Basic Steps in Query Processing</a:t>
            </a:r>
          </a:p>
        </p:txBody>
      </p:sp>
      <p:pic>
        <p:nvPicPr>
          <p:cNvPr id="19459" name="Picture 11"/>
          <p:cNvPicPr>
            <a:picLocks noChangeAspect="1" noChangeArrowheads="1"/>
          </p:cNvPicPr>
          <p:nvPr/>
        </p:nvPicPr>
        <p:blipFill>
          <a:blip r:embed="rId3" cstate="print"/>
          <a:srcRect/>
          <a:stretch>
            <a:fillRect/>
          </a:stretch>
        </p:blipFill>
        <p:spPr bwMode="auto">
          <a:xfrm>
            <a:off x="1276351" y="2230438"/>
            <a:ext cx="9643533" cy="4343400"/>
          </a:xfrm>
          <a:prstGeom prst="rect">
            <a:avLst/>
          </a:prstGeom>
          <a:noFill/>
          <a:ln w="9525">
            <a:noFill/>
            <a:miter lim="800000"/>
            <a:headEnd/>
            <a:tailEnd/>
          </a:ln>
        </p:spPr>
      </p:pic>
    </p:spTree>
  </p:cSld>
  <p:clrMapOvr>
    <a:masterClrMapping/>
  </p:clrMapOvr>
  <p:transition advTm="152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123951" y="1165226"/>
            <a:ext cx="10562167" cy="3084513"/>
          </a:xfrm>
        </p:spPr>
        <p:txBody>
          <a:bodyPr/>
          <a:lstStyle/>
          <a:p>
            <a:r>
              <a:rPr lang="en-US" sz="2000" dirty="0" smtClean="0">
                <a:ea typeface="ＭＳ Ｐゴシック" pitchFamily="34" charset="-128"/>
              </a:rPr>
              <a:t>Parsing and translation</a:t>
            </a:r>
          </a:p>
          <a:p>
            <a:pPr lvl="1"/>
            <a:r>
              <a:rPr lang="en-US" sz="2000" dirty="0" smtClean="0">
                <a:ea typeface="ＭＳ Ｐゴシック" pitchFamily="34" charset="-128"/>
              </a:rPr>
              <a:t>translate the query into its internal form.  This is then translated into relational algebra.</a:t>
            </a:r>
          </a:p>
          <a:p>
            <a:pPr lvl="1"/>
            <a:r>
              <a:rPr lang="en-US" sz="2000" dirty="0" smtClean="0">
                <a:ea typeface="ＭＳ Ｐゴシック" pitchFamily="34" charset="-128"/>
              </a:rPr>
              <a:t>Parser checks syntax, verifies relations</a:t>
            </a:r>
          </a:p>
          <a:p>
            <a:r>
              <a:rPr lang="en-US" sz="2000" dirty="0" smtClean="0">
                <a:ea typeface="ＭＳ Ｐゴシック" pitchFamily="34" charset="-128"/>
              </a:rPr>
              <a:t>Evaluation</a:t>
            </a:r>
          </a:p>
          <a:p>
            <a:pPr lvl="1"/>
            <a:r>
              <a:rPr lang="en-US" sz="2000" dirty="0" smtClean="0">
                <a:ea typeface="ＭＳ Ｐゴシック" pitchFamily="34" charset="-128"/>
              </a:rPr>
              <a:t>The query-execution engine takes a query-evaluation plan, executes that plan, and returns the answers to the query.</a:t>
            </a:r>
          </a:p>
          <a:p>
            <a:pPr lvl="1"/>
            <a:endParaRPr lang="en-US" dirty="0" smtClean="0">
              <a:ea typeface="ＭＳ Ｐゴシック" pitchFamily="34" charset="-128"/>
            </a:endParaRPr>
          </a:p>
        </p:txBody>
      </p:sp>
      <p:sp>
        <p:nvSpPr>
          <p:cNvPr id="306178" name="Rectangle 2"/>
          <p:cNvSpPr>
            <a:spLocks noGrp="1" noChangeArrowheads="1"/>
          </p:cNvSpPr>
          <p:nvPr>
            <p:ph type="title"/>
          </p:nvPr>
        </p:nvSpPr>
        <p:spPr>
          <a:xfrm>
            <a:off x="1009652" y="495300"/>
            <a:ext cx="9721849" cy="457200"/>
          </a:xfrm>
        </p:spPr>
        <p:txBody>
          <a:bodyPr>
            <a:normAutofit fontScale="90000"/>
          </a:bodyPr>
          <a:lstStyle/>
          <a:p>
            <a:r>
              <a:rPr lang="en-US" smtClean="0">
                <a:effectLst>
                  <a:outerShdw blurRad="38100" dist="38100" dir="2700000" algn="tl">
                    <a:srgbClr val="C0C0C0"/>
                  </a:outerShdw>
                </a:effectLst>
                <a:ea typeface="ＭＳ Ｐゴシック" pitchFamily="34" charset="-128"/>
              </a:rPr>
              <a:t>Basic Steps in Query Processing (Cont.)</a:t>
            </a:r>
          </a:p>
        </p:txBody>
      </p:sp>
    </p:spTree>
  </p:cSld>
  <p:clrMapOvr>
    <a:masterClrMapping/>
  </p:clrMapOvr>
  <p:transition advTm="992"/>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880534" y="1149351"/>
            <a:ext cx="10699751" cy="5180013"/>
          </a:xfrm>
        </p:spPr>
        <p:txBody>
          <a:bodyPr/>
          <a:lstStyle/>
          <a:p>
            <a:r>
              <a:rPr lang="en-US" sz="2000" smtClean="0">
                <a:ea typeface="ＭＳ Ｐゴシック" pitchFamily="34" charset="-128"/>
              </a:rPr>
              <a:t>A relational algebra expression may have many equivalent expressions</a:t>
            </a:r>
          </a:p>
          <a:p>
            <a:pPr lvl="1"/>
            <a:r>
              <a:rPr lang="en-US" sz="2000" smtClean="0">
                <a:ea typeface="ＭＳ Ｐゴシック" pitchFamily="34" charset="-128"/>
              </a:rPr>
              <a:t>E.g., </a:t>
            </a:r>
            <a:r>
              <a:rPr lang="en-US" sz="2400" smtClean="0">
                <a:ea typeface="ＭＳ Ｐゴシック" pitchFamily="34" charset="-128"/>
                <a:sym typeface="Symbol" pitchFamily="18" charset="2"/>
              </a:rPr>
              <a:t></a:t>
            </a:r>
            <a:r>
              <a:rPr lang="en-US" sz="2400" i="1" baseline="-25000" smtClean="0">
                <a:ea typeface="ＭＳ Ｐゴシック" pitchFamily="34" charset="-128"/>
                <a:sym typeface="Symbol" pitchFamily="18" charset="2"/>
              </a:rPr>
              <a:t>salary</a:t>
            </a:r>
            <a:r>
              <a:rPr lang="en-US" sz="2400" baseline="-25000" smtClean="0">
                <a:ea typeface="ＭＳ Ｐゴシック" pitchFamily="34" charset="-128"/>
                <a:sym typeface="Symbol" pitchFamily="18" charset="2"/>
              </a:rPr>
              <a:t>75000</a:t>
            </a:r>
            <a:r>
              <a:rPr lang="en-US" sz="2000" smtClean="0">
                <a:ea typeface="ＭＳ Ｐゴシック" pitchFamily="34" charset="-128"/>
                <a:sym typeface="Symbol" pitchFamily="18" charset="2"/>
              </a:rPr>
              <a:t>(</a:t>
            </a:r>
            <a:r>
              <a:rPr lang="en-US" smtClean="0">
                <a:ea typeface="ＭＳ Ｐゴシック" pitchFamily="34" charset="-128"/>
                <a:sym typeface="Symbol" pitchFamily="18" charset="2"/>
              </a:rPr>
              <a:t></a:t>
            </a:r>
            <a:r>
              <a:rPr lang="en-US" sz="2000" i="1" baseline="-25000" smtClean="0">
                <a:ea typeface="ＭＳ Ｐゴシック" pitchFamily="34" charset="-128"/>
                <a:sym typeface="Symbol" pitchFamily="18" charset="2"/>
              </a:rPr>
              <a:t>salary</a:t>
            </a:r>
            <a:r>
              <a:rPr lang="en-US" sz="2000" smtClean="0">
                <a:ea typeface="ＭＳ Ｐゴシック" pitchFamily="34" charset="-128"/>
                <a:sym typeface="Symbol" pitchFamily="18" charset="2"/>
              </a:rPr>
              <a:t>(</a:t>
            </a:r>
            <a:r>
              <a:rPr lang="en-US" sz="2000" i="1" smtClean="0">
                <a:ea typeface="ＭＳ Ｐゴシック" pitchFamily="34" charset="-128"/>
                <a:sym typeface="Symbol" pitchFamily="18" charset="2"/>
              </a:rPr>
              <a:t>instructor)) </a:t>
            </a:r>
            <a:r>
              <a:rPr lang="en-US" sz="2000" smtClean="0">
                <a:ea typeface="ＭＳ Ｐゴシック" pitchFamily="34" charset="-128"/>
                <a:sym typeface="Symbol" pitchFamily="18" charset="2"/>
              </a:rPr>
              <a:t>is equivalent to </a:t>
            </a:r>
            <a:br>
              <a:rPr lang="en-US" sz="2000" smtClean="0">
                <a:ea typeface="ＭＳ Ｐゴシック" pitchFamily="34" charset="-128"/>
                <a:sym typeface="Symbol" pitchFamily="18" charset="2"/>
              </a:rPr>
            </a:br>
            <a:r>
              <a:rPr lang="en-US" sz="2000" smtClean="0">
                <a:ea typeface="ＭＳ Ｐゴシック" pitchFamily="34" charset="-128"/>
                <a:sym typeface="Symbol" pitchFamily="18" charset="2"/>
              </a:rPr>
              <a:t>         </a:t>
            </a:r>
            <a:r>
              <a:rPr lang="en-US" smtClean="0">
                <a:ea typeface="ＭＳ Ｐゴシック" pitchFamily="34" charset="-128"/>
                <a:sym typeface="Symbol" pitchFamily="18" charset="2"/>
              </a:rPr>
              <a:t></a:t>
            </a:r>
            <a:r>
              <a:rPr lang="en-US" sz="2400" i="1" baseline="-25000" smtClean="0">
                <a:ea typeface="ＭＳ Ｐゴシック" pitchFamily="34" charset="-128"/>
                <a:sym typeface="Symbol" pitchFamily="18" charset="2"/>
              </a:rPr>
              <a:t>salary</a:t>
            </a:r>
            <a:r>
              <a:rPr lang="en-US" sz="2000" smtClean="0">
                <a:ea typeface="ＭＳ Ｐゴシック" pitchFamily="34" charset="-128"/>
                <a:sym typeface="Symbol" pitchFamily="18" charset="2"/>
              </a:rPr>
              <a:t>(</a:t>
            </a:r>
            <a:r>
              <a:rPr lang="en-US" sz="2400" smtClean="0">
                <a:ea typeface="ＭＳ Ｐゴシック" pitchFamily="34" charset="-128"/>
                <a:sym typeface="Symbol" pitchFamily="18" charset="2"/>
              </a:rPr>
              <a:t></a:t>
            </a:r>
            <a:r>
              <a:rPr lang="en-US" sz="2400" i="1" baseline="-25000" smtClean="0">
                <a:ea typeface="ＭＳ Ｐゴシック" pitchFamily="34" charset="-128"/>
                <a:sym typeface="Symbol" pitchFamily="18" charset="2"/>
              </a:rPr>
              <a:t>salary</a:t>
            </a:r>
            <a:r>
              <a:rPr lang="en-US" sz="2400" baseline="-25000" smtClean="0">
                <a:ea typeface="ＭＳ Ｐゴシック" pitchFamily="34" charset="-128"/>
                <a:sym typeface="Symbol" pitchFamily="18" charset="2"/>
              </a:rPr>
              <a:t>75000</a:t>
            </a:r>
            <a:r>
              <a:rPr lang="en-US" sz="2000" smtClean="0">
                <a:ea typeface="ＭＳ Ｐゴシック" pitchFamily="34" charset="-128"/>
                <a:sym typeface="Symbol" pitchFamily="18" charset="2"/>
              </a:rPr>
              <a:t>(</a:t>
            </a:r>
            <a:r>
              <a:rPr lang="en-US" sz="2000" i="1" smtClean="0">
                <a:ea typeface="ＭＳ Ｐゴシック" pitchFamily="34" charset="-128"/>
                <a:sym typeface="Symbol" pitchFamily="18" charset="2"/>
              </a:rPr>
              <a:t>instructor))</a:t>
            </a:r>
          </a:p>
          <a:p>
            <a:r>
              <a:rPr lang="en-US" sz="2000" smtClean="0">
                <a:ea typeface="ＭＳ Ｐゴシック" pitchFamily="34" charset="-128"/>
                <a:sym typeface="Symbol" pitchFamily="18" charset="2"/>
              </a:rPr>
              <a:t>Each relational algebra operation can be evaluated using one of several different algorithms</a:t>
            </a:r>
          </a:p>
          <a:p>
            <a:pPr lvl="1"/>
            <a:r>
              <a:rPr lang="en-US" sz="2000" smtClean="0">
                <a:ea typeface="ＭＳ Ｐゴシック" pitchFamily="34" charset="-128"/>
                <a:sym typeface="Symbol" pitchFamily="18" charset="2"/>
              </a:rPr>
              <a:t>Correspondingly, a relational-algebra expression can be evaluated in many ways. </a:t>
            </a:r>
          </a:p>
          <a:p>
            <a:r>
              <a:rPr lang="en-US" sz="2000" smtClean="0">
                <a:ea typeface="ＭＳ Ｐゴシック" pitchFamily="34" charset="-128"/>
                <a:sym typeface="Symbol" pitchFamily="18" charset="2"/>
              </a:rPr>
              <a:t>Annotated expression specifying detailed evaluation strategy is called an </a:t>
            </a:r>
            <a:r>
              <a:rPr lang="en-US" sz="2000" b="1" smtClean="0">
                <a:solidFill>
                  <a:srgbClr val="3366CC"/>
                </a:solidFill>
                <a:ea typeface="ＭＳ Ｐゴシック" pitchFamily="34" charset="-128"/>
                <a:sym typeface="Symbol" pitchFamily="18" charset="2"/>
              </a:rPr>
              <a:t>evaluation-plan</a:t>
            </a:r>
            <a:r>
              <a:rPr lang="en-US" sz="2000" smtClean="0">
                <a:ea typeface="ＭＳ Ｐゴシック" pitchFamily="34" charset="-128"/>
                <a:sym typeface="Symbol" pitchFamily="18" charset="2"/>
              </a:rPr>
              <a:t>.</a:t>
            </a:r>
          </a:p>
          <a:p>
            <a:pPr lvl="1"/>
            <a:r>
              <a:rPr lang="en-US" sz="2000" smtClean="0">
                <a:ea typeface="ＭＳ Ｐゴシック" pitchFamily="34" charset="-128"/>
                <a:sym typeface="Symbol" pitchFamily="18" charset="2"/>
              </a:rPr>
              <a:t>E.g., can use an index on </a:t>
            </a:r>
            <a:r>
              <a:rPr lang="en-US" sz="2000" i="1" smtClean="0">
                <a:ea typeface="ＭＳ Ｐゴシック" pitchFamily="34" charset="-128"/>
                <a:sym typeface="Symbol" pitchFamily="18" charset="2"/>
              </a:rPr>
              <a:t>salary</a:t>
            </a:r>
            <a:r>
              <a:rPr lang="en-US" sz="2000" smtClean="0">
                <a:ea typeface="ＭＳ Ｐゴシック" pitchFamily="34" charset="-128"/>
                <a:sym typeface="Symbol" pitchFamily="18" charset="2"/>
              </a:rPr>
              <a:t> to find instructors with salary &lt; 75000,</a:t>
            </a:r>
          </a:p>
          <a:p>
            <a:pPr lvl="1"/>
            <a:r>
              <a:rPr lang="en-US" sz="2000" smtClean="0">
                <a:ea typeface="ＭＳ Ｐゴシック" pitchFamily="34" charset="-128"/>
                <a:sym typeface="Symbol" pitchFamily="18" charset="2"/>
              </a:rPr>
              <a:t>or can perform complete relation scan and discard instructors with salary  75000</a:t>
            </a:r>
          </a:p>
        </p:txBody>
      </p:sp>
      <p:sp>
        <p:nvSpPr>
          <p:cNvPr id="307202" name="Rectangle 2"/>
          <p:cNvSpPr>
            <a:spLocks noGrp="1" noChangeArrowheads="1"/>
          </p:cNvSpPr>
          <p:nvPr>
            <p:ph type="title"/>
          </p:nvPr>
        </p:nvSpPr>
        <p:spPr>
          <a:xfrm>
            <a:off x="1181100" y="301625"/>
            <a:ext cx="10769600" cy="609600"/>
          </a:xfrm>
        </p:spPr>
        <p:txBody>
          <a:bodyPr>
            <a:normAutofit fontScale="90000"/>
          </a:bodyPr>
          <a:lstStyle/>
          <a:p>
            <a:r>
              <a:rPr lang="en-US" smtClean="0">
                <a:effectLst>
                  <a:outerShdw blurRad="38100" dist="38100" dir="2700000" algn="tl">
                    <a:srgbClr val="C0C0C0"/>
                  </a:outerShdw>
                </a:effectLst>
                <a:ea typeface="ＭＳ Ｐゴシック" pitchFamily="34" charset="-128"/>
              </a:rPr>
              <a:t>Basic Steps in Query Processing : Optimization</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eaLnBrk="1" fontAlgn="auto" hangingPunct="1">
              <a:spcAft>
                <a:spcPts val="0"/>
              </a:spcAft>
              <a:defRPr/>
            </a:pPr>
            <a:r>
              <a:rPr lang="en-US" dirty="0" smtClean="0"/>
              <a:t>Relational Algebra</a:t>
            </a:r>
            <a:endParaRPr lang="en-US" dirty="0"/>
          </a:p>
        </p:txBody>
      </p:sp>
      <p:sp>
        <p:nvSpPr>
          <p:cNvPr id="22531" name="Subtitle 3"/>
          <p:cNvSpPr>
            <a:spLocks noGrp="1"/>
          </p:cNvSpPr>
          <p:nvPr>
            <p:ph type="subTitle" idx="1"/>
          </p:nvPr>
        </p:nvSpPr>
        <p:spPr>
          <a:xfrm>
            <a:off x="914400" y="3611563"/>
            <a:ext cx="10363200" cy="1200150"/>
          </a:xfrm>
        </p:spPr>
        <p:txBody>
          <a:bodyPr/>
          <a:lstStyle/>
          <a:p>
            <a:pPr marR="0" eaLnBrk="1" hangingPunct="1"/>
            <a:r>
              <a:rPr lang="en-US" smtClean="0"/>
              <a:t>Fundamentals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What is Relational Algebra?</a:t>
            </a:r>
          </a:p>
        </p:txBody>
      </p:sp>
      <p:sp>
        <p:nvSpPr>
          <p:cNvPr id="4099" name="Text Box 3"/>
          <p:cNvSpPr txBox="1">
            <a:spLocks noChangeArrowheads="1"/>
          </p:cNvSpPr>
          <p:nvPr/>
        </p:nvSpPr>
        <p:spPr bwMode="auto">
          <a:xfrm>
            <a:off x="609600" y="1066801"/>
            <a:ext cx="10972800" cy="5059363"/>
          </a:xfrm>
          <a:prstGeom prst="rect">
            <a:avLst/>
          </a:prstGeom>
          <a:noFill/>
          <a:ln w="9525" cap="flat">
            <a:noFill/>
            <a:round/>
            <a:headEnd/>
            <a:tailEnd/>
          </a:ln>
          <a:effectLst/>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dirty="0">
                <a:solidFill>
                  <a:srgbClr val="000000"/>
                </a:solidFill>
                <a:ea typeface="WenQuanYi Zen Hei" charset="0"/>
                <a:cs typeface="WenQuanYi Zen Hei" charset="0"/>
              </a:rPr>
              <a:t>It is a language in which we can ask questions (query) of a database.</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dirty="0">
                <a:solidFill>
                  <a:srgbClr val="000000"/>
                </a:solidFill>
                <a:ea typeface="WenQuanYi Zen Hei" charset="0"/>
                <a:cs typeface="WenQuanYi Zen Hei" charset="0"/>
              </a:rPr>
              <a:t>Basic premise is that </a:t>
            </a:r>
            <a:r>
              <a:rPr lang="en-US" sz="2400" u="sng" dirty="0">
                <a:solidFill>
                  <a:srgbClr val="000000"/>
                </a:solidFill>
                <a:ea typeface="WenQuanYi Zen Hei" charset="0"/>
                <a:cs typeface="WenQuanYi Zen Hei" charset="0"/>
              </a:rPr>
              <a:t>tables are sets</a:t>
            </a:r>
            <a:r>
              <a:rPr lang="en-US" sz="2400" dirty="0">
                <a:solidFill>
                  <a:srgbClr val="000000"/>
                </a:solidFill>
                <a:ea typeface="WenQuanYi Zen Hei" charset="0"/>
                <a:cs typeface="WenQuanYi Zen Hei" charset="0"/>
              </a:rPr>
              <a:t> (mathematical) and so our query language should manipulate sets with ease.</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dirty="0">
                <a:solidFill>
                  <a:srgbClr val="000000"/>
                </a:solidFill>
                <a:ea typeface="WenQuanYi Zen Hei" charset="0"/>
                <a:cs typeface="WenQuanYi Zen Hei" charset="0"/>
              </a:rPr>
              <a:t>Select</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dirty="0">
                <a:solidFill>
                  <a:srgbClr val="000000"/>
                </a:solidFill>
                <a:ea typeface="WenQuanYi Zen Hei" charset="0"/>
                <a:cs typeface="WenQuanYi Zen Hei" charset="0"/>
              </a:rPr>
              <a:t>Project</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dirty="0">
                <a:solidFill>
                  <a:srgbClr val="000000"/>
                </a:solidFill>
                <a:ea typeface="WenQuanYi Zen Hei" charset="0"/>
                <a:cs typeface="WenQuanYi Zen Hei" charset="0"/>
              </a:rPr>
              <a:t>Cartesian product</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dirty="0">
                <a:solidFill>
                  <a:srgbClr val="000000"/>
                </a:solidFill>
                <a:ea typeface="WenQuanYi Zen Hei" charset="0"/>
                <a:cs typeface="WenQuanYi Zen Hei" charset="0"/>
              </a:rPr>
              <a:t>Union </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dirty="0" smtClean="0">
                <a:solidFill>
                  <a:srgbClr val="000000"/>
                </a:solidFill>
                <a:ea typeface="WenQuanYi Zen Hei" charset="0"/>
                <a:cs typeface="WenQuanYi Zen Hei" charset="0"/>
              </a:rPr>
              <a:t>Set Difference</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dirty="0" smtClean="0">
                <a:solidFill>
                  <a:srgbClr val="000000"/>
                </a:solidFill>
                <a:ea typeface="WenQuanYi Zen Hei" charset="0"/>
                <a:cs typeface="WenQuanYi Zen Hei" charset="0"/>
              </a:rPr>
              <a:t>Rename</a:t>
            </a:r>
            <a:endParaRPr lang="en-US" sz="2400" dirty="0">
              <a:solidFill>
                <a:srgbClr val="000000"/>
              </a:solidFill>
              <a:ea typeface="WenQuanYi Zen Hei" charset="0"/>
              <a:cs typeface="WenQuanYi Zen Hei" charset="0"/>
            </a:endParaRP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dirty="0">
              <a:solidFill>
                <a:srgbClr val="000000"/>
              </a:solidFill>
              <a:ea typeface="WenQuanYi Zen Hei" charset="0"/>
              <a:cs typeface="WenQuanYi Zen Hei" charset="0"/>
            </a:endParaRP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dirty="0">
              <a:solidFill>
                <a:srgbClr val="000000"/>
              </a:solidFill>
              <a:ea typeface="WenQuanYi Zen Hei" charset="0"/>
              <a:cs typeface="WenQuanYi Zen Hei" charset="0"/>
            </a:endParaRP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dirty="0">
              <a:solidFill>
                <a:srgbClr val="000000"/>
              </a:solidFill>
              <a:ea typeface="WenQuanYi Zen Hei" charset="0"/>
              <a:cs typeface="WenQuanYi Zen Hei" charset="0"/>
            </a:endParaRP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dirty="0">
              <a:solidFill>
                <a:srgbClr val="000000"/>
              </a:solidFill>
              <a:ea typeface="WenQuanYi Zen Hei" charset="0"/>
              <a:cs typeface="WenQuanYi Zen Hei"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Supplier-Part Example</a:t>
            </a:r>
          </a:p>
        </p:txBody>
      </p:sp>
      <p:sp>
        <p:nvSpPr>
          <p:cNvPr id="1029" name="Text Box 3"/>
          <p:cNvSpPr txBox="1">
            <a:spLocks noChangeArrowheads="1"/>
          </p:cNvSpPr>
          <p:nvPr/>
        </p:nvSpPr>
        <p:spPr bwMode="auto">
          <a:xfrm>
            <a:off x="609600" y="1066801"/>
            <a:ext cx="5384800" cy="5153025"/>
          </a:xfrm>
          <a:prstGeom prst="rect">
            <a:avLst/>
          </a:prstGeom>
          <a:noFill/>
          <a:ln w="9525">
            <a:noFill/>
            <a:round/>
            <a:headEnd/>
            <a:tailEnd/>
          </a:ln>
        </p:spPr>
        <p:txBody>
          <a:bodyPr wrap="none" anchor="ctr"/>
          <a:lstStyle/>
          <a:p>
            <a:endParaRPr lang="en-US"/>
          </a:p>
        </p:txBody>
      </p:sp>
      <p:graphicFrame>
        <p:nvGraphicFramePr>
          <p:cNvPr id="1026" name="Object 4"/>
          <p:cNvGraphicFramePr>
            <a:graphicFrameLocks noChangeAspect="1"/>
          </p:cNvGraphicFramePr>
          <p:nvPr/>
        </p:nvGraphicFramePr>
        <p:xfrm>
          <a:off x="1930400" y="1066800"/>
          <a:ext cx="9042400" cy="4953000"/>
        </p:xfrm>
        <a:graphic>
          <a:graphicData uri="http://schemas.openxmlformats.org/presentationml/2006/ole">
            <p:oleObj spid="_x0000_s16386" r:id="rId4" imgW="6290370" imgH="5384840"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Rot="1" noChangeArrowheads="1"/>
          </p:cNvSpPr>
          <p:nvPr/>
        </p:nvSpPr>
        <p:spPr bwMode="auto">
          <a:xfrm>
            <a:off x="1981200" y="342106"/>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b="1">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000" b="1">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000" b="1">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000" b="1">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000" b="1">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000" b="1">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000" b="1">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000" b="1">
                <a:solidFill>
                  <a:schemeClr val="tx2"/>
                </a:solidFill>
                <a:effectLst>
                  <a:outerShdw blurRad="38100" dist="38100" dir="2700000" algn="tl">
                    <a:srgbClr val="000000"/>
                  </a:outerShdw>
                </a:effectLst>
                <a:latin typeface="Tahoma" pitchFamily="34" charset="0"/>
              </a:defRPr>
            </a:lvl9pPr>
          </a:lstStyle>
          <a:p>
            <a:pPr eaLnBrk="1" hangingPunct="1">
              <a:defRPr/>
            </a:pPr>
            <a:r>
              <a:rPr lang="en-US" smtClean="0"/>
              <a:t>Self Relationship</a:t>
            </a:r>
          </a:p>
        </p:txBody>
      </p:sp>
      <p:sp>
        <p:nvSpPr>
          <p:cNvPr id="5" name="Rectangle 4"/>
          <p:cNvSpPr>
            <a:spLocks noGrp="1" noChangeArrowheads="1"/>
          </p:cNvSpPr>
          <p:nvPr/>
        </p:nvSpPr>
        <p:spPr bwMode="auto">
          <a:xfrm>
            <a:off x="1981200" y="1667668"/>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a:solidFill>
                  <a:schemeClr val="tx1"/>
                </a:solidFill>
                <a:effectLst>
                  <a:outerShdw blurRad="38100" dist="38100" dir="2700000" algn="tl">
                    <a:srgbClr val="000000"/>
                  </a:outerShdw>
                </a:effectLst>
                <a:latin typeface="+mn-lt"/>
              </a:defRPr>
            </a:lvl9pPr>
          </a:lstStyle>
          <a:p>
            <a:pPr eaLnBrk="1" hangingPunct="1"/>
            <a:r>
              <a:rPr lang="en-US" dirty="0" smtClean="0"/>
              <a:t>Sometimes entities in a entity set may relate to other entities in the same set. Thus self relationship</a:t>
            </a:r>
          </a:p>
          <a:p>
            <a:pPr eaLnBrk="1" hangingPunct="1"/>
            <a:r>
              <a:rPr lang="en-US" dirty="0" smtClean="0"/>
              <a:t>Here employees mange some other employees</a:t>
            </a:r>
          </a:p>
          <a:p>
            <a:pPr eaLnBrk="1" hangingPunct="1"/>
            <a:r>
              <a:rPr lang="en-US" dirty="0" smtClean="0"/>
              <a:t>The labels “manger” and “worker” are called </a:t>
            </a:r>
            <a:r>
              <a:rPr lang="en-US" i="1" dirty="0" smtClean="0"/>
              <a:t>roles </a:t>
            </a:r>
            <a:r>
              <a:rPr lang="en-US" dirty="0" smtClean="0"/>
              <a:t>the self relationship</a:t>
            </a:r>
            <a:endParaRPr lang="en-US" i="1" dirty="0" smtClean="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l="1768" t="22791" r="2357" b="23051"/>
          <a:stretch>
            <a:fillRect/>
          </a:stretch>
        </p:blipFill>
        <p:spPr bwMode="auto">
          <a:xfrm>
            <a:off x="4572000" y="4639468"/>
            <a:ext cx="5334000" cy="1876425"/>
          </a:xfrm>
          <a:prstGeom prst="rect">
            <a:avLst/>
          </a:prstGeom>
          <a:noFill/>
          <a:ln w="76200" cmpd="tri">
            <a:solidFill>
              <a:schemeClr val="tx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433813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SELECTION:</a:t>
            </a:r>
          </a:p>
        </p:txBody>
      </p:sp>
      <p:sp>
        <p:nvSpPr>
          <p:cNvPr id="2054" name="Text Box 3"/>
          <p:cNvSpPr txBox="1">
            <a:spLocks noChangeArrowheads="1"/>
          </p:cNvSpPr>
          <p:nvPr/>
        </p:nvSpPr>
        <p:spPr bwMode="auto">
          <a:xfrm>
            <a:off x="609600" y="1066801"/>
            <a:ext cx="10972800" cy="5059363"/>
          </a:xfrm>
          <a:prstGeom prst="rect">
            <a:avLst/>
          </a:prstGeom>
          <a:noFill/>
          <a:ln w="9525">
            <a:noFill/>
            <a:round/>
            <a:headEnd/>
            <a:tailEnd/>
          </a:ln>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a:solidFill>
                  <a:srgbClr val="000000"/>
                </a:solidFill>
                <a:ea typeface="WenQuanYi Zen Hei" charset="0"/>
                <a:cs typeface="WenQuanYi Zen Hei" charset="0"/>
              </a:rPr>
              <a:t>Selection returns a subset of the rows of a single table.</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a:solidFill>
                  <a:srgbClr val="000000"/>
                </a:solidFill>
                <a:ea typeface="WenQuanYi Zen Hei" charset="0"/>
                <a:cs typeface="WenQuanYi Zen Hei" charset="0"/>
              </a:rPr>
              <a:t>Syntax:</a:t>
            </a:r>
          </a:p>
        </p:txBody>
      </p:sp>
      <p:graphicFrame>
        <p:nvGraphicFramePr>
          <p:cNvPr id="2050" name="Object 4"/>
          <p:cNvGraphicFramePr>
            <a:graphicFrameLocks noChangeAspect="1"/>
          </p:cNvGraphicFramePr>
          <p:nvPr/>
        </p:nvGraphicFramePr>
        <p:xfrm>
          <a:off x="812800" y="4267200"/>
          <a:ext cx="3464984" cy="1524000"/>
        </p:xfrm>
        <a:graphic>
          <a:graphicData uri="http://schemas.openxmlformats.org/presentationml/2006/ole">
            <p:oleObj spid="_x0000_s17410" r:id="rId4" imgW="2598241" imgH="1524774" progId="">
              <p:embed/>
            </p:oleObj>
          </a:graphicData>
        </a:graphic>
      </p:graphicFrame>
      <p:sp>
        <p:nvSpPr>
          <p:cNvPr id="2055" name="Text Box 5"/>
          <p:cNvSpPr txBox="1">
            <a:spLocks noChangeArrowheads="1"/>
          </p:cNvSpPr>
          <p:nvPr/>
        </p:nvSpPr>
        <p:spPr bwMode="auto">
          <a:xfrm>
            <a:off x="3251200" y="2057400"/>
            <a:ext cx="5649384" cy="1614488"/>
          </a:xfrm>
          <a:prstGeom prst="rect">
            <a:avLst/>
          </a:prstGeom>
          <a:no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select &lt;table_name&gt; where &lt;condition&gt;</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 the &lt;condition&gt; must involve only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         columns  from the indicated table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br>
              <a:rPr lang="en-US" sz="1400" b="1" i="1">
                <a:solidFill>
                  <a:srgbClr val="000000"/>
                </a:solidFill>
                <a:ea typeface="WenQuanYi Zen Hei" charset="0"/>
                <a:cs typeface="WenQuanYi Zen Hei" charset="0"/>
              </a:rPr>
            </a:br>
            <a:endParaRPr lang="en-US" sz="1400" b="1" i="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l-GR" sz="1400" b="1">
                <a:solidFill>
                  <a:srgbClr val="000000"/>
                </a:solidFill>
                <a:cs typeface="Arial" charset="0"/>
              </a:rPr>
              <a:t>σ</a:t>
            </a:r>
            <a:r>
              <a:rPr lang="en-US" sz="1400" b="1">
                <a:solidFill>
                  <a:srgbClr val="000000"/>
                </a:solidFill>
                <a:cs typeface="Arial" charset="0"/>
              </a:rPr>
              <a:t> </a:t>
            </a:r>
            <a:r>
              <a:rPr lang="en-US" sz="1400" b="1" baseline="-25000">
                <a:solidFill>
                  <a:srgbClr val="000000"/>
                </a:solidFill>
                <a:cs typeface="Arial" charset="0"/>
              </a:rPr>
              <a:t>&lt;condition&gt;</a:t>
            </a:r>
            <a:r>
              <a:rPr lang="en-US" sz="1400" b="1">
                <a:solidFill>
                  <a:srgbClr val="000000"/>
                </a:solidFill>
                <a:cs typeface="Arial" charset="0"/>
              </a:rPr>
              <a:t> (table_name)</a:t>
            </a:r>
          </a:p>
        </p:txBody>
      </p:sp>
      <p:sp>
        <p:nvSpPr>
          <p:cNvPr id="6150" name="Text Box 6"/>
          <p:cNvSpPr txBox="1">
            <a:spLocks noChangeArrowheads="1"/>
          </p:cNvSpPr>
          <p:nvPr/>
        </p:nvSpPr>
        <p:spPr bwMode="auto">
          <a:xfrm>
            <a:off x="4430185" y="3810001"/>
            <a:ext cx="2482003" cy="2033506"/>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Find all suppliers  from Boston.</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Select Supplier</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where Location = ‘Bos’</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r>
            <a:br>
              <a:rPr lang="en-US" sz="1400" b="1">
                <a:solidFill>
                  <a:srgbClr val="000000"/>
                </a:solidFill>
                <a:ea typeface="WenQuanYi Zen Hei" charset="0"/>
                <a:cs typeface="WenQuanYi Zen Hei" charset="0"/>
              </a:rPr>
            </a:br>
            <a:r>
              <a:rPr lang="el-GR" sz="1400" b="1">
                <a:solidFill>
                  <a:srgbClr val="000000"/>
                </a:solidFill>
                <a:ea typeface="WenQuanYi Zen Hei" charset="0"/>
                <a:cs typeface="WenQuanYi Zen Hei" charset="0"/>
              </a:rPr>
              <a:t>σ</a:t>
            </a:r>
            <a:r>
              <a:rPr lang="en-US" sz="1400" b="1">
                <a:solidFill>
                  <a:srgbClr val="000000"/>
                </a:solidFill>
                <a:ea typeface="WenQuanYi Zen Hei" charset="0"/>
                <a:cs typeface="WenQuanYi Zen Hei" charset="0"/>
              </a:rPr>
              <a:t> </a:t>
            </a:r>
            <a:r>
              <a:rPr lang="en-US" sz="1400" b="1" baseline="-25000">
                <a:solidFill>
                  <a:srgbClr val="000000"/>
                </a:solidFill>
                <a:ea typeface="WenQuanYi Zen Hei" charset="0"/>
                <a:cs typeface="WenQuanYi Zen Hei" charset="0"/>
              </a:rPr>
              <a:t>Location = ‘Bos’</a:t>
            </a:r>
            <a:r>
              <a:rPr lang="en-US" sz="1400" b="1">
                <a:solidFill>
                  <a:srgbClr val="000000"/>
                </a:solidFill>
                <a:ea typeface="WenQuanYi Zen Hei" charset="0"/>
                <a:cs typeface="WenQuanYi Zen Hei" charset="0"/>
              </a:rPr>
              <a:t> (Supplier)</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p:txBody>
      </p:sp>
      <p:graphicFrame>
        <p:nvGraphicFramePr>
          <p:cNvPr id="6151" name="Object 7"/>
          <p:cNvGraphicFramePr>
            <a:graphicFrameLocks noChangeAspect="1"/>
          </p:cNvGraphicFramePr>
          <p:nvPr/>
        </p:nvGraphicFramePr>
        <p:xfrm>
          <a:off x="8128000" y="4343400"/>
          <a:ext cx="3464984" cy="1066800"/>
        </p:xfrm>
        <a:graphic>
          <a:graphicData uri="http://schemas.openxmlformats.org/presentationml/2006/ole">
            <p:oleObj spid="_x0000_s17411" r:id="rId5" imgW="2598241" imgH="980539"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clickEffect">
                            <p:stCondLst>
                              <p:cond delay="0"/>
                            </p:stCondLst>
                            <p:childTnLst>
                              <p:par>
                                <p:cTn id="9" presetID="1" presetClass="entr" fill="hold" nodeType="clickEffect">
                                  <p:stCondLst>
                                    <p:cond delay="0"/>
                                  </p:stCondLst>
                                  <p:childTnLst>
                                    <p:set>
                                      <p:cBhvr additive="repl">
                                        <p:cTn id="10" dur="1" fill="hold">
                                          <p:stCondLst>
                                            <p:cond delay="0"/>
                                          </p:stCondLst>
                                        </p:cTn>
                                        <p:tgtEl>
                                          <p:spTgt spid="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SELECTION Exercise:</a:t>
            </a:r>
          </a:p>
        </p:txBody>
      </p:sp>
      <p:sp>
        <p:nvSpPr>
          <p:cNvPr id="7171" name="Text Box 3"/>
          <p:cNvSpPr txBox="1">
            <a:spLocks noChangeArrowheads="1"/>
          </p:cNvSpPr>
          <p:nvPr/>
        </p:nvSpPr>
        <p:spPr bwMode="auto">
          <a:xfrm>
            <a:off x="609600" y="1066801"/>
            <a:ext cx="10972800" cy="5059363"/>
          </a:xfrm>
          <a:prstGeom prst="rect">
            <a:avLst/>
          </a:prstGeom>
          <a:noFill/>
          <a:ln w="9525" cap="flat">
            <a:noFill/>
            <a:round/>
            <a:headEnd/>
            <a:tailEnd/>
          </a:ln>
          <a:effectLst/>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Find the Cardholders from Modena.</a:t>
            </a: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Observations:</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There is only one input table.</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Both </a:t>
            </a:r>
            <a:r>
              <a:rPr lang="en-US" sz="2400" i="1">
                <a:solidFill>
                  <a:srgbClr val="000000"/>
                </a:solidFill>
                <a:ea typeface="WenQuanYi Zen Hei" charset="0"/>
                <a:cs typeface="WenQuanYi Zen Hei" charset="0"/>
              </a:rPr>
              <a:t>Cardholder</a:t>
            </a:r>
            <a:r>
              <a:rPr lang="en-US" sz="2400">
                <a:solidFill>
                  <a:srgbClr val="000000"/>
                </a:solidFill>
                <a:ea typeface="WenQuanYi Zen Hei" charset="0"/>
                <a:cs typeface="WenQuanYi Zen Hei" charset="0"/>
              </a:rPr>
              <a:t> and the answer table have the same schema (list of columns)</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Every row in the answer has the value ‘Modena’ in the </a:t>
            </a:r>
            <a:r>
              <a:rPr lang="en-US" sz="2400" i="1">
                <a:solidFill>
                  <a:srgbClr val="000000"/>
                </a:solidFill>
                <a:ea typeface="WenQuanYi Zen Hei" charset="0"/>
                <a:cs typeface="WenQuanYi Zen Hei" charset="0"/>
              </a:rPr>
              <a:t>b_addr</a:t>
            </a:r>
            <a:r>
              <a:rPr lang="en-US" sz="2400">
                <a:solidFill>
                  <a:srgbClr val="000000"/>
                </a:solidFill>
                <a:ea typeface="WenQuanYi Zen Hei" charset="0"/>
                <a:cs typeface="WenQuanYi Zen Hei" charset="0"/>
              </a:rPr>
              <a:t> column.</a:t>
            </a:r>
          </a:p>
        </p:txBody>
      </p:sp>
      <p:sp>
        <p:nvSpPr>
          <p:cNvPr id="7172" name="Text Box 4"/>
          <p:cNvSpPr txBox="1">
            <a:spLocks noChangeArrowheads="1"/>
          </p:cNvSpPr>
          <p:nvPr/>
        </p:nvSpPr>
        <p:spPr bwMode="auto">
          <a:xfrm>
            <a:off x="2844800" y="1752600"/>
            <a:ext cx="5649384" cy="1189038"/>
          </a:xfrm>
          <a:prstGeom prst="rect">
            <a:avLst/>
          </a:prstGeom>
          <a:no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select Cardholder where b_addr = ‘Modena’</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br>
              <a:rPr lang="en-US" sz="1400" b="1" i="1">
                <a:solidFill>
                  <a:srgbClr val="000000"/>
                </a:solidFill>
                <a:ea typeface="WenQuanYi Zen Hei" charset="0"/>
                <a:cs typeface="WenQuanYi Zen Hei" charset="0"/>
              </a:rPr>
            </a:br>
            <a:endParaRPr lang="en-US" sz="1400" b="1" i="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l-GR" sz="1400" b="1">
                <a:solidFill>
                  <a:srgbClr val="000000"/>
                </a:solidFill>
                <a:cs typeface="Arial" charset="0"/>
              </a:rPr>
              <a:t>σ</a:t>
            </a:r>
            <a:r>
              <a:rPr lang="en-US" sz="1400" b="1">
                <a:solidFill>
                  <a:srgbClr val="000000"/>
                </a:solidFill>
                <a:cs typeface="Arial" charset="0"/>
              </a:rPr>
              <a:t> </a:t>
            </a:r>
            <a:r>
              <a:rPr lang="en-US" sz="1400" b="1" baseline="-25000">
                <a:solidFill>
                  <a:srgbClr val="000000"/>
                </a:solidFill>
                <a:cs typeface="Arial" charset="0"/>
              </a:rPr>
              <a:t>b_addr = ‘Modena’</a:t>
            </a:r>
            <a:r>
              <a:rPr lang="en-US" sz="1400" b="1">
                <a:solidFill>
                  <a:srgbClr val="000000"/>
                </a:solidFill>
                <a:cs typeface="Arial" charset="0"/>
              </a:rPr>
              <a:t> (Cardholder)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clickEffect">
                            <p:stCondLst>
                              <p:cond delay="0"/>
                            </p:stCondLst>
                            <p:childTnLst>
                              <p:par>
                                <p:cTn id="9" presetID="1" presetClass="entr" fill="hold" nodeType="clickEffect">
                                  <p:stCondLst>
                                    <p:cond delay="0"/>
                                  </p:stCondLst>
                                  <p:childTnLst>
                                    <p:set>
                                      <p:cBhvr additive="repl">
                                        <p:cTn id="10" dur="1" fill="hold">
                                          <p:stCondLst>
                                            <p:cond delay="0"/>
                                          </p:stCondLst>
                                        </p:cTn>
                                        <p:tgtEl>
                                          <p:spTgt spid="7171">
                                            <p:txEl>
                                              <p:pRg st="5" end="5"/>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3" fill="hold" nodeType="clickEffect">
                      <p:stCondLst>
                        <p:cond delay="indefinite"/>
                      </p:stCondLst>
                      <p:childTnLst>
                        <p:par>
                          <p:cTn id="14" fill="hold" nodeType="clickEffect">
                            <p:stCondLst>
                              <p:cond delay="0"/>
                            </p:stCondLst>
                            <p:childTnLst>
                              <p:par>
                                <p:cTn id="15" presetID="1" presetClass="entr" fill="hold" nodeType="clickEffect">
                                  <p:stCondLst>
                                    <p:cond delay="0"/>
                                  </p:stCondLst>
                                  <p:childTnLst>
                                    <p:set>
                                      <p:cBhvr additive="repl">
                                        <p:cTn id="1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17" fill="hold" nodeType="clickEffect">
                      <p:stCondLst>
                        <p:cond delay="indefinite"/>
                      </p:stCondLst>
                      <p:childTnLst>
                        <p:par>
                          <p:cTn id="18" fill="hold" nodeType="clickEffect">
                            <p:stCondLst>
                              <p:cond delay="0"/>
                            </p:stCondLst>
                            <p:childTnLst>
                              <p:par>
                                <p:cTn id="19" presetID="1" presetClass="entr" fill="hold" nodeType="clickEffect">
                                  <p:stCondLst>
                                    <p:cond delay="0"/>
                                  </p:stCondLst>
                                  <p:childTnLst>
                                    <p:set>
                                      <p:cBhvr additive="repl">
                                        <p:cTn id="2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SELECTION:</a:t>
            </a:r>
          </a:p>
        </p:txBody>
      </p:sp>
      <p:pic>
        <p:nvPicPr>
          <p:cNvPr id="25603" name="Picture 3"/>
          <p:cNvPicPr>
            <a:picLocks noChangeAspect="1" noChangeArrowheads="1"/>
          </p:cNvPicPr>
          <p:nvPr/>
        </p:nvPicPr>
        <p:blipFill>
          <a:blip r:embed="rId3" cstate="print"/>
          <a:srcRect/>
          <a:stretch>
            <a:fillRect/>
          </a:stretch>
        </p:blipFill>
        <p:spPr bwMode="auto">
          <a:xfrm>
            <a:off x="812800" y="1660526"/>
            <a:ext cx="5384800" cy="1692275"/>
          </a:xfrm>
          <a:prstGeom prst="rect">
            <a:avLst/>
          </a:prstGeom>
          <a:noFill/>
          <a:ln w="9525">
            <a:noFill/>
            <a:round/>
            <a:headEnd/>
            <a:tailEnd/>
          </a:ln>
        </p:spPr>
      </p:pic>
      <p:pic>
        <p:nvPicPr>
          <p:cNvPr id="25604" name="Picture 4"/>
          <p:cNvPicPr>
            <a:picLocks noChangeAspect="1" noChangeArrowheads="1"/>
          </p:cNvPicPr>
          <p:nvPr/>
        </p:nvPicPr>
        <p:blipFill>
          <a:blip r:embed="rId4" cstate="print"/>
          <a:srcRect/>
          <a:stretch>
            <a:fillRect/>
          </a:stretch>
        </p:blipFill>
        <p:spPr bwMode="auto">
          <a:xfrm>
            <a:off x="6299200" y="2041526"/>
            <a:ext cx="5384800" cy="619125"/>
          </a:xfrm>
          <a:prstGeom prst="rect">
            <a:avLst/>
          </a:prstGeom>
          <a:noFill/>
          <a:ln w="9525">
            <a:noFill/>
            <a:round/>
            <a:headEnd/>
            <a:tailEnd/>
          </a:ln>
        </p:spPr>
      </p:pic>
      <p:sp>
        <p:nvSpPr>
          <p:cNvPr id="25605" name="Text Box 5"/>
          <p:cNvSpPr txBox="1">
            <a:spLocks noChangeArrowheads="1"/>
          </p:cNvSpPr>
          <p:nvPr/>
        </p:nvSpPr>
        <p:spPr bwMode="auto">
          <a:xfrm>
            <a:off x="6419851" y="1889125"/>
            <a:ext cx="743707" cy="30995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Answer</a:t>
            </a:r>
          </a:p>
        </p:txBody>
      </p:sp>
      <p:sp>
        <p:nvSpPr>
          <p:cNvPr id="25606" name="Text Box 6"/>
          <p:cNvSpPr txBox="1">
            <a:spLocks noChangeArrowheads="1"/>
          </p:cNvSpPr>
          <p:nvPr/>
        </p:nvSpPr>
        <p:spPr bwMode="auto">
          <a:xfrm>
            <a:off x="5461001" y="1100139"/>
            <a:ext cx="1040967" cy="279180"/>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ea typeface="WenQuanYi Zen Hei" charset="0"/>
                <a:cs typeface="WenQuanYi Zen Hei" charset="0"/>
              </a:rPr>
              <a:t>same schema</a:t>
            </a:r>
          </a:p>
        </p:txBody>
      </p:sp>
      <p:sp>
        <p:nvSpPr>
          <p:cNvPr id="25607" name="Line 7"/>
          <p:cNvSpPr>
            <a:spLocks noChangeShapeType="1"/>
          </p:cNvSpPr>
          <p:nvPr/>
        </p:nvSpPr>
        <p:spPr bwMode="auto">
          <a:xfrm flipH="1">
            <a:off x="4362451" y="1447800"/>
            <a:ext cx="1231900" cy="381000"/>
          </a:xfrm>
          <a:prstGeom prst="line">
            <a:avLst/>
          </a:prstGeom>
          <a:noFill/>
          <a:ln w="9360" cap="sq">
            <a:solidFill>
              <a:srgbClr val="000000"/>
            </a:solidFill>
            <a:miter lim="800000"/>
            <a:headEnd/>
            <a:tailEnd type="triangle" w="med" len="med"/>
          </a:ln>
        </p:spPr>
        <p:txBody>
          <a:bodyPr/>
          <a:lstStyle/>
          <a:p>
            <a:endParaRPr lang="en-US"/>
          </a:p>
        </p:txBody>
      </p:sp>
      <p:sp>
        <p:nvSpPr>
          <p:cNvPr id="25608" name="Line 8"/>
          <p:cNvSpPr>
            <a:spLocks noChangeShapeType="1"/>
          </p:cNvSpPr>
          <p:nvPr/>
        </p:nvSpPr>
        <p:spPr bwMode="auto">
          <a:xfrm>
            <a:off x="6604000" y="1447800"/>
            <a:ext cx="1625600" cy="609600"/>
          </a:xfrm>
          <a:prstGeom prst="line">
            <a:avLst/>
          </a:prstGeom>
          <a:noFill/>
          <a:ln w="9360" cap="sq">
            <a:solidFill>
              <a:srgbClr val="000000"/>
            </a:solidFill>
            <a:miter lim="800000"/>
            <a:headEnd/>
            <a:tailEnd type="triangle" w="med" len="med"/>
          </a:ln>
        </p:spPr>
        <p:txBody>
          <a:bodyPr/>
          <a:lstStyle/>
          <a:p>
            <a:endParaRPr lang="en-US"/>
          </a:p>
        </p:txBody>
      </p:sp>
      <p:sp>
        <p:nvSpPr>
          <p:cNvPr id="25609" name="Text Box 9"/>
          <p:cNvSpPr txBox="1">
            <a:spLocks noChangeArrowheads="1"/>
          </p:cNvSpPr>
          <p:nvPr/>
        </p:nvSpPr>
        <p:spPr bwMode="auto">
          <a:xfrm>
            <a:off x="7287685" y="3287713"/>
            <a:ext cx="2228215" cy="740845"/>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All rows in the answer have</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the value ‘Modena’ in the</a:t>
            </a:r>
            <a:br>
              <a:rPr lang="en-US" sz="1400" b="1">
                <a:solidFill>
                  <a:srgbClr val="000000"/>
                </a:solidFill>
                <a:ea typeface="WenQuanYi Zen Hei" charset="0"/>
                <a:cs typeface="WenQuanYi Zen Hei" charset="0"/>
              </a:rPr>
            </a:br>
            <a:r>
              <a:rPr lang="en-US" sz="1400" b="1" i="1">
                <a:solidFill>
                  <a:srgbClr val="000000"/>
                </a:solidFill>
                <a:ea typeface="WenQuanYi Zen Hei" charset="0"/>
                <a:cs typeface="WenQuanYi Zen Hei" charset="0"/>
              </a:rPr>
              <a:t>b_addr</a:t>
            </a:r>
            <a:r>
              <a:rPr lang="en-US" sz="1400" b="1">
                <a:solidFill>
                  <a:srgbClr val="000000"/>
                </a:solidFill>
                <a:ea typeface="WenQuanYi Zen Hei" charset="0"/>
                <a:cs typeface="WenQuanYi Zen Hei" charset="0"/>
              </a:rPr>
              <a:t> column</a:t>
            </a:r>
          </a:p>
        </p:txBody>
      </p:sp>
      <p:sp>
        <p:nvSpPr>
          <p:cNvPr id="25610" name="Line 10"/>
          <p:cNvSpPr>
            <a:spLocks noChangeShapeType="1"/>
          </p:cNvSpPr>
          <p:nvPr/>
        </p:nvSpPr>
        <p:spPr bwMode="auto">
          <a:xfrm flipV="1">
            <a:off x="9144000" y="2586039"/>
            <a:ext cx="406400" cy="695325"/>
          </a:xfrm>
          <a:prstGeom prst="line">
            <a:avLst/>
          </a:prstGeom>
          <a:noFill/>
          <a:ln w="9360" cap="sq">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PROJECTION:</a:t>
            </a:r>
          </a:p>
        </p:txBody>
      </p:sp>
      <p:sp>
        <p:nvSpPr>
          <p:cNvPr id="3078" name="Text Box 3"/>
          <p:cNvSpPr txBox="1">
            <a:spLocks noChangeArrowheads="1"/>
          </p:cNvSpPr>
          <p:nvPr/>
        </p:nvSpPr>
        <p:spPr bwMode="auto">
          <a:xfrm>
            <a:off x="406400" y="1066801"/>
            <a:ext cx="11480800" cy="5059363"/>
          </a:xfrm>
          <a:prstGeom prst="rect">
            <a:avLst/>
          </a:prstGeom>
          <a:noFill/>
          <a:ln w="9525">
            <a:noFill/>
            <a:round/>
            <a:headEnd/>
            <a:tailEnd/>
          </a:ln>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a:solidFill>
                  <a:srgbClr val="000000"/>
                </a:solidFill>
                <a:ea typeface="WenQuanYi Zen Hei" charset="0"/>
                <a:cs typeface="WenQuanYi Zen Hei" charset="0"/>
              </a:rPr>
              <a:t>Projection returns a subset of the columns of a single table.</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a:solidFill>
                  <a:srgbClr val="000000"/>
                </a:solidFill>
                <a:ea typeface="WenQuanYi Zen Hei" charset="0"/>
                <a:cs typeface="WenQuanYi Zen Hei" charset="0"/>
              </a:rPr>
              <a:t>Syntax:</a:t>
            </a:r>
          </a:p>
        </p:txBody>
      </p:sp>
      <p:graphicFrame>
        <p:nvGraphicFramePr>
          <p:cNvPr id="3074" name="Object 4"/>
          <p:cNvGraphicFramePr>
            <a:graphicFrameLocks noChangeAspect="1"/>
          </p:cNvGraphicFramePr>
          <p:nvPr/>
        </p:nvGraphicFramePr>
        <p:xfrm>
          <a:off x="711200" y="4343400"/>
          <a:ext cx="3464984" cy="1524000"/>
        </p:xfrm>
        <a:graphic>
          <a:graphicData uri="http://schemas.openxmlformats.org/presentationml/2006/ole">
            <p:oleObj spid="_x0000_s18434" r:id="rId4" imgW="2598241" imgH="1524774" progId="">
              <p:embed/>
            </p:oleObj>
          </a:graphicData>
        </a:graphic>
      </p:graphicFrame>
      <p:sp>
        <p:nvSpPr>
          <p:cNvPr id="3079" name="Text Box 5"/>
          <p:cNvSpPr txBox="1">
            <a:spLocks noChangeArrowheads="1"/>
          </p:cNvSpPr>
          <p:nvPr/>
        </p:nvSpPr>
        <p:spPr bwMode="auto">
          <a:xfrm>
            <a:off x="3149600" y="1981200"/>
            <a:ext cx="6705600" cy="1614488"/>
          </a:xfrm>
          <a:prstGeom prst="rect">
            <a:avLst/>
          </a:prstGeom>
          <a:no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project &lt;table_name&gt; over &lt;list of columns&gt;</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 the columns in &lt;list of columns&gt; must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             come from the indicated table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br>
              <a:rPr lang="en-US" sz="1400" b="1" i="1">
                <a:solidFill>
                  <a:srgbClr val="000000"/>
                </a:solidFill>
                <a:ea typeface="WenQuanYi Zen Hei" charset="0"/>
                <a:cs typeface="WenQuanYi Zen Hei" charset="0"/>
              </a:rPr>
            </a:br>
            <a:endParaRPr lang="en-US" sz="1400" b="1" i="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l-GR" sz="1400" b="1">
                <a:solidFill>
                  <a:srgbClr val="000000"/>
                </a:solidFill>
                <a:cs typeface="Arial" charset="0"/>
              </a:rPr>
              <a:t>π</a:t>
            </a:r>
            <a:r>
              <a:rPr lang="en-US" sz="1400" b="1">
                <a:solidFill>
                  <a:srgbClr val="000000"/>
                </a:solidFill>
                <a:cs typeface="Arial" charset="0"/>
              </a:rPr>
              <a:t> </a:t>
            </a:r>
            <a:r>
              <a:rPr lang="en-US" sz="1400" b="1" baseline="-25000">
                <a:solidFill>
                  <a:srgbClr val="000000"/>
                </a:solidFill>
                <a:cs typeface="Arial" charset="0"/>
              </a:rPr>
              <a:t>&lt;list of columns&gt;</a:t>
            </a:r>
            <a:r>
              <a:rPr lang="en-US" sz="1400" b="1">
                <a:solidFill>
                  <a:srgbClr val="000000"/>
                </a:solidFill>
                <a:cs typeface="Arial" charset="0"/>
              </a:rPr>
              <a:t> (table_name)</a:t>
            </a:r>
          </a:p>
        </p:txBody>
      </p:sp>
      <p:sp>
        <p:nvSpPr>
          <p:cNvPr id="9222" name="Text Box 6"/>
          <p:cNvSpPr txBox="1">
            <a:spLocks noChangeArrowheads="1"/>
          </p:cNvSpPr>
          <p:nvPr/>
        </p:nvSpPr>
        <p:spPr bwMode="auto">
          <a:xfrm>
            <a:off x="4332817" y="3810000"/>
            <a:ext cx="2325422" cy="1818063"/>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Find all supplier names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Project Supplier  over Sname</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r>
            <a:br>
              <a:rPr lang="en-US" sz="1400" b="1">
                <a:solidFill>
                  <a:srgbClr val="000000"/>
                </a:solidFill>
                <a:ea typeface="WenQuanYi Zen Hei" charset="0"/>
                <a:cs typeface="WenQuanYi Zen Hei" charset="0"/>
              </a:rPr>
            </a:br>
            <a:r>
              <a:rPr lang="el-GR" sz="1400" b="1">
                <a:solidFill>
                  <a:srgbClr val="000000"/>
                </a:solidFill>
                <a:cs typeface="Arial" charset="0"/>
              </a:rPr>
              <a:t>π</a:t>
            </a:r>
            <a:r>
              <a:rPr lang="en-US" sz="1400" b="1">
                <a:solidFill>
                  <a:srgbClr val="000000"/>
                </a:solidFill>
                <a:ea typeface="WenQuanYi Zen Hei" charset="0"/>
                <a:cs typeface="WenQuanYi Zen Hei" charset="0"/>
              </a:rPr>
              <a:t> </a:t>
            </a:r>
            <a:r>
              <a:rPr lang="en-US" sz="1400" b="1" baseline="-25000">
                <a:solidFill>
                  <a:srgbClr val="000000"/>
                </a:solidFill>
                <a:ea typeface="WenQuanYi Zen Hei" charset="0"/>
                <a:cs typeface="WenQuanYi Zen Hei" charset="0"/>
              </a:rPr>
              <a:t>Sname</a:t>
            </a:r>
            <a:r>
              <a:rPr lang="en-US" sz="1400" b="1">
                <a:solidFill>
                  <a:srgbClr val="000000"/>
                </a:solidFill>
                <a:ea typeface="WenQuanYi Zen Hei" charset="0"/>
                <a:cs typeface="WenQuanYi Zen Hei" charset="0"/>
              </a:rPr>
              <a:t> (Supplier)</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p:txBody>
      </p:sp>
      <p:graphicFrame>
        <p:nvGraphicFramePr>
          <p:cNvPr id="3075" name="Object 7"/>
          <p:cNvGraphicFramePr>
            <a:graphicFrameLocks noChangeAspect="1"/>
          </p:cNvGraphicFramePr>
          <p:nvPr/>
        </p:nvGraphicFramePr>
        <p:xfrm>
          <a:off x="9245600" y="4267200"/>
          <a:ext cx="1811867" cy="1524000"/>
        </p:xfrm>
        <a:graphic>
          <a:graphicData uri="http://schemas.openxmlformats.org/presentationml/2006/ole">
            <p:oleObj spid="_x0000_s18435" r:id="rId5" imgW="1358503" imgH="1524774"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92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PROJECTION Exercise:</a:t>
            </a:r>
          </a:p>
        </p:txBody>
      </p:sp>
      <p:sp>
        <p:nvSpPr>
          <p:cNvPr id="10243" name="Text Box 3"/>
          <p:cNvSpPr txBox="1">
            <a:spLocks noChangeArrowheads="1"/>
          </p:cNvSpPr>
          <p:nvPr/>
        </p:nvSpPr>
        <p:spPr bwMode="auto">
          <a:xfrm>
            <a:off x="609600" y="1066801"/>
            <a:ext cx="10972800" cy="5059363"/>
          </a:xfrm>
          <a:prstGeom prst="rect">
            <a:avLst/>
          </a:prstGeom>
          <a:noFill/>
          <a:ln w="9525" cap="flat">
            <a:noFill/>
            <a:round/>
            <a:headEnd/>
            <a:tailEnd/>
          </a:ln>
          <a:effectLst/>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Find the addresses of all Cardholders.</a:t>
            </a: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Observations:</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There is only one input table.</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The schema of the answer table is the list of columns</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If there are many Cardholders living at the same address these are not duplicated in the answer table.</a:t>
            </a:r>
          </a:p>
        </p:txBody>
      </p:sp>
      <p:sp>
        <p:nvSpPr>
          <p:cNvPr id="10244" name="Text Box 4"/>
          <p:cNvSpPr txBox="1">
            <a:spLocks noChangeArrowheads="1"/>
          </p:cNvSpPr>
          <p:nvPr/>
        </p:nvSpPr>
        <p:spPr bwMode="auto">
          <a:xfrm>
            <a:off x="2844800" y="1752600"/>
            <a:ext cx="5649384" cy="1189038"/>
          </a:xfrm>
          <a:prstGeom prst="rect">
            <a:avLst/>
          </a:prstGeom>
          <a:no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project Cardholder over b_addr</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br>
              <a:rPr lang="en-US" sz="1400" b="1" i="1">
                <a:solidFill>
                  <a:srgbClr val="000000"/>
                </a:solidFill>
                <a:ea typeface="WenQuanYi Zen Hei" charset="0"/>
                <a:cs typeface="WenQuanYi Zen Hei" charset="0"/>
              </a:rPr>
            </a:br>
            <a:endParaRPr lang="en-US" sz="1400" b="1" i="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l-GR" sz="1400" b="1">
                <a:solidFill>
                  <a:srgbClr val="000000"/>
                </a:solidFill>
                <a:cs typeface="Arial" charset="0"/>
              </a:rPr>
              <a:t>π</a:t>
            </a:r>
            <a:r>
              <a:rPr lang="en-US" sz="1400" b="1">
                <a:solidFill>
                  <a:srgbClr val="000000"/>
                </a:solidFill>
                <a:cs typeface="Arial" charset="0"/>
              </a:rPr>
              <a:t> </a:t>
            </a:r>
            <a:r>
              <a:rPr lang="en-US" sz="1400" b="1" baseline="-25000">
                <a:solidFill>
                  <a:srgbClr val="000000"/>
                </a:solidFill>
                <a:cs typeface="Arial" charset="0"/>
              </a:rPr>
              <a:t>b_addr</a:t>
            </a:r>
            <a:r>
              <a:rPr lang="en-US" sz="1400" b="1">
                <a:solidFill>
                  <a:srgbClr val="000000"/>
                </a:solidFill>
                <a:cs typeface="Arial" charset="0"/>
              </a:rPr>
              <a:t> (Cardholder)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clickEffect">
                            <p:stCondLst>
                              <p:cond delay="0"/>
                            </p:stCondLst>
                            <p:childTnLst>
                              <p:par>
                                <p:cTn id="9" presetID="1" presetClass="entr" fill="hold" nodeType="clickEffect">
                                  <p:stCondLst>
                                    <p:cond delay="0"/>
                                  </p:stCondLst>
                                  <p:childTnLst>
                                    <p:set>
                                      <p:cBhvr additive="repl">
                                        <p:cTn id="10" dur="1" fill="hold">
                                          <p:stCondLst>
                                            <p:cond delay="0"/>
                                          </p:stCondLst>
                                        </p:cTn>
                                        <p:tgtEl>
                                          <p:spTgt spid="10243">
                                            <p:txEl>
                                              <p:pRg st="5" end="5"/>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3" fill="hold" nodeType="clickEffect">
                      <p:stCondLst>
                        <p:cond delay="indefinite"/>
                      </p:stCondLst>
                      <p:childTnLst>
                        <p:par>
                          <p:cTn id="14" fill="hold" nodeType="clickEffect">
                            <p:stCondLst>
                              <p:cond delay="0"/>
                            </p:stCondLst>
                            <p:childTnLst>
                              <p:par>
                                <p:cTn id="15" presetID="1" presetClass="entr" fill="hold" nodeType="clickEffect">
                                  <p:stCondLst>
                                    <p:cond delay="0"/>
                                  </p:stCondLst>
                                  <p:childTnLst>
                                    <p:set>
                                      <p:cBhvr additive="repl">
                                        <p:cTn id="1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17" fill="hold" nodeType="clickEffect">
                      <p:stCondLst>
                        <p:cond delay="indefinite"/>
                      </p:stCondLst>
                      <p:childTnLst>
                        <p:par>
                          <p:cTn id="18" fill="hold" nodeType="clickEffect">
                            <p:stCondLst>
                              <p:cond delay="0"/>
                            </p:stCondLst>
                            <p:childTnLst>
                              <p:par>
                                <p:cTn id="19" presetID="1" presetClass="entr" fill="hold" nodeType="clickEffect">
                                  <p:stCondLst>
                                    <p:cond delay="0"/>
                                  </p:stCondLst>
                                  <p:childTnLst>
                                    <p:set>
                                      <p:cBhvr additive="repl">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PROJECTION:</a:t>
            </a:r>
          </a:p>
        </p:txBody>
      </p:sp>
      <p:pic>
        <p:nvPicPr>
          <p:cNvPr id="27651" name="Picture 3"/>
          <p:cNvPicPr>
            <a:picLocks noChangeAspect="1" noChangeArrowheads="1"/>
          </p:cNvPicPr>
          <p:nvPr/>
        </p:nvPicPr>
        <p:blipFill>
          <a:blip r:embed="rId3" cstate="print"/>
          <a:srcRect/>
          <a:stretch>
            <a:fillRect/>
          </a:stretch>
        </p:blipFill>
        <p:spPr bwMode="auto">
          <a:xfrm>
            <a:off x="711200" y="1600201"/>
            <a:ext cx="5384800" cy="1692275"/>
          </a:xfrm>
          <a:prstGeom prst="rect">
            <a:avLst/>
          </a:prstGeom>
          <a:noFill/>
          <a:ln w="9525">
            <a:noFill/>
            <a:round/>
            <a:headEnd/>
            <a:tailEnd/>
          </a:ln>
        </p:spPr>
      </p:pic>
      <p:sp>
        <p:nvSpPr>
          <p:cNvPr id="27652" name="Text Box 4"/>
          <p:cNvSpPr txBox="1">
            <a:spLocks noChangeArrowheads="1"/>
          </p:cNvSpPr>
          <p:nvPr/>
        </p:nvSpPr>
        <p:spPr bwMode="auto">
          <a:xfrm>
            <a:off x="5177367" y="3733801"/>
            <a:ext cx="2524963" cy="740845"/>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Duplicate ‘New Paltz’ values</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in the Cardholder table are</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dropped from the Answer table</a:t>
            </a:r>
          </a:p>
        </p:txBody>
      </p:sp>
      <p:pic>
        <p:nvPicPr>
          <p:cNvPr id="27653" name="Picture 5"/>
          <p:cNvPicPr>
            <a:picLocks noChangeAspect="1" noChangeArrowheads="1"/>
          </p:cNvPicPr>
          <p:nvPr/>
        </p:nvPicPr>
        <p:blipFill>
          <a:blip r:embed="rId4" cstate="print"/>
          <a:srcRect/>
          <a:stretch>
            <a:fillRect/>
          </a:stretch>
        </p:blipFill>
        <p:spPr bwMode="auto">
          <a:xfrm>
            <a:off x="8737600" y="1828801"/>
            <a:ext cx="2133600" cy="1463675"/>
          </a:xfrm>
          <a:prstGeom prst="rect">
            <a:avLst/>
          </a:prstGeom>
          <a:noFill/>
          <a:ln w="9525">
            <a:noFill/>
            <a:round/>
            <a:headEnd/>
            <a:tailEnd/>
          </a:ln>
        </p:spPr>
      </p:pic>
      <p:sp>
        <p:nvSpPr>
          <p:cNvPr id="27654" name="Text Box 6"/>
          <p:cNvSpPr txBox="1">
            <a:spLocks noChangeArrowheads="1"/>
          </p:cNvSpPr>
          <p:nvPr/>
        </p:nvSpPr>
        <p:spPr bwMode="auto">
          <a:xfrm>
            <a:off x="6980767" y="773114"/>
            <a:ext cx="1967118" cy="740845"/>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schema of answer table</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is the same as the list of</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columns in the query</a:t>
            </a:r>
          </a:p>
        </p:txBody>
      </p:sp>
      <p:sp>
        <p:nvSpPr>
          <p:cNvPr id="27655" name="Line 7"/>
          <p:cNvSpPr>
            <a:spLocks noChangeShapeType="1"/>
          </p:cNvSpPr>
          <p:nvPr/>
        </p:nvSpPr>
        <p:spPr bwMode="auto">
          <a:xfrm>
            <a:off x="9245600" y="1524000"/>
            <a:ext cx="406400" cy="381000"/>
          </a:xfrm>
          <a:prstGeom prst="line">
            <a:avLst/>
          </a:prstGeom>
          <a:noFill/>
          <a:ln w="9360" cap="sq">
            <a:solidFill>
              <a:srgbClr val="000000"/>
            </a:solidFill>
            <a:miter lim="800000"/>
            <a:headEnd/>
            <a:tailEnd type="triangle" w="med" len="med"/>
          </a:ln>
        </p:spPr>
        <p:txBody>
          <a:bodyPr/>
          <a:lstStyle/>
          <a:p>
            <a:endParaRPr lang="en-US"/>
          </a:p>
        </p:txBody>
      </p:sp>
      <p:sp>
        <p:nvSpPr>
          <p:cNvPr id="27656" name="Text Box 8"/>
          <p:cNvSpPr txBox="1">
            <a:spLocks noChangeArrowheads="1"/>
          </p:cNvSpPr>
          <p:nvPr/>
        </p:nvSpPr>
        <p:spPr bwMode="auto">
          <a:xfrm>
            <a:off x="8945034" y="1676400"/>
            <a:ext cx="743707" cy="30995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Answer</a:t>
            </a:r>
          </a:p>
        </p:txBody>
      </p:sp>
      <p:sp>
        <p:nvSpPr>
          <p:cNvPr id="27657" name="Line 9"/>
          <p:cNvSpPr>
            <a:spLocks noChangeShapeType="1"/>
          </p:cNvSpPr>
          <p:nvPr/>
        </p:nvSpPr>
        <p:spPr bwMode="auto">
          <a:xfrm flipV="1">
            <a:off x="7315200" y="2281239"/>
            <a:ext cx="1930400" cy="1457325"/>
          </a:xfrm>
          <a:prstGeom prst="line">
            <a:avLst/>
          </a:prstGeom>
          <a:noFill/>
          <a:ln w="9360" cap="sq">
            <a:solidFill>
              <a:srgbClr val="000000"/>
            </a:solidFill>
            <a:miter lim="800000"/>
            <a:headEnd/>
            <a:tailEnd type="triangle" w="med" len="med"/>
          </a:ln>
        </p:spPr>
        <p:txBody>
          <a:bodyPr/>
          <a:lstStyle/>
          <a:p>
            <a:endParaRPr lang="en-US"/>
          </a:p>
        </p:txBody>
      </p:sp>
      <p:sp>
        <p:nvSpPr>
          <p:cNvPr id="27658" name="Line 10"/>
          <p:cNvSpPr>
            <a:spLocks noChangeShapeType="1"/>
          </p:cNvSpPr>
          <p:nvPr/>
        </p:nvSpPr>
        <p:spPr bwMode="auto">
          <a:xfrm flipH="1" flipV="1">
            <a:off x="4260851" y="2128839"/>
            <a:ext cx="3060700" cy="1609725"/>
          </a:xfrm>
          <a:prstGeom prst="line">
            <a:avLst/>
          </a:prstGeom>
          <a:noFill/>
          <a:ln w="9360" cap="sq">
            <a:solidFill>
              <a:srgbClr val="000000"/>
            </a:solidFill>
            <a:miter lim="800000"/>
            <a:headEnd/>
            <a:tailEnd type="triangle" w="med" len="med"/>
          </a:ln>
        </p:spPr>
        <p:txBody>
          <a:bodyPr/>
          <a:lstStyle/>
          <a:p>
            <a:endParaRPr lang="en-US"/>
          </a:p>
        </p:txBody>
      </p:sp>
      <p:sp>
        <p:nvSpPr>
          <p:cNvPr id="27659" name="Line 11"/>
          <p:cNvSpPr>
            <a:spLocks noChangeShapeType="1"/>
          </p:cNvSpPr>
          <p:nvPr/>
        </p:nvSpPr>
        <p:spPr bwMode="auto">
          <a:xfrm flipH="1" flipV="1">
            <a:off x="4260851" y="2433639"/>
            <a:ext cx="3060700" cy="1304925"/>
          </a:xfrm>
          <a:prstGeom prst="line">
            <a:avLst/>
          </a:prstGeom>
          <a:noFill/>
          <a:ln w="9360" cap="sq">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CARTESIAN PRODUCT:</a:t>
            </a:r>
          </a:p>
        </p:txBody>
      </p:sp>
      <p:sp>
        <p:nvSpPr>
          <p:cNvPr id="12291" name="Text Box 3"/>
          <p:cNvSpPr txBox="1">
            <a:spLocks noChangeArrowheads="1"/>
          </p:cNvSpPr>
          <p:nvPr/>
        </p:nvSpPr>
        <p:spPr bwMode="auto">
          <a:xfrm>
            <a:off x="609600" y="1066801"/>
            <a:ext cx="10972800" cy="5059363"/>
          </a:xfrm>
          <a:prstGeom prst="rect">
            <a:avLst/>
          </a:prstGeom>
          <a:noFill/>
          <a:ln w="9525" cap="flat">
            <a:noFill/>
            <a:round/>
            <a:headEnd/>
            <a:tailEnd/>
          </a:ln>
          <a:effectLst/>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The Cartesian product of two sets is a set of pairs of elements (tuples), one from each set. </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If the original sets are already sets of tuples then the tuples in the Cartesian product are all that bigger.</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Syntax:</a:t>
            </a: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9725" indent="-33813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As we have seen, Cartesian products are usually unrelated to a real-world thing. They normally contain some </a:t>
            </a:r>
            <a:r>
              <a:rPr lang="en-US" sz="2400" i="1">
                <a:solidFill>
                  <a:srgbClr val="000000"/>
                </a:solidFill>
                <a:ea typeface="WenQuanYi Zen Hei" charset="0"/>
                <a:cs typeface="WenQuanYi Zen Hei" charset="0"/>
              </a:rPr>
              <a:t>noise</a:t>
            </a:r>
            <a:r>
              <a:rPr lang="en-US" sz="2400">
                <a:solidFill>
                  <a:srgbClr val="000000"/>
                </a:solidFill>
                <a:ea typeface="WenQuanYi Zen Hei" charset="0"/>
                <a:cs typeface="WenQuanYi Zen Hei" charset="0"/>
              </a:rPr>
              <a:t> tuples.</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However they may be useful as a first step.</a:t>
            </a:r>
          </a:p>
        </p:txBody>
      </p:sp>
      <p:sp>
        <p:nvSpPr>
          <p:cNvPr id="28676" name="Text Box 4"/>
          <p:cNvSpPr txBox="1">
            <a:spLocks noChangeArrowheads="1"/>
          </p:cNvSpPr>
          <p:nvPr/>
        </p:nvSpPr>
        <p:spPr bwMode="auto">
          <a:xfrm>
            <a:off x="4258734" y="3276600"/>
            <a:ext cx="2481811" cy="30995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&lt;table_name&gt; x &lt;table_name&gt;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CARTESIAN PRODUCT:</a:t>
            </a:r>
          </a:p>
        </p:txBody>
      </p:sp>
      <p:graphicFrame>
        <p:nvGraphicFramePr>
          <p:cNvPr id="4098" name="Object 3"/>
          <p:cNvGraphicFramePr>
            <a:graphicFrameLocks noChangeAspect="1"/>
          </p:cNvGraphicFramePr>
          <p:nvPr/>
        </p:nvGraphicFramePr>
        <p:xfrm>
          <a:off x="1219200" y="1371601"/>
          <a:ext cx="10058400" cy="4741863"/>
        </p:xfrm>
        <a:graphic>
          <a:graphicData uri="http://schemas.openxmlformats.org/presentationml/2006/ole">
            <p:oleObj spid="_x0000_s19458" r:id="rId4" imgW="6290370" imgH="3952161" progId="">
              <p:embed/>
            </p:oleObj>
          </a:graphicData>
        </a:graphic>
      </p:graphicFrame>
      <p:sp>
        <p:nvSpPr>
          <p:cNvPr id="4101" name="Text Box 4"/>
          <p:cNvSpPr txBox="1">
            <a:spLocks noChangeArrowheads="1"/>
          </p:cNvSpPr>
          <p:nvPr/>
        </p:nvSpPr>
        <p:spPr bwMode="auto">
          <a:xfrm>
            <a:off x="3331633" y="1154114"/>
            <a:ext cx="675034" cy="30995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5 rows</a:t>
            </a:r>
          </a:p>
        </p:txBody>
      </p:sp>
      <p:sp>
        <p:nvSpPr>
          <p:cNvPr id="4102" name="Text Box 5"/>
          <p:cNvSpPr txBox="1">
            <a:spLocks noChangeArrowheads="1"/>
          </p:cNvSpPr>
          <p:nvPr/>
        </p:nvSpPr>
        <p:spPr bwMode="auto">
          <a:xfrm>
            <a:off x="8961967" y="1143000"/>
            <a:ext cx="675034" cy="30995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4 rows</a:t>
            </a:r>
          </a:p>
        </p:txBody>
      </p:sp>
      <p:sp>
        <p:nvSpPr>
          <p:cNvPr id="4103" name="Text Box 6"/>
          <p:cNvSpPr txBox="1">
            <a:spLocks noChangeArrowheads="1"/>
          </p:cNvSpPr>
          <p:nvPr/>
        </p:nvSpPr>
        <p:spPr bwMode="auto">
          <a:xfrm>
            <a:off x="5913968" y="3352800"/>
            <a:ext cx="766405" cy="30995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20 rows</a:t>
            </a:r>
          </a:p>
        </p:txBody>
      </p:sp>
      <p:sp>
        <p:nvSpPr>
          <p:cNvPr id="4104" name="Text Box 7"/>
          <p:cNvSpPr txBox="1">
            <a:spLocks noChangeArrowheads="1"/>
          </p:cNvSpPr>
          <p:nvPr/>
        </p:nvSpPr>
        <p:spPr bwMode="auto">
          <a:xfrm>
            <a:off x="182034" y="4811714"/>
            <a:ext cx="713698" cy="740845"/>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info:</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7 rows</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in total</a:t>
            </a:r>
          </a:p>
        </p:txBody>
      </p:sp>
      <p:sp>
        <p:nvSpPr>
          <p:cNvPr id="4105" name="Line 8"/>
          <p:cNvSpPr>
            <a:spLocks noChangeShapeType="1"/>
          </p:cNvSpPr>
          <p:nvPr/>
        </p:nvSpPr>
        <p:spPr bwMode="auto">
          <a:xfrm flipV="1">
            <a:off x="711200" y="4414839"/>
            <a:ext cx="812800" cy="466725"/>
          </a:xfrm>
          <a:prstGeom prst="line">
            <a:avLst/>
          </a:prstGeom>
          <a:noFill/>
          <a:ln w="9360" cap="sq">
            <a:solidFill>
              <a:srgbClr val="000000"/>
            </a:solidFill>
            <a:miter lim="800000"/>
            <a:headEnd/>
            <a:tailEnd type="triangle" w="med" len="med"/>
          </a:ln>
        </p:spPr>
        <p:txBody>
          <a:bodyPr/>
          <a:lstStyle/>
          <a:p>
            <a:endParaRPr lang="en-US"/>
          </a:p>
        </p:txBody>
      </p:sp>
      <p:sp>
        <p:nvSpPr>
          <p:cNvPr id="4106" name="Line 9"/>
          <p:cNvSpPr>
            <a:spLocks noChangeShapeType="1"/>
          </p:cNvSpPr>
          <p:nvPr/>
        </p:nvSpPr>
        <p:spPr bwMode="auto">
          <a:xfrm flipV="1">
            <a:off x="711200" y="4795839"/>
            <a:ext cx="812800" cy="85725"/>
          </a:xfrm>
          <a:prstGeom prst="line">
            <a:avLst/>
          </a:prstGeom>
          <a:noFill/>
          <a:ln w="9360" cap="sq">
            <a:solidFill>
              <a:srgbClr val="000000"/>
            </a:solidFill>
            <a:miter lim="800000"/>
            <a:headEnd/>
            <a:tailEnd type="triangle" w="med" len="med"/>
          </a:ln>
        </p:spPr>
        <p:txBody>
          <a:bodyPr/>
          <a:lstStyle/>
          <a:p>
            <a:endParaRPr lang="en-US"/>
          </a:p>
        </p:txBody>
      </p:sp>
      <p:sp>
        <p:nvSpPr>
          <p:cNvPr id="4107" name="Line 10"/>
          <p:cNvSpPr>
            <a:spLocks noChangeShapeType="1"/>
          </p:cNvSpPr>
          <p:nvPr/>
        </p:nvSpPr>
        <p:spPr bwMode="auto">
          <a:xfrm>
            <a:off x="711200" y="4876800"/>
            <a:ext cx="711200" cy="76200"/>
          </a:xfrm>
          <a:prstGeom prst="line">
            <a:avLst/>
          </a:prstGeom>
          <a:noFill/>
          <a:ln w="9360" cap="sq">
            <a:solidFill>
              <a:srgbClr val="000000"/>
            </a:solidFill>
            <a:miter lim="800000"/>
            <a:headEnd/>
            <a:tailEnd type="triangle" w="med" len="med"/>
          </a:ln>
        </p:spPr>
        <p:txBody>
          <a:bodyPr/>
          <a:lstStyle/>
          <a:p>
            <a:endParaRPr lang="en-US"/>
          </a:p>
        </p:txBody>
      </p:sp>
      <p:sp>
        <p:nvSpPr>
          <p:cNvPr id="4108" name="Text Box 11"/>
          <p:cNvSpPr txBox="1">
            <a:spLocks noChangeArrowheads="1"/>
          </p:cNvSpPr>
          <p:nvPr/>
        </p:nvSpPr>
        <p:spPr bwMode="auto">
          <a:xfrm>
            <a:off x="11053234" y="4506914"/>
            <a:ext cx="766405" cy="740845"/>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noise:</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13 rows</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in total</a:t>
            </a:r>
          </a:p>
        </p:txBody>
      </p:sp>
      <p:sp>
        <p:nvSpPr>
          <p:cNvPr id="4109" name="Line 12"/>
          <p:cNvSpPr>
            <a:spLocks noChangeShapeType="1"/>
          </p:cNvSpPr>
          <p:nvPr/>
        </p:nvSpPr>
        <p:spPr bwMode="auto">
          <a:xfrm flipH="1" flipV="1">
            <a:off x="10458451" y="4567239"/>
            <a:ext cx="622300" cy="85725"/>
          </a:xfrm>
          <a:prstGeom prst="line">
            <a:avLst/>
          </a:prstGeom>
          <a:noFill/>
          <a:ln w="9360" cap="sq">
            <a:solidFill>
              <a:srgbClr val="000000"/>
            </a:solidFill>
            <a:miter lim="800000"/>
            <a:headEnd/>
            <a:tailEnd type="triangle" w="med" len="med"/>
          </a:ln>
        </p:spPr>
        <p:txBody>
          <a:bodyPr/>
          <a:lstStyle/>
          <a:p>
            <a:endParaRPr lang="en-US"/>
          </a:p>
        </p:txBody>
      </p:sp>
      <p:sp>
        <p:nvSpPr>
          <p:cNvPr id="4110" name="Line 13"/>
          <p:cNvSpPr>
            <a:spLocks noChangeShapeType="1"/>
          </p:cNvSpPr>
          <p:nvPr/>
        </p:nvSpPr>
        <p:spPr bwMode="auto">
          <a:xfrm flipH="1">
            <a:off x="10356851" y="4648200"/>
            <a:ext cx="723900" cy="457200"/>
          </a:xfrm>
          <a:prstGeom prst="line">
            <a:avLst/>
          </a:prstGeom>
          <a:noFill/>
          <a:ln w="9360" cap="sq">
            <a:solidFill>
              <a:srgbClr val="000000"/>
            </a:solidFill>
            <a:miter lim="800000"/>
            <a:headEnd/>
            <a:tailEnd type="triangle" w="med" len="med"/>
          </a:ln>
        </p:spPr>
        <p:txBody>
          <a:bodyPr/>
          <a:lstStyle/>
          <a:p>
            <a:endParaRPr lang="en-US"/>
          </a:p>
        </p:txBody>
      </p:sp>
      <p:sp>
        <p:nvSpPr>
          <p:cNvPr id="4111" name="Line 14"/>
          <p:cNvSpPr>
            <a:spLocks noChangeShapeType="1"/>
          </p:cNvSpPr>
          <p:nvPr/>
        </p:nvSpPr>
        <p:spPr bwMode="auto">
          <a:xfrm flipH="1">
            <a:off x="10458451" y="4648200"/>
            <a:ext cx="622300" cy="685800"/>
          </a:xfrm>
          <a:prstGeom prst="line">
            <a:avLst/>
          </a:prstGeom>
          <a:noFill/>
          <a:ln w="9360" cap="sq">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p:cNvPicPr>
            <a:picLocks noChangeAspect="1" noChangeArrowheads="1"/>
          </p:cNvPicPr>
          <p:nvPr/>
        </p:nvPicPr>
        <p:blipFill>
          <a:blip r:embed="rId3" cstate="print"/>
          <a:srcRect/>
          <a:stretch>
            <a:fillRect/>
          </a:stretch>
        </p:blipFill>
        <p:spPr bwMode="auto">
          <a:xfrm>
            <a:off x="7924800" y="3248026"/>
            <a:ext cx="2946400" cy="2238375"/>
          </a:xfrm>
          <a:prstGeom prst="rect">
            <a:avLst/>
          </a:prstGeom>
          <a:noFill/>
          <a:ln w="9525">
            <a:noFill/>
            <a:round/>
            <a:headEnd/>
            <a:tailEnd/>
          </a:ln>
        </p:spPr>
      </p:pic>
      <p:sp>
        <p:nvSpPr>
          <p:cNvPr id="29699" name="Text Box 3"/>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CARTESIAN PRODUCT Exercise:</a:t>
            </a:r>
          </a:p>
        </p:txBody>
      </p:sp>
      <p:sp>
        <p:nvSpPr>
          <p:cNvPr id="29700" name="Text Box 4"/>
          <p:cNvSpPr txBox="1">
            <a:spLocks noChangeArrowheads="1"/>
          </p:cNvSpPr>
          <p:nvPr/>
        </p:nvSpPr>
        <p:spPr bwMode="auto">
          <a:xfrm>
            <a:off x="1109134" y="1447800"/>
            <a:ext cx="3451371" cy="95628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Names = Project Cardholder over b_name</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Addresses = Project Cardholder over b_addr</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Names x Addresses</a:t>
            </a:r>
          </a:p>
        </p:txBody>
      </p:sp>
      <p:sp>
        <p:nvSpPr>
          <p:cNvPr id="14341" name="Text Box 5"/>
          <p:cNvSpPr txBox="1">
            <a:spLocks noChangeArrowheads="1"/>
          </p:cNvSpPr>
          <p:nvPr/>
        </p:nvSpPr>
        <p:spPr bwMode="auto">
          <a:xfrm>
            <a:off x="4976284" y="4144964"/>
            <a:ext cx="1411133" cy="279180"/>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ea typeface="WenQuanYi Zen Hei" charset="0"/>
                <a:cs typeface="WenQuanYi Zen Hei" charset="0"/>
              </a:rPr>
              <a:t>Names x Addresses</a:t>
            </a:r>
          </a:p>
        </p:txBody>
      </p:sp>
      <p:grpSp>
        <p:nvGrpSpPr>
          <p:cNvPr id="2" name="Group 6"/>
          <p:cNvGrpSpPr>
            <a:grpSpLocks/>
          </p:cNvGrpSpPr>
          <p:nvPr/>
        </p:nvGrpSpPr>
        <p:grpSpPr bwMode="auto">
          <a:xfrm>
            <a:off x="4997451" y="2971800"/>
            <a:ext cx="6838949" cy="2906713"/>
            <a:chOff x="2361" y="1872"/>
            <a:chExt cx="3231" cy="1831"/>
          </a:xfrm>
        </p:grpSpPr>
        <p:sp>
          <p:nvSpPr>
            <p:cNvPr id="29706" name="Text Box 7"/>
            <p:cNvSpPr txBox="1">
              <a:spLocks noChangeArrowheads="1"/>
            </p:cNvSpPr>
            <p:nvPr/>
          </p:nvSpPr>
          <p:spPr bwMode="auto">
            <a:xfrm>
              <a:off x="3695" y="1872"/>
              <a:ext cx="667" cy="176"/>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ea typeface="WenQuanYi Zen Hei" charset="0"/>
                  <a:cs typeface="WenQuanYi Zen Hei" charset="0"/>
                </a:rPr>
                <a:t>Names x Addresses</a:t>
              </a:r>
            </a:p>
          </p:txBody>
        </p:sp>
        <p:sp>
          <p:nvSpPr>
            <p:cNvPr id="29707" name="Text Box 8"/>
            <p:cNvSpPr txBox="1">
              <a:spLocks noChangeArrowheads="1"/>
            </p:cNvSpPr>
            <p:nvPr/>
          </p:nvSpPr>
          <p:spPr bwMode="auto">
            <a:xfrm>
              <a:off x="2361" y="3236"/>
              <a:ext cx="897" cy="467"/>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Info =</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project cardholder</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over b_name, b_addr</a:t>
              </a:r>
            </a:p>
          </p:txBody>
        </p:sp>
        <p:sp>
          <p:nvSpPr>
            <p:cNvPr id="29708" name="Line 9"/>
            <p:cNvSpPr>
              <a:spLocks noChangeShapeType="1"/>
            </p:cNvSpPr>
            <p:nvPr/>
          </p:nvSpPr>
          <p:spPr bwMode="auto">
            <a:xfrm flipV="1">
              <a:off x="2784" y="2397"/>
              <a:ext cx="1101" cy="915"/>
            </a:xfrm>
            <a:prstGeom prst="line">
              <a:avLst/>
            </a:prstGeom>
            <a:noFill/>
            <a:ln w="9360" cap="sq">
              <a:solidFill>
                <a:srgbClr val="000000"/>
              </a:solidFill>
              <a:miter lim="800000"/>
              <a:headEnd/>
              <a:tailEnd type="triangle" w="med" len="med"/>
            </a:ln>
          </p:spPr>
          <p:txBody>
            <a:bodyPr/>
            <a:lstStyle/>
            <a:p>
              <a:endParaRPr lang="en-US"/>
            </a:p>
          </p:txBody>
        </p:sp>
        <p:sp>
          <p:nvSpPr>
            <p:cNvPr id="29709" name="Line 10"/>
            <p:cNvSpPr>
              <a:spLocks noChangeShapeType="1"/>
            </p:cNvSpPr>
            <p:nvPr/>
          </p:nvSpPr>
          <p:spPr bwMode="auto">
            <a:xfrm>
              <a:off x="2784" y="3312"/>
              <a:ext cx="1101" cy="45"/>
            </a:xfrm>
            <a:prstGeom prst="line">
              <a:avLst/>
            </a:prstGeom>
            <a:noFill/>
            <a:ln w="9360" cap="sq">
              <a:solidFill>
                <a:srgbClr val="000000"/>
              </a:solidFill>
              <a:miter lim="800000"/>
              <a:headEnd/>
              <a:tailEnd type="triangle" w="med" len="med"/>
            </a:ln>
          </p:spPr>
          <p:txBody>
            <a:bodyPr/>
            <a:lstStyle/>
            <a:p>
              <a:endParaRPr lang="en-US"/>
            </a:p>
          </p:txBody>
        </p:sp>
        <p:sp>
          <p:nvSpPr>
            <p:cNvPr id="29710" name="Text Box 11"/>
            <p:cNvSpPr txBox="1">
              <a:spLocks noChangeArrowheads="1"/>
            </p:cNvSpPr>
            <p:nvPr/>
          </p:nvSpPr>
          <p:spPr bwMode="auto">
            <a:xfrm>
              <a:off x="5318" y="2455"/>
              <a:ext cx="274" cy="195"/>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noise</a:t>
              </a:r>
            </a:p>
          </p:txBody>
        </p:sp>
        <p:sp>
          <p:nvSpPr>
            <p:cNvPr id="29711" name="Line 12"/>
            <p:cNvSpPr>
              <a:spLocks noChangeShapeType="1"/>
            </p:cNvSpPr>
            <p:nvPr/>
          </p:nvSpPr>
          <p:spPr bwMode="auto">
            <a:xfrm flipH="1" flipV="1">
              <a:off x="4989" y="2493"/>
              <a:ext cx="339" cy="51"/>
            </a:xfrm>
            <a:prstGeom prst="line">
              <a:avLst/>
            </a:prstGeom>
            <a:noFill/>
            <a:ln w="9360" cap="sq">
              <a:solidFill>
                <a:srgbClr val="000000"/>
              </a:solidFill>
              <a:miter lim="800000"/>
              <a:headEnd/>
              <a:tailEnd type="triangle" w="med" len="med"/>
            </a:ln>
          </p:spPr>
          <p:txBody>
            <a:bodyPr/>
            <a:lstStyle/>
            <a:p>
              <a:endParaRPr lang="en-US"/>
            </a:p>
          </p:txBody>
        </p:sp>
        <p:sp>
          <p:nvSpPr>
            <p:cNvPr id="29712" name="Line 13"/>
            <p:cNvSpPr>
              <a:spLocks noChangeShapeType="1"/>
            </p:cNvSpPr>
            <p:nvPr/>
          </p:nvSpPr>
          <p:spPr bwMode="auto">
            <a:xfrm flipH="1">
              <a:off x="5037" y="2544"/>
              <a:ext cx="291" cy="621"/>
            </a:xfrm>
            <a:prstGeom prst="line">
              <a:avLst/>
            </a:prstGeom>
            <a:noFill/>
            <a:ln w="9360" cap="sq">
              <a:solidFill>
                <a:srgbClr val="000000"/>
              </a:solidFill>
              <a:miter lim="800000"/>
              <a:headEnd/>
              <a:tailEnd type="triangle" w="med" len="med"/>
            </a:ln>
          </p:spPr>
          <p:txBody>
            <a:bodyPr/>
            <a:lstStyle/>
            <a:p>
              <a:endParaRPr lang="en-US"/>
            </a:p>
          </p:txBody>
        </p:sp>
        <p:sp>
          <p:nvSpPr>
            <p:cNvPr id="29713" name="Text Box 14"/>
            <p:cNvSpPr txBox="1">
              <a:spLocks noChangeArrowheads="1"/>
            </p:cNvSpPr>
            <p:nvPr/>
          </p:nvSpPr>
          <p:spPr bwMode="auto">
            <a:xfrm>
              <a:off x="5090" y="2448"/>
              <a:ext cx="106" cy="409"/>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ea typeface="WenQuanYi Zen Hei" charset="0"/>
                  <a:cs typeface="WenQuanYi Zen Hei" charset="0"/>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ea typeface="WenQuanYi Zen Hei" charset="0"/>
                  <a:cs typeface="WenQuanYi Zen Hei" charset="0"/>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000000"/>
                  </a:solidFill>
                  <a:ea typeface="WenQuanYi Zen Hei" charset="0"/>
                  <a:cs typeface="WenQuanYi Zen Hei" charset="0"/>
                </a:rPr>
                <a:t>.</a:t>
              </a:r>
            </a:p>
          </p:txBody>
        </p:sp>
      </p:grpSp>
      <p:sp>
        <p:nvSpPr>
          <p:cNvPr id="14351" name="Text Box 15"/>
          <p:cNvSpPr txBox="1">
            <a:spLocks noChangeArrowheads="1"/>
          </p:cNvSpPr>
          <p:nvPr/>
        </p:nvSpPr>
        <p:spPr bwMode="auto">
          <a:xfrm>
            <a:off x="8206317" y="5726114"/>
            <a:ext cx="1461724" cy="30995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How many rows?</a:t>
            </a:r>
          </a:p>
        </p:txBody>
      </p:sp>
      <p:sp>
        <p:nvSpPr>
          <p:cNvPr id="14352" name="Text Box 16"/>
          <p:cNvSpPr txBox="1">
            <a:spLocks noChangeArrowheads="1"/>
          </p:cNvSpPr>
          <p:nvPr/>
        </p:nvSpPr>
        <p:spPr bwMode="auto">
          <a:xfrm>
            <a:off x="10367434" y="5715000"/>
            <a:ext cx="364500" cy="30995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36</a:t>
            </a:r>
          </a:p>
        </p:txBody>
      </p:sp>
      <p:pic>
        <p:nvPicPr>
          <p:cNvPr id="29705" name="Picture 17"/>
          <p:cNvPicPr>
            <a:picLocks noChangeAspect="1" noChangeArrowheads="1"/>
          </p:cNvPicPr>
          <p:nvPr/>
        </p:nvPicPr>
        <p:blipFill>
          <a:blip r:embed="rId4" cstate="print"/>
          <a:srcRect/>
          <a:stretch>
            <a:fillRect/>
          </a:stretch>
        </p:blipFill>
        <p:spPr bwMode="auto">
          <a:xfrm>
            <a:off x="774701" y="3276600"/>
            <a:ext cx="3797300" cy="20764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4341"/>
                                        </p:tgtEl>
                                        <p:attrNameLst>
                                          <p:attrName>style.visibility</p:attrName>
                                        </p:attrNameLst>
                                      </p:cBhvr>
                                      <p:to>
                                        <p:strVal val="visible"/>
                                      </p:to>
                                    </p:set>
                                  </p:childTnLst>
                                </p:cTn>
                              </p:par>
                            </p:childTnLst>
                          </p:cTn>
                        </p:par>
                      </p:childTnLst>
                    </p:cTn>
                  </p:par>
                  <p:par>
                    <p:cTn id="9" fill="hold" nodeType="clickEffect">
                      <p:stCondLst>
                        <p:cond delay="indefinite"/>
                      </p:stCondLst>
                      <p:childTnLst>
                        <p:par>
                          <p:cTn id="10" fill="hold" nodeType="clickEffect">
                            <p:stCondLst>
                              <p:cond delay="0"/>
                            </p:stCondLst>
                            <p:childTnLst>
                              <p:par>
                                <p:cTn id="11" presetID="1" presetClass="entr" fill="hold" nodeType="clickEffect">
                                  <p:stCondLst>
                                    <p:cond delay="0"/>
                                  </p:stCondLst>
                                  <p:childTnLst>
                                    <p:set>
                                      <p:cBhvr additive="repl">
                                        <p:cTn id="12" dur="1" fill="hold">
                                          <p:stCondLst>
                                            <p:cond delay="0"/>
                                          </p:stCondLst>
                                        </p:cTn>
                                        <p:tgtEl>
                                          <p:spTgt spid="14351">
                                            <p:txEl>
                                              <p:pRg st="0" end="0"/>
                                            </p:txEl>
                                          </p:spTgt>
                                        </p:tgtEl>
                                        <p:attrNameLst>
                                          <p:attrName>style.visibility</p:attrName>
                                        </p:attrNameLst>
                                      </p:cBhvr>
                                      <p:to>
                                        <p:strVal val="visible"/>
                                      </p:to>
                                    </p:set>
                                  </p:childTnLst>
                                </p:cTn>
                              </p:par>
                            </p:childTnLst>
                          </p:cTn>
                        </p:par>
                      </p:childTnLst>
                    </p:cTn>
                  </p:par>
                  <p:par>
                    <p:cTn id="13" fill="hold" nodeType="clickEffect">
                      <p:stCondLst>
                        <p:cond delay="indefinite"/>
                      </p:stCondLst>
                      <p:childTnLst>
                        <p:par>
                          <p:cTn id="14" fill="hold" nodeType="clickEffect">
                            <p:stCondLst>
                              <p:cond delay="0"/>
                            </p:stCondLst>
                            <p:childTnLst>
                              <p:par>
                                <p:cTn id="15" presetID="1" presetClass="entr" fill="hold" nodeType="clickEffect">
                                  <p:stCondLst>
                                    <p:cond delay="0"/>
                                  </p:stCondLst>
                                  <p:childTnLst>
                                    <p:set>
                                      <p:cBhvr additive="repl">
                                        <p:cTn id="16" dur="1" fill="hold">
                                          <p:stCondLst>
                                            <p:cond delay="0"/>
                                          </p:stCondLst>
                                        </p:cTn>
                                        <p:tgtEl>
                                          <p:spTgt spid="14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UNION:</a:t>
            </a:r>
          </a:p>
        </p:txBody>
      </p:sp>
      <p:sp>
        <p:nvSpPr>
          <p:cNvPr id="15363" name="Text Box 3"/>
          <p:cNvSpPr txBox="1">
            <a:spLocks noChangeArrowheads="1"/>
          </p:cNvSpPr>
          <p:nvPr/>
        </p:nvSpPr>
        <p:spPr bwMode="auto">
          <a:xfrm>
            <a:off x="609600" y="1066801"/>
            <a:ext cx="11379200" cy="5059363"/>
          </a:xfrm>
          <a:prstGeom prst="rect">
            <a:avLst/>
          </a:prstGeom>
          <a:noFill/>
          <a:ln w="9525" cap="flat">
            <a:noFill/>
            <a:round/>
            <a:headEnd/>
            <a:tailEnd/>
          </a:ln>
          <a:effectLst/>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Treat two tables as sets and perform a set union</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Syntax:</a:t>
            </a: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Observations:</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This operation is impossible unless both tables involved have the same schemas. Why?</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Because rows from both tables must fit into a single answer table; hence they must “look alike”.</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Because some rows might already belong to both tables</a:t>
            </a:r>
          </a:p>
        </p:txBody>
      </p:sp>
      <p:graphicFrame>
        <p:nvGraphicFramePr>
          <p:cNvPr id="15364" name="Object 4"/>
          <p:cNvGraphicFramePr>
            <a:graphicFrameLocks noChangeAspect="1"/>
          </p:cNvGraphicFramePr>
          <p:nvPr/>
        </p:nvGraphicFramePr>
        <p:xfrm>
          <a:off x="6464301" y="1614488"/>
          <a:ext cx="4849284" cy="2195512"/>
        </p:xfrm>
        <a:graphic>
          <a:graphicData uri="http://schemas.openxmlformats.org/presentationml/2006/ole">
            <p:oleObj spid="_x0000_s20482" r:id="rId4" imgW="3637538" imgH="2194858" progId="">
              <p:embed/>
            </p:oleObj>
          </a:graphicData>
        </a:graphic>
      </p:graphicFrame>
      <p:sp>
        <p:nvSpPr>
          <p:cNvPr id="5127" name="Text Box 5"/>
          <p:cNvSpPr txBox="1">
            <a:spLocks noChangeArrowheads="1"/>
          </p:cNvSpPr>
          <p:nvPr/>
        </p:nvSpPr>
        <p:spPr bwMode="auto">
          <a:xfrm>
            <a:off x="2944284" y="2144714"/>
            <a:ext cx="1755971" cy="1171732"/>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Table1 UNION Table2</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br>
              <a:rPr lang="en-US" sz="1400" b="1" i="1">
                <a:solidFill>
                  <a:srgbClr val="000000"/>
                </a:solidFill>
                <a:ea typeface="WenQuanYi Zen Hei" charset="0"/>
                <a:cs typeface="WenQuanYi Zen Hei" charset="0"/>
              </a:rPr>
            </a:br>
            <a:r>
              <a:rPr lang="en-US" sz="1400" b="1" i="1">
                <a:solidFill>
                  <a:srgbClr val="000000"/>
                </a:solidFill>
                <a:ea typeface="WenQuanYi Zen Hei" charset="0"/>
                <a:cs typeface="WenQuanYi Zen Hei" charset="0"/>
              </a:rPr>
              <a:t/>
            </a:r>
            <a:br>
              <a:rPr lang="en-US" sz="1400" b="1" i="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Table1        Table2</a:t>
            </a:r>
          </a:p>
        </p:txBody>
      </p:sp>
      <p:sp>
        <p:nvSpPr>
          <p:cNvPr id="5128" name="Text Box 6"/>
          <p:cNvSpPr txBox="1">
            <a:spLocks noChangeArrowheads="1"/>
          </p:cNvSpPr>
          <p:nvPr/>
        </p:nvSpPr>
        <p:spPr bwMode="auto">
          <a:xfrm>
            <a:off x="3869827" y="2973388"/>
            <a:ext cx="458757" cy="256418"/>
          </a:xfrm>
          <a:prstGeom prst="rect">
            <a:avLst/>
          </a:prstGeom>
          <a:noFill/>
          <a:ln w="9525">
            <a:noFill/>
            <a:round/>
            <a:headEnd/>
            <a:tailEnd/>
          </a:ln>
        </p:spPr>
        <p:txBody>
          <a:bodyPr rot="10800000" vert="eaVert"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ea typeface="WenQuanYi Zen Hei" charset="0"/>
                <a:cs typeface="WenQuanYi Zen Hei" charset="0"/>
              </a:rPr>
              <a:t>∩</a:t>
            </a:r>
          </a:p>
        </p:txBody>
      </p:sp>
      <p:graphicFrame>
        <p:nvGraphicFramePr>
          <p:cNvPr id="15367" name="Object 7"/>
          <p:cNvGraphicFramePr>
            <a:graphicFrameLocks noChangeAspect="1"/>
          </p:cNvGraphicFramePr>
          <p:nvPr/>
        </p:nvGraphicFramePr>
        <p:xfrm>
          <a:off x="6705600" y="1528763"/>
          <a:ext cx="4978400" cy="2373312"/>
        </p:xfrm>
        <a:graphic>
          <a:graphicData uri="http://schemas.openxmlformats.org/presentationml/2006/ole">
            <p:oleObj spid="_x0000_s20483" r:id="rId5" imgW="3454598" imgH="2194858"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15363">
                                            <p:txEl>
                                              <p:pRg st="8" end="8"/>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9" fill="hold" nodeType="clickEffect">
                      <p:stCondLst>
                        <p:cond delay="indefinite"/>
                      </p:stCondLst>
                      <p:childTnLst>
                        <p:par>
                          <p:cTn id="10" fill="hold" nodeType="clickEffect">
                            <p:stCondLst>
                              <p:cond delay="0"/>
                            </p:stCondLst>
                            <p:childTnLst>
                              <p:par>
                                <p:cTn id="11" presetID="1" presetClass="entr" fill="hold" nodeType="clickEffect">
                                  <p:stCondLst>
                                    <p:cond delay="0"/>
                                  </p:stCondLst>
                                  <p:childTnLst>
                                    <p:set>
                                      <p:cBhvr additive="repl">
                                        <p:cTn id="12" dur="1" fill="hold">
                                          <p:stCondLst>
                                            <p:cond delay="0"/>
                                          </p:stCondLst>
                                        </p:cTn>
                                        <p:tgtEl>
                                          <p:spTgt spid="15367"/>
                                        </p:tgtEl>
                                        <p:attrNameLst>
                                          <p:attrName>style.visibility</p:attrName>
                                        </p:attrNameLst>
                                      </p:cBhvr>
                                      <p:to>
                                        <p:strVal val="visible"/>
                                      </p:to>
                                    </p:set>
                                  </p:childTnLst>
                                </p:cTn>
                              </p:par>
                              <p:par>
                                <p:cTn id="13" presetID="1" presetClass="exit" fill="hold" nodeType="withEffect">
                                  <p:stCondLst>
                                    <p:cond delay="0"/>
                                  </p:stCondLst>
                                  <p:childTnLst>
                                    <p:set>
                                      <p:cBhvr additive="repl">
                                        <p:cTn id="14" dur="1" fill="hold">
                                          <p:stCondLst>
                                            <p:cond delay="0"/>
                                          </p:stCondLst>
                                        </p:cTn>
                                        <p:tgtEl>
                                          <p:spTgt spid="153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a:xfrm>
            <a:off x="76200" y="190500"/>
            <a:ext cx="7772400" cy="1104900"/>
          </a:xfrm>
          <a:noFill/>
          <a:ln/>
        </p:spPr>
        <p:txBody>
          <a:bodyPr>
            <a:normAutofit fontScale="90000"/>
          </a:bodyPr>
          <a:lstStyle/>
          <a:p>
            <a:r>
              <a:rPr lang="es-ES_tradnl"/>
              <a:t>Key Constraints</a:t>
            </a:r>
            <a:br>
              <a:rPr lang="es-ES_tradnl"/>
            </a:br>
            <a:r>
              <a:rPr lang="es-ES_tradnl"/>
              <a:t>(a.k.a. Cardinality)</a:t>
            </a:r>
          </a:p>
        </p:txBody>
      </p:sp>
      <p:sp>
        <p:nvSpPr>
          <p:cNvPr id="3" name="Rectangle 5"/>
          <p:cNvSpPr txBox="1">
            <a:spLocks noChangeArrowheads="1"/>
          </p:cNvSpPr>
          <p:nvPr/>
        </p:nvSpPr>
        <p:spPr>
          <a:xfrm>
            <a:off x="-76200" y="1447800"/>
            <a:ext cx="3352800" cy="419100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Consider Works_In (in previous slide):  An employee can work in many departments; a dept can have many employees.</a:t>
            </a:r>
          </a:p>
          <a:p>
            <a:r>
              <a:rPr lang="en-US" sz="2400" smtClean="0"/>
              <a:t>In contrast, each dept has at most one manager, according to the    </a:t>
            </a:r>
            <a:r>
              <a:rPr lang="en-US" sz="2400" i="1" u="sng" smtClean="0">
                <a:solidFill>
                  <a:schemeClr val="accent2"/>
                </a:solidFill>
              </a:rPr>
              <a:t>key constraint</a:t>
            </a:r>
            <a:r>
              <a:rPr lang="en-US" sz="2400" i="1" smtClean="0">
                <a:solidFill>
                  <a:schemeClr val="accent2"/>
                </a:solidFill>
              </a:rPr>
              <a:t> </a:t>
            </a:r>
            <a:r>
              <a:rPr lang="en-US" sz="2400" smtClean="0"/>
              <a:t>on Manages.</a:t>
            </a:r>
            <a:endParaRPr lang="en-US" sz="2400"/>
          </a:p>
        </p:txBody>
      </p:sp>
      <p:sp>
        <p:nvSpPr>
          <p:cNvPr id="4" name="Freeform 6"/>
          <p:cNvSpPr>
            <a:spLocks/>
          </p:cNvSpPr>
          <p:nvPr/>
        </p:nvSpPr>
        <p:spPr bwMode="auto">
          <a:xfrm>
            <a:off x="3752850" y="3263900"/>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5" name="Freeform 7"/>
          <p:cNvSpPr>
            <a:spLocks/>
          </p:cNvSpPr>
          <p:nvPr/>
        </p:nvSpPr>
        <p:spPr bwMode="auto">
          <a:xfrm>
            <a:off x="4576763" y="3271838"/>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6" name="Freeform 8"/>
          <p:cNvSpPr>
            <a:spLocks/>
          </p:cNvSpPr>
          <p:nvPr/>
        </p:nvSpPr>
        <p:spPr bwMode="auto">
          <a:xfrm>
            <a:off x="5235575" y="3263900"/>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 name="Freeform 9"/>
          <p:cNvSpPr>
            <a:spLocks/>
          </p:cNvSpPr>
          <p:nvPr/>
        </p:nvSpPr>
        <p:spPr bwMode="auto">
          <a:xfrm>
            <a:off x="6075363" y="3263900"/>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 name="Freeform 10"/>
          <p:cNvSpPr>
            <a:spLocks/>
          </p:cNvSpPr>
          <p:nvPr/>
        </p:nvSpPr>
        <p:spPr bwMode="auto">
          <a:xfrm>
            <a:off x="6726238" y="3279775"/>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9" name="Freeform 11"/>
          <p:cNvSpPr>
            <a:spLocks/>
          </p:cNvSpPr>
          <p:nvPr/>
        </p:nvSpPr>
        <p:spPr bwMode="auto">
          <a:xfrm>
            <a:off x="3109913" y="327183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 name="Rectangle 12"/>
          <p:cNvSpPr>
            <a:spLocks noChangeArrowheads="1"/>
          </p:cNvSpPr>
          <p:nvPr/>
        </p:nvSpPr>
        <p:spPr bwMode="auto">
          <a:xfrm>
            <a:off x="7342188" y="5472113"/>
            <a:ext cx="1547812"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chemeClr val="accent2"/>
                </a:solidFill>
                <a:latin typeface="Arial" panose="020B0604020202020204" pitchFamily="34" charset="0"/>
              </a:rPr>
              <a:t>Many-to-Many</a:t>
            </a:r>
          </a:p>
        </p:txBody>
      </p:sp>
      <p:sp>
        <p:nvSpPr>
          <p:cNvPr id="11" name="Freeform 13"/>
          <p:cNvSpPr>
            <a:spLocks/>
          </p:cNvSpPr>
          <p:nvPr/>
        </p:nvSpPr>
        <p:spPr bwMode="auto">
          <a:xfrm>
            <a:off x="7558088" y="3263900"/>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2" name="Freeform 14"/>
          <p:cNvSpPr>
            <a:spLocks/>
          </p:cNvSpPr>
          <p:nvPr/>
        </p:nvSpPr>
        <p:spPr bwMode="auto">
          <a:xfrm>
            <a:off x="8201025" y="3263900"/>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 name="Rectangle 15"/>
          <p:cNvSpPr>
            <a:spLocks noChangeArrowheads="1"/>
          </p:cNvSpPr>
          <p:nvPr/>
        </p:nvSpPr>
        <p:spPr bwMode="auto">
          <a:xfrm>
            <a:off x="3206750" y="5448300"/>
            <a:ext cx="735013"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chemeClr val="accent2"/>
                </a:solidFill>
                <a:latin typeface="Arial" panose="020B0604020202020204" pitchFamily="34" charset="0"/>
              </a:rPr>
              <a:t>1-to-1</a:t>
            </a:r>
          </a:p>
        </p:txBody>
      </p:sp>
      <p:sp>
        <p:nvSpPr>
          <p:cNvPr id="14" name="Rectangle 16"/>
          <p:cNvSpPr>
            <a:spLocks noChangeArrowheads="1"/>
          </p:cNvSpPr>
          <p:nvPr/>
        </p:nvSpPr>
        <p:spPr bwMode="auto">
          <a:xfrm>
            <a:off x="4570413" y="5448300"/>
            <a:ext cx="11303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chemeClr val="accent2"/>
                </a:solidFill>
                <a:latin typeface="Arial" panose="020B0604020202020204" pitchFamily="34" charset="0"/>
              </a:rPr>
              <a:t>1-to Many</a:t>
            </a:r>
          </a:p>
        </p:txBody>
      </p:sp>
      <p:sp>
        <p:nvSpPr>
          <p:cNvPr id="15" name="Rectangle 17"/>
          <p:cNvSpPr>
            <a:spLocks noChangeArrowheads="1"/>
          </p:cNvSpPr>
          <p:nvPr/>
        </p:nvSpPr>
        <p:spPr bwMode="auto">
          <a:xfrm>
            <a:off x="6021388" y="5448300"/>
            <a:ext cx="1141412"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chemeClr val="accent2"/>
                </a:solidFill>
                <a:latin typeface="Arial" panose="020B0604020202020204" pitchFamily="34" charset="0"/>
              </a:rPr>
              <a:t>Many-to-1</a:t>
            </a:r>
          </a:p>
        </p:txBody>
      </p:sp>
      <p:sp>
        <p:nvSpPr>
          <p:cNvPr id="16" name="Line 18"/>
          <p:cNvSpPr>
            <a:spLocks noChangeShapeType="1"/>
          </p:cNvSpPr>
          <p:nvPr/>
        </p:nvSpPr>
        <p:spPr bwMode="auto">
          <a:xfrm>
            <a:off x="3294063" y="3616325"/>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 name="Line 19"/>
          <p:cNvSpPr>
            <a:spLocks noChangeShapeType="1"/>
          </p:cNvSpPr>
          <p:nvPr/>
        </p:nvSpPr>
        <p:spPr bwMode="auto">
          <a:xfrm>
            <a:off x="3275013" y="3976688"/>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8" name="Line 20"/>
          <p:cNvSpPr>
            <a:spLocks noChangeShapeType="1"/>
          </p:cNvSpPr>
          <p:nvPr/>
        </p:nvSpPr>
        <p:spPr bwMode="auto">
          <a:xfrm flipV="1">
            <a:off x="3246438" y="4484688"/>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9" name="Line 21"/>
          <p:cNvSpPr>
            <a:spLocks noChangeShapeType="1"/>
          </p:cNvSpPr>
          <p:nvPr/>
        </p:nvSpPr>
        <p:spPr bwMode="auto">
          <a:xfrm>
            <a:off x="4778375" y="3595688"/>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0" name="Line 22"/>
          <p:cNvSpPr>
            <a:spLocks noChangeShapeType="1"/>
          </p:cNvSpPr>
          <p:nvPr/>
        </p:nvSpPr>
        <p:spPr bwMode="auto">
          <a:xfrm>
            <a:off x="4759325" y="3976688"/>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1" name="Line 23"/>
          <p:cNvSpPr>
            <a:spLocks noChangeShapeType="1"/>
          </p:cNvSpPr>
          <p:nvPr/>
        </p:nvSpPr>
        <p:spPr bwMode="auto">
          <a:xfrm>
            <a:off x="4778375" y="3997325"/>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2" name="Line 24"/>
          <p:cNvSpPr>
            <a:spLocks noChangeShapeType="1"/>
          </p:cNvSpPr>
          <p:nvPr/>
        </p:nvSpPr>
        <p:spPr bwMode="auto">
          <a:xfrm flipH="1">
            <a:off x="4725988" y="4518025"/>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3" name="Line 25"/>
          <p:cNvSpPr>
            <a:spLocks noChangeShapeType="1"/>
          </p:cNvSpPr>
          <p:nvPr/>
        </p:nvSpPr>
        <p:spPr bwMode="auto">
          <a:xfrm>
            <a:off x="6203950" y="3595688"/>
            <a:ext cx="708025"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4" name="Line 26"/>
          <p:cNvSpPr>
            <a:spLocks noChangeShapeType="1"/>
          </p:cNvSpPr>
          <p:nvPr/>
        </p:nvSpPr>
        <p:spPr bwMode="auto">
          <a:xfrm>
            <a:off x="6262688" y="3976688"/>
            <a:ext cx="609600"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5" name="Line 27"/>
          <p:cNvSpPr>
            <a:spLocks noChangeShapeType="1"/>
          </p:cNvSpPr>
          <p:nvPr/>
        </p:nvSpPr>
        <p:spPr bwMode="auto">
          <a:xfrm>
            <a:off x="6243638" y="4357688"/>
            <a:ext cx="649287" cy="168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6" name="Line 28"/>
          <p:cNvSpPr>
            <a:spLocks noChangeShapeType="1"/>
          </p:cNvSpPr>
          <p:nvPr/>
        </p:nvSpPr>
        <p:spPr bwMode="auto">
          <a:xfrm flipV="1">
            <a:off x="6215063" y="4465638"/>
            <a:ext cx="649287"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7" name="Line 29"/>
          <p:cNvSpPr>
            <a:spLocks noChangeShapeType="1"/>
          </p:cNvSpPr>
          <p:nvPr/>
        </p:nvSpPr>
        <p:spPr bwMode="auto">
          <a:xfrm>
            <a:off x="7707313" y="3616325"/>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8" name="Line 30"/>
          <p:cNvSpPr>
            <a:spLocks noChangeShapeType="1"/>
          </p:cNvSpPr>
          <p:nvPr/>
        </p:nvSpPr>
        <p:spPr bwMode="auto">
          <a:xfrm>
            <a:off x="7748588" y="3997325"/>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9" name="Line 31"/>
          <p:cNvSpPr>
            <a:spLocks noChangeShapeType="1"/>
          </p:cNvSpPr>
          <p:nvPr/>
        </p:nvSpPr>
        <p:spPr bwMode="auto">
          <a:xfrm flipV="1">
            <a:off x="7727950" y="3663950"/>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 name="Line 32"/>
          <p:cNvSpPr>
            <a:spLocks noChangeShapeType="1"/>
          </p:cNvSpPr>
          <p:nvPr/>
        </p:nvSpPr>
        <p:spPr bwMode="auto">
          <a:xfrm>
            <a:off x="7707313" y="3976688"/>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1" name="Oval 58"/>
          <p:cNvSpPr>
            <a:spLocks noChangeArrowheads="1"/>
          </p:cNvSpPr>
          <p:nvPr/>
        </p:nvSpPr>
        <p:spPr bwMode="auto">
          <a:xfrm>
            <a:off x="3208338" y="3575050"/>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2" name="Oval 59"/>
          <p:cNvSpPr>
            <a:spLocks noChangeArrowheads="1"/>
          </p:cNvSpPr>
          <p:nvPr/>
        </p:nvSpPr>
        <p:spPr bwMode="auto">
          <a:xfrm>
            <a:off x="3208338" y="3951288"/>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3" name="Oval 60"/>
          <p:cNvSpPr>
            <a:spLocks noChangeArrowheads="1"/>
          </p:cNvSpPr>
          <p:nvPr/>
        </p:nvSpPr>
        <p:spPr bwMode="auto">
          <a:xfrm>
            <a:off x="3208338" y="4318000"/>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4" name="Oval 61"/>
          <p:cNvSpPr>
            <a:spLocks noChangeArrowheads="1"/>
          </p:cNvSpPr>
          <p:nvPr/>
        </p:nvSpPr>
        <p:spPr bwMode="auto">
          <a:xfrm>
            <a:off x="3208338" y="4687888"/>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5" name="Oval 62"/>
          <p:cNvSpPr>
            <a:spLocks noChangeArrowheads="1"/>
          </p:cNvSpPr>
          <p:nvPr/>
        </p:nvSpPr>
        <p:spPr bwMode="auto">
          <a:xfrm>
            <a:off x="3208338" y="5056188"/>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nvGrpSpPr>
          <p:cNvPr id="36" name="Group 68"/>
          <p:cNvGrpSpPr>
            <a:grpSpLocks/>
          </p:cNvGrpSpPr>
          <p:nvPr/>
        </p:nvGrpSpPr>
        <p:grpSpPr bwMode="auto">
          <a:xfrm>
            <a:off x="4711700" y="3552825"/>
            <a:ext cx="87313" cy="1585913"/>
            <a:chOff x="2968" y="2238"/>
            <a:chExt cx="55" cy="999"/>
          </a:xfrm>
        </p:grpSpPr>
        <p:sp>
          <p:nvSpPr>
            <p:cNvPr id="37"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8"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9"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0"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42" name="Group 74"/>
          <p:cNvGrpSpPr>
            <a:grpSpLocks/>
          </p:cNvGrpSpPr>
          <p:nvPr/>
        </p:nvGrpSpPr>
        <p:grpSpPr bwMode="auto">
          <a:xfrm>
            <a:off x="6172200" y="3557588"/>
            <a:ext cx="87313" cy="1585912"/>
            <a:chOff x="3888" y="2241"/>
            <a:chExt cx="55" cy="999"/>
          </a:xfrm>
        </p:grpSpPr>
        <p:sp>
          <p:nvSpPr>
            <p:cNvPr id="43"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4"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5"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6"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48" name="Group 80"/>
          <p:cNvGrpSpPr>
            <a:grpSpLocks/>
          </p:cNvGrpSpPr>
          <p:nvPr/>
        </p:nvGrpSpPr>
        <p:grpSpPr bwMode="auto">
          <a:xfrm>
            <a:off x="7666038" y="3560763"/>
            <a:ext cx="87312" cy="1585912"/>
            <a:chOff x="4829" y="2243"/>
            <a:chExt cx="55" cy="999"/>
          </a:xfrm>
        </p:grpSpPr>
        <p:sp>
          <p:nvSpPr>
            <p:cNvPr id="4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54" name="Group 85"/>
          <p:cNvGrpSpPr>
            <a:grpSpLocks/>
          </p:cNvGrpSpPr>
          <p:nvPr/>
        </p:nvGrpSpPr>
        <p:grpSpPr bwMode="auto">
          <a:xfrm>
            <a:off x="3862388" y="3654425"/>
            <a:ext cx="87312" cy="1295400"/>
            <a:chOff x="2433" y="2302"/>
            <a:chExt cx="55" cy="816"/>
          </a:xfrm>
        </p:grpSpPr>
        <p:sp>
          <p:nvSpPr>
            <p:cNvPr id="5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59" name="Group 90"/>
          <p:cNvGrpSpPr>
            <a:grpSpLocks/>
          </p:cNvGrpSpPr>
          <p:nvPr/>
        </p:nvGrpSpPr>
        <p:grpSpPr bwMode="auto">
          <a:xfrm>
            <a:off x="5356225" y="3665538"/>
            <a:ext cx="87313" cy="1295400"/>
            <a:chOff x="3374" y="2309"/>
            <a:chExt cx="55" cy="816"/>
          </a:xfrm>
        </p:grpSpPr>
        <p:sp>
          <p:nvSpPr>
            <p:cNvPr id="60"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1"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2"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3"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64" name="Group 95"/>
          <p:cNvGrpSpPr>
            <a:grpSpLocks/>
          </p:cNvGrpSpPr>
          <p:nvPr/>
        </p:nvGrpSpPr>
        <p:grpSpPr bwMode="auto">
          <a:xfrm>
            <a:off x="6865938" y="3651250"/>
            <a:ext cx="87312" cy="1295400"/>
            <a:chOff x="4325" y="2300"/>
            <a:chExt cx="55" cy="816"/>
          </a:xfrm>
        </p:grpSpPr>
        <p:sp>
          <p:nvSpPr>
            <p:cNvPr id="65"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6"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7"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8"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69" name="Group 100"/>
          <p:cNvGrpSpPr>
            <a:grpSpLocks/>
          </p:cNvGrpSpPr>
          <p:nvPr/>
        </p:nvGrpSpPr>
        <p:grpSpPr bwMode="auto">
          <a:xfrm>
            <a:off x="8335963" y="3644900"/>
            <a:ext cx="87312" cy="1295400"/>
            <a:chOff x="5251" y="2296"/>
            <a:chExt cx="55" cy="816"/>
          </a:xfrm>
        </p:grpSpPr>
        <p:sp>
          <p:nvSpPr>
            <p:cNvPr id="70"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71"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72"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73"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74" name="Group 110"/>
          <p:cNvGrpSpPr>
            <a:grpSpLocks/>
          </p:cNvGrpSpPr>
          <p:nvPr/>
        </p:nvGrpSpPr>
        <p:grpSpPr bwMode="auto">
          <a:xfrm>
            <a:off x="3284538" y="989013"/>
            <a:ext cx="5794375" cy="2135187"/>
            <a:chOff x="2069" y="288"/>
            <a:chExt cx="3650" cy="1345"/>
          </a:xfrm>
        </p:grpSpPr>
        <p:sp>
          <p:nvSpPr>
            <p:cNvPr id="75" name="Freeform 33"/>
            <p:cNvSpPr>
              <a:spLocks/>
            </p:cNvSpPr>
            <p:nvPr/>
          </p:nvSpPr>
          <p:spPr bwMode="auto">
            <a:xfrm>
              <a:off x="4313" y="708"/>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6" name="Freeform 34"/>
            <p:cNvSpPr>
              <a:spLocks/>
            </p:cNvSpPr>
            <p:nvPr/>
          </p:nvSpPr>
          <p:spPr bwMode="auto">
            <a:xfrm>
              <a:off x="5144" y="722"/>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nvGrpSpPr>
            <p:cNvPr id="77" name="Group 37"/>
            <p:cNvGrpSpPr>
              <a:grpSpLocks/>
            </p:cNvGrpSpPr>
            <p:nvPr/>
          </p:nvGrpSpPr>
          <p:grpSpPr bwMode="auto">
            <a:xfrm>
              <a:off x="4672" y="468"/>
              <a:ext cx="592" cy="327"/>
              <a:chOff x="4672" y="468"/>
              <a:chExt cx="592" cy="327"/>
            </a:xfrm>
          </p:grpSpPr>
          <p:sp>
            <p:nvSpPr>
              <p:cNvPr id="107" name="Freeform 35"/>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8" name="Rectangle 36"/>
              <p:cNvSpPr>
                <a:spLocks noChangeArrowheads="1"/>
              </p:cNvSpPr>
              <p:nvPr/>
            </p:nvSpPr>
            <p:spPr bwMode="auto">
              <a:xfrm>
                <a:off x="4696" y="507"/>
                <a:ext cx="52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dname</a:t>
                </a:r>
              </a:p>
            </p:txBody>
          </p:sp>
        </p:grpSp>
        <p:sp>
          <p:nvSpPr>
            <p:cNvPr id="78" name="Rectangle 38"/>
            <p:cNvSpPr>
              <a:spLocks noChangeArrowheads="1"/>
            </p:cNvSpPr>
            <p:nvPr/>
          </p:nvSpPr>
          <p:spPr bwMode="auto">
            <a:xfrm>
              <a:off x="5179" y="757"/>
              <a:ext cx="54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budget</a:t>
              </a:r>
            </a:p>
          </p:txBody>
        </p:sp>
        <p:sp>
          <p:nvSpPr>
            <p:cNvPr id="79" name="Rectangle 39"/>
            <p:cNvSpPr>
              <a:spLocks noChangeArrowheads="1"/>
            </p:cNvSpPr>
            <p:nvPr/>
          </p:nvSpPr>
          <p:spPr bwMode="auto">
            <a:xfrm>
              <a:off x="4375" y="757"/>
              <a:ext cx="30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did</a:t>
              </a:r>
            </a:p>
          </p:txBody>
        </p:sp>
        <p:grpSp>
          <p:nvGrpSpPr>
            <p:cNvPr id="80" name="Group 42"/>
            <p:cNvGrpSpPr>
              <a:grpSpLocks/>
            </p:cNvGrpSpPr>
            <p:nvPr/>
          </p:nvGrpSpPr>
          <p:grpSpPr bwMode="auto">
            <a:xfrm>
              <a:off x="3600" y="288"/>
              <a:ext cx="455" cy="327"/>
              <a:chOff x="3621" y="276"/>
              <a:chExt cx="455" cy="327"/>
            </a:xfrm>
          </p:grpSpPr>
          <p:sp>
            <p:nvSpPr>
              <p:cNvPr id="105" name="Freeform 40"/>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6" name="Rectangle 41"/>
              <p:cNvSpPr>
                <a:spLocks noChangeArrowheads="1"/>
              </p:cNvSpPr>
              <p:nvPr/>
            </p:nvSpPr>
            <p:spPr bwMode="auto">
              <a:xfrm>
                <a:off x="3621" y="334"/>
                <a:ext cx="441"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since</a:t>
                </a:r>
              </a:p>
            </p:txBody>
          </p:sp>
        </p:grpSp>
        <p:grpSp>
          <p:nvGrpSpPr>
            <p:cNvPr id="81" name="Group 49"/>
            <p:cNvGrpSpPr>
              <a:grpSpLocks/>
            </p:cNvGrpSpPr>
            <p:nvPr/>
          </p:nvGrpSpPr>
          <p:grpSpPr bwMode="auto">
            <a:xfrm>
              <a:off x="2069" y="458"/>
              <a:ext cx="1285" cy="567"/>
              <a:chOff x="2069" y="458"/>
              <a:chExt cx="1285" cy="567"/>
            </a:xfrm>
          </p:grpSpPr>
          <p:sp>
            <p:nvSpPr>
              <p:cNvPr id="99" name="Freeform 43"/>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0" name="Freeform 44"/>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1" name="Freeform 45"/>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2" name="Rectangle 46"/>
              <p:cNvSpPr>
                <a:spLocks noChangeArrowheads="1"/>
              </p:cNvSpPr>
              <p:nvPr/>
            </p:nvSpPr>
            <p:spPr bwMode="auto">
              <a:xfrm>
                <a:off x="2976" y="757"/>
                <a:ext cx="271"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lot</a:t>
                </a:r>
              </a:p>
            </p:txBody>
          </p:sp>
          <p:sp>
            <p:nvSpPr>
              <p:cNvPr id="103" name="Rectangle 47"/>
              <p:cNvSpPr>
                <a:spLocks noChangeArrowheads="1"/>
              </p:cNvSpPr>
              <p:nvPr/>
            </p:nvSpPr>
            <p:spPr bwMode="auto">
              <a:xfrm>
                <a:off x="2470" y="497"/>
                <a:ext cx="44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name</a:t>
                </a:r>
              </a:p>
            </p:txBody>
          </p:sp>
          <p:sp>
            <p:nvSpPr>
              <p:cNvPr id="104" name="Rectangle 48"/>
              <p:cNvSpPr>
                <a:spLocks noChangeArrowheads="1"/>
              </p:cNvSpPr>
              <p:nvPr/>
            </p:nvSpPr>
            <p:spPr bwMode="auto">
              <a:xfrm>
                <a:off x="2121" y="750"/>
                <a:ext cx="334"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ssn</a:t>
                </a:r>
              </a:p>
            </p:txBody>
          </p:sp>
        </p:grpSp>
        <p:grpSp>
          <p:nvGrpSpPr>
            <p:cNvPr id="82" name="Group 52"/>
            <p:cNvGrpSpPr>
              <a:grpSpLocks/>
            </p:cNvGrpSpPr>
            <p:nvPr/>
          </p:nvGrpSpPr>
          <p:grpSpPr bwMode="auto">
            <a:xfrm>
              <a:off x="3456" y="1053"/>
              <a:ext cx="769" cy="580"/>
              <a:chOff x="3456" y="1053"/>
              <a:chExt cx="769" cy="580"/>
            </a:xfrm>
          </p:grpSpPr>
          <p:sp>
            <p:nvSpPr>
              <p:cNvPr id="97" name="Rectangle 50"/>
              <p:cNvSpPr>
                <a:spLocks noChangeArrowheads="1"/>
              </p:cNvSpPr>
              <p:nvPr/>
            </p:nvSpPr>
            <p:spPr bwMode="auto">
              <a:xfrm>
                <a:off x="3522" y="1266"/>
                <a:ext cx="661"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Manages</a:t>
                </a:r>
              </a:p>
            </p:txBody>
          </p:sp>
          <p:sp>
            <p:nvSpPr>
              <p:cNvPr id="98" name="Freeform 51"/>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Lst>
                <a:ahLst/>
                <a:cxnLst>
                  <a:cxn ang="0">
                    <a:pos x="T0" y="T1"/>
                  </a:cxn>
                  <a:cxn ang="0">
                    <a:pos x="T2" y="T3"/>
                  </a:cxn>
                  <a:cxn ang="0">
                    <a:pos x="T4" y="T5"/>
                  </a:cxn>
                  <a:cxn ang="0">
                    <a:pos x="T6" y="T7"/>
                  </a:cxn>
                  <a:cxn ang="0">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sp>
          <p:nvSpPr>
            <p:cNvPr id="83" name="Freeform 53"/>
            <p:cNvSpPr>
              <a:spLocks/>
            </p:cNvSpPr>
            <p:nvPr/>
          </p:nvSpPr>
          <p:spPr bwMode="auto">
            <a:xfrm>
              <a:off x="4576" y="1236"/>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Lst>
              <a:ahLst/>
              <a:cxnLst>
                <a:cxn ang="0">
                  <a:pos x="T0" y="T1"/>
                </a:cxn>
                <a:cxn ang="0">
                  <a:pos x="T2" y="T3"/>
                </a:cxn>
                <a:cxn ang="0">
                  <a:pos x="T4" y="T5"/>
                </a:cxn>
                <a:cxn ang="0">
                  <a:pos x="T6" y="T7"/>
                </a:cxn>
                <a:cxn ang="0">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nvGrpSpPr>
            <p:cNvPr id="84" name="Group 56"/>
            <p:cNvGrpSpPr>
              <a:grpSpLocks/>
            </p:cNvGrpSpPr>
            <p:nvPr/>
          </p:nvGrpSpPr>
          <p:grpSpPr bwMode="auto">
            <a:xfrm>
              <a:off x="2328" y="1226"/>
              <a:ext cx="814" cy="295"/>
              <a:chOff x="2328" y="1226"/>
              <a:chExt cx="814" cy="295"/>
            </a:xfrm>
          </p:grpSpPr>
          <p:sp>
            <p:nvSpPr>
              <p:cNvPr id="95" name="Freeform 54"/>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Lst>
                <a:ahLst/>
                <a:cxnLst>
                  <a:cxn ang="0">
                    <a:pos x="T0" y="T1"/>
                  </a:cxn>
                  <a:cxn ang="0">
                    <a:pos x="T2" y="T3"/>
                  </a:cxn>
                  <a:cxn ang="0">
                    <a:pos x="T4" y="T5"/>
                  </a:cxn>
                  <a:cxn ang="0">
                    <a:pos x="T6" y="T7"/>
                  </a:cxn>
                  <a:cxn ang="0">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96" name="Rectangle 55"/>
              <p:cNvSpPr>
                <a:spLocks noChangeArrowheads="1"/>
              </p:cNvSpPr>
              <p:nvPr/>
            </p:nvSpPr>
            <p:spPr bwMode="auto">
              <a:xfrm>
                <a:off x="2336" y="1266"/>
                <a:ext cx="78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Employees</a:t>
                </a:r>
              </a:p>
            </p:txBody>
          </p:sp>
        </p:grpSp>
        <p:sp>
          <p:nvSpPr>
            <p:cNvPr id="85" name="Rectangle 57"/>
            <p:cNvSpPr>
              <a:spLocks noChangeArrowheads="1"/>
            </p:cNvSpPr>
            <p:nvPr/>
          </p:nvSpPr>
          <p:spPr bwMode="auto">
            <a:xfrm>
              <a:off x="4521" y="1276"/>
              <a:ext cx="89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Departments</a:t>
              </a:r>
            </a:p>
          </p:txBody>
        </p:sp>
        <p:sp>
          <p:nvSpPr>
            <p:cNvPr id="86" name="Line 101"/>
            <p:cNvSpPr>
              <a:spLocks noChangeShapeType="1"/>
            </p:cNvSpPr>
            <p:nvPr/>
          </p:nvSpPr>
          <p:spPr bwMode="auto">
            <a:xfrm flipH="1">
              <a:off x="3116" y="1344"/>
              <a:ext cx="344"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87" name="Line 102"/>
            <p:cNvSpPr>
              <a:spLocks noChangeShapeType="1"/>
            </p:cNvSpPr>
            <p:nvPr/>
          </p:nvSpPr>
          <p:spPr bwMode="auto">
            <a:xfrm>
              <a:off x="4228" y="1344"/>
              <a:ext cx="328" cy="0"/>
            </a:xfrm>
            <a:prstGeom prst="line">
              <a:avLst/>
            </a:prstGeom>
            <a:noFill/>
            <a:ln w="12700">
              <a:solidFill>
                <a:schemeClr val="tx2"/>
              </a:solidFill>
              <a:round/>
              <a:headEnd type="stealth"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88" name="Line 103"/>
            <p:cNvSpPr>
              <a:spLocks noChangeShapeType="1"/>
            </p:cNvSpPr>
            <p:nvPr/>
          </p:nvSpPr>
          <p:spPr bwMode="auto">
            <a:xfrm flipH="1">
              <a:off x="2972" y="1012"/>
              <a:ext cx="152" cy="18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89" name="Line 104"/>
            <p:cNvSpPr>
              <a:spLocks noChangeShapeType="1"/>
            </p:cNvSpPr>
            <p:nvPr/>
          </p:nvSpPr>
          <p:spPr bwMode="auto">
            <a:xfrm>
              <a:off x="2688" y="772"/>
              <a:ext cx="0" cy="42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0" name="Line 105"/>
            <p:cNvSpPr>
              <a:spLocks noChangeShapeType="1"/>
            </p:cNvSpPr>
            <p:nvPr/>
          </p:nvSpPr>
          <p:spPr bwMode="auto">
            <a:xfrm>
              <a:off x="2356" y="1012"/>
              <a:ext cx="88" cy="18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1" name="Line 106"/>
            <p:cNvSpPr>
              <a:spLocks noChangeShapeType="1"/>
            </p:cNvSpPr>
            <p:nvPr/>
          </p:nvSpPr>
          <p:spPr bwMode="auto">
            <a:xfrm>
              <a:off x="3840" y="628"/>
              <a:ext cx="0" cy="42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2" name="Line 107"/>
            <p:cNvSpPr>
              <a:spLocks noChangeShapeType="1"/>
            </p:cNvSpPr>
            <p:nvPr/>
          </p:nvSpPr>
          <p:spPr bwMode="auto">
            <a:xfrm>
              <a:off x="4612" y="1012"/>
              <a:ext cx="136"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3" name="Line 108"/>
            <p:cNvSpPr>
              <a:spLocks noChangeShapeType="1"/>
            </p:cNvSpPr>
            <p:nvPr/>
          </p:nvSpPr>
          <p:spPr bwMode="auto">
            <a:xfrm>
              <a:off x="4944" y="820"/>
              <a:ext cx="0" cy="42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4" name="Line 109"/>
            <p:cNvSpPr>
              <a:spLocks noChangeShapeType="1"/>
            </p:cNvSpPr>
            <p:nvPr/>
          </p:nvSpPr>
          <p:spPr bwMode="auto">
            <a:xfrm flipH="1">
              <a:off x="5180" y="1012"/>
              <a:ext cx="104"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109" name="Text Box 111"/>
          <p:cNvSpPr txBox="1">
            <a:spLocks noChangeArrowheads="1"/>
          </p:cNvSpPr>
          <p:nvPr/>
        </p:nvSpPr>
        <p:spPr bwMode="auto">
          <a:xfrm>
            <a:off x="76200" y="5791200"/>
            <a:ext cx="707548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t>Constraints are </a:t>
            </a:r>
            <a:r>
              <a:rPr lang="es-ES_tradnl" b="1"/>
              <a:t>IMPORTANT</a:t>
            </a:r>
            <a:r>
              <a:rPr lang="es-ES_tradnl"/>
              <a:t> because they must be </a:t>
            </a:r>
            <a:r>
              <a:rPr lang="es-ES_tradnl" b="1"/>
              <a:t>ENFORCED</a:t>
            </a:r>
            <a:endParaRPr lang="es-ES_tradnl"/>
          </a:p>
          <a:p>
            <a:r>
              <a:rPr lang="es-ES_tradnl"/>
              <a:t> when </a:t>
            </a:r>
            <a:r>
              <a:rPr lang="es-ES_tradnl" b="1"/>
              <a:t>IMPLEMENTING</a:t>
            </a:r>
            <a:r>
              <a:rPr lang="es-ES_tradnl"/>
              <a:t> the database</a:t>
            </a:r>
            <a:endParaRPr lang="es-ES_tradnl" sz="2400"/>
          </a:p>
        </p:txBody>
      </p:sp>
    </p:spTree>
    <p:extLst>
      <p:ext uri="{BB962C8B-B14F-4D97-AF65-F5344CB8AC3E}">
        <p14:creationId xmlns:p14="http://schemas.microsoft.com/office/powerpoint/2010/main" xmlns="" val="26989530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UNION Example:</a:t>
            </a:r>
          </a:p>
        </p:txBody>
      </p:sp>
      <p:graphicFrame>
        <p:nvGraphicFramePr>
          <p:cNvPr id="6146" name="Object 3"/>
          <p:cNvGraphicFramePr>
            <a:graphicFrameLocks noChangeAspect="1"/>
          </p:cNvGraphicFramePr>
          <p:nvPr/>
        </p:nvGraphicFramePr>
        <p:xfrm>
          <a:off x="1524000" y="4394200"/>
          <a:ext cx="1371600" cy="1244600"/>
        </p:xfrm>
        <a:graphic>
          <a:graphicData uri="http://schemas.openxmlformats.org/presentationml/2006/ole">
            <p:oleObj spid="_x0000_s21506" r:id="rId4" imgW="1028045" imgH="1244739" progId="">
              <p:embed/>
            </p:oleObj>
          </a:graphicData>
        </a:graphic>
      </p:graphicFrame>
      <p:graphicFrame>
        <p:nvGraphicFramePr>
          <p:cNvPr id="6147" name="Object 4"/>
          <p:cNvGraphicFramePr>
            <a:graphicFrameLocks noChangeAspect="1"/>
          </p:cNvGraphicFramePr>
          <p:nvPr/>
        </p:nvGraphicFramePr>
        <p:xfrm>
          <a:off x="3810000" y="4394200"/>
          <a:ext cx="1371600" cy="1244600"/>
        </p:xfrm>
        <a:graphic>
          <a:graphicData uri="http://schemas.openxmlformats.org/presentationml/2006/ole">
            <p:oleObj spid="_x0000_s21507" r:id="rId5" imgW="1028045" imgH="1244739" progId="">
              <p:embed/>
            </p:oleObj>
          </a:graphicData>
        </a:graphic>
      </p:graphicFrame>
      <p:sp>
        <p:nvSpPr>
          <p:cNvPr id="6151" name="Text Box 5"/>
          <p:cNvSpPr txBox="1">
            <a:spLocks noChangeArrowheads="1"/>
          </p:cNvSpPr>
          <p:nvPr/>
        </p:nvSpPr>
        <p:spPr bwMode="auto">
          <a:xfrm>
            <a:off x="1195918" y="1176339"/>
            <a:ext cx="5198324" cy="2433616"/>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Part1Suppliers = project (select Supplies where Pno = ‘p1’) over Sno</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Part2Suppliers = project (select Supplies where Pno = ‘p2’) over Sno</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Part1Suppliers UNION Part2Suppliers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Part1Suppliers = </a:t>
            </a:r>
            <a:r>
              <a:rPr lang="el-GR" sz="1400" b="1">
                <a:solidFill>
                  <a:srgbClr val="000000"/>
                </a:solidFill>
                <a:cs typeface="Arial" charset="0"/>
              </a:rPr>
              <a:t>π</a:t>
            </a:r>
            <a:r>
              <a:rPr lang="en-US" sz="1400" b="1" baseline="-25000">
                <a:solidFill>
                  <a:srgbClr val="000000"/>
                </a:solidFill>
                <a:cs typeface="Arial" charset="0"/>
              </a:rPr>
              <a:t>Sno</a:t>
            </a:r>
            <a:r>
              <a:rPr lang="en-US" sz="1400" b="1">
                <a:solidFill>
                  <a:srgbClr val="000000"/>
                </a:solidFill>
                <a:cs typeface="Arial" charset="0"/>
              </a:rPr>
              <a:t>(</a:t>
            </a:r>
            <a:r>
              <a:rPr lang="el-GR" sz="1400" b="1">
                <a:solidFill>
                  <a:srgbClr val="000000"/>
                </a:solidFill>
                <a:cs typeface="Arial" charset="0"/>
              </a:rPr>
              <a:t>σ</a:t>
            </a:r>
            <a:r>
              <a:rPr lang="en-US" sz="1400" b="1" baseline="-25000">
                <a:solidFill>
                  <a:srgbClr val="000000"/>
                </a:solidFill>
                <a:cs typeface="Arial" charset="0"/>
              </a:rPr>
              <a:t>Pno = ‘p1’</a:t>
            </a:r>
            <a:r>
              <a:rPr lang="en-US" sz="1400" b="1">
                <a:solidFill>
                  <a:srgbClr val="000000"/>
                </a:solidFill>
                <a:cs typeface="Arial" charset="0"/>
              </a:rPr>
              <a:t> (Supplies)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Part2Suppliers = </a:t>
            </a:r>
            <a:r>
              <a:rPr lang="el-GR" sz="1400" b="1">
                <a:solidFill>
                  <a:srgbClr val="000000"/>
                </a:solidFill>
                <a:ea typeface="WenQuanYi Zen Hei" charset="0"/>
                <a:cs typeface="WenQuanYi Zen Hei" charset="0"/>
              </a:rPr>
              <a:t>π</a:t>
            </a:r>
            <a:r>
              <a:rPr lang="en-US" sz="1400" b="1" baseline="-25000">
                <a:solidFill>
                  <a:srgbClr val="000000"/>
                </a:solidFill>
                <a:ea typeface="WenQuanYi Zen Hei" charset="0"/>
                <a:cs typeface="WenQuanYi Zen Hei" charset="0"/>
              </a:rPr>
              <a:t>Sno</a:t>
            </a:r>
            <a:r>
              <a:rPr lang="en-US" sz="1400" b="1">
                <a:solidFill>
                  <a:srgbClr val="000000"/>
                </a:solidFill>
                <a:ea typeface="WenQuanYi Zen Hei" charset="0"/>
                <a:cs typeface="WenQuanYi Zen Hei" charset="0"/>
              </a:rPr>
              <a:t>(</a:t>
            </a:r>
            <a:r>
              <a:rPr lang="el-GR" sz="1400" b="1">
                <a:solidFill>
                  <a:srgbClr val="000000"/>
                </a:solidFill>
                <a:ea typeface="WenQuanYi Zen Hei" charset="0"/>
                <a:cs typeface="WenQuanYi Zen Hei" charset="0"/>
              </a:rPr>
              <a:t>σ</a:t>
            </a:r>
            <a:r>
              <a:rPr lang="en-US" sz="1400" b="1" baseline="-25000">
                <a:solidFill>
                  <a:srgbClr val="000000"/>
                </a:solidFill>
                <a:ea typeface="WenQuanYi Zen Hei" charset="0"/>
                <a:cs typeface="WenQuanYi Zen Hei" charset="0"/>
              </a:rPr>
              <a:t>Pno = ‘p2’</a:t>
            </a:r>
            <a:r>
              <a:rPr lang="en-US" sz="1400" b="1">
                <a:solidFill>
                  <a:srgbClr val="000000"/>
                </a:solidFill>
                <a:ea typeface="WenQuanYi Zen Hei" charset="0"/>
                <a:cs typeface="WenQuanYi Zen Hei" charset="0"/>
              </a:rPr>
              <a:t> (Supplies) )</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Answer = Part1Suppliers</a:t>
            </a:r>
            <a:r>
              <a:rPr lang="en-US" sz="1400">
                <a:solidFill>
                  <a:srgbClr val="000000"/>
                </a:solidFill>
                <a:ea typeface="WenQuanYi Zen Hei" charset="0"/>
                <a:cs typeface="WenQuanYi Zen Hei" charset="0"/>
              </a:rPr>
              <a:t>        </a:t>
            </a:r>
            <a:r>
              <a:rPr lang="en-US" sz="1400" b="1">
                <a:solidFill>
                  <a:srgbClr val="000000"/>
                </a:solidFill>
                <a:ea typeface="WenQuanYi Zen Hei" charset="0"/>
                <a:cs typeface="WenQuanYi Zen Hei" charset="0"/>
              </a:rPr>
              <a:t>Part2Suppliers</a:t>
            </a:r>
            <a:r>
              <a:rPr lang="en-US">
                <a:solidFill>
                  <a:srgbClr val="000000"/>
                </a:solidFill>
                <a:ea typeface="WenQuanYi Zen Hei" charset="0"/>
                <a:cs typeface="WenQuanYi Zen Hei" charset="0"/>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a typeface="WenQuanYi Zen Hei" charset="0"/>
              <a:cs typeface="WenQuanYi Zen Hei" charset="0"/>
            </a:endParaRPr>
          </a:p>
        </p:txBody>
      </p:sp>
      <p:graphicFrame>
        <p:nvGraphicFramePr>
          <p:cNvPr id="6148" name="Object 6"/>
          <p:cNvGraphicFramePr>
            <a:graphicFrameLocks noChangeAspect="1"/>
          </p:cNvGraphicFramePr>
          <p:nvPr/>
        </p:nvGraphicFramePr>
        <p:xfrm>
          <a:off x="8183034" y="4006850"/>
          <a:ext cx="1413933" cy="1784350"/>
        </p:xfrm>
        <a:graphic>
          <a:graphicData uri="http://schemas.openxmlformats.org/presentationml/2006/ole">
            <p:oleObj spid="_x0000_s21508" r:id="rId6" imgW="1060966" imgH="1784390" progId="">
              <p:embed/>
            </p:oleObj>
          </a:graphicData>
        </a:graphic>
      </p:graphicFrame>
      <p:sp>
        <p:nvSpPr>
          <p:cNvPr id="6152" name="Text Box 7"/>
          <p:cNvSpPr txBox="1">
            <a:spLocks noChangeArrowheads="1"/>
          </p:cNvSpPr>
          <p:nvPr/>
        </p:nvSpPr>
        <p:spPr bwMode="auto">
          <a:xfrm>
            <a:off x="4216960" y="2987675"/>
            <a:ext cx="458757" cy="256418"/>
          </a:xfrm>
          <a:prstGeom prst="rect">
            <a:avLst/>
          </a:prstGeom>
          <a:noFill/>
          <a:ln w="9525">
            <a:noFill/>
            <a:round/>
            <a:headEnd/>
            <a:tailEnd/>
          </a:ln>
        </p:spPr>
        <p:txBody>
          <a:bodyPr rot="10800000" vert="eaVert"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ea typeface="WenQuanYi Zen Hei" charset="0"/>
                <a:cs typeface="WenQuanYi Zen Hei"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UNION Exercise:</a:t>
            </a:r>
          </a:p>
        </p:txBody>
      </p:sp>
      <p:sp>
        <p:nvSpPr>
          <p:cNvPr id="7175" name="Text Box 3"/>
          <p:cNvSpPr txBox="1">
            <a:spLocks noChangeArrowheads="1"/>
          </p:cNvSpPr>
          <p:nvPr/>
        </p:nvSpPr>
        <p:spPr bwMode="auto">
          <a:xfrm>
            <a:off x="609600" y="1066801"/>
            <a:ext cx="11074400" cy="5059363"/>
          </a:xfrm>
          <a:prstGeom prst="rect">
            <a:avLst/>
          </a:prstGeom>
          <a:noFill/>
          <a:ln w="9525">
            <a:noFill/>
            <a:round/>
            <a:headEnd/>
            <a:tailEnd/>
          </a:ln>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a:solidFill>
                  <a:srgbClr val="000000"/>
                </a:solidFill>
                <a:ea typeface="WenQuanYi Zen Hei" charset="0"/>
                <a:cs typeface="WenQuanYi Zen Hei" charset="0"/>
              </a:rPr>
              <a:t>Find the borrower numbers of all borrowers who have either borrowed </a:t>
            </a:r>
            <a:r>
              <a:rPr lang="en-US" sz="2400" u="sng">
                <a:solidFill>
                  <a:srgbClr val="000000"/>
                </a:solidFill>
                <a:ea typeface="WenQuanYi Zen Hei" charset="0"/>
                <a:cs typeface="WenQuanYi Zen Hei" charset="0"/>
              </a:rPr>
              <a:t>or</a:t>
            </a:r>
            <a:r>
              <a:rPr lang="en-US" sz="2400">
                <a:solidFill>
                  <a:srgbClr val="000000"/>
                </a:solidFill>
                <a:ea typeface="WenQuanYi Zen Hei" charset="0"/>
                <a:cs typeface="WenQuanYi Zen Hei" charset="0"/>
              </a:rPr>
              <a:t> reserved a book (any book).</a:t>
            </a:r>
          </a:p>
        </p:txBody>
      </p:sp>
      <p:graphicFrame>
        <p:nvGraphicFramePr>
          <p:cNvPr id="7170" name="Object 4"/>
          <p:cNvGraphicFramePr>
            <a:graphicFrameLocks noChangeAspect="1"/>
          </p:cNvGraphicFramePr>
          <p:nvPr/>
        </p:nvGraphicFramePr>
        <p:xfrm>
          <a:off x="1524001" y="4114801"/>
          <a:ext cx="1513417" cy="1736725"/>
        </p:xfrm>
        <a:graphic>
          <a:graphicData uri="http://schemas.openxmlformats.org/presentationml/2006/ole">
            <p:oleObj spid="_x0000_s22530" r:id="rId4" imgW="1135142" imgH="1737300" progId="">
              <p:embed/>
            </p:oleObj>
          </a:graphicData>
        </a:graphic>
      </p:graphicFrame>
      <p:sp>
        <p:nvSpPr>
          <p:cNvPr id="7176" name="Text Box 5"/>
          <p:cNvSpPr txBox="1">
            <a:spLocks noChangeArrowheads="1"/>
          </p:cNvSpPr>
          <p:nvPr/>
        </p:nvSpPr>
        <p:spPr bwMode="auto">
          <a:xfrm>
            <a:off x="1930400" y="1981200"/>
            <a:ext cx="5496984" cy="1664175"/>
          </a:xfrm>
          <a:prstGeom prst="rect">
            <a:avLst/>
          </a:prstGeom>
          <a:no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Reservers  = project Reserves over borrowerid</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Borrowers = project Borrows over borrowerid</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Answer = Borrowers union Reservers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Reservers = </a:t>
            </a:r>
            <a:r>
              <a:rPr lang="el-GR" sz="1400" b="1">
                <a:solidFill>
                  <a:srgbClr val="000000"/>
                </a:solidFill>
                <a:cs typeface="Arial" charset="0"/>
              </a:rPr>
              <a:t>π</a:t>
            </a:r>
            <a:r>
              <a:rPr lang="en-US" sz="1400" b="1" baseline="-25000">
                <a:solidFill>
                  <a:srgbClr val="000000"/>
                </a:solidFill>
                <a:cs typeface="Arial" charset="0"/>
              </a:rPr>
              <a:t>borrowerid </a:t>
            </a:r>
            <a:r>
              <a:rPr lang="en-US" sz="1400" b="1">
                <a:solidFill>
                  <a:srgbClr val="000000"/>
                </a:solidFill>
                <a:cs typeface="Arial" charset="0"/>
              </a:rPr>
              <a:t>(Reserves)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Borrowers = </a:t>
            </a:r>
            <a:r>
              <a:rPr lang="el-GR" sz="1400" b="1">
                <a:solidFill>
                  <a:srgbClr val="000000"/>
                </a:solidFill>
                <a:ea typeface="WenQuanYi Zen Hei" charset="0"/>
                <a:cs typeface="WenQuanYi Zen Hei" charset="0"/>
              </a:rPr>
              <a:t>π</a:t>
            </a:r>
            <a:r>
              <a:rPr lang="en-US" sz="1400" b="1" baseline="-25000">
                <a:solidFill>
                  <a:srgbClr val="000000"/>
                </a:solidFill>
                <a:ea typeface="WenQuanYi Zen Hei" charset="0"/>
                <a:cs typeface="WenQuanYi Zen Hei" charset="0"/>
              </a:rPr>
              <a:t>borrowerid</a:t>
            </a:r>
            <a:r>
              <a:rPr lang="en-US" sz="1400" b="1">
                <a:solidFill>
                  <a:srgbClr val="000000"/>
                </a:solidFill>
                <a:ea typeface="WenQuanYi Zen Hei" charset="0"/>
                <a:cs typeface="WenQuanYi Zen Hei" charset="0"/>
              </a:rPr>
              <a:t>(Borrows)</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Answer = Borrowers        Reservers</a:t>
            </a:r>
          </a:p>
        </p:txBody>
      </p:sp>
      <p:graphicFrame>
        <p:nvGraphicFramePr>
          <p:cNvPr id="7171" name="Object 6"/>
          <p:cNvGraphicFramePr>
            <a:graphicFrameLocks noChangeAspect="1"/>
          </p:cNvGraphicFramePr>
          <p:nvPr/>
        </p:nvGraphicFramePr>
        <p:xfrm>
          <a:off x="4176184" y="4114801"/>
          <a:ext cx="1513416" cy="1736725"/>
        </p:xfrm>
        <a:graphic>
          <a:graphicData uri="http://schemas.openxmlformats.org/presentationml/2006/ole">
            <p:oleObj spid="_x0000_s22531" r:id="rId5" imgW="1135142" imgH="1737300" progId="">
              <p:embed/>
            </p:oleObj>
          </a:graphicData>
        </a:graphic>
      </p:graphicFrame>
      <p:graphicFrame>
        <p:nvGraphicFramePr>
          <p:cNvPr id="17415" name="Object 7"/>
          <p:cNvGraphicFramePr>
            <a:graphicFrameLocks noChangeAspect="1"/>
          </p:cNvGraphicFramePr>
          <p:nvPr/>
        </p:nvGraphicFramePr>
        <p:xfrm>
          <a:off x="9052984" y="3627438"/>
          <a:ext cx="1513416" cy="2239962"/>
        </p:xfrm>
        <a:graphic>
          <a:graphicData uri="http://schemas.openxmlformats.org/presentationml/2006/ole">
            <p:oleObj spid="_x0000_s22532" r:id="rId6" imgW="1135142" imgH="2240280" progId="">
              <p:embed/>
            </p:oleObj>
          </a:graphicData>
        </a:graphic>
      </p:graphicFrame>
      <p:sp>
        <p:nvSpPr>
          <p:cNvPr id="17416" name="Text Box 8"/>
          <p:cNvSpPr txBox="1">
            <a:spLocks noChangeArrowheads="1"/>
          </p:cNvSpPr>
          <p:nvPr/>
        </p:nvSpPr>
        <p:spPr bwMode="auto">
          <a:xfrm>
            <a:off x="6987117" y="5040314"/>
            <a:ext cx="1262118" cy="309958"/>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not duplicated</a:t>
            </a:r>
          </a:p>
        </p:txBody>
      </p:sp>
      <p:sp>
        <p:nvSpPr>
          <p:cNvPr id="17417" name="Line 9"/>
          <p:cNvSpPr>
            <a:spLocks noChangeShapeType="1"/>
          </p:cNvSpPr>
          <p:nvPr/>
        </p:nvSpPr>
        <p:spPr bwMode="auto">
          <a:xfrm flipV="1">
            <a:off x="8534400" y="4795839"/>
            <a:ext cx="914400" cy="314325"/>
          </a:xfrm>
          <a:prstGeom prst="line">
            <a:avLst/>
          </a:prstGeom>
          <a:noFill/>
          <a:ln w="9360" cap="sq">
            <a:solidFill>
              <a:srgbClr val="000000"/>
            </a:solidFill>
            <a:miter lim="800000"/>
            <a:headEnd/>
            <a:tailEnd type="triangle" w="med" len="med"/>
          </a:ln>
        </p:spPr>
        <p:txBody>
          <a:bodyPr/>
          <a:lstStyle/>
          <a:p>
            <a:endParaRPr lang="en-US"/>
          </a:p>
        </p:txBody>
      </p:sp>
      <p:sp>
        <p:nvSpPr>
          <p:cNvPr id="17418" name="Line 10"/>
          <p:cNvSpPr>
            <a:spLocks noChangeShapeType="1"/>
          </p:cNvSpPr>
          <p:nvPr/>
        </p:nvSpPr>
        <p:spPr bwMode="auto">
          <a:xfrm flipH="1" flipV="1">
            <a:off x="5175251" y="4948239"/>
            <a:ext cx="2146300" cy="161925"/>
          </a:xfrm>
          <a:prstGeom prst="line">
            <a:avLst/>
          </a:prstGeom>
          <a:noFill/>
          <a:ln w="9360" cap="sq">
            <a:solidFill>
              <a:srgbClr val="000000"/>
            </a:solidFill>
            <a:miter lim="800000"/>
            <a:headEnd/>
            <a:tailEnd type="triangle" w="med" len="med"/>
          </a:ln>
        </p:spPr>
        <p:txBody>
          <a:bodyPr/>
          <a:lstStyle/>
          <a:p>
            <a:endParaRPr lang="en-US"/>
          </a:p>
        </p:txBody>
      </p:sp>
      <p:sp>
        <p:nvSpPr>
          <p:cNvPr id="17419" name="Line 11"/>
          <p:cNvSpPr>
            <a:spLocks noChangeShapeType="1"/>
          </p:cNvSpPr>
          <p:nvPr/>
        </p:nvSpPr>
        <p:spPr bwMode="auto">
          <a:xfrm flipH="1" flipV="1">
            <a:off x="2432051" y="4948239"/>
            <a:ext cx="4584700" cy="314325"/>
          </a:xfrm>
          <a:prstGeom prst="line">
            <a:avLst/>
          </a:prstGeom>
          <a:noFill/>
          <a:ln w="9360" cap="sq">
            <a:solidFill>
              <a:srgbClr val="000000"/>
            </a:solidFill>
            <a:miter lim="800000"/>
            <a:headEnd/>
            <a:tailEnd type="triangle" w="med" len="med"/>
          </a:ln>
        </p:spPr>
        <p:txBody>
          <a:bodyPr/>
          <a:lstStyle/>
          <a:p>
            <a:endParaRPr lang="en-US"/>
          </a:p>
        </p:txBody>
      </p:sp>
      <p:sp>
        <p:nvSpPr>
          <p:cNvPr id="7181" name="Text Box 12"/>
          <p:cNvSpPr txBox="1">
            <a:spLocks noChangeArrowheads="1"/>
          </p:cNvSpPr>
          <p:nvPr/>
        </p:nvSpPr>
        <p:spPr bwMode="auto">
          <a:xfrm>
            <a:off x="4420160" y="3292475"/>
            <a:ext cx="458757" cy="256418"/>
          </a:xfrm>
          <a:prstGeom prst="rect">
            <a:avLst/>
          </a:prstGeom>
          <a:noFill/>
          <a:ln w="9525">
            <a:noFill/>
            <a:round/>
            <a:headEnd/>
            <a:tailEnd/>
          </a:ln>
        </p:spPr>
        <p:txBody>
          <a:bodyPr rot="10800000" vert="eaVert"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ea typeface="WenQuanYi Zen Hei" charset="0"/>
                <a:cs typeface="WenQuanYi Zen Hei"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17415"/>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17418"/>
                                        </p:tgtEl>
                                        <p:attrNameLst>
                                          <p:attrName>style.visibility</p:attrName>
                                        </p:attrNameLst>
                                      </p:cBhvr>
                                      <p:to>
                                        <p:strVal val="visible"/>
                                      </p:to>
                                    </p:set>
                                  </p:childTnLst>
                                </p:cTn>
                              </p:par>
                              <p:par>
                                <p:cTn id="9" presetID="1" presetClass="entr" fill="hold" grpId="0" nodeType="withEffect">
                                  <p:stCondLst>
                                    <p:cond delay="0"/>
                                  </p:stCondLst>
                                  <p:childTnLst>
                                    <p:set>
                                      <p:cBhvr additive="repl">
                                        <p:cTn id="10" dur="1" fill="hold">
                                          <p:stCondLst>
                                            <p:cond delay="0"/>
                                          </p:stCondLst>
                                        </p:cTn>
                                        <p:tgtEl>
                                          <p:spTgt spid="17419"/>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7416"/>
                                        </p:tgtEl>
                                        <p:attrNameLst>
                                          <p:attrName>style.visibility</p:attrName>
                                        </p:attrNameLst>
                                      </p:cBhvr>
                                      <p:to>
                                        <p:strVal val="visible"/>
                                      </p:to>
                                    </p:set>
                                  </p:childTnLst>
                                </p:cTn>
                              </p:par>
                              <p:par>
                                <p:cTn id="13" presetID="1" presetClass="entr" fill="hold" grpId="0" nodeType="withEffect">
                                  <p:stCondLst>
                                    <p:cond delay="0"/>
                                  </p:stCondLst>
                                  <p:childTnLst>
                                    <p:set>
                                      <p:cBhvr additive="repl">
                                        <p:cTn id="14" dur="1" fill="hold">
                                          <p:stCondLst>
                                            <p:cond delay="0"/>
                                          </p:stCondLst>
                                        </p:cTn>
                                        <p:tgtEl>
                                          <p:spTgt spid="1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animBg="1"/>
      <p:bldP spid="17418" grpId="0" animBg="1"/>
      <p:bldP spid="1741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INTERSECTION:</a:t>
            </a:r>
          </a:p>
        </p:txBody>
      </p:sp>
      <p:sp>
        <p:nvSpPr>
          <p:cNvPr id="18435" name="Text Box 3"/>
          <p:cNvSpPr txBox="1">
            <a:spLocks noChangeArrowheads="1"/>
          </p:cNvSpPr>
          <p:nvPr/>
        </p:nvSpPr>
        <p:spPr bwMode="auto">
          <a:xfrm>
            <a:off x="609600" y="1066801"/>
            <a:ext cx="11379200" cy="5059363"/>
          </a:xfrm>
          <a:prstGeom prst="rect">
            <a:avLst/>
          </a:prstGeom>
          <a:noFill/>
          <a:ln w="9525" cap="flat">
            <a:noFill/>
            <a:round/>
            <a:headEnd/>
            <a:tailEnd/>
          </a:ln>
          <a:effectLst/>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Treat two tables as sets and perform a set intersection</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Syntax:</a:t>
            </a: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Observations:</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This operation is impossible unless both tables involved have the same schemas. Why?</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Because rows from both tables must fit into a single answer table; hence they must “look alike”.</a:t>
            </a:r>
          </a:p>
          <a:p>
            <a:pPr marL="739775" lvl="1" indent="-28098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p:txBody>
      </p:sp>
      <p:sp>
        <p:nvSpPr>
          <p:cNvPr id="8199" name="Text Box 4"/>
          <p:cNvSpPr txBox="1">
            <a:spLocks noChangeArrowheads="1"/>
          </p:cNvSpPr>
          <p:nvPr/>
        </p:nvSpPr>
        <p:spPr bwMode="auto">
          <a:xfrm>
            <a:off x="1742018" y="2144714"/>
            <a:ext cx="2316766" cy="1171732"/>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Table1 INTERSECTION Table2</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br>
              <a:rPr lang="en-US" sz="1400" b="1" i="1">
                <a:solidFill>
                  <a:srgbClr val="000000"/>
                </a:solidFill>
                <a:ea typeface="WenQuanYi Zen Hei" charset="0"/>
                <a:cs typeface="WenQuanYi Zen Hei" charset="0"/>
              </a:rPr>
            </a:br>
            <a:r>
              <a:rPr lang="en-US" sz="1400" b="1" i="1">
                <a:solidFill>
                  <a:srgbClr val="000000"/>
                </a:solidFill>
                <a:ea typeface="WenQuanYi Zen Hei" charset="0"/>
                <a:cs typeface="WenQuanYi Zen Hei" charset="0"/>
              </a:rPr>
              <a:t/>
            </a:r>
            <a:br>
              <a:rPr lang="en-US" sz="1400" b="1" i="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Table1        Table2</a:t>
            </a:r>
          </a:p>
        </p:txBody>
      </p:sp>
      <p:sp>
        <p:nvSpPr>
          <p:cNvPr id="8200" name="Text Box 5"/>
          <p:cNvSpPr txBox="1">
            <a:spLocks noChangeArrowheads="1"/>
          </p:cNvSpPr>
          <p:nvPr/>
        </p:nvSpPr>
        <p:spPr bwMode="auto">
          <a:xfrm>
            <a:off x="2643718" y="2971800"/>
            <a:ext cx="343662" cy="371513"/>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ea typeface="WenQuanYi Zen Hei" charset="0"/>
                <a:cs typeface="WenQuanYi Zen Hei" charset="0"/>
              </a:rPr>
              <a:t>∩</a:t>
            </a:r>
          </a:p>
        </p:txBody>
      </p:sp>
      <p:graphicFrame>
        <p:nvGraphicFramePr>
          <p:cNvPr id="18438" name="Object 6"/>
          <p:cNvGraphicFramePr>
            <a:graphicFrameLocks noChangeAspect="1"/>
          </p:cNvGraphicFramePr>
          <p:nvPr/>
        </p:nvGraphicFramePr>
        <p:xfrm>
          <a:off x="6197600" y="1558926"/>
          <a:ext cx="5384800" cy="2251075"/>
        </p:xfrm>
        <a:graphic>
          <a:graphicData uri="http://schemas.openxmlformats.org/presentationml/2006/ole">
            <p:oleObj spid="_x0000_s23554" r:id="rId4" imgW="3511272" imgH="1958161" progId="">
              <p:embed/>
            </p:oleObj>
          </a:graphicData>
        </a:graphic>
      </p:graphicFrame>
      <p:graphicFrame>
        <p:nvGraphicFramePr>
          <p:cNvPr id="8195" name="Object 7"/>
          <p:cNvGraphicFramePr>
            <a:graphicFrameLocks noChangeAspect="1"/>
          </p:cNvGraphicFramePr>
          <p:nvPr/>
        </p:nvGraphicFramePr>
        <p:xfrm>
          <a:off x="6197600" y="1558926"/>
          <a:ext cx="5384800" cy="2251075"/>
        </p:xfrm>
        <a:graphic>
          <a:graphicData uri="http://schemas.openxmlformats.org/presentationml/2006/ole">
            <p:oleObj spid="_x0000_s23555" r:id="rId5" imgW="3511272" imgH="1958161"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18435">
                                            <p:txEl>
                                              <p:pRg st="8" end="8"/>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INTERSECTION Example:</a:t>
            </a:r>
          </a:p>
        </p:txBody>
      </p:sp>
      <p:graphicFrame>
        <p:nvGraphicFramePr>
          <p:cNvPr id="9218" name="Object 3"/>
          <p:cNvGraphicFramePr>
            <a:graphicFrameLocks noChangeAspect="1"/>
          </p:cNvGraphicFramePr>
          <p:nvPr/>
        </p:nvGraphicFramePr>
        <p:xfrm>
          <a:off x="1219200" y="4495800"/>
          <a:ext cx="1371600" cy="1244600"/>
        </p:xfrm>
        <a:graphic>
          <a:graphicData uri="http://schemas.openxmlformats.org/presentationml/2006/ole">
            <p:oleObj spid="_x0000_s24578" r:id="rId4" imgW="1028045" imgH="1244739" progId="">
              <p:embed/>
            </p:oleObj>
          </a:graphicData>
        </a:graphic>
      </p:graphicFrame>
      <p:graphicFrame>
        <p:nvGraphicFramePr>
          <p:cNvPr id="9219" name="Object 4"/>
          <p:cNvGraphicFramePr>
            <a:graphicFrameLocks noChangeAspect="1"/>
          </p:cNvGraphicFramePr>
          <p:nvPr/>
        </p:nvGraphicFramePr>
        <p:xfrm>
          <a:off x="4165600" y="4495800"/>
          <a:ext cx="1371600" cy="1244600"/>
        </p:xfrm>
        <a:graphic>
          <a:graphicData uri="http://schemas.openxmlformats.org/presentationml/2006/ole">
            <p:oleObj spid="_x0000_s24579" r:id="rId5" imgW="1028045" imgH="1244739" progId="">
              <p:embed/>
            </p:oleObj>
          </a:graphicData>
        </a:graphic>
      </p:graphicFrame>
      <p:sp>
        <p:nvSpPr>
          <p:cNvPr id="9223" name="Text Box 5"/>
          <p:cNvSpPr txBox="1">
            <a:spLocks noChangeArrowheads="1"/>
          </p:cNvSpPr>
          <p:nvPr/>
        </p:nvSpPr>
        <p:spPr bwMode="auto">
          <a:xfrm>
            <a:off x="992718" y="990601"/>
            <a:ext cx="5198324" cy="2525949"/>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Part1Suppliers = project (select Supplies where Pno = ‘p1’) over Sno</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Part2Suppliers = project (select Supplies where Pno = ‘p2’) over Sno</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Part1Suppliers INTERSECT Part2Suppliers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Part1Suppliers = </a:t>
            </a:r>
            <a:r>
              <a:rPr lang="el-GR" sz="1400" b="1">
                <a:solidFill>
                  <a:srgbClr val="000000"/>
                </a:solidFill>
                <a:ea typeface="WenQuanYi Zen Hei" charset="0"/>
                <a:cs typeface="WenQuanYi Zen Hei" charset="0"/>
              </a:rPr>
              <a:t>π</a:t>
            </a:r>
            <a:r>
              <a:rPr lang="en-US" sz="1400" b="1" baseline="-25000">
                <a:solidFill>
                  <a:srgbClr val="000000"/>
                </a:solidFill>
                <a:ea typeface="WenQuanYi Zen Hei" charset="0"/>
                <a:cs typeface="WenQuanYi Zen Hei" charset="0"/>
              </a:rPr>
              <a:t>Sno</a:t>
            </a:r>
            <a:r>
              <a:rPr lang="en-US" sz="1400" b="1">
                <a:solidFill>
                  <a:srgbClr val="000000"/>
                </a:solidFill>
                <a:ea typeface="WenQuanYi Zen Hei" charset="0"/>
                <a:cs typeface="WenQuanYi Zen Hei" charset="0"/>
              </a:rPr>
              <a:t>(</a:t>
            </a:r>
            <a:r>
              <a:rPr lang="el-GR" sz="1400" b="1">
                <a:solidFill>
                  <a:srgbClr val="000000"/>
                </a:solidFill>
                <a:ea typeface="WenQuanYi Zen Hei" charset="0"/>
                <a:cs typeface="WenQuanYi Zen Hei" charset="0"/>
              </a:rPr>
              <a:t>σ</a:t>
            </a:r>
            <a:r>
              <a:rPr lang="en-US" sz="1400" b="1" baseline="-25000">
                <a:solidFill>
                  <a:srgbClr val="000000"/>
                </a:solidFill>
                <a:ea typeface="WenQuanYi Zen Hei" charset="0"/>
                <a:cs typeface="WenQuanYi Zen Hei" charset="0"/>
              </a:rPr>
              <a:t>Pno = ‘p1’</a:t>
            </a:r>
            <a:r>
              <a:rPr lang="en-US" sz="1400" b="1">
                <a:solidFill>
                  <a:srgbClr val="000000"/>
                </a:solidFill>
                <a:ea typeface="WenQuanYi Zen Hei" charset="0"/>
                <a:cs typeface="WenQuanYi Zen Hei" charset="0"/>
              </a:rPr>
              <a:t> (Supplies)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Part2Suppliers = </a:t>
            </a:r>
            <a:r>
              <a:rPr lang="el-GR" sz="1400" b="1">
                <a:solidFill>
                  <a:srgbClr val="000000"/>
                </a:solidFill>
                <a:ea typeface="WenQuanYi Zen Hei" charset="0"/>
                <a:cs typeface="WenQuanYi Zen Hei" charset="0"/>
              </a:rPr>
              <a:t>π</a:t>
            </a:r>
            <a:r>
              <a:rPr lang="en-US" sz="1400" b="1" baseline="-25000">
                <a:solidFill>
                  <a:srgbClr val="000000"/>
                </a:solidFill>
                <a:ea typeface="WenQuanYi Zen Hei" charset="0"/>
                <a:cs typeface="WenQuanYi Zen Hei" charset="0"/>
              </a:rPr>
              <a:t>Sno</a:t>
            </a:r>
            <a:r>
              <a:rPr lang="en-US" sz="1400" b="1">
                <a:solidFill>
                  <a:srgbClr val="000000"/>
                </a:solidFill>
                <a:ea typeface="WenQuanYi Zen Hei" charset="0"/>
                <a:cs typeface="WenQuanYi Zen Hei" charset="0"/>
              </a:rPr>
              <a:t>(</a:t>
            </a:r>
            <a:r>
              <a:rPr lang="el-GR" sz="1400" b="1" baseline="-25000">
                <a:solidFill>
                  <a:srgbClr val="000000"/>
                </a:solidFill>
                <a:ea typeface="WenQuanYi Zen Hei" charset="0"/>
                <a:cs typeface="WenQuanYi Zen Hei" charset="0"/>
              </a:rPr>
              <a:t>σ</a:t>
            </a:r>
            <a:r>
              <a:rPr lang="en-US" sz="1400" b="1" baseline="-25000">
                <a:solidFill>
                  <a:srgbClr val="000000"/>
                </a:solidFill>
                <a:ea typeface="WenQuanYi Zen Hei" charset="0"/>
                <a:cs typeface="WenQuanYi Zen Hei" charset="0"/>
              </a:rPr>
              <a:t>Pno = ‘p2’</a:t>
            </a:r>
            <a:r>
              <a:rPr lang="en-US" sz="1400" b="1">
                <a:solidFill>
                  <a:srgbClr val="000000"/>
                </a:solidFill>
                <a:ea typeface="WenQuanYi Zen Hei" charset="0"/>
                <a:cs typeface="WenQuanYi Zen Hei" charset="0"/>
              </a:rPr>
              <a:t> (Supplies) )</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Answer = Part1Suppliers</a:t>
            </a:r>
            <a:r>
              <a:rPr lang="en-US" sz="1400">
                <a:solidFill>
                  <a:srgbClr val="000000"/>
                </a:solidFill>
                <a:ea typeface="WenQuanYi Zen Hei" charset="0"/>
                <a:cs typeface="WenQuanYi Zen Hei" charset="0"/>
              </a:rPr>
              <a:t>        </a:t>
            </a:r>
            <a:r>
              <a:rPr lang="en-US" sz="1400" b="1">
                <a:solidFill>
                  <a:srgbClr val="000000"/>
                </a:solidFill>
                <a:ea typeface="WenQuanYi Zen Hei" charset="0"/>
                <a:cs typeface="WenQuanYi Zen Hei" charset="0"/>
              </a:rPr>
              <a:t>Part2Suppliers</a:t>
            </a:r>
            <a:r>
              <a:rPr lang="en-US" sz="1400">
                <a:solidFill>
                  <a:srgbClr val="000000"/>
                </a:solidFill>
                <a:ea typeface="WenQuanYi Zen Hei" charset="0"/>
                <a:cs typeface="WenQuanYi Zen Hei" charset="0"/>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p:txBody>
      </p:sp>
      <p:sp>
        <p:nvSpPr>
          <p:cNvPr id="9224" name="Text Box 6"/>
          <p:cNvSpPr txBox="1">
            <a:spLocks noChangeArrowheads="1"/>
          </p:cNvSpPr>
          <p:nvPr/>
        </p:nvSpPr>
        <p:spPr bwMode="auto">
          <a:xfrm>
            <a:off x="3964518" y="2667000"/>
            <a:ext cx="343662" cy="371513"/>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ea typeface="WenQuanYi Zen Hei" charset="0"/>
                <a:cs typeface="WenQuanYi Zen Hei" charset="0"/>
              </a:rPr>
              <a:t>∩</a:t>
            </a:r>
          </a:p>
        </p:txBody>
      </p:sp>
      <p:graphicFrame>
        <p:nvGraphicFramePr>
          <p:cNvPr id="9220" name="Object 7"/>
          <p:cNvGraphicFramePr>
            <a:graphicFrameLocks noChangeAspect="1"/>
          </p:cNvGraphicFramePr>
          <p:nvPr/>
        </p:nvGraphicFramePr>
        <p:xfrm>
          <a:off x="8183034" y="4230689"/>
          <a:ext cx="1413933" cy="1336675"/>
        </p:xfrm>
        <a:graphic>
          <a:graphicData uri="http://schemas.openxmlformats.org/presentationml/2006/ole">
            <p:oleObj spid="_x0000_s24580" r:id="rId6" imgW="1060966" imgH="1336000" progId="">
              <p:embed/>
            </p:oleObj>
          </a:graphicData>
        </a:graphic>
      </p:graphicFrame>
      <p:sp>
        <p:nvSpPr>
          <p:cNvPr id="9225" name="Text Box 8"/>
          <p:cNvSpPr txBox="1">
            <a:spLocks noChangeArrowheads="1"/>
          </p:cNvSpPr>
          <p:nvPr/>
        </p:nvSpPr>
        <p:spPr bwMode="auto">
          <a:xfrm>
            <a:off x="609600" y="3671889"/>
            <a:ext cx="5384800" cy="2454275"/>
          </a:xfrm>
          <a:prstGeom prst="rect">
            <a:avLst/>
          </a:prstGeom>
          <a:noFill/>
          <a:ln w="9525">
            <a:no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INTERSECTION Exercise:</a:t>
            </a:r>
          </a:p>
        </p:txBody>
      </p:sp>
      <p:sp>
        <p:nvSpPr>
          <p:cNvPr id="10247" name="Text Box 3"/>
          <p:cNvSpPr txBox="1">
            <a:spLocks noChangeArrowheads="1"/>
          </p:cNvSpPr>
          <p:nvPr/>
        </p:nvSpPr>
        <p:spPr bwMode="auto">
          <a:xfrm>
            <a:off x="609600" y="1066801"/>
            <a:ext cx="11074400" cy="5059363"/>
          </a:xfrm>
          <a:prstGeom prst="rect">
            <a:avLst/>
          </a:prstGeom>
          <a:noFill/>
          <a:ln w="9525">
            <a:noFill/>
            <a:round/>
            <a:headEnd/>
            <a:tailEnd/>
          </a:ln>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a:solidFill>
                  <a:srgbClr val="000000"/>
                </a:solidFill>
                <a:ea typeface="WenQuanYi Zen Hei" charset="0"/>
                <a:cs typeface="WenQuanYi Zen Hei" charset="0"/>
              </a:rPr>
              <a:t>Find the borrower numbers of all borrowers who have borrowed </a:t>
            </a:r>
            <a:r>
              <a:rPr lang="en-US" sz="2400" u="sng">
                <a:solidFill>
                  <a:srgbClr val="000000"/>
                </a:solidFill>
                <a:ea typeface="WenQuanYi Zen Hei" charset="0"/>
                <a:cs typeface="WenQuanYi Zen Hei" charset="0"/>
              </a:rPr>
              <a:t>and</a:t>
            </a:r>
            <a:r>
              <a:rPr lang="en-US" sz="2400">
                <a:solidFill>
                  <a:srgbClr val="000000"/>
                </a:solidFill>
                <a:ea typeface="WenQuanYi Zen Hei" charset="0"/>
                <a:cs typeface="WenQuanYi Zen Hei" charset="0"/>
              </a:rPr>
              <a:t> reserved a book.</a:t>
            </a:r>
          </a:p>
        </p:txBody>
      </p:sp>
      <p:graphicFrame>
        <p:nvGraphicFramePr>
          <p:cNvPr id="10242" name="Object 4"/>
          <p:cNvGraphicFramePr>
            <a:graphicFrameLocks noChangeAspect="1"/>
          </p:cNvGraphicFramePr>
          <p:nvPr/>
        </p:nvGraphicFramePr>
        <p:xfrm>
          <a:off x="1524001" y="4114801"/>
          <a:ext cx="1513417" cy="1736725"/>
        </p:xfrm>
        <a:graphic>
          <a:graphicData uri="http://schemas.openxmlformats.org/presentationml/2006/ole">
            <p:oleObj spid="_x0000_s25602" r:id="rId4" imgW="1135142" imgH="1737300" progId="">
              <p:embed/>
            </p:oleObj>
          </a:graphicData>
        </a:graphic>
      </p:graphicFrame>
      <p:sp>
        <p:nvSpPr>
          <p:cNvPr id="10248" name="Text Box 5"/>
          <p:cNvSpPr txBox="1">
            <a:spLocks noChangeArrowheads="1"/>
          </p:cNvSpPr>
          <p:nvPr/>
        </p:nvSpPr>
        <p:spPr bwMode="auto">
          <a:xfrm>
            <a:off x="1930400" y="1981200"/>
            <a:ext cx="5496984" cy="2095062"/>
          </a:xfrm>
          <a:prstGeom prst="rect">
            <a:avLst/>
          </a:prstGeom>
          <a:no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Reservers  = project Reserves over borrowerid</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Borrowers = project Borrows over borrowerid</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Answer = Borrowers intersect Reservers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Reservers = </a:t>
            </a:r>
            <a:r>
              <a:rPr lang="el-GR" sz="1400" b="1">
                <a:solidFill>
                  <a:srgbClr val="000000"/>
                </a:solidFill>
                <a:cs typeface="Arial" charset="0"/>
              </a:rPr>
              <a:t>π</a:t>
            </a:r>
            <a:r>
              <a:rPr lang="en-US" sz="1400" b="1" baseline="-25000">
                <a:solidFill>
                  <a:srgbClr val="000000"/>
                </a:solidFill>
                <a:cs typeface="Arial" charset="0"/>
              </a:rPr>
              <a:t>borrowerid </a:t>
            </a:r>
            <a:r>
              <a:rPr lang="en-US" sz="1400" b="1">
                <a:solidFill>
                  <a:srgbClr val="000000"/>
                </a:solidFill>
                <a:cs typeface="Arial" charset="0"/>
              </a:rPr>
              <a:t>(Reserves)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Borrowers = </a:t>
            </a:r>
            <a:r>
              <a:rPr lang="el-GR" sz="1400" b="1">
                <a:solidFill>
                  <a:srgbClr val="000000"/>
                </a:solidFill>
                <a:ea typeface="WenQuanYi Zen Hei" charset="0"/>
                <a:cs typeface="WenQuanYi Zen Hei" charset="0"/>
              </a:rPr>
              <a:t>π</a:t>
            </a:r>
            <a:r>
              <a:rPr lang="en-US" sz="1400" b="1" baseline="-25000">
                <a:solidFill>
                  <a:srgbClr val="000000"/>
                </a:solidFill>
                <a:ea typeface="WenQuanYi Zen Hei" charset="0"/>
                <a:cs typeface="WenQuanYi Zen Hei" charset="0"/>
              </a:rPr>
              <a:t>borrowerid</a:t>
            </a:r>
            <a:r>
              <a:rPr lang="en-US" sz="1400" b="1">
                <a:solidFill>
                  <a:srgbClr val="000000"/>
                </a:solidFill>
                <a:ea typeface="WenQuanYi Zen Hei" charset="0"/>
                <a:cs typeface="WenQuanYi Zen Hei" charset="0"/>
              </a:rPr>
              <a:t>(Borrows)</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Answer = Borrowers        Reservers</a:t>
            </a:r>
          </a:p>
        </p:txBody>
      </p:sp>
      <p:graphicFrame>
        <p:nvGraphicFramePr>
          <p:cNvPr id="10243" name="Object 6"/>
          <p:cNvGraphicFramePr>
            <a:graphicFrameLocks noChangeAspect="1"/>
          </p:cNvGraphicFramePr>
          <p:nvPr/>
        </p:nvGraphicFramePr>
        <p:xfrm>
          <a:off x="4176184" y="4114801"/>
          <a:ext cx="1513416" cy="1736725"/>
        </p:xfrm>
        <a:graphic>
          <a:graphicData uri="http://schemas.openxmlformats.org/presentationml/2006/ole">
            <p:oleObj spid="_x0000_s25603" r:id="rId5" imgW="1135142" imgH="1737300" progId="">
              <p:embed/>
            </p:oleObj>
          </a:graphicData>
        </a:graphic>
      </p:graphicFrame>
      <p:sp>
        <p:nvSpPr>
          <p:cNvPr id="10249" name="Text Box 7"/>
          <p:cNvSpPr txBox="1">
            <a:spLocks noChangeArrowheads="1"/>
          </p:cNvSpPr>
          <p:nvPr/>
        </p:nvSpPr>
        <p:spPr bwMode="auto">
          <a:xfrm>
            <a:off x="4370918" y="3671888"/>
            <a:ext cx="343662" cy="371513"/>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ea typeface="WenQuanYi Zen Hei" charset="0"/>
                <a:cs typeface="WenQuanYi Zen Hei" charset="0"/>
              </a:rPr>
              <a:t>∩</a:t>
            </a:r>
          </a:p>
        </p:txBody>
      </p:sp>
      <p:graphicFrame>
        <p:nvGraphicFramePr>
          <p:cNvPr id="20488" name="Object 8"/>
          <p:cNvGraphicFramePr>
            <a:graphicFrameLocks noChangeAspect="1"/>
          </p:cNvGraphicFramePr>
          <p:nvPr/>
        </p:nvGraphicFramePr>
        <p:xfrm>
          <a:off x="8737601" y="3810001"/>
          <a:ext cx="1513417" cy="1782763"/>
        </p:xfrm>
        <a:graphic>
          <a:graphicData uri="http://schemas.openxmlformats.org/presentationml/2006/ole">
            <p:oleObj spid="_x0000_s25604" r:id="rId6" imgW="1135142" imgH="1783140" progId="">
              <p:embed/>
            </p:oleObj>
          </a:graphicData>
        </a:graphic>
      </p:graphicFrame>
      <p:grpSp>
        <p:nvGrpSpPr>
          <p:cNvPr id="2" name="Group 9"/>
          <p:cNvGrpSpPr>
            <a:grpSpLocks/>
          </p:cNvGrpSpPr>
          <p:nvPr/>
        </p:nvGrpSpPr>
        <p:grpSpPr bwMode="auto">
          <a:xfrm>
            <a:off x="2438400" y="4953000"/>
            <a:ext cx="2228851" cy="528638"/>
            <a:chOff x="1152" y="3120"/>
            <a:chExt cx="1053" cy="333"/>
          </a:xfrm>
        </p:grpSpPr>
        <p:sp>
          <p:nvSpPr>
            <p:cNvPr id="10251" name="Line 10"/>
            <p:cNvSpPr>
              <a:spLocks noChangeShapeType="1"/>
            </p:cNvSpPr>
            <p:nvPr/>
          </p:nvSpPr>
          <p:spPr bwMode="auto">
            <a:xfrm>
              <a:off x="1152" y="3120"/>
              <a:ext cx="1053" cy="0"/>
            </a:xfrm>
            <a:prstGeom prst="line">
              <a:avLst/>
            </a:prstGeom>
            <a:noFill/>
            <a:ln w="9360" cap="sq">
              <a:solidFill>
                <a:srgbClr val="000000"/>
              </a:solidFill>
              <a:miter lim="800000"/>
              <a:headEnd type="triangle" w="med" len="med"/>
              <a:tailEnd type="triangle" w="med" len="med"/>
            </a:ln>
          </p:spPr>
          <p:txBody>
            <a:bodyPr/>
            <a:lstStyle/>
            <a:p>
              <a:endParaRPr lang="en-US"/>
            </a:p>
          </p:txBody>
        </p:sp>
        <p:sp>
          <p:nvSpPr>
            <p:cNvPr id="10252" name="Line 11"/>
            <p:cNvSpPr>
              <a:spLocks noChangeShapeType="1"/>
            </p:cNvSpPr>
            <p:nvPr/>
          </p:nvSpPr>
          <p:spPr bwMode="auto">
            <a:xfrm>
              <a:off x="1152" y="3216"/>
              <a:ext cx="1053" cy="92"/>
            </a:xfrm>
            <a:prstGeom prst="line">
              <a:avLst/>
            </a:prstGeom>
            <a:noFill/>
            <a:ln w="9360" cap="sq">
              <a:solidFill>
                <a:srgbClr val="000000"/>
              </a:solidFill>
              <a:miter lim="800000"/>
              <a:headEnd type="triangle" w="med" len="med"/>
              <a:tailEnd type="triangle" w="med" len="med"/>
            </a:ln>
          </p:spPr>
          <p:txBody>
            <a:bodyPr/>
            <a:lstStyle/>
            <a:p>
              <a:endParaRPr lang="en-US"/>
            </a:p>
          </p:txBody>
        </p:sp>
        <p:sp>
          <p:nvSpPr>
            <p:cNvPr id="10253" name="Line 12"/>
            <p:cNvSpPr>
              <a:spLocks noChangeShapeType="1"/>
            </p:cNvSpPr>
            <p:nvPr/>
          </p:nvSpPr>
          <p:spPr bwMode="auto">
            <a:xfrm>
              <a:off x="1152" y="3358"/>
              <a:ext cx="1053" cy="93"/>
            </a:xfrm>
            <a:prstGeom prst="line">
              <a:avLst/>
            </a:prstGeom>
            <a:noFill/>
            <a:ln w="9360" cap="sq">
              <a:solidFill>
                <a:srgbClr val="000000"/>
              </a:solidFill>
              <a:miter lim="800000"/>
              <a:headEnd type="triangle" w="med" len="med"/>
              <a:tailEnd type="triangle" w="med" len="med"/>
            </a:ln>
          </p:spPr>
          <p:txBody>
            <a:bodyPr/>
            <a:lstStyle/>
            <a:p>
              <a:endParaRPr lang="en-US"/>
            </a:p>
          </p:txBody>
        </p:sp>
        <p:sp>
          <p:nvSpPr>
            <p:cNvPr id="10254" name="Line 13"/>
            <p:cNvSpPr>
              <a:spLocks noChangeShapeType="1"/>
            </p:cNvSpPr>
            <p:nvPr/>
          </p:nvSpPr>
          <p:spPr bwMode="auto">
            <a:xfrm flipV="1">
              <a:off x="1152" y="3213"/>
              <a:ext cx="1005" cy="241"/>
            </a:xfrm>
            <a:prstGeom prst="line">
              <a:avLst/>
            </a:prstGeom>
            <a:noFill/>
            <a:ln w="9360" cap="sq">
              <a:solidFill>
                <a:srgbClr val="000000"/>
              </a:solidFill>
              <a:miter lim="800000"/>
              <a:headEnd type="triangle" w="med" len="med"/>
              <a:tailEnd type="triangle" w="med" len="med"/>
            </a:ln>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20488"/>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SET DIFFERENCE:</a:t>
            </a:r>
          </a:p>
        </p:txBody>
      </p:sp>
      <p:sp>
        <p:nvSpPr>
          <p:cNvPr id="21507" name="Text Box 3"/>
          <p:cNvSpPr txBox="1">
            <a:spLocks noChangeArrowheads="1"/>
          </p:cNvSpPr>
          <p:nvPr/>
        </p:nvSpPr>
        <p:spPr bwMode="auto">
          <a:xfrm>
            <a:off x="609600" y="1066801"/>
            <a:ext cx="11379200" cy="5059363"/>
          </a:xfrm>
          <a:prstGeom prst="rect">
            <a:avLst/>
          </a:prstGeom>
          <a:noFill/>
          <a:ln w="9525" cap="flat">
            <a:noFill/>
            <a:round/>
            <a:headEnd/>
            <a:tailEnd/>
          </a:ln>
          <a:effectLst/>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Treat two tables as sets and perform a set intersection</a:t>
            </a: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Syntax:</a:t>
            </a: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9725" indent="-338138">
              <a:spcBef>
                <a:spcPts val="5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a:solidFill>
                <a:srgbClr val="000000"/>
              </a:solidFill>
              <a:ea typeface="WenQuanYi Zen Hei" charset="0"/>
              <a:cs typeface="WenQuanYi Zen Hei" charset="0"/>
            </a:endParaRPr>
          </a:p>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Observations:</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This operation is impossible unless both tables involved have the same schemas. Why?</a:t>
            </a:r>
          </a:p>
          <a:p>
            <a:pPr marL="738188" lvl="1" indent="-28098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400">
                <a:solidFill>
                  <a:srgbClr val="000000"/>
                </a:solidFill>
                <a:ea typeface="WenQuanYi Zen Hei" charset="0"/>
                <a:cs typeface="WenQuanYi Zen Hei" charset="0"/>
              </a:rPr>
              <a:t>Because it only makes sense to calculate the set difference if the two sets have elements in common.</a:t>
            </a:r>
          </a:p>
          <a:p>
            <a:pPr marL="739775" lvl="1" indent="-280988">
              <a:spcBef>
                <a:spcPts val="600"/>
              </a:spcBef>
              <a:buClrTx/>
              <a:buFontTx/>
              <a:buNone/>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400">
              <a:solidFill>
                <a:srgbClr val="000000"/>
              </a:solidFill>
              <a:ea typeface="WenQuanYi Zen Hei" charset="0"/>
              <a:cs typeface="WenQuanYi Zen Hei" charset="0"/>
            </a:endParaRPr>
          </a:p>
        </p:txBody>
      </p:sp>
      <p:graphicFrame>
        <p:nvGraphicFramePr>
          <p:cNvPr id="21508" name="Object 4"/>
          <p:cNvGraphicFramePr>
            <a:graphicFrameLocks noChangeAspect="1"/>
          </p:cNvGraphicFramePr>
          <p:nvPr/>
        </p:nvGraphicFramePr>
        <p:xfrm>
          <a:off x="6705600" y="1676400"/>
          <a:ext cx="4876800" cy="2038350"/>
        </p:xfrm>
        <a:graphic>
          <a:graphicData uri="http://schemas.openxmlformats.org/presentationml/2006/ole">
            <p:oleObj spid="_x0000_s26626" r:id="rId4" imgW="3511272" imgH="1958161" progId="">
              <p:embed/>
            </p:oleObj>
          </a:graphicData>
        </a:graphic>
      </p:graphicFrame>
      <p:sp>
        <p:nvSpPr>
          <p:cNvPr id="11271" name="Text Box 5"/>
          <p:cNvSpPr txBox="1">
            <a:spLocks noChangeArrowheads="1"/>
          </p:cNvSpPr>
          <p:nvPr/>
        </p:nvSpPr>
        <p:spPr bwMode="auto">
          <a:xfrm>
            <a:off x="2432051" y="2144714"/>
            <a:ext cx="1998024" cy="1171732"/>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Table1    MINUS    Table2</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br>
              <a:rPr lang="en-US" sz="1400" b="1" i="1">
                <a:solidFill>
                  <a:srgbClr val="000000"/>
                </a:solidFill>
                <a:ea typeface="WenQuanYi Zen Hei" charset="0"/>
                <a:cs typeface="WenQuanYi Zen Hei" charset="0"/>
              </a:rPr>
            </a:br>
            <a:r>
              <a:rPr lang="en-US" sz="1400" b="1" i="1">
                <a:solidFill>
                  <a:srgbClr val="000000"/>
                </a:solidFill>
                <a:ea typeface="WenQuanYi Zen Hei" charset="0"/>
                <a:cs typeface="WenQuanYi Zen Hei" charset="0"/>
              </a:rPr>
              <a:t/>
            </a:r>
            <a:br>
              <a:rPr lang="en-US" sz="1400" b="1" i="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Table1 </a:t>
            </a:r>
            <a:r>
              <a:rPr lang="en-US" sz="1400">
                <a:solidFill>
                  <a:srgbClr val="000000"/>
                </a:solidFill>
                <a:ea typeface="WenQuanYi Zen Hei" charset="0"/>
                <a:cs typeface="WenQuanYi Zen Hei" charset="0"/>
              </a:rPr>
              <a:t> </a:t>
            </a:r>
            <a:r>
              <a:rPr lang="en-US" sz="1400" b="1">
                <a:solidFill>
                  <a:srgbClr val="000000"/>
                </a:solidFill>
                <a:ea typeface="WenQuanYi Zen Hei" charset="0"/>
                <a:cs typeface="WenQuanYi Zen Hei" charset="0"/>
              </a:rPr>
              <a:t>\  Table2</a:t>
            </a:r>
          </a:p>
        </p:txBody>
      </p:sp>
      <p:graphicFrame>
        <p:nvGraphicFramePr>
          <p:cNvPr id="21510" name="Object 6"/>
          <p:cNvGraphicFramePr>
            <a:graphicFrameLocks noChangeAspect="1"/>
          </p:cNvGraphicFramePr>
          <p:nvPr/>
        </p:nvGraphicFramePr>
        <p:xfrm>
          <a:off x="6798733" y="1752600"/>
          <a:ext cx="4682067" cy="1957388"/>
        </p:xfrm>
        <a:graphic>
          <a:graphicData uri="http://schemas.openxmlformats.org/presentationml/2006/ole">
            <p:oleObj spid="_x0000_s26627" r:id="rId5" imgW="3511272" imgH="1958161"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clickEffect">
                            <p:stCondLst>
                              <p:cond delay="0"/>
                            </p:stCondLst>
                            <p:childTnLst>
                              <p:par>
                                <p:cTn id="9" presetID="1" presetClass="entr" fill="hold" nodeType="clickEffect">
                                  <p:stCondLst>
                                    <p:cond delay="0"/>
                                  </p:stCondLst>
                                  <p:childTnLst>
                                    <p:set>
                                      <p:cBhvr additive="repl">
                                        <p:cTn id="10" dur="1" fill="hold">
                                          <p:stCondLst>
                                            <p:cond delay="0"/>
                                          </p:stCondLst>
                                        </p:cTn>
                                        <p:tgtEl>
                                          <p:spTgt spid="21510"/>
                                        </p:tgtEl>
                                        <p:attrNameLst>
                                          <p:attrName>style.visibility</p:attrName>
                                        </p:attrNameLst>
                                      </p:cBhvr>
                                      <p:to>
                                        <p:strVal val="visible"/>
                                      </p:to>
                                    </p:set>
                                  </p:childTnLst>
                                </p:cTn>
                              </p:par>
                              <p:par>
                                <p:cTn id="11" presetID="1" presetClass="exit" fill="hold" nodeType="withEffect">
                                  <p:stCondLst>
                                    <p:cond delay="0"/>
                                  </p:stCondLst>
                                  <p:childTnLst>
                                    <p:set>
                                      <p:cBhvr additive="repl">
                                        <p:cTn id="12" dur="1" fill="hold">
                                          <p:stCondLst>
                                            <p:cond delay="0"/>
                                          </p:stCondLst>
                                        </p:cTn>
                                        <p:tgtEl>
                                          <p:spTgt spid="215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SET DIFFERENCE Example:</a:t>
            </a:r>
          </a:p>
        </p:txBody>
      </p:sp>
      <p:graphicFrame>
        <p:nvGraphicFramePr>
          <p:cNvPr id="12290" name="Object 3"/>
          <p:cNvGraphicFramePr>
            <a:graphicFrameLocks noChangeAspect="1"/>
          </p:cNvGraphicFramePr>
          <p:nvPr/>
        </p:nvGraphicFramePr>
        <p:xfrm>
          <a:off x="1219200" y="4495800"/>
          <a:ext cx="1371600" cy="1244600"/>
        </p:xfrm>
        <a:graphic>
          <a:graphicData uri="http://schemas.openxmlformats.org/presentationml/2006/ole">
            <p:oleObj spid="_x0000_s27650" r:id="rId4" imgW="1028045" imgH="1244739" progId="">
              <p:embed/>
            </p:oleObj>
          </a:graphicData>
        </a:graphic>
      </p:graphicFrame>
      <p:graphicFrame>
        <p:nvGraphicFramePr>
          <p:cNvPr id="12291" name="Object 4"/>
          <p:cNvGraphicFramePr>
            <a:graphicFrameLocks noChangeAspect="1"/>
          </p:cNvGraphicFramePr>
          <p:nvPr/>
        </p:nvGraphicFramePr>
        <p:xfrm>
          <a:off x="4165600" y="4495800"/>
          <a:ext cx="1371600" cy="1244600"/>
        </p:xfrm>
        <a:graphic>
          <a:graphicData uri="http://schemas.openxmlformats.org/presentationml/2006/ole">
            <p:oleObj spid="_x0000_s27651" r:id="rId5" imgW="1028045" imgH="1244739" progId="">
              <p:embed/>
            </p:oleObj>
          </a:graphicData>
        </a:graphic>
      </p:graphicFrame>
      <p:sp>
        <p:nvSpPr>
          <p:cNvPr id="12295" name="Text Box 5"/>
          <p:cNvSpPr txBox="1">
            <a:spLocks noChangeArrowheads="1"/>
          </p:cNvSpPr>
          <p:nvPr/>
        </p:nvSpPr>
        <p:spPr bwMode="auto">
          <a:xfrm>
            <a:off x="992718" y="990601"/>
            <a:ext cx="5198324" cy="2525949"/>
          </a:xfrm>
          <a:prstGeom prst="rect">
            <a:avLst/>
          </a:prstGeom>
          <a:noFill/>
          <a:ln w="9525">
            <a:noFill/>
            <a:round/>
            <a:headEnd/>
            <a:tailEnd/>
          </a:ln>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Part1Suppliers = project (select Supplies where Pno = ‘p1’) over Sno</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Part2Suppliers = project (select Supplies where Pno = ‘p2’) over Sno</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Part1Suppliers MINUS Part2Suppliers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Part1Suppliers = </a:t>
            </a:r>
            <a:r>
              <a:rPr lang="el-GR" sz="1400" b="1">
                <a:solidFill>
                  <a:srgbClr val="000000"/>
                </a:solidFill>
                <a:ea typeface="WenQuanYi Zen Hei" charset="0"/>
                <a:cs typeface="WenQuanYi Zen Hei" charset="0"/>
              </a:rPr>
              <a:t>π</a:t>
            </a:r>
            <a:r>
              <a:rPr lang="en-US" sz="1400" b="1" baseline="-25000">
                <a:solidFill>
                  <a:srgbClr val="000000"/>
                </a:solidFill>
                <a:ea typeface="WenQuanYi Zen Hei" charset="0"/>
                <a:cs typeface="WenQuanYi Zen Hei" charset="0"/>
              </a:rPr>
              <a:t>Sno</a:t>
            </a:r>
            <a:r>
              <a:rPr lang="en-US" sz="1400" b="1">
                <a:solidFill>
                  <a:srgbClr val="000000"/>
                </a:solidFill>
                <a:ea typeface="WenQuanYi Zen Hei" charset="0"/>
                <a:cs typeface="WenQuanYi Zen Hei" charset="0"/>
              </a:rPr>
              <a:t>(</a:t>
            </a:r>
            <a:r>
              <a:rPr lang="el-GR" sz="1400" b="1">
                <a:solidFill>
                  <a:srgbClr val="000000"/>
                </a:solidFill>
                <a:ea typeface="WenQuanYi Zen Hei" charset="0"/>
                <a:cs typeface="WenQuanYi Zen Hei" charset="0"/>
              </a:rPr>
              <a:t>σ</a:t>
            </a:r>
            <a:r>
              <a:rPr lang="en-US" sz="1400" b="1" baseline="-25000">
                <a:solidFill>
                  <a:srgbClr val="000000"/>
                </a:solidFill>
                <a:ea typeface="WenQuanYi Zen Hei" charset="0"/>
                <a:cs typeface="WenQuanYi Zen Hei" charset="0"/>
              </a:rPr>
              <a:t>Pno = ‘p1’</a:t>
            </a:r>
            <a:r>
              <a:rPr lang="en-US" sz="1400" b="1">
                <a:solidFill>
                  <a:srgbClr val="000000"/>
                </a:solidFill>
                <a:ea typeface="WenQuanYi Zen Hei" charset="0"/>
                <a:cs typeface="WenQuanYi Zen Hei" charset="0"/>
              </a:rPr>
              <a:t> (Supplies)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Part2Suppliers = </a:t>
            </a:r>
            <a:r>
              <a:rPr lang="el-GR" sz="1400" b="1">
                <a:solidFill>
                  <a:srgbClr val="000000"/>
                </a:solidFill>
                <a:ea typeface="WenQuanYi Zen Hei" charset="0"/>
                <a:cs typeface="WenQuanYi Zen Hei" charset="0"/>
              </a:rPr>
              <a:t>π</a:t>
            </a:r>
            <a:r>
              <a:rPr lang="en-US" sz="1400" b="1" baseline="-25000">
                <a:solidFill>
                  <a:srgbClr val="000000"/>
                </a:solidFill>
                <a:ea typeface="WenQuanYi Zen Hei" charset="0"/>
                <a:cs typeface="WenQuanYi Zen Hei" charset="0"/>
              </a:rPr>
              <a:t>Sno</a:t>
            </a:r>
            <a:r>
              <a:rPr lang="en-US" sz="1400" b="1">
                <a:solidFill>
                  <a:srgbClr val="000000"/>
                </a:solidFill>
                <a:ea typeface="WenQuanYi Zen Hei" charset="0"/>
                <a:cs typeface="WenQuanYi Zen Hei" charset="0"/>
              </a:rPr>
              <a:t>(</a:t>
            </a:r>
            <a:r>
              <a:rPr lang="el-GR" sz="1400" b="1">
                <a:solidFill>
                  <a:srgbClr val="000000"/>
                </a:solidFill>
                <a:ea typeface="WenQuanYi Zen Hei" charset="0"/>
                <a:cs typeface="WenQuanYi Zen Hei" charset="0"/>
              </a:rPr>
              <a:t>σ</a:t>
            </a:r>
            <a:r>
              <a:rPr lang="en-US" sz="1400" b="1" baseline="-25000">
                <a:solidFill>
                  <a:srgbClr val="000000"/>
                </a:solidFill>
                <a:ea typeface="WenQuanYi Zen Hei" charset="0"/>
                <a:cs typeface="WenQuanYi Zen Hei" charset="0"/>
              </a:rPr>
              <a:t>Pno = ‘p2’</a:t>
            </a:r>
            <a:r>
              <a:rPr lang="en-US" sz="1400" b="1">
                <a:solidFill>
                  <a:srgbClr val="000000"/>
                </a:solidFill>
                <a:ea typeface="WenQuanYi Zen Hei" charset="0"/>
                <a:cs typeface="WenQuanYi Zen Hei" charset="0"/>
              </a:rPr>
              <a:t> (Supplies) )</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Answer = Part1Suppliers</a:t>
            </a:r>
            <a:r>
              <a:rPr lang="en-US" sz="1400">
                <a:solidFill>
                  <a:srgbClr val="000000"/>
                </a:solidFill>
                <a:ea typeface="WenQuanYi Zen Hei" charset="0"/>
                <a:cs typeface="WenQuanYi Zen Hei" charset="0"/>
              </a:rPr>
              <a:t>    </a:t>
            </a:r>
            <a:r>
              <a:rPr lang="en-US" sz="1400" b="1">
                <a:solidFill>
                  <a:srgbClr val="000000"/>
                </a:solidFill>
                <a:ea typeface="WenQuanYi Zen Hei" charset="0"/>
                <a:cs typeface="WenQuanYi Zen Hei" charset="0"/>
              </a:rPr>
              <a:t>\</a:t>
            </a:r>
            <a:r>
              <a:rPr lang="en-US" sz="1400">
                <a:solidFill>
                  <a:srgbClr val="000000"/>
                </a:solidFill>
                <a:ea typeface="WenQuanYi Zen Hei" charset="0"/>
                <a:cs typeface="WenQuanYi Zen Hei" charset="0"/>
              </a:rPr>
              <a:t>    </a:t>
            </a:r>
            <a:r>
              <a:rPr lang="en-US" sz="1400" b="1">
                <a:solidFill>
                  <a:srgbClr val="000000"/>
                </a:solidFill>
                <a:ea typeface="WenQuanYi Zen Hei" charset="0"/>
                <a:cs typeface="WenQuanYi Zen Hei" charset="0"/>
              </a:rPr>
              <a:t>Part2Suppliers</a:t>
            </a:r>
            <a:r>
              <a:rPr lang="en-US" sz="1400">
                <a:solidFill>
                  <a:srgbClr val="000000"/>
                </a:solidFill>
                <a:ea typeface="WenQuanYi Zen Hei" charset="0"/>
                <a:cs typeface="WenQuanYi Zen Hei" charset="0"/>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b="1">
              <a:solidFill>
                <a:srgbClr val="000000"/>
              </a:solidFill>
              <a:ea typeface="WenQuanYi Zen Hei" charset="0"/>
              <a:cs typeface="WenQuanYi Zen Hei" charset="0"/>
            </a:endParaRPr>
          </a:p>
        </p:txBody>
      </p:sp>
      <p:sp>
        <p:nvSpPr>
          <p:cNvPr id="12296" name="Text Box 6"/>
          <p:cNvSpPr txBox="1">
            <a:spLocks noChangeArrowheads="1"/>
          </p:cNvSpPr>
          <p:nvPr/>
        </p:nvSpPr>
        <p:spPr bwMode="auto">
          <a:xfrm>
            <a:off x="609600" y="3671889"/>
            <a:ext cx="5384800" cy="2454275"/>
          </a:xfrm>
          <a:prstGeom prst="rect">
            <a:avLst/>
          </a:prstGeom>
          <a:noFill/>
          <a:ln w="9525">
            <a:noFill/>
            <a:round/>
            <a:headEnd/>
            <a:tailEnd/>
          </a:ln>
        </p:spPr>
        <p:txBody>
          <a:bodyPr wrap="none" anchor="ctr"/>
          <a:lstStyle/>
          <a:p>
            <a:endParaRPr lang="en-US"/>
          </a:p>
        </p:txBody>
      </p:sp>
      <p:graphicFrame>
        <p:nvGraphicFramePr>
          <p:cNvPr id="12292" name="Object 7"/>
          <p:cNvGraphicFramePr>
            <a:graphicFrameLocks noChangeAspect="1"/>
          </p:cNvGraphicFramePr>
          <p:nvPr/>
        </p:nvGraphicFramePr>
        <p:xfrm>
          <a:off x="8595784" y="3962401"/>
          <a:ext cx="1767416" cy="1782763"/>
        </p:xfrm>
        <a:graphic>
          <a:graphicData uri="http://schemas.openxmlformats.org/presentationml/2006/ole">
            <p:oleObj spid="_x0000_s27652" r:id="rId6" imgW="1060966" imgH="1427678"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 Box 2"/>
          <p:cNvSpPr txBox="1">
            <a:spLocks noChangeArrowheads="1"/>
          </p:cNvSpPr>
          <p:nvPr/>
        </p:nvSpPr>
        <p:spPr bwMode="auto">
          <a:xfrm>
            <a:off x="609600" y="274638"/>
            <a:ext cx="10972800" cy="639762"/>
          </a:xfrm>
          <a:prstGeom prst="rect">
            <a:avLst/>
          </a:prstGeom>
          <a:noFill/>
          <a:ln w="9525">
            <a:noFill/>
            <a:round/>
            <a:headEnd/>
            <a:tailEnd/>
          </a:ln>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ea typeface="WenQuanYi Zen Hei" charset="0"/>
                <a:cs typeface="WenQuanYi Zen Hei" charset="0"/>
              </a:rPr>
              <a:t>SET DIFFERENCE Exercise:</a:t>
            </a:r>
          </a:p>
        </p:txBody>
      </p:sp>
      <p:sp>
        <p:nvSpPr>
          <p:cNvPr id="13319" name="Text Box 3"/>
          <p:cNvSpPr txBox="1">
            <a:spLocks noChangeArrowheads="1"/>
          </p:cNvSpPr>
          <p:nvPr/>
        </p:nvSpPr>
        <p:spPr bwMode="auto">
          <a:xfrm>
            <a:off x="609600" y="1066801"/>
            <a:ext cx="11074400" cy="5059363"/>
          </a:xfrm>
          <a:prstGeom prst="rect">
            <a:avLst/>
          </a:prstGeom>
          <a:noFill/>
          <a:ln w="9525">
            <a:noFill/>
            <a:round/>
            <a:headEnd/>
            <a:tailEnd/>
          </a:ln>
        </p:spPr>
        <p:txBody>
          <a:bodyPr lIns="90000" tIns="46800" rIns="90000" bIns="46800"/>
          <a:lstStyle/>
          <a:p>
            <a:pPr marL="338138" indent="-338138">
              <a:spcBef>
                <a:spcPts val="600"/>
              </a:spcBef>
              <a:buFont typeface="Arial"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sz="2400">
                <a:solidFill>
                  <a:srgbClr val="000000"/>
                </a:solidFill>
                <a:ea typeface="WenQuanYi Zen Hei" charset="0"/>
                <a:cs typeface="WenQuanYi Zen Hei" charset="0"/>
              </a:rPr>
              <a:t>Find the borrower numbers of all borrowers who have borrowed something and reserved nothing.</a:t>
            </a:r>
          </a:p>
        </p:txBody>
      </p:sp>
      <p:graphicFrame>
        <p:nvGraphicFramePr>
          <p:cNvPr id="13314" name="Object 4"/>
          <p:cNvGraphicFramePr>
            <a:graphicFrameLocks noChangeAspect="1"/>
          </p:cNvGraphicFramePr>
          <p:nvPr/>
        </p:nvGraphicFramePr>
        <p:xfrm>
          <a:off x="1524001" y="4114801"/>
          <a:ext cx="1513417" cy="1736725"/>
        </p:xfrm>
        <a:graphic>
          <a:graphicData uri="http://schemas.openxmlformats.org/presentationml/2006/ole">
            <p:oleObj spid="_x0000_s28674" r:id="rId4" imgW="1135142" imgH="1737300" progId="">
              <p:embed/>
            </p:oleObj>
          </a:graphicData>
        </a:graphic>
      </p:graphicFrame>
      <p:sp>
        <p:nvSpPr>
          <p:cNvPr id="13320" name="Text Box 5"/>
          <p:cNvSpPr txBox="1">
            <a:spLocks noChangeArrowheads="1"/>
          </p:cNvSpPr>
          <p:nvPr/>
        </p:nvSpPr>
        <p:spPr bwMode="auto">
          <a:xfrm>
            <a:off x="1930400" y="1981200"/>
            <a:ext cx="5496984" cy="2156617"/>
          </a:xfrm>
          <a:prstGeom prst="rect">
            <a:avLst/>
          </a:prstGeom>
          <a:no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Reservers  = project Reserves over borrowerid</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Borrowers = project Borrows over borrowerid</a:t>
            </a:r>
            <a:br>
              <a:rPr lang="en-US" sz="1400" b="1">
                <a:solidFill>
                  <a:srgbClr val="000000"/>
                </a:solidFill>
                <a:ea typeface="WenQuanYi Zen Hei" charset="0"/>
                <a:cs typeface="WenQuanYi Zen Hei" charset="0"/>
              </a:rPr>
            </a:br>
            <a:endParaRPr lang="en-US" sz="1400" b="1">
              <a:solidFill>
                <a:srgbClr val="000000"/>
              </a:solidFill>
              <a:ea typeface="WenQuanYi Zen Hei" charset="0"/>
              <a:cs typeface="WenQuanYi Zen Hei"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Answer = Borrowers minus Reservers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ea typeface="WenQuanYi Zen Hei" charset="0"/>
                <a:cs typeface="WenQuanYi Zen Hei" charset="0"/>
              </a:rPr>
              <a:t>                       </a:t>
            </a:r>
            <a:r>
              <a:rPr lang="en-US" sz="1400" b="1" i="1">
                <a:solidFill>
                  <a:srgbClr val="000000"/>
                </a:solidFill>
                <a:ea typeface="WenQuanYi Zen Hei" charset="0"/>
                <a:cs typeface="WenQuanYi Zen Hei" charset="0"/>
              </a:rPr>
              <a:t>alternatively</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Reservers = </a:t>
            </a:r>
            <a:r>
              <a:rPr lang="el-GR" sz="1400" b="1">
                <a:solidFill>
                  <a:srgbClr val="000000"/>
                </a:solidFill>
                <a:cs typeface="Arial" charset="0"/>
              </a:rPr>
              <a:t>π</a:t>
            </a:r>
            <a:r>
              <a:rPr lang="en-US" sz="1400" b="1" baseline="-25000">
                <a:solidFill>
                  <a:srgbClr val="000000"/>
                </a:solidFill>
                <a:cs typeface="Arial" charset="0"/>
              </a:rPr>
              <a:t>borrowerid </a:t>
            </a:r>
            <a:r>
              <a:rPr lang="en-US" sz="1400" b="1">
                <a:solidFill>
                  <a:srgbClr val="000000"/>
                </a:solidFill>
                <a:cs typeface="Arial" charset="0"/>
              </a:rPr>
              <a:t>(Reserves)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b="1">
                <a:solidFill>
                  <a:srgbClr val="000000"/>
                </a:solidFill>
                <a:ea typeface="WenQuanYi Zen Hei" charset="0"/>
                <a:cs typeface="WenQuanYi Zen Hei" charset="0"/>
              </a:rPr>
              <a:t>Borrowers = </a:t>
            </a:r>
            <a:r>
              <a:rPr lang="el-GR" sz="1400" b="1">
                <a:solidFill>
                  <a:srgbClr val="000000"/>
                </a:solidFill>
                <a:ea typeface="WenQuanYi Zen Hei" charset="0"/>
                <a:cs typeface="WenQuanYi Zen Hei" charset="0"/>
              </a:rPr>
              <a:t>π</a:t>
            </a:r>
            <a:r>
              <a:rPr lang="en-US" sz="1400" b="1" baseline="-25000">
                <a:solidFill>
                  <a:srgbClr val="000000"/>
                </a:solidFill>
                <a:ea typeface="WenQuanYi Zen Hei" charset="0"/>
                <a:cs typeface="WenQuanYi Zen Hei" charset="0"/>
              </a:rPr>
              <a:t>borrowerid</a:t>
            </a:r>
            <a:r>
              <a:rPr lang="en-US" sz="1400" b="1">
                <a:solidFill>
                  <a:srgbClr val="000000"/>
                </a:solidFill>
                <a:ea typeface="WenQuanYi Zen Hei" charset="0"/>
                <a:cs typeface="WenQuanYi Zen Hei" charset="0"/>
              </a:rPr>
              <a:t>(Borrows)</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
            </a:r>
            <a:br>
              <a:rPr lang="en-US" sz="1400" b="1">
                <a:solidFill>
                  <a:srgbClr val="000000"/>
                </a:solidFill>
                <a:ea typeface="WenQuanYi Zen Hei" charset="0"/>
                <a:cs typeface="WenQuanYi Zen Hei" charset="0"/>
              </a:rPr>
            </a:br>
            <a:r>
              <a:rPr lang="en-US" sz="1400" b="1">
                <a:solidFill>
                  <a:srgbClr val="000000"/>
                </a:solidFill>
                <a:ea typeface="WenQuanYi Zen Hei" charset="0"/>
                <a:cs typeface="WenQuanYi Zen Hei" charset="0"/>
              </a:rPr>
              <a:t>Answer = Borrowers  </a:t>
            </a:r>
            <a:r>
              <a:rPr lang="en-US" b="1">
                <a:solidFill>
                  <a:srgbClr val="000000"/>
                </a:solidFill>
                <a:ea typeface="WenQuanYi Zen Hei" charset="0"/>
                <a:cs typeface="WenQuanYi Zen Hei" charset="0"/>
              </a:rPr>
              <a:t> \</a:t>
            </a:r>
            <a:r>
              <a:rPr lang="en-US" sz="1400" b="1">
                <a:solidFill>
                  <a:srgbClr val="000000"/>
                </a:solidFill>
                <a:ea typeface="WenQuanYi Zen Hei" charset="0"/>
                <a:cs typeface="WenQuanYi Zen Hei" charset="0"/>
              </a:rPr>
              <a:t>     Reservers</a:t>
            </a:r>
          </a:p>
        </p:txBody>
      </p:sp>
      <p:graphicFrame>
        <p:nvGraphicFramePr>
          <p:cNvPr id="13315" name="Object 6"/>
          <p:cNvGraphicFramePr>
            <a:graphicFrameLocks noChangeAspect="1"/>
          </p:cNvGraphicFramePr>
          <p:nvPr/>
        </p:nvGraphicFramePr>
        <p:xfrm>
          <a:off x="4176184" y="4114801"/>
          <a:ext cx="1513416" cy="1736725"/>
        </p:xfrm>
        <a:graphic>
          <a:graphicData uri="http://schemas.openxmlformats.org/presentationml/2006/ole">
            <p:oleObj spid="_x0000_s28675" r:id="rId5" imgW="1135142" imgH="1737300" progId="">
              <p:embed/>
            </p:oleObj>
          </a:graphicData>
        </a:graphic>
      </p:graphicFrame>
      <p:graphicFrame>
        <p:nvGraphicFramePr>
          <p:cNvPr id="23559" name="Object 7"/>
          <p:cNvGraphicFramePr>
            <a:graphicFrameLocks noChangeAspect="1"/>
          </p:cNvGraphicFramePr>
          <p:nvPr/>
        </p:nvGraphicFramePr>
        <p:xfrm>
          <a:off x="8544984" y="3810000"/>
          <a:ext cx="1513416" cy="1417638"/>
        </p:xfrm>
        <a:graphic>
          <a:graphicData uri="http://schemas.openxmlformats.org/presentationml/2006/ole">
            <p:oleObj spid="_x0000_s28676" r:id="rId6" imgW="1135142" imgH="1417260" progId="">
              <p:embed/>
            </p:oleObj>
          </a:graphicData>
        </a:graphic>
      </p:graphicFrame>
      <p:grpSp>
        <p:nvGrpSpPr>
          <p:cNvPr id="2" name="Group 8"/>
          <p:cNvGrpSpPr>
            <a:grpSpLocks/>
          </p:cNvGrpSpPr>
          <p:nvPr/>
        </p:nvGrpSpPr>
        <p:grpSpPr bwMode="auto">
          <a:xfrm>
            <a:off x="2438400" y="4495800"/>
            <a:ext cx="806451" cy="1138238"/>
            <a:chOff x="1152" y="2832"/>
            <a:chExt cx="381" cy="717"/>
          </a:xfrm>
        </p:grpSpPr>
        <p:sp>
          <p:nvSpPr>
            <p:cNvPr id="13322" name="Line 9"/>
            <p:cNvSpPr>
              <a:spLocks noChangeShapeType="1"/>
            </p:cNvSpPr>
            <p:nvPr/>
          </p:nvSpPr>
          <p:spPr bwMode="auto">
            <a:xfrm flipH="1">
              <a:off x="1151" y="2832"/>
              <a:ext cx="383" cy="141"/>
            </a:xfrm>
            <a:prstGeom prst="line">
              <a:avLst/>
            </a:prstGeom>
            <a:noFill/>
            <a:ln w="9360" cap="sq">
              <a:solidFill>
                <a:srgbClr val="000000"/>
              </a:solidFill>
              <a:miter lim="800000"/>
              <a:headEnd/>
              <a:tailEnd type="triangle" w="med" len="med"/>
            </a:ln>
          </p:spPr>
          <p:txBody>
            <a:bodyPr/>
            <a:lstStyle/>
            <a:p>
              <a:endParaRPr lang="en-US"/>
            </a:p>
          </p:txBody>
        </p:sp>
        <p:sp>
          <p:nvSpPr>
            <p:cNvPr id="13323" name="Line 10"/>
            <p:cNvSpPr>
              <a:spLocks noChangeShapeType="1"/>
            </p:cNvSpPr>
            <p:nvPr/>
          </p:nvSpPr>
          <p:spPr bwMode="auto">
            <a:xfrm flipH="1">
              <a:off x="1151" y="3408"/>
              <a:ext cx="383" cy="141"/>
            </a:xfrm>
            <a:prstGeom prst="line">
              <a:avLst/>
            </a:prstGeom>
            <a:noFill/>
            <a:ln w="9360" cap="sq">
              <a:solidFill>
                <a:srgbClr val="000000"/>
              </a:solidFill>
              <a:miter lim="800000"/>
              <a:headEnd/>
              <a:tailEnd type="triangle" w="med" len="med"/>
            </a:ln>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1" presetClass="entr" fill="hold" nodeType="clickEffect">
                                  <p:stCondLst>
                                    <p:cond delay="0"/>
                                  </p:stCondLst>
                                  <p:childTnLst>
                                    <p:set>
                                      <p:cBhvr additive="repl">
                                        <p:cTn id="6" dur="1" fill="hold">
                                          <p:stCondLst>
                                            <p:cond delay="0"/>
                                          </p:stCondLst>
                                        </p:cTn>
                                        <p:tgtEl>
                                          <p:spTgt spid="23559"/>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a:xfrm>
            <a:off x="609600" y="114300"/>
            <a:ext cx="7772400" cy="1104900"/>
          </a:xfrm>
          <a:noFill/>
          <a:ln/>
        </p:spPr>
        <p:txBody>
          <a:bodyPr>
            <a:normAutofit fontScale="90000"/>
          </a:bodyPr>
          <a:lstStyle/>
          <a:p>
            <a:r>
              <a:rPr lang="es-ES_tradnl"/>
              <a:t>Key Constraints</a:t>
            </a:r>
            <a:br>
              <a:rPr lang="es-ES_tradnl"/>
            </a:br>
            <a:r>
              <a:rPr lang="es-ES_tradnl"/>
              <a:t>(ternary relationships)</a:t>
            </a:r>
          </a:p>
        </p:txBody>
      </p:sp>
      <p:sp>
        <p:nvSpPr>
          <p:cNvPr id="3" name="Freeform 77"/>
          <p:cNvSpPr>
            <a:spLocks/>
          </p:cNvSpPr>
          <p:nvPr/>
        </p:nvSpPr>
        <p:spPr bwMode="auto">
          <a:xfrm>
            <a:off x="6846888" y="1655763"/>
            <a:ext cx="720725" cy="519112"/>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 name="Freeform 78"/>
          <p:cNvSpPr>
            <a:spLocks/>
          </p:cNvSpPr>
          <p:nvPr/>
        </p:nvSpPr>
        <p:spPr bwMode="auto">
          <a:xfrm>
            <a:off x="8166100" y="1677988"/>
            <a:ext cx="912813" cy="496887"/>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nvGrpSpPr>
          <p:cNvPr id="5" name="Group 79"/>
          <p:cNvGrpSpPr>
            <a:grpSpLocks/>
          </p:cNvGrpSpPr>
          <p:nvPr/>
        </p:nvGrpSpPr>
        <p:grpSpPr bwMode="auto">
          <a:xfrm>
            <a:off x="7416800" y="1274763"/>
            <a:ext cx="939800" cy="519112"/>
            <a:chOff x="4672" y="468"/>
            <a:chExt cx="592" cy="327"/>
          </a:xfrm>
        </p:grpSpPr>
        <p:sp>
          <p:nvSpPr>
            <p:cNvPr id="6" name="Freeform 80"/>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 name="Rectangle 81"/>
            <p:cNvSpPr>
              <a:spLocks noChangeArrowheads="1"/>
            </p:cNvSpPr>
            <p:nvPr/>
          </p:nvSpPr>
          <p:spPr bwMode="auto">
            <a:xfrm>
              <a:off x="4696" y="507"/>
              <a:ext cx="52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dname</a:t>
              </a:r>
            </a:p>
          </p:txBody>
        </p:sp>
      </p:grpSp>
      <p:sp>
        <p:nvSpPr>
          <p:cNvPr id="8" name="Rectangle 82"/>
          <p:cNvSpPr>
            <a:spLocks noChangeArrowheads="1"/>
          </p:cNvSpPr>
          <p:nvPr/>
        </p:nvSpPr>
        <p:spPr bwMode="auto">
          <a:xfrm>
            <a:off x="8221663" y="1733550"/>
            <a:ext cx="85725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budget</a:t>
            </a:r>
          </a:p>
        </p:txBody>
      </p:sp>
      <p:sp>
        <p:nvSpPr>
          <p:cNvPr id="9" name="Rectangle 83"/>
          <p:cNvSpPr>
            <a:spLocks noChangeArrowheads="1"/>
          </p:cNvSpPr>
          <p:nvPr/>
        </p:nvSpPr>
        <p:spPr bwMode="auto">
          <a:xfrm>
            <a:off x="6945313" y="1733550"/>
            <a:ext cx="4857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did</a:t>
            </a:r>
          </a:p>
        </p:txBody>
      </p:sp>
      <p:grpSp>
        <p:nvGrpSpPr>
          <p:cNvPr id="10" name="Group 84"/>
          <p:cNvGrpSpPr>
            <a:grpSpLocks/>
          </p:cNvGrpSpPr>
          <p:nvPr/>
        </p:nvGrpSpPr>
        <p:grpSpPr bwMode="auto">
          <a:xfrm>
            <a:off x="5943600" y="304800"/>
            <a:ext cx="722313" cy="519113"/>
            <a:chOff x="3621" y="276"/>
            <a:chExt cx="455" cy="327"/>
          </a:xfrm>
        </p:grpSpPr>
        <p:sp>
          <p:nvSpPr>
            <p:cNvPr id="11" name="Freeform 85"/>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2" name="Rectangle 86"/>
            <p:cNvSpPr>
              <a:spLocks noChangeArrowheads="1"/>
            </p:cNvSpPr>
            <p:nvPr/>
          </p:nvSpPr>
          <p:spPr bwMode="auto">
            <a:xfrm>
              <a:off x="3621" y="334"/>
              <a:ext cx="44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name</a:t>
              </a:r>
            </a:p>
          </p:txBody>
        </p:sp>
      </p:grpSp>
      <p:grpSp>
        <p:nvGrpSpPr>
          <p:cNvPr id="13" name="Group 87"/>
          <p:cNvGrpSpPr>
            <a:grpSpLocks/>
          </p:cNvGrpSpPr>
          <p:nvPr/>
        </p:nvGrpSpPr>
        <p:grpSpPr bwMode="auto">
          <a:xfrm>
            <a:off x="3284538" y="1258888"/>
            <a:ext cx="2039937" cy="900112"/>
            <a:chOff x="2069" y="458"/>
            <a:chExt cx="1285" cy="567"/>
          </a:xfrm>
        </p:grpSpPr>
        <p:sp>
          <p:nvSpPr>
            <p:cNvPr id="14" name="Freeform 88"/>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5" name="Freeform 89"/>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6" name="Freeform 90"/>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7" name="Rectangle 91"/>
            <p:cNvSpPr>
              <a:spLocks noChangeArrowheads="1"/>
            </p:cNvSpPr>
            <p:nvPr/>
          </p:nvSpPr>
          <p:spPr bwMode="auto">
            <a:xfrm>
              <a:off x="2976" y="757"/>
              <a:ext cx="271"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lot</a:t>
              </a:r>
            </a:p>
          </p:txBody>
        </p:sp>
        <p:sp>
          <p:nvSpPr>
            <p:cNvPr id="18" name="Rectangle 92"/>
            <p:cNvSpPr>
              <a:spLocks noChangeArrowheads="1"/>
            </p:cNvSpPr>
            <p:nvPr/>
          </p:nvSpPr>
          <p:spPr bwMode="auto">
            <a:xfrm>
              <a:off x="2470" y="497"/>
              <a:ext cx="44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name</a:t>
              </a:r>
            </a:p>
          </p:txBody>
        </p:sp>
        <p:sp>
          <p:nvSpPr>
            <p:cNvPr id="19" name="Rectangle 93"/>
            <p:cNvSpPr>
              <a:spLocks noChangeArrowheads="1"/>
            </p:cNvSpPr>
            <p:nvPr/>
          </p:nvSpPr>
          <p:spPr bwMode="auto">
            <a:xfrm>
              <a:off x="2121" y="750"/>
              <a:ext cx="334"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ssn</a:t>
              </a:r>
            </a:p>
          </p:txBody>
        </p:sp>
      </p:grpSp>
      <p:grpSp>
        <p:nvGrpSpPr>
          <p:cNvPr id="20" name="Group 94"/>
          <p:cNvGrpSpPr>
            <a:grpSpLocks/>
          </p:cNvGrpSpPr>
          <p:nvPr/>
        </p:nvGrpSpPr>
        <p:grpSpPr bwMode="auto">
          <a:xfrm>
            <a:off x="5486400" y="2203450"/>
            <a:ext cx="1220788" cy="920750"/>
            <a:chOff x="3456" y="1053"/>
            <a:chExt cx="769" cy="580"/>
          </a:xfrm>
        </p:grpSpPr>
        <p:sp>
          <p:nvSpPr>
            <p:cNvPr id="21" name="Rectangle 95"/>
            <p:cNvSpPr>
              <a:spLocks noChangeArrowheads="1"/>
            </p:cNvSpPr>
            <p:nvPr/>
          </p:nvSpPr>
          <p:spPr bwMode="auto">
            <a:xfrm>
              <a:off x="3522" y="1266"/>
              <a:ext cx="66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works_In</a:t>
              </a:r>
            </a:p>
          </p:txBody>
        </p:sp>
        <p:sp>
          <p:nvSpPr>
            <p:cNvPr id="22" name="Freeform 96"/>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Lst>
              <a:ahLst/>
              <a:cxnLst>
                <a:cxn ang="0">
                  <a:pos x="T0" y="T1"/>
                </a:cxn>
                <a:cxn ang="0">
                  <a:pos x="T2" y="T3"/>
                </a:cxn>
                <a:cxn ang="0">
                  <a:pos x="T4" y="T5"/>
                </a:cxn>
                <a:cxn ang="0">
                  <a:pos x="T6" y="T7"/>
                </a:cxn>
                <a:cxn ang="0">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sp>
        <p:nvSpPr>
          <p:cNvPr id="23" name="Freeform 97"/>
          <p:cNvSpPr>
            <a:spLocks/>
          </p:cNvSpPr>
          <p:nvPr/>
        </p:nvSpPr>
        <p:spPr bwMode="auto">
          <a:xfrm>
            <a:off x="7264400" y="2493963"/>
            <a:ext cx="1295400" cy="479425"/>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Lst>
            <a:ahLst/>
            <a:cxnLst>
              <a:cxn ang="0">
                <a:pos x="T0" y="T1"/>
              </a:cxn>
              <a:cxn ang="0">
                <a:pos x="T2" y="T3"/>
              </a:cxn>
              <a:cxn ang="0">
                <a:pos x="T4" y="T5"/>
              </a:cxn>
              <a:cxn ang="0">
                <a:pos x="T6" y="T7"/>
              </a:cxn>
              <a:cxn ang="0">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grpSp>
        <p:nvGrpSpPr>
          <p:cNvPr id="24" name="Group 98"/>
          <p:cNvGrpSpPr>
            <a:grpSpLocks/>
          </p:cNvGrpSpPr>
          <p:nvPr/>
        </p:nvGrpSpPr>
        <p:grpSpPr bwMode="auto">
          <a:xfrm>
            <a:off x="3695700" y="2478088"/>
            <a:ext cx="1292225" cy="468312"/>
            <a:chOff x="2328" y="1226"/>
            <a:chExt cx="814" cy="295"/>
          </a:xfrm>
        </p:grpSpPr>
        <p:sp>
          <p:nvSpPr>
            <p:cNvPr id="25" name="Freeform 99"/>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Lst>
              <a:ahLst/>
              <a:cxnLst>
                <a:cxn ang="0">
                  <a:pos x="T0" y="T1"/>
                </a:cxn>
                <a:cxn ang="0">
                  <a:pos x="T2" y="T3"/>
                </a:cxn>
                <a:cxn ang="0">
                  <a:pos x="T4" y="T5"/>
                </a:cxn>
                <a:cxn ang="0">
                  <a:pos x="T6" y="T7"/>
                </a:cxn>
                <a:cxn ang="0">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26" name="Rectangle 100"/>
            <p:cNvSpPr>
              <a:spLocks noChangeArrowheads="1"/>
            </p:cNvSpPr>
            <p:nvPr/>
          </p:nvSpPr>
          <p:spPr bwMode="auto">
            <a:xfrm>
              <a:off x="2336" y="1266"/>
              <a:ext cx="78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Employees</a:t>
              </a:r>
            </a:p>
          </p:txBody>
        </p:sp>
      </p:grpSp>
      <p:sp>
        <p:nvSpPr>
          <p:cNvPr id="27" name="Rectangle 101"/>
          <p:cNvSpPr>
            <a:spLocks noChangeArrowheads="1"/>
          </p:cNvSpPr>
          <p:nvPr/>
        </p:nvSpPr>
        <p:spPr bwMode="auto">
          <a:xfrm>
            <a:off x="7177088" y="2557463"/>
            <a:ext cx="14224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Departments</a:t>
            </a:r>
          </a:p>
        </p:txBody>
      </p:sp>
      <p:sp>
        <p:nvSpPr>
          <p:cNvPr id="28" name="Line 102"/>
          <p:cNvSpPr>
            <a:spLocks noChangeShapeType="1"/>
          </p:cNvSpPr>
          <p:nvPr/>
        </p:nvSpPr>
        <p:spPr bwMode="auto">
          <a:xfrm flipH="1">
            <a:off x="5029200" y="2667000"/>
            <a:ext cx="469900" cy="0"/>
          </a:xfrm>
          <a:prstGeom prst="line">
            <a:avLst/>
          </a:prstGeom>
          <a:noFill/>
          <a:ln w="22225">
            <a:solidFill>
              <a:schemeClr val="tx2"/>
            </a:solidFill>
            <a:round/>
            <a:headEnd type="triangl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9" name="Line 103"/>
          <p:cNvSpPr>
            <a:spLocks noChangeShapeType="1"/>
          </p:cNvSpPr>
          <p:nvPr/>
        </p:nvSpPr>
        <p:spPr bwMode="auto">
          <a:xfrm>
            <a:off x="6711950" y="2665413"/>
            <a:ext cx="520700" cy="0"/>
          </a:xfrm>
          <a:prstGeom prst="line">
            <a:avLst/>
          </a:prstGeom>
          <a:noFill/>
          <a:ln w="12700">
            <a:solidFill>
              <a:schemeClr val="tx2"/>
            </a:solidFill>
            <a:round/>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 name="Line 104"/>
          <p:cNvSpPr>
            <a:spLocks noChangeShapeType="1"/>
          </p:cNvSpPr>
          <p:nvPr/>
        </p:nvSpPr>
        <p:spPr bwMode="auto">
          <a:xfrm flipH="1">
            <a:off x="4718050" y="2138363"/>
            <a:ext cx="2413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1" name="Line 105"/>
          <p:cNvSpPr>
            <a:spLocks noChangeShapeType="1"/>
          </p:cNvSpPr>
          <p:nvPr/>
        </p:nvSpPr>
        <p:spPr bwMode="auto">
          <a:xfrm>
            <a:off x="4267200" y="17573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2" name="Line 106"/>
          <p:cNvSpPr>
            <a:spLocks noChangeShapeType="1"/>
          </p:cNvSpPr>
          <p:nvPr/>
        </p:nvSpPr>
        <p:spPr bwMode="auto">
          <a:xfrm>
            <a:off x="3740150" y="2138363"/>
            <a:ext cx="1397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3" name="Line 107"/>
          <p:cNvSpPr>
            <a:spLocks noChangeShapeType="1"/>
          </p:cNvSpPr>
          <p:nvPr/>
        </p:nvSpPr>
        <p:spPr bwMode="auto">
          <a:xfrm>
            <a:off x="6096000" y="15287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4" name="Line 108"/>
          <p:cNvSpPr>
            <a:spLocks noChangeShapeType="1"/>
          </p:cNvSpPr>
          <p:nvPr/>
        </p:nvSpPr>
        <p:spPr bwMode="auto">
          <a:xfrm>
            <a:off x="7321550" y="2138363"/>
            <a:ext cx="2159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5" name="Line 109"/>
          <p:cNvSpPr>
            <a:spLocks noChangeShapeType="1"/>
          </p:cNvSpPr>
          <p:nvPr/>
        </p:nvSpPr>
        <p:spPr bwMode="auto">
          <a:xfrm>
            <a:off x="7848600" y="18335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6" name="Line 110"/>
          <p:cNvSpPr>
            <a:spLocks noChangeShapeType="1"/>
          </p:cNvSpPr>
          <p:nvPr/>
        </p:nvSpPr>
        <p:spPr bwMode="auto">
          <a:xfrm flipH="1">
            <a:off x="8223250" y="2138363"/>
            <a:ext cx="1651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nvGrpSpPr>
          <p:cNvPr id="37" name="Group 112"/>
          <p:cNvGrpSpPr>
            <a:grpSpLocks/>
          </p:cNvGrpSpPr>
          <p:nvPr/>
        </p:nvGrpSpPr>
        <p:grpSpPr bwMode="auto">
          <a:xfrm>
            <a:off x="5334000" y="1066800"/>
            <a:ext cx="1292225" cy="468313"/>
            <a:chOff x="2328" y="1226"/>
            <a:chExt cx="814" cy="295"/>
          </a:xfrm>
        </p:grpSpPr>
        <p:sp>
          <p:nvSpPr>
            <p:cNvPr id="38" name="Freeform 113"/>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Lst>
              <a:ahLst/>
              <a:cxnLst>
                <a:cxn ang="0">
                  <a:pos x="T0" y="T1"/>
                </a:cxn>
                <a:cxn ang="0">
                  <a:pos x="T2" y="T3"/>
                </a:cxn>
                <a:cxn ang="0">
                  <a:pos x="T4" y="T5"/>
                </a:cxn>
                <a:cxn ang="0">
                  <a:pos x="T6" y="T7"/>
                </a:cxn>
                <a:cxn ang="0">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39" name="Rectangle 114"/>
            <p:cNvSpPr>
              <a:spLocks noChangeArrowheads="1"/>
            </p:cNvSpPr>
            <p:nvPr/>
          </p:nvSpPr>
          <p:spPr bwMode="auto">
            <a:xfrm>
              <a:off x="2336" y="1266"/>
              <a:ext cx="68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 Location</a:t>
              </a:r>
            </a:p>
          </p:txBody>
        </p:sp>
      </p:grpSp>
      <p:sp>
        <p:nvSpPr>
          <p:cNvPr id="40" name="Line 115"/>
          <p:cNvSpPr>
            <a:spLocks noChangeShapeType="1"/>
          </p:cNvSpPr>
          <p:nvPr/>
        </p:nvSpPr>
        <p:spPr bwMode="auto">
          <a:xfrm flipH="1">
            <a:off x="6172200" y="838200"/>
            <a:ext cx="76200" cy="228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 name="Oval 117"/>
          <p:cNvSpPr>
            <a:spLocks noChangeArrowheads="1"/>
          </p:cNvSpPr>
          <p:nvPr/>
        </p:nvSpPr>
        <p:spPr bwMode="auto">
          <a:xfrm>
            <a:off x="73152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2" name="Oval 118"/>
          <p:cNvSpPr>
            <a:spLocks noChangeArrowheads="1"/>
          </p:cNvSpPr>
          <p:nvPr/>
        </p:nvSpPr>
        <p:spPr bwMode="auto">
          <a:xfrm>
            <a:off x="5410200" y="44958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3" name="Oval 119"/>
          <p:cNvSpPr>
            <a:spLocks noChangeArrowheads="1"/>
          </p:cNvSpPr>
          <p:nvPr/>
        </p:nvSpPr>
        <p:spPr bwMode="auto">
          <a:xfrm>
            <a:off x="16764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4" name="Oval 120"/>
          <p:cNvSpPr>
            <a:spLocks noChangeArrowheads="1"/>
          </p:cNvSpPr>
          <p:nvPr/>
        </p:nvSpPr>
        <p:spPr bwMode="auto">
          <a:xfrm>
            <a:off x="3505200" y="35052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5" name="Text Box 121"/>
          <p:cNvSpPr txBox="1">
            <a:spLocks noChangeArrowheads="1"/>
          </p:cNvSpPr>
          <p:nvPr/>
        </p:nvSpPr>
        <p:spPr bwMode="auto">
          <a:xfrm>
            <a:off x="1911350" y="3543300"/>
            <a:ext cx="831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12-233</a:t>
            </a:r>
          </a:p>
        </p:txBody>
      </p:sp>
      <p:sp>
        <p:nvSpPr>
          <p:cNvPr id="46" name="Text Box 123"/>
          <p:cNvSpPr txBox="1">
            <a:spLocks noChangeArrowheads="1"/>
          </p:cNvSpPr>
          <p:nvPr/>
        </p:nvSpPr>
        <p:spPr bwMode="auto">
          <a:xfrm>
            <a:off x="1905000" y="4586288"/>
            <a:ext cx="831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12-243</a:t>
            </a:r>
          </a:p>
        </p:txBody>
      </p:sp>
      <p:sp>
        <p:nvSpPr>
          <p:cNvPr id="47" name="Text Box 124"/>
          <p:cNvSpPr txBox="1">
            <a:spLocks noChangeArrowheads="1"/>
          </p:cNvSpPr>
          <p:nvPr/>
        </p:nvSpPr>
        <p:spPr bwMode="auto">
          <a:xfrm>
            <a:off x="1911350" y="4000500"/>
            <a:ext cx="831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12-354</a:t>
            </a:r>
          </a:p>
        </p:txBody>
      </p:sp>
      <p:sp>
        <p:nvSpPr>
          <p:cNvPr id="48" name="Text Box 125"/>
          <p:cNvSpPr txBox="1">
            <a:spLocks noChangeArrowheads="1"/>
          </p:cNvSpPr>
          <p:nvPr/>
        </p:nvSpPr>
        <p:spPr bwMode="auto">
          <a:xfrm>
            <a:off x="1911350" y="5029200"/>
            <a:ext cx="831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12-299</a:t>
            </a:r>
          </a:p>
        </p:txBody>
      </p:sp>
      <p:sp>
        <p:nvSpPr>
          <p:cNvPr id="49" name="Text Box 126"/>
          <p:cNvSpPr txBox="1">
            <a:spLocks noChangeArrowheads="1"/>
          </p:cNvSpPr>
          <p:nvPr/>
        </p:nvSpPr>
        <p:spPr bwMode="auto">
          <a:xfrm>
            <a:off x="3717925" y="3698875"/>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sz="2400"/>
          </a:p>
        </p:txBody>
      </p:sp>
      <p:sp>
        <p:nvSpPr>
          <p:cNvPr id="50" name="Text Box 127"/>
          <p:cNvSpPr txBox="1">
            <a:spLocks noChangeArrowheads="1"/>
          </p:cNvSpPr>
          <p:nvPr/>
        </p:nvSpPr>
        <p:spPr bwMode="auto">
          <a:xfrm>
            <a:off x="5638800" y="4953000"/>
            <a:ext cx="730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Rome</a:t>
            </a:r>
          </a:p>
        </p:txBody>
      </p:sp>
      <p:sp>
        <p:nvSpPr>
          <p:cNvPr id="51" name="Text Box 128"/>
          <p:cNvSpPr txBox="1">
            <a:spLocks noChangeArrowheads="1"/>
          </p:cNvSpPr>
          <p:nvPr/>
        </p:nvSpPr>
        <p:spPr bwMode="auto">
          <a:xfrm>
            <a:off x="5715000" y="60198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Paris</a:t>
            </a:r>
          </a:p>
        </p:txBody>
      </p:sp>
      <p:sp>
        <p:nvSpPr>
          <p:cNvPr id="52" name="Text Box 129"/>
          <p:cNvSpPr txBox="1">
            <a:spLocks noChangeArrowheads="1"/>
          </p:cNvSpPr>
          <p:nvPr/>
        </p:nvSpPr>
        <p:spPr bwMode="auto">
          <a:xfrm>
            <a:off x="5638800" y="5486400"/>
            <a:ext cx="895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London</a:t>
            </a:r>
          </a:p>
        </p:txBody>
      </p:sp>
      <p:sp>
        <p:nvSpPr>
          <p:cNvPr id="53" name="Text Box 130"/>
          <p:cNvSpPr txBox="1">
            <a:spLocks noChangeArrowheads="1"/>
          </p:cNvSpPr>
          <p:nvPr/>
        </p:nvSpPr>
        <p:spPr bwMode="auto">
          <a:xfrm>
            <a:off x="7620000" y="3505200"/>
            <a:ext cx="577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D10</a:t>
            </a:r>
            <a:endParaRPr lang="es-ES_tradnl"/>
          </a:p>
        </p:txBody>
      </p:sp>
      <p:sp>
        <p:nvSpPr>
          <p:cNvPr id="54" name="Text Box 131"/>
          <p:cNvSpPr txBox="1">
            <a:spLocks noChangeArrowheads="1"/>
          </p:cNvSpPr>
          <p:nvPr/>
        </p:nvSpPr>
        <p:spPr bwMode="auto">
          <a:xfrm>
            <a:off x="7620000" y="4648200"/>
            <a:ext cx="577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D13</a:t>
            </a:r>
            <a:endParaRPr lang="es-ES_tradnl"/>
          </a:p>
        </p:txBody>
      </p:sp>
      <p:sp>
        <p:nvSpPr>
          <p:cNvPr id="55" name="Text Box 132"/>
          <p:cNvSpPr txBox="1">
            <a:spLocks noChangeArrowheads="1"/>
          </p:cNvSpPr>
          <p:nvPr/>
        </p:nvSpPr>
        <p:spPr bwMode="auto">
          <a:xfrm>
            <a:off x="7620000" y="4114800"/>
            <a:ext cx="577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1800"/>
              <a:t>D12</a:t>
            </a:r>
            <a:endParaRPr lang="es-ES_tradnl"/>
          </a:p>
        </p:txBody>
      </p:sp>
      <p:sp>
        <p:nvSpPr>
          <p:cNvPr id="56" name="Text Box 133"/>
          <p:cNvSpPr txBox="1">
            <a:spLocks noChangeArrowheads="1"/>
          </p:cNvSpPr>
          <p:nvPr/>
        </p:nvSpPr>
        <p:spPr bwMode="auto">
          <a:xfrm>
            <a:off x="3962400" y="3927475"/>
            <a:ext cx="428625"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buSzPct val="160000"/>
              <a:buFontTx/>
              <a:buChar char="•"/>
            </a:pPr>
            <a:r>
              <a:rPr lang="es-ES_tradnl" sz="2400"/>
              <a:t> </a:t>
            </a:r>
          </a:p>
          <a:p>
            <a:pPr>
              <a:buSzPct val="160000"/>
              <a:buFontTx/>
              <a:buChar char="•"/>
            </a:pPr>
            <a:r>
              <a:rPr lang="es-ES_tradnl" sz="2400"/>
              <a:t> </a:t>
            </a:r>
          </a:p>
          <a:p>
            <a:pPr>
              <a:buSzPct val="160000"/>
              <a:buFontTx/>
              <a:buChar char="•"/>
            </a:pPr>
            <a:r>
              <a:rPr lang="es-ES_tradnl" sz="2400"/>
              <a:t> </a:t>
            </a:r>
          </a:p>
          <a:p>
            <a:pPr>
              <a:buSzPct val="160000"/>
              <a:buFontTx/>
              <a:buChar char="•"/>
            </a:pPr>
            <a:r>
              <a:rPr lang="es-ES_tradnl" sz="2400"/>
              <a:t> </a:t>
            </a:r>
          </a:p>
          <a:p>
            <a:pPr>
              <a:buSzPct val="160000"/>
              <a:buFontTx/>
              <a:buChar char="•"/>
            </a:pPr>
            <a:endParaRPr lang="es-ES_tradnl" sz="2400"/>
          </a:p>
          <a:p>
            <a:pPr>
              <a:buSzPct val="160000"/>
              <a:buFontTx/>
              <a:buChar char="•"/>
            </a:pPr>
            <a:endParaRPr lang="es-ES_tradnl" sz="2400"/>
          </a:p>
          <a:p>
            <a:pPr>
              <a:buSzPct val="160000"/>
              <a:buFontTx/>
              <a:buChar char="•"/>
            </a:pPr>
            <a:endParaRPr lang="es-ES_tradnl" sz="2400"/>
          </a:p>
        </p:txBody>
      </p:sp>
      <p:sp>
        <p:nvSpPr>
          <p:cNvPr id="57" name="Line 134"/>
          <p:cNvSpPr>
            <a:spLocks noChangeShapeType="1"/>
          </p:cNvSpPr>
          <p:nvPr/>
        </p:nvSpPr>
        <p:spPr bwMode="auto">
          <a:xfrm>
            <a:off x="2667000" y="3733800"/>
            <a:ext cx="1447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8" name="Line 136"/>
          <p:cNvSpPr>
            <a:spLocks noChangeShapeType="1"/>
          </p:cNvSpPr>
          <p:nvPr/>
        </p:nvSpPr>
        <p:spPr bwMode="auto">
          <a:xfrm>
            <a:off x="2743200" y="4191000"/>
            <a:ext cx="13716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9" name="Line 137"/>
          <p:cNvSpPr>
            <a:spLocks noChangeShapeType="1"/>
          </p:cNvSpPr>
          <p:nvPr/>
        </p:nvSpPr>
        <p:spPr bwMode="auto">
          <a:xfrm>
            <a:off x="2667000" y="4800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0" name="Line 138"/>
          <p:cNvSpPr>
            <a:spLocks noChangeShapeType="1"/>
          </p:cNvSpPr>
          <p:nvPr/>
        </p:nvSpPr>
        <p:spPr bwMode="auto">
          <a:xfrm>
            <a:off x="2667000" y="5181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1" name="Line 139"/>
          <p:cNvSpPr>
            <a:spLocks noChangeShapeType="1"/>
          </p:cNvSpPr>
          <p:nvPr/>
        </p:nvSpPr>
        <p:spPr bwMode="auto">
          <a:xfrm flipV="1">
            <a:off x="4191000" y="3657600"/>
            <a:ext cx="342900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2" name="Line 140"/>
          <p:cNvSpPr>
            <a:spLocks noChangeShapeType="1"/>
          </p:cNvSpPr>
          <p:nvPr/>
        </p:nvSpPr>
        <p:spPr bwMode="auto">
          <a:xfrm>
            <a:off x="4191000" y="4114800"/>
            <a:ext cx="1447800" cy="990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3" name="Line 141"/>
          <p:cNvSpPr>
            <a:spLocks noChangeShapeType="1"/>
          </p:cNvSpPr>
          <p:nvPr/>
        </p:nvSpPr>
        <p:spPr bwMode="auto">
          <a:xfrm flipH="1">
            <a:off x="4191000" y="4191000"/>
            <a:ext cx="33528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4" name="Line 142"/>
          <p:cNvSpPr>
            <a:spLocks noChangeShapeType="1"/>
          </p:cNvSpPr>
          <p:nvPr/>
        </p:nvSpPr>
        <p:spPr bwMode="auto">
          <a:xfrm>
            <a:off x="4267200" y="4495800"/>
            <a:ext cx="137160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5" name="Line 143"/>
          <p:cNvSpPr>
            <a:spLocks noChangeShapeType="1"/>
          </p:cNvSpPr>
          <p:nvPr/>
        </p:nvSpPr>
        <p:spPr bwMode="auto">
          <a:xfrm flipH="1">
            <a:off x="4191000" y="4267200"/>
            <a:ext cx="32766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6" name="Line 144"/>
          <p:cNvSpPr>
            <a:spLocks noChangeShapeType="1"/>
          </p:cNvSpPr>
          <p:nvPr/>
        </p:nvSpPr>
        <p:spPr bwMode="auto">
          <a:xfrm>
            <a:off x="4191000" y="4876800"/>
            <a:ext cx="1447800" cy="838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7" name="Line 145"/>
          <p:cNvSpPr>
            <a:spLocks noChangeShapeType="1"/>
          </p:cNvSpPr>
          <p:nvPr/>
        </p:nvSpPr>
        <p:spPr bwMode="auto">
          <a:xfrm flipV="1">
            <a:off x="4114800" y="4800600"/>
            <a:ext cx="3352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8" name="Line 146"/>
          <p:cNvSpPr>
            <a:spLocks noChangeShapeType="1"/>
          </p:cNvSpPr>
          <p:nvPr/>
        </p:nvSpPr>
        <p:spPr bwMode="auto">
          <a:xfrm>
            <a:off x="4114800" y="5181600"/>
            <a:ext cx="14478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9" name="Text Box 148"/>
          <p:cNvSpPr txBox="1">
            <a:spLocks noChangeArrowheads="1"/>
          </p:cNvSpPr>
          <p:nvPr/>
        </p:nvSpPr>
        <p:spPr bwMode="auto">
          <a:xfrm>
            <a:off x="212725" y="1843088"/>
            <a:ext cx="2989263"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a:t>Each employee can work at</a:t>
            </a:r>
          </a:p>
          <a:p>
            <a:r>
              <a:rPr lang="es-ES_tradnl"/>
              <a:t>most in one department at</a:t>
            </a:r>
          </a:p>
          <a:p>
            <a:r>
              <a:rPr lang="es-ES_tradnl"/>
              <a:t>a single location</a:t>
            </a:r>
          </a:p>
        </p:txBody>
      </p:sp>
    </p:spTree>
    <p:extLst>
      <p:ext uri="{BB962C8B-B14F-4D97-AF65-F5344CB8AC3E}">
        <p14:creationId xmlns:p14="http://schemas.microsoft.com/office/powerpoint/2010/main" xmlns="" val="89706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a:xfrm>
            <a:off x="762000" y="304800"/>
            <a:ext cx="7772400" cy="1104900"/>
          </a:xfrm>
          <a:noFill/>
          <a:ln/>
        </p:spPr>
        <p:txBody>
          <a:bodyPr/>
          <a:lstStyle/>
          <a:p>
            <a:r>
              <a:rPr lang="es-ES_tradnl"/>
              <a:t>Participation Constraints</a:t>
            </a:r>
          </a:p>
        </p:txBody>
      </p:sp>
      <p:sp>
        <p:nvSpPr>
          <p:cNvPr id="3" name="Rectangle 5"/>
          <p:cNvSpPr txBox="1">
            <a:spLocks noChangeArrowheads="1"/>
          </p:cNvSpPr>
          <p:nvPr/>
        </p:nvSpPr>
        <p:spPr>
          <a:xfrm>
            <a:off x="457200" y="1219200"/>
            <a:ext cx="8305800" cy="213360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Does every department have a manager?</a:t>
            </a:r>
          </a:p>
          <a:p>
            <a:pPr lvl="1">
              <a:buSzPct val="75000"/>
            </a:pPr>
            <a:r>
              <a:rPr lang="en-US" sz="2000" smtClean="0"/>
              <a:t>If so, this is a </a:t>
            </a:r>
            <a:r>
              <a:rPr lang="en-US" sz="2000" i="1" u="sng" smtClean="0">
                <a:solidFill>
                  <a:schemeClr val="accent2"/>
                </a:solidFill>
              </a:rPr>
              <a:t>participation constraint</a:t>
            </a:r>
            <a:r>
              <a:rPr lang="en-US" sz="2000" smtClean="0"/>
              <a:t>:  the participation of Departments in Manages is said to be </a:t>
            </a:r>
            <a:r>
              <a:rPr lang="en-US" sz="2000" i="1" smtClean="0">
                <a:solidFill>
                  <a:schemeClr val="accent2"/>
                </a:solidFill>
              </a:rPr>
              <a:t>total</a:t>
            </a:r>
            <a:r>
              <a:rPr lang="en-US" sz="2000" smtClean="0">
                <a:solidFill>
                  <a:schemeClr val="accent2"/>
                </a:solidFill>
              </a:rPr>
              <a:t> (vs. </a:t>
            </a:r>
            <a:r>
              <a:rPr lang="en-US" sz="2000" i="1" smtClean="0">
                <a:solidFill>
                  <a:schemeClr val="accent2"/>
                </a:solidFill>
              </a:rPr>
              <a:t>partial</a:t>
            </a:r>
            <a:r>
              <a:rPr lang="en-US" sz="2000" smtClean="0">
                <a:solidFill>
                  <a:schemeClr val="accent2"/>
                </a:solidFill>
              </a:rPr>
              <a:t>)</a:t>
            </a:r>
            <a:r>
              <a:rPr lang="en-US" sz="2000" smtClean="0"/>
              <a:t>.</a:t>
            </a:r>
          </a:p>
          <a:p>
            <a:pPr lvl="2"/>
            <a:r>
              <a:rPr lang="en-US" smtClean="0"/>
              <a:t>Every  Department MUST have at least an employee</a:t>
            </a:r>
          </a:p>
          <a:p>
            <a:pPr lvl="2"/>
            <a:r>
              <a:rPr lang="en-US" smtClean="0"/>
              <a:t>Every employee MUST work at least in one department</a:t>
            </a:r>
          </a:p>
          <a:p>
            <a:pPr lvl="2"/>
            <a:r>
              <a:rPr lang="en-US" smtClean="0"/>
              <a:t>There may exist employees  managing no department</a:t>
            </a:r>
            <a:endParaRPr lang="en-US"/>
          </a:p>
        </p:txBody>
      </p:sp>
      <p:sp>
        <p:nvSpPr>
          <p:cNvPr id="4" name="Freeform 6"/>
          <p:cNvSpPr>
            <a:spLocks/>
          </p:cNvSpPr>
          <p:nvPr/>
        </p:nvSpPr>
        <p:spPr bwMode="auto">
          <a:xfrm>
            <a:off x="5351463" y="3917950"/>
            <a:ext cx="1057275" cy="371475"/>
          </a:xfrm>
          <a:custGeom>
            <a:avLst/>
            <a:gdLst>
              <a:gd name="T0" fmla="*/ 662 w 666"/>
              <a:gd name="T1" fmla="*/ 106 h 234"/>
              <a:gd name="T2" fmla="*/ 652 w 666"/>
              <a:gd name="T3" fmla="*/ 86 h 234"/>
              <a:gd name="T4" fmla="*/ 633 w 666"/>
              <a:gd name="T5" fmla="*/ 68 h 234"/>
              <a:gd name="T6" fmla="*/ 604 w 666"/>
              <a:gd name="T7" fmla="*/ 50 h 234"/>
              <a:gd name="T8" fmla="*/ 566 w 666"/>
              <a:gd name="T9" fmla="*/ 34 h 234"/>
              <a:gd name="T10" fmla="*/ 522 w 666"/>
              <a:gd name="T11" fmla="*/ 21 h 234"/>
              <a:gd name="T12" fmla="*/ 472 w 666"/>
              <a:gd name="T13" fmla="*/ 11 h 234"/>
              <a:gd name="T14" fmla="*/ 419 w 666"/>
              <a:gd name="T15" fmla="*/ 4 h 234"/>
              <a:gd name="T16" fmla="*/ 360 w 666"/>
              <a:gd name="T17" fmla="*/ 1 h 234"/>
              <a:gd name="T18" fmla="*/ 304 w 666"/>
              <a:gd name="T19" fmla="*/ 1 h 234"/>
              <a:gd name="T20" fmla="*/ 247 w 666"/>
              <a:gd name="T21" fmla="*/ 4 h 234"/>
              <a:gd name="T22" fmla="*/ 191 w 666"/>
              <a:gd name="T23" fmla="*/ 11 h 234"/>
              <a:gd name="T24" fmla="*/ 141 w 666"/>
              <a:gd name="T25" fmla="*/ 21 h 234"/>
              <a:gd name="T26" fmla="*/ 98 w 666"/>
              <a:gd name="T27" fmla="*/ 34 h 234"/>
              <a:gd name="T28" fmla="*/ 60 w 666"/>
              <a:gd name="T29" fmla="*/ 50 h 234"/>
              <a:gd name="T30" fmla="*/ 31 w 666"/>
              <a:gd name="T31" fmla="*/ 68 h 234"/>
              <a:gd name="T32" fmla="*/ 10 w 666"/>
              <a:gd name="T33" fmla="*/ 86 h 234"/>
              <a:gd name="T34" fmla="*/ 1 w 666"/>
              <a:gd name="T35" fmla="*/ 106 h 234"/>
              <a:gd name="T36" fmla="*/ 1 w 666"/>
              <a:gd name="T37" fmla="*/ 127 h 234"/>
              <a:gd name="T38" fmla="*/ 10 w 666"/>
              <a:gd name="T39" fmla="*/ 147 h 234"/>
              <a:gd name="T40" fmla="*/ 31 w 666"/>
              <a:gd name="T41" fmla="*/ 166 h 234"/>
              <a:gd name="T42" fmla="*/ 60 w 666"/>
              <a:gd name="T43" fmla="*/ 183 h 234"/>
              <a:gd name="T44" fmla="*/ 98 w 666"/>
              <a:gd name="T45" fmla="*/ 199 h 234"/>
              <a:gd name="T46" fmla="*/ 141 w 666"/>
              <a:gd name="T47" fmla="*/ 212 h 234"/>
              <a:gd name="T48" fmla="*/ 191 w 666"/>
              <a:gd name="T49" fmla="*/ 222 h 234"/>
              <a:gd name="T50" fmla="*/ 247 w 666"/>
              <a:gd name="T51" fmla="*/ 229 h 234"/>
              <a:gd name="T52" fmla="*/ 304 w 666"/>
              <a:gd name="T53" fmla="*/ 232 h 234"/>
              <a:gd name="T54" fmla="*/ 360 w 666"/>
              <a:gd name="T55" fmla="*/ 232 h 234"/>
              <a:gd name="T56" fmla="*/ 419 w 666"/>
              <a:gd name="T57" fmla="*/ 229 h 234"/>
              <a:gd name="T58" fmla="*/ 472 w 666"/>
              <a:gd name="T59" fmla="*/ 222 h 234"/>
              <a:gd name="T60" fmla="*/ 522 w 666"/>
              <a:gd name="T61" fmla="*/ 212 h 234"/>
              <a:gd name="T62" fmla="*/ 566 w 666"/>
              <a:gd name="T63" fmla="*/ 199 h 234"/>
              <a:gd name="T64" fmla="*/ 604 w 666"/>
              <a:gd name="T65" fmla="*/ 183 h 234"/>
              <a:gd name="T66" fmla="*/ 633 w 666"/>
              <a:gd name="T67" fmla="*/ 166 h 234"/>
              <a:gd name="T68" fmla="*/ 652 w 666"/>
              <a:gd name="T69" fmla="*/ 147 h 234"/>
              <a:gd name="T70" fmla="*/ 662 w 666"/>
              <a:gd name="T71" fmla="*/ 1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5" name="Freeform 7"/>
          <p:cNvSpPr>
            <a:spLocks/>
          </p:cNvSpPr>
          <p:nvPr/>
        </p:nvSpPr>
        <p:spPr bwMode="auto">
          <a:xfrm>
            <a:off x="7291388" y="3917950"/>
            <a:ext cx="1185862" cy="371475"/>
          </a:xfrm>
          <a:custGeom>
            <a:avLst/>
            <a:gdLst>
              <a:gd name="T0" fmla="*/ 1 w 747"/>
              <a:gd name="T1" fmla="*/ 127 h 234"/>
              <a:gd name="T2" fmla="*/ 12 w 747"/>
              <a:gd name="T3" fmla="*/ 147 h 234"/>
              <a:gd name="T4" fmla="*/ 35 w 747"/>
              <a:gd name="T5" fmla="*/ 166 h 234"/>
              <a:gd name="T6" fmla="*/ 66 w 747"/>
              <a:gd name="T7" fmla="*/ 183 h 234"/>
              <a:gd name="T8" fmla="*/ 108 w 747"/>
              <a:gd name="T9" fmla="*/ 199 h 234"/>
              <a:gd name="T10" fmla="*/ 159 w 747"/>
              <a:gd name="T11" fmla="*/ 212 h 234"/>
              <a:gd name="T12" fmla="*/ 215 w 747"/>
              <a:gd name="T13" fmla="*/ 222 h 234"/>
              <a:gd name="T14" fmla="*/ 276 w 747"/>
              <a:gd name="T15" fmla="*/ 229 h 234"/>
              <a:gd name="T16" fmla="*/ 340 w 747"/>
              <a:gd name="T17" fmla="*/ 232 h 234"/>
              <a:gd name="T18" fmla="*/ 405 w 747"/>
              <a:gd name="T19" fmla="*/ 232 h 234"/>
              <a:gd name="T20" fmla="*/ 469 w 747"/>
              <a:gd name="T21" fmla="*/ 229 h 234"/>
              <a:gd name="T22" fmla="*/ 530 w 747"/>
              <a:gd name="T23" fmla="*/ 222 h 234"/>
              <a:gd name="T24" fmla="*/ 586 w 747"/>
              <a:gd name="T25" fmla="*/ 212 h 234"/>
              <a:gd name="T26" fmla="*/ 637 w 747"/>
              <a:gd name="T27" fmla="*/ 198 h 234"/>
              <a:gd name="T28" fmla="*/ 677 w 747"/>
              <a:gd name="T29" fmla="*/ 183 h 234"/>
              <a:gd name="T30" fmla="*/ 710 w 747"/>
              <a:gd name="T31" fmla="*/ 166 h 234"/>
              <a:gd name="T32" fmla="*/ 733 w 747"/>
              <a:gd name="T33" fmla="*/ 146 h 234"/>
              <a:gd name="T34" fmla="*/ 744 w 747"/>
              <a:gd name="T35" fmla="*/ 126 h 234"/>
              <a:gd name="T36" fmla="*/ 744 w 747"/>
              <a:gd name="T37" fmla="*/ 106 h 234"/>
              <a:gd name="T38" fmla="*/ 733 w 747"/>
              <a:gd name="T39" fmla="*/ 86 h 234"/>
              <a:gd name="T40" fmla="*/ 710 w 747"/>
              <a:gd name="T41" fmla="*/ 67 h 234"/>
              <a:gd name="T42" fmla="*/ 677 w 747"/>
              <a:gd name="T43" fmla="*/ 50 h 234"/>
              <a:gd name="T44" fmla="*/ 637 w 747"/>
              <a:gd name="T45" fmla="*/ 34 h 234"/>
              <a:gd name="T46" fmla="*/ 586 w 747"/>
              <a:gd name="T47" fmla="*/ 21 h 234"/>
              <a:gd name="T48" fmla="*/ 530 w 747"/>
              <a:gd name="T49" fmla="*/ 11 h 234"/>
              <a:gd name="T50" fmla="*/ 469 w 747"/>
              <a:gd name="T51" fmla="*/ 4 h 234"/>
              <a:gd name="T52" fmla="*/ 405 w 747"/>
              <a:gd name="T53" fmla="*/ 1 h 234"/>
              <a:gd name="T54" fmla="*/ 340 w 747"/>
              <a:gd name="T55" fmla="*/ 1 h 234"/>
              <a:gd name="T56" fmla="*/ 276 w 747"/>
              <a:gd name="T57" fmla="*/ 4 h 234"/>
              <a:gd name="T58" fmla="*/ 215 w 747"/>
              <a:gd name="T59" fmla="*/ 11 h 234"/>
              <a:gd name="T60" fmla="*/ 159 w 747"/>
              <a:gd name="T61" fmla="*/ 21 h 234"/>
              <a:gd name="T62" fmla="*/ 108 w 747"/>
              <a:gd name="T63" fmla="*/ 34 h 234"/>
              <a:gd name="T64" fmla="*/ 66 w 747"/>
              <a:gd name="T65" fmla="*/ 50 h 234"/>
              <a:gd name="T66" fmla="*/ 35 w 747"/>
              <a:gd name="T67" fmla="*/ 68 h 234"/>
              <a:gd name="T68" fmla="*/ 12 w 747"/>
              <a:gd name="T69" fmla="*/ 86 h 234"/>
              <a:gd name="T70" fmla="*/ 1 w 747"/>
              <a:gd name="T71" fmla="*/ 10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6" name="Freeform 8"/>
          <p:cNvSpPr>
            <a:spLocks/>
          </p:cNvSpPr>
          <p:nvPr/>
        </p:nvSpPr>
        <p:spPr bwMode="auto">
          <a:xfrm>
            <a:off x="1131888" y="3906838"/>
            <a:ext cx="1055687" cy="371475"/>
          </a:xfrm>
          <a:custGeom>
            <a:avLst/>
            <a:gdLst>
              <a:gd name="T0" fmla="*/ 662 w 665"/>
              <a:gd name="T1" fmla="*/ 106 h 234"/>
              <a:gd name="T2" fmla="*/ 653 w 665"/>
              <a:gd name="T3" fmla="*/ 86 h 234"/>
              <a:gd name="T4" fmla="*/ 633 w 665"/>
              <a:gd name="T5" fmla="*/ 68 h 234"/>
              <a:gd name="T6" fmla="*/ 604 w 665"/>
              <a:gd name="T7" fmla="*/ 50 h 234"/>
              <a:gd name="T8" fmla="*/ 567 w 665"/>
              <a:gd name="T9" fmla="*/ 34 h 234"/>
              <a:gd name="T10" fmla="*/ 522 w 665"/>
              <a:gd name="T11" fmla="*/ 21 h 234"/>
              <a:gd name="T12" fmla="*/ 472 w 665"/>
              <a:gd name="T13" fmla="*/ 11 h 234"/>
              <a:gd name="T14" fmla="*/ 418 w 665"/>
              <a:gd name="T15" fmla="*/ 5 h 234"/>
              <a:gd name="T16" fmla="*/ 361 w 665"/>
              <a:gd name="T17" fmla="*/ 1 h 234"/>
              <a:gd name="T18" fmla="*/ 302 w 665"/>
              <a:gd name="T19" fmla="*/ 1 h 234"/>
              <a:gd name="T20" fmla="*/ 247 w 665"/>
              <a:gd name="T21" fmla="*/ 5 h 234"/>
              <a:gd name="T22" fmla="*/ 191 w 665"/>
              <a:gd name="T23" fmla="*/ 11 h 234"/>
              <a:gd name="T24" fmla="*/ 141 w 665"/>
              <a:gd name="T25" fmla="*/ 21 h 234"/>
              <a:gd name="T26" fmla="*/ 96 w 665"/>
              <a:gd name="T27" fmla="*/ 34 h 234"/>
              <a:gd name="T28" fmla="*/ 60 w 665"/>
              <a:gd name="T29" fmla="*/ 50 h 234"/>
              <a:gd name="T30" fmla="*/ 31 w 665"/>
              <a:gd name="T31" fmla="*/ 68 h 234"/>
              <a:gd name="T32" fmla="*/ 10 w 665"/>
              <a:gd name="T33" fmla="*/ 86 h 234"/>
              <a:gd name="T34" fmla="*/ 1 w 665"/>
              <a:gd name="T35" fmla="*/ 106 h 234"/>
              <a:gd name="T36" fmla="*/ 1 w 665"/>
              <a:gd name="T37" fmla="*/ 127 h 234"/>
              <a:gd name="T38" fmla="*/ 10 w 665"/>
              <a:gd name="T39" fmla="*/ 147 h 234"/>
              <a:gd name="T40" fmla="*/ 31 w 665"/>
              <a:gd name="T41" fmla="*/ 166 h 234"/>
              <a:gd name="T42" fmla="*/ 60 w 665"/>
              <a:gd name="T43" fmla="*/ 183 h 234"/>
              <a:gd name="T44" fmla="*/ 96 w 665"/>
              <a:gd name="T45" fmla="*/ 199 h 234"/>
              <a:gd name="T46" fmla="*/ 141 w 665"/>
              <a:gd name="T47" fmla="*/ 212 h 234"/>
              <a:gd name="T48" fmla="*/ 191 w 665"/>
              <a:gd name="T49" fmla="*/ 222 h 234"/>
              <a:gd name="T50" fmla="*/ 247 w 665"/>
              <a:gd name="T51" fmla="*/ 229 h 234"/>
              <a:gd name="T52" fmla="*/ 302 w 665"/>
              <a:gd name="T53" fmla="*/ 232 h 234"/>
              <a:gd name="T54" fmla="*/ 361 w 665"/>
              <a:gd name="T55" fmla="*/ 232 h 234"/>
              <a:gd name="T56" fmla="*/ 418 w 665"/>
              <a:gd name="T57" fmla="*/ 229 h 234"/>
              <a:gd name="T58" fmla="*/ 472 w 665"/>
              <a:gd name="T59" fmla="*/ 222 h 234"/>
              <a:gd name="T60" fmla="*/ 522 w 665"/>
              <a:gd name="T61" fmla="*/ 212 h 234"/>
              <a:gd name="T62" fmla="*/ 567 w 665"/>
              <a:gd name="T63" fmla="*/ 199 h 234"/>
              <a:gd name="T64" fmla="*/ 604 w 665"/>
              <a:gd name="T65" fmla="*/ 183 h 234"/>
              <a:gd name="T66" fmla="*/ 633 w 665"/>
              <a:gd name="T67" fmla="*/ 166 h 234"/>
              <a:gd name="T68" fmla="*/ 653 w 665"/>
              <a:gd name="T69" fmla="*/ 147 h 234"/>
              <a:gd name="T70" fmla="*/ 662 w 665"/>
              <a:gd name="T71" fmla="*/ 1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7" name="Freeform 9"/>
          <p:cNvSpPr>
            <a:spLocks/>
          </p:cNvSpPr>
          <p:nvPr/>
        </p:nvSpPr>
        <p:spPr bwMode="auto">
          <a:xfrm>
            <a:off x="2081213" y="3636963"/>
            <a:ext cx="1057275" cy="369887"/>
          </a:xfrm>
          <a:custGeom>
            <a:avLst/>
            <a:gdLst>
              <a:gd name="T0" fmla="*/ 663 w 666"/>
              <a:gd name="T1" fmla="*/ 106 h 233"/>
              <a:gd name="T2" fmla="*/ 652 w 666"/>
              <a:gd name="T3" fmla="*/ 86 h 233"/>
              <a:gd name="T4" fmla="*/ 633 w 666"/>
              <a:gd name="T5" fmla="*/ 66 h 233"/>
              <a:gd name="T6" fmla="*/ 605 w 666"/>
              <a:gd name="T7" fmla="*/ 49 h 233"/>
              <a:gd name="T8" fmla="*/ 568 w 666"/>
              <a:gd name="T9" fmla="*/ 34 h 233"/>
              <a:gd name="T10" fmla="*/ 523 w 666"/>
              <a:gd name="T11" fmla="*/ 21 h 233"/>
              <a:gd name="T12" fmla="*/ 472 w 666"/>
              <a:gd name="T13" fmla="*/ 10 h 233"/>
              <a:gd name="T14" fmla="*/ 419 w 666"/>
              <a:gd name="T15" fmla="*/ 3 h 233"/>
              <a:gd name="T16" fmla="*/ 362 w 666"/>
              <a:gd name="T17" fmla="*/ 0 h 233"/>
              <a:gd name="T18" fmla="*/ 304 w 666"/>
              <a:gd name="T19" fmla="*/ 0 h 233"/>
              <a:gd name="T20" fmla="*/ 247 w 666"/>
              <a:gd name="T21" fmla="*/ 3 h 233"/>
              <a:gd name="T22" fmla="*/ 192 w 666"/>
              <a:gd name="T23" fmla="*/ 10 h 233"/>
              <a:gd name="T24" fmla="*/ 141 w 666"/>
              <a:gd name="T25" fmla="*/ 21 h 233"/>
              <a:gd name="T26" fmla="*/ 98 w 666"/>
              <a:gd name="T27" fmla="*/ 34 h 233"/>
              <a:gd name="T28" fmla="*/ 60 w 666"/>
              <a:gd name="T29" fmla="*/ 49 h 233"/>
              <a:gd name="T30" fmla="*/ 31 w 666"/>
              <a:gd name="T31" fmla="*/ 66 h 233"/>
              <a:gd name="T32" fmla="*/ 12 w 666"/>
              <a:gd name="T33" fmla="*/ 86 h 233"/>
              <a:gd name="T34" fmla="*/ 1 w 666"/>
              <a:gd name="T35" fmla="*/ 106 h 233"/>
              <a:gd name="T36" fmla="*/ 1 w 666"/>
              <a:gd name="T37" fmla="*/ 126 h 233"/>
              <a:gd name="T38" fmla="*/ 12 w 666"/>
              <a:gd name="T39" fmla="*/ 146 h 233"/>
              <a:gd name="T40" fmla="*/ 31 w 666"/>
              <a:gd name="T41" fmla="*/ 165 h 233"/>
              <a:gd name="T42" fmla="*/ 60 w 666"/>
              <a:gd name="T43" fmla="*/ 182 h 233"/>
              <a:gd name="T44" fmla="*/ 98 w 666"/>
              <a:gd name="T45" fmla="*/ 198 h 233"/>
              <a:gd name="T46" fmla="*/ 141 w 666"/>
              <a:gd name="T47" fmla="*/ 211 h 233"/>
              <a:gd name="T48" fmla="*/ 192 w 666"/>
              <a:gd name="T49" fmla="*/ 221 h 233"/>
              <a:gd name="T50" fmla="*/ 247 w 666"/>
              <a:gd name="T51" fmla="*/ 228 h 233"/>
              <a:gd name="T52" fmla="*/ 304 w 666"/>
              <a:gd name="T53" fmla="*/ 232 h 233"/>
              <a:gd name="T54" fmla="*/ 362 w 666"/>
              <a:gd name="T55" fmla="*/ 232 h 233"/>
              <a:gd name="T56" fmla="*/ 419 w 666"/>
              <a:gd name="T57" fmla="*/ 228 h 233"/>
              <a:gd name="T58" fmla="*/ 472 w 666"/>
              <a:gd name="T59" fmla="*/ 221 h 233"/>
              <a:gd name="T60" fmla="*/ 523 w 666"/>
              <a:gd name="T61" fmla="*/ 211 h 233"/>
              <a:gd name="T62" fmla="*/ 568 w 666"/>
              <a:gd name="T63" fmla="*/ 198 h 233"/>
              <a:gd name="T64" fmla="*/ 605 w 666"/>
              <a:gd name="T65" fmla="*/ 182 h 233"/>
              <a:gd name="T66" fmla="*/ 633 w 666"/>
              <a:gd name="T67" fmla="*/ 165 h 233"/>
              <a:gd name="T68" fmla="*/ 652 w 666"/>
              <a:gd name="T69" fmla="*/ 146 h 233"/>
              <a:gd name="T70" fmla="*/ 663 w 666"/>
              <a:gd name="T71" fmla="*/ 12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 name="Freeform 10"/>
          <p:cNvSpPr>
            <a:spLocks/>
          </p:cNvSpPr>
          <p:nvPr/>
        </p:nvSpPr>
        <p:spPr bwMode="auto">
          <a:xfrm>
            <a:off x="4191000" y="6143625"/>
            <a:ext cx="1055688" cy="369888"/>
          </a:xfrm>
          <a:custGeom>
            <a:avLst/>
            <a:gdLst>
              <a:gd name="T0" fmla="*/ 1 w 665"/>
              <a:gd name="T1" fmla="*/ 126 h 233"/>
              <a:gd name="T2" fmla="*/ 12 w 665"/>
              <a:gd name="T3" fmla="*/ 146 h 233"/>
              <a:gd name="T4" fmla="*/ 31 w 665"/>
              <a:gd name="T5" fmla="*/ 165 h 233"/>
              <a:gd name="T6" fmla="*/ 60 w 665"/>
              <a:gd name="T7" fmla="*/ 183 h 233"/>
              <a:gd name="T8" fmla="*/ 96 w 665"/>
              <a:gd name="T9" fmla="*/ 198 h 233"/>
              <a:gd name="T10" fmla="*/ 141 w 665"/>
              <a:gd name="T11" fmla="*/ 211 h 233"/>
              <a:gd name="T12" fmla="*/ 192 w 665"/>
              <a:gd name="T13" fmla="*/ 221 h 233"/>
              <a:gd name="T14" fmla="*/ 245 w 665"/>
              <a:gd name="T15" fmla="*/ 228 h 233"/>
              <a:gd name="T16" fmla="*/ 302 w 665"/>
              <a:gd name="T17" fmla="*/ 232 h 233"/>
              <a:gd name="T18" fmla="*/ 361 w 665"/>
              <a:gd name="T19" fmla="*/ 232 h 233"/>
              <a:gd name="T20" fmla="*/ 418 w 665"/>
              <a:gd name="T21" fmla="*/ 228 h 233"/>
              <a:gd name="T22" fmla="*/ 472 w 665"/>
              <a:gd name="T23" fmla="*/ 221 h 233"/>
              <a:gd name="T24" fmla="*/ 523 w 665"/>
              <a:gd name="T25" fmla="*/ 211 h 233"/>
              <a:gd name="T26" fmla="*/ 567 w 665"/>
              <a:gd name="T27" fmla="*/ 198 h 233"/>
              <a:gd name="T28" fmla="*/ 604 w 665"/>
              <a:gd name="T29" fmla="*/ 183 h 233"/>
              <a:gd name="T30" fmla="*/ 633 w 665"/>
              <a:gd name="T31" fmla="*/ 165 h 233"/>
              <a:gd name="T32" fmla="*/ 653 w 665"/>
              <a:gd name="T33" fmla="*/ 146 h 233"/>
              <a:gd name="T34" fmla="*/ 664 w 665"/>
              <a:gd name="T35" fmla="*/ 126 h 233"/>
              <a:gd name="T36" fmla="*/ 664 w 665"/>
              <a:gd name="T37" fmla="*/ 106 h 233"/>
              <a:gd name="T38" fmla="*/ 653 w 665"/>
              <a:gd name="T39" fmla="*/ 86 h 233"/>
              <a:gd name="T40" fmla="*/ 633 w 665"/>
              <a:gd name="T41" fmla="*/ 67 h 233"/>
              <a:gd name="T42" fmla="*/ 604 w 665"/>
              <a:gd name="T43" fmla="*/ 49 h 233"/>
              <a:gd name="T44" fmla="*/ 567 w 665"/>
              <a:gd name="T45" fmla="*/ 34 h 233"/>
              <a:gd name="T46" fmla="*/ 523 w 665"/>
              <a:gd name="T47" fmla="*/ 21 h 233"/>
              <a:gd name="T48" fmla="*/ 472 w 665"/>
              <a:gd name="T49" fmla="*/ 11 h 233"/>
              <a:gd name="T50" fmla="*/ 418 w 665"/>
              <a:gd name="T51" fmla="*/ 4 h 233"/>
              <a:gd name="T52" fmla="*/ 361 w 665"/>
              <a:gd name="T53" fmla="*/ 0 h 233"/>
              <a:gd name="T54" fmla="*/ 302 w 665"/>
              <a:gd name="T55" fmla="*/ 0 h 233"/>
              <a:gd name="T56" fmla="*/ 245 w 665"/>
              <a:gd name="T57" fmla="*/ 4 h 233"/>
              <a:gd name="T58" fmla="*/ 192 w 665"/>
              <a:gd name="T59" fmla="*/ 11 h 233"/>
              <a:gd name="T60" fmla="*/ 141 w 665"/>
              <a:gd name="T61" fmla="*/ 21 h 233"/>
              <a:gd name="T62" fmla="*/ 96 w 665"/>
              <a:gd name="T63" fmla="*/ 34 h 233"/>
              <a:gd name="T64" fmla="*/ 60 w 665"/>
              <a:gd name="T65" fmla="*/ 50 h 233"/>
              <a:gd name="T66" fmla="*/ 31 w 665"/>
              <a:gd name="T67" fmla="*/ 67 h 233"/>
              <a:gd name="T68" fmla="*/ 12 w 665"/>
              <a:gd name="T69" fmla="*/ 86 h 233"/>
              <a:gd name="T70" fmla="*/ 1 w 665"/>
              <a:gd name="T71" fmla="*/ 10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9" name="Freeform 11"/>
          <p:cNvSpPr>
            <a:spLocks/>
          </p:cNvSpPr>
          <p:nvPr/>
        </p:nvSpPr>
        <p:spPr bwMode="auto">
          <a:xfrm>
            <a:off x="4191000" y="3429000"/>
            <a:ext cx="1055688" cy="371475"/>
          </a:xfrm>
          <a:custGeom>
            <a:avLst/>
            <a:gdLst>
              <a:gd name="T0" fmla="*/ 1 w 665"/>
              <a:gd name="T1" fmla="*/ 127 h 234"/>
              <a:gd name="T2" fmla="*/ 12 w 665"/>
              <a:gd name="T3" fmla="*/ 147 h 234"/>
              <a:gd name="T4" fmla="*/ 31 w 665"/>
              <a:gd name="T5" fmla="*/ 166 h 234"/>
              <a:gd name="T6" fmla="*/ 60 w 665"/>
              <a:gd name="T7" fmla="*/ 183 h 234"/>
              <a:gd name="T8" fmla="*/ 96 w 665"/>
              <a:gd name="T9" fmla="*/ 199 h 234"/>
              <a:gd name="T10" fmla="*/ 141 w 665"/>
              <a:gd name="T11" fmla="*/ 212 h 234"/>
              <a:gd name="T12" fmla="*/ 192 w 665"/>
              <a:gd name="T13" fmla="*/ 222 h 234"/>
              <a:gd name="T14" fmla="*/ 245 w 665"/>
              <a:gd name="T15" fmla="*/ 229 h 234"/>
              <a:gd name="T16" fmla="*/ 302 w 665"/>
              <a:gd name="T17" fmla="*/ 232 h 234"/>
              <a:gd name="T18" fmla="*/ 361 w 665"/>
              <a:gd name="T19" fmla="*/ 232 h 234"/>
              <a:gd name="T20" fmla="*/ 418 w 665"/>
              <a:gd name="T21" fmla="*/ 229 h 234"/>
              <a:gd name="T22" fmla="*/ 472 w 665"/>
              <a:gd name="T23" fmla="*/ 222 h 234"/>
              <a:gd name="T24" fmla="*/ 523 w 665"/>
              <a:gd name="T25" fmla="*/ 212 h 234"/>
              <a:gd name="T26" fmla="*/ 567 w 665"/>
              <a:gd name="T27" fmla="*/ 199 h 234"/>
              <a:gd name="T28" fmla="*/ 604 w 665"/>
              <a:gd name="T29" fmla="*/ 183 h 234"/>
              <a:gd name="T30" fmla="*/ 633 w 665"/>
              <a:gd name="T31" fmla="*/ 166 h 234"/>
              <a:gd name="T32" fmla="*/ 653 w 665"/>
              <a:gd name="T33" fmla="*/ 147 h 234"/>
              <a:gd name="T34" fmla="*/ 664 w 665"/>
              <a:gd name="T35" fmla="*/ 127 h 234"/>
              <a:gd name="T36" fmla="*/ 664 w 665"/>
              <a:gd name="T37" fmla="*/ 106 h 234"/>
              <a:gd name="T38" fmla="*/ 653 w 665"/>
              <a:gd name="T39" fmla="*/ 87 h 234"/>
              <a:gd name="T40" fmla="*/ 633 w 665"/>
              <a:gd name="T41" fmla="*/ 68 h 234"/>
              <a:gd name="T42" fmla="*/ 604 w 665"/>
              <a:gd name="T43" fmla="*/ 50 h 234"/>
              <a:gd name="T44" fmla="*/ 567 w 665"/>
              <a:gd name="T45" fmla="*/ 34 h 234"/>
              <a:gd name="T46" fmla="*/ 523 w 665"/>
              <a:gd name="T47" fmla="*/ 21 h 234"/>
              <a:gd name="T48" fmla="*/ 472 w 665"/>
              <a:gd name="T49" fmla="*/ 12 h 234"/>
              <a:gd name="T50" fmla="*/ 418 w 665"/>
              <a:gd name="T51" fmla="*/ 5 h 234"/>
              <a:gd name="T52" fmla="*/ 361 w 665"/>
              <a:gd name="T53" fmla="*/ 1 h 234"/>
              <a:gd name="T54" fmla="*/ 302 w 665"/>
              <a:gd name="T55" fmla="*/ 1 h 234"/>
              <a:gd name="T56" fmla="*/ 245 w 665"/>
              <a:gd name="T57" fmla="*/ 5 h 234"/>
              <a:gd name="T58" fmla="*/ 192 w 665"/>
              <a:gd name="T59" fmla="*/ 12 h 234"/>
              <a:gd name="T60" fmla="*/ 141 w 665"/>
              <a:gd name="T61" fmla="*/ 22 h 234"/>
              <a:gd name="T62" fmla="*/ 96 w 665"/>
              <a:gd name="T63" fmla="*/ 35 h 234"/>
              <a:gd name="T64" fmla="*/ 60 w 665"/>
              <a:gd name="T65" fmla="*/ 50 h 234"/>
              <a:gd name="T66" fmla="*/ 31 w 665"/>
              <a:gd name="T67" fmla="*/ 68 h 234"/>
              <a:gd name="T68" fmla="*/ 12 w 665"/>
              <a:gd name="T69" fmla="*/ 87 h 234"/>
              <a:gd name="T70" fmla="*/ 1 w 665"/>
              <a:gd name="T71" fmla="*/ 10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0" name="Freeform 12"/>
          <p:cNvSpPr>
            <a:spLocks/>
          </p:cNvSpPr>
          <p:nvPr/>
        </p:nvSpPr>
        <p:spPr bwMode="auto">
          <a:xfrm>
            <a:off x="3071813" y="3906838"/>
            <a:ext cx="1055687" cy="371475"/>
          </a:xfrm>
          <a:custGeom>
            <a:avLst/>
            <a:gdLst>
              <a:gd name="T0" fmla="*/ 1 w 665"/>
              <a:gd name="T1" fmla="*/ 127 h 234"/>
              <a:gd name="T2" fmla="*/ 10 w 665"/>
              <a:gd name="T3" fmla="*/ 147 h 234"/>
              <a:gd name="T4" fmla="*/ 31 w 665"/>
              <a:gd name="T5" fmla="*/ 166 h 234"/>
              <a:gd name="T6" fmla="*/ 59 w 665"/>
              <a:gd name="T7" fmla="*/ 183 h 234"/>
              <a:gd name="T8" fmla="*/ 96 w 665"/>
              <a:gd name="T9" fmla="*/ 199 h 234"/>
              <a:gd name="T10" fmla="*/ 141 w 665"/>
              <a:gd name="T11" fmla="*/ 212 h 234"/>
              <a:gd name="T12" fmla="*/ 191 w 665"/>
              <a:gd name="T13" fmla="*/ 222 h 234"/>
              <a:gd name="T14" fmla="*/ 245 w 665"/>
              <a:gd name="T15" fmla="*/ 229 h 234"/>
              <a:gd name="T16" fmla="*/ 302 w 665"/>
              <a:gd name="T17" fmla="*/ 232 h 234"/>
              <a:gd name="T18" fmla="*/ 361 w 665"/>
              <a:gd name="T19" fmla="*/ 232 h 234"/>
              <a:gd name="T20" fmla="*/ 418 w 665"/>
              <a:gd name="T21" fmla="*/ 229 h 234"/>
              <a:gd name="T22" fmla="*/ 472 w 665"/>
              <a:gd name="T23" fmla="*/ 222 h 234"/>
              <a:gd name="T24" fmla="*/ 522 w 665"/>
              <a:gd name="T25" fmla="*/ 212 h 234"/>
              <a:gd name="T26" fmla="*/ 565 w 665"/>
              <a:gd name="T27" fmla="*/ 199 h 234"/>
              <a:gd name="T28" fmla="*/ 603 w 665"/>
              <a:gd name="T29" fmla="*/ 183 h 234"/>
              <a:gd name="T30" fmla="*/ 632 w 665"/>
              <a:gd name="T31" fmla="*/ 166 h 234"/>
              <a:gd name="T32" fmla="*/ 653 w 665"/>
              <a:gd name="T33" fmla="*/ 147 h 234"/>
              <a:gd name="T34" fmla="*/ 662 w 665"/>
              <a:gd name="T35" fmla="*/ 127 h 234"/>
              <a:gd name="T36" fmla="*/ 662 w 665"/>
              <a:gd name="T37" fmla="*/ 106 h 234"/>
              <a:gd name="T38" fmla="*/ 653 w 665"/>
              <a:gd name="T39" fmla="*/ 86 h 234"/>
              <a:gd name="T40" fmla="*/ 632 w 665"/>
              <a:gd name="T41" fmla="*/ 68 h 234"/>
              <a:gd name="T42" fmla="*/ 603 w 665"/>
              <a:gd name="T43" fmla="*/ 50 h 234"/>
              <a:gd name="T44" fmla="*/ 565 w 665"/>
              <a:gd name="T45" fmla="*/ 34 h 234"/>
              <a:gd name="T46" fmla="*/ 522 w 665"/>
              <a:gd name="T47" fmla="*/ 21 h 234"/>
              <a:gd name="T48" fmla="*/ 472 w 665"/>
              <a:gd name="T49" fmla="*/ 11 h 234"/>
              <a:gd name="T50" fmla="*/ 416 w 665"/>
              <a:gd name="T51" fmla="*/ 5 h 234"/>
              <a:gd name="T52" fmla="*/ 361 w 665"/>
              <a:gd name="T53" fmla="*/ 1 h 234"/>
              <a:gd name="T54" fmla="*/ 302 w 665"/>
              <a:gd name="T55" fmla="*/ 1 h 234"/>
              <a:gd name="T56" fmla="*/ 245 w 665"/>
              <a:gd name="T57" fmla="*/ 5 h 234"/>
              <a:gd name="T58" fmla="*/ 191 w 665"/>
              <a:gd name="T59" fmla="*/ 12 h 234"/>
              <a:gd name="T60" fmla="*/ 141 w 665"/>
              <a:gd name="T61" fmla="*/ 21 h 234"/>
              <a:gd name="T62" fmla="*/ 96 w 665"/>
              <a:gd name="T63" fmla="*/ 35 h 234"/>
              <a:gd name="T64" fmla="*/ 59 w 665"/>
              <a:gd name="T65" fmla="*/ 50 h 234"/>
              <a:gd name="T66" fmla="*/ 31 w 665"/>
              <a:gd name="T67" fmla="*/ 68 h 234"/>
              <a:gd name="T68" fmla="*/ 10 w 665"/>
              <a:gd name="T69" fmla="*/ 86 h 234"/>
              <a:gd name="T70" fmla="*/ 1 w 665"/>
              <a:gd name="T71" fmla="*/ 10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1" name="Freeform 13"/>
          <p:cNvSpPr>
            <a:spLocks/>
          </p:cNvSpPr>
          <p:nvPr/>
        </p:nvSpPr>
        <p:spPr bwMode="auto">
          <a:xfrm>
            <a:off x="4138613" y="4364038"/>
            <a:ext cx="1176337" cy="609600"/>
          </a:xfrm>
          <a:custGeom>
            <a:avLst/>
            <a:gdLst>
              <a:gd name="T0" fmla="*/ 0 w 741"/>
              <a:gd name="T1" fmla="*/ 191 h 384"/>
              <a:gd name="T2" fmla="*/ 365 w 741"/>
              <a:gd name="T3" fmla="*/ 0 h 384"/>
              <a:gd name="T4" fmla="*/ 740 w 741"/>
              <a:gd name="T5" fmla="*/ 198 h 384"/>
              <a:gd name="T6" fmla="*/ 365 w 741"/>
              <a:gd name="T7" fmla="*/ 383 h 384"/>
              <a:gd name="T8" fmla="*/ 0 w 741"/>
              <a:gd name="T9" fmla="*/ 191 h 384"/>
            </a:gdLst>
            <a:ahLst/>
            <a:cxnLst>
              <a:cxn ang="0">
                <a:pos x="T0" y="T1"/>
              </a:cxn>
              <a:cxn ang="0">
                <a:pos x="T2" y="T3"/>
              </a:cxn>
              <a:cxn ang="0">
                <a:pos x="T4" y="T5"/>
              </a:cxn>
              <a:cxn ang="0">
                <a:pos x="T6" y="T7"/>
              </a:cxn>
              <a:cxn ang="0">
                <a:pos x="T8" y="T9"/>
              </a:cxn>
            </a:cxnLst>
            <a:rect l="0" t="0" r="r" b="b"/>
            <a:pathLst>
              <a:path w="741" h="384">
                <a:moveTo>
                  <a:pt x="0" y="191"/>
                </a:moveTo>
                <a:lnTo>
                  <a:pt x="365" y="0"/>
                </a:lnTo>
                <a:lnTo>
                  <a:pt x="740" y="198"/>
                </a:lnTo>
                <a:lnTo>
                  <a:pt x="365" y="383"/>
                </a:lnTo>
                <a:lnTo>
                  <a:pt x="0" y="19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2" name="Freeform 14"/>
          <p:cNvSpPr>
            <a:spLocks/>
          </p:cNvSpPr>
          <p:nvPr/>
        </p:nvSpPr>
        <p:spPr bwMode="auto">
          <a:xfrm>
            <a:off x="2081213" y="4505325"/>
            <a:ext cx="1249362" cy="331788"/>
          </a:xfrm>
          <a:custGeom>
            <a:avLst/>
            <a:gdLst>
              <a:gd name="T0" fmla="*/ 786 w 787"/>
              <a:gd name="T1" fmla="*/ 208 h 209"/>
              <a:gd name="T2" fmla="*/ 786 w 787"/>
              <a:gd name="T3" fmla="*/ 0 h 209"/>
              <a:gd name="T4" fmla="*/ 0 w 787"/>
              <a:gd name="T5" fmla="*/ 0 h 209"/>
              <a:gd name="T6" fmla="*/ 0 w 787"/>
              <a:gd name="T7" fmla="*/ 208 h 209"/>
              <a:gd name="T8" fmla="*/ 786 w 787"/>
              <a:gd name="T9" fmla="*/ 208 h 209"/>
            </a:gdLst>
            <a:ahLst/>
            <a:cxnLst>
              <a:cxn ang="0">
                <a:pos x="T0" y="T1"/>
              </a:cxn>
              <a:cxn ang="0">
                <a:pos x="T2" y="T3"/>
              </a:cxn>
              <a:cxn ang="0">
                <a:pos x="T4" y="T5"/>
              </a:cxn>
              <a:cxn ang="0">
                <a:pos x="T6" y="T7"/>
              </a:cxn>
              <a:cxn ang="0">
                <a:pos x="T8" y="T9"/>
              </a:cxn>
            </a:cxnLst>
            <a:rect l="0" t="0" r="r" b="b"/>
            <a:pathLst>
              <a:path w="787" h="209">
                <a:moveTo>
                  <a:pt x="786" y="208"/>
                </a:moveTo>
                <a:lnTo>
                  <a:pt x="786" y="0"/>
                </a:lnTo>
                <a:lnTo>
                  <a:pt x="0" y="0"/>
                </a:lnTo>
                <a:lnTo>
                  <a:pt x="0" y="208"/>
                </a:lnTo>
                <a:lnTo>
                  <a:pt x="786" y="20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3" name="Freeform 15"/>
          <p:cNvSpPr>
            <a:spLocks/>
          </p:cNvSpPr>
          <p:nvPr/>
        </p:nvSpPr>
        <p:spPr bwMode="auto">
          <a:xfrm>
            <a:off x="6299200" y="3646488"/>
            <a:ext cx="1058863" cy="371475"/>
          </a:xfrm>
          <a:custGeom>
            <a:avLst/>
            <a:gdLst>
              <a:gd name="T0" fmla="*/ 664 w 667"/>
              <a:gd name="T1" fmla="*/ 107 h 234"/>
              <a:gd name="T2" fmla="*/ 655 w 667"/>
              <a:gd name="T3" fmla="*/ 86 h 234"/>
              <a:gd name="T4" fmla="*/ 634 w 667"/>
              <a:gd name="T5" fmla="*/ 67 h 234"/>
              <a:gd name="T6" fmla="*/ 606 w 667"/>
              <a:gd name="T7" fmla="*/ 50 h 234"/>
              <a:gd name="T8" fmla="*/ 568 w 667"/>
              <a:gd name="T9" fmla="*/ 35 h 234"/>
              <a:gd name="T10" fmla="*/ 524 w 667"/>
              <a:gd name="T11" fmla="*/ 21 h 234"/>
              <a:gd name="T12" fmla="*/ 474 w 667"/>
              <a:gd name="T13" fmla="*/ 11 h 234"/>
              <a:gd name="T14" fmla="*/ 419 w 667"/>
              <a:gd name="T15" fmla="*/ 4 h 234"/>
              <a:gd name="T16" fmla="*/ 362 w 667"/>
              <a:gd name="T17" fmla="*/ 1 h 234"/>
              <a:gd name="T18" fmla="*/ 304 w 667"/>
              <a:gd name="T19" fmla="*/ 1 h 234"/>
              <a:gd name="T20" fmla="*/ 247 w 667"/>
              <a:gd name="T21" fmla="*/ 4 h 234"/>
              <a:gd name="T22" fmla="*/ 192 w 667"/>
              <a:gd name="T23" fmla="*/ 11 h 234"/>
              <a:gd name="T24" fmla="*/ 143 w 667"/>
              <a:gd name="T25" fmla="*/ 21 h 234"/>
              <a:gd name="T26" fmla="*/ 98 w 667"/>
              <a:gd name="T27" fmla="*/ 35 h 234"/>
              <a:gd name="T28" fmla="*/ 60 w 667"/>
              <a:gd name="T29" fmla="*/ 50 h 234"/>
              <a:gd name="T30" fmla="*/ 31 w 667"/>
              <a:gd name="T31" fmla="*/ 67 h 234"/>
              <a:gd name="T32" fmla="*/ 12 w 667"/>
              <a:gd name="T33" fmla="*/ 86 h 234"/>
              <a:gd name="T34" fmla="*/ 2 w 667"/>
              <a:gd name="T35" fmla="*/ 107 h 234"/>
              <a:gd name="T36" fmla="*/ 2 w 667"/>
              <a:gd name="T37" fmla="*/ 127 h 234"/>
              <a:gd name="T38" fmla="*/ 12 w 667"/>
              <a:gd name="T39" fmla="*/ 147 h 234"/>
              <a:gd name="T40" fmla="*/ 31 w 667"/>
              <a:gd name="T41" fmla="*/ 166 h 234"/>
              <a:gd name="T42" fmla="*/ 60 w 667"/>
              <a:gd name="T43" fmla="*/ 183 h 234"/>
              <a:gd name="T44" fmla="*/ 98 w 667"/>
              <a:gd name="T45" fmla="*/ 199 h 234"/>
              <a:gd name="T46" fmla="*/ 143 w 667"/>
              <a:gd name="T47" fmla="*/ 212 h 234"/>
              <a:gd name="T48" fmla="*/ 192 w 667"/>
              <a:gd name="T49" fmla="*/ 222 h 234"/>
              <a:gd name="T50" fmla="*/ 247 w 667"/>
              <a:gd name="T51" fmla="*/ 229 h 234"/>
              <a:gd name="T52" fmla="*/ 304 w 667"/>
              <a:gd name="T53" fmla="*/ 232 h 234"/>
              <a:gd name="T54" fmla="*/ 362 w 667"/>
              <a:gd name="T55" fmla="*/ 232 h 234"/>
              <a:gd name="T56" fmla="*/ 419 w 667"/>
              <a:gd name="T57" fmla="*/ 229 h 234"/>
              <a:gd name="T58" fmla="*/ 474 w 667"/>
              <a:gd name="T59" fmla="*/ 222 h 234"/>
              <a:gd name="T60" fmla="*/ 524 w 667"/>
              <a:gd name="T61" fmla="*/ 212 h 234"/>
              <a:gd name="T62" fmla="*/ 568 w 667"/>
              <a:gd name="T63" fmla="*/ 199 h 234"/>
              <a:gd name="T64" fmla="*/ 606 w 667"/>
              <a:gd name="T65" fmla="*/ 183 h 234"/>
              <a:gd name="T66" fmla="*/ 634 w 667"/>
              <a:gd name="T67" fmla="*/ 166 h 234"/>
              <a:gd name="T68" fmla="*/ 655 w 667"/>
              <a:gd name="T69" fmla="*/ 147 h 234"/>
              <a:gd name="T70" fmla="*/ 664 w 667"/>
              <a:gd name="T71" fmla="*/ 1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4" name="Rectangle 16"/>
          <p:cNvSpPr>
            <a:spLocks noChangeArrowheads="1"/>
          </p:cNvSpPr>
          <p:nvPr/>
        </p:nvSpPr>
        <p:spPr bwMode="auto">
          <a:xfrm>
            <a:off x="3384550" y="3902075"/>
            <a:ext cx="430213"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lot</a:t>
            </a:r>
          </a:p>
        </p:txBody>
      </p:sp>
      <p:sp>
        <p:nvSpPr>
          <p:cNvPr id="15" name="Freeform 17"/>
          <p:cNvSpPr>
            <a:spLocks/>
          </p:cNvSpPr>
          <p:nvPr/>
        </p:nvSpPr>
        <p:spPr bwMode="auto">
          <a:xfrm>
            <a:off x="6299200" y="4514850"/>
            <a:ext cx="1474788" cy="361950"/>
          </a:xfrm>
          <a:custGeom>
            <a:avLst/>
            <a:gdLst>
              <a:gd name="T0" fmla="*/ 928 w 929"/>
              <a:gd name="T1" fmla="*/ 227 h 228"/>
              <a:gd name="T2" fmla="*/ 928 w 929"/>
              <a:gd name="T3" fmla="*/ 0 h 228"/>
              <a:gd name="T4" fmla="*/ 0 w 929"/>
              <a:gd name="T5" fmla="*/ 0 h 228"/>
              <a:gd name="T6" fmla="*/ 0 w 929"/>
              <a:gd name="T7" fmla="*/ 227 h 228"/>
              <a:gd name="T8" fmla="*/ 928 w 929"/>
              <a:gd name="T9" fmla="*/ 227 h 228"/>
            </a:gdLst>
            <a:ahLst/>
            <a:cxnLst>
              <a:cxn ang="0">
                <a:pos x="T0" y="T1"/>
              </a:cxn>
              <a:cxn ang="0">
                <a:pos x="T2" y="T3"/>
              </a:cxn>
              <a:cxn ang="0">
                <a:pos x="T4" y="T5"/>
              </a:cxn>
              <a:cxn ang="0">
                <a:pos x="T6" y="T7"/>
              </a:cxn>
              <a:cxn ang="0">
                <a:pos x="T8" y="T9"/>
              </a:cxn>
            </a:cxnLst>
            <a:rect l="0" t="0" r="r" b="b"/>
            <a:pathLst>
              <a:path w="929" h="228">
                <a:moveTo>
                  <a:pt x="928" y="227"/>
                </a:moveTo>
                <a:lnTo>
                  <a:pt x="928" y="0"/>
                </a:lnTo>
                <a:lnTo>
                  <a:pt x="0" y="0"/>
                </a:lnTo>
                <a:lnTo>
                  <a:pt x="0" y="227"/>
                </a:lnTo>
                <a:lnTo>
                  <a:pt x="928" y="22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6" name="Freeform 18"/>
          <p:cNvSpPr>
            <a:spLocks/>
          </p:cNvSpPr>
          <p:nvPr/>
        </p:nvSpPr>
        <p:spPr bwMode="auto">
          <a:xfrm>
            <a:off x="4138613" y="5176838"/>
            <a:ext cx="1404937" cy="609600"/>
          </a:xfrm>
          <a:custGeom>
            <a:avLst/>
            <a:gdLst>
              <a:gd name="T0" fmla="*/ 0 w 885"/>
              <a:gd name="T1" fmla="*/ 192 h 384"/>
              <a:gd name="T2" fmla="*/ 436 w 885"/>
              <a:gd name="T3" fmla="*/ 0 h 384"/>
              <a:gd name="T4" fmla="*/ 884 w 885"/>
              <a:gd name="T5" fmla="*/ 198 h 384"/>
              <a:gd name="T6" fmla="*/ 436 w 885"/>
              <a:gd name="T7" fmla="*/ 383 h 384"/>
              <a:gd name="T8" fmla="*/ 0 w 885"/>
              <a:gd name="T9" fmla="*/ 192 h 384"/>
            </a:gdLst>
            <a:ahLst/>
            <a:cxnLst>
              <a:cxn ang="0">
                <a:pos x="T0" y="T1"/>
              </a:cxn>
              <a:cxn ang="0">
                <a:pos x="T2" y="T3"/>
              </a:cxn>
              <a:cxn ang="0">
                <a:pos x="T4" y="T5"/>
              </a:cxn>
              <a:cxn ang="0">
                <a:pos x="T6" y="T7"/>
              </a:cxn>
              <a:cxn ang="0">
                <a:pos x="T8" y="T9"/>
              </a:cxn>
            </a:cxnLst>
            <a:rect l="0" t="0" r="r" b="b"/>
            <a:pathLst>
              <a:path w="885" h="384">
                <a:moveTo>
                  <a:pt x="0" y="192"/>
                </a:moveTo>
                <a:lnTo>
                  <a:pt x="436" y="0"/>
                </a:lnTo>
                <a:lnTo>
                  <a:pt x="884" y="198"/>
                </a:lnTo>
                <a:lnTo>
                  <a:pt x="436" y="383"/>
                </a:lnTo>
                <a:lnTo>
                  <a:pt x="0" y="19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17" name="Rectangle 19"/>
          <p:cNvSpPr>
            <a:spLocks noChangeArrowheads="1"/>
          </p:cNvSpPr>
          <p:nvPr/>
        </p:nvSpPr>
        <p:spPr bwMode="auto">
          <a:xfrm>
            <a:off x="2314575" y="3608388"/>
            <a:ext cx="7112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name</a:t>
            </a:r>
          </a:p>
        </p:txBody>
      </p:sp>
      <p:sp>
        <p:nvSpPr>
          <p:cNvPr id="18" name="Rectangle 20"/>
          <p:cNvSpPr>
            <a:spLocks noChangeArrowheads="1"/>
          </p:cNvSpPr>
          <p:nvPr/>
        </p:nvSpPr>
        <p:spPr bwMode="auto">
          <a:xfrm>
            <a:off x="6496050" y="3617913"/>
            <a:ext cx="83502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dname</a:t>
            </a:r>
          </a:p>
        </p:txBody>
      </p:sp>
      <p:sp>
        <p:nvSpPr>
          <p:cNvPr id="19" name="Rectangle 21"/>
          <p:cNvSpPr>
            <a:spLocks noChangeArrowheads="1"/>
          </p:cNvSpPr>
          <p:nvPr/>
        </p:nvSpPr>
        <p:spPr bwMode="auto">
          <a:xfrm>
            <a:off x="7512050" y="3900488"/>
            <a:ext cx="85725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budget</a:t>
            </a:r>
          </a:p>
        </p:txBody>
      </p:sp>
      <p:sp>
        <p:nvSpPr>
          <p:cNvPr id="20" name="Rectangle 22"/>
          <p:cNvSpPr>
            <a:spLocks noChangeArrowheads="1"/>
          </p:cNvSpPr>
          <p:nvPr/>
        </p:nvSpPr>
        <p:spPr bwMode="auto">
          <a:xfrm>
            <a:off x="5637213" y="3900488"/>
            <a:ext cx="4857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did</a:t>
            </a:r>
          </a:p>
        </p:txBody>
      </p:sp>
      <p:sp>
        <p:nvSpPr>
          <p:cNvPr id="21" name="Rectangle 23"/>
          <p:cNvSpPr>
            <a:spLocks noChangeArrowheads="1"/>
          </p:cNvSpPr>
          <p:nvPr/>
        </p:nvSpPr>
        <p:spPr bwMode="auto">
          <a:xfrm>
            <a:off x="4437063" y="3422650"/>
            <a:ext cx="700087"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since</a:t>
            </a:r>
          </a:p>
        </p:txBody>
      </p:sp>
      <p:sp>
        <p:nvSpPr>
          <p:cNvPr id="22" name="Rectangle 24"/>
          <p:cNvSpPr>
            <a:spLocks noChangeArrowheads="1"/>
          </p:cNvSpPr>
          <p:nvPr/>
        </p:nvSpPr>
        <p:spPr bwMode="auto">
          <a:xfrm>
            <a:off x="2314575" y="3608388"/>
            <a:ext cx="7112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name</a:t>
            </a:r>
          </a:p>
        </p:txBody>
      </p:sp>
      <p:sp>
        <p:nvSpPr>
          <p:cNvPr id="23" name="Rectangle 25"/>
          <p:cNvSpPr>
            <a:spLocks noChangeArrowheads="1"/>
          </p:cNvSpPr>
          <p:nvPr/>
        </p:nvSpPr>
        <p:spPr bwMode="auto">
          <a:xfrm>
            <a:off x="6496050" y="3617913"/>
            <a:ext cx="83502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dname</a:t>
            </a:r>
          </a:p>
        </p:txBody>
      </p:sp>
      <p:sp>
        <p:nvSpPr>
          <p:cNvPr id="24" name="Rectangle 26"/>
          <p:cNvSpPr>
            <a:spLocks noChangeArrowheads="1"/>
          </p:cNvSpPr>
          <p:nvPr/>
        </p:nvSpPr>
        <p:spPr bwMode="auto">
          <a:xfrm>
            <a:off x="7512050" y="3900488"/>
            <a:ext cx="85725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budget</a:t>
            </a:r>
          </a:p>
        </p:txBody>
      </p:sp>
      <p:sp>
        <p:nvSpPr>
          <p:cNvPr id="25" name="Rectangle 27"/>
          <p:cNvSpPr>
            <a:spLocks noChangeArrowheads="1"/>
          </p:cNvSpPr>
          <p:nvPr/>
        </p:nvSpPr>
        <p:spPr bwMode="auto">
          <a:xfrm>
            <a:off x="5637213" y="3900488"/>
            <a:ext cx="4857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did</a:t>
            </a:r>
          </a:p>
        </p:txBody>
      </p:sp>
      <p:sp>
        <p:nvSpPr>
          <p:cNvPr id="26" name="Rectangle 28"/>
          <p:cNvSpPr>
            <a:spLocks noChangeArrowheads="1"/>
          </p:cNvSpPr>
          <p:nvPr/>
        </p:nvSpPr>
        <p:spPr bwMode="auto">
          <a:xfrm>
            <a:off x="4437063" y="3422650"/>
            <a:ext cx="700087"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since</a:t>
            </a:r>
          </a:p>
        </p:txBody>
      </p:sp>
      <p:sp>
        <p:nvSpPr>
          <p:cNvPr id="27" name="Rectangle 29"/>
          <p:cNvSpPr>
            <a:spLocks noChangeArrowheads="1"/>
          </p:cNvSpPr>
          <p:nvPr/>
        </p:nvSpPr>
        <p:spPr bwMode="auto">
          <a:xfrm>
            <a:off x="4176713" y="4514850"/>
            <a:ext cx="1049337"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Manages</a:t>
            </a:r>
          </a:p>
        </p:txBody>
      </p:sp>
      <p:sp>
        <p:nvSpPr>
          <p:cNvPr id="28" name="Rectangle 30"/>
          <p:cNvSpPr>
            <a:spLocks noChangeArrowheads="1"/>
          </p:cNvSpPr>
          <p:nvPr/>
        </p:nvSpPr>
        <p:spPr bwMode="auto">
          <a:xfrm>
            <a:off x="4438650" y="6135688"/>
            <a:ext cx="700088"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since</a:t>
            </a:r>
          </a:p>
        </p:txBody>
      </p:sp>
      <p:sp>
        <p:nvSpPr>
          <p:cNvPr id="29" name="Rectangle 31"/>
          <p:cNvSpPr>
            <a:spLocks noChangeArrowheads="1"/>
          </p:cNvSpPr>
          <p:nvPr/>
        </p:nvSpPr>
        <p:spPr bwMode="auto">
          <a:xfrm>
            <a:off x="6351588" y="4497388"/>
            <a:ext cx="1422400"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Departments</a:t>
            </a:r>
          </a:p>
        </p:txBody>
      </p:sp>
      <p:sp>
        <p:nvSpPr>
          <p:cNvPr id="30" name="Rectangle 32"/>
          <p:cNvSpPr>
            <a:spLocks noChangeArrowheads="1"/>
          </p:cNvSpPr>
          <p:nvPr/>
        </p:nvSpPr>
        <p:spPr bwMode="auto">
          <a:xfrm>
            <a:off x="2157413" y="4498975"/>
            <a:ext cx="1252537"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Employees</a:t>
            </a:r>
          </a:p>
        </p:txBody>
      </p:sp>
      <p:sp>
        <p:nvSpPr>
          <p:cNvPr id="31" name="Rectangle 33"/>
          <p:cNvSpPr>
            <a:spLocks noChangeArrowheads="1"/>
          </p:cNvSpPr>
          <p:nvPr/>
        </p:nvSpPr>
        <p:spPr bwMode="auto">
          <a:xfrm>
            <a:off x="1392238" y="3890963"/>
            <a:ext cx="53022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u="sng">
                <a:solidFill>
                  <a:srgbClr val="000000"/>
                </a:solidFill>
                <a:latin typeface="Arial" panose="020B0604020202020204" pitchFamily="34" charset="0"/>
              </a:rPr>
              <a:t>ssn</a:t>
            </a:r>
          </a:p>
        </p:txBody>
      </p:sp>
      <p:sp>
        <p:nvSpPr>
          <p:cNvPr id="32" name="Rectangle 34"/>
          <p:cNvSpPr>
            <a:spLocks noChangeArrowheads="1"/>
          </p:cNvSpPr>
          <p:nvPr/>
        </p:nvSpPr>
        <p:spPr bwMode="auto">
          <a:xfrm>
            <a:off x="4346575" y="5300663"/>
            <a:ext cx="10953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s-ES_tradnl" sz="1600" b="1">
                <a:solidFill>
                  <a:srgbClr val="000000"/>
                </a:solidFill>
                <a:latin typeface="Arial" panose="020B0604020202020204" pitchFamily="34" charset="0"/>
              </a:rPr>
              <a:t>Works_In</a:t>
            </a:r>
          </a:p>
        </p:txBody>
      </p:sp>
      <p:sp>
        <p:nvSpPr>
          <p:cNvPr id="33" name="Line 35"/>
          <p:cNvSpPr>
            <a:spLocks noChangeShapeType="1"/>
          </p:cNvSpPr>
          <p:nvPr/>
        </p:nvSpPr>
        <p:spPr bwMode="auto">
          <a:xfrm>
            <a:off x="1657350" y="4300538"/>
            <a:ext cx="646113" cy="2079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4" name="Line 36"/>
          <p:cNvSpPr>
            <a:spLocks noChangeShapeType="1"/>
          </p:cNvSpPr>
          <p:nvPr/>
        </p:nvSpPr>
        <p:spPr bwMode="auto">
          <a:xfrm>
            <a:off x="2600325" y="4019550"/>
            <a:ext cx="0" cy="488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5" name="Line 37"/>
          <p:cNvSpPr>
            <a:spLocks noChangeShapeType="1"/>
          </p:cNvSpPr>
          <p:nvPr/>
        </p:nvSpPr>
        <p:spPr bwMode="auto">
          <a:xfrm flipH="1">
            <a:off x="2911475" y="4300538"/>
            <a:ext cx="668338" cy="2079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6" name="Line 38"/>
          <p:cNvSpPr>
            <a:spLocks noChangeShapeType="1"/>
          </p:cNvSpPr>
          <p:nvPr/>
        </p:nvSpPr>
        <p:spPr bwMode="auto">
          <a:xfrm flipV="1">
            <a:off x="4716463" y="3757613"/>
            <a:ext cx="0" cy="59531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7" name="Line 39"/>
          <p:cNvSpPr>
            <a:spLocks noChangeShapeType="1"/>
          </p:cNvSpPr>
          <p:nvPr/>
        </p:nvSpPr>
        <p:spPr bwMode="auto">
          <a:xfrm>
            <a:off x="5865813" y="4300538"/>
            <a:ext cx="838200" cy="2079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8" name="Line 40"/>
          <p:cNvSpPr>
            <a:spLocks noChangeShapeType="1"/>
          </p:cNvSpPr>
          <p:nvPr/>
        </p:nvSpPr>
        <p:spPr bwMode="auto">
          <a:xfrm>
            <a:off x="6831013" y="4019550"/>
            <a:ext cx="0" cy="488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9" name="Line 41"/>
          <p:cNvSpPr>
            <a:spLocks noChangeShapeType="1"/>
          </p:cNvSpPr>
          <p:nvPr/>
        </p:nvSpPr>
        <p:spPr bwMode="auto">
          <a:xfrm flipH="1">
            <a:off x="7286625" y="4300538"/>
            <a:ext cx="547688" cy="22701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0" name="Line 42"/>
          <p:cNvSpPr>
            <a:spLocks noChangeShapeType="1"/>
          </p:cNvSpPr>
          <p:nvPr/>
        </p:nvSpPr>
        <p:spPr bwMode="auto">
          <a:xfrm flipH="1">
            <a:off x="4710113" y="5783263"/>
            <a:ext cx="13335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 name="Line 43"/>
          <p:cNvSpPr>
            <a:spLocks noChangeShapeType="1"/>
          </p:cNvSpPr>
          <p:nvPr/>
        </p:nvSpPr>
        <p:spPr bwMode="auto">
          <a:xfrm>
            <a:off x="5324475" y="4675188"/>
            <a:ext cx="920750" cy="0"/>
          </a:xfrm>
          <a:prstGeom prst="line">
            <a:avLst/>
          </a:prstGeom>
          <a:noFill/>
          <a:ln w="50800">
            <a:solidFill>
              <a:schemeClr val="tx2"/>
            </a:solidFill>
            <a:round/>
            <a:headEnd type="stealth"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2" name="Line 44"/>
          <p:cNvSpPr>
            <a:spLocks noChangeShapeType="1"/>
          </p:cNvSpPr>
          <p:nvPr/>
        </p:nvSpPr>
        <p:spPr bwMode="auto">
          <a:xfrm flipH="1">
            <a:off x="3348038" y="4675188"/>
            <a:ext cx="76676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3" name="Line 45"/>
          <p:cNvSpPr>
            <a:spLocks noChangeShapeType="1"/>
          </p:cNvSpPr>
          <p:nvPr/>
        </p:nvSpPr>
        <p:spPr bwMode="auto">
          <a:xfrm flipH="1" flipV="1">
            <a:off x="3295650" y="4721225"/>
            <a:ext cx="830263" cy="773113"/>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4" name="Line 46"/>
          <p:cNvSpPr>
            <a:spLocks noChangeShapeType="1"/>
          </p:cNvSpPr>
          <p:nvPr/>
        </p:nvSpPr>
        <p:spPr bwMode="auto">
          <a:xfrm flipV="1">
            <a:off x="5543550" y="4870450"/>
            <a:ext cx="1066800" cy="650875"/>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xmlns="" val="484045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55</TotalTime>
  <Words>3907</Words>
  <Application>Microsoft Office PowerPoint</Application>
  <PresentationFormat>Custom</PresentationFormat>
  <Paragraphs>993</Paragraphs>
  <Slides>77</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Concourse</vt:lpstr>
      <vt:lpstr>VISIO</vt:lpstr>
      <vt:lpstr>Slide 1</vt:lpstr>
      <vt:lpstr>Slide 2</vt:lpstr>
      <vt:lpstr>Overview of Database Design (cont.)</vt:lpstr>
      <vt:lpstr>ER Model Basics</vt:lpstr>
      <vt:lpstr>ER Model Basics (Contd.)</vt:lpstr>
      <vt:lpstr>Slide 6</vt:lpstr>
      <vt:lpstr>Key Constraints (a.k.a. Cardinality)</vt:lpstr>
      <vt:lpstr>Key Constraints (ternary relationships)</vt:lpstr>
      <vt:lpstr>Participation Constraints</vt:lpstr>
      <vt:lpstr>Weak Entities</vt:lpstr>
      <vt:lpstr>ISA (`is a’) Hierarchies</vt:lpstr>
      <vt:lpstr>Aggregation</vt:lpstr>
      <vt:lpstr>Conceptual Design Using the ER Model</vt:lpstr>
      <vt:lpstr>Key in a table</vt:lpstr>
      <vt:lpstr>Slide 15</vt:lpstr>
      <vt:lpstr>Primary Key &amp; Foreign</vt:lpstr>
      <vt:lpstr>Examples from Premier Database – Primary Key</vt:lpstr>
      <vt:lpstr>Examples from Premier Database – Primary Key</vt:lpstr>
      <vt:lpstr>Examples from Premier Database – Primary Key</vt:lpstr>
      <vt:lpstr>Examples from Premier Database – Foreign Key</vt:lpstr>
      <vt:lpstr>Notation example</vt:lpstr>
      <vt:lpstr>Notation example</vt:lpstr>
      <vt:lpstr>Referential Integrity</vt:lpstr>
      <vt:lpstr>Referential Integrity</vt:lpstr>
      <vt:lpstr>Referential Integrity</vt:lpstr>
      <vt:lpstr>Notations used in ER diagram</vt:lpstr>
      <vt:lpstr>Notations used in ER diagram</vt:lpstr>
      <vt:lpstr>Translating ER Model to Relational Model</vt:lpstr>
      <vt:lpstr>Review - Concepts</vt:lpstr>
      <vt:lpstr>Review - Example</vt:lpstr>
      <vt:lpstr>From ER Model to Relational Model</vt:lpstr>
      <vt:lpstr>Example – Strong Entity Set</vt:lpstr>
      <vt:lpstr>Representation of Weak Entity Set</vt:lpstr>
      <vt:lpstr>Example – Weak Entity Set</vt:lpstr>
      <vt:lpstr>Representation of Relationship Set</vt:lpstr>
      <vt:lpstr>Representing Relationship Set Unary/Binary Relationship</vt:lpstr>
      <vt:lpstr>Example – One-to-One Relationship Set</vt:lpstr>
      <vt:lpstr>Example – One-to-One Relationship Set</vt:lpstr>
      <vt:lpstr>Representing Relationship Set Unary/Binary Relationship</vt:lpstr>
      <vt:lpstr>Example – Many-to-One Relationship Set</vt:lpstr>
      <vt:lpstr>Representing Relationship Set Unary/Binary Relationship</vt:lpstr>
      <vt:lpstr>Representing Relationship Set N-ary Relationship</vt:lpstr>
      <vt:lpstr>Example – N-ary Relationship Set</vt:lpstr>
      <vt:lpstr>Representing Relationship Set Identifying Relationship</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Query Processing</vt:lpstr>
      <vt:lpstr>Basic Steps in Query Processing</vt:lpstr>
      <vt:lpstr>Basic Steps in Query Processing (Cont.)</vt:lpstr>
      <vt:lpstr>Basic Steps in Query Processing : Optimization</vt:lpstr>
      <vt:lpstr>Relational Algebra</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SAI AATHMIKAA</dc:creator>
  <cp:lastModifiedBy>SriVidhya</cp:lastModifiedBy>
  <cp:revision>19</cp:revision>
  <dcterms:created xsi:type="dcterms:W3CDTF">2017-07-20T18:31:16Z</dcterms:created>
  <dcterms:modified xsi:type="dcterms:W3CDTF">2017-08-16T03:37:59Z</dcterms:modified>
</cp:coreProperties>
</file>