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C7F1A-0E1B-4733-9CEE-3A96F12748BE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4D6FB-E154-4AAA-996A-5E9F498F57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E36459-7720-42E7-9D74-6C11201CBD55}" type="slidenum">
              <a:rPr lang="en-US"/>
              <a:pPr/>
              <a:t>2</a:t>
            </a:fld>
            <a:endParaRPr lang="en-US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5425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9568FC-DB5A-4240-818E-A9509A776D41}" type="slidenum">
              <a:rPr lang="en-US"/>
              <a:pPr/>
              <a:t>3</a:t>
            </a:fld>
            <a:endParaRPr lang="en-US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5425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C56981-FAF6-4732-BA90-1BE5F907EB72}" type="slidenum">
              <a:rPr lang="en-US"/>
              <a:pPr/>
              <a:t>4</a:t>
            </a:fld>
            <a:endParaRPr lang="en-US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5425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FB09DE-3711-4F6E-AB3E-90F24AB4CDC4}" type="slidenum">
              <a:rPr lang="en-US"/>
              <a:pPr/>
              <a:t>7</a:t>
            </a:fld>
            <a:endParaRPr lang="en-US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5425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21F69-0C4F-4C97-8BED-D8F3727E3D9F}" type="slidenum">
              <a:rPr lang="en-US"/>
              <a:pPr/>
              <a:t>8</a:t>
            </a:fld>
            <a:endParaRPr lang="en-US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5425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53840A-80DF-4D22-9D1F-98BEC0477543}" type="slidenum">
              <a:rPr lang="en-US"/>
              <a:pPr/>
              <a:t>9</a:t>
            </a:fld>
            <a:endParaRPr lang="en-US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5425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FDD77C-F236-4D27-AC27-A1B3C5DF771D}" type="slidenum">
              <a:rPr lang="en-US"/>
              <a:pPr/>
              <a:t>10</a:t>
            </a:fld>
            <a:endParaRPr lang="en-US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5425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321B-3C86-48E3-8E1B-8BF414170CC0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07C5-4CC1-4931-BC7E-F7332B5144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321B-3C86-48E3-8E1B-8BF414170CC0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07C5-4CC1-4931-BC7E-F7332B5144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321B-3C86-48E3-8E1B-8BF414170CC0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07C5-4CC1-4931-BC7E-F7332B5144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321B-3C86-48E3-8E1B-8BF414170CC0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07C5-4CC1-4931-BC7E-F7332B5144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321B-3C86-48E3-8E1B-8BF414170CC0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07C5-4CC1-4931-BC7E-F7332B5144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321B-3C86-48E3-8E1B-8BF414170CC0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07C5-4CC1-4931-BC7E-F7332B5144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321B-3C86-48E3-8E1B-8BF414170CC0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07C5-4CC1-4931-BC7E-F7332B5144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321B-3C86-48E3-8E1B-8BF414170CC0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07C5-4CC1-4931-BC7E-F7332B5144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321B-3C86-48E3-8E1B-8BF414170CC0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07C5-4CC1-4931-BC7E-F7332B5144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321B-3C86-48E3-8E1B-8BF414170CC0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07C5-4CC1-4931-BC7E-F7332B5144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321B-3C86-48E3-8E1B-8BF414170CC0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C107C5-4CC1-4931-BC7E-F7332B51442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C1321B-3C86-48E3-8E1B-8BF414170CC0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C107C5-4CC1-4931-BC7E-F7332B51442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Some Updates cannot be Translated Uniquely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814388" y="2057399"/>
            <a:ext cx="7845425" cy="41830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</a:t>
            </a:r>
            <a:r>
              <a:rPr lang="en-US" sz="2000" b="1" dirty="0" smtClean="0"/>
              <a:t>create view </a:t>
            </a:r>
            <a:r>
              <a:rPr lang="en-US" sz="2000" i="1" dirty="0" err="1" smtClean="0"/>
              <a:t>instructor_info</a:t>
            </a:r>
            <a:r>
              <a:rPr lang="en-US" sz="2000" i="1" dirty="0" smtClean="0"/>
              <a:t> </a:t>
            </a:r>
            <a:r>
              <a:rPr lang="en-US" sz="2000" b="1" dirty="0" smtClean="0"/>
              <a:t>as</a:t>
            </a:r>
            <a:br>
              <a:rPr lang="en-US" sz="2000" b="1" dirty="0" smtClean="0"/>
            </a:br>
            <a:r>
              <a:rPr lang="en-US" sz="2000" b="1" dirty="0" smtClean="0"/>
              <a:t>      select </a:t>
            </a:r>
            <a:r>
              <a:rPr lang="en-US" sz="2000" i="1" dirty="0" smtClean="0"/>
              <a:t>ID</a:t>
            </a:r>
            <a:r>
              <a:rPr lang="en-US" sz="2000" dirty="0" smtClean="0"/>
              <a:t>, </a:t>
            </a:r>
            <a:r>
              <a:rPr lang="en-US" sz="2000" i="1" dirty="0" smtClean="0"/>
              <a:t>name</a:t>
            </a:r>
            <a:r>
              <a:rPr lang="en-US" sz="2000" dirty="0" smtClean="0"/>
              <a:t>, </a:t>
            </a:r>
            <a:r>
              <a:rPr lang="en-US" sz="2000" i="1" dirty="0" smtClean="0"/>
              <a:t>building</a:t>
            </a:r>
            <a:br>
              <a:rPr lang="en-US" sz="2000" i="1" dirty="0" smtClean="0"/>
            </a:br>
            <a:r>
              <a:rPr lang="en-US" sz="2000" i="1" dirty="0" smtClean="0"/>
              <a:t>       </a:t>
            </a:r>
            <a:r>
              <a:rPr lang="en-US" sz="2000" b="1" dirty="0" smtClean="0"/>
              <a:t>from </a:t>
            </a:r>
            <a:r>
              <a:rPr lang="en-US" sz="2000" i="1" dirty="0" smtClean="0"/>
              <a:t>instructor</a:t>
            </a:r>
            <a:r>
              <a:rPr lang="en-US" sz="2000" dirty="0" smtClean="0"/>
              <a:t>, </a:t>
            </a:r>
            <a:r>
              <a:rPr lang="en-US" sz="2000" i="1" dirty="0" smtClean="0"/>
              <a:t>department</a:t>
            </a:r>
            <a:br>
              <a:rPr lang="en-US" sz="2000" i="1" dirty="0" smtClean="0"/>
            </a:br>
            <a:r>
              <a:rPr lang="en-US" sz="2000" i="1" dirty="0" smtClean="0"/>
              <a:t>       </a:t>
            </a:r>
            <a:r>
              <a:rPr lang="en-US" sz="2000" b="1" dirty="0" smtClean="0"/>
              <a:t>where </a:t>
            </a:r>
            <a:r>
              <a:rPr lang="en-US" sz="2000" i="1" dirty="0" err="1" smtClean="0"/>
              <a:t>instructor</a:t>
            </a:r>
            <a:r>
              <a:rPr lang="en-US" sz="2000" dirty="0" err="1" smtClean="0"/>
              <a:t>.</a:t>
            </a:r>
            <a:r>
              <a:rPr lang="en-US" sz="2000" i="1" dirty="0" err="1" smtClean="0"/>
              <a:t>dept_name</a:t>
            </a:r>
            <a:r>
              <a:rPr lang="en-US" sz="2000" dirty="0" smtClean="0"/>
              <a:t>= </a:t>
            </a:r>
            <a:r>
              <a:rPr lang="en-US" sz="2000" i="1" dirty="0" err="1" smtClean="0"/>
              <a:t>department</a:t>
            </a:r>
            <a:r>
              <a:rPr lang="en-US" sz="2000" dirty="0" err="1" smtClean="0"/>
              <a:t>.</a:t>
            </a:r>
            <a:r>
              <a:rPr lang="en-US" sz="2000" i="1" dirty="0" err="1" smtClean="0"/>
              <a:t>dept_name</a:t>
            </a:r>
            <a:r>
              <a:rPr lang="en-US" sz="2000" dirty="0" smtClean="0"/>
              <a:t>;</a:t>
            </a:r>
            <a:endParaRPr lang="en-US" dirty="0" smtClean="0"/>
          </a:p>
          <a:p>
            <a:r>
              <a:rPr lang="en-US" sz="2000" b="1" dirty="0" smtClean="0">
                <a:sym typeface="Symbol" pitchFamily="18" charset="2"/>
              </a:rPr>
              <a:t>insert into</a:t>
            </a:r>
            <a:r>
              <a:rPr lang="en-US" b="1" dirty="0" smtClean="0">
                <a:sym typeface="Symbol" pitchFamily="18" charset="2"/>
              </a:rPr>
              <a:t> </a:t>
            </a:r>
            <a:r>
              <a:rPr lang="en-US" sz="2000" i="1" dirty="0" err="1" smtClean="0">
                <a:sym typeface="Symbol" pitchFamily="18" charset="2"/>
              </a:rPr>
              <a:t>instructor_info</a:t>
            </a:r>
            <a:r>
              <a:rPr lang="en-US" sz="2000" i="1" dirty="0" smtClean="0">
                <a:sym typeface="Symbol" pitchFamily="18" charset="2"/>
              </a:rPr>
              <a:t> </a:t>
            </a:r>
            <a:r>
              <a:rPr lang="en-US" sz="2000" b="1" dirty="0" smtClean="0">
                <a:sym typeface="Symbol" pitchFamily="18" charset="2"/>
              </a:rPr>
              <a:t>values </a:t>
            </a:r>
            <a:r>
              <a:rPr lang="en-US" sz="2000" dirty="0" smtClean="0">
                <a:sym typeface="Symbol" pitchFamily="18" charset="2"/>
              </a:rPr>
              <a:t>(’69987’, ’White’, ’Taylor’);</a:t>
            </a:r>
            <a:endParaRPr lang="en-US" dirty="0" smtClean="0">
              <a:sym typeface="Symbol" pitchFamily="18" charset="2"/>
            </a:endParaRPr>
          </a:p>
          <a:p>
            <a:pPr lvl="2"/>
            <a:r>
              <a:rPr lang="en-US" sz="2000" dirty="0" smtClean="0">
                <a:ea typeface="ＭＳ Ｐゴシック" pitchFamily="34" charset="-128"/>
              </a:rPr>
              <a:t>which department, if multiple departments in Taylor?</a:t>
            </a:r>
            <a:endParaRPr lang="en-US" dirty="0" smtClean="0">
              <a:ea typeface="ＭＳ Ｐゴシック" pitchFamily="34" charset="-128"/>
            </a:endParaRPr>
          </a:p>
          <a:p>
            <a:pPr lvl="2"/>
            <a:r>
              <a:rPr lang="en-US" sz="2000" dirty="0" smtClean="0">
                <a:ea typeface="ＭＳ Ｐゴシック" pitchFamily="34" charset="-128"/>
              </a:rPr>
              <a:t>what if no department is in Taylor?</a:t>
            </a:r>
            <a:endParaRPr lang="en-US" b="1" dirty="0" smtClean="0">
              <a:ea typeface="ＭＳ Ｐゴシック" pitchFamily="34" charset="-128"/>
            </a:endParaRPr>
          </a:p>
          <a:p>
            <a:r>
              <a:rPr lang="en-US" sz="2000" dirty="0" smtClean="0"/>
              <a:t>Most SQL implementations allow updates only on simple views</a:t>
            </a:r>
            <a:r>
              <a:rPr lang="en-US" dirty="0" smtClean="0"/>
              <a:t> 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The </a:t>
            </a:r>
            <a:r>
              <a:rPr lang="en-US" sz="2000" b="1" dirty="0" smtClean="0">
                <a:ea typeface="ＭＳ Ｐゴシック" pitchFamily="34" charset="-128"/>
              </a:rPr>
              <a:t>from </a:t>
            </a:r>
            <a:r>
              <a:rPr lang="en-US" sz="2000" dirty="0" smtClean="0">
                <a:ea typeface="ＭＳ Ｐゴシック" pitchFamily="34" charset="-128"/>
              </a:rPr>
              <a:t>clause has only one database relation.</a:t>
            </a:r>
            <a:endParaRPr lang="en-US" dirty="0" smtClean="0">
              <a:ea typeface="ＭＳ Ｐゴシック" pitchFamily="34" charset="-128"/>
            </a:endParaRP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The </a:t>
            </a:r>
            <a:r>
              <a:rPr lang="en-US" sz="2000" b="1" dirty="0" smtClean="0">
                <a:ea typeface="ＭＳ Ｐゴシック" pitchFamily="34" charset="-128"/>
              </a:rPr>
              <a:t>select </a:t>
            </a:r>
            <a:r>
              <a:rPr lang="en-US" sz="2000" dirty="0" smtClean="0">
                <a:ea typeface="ＭＳ Ｐゴシック" pitchFamily="34" charset="-128"/>
              </a:rPr>
              <a:t>clause contains only attribute names of the relation, and does not have any expressions, aggregates, or </a:t>
            </a:r>
            <a:r>
              <a:rPr lang="en-US" sz="2000" b="1" dirty="0" smtClean="0">
                <a:ea typeface="ＭＳ Ｐゴシック" pitchFamily="34" charset="-128"/>
              </a:rPr>
              <a:t>distinct </a:t>
            </a:r>
            <a:r>
              <a:rPr lang="en-US" sz="2000" dirty="0" smtClean="0">
                <a:ea typeface="ＭＳ Ｐゴシック" pitchFamily="34" charset="-128"/>
              </a:rPr>
              <a:t>specification.</a:t>
            </a:r>
            <a:endParaRPr lang="en-US" dirty="0" smtClean="0">
              <a:ea typeface="ＭＳ Ｐゴシック" pitchFamily="34" charset="-128"/>
            </a:endParaRP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Any attribute not listed in the </a:t>
            </a:r>
            <a:r>
              <a:rPr lang="en-US" sz="2000" b="1" dirty="0" smtClean="0">
                <a:ea typeface="ＭＳ Ｐゴシック" pitchFamily="34" charset="-128"/>
              </a:rPr>
              <a:t>select </a:t>
            </a:r>
            <a:r>
              <a:rPr lang="en-US" sz="2000" dirty="0" smtClean="0">
                <a:ea typeface="ＭＳ Ｐゴシック" pitchFamily="34" charset="-128"/>
              </a:rPr>
              <a:t>clause can be set to null</a:t>
            </a:r>
            <a:endParaRPr lang="en-US" dirty="0" smtClean="0">
              <a:ea typeface="ＭＳ Ｐゴシック" pitchFamily="34" charset="-128"/>
            </a:endParaRP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The query does not have a </a:t>
            </a:r>
            <a:r>
              <a:rPr lang="en-US" sz="2000" b="1" dirty="0" smtClean="0">
                <a:ea typeface="ＭＳ Ｐゴシック" pitchFamily="34" charset="-128"/>
              </a:rPr>
              <a:t>group </a:t>
            </a:r>
            <a:r>
              <a:rPr lang="en-US" sz="2000" dirty="0" smtClean="0">
                <a:ea typeface="ＭＳ Ｐゴシック" pitchFamily="34" charset="-128"/>
              </a:rPr>
              <a:t>by or </a:t>
            </a:r>
            <a:r>
              <a:rPr lang="en-US" sz="2000" b="1" dirty="0" smtClean="0">
                <a:ea typeface="ＭＳ Ｐゴシック" pitchFamily="34" charset="-128"/>
              </a:rPr>
              <a:t>having </a:t>
            </a:r>
            <a:r>
              <a:rPr lang="en-US" sz="2000" dirty="0" smtClean="0">
                <a:ea typeface="ＭＳ Ｐゴシック" pitchFamily="34" charset="-128"/>
              </a:rPr>
              <a:t>clause</a:t>
            </a:r>
            <a:r>
              <a:rPr lang="en-US" dirty="0" smtClean="0">
                <a:ea typeface="ＭＳ Ｐゴシック" pitchFamily="34" charset="-128"/>
              </a:rPr>
              <a:t>.</a:t>
            </a:r>
          </a:p>
          <a:p>
            <a:pPr lvl="1"/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And Some Not at All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smtClean="0"/>
              <a:t>create view </a:t>
            </a:r>
            <a:r>
              <a:rPr lang="en-US" sz="2000" i="1" smtClean="0"/>
              <a:t>history_instructors </a:t>
            </a:r>
            <a:r>
              <a:rPr lang="en-US" sz="2000" b="1" smtClean="0"/>
              <a:t>as</a:t>
            </a:r>
            <a:br>
              <a:rPr lang="en-US" sz="2000" b="1" smtClean="0"/>
            </a:br>
            <a:r>
              <a:rPr lang="en-US" sz="2000" b="1" smtClean="0"/>
              <a:t>   select </a:t>
            </a:r>
            <a:r>
              <a:rPr lang="en-US" sz="2000" smtClean="0"/>
              <a:t>*</a:t>
            </a:r>
            <a:br>
              <a:rPr lang="en-US" sz="2000" smtClean="0"/>
            </a:br>
            <a:r>
              <a:rPr lang="en-US" sz="2000" smtClean="0"/>
              <a:t>   </a:t>
            </a:r>
            <a:r>
              <a:rPr lang="en-US" sz="2000" b="1" smtClean="0"/>
              <a:t>from </a:t>
            </a:r>
            <a:r>
              <a:rPr lang="en-US" sz="2000" i="1" smtClean="0"/>
              <a:t>instructor</a:t>
            </a:r>
            <a:br>
              <a:rPr lang="en-US" sz="2000" i="1" smtClean="0"/>
            </a:br>
            <a:r>
              <a:rPr lang="en-US" sz="2000" i="1" smtClean="0"/>
              <a:t>   </a:t>
            </a:r>
            <a:r>
              <a:rPr lang="en-US" sz="2000" b="1" smtClean="0"/>
              <a:t>where </a:t>
            </a:r>
            <a:r>
              <a:rPr lang="en-US" sz="2000" i="1" smtClean="0"/>
              <a:t>dept_name</a:t>
            </a:r>
            <a:r>
              <a:rPr lang="en-US" sz="2000" smtClean="0"/>
              <a:t>= ’History’;</a:t>
            </a:r>
            <a:endParaRPr lang="en-US" smtClean="0"/>
          </a:p>
          <a:p>
            <a:r>
              <a:rPr lang="en-US" sz="2000" smtClean="0"/>
              <a:t>What happens if we insert</a:t>
            </a:r>
            <a:r>
              <a:rPr lang="en-US" smtClean="0"/>
              <a:t> </a:t>
            </a:r>
            <a:r>
              <a:rPr lang="en-US" sz="2000" smtClean="0"/>
              <a:t>(’25566’, ’Brown’, ’Biology’, 100000) into </a:t>
            </a:r>
            <a:r>
              <a:rPr lang="en-US" sz="2000" i="1" smtClean="0"/>
              <a:t>history_instructors?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effectLst/>
              </a:rPr>
              <a:t>Materialized Views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0099"/>
                </a:solidFill>
              </a:rPr>
              <a:t>Materializing a view</a:t>
            </a:r>
            <a:r>
              <a:rPr lang="en-US" smtClean="0"/>
              <a:t>: create a physical table containing all the tuples in the result of the query defining the view</a:t>
            </a:r>
          </a:p>
          <a:p>
            <a:r>
              <a:rPr lang="en-US" smtClean="0"/>
              <a:t>If relations used in the query are updated, the materialized view result becomes out of date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Need to </a:t>
            </a:r>
            <a:r>
              <a:rPr lang="en-US" b="1" smtClean="0">
                <a:solidFill>
                  <a:srgbClr val="000099"/>
                </a:solidFill>
                <a:ea typeface="ＭＳ Ｐゴシック" pitchFamily="34" charset="-128"/>
              </a:rPr>
              <a:t>maintain</a:t>
            </a:r>
            <a:r>
              <a:rPr lang="en-US" smtClean="0">
                <a:ea typeface="ＭＳ Ｐゴシック" pitchFamily="34" charset="-128"/>
              </a:rPr>
              <a:t> the view, by updating the view whenever the underlying relations are updated.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Views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739775" y="1905000"/>
            <a:ext cx="7477125" cy="4138613"/>
          </a:xfrm>
        </p:spPr>
        <p:txBody>
          <a:bodyPr>
            <a:normAutofit fontScale="92500"/>
          </a:bodyPr>
          <a:lstStyle/>
          <a:p>
            <a:pPr>
              <a:tabLst>
                <a:tab pos="3205163" algn="ctr"/>
              </a:tabLst>
            </a:pPr>
            <a:r>
              <a:rPr lang="en-US" sz="2000" dirty="0" smtClean="0"/>
              <a:t>In some cases, it is not desirable for all users to see the entire logical model (that is, all the actual relations stored in the database.)</a:t>
            </a:r>
          </a:p>
          <a:p>
            <a:pPr>
              <a:tabLst>
                <a:tab pos="3205163" algn="ctr"/>
              </a:tabLst>
            </a:pPr>
            <a:r>
              <a:rPr lang="en-US" sz="2000" dirty="0" smtClean="0"/>
              <a:t>Consider a person who needs to know an instructors name and department, but not the salary.  This person should see a relation described, in SQL, by </a:t>
            </a:r>
            <a:br>
              <a:rPr lang="en-US" sz="2000" dirty="0" smtClean="0"/>
            </a:br>
            <a:r>
              <a:rPr lang="en-US" sz="2000" dirty="0" smtClean="0"/>
              <a:t>		</a:t>
            </a:r>
            <a:r>
              <a:rPr kumimoji="0" lang="en-US" sz="2000" b="1" dirty="0" smtClean="0"/>
              <a:t/>
            </a:r>
            <a:br>
              <a:rPr kumimoji="0" lang="en-US" sz="2000" b="1" dirty="0" smtClean="0"/>
            </a:br>
            <a:r>
              <a:rPr kumimoji="0" lang="en-US" sz="2000" b="1" dirty="0" smtClean="0"/>
              <a:t>             select </a:t>
            </a:r>
            <a:r>
              <a:rPr kumimoji="0" lang="en-US" sz="2000" i="1" dirty="0" smtClean="0"/>
              <a:t>ID</a:t>
            </a:r>
            <a:r>
              <a:rPr kumimoji="0" lang="en-US" sz="2000" dirty="0" smtClean="0"/>
              <a:t>, </a:t>
            </a:r>
            <a:r>
              <a:rPr kumimoji="0" lang="en-US" sz="2000" i="1" dirty="0" smtClean="0"/>
              <a:t>name</a:t>
            </a:r>
            <a:r>
              <a:rPr kumimoji="0" lang="en-US" sz="2000" dirty="0" smtClean="0"/>
              <a:t>, </a:t>
            </a:r>
            <a:r>
              <a:rPr kumimoji="0" lang="en-US" sz="2000" i="1" dirty="0" err="1" smtClean="0"/>
              <a:t>dept_name</a:t>
            </a:r>
            <a:r>
              <a:rPr kumimoji="0" lang="en-US" sz="2000" i="1" dirty="0" smtClean="0"/>
              <a:t/>
            </a:r>
            <a:br>
              <a:rPr kumimoji="0" lang="en-US" sz="2000" i="1" dirty="0" smtClean="0"/>
            </a:br>
            <a:r>
              <a:rPr kumimoji="0" lang="en-US" sz="2000" i="1" dirty="0" smtClean="0"/>
              <a:t>             </a:t>
            </a:r>
            <a:r>
              <a:rPr kumimoji="0" lang="en-US" sz="2000" b="1" dirty="0" smtClean="0"/>
              <a:t>from </a:t>
            </a:r>
            <a:r>
              <a:rPr kumimoji="0" lang="en-US" sz="2000" i="1" dirty="0" smtClean="0"/>
              <a:t>instructor</a:t>
            </a:r>
            <a:endParaRPr kumimoji="0" lang="en-US" sz="2000" dirty="0" smtClean="0"/>
          </a:p>
          <a:p>
            <a:pPr>
              <a:buFont typeface="Monotype Sorts"/>
              <a:buNone/>
              <a:tabLst>
                <a:tab pos="3205163" algn="ctr"/>
              </a:tabLst>
            </a:pPr>
            <a:endParaRPr lang="en-US" sz="2000" dirty="0" smtClean="0">
              <a:sym typeface="Symbol" pitchFamily="18" charset="2"/>
            </a:endParaRPr>
          </a:p>
          <a:p>
            <a:pPr>
              <a:tabLst>
                <a:tab pos="3205163" algn="ctr"/>
              </a:tabLst>
            </a:pPr>
            <a:r>
              <a:rPr lang="en-US" sz="2000" dirty="0" smtClean="0"/>
              <a:t>A </a:t>
            </a:r>
            <a:r>
              <a:rPr lang="en-US" sz="2000" b="1" dirty="0" smtClean="0">
                <a:solidFill>
                  <a:srgbClr val="000099"/>
                </a:solidFill>
              </a:rPr>
              <a:t>view</a:t>
            </a:r>
            <a:r>
              <a:rPr lang="en-US" sz="2000" dirty="0" smtClean="0"/>
              <a:t> provides a mechanism to hide certain data from the view of certain users. </a:t>
            </a:r>
          </a:p>
          <a:p>
            <a:pPr>
              <a:tabLst>
                <a:tab pos="3205163" algn="ctr"/>
              </a:tabLst>
            </a:pPr>
            <a:r>
              <a:rPr lang="en-US" sz="2000" dirty="0" smtClean="0"/>
              <a:t>Any relation that is not of the conceptual model but is made visible to a user as a “virtual relation” is called a </a:t>
            </a:r>
            <a:r>
              <a:rPr lang="en-US" sz="2000" b="1" dirty="0" smtClean="0">
                <a:solidFill>
                  <a:srgbClr val="000099"/>
                </a:solidFill>
              </a:rPr>
              <a:t>view</a:t>
            </a:r>
            <a:r>
              <a:rPr lang="en-US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 Definition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814388" y="1828800"/>
            <a:ext cx="7762875" cy="4138613"/>
          </a:xfrm>
        </p:spPr>
        <p:txBody>
          <a:bodyPr>
            <a:normAutofit lnSpcReduction="10000"/>
          </a:bodyPr>
          <a:lstStyle/>
          <a:p>
            <a:pPr>
              <a:tabLst>
                <a:tab pos="3432175" algn="ctr"/>
              </a:tabLst>
            </a:pPr>
            <a:r>
              <a:rPr lang="en-US" sz="2000" dirty="0" smtClean="0"/>
              <a:t>A view is defined using the </a:t>
            </a:r>
            <a:r>
              <a:rPr lang="en-US" sz="2000" b="1" dirty="0" smtClean="0"/>
              <a:t>create view </a:t>
            </a:r>
            <a:r>
              <a:rPr lang="en-US" sz="2000" dirty="0" smtClean="0"/>
              <a:t>statement which has the form</a:t>
            </a:r>
            <a:endParaRPr lang="en-US" dirty="0" smtClean="0"/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dirty="0" smtClean="0"/>
          </a:p>
          <a:p>
            <a:pPr>
              <a:lnSpc>
                <a:spcPct val="40000"/>
              </a:lnSpc>
              <a:buFont typeface="Monotype Sorts"/>
              <a:buNone/>
              <a:tabLst>
                <a:tab pos="3432175" algn="ctr"/>
              </a:tabLst>
            </a:pPr>
            <a:r>
              <a:rPr lang="en-US" dirty="0" smtClean="0"/>
              <a:t>		</a:t>
            </a:r>
            <a:r>
              <a:rPr lang="en-US" sz="2000" b="1" dirty="0" smtClean="0"/>
              <a:t>create view </a:t>
            </a:r>
            <a:r>
              <a:rPr lang="en-US" sz="2000" i="1" dirty="0" smtClean="0"/>
              <a:t>v </a:t>
            </a:r>
            <a:r>
              <a:rPr lang="en-US" sz="2000" b="1" dirty="0" smtClean="0"/>
              <a:t>as </a:t>
            </a:r>
            <a:r>
              <a:rPr lang="en-US" sz="2000" i="1" dirty="0" smtClean="0"/>
              <a:t>&lt; </a:t>
            </a:r>
            <a:r>
              <a:rPr lang="en-US" sz="2000" dirty="0" smtClean="0"/>
              <a:t>query expression &gt;</a:t>
            </a:r>
            <a:endParaRPr lang="en-US" dirty="0" smtClean="0"/>
          </a:p>
          <a:p>
            <a:pPr>
              <a:lnSpc>
                <a:spcPct val="20000"/>
              </a:lnSpc>
              <a:buFont typeface="Monotype Sorts"/>
              <a:buNone/>
              <a:tabLst>
                <a:tab pos="3432175" algn="ctr"/>
              </a:tabLst>
            </a:pPr>
            <a:endParaRPr lang="en-US" dirty="0" smtClean="0"/>
          </a:p>
          <a:p>
            <a:pPr>
              <a:buFont typeface="Monotype Sorts"/>
              <a:buNone/>
              <a:tabLst>
                <a:tab pos="3432175" algn="ctr"/>
              </a:tabLst>
            </a:pPr>
            <a:r>
              <a:rPr lang="en-US" dirty="0" smtClean="0"/>
              <a:t>	</a:t>
            </a:r>
            <a:r>
              <a:rPr lang="en-US" sz="2000" dirty="0" smtClean="0"/>
              <a:t>where &lt;query expression&gt; is any legal SQL expression.  The view name is represented by </a:t>
            </a:r>
            <a:r>
              <a:rPr lang="en-US" sz="2000" i="1" dirty="0" smtClean="0"/>
              <a:t>v.</a:t>
            </a:r>
            <a:endParaRPr lang="en-US" dirty="0" smtClean="0"/>
          </a:p>
          <a:p>
            <a:pPr>
              <a:tabLst>
                <a:tab pos="3432175" algn="ctr"/>
              </a:tabLst>
            </a:pPr>
            <a:r>
              <a:rPr lang="en-US" sz="2000" dirty="0" smtClean="0"/>
              <a:t>Once a view is defined, the view name can be used to refer to the virtual relation that the view generates.</a:t>
            </a:r>
            <a:endParaRPr lang="en-US" dirty="0" smtClean="0"/>
          </a:p>
          <a:p>
            <a:pPr>
              <a:tabLst>
                <a:tab pos="3432175" algn="ctr"/>
              </a:tabLst>
            </a:pPr>
            <a:r>
              <a:rPr lang="en-US" sz="2000" dirty="0" smtClean="0"/>
              <a:t>View definition is not the same as creating a new relation by evaluating the query expression</a:t>
            </a:r>
            <a:r>
              <a:rPr lang="en-US" dirty="0" smtClean="0"/>
              <a:t>  </a:t>
            </a:r>
          </a:p>
          <a:p>
            <a:pPr lvl="1">
              <a:tabLst>
                <a:tab pos="3432175" algn="ctr"/>
              </a:tabLst>
            </a:pPr>
            <a:r>
              <a:rPr lang="en-US" sz="2000" dirty="0" smtClean="0">
                <a:ea typeface="ＭＳ Ｐゴシック" pitchFamily="34" charset="-128"/>
              </a:rPr>
              <a:t>Rather, a view definition causes the saving of an expression; the expression is substituted into queries using the view.</a:t>
            </a: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Views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42925" y="1905000"/>
            <a:ext cx="8250238" cy="4114800"/>
          </a:xfrm>
        </p:spPr>
        <p:txBody>
          <a:bodyPr>
            <a:normAutofit lnSpcReduction="10000"/>
          </a:bodyPr>
          <a:lstStyle/>
          <a:p>
            <a:pPr>
              <a:tabLst>
                <a:tab pos="1370013" algn="l"/>
              </a:tabLst>
            </a:pPr>
            <a:r>
              <a:rPr lang="en-US" sz="2000" dirty="0" smtClean="0"/>
              <a:t>A view of instructors without their salary</a:t>
            </a:r>
            <a:br>
              <a:rPr lang="en-US" sz="2000" dirty="0" smtClean="0"/>
            </a:br>
            <a:r>
              <a:rPr lang="en-US" sz="2400" dirty="0" smtClean="0"/>
              <a:t> </a:t>
            </a:r>
            <a:r>
              <a:rPr kumimoji="0" lang="en-US" sz="2000" b="1" dirty="0" smtClean="0"/>
              <a:t>create view </a:t>
            </a:r>
            <a:r>
              <a:rPr kumimoji="0" lang="en-US" sz="2000" i="1" dirty="0" smtClean="0"/>
              <a:t>faculty </a:t>
            </a:r>
            <a:r>
              <a:rPr kumimoji="0" lang="en-US" sz="2000" b="1" dirty="0" smtClean="0"/>
              <a:t>as</a:t>
            </a:r>
            <a:r>
              <a:rPr lang="en-US" sz="2000" b="1" dirty="0" smtClean="0"/>
              <a:t> </a:t>
            </a:r>
            <a:br>
              <a:rPr lang="en-US" sz="2000" b="1" dirty="0" smtClean="0"/>
            </a:br>
            <a:r>
              <a:rPr lang="en-US" sz="2000" b="1" dirty="0" smtClean="0"/>
              <a:t>    </a:t>
            </a:r>
            <a:r>
              <a:rPr kumimoji="0" lang="en-US" sz="2000" b="1" dirty="0" smtClean="0"/>
              <a:t>select </a:t>
            </a:r>
            <a:r>
              <a:rPr kumimoji="0" lang="en-US" sz="2000" i="1" dirty="0" smtClean="0"/>
              <a:t>ID</a:t>
            </a:r>
            <a:r>
              <a:rPr kumimoji="0" lang="en-US" sz="2000" dirty="0" smtClean="0"/>
              <a:t>, </a:t>
            </a:r>
            <a:r>
              <a:rPr kumimoji="0" lang="en-US" sz="2000" i="1" dirty="0" smtClean="0"/>
              <a:t>name</a:t>
            </a:r>
            <a:r>
              <a:rPr kumimoji="0" lang="en-US" sz="2000" dirty="0" smtClean="0"/>
              <a:t>, </a:t>
            </a:r>
            <a:r>
              <a:rPr kumimoji="0" lang="en-US" sz="2000" i="1" dirty="0" err="1" smtClean="0"/>
              <a:t>dept_name</a:t>
            </a:r>
            <a:r>
              <a:rPr kumimoji="0" lang="en-US" sz="2000" i="1" dirty="0" smtClean="0"/>
              <a:t/>
            </a:r>
            <a:br>
              <a:rPr kumimoji="0" lang="en-US" sz="2000" i="1" dirty="0" smtClean="0"/>
            </a:br>
            <a:r>
              <a:rPr kumimoji="0" lang="en-US" sz="2000" i="1" dirty="0" smtClean="0"/>
              <a:t>    </a:t>
            </a:r>
            <a:r>
              <a:rPr kumimoji="0" lang="en-US" sz="2000" b="1" dirty="0" smtClean="0"/>
              <a:t>from </a:t>
            </a:r>
            <a:r>
              <a:rPr kumimoji="0" lang="en-US" sz="2000" i="1" dirty="0" smtClean="0"/>
              <a:t>instructor</a:t>
            </a:r>
            <a:endParaRPr kumimoji="0" lang="en-US" sz="2000" dirty="0" smtClean="0"/>
          </a:p>
          <a:p>
            <a:pPr>
              <a:tabLst>
                <a:tab pos="1370013" algn="l"/>
              </a:tabLst>
            </a:pPr>
            <a:r>
              <a:rPr lang="en-US" sz="2000" dirty="0" smtClean="0"/>
              <a:t>Find all instructors in the Biology department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b="1" dirty="0" smtClean="0"/>
              <a:t>select </a:t>
            </a:r>
            <a:r>
              <a:rPr lang="en-US" sz="2000" i="1" dirty="0" smtClean="0"/>
              <a:t>name</a:t>
            </a:r>
            <a:br>
              <a:rPr lang="en-US" sz="2000" i="1" dirty="0" smtClean="0"/>
            </a:br>
            <a:r>
              <a:rPr lang="en-US" sz="2000" i="1" dirty="0" smtClean="0"/>
              <a:t> </a:t>
            </a:r>
            <a:r>
              <a:rPr lang="en-US" sz="2000" b="1" dirty="0" smtClean="0"/>
              <a:t>from </a:t>
            </a:r>
            <a:r>
              <a:rPr lang="en-US" sz="2000" i="1" dirty="0" smtClean="0"/>
              <a:t>faculty</a:t>
            </a:r>
            <a:br>
              <a:rPr lang="en-US" sz="2000" i="1" dirty="0" smtClean="0"/>
            </a:br>
            <a:r>
              <a:rPr lang="en-US" sz="2000" i="1" dirty="0" smtClean="0"/>
              <a:t> </a:t>
            </a:r>
            <a:r>
              <a:rPr lang="en-US" sz="2000" b="1" dirty="0" smtClean="0"/>
              <a:t>where </a:t>
            </a:r>
            <a:r>
              <a:rPr lang="en-US" sz="2000" i="1" dirty="0" err="1" smtClean="0"/>
              <a:t>dept_name</a:t>
            </a:r>
            <a:r>
              <a:rPr lang="en-US" sz="2000" i="1" dirty="0" smtClean="0"/>
              <a:t> = </a:t>
            </a:r>
            <a:r>
              <a:rPr lang="en-US" sz="2000" dirty="0" smtClean="0"/>
              <a:t>‘Biology’</a:t>
            </a:r>
          </a:p>
          <a:p>
            <a:pPr>
              <a:tabLst>
                <a:tab pos="1370013" algn="l"/>
              </a:tabLst>
            </a:pPr>
            <a:r>
              <a:rPr lang="en-US" sz="2000" dirty="0" smtClean="0"/>
              <a:t>Create a view of department salary totals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b="1" dirty="0" smtClean="0"/>
              <a:t>create view </a:t>
            </a:r>
            <a:r>
              <a:rPr lang="en-US" sz="2000" i="1" dirty="0" err="1" smtClean="0"/>
              <a:t>departments_total_salary</a:t>
            </a:r>
            <a:r>
              <a:rPr lang="en-US" sz="2000" dirty="0" smtClean="0"/>
              <a:t>(</a:t>
            </a:r>
            <a:r>
              <a:rPr lang="en-US" sz="2000" i="1" dirty="0" err="1" smtClean="0"/>
              <a:t>dept_name</a:t>
            </a:r>
            <a:r>
              <a:rPr lang="en-US" sz="2000" dirty="0" smtClean="0"/>
              <a:t>, </a:t>
            </a:r>
            <a:r>
              <a:rPr lang="en-US" sz="2000" i="1" dirty="0" err="1" smtClean="0"/>
              <a:t>total_salary</a:t>
            </a:r>
            <a:r>
              <a:rPr lang="en-US" sz="2000" dirty="0" smtClean="0"/>
              <a:t>) </a:t>
            </a:r>
            <a:r>
              <a:rPr lang="en-US" sz="2000" b="1" dirty="0" smtClean="0"/>
              <a:t>as</a:t>
            </a:r>
            <a:br>
              <a:rPr lang="en-US" sz="2000" b="1" dirty="0" smtClean="0"/>
            </a:br>
            <a:r>
              <a:rPr lang="en-US" sz="2000" b="1" dirty="0" smtClean="0"/>
              <a:t>       select </a:t>
            </a:r>
            <a:r>
              <a:rPr lang="en-US" sz="2000" i="1" dirty="0" err="1" smtClean="0"/>
              <a:t>dept_name</a:t>
            </a:r>
            <a:r>
              <a:rPr lang="en-US" sz="2000" dirty="0" smtClean="0"/>
              <a:t>, </a:t>
            </a:r>
            <a:r>
              <a:rPr lang="en-US" sz="2000" b="1" dirty="0" smtClean="0"/>
              <a:t>sum </a:t>
            </a:r>
            <a:r>
              <a:rPr lang="en-US" sz="2000" dirty="0" smtClean="0"/>
              <a:t>(</a:t>
            </a:r>
            <a:r>
              <a:rPr lang="en-US" sz="2000" i="1" dirty="0" smtClean="0"/>
              <a:t>salary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>       </a:t>
            </a:r>
            <a:r>
              <a:rPr lang="en-US" sz="2000" b="1" dirty="0" smtClean="0"/>
              <a:t>from </a:t>
            </a:r>
            <a:r>
              <a:rPr lang="en-US" sz="2000" i="1" dirty="0" smtClean="0"/>
              <a:t>instructor</a:t>
            </a:r>
            <a:br>
              <a:rPr lang="en-US" sz="2000" i="1" dirty="0" smtClean="0"/>
            </a:br>
            <a:r>
              <a:rPr lang="en-US" sz="2000" i="1" dirty="0" smtClean="0"/>
              <a:t>      </a:t>
            </a:r>
            <a:r>
              <a:rPr lang="en-US" sz="2000" b="1" dirty="0" smtClean="0"/>
              <a:t>group by </a:t>
            </a:r>
            <a:r>
              <a:rPr lang="en-US" sz="2000" i="1" dirty="0" err="1" smtClean="0"/>
              <a:t>dept_name</a:t>
            </a:r>
            <a:r>
              <a:rPr lang="en-US" sz="2000" dirty="0" smtClean="0"/>
              <a:t>;</a:t>
            </a:r>
            <a:endParaRPr lang="en-US" sz="2400" dirty="0" smtClean="0"/>
          </a:p>
          <a:p>
            <a:pPr>
              <a:tabLst>
                <a:tab pos="1370013" algn="l"/>
              </a:tabLst>
            </a:pPr>
            <a:endParaRPr lang="en-US" sz="2400" dirty="0" smtClean="0"/>
          </a:p>
          <a:p>
            <a:pPr>
              <a:tabLst>
                <a:tab pos="1370013" algn="l"/>
              </a:tabLst>
            </a:pPr>
            <a:endParaRPr lang="en-US" sz="2000" dirty="0" smtClean="0"/>
          </a:p>
          <a:p>
            <a:pPr>
              <a:tabLst>
                <a:tab pos="1370013" algn="l"/>
              </a:tabLst>
            </a:pPr>
            <a:endParaRPr lang="en-US" sz="2000" dirty="0" smtClean="0"/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1060450" y="5232400"/>
            <a:ext cx="755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400" b="1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a typeface="+mj-ea"/>
              </a:rPr>
              <a:t>Views Defined Using Other Views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smtClean="0"/>
              <a:t>create view </a:t>
            </a:r>
            <a:r>
              <a:rPr lang="en-US" sz="2000" i="1" smtClean="0">
                <a:solidFill>
                  <a:srgbClr val="000099"/>
                </a:solidFill>
              </a:rPr>
              <a:t>physics_fall_2009</a:t>
            </a:r>
            <a:r>
              <a:rPr lang="en-US" sz="2000" i="1" smtClean="0"/>
              <a:t> </a:t>
            </a:r>
            <a:r>
              <a:rPr lang="en-US" sz="2000" b="1" smtClean="0"/>
              <a:t>as</a:t>
            </a:r>
            <a:br>
              <a:rPr lang="en-US" sz="2000" b="1" smtClean="0"/>
            </a:br>
            <a:r>
              <a:rPr lang="en-US" sz="2000" b="1" smtClean="0"/>
              <a:t>   select </a:t>
            </a:r>
            <a:r>
              <a:rPr lang="en-US" sz="2000" i="1" smtClean="0"/>
              <a:t>course</a:t>
            </a:r>
            <a:r>
              <a:rPr lang="en-US" sz="2000" smtClean="0"/>
              <a:t>.</a:t>
            </a:r>
            <a:r>
              <a:rPr lang="en-US" sz="2000" i="1" smtClean="0"/>
              <a:t>course_id</a:t>
            </a:r>
            <a:r>
              <a:rPr lang="en-US" sz="2000" smtClean="0"/>
              <a:t>, </a:t>
            </a:r>
            <a:r>
              <a:rPr lang="en-US" sz="2000" i="1" smtClean="0"/>
              <a:t>sec_id</a:t>
            </a:r>
            <a:r>
              <a:rPr lang="en-US" sz="2000" smtClean="0"/>
              <a:t>, </a:t>
            </a:r>
            <a:r>
              <a:rPr lang="en-US" sz="2000" i="1" smtClean="0"/>
              <a:t>building</a:t>
            </a:r>
            <a:r>
              <a:rPr lang="en-US" sz="2000" smtClean="0"/>
              <a:t>, </a:t>
            </a:r>
            <a:r>
              <a:rPr lang="en-US" sz="2000" i="1" smtClean="0"/>
              <a:t>room_number</a:t>
            </a:r>
            <a:br>
              <a:rPr lang="en-US" sz="2000" i="1" smtClean="0"/>
            </a:br>
            <a:r>
              <a:rPr lang="en-US" sz="2000" i="1" smtClean="0"/>
              <a:t>   </a:t>
            </a:r>
            <a:r>
              <a:rPr lang="en-US" sz="2000" b="1" smtClean="0"/>
              <a:t>from </a:t>
            </a:r>
            <a:r>
              <a:rPr lang="en-US" sz="2000" i="1" smtClean="0"/>
              <a:t>course</a:t>
            </a:r>
            <a:r>
              <a:rPr lang="en-US" sz="2000" smtClean="0"/>
              <a:t>, </a:t>
            </a:r>
            <a:r>
              <a:rPr lang="en-US" sz="2000" i="1" smtClean="0"/>
              <a:t>section</a:t>
            </a:r>
            <a:br>
              <a:rPr lang="en-US" sz="2000" i="1" smtClean="0"/>
            </a:br>
            <a:r>
              <a:rPr lang="en-US" sz="2000" i="1" smtClean="0"/>
              <a:t>   </a:t>
            </a:r>
            <a:r>
              <a:rPr lang="en-US" sz="2000" b="1" smtClean="0"/>
              <a:t>where </a:t>
            </a:r>
            <a:r>
              <a:rPr lang="en-US" sz="2000" i="1" smtClean="0"/>
              <a:t>course</a:t>
            </a:r>
            <a:r>
              <a:rPr lang="en-US" sz="2000" smtClean="0"/>
              <a:t>.</a:t>
            </a:r>
            <a:r>
              <a:rPr lang="en-US" sz="2000" i="1" smtClean="0"/>
              <a:t>course_id </a:t>
            </a:r>
            <a:r>
              <a:rPr lang="en-US" sz="2000" smtClean="0"/>
              <a:t>= </a:t>
            </a:r>
            <a:r>
              <a:rPr lang="en-US" sz="2000" i="1" smtClean="0"/>
              <a:t>section</a:t>
            </a:r>
            <a:r>
              <a:rPr lang="en-US" sz="2000" smtClean="0"/>
              <a:t>.</a:t>
            </a:r>
            <a:r>
              <a:rPr lang="en-US" sz="2000" i="1" smtClean="0"/>
              <a:t>course_id</a:t>
            </a:r>
            <a:br>
              <a:rPr lang="en-US" sz="2000" i="1" smtClean="0"/>
            </a:br>
            <a:r>
              <a:rPr lang="en-US" sz="2000" i="1" smtClean="0"/>
              <a:t>              </a:t>
            </a:r>
            <a:r>
              <a:rPr lang="en-US" sz="2000" b="1" smtClean="0"/>
              <a:t>and </a:t>
            </a:r>
            <a:r>
              <a:rPr lang="en-US" sz="2000" i="1" smtClean="0"/>
              <a:t>course</a:t>
            </a:r>
            <a:r>
              <a:rPr lang="en-US" sz="2000" smtClean="0"/>
              <a:t>.</a:t>
            </a:r>
            <a:r>
              <a:rPr lang="en-US" sz="2000" i="1" smtClean="0"/>
              <a:t>dept_name </a:t>
            </a:r>
            <a:r>
              <a:rPr lang="en-US" sz="2000" smtClean="0"/>
              <a:t>= ’Physics’</a:t>
            </a:r>
            <a:br>
              <a:rPr lang="en-US" sz="2000" smtClean="0"/>
            </a:br>
            <a:r>
              <a:rPr lang="en-US" sz="2000" smtClean="0"/>
              <a:t>              </a:t>
            </a:r>
            <a:r>
              <a:rPr lang="en-US" sz="2000" b="1" smtClean="0"/>
              <a:t>and </a:t>
            </a:r>
            <a:r>
              <a:rPr lang="en-US" sz="2000" i="1" smtClean="0"/>
              <a:t>section</a:t>
            </a:r>
            <a:r>
              <a:rPr lang="en-US" sz="2000" smtClean="0"/>
              <a:t>.</a:t>
            </a:r>
            <a:r>
              <a:rPr lang="en-US" sz="2000" i="1" smtClean="0"/>
              <a:t>semester </a:t>
            </a:r>
            <a:r>
              <a:rPr lang="en-US" sz="2000" smtClean="0"/>
              <a:t>= ’Fall’</a:t>
            </a:r>
            <a:br>
              <a:rPr lang="en-US" sz="2000" smtClean="0"/>
            </a:br>
            <a:r>
              <a:rPr lang="en-US" sz="2000" smtClean="0"/>
              <a:t>              </a:t>
            </a:r>
            <a:r>
              <a:rPr lang="en-US" sz="2000" b="1" smtClean="0"/>
              <a:t>and </a:t>
            </a:r>
            <a:r>
              <a:rPr lang="en-US" sz="2000" i="1" smtClean="0"/>
              <a:t>section</a:t>
            </a:r>
            <a:r>
              <a:rPr lang="en-US" sz="2000" smtClean="0"/>
              <a:t>.</a:t>
            </a:r>
            <a:r>
              <a:rPr lang="en-US" sz="2000" i="1" smtClean="0"/>
              <a:t>year </a:t>
            </a:r>
            <a:r>
              <a:rPr lang="en-US" sz="2000" smtClean="0"/>
              <a:t>= ’2009’;</a:t>
            </a:r>
            <a:endParaRPr lang="en-US" smtClean="0"/>
          </a:p>
          <a:p>
            <a:r>
              <a:rPr lang="en-US" sz="2000" b="1" smtClean="0"/>
              <a:t>create view </a:t>
            </a:r>
            <a:r>
              <a:rPr lang="en-US" sz="2000" i="1" smtClean="0"/>
              <a:t>physics_fall_2009_watson </a:t>
            </a:r>
            <a:r>
              <a:rPr lang="en-US" sz="2000" b="1" smtClean="0"/>
              <a:t>as</a:t>
            </a:r>
            <a:br>
              <a:rPr lang="en-US" sz="2000" b="1" smtClean="0"/>
            </a:br>
            <a:r>
              <a:rPr lang="en-US" sz="2000" b="1" smtClean="0"/>
              <a:t>    select </a:t>
            </a:r>
            <a:r>
              <a:rPr lang="en-US" sz="2000" i="1" smtClean="0"/>
              <a:t>course_id</a:t>
            </a:r>
            <a:r>
              <a:rPr lang="en-US" sz="2000" smtClean="0"/>
              <a:t>, </a:t>
            </a:r>
            <a:r>
              <a:rPr lang="en-US" sz="2000" i="1" smtClean="0"/>
              <a:t>room_number</a:t>
            </a:r>
            <a:br>
              <a:rPr lang="en-US" sz="2000" i="1" smtClean="0"/>
            </a:br>
            <a:r>
              <a:rPr lang="en-US" sz="2000" i="1" smtClean="0"/>
              <a:t>    </a:t>
            </a:r>
            <a:r>
              <a:rPr lang="en-US" sz="2000" b="1" smtClean="0"/>
              <a:t>from </a:t>
            </a:r>
            <a:r>
              <a:rPr lang="en-US" sz="2000" i="1" smtClean="0">
                <a:solidFill>
                  <a:srgbClr val="000099"/>
                </a:solidFill>
              </a:rPr>
              <a:t>physics_fall_2009</a:t>
            </a:r>
            <a:r>
              <a:rPr lang="en-US" sz="2000" i="1" smtClean="0"/>
              <a:t/>
            </a:r>
            <a:br>
              <a:rPr lang="en-US" sz="2000" i="1" smtClean="0"/>
            </a:br>
            <a:r>
              <a:rPr lang="en-US" sz="2000" i="1" smtClean="0"/>
              <a:t>    </a:t>
            </a:r>
            <a:r>
              <a:rPr lang="en-US" sz="2000" b="1" smtClean="0"/>
              <a:t>where </a:t>
            </a:r>
            <a:r>
              <a:rPr lang="en-US" sz="2000" i="1" smtClean="0"/>
              <a:t>building</a:t>
            </a:r>
            <a:r>
              <a:rPr lang="en-US" sz="2000" smtClean="0"/>
              <a:t>= ’Watson’;</a:t>
            </a:r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 Expansion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Expand use of a view in a query/another view</a:t>
            </a:r>
          </a:p>
          <a:p>
            <a:endParaRPr lang="en-US" smtClean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914400" y="2590800"/>
            <a:ext cx="7192962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/>
              <a:t>create view </a:t>
            </a:r>
            <a:r>
              <a:rPr lang="en-US" sz="2000" i="1" dirty="0"/>
              <a:t>physics_fall_2009_watson </a:t>
            </a:r>
            <a:r>
              <a:rPr lang="en-US" sz="2000" b="1" dirty="0"/>
              <a:t>as</a:t>
            </a:r>
          </a:p>
          <a:p>
            <a:r>
              <a:rPr lang="en-US" sz="2000" dirty="0"/>
              <a:t>(</a:t>
            </a:r>
            <a:r>
              <a:rPr lang="en-US" sz="2000" b="1" dirty="0"/>
              <a:t>select </a:t>
            </a:r>
            <a:r>
              <a:rPr lang="en-US" sz="2000" i="1" dirty="0" err="1"/>
              <a:t>course_id</a:t>
            </a:r>
            <a:r>
              <a:rPr lang="en-US" sz="2000" dirty="0"/>
              <a:t>, </a:t>
            </a:r>
            <a:r>
              <a:rPr lang="en-US" sz="2000" i="1" dirty="0" err="1"/>
              <a:t>room_number</a:t>
            </a:r>
            <a:endParaRPr lang="en-US" sz="2000" i="1" dirty="0"/>
          </a:p>
          <a:p>
            <a:r>
              <a:rPr lang="en-US" sz="2000" b="1" dirty="0"/>
              <a:t>from </a:t>
            </a:r>
            <a:r>
              <a:rPr lang="en-US" sz="2000" dirty="0"/>
              <a:t>(</a:t>
            </a:r>
            <a:r>
              <a:rPr lang="en-US" sz="2000" b="1" dirty="0"/>
              <a:t>select </a:t>
            </a:r>
            <a:r>
              <a:rPr lang="en-US" sz="2000" i="1" dirty="0" err="1"/>
              <a:t>course</a:t>
            </a:r>
            <a:r>
              <a:rPr lang="en-US" sz="2000" dirty="0" err="1"/>
              <a:t>.</a:t>
            </a:r>
            <a:r>
              <a:rPr lang="en-US" sz="2000" i="1" dirty="0" err="1"/>
              <a:t>course_id</a:t>
            </a:r>
            <a:r>
              <a:rPr lang="en-US" sz="2000" dirty="0"/>
              <a:t>, </a:t>
            </a:r>
            <a:r>
              <a:rPr lang="en-US" sz="2000" i="1" dirty="0"/>
              <a:t>building</a:t>
            </a:r>
            <a:r>
              <a:rPr lang="en-US" sz="2000" dirty="0"/>
              <a:t>, </a:t>
            </a:r>
            <a:r>
              <a:rPr lang="en-US" sz="2000" i="1" dirty="0" err="1"/>
              <a:t>room_number</a:t>
            </a:r>
            <a:endParaRPr lang="en-US" sz="2000" i="1" dirty="0"/>
          </a:p>
          <a:p>
            <a:r>
              <a:rPr lang="en-US" sz="2000" b="1" dirty="0"/>
              <a:t>          from </a:t>
            </a:r>
            <a:r>
              <a:rPr lang="en-US" sz="2000" i="1" dirty="0"/>
              <a:t>course</a:t>
            </a:r>
            <a:r>
              <a:rPr lang="en-US" sz="2000" dirty="0"/>
              <a:t>, </a:t>
            </a:r>
            <a:r>
              <a:rPr lang="en-US" sz="2000" i="1" dirty="0"/>
              <a:t>section</a:t>
            </a:r>
          </a:p>
          <a:p>
            <a:r>
              <a:rPr lang="en-US" sz="2000" b="1" dirty="0"/>
              <a:t>          where </a:t>
            </a:r>
            <a:r>
              <a:rPr lang="en-US" sz="2000" i="1" dirty="0" err="1"/>
              <a:t>course</a:t>
            </a:r>
            <a:r>
              <a:rPr lang="en-US" sz="2000" dirty="0" err="1"/>
              <a:t>.</a:t>
            </a:r>
            <a:r>
              <a:rPr lang="en-US" sz="2000" i="1" dirty="0" err="1"/>
              <a:t>course_id</a:t>
            </a:r>
            <a:r>
              <a:rPr lang="en-US" sz="2000" i="1" dirty="0"/>
              <a:t> </a:t>
            </a:r>
            <a:r>
              <a:rPr lang="en-US" sz="2000" dirty="0"/>
              <a:t>= </a:t>
            </a:r>
            <a:r>
              <a:rPr lang="en-US" sz="2000" i="1" dirty="0" err="1"/>
              <a:t>section</a:t>
            </a:r>
            <a:r>
              <a:rPr lang="en-US" sz="2000" dirty="0" err="1"/>
              <a:t>.</a:t>
            </a:r>
            <a:r>
              <a:rPr lang="en-US" sz="2000" i="1" dirty="0" err="1"/>
              <a:t>course_id</a:t>
            </a:r>
            <a:endParaRPr lang="en-US" sz="2000" i="1" dirty="0"/>
          </a:p>
          <a:p>
            <a:r>
              <a:rPr lang="en-US" sz="2000" b="1" dirty="0"/>
              <a:t>               and </a:t>
            </a:r>
            <a:r>
              <a:rPr lang="en-US" sz="2000" i="1" dirty="0" err="1"/>
              <a:t>course</a:t>
            </a:r>
            <a:r>
              <a:rPr lang="en-US" sz="2000" dirty="0" err="1"/>
              <a:t>.</a:t>
            </a:r>
            <a:r>
              <a:rPr lang="en-US" sz="2000" i="1" dirty="0" err="1"/>
              <a:t>dept_name</a:t>
            </a:r>
            <a:r>
              <a:rPr lang="en-US" sz="2000" i="1" dirty="0"/>
              <a:t> </a:t>
            </a:r>
            <a:r>
              <a:rPr lang="en-US" sz="2000" dirty="0"/>
              <a:t>= ’Physics’</a:t>
            </a:r>
          </a:p>
          <a:p>
            <a:r>
              <a:rPr lang="en-US" sz="2000" b="1" dirty="0"/>
              <a:t>               and </a:t>
            </a:r>
            <a:r>
              <a:rPr lang="en-US" sz="2000" i="1" dirty="0" err="1"/>
              <a:t>section</a:t>
            </a:r>
            <a:r>
              <a:rPr lang="en-US" sz="2000" dirty="0" err="1"/>
              <a:t>.</a:t>
            </a:r>
            <a:r>
              <a:rPr lang="en-US" sz="2000" i="1" dirty="0" err="1"/>
              <a:t>semester</a:t>
            </a:r>
            <a:r>
              <a:rPr lang="en-US" sz="2000" i="1" dirty="0"/>
              <a:t> </a:t>
            </a:r>
            <a:r>
              <a:rPr lang="en-US" sz="2000" dirty="0"/>
              <a:t>= ’Fall’</a:t>
            </a:r>
          </a:p>
          <a:p>
            <a:r>
              <a:rPr lang="en-US" sz="2000" b="1" dirty="0"/>
              <a:t>               and </a:t>
            </a:r>
            <a:r>
              <a:rPr lang="en-US" sz="2000" i="1" dirty="0" err="1"/>
              <a:t>section</a:t>
            </a:r>
            <a:r>
              <a:rPr lang="en-US" sz="2000" dirty="0" err="1"/>
              <a:t>.</a:t>
            </a:r>
            <a:r>
              <a:rPr lang="en-US" sz="2000" i="1" dirty="0" err="1"/>
              <a:t>year</a:t>
            </a:r>
            <a:r>
              <a:rPr lang="en-US" sz="2000" i="1" dirty="0"/>
              <a:t> </a:t>
            </a:r>
            <a:r>
              <a:rPr lang="en-US" sz="2000" dirty="0"/>
              <a:t>= ’2009’)</a:t>
            </a:r>
          </a:p>
          <a:p>
            <a:r>
              <a:rPr lang="en-US" sz="2000" b="1" dirty="0"/>
              <a:t>where </a:t>
            </a:r>
            <a:r>
              <a:rPr lang="en-US" sz="2000" i="1" dirty="0"/>
              <a:t>building</a:t>
            </a:r>
            <a:r>
              <a:rPr lang="en-US" sz="2000" dirty="0"/>
              <a:t>= ’Watson’;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a typeface="+mj-ea"/>
              </a:rPr>
              <a:t>Views Defined Using Other Views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739775" y="2133600"/>
            <a:ext cx="7613650" cy="3817938"/>
          </a:xfrm>
        </p:spPr>
        <p:txBody>
          <a:bodyPr/>
          <a:lstStyle/>
          <a:p>
            <a:r>
              <a:rPr lang="en-US" sz="2000" dirty="0" smtClean="0"/>
              <a:t>One view may be used in the expression defining another view </a:t>
            </a:r>
          </a:p>
          <a:p>
            <a:r>
              <a:rPr lang="en-US" sz="2000" dirty="0" smtClean="0"/>
              <a:t>A view relation </a:t>
            </a:r>
            <a:r>
              <a:rPr lang="en-US" sz="2000" i="1" dirty="0" smtClean="0"/>
              <a:t>v</a:t>
            </a:r>
            <a:r>
              <a:rPr lang="en-US" sz="2100" baseline="-25000" dirty="0" smtClean="0"/>
              <a:t>1</a:t>
            </a:r>
            <a:r>
              <a:rPr lang="en-US" sz="2000" dirty="0" smtClean="0"/>
              <a:t> is said to </a:t>
            </a:r>
            <a:r>
              <a:rPr lang="en-US" sz="2000" i="1" dirty="0" smtClean="0">
                <a:solidFill>
                  <a:srgbClr val="000099"/>
                </a:solidFill>
              </a:rPr>
              <a:t>depend directly</a:t>
            </a:r>
            <a:r>
              <a:rPr lang="en-US" sz="2000" i="1" dirty="0" smtClean="0"/>
              <a:t> </a:t>
            </a:r>
            <a:r>
              <a:rPr lang="en-US" sz="2000" dirty="0" smtClean="0"/>
              <a:t>on a view relation </a:t>
            </a:r>
            <a:r>
              <a:rPr lang="en-US" sz="2000" i="1" dirty="0" smtClean="0"/>
              <a:t>v</a:t>
            </a:r>
            <a:r>
              <a:rPr lang="en-US" sz="2100" i="1" baseline="-25000" dirty="0" smtClean="0"/>
              <a:t>2</a:t>
            </a:r>
            <a:r>
              <a:rPr lang="en-US" sz="2000" i="1" dirty="0" smtClean="0"/>
              <a:t> </a:t>
            </a:r>
            <a:r>
              <a:rPr lang="en-US" sz="2000" dirty="0" smtClean="0"/>
              <a:t> if </a:t>
            </a:r>
            <a:r>
              <a:rPr lang="en-US" sz="2000" i="1" dirty="0" smtClean="0"/>
              <a:t>v</a:t>
            </a:r>
            <a:r>
              <a:rPr lang="en-US" sz="2100" baseline="-25000" dirty="0" smtClean="0"/>
              <a:t>2</a:t>
            </a:r>
            <a:r>
              <a:rPr lang="en-US" sz="2000" dirty="0" smtClean="0"/>
              <a:t> is used in the expression defining </a:t>
            </a:r>
            <a:r>
              <a:rPr lang="en-US" sz="2000" i="1" dirty="0" smtClean="0"/>
              <a:t>v</a:t>
            </a:r>
            <a:r>
              <a:rPr lang="en-US" sz="2100" baseline="-25000" dirty="0" smtClean="0"/>
              <a:t>1</a:t>
            </a:r>
            <a:endParaRPr lang="en-US" sz="2100" dirty="0" smtClean="0"/>
          </a:p>
          <a:p>
            <a:r>
              <a:rPr lang="en-US" sz="2000" dirty="0" smtClean="0"/>
              <a:t>A view relation </a:t>
            </a:r>
            <a:r>
              <a:rPr lang="en-US" sz="2000" i="1" dirty="0" smtClean="0"/>
              <a:t>v</a:t>
            </a:r>
            <a:r>
              <a:rPr lang="en-US" sz="2100" baseline="-25000" dirty="0" smtClean="0"/>
              <a:t>1</a:t>
            </a:r>
            <a:r>
              <a:rPr lang="en-US" sz="2000" dirty="0" smtClean="0"/>
              <a:t> is said to </a:t>
            </a:r>
            <a:r>
              <a:rPr lang="en-US" sz="2000" i="1" dirty="0" smtClean="0">
                <a:solidFill>
                  <a:srgbClr val="000099"/>
                </a:solidFill>
              </a:rPr>
              <a:t>depend on</a:t>
            </a:r>
            <a:r>
              <a:rPr lang="en-US" sz="2000" dirty="0" smtClean="0"/>
              <a:t> view relation </a:t>
            </a:r>
            <a:r>
              <a:rPr lang="en-US" sz="2000" i="1" dirty="0" smtClean="0"/>
              <a:t>v</a:t>
            </a:r>
            <a:r>
              <a:rPr lang="en-US" sz="2100" i="1" baseline="-25000" dirty="0" smtClean="0"/>
              <a:t>2</a:t>
            </a:r>
            <a:r>
              <a:rPr lang="en-US" sz="2000" i="1" dirty="0" smtClean="0"/>
              <a:t> </a:t>
            </a:r>
            <a:r>
              <a:rPr lang="en-US" sz="2000" dirty="0" smtClean="0"/>
              <a:t>if either </a:t>
            </a:r>
            <a:r>
              <a:rPr lang="en-US" sz="2000" i="1" dirty="0" smtClean="0"/>
              <a:t>v</a:t>
            </a:r>
            <a:r>
              <a:rPr lang="en-US" sz="2000" baseline="-25000" dirty="0" smtClean="0"/>
              <a:t>1 </a:t>
            </a:r>
            <a:r>
              <a:rPr lang="en-US" sz="2000" dirty="0" smtClean="0"/>
              <a:t>depends directly to </a:t>
            </a:r>
            <a:r>
              <a:rPr lang="en-US" sz="2000" i="1" dirty="0" smtClean="0"/>
              <a:t>v</a:t>
            </a:r>
            <a:r>
              <a:rPr lang="en-US" sz="2100" baseline="-25000" dirty="0" smtClean="0"/>
              <a:t>2 </a:t>
            </a:r>
            <a:r>
              <a:rPr lang="en-US" sz="2100" dirty="0" smtClean="0"/>
              <a:t> or there is a path of dependencies from </a:t>
            </a:r>
            <a:r>
              <a:rPr lang="en-US" sz="2100" i="1" dirty="0" smtClean="0"/>
              <a:t>v</a:t>
            </a:r>
            <a:r>
              <a:rPr lang="en-US" sz="2100" baseline="-25000" dirty="0" smtClean="0"/>
              <a:t>1</a:t>
            </a:r>
            <a:r>
              <a:rPr lang="en-US" sz="2100" dirty="0" smtClean="0"/>
              <a:t> to </a:t>
            </a:r>
            <a:r>
              <a:rPr lang="en-US" sz="2100" i="1" dirty="0" smtClean="0"/>
              <a:t>v</a:t>
            </a:r>
            <a:r>
              <a:rPr lang="en-US" sz="2100" baseline="-25000" dirty="0" smtClean="0"/>
              <a:t>2</a:t>
            </a:r>
            <a:r>
              <a:rPr lang="en-US" sz="2100" dirty="0" smtClean="0"/>
              <a:t> </a:t>
            </a:r>
          </a:p>
          <a:p>
            <a:r>
              <a:rPr lang="en-US" sz="2000" dirty="0" smtClean="0"/>
              <a:t>A view relation </a:t>
            </a:r>
            <a:r>
              <a:rPr lang="en-US" sz="2000" i="1" dirty="0" smtClean="0"/>
              <a:t>v</a:t>
            </a:r>
            <a:r>
              <a:rPr lang="en-US" sz="2000" dirty="0" smtClean="0"/>
              <a:t> is said to be </a:t>
            </a:r>
            <a:r>
              <a:rPr lang="en-US" sz="2000" i="1" dirty="0" smtClean="0">
                <a:solidFill>
                  <a:srgbClr val="000099"/>
                </a:solidFill>
              </a:rPr>
              <a:t>recursive</a:t>
            </a:r>
            <a:r>
              <a:rPr lang="en-US" sz="2000" i="1" dirty="0" smtClean="0"/>
              <a:t> </a:t>
            </a:r>
            <a:r>
              <a:rPr lang="en-US" sz="2000" dirty="0" smtClean="0"/>
              <a:t> if it depends on itself.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 Expansion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814388" y="1981200"/>
            <a:ext cx="7559675" cy="4016375"/>
          </a:xfrm>
        </p:spPr>
        <p:txBody>
          <a:bodyPr>
            <a:normAutofit lnSpcReduction="10000"/>
          </a:bodyPr>
          <a:lstStyle/>
          <a:p>
            <a:pPr>
              <a:tabLst>
                <a:tab pos="681038" algn="l"/>
              </a:tabLst>
            </a:pPr>
            <a:r>
              <a:rPr lang="en-US" sz="2000" dirty="0" smtClean="0"/>
              <a:t>A way to define the meaning of views defined in terms of other views.</a:t>
            </a:r>
            <a:endParaRPr lang="en-US" dirty="0" smtClean="0"/>
          </a:p>
          <a:p>
            <a:pPr>
              <a:tabLst>
                <a:tab pos="681038" algn="l"/>
              </a:tabLst>
            </a:pPr>
            <a:r>
              <a:rPr lang="en-US" sz="2000" dirty="0" smtClean="0"/>
              <a:t>Let view </a:t>
            </a:r>
            <a:r>
              <a:rPr lang="en-US" sz="2000" i="1" dirty="0" smtClean="0"/>
              <a:t>v</a:t>
            </a:r>
            <a:r>
              <a:rPr lang="en-US" sz="2100" baseline="-25000" dirty="0" smtClean="0"/>
              <a:t>1</a:t>
            </a:r>
            <a:r>
              <a:rPr lang="en-US" sz="2000" dirty="0" smtClean="0"/>
              <a:t> be defined by an expression </a:t>
            </a:r>
            <a:r>
              <a:rPr lang="en-US" sz="2000" i="1" dirty="0" smtClean="0"/>
              <a:t>e</a:t>
            </a:r>
            <a:r>
              <a:rPr lang="en-US" sz="2100" baseline="-25000" dirty="0" smtClean="0"/>
              <a:t>1</a:t>
            </a:r>
            <a:r>
              <a:rPr lang="en-US" sz="2000" dirty="0" smtClean="0"/>
              <a:t> that may itself contain uses of view relations.</a:t>
            </a:r>
            <a:endParaRPr lang="en-US" dirty="0" smtClean="0"/>
          </a:p>
          <a:p>
            <a:pPr>
              <a:tabLst>
                <a:tab pos="681038" algn="l"/>
              </a:tabLst>
            </a:pPr>
            <a:r>
              <a:rPr lang="en-US" sz="2000" dirty="0" smtClean="0"/>
              <a:t>View expansion of an expression repeats the following replacement step:</a:t>
            </a:r>
            <a:endParaRPr lang="en-US" dirty="0" smtClean="0"/>
          </a:p>
          <a:p>
            <a:pPr>
              <a:buFont typeface="Monotype Sorts"/>
              <a:buNone/>
              <a:tabLst>
                <a:tab pos="681038" algn="l"/>
              </a:tabLst>
            </a:pPr>
            <a:r>
              <a:rPr lang="en-US" dirty="0" smtClean="0"/>
              <a:t>		</a:t>
            </a:r>
            <a:r>
              <a:rPr lang="en-US" sz="2000" b="1" dirty="0" smtClean="0"/>
              <a:t>repeat</a:t>
            </a:r>
            <a:br>
              <a:rPr lang="en-US" sz="2000" b="1" dirty="0" smtClean="0"/>
            </a:br>
            <a:r>
              <a:rPr lang="en-US" sz="2000" b="1" dirty="0" smtClean="0"/>
              <a:t>		</a:t>
            </a:r>
            <a:r>
              <a:rPr lang="en-US" sz="2000" dirty="0" smtClean="0"/>
              <a:t>Find any view relation </a:t>
            </a:r>
            <a:r>
              <a:rPr lang="en-US" sz="2000" i="1" dirty="0" smtClean="0"/>
              <a:t>v</a:t>
            </a:r>
            <a:r>
              <a:rPr lang="en-US" sz="2100" i="1" baseline="-25000" dirty="0" smtClean="0"/>
              <a:t>i</a:t>
            </a:r>
            <a:r>
              <a:rPr lang="en-US" sz="2000" dirty="0" smtClean="0"/>
              <a:t> in </a:t>
            </a:r>
            <a:r>
              <a:rPr lang="en-US" sz="2000" i="1" dirty="0" smtClean="0"/>
              <a:t>e</a:t>
            </a:r>
            <a:r>
              <a:rPr lang="en-US" sz="2100" baseline="-25000" dirty="0" smtClean="0"/>
              <a:t>1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Replace the view relation </a:t>
            </a:r>
            <a:r>
              <a:rPr lang="en-US" sz="2000" i="1" dirty="0" smtClean="0"/>
              <a:t>v</a:t>
            </a:r>
            <a:r>
              <a:rPr lang="en-US" sz="2100" i="1" baseline="-25000" dirty="0" smtClean="0"/>
              <a:t>i</a:t>
            </a:r>
            <a:r>
              <a:rPr lang="en-US" sz="2000" dirty="0" smtClean="0"/>
              <a:t> by the expression defining </a:t>
            </a:r>
            <a:r>
              <a:rPr lang="en-US" sz="2000" i="1" dirty="0" smtClean="0"/>
              <a:t>v</a:t>
            </a:r>
            <a:r>
              <a:rPr lang="en-US" sz="2000" i="1" baseline="-25000" dirty="0" smtClean="0"/>
              <a:t>i</a:t>
            </a:r>
            <a:r>
              <a:rPr lang="en-US" sz="2100" dirty="0" smtClean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b="1" dirty="0" smtClean="0"/>
              <a:t>until</a:t>
            </a:r>
            <a:r>
              <a:rPr lang="en-US" sz="2000" dirty="0" smtClean="0"/>
              <a:t> no more view relations are present in </a:t>
            </a:r>
            <a:r>
              <a:rPr lang="en-US" sz="2000" i="1" dirty="0" smtClean="0"/>
              <a:t>e</a:t>
            </a:r>
            <a:r>
              <a:rPr lang="en-US" sz="2100" baseline="-25000" dirty="0" smtClean="0"/>
              <a:t>1</a:t>
            </a:r>
            <a:endParaRPr lang="en-US" sz="1900" dirty="0" smtClean="0"/>
          </a:p>
          <a:p>
            <a:pPr>
              <a:tabLst>
                <a:tab pos="681038" algn="l"/>
              </a:tabLst>
            </a:pPr>
            <a:r>
              <a:rPr lang="en-US" sz="2000" dirty="0" smtClean="0"/>
              <a:t>As long as the view definitions are not recursive, this loop will terminate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Update of a View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739775" y="1981200"/>
            <a:ext cx="7651750" cy="4179888"/>
          </a:xfrm>
        </p:spPr>
        <p:txBody>
          <a:bodyPr/>
          <a:lstStyle/>
          <a:p>
            <a:pPr>
              <a:tabLst>
                <a:tab pos="1085850" algn="l"/>
              </a:tabLst>
            </a:pPr>
            <a:r>
              <a:rPr lang="en-US" sz="2000" dirty="0" smtClean="0"/>
              <a:t>Add a new </a:t>
            </a:r>
            <a:r>
              <a:rPr lang="en-US" sz="2000" dirty="0" err="1" smtClean="0"/>
              <a:t>tuple</a:t>
            </a:r>
            <a:r>
              <a:rPr lang="en-US" sz="2000" dirty="0" smtClean="0"/>
              <a:t> to </a:t>
            </a:r>
            <a:r>
              <a:rPr lang="en-US" sz="2000" i="1" dirty="0" smtClean="0"/>
              <a:t>faculty </a:t>
            </a:r>
            <a:r>
              <a:rPr lang="en-US" sz="2000" dirty="0" smtClean="0"/>
              <a:t>view which we defined earlier</a:t>
            </a:r>
            <a:endParaRPr lang="en-US" sz="2000" b="1" dirty="0" smtClean="0"/>
          </a:p>
          <a:p>
            <a:pPr>
              <a:buFont typeface="Monotype Sorts"/>
              <a:buNone/>
              <a:tabLst>
                <a:tab pos="1085850" algn="l"/>
              </a:tabLst>
            </a:pPr>
            <a:r>
              <a:rPr lang="en-US" sz="2000" dirty="0" smtClean="0"/>
              <a:t>		</a:t>
            </a:r>
            <a:r>
              <a:rPr lang="en-US" sz="2000" b="1" dirty="0" smtClean="0"/>
              <a:t>insert into </a:t>
            </a:r>
            <a:r>
              <a:rPr lang="en-US" sz="2000" i="1" dirty="0" smtClean="0"/>
              <a:t>faculty </a:t>
            </a:r>
            <a:r>
              <a:rPr lang="en-US" sz="2000" b="1" dirty="0" smtClean="0"/>
              <a:t>values </a:t>
            </a:r>
            <a:r>
              <a:rPr lang="en-US" sz="2000" dirty="0" smtClean="0"/>
              <a:t>(’30765’, ’Green’, ’Music’);</a:t>
            </a:r>
          </a:p>
          <a:p>
            <a:pPr>
              <a:buFont typeface="Monotype Sorts"/>
              <a:buNone/>
              <a:tabLst>
                <a:tab pos="1085850" algn="l"/>
              </a:tabLst>
            </a:pPr>
            <a:r>
              <a:rPr lang="en-US" sz="2000" dirty="0" smtClean="0"/>
              <a:t>	This insertion must be represented by the insertion of the </a:t>
            </a:r>
            <a:r>
              <a:rPr lang="en-US" sz="2000" dirty="0" err="1" smtClean="0"/>
              <a:t>tuple</a:t>
            </a:r>
            <a:endParaRPr lang="en-US" sz="2000" b="1" dirty="0" smtClean="0"/>
          </a:p>
          <a:p>
            <a:pPr>
              <a:buFont typeface="Monotype Sorts"/>
              <a:buNone/>
              <a:tabLst>
                <a:tab pos="1085850" algn="l"/>
              </a:tabLst>
            </a:pPr>
            <a:r>
              <a:rPr lang="en-US" sz="2000" dirty="0" smtClean="0"/>
              <a:t>			(’30765’, ’Green’, ’Music’, null)</a:t>
            </a:r>
          </a:p>
          <a:p>
            <a:pPr>
              <a:buFont typeface="Monotype Sorts"/>
              <a:buNone/>
              <a:tabLst>
                <a:tab pos="1085850" algn="l"/>
              </a:tabLst>
            </a:pPr>
            <a:r>
              <a:rPr lang="en-US" sz="2000" dirty="0" smtClean="0"/>
              <a:t>	into the </a:t>
            </a:r>
            <a:r>
              <a:rPr lang="en-US" sz="2000" i="1" dirty="0" smtClean="0"/>
              <a:t>instructor</a:t>
            </a:r>
            <a:r>
              <a:rPr lang="en-US" sz="2000" dirty="0" smtClean="0"/>
              <a:t> 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</TotalTime>
  <Words>385</Words>
  <Application>Microsoft Office PowerPoint</Application>
  <PresentationFormat>On-screen Show (4:3)</PresentationFormat>
  <Paragraphs>77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Views</vt:lpstr>
      <vt:lpstr>Views</vt:lpstr>
      <vt:lpstr>View Definition</vt:lpstr>
      <vt:lpstr>Example Views</vt:lpstr>
      <vt:lpstr>Views Defined Using Other Views</vt:lpstr>
      <vt:lpstr>View Expansion</vt:lpstr>
      <vt:lpstr>Views Defined Using Other Views</vt:lpstr>
      <vt:lpstr>View Expansion</vt:lpstr>
      <vt:lpstr>Update of a View</vt:lpstr>
      <vt:lpstr>Some Updates cannot be Translated Uniquely</vt:lpstr>
      <vt:lpstr>And Some Not at All</vt:lpstr>
      <vt:lpstr>Materialized Views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</dc:title>
  <dc:creator>SriVidhya</dc:creator>
  <cp:lastModifiedBy>SriVidhya</cp:lastModifiedBy>
  <cp:revision>1</cp:revision>
  <dcterms:created xsi:type="dcterms:W3CDTF">2017-08-16T08:22:18Z</dcterms:created>
  <dcterms:modified xsi:type="dcterms:W3CDTF">2017-08-16T08:23:51Z</dcterms:modified>
</cp:coreProperties>
</file>