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8" r:id="rId3"/>
    <p:sldId id="259" r:id="rId5"/>
    <p:sldId id="260" r:id="rId6"/>
    <p:sldId id="264" r:id="rId7"/>
    <p:sldId id="271" r:id="rId8"/>
    <p:sldId id="272" r:id="rId9"/>
    <p:sldId id="273" r:id="rId10"/>
    <p:sldId id="280" r:id="rId11"/>
    <p:sldId id="285" r:id="rId12"/>
    <p:sldId id="286" r:id="rId13"/>
    <p:sldId id="287" r:id="rId14"/>
    <p:sldId id="288" r:id="rId15"/>
    <p:sldId id="281" r:id="rId16"/>
    <p:sldId id="289" r:id="rId17"/>
    <p:sldId id="290" r:id="rId18"/>
    <p:sldId id="291" r:id="rId19"/>
    <p:sldId id="282" r:id="rId20"/>
    <p:sldId id="292" r:id="rId21"/>
    <p:sldId id="293" r:id="rId22"/>
    <p:sldId id="294" r:id="rId23"/>
    <p:sldId id="295" r:id="rId24"/>
    <p:sldId id="296" r:id="rId25"/>
    <p:sldId id="297" r:id="rId26"/>
    <p:sldId id="298" r:id="rId27"/>
    <p:sldId id="283" r:id="rId28"/>
    <p:sldId id="284" r:id="rId2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itchFamily="2" charset="-122"/>
        <a:ea typeface="等线"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A3B"/>
    <a:srgbClr val="353F4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597"/>
    <p:restoredTop sz="94619"/>
  </p:normalViewPr>
  <p:slideViewPr>
    <p:cSldViewPr snapToGrid="0" showGuides="1">
      <p:cViewPr>
        <p:scale>
          <a:sx n="100" d="100"/>
          <a:sy n="100" d="100"/>
        </p:scale>
        <p:origin x="768" y="6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等线" pitchFamily="2" charset="-122"/>
                <a:ea typeface="等线"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等线" pitchFamily="2" charset="-122"/>
                <a:ea typeface="等线"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F7C9B17E-EBA4-4BA6-BFBF-CFC4EA0BE678}"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p:nvPr>
            <p:ph type="sldImg"/>
          </p:nvPr>
        </p:nvSpPr>
        <p:spPr>
          <a:ln>
            <a:solidFill>
              <a:srgbClr val="000000"/>
            </a:solidFill>
          </a:ln>
        </p:spPr>
      </p:sp>
      <p:sp>
        <p:nvSpPr>
          <p:cNvPr id="6146" name="文本占位符 2"/>
          <p:cNvSpPr/>
          <p:nvPr>
            <p:ph type="body"/>
          </p:nvPr>
        </p:nvSpPr>
        <p:spPr>
          <a:noFill/>
          <a:ln>
            <a:noFill/>
          </a:ln>
        </p:spPr>
        <p:txBody>
          <a:bodyPr lIns="91440" tIns="45720" rIns="91440" bIns="45720" anchor="t" anchorCtr="0"/>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p:nvPr>
            <p:ph type="sldImg"/>
          </p:nvPr>
        </p:nvSpPr>
        <p:spPr>
          <a:ln>
            <a:solidFill>
              <a:srgbClr val="000000"/>
            </a:solidFill>
          </a:ln>
        </p:spPr>
      </p:sp>
      <p:sp>
        <p:nvSpPr>
          <p:cNvPr id="12290" name="文本占位符 2"/>
          <p:cNvSpPr/>
          <p:nvPr>
            <p:ph type="body"/>
          </p:nvPr>
        </p:nvSpPr>
        <p:spPr>
          <a:noFill/>
          <a:ln>
            <a:noFill/>
          </a:ln>
        </p:spPr>
        <p:txBody>
          <a:bodyPr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53F4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5805488"/>
            <a:ext cx="12192000" cy="10525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122" name="文本框 6"/>
          <p:cNvSpPr txBox="1"/>
          <p:nvPr/>
        </p:nvSpPr>
        <p:spPr>
          <a:xfrm>
            <a:off x="4622800" y="2522855"/>
            <a:ext cx="7022465" cy="645160"/>
          </a:xfrm>
          <a:prstGeom prst="rect">
            <a:avLst/>
          </a:prstGeom>
          <a:noFill/>
          <a:ln w="9525">
            <a:noFill/>
          </a:ln>
        </p:spPr>
        <p:txBody>
          <a:bodyPr wrap="square" anchor="t" anchorCtr="0">
            <a:spAutoFit/>
          </a:bodyPr>
          <a:p>
            <a:pPr>
              <a:lnSpc>
                <a:spcPct val="90000"/>
              </a:lnSpc>
            </a:pPr>
            <a:r>
              <a:rPr lang="en-US" altLang="zh-CN" sz="4000" b="1" dirty="0">
                <a:solidFill>
                  <a:srgbClr val="FFFFFF"/>
                </a:solidFill>
                <a:latin typeface="Times New Roman" panose="02020603050405020304" charset="0"/>
                <a:ea typeface="Arial" panose="020B0604020202020204" pitchFamily="34" charset="0"/>
                <a:cs typeface="Times New Roman" panose="02020603050405020304" charset="0"/>
              </a:rPr>
              <a:t>Online Examination System </a:t>
            </a:r>
            <a:endParaRPr lang="en-US" altLang="zh-CN" sz="2400" b="1" dirty="0">
              <a:solidFill>
                <a:srgbClr val="FFFFFF"/>
              </a:solidFill>
              <a:latin typeface="Times New Roman" panose="02020603050405020304" charset="0"/>
              <a:ea typeface="Arial" panose="020B0604020202020204" pitchFamily="34" charset="0"/>
              <a:cs typeface="Times New Roman" panose="02020603050405020304" charset="0"/>
            </a:endParaRPr>
          </a:p>
        </p:txBody>
      </p:sp>
      <p:sp>
        <p:nvSpPr>
          <p:cNvPr id="13" name="任意多边形 12"/>
          <p:cNvSpPr/>
          <p:nvPr/>
        </p:nvSpPr>
        <p:spPr>
          <a:xfrm>
            <a:off x="0" y="2528888"/>
            <a:ext cx="4078288" cy="4329113"/>
          </a:xfrm>
          <a:custGeom>
            <a:avLst/>
            <a:gdLst>
              <a:gd name="connsiteX0" fmla="*/ 744589 w 5012696"/>
              <a:gd name="connsiteY0" fmla="*/ 0 h 5320395"/>
              <a:gd name="connsiteX1" fmla="*/ 5012696 w 5012696"/>
              <a:gd name="connsiteY1" fmla="*/ 4268107 h 5320395"/>
              <a:gd name="connsiteX2" fmla="*/ 4925983 w 5012696"/>
              <a:gd name="connsiteY2" fmla="*/ 5128280 h 5320395"/>
              <a:gd name="connsiteX3" fmla="*/ 4876585 w 5012696"/>
              <a:gd name="connsiteY3" fmla="*/ 5320395 h 5320395"/>
              <a:gd name="connsiteX4" fmla="*/ 0 w 5012696"/>
              <a:gd name="connsiteY4" fmla="*/ 5320395 h 5320395"/>
              <a:gd name="connsiteX5" fmla="*/ 0 w 5012696"/>
              <a:gd name="connsiteY5" fmla="*/ 66072 h 5320395"/>
              <a:gd name="connsiteX6" fmla="*/ 94598 w 5012696"/>
              <a:gd name="connsiteY6" fmla="*/ 49178 h 5320395"/>
              <a:gd name="connsiteX7" fmla="*/ 744589 w 5012696"/>
              <a:gd name="connsiteY7" fmla="*/ 0 h 53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2696" h="5320395">
                <a:moveTo>
                  <a:pt x="744589" y="0"/>
                </a:moveTo>
                <a:cubicBezTo>
                  <a:pt x="3101799" y="0"/>
                  <a:pt x="5012696" y="1910897"/>
                  <a:pt x="5012696" y="4268107"/>
                </a:cubicBezTo>
                <a:cubicBezTo>
                  <a:pt x="5012696" y="4562759"/>
                  <a:pt x="4982838" y="4850436"/>
                  <a:pt x="4925983" y="5128280"/>
                </a:cubicBezTo>
                <a:lnTo>
                  <a:pt x="4876585" y="5320395"/>
                </a:lnTo>
                <a:lnTo>
                  <a:pt x="0" y="5320395"/>
                </a:lnTo>
                <a:lnTo>
                  <a:pt x="0" y="66072"/>
                </a:lnTo>
                <a:lnTo>
                  <a:pt x="94598" y="49178"/>
                </a:lnTo>
                <a:cubicBezTo>
                  <a:pt x="306535" y="16795"/>
                  <a:pt x="523601" y="0"/>
                  <a:pt x="744589" y="0"/>
                </a:cubicBez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3533775" y="5011738"/>
            <a:ext cx="1089025" cy="1087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0610850" y="730250"/>
            <a:ext cx="411163"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1387138" y="1357313"/>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694555" y="3168015"/>
            <a:ext cx="2168525" cy="521970"/>
          </a:xfrm>
          <a:prstGeom prst="rect">
            <a:avLst/>
          </a:prstGeom>
          <a:noFill/>
        </p:spPr>
        <p:txBody>
          <a:bodyPr wrap="none" rtlCol="0">
            <a:spAutoFit/>
          </a:bodyPr>
          <a:p>
            <a:r>
              <a:rPr lang="en-US" sz="2800" b="1">
                <a:solidFill>
                  <a:schemeClr val="bg1"/>
                </a:solidFill>
                <a:latin typeface="Times New Roman" panose="02020603050405020304" charset="0"/>
                <a:cs typeface="Times New Roman" panose="02020603050405020304" charset="0"/>
              </a:rPr>
              <a:t>Final Review</a:t>
            </a:r>
            <a:endParaRPr lang="en-US" sz="28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
          <p:cNvPicPr>
            <a:picLocks noChangeAspect="1"/>
          </p:cNvPicPr>
          <p:nvPr>
            <p:ph idx="1"/>
          </p:nvPr>
        </p:nvPicPr>
        <p:blipFill>
          <a:blip r:embed="rId1"/>
          <a:stretch>
            <a:fillRect/>
          </a:stretch>
        </p:blipFill>
        <p:spPr>
          <a:xfrm>
            <a:off x="2185670" y="1825625"/>
            <a:ext cx="782002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6"/>
          <p:cNvPicPr>
            <a:picLocks noChangeAspect="1"/>
          </p:cNvPicPr>
          <p:nvPr>
            <p:ph idx="1"/>
          </p:nvPr>
        </p:nvPicPr>
        <p:blipFill>
          <a:blip r:embed="rId1"/>
          <a:stretch>
            <a:fillRect/>
          </a:stretch>
        </p:blipFill>
        <p:spPr>
          <a:xfrm>
            <a:off x="2270125" y="1825625"/>
            <a:ext cx="7650480"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9"/>
          <p:cNvPicPr>
            <a:picLocks noChangeAspect="1"/>
          </p:cNvPicPr>
          <p:nvPr>
            <p:ph idx="1"/>
          </p:nvPr>
        </p:nvPicPr>
        <p:blipFill>
          <a:blip r:embed="rId1"/>
          <a:stretch>
            <a:fillRect/>
          </a:stretch>
        </p:blipFill>
        <p:spPr>
          <a:xfrm>
            <a:off x="838200" y="1862455"/>
            <a:ext cx="10515600" cy="4276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bg1"/>
                </a:solidFill>
                <a:latin typeface="Times New Roman" panose="02020603050405020304" charset="0"/>
                <a:cs typeface="Times New Roman" panose="02020603050405020304" charset="0"/>
              </a:rPr>
              <a:t>Backend Database</a:t>
            </a:r>
            <a:endParaRPr lang="en-US" b="1">
              <a:solidFill>
                <a:schemeClr val="bg1"/>
              </a:solidFill>
              <a:latin typeface="Times New Roman" panose="02020603050405020304" charset="0"/>
              <a:cs typeface="Times New Roman" panose="02020603050405020304" charset="0"/>
            </a:endParaRPr>
          </a:p>
        </p:txBody>
      </p:sp>
      <p:pic>
        <p:nvPicPr>
          <p:cNvPr id="4" name="Content Placeholder 3" descr="BC1"/>
          <p:cNvPicPr>
            <a:picLocks noChangeAspect="1"/>
          </p:cNvPicPr>
          <p:nvPr>
            <p:ph idx="1"/>
          </p:nvPr>
        </p:nvPicPr>
        <p:blipFill>
          <a:blip r:embed="rId1"/>
          <a:stretch>
            <a:fillRect/>
          </a:stretch>
        </p:blipFill>
        <p:spPr>
          <a:xfrm>
            <a:off x="1379220" y="1825625"/>
            <a:ext cx="943292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C2"/>
          <p:cNvPicPr>
            <a:picLocks noChangeAspect="1"/>
          </p:cNvPicPr>
          <p:nvPr>
            <p:ph idx="1"/>
          </p:nvPr>
        </p:nvPicPr>
        <p:blipFill>
          <a:blip r:embed="rId1"/>
          <a:stretch>
            <a:fillRect/>
          </a:stretch>
        </p:blipFill>
        <p:spPr>
          <a:xfrm>
            <a:off x="1397000" y="1825625"/>
            <a:ext cx="9397365"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BC3"/>
          <p:cNvPicPr>
            <a:picLocks noChangeAspect="1"/>
          </p:cNvPicPr>
          <p:nvPr>
            <p:ph idx="1"/>
          </p:nvPr>
        </p:nvPicPr>
        <p:blipFill>
          <a:blip r:embed="rId1"/>
          <a:stretch>
            <a:fillRect/>
          </a:stretch>
        </p:blipFill>
        <p:spPr>
          <a:xfrm>
            <a:off x="1342390" y="1825625"/>
            <a:ext cx="950658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BC5"/>
          <p:cNvPicPr>
            <a:picLocks noChangeAspect="1"/>
          </p:cNvPicPr>
          <p:nvPr>
            <p:ph idx="1"/>
          </p:nvPr>
        </p:nvPicPr>
        <p:blipFill>
          <a:blip r:embed="rId1"/>
          <a:stretch>
            <a:fillRect/>
          </a:stretch>
        </p:blipFill>
        <p:spPr>
          <a:xfrm>
            <a:off x="1346835" y="1825625"/>
            <a:ext cx="9497695"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bg1"/>
                </a:solidFill>
                <a:latin typeface="Times New Roman" panose="02020603050405020304" charset="0"/>
                <a:cs typeface="Times New Roman" panose="02020603050405020304" charset="0"/>
              </a:rPr>
              <a:t>Coding and Testing</a:t>
            </a:r>
            <a:endParaRPr lang="en-US" b="1">
              <a:solidFill>
                <a:schemeClr val="bg1"/>
              </a:solidFill>
              <a:latin typeface="Times New Roman" panose="02020603050405020304" charset="0"/>
              <a:cs typeface="Times New Roman" panose="02020603050405020304" charset="0"/>
            </a:endParaRPr>
          </a:p>
        </p:txBody>
      </p:sp>
      <p:pic>
        <p:nvPicPr>
          <p:cNvPr id="4" name="Content Placeholder 3" descr="mod1"/>
          <p:cNvPicPr>
            <a:picLocks noChangeAspect="1"/>
          </p:cNvPicPr>
          <p:nvPr>
            <p:ph idx="1"/>
          </p:nvPr>
        </p:nvPicPr>
        <p:blipFill>
          <a:blip r:embed="rId1"/>
          <a:stretch>
            <a:fillRect/>
          </a:stretch>
        </p:blipFill>
        <p:spPr>
          <a:xfrm>
            <a:off x="1727835" y="1825625"/>
            <a:ext cx="8735695"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olidFill>
                  <a:schemeClr val="bg1"/>
                </a:solidFill>
                <a:latin typeface="Times New Roman" panose="02020603050405020304" charset="0"/>
                <a:cs typeface="Times New Roman" panose="02020603050405020304" charset="0"/>
              </a:rPr>
              <a:t>Login</a:t>
            </a:r>
            <a:endParaRPr lang="en-US">
              <a:solidFill>
                <a:schemeClr val="bg1"/>
              </a:solidFill>
              <a:latin typeface="Times New Roman" panose="02020603050405020304" charset="0"/>
              <a:cs typeface="Times New Roman" panose="02020603050405020304" charset="0"/>
            </a:endParaRPr>
          </a:p>
        </p:txBody>
      </p:sp>
      <p:pic>
        <p:nvPicPr>
          <p:cNvPr id="4" name="Content Placeholder 3" descr="mod2"/>
          <p:cNvPicPr>
            <a:picLocks noChangeAspect="1"/>
          </p:cNvPicPr>
          <p:nvPr>
            <p:ph idx="1"/>
          </p:nvPr>
        </p:nvPicPr>
        <p:blipFill>
          <a:blip r:embed="rId1"/>
          <a:stretch>
            <a:fillRect/>
          </a:stretch>
        </p:blipFill>
        <p:spPr>
          <a:xfrm>
            <a:off x="838200" y="2085975"/>
            <a:ext cx="10515600" cy="38296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olidFill>
                  <a:schemeClr val="bg1"/>
                </a:solidFill>
                <a:latin typeface="Times New Roman" panose="02020603050405020304" charset="0"/>
                <a:cs typeface="Times New Roman" panose="02020603050405020304" charset="0"/>
              </a:rPr>
              <a:t>SignIn</a:t>
            </a:r>
            <a:endParaRPr lang="en-US">
              <a:solidFill>
                <a:schemeClr val="bg1"/>
              </a:solidFill>
              <a:latin typeface="Times New Roman" panose="02020603050405020304" charset="0"/>
              <a:cs typeface="Times New Roman" panose="02020603050405020304" charset="0"/>
            </a:endParaRPr>
          </a:p>
        </p:txBody>
      </p:sp>
      <p:pic>
        <p:nvPicPr>
          <p:cNvPr id="4" name="Content Placeholder 3" descr="mod 3"/>
          <p:cNvPicPr>
            <a:picLocks noChangeAspect="1"/>
          </p:cNvPicPr>
          <p:nvPr>
            <p:ph idx="1"/>
          </p:nvPr>
        </p:nvPicPr>
        <p:blipFill>
          <a:blip r:embed="rId1"/>
          <a:stretch>
            <a:fillRect/>
          </a:stretch>
        </p:blipFill>
        <p:spPr>
          <a:xfrm>
            <a:off x="1795145" y="1825625"/>
            <a:ext cx="8600440"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2320" y="629920"/>
            <a:ext cx="3482975" cy="706755"/>
          </a:xfrm>
          <a:prstGeom prst="rect">
            <a:avLst/>
          </a:prstGeom>
          <a:noFill/>
        </p:spPr>
        <p:txBody>
          <a:bodyPr wrap="none" rtlCol="0">
            <a:spAutoFit/>
          </a:bodyPr>
          <a:p>
            <a:r>
              <a:rPr lang="en-US" sz="4000" b="1" u="sng">
                <a:ln>
                  <a:noFill/>
                </a:ln>
                <a:solidFill>
                  <a:schemeClr val="bg1"/>
                </a:solidFill>
                <a:latin typeface="Times New Roman" panose="02020603050405020304" charset="0"/>
                <a:cs typeface="Times New Roman" panose="02020603050405020304" charset="0"/>
              </a:rPr>
              <a:t>Team Member </a:t>
            </a:r>
            <a:endParaRPr lang="en-US" sz="4000" b="1" u="sng">
              <a:ln>
                <a:noFill/>
              </a:ln>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782320" y="1696720"/>
            <a:ext cx="6919595" cy="1814830"/>
          </a:xfrm>
          <a:prstGeom prst="rect">
            <a:avLst/>
          </a:prstGeom>
          <a:noFill/>
        </p:spPr>
        <p:txBody>
          <a:bodyPr wrap="none" rtlCol="0">
            <a:spAutoFit/>
          </a:bodyPr>
          <a:p>
            <a:pPr algn="l"/>
            <a:r>
              <a:rPr lang="en-US" sz="2800">
                <a:solidFill>
                  <a:schemeClr val="bg1"/>
                </a:solidFill>
                <a:latin typeface="Times New Roman" panose="02020603050405020304" charset="0"/>
                <a:cs typeface="Times New Roman" panose="02020603050405020304" charset="0"/>
              </a:rPr>
              <a:t>RA2011003011334 RISHABH SINGH SAHIL</a:t>
            </a:r>
            <a:endParaRPr lang="en-US" sz="2800">
              <a:solidFill>
                <a:schemeClr val="bg1"/>
              </a:solidFill>
              <a:latin typeface="Times New Roman" panose="02020603050405020304" charset="0"/>
              <a:cs typeface="Times New Roman" panose="02020603050405020304" charset="0"/>
            </a:endParaRPr>
          </a:p>
          <a:p>
            <a:pPr algn="l"/>
            <a:r>
              <a:rPr lang="en-US" sz="2800">
                <a:solidFill>
                  <a:schemeClr val="bg1"/>
                </a:solidFill>
                <a:latin typeface="Times New Roman" panose="02020603050405020304" charset="0"/>
                <a:cs typeface="Times New Roman" panose="02020603050405020304" charset="0"/>
                <a:sym typeface="+mn-ea"/>
              </a:rPr>
              <a:t>RA2011003011346 NIKHIL KAR</a:t>
            </a:r>
            <a:endParaRPr lang="en-US" sz="2800">
              <a:solidFill>
                <a:schemeClr val="bg1"/>
              </a:solidFill>
              <a:latin typeface="Times New Roman" panose="02020603050405020304" charset="0"/>
              <a:cs typeface="Times New Roman" panose="02020603050405020304" charset="0"/>
            </a:endParaRPr>
          </a:p>
          <a:p>
            <a:pPr algn="l"/>
            <a:r>
              <a:rPr lang="en-US" sz="2800">
                <a:solidFill>
                  <a:schemeClr val="bg1"/>
                </a:solidFill>
                <a:latin typeface="Times New Roman" panose="02020603050405020304" charset="0"/>
                <a:cs typeface="Times New Roman" panose="02020603050405020304" charset="0"/>
                <a:sym typeface="+mn-ea"/>
              </a:rPr>
              <a:t>RA2011003011341 ABHISHEK VERMA</a:t>
            </a:r>
            <a:endParaRPr lang="en-US" sz="2800">
              <a:solidFill>
                <a:schemeClr val="bg1"/>
              </a:solidFill>
              <a:latin typeface="Times New Roman" panose="02020603050405020304" charset="0"/>
              <a:cs typeface="Times New Roman" panose="02020603050405020304" charset="0"/>
            </a:endParaRPr>
          </a:p>
          <a:p>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olidFill>
                  <a:schemeClr val="bg1"/>
                </a:solidFill>
                <a:latin typeface="Times New Roman" panose="02020603050405020304" charset="0"/>
                <a:cs typeface="Times New Roman" panose="02020603050405020304" charset="0"/>
              </a:rPr>
              <a:t>Updates</a:t>
            </a:r>
            <a:r>
              <a:rPr lang="en-US"/>
              <a:t> </a:t>
            </a:r>
            <a:endParaRPr lang="en-US"/>
          </a:p>
        </p:txBody>
      </p:sp>
      <p:pic>
        <p:nvPicPr>
          <p:cNvPr id="4" name="Content Placeholder 3" descr="mod 4"/>
          <p:cNvPicPr>
            <a:picLocks noChangeAspect="1"/>
          </p:cNvPicPr>
          <p:nvPr>
            <p:ph idx="1"/>
          </p:nvPr>
        </p:nvPicPr>
        <p:blipFill>
          <a:blip r:embed="rId1"/>
          <a:stretch>
            <a:fillRect/>
          </a:stretch>
        </p:blipFill>
        <p:spPr>
          <a:xfrm>
            <a:off x="1774825" y="1825625"/>
            <a:ext cx="8641715"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solidFill>
                  <a:schemeClr val="bg1"/>
                </a:solidFill>
                <a:latin typeface="Times New Roman" panose="02020603050405020304" charset="0"/>
                <a:cs typeface="Times New Roman" panose="02020603050405020304" charset="0"/>
              </a:rPr>
              <a:t>Accounts</a:t>
            </a:r>
            <a:endParaRPr lang="en-US">
              <a:solidFill>
                <a:schemeClr val="bg1"/>
              </a:solidFill>
              <a:latin typeface="Times New Roman" panose="02020603050405020304" charset="0"/>
              <a:cs typeface="Times New Roman" panose="02020603050405020304" charset="0"/>
            </a:endParaRPr>
          </a:p>
        </p:txBody>
      </p:sp>
      <p:pic>
        <p:nvPicPr>
          <p:cNvPr id="7" name="Content Placeholder 6" descr="mod 5"/>
          <p:cNvPicPr>
            <a:picLocks noChangeAspect="1"/>
          </p:cNvPicPr>
          <p:nvPr>
            <p:ph idx="1"/>
          </p:nvPr>
        </p:nvPicPr>
        <p:blipFill>
          <a:blip r:embed="rId1"/>
          <a:stretch>
            <a:fillRect/>
          </a:stretch>
        </p:blipFill>
        <p:spPr>
          <a:xfrm>
            <a:off x="1769745" y="1825625"/>
            <a:ext cx="8651240" cy="43516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olidFill>
                  <a:schemeClr val="bg1"/>
                </a:solidFill>
                <a:latin typeface="Times New Roman" panose="02020603050405020304" charset="0"/>
                <a:cs typeface="Times New Roman" panose="02020603050405020304" charset="0"/>
              </a:rPr>
              <a:t>Admin</a:t>
            </a:r>
            <a:endParaRPr lang="en-US">
              <a:solidFill>
                <a:schemeClr val="bg1"/>
              </a:solidFill>
              <a:latin typeface="Times New Roman" panose="02020603050405020304" charset="0"/>
              <a:cs typeface="Times New Roman" panose="02020603050405020304" charset="0"/>
            </a:endParaRPr>
          </a:p>
        </p:txBody>
      </p:sp>
      <p:pic>
        <p:nvPicPr>
          <p:cNvPr id="4" name="Content Placeholder 3" descr="mod 6"/>
          <p:cNvPicPr>
            <a:picLocks noChangeAspect="1"/>
          </p:cNvPicPr>
          <p:nvPr>
            <p:ph idx="1"/>
          </p:nvPr>
        </p:nvPicPr>
        <p:blipFill>
          <a:blip r:embed="rId1"/>
          <a:stretch>
            <a:fillRect/>
          </a:stretch>
        </p:blipFill>
        <p:spPr>
          <a:xfrm>
            <a:off x="1413510" y="1825625"/>
            <a:ext cx="9363710" cy="43516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olidFill>
                  <a:schemeClr val="bg1"/>
                </a:solidFill>
                <a:latin typeface="Times New Roman" panose="02020603050405020304" charset="0"/>
                <a:cs typeface="Times New Roman" panose="02020603050405020304" charset="0"/>
              </a:rPr>
              <a:t>Feed</a:t>
            </a:r>
            <a:endParaRPr lang="en-US">
              <a:solidFill>
                <a:schemeClr val="bg1"/>
              </a:solidFill>
              <a:latin typeface="Times New Roman" panose="02020603050405020304" charset="0"/>
              <a:cs typeface="Times New Roman" panose="02020603050405020304" charset="0"/>
            </a:endParaRPr>
          </a:p>
        </p:txBody>
      </p:sp>
      <p:pic>
        <p:nvPicPr>
          <p:cNvPr id="4" name="Content Placeholder 3" descr="mod 7"/>
          <p:cNvPicPr>
            <a:picLocks noChangeAspect="1"/>
          </p:cNvPicPr>
          <p:nvPr>
            <p:ph idx="1"/>
          </p:nvPr>
        </p:nvPicPr>
        <p:blipFill>
          <a:blip r:embed="rId1"/>
          <a:stretch>
            <a:fillRect/>
          </a:stretch>
        </p:blipFill>
        <p:spPr>
          <a:xfrm>
            <a:off x="899160" y="1825625"/>
            <a:ext cx="10393045"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olidFill>
                  <a:schemeClr val="bg1"/>
                </a:solidFill>
                <a:latin typeface="Times New Roman" panose="02020603050405020304" charset="0"/>
                <a:cs typeface="Times New Roman" panose="02020603050405020304" charset="0"/>
              </a:rPr>
              <a:t>Index.php</a:t>
            </a:r>
            <a:endParaRPr lang="en-US">
              <a:solidFill>
                <a:schemeClr val="bg1"/>
              </a:solidFill>
              <a:latin typeface="Times New Roman" panose="02020603050405020304" charset="0"/>
              <a:cs typeface="Times New Roman" panose="02020603050405020304" charset="0"/>
            </a:endParaRPr>
          </a:p>
        </p:txBody>
      </p:sp>
      <p:pic>
        <p:nvPicPr>
          <p:cNvPr id="4" name="Content Placeholder 3" descr="mod 9"/>
          <p:cNvPicPr>
            <a:picLocks noChangeAspect="1"/>
          </p:cNvPicPr>
          <p:nvPr>
            <p:ph idx="1"/>
          </p:nvPr>
        </p:nvPicPr>
        <p:blipFill>
          <a:blip r:embed="rId1"/>
          <a:stretch>
            <a:fillRect/>
          </a:stretch>
        </p:blipFill>
        <p:spPr>
          <a:xfrm>
            <a:off x="1793240" y="1825625"/>
            <a:ext cx="8604885" cy="435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solidFill>
                  <a:schemeClr val="bg1"/>
                </a:solidFill>
                <a:latin typeface="Times New Roman" panose="02020603050405020304" charset="0"/>
                <a:cs typeface="Times New Roman" panose="02020603050405020304" charset="0"/>
              </a:rPr>
              <a:t>Conclusion and Future Enhancement </a:t>
            </a:r>
            <a:endParaRPr lang="en-US" b="1"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00860"/>
            <a:ext cx="10515600" cy="3763010"/>
          </a:xfrm>
        </p:spPr>
        <p:txBody>
          <a:bodyPr/>
          <a:p>
            <a:pPr marL="0" indent="0">
              <a:buNone/>
            </a:pPr>
            <a:r>
              <a:rPr lang="en-US" sz="1800">
                <a:solidFill>
                  <a:schemeClr val="bg1"/>
                </a:solidFill>
                <a:latin typeface="Times New Roman" panose="02020603050405020304" charset="0"/>
                <a:cs typeface="Times New Roman" panose="02020603050405020304" charset="0"/>
              </a:rPr>
              <a:t>In conclusion, an online examination system is a crucial tool for educational institutions and organizations to conduct exams and assessments in a secure, scalable, and user-friendly manner. </a:t>
            </a:r>
            <a:endParaRPr lang="en-US" sz="1800">
              <a:solidFill>
                <a:schemeClr val="bg1"/>
              </a:solidFill>
              <a:latin typeface="Times New Roman" panose="02020603050405020304" charset="0"/>
              <a:cs typeface="Times New Roman" panose="02020603050405020304" charset="0"/>
            </a:endParaRPr>
          </a:p>
          <a:p>
            <a:r>
              <a:rPr lang="en-US" sz="1800">
                <a:solidFill>
                  <a:schemeClr val="bg1"/>
                </a:solidFill>
                <a:latin typeface="Times New Roman" panose="02020603050405020304" charset="0"/>
                <a:cs typeface="Times New Roman" panose="02020603050405020304" charset="0"/>
              </a:rPr>
              <a:t>While the developed online examination system has met the requirements of educational institutions and organizations, there is always room for improvement. The following are some future enhancements that could be made to the system:</a:t>
            </a:r>
            <a:endParaRPr lang="en-US" sz="1800">
              <a:solidFill>
                <a:schemeClr val="bg1"/>
              </a:solidFill>
              <a:latin typeface="Times New Roman" panose="02020603050405020304" charset="0"/>
              <a:cs typeface="Times New Roman" panose="02020603050405020304" charset="0"/>
            </a:endParaRPr>
          </a:p>
          <a:p>
            <a:r>
              <a:rPr lang="en-US" sz="1800">
                <a:solidFill>
                  <a:schemeClr val="bg1"/>
                </a:solidFill>
                <a:latin typeface="Times New Roman" panose="02020603050405020304" charset="0"/>
                <a:cs typeface="Times New Roman" panose="02020603050405020304" charset="0"/>
              </a:rPr>
              <a:t>Integration with Learning Management Systems (LMS):</a:t>
            </a:r>
            <a:endParaRPr lang="en-US" sz="1800">
              <a:solidFill>
                <a:schemeClr val="bg1"/>
              </a:solidFill>
              <a:latin typeface="Times New Roman" panose="02020603050405020304" charset="0"/>
              <a:cs typeface="Times New Roman" panose="02020603050405020304" charset="0"/>
            </a:endParaRPr>
          </a:p>
          <a:p>
            <a:r>
              <a:rPr lang="en-US" sz="1800">
                <a:solidFill>
                  <a:schemeClr val="bg1"/>
                </a:solidFill>
                <a:latin typeface="Times New Roman" panose="02020603050405020304" charset="0"/>
                <a:cs typeface="Times New Roman" panose="02020603050405020304" charset="0"/>
              </a:rPr>
              <a:t>Integrating the online examination system with popular LMS platforms such as Moodle, Blackboard, or Canvas would provide a seamless and comprehensive educational experience for students.</a:t>
            </a:r>
            <a:endParaRPr lang="en-US" sz="1800">
              <a:solidFill>
                <a:schemeClr val="bg1"/>
              </a:solidFill>
              <a:latin typeface="Times New Roman" panose="02020603050405020304" charset="0"/>
              <a:cs typeface="Times New Roman" panose="02020603050405020304" charset="0"/>
            </a:endParaRPr>
          </a:p>
          <a:p>
            <a:r>
              <a:rPr lang="en-US" sz="1800">
                <a:solidFill>
                  <a:schemeClr val="bg1"/>
                </a:solidFill>
                <a:latin typeface="Times New Roman" panose="02020603050405020304" charset="0"/>
                <a:cs typeface="Times New Roman" panose="02020603050405020304" charset="0"/>
              </a:rPr>
              <a:t>The integration of Artificial Intelligence (AI) in the online examination system could improve the system's ability to tailor the exam questions to the student's knowledge level, providing a personalized and engaging exam experience.</a:t>
            </a:r>
            <a:endParaRPr lang="en-US" sz="1800">
              <a:solidFill>
                <a:schemeClr val="bg1"/>
              </a:solidFill>
              <a:latin typeface="Times New Roman" panose="02020603050405020304" charset="0"/>
              <a:cs typeface="Times New Roman" panose="02020603050405020304" charset="0"/>
            </a:endParaRPr>
          </a:p>
          <a:p>
            <a:pPr marL="0" indent="0">
              <a:buNone/>
            </a:pPr>
            <a:endParaRPr lang="en-US" sz="1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bg1"/>
                </a:solidFill>
                <a:latin typeface="Times New Roman" panose="02020603050405020304" charset="0"/>
                <a:cs typeface="Times New Roman" panose="02020603050405020304" charset="0"/>
              </a:rPr>
              <a:t>References</a:t>
            </a:r>
            <a:endParaRPr lang="en-US" b="1">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1800">
                <a:solidFill>
                  <a:schemeClr val="bg1"/>
                </a:solidFill>
                <a:latin typeface="Times New Roman" panose="02020603050405020304" charset="0"/>
                <a:cs typeface="Times New Roman" panose="02020603050405020304" charset="0"/>
              </a:rPr>
              <a:t>[1]Hernández, E.; Sanchez-Anguix, V.; Julian, V.; Palanca, J.; Duque, N. Rainfall prediction: A deep learningapproach. In International Conference on Hybrid Artificial Intelligence Systems; Springer: Cham, Switzerland,2016; pp. 151–162.</a:t>
            </a:r>
            <a:endParaRPr lang="en-US" sz="1800">
              <a:solidFill>
                <a:schemeClr val="bg1"/>
              </a:solidFill>
              <a:latin typeface="Times New Roman" panose="02020603050405020304" charset="0"/>
              <a:cs typeface="Times New Roman" panose="02020603050405020304" charset="0"/>
            </a:endParaRPr>
          </a:p>
          <a:p>
            <a:r>
              <a:rPr lang="en-US" sz="1800">
                <a:solidFill>
                  <a:schemeClr val="bg1"/>
                </a:solidFill>
                <a:latin typeface="Times New Roman" panose="02020603050405020304" charset="0"/>
                <a:cs typeface="Times New Roman" panose="02020603050405020304" charset="0"/>
              </a:rPr>
              <a:t>[2]Goswami, B.N. The challenge of weather prediction. Resonance 1996, 1, 8–17.</a:t>
            </a:r>
            <a:endParaRPr lang="en-US" sz="1800">
              <a:solidFill>
                <a:schemeClr val="bg1"/>
              </a:solidFill>
              <a:latin typeface="Times New Roman" panose="02020603050405020304" charset="0"/>
              <a:cs typeface="Times New Roman" panose="02020603050405020304" charset="0"/>
            </a:endParaRPr>
          </a:p>
          <a:p>
            <a:r>
              <a:rPr lang="en-US" sz="1800">
                <a:solidFill>
                  <a:schemeClr val="bg1"/>
                </a:solidFill>
                <a:latin typeface="Times New Roman" panose="02020603050405020304" charset="0"/>
                <a:cs typeface="Times New Roman" panose="02020603050405020304" charset="0"/>
              </a:rPr>
              <a:t>[3]Nayak, D.R.; Mahapatra, A.; Mishra, P. A survey on rainfall prediction using artificial neural network. Int. J.Comput. Appl. 2013, 72, 16.</a:t>
            </a:r>
            <a:endParaRPr lang="en-US" sz="1800">
              <a:solidFill>
                <a:schemeClr val="bg1"/>
              </a:solidFill>
              <a:latin typeface="Times New Roman" panose="02020603050405020304" charset="0"/>
              <a:cs typeface="Times New Roman" panose="02020603050405020304" charset="0"/>
            </a:endParaRPr>
          </a:p>
          <a:p>
            <a:r>
              <a:rPr lang="en-US" sz="1800">
                <a:solidFill>
                  <a:schemeClr val="bg1"/>
                </a:solidFill>
                <a:latin typeface="Times New Roman" panose="02020603050405020304" charset="0"/>
                <a:cs typeface="Times New Roman" panose="02020603050405020304" charset="0"/>
              </a:rPr>
              <a:t>[4]Kashiwao, T.; Nakayama, K.; Ando, S.; Ikeda, K.; Lee, M.; Bahadori, A. A neural network- based localrainfall prediction system using meteorological data on the internet: A case study using data from the Japanmeteorological agency. Appl. Soft Comput. 2017, 56, 317–330.</a:t>
            </a:r>
            <a:endParaRPr lang="en-US" sz="1800">
              <a:solidFill>
                <a:schemeClr val="bg1"/>
              </a:solidFill>
              <a:latin typeface="Times New Roman" panose="02020603050405020304" charset="0"/>
              <a:cs typeface="Times New Roman" panose="02020603050405020304" charset="0"/>
            </a:endParaRPr>
          </a:p>
          <a:p>
            <a:r>
              <a:rPr lang="en-US" sz="1800">
                <a:solidFill>
                  <a:schemeClr val="bg1"/>
                </a:solidFill>
                <a:latin typeface="Times New Roman" panose="02020603050405020304" charset="0"/>
                <a:cs typeface="Times New Roman" panose="02020603050405020304" charset="0"/>
              </a:rPr>
              <a:t>[5]Mislan, H.; Hardwinarto, S.; Sumaryono, M.A. Rainfall monthly prediction based on artificial neural network:A case study in Tenggarong Station, East Kalimantan, Indonesia. Procedia Comput. Sci. 2015, 59, 142–151.</a:t>
            </a:r>
            <a:endParaRPr lang="en-US" sz="1800">
              <a:solidFill>
                <a:schemeClr val="bg1"/>
              </a:solidFill>
              <a:latin typeface="Times New Roman" panose="02020603050405020304" charset="0"/>
              <a:cs typeface="Times New Roman" panose="02020603050405020304" charset="0"/>
            </a:endParaRPr>
          </a:p>
          <a:p>
            <a:r>
              <a:rPr lang="en-US" sz="1800">
                <a:solidFill>
                  <a:schemeClr val="bg1"/>
                </a:solidFill>
                <a:latin typeface="Times New Roman" panose="02020603050405020304" charset="0"/>
                <a:cs typeface="Times New Roman" panose="02020603050405020304" charset="0"/>
              </a:rPr>
              <a:t>[6]Muka, Z.; Maraj, E.; Kuka, S. Rainfall prediction using fuzzy logic. Int. J. Innov. Sci. Eng. Technol. 2017, 4, 1–5.</a:t>
            </a:r>
            <a:endParaRPr lang="en-US" sz="1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8330" y="521970"/>
            <a:ext cx="3068320" cy="706755"/>
          </a:xfrm>
          <a:prstGeom prst="rect">
            <a:avLst/>
          </a:prstGeom>
          <a:noFill/>
        </p:spPr>
        <p:txBody>
          <a:bodyPr wrap="none" rtlCol="0" anchor="t">
            <a:spAutoFit/>
          </a:bodyPr>
          <a:p>
            <a:r>
              <a:rPr lang="en-US" sz="4000" b="1" u="sng">
                <a:ln>
                  <a:noFill/>
                </a:ln>
                <a:solidFill>
                  <a:schemeClr val="bg1"/>
                </a:solidFill>
                <a:latin typeface="Times New Roman" panose="02020603050405020304" charset="0"/>
                <a:cs typeface="Times New Roman" panose="02020603050405020304" charset="0"/>
                <a:sym typeface="+mn-ea"/>
              </a:rPr>
              <a:t>ABSTRACT </a:t>
            </a:r>
            <a:endParaRPr lang="en-US" sz="4000" b="1" u="sng">
              <a:ln>
                <a:noFill/>
              </a:ln>
              <a:solidFill>
                <a:schemeClr val="bg1"/>
              </a:solidFill>
              <a:latin typeface="Times New Roman" panose="02020603050405020304" charset="0"/>
              <a:cs typeface="Times New Roman" panose="02020603050405020304" charset="0"/>
              <a:sym typeface="+mn-ea"/>
            </a:endParaRPr>
          </a:p>
        </p:txBody>
      </p:sp>
      <p:sp>
        <p:nvSpPr>
          <p:cNvPr id="4" name="Text Box 3"/>
          <p:cNvSpPr txBox="1"/>
          <p:nvPr/>
        </p:nvSpPr>
        <p:spPr>
          <a:xfrm>
            <a:off x="608330" y="1534160"/>
            <a:ext cx="10153015" cy="2861310"/>
          </a:xfrm>
          <a:prstGeom prst="rect">
            <a:avLst/>
          </a:prstGeom>
          <a:noFill/>
        </p:spPr>
        <p:txBody>
          <a:bodyPr wrap="square" rtlCol="0">
            <a:spAutoFit/>
          </a:bodyPr>
          <a:p>
            <a:pPr algn="l"/>
            <a:r>
              <a:rPr lang="en-US" sz="2000">
                <a:ln>
                  <a:noFill/>
                </a:ln>
                <a:solidFill>
                  <a:schemeClr val="bg1"/>
                </a:solidFill>
                <a:latin typeface="Times New Roman" panose="02020603050405020304" charset="0"/>
                <a:cs typeface="Times New Roman" panose="02020603050405020304" charset="0"/>
              </a:rPr>
              <a:t>Online examination systems are becoming increasingly popular as more educational institutions adopt remote learning models. This system provides an effective way for students to take exams securely and conveniently without the need to travel to a physical location. The online examination system is a web-based application that enables students to take tests from any location using a computer, tablet, or mobile device with an internet connection. It has features such as randomizing questions and answers, time limits, and anti-cheating measures to ensure fairness and accuracy. The system also allows instructors to create, manage, and grade exams easily and efficiently. This abstract provides a brief overview of the features and benefits of an online examination system.</a:t>
            </a:r>
            <a:endParaRPr lang="en-US" sz="2000">
              <a:ln>
                <a:noFill/>
              </a:ln>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1680" y="406400"/>
            <a:ext cx="3840480" cy="645160"/>
          </a:xfrm>
          <a:prstGeom prst="rect">
            <a:avLst/>
          </a:prstGeom>
          <a:noFill/>
        </p:spPr>
        <p:txBody>
          <a:bodyPr wrap="none" rtlCol="0">
            <a:spAutoFit/>
          </a:bodyPr>
          <a:p>
            <a:r>
              <a:rPr lang="en-US" sz="3600" b="1" u="sng">
                <a:ln>
                  <a:noFill/>
                </a:ln>
                <a:solidFill>
                  <a:schemeClr val="bg1"/>
                </a:solidFill>
                <a:latin typeface="Times New Roman" panose="02020603050405020304" charset="0"/>
                <a:cs typeface="Times New Roman" panose="02020603050405020304" charset="0"/>
              </a:rPr>
              <a:t>INTRODUCTION</a:t>
            </a:r>
            <a:endParaRPr lang="en-US" sz="3600" b="1" u="sng">
              <a:ln>
                <a:noFill/>
              </a:ln>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741680" y="1534160"/>
            <a:ext cx="9749790" cy="4523105"/>
          </a:xfrm>
          <a:prstGeom prst="rect">
            <a:avLst/>
          </a:prstGeom>
          <a:noFill/>
        </p:spPr>
        <p:txBody>
          <a:bodyPr wrap="square" rtlCol="0">
            <a:spAutoFit/>
          </a:bodyPr>
          <a:p>
            <a:pPr algn="l">
              <a:buFont typeface="Arial" panose="020B0604020202020204" pitchFamily="34" charset="0"/>
            </a:pPr>
            <a:r>
              <a:rPr lang="en-US" sz="1800">
                <a:ln>
                  <a:noFill/>
                </a:ln>
                <a:solidFill>
                  <a:schemeClr val="bg1"/>
                </a:solidFill>
                <a:latin typeface="Times New Roman" panose="02020603050405020304" charset="0"/>
                <a:cs typeface="Times New Roman" panose="02020603050405020304" charset="0"/>
              </a:rPr>
              <a:t>The traditional paper-based examination system has various limitations, such as logistical issues, manual grading, and limited question banks. These limitations lead to inefficiencies, inaccuracies, and inconsistencies in the examination process. Furthermore, the COVID-19 pandemic has highlighted the need for remote examination systems to enable students to take exams from home. Therefore, there is a need for an online examination system that addresses the shortcomings of the traditional paper-based exam system and provides a more efficient, secure, and convenient way of conducting exams. This project aims to develop an innovative online examination system that overcomes the limitations of traditional methods and provides an engaging, reliable, and accessible examination experience for students and administrators.</a:t>
            </a:r>
            <a:endParaRPr lang="en-US" sz="1800">
              <a:ln>
                <a:noFill/>
              </a:ln>
              <a:solidFill>
                <a:schemeClr val="bg1"/>
              </a:solidFill>
              <a:latin typeface="Times New Roman" panose="02020603050405020304" charset="0"/>
              <a:cs typeface="Times New Roman" panose="02020603050405020304" charset="0"/>
            </a:endParaRPr>
          </a:p>
          <a:p>
            <a:pPr algn="l">
              <a:buFont typeface="Arial" panose="020B0604020202020204" pitchFamily="34" charset="0"/>
            </a:pPr>
            <a:endParaRPr lang="en-US" sz="1800">
              <a:ln>
                <a:noFill/>
              </a:ln>
              <a:solidFill>
                <a:schemeClr val="bg1"/>
              </a:solidFill>
              <a:latin typeface="Times New Roman" panose="02020603050405020304" charset="0"/>
              <a:cs typeface="Times New Roman" panose="02020603050405020304" charset="0"/>
            </a:endParaRPr>
          </a:p>
          <a:p>
            <a:pPr algn="l">
              <a:buFont typeface="Arial" panose="020B0604020202020204" pitchFamily="34" charset="0"/>
            </a:pPr>
            <a:r>
              <a:rPr lang="en-US" sz="1800">
                <a:ln>
                  <a:noFill/>
                </a:ln>
                <a:solidFill>
                  <a:schemeClr val="bg1"/>
                </a:solidFill>
                <a:latin typeface="Times New Roman" panose="02020603050405020304" charset="0"/>
                <a:cs typeface="Times New Roman" panose="02020603050405020304" charset="0"/>
              </a:rPr>
              <a:t>Additionally, the current educational landscape demands a system that provides more personalized learning experiences. The one-size-fits-all approach of the traditional paper-based examination system fails to cater to the unique needs and abilities of individual students. The online examination system addresses this problem by incorporating adaptive testing, which tailors the exam questions to the student's knowledge level. This personalized approach to testing ensures that students are challenged appropriately and can learn at their own pace, leading to better learning outcomes.</a:t>
            </a:r>
            <a:endParaRPr lang="en-US" sz="1800">
              <a:ln>
                <a:noFill/>
              </a:ln>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3240405" y="0"/>
            <a:ext cx="5578475" cy="1325880"/>
          </a:xfrm>
        </p:spPr>
        <p:txBody>
          <a:bodyPr/>
          <a:p>
            <a:r>
              <a:rPr lang="en-US" b="1" u="sng">
                <a:ln>
                  <a:noFill/>
                </a:ln>
                <a:solidFill>
                  <a:schemeClr val="bg1"/>
                </a:solidFill>
                <a:latin typeface="Times New Roman" panose="02020603050405020304" charset="0"/>
                <a:cs typeface="Times New Roman" panose="02020603050405020304" charset="0"/>
              </a:rPr>
              <a:t>Architecture Diagram</a:t>
            </a:r>
            <a:endParaRPr lang="en-US" b="1" u="sng">
              <a:ln>
                <a:noFill/>
              </a:ln>
              <a:solidFill>
                <a:schemeClr val="bg1"/>
              </a:solidFill>
              <a:latin typeface="Times New Roman" panose="02020603050405020304" charset="0"/>
              <a:cs typeface="Times New Roman" panose="02020603050405020304" charset="0"/>
            </a:endParaRPr>
          </a:p>
        </p:txBody>
      </p:sp>
      <p:pic>
        <p:nvPicPr>
          <p:cNvPr id="2" name="Content Placeholder 1" descr="Architecture diagram"/>
          <p:cNvPicPr>
            <a:picLocks noChangeAspect="1"/>
          </p:cNvPicPr>
          <p:nvPr>
            <p:ph idx="1"/>
          </p:nvPr>
        </p:nvPicPr>
        <p:blipFill>
          <a:blip r:embed="rId1"/>
          <a:stretch>
            <a:fillRect/>
          </a:stretch>
        </p:blipFill>
        <p:spPr>
          <a:xfrm>
            <a:off x="4008120" y="1219835"/>
            <a:ext cx="4043045" cy="53130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4383405" y="182245"/>
            <a:ext cx="3423920" cy="1325880"/>
          </a:xfrm>
        </p:spPr>
        <p:txBody>
          <a:bodyPr/>
          <a:p>
            <a:r>
              <a:rPr lang="en-US" b="1" u="sng">
                <a:solidFill>
                  <a:schemeClr val="bg1"/>
                </a:solidFill>
                <a:latin typeface="Times New Roman" panose="02020603050405020304" charset="0"/>
                <a:cs typeface="Times New Roman" panose="02020603050405020304" charset="0"/>
              </a:rPr>
              <a:t>ER Diagram</a:t>
            </a:r>
            <a:endParaRPr lang="en-US" b="1" u="sng">
              <a:solidFill>
                <a:schemeClr val="bg1"/>
              </a:solidFill>
              <a:latin typeface="Times New Roman" panose="02020603050405020304" charset="0"/>
              <a:cs typeface="Times New Roman" panose="02020603050405020304" charset="0"/>
            </a:endParaRPr>
          </a:p>
        </p:txBody>
      </p:sp>
      <p:pic>
        <p:nvPicPr>
          <p:cNvPr id="6" name="Content Placeholder 5" descr="ER DIG"/>
          <p:cNvPicPr>
            <a:picLocks noChangeAspect="1"/>
          </p:cNvPicPr>
          <p:nvPr>
            <p:ph idx="1"/>
          </p:nvPr>
        </p:nvPicPr>
        <p:blipFill>
          <a:blip r:embed="rId1"/>
          <a:stretch>
            <a:fillRect/>
          </a:stretch>
        </p:blipFill>
        <p:spPr>
          <a:xfrm>
            <a:off x="2505075" y="1599565"/>
            <a:ext cx="7182485" cy="4669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br>
              <a:rPr lang="en-US"/>
            </a:br>
            <a:endParaRPr lang="en-US"/>
          </a:p>
        </p:txBody>
      </p:sp>
      <p:sp>
        <p:nvSpPr>
          <p:cNvPr id="2" name="Text Box 1"/>
          <p:cNvSpPr txBox="1"/>
          <p:nvPr/>
        </p:nvSpPr>
        <p:spPr>
          <a:xfrm>
            <a:off x="4413250" y="480695"/>
            <a:ext cx="3827780" cy="645160"/>
          </a:xfrm>
          <a:prstGeom prst="rect">
            <a:avLst/>
          </a:prstGeom>
          <a:noFill/>
        </p:spPr>
        <p:txBody>
          <a:bodyPr wrap="none" rtlCol="0" anchor="t">
            <a:spAutoFit/>
          </a:bodyPr>
          <a:p>
            <a:r>
              <a:rPr lang="en-US" sz="3600" b="1" u="sng">
                <a:solidFill>
                  <a:schemeClr val="bg1"/>
                </a:solidFill>
                <a:latin typeface="Times New Roman" panose="02020603050405020304" charset="0"/>
                <a:cs typeface="Times New Roman" panose="02020603050405020304" charset="0"/>
                <a:sym typeface="+mn-ea"/>
              </a:rPr>
              <a:t>Use-Case Diagram</a:t>
            </a:r>
            <a:endParaRPr lang="en-US" sz="3600" b="1" u="sng">
              <a:latin typeface="Times New Roman" panose="02020603050405020304" charset="0"/>
              <a:cs typeface="Times New Roman" panose="02020603050405020304" charset="0"/>
            </a:endParaRPr>
          </a:p>
        </p:txBody>
      </p:sp>
      <p:pic>
        <p:nvPicPr>
          <p:cNvPr id="6" name="Content Placeholder 5" descr="Use-casepng"/>
          <p:cNvPicPr>
            <a:picLocks noChangeAspect="1"/>
          </p:cNvPicPr>
          <p:nvPr>
            <p:ph idx="1"/>
          </p:nvPr>
        </p:nvPicPr>
        <p:blipFill>
          <a:blip r:embed="rId1"/>
          <a:srcRect r="1551"/>
          <a:stretch>
            <a:fillRect/>
          </a:stretch>
        </p:blipFill>
        <p:spPr>
          <a:xfrm>
            <a:off x="3052445" y="1311910"/>
            <a:ext cx="6447790" cy="523176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bg1"/>
                  </a:solidFill>
                </a:ln>
                <a:solidFill>
                  <a:schemeClr val="bg1"/>
                </a:solidFill>
                <a:latin typeface="Times New Roman" panose="02020603050405020304" charset="0"/>
                <a:cs typeface="Times New Roman" panose="02020603050405020304" charset="0"/>
              </a:rPr>
              <a:t>Frontend (UI)</a:t>
            </a:r>
            <a:endParaRPr lang="en-US">
              <a:ln>
                <a:solidFill>
                  <a:schemeClr val="bg1"/>
                </a:solidFill>
              </a:ln>
              <a:solidFill>
                <a:schemeClr val="bg1"/>
              </a:solidFill>
              <a:latin typeface="Times New Roman" panose="02020603050405020304" charset="0"/>
              <a:cs typeface="Times New Roman" panose="02020603050405020304" charset="0"/>
            </a:endParaRPr>
          </a:p>
        </p:txBody>
      </p:sp>
      <p:pic>
        <p:nvPicPr>
          <p:cNvPr id="4" name="Content Placeholder 3" descr="1"/>
          <p:cNvPicPr>
            <a:picLocks noChangeAspect="1"/>
          </p:cNvPicPr>
          <p:nvPr>
            <p:ph idx="1"/>
          </p:nvPr>
        </p:nvPicPr>
        <p:blipFill>
          <a:blip r:embed="rId1"/>
          <a:stretch>
            <a:fillRect/>
          </a:stretch>
        </p:blipFill>
        <p:spPr>
          <a:xfrm>
            <a:off x="2266315" y="1825625"/>
            <a:ext cx="765810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2"/>
          <p:cNvPicPr>
            <a:picLocks noChangeAspect="1"/>
          </p:cNvPicPr>
          <p:nvPr>
            <p:ph idx="1"/>
          </p:nvPr>
        </p:nvPicPr>
        <p:blipFill>
          <a:blip r:embed="rId1"/>
          <a:stretch>
            <a:fillRect/>
          </a:stretch>
        </p:blipFill>
        <p:spPr>
          <a:xfrm>
            <a:off x="2185670" y="1825625"/>
            <a:ext cx="7820025"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4485</Words>
  <Application>WPS Presentation</Application>
  <PresentationFormat/>
  <Paragraphs>67</Paragraphs>
  <Slides>26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等线</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Architecture Diagram</vt:lpstr>
      <vt:lpstr>ER Diagram</vt:lpstr>
      <vt:lpstr> </vt:lpstr>
      <vt:lpstr>Frontend (UI)</vt:lpstr>
      <vt:lpstr>PowerPoint 演示文稿</vt:lpstr>
      <vt:lpstr>PowerPoint 演示文稿</vt:lpstr>
      <vt:lpstr>PowerPoint 演示文稿</vt:lpstr>
      <vt:lpstr>PowerPoint 演示文稿</vt:lpstr>
      <vt:lpstr>Backend Database</vt:lpstr>
      <vt:lpstr>PowerPoint 演示文稿</vt:lpstr>
      <vt:lpstr>PowerPoint 演示文稿</vt:lpstr>
      <vt:lpstr>PowerPoint 演示文稿</vt:lpstr>
      <vt:lpstr>Coding and Testing</vt:lpstr>
      <vt:lpstr>Login</vt:lpstr>
      <vt:lpstr>SignIn</vt:lpstr>
      <vt:lpstr>Updates </vt:lpstr>
      <vt:lpstr>Accounts</vt:lpstr>
      <vt:lpstr>Admin</vt:lpstr>
      <vt:lpstr>Feed</vt:lpstr>
      <vt:lpstr>Index.php</vt:lpstr>
      <vt:lpstr>Conclusion and Future Enhancement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rs423</cp:lastModifiedBy>
  <cp:revision>78</cp:revision>
  <dcterms:created xsi:type="dcterms:W3CDTF">2015-10-17T07:33:00Z</dcterms:created>
  <dcterms:modified xsi:type="dcterms:W3CDTF">2023-04-23T23:48:52Z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1033-11.2.0.11536</vt:lpwstr>
  </property>
  <property fmtid="{D5CDD505-2E9C-101B-9397-08002B2CF9AE}" pid="3" name="ICV">
    <vt:lpwstr>3F0A1072C2704A3795113E2B722272DB</vt:lpwstr>
  </property>
</Properties>
</file>