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8" r:id="rId3"/>
    <p:sldId id="259" r:id="rId5"/>
    <p:sldId id="260" r:id="rId6"/>
    <p:sldId id="264" r:id="rId7"/>
    <p:sldId id="271" r:id="rId8"/>
    <p:sldId id="272" r:id="rId9"/>
    <p:sldId id="273" r:id="rId10"/>
    <p:sldId id="274" r:id="rId11"/>
    <p:sldId id="261" r:id="rId12"/>
    <p:sldId id="276" r:id="rId13"/>
    <p:sldId id="278" r:id="rId14"/>
    <p:sldId id="265" r:id="rId1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A3B"/>
    <a:srgbClr val="353F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597"/>
    <p:restoredTop sz="94619"/>
  </p:normalViewPr>
  <p:slideViewPr>
    <p:cSldViewPr snapToGrid="0" showGuides="1">
      <p:cViewPr>
        <p:scale>
          <a:sx n="100" d="100"/>
          <a:sy n="100" d="100"/>
        </p:scale>
        <p:origin x="768" y="6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itchFamily="2" charset="-122"/>
                <a:ea typeface="等线"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itchFamily="2" charset="-122"/>
                <a:ea typeface="等线"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7C9B17E-EBA4-4BA6-BFBF-CFC4EA0BE678}"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p:nvPr>
            <p:ph type="sldImg"/>
          </p:nvPr>
        </p:nvSpPr>
        <p:spPr>
          <a:ln>
            <a:solidFill>
              <a:srgbClr val="000000"/>
            </a:solidFill>
          </a:ln>
        </p:spPr>
      </p:sp>
      <p:sp>
        <p:nvSpPr>
          <p:cNvPr id="6146" name="文本占位符 2"/>
          <p:cNvSpPr/>
          <p:nvPr>
            <p:ph type="body"/>
          </p:nvPr>
        </p:nvSpPr>
        <p:spPr>
          <a:noFill/>
          <a:ln>
            <a:noFill/>
          </a:ln>
        </p:spPr>
        <p:txBody>
          <a:bodyPr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p:nvPr>
            <p:ph type="sldImg"/>
          </p:nvPr>
        </p:nvSpPr>
        <p:spPr>
          <a:ln>
            <a:solidFill>
              <a:srgbClr val="000000"/>
            </a:solidFill>
          </a:ln>
        </p:spPr>
      </p:sp>
      <p:sp>
        <p:nvSpPr>
          <p:cNvPr id="12290" name="文本占位符 2"/>
          <p:cNvSpPr/>
          <p:nvPr>
            <p:ph type="body"/>
          </p:nvPr>
        </p:nvSpPr>
        <p:spPr>
          <a:noFill/>
          <a:ln>
            <a:noFill/>
          </a:ln>
        </p:spPr>
        <p:txBody>
          <a:bodyPr lIns="91440" tIns="45720" rIns="91440" bIns="45720" anchor="t" anchorCtr="0"/>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www.w3schools.com/" TargetMode="External"/><Relationship Id="rId3" Type="http://schemas.openxmlformats.org/officeDocument/2006/relationships/hyperlink" Target="https://github.com/" TargetMode="External"/><Relationship Id="rId2" Type="http://schemas.openxmlformats.org/officeDocument/2006/relationships/hyperlink" Target="https://www.wikipedia.org/" TargetMode="External"/><Relationship Id="rId1" Type="http://schemas.openxmlformats.org/officeDocument/2006/relationships/hyperlink" Target="https://www.goog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238885" y="292100"/>
            <a:ext cx="2416810" cy="494665"/>
          </a:xfrm>
        </p:spPr>
        <p:txBody>
          <a:bodyPr/>
          <a:p>
            <a:r>
              <a:rPr lang="en-US" sz="3200" b="1">
                <a:ln>
                  <a:noFill/>
                </a:ln>
                <a:solidFill>
                  <a:schemeClr val="bg1"/>
                </a:solidFill>
                <a:latin typeface="Times New Roman" panose="02020603050405020304" charset="0"/>
                <a:cs typeface="Times New Roman" panose="02020603050405020304" charset="0"/>
              </a:rPr>
              <a:t>ProctorNow</a:t>
            </a:r>
            <a:endParaRPr lang="en-US" sz="3200" b="1">
              <a:ln>
                <a:noFill/>
              </a:ln>
              <a:solidFill>
                <a:schemeClr val="bg1"/>
              </a:solidFill>
              <a:latin typeface="Times New Roman" panose="02020603050405020304" charset="0"/>
              <a:cs typeface="Times New Roman" panose="02020603050405020304" charset="0"/>
            </a:endParaRPr>
          </a:p>
        </p:txBody>
      </p:sp>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122" name="文本框 6"/>
          <p:cNvSpPr txBox="1"/>
          <p:nvPr/>
        </p:nvSpPr>
        <p:spPr>
          <a:xfrm>
            <a:off x="4622800" y="2522855"/>
            <a:ext cx="7022465" cy="645160"/>
          </a:xfrm>
          <a:prstGeom prst="rect">
            <a:avLst/>
          </a:prstGeom>
          <a:noFill/>
          <a:ln w="9525">
            <a:noFill/>
          </a:ln>
        </p:spPr>
        <p:txBody>
          <a:bodyPr wrap="square" anchor="t" anchorCtr="0">
            <a:spAutoFit/>
          </a:bodyPr>
          <a:p>
            <a:pPr>
              <a:lnSpc>
                <a:spcPct val="90000"/>
              </a:lnSpc>
            </a:pPr>
            <a:r>
              <a:rPr lang="en-US" altLang="zh-CN" sz="4000" b="1" dirty="0">
                <a:solidFill>
                  <a:srgbClr val="FFFFFF"/>
                </a:solidFill>
                <a:latin typeface="Times New Roman" panose="02020603050405020304" charset="0"/>
                <a:ea typeface="Arial" panose="020B0604020202020204" pitchFamily="34" charset="0"/>
                <a:cs typeface="Times New Roman" panose="02020603050405020304" charset="0"/>
              </a:rPr>
              <a:t>Online Examination System </a:t>
            </a:r>
            <a:endParaRPr lang="en-US" altLang="zh-CN" sz="2400" b="1" dirty="0">
              <a:solidFill>
                <a:srgbClr val="FFFFFF"/>
              </a:solidFill>
              <a:latin typeface="Times New Roman" panose="02020603050405020304" charset="0"/>
              <a:ea typeface="Arial" panose="020B0604020202020204" pitchFamily="34" charset="0"/>
              <a:cs typeface="Times New Roman" panose="0202060305040502030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4623435" y="3168015"/>
            <a:ext cx="1762760" cy="521970"/>
          </a:xfrm>
          <a:prstGeom prst="rect">
            <a:avLst/>
          </a:prstGeom>
          <a:noFill/>
        </p:spPr>
        <p:txBody>
          <a:bodyPr wrap="none" rtlCol="0">
            <a:spAutoFit/>
          </a:bodyPr>
          <a:p>
            <a:r>
              <a:rPr lang="en-US" sz="2800" b="1">
                <a:solidFill>
                  <a:schemeClr val="bg1"/>
                </a:solidFill>
                <a:latin typeface="Times New Roman" panose="02020603050405020304" charset="0"/>
                <a:cs typeface="Times New Roman" panose="02020603050405020304" charset="0"/>
              </a:rPr>
              <a:t>Review-02</a:t>
            </a:r>
            <a:endParaRPr lang="en-US" sz="2800" b="1">
              <a:solidFill>
                <a:schemeClr val="bg1"/>
              </a:solidFill>
              <a:latin typeface="Times New Roman" panose="02020603050405020304" charset="0"/>
              <a:cs typeface="Times New Roman" panose="02020603050405020304" charset="0"/>
            </a:endParaRPr>
          </a:p>
        </p:txBody>
      </p:sp>
      <p:pic>
        <p:nvPicPr>
          <p:cNvPr id="4" name="Content Placeholder 3" descr="logo-removebg-preview"/>
          <p:cNvPicPr>
            <a:picLocks noChangeAspect="1"/>
          </p:cNvPicPr>
          <p:nvPr>
            <p:ph idx="1"/>
          </p:nvPr>
        </p:nvPicPr>
        <p:blipFill>
          <a:blip r:embed="rId1"/>
          <a:stretch>
            <a:fillRect/>
          </a:stretch>
        </p:blipFill>
        <p:spPr>
          <a:xfrm>
            <a:off x="-288290" y="-9525"/>
            <a:ext cx="1756410" cy="1125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36800" y="410210"/>
            <a:ext cx="8479790" cy="645160"/>
          </a:xfrm>
          <a:prstGeom prst="rect">
            <a:avLst/>
          </a:prstGeom>
          <a:noFill/>
        </p:spPr>
        <p:txBody>
          <a:bodyPr wrap="none" rtlCol="0" anchor="t">
            <a:spAutoFit/>
          </a:bodyPr>
          <a:p>
            <a:pPr algn="l"/>
            <a:r>
              <a:rPr lang="en-US" sz="3600" b="1" u="sng">
                <a:solidFill>
                  <a:schemeClr val="bg1"/>
                </a:solidFill>
                <a:latin typeface="Times New Roman" panose="02020603050405020304" charset="0"/>
                <a:cs typeface="Times New Roman" panose="02020603050405020304" charset="0"/>
                <a:sym typeface="+mn-ea"/>
              </a:rPr>
              <a:t>Back end (Database) design, software used</a:t>
            </a:r>
            <a:endParaRPr lang="en-US" sz="3600" b="1" u="sng">
              <a:solidFill>
                <a:schemeClr val="bg1"/>
              </a:solidFill>
              <a:latin typeface="Times New Roman" panose="02020603050405020304" charset="0"/>
              <a:cs typeface="Times New Roman" panose="02020603050405020304" charset="0"/>
              <a:sym typeface="+mn-ea"/>
            </a:endParaRPr>
          </a:p>
        </p:txBody>
      </p:sp>
      <p:pic>
        <p:nvPicPr>
          <p:cNvPr id="3" name="Content Placeholder 2" descr="icons8-javascript-96"/>
          <p:cNvPicPr>
            <a:picLocks noChangeAspect="1"/>
          </p:cNvPicPr>
          <p:nvPr>
            <p:ph idx="1"/>
          </p:nvPr>
        </p:nvPicPr>
        <p:blipFill>
          <a:blip r:embed="rId1"/>
          <a:stretch>
            <a:fillRect/>
          </a:stretch>
        </p:blipFill>
        <p:spPr>
          <a:xfrm>
            <a:off x="2553335" y="1687195"/>
            <a:ext cx="1358900" cy="1308100"/>
          </a:xfrm>
          <a:prstGeom prst="rect">
            <a:avLst/>
          </a:prstGeom>
        </p:spPr>
      </p:pic>
      <p:pic>
        <p:nvPicPr>
          <p:cNvPr id="6" name="Picture 5" descr="2"/>
          <p:cNvPicPr>
            <a:picLocks noChangeAspect="1"/>
          </p:cNvPicPr>
          <p:nvPr/>
        </p:nvPicPr>
        <p:blipFill>
          <a:blip r:embed="rId2"/>
          <a:stretch>
            <a:fillRect/>
          </a:stretch>
        </p:blipFill>
        <p:spPr>
          <a:xfrm>
            <a:off x="4907915" y="1801495"/>
            <a:ext cx="1079500" cy="1079500"/>
          </a:xfrm>
          <a:prstGeom prst="rect">
            <a:avLst/>
          </a:prstGeom>
        </p:spPr>
      </p:pic>
      <p:pic>
        <p:nvPicPr>
          <p:cNvPr id="18" name="Picture 17" descr="1"/>
          <p:cNvPicPr>
            <a:picLocks noChangeAspect="1"/>
          </p:cNvPicPr>
          <p:nvPr/>
        </p:nvPicPr>
        <p:blipFill>
          <a:blip r:embed="rId3"/>
          <a:stretch>
            <a:fillRect/>
          </a:stretch>
        </p:blipFill>
        <p:spPr>
          <a:xfrm>
            <a:off x="6983095" y="1674495"/>
            <a:ext cx="1270000" cy="1270000"/>
          </a:xfrm>
          <a:prstGeom prst="rect">
            <a:avLst/>
          </a:prstGeom>
        </p:spPr>
      </p:pic>
      <p:pic>
        <p:nvPicPr>
          <p:cNvPr id="19" name="Picture 18" descr="figma"/>
          <p:cNvPicPr>
            <a:picLocks noChangeAspect="1"/>
          </p:cNvPicPr>
          <p:nvPr/>
        </p:nvPicPr>
        <p:blipFill>
          <a:blip r:embed="rId4"/>
          <a:stretch>
            <a:fillRect/>
          </a:stretch>
        </p:blipFill>
        <p:spPr>
          <a:xfrm>
            <a:off x="9430385" y="1801495"/>
            <a:ext cx="977900" cy="1016000"/>
          </a:xfrm>
          <a:prstGeom prst="rect">
            <a:avLst/>
          </a:prstGeom>
        </p:spPr>
      </p:pic>
      <p:sp>
        <p:nvSpPr>
          <p:cNvPr id="20" name="Text Box 19"/>
          <p:cNvSpPr txBox="1"/>
          <p:nvPr/>
        </p:nvSpPr>
        <p:spPr>
          <a:xfrm>
            <a:off x="2682240" y="3068320"/>
            <a:ext cx="1325880" cy="368300"/>
          </a:xfrm>
          <a:prstGeom prst="rect">
            <a:avLst/>
          </a:prstGeom>
          <a:noFill/>
        </p:spPr>
        <p:txBody>
          <a:bodyPr wrap="none" rtlCol="0">
            <a:spAutoFit/>
          </a:bodyPr>
          <a:p>
            <a:r>
              <a:rPr lang="en-US">
                <a:solidFill>
                  <a:schemeClr val="bg1"/>
                </a:solidFill>
              </a:rPr>
              <a:t>Javascript</a:t>
            </a:r>
            <a:endParaRPr lang="en-US">
              <a:solidFill>
                <a:schemeClr val="bg1"/>
              </a:solidFill>
            </a:endParaRPr>
          </a:p>
        </p:txBody>
      </p:sp>
      <p:sp>
        <p:nvSpPr>
          <p:cNvPr id="21" name="Text Box 20"/>
          <p:cNvSpPr txBox="1"/>
          <p:nvPr/>
        </p:nvSpPr>
        <p:spPr>
          <a:xfrm>
            <a:off x="5070475" y="3068320"/>
            <a:ext cx="754380" cy="368300"/>
          </a:xfrm>
          <a:prstGeom prst="rect">
            <a:avLst/>
          </a:prstGeom>
          <a:noFill/>
        </p:spPr>
        <p:txBody>
          <a:bodyPr wrap="none" rtlCol="0" anchor="t">
            <a:spAutoFit/>
          </a:bodyPr>
          <a:p>
            <a:r>
              <a:rPr lang="en-US">
                <a:solidFill>
                  <a:schemeClr val="bg1"/>
                </a:solidFill>
                <a:sym typeface="+mn-ea"/>
              </a:rPr>
              <a:t>MySQL</a:t>
            </a:r>
            <a:endParaRPr lang="en-US"/>
          </a:p>
        </p:txBody>
      </p:sp>
      <p:sp>
        <p:nvSpPr>
          <p:cNvPr id="23" name="Text Box 22"/>
          <p:cNvSpPr txBox="1"/>
          <p:nvPr/>
        </p:nvSpPr>
        <p:spPr>
          <a:xfrm>
            <a:off x="7183755" y="3068320"/>
            <a:ext cx="868680" cy="368300"/>
          </a:xfrm>
          <a:prstGeom prst="rect">
            <a:avLst/>
          </a:prstGeom>
          <a:noFill/>
        </p:spPr>
        <p:txBody>
          <a:bodyPr wrap="none" rtlCol="0" anchor="t">
            <a:spAutoFit/>
          </a:bodyPr>
          <a:p>
            <a:r>
              <a:rPr lang="en-US">
                <a:solidFill>
                  <a:schemeClr val="bg1"/>
                </a:solidFill>
              </a:rPr>
              <a:t>NodeJS</a:t>
            </a:r>
            <a:endParaRPr lang="en-US">
              <a:solidFill>
                <a:schemeClr val="bg1"/>
              </a:solidFill>
            </a:endParaRPr>
          </a:p>
        </p:txBody>
      </p:sp>
      <p:sp>
        <p:nvSpPr>
          <p:cNvPr id="24" name="Text Box 23"/>
          <p:cNvSpPr txBox="1"/>
          <p:nvPr/>
        </p:nvSpPr>
        <p:spPr>
          <a:xfrm>
            <a:off x="9542145" y="2995295"/>
            <a:ext cx="754380" cy="368300"/>
          </a:xfrm>
          <a:prstGeom prst="rect">
            <a:avLst/>
          </a:prstGeom>
          <a:noFill/>
        </p:spPr>
        <p:txBody>
          <a:bodyPr wrap="none" rtlCol="0" anchor="t">
            <a:spAutoFit/>
          </a:bodyPr>
          <a:p>
            <a:r>
              <a:rPr lang="en-US">
                <a:solidFill>
                  <a:schemeClr val="bg1"/>
                </a:solidFill>
              </a:rPr>
              <a:t>Figma</a:t>
            </a:r>
            <a:endParaRPr 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65040" y="649605"/>
            <a:ext cx="2316480" cy="706755"/>
          </a:xfrm>
          <a:prstGeom prst="rect">
            <a:avLst/>
          </a:prstGeom>
          <a:noFill/>
        </p:spPr>
        <p:txBody>
          <a:bodyPr wrap="none" rtlCol="0">
            <a:spAutoFit/>
          </a:bodyPr>
          <a:p>
            <a:r>
              <a:rPr lang="en-US" sz="4000" b="1" u="sng">
                <a:ln>
                  <a:noFill/>
                </a:ln>
                <a:solidFill>
                  <a:schemeClr val="bg1"/>
                </a:solidFill>
                <a:latin typeface="Times New Roman" panose="02020603050405020304" charset="0"/>
                <a:cs typeface="Times New Roman" panose="02020603050405020304" charset="0"/>
              </a:rPr>
              <a:t>Refrences</a:t>
            </a:r>
            <a:endParaRPr lang="en-US" sz="4000" b="1" u="sng">
              <a:ln>
                <a:noFill/>
              </a:ln>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3302635" y="1820545"/>
            <a:ext cx="5240655" cy="2061210"/>
          </a:xfrm>
          <a:prstGeom prst="rect">
            <a:avLst/>
          </a:prstGeom>
          <a:noFill/>
        </p:spPr>
        <p:txBody>
          <a:bodyPr wrap="none" rtlCol="0">
            <a:spAutoFit/>
          </a:bodyPr>
          <a:p>
            <a:pPr marL="342900" indent="-342900" algn="l">
              <a:buFont typeface="Arial" panose="020B0604020202020204" pitchFamily="34" charset="0"/>
              <a:buChar char="•"/>
            </a:pPr>
            <a:r>
              <a:rPr lang="en-US" sz="3200">
                <a:solidFill>
                  <a:schemeClr val="bg1"/>
                </a:solidFill>
                <a:latin typeface="Times New Roman" panose="02020603050405020304" charset="0"/>
                <a:cs typeface="Times New Roman" panose="02020603050405020304" charset="0"/>
                <a:hlinkClick r:id="rId1" action="ppaction://hlinkfile"/>
              </a:rPr>
              <a:t>https://www.google.com/</a:t>
            </a:r>
            <a:endParaRPr lang="en-US" sz="3200">
              <a:solidFill>
                <a:schemeClr val="bg1"/>
              </a:solidFill>
              <a:latin typeface="Times New Roman" panose="02020603050405020304" charset="0"/>
              <a:cs typeface="Times New Roman" panose="02020603050405020304" charset="0"/>
              <a:hlinkClick r:id="rId1" action="ppaction://hlinkfile"/>
            </a:endParaRPr>
          </a:p>
          <a:p>
            <a:pPr marL="342900" indent="-342900" algn="l">
              <a:buFont typeface="Arial" panose="020B0604020202020204" pitchFamily="34" charset="0"/>
              <a:buChar char="•"/>
            </a:pPr>
            <a:r>
              <a:rPr lang="en-US" sz="3200">
                <a:solidFill>
                  <a:schemeClr val="bg1"/>
                </a:solidFill>
                <a:latin typeface="Times New Roman" panose="02020603050405020304" charset="0"/>
                <a:cs typeface="Times New Roman" panose="02020603050405020304" charset="0"/>
                <a:hlinkClick r:id="rId2" action="ppaction://hlinkfile"/>
              </a:rPr>
              <a:t>https://www.wikipedia.org/</a:t>
            </a:r>
            <a:endParaRPr lang="en-US" sz="3200">
              <a:solidFill>
                <a:schemeClr val="bg1"/>
              </a:solidFill>
              <a:latin typeface="Times New Roman" panose="02020603050405020304" charset="0"/>
              <a:cs typeface="Times New Roman" panose="02020603050405020304" charset="0"/>
              <a:hlinkClick r:id="rId2" action="ppaction://hlinkfile"/>
            </a:endParaRPr>
          </a:p>
          <a:p>
            <a:pPr marL="342900" indent="-342900" algn="l">
              <a:buFont typeface="Arial" panose="020B0604020202020204" pitchFamily="34" charset="0"/>
              <a:buChar char="•"/>
            </a:pPr>
            <a:r>
              <a:rPr lang="en-US" sz="3200">
                <a:solidFill>
                  <a:schemeClr val="bg1"/>
                </a:solidFill>
                <a:latin typeface="Times New Roman" panose="02020603050405020304" charset="0"/>
                <a:cs typeface="Times New Roman" panose="02020603050405020304" charset="0"/>
                <a:hlinkClick r:id="rId3" action="ppaction://hlinkfile"/>
              </a:rPr>
              <a:t>https://github.com/</a:t>
            </a:r>
            <a:endParaRPr lang="en-US" sz="3200">
              <a:solidFill>
                <a:schemeClr val="bg1"/>
              </a:solidFill>
              <a:latin typeface="Times New Roman" panose="02020603050405020304" charset="0"/>
              <a:cs typeface="Times New Roman" panose="02020603050405020304" charset="0"/>
              <a:hlinkClick r:id="rId3" action="ppaction://hlinkfile"/>
            </a:endParaRPr>
          </a:p>
          <a:p>
            <a:pPr marL="342900" indent="-342900" algn="l">
              <a:buFont typeface="Arial" panose="020B0604020202020204" pitchFamily="34" charset="0"/>
              <a:buChar char="•"/>
            </a:pPr>
            <a:r>
              <a:rPr lang="en-US" sz="3200">
                <a:solidFill>
                  <a:schemeClr val="bg1"/>
                </a:solidFill>
                <a:latin typeface="Times New Roman" panose="02020603050405020304" charset="0"/>
                <a:cs typeface="Times New Roman" panose="02020603050405020304" charset="0"/>
                <a:hlinkClick r:id="rId4" action="ppaction://hlinkfile"/>
              </a:rPr>
              <a:t>https://www.w3schools.com/</a:t>
            </a:r>
            <a:endParaRPr lang="en-US" sz="3200">
              <a:solidFill>
                <a:schemeClr val="bg1"/>
              </a:solidFill>
              <a:latin typeface="Times New Roman" panose="02020603050405020304" charset="0"/>
              <a:cs typeface="Times New Roman" panose="02020603050405020304" charset="0"/>
              <a:hlinkClick r:id="rId4" action="ppaction://hlinkfi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smtClean="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3794" name="文本框 6"/>
          <p:cNvSpPr txBox="1"/>
          <p:nvPr/>
        </p:nvSpPr>
        <p:spPr>
          <a:xfrm>
            <a:off x="4986338" y="2078038"/>
            <a:ext cx="6035675" cy="1198880"/>
          </a:xfrm>
          <a:prstGeom prst="rect">
            <a:avLst/>
          </a:prstGeom>
          <a:noFill/>
          <a:ln w="9525">
            <a:noFill/>
          </a:ln>
        </p:spPr>
        <p:txBody>
          <a:bodyPr anchor="t" anchorCtr="0">
            <a:spAutoFit/>
          </a:bodyPr>
          <a:p>
            <a:r>
              <a:rPr lang="en-US" altLang="zh-CN" sz="7200" b="1" dirty="0">
                <a:solidFill>
                  <a:srgbClr val="FFFFFF"/>
                </a:solidFill>
                <a:latin typeface="Times New Roman" panose="02020603050405020304" charset="0"/>
                <a:ea typeface="等线" pitchFamily="2" charset="-122"/>
                <a:cs typeface="Times New Roman" panose="02020603050405020304" charset="0"/>
              </a:rPr>
              <a:t>THANK YOU</a:t>
            </a:r>
            <a:endParaRPr lang="zh-CN" altLang="en-US" sz="7200" b="1" dirty="0">
              <a:solidFill>
                <a:srgbClr val="FFFFFF"/>
              </a:solidFill>
              <a:latin typeface="Times New Roman" panose="02020603050405020304" charset="0"/>
              <a:ea typeface="Arial" panose="020B0604020202020204" pitchFamily="34" charset="0"/>
              <a:cs typeface="Times New Roman" panose="0202060305040502030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2320" y="629920"/>
            <a:ext cx="3482975" cy="706755"/>
          </a:xfrm>
          <a:prstGeom prst="rect">
            <a:avLst/>
          </a:prstGeom>
          <a:noFill/>
        </p:spPr>
        <p:txBody>
          <a:bodyPr wrap="none" rtlCol="0">
            <a:spAutoFit/>
          </a:bodyPr>
          <a:p>
            <a:r>
              <a:rPr lang="en-US" sz="4000" b="1" u="sng">
                <a:ln>
                  <a:noFill/>
                </a:ln>
                <a:solidFill>
                  <a:schemeClr val="bg1"/>
                </a:solidFill>
                <a:latin typeface="Times New Roman" panose="02020603050405020304" charset="0"/>
                <a:cs typeface="Times New Roman" panose="02020603050405020304" charset="0"/>
              </a:rPr>
              <a:t>Team Member </a:t>
            </a:r>
            <a:endParaRPr lang="en-US" sz="4000" b="1" u="sng">
              <a:ln>
                <a:noFill/>
              </a:ln>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782320" y="1696720"/>
            <a:ext cx="6919595" cy="1814830"/>
          </a:xfrm>
          <a:prstGeom prst="rect">
            <a:avLst/>
          </a:prstGeom>
          <a:noFill/>
        </p:spPr>
        <p:txBody>
          <a:bodyPr wrap="none" rtlCol="0">
            <a:spAutoFit/>
          </a:bodyPr>
          <a:p>
            <a:pPr algn="l"/>
            <a:r>
              <a:rPr lang="en-US" sz="2800">
                <a:solidFill>
                  <a:schemeClr val="bg1"/>
                </a:solidFill>
                <a:latin typeface="Times New Roman" panose="02020603050405020304" charset="0"/>
                <a:cs typeface="Times New Roman" panose="02020603050405020304" charset="0"/>
              </a:rPr>
              <a:t>RA2011003011334 RISHABH SINGH SAHIL</a:t>
            </a:r>
            <a:endParaRPr lang="en-US" sz="2800">
              <a:solidFill>
                <a:schemeClr val="bg1"/>
              </a:solidFill>
              <a:latin typeface="Times New Roman" panose="02020603050405020304" charset="0"/>
              <a:cs typeface="Times New Roman" panose="02020603050405020304" charset="0"/>
            </a:endParaRPr>
          </a:p>
          <a:p>
            <a:pPr algn="l"/>
            <a:r>
              <a:rPr lang="en-US" sz="2800">
                <a:solidFill>
                  <a:schemeClr val="bg1"/>
                </a:solidFill>
                <a:latin typeface="Times New Roman" panose="02020603050405020304" charset="0"/>
                <a:cs typeface="Times New Roman" panose="02020603050405020304" charset="0"/>
                <a:sym typeface="+mn-ea"/>
              </a:rPr>
              <a:t>RA2011003011346 NIKHIL KAR</a:t>
            </a:r>
            <a:endParaRPr lang="en-US" sz="2800">
              <a:solidFill>
                <a:schemeClr val="bg1"/>
              </a:solidFill>
              <a:latin typeface="Times New Roman" panose="02020603050405020304" charset="0"/>
              <a:cs typeface="Times New Roman" panose="02020603050405020304" charset="0"/>
            </a:endParaRPr>
          </a:p>
          <a:p>
            <a:pPr algn="l"/>
            <a:r>
              <a:rPr lang="en-US" sz="2800">
                <a:solidFill>
                  <a:schemeClr val="bg1"/>
                </a:solidFill>
                <a:latin typeface="Times New Roman" panose="02020603050405020304" charset="0"/>
                <a:cs typeface="Times New Roman" panose="02020603050405020304" charset="0"/>
                <a:sym typeface="+mn-ea"/>
              </a:rPr>
              <a:t>RA2011003011341 ABHISHEK VERMA</a:t>
            </a:r>
            <a:endParaRPr lang="en-US" sz="2800">
              <a:solidFill>
                <a:schemeClr val="bg1"/>
              </a:solidFill>
              <a:latin typeface="Times New Roman" panose="02020603050405020304" charset="0"/>
              <a:cs typeface="Times New Roman" panose="02020603050405020304" charset="0"/>
            </a:endParaRPr>
          </a:p>
          <a:p>
            <a:endParaRPr lang="en-US" sz="2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8330" y="521970"/>
            <a:ext cx="2190115" cy="706755"/>
          </a:xfrm>
          <a:prstGeom prst="rect">
            <a:avLst/>
          </a:prstGeom>
          <a:noFill/>
        </p:spPr>
        <p:txBody>
          <a:bodyPr wrap="none" rtlCol="0" anchor="t">
            <a:spAutoFit/>
          </a:bodyPr>
          <a:p>
            <a:r>
              <a:rPr lang="en-US" sz="4000" b="1" u="sng">
                <a:ln>
                  <a:noFill/>
                </a:ln>
                <a:solidFill>
                  <a:schemeClr val="bg1"/>
                </a:solidFill>
                <a:latin typeface="Times New Roman" panose="02020603050405020304" charset="0"/>
                <a:cs typeface="Times New Roman" panose="02020603050405020304" charset="0"/>
                <a:sym typeface="+mn-ea"/>
              </a:rPr>
              <a:t>Abstarct </a:t>
            </a:r>
            <a:endParaRPr lang="en-US" sz="4000" b="1" u="sng">
              <a:ln>
                <a:noFill/>
              </a:ln>
              <a:solidFill>
                <a:schemeClr val="bg1"/>
              </a:solidFill>
              <a:latin typeface="Times New Roman" panose="02020603050405020304" charset="0"/>
              <a:cs typeface="Times New Roman" panose="02020603050405020304" charset="0"/>
              <a:sym typeface="+mn-ea"/>
            </a:endParaRPr>
          </a:p>
        </p:txBody>
      </p:sp>
      <p:sp>
        <p:nvSpPr>
          <p:cNvPr id="4" name="Text Box 3"/>
          <p:cNvSpPr txBox="1"/>
          <p:nvPr/>
        </p:nvSpPr>
        <p:spPr>
          <a:xfrm>
            <a:off x="608330" y="1534160"/>
            <a:ext cx="10153015" cy="2861310"/>
          </a:xfrm>
          <a:prstGeom prst="rect">
            <a:avLst/>
          </a:prstGeom>
          <a:noFill/>
        </p:spPr>
        <p:txBody>
          <a:bodyPr wrap="square" rtlCol="0">
            <a:spAutoFit/>
          </a:bodyPr>
          <a:p>
            <a:pPr algn="l"/>
            <a:r>
              <a:rPr lang="en-US" sz="2000">
                <a:ln>
                  <a:noFill/>
                </a:ln>
                <a:solidFill>
                  <a:schemeClr val="bg1"/>
                </a:solidFill>
                <a:latin typeface="Times New Roman" panose="02020603050405020304" charset="0"/>
                <a:cs typeface="Times New Roman" panose="02020603050405020304" charset="0"/>
              </a:rPr>
              <a:t>Online examination systems are becoming increasingly popular as more educational institutions adopt remote learning models. This system provides an effective way for students to take exams securely and conveniently without the need to travel to a physical location. The online examination system is a web-based application that enables students to take tests from any location using a computer, tablet, or mobile device with an internet connection. It has features such as randomizing questions and answers, time limits, and anti-cheating measures to ensure fairness and accuracy. The system also allows instructors to create, manage, and grade exams easily and efficiently. This abstract provides a brief overview of the features and benefits of an online examination system.</a:t>
            </a:r>
            <a:endParaRPr lang="en-US" sz="2000">
              <a:ln>
                <a:noFill/>
              </a:ln>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1680" y="406400"/>
            <a:ext cx="7340600" cy="645160"/>
          </a:xfrm>
          <a:prstGeom prst="rect">
            <a:avLst/>
          </a:prstGeom>
          <a:noFill/>
        </p:spPr>
        <p:txBody>
          <a:bodyPr wrap="none" rtlCol="0">
            <a:spAutoFit/>
          </a:bodyPr>
          <a:p>
            <a:r>
              <a:rPr lang="en-US" sz="3600" b="1" u="sng">
                <a:ln>
                  <a:noFill/>
                </a:ln>
                <a:solidFill>
                  <a:schemeClr val="bg1"/>
                </a:solidFill>
                <a:latin typeface="Times New Roman" panose="02020603050405020304" charset="0"/>
                <a:cs typeface="Times New Roman" panose="02020603050405020304" charset="0"/>
              </a:rPr>
              <a:t>Unique Features in Web-Application</a:t>
            </a:r>
            <a:endParaRPr lang="en-US" sz="3600" b="1" u="sng">
              <a:ln>
                <a:noFill/>
              </a:ln>
              <a:solidFill>
                <a:schemeClr val="bg1"/>
              </a:solidFill>
              <a:latin typeface="Times New Roman" panose="02020603050405020304" charset="0"/>
              <a:cs typeface="Times New Roman" panose="02020603050405020304" charset="0"/>
            </a:endParaRPr>
          </a:p>
        </p:txBody>
      </p:sp>
      <p:sp>
        <p:nvSpPr>
          <p:cNvPr id="3" name="Text Box 2"/>
          <p:cNvSpPr txBox="1"/>
          <p:nvPr/>
        </p:nvSpPr>
        <p:spPr>
          <a:xfrm>
            <a:off x="741680" y="1534160"/>
            <a:ext cx="9749790" cy="3476625"/>
          </a:xfrm>
          <a:prstGeom prst="rect">
            <a:avLst/>
          </a:prstGeom>
          <a:noFill/>
        </p:spPr>
        <p:txBody>
          <a:bodyPr wrap="square" rtlCol="0">
            <a:spAutoFit/>
          </a:bodyPr>
          <a:p>
            <a:pPr marL="285750" indent="-285750" algn="l">
              <a:buFont typeface="Arial" panose="020B0604020202020204" pitchFamily="34" charset="0"/>
              <a:buChar char="•"/>
            </a:pPr>
            <a:r>
              <a:rPr lang="en-US" sz="2000" b="1">
                <a:ln>
                  <a:noFill/>
                </a:ln>
                <a:solidFill>
                  <a:schemeClr val="bg1"/>
                </a:solidFill>
                <a:latin typeface="Times New Roman" panose="02020603050405020304" charset="0"/>
                <a:cs typeface="Times New Roman" panose="02020603050405020304" charset="0"/>
              </a:rPr>
              <a:t>User registration and login*:</a:t>
            </a:r>
            <a:r>
              <a:rPr lang="en-US" sz="2000">
                <a:ln>
                  <a:noFill/>
                </a:ln>
                <a:solidFill>
                  <a:schemeClr val="bg1"/>
                </a:solidFill>
                <a:latin typeface="Times New Roman" panose="02020603050405020304" charset="0"/>
                <a:cs typeface="Times New Roman" panose="02020603050405020304" charset="0"/>
              </a:rPr>
              <a:t> Allow users to register for an account and log in to access the examination system.</a:t>
            </a:r>
            <a:endParaRPr lang="en-US" sz="2000">
              <a:ln>
                <a:noFill/>
              </a:ln>
              <a:solidFill>
                <a:schemeClr val="bg1"/>
              </a:solidFill>
              <a:latin typeface="Times New Roman" panose="02020603050405020304" charset="0"/>
              <a:cs typeface="Times New Roman" panose="02020603050405020304" charset="0"/>
            </a:endParaRPr>
          </a:p>
          <a:p>
            <a:pPr algn="l">
              <a:buFont typeface="Arial" panose="020B0604020202020204" pitchFamily="34" charset="0"/>
            </a:pPr>
            <a:endParaRPr lang="en-US" sz="2000">
              <a:ln>
                <a:noFill/>
              </a:ln>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1">
                <a:ln>
                  <a:noFill/>
                </a:ln>
                <a:solidFill>
                  <a:schemeClr val="bg1"/>
                </a:solidFill>
                <a:latin typeface="Times New Roman" panose="02020603050405020304" charset="0"/>
                <a:cs typeface="Times New Roman" panose="02020603050405020304" charset="0"/>
              </a:rPr>
              <a:t>Question bank management*:</a:t>
            </a:r>
            <a:r>
              <a:rPr lang="en-US" sz="2000">
                <a:ln>
                  <a:noFill/>
                </a:ln>
                <a:solidFill>
                  <a:schemeClr val="bg1"/>
                </a:solidFill>
                <a:latin typeface="Times New Roman" panose="02020603050405020304" charset="0"/>
                <a:cs typeface="Times New Roman" panose="02020603050405020304" charset="0"/>
              </a:rPr>
              <a:t> Allow exam administrators to create and manage a question bank, including adding, editing, and deleting questions.</a:t>
            </a:r>
            <a:endParaRPr lang="en-US" sz="2000">
              <a:ln>
                <a:noFill/>
              </a:ln>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2000">
              <a:ln>
                <a:noFill/>
              </a:ln>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1">
                <a:ln>
                  <a:noFill/>
                </a:ln>
                <a:solidFill>
                  <a:schemeClr val="bg1"/>
                </a:solidFill>
                <a:latin typeface="Times New Roman" panose="02020603050405020304" charset="0"/>
                <a:cs typeface="Times New Roman" panose="02020603050405020304" charset="0"/>
              </a:rPr>
              <a:t>Exam scheduling*: </a:t>
            </a:r>
            <a:r>
              <a:rPr lang="en-US" sz="2000">
                <a:ln>
                  <a:noFill/>
                </a:ln>
                <a:solidFill>
                  <a:schemeClr val="bg1"/>
                </a:solidFill>
                <a:latin typeface="Times New Roman" panose="02020603050405020304" charset="0"/>
                <a:cs typeface="Times New Roman" panose="02020603050405020304" charset="0"/>
              </a:rPr>
              <a:t>Allow exam administrators to schedule exams and set the date and time for each exam.</a:t>
            </a:r>
            <a:endParaRPr lang="en-US" sz="2000">
              <a:ln>
                <a:noFill/>
              </a:ln>
              <a:solidFill>
                <a:schemeClr val="bg1"/>
              </a:solidFill>
              <a:latin typeface="Times New Roman" panose="02020603050405020304" charset="0"/>
              <a:cs typeface="Times New Roman" panose="02020603050405020304" charset="0"/>
            </a:endParaRPr>
          </a:p>
          <a:p>
            <a:pPr algn="l">
              <a:buFont typeface="Arial" panose="020B0604020202020204" pitchFamily="34" charset="0"/>
            </a:pPr>
            <a:endParaRPr lang="en-US" sz="2000">
              <a:ln>
                <a:noFill/>
              </a:ln>
              <a:solidFill>
                <a:schemeClr val="bg1"/>
              </a:solidFill>
              <a:latin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1">
                <a:ln>
                  <a:noFill/>
                </a:ln>
                <a:solidFill>
                  <a:schemeClr val="bg1"/>
                </a:solidFill>
                <a:latin typeface="Times New Roman" panose="02020603050405020304" charset="0"/>
                <a:cs typeface="Times New Roman" panose="02020603050405020304" charset="0"/>
              </a:rPr>
              <a:t>Automated grading*:</a:t>
            </a:r>
            <a:r>
              <a:rPr lang="en-US" sz="2000">
                <a:ln>
                  <a:noFill/>
                </a:ln>
                <a:solidFill>
                  <a:schemeClr val="bg1"/>
                </a:solidFill>
                <a:latin typeface="Times New Roman" panose="02020603050405020304" charset="0"/>
                <a:cs typeface="Times New Roman" panose="02020603050405020304" charset="0"/>
              </a:rPr>
              <a:t> Automatically grade exams and provide users with immediate feedback.</a:t>
            </a:r>
            <a:endParaRPr lang="en-US" sz="2000">
              <a:ln>
                <a:noFill/>
              </a:ln>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3240405" y="0"/>
            <a:ext cx="5578475" cy="1325880"/>
          </a:xfrm>
        </p:spPr>
        <p:txBody>
          <a:bodyPr/>
          <a:p>
            <a:r>
              <a:rPr lang="en-US" b="1" u="sng">
                <a:ln>
                  <a:noFill/>
                </a:ln>
                <a:solidFill>
                  <a:schemeClr val="bg1"/>
                </a:solidFill>
                <a:latin typeface="Times New Roman" panose="02020603050405020304" charset="0"/>
                <a:cs typeface="Times New Roman" panose="02020603050405020304" charset="0"/>
              </a:rPr>
              <a:t>Architecture Diagram</a:t>
            </a:r>
            <a:endParaRPr lang="en-US" b="1" u="sng">
              <a:ln>
                <a:noFill/>
              </a:ln>
              <a:solidFill>
                <a:schemeClr val="bg1"/>
              </a:solidFill>
              <a:latin typeface="Times New Roman" panose="02020603050405020304" charset="0"/>
              <a:cs typeface="Times New Roman" panose="02020603050405020304" charset="0"/>
            </a:endParaRPr>
          </a:p>
        </p:txBody>
      </p:sp>
      <p:pic>
        <p:nvPicPr>
          <p:cNvPr id="2" name="Content Placeholder 1" descr="Architecture diagram"/>
          <p:cNvPicPr>
            <a:picLocks noChangeAspect="1"/>
          </p:cNvPicPr>
          <p:nvPr>
            <p:ph idx="1"/>
          </p:nvPr>
        </p:nvPicPr>
        <p:blipFill>
          <a:blip r:embed="rId1"/>
          <a:stretch>
            <a:fillRect/>
          </a:stretch>
        </p:blipFill>
        <p:spPr>
          <a:xfrm>
            <a:off x="4008120" y="1219835"/>
            <a:ext cx="4043045" cy="53130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4383405" y="182245"/>
            <a:ext cx="3423920" cy="1325880"/>
          </a:xfrm>
        </p:spPr>
        <p:txBody>
          <a:bodyPr/>
          <a:p>
            <a:r>
              <a:rPr lang="en-US" b="1" u="sng">
                <a:solidFill>
                  <a:schemeClr val="bg1"/>
                </a:solidFill>
                <a:latin typeface="Times New Roman" panose="02020603050405020304" charset="0"/>
                <a:cs typeface="Times New Roman" panose="02020603050405020304" charset="0"/>
              </a:rPr>
              <a:t>ER Diagram</a:t>
            </a:r>
            <a:endParaRPr lang="en-US" b="1" u="sng">
              <a:solidFill>
                <a:schemeClr val="bg1"/>
              </a:solidFill>
              <a:latin typeface="Times New Roman" panose="02020603050405020304" charset="0"/>
              <a:cs typeface="Times New Roman" panose="02020603050405020304" charset="0"/>
            </a:endParaRPr>
          </a:p>
        </p:txBody>
      </p:sp>
      <p:pic>
        <p:nvPicPr>
          <p:cNvPr id="6" name="Content Placeholder 5" descr="ER DIG"/>
          <p:cNvPicPr>
            <a:picLocks noChangeAspect="1"/>
          </p:cNvPicPr>
          <p:nvPr>
            <p:ph idx="1"/>
          </p:nvPr>
        </p:nvPicPr>
        <p:blipFill>
          <a:blip r:embed="rId1"/>
          <a:stretch>
            <a:fillRect/>
          </a:stretch>
        </p:blipFill>
        <p:spPr>
          <a:xfrm>
            <a:off x="2259965" y="1589405"/>
            <a:ext cx="7182485" cy="4669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782185" y="365125"/>
            <a:ext cx="3366770" cy="760730"/>
          </a:xfrm>
        </p:spPr>
        <p:txBody>
          <a:bodyPr/>
          <a:p>
            <a:br>
              <a:rPr lang="en-US"/>
            </a:br>
            <a:endParaRPr lang="en-US"/>
          </a:p>
        </p:txBody>
      </p:sp>
      <p:sp>
        <p:nvSpPr>
          <p:cNvPr id="2" name="Text Box 1"/>
          <p:cNvSpPr txBox="1"/>
          <p:nvPr/>
        </p:nvSpPr>
        <p:spPr>
          <a:xfrm>
            <a:off x="4413250" y="480695"/>
            <a:ext cx="3365500" cy="645160"/>
          </a:xfrm>
          <a:prstGeom prst="rect">
            <a:avLst/>
          </a:prstGeom>
          <a:noFill/>
        </p:spPr>
        <p:txBody>
          <a:bodyPr wrap="none" rtlCol="0" anchor="t">
            <a:spAutoFit/>
          </a:bodyPr>
          <a:p>
            <a:r>
              <a:rPr lang="en-US" sz="3600" b="1" u="sng">
                <a:solidFill>
                  <a:schemeClr val="bg1"/>
                </a:solidFill>
                <a:latin typeface="Times New Roman" panose="02020603050405020304" charset="0"/>
                <a:cs typeface="Times New Roman" panose="02020603050405020304" charset="0"/>
                <a:sym typeface="+mn-ea"/>
              </a:rPr>
              <a:t>UI for Web-App</a:t>
            </a:r>
            <a:endParaRPr lang="en-US" sz="3600" b="1" u="sng">
              <a:latin typeface="Times New Roman" panose="02020603050405020304" charset="0"/>
              <a:cs typeface="Times New Roman" panose="02020603050405020304" charset="0"/>
            </a:endParaRPr>
          </a:p>
        </p:txBody>
      </p:sp>
      <p:pic>
        <p:nvPicPr>
          <p:cNvPr id="4" name="Content Placeholder 3" descr="sign_up"/>
          <p:cNvPicPr>
            <a:picLocks noChangeAspect="1"/>
          </p:cNvPicPr>
          <p:nvPr>
            <p:ph idx="1"/>
          </p:nvPr>
        </p:nvPicPr>
        <p:blipFill>
          <a:blip r:embed="rId1"/>
          <a:stretch>
            <a:fillRect/>
          </a:stretch>
        </p:blipFill>
        <p:spPr>
          <a:xfrm>
            <a:off x="2333625" y="1498600"/>
            <a:ext cx="7524115" cy="468566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5255260" y="708660"/>
            <a:ext cx="1680210" cy="586740"/>
          </a:xfrm>
        </p:spPr>
        <p:txBody>
          <a:bodyPr/>
          <a:p>
            <a:r>
              <a:rPr lang="en-US" sz="2000" b="1">
                <a:solidFill>
                  <a:schemeClr val="bg1"/>
                </a:solidFill>
                <a:latin typeface="Times New Roman" panose="02020603050405020304" charset="0"/>
                <a:cs typeface="Times New Roman" panose="02020603050405020304" charset="0"/>
              </a:rPr>
              <a:t>Log In Page</a:t>
            </a:r>
            <a:endParaRPr lang="en-US" sz="2000" b="1">
              <a:solidFill>
                <a:schemeClr val="bg1"/>
              </a:solidFill>
              <a:latin typeface="Times New Roman" panose="02020603050405020304" charset="0"/>
              <a:cs typeface="Times New Roman" panose="02020603050405020304" charset="0"/>
            </a:endParaRPr>
          </a:p>
        </p:txBody>
      </p:sp>
      <p:pic>
        <p:nvPicPr>
          <p:cNvPr id="2" name="Content Placeholder 1" descr="Log In"/>
          <p:cNvPicPr>
            <a:picLocks noChangeAspect="1"/>
          </p:cNvPicPr>
          <p:nvPr>
            <p:ph idx="1"/>
          </p:nvPr>
        </p:nvPicPr>
        <p:blipFill>
          <a:blip r:embed="rId1"/>
          <a:stretch>
            <a:fillRect/>
          </a:stretch>
        </p:blipFill>
        <p:spPr>
          <a:xfrm>
            <a:off x="2601595" y="1612265"/>
            <a:ext cx="698817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4184015" y="412115"/>
            <a:ext cx="3466465" cy="968375"/>
          </a:xfrm>
        </p:spPr>
        <p:txBody>
          <a:bodyPr/>
          <a:p>
            <a:r>
              <a:rPr lang="en-US" b="1">
                <a:ln>
                  <a:noFill/>
                </a:ln>
                <a:solidFill>
                  <a:schemeClr val="bg1"/>
                </a:solidFill>
                <a:latin typeface="Times New Roman" panose="02020603050405020304" charset="0"/>
                <a:cs typeface="Times New Roman" panose="02020603050405020304" charset="0"/>
              </a:rPr>
              <a:t>Webiste Logo</a:t>
            </a:r>
            <a:endParaRPr lang="en-US" b="1">
              <a:ln>
                <a:noFill/>
              </a:ln>
              <a:solidFill>
                <a:schemeClr val="bg1"/>
              </a:solidFill>
              <a:latin typeface="Times New Roman" panose="02020603050405020304" charset="0"/>
              <a:cs typeface="Times New Roman" panose="02020603050405020304" charset="0"/>
            </a:endParaRPr>
          </a:p>
        </p:txBody>
      </p:sp>
      <p:pic>
        <p:nvPicPr>
          <p:cNvPr id="2" name="Content Placeholder 1" descr="logo"/>
          <p:cNvPicPr>
            <a:picLocks noChangeAspect="1"/>
          </p:cNvPicPr>
          <p:nvPr>
            <p:ph idx="1"/>
          </p:nvPr>
        </p:nvPicPr>
        <p:blipFill>
          <a:blip r:embed="rId1"/>
          <a:stretch>
            <a:fillRect/>
          </a:stretch>
        </p:blipFill>
        <p:spPr>
          <a:xfrm>
            <a:off x="2471420" y="1608455"/>
            <a:ext cx="6891655" cy="44138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WPS Presentation</Application>
  <PresentationFormat/>
  <Paragraphs>58</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等线</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Architecture Diagram</vt:lpstr>
      <vt:lpstr>ER Diagram</vt:lpstr>
      <vt:lpstr> </vt:lpstr>
      <vt:lpstr>Log In Page</vt:lpstr>
      <vt:lpstr>Webiste Logo</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rs423</cp:lastModifiedBy>
  <cp:revision>75</cp:revision>
  <dcterms:created xsi:type="dcterms:W3CDTF">2015-10-17T07:33:00Z</dcterms:created>
  <dcterms:modified xsi:type="dcterms:W3CDTF">2023-03-31T07:26:21Z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3F0A1072C2704A3795113E2B722272DB</vt:lpwstr>
  </property>
</Properties>
</file>