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24" r:id="rId43"/>
    <p:sldId id="295" r:id="rId44"/>
    <p:sldId id="296" r:id="rId45"/>
    <p:sldId id="325"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vl6pPr marL="2286000" lvl="5"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6pPr>
    <a:lvl7pPr marL="2743200" lvl="6"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7pPr>
    <a:lvl8pPr marL="3200400" lvl="7"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8pPr>
    <a:lvl9pPr marL="3657600" lvl="8"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8" d="100"/>
          <a:sy n="68" d="100"/>
        </p:scale>
        <p:origin x="-1446" y="-96"/>
      </p:cViewPr>
      <p:guideLst>
        <p:guide orient="horz" pos="43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5778" name="Google Shape;3;n"/>
          <p:cNvSpPr txBox="1">
            <a:spLocks noGrp="1"/>
          </p:cNvSpPr>
          <p:nvPr>
            <p:ph type="hdr" idx="2"/>
          </p:nvPr>
        </p:nvSpPr>
        <p:spPr>
          <a:xfrm>
            <a:off x="0" y="0"/>
            <a:ext cx="2971800" cy="457200"/>
          </a:xfrm>
          <a:prstGeom prst="rect">
            <a:avLst/>
          </a:prstGeom>
          <a:noFill/>
          <a:ln w="9525">
            <a:noFill/>
          </a:ln>
        </p:spPr>
        <p:txBody>
          <a:bodyPr lIns="91425" tIns="45700" rIns="91425" bIns="45700"/>
          <a:p>
            <a:pPr lvl="0" eaLnBrk="1" hangingPunct="1">
              <a:buNone/>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5779" name="Google Shape;4;n"/>
          <p:cNvSpPr txBox="1">
            <a:spLocks noGrp="1"/>
          </p:cNvSpPr>
          <p:nvPr>
            <p:ph type="dt" idx="10"/>
          </p:nvPr>
        </p:nvSpPr>
        <p:spPr>
          <a:xfrm>
            <a:off x="3884613" y="0"/>
            <a:ext cx="2971800" cy="457200"/>
          </a:xfrm>
          <a:prstGeom prst="rect">
            <a:avLst/>
          </a:prstGeom>
          <a:noFill/>
          <a:ln w="9525">
            <a:noFill/>
          </a:ln>
        </p:spPr>
        <p:txBody>
          <a:bodyPr lIns="91425" tIns="45700" rIns="91425" bIns="45700"/>
          <a:p>
            <a:pPr lvl="0" algn="r" eaLnBrk="1" hangingPunct="1">
              <a:buNone/>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5780" name="Google Shape;5;n"/>
          <p:cNvSpPr>
            <a:spLocks noGrp="1" noRot="1" noChangeAspect="1"/>
          </p:cNvSpPr>
          <p:nvPr>
            <p:ph type="sldImg" idx="3"/>
          </p:nvPr>
        </p:nvSpPr>
        <p:spPr>
          <a:xfrm>
            <a:off x="1143000" y="685800"/>
            <a:ext cx="4572000" cy="3429000"/>
          </a:xfrm>
          <a:custGeom>
            <a:avLst/>
            <a:gdLst>
              <a:gd name="txL" fmla="*/ 0 w 120000"/>
              <a:gd name="txT" fmla="*/ 0 h 120000"/>
              <a:gd name="txR" fmla="*/ 120000 w 120000"/>
              <a:gd name="txB" fmla="*/ 120000 h 120000"/>
            </a:gdLst>
            <a:ahLst/>
            <a:cxnLst/>
            <a:rect l="txL" t="txT" r="txR" b="txB"/>
            <a:pathLst>
              <a:path w="120000" h="12000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81" name="Google Shape;6;n"/>
          <p:cNvSpPr txBox="1">
            <a:spLocks noGrp="1"/>
          </p:cNvSpPr>
          <p:nvPr>
            <p:ph type="body" idx="1"/>
          </p:nvPr>
        </p:nvSpPr>
        <p:spPr>
          <a:xfrm>
            <a:off x="685800" y="4343400"/>
            <a:ext cx="5486400" cy="4114800"/>
          </a:xfrm>
          <a:prstGeom prst="rect">
            <a:avLst/>
          </a:prstGeom>
          <a:noFill/>
          <a:ln w="9525">
            <a:noFill/>
          </a:ln>
        </p:spPr>
        <p:txBody>
          <a:bodyPr lIns="91425" tIns="45700" rIns="91425" bIns="45700"/>
          <a:p>
            <a:pPr lvl="0"/>
          </a:p>
        </p:txBody>
      </p:sp>
      <p:sp>
        <p:nvSpPr>
          <p:cNvPr id="75782" name="Google Shape;7;n"/>
          <p:cNvSpPr txBox="1">
            <a:spLocks noGrp="1"/>
          </p:cNvSpPr>
          <p:nvPr>
            <p:ph type="ftr" idx="11"/>
          </p:nvPr>
        </p:nvSpPr>
        <p:spPr>
          <a:xfrm>
            <a:off x="0" y="8685213"/>
            <a:ext cx="2971800" cy="457200"/>
          </a:xfrm>
          <a:prstGeom prst="rect">
            <a:avLst/>
          </a:prstGeom>
          <a:noFill/>
          <a:ln w="9525">
            <a:noFill/>
          </a:ln>
        </p:spPr>
        <p:txBody>
          <a:bodyPr lIns="91425" tIns="45700" rIns="91425" bIns="45700" anchor="b" anchorCtr="0"/>
          <a:p>
            <a:pPr lvl="0" eaLnBrk="1" hangingPunct="1">
              <a:buNone/>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5783" name="Google Shape;8;n"/>
          <p:cNvSpPr txBox="1">
            <a:spLocks noGrp="1"/>
          </p:cNvSpPr>
          <p:nvPr>
            <p:ph type="sldNum" idx="12"/>
          </p:nvPr>
        </p:nvSpPr>
        <p:spPr>
          <a:xfrm>
            <a:off x="3884613" y="8685213"/>
            <a:ext cx="2971800" cy="457200"/>
          </a:xfrm>
          <a:prstGeom prst="rect">
            <a:avLst/>
          </a:prstGeom>
          <a:noFill/>
          <a:ln w="9525">
            <a:noFill/>
          </a:ln>
        </p:spPr>
        <p:txBody>
          <a:bodyPr lIns="91425" tIns="45700" rIns="91425" bIns="45700" anchor="b" anchorCtr="0"/>
          <a:p>
            <a:pPr lvl="0" algn="r" eaLnBrk="1" hangingPunct="1">
              <a:buNone/>
            </a:pPr>
            <a:fld id="{9A0DB2DC-4C9A-4742-B13C-FB6460FD3503}" type="slidenum">
              <a:rPr lang="en-US" altLang="x-none" sz="1200">
                <a:latin typeface="Calibri" panose="020F0502020204030204" pitchFamily="34" charset="0"/>
                <a:cs typeface="Calibri" panose="020F0502020204030204" pitchFamily="34" charset="0"/>
                <a:sym typeface="Calibri" panose="020F0502020204030204" pitchFamily="34" charset="0"/>
              </a:rPr>
            </a:fld>
            <a:endParaRPr lang="en-US" altLang="x-none" sz="1200">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2" name="Google Shape;24;p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6803" name="Google Shape;25;p1:notes"/>
          <p:cNvSpPr>
            <a:spLocks noGrp="1" noRot="1" noChangeAspect="1" noTextEdit="1"/>
          </p:cNvSpPr>
          <p:nvPr>
            <p:ph type="sldImg" idx="2"/>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Google Shape;82;p1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6019" name="Google Shape;83;p1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Google Shape;88;p16: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7043" name="Google Shape;89;p16: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Google Shape;94;gb454ada636_0_6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8067" name="Google Shape;95;gb454ada636_0_6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90" name="Google Shape;99;gb454ada636_0_7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9091" name="Google Shape;100;gb454ada636_0_7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4" name="Google Shape;104;gb454ada636_0_7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0115" name="Google Shape;105;gb454ada636_0_7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8" name="Google Shape;109;p1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1139" name="Google Shape;110;p1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2" name="Google Shape;115;p1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2163" name="Google Shape;116;p1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Google Shape;121;p20: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3187" name="Google Shape;122;p20: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4210" name="Google Shape;126;p7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4211" name="Google Shape;127;p7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4" name="Google Shape;132;p80: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5235" name="Google Shape;133;p80: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6" name="Google Shape;38;p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7827" name="Google Shape;39;p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8" name="Google Shape;137;gbeaab6c8fd_0_3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6259" name="Google Shape;138;gbeaab6c8fd_0_3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2" name="Google Shape;143;p2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7283" name="Google Shape;144;p2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6" name="Google Shape;149;p2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8307" name="Google Shape;150;p23: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30" name="Google Shape;156;p2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99331" name="Google Shape;157;p2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354" name="Google Shape;161;p2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0355" name="Google Shape;162;p2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1378" name="Google Shape;168;p26: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1379" name="Google Shape;169;p26: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2" name="Google Shape;175;p8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2403" name="Google Shape;176;p81: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6" name="Google Shape;182;p2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3427" name="Google Shape;183;p2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50" name="Google Shape;188;p8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4451" name="Google Shape;189;p8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5474" name="Google Shape;194;p8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5475" name="Google Shape;195;p83: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0" name="Google Shape;44;p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8851" name="Google Shape;45;p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8" name="Google Shape;200;p2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6499" name="Google Shape;201;p2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2" name="Google Shape;205;p8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7523" name="Google Shape;206;p8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6" name="Google Shape;211;p8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8547" name="Google Shape;212;p8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570" name="Google Shape;216;p2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09571" name="Google Shape;217;p2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4" name="Google Shape;222;p86: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0595" name="Google Shape;223;p86: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8" name="Google Shape;227;p30: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1619" name="Google Shape;228;p30: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2" name="Google Shape;233;p8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2643" name="Google Shape;234;p8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6" name="Google Shape;239;p8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3667" name="Google Shape;240;p8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90" name="Google Shape;245;p3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4691" name="Google Shape;246;p3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4" name="Google Shape;251;p8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5715" name="Google Shape;252;p8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874" name="Google Shape;50;p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79875" name="Google Shape;51;p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6738" name="Google Shape;251;p8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6739" name="Google Shape;252;p8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7762" name="Google Shape;258;p90: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7763" name="Google Shape;259;p90: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8786" name="Google Shape;264;p3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8787" name="Google Shape;265;p33: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9810" name="Google Shape;264;p3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19811" name="Google Shape;265;p33: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0834" name="Google Shape;270;p9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0835" name="Google Shape;271;p91:notes"/>
          <p:cNvSpPr>
            <a:spLocks noGrp="1" noRot="1" noChangeAspect="1" noTextEdit="1"/>
          </p:cNvSpPr>
          <p:nvPr>
            <p:ph type="sldImg" idx="2"/>
          </p:nvPr>
        </p:nvSpPr>
        <p:spPr>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1858" name="Google Shape;275;p9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1859" name="Google Shape;276;p9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82" name="Google Shape;281;p9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2883" name="Google Shape;282;p93:notes"/>
          <p:cNvSpPr>
            <a:spLocks noGrp="1" noRot="1" noChangeAspect="1" noTextEdit="1"/>
          </p:cNvSpPr>
          <p:nvPr>
            <p:ph type="sldImg" idx="2"/>
          </p:nvPr>
        </p:nvSpPr>
        <p:spPr>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3906" name="Google Shape;286;p9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3907" name="Google Shape;287;p9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4930" name="Google Shape;292;p9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4931" name="Google Shape;293;p9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5954" name="Google Shape;297;p96: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5955" name="Google Shape;298;p96:notes"/>
          <p:cNvSpPr>
            <a:spLocks noGrp="1" noRot="1" noChangeAspect="1" noTextEdit="1"/>
          </p:cNvSpPr>
          <p:nvPr>
            <p:ph type="sldImg" idx="2"/>
          </p:nvPr>
        </p:nvSpPr>
        <p:spP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8" name="Google Shape;55;p1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0899" name="Google Shape;56;p11: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6978" name="Google Shape;302;p9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6979" name="Google Shape;303;p97:notes"/>
          <p:cNvSpPr>
            <a:spLocks noGrp="1" noRot="1" noChangeAspect="1" noTextEdit="1"/>
          </p:cNvSpPr>
          <p:nvPr>
            <p:ph type="sldImg" idx="2"/>
          </p:nvPr>
        </p:nvSpPr>
        <p:spPr>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8002" name="Google Shape;307;p3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8003" name="Google Shape;308;p3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9026" name="Google Shape;312;p3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29027" name="Google Shape;313;p3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0050" name="Google Shape;318;p36: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0051" name="Google Shape;319;p36: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1074" name="Google Shape;324;p9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1075" name="Google Shape;325;p9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2098" name="Google Shape;330;p9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2099" name="Google Shape;331;p9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22" name="Google Shape;336;p3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3123" name="Google Shape;337;p3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4146" name="Google Shape;342;p3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4147" name="Google Shape;343;p3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5170" name="Google Shape;347;p3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5171" name="Google Shape;348;p3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6194" name="Google Shape;353;p40: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6195" name="Google Shape;354;p40: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2" name="Google Shape;61;p1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1923" name="Google Shape;62;p1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7218" name="Google Shape;358;p42: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7219" name="Google Shape;359;p42: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8242" name="Google Shape;364;p4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8243" name="Google Shape;365;p4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9266" name="Google Shape;370;p4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39267" name="Google Shape;371;p4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0290" name="Google Shape;376;p4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0291" name="Google Shape;377;p4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1314" name="Google Shape;381;gbeaab6c8fd_0_1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1315" name="Google Shape;382;gbeaab6c8fd_0_1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2338" name="Google Shape;386;p48: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2339" name="Google Shape;387;p48: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62" name="Google Shape;392;p49: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3363" name="Google Shape;393;p49: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4386" name="Google Shape;398;p5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4387" name="Google Shape;399;p51: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5410" name="Google Shape;403;gbeaab6c8fd_0_45: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5411" name="Google Shape;404;gbeaab6c8fd_0_45: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6434" name="Google Shape;409;gbe9ec5d2a7_0_1: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6435" name="Google Shape;410;gbe9ec5d2a7_0_1: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946" name="Google Shape;66;gb454ada636_0_4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2947" name="Google Shape;67;gb454ada636_0_4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7458" name="Google Shape;415;gbe9ec5d2a7_0_7: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147459" name="Google Shape;416;gbe9ec5d2a7_0_7: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70" name="Google Shape;71;p13: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3971" name="Google Shape;72;p13: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Google Shape;76;p14:notes"/>
          <p:cNvSpPr txBox="1">
            <a:spLocks noGrp="1"/>
          </p:cNvSpPr>
          <p:nvPr>
            <p:ph type="body" idx="1"/>
          </p:nvPr>
        </p:nvSpPr>
        <p:spPr>
          <a:ln/>
        </p:spPr>
        <p:txBody>
          <a:bodyPr vert="horz" wrap="square" lIns="91425" tIns="45700" rIns="91425" bIns="45700" anchor="t" anchorCtr="0"/>
          <a:p>
            <a:pPr marL="0" lvl="0" indent="0" eaLnBrk="1" hangingPunct="1">
              <a:spcBef>
                <a:spcPts val="365"/>
              </a:spcBef>
            </a:pPr>
            <a:endParaRPr sz="1200">
              <a:latin typeface="Calibri" panose="020F0502020204030204" pitchFamily="34" charset="0"/>
              <a:ea typeface="Calibri" panose="020F0502020204030204" pitchFamily="34" charset="0"/>
              <a:sym typeface="Calibri" panose="020F0502020204030204" pitchFamily="34" charset="0"/>
            </a:endParaRPr>
          </a:p>
        </p:txBody>
      </p:sp>
      <p:sp>
        <p:nvSpPr>
          <p:cNvPr id="84995" name="Google Shape;77;p14:notes"/>
          <p:cNvSpPr>
            <a:spLocks noGrp="1" noRot="1" noChangeAspect="1" noTextEdit="1"/>
          </p:cNvSpPr>
          <p:nvPr>
            <p:ph type="sldImg" idx="2"/>
          </p:nvPr>
        </p:nvSpPr>
        <p:spPr>
          <a:ln>
            <a:solidFill>
              <a:srgbClr val="000000">
                <a:alpha val="100000"/>
              </a:srgbClr>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1_Title and Content">
  <p:cSld name="1_Title and Content">
    <p:bg>
      <p:bgPr>
        <a:solidFill>
          <a:schemeClr val="bg1"/>
        </a:solidFill>
        <a:effectLst/>
      </p:bgPr>
    </p:bg>
    <p:spTree>
      <p:nvGrpSpPr>
        <p:cNvPr id="1" name="Shape 13"/>
        <p:cNvGrpSpPr/>
        <p:nvPr/>
      </p:nvGrpSpPr>
      <p:grpSpPr>
        <a:xfrm>
          <a:off x="0" y="0"/>
          <a:ext cx="0" cy="0"/>
          <a:chOff x="0" y="0"/>
          <a:chExt cx="0" cy="0"/>
        </a:xfrm>
      </p:grpSpPr>
      <p:sp>
        <p:nvSpPr>
          <p:cNvPr id="14" name="Google Shape;14;p77"/>
          <p:cNvSpPr txBox="1">
            <a:spLocks noGrp="1"/>
          </p:cNvSpPr>
          <p:nvPr>
            <p:ph type="title"/>
          </p:nvPr>
        </p:nvSpPr>
        <p:spPr>
          <a:xfrm>
            <a:off x="457200" y="274638"/>
            <a:ext cx="4800600" cy="1143000"/>
          </a:xfrm>
          <a:prstGeom prst="rect">
            <a:avLst/>
          </a:prstGeom>
          <a:noFill/>
          <a:ln>
            <a:noFill/>
          </a:ln>
        </p:spPr>
        <p:txBody>
          <a:bodyPr spcFirstLastPara="1" wrap="square" lIns="0" tIns="0" rIns="0" bIns="0" anchor="ctr" anchorCtr="0">
            <a:normAutofit/>
          </a:bodyPr>
          <a:lstStyle>
            <a:lvl1pPr lvl="0" algn="ctr">
              <a:lnSpc>
                <a:spcPct val="100000"/>
              </a:lnSpc>
              <a:spcBef>
                <a:spcPts val="0"/>
              </a:spcBef>
              <a:spcAft>
                <a:spcPts val="0"/>
              </a:spcAft>
              <a:buClr>
                <a:srgbClr val="BF0000"/>
              </a:buClr>
              <a:buSzPts val="3200"/>
              <a:buFont typeface="Times New Roman" panose="02020603050405020304"/>
              <a:buNone/>
              <a:defRPr sz="3200" b="1" i="0">
                <a:solidFill>
                  <a:srgbClr val="BF0000"/>
                </a:solidFill>
                <a:latin typeface="Times New Roman" panose="02020603050405020304"/>
                <a:ea typeface="Times New Roman" panose="02020603050405020304"/>
                <a:cs typeface="Times New Roman" panose="02020603050405020304"/>
                <a:sym typeface="Times New Roman" panose="020206030504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rmAutofit/>
          </a:bodyPr>
          <a:lstStyle>
            <a:lvl1pPr marL="457200" lvl="0" indent="-368300" algn="l">
              <a:lnSpc>
                <a:spcPct val="100000"/>
              </a:lnSpc>
              <a:spcBef>
                <a:spcPts val="440"/>
              </a:spcBef>
              <a:spcAft>
                <a:spcPts val="0"/>
              </a:spcAft>
              <a:buClr>
                <a:schemeClr val="lt1"/>
              </a:buClr>
              <a:buSzPts val="2200"/>
              <a:buChar char="•"/>
              <a:defRPr sz="2200" b="0" i="0">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L="914400" lvl="1" indent="-342900" algn="l">
              <a:lnSpc>
                <a:spcPct val="100000"/>
              </a:lnSpc>
              <a:spcBef>
                <a:spcPts val="360"/>
              </a:spcBef>
              <a:spcAft>
                <a:spcPts val="0"/>
              </a:spcAft>
              <a:buClr>
                <a:schemeClr val="lt1"/>
              </a:buClr>
              <a:buSzPts val="1800"/>
              <a:buChar char="–"/>
              <a:defRPr/>
            </a:lvl2pPr>
            <a:lvl3pPr marL="1371600" lvl="2" indent="-342900" algn="l">
              <a:lnSpc>
                <a:spcPct val="100000"/>
              </a:lnSpc>
              <a:spcBef>
                <a:spcPts val="360"/>
              </a:spcBef>
              <a:spcAft>
                <a:spcPts val="0"/>
              </a:spcAft>
              <a:buClr>
                <a:schemeClr val="lt1"/>
              </a:buClr>
              <a:buSzPts val="1800"/>
              <a:buChar char="•"/>
              <a:defRPr/>
            </a:lvl3pPr>
            <a:lvl4pPr marL="1828800" lvl="3" indent="-342900" algn="l">
              <a:lnSpc>
                <a:spcPct val="100000"/>
              </a:lnSpc>
              <a:spcBef>
                <a:spcPts val="360"/>
              </a:spcBef>
              <a:spcAft>
                <a:spcPts val="0"/>
              </a:spcAft>
              <a:buClr>
                <a:schemeClr val="lt1"/>
              </a:buClr>
              <a:buSzPts val="1800"/>
              <a:buChar char="–"/>
              <a:defRPr/>
            </a:lvl4pPr>
            <a:lvl5pPr marL="2286000" lvl="4" indent="-342900" algn="l">
              <a:lnSpc>
                <a:spcPct val="100000"/>
              </a:lnSpc>
              <a:spcBef>
                <a:spcPts val="360"/>
              </a:spcBef>
              <a:spcAft>
                <a:spcPts val="0"/>
              </a:spcAft>
              <a:buClr>
                <a:schemeClr val="lt1"/>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p:txBody>
      </p:sp>
      <p:sp>
        <p:nvSpPr>
          <p:cNvPr id="2053" name="Google Shape;16;p77"/>
          <p:cNvSpPr txBox="1">
            <a:spLocks noGrp="1"/>
          </p:cNvSpPr>
          <p:nvPr>
            <p:ph type="ftr" idx="3"/>
          </p:nvPr>
        </p:nvSpPr>
        <p:spPr>
          <a:xfrm>
            <a:off x="3108325" y="6378575"/>
            <a:ext cx="2927350" cy="342900"/>
          </a:xfrm>
          <a:prstGeom prst="rect">
            <a:avLst/>
          </a:prstGeom>
          <a:noFill/>
          <a:ln w="9525">
            <a:noFill/>
          </a:ln>
        </p:spPr>
        <p:txBody>
          <a:bodyPr lIns="0" tIns="0" rIns="0" bIns="0" anchor="t" anchorCtr="0"/>
          <a:p>
            <a:pPr lvl="0" algn="ctr" eaLnBrk="1" hangingPunct="1">
              <a:buNone/>
            </a:pPr>
            <a:endParaRPr sz="1800">
              <a:solidFill>
                <a:srgbClr val="FFFFFF"/>
              </a:solidFill>
            </a:endParaRPr>
          </a:p>
        </p:txBody>
      </p:sp>
      <p:sp>
        <p:nvSpPr>
          <p:cNvPr id="2054" name="Google Shape;17;p77"/>
          <p:cNvSpPr txBox="1">
            <a:spLocks noGrp="1"/>
          </p:cNvSpPr>
          <p:nvPr>
            <p:ph type="dt" idx="2"/>
          </p:nvPr>
        </p:nvSpPr>
        <p:spPr>
          <a:xfrm>
            <a:off x="457200" y="6378575"/>
            <a:ext cx="2103438" cy="342900"/>
          </a:xfrm>
          <a:prstGeom prst="rect">
            <a:avLst/>
          </a:prstGeom>
          <a:noFill/>
          <a:ln w="9525">
            <a:noFill/>
          </a:ln>
        </p:spPr>
        <p:txBody>
          <a:bodyPr lIns="0" tIns="0" rIns="0" bIns="0" anchor="t" anchorCtr="0"/>
          <a:p>
            <a:pPr lvl="0" eaLnBrk="1" hangingPunct="1">
              <a:buNone/>
            </a:pPr>
            <a:endParaRPr sz="1800">
              <a:solidFill>
                <a:srgbClr val="FFFFFF"/>
              </a:solidFill>
            </a:endParaRPr>
          </a:p>
        </p:txBody>
      </p:sp>
      <p:sp>
        <p:nvSpPr>
          <p:cNvPr id="2055" name="Google Shape;18;p77"/>
          <p:cNvSpPr txBox="1">
            <a:spLocks noGrp="1"/>
          </p:cNvSpPr>
          <p:nvPr>
            <p:ph type="sldNum" idx="4"/>
          </p:nvPr>
        </p:nvSpPr>
        <p:spPr>
          <a:xfrm>
            <a:off x="6583363" y="6378575"/>
            <a:ext cx="2103437" cy="342900"/>
          </a:xfrm>
          <a:prstGeom prst="rect">
            <a:avLst/>
          </a:prstGeom>
          <a:noFill/>
          <a:ln w="9525">
            <a:noFill/>
          </a:ln>
        </p:spPr>
        <p:txBody>
          <a:bodyPr lIns="0" tIns="0" rIns="0" bIns="0" anchor="t" anchorCtr="0"/>
          <a:p>
            <a:pPr lvl="0" algn="r" eaLnBrk="1" hangingPunct="1">
              <a:buNone/>
            </a:pPr>
            <a:fld id="{9A0DB2DC-4C9A-4742-B13C-FB6460FD3503}" type="slidenum">
              <a:rPr lang="en-US" altLang="x-none" sz="1800">
                <a:solidFill>
                  <a:srgbClr val="FFFFFF"/>
                </a:solidFill>
              </a:rPr>
            </a:fld>
            <a:endParaRPr lang="en-US" altLang="x-none" sz="1800">
              <a:solidFill>
                <a:srgbClr val="FFFFFF"/>
              </a:solidFill>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Slide">
    <p:bg>
      <p:bgPr>
        <a:solidFill>
          <a:schemeClr val="bg1"/>
        </a:solidFill>
        <a:effectLst/>
      </p:bgPr>
    </p:bg>
    <p:spTree>
      <p:nvGrpSpPr>
        <p:cNvPr id="1" name="Shape 19"/>
        <p:cNvGrpSpPr/>
        <p:nvPr/>
      </p:nvGrpSpPr>
      <p:grpSpPr>
        <a:xfrm>
          <a:off x="0" y="0"/>
          <a:ext cx="0" cy="0"/>
          <a:chOff x="0" y="0"/>
          <a:chExt cx="0" cy="0"/>
        </a:xfrm>
      </p:grpSpPr>
      <p:pic>
        <p:nvPicPr>
          <p:cNvPr id="3074" name="Google Shape;22;p78" descr="E:\bala\SRM EVEN Semester 2017-18\SRMIST_S&amp;H_LOGO27DEC2017 (1).png"/>
          <p:cNvPicPr preferRelativeResize="0">
            <a:picLocks noChangeAspect="1"/>
          </p:cNvPicPr>
          <p:nvPr/>
        </p:nvPicPr>
        <p:blipFill>
          <a:blip r:embed="rId2"/>
          <a:stretch>
            <a:fillRect/>
          </a:stretch>
        </p:blipFill>
        <p:spPr>
          <a:xfrm>
            <a:off x="7348538" y="152400"/>
            <a:ext cx="1643062" cy="606425"/>
          </a:xfrm>
          <a:prstGeom prst="rect">
            <a:avLst/>
          </a:prstGeom>
          <a:noFill/>
          <a:ln w="9525">
            <a:noFill/>
          </a:ln>
        </p:spPr>
      </p:pic>
      <p:sp>
        <p:nvSpPr>
          <p:cNvPr id="20" name="Google Shape;20;p7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chemeClr val="lt1"/>
              </a:buClr>
              <a:buSzPts val="3200"/>
              <a:buNone/>
              <a:defRPr>
                <a:solidFill>
                  <a:schemeClr val="lt1"/>
                </a:solidFill>
              </a:defRPr>
            </a:lvl1pPr>
            <a:lvl2pPr lvl="1" algn="ctr">
              <a:lnSpc>
                <a:spcPct val="100000"/>
              </a:lnSpc>
              <a:spcBef>
                <a:spcPts val="560"/>
              </a:spcBef>
              <a:spcAft>
                <a:spcPts val="0"/>
              </a:spcAft>
              <a:buClr>
                <a:schemeClr val="lt1"/>
              </a:buClr>
              <a:buSzPts val="2800"/>
              <a:buNone/>
              <a:defRPr>
                <a:solidFill>
                  <a:schemeClr val="lt1"/>
                </a:solidFill>
              </a:defRPr>
            </a:lvl2pPr>
            <a:lvl3pPr lvl="2" algn="ctr">
              <a:lnSpc>
                <a:spcPct val="100000"/>
              </a:lnSpc>
              <a:spcBef>
                <a:spcPts val="480"/>
              </a:spcBef>
              <a:spcAft>
                <a:spcPts val="0"/>
              </a:spcAft>
              <a:buClr>
                <a:schemeClr val="lt1"/>
              </a:buClr>
              <a:buSzPts val="2400"/>
              <a:buNone/>
              <a:defRPr>
                <a:solidFill>
                  <a:schemeClr val="lt1"/>
                </a:solidFill>
              </a:defRPr>
            </a:lvl3pPr>
            <a:lvl4pPr lvl="3" algn="ctr">
              <a:lnSpc>
                <a:spcPct val="100000"/>
              </a:lnSpc>
              <a:spcBef>
                <a:spcPts val="400"/>
              </a:spcBef>
              <a:spcAft>
                <a:spcPts val="0"/>
              </a:spcAft>
              <a:buClr>
                <a:schemeClr val="lt1"/>
              </a:buClr>
              <a:buSzPts val="2000"/>
              <a:buNone/>
              <a:defRPr>
                <a:solidFill>
                  <a:schemeClr val="lt1"/>
                </a:solidFill>
              </a:defRPr>
            </a:lvl4pPr>
            <a:lvl5pPr lvl="4" algn="ctr">
              <a:lnSpc>
                <a:spcPct val="100000"/>
              </a:lnSpc>
              <a:spcBef>
                <a:spcPts val="400"/>
              </a:spcBef>
              <a:spcAft>
                <a:spcPts val="0"/>
              </a:spcAft>
              <a:buClr>
                <a:schemeClr val="lt1"/>
              </a:buClr>
              <a:buSzPts val="2000"/>
              <a:buNone/>
              <a:defRPr>
                <a:solidFill>
                  <a:schemeClr val="lt1"/>
                </a:solidFill>
              </a:defRPr>
            </a:lvl5pPr>
            <a:lvl6pPr lvl="5" algn="ctr">
              <a:lnSpc>
                <a:spcPct val="100000"/>
              </a:lnSpc>
              <a:spcBef>
                <a:spcPts val="400"/>
              </a:spcBef>
              <a:spcAft>
                <a:spcPts val="0"/>
              </a:spcAft>
              <a:buClr>
                <a:schemeClr val="lt1"/>
              </a:buClr>
              <a:buSzPts val="2000"/>
              <a:buNone/>
              <a:defRPr>
                <a:solidFill>
                  <a:schemeClr val="lt1"/>
                </a:solidFill>
              </a:defRPr>
            </a:lvl6pPr>
            <a:lvl7pPr lvl="6" algn="ctr">
              <a:lnSpc>
                <a:spcPct val="100000"/>
              </a:lnSpc>
              <a:spcBef>
                <a:spcPts val="400"/>
              </a:spcBef>
              <a:spcAft>
                <a:spcPts val="0"/>
              </a:spcAft>
              <a:buClr>
                <a:schemeClr val="lt1"/>
              </a:buClr>
              <a:buSzPts val="2000"/>
              <a:buNone/>
              <a:defRPr>
                <a:solidFill>
                  <a:schemeClr val="lt1"/>
                </a:solidFill>
              </a:defRPr>
            </a:lvl7pPr>
            <a:lvl8pPr lvl="7" algn="ctr">
              <a:lnSpc>
                <a:spcPct val="100000"/>
              </a:lnSpc>
              <a:spcBef>
                <a:spcPts val="400"/>
              </a:spcBef>
              <a:spcAft>
                <a:spcPts val="0"/>
              </a:spcAft>
              <a:buClr>
                <a:schemeClr val="lt1"/>
              </a:buClr>
              <a:buSzPts val="2000"/>
              <a:buNone/>
              <a:defRPr>
                <a:solidFill>
                  <a:schemeClr val="lt1"/>
                </a:solidFill>
              </a:defRPr>
            </a:lvl8pPr>
            <a:lvl9pPr lvl="8" algn="ctr">
              <a:lnSpc>
                <a:spcPct val="100000"/>
              </a:lnSpc>
              <a:spcBef>
                <a:spcPts val="400"/>
              </a:spcBef>
              <a:spcAft>
                <a:spcPts val="0"/>
              </a:spcAft>
              <a:buClr>
                <a:schemeClr val="lt1"/>
              </a:buClr>
              <a:buSzPts val="2000"/>
              <a:buNone/>
              <a:defRPr>
                <a:solidFill>
                  <a:schemeClr val="lt1"/>
                </a:solidFill>
              </a:defRPr>
            </a:lvl9pPr>
          </a:lstStyle>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Google Shape;10;p76"/>
          <p:cNvSpPr txBox="1">
            <a:spLocks noGrp="1"/>
          </p:cNvSpPr>
          <p:nvPr>
            <p:ph type="title"/>
          </p:nvPr>
        </p:nvSpPr>
        <p:spPr>
          <a:xfrm>
            <a:off x="457200" y="274638"/>
            <a:ext cx="4800600" cy="1143000"/>
          </a:xfrm>
          <a:prstGeom prst="rect">
            <a:avLst/>
          </a:prstGeom>
          <a:noFill/>
          <a:ln w="9525">
            <a:noFill/>
          </a:ln>
        </p:spPr>
        <p:txBody>
          <a:bodyPr lIns="91425" tIns="45700" rIns="91425" bIns="45700" anchor="ctr" anchorCtr="0"/>
          <a:p>
            <a:pPr lvl="0"/>
          </a:p>
        </p:txBody>
      </p:sp>
      <p:sp>
        <p:nvSpPr>
          <p:cNvPr id="1027" name="Google Shape;11;p76"/>
          <p:cNvSpPr txBox="1">
            <a:spLocks noGrp="1"/>
          </p:cNvSpPr>
          <p:nvPr>
            <p:ph type="body" idx="1"/>
          </p:nvPr>
        </p:nvSpPr>
        <p:spPr>
          <a:xfrm>
            <a:off x="457200" y="1600200"/>
            <a:ext cx="8229600" cy="4525963"/>
          </a:xfrm>
          <a:prstGeom prst="rect">
            <a:avLst/>
          </a:prstGeom>
          <a:noFill/>
          <a:ln w="9525">
            <a:noFill/>
          </a:ln>
        </p:spPr>
        <p:txBody>
          <a:bodyPr lIns="91425" tIns="45700" rIns="91425" bIns="45700"/>
          <a:p>
            <a:pPr lvl="0"/>
          </a:p>
        </p:txBody>
      </p:sp>
      <p:pic>
        <p:nvPicPr>
          <p:cNvPr id="1028" name="Google Shape;12;p76" descr="srm_logo.png"/>
          <p:cNvPicPr preferRelativeResize="0">
            <a:picLocks noChangeAspect="1"/>
          </p:cNvPicPr>
          <p:nvPr/>
        </p:nvPicPr>
        <p:blipFill>
          <a:blip r:embed="rId3"/>
          <a:stretch>
            <a:fillRect/>
          </a:stretch>
        </p:blipFill>
        <p:spPr>
          <a:xfrm>
            <a:off x="7467600" y="228600"/>
            <a:ext cx="1428750" cy="723900"/>
          </a:xfrm>
          <a:prstGeom prst="rect">
            <a:avLst/>
          </a:prstGeom>
          <a:noFill/>
          <a:ln w="9525">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27.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Google Shape;27;p1"/>
          <p:cNvSpPr/>
          <p:nvPr/>
        </p:nvSpPr>
        <p:spPr>
          <a:xfrm>
            <a:off x="0" y="0"/>
            <a:ext cx="9144000" cy="6858000"/>
          </a:xfrm>
          <a:prstGeom prst="rect">
            <a:avLst/>
          </a:prstGeom>
          <a:blipFill rotWithShape="1">
            <a:blip r:embed="rId1"/>
            <a:stretch>
              <a:fillRect/>
            </a:stretch>
          </a:blipFill>
          <a:ln w="9525">
            <a:noFill/>
          </a:ln>
        </p:spPr>
        <p:txBody>
          <a:bodyPr lIns="0" tIns="0" rIns="0" bIns="0"/>
          <a:p>
            <a:pPr>
              <a:buNone/>
            </a:pPr>
            <a:endParaRPr>
              <a:latin typeface="Arial" panose="020B0604020202020204" pitchFamily="34" charset="0"/>
            </a:endParaRPr>
          </a:p>
        </p:txBody>
      </p:sp>
      <p:sp>
        <p:nvSpPr>
          <p:cNvPr id="4099" name="Google Shape;28;p1"/>
          <p:cNvSpPr/>
          <p:nvPr/>
        </p:nvSpPr>
        <p:spPr>
          <a:xfrm>
            <a:off x="0" y="0"/>
            <a:ext cx="9144000" cy="6858000"/>
          </a:xfrm>
          <a:custGeom>
            <a:avLst/>
            <a:gdLst>
              <a:gd name="txL" fmla="*/ 0 w 9144000"/>
              <a:gd name="txT" fmla="*/ 0 h 6858000"/>
              <a:gd name="txR" fmla="*/ 9144000 w 9144000"/>
              <a:gd name="txB" fmla="*/ 6858000 h 6858000"/>
            </a:gdLst>
            <a:ahLst/>
            <a:cxnLst/>
            <a:rect l="txL" t="txT" r="txR" b="txB"/>
            <a:pathLst>
              <a:path w="9144000" h="6858000">
                <a:moveTo>
                  <a:pt x="0" y="0"/>
                </a:moveTo>
                <a:lnTo>
                  <a:pt x="9144000" y="0"/>
                </a:lnTo>
                <a:lnTo>
                  <a:pt x="9144000" y="6858000"/>
                </a:lnTo>
                <a:lnTo>
                  <a:pt x="0" y="6858000"/>
                </a:lnTo>
                <a:lnTo>
                  <a:pt x="0" y="0"/>
                </a:lnTo>
                <a:close/>
              </a:path>
            </a:pathLst>
          </a:custGeom>
          <a:solidFill>
            <a:srgbClr val="FFFFFF"/>
          </a:solidFill>
          <a:ln w="9525">
            <a:noFill/>
          </a:ln>
        </p:spPr>
        <p:txBody>
          <a:bodyPr lIns="0" tIns="0" rIns="0" bIns="0"/>
          <a:p>
            <a:pPr>
              <a:buNone/>
            </a:pPr>
            <a:endParaRPr>
              <a:latin typeface="Arial" panose="020B0604020202020204" pitchFamily="34" charset="0"/>
            </a:endParaRPr>
          </a:p>
        </p:txBody>
      </p:sp>
      <p:sp>
        <p:nvSpPr>
          <p:cNvPr id="4100" name="Google Shape;29;p1"/>
          <p:cNvSpPr/>
          <p:nvPr/>
        </p:nvSpPr>
        <p:spPr>
          <a:xfrm>
            <a:off x="-228600" y="17780"/>
            <a:ext cx="9829800" cy="6858000"/>
          </a:xfrm>
          <a:prstGeom prst="rect">
            <a:avLst/>
          </a:prstGeom>
          <a:blipFill rotWithShape="1">
            <a:blip r:embed="rId2"/>
            <a:stretch>
              <a:fillRect/>
            </a:stretch>
          </a:blipFill>
          <a:ln w="9525">
            <a:noFill/>
          </a:ln>
        </p:spPr>
        <p:txBody>
          <a:bodyPr lIns="0" tIns="0" rIns="0" bIns="0"/>
          <a:p>
            <a:pPr>
              <a:buNone/>
            </a:pPr>
            <a:endParaRPr>
              <a:latin typeface="Arial" panose="020B0604020202020204" pitchFamily="34" charset="0"/>
            </a:endParaRPr>
          </a:p>
        </p:txBody>
      </p:sp>
      <p:sp>
        <p:nvSpPr>
          <p:cNvPr id="4101" name="Google Shape;30;p1"/>
          <p:cNvSpPr/>
          <p:nvPr/>
        </p:nvSpPr>
        <p:spPr>
          <a:xfrm>
            <a:off x="65088" y="69850"/>
            <a:ext cx="9013825" cy="6692900"/>
          </a:xfrm>
          <a:custGeom>
            <a:avLst/>
            <a:gdLst>
              <a:gd name="txL" fmla="*/ 0 w 9013825"/>
              <a:gd name="txT" fmla="*/ 0 h 6692265"/>
              <a:gd name="txR" fmla="*/ 9013825 w 9013825"/>
              <a:gd name="txB" fmla="*/ 6692265 h 6692265"/>
            </a:gdLst>
            <a:ahLst/>
            <a:cxnLst/>
            <a:rect l="txL" t="txT" r="txR" b="tx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noFill/>
          <a:ln w="9525" cap="flat" cmpd="sng">
            <a:solidFill>
              <a:srgbClr val="000000"/>
            </a:solidFill>
            <a:prstDash val="solid"/>
            <a:round/>
            <a:headEnd type="none" w="sm" len="sm"/>
            <a:tailEnd type="none" w="sm" len="sm"/>
          </a:ln>
        </p:spPr>
        <p:txBody>
          <a:bodyPr lIns="0" tIns="0" rIns="0" bIns="0"/>
          <a:p>
            <a:pPr>
              <a:buNone/>
            </a:pPr>
            <a:endParaRPr>
              <a:latin typeface="Arial" panose="020B0604020202020204" pitchFamily="34" charset="0"/>
            </a:endParaRPr>
          </a:p>
        </p:txBody>
      </p:sp>
      <p:sp>
        <p:nvSpPr>
          <p:cNvPr id="4102" name="Google Shape;31;p1"/>
          <p:cNvSpPr/>
          <p:nvPr/>
        </p:nvSpPr>
        <p:spPr>
          <a:xfrm>
            <a:off x="63500" y="1397000"/>
            <a:ext cx="9021763" cy="120650"/>
          </a:xfrm>
          <a:custGeom>
            <a:avLst/>
            <a:gdLst>
              <a:gd name="txL" fmla="*/ 0 w 9022080"/>
              <a:gd name="txT" fmla="*/ 0 h 120650"/>
              <a:gd name="txR" fmla="*/ 9022080 w 9022080"/>
              <a:gd name="txB" fmla="*/ 120650 h 120650"/>
            </a:gdLst>
            <a:ahLst/>
            <a:cxnLst/>
            <a:rect l="txL" t="txT" r="txR" b="txB"/>
            <a:pathLst>
              <a:path w="9022080" h="120650">
                <a:moveTo>
                  <a:pt x="0" y="0"/>
                </a:moveTo>
                <a:lnTo>
                  <a:pt x="9021531" y="0"/>
                </a:lnTo>
                <a:lnTo>
                  <a:pt x="9021531" y="120573"/>
                </a:lnTo>
                <a:lnTo>
                  <a:pt x="0" y="120573"/>
                </a:lnTo>
                <a:lnTo>
                  <a:pt x="0" y="0"/>
                </a:lnTo>
                <a:close/>
              </a:path>
            </a:pathLst>
          </a:custGeom>
          <a:solidFill>
            <a:srgbClr val="E6B1AA"/>
          </a:solidFill>
          <a:ln w="9525">
            <a:noFill/>
          </a:ln>
        </p:spPr>
        <p:txBody>
          <a:bodyPr lIns="0" tIns="0" rIns="0" bIns="0"/>
          <a:p>
            <a:pPr>
              <a:buNone/>
            </a:pPr>
            <a:endParaRPr>
              <a:latin typeface="Arial" panose="020B0604020202020204" pitchFamily="34" charset="0"/>
            </a:endParaRPr>
          </a:p>
        </p:txBody>
      </p:sp>
      <p:sp>
        <p:nvSpPr>
          <p:cNvPr id="4103" name="Google Shape;32;p1"/>
          <p:cNvSpPr/>
          <p:nvPr/>
        </p:nvSpPr>
        <p:spPr>
          <a:xfrm>
            <a:off x="63500" y="2971800"/>
            <a:ext cx="9021763" cy="115888"/>
          </a:xfrm>
          <a:custGeom>
            <a:avLst/>
            <a:gdLst>
              <a:gd name="txL" fmla="*/ 0 w 9022080"/>
              <a:gd name="txT" fmla="*/ 0 h 111125"/>
              <a:gd name="txR" fmla="*/ 9022080 w 9022080"/>
              <a:gd name="txB" fmla="*/ 111125 h 111125"/>
            </a:gdLst>
            <a:ahLst/>
            <a:cxnLst/>
            <a:rect l="txL" t="txT" r="txR" b="txB"/>
            <a:pathLst>
              <a:path w="9022080" h="111125">
                <a:moveTo>
                  <a:pt x="0" y="0"/>
                </a:moveTo>
                <a:lnTo>
                  <a:pt x="9021531" y="0"/>
                </a:lnTo>
                <a:lnTo>
                  <a:pt x="9021531" y="110528"/>
                </a:lnTo>
                <a:lnTo>
                  <a:pt x="0" y="110528"/>
                </a:lnTo>
                <a:lnTo>
                  <a:pt x="0" y="0"/>
                </a:lnTo>
                <a:close/>
              </a:path>
            </a:pathLst>
          </a:custGeom>
          <a:solidFill>
            <a:srgbClr val="908385"/>
          </a:solidFill>
          <a:ln w="9525">
            <a:noFill/>
          </a:ln>
        </p:spPr>
        <p:txBody>
          <a:bodyPr lIns="0" tIns="0" rIns="0" bIns="0"/>
          <a:p>
            <a:pPr>
              <a:buNone/>
            </a:pPr>
            <a:endParaRPr>
              <a:latin typeface="Arial" panose="020B0604020202020204" pitchFamily="34" charset="0"/>
            </a:endParaRPr>
          </a:p>
        </p:txBody>
      </p:sp>
      <p:sp>
        <p:nvSpPr>
          <p:cNvPr id="4104" name="Google Shape;33;p1"/>
          <p:cNvSpPr txBox="1"/>
          <p:nvPr/>
        </p:nvSpPr>
        <p:spPr>
          <a:xfrm>
            <a:off x="-228600" y="1761490"/>
            <a:ext cx="9829800" cy="1512888"/>
          </a:xfrm>
          <a:prstGeom prst="rect">
            <a:avLst/>
          </a:prstGeom>
          <a:solidFill>
            <a:srgbClr val="D34817"/>
          </a:solidFill>
          <a:ln w="9525">
            <a:noFill/>
          </a:ln>
        </p:spPr>
        <p:txBody>
          <a:bodyPr lIns="0" tIns="34925" rIns="0" bIns="0">
            <a:spAutoFit/>
          </a:bodyPr>
          <a:p>
            <a:pPr marL="4088130" indent="-3164205">
              <a:lnSpc>
                <a:spcPct val="150000"/>
              </a:lnSpc>
              <a:buNone/>
            </a:pPr>
            <a:r>
              <a:rPr lang="en-US" altLang="x-none" sz="3200">
                <a:latin typeface="Arial" panose="020B0604020202020204" pitchFamily="34" charset="0"/>
              </a:rPr>
              <a:t>18CSE360T INFORMATION STORAGE AND MANAGEMENT</a:t>
            </a:r>
            <a:endParaRPr lang="en-US" altLang="zh-CN" sz="3200">
              <a:latin typeface="Times New Roman" panose="02020603050405020304" pitchFamily="18" charset="0"/>
              <a:ea typeface="Times New Roman" panose="02020603050405020304" pitchFamily="18" charset="0"/>
              <a:sym typeface="Times New Roman" panose="02020603050405020304" pitchFamily="18" charset="0"/>
            </a:endParaRPr>
          </a:p>
        </p:txBody>
      </p:sp>
      <p:sp>
        <p:nvSpPr>
          <p:cNvPr id="4105" name="Google Shape;34;p1"/>
          <p:cNvSpPr/>
          <p:nvPr/>
        </p:nvSpPr>
        <p:spPr>
          <a:xfrm>
            <a:off x="3657600" y="3733800"/>
            <a:ext cx="2289175" cy="2376488"/>
          </a:xfrm>
          <a:prstGeom prst="rect">
            <a:avLst/>
          </a:prstGeom>
          <a:blipFill rotWithShape="1">
            <a:blip r:embed="rId3"/>
            <a:stretch>
              <a:fillRect/>
            </a:stretch>
          </a:blipFill>
          <a:ln w="9525">
            <a:noFill/>
          </a:ln>
        </p:spPr>
        <p:txBody>
          <a:bodyPr lIns="0" tIns="0" rIns="0" bIns="0"/>
          <a:p>
            <a:pPr>
              <a:buNone/>
            </a:pPr>
            <a:endParaRPr>
              <a:latin typeface="Arial" panose="020B0604020202020204" pitchFamily="34" charset="0"/>
            </a:endParaRPr>
          </a:p>
        </p:txBody>
      </p:sp>
      <p:sp>
        <p:nvSpPr>
          <p:cNvPr id="35" name="Google Shape;35;p1"/>
          <p:cNvSpPr txBox="1"/>
          <p:nvPr/>
        </p:nvSpPr>
        <p:spPr>
          <a:xfrm>
            <a:off x="1524000" y="436563"/>
            <a:ext cx="6389688" cy="598488"/>
          </a:xfrm>
          <a:prstGeom prst="rect">
            <a:avLst/>
          </a:prstGeom>
          <a:noFill/>
          <a:ln>
            <a:noFill/>
          </a:ln>
        </p:spPr>
        <p:txBody>
          <a:bodyPr spcFirstLastPara="1" wrap="square" lIns="0" tIns="12700" rIns="0" bIns="0" anchor="t" anchorCtr="0">
            <a:spAutoFit/>
          </a:bodyPr>
          <a:lstStyle/>
          <a:p>
            <a:pPr marR="0" algn="ctr" defTabSz="914400" fontAlgn="auto">
              <a:spcBef>
                <a:spcPts val="0"/>
              </a:spcBef>
              <a:spcAft>
                <a:spcPts val="0"/>
              </a:spcAft>
              <a:buClr>
                <a:srgbClr val="000000"/>
              </a:buClr>
              <a:buSzTx/>
              <a:buFont typeface="Arial" panose="020B0604020202020204"/>
              <a:buNone/>
              <a:defRPr/>
            </a:pPr>
            <a:r>
              <a:rPr kumimoji="0" lang="en-US" sz="2000" b="1" kern="0" cap="none" spc="0" normalizeH="0" baseline="0" noProof="0">
                <a:solidFill>
                  <a:srgbClr val="BF0000"/>
                </a:solidFill>
                <a:latin typeface="Times New Roman" panose="02020603050405020304"/>
                <a:ea typeface="Times New Roman" panose="02020603050405020304"/>
                <a:cs typeface="Times New Roman" panose="02020603050405020304"/>
                <a:sym typeface="Times New Roman" panose="02020603050405020304"/>
              </a:rPr>
              <a:t>SRM  INSTITUTE OF  SCIENCE AND TECHNOLOGY,</a:t>
            </a:r>
            <a:endParaRPr kumimoji="0" sz="20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350" marR="0" algn="ctr" defTabSz="914400" fontAlgn="auto">
              <a:spcBef>
                <a:spcPts val="25"/>
              </a:spcBef>
              <a:spcAft>
                <a:spcPts val="0"/>
              </a:spcAft>
              <a:buClr>
                <a:srgbClr val="000000"/>
              </a:buClr>
              <a:buSzTx/>
              <a:buFont typeface="Arial" panose="020B0604020202020204"/>
              <a:buNone/>
              <a:defRPr/>
            </a:pPr>
            <a:r>
              <a:rPr kumimoji="0" lang="en-US" b="1" kern="0" cap="none" spc="0" normalizeH="0" baseline="0" noProof="0">
                <a:solidFill>
                  <a:srgbClr val="BF0000"/>
                </a:solidFill>
                <a:latin typeface="Times New Roman" panose="02020603050405020304"/>
                <a:ea typeface="Times New Roman" panose="02020603050405020304"/>
                <a:cs typeface="Times New Roman" panose="02020603050405020304"/>
                <a:sym typeface="Times New Roman" panose="02020603050405020304"/>
              </a:rPr>
              <a:t>CHENNAI.</a:t>
            </a:r>
            <a:endParaRPr kumimoji="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07" name="Google Shape;36;p1"/>
          <p:cNvSpPr/>
          <p:nvPr/>
        </p:nvSpPr>
        <p:spPr>
          <a:xfrm>
            <a:off x="190500" y="190500"/>
            <a:ext cx="1041400" cy="1079500"/>
          </a:xfrm>
          <a:prstGeom prst="rect">
            <a:avLst/>
          </a:prstGeom>
          <a:blipFill rotWithShape="1">
            <a:blip r:embed="rId4"/>
            <a:stretch>
              <a:fillRect/>
            </a:stretch>
          </a:blipFill>
          <a:ln w="9525">
            <a:noFill/>
          </a:ln>
        </p:spPr>
        <p:txBody>
          <a:bodyPr lIns="0" tIns="0" rIns="0" bIns="0"/>
          <a:p>
            <a:pPr>
              <a:buNone/>
            </a:pPr>
            <a:endParaRPr>
              <a:latin typeface="Arial" panose="020B0604020202020204" pitchFamily="34" charset="0"/>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 name="Google Shape;85;p15"/>
          <p:cNvSpPr txBox="1">
            <a:spLocks noGrp="1"/>
          </p:cNvSpPr>
          <p:nvPr>
            <p:ph type="body" idx="1"/>
          </p:nvPr>
        </p:nvSpPr>
        <p:spPr>
          <a:xfrm>
            <a:off x="129925" y="408325"/>
            <a:ext cx="8769600" cy="6310500"/>
          </a:xfrm>
          <a:ln/>
          <a:effectLst/>
          <a:scene3d>
            <a:camera prst="orthographicFront"/>
            <a:lightRig rig="balanced" dir="t"/>
          </a:scene3d>
          <a:sp3d prstMaterial="plastic"/>
        </p:spPr>
        <p:txBody>
          <a:bodyPr spcFirstLastPara="1" wrap="square" lIns="0" tIns="0" rIns="0" bIns="0" anchor="t" anchorCtr="0">
            <a:normAutofit/>
          </a:bodyPr>
          <a:lstStyle/>
          <a:p>
            <a:pPr marL="0" marR="0" lvl="0" indent="0" algn="just" defTabSz="914400" rtl="0" eaLnBrk="1" fontAlgn="auto" latinLnBrk="0" hangingPunct="1">
              <a:lnSpc>
                <a:spcPct val="150000"/>
              </a:lnSpc>
              <a:spcBef>
                <a:spcPts val="0"/>
              </a:spcBef>
              <a:spcAft>
                <a:spcPts val="0"/>
              </a:spcAft>
              <a:buClr>
                <a:schemeClr val="dk1"/>
              </a:buClr>
              <a:buSzPts val="1100"/>
              <a:buFont typeface="Arial" panose="020B0604020202020204"/>
              <a:buNone/>
              <a:defRPr/>
            </a:pPr>
            <a:r>
              <a:rPr kumimoji="0" lang="en-US"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1. Node port:</a:t>
            </a:r>
            <a:endParaRPr kumimoji="0"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just" defTabSz="914400" rtl="0" eaLnBrk="1" fontAlgn="auto" latinLnBrk="0" hangingPunct="1">
              <a:lnSpc>
                <a:spcPct val="150000"/>
              </a:lnSpc>
              <a:spcBef>
                <a:spcPts val="800"/>
              </a:spcBef>
              <a:spcAft>
                <a:spcPts val="0"/>
              </a:spcAft>
              <a:buClr>
                <a:schemeClr val="dk1"/>
              </a:buClr>
              <a:buSzPts val="1100"/>
              <a:buFont typeface="Arial" panose="020B0604020202020204"/>
              <a:buNone/>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 fiber channel, devices like,</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just" defTabSz="914400" rtl="0" eaLnBrk="1" fontAlgn="auto" latinLnBrk="0" hangingPunct="1">
              <a:lnSpc>
                <a:spcPct val="150000"/>
              </a:lnSpc>
              <a:spcBef>
                <a:spcPts val="800"/>
              </a:spcBef>
              <a:spcAft>
                <a:spcPts val="0"/>
              </a:spcAft>
              <a:buClr>
                <a:srgbClr val="40424E"/>
              </a:buClr>
              <a:buSzPts val="1800"/>
              <a:buFont typeface="Times New Roman" panose="020206030504050203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Host</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just" defTabSz="914400" rtl="0" eaLnBrk="1" fontAlgn="auto" latinLnBrk="0" hangingPunct="1">
              <a:lnSpc>
                <a:spcPct val="150000"/>
              </a:lnSpc>
              <a:spcBef>
                <a:spcPts val="0"/>
              </a:spcBef>
              <a:spcAft>
                <a:spcPts val="0"/>
              </a:spcAft>
              <a:buClr>
                <a:srgbClr val="40424E"/>
              </a:buClr>
              <a:buSzPts val="1800"/>
              <a:buFont typeface="Times New Roman" panose="020206030504050203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Storage</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just" defTabSz="914400" rtl="0" eaLnBrk="1" fontAlgn="auto" latinLnBrk="0" hangingPunct="1">
              <a:lnSpc>
                <a:spcPct val="150000"/>
              </a:lnSpc>
              <a:spcBef>
                <a:spcPts val="0"/>
              </a:spcBef>
              <a:spcAft>
                <a:spcPts val="0"/>
              </a:spcAft>
              <a:buClr>
                <a:srgbClr val="40424E"/>
              </a:buClr>
              <a:buSzPts val="1800"/>
              <a:buFont typeface="Arial" panose="020B06040202020202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Tape Libraries are referred as </a:t>
            </a:r>
            <a:r>
              <a:rPr kumimoji="0" lang="en-US"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nodes</a:t>
            </a:r>
            <a:endParaRPr kumimoji="0"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Nodes consists of ports for transmission between other nodes. Ports operate in </a:t>
            </a:r>
            <a:r>
              <a:rPr kumimoji="0" lang="en-US"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Full-duplex</a:t>
            </a: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data transmission mode with transmit(Tx) and Receive(Rx) link.</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defTabSz="914400" rtl="0" eaLnBrk="1" fontAlgn="auto" latinLnBrk="0" hangingPunct="1">
              <a:lnSpc>
                <a:spcPct val="140000"/>
              </a:lnSpc>
              <a:spcBef>
                <a:spcPts val="800"/>
              </a:spcBef>
              <a:spcAft>
                <a:spcPts val="0"/>
              </a:spcAft>
              <a:buClr>
                <a:srgbClr val="C00000"/>
              </a:buClr>
              <a:buSzPts val="2200"/>
              <a:buFont typeface="Arial" panose="020B0604020202020204"/>
              <a:buNone/>
              <a:defRPr/>
            </a:pPr>
            <a:endParaRPr kumimoji="0" sz="22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13315" name="Google Shape;86;p15"/>
          <p:cNvPicPr preferRelativeResize="0">
            <a:picLocks noChangeAspect="1"/>
          </p:cNvPicPr>
          <p:nvPr/>
        </p:nvPicPr>
        <p:blipFill>
          <a:blip r:embed="rId1"/>
          <a:stretch>
            <a:fillRect/>
          </a:stretch>
        </p:blipFill>
        <p:spPr>
          <a:xfrm>
            <a:off x="1160463" y="3643313"/>
            <a:ext cx="7069137" cy="2894012"/>
          </a:xfrm>
          <a:prstGeom prst="rect">
            <a:avLst/>
          </a:prstGeom>
          <a:noFill/>
          <a:ln w="9525">
            <a:noFill/>
          </a:ln>
        </p:spPr>
      </p:pic>
    </p:spTree>
  </p:cSld>
  <p:clrMapOvr>
    <a:masterClrMapping/>
  </p:clrMapOvr>
  <p:transition>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 name="Google Shape;91;p16"/>
          <p:cNvSpPr txBox="1">
            <a:spLocks noGrp="1"/>
          </p:cNvSpPr>
          <p:nvPr>
            <p:ph type="body" idx="1"/>
          </p:nvPr>
        </p:nvSpPr>
        <p:spPr>
          <a:xfrm>
            <a:off x="129925" y="408325"/>
            <a:ext cx="8769600" cy="6310500"/>
          </a:xfrm>
          <a:ln/>
          <a:effectLst/>
          <a:scene3d>
            <a:camera prst="orthographicFront"/>
            <a:lightRig rig="balanced" dir="t"/>
          </a:scene3d>
          <a:sp3d prstMaterial="plastic"/>
        </p:spPr>
        <p:txBody>
          <a:bodyPr spcFirstLastPara="1" wrap="square" lIns="0" tIns="0" rIns="0" bIns="0" anchor="t" anchorCtr="0">
            <a:normAutofit/>
          </a:bodyPr>
          <a:lstStyle/>
          <a:p>
            <a:pPr marL="0" marR="0" lvl="0" indent="0" algn="just" defTabSz="914400" rtl="0" eaLnBrk="1" fontAlgn="auto" latinLnBrk="0" hangingPunct="1">
              <a:lnSpc>
                <a:spcPct val="150000"/>
              </a:lnSpc>
              <a:spcBef>
                <a:spcPts val="0"/>
              </a:spcBef>
              <a:spcAft>
                <a:spcPts val="0"/>
              </a:spcAft>
              <a:buClr>
                <a:schemeClr val="dk1"/>
              </a:buClr>
              <a:buSzPts val="1100"/>
              <a:buFont typeface="Arial" panose="020B0604020202020204"/>
              <a:buNone/>
              <a:defRPr/>
            </a:pPr>
            <a:r>
              <a:rPr kumimoji="0" lang="en-US"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2. Cables:</a:t>
            </a:r>
            <a:endParaRPr kumimoji="0" sz="22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just" defTabSz="914400" rtl="0" eaLnBrk="1" fontAlgn="auto" latinLnBrk="0" hangingPunct="1">
              <a:lnSpc>
                <a:spcPct val="150000"/>
              </a:lnSpc>
              <a:spcBef>
                <a:spcPts val="800"/>
              </a:spcBef>
              <a:spcAft>
                <a:spcPts val="0"/>
              </a:spcAft>
              <a:buClr>
                <a:schemeClr val="dk1"/>
              </a:buClr>
              <a:buSzPts val="1100"/>
              <a:buFont typeface="Arial" panose="020B0604020202020204"/>
              <a:buNone/>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SAN implements optical fiber cabling. Copper cables are used for short distance connectivity and optical cables for long distance connection establishment.</a:t>
            </a:r>
            <a:endParaRPr kumimoji="0" sz="22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just" defTabSz="914400" rtl="0" eaLnBrk="1" fontAlgn="auto" latinLnBrk="0" hangingPunct="1">
              <a:lnSpc>
                <a:spcPct val="150000"/>
              </a:lnSpc>
              <a:spcBef>
                <a:spcPts val="800"/>
              </a:spcBef>
              <a:spcAft>
                <a:spcPts val="0"/>
              </a:spcAft>
              <a:buClr>
                <a:schemeClr val="dk1"/>
              </a:buClr>
              <a:buSzPts val="1100"/>
              <a:buFont typeface="Arial" panose="020B0604020202020204"/>
              <a:buNone/>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There are 2 types of optical cables: </a:t>
            </a:r>
            <a:endParaRPr kumimoji="0" sz="22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42900" algn="just" defTabSz="914400" rtl="0" eaLnBrk="1" fontAlgn="auto" latinLnBrk="0" hangingPunct="1">
              <a:lnSpc>
                <a:spcPct val="150000"/>
              </a:lnSpc>
              <a:spcBef>
                <a:spcPts val="800"/>
              </a:spcBef>
              <a:spcAft>
                <a:spcPts val="0"/>
              </a:spcAft>
              <a:buClr>
                <a:srgbClr val="40424E"/>
              </a:buClr>
              <a:buSzPts val="1800"/>
              <a:buFont typeface="Arial" panose="020B06040202020202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Multi-mode fiber</a:t>
            </a:r>
            <a:endParaRPr kumimoji="0" sz="22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42900" algn="just" defTabSz="914400" rtl="0" eaLnBrk="1" fontAlgn="auto" latinLnBrk="0" hangingPunct="1">
              <a:lnSpc>
                <a:spcPct val="150000"/>
              </a:lnSpc>
              <a:spcBef>
                <a:spcPts val="0"/>
              </a:spcBef>
              <a:spcAft>
                <a:spcPts val="0"/>
              </a:spcAft>
              <a:buClr>
                <a:srgbClr val="40424E"/>
              </a:buClr>
              <a:buSzPts val="1800"/>
              <a:buFont typeface="Arial" panose="020B06040202020202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Single-mode fiber</a:t>
            </a:r>
            <a:endParaRPr kumimoji="0" sz="22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571500" marR="0" lvl="0" indent="0" algn="just" defTabSz="914400" rtl="0" eaLnBrk="1" fontAlgn="auto" latinLnBrk="0" hangingPunct="1">
              <a:lnSpc>
                <a:spcPct val="150000"/>
              </a:lnSpc>
              <a:spcBef>
                <a:spcPts val="0"/>
              </a:spcBef>
              <a:spcAft>
                <a:spcPts val="0"/>
              </a:spcAft>
              <a:buClr>
                <a:srgbClr val="40424E"/>
              </a:buClr>
              <a:buSzPts val="1800"/>
              <a:buFont typeface="Arial" panose="020B0604020202020204"/>
              <a:buNone/>
              <a:defRPr/>
            </a:pP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14339" name="Google Shape;92;p16"/>
          <p:cNvPicPr preferRelativeResize="0">
            <a:picLocks noChangeAspect="1"/>
          </p:cNvPicPr>
          <p:nvPr/>
        </p:nvPicPr>
        <p:blipFill>
          <a:blip r:embed="rId1"/>
          <a:stretch>
            <a:fillRect/>
          </a:stretch>
        </p:blipFill>
        <p:spPr>
          <a:xfrm>
            <a:off x="860425" y="3525838"/>
            <a:ext cx="7178675" cy="2400300"/>
          </a:xfrm>
          <a:prstGeom prst="rect">
            <a:avLst/>
          </a:prstGeom>
          <a:noFill/>
          <a:ln w="9525">
            <a:noFill/>
          </a:ln>
        </p:spPr>
      </p:pic>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 name="Google Shape;97;gb454ada636_0_69"/>
          <p:cNvSpPr txBox="1">
            <a:spLocks noGrp="1"/>
          </p:cNvSpPr>
          <p:nvPr>
            <p:ph type="body" idx="1"/>
          </p:nvPr>
        </p:nvSpPr>
        <p:spPr>
          <a:xfrm>
            <a:off x="129925" y="501125"/>
            <a:ext cx="9014100" cy="6310500"/>
          </a:xfrm>
          <a:ln/>
          <a:effectLst/>
          <a:scene3d>
            <a:camera prst="orthographicFront"/>
            <a:lightRig rig="balanced" dir="t"/>
          </a:scene3d>
          <a:sp3d prstMaterial="plastic"/>
        </p:spPr>
        <p:txBody>
          <a:bodyPr spcFirstLastPara="1" wrap="square" lIns="0" tIns="0" rIns="0" bIns="0" anchor="t" anchorCtr="0">
            <a:noAutofit/>
          </a:bodyPr>
          <a:lstStyle/>
          <a:p>
            <a:pPr marL="685800" marR="0" lvl="0" indent="-342900" algn="just" defTabSz="914400" rtl="0" eaLnBrk="1" fontAlgn="auto" latinLnBrk="0" hangingPunct="1">
              <a:lnSpc>
                <a:spcPct val="158000"/>
              </a:lnSpc>
              <a:spcBef>
                <a:spcPts val="0"/>
              </a:spcBef>
              <a:spcAft>
                <a:spcPts val="0"/>
              </a:spcAft>
              <a:buClr>
                <a:srgbClr val="C00000"/>
              </a:buClr>
              <a:buSzPts val="1800"/>
              <a:buFont typeface="Times New Roman" panose="02020603050405020304"/>
              <a:buAutoNum type="alphaUcPeriod"/>
              <a:defRPr/>
            </a:pPr>
            <a:r>
              <a:rPr kumimoji="0" lang="en-US"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Multi-mode fiber:</a:t>
            </a:r>
            <a:endParaRPr kumimoji="0"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Also called as MMF, as it carries multiple rays of light projected at different angles simultaneously onto the core of the cable. </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 MMF transmission, light beam travelling inside the cable tend to disperse and collide. </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Arial" panose="020B06040202020202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This collision, weakens the signal strength after it travels certain distance, and it is called as </a:t>
            </a:r>
            <a:r>
              <a:rPr kumimoji="0" lang="en-US" sz="17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modal dispersion</a:t>
            </a: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MMF cables are used for distance up-to 500 meters because of signal degradation(attenuation) due to modal dispersion.</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36550" algn="just" defTabSz="914400" rtl="0" eaLnBrk="1" fontAlgn="auto" latinLnBrk="0" hangingPunct="1">
              <a:lnSpc>
                <a:spcPct val="150000"/>
              </a:lnSpc>
              <a:spcBef>
                <a:spcPts val="0"/>
              </a:spcBef>
              <a:spcAft>
                <a:spcPts val="0"/>
              </a:spcAft>
              <a:buClr>
                <a:srgbClr val="C00000"/>
              </a:buClr>
              <a:buSzPts val="1700"/>
              <a:buFont typeface="Times New Roman" panose="02020603050405020304"/>
              <a:buAutoNum type="alphaUcPeriod"/>
              <a:defRPr/>
            </a:pPr>
            <a:r>
              <a:rPr kumimoji="0" lang="en-US" sz="17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Single-mode fiber:</a:t>
            </a:r>
            <a:endParaRPr kumimoji="0" sz="17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Also called SMF, as it carries a single beam of light through the core of the fiber. </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Small core in the cable reduces modal dispersion. </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SMF cables are used for distance up-to 10 kilometers due to less attenuation. </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36550" algn="just" defTabSz="914400" rtl="0" eaLnBrk="1" fontAlgn="auto" latinLnBrk="0" hangingPunct="1">
              <a:lnSpc>
                <a:spcPct val="150000"/>
              </a:lnSpc>
              <a:spcBef>
                <a:spcPts val="0"/>
              </a:spcBef>
              <a:spcAft>
                <a:spcPts val="0"/>
              </a:spcAft>
              <a:buClr>
                <a:srgbClr val="40424E"/>
              </a:buClr>
              <a:buSzPts val="1700"/>
              <a:buFont typeface="Times New Roman" panose="02020603050405020304"/>
              <a:buChar char="❏"/>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SMF is costlier than MMF.</a:t>
            </a:r>
            <a:endParaRPr kumimoji="0"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7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Other than these cables, Standard Connectors (SC) and Lucent Connectors (LC) are commonly used fiber cables with data transmission speed up-to 1 Gbps and 4 Gbps respectively. </a:t>
            </a:r>
            <a:endParaRPr kumimoji="0" sz="17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Google Shape;102;gb454ada636_0_74"/>
          <p:cNvSpPr txBox="1">
            <a:spLocks noGrp="1"/>
          </p:cNvSpPr>
          <p:nvPr>
            <p:ph type="body" idx="1"/>
          </p:nvPr>
        </p:nvSpPr>
        <p:spPr>
          <a:xfrm>
            <a:off x="176300" y="705300"/>
            <a:ext cx="9014100" cy="5187600"/>
          </a:xfrm>
          <a:ln/>
          <a:effectLst/>
          <a:scene3d>
            <a:camera prst="orthographicFront"/>
            <a:lightRig rig="balanced" dir="t"/>
          </a:scene3d>
          <a:sp3d prstMaterial="plastic"/>
        </p:spPr>
        <p:txBody>
          <a:bodyPr spcFirstLastPara="1" wrap="square" lIns="0" tIns="0" rIns="0" bIns="0" anchor="t" anchorCtr="0">
            <a:noAutofit/>
          </a:bodyPr>
          <a:lstStyle/>
          <a:p>
            <a:pPr marL="0" marR="0" lvl="0" indent="0" algn="l" defTabSz="914400" rtl="0" eaLnBrk="1" fontAlgn="auto" latinLnBrk="0" hangingPunct="1">
              <a:lnSpc>
                <a:spcPct val="150000"/>
              </a:lnSpc>
              <a:spcBef>
                <a:spcPts val="0"/>
              </a:spcBef>
              <a:spcAft>
                <a:spcPts val="0"/>
              </a:spcAft>
              <a:buClr>
                <a:schemeClr val="dk1"/>
              </a:buClr>
              <a:buSzPts val="1100"/>
              <a:buFont typeface="Arial" panose="020B0604020202020204"/>
              <a:buNone/>
              <a:defRPr/>
            </a:pPr>
            <a:r>
              <a:rPr kumimoji="0" lang="en-US" sz="1300" b="1" i="0" u="none" strike="noStrike" kern="0" cap="none" spc="0" normalizeH="0" baseline="0" noProof="0">
                <a:ln>
                  <a:noFill/>
                </a:ln>
                <a:solidFill>
                  <a:srgbClr val="40424E"/>
                </a:solidFill>
                <a:effectLst/>
                <a:highlight>
                  <a:srgbClr val="FFFFFF"/>
                </a:highlight>
                <a:uLnTx/>
                <a:uFillTx/>
                <a:latin typeface="Arial" panose="020B0604020202020204"/>
                <a:ea typeface="Arial" panose="020B0604020202020204"/>
                <a:cs typeface="Arial" panose="020B0604020202020204"/>
                <a:sym typeface="Arial" panose="020B0604020202020204"/>
              </a:rPr>
              <a:t>3. </a:t>
            </a:r>
            <a:r>
              <a:rPr kumimoji="0" lang="en-US" sz="21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Interconnection Devices:</a:t>
            </a:r>
            <a:endParaRPr kumimoji="0" sz="21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defTabSz="914400" rtl="0" eaLnBrk="1" fontAlgn="auto" latinLnBrk="0" hangingPunct="1">
              <a:lnSpc>
                <a:spcPct val="150000"/>
              </a:lnSpc>
              <a:spcBef>
                <a:spcPts val="800"/>
              </a:spcBef>
              <a:spcAft>
                <a:spcPts val="0"/>
              </a:spcAft>
              <a:buClr>
                <a:schemeClr val="dk1"/>
              </a:buClr>
              <a:buSzPts val="1100"/>
              <a:buFont typeface="Arial" panose="020B0604020202020204"/>
              <a:buNone/>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 commonly used interconnection devices in SAN are:</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l" defTabSz="914400" rtl="0" eaLnBrk="1" fontAlgn="auto" latinLnBrk="0" hangingPunct="1">
              <a:lnSpc>
                <a:spcPct val="150000"/>
              </a:lnSpc>
              <a:spcBef>
                <a:spcPts val="800"/>
              </a:spcBef>
              <a:spcAft>
                <a:spcPts val="0"/>
              </a:spcAft>
              <a:buClr>
                <a:srgbClr val="40424E"/>
              </a:buClr>
              <a:buSzPts val="1800"/>
              <a:buFont typeface="Times New Roman" panose="020206030504050203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Hubs</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l" defTabSz="914400" rtl="0" eaLnBrk="1" fontAlgn="auto" latinLnBrk="0" hangingPunct="1">
              <a:lnSpc>
                <a:spcPct val="150000"/>
              </a:lnSpc>
              <a:spcBef>
                <a:spcPts val="0"/>
              </a:spcBef>
              <a:spcAft>
                <a:spcPts val="0"/>
              </a:spcAft>
              <a:buClr>
                <a:srgbClr val="40424E"/>
              </a:buClr>
              <a:buSzPts val="1800"/>
              <a:buFont typeface="Times New Roman" panose="020206030504050203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Switches and</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685800" marR="0" lvl="0" indent="-342900" algn="l" defTabSz="914400" rtl="0" eaLnBrk="1" fontAlgn="auto" latinLnBrk="0" hangingPunct="1">
              <a:lnSpc>
                <a:spcPct val="150000"/>
              </a:lnSpc>
              <a:spcBef>
                <a:spcPts val="0"/>
              </a:spcBef>
              <a:spcAft>
                <a:spcPts val="0"/>
              </a:spcAft>
              <a:buClr>
                <a:srgbClr val="40424E"/>
              </a:buClr>
              <a:buSzPts val="1800"/>
              <a:buFont typeface="Times New Roman" panose="02020603050405020304"/>
              <a:buChar char="❏"/>
              <a:defRPr/>
            </a:pP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Directors</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Hubs</a:t>
            </a: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are communication devices used in fiber cable implementations. They connect nodes in loop or star topology.</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Switches</a:t>
            </a: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are more intelligent than hubs. They directly route data from one port to other. They are cheap and their performance is better than hubs.</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457200" algn="l"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800" b="1"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Directors</a:t>
            </a:r>
            <a:r>
              <a:rPr kumimoji="0" lang="en-US"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are larger than switches, used for data center implementations. Directors have high fault tolerance and high port count than switches.</a:t>
            </a:r>
            <a:endParaRPr kumimoji="0" sz="1800" b="0" i="0" u="none" strike="noStrike" kern="0" cap="none" spc="0" normalizeH="0" baseline="0" noProof="0">
              <a:ln>
                <a:noFill/>
              </a:ln>
              <a:solidFill>
                <a:srgbClr val="40424E"/>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endParaRPr kumimoji="0"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 name="Google Shape;107;gb454ada636_0_79"/>
          <p:cNvSpPr txBox="1">
            <a:spLocks noGrp="1"/>
          </p:cNvSpPr>
          <p:nvPr>
            <p:ph type="body" idx="1"/>
          </p:nvPr>
        </p:nvSpPr>
        <p:spPr>
          <a:xfrm>
            <a:off x="176300" y="705300"/>
            <a:ext cx="8797500" cy="5892900"/>
          </a:xfrm>
          <a:ln/>
          <a:effectLst/>
          <a:scene3d>
            <a:camera prst="orthographicFront"/>
            <a:lightRig rig="balanced" dir="t"/>
          </a:scene3d>
          <a:sp3d prstMaterial="plastic"/>
        </p:spPr>
        <p:txBody>
          <a:bodyPr spcFirstLastPara="1" wrap="square" lIns="0" tIns="0" rIns="0" bIns="0" anchor="t" anchorCtr="0">
            <a:noAutofit/>
          </a:bodyPr>
          <a:lstStyle/>
          <a:p>
            <a:pPr marL="0" marR="0" lvl="0" indent="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300" b="1" i="0" u="none" strike="noStrike" kern="0" cap="none" spc="0" normalizeH="0" baseline="0" noProof="0">
                <a:ln>
                  <a:noFill/>
                </a:ln>
                <a:solidFill>
                  <a:srgbClr val="40424E"/>
                </a:solidFill>
                <a:effectLst/>
                <a:highlight>
                  <a:srgbClr val="FFFFFF"/>
                </a:highlight>
                <a:uLnTx/>
                <a:uFillTx/>
                <a:latin typeface="Arial" panose="020B0604020202020204"/>
                <a:ea typeface="Arial" panose="020B0604020202020204"/>
                <a:cs typeface="Arial" panose="020B0604020202020204"/>
                <a:sym typeface="Arial" panose="020B0604020202020204"/>
              </a:rPr>
              <a:t>4</a:t>
            </a:r>
            <a:r>
              <a:rPr kumimoji="0" lang="en-US"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SAN Management Software:</a:t>
            </a:r>
            <a:endParaRPr kumimoji="0" sz="1800" b="1" i="0" u="none" strike="noStrike" kern="0" cap="none" spc="0" normalizeH="0" baseline="0" noProof="0">
              <a:ln>
                <a:noFill/>
              </a:ln>
              <a:solidFill>
                <a:srgbClr val="C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42900" algn="just" defTabSz="914400" rtl="0" eaLnBrk="1" fontAlgn="auto" latinLnBrk="0" hangingPunct="1">
              <a:lnSpc>
                <a:spcPct val="150000"/>
              </a:lnSpc>
              <a:spcBef>
                <a:spcPts val="0"/>
              </a:spcBef>
              <a:spcAft>
                <a:spcPts val="0"/>
              </a:spcAft>
              <a:buClr>
                <a:srgbClr val="000000"/>
              </a:buClr>
              <a:buSzPts val="1800"/>
              <a:buFont typeface="Times New Roman" panose="020206030504050203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This software manages the interface between the host, interconnection devices and storage arrays.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It includes key management functions like mapping of storage devices, switches, and logical partitioning of SAN, called </a:t>
            </a:r>
            <a:r>
              <a:rPr kumimoji="0" lang="en-US" sz="1800" b="1"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zoning</a:t>
            </a: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0" indent="-342900" algn="just" defTabSz="914400" rtl="0" eaLnBrk="1" fontAlgn="auto" latinLnBrk="0" hangingPunct="1">
              <a:lnSpc>
                <a:spcPct val="150000"/>
              </a:lnSpc>
              <a:spcBef>
                <a:spcPts val="0"/>
              </a:spcBef>
              <a:spcAft>
                <a:spcPts val="0"/>
              </a:spcAft>
              <a:buClr>
                <a:srgbClr val="000000"/>
              </a:buClr>
              <a:buSzPts val="1800"/>
              <a:buFont typeface="Times New Roman" panose="020206030504050203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It also manages the important components of SAN like storage devices and interconnection devices.</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3600"/>
              </a:spcBef>
              <a:spcAft>
                <a:spcPts val="0"/>
              </a:spcAft>
              <a:buClr>
                <a:schemeClr val="lt1"/>
              </a:buClr>
              <a:buSzPts val="2200"/>
              <a:buFont typeface="Arial" panose="020B0604020202020204"/>
              <a:buNone/>
              <a:defRPr/>
            </a:pPr>
            <a:endParaRPr kumimoji="0" sz="1300" b="1" i="0" u="none" strike="noStrike" kern="0" cap="none" spc="0" normalizeH="0" baseline="0" noProof="0">
              <a:ln>
                <a:noFill/>
              </a:ln>
              <a:solidFill>
                <a:srgbClr val="40424E"/>
              </a:solidFill>
              <a:effectLst/>
              <a:highlight>
                <a:srgbClr val="FFFFFF"/>
              </a:highlight>
              <a:uLnTx/>
              <a:uFillTx/>
              <a:latin typeface="Arial" panose="020B0604020202020204"/>
              <a:ea typeface="Arial" panose="020B0604020202020204"/>
              <a:cs typeface="Arial" panose="020B0604020202020204"/>
              <a:sym typeface="Arial" panose="020B0604020202020204"/>
            </a:endParaRPr>
          </a:p>
        </p:txBody>
      </p:sp>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Google Shape;112;p17"/>
          <p:cNvSpPr>
            <a:spLocks noGrp="1"/>
          </p:cNvSpPr>
          <p:nvPr>
            <p:ph type="title"/>
          </p:nvPr>
        </p:nvSpPr>
        <p:spPr>
          <a:xfrm>
            <a:off x="-579437" y="0"/>
            <a:ext cx="480060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Connectivity</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13" name="Google Shape;113;p17"/>
          <p:cNvSpPr txBox="1">
            <a:spLocks noGrp="1"/>
          </p:cNvSpPr>
          <p:nvPr>
            <p:ph type="body" idx="1"/>
          </p:nvPr>
        </p:nvSpPr>
        <p:spPr>
          <a:xfrm>
            <a:off x="246063" y="949325"/>
            <a:ext cx="8440738" cy="5383213"/>
          </a:xfrm>
        </p:spPr>
        <p:txBody>
          <a:bodyPr spcFirstLastPara="1" wrap="square" lIns="0" tIns="0" rIns="0" bIns="0" anchor="t" anchorCtr="0"/>
          <a:p>
            <a:pPr indent="-328295" algn="just" eaLnBrk="1" hangingPunct="1">
              <a:lnSpc>
                <a:spcPct val="150000"/>
              </a:lnSpc>
              <a:spcBef>
                <a:spcPts val="0"/>
              </a:spcBef>
              <a:buClr>
                <a:srgbClr val="000000"/>
              </a:buClr>
              <a:buFont typeface="Times New Roman" panose="02020603050405020304" pitchFamily="18" charset="0"/>
              <a:buChar char="➢"/>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FC architecture supports three basic interconnectivity options: </a:t>
            </a: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28295" algn="just" eaLnBrk="1" hangingPunct="1">
              <a:lnSpc>
                <a:spcPct val="150000"/>
              </a:lnSpc>
              <a:spcBef>
                <a:spcPts val="0"/>
              </a:spcBef>
              <a:buClr>
                <a:srgbClr val="000000"/>
              </a:buClr>
              <a:buFont typeface="Times New Roman" panose="02020603050405020304" pitchFamily="18" charset="0"/>
              <a:buChar char="■"/>
            </a:pP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point-to-point, </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28295" algn="just" eaLnBrk="1" hangingPunct="1">
              <a:lnSpc>
                <a:spcPct val="150000"/>
              </a:lnSpc>
              <a:spcBef>
                <a:spcPts val="0"/>
              </a:spcBef>
              <a:buClr>
                <a:srgbClr val="000000"/>
              </a:buClr>
              <a:buFont typeface="Times New Roman" panose="02020603050405020304" pitchFamily="18" charset="0"/>
              <a:buChar char="■"/>
            </a:pP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Arbitrated loop, and </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28295" algn="just" eaLnBrk="1" hangingPunct="1">
              <a:lnSpc>
                <a:spcPct val="150000"/>
              </a:lnSpc>
              <a:spcBef>
                <a:spcPts val="0"/>
              </a:spcBef>
              <a:buClr>
                <a:srgbClr val="000000"/>
              </a:buClr>
              <a:buFont typeface="Times New Roman" panose="02020603050405020304" pitchFamily="18" charset="0"/>
              <a:buChar char="■"/>
            </a:pP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Fiber Channel switched fabric</a:t>
            </a:r>
            <a:endParaRPr lang="en-US" altLang="zh-CN"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algn="just" eaLnBrk="1" hangingPunct="1">
              <a:lnSpc>
                <a:spcPct val="150000"/>
              </a:lnSpc>
              <a:spcBef>
                <a:spcPts val="0"/>
              </a:spcBef>
              <a:buClr>
                <a:srgbClr val="FFFFFF"/>
              </a:buClr>
              <a:buFont typeface="Arial" panose="020B0604020202020204"/>
              <a:buNone/>
            </a:pP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algn="ctr" eaLnBrk="1" hangingPunct="1">
              <a:buClr>
                <a:srgbClr val="C00000"/>
              </a:buClr>
              <a:buSzPct val="86000"/>
              <a:buFont typeface="Arial" panose="020B0604020202020204"/>
              <a:buNone/>
            </a:pPr>
            <a:r>
              <a:rPr lang="en-US" altLang="x-none" sz="1600" b="1">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Point-to-Point</a:t>
            </a:r>
            <a:endParaRPr lang="en-US" altLang="zh-CN" sz="1600" b="1">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algn="ctr" eaLnBrk="1" hangingPunct="1">
              <a:buClr>
                <a:srgbClr val="C00000"/>
              </a:buClr>
              <a:buSzPct val="86000"/>
              <a:buFont typeface="Arial" panose="020B0604020202020204"/>
              <a:buNone/>
            </a:pPr>
            <a:endParaRPr lang="en-US" altLang="zh-CN" sz="1600" b="1">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eaLnBrk="1" hangingPunct="1">
              <a:lnSpc>
                <a:spcPct val="150000"/>
              </a:lnSpc>
              <a:buClr>
                <a:srgbClr val="000000"/>
              </a:buClr>
              <a:buFont typeface="Times New Roman" panose="02020603050405020304" pitchFamily="18" charset="0"/>
              <a:buChar char="❑"/>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single link connects two ports in this topology.</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eaLnBrk="1" hangingPunct="1">
              <a:lnSpc>
                <a:spcPct val="150000"/>
              </a:lnSpc>
              <a:buClr>
                <a:srgbClr val="000000"/>
              </a:buClr>
              <a:buFont typeface="Times New Roman" panose="02020603050405020304" pitchFamily="18" charset="0"/>
              <a:buChar char="❑"/>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This topology is inexpensive but it doesn’t require a hub.</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eaLnBrk="1" hangingPunct="1">
              <a:lnSpc>
                <a:spcPct val="150000"/>
              </a:lnSpc>
              <a:buClr>
                <a:srgbClr val="000000"/>
              </a:buClr>
              <a:buFont typeface="Times New Roman" panose="02020603050405020304" pitchFamily="18" charset="0"/>
              <a:buChar char="❑"/>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To create point to point configuration, you can provide multiple ‘N’ ports on each node.</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eaLnBrk="1" hangingPunct="1">
              <a:lnSpc>
                <a:spcPct val="150000"/>
              </a:lnSpc>
              <a:buClr>
                <a:srgbClr val="000000"/>
              </a:buClr>
              <a:buFont typeface="Times New Roman" panose="02020603050405020304" pitchFamily="18" charset="0"/>
              <a:buChar char="❑"/>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Each point to point connection provides the full bandwidth supported by ‘N’ ports. Depending on the type of the link (multi-mode or single-mode fiber), the two nodes can be separated</a:t>
            </a:r>
            <a:endParaRPr lang="en-US" altLang="zh-CN" sz="16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28295" algn="just" eaLnBrk="1" hangingPunct="1">
              <a:lnSpc>
                <a:spcPct val="150000"/>
              </a:lnSpc>
              <a:spcBef>
                <a:spcPts val="0"/>
              </a:spcBef>
              <a:buClr>
                <a:srgbClr val="000000"/>
              </a:buClr>
              <a:buSzPct val="110000"/>
              <a:buFont typeface="Arial" panose="020B0604020202020204"/>
              <a:buNone/>
            </a:pPr>
            <a:endParaRPr lang="en-US" altLang="zh-CN" sz="13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28295" algn="just" eaLnBrk="1" hangingPunct="1">
              <a:lnSpc>
                <a:spcPct val="150000"/>
              </a:lnSpc>
              <a:spcBef>
                <a:spcPts val="0"/>
              </a:spcBef>
              <a:buClr>
                <a:srgbClr val="000000"/>
              </a:buClr>
              <a:buSzPct val="90000"/>
              <a:buFont typeface="Arial" panose="020B0604020202020204"/>
              <a:buNone/>
            </a:pPr>
            <a:endParaRPr lang="en-US" altLang="zh-CN" sz="13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28295" algn="just" eaLnBrk="1" hangingPunct="1">
              <a:lnSpc>
                <a:spcPct val="150000"/>
              </a:lnSpc>
              <a:spcBef>
                <a:spcPts val="0"/>
              </a:spcBef>
              <a:buClr>
                <a:srgbClr val="000000"/>
              </a:buClr>
              <a:buSzPct val="90000"/>
              <a:buFont typeface="Arial" panose="020B0604020202020204"/>
              <a:buNone/>
            </a:pPr>
            <a:endParaRPr lang="en-US" altLang="zh-CN" sz="13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Google Shape;118;p19"/>
          <p:cNvSpPr>
            <a:spLocks noGrp="1"/>
          </p:cNvSpPr>
          <p:nvPr>
            <p:ph type="title"/>
          </p:nvPr>
        </p:nvSpPr>
        <p:spPr>
          <a:xfrm>
            <a:off x="457200" y="274638"/>
            <a:ext cx="6858000" cy="792162"/>
          </a:xfrm>
          <a:ln/>
        </p:spPr>
        <p:txBody>
          <a:bodyPr vert="horz" wrap="square" lIns="0" tIns="0" rIns="0" bIns="0" anchor="ctr" anchorCtr="0"/>
          <a:p>
            <a:pPr algn="just" eaLnBrk="1" hangingPunct="1">
              <a:lnSpc>
                <a:spcPct val="150000"/>
              </a:lnSpc>
              <a:buClr>
                <a:srgbClr val="000000"/>
              </a:buClr>
              <a:buFont typeface="Times New Roman" panose="02020603050405020304" pitchFamily="18" charset="0"/>
              <a:buNone/>
            </a:pPr>
            <a:r>
              <a:rPr lang="en-US" altLang="x-none" sz="3600">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Arbitrated Loop</a:t>
            </a:r>
            <a:endParaRPr lang="en-US" altLang="zh-CN" sz="3600">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19" name="Google Shape;119;p19"/>
          <p:cNvSpPr txBox="1">
            <a:spLocks noGrp="1"/>
          </p:cNvSpPr>
          <p:nvPr>
            <p:ph type="body" idx="1"/>
          </p:nvPr>
        </p:nvSpPr>
        <p:spPr>
          <a:xfrm>
            <a:off x="150813" y="1143000"/>
            <a:ext cx="8705850" cy="5545138"/>
          </a:xfrm>
        </p:spPr>
        <p:txBody>
          <a:bodyPr spcFirstLastPara="1" wrap="square" lIns="0" tIns="0" rIns="0" bIns="0" anchor="t" anchorCtr="0">
            <a:normAutofit fontScale="77500" lnSpcReduction="10000"/>
          </a:bodyPr>
          <a:lstStyle/>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It is a high-speed fiber channel [FC] topology in which fiber  channel ports/hubs use arbitration to establish a point-to-point circuit and prevent multiple ports/hubs from sending frames at the same time.</a:t>
            </a:r>
            <a:endParaRPr kumimoji="0" sz="21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Here devices are connected in a one-way ring. So, when ports/hubs in a loop topology have information to transmit, they must send out an arbitration signal to decide, which port/hub can use the channel. </a:t>
            </a:r>
            <a:endParaRPr kumimoji="0"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The port in control of the channel then sends an ‘open’ arbitrated signal to the destination port and transmits its information. Since all the ports in the loop are connected, every port will see and pass along the data, but ignore the data unless it is addressed to that particular port.</a:t>
            </a:r>
            <a:endParaRPr kumimoji="0" sz="21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FC-AL can join up to 126 ports on one controller.</a:t>
            </a:r>
            <a:endParaRPr kumimoji="0" sz="21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It is still used internally in many fiber channel switches but rarely to connect hosts to storage these days.</a:t>
            </a:r>
            <a:endParaRPr kumimoji="0" sz="21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32105" algn="just" defTabSz="914400" rtl="0" eaLnBrk="1" fontAlgn="auto" latinLnBrk="0" hangingPunct="1">
              <a:lnSpc>
                <a:spcPct val="150000"/>
              </a:lnSpc>
              <a:spcBef>
                <a:spcPts val="440"/>
              </a:spcBef>
              <a:spcAft>
                <a:spcPts val="0"/>
              </a:spcAft>
              <a:buClr>
                <a:schemeClr val="dk1"/>
              </a:buClr>
              <a:buSzPct val="100000"/>
              <a:buFont typeface="Noto Sans Symbols"/>
              <a:buChar char="❑"/>
              <a:defRPr/>
            </a:pPr>
            <a:r>
              <a:rPr kumimoji="0" lang="en-US"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FC- hubs provide bypass circuits that prevent the loop from breaking if one device fails or is removed.</a:t>
            </a:r>
            <a:endParaRPr kumimoji="0" sz="2100" b="0" i="0" u="none" strike="noStrike" kern="0" cap="none" spc="0" normalizeH="0" baseline="0" noProof="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682625" marR="0" lvl="0" indent="-203200" algn="just" defTabSz="914400" rtl="0" eaLnBrk="1" fontAlgn="auto" latinLnBrk="0" hangingPunct="1">
              <a:lnSpc>
                <a:spcPct val="150000"/>
              </a:lnSpc>
              <a:spcBef>
                <a:spcPts val="0"/>
              </a:spcBef>
              <a:spcAft>
                <a:spcPts val="0"/>
              </a:spcAft>
              <a:buClr>
                <a:schemeClr val="lt1"/>
              </a:buClr>
              <a:buSzPct val="105000"/>
              <a:buFont typeface="Noto Sans Symbols"/>
              <a:buNone/>
              <a:defRPr/>
            </a:pPr>
            <a:endParaRPr kumimoji="0" sz="2100"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Google Shape;124;p20"/>
          <p:cNvPicPr preferRelativeResize="0">
            <a:picLocks noChangeAspect="1"/>
          </p:cNvPicPr>
          <p:nvPr/>
        </p:nvPicPr>
        <p:blipFill>
          <a:blip r:embed="rId1"/>
          <a:stretch>
            <a:fillRect/>
          </a:stretch>
        </p:blipFill>
        <p:spPr>
          <a:xfrm>
            <a:off x="600075" y="1743075"/>
            <a:ext cx="7329488" cy="3371850"/>
          </a:xfrm>
          <a:prstGeom prst="rect">
            <a:avLst/>
          </a:prstGeom>
          <a:noFill/>
          <a:ln w="9525">
            <a:noFill/>
          </a:ln>
        </p:spPr>
      </p:pic>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Google Shape;129;p79"/>
          <p:cNvSpPr>
            <a:spLocks noGrp="1"/>
          </p:cNvSpPr>
          <p:nvPr>
            <p:ph type="title"/>
          </p:nvPr>
        </p:nvSpPr>
        <p:spPr>
          <a:xfrm>
            <a:off x="457200" y="274638"/>
            <a:ext cx="6858000" cy="792162"/>
          </a:xfrm>
          <a:ln/>
        </p:spPr>
        <p:txBody>
          <a:bodyPr vert="horz" wrap="square" lIns="0" tIns="0" rIns="0" bIns="0" anchor="ctr" anchorCtr="0"/>
          <a:p>
            <a:pPr algn="just" eaLnBrk="1" hangingPunct="1">
              <a:lnSpc>
                <a:spcPct val="150000"/>
              </a:lnSpc>
              <a:buClr>
                <a:srgbClr val="000000"/>
              </a:buClr>
              <a:buFont typeface="Times New Roman" panose="02020603050405020304" pitchFamily="18" charset="0"/>
              <a:buNone/>
            </a:pPr>
            <a:r>
              <a:rPr lang="en-US" altLang="x-none" sz="36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Fibre Channel Switched Fabric</a:t>
            </a:r>
            <a:endParaRPr lang="en-US" altLang="zh-CN" sz="3600">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21507" name="Google Shape;130;p79"/>
          <p:cNvSpPr>
            <a:spLocks noGrp="1"/>
          </p:cNvSpPr>
          <p:nvPr>
            <p:ph type="body" idx="1"/>
          </p:nvPr>
        </p:nvSpPr>
        <p:spPr>
          <a:xfrm>
            <a:off x="150813" y="1143000"/>
            <a:ext cx="8705850" cy="5545138"/>
          </a:xfrm>
          <a:ln/>
        </p:spPr>
        <p:txBody>
          <a:bodyPr vert="horz" wrap="square" lIns="0" tIns="0" rIns="0" bIns="0" anchor="t" anchorCtr="0"/>
          <a:p>
            <a:pPr indent="-342900" eaLnBrk="1" hangingPunct="1">
              <a:lnSpc>
                <a:spcPct val="150000"/>
              </a:lnSpc>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This is the topology, that is very much in use nowadays.</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42900" eaLnBrk="1" hangingPunct="1">
              <a:lnSpc>
                <a:spcPct val="150000"/>
              </a:lnSpc>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network of switches in a fiber channel habitat is referred to as a fabric.</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42900" eaLnBrk="1" hangingPunct="1">
              <a:lnSpc>
                <a:spcPct val="150000"/>
              </a:lnSpc>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Ports on one node can communicate with ports on other nodes attached to the same fabric. With the fabric topology, many connections can be alert at a time.</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42900" eaLnBrk="1" hangingPunct="1">
              <a:lnSpc>
                <a:spcPct val="150000"/>
              </a:lnSpc>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any-to-any connection service and peer-peer communication service provided by a fabric is fundamental to fiber channel architecture. Fiber channel can hold-up both channel and network protocol simultaneously.</a:t>
            </a:r>
            <a:endParaRPr lang="en-US" altLang="zh-CN" sz="1800">
              <a:solidFill>
                <a:srgbClr val="FFFFFF"/>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Google Shape;135;p80"/>
          <p:cNvPicPr preferRelativeResize="0">
            <a:picLocks noChangeAspect="1"/>
          </p:cNvPicPr>
          <p:nvPr/>
        </p:nvPicPr>
        <p:blipFill>
          <a:blip r:embed="rId1"/>
          <a:srcRect l="26732" t="17709" r="5589" b="2335"/>
          <a:stretch>
            <a:fillRect/>
          </a:stretch>
        </p:blipFill>
        <p:spPr>
          <a:xfrm>
            <a:off x="473075" y="974725"/>
            <a:ext cx="8315325" cy="5299075"/>
          </a:xfrm>
          <a:prstGeom prst="rect">
            <a:avLst/>
          </a:prstGeom>
          <a:noFill/>
          <a:ln w="9525">
            <a:noFill/>
          </a:ln>
        </p:spPr>
      </p:pic>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Google Shape;41;p2"/>
          <p:cNvSpPr txBox="1"/>
          <p:nvPr/>
        </p:nvSpPr>
        <p:spPr>
          <a:xfrm>
            <a:off x="381000" y="1828800"/>
            <a:ext cx="8414385" cy="4584065"/>
          </a:xfrm>
          <a:prstGeom prst="rect">
            <a:avLst/>
          </a:prstGeom>
          <a:noFill/>
          <a:ln>
            <a:noFill/>
          </a:ln>
        </p:spPr>
        <p:txBody>
          <a:bodyPr spcFirstLastPara="1" wrap="square" lIns="91425" tIns="45700" rIns="91425" bIns="45700" anchor="t" anchorCtr="0">
            <a:spAutoFit/>
          </a:bodyPr>
          <a:p>
            <a:pPr algn="just">
              <a:lnSpc>
                <a:spcPct val="150000"/>
              </a:lnSpc>
              <a:buNone/>
            </a:pPr>
            <a:r>
              <a:rPr lang="en-US" altLang="x-none" sz="2200" b="1">
                <a:latin typeface="Times New Roman" panose="02020603050405020304" pitchFamily="18" charset="0"/>
                <a:cs typeface="Times New Roman" panose="02020603050405020304" pitchFamily="18" charset="0"/>
                <a:sym typeface="Times New Roman" panose="02020603050405020304" pitchFamily="18" charset="0"/>
              </a:rPr>
              <a:t>Virtualization and Cloud Computing</a:t>
            </a:r>
            <a:r>
              <a:rPr lang="en-US" altLang="x-none" sz="2200">
                <a:latin typeface="Times New Roman" panose="02020603050405020304" pitchFamily="18" charset="0"/>
                <a:cs typeface="Times New Roman" panose="02020603050405020304" pitchFamily="18" charset="0"/>
                <a:sym typeface="Times New Roman" panose="02020603050405020304" pitchFamily="18" charset="0"/>
              </a:rPr>
              <a:t>, Fiber Channel: Overview, SAN and its Evolution, Components of FC SAN, FC Connectivity, FC Architecture, IPSAN-iSCSI components, iSCSI Protocol Stacki SCSI Names,  NAS: General Purpose Servers versus NAS Devices, Benefits of NAS- File Systems and Network File Sharing, Components of NAS, NAS I/O Operation, NAS Implementations, NAS File Sharing Protocols, Object Based Storage Devices, Content Addressed Storage, Configuration and  Tracing of FC scan and iSCSI scan.</a:t>
            </a:r>
            <a:endParaRPr lang="en-US" altLang="zh-CN" sz="22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buNone/>
            </a:pPr>
            <a:endParaRPr lang="en-US" altLang="zh-CN" sz="700">
              <a:latin typeface="Calibri" panose="020F0502020204030204" pitchFamily="34" charset="0"/>
              <a:cs typeface="Calibri" panose="020F0502020204030204" pitchFamily="34" charset="0"/>
              <a:sym typeface="Calibri" panose="020F0502020204030204" pitchFamily="34" charset="0"/>
            </a:endParaRPr>
          </a:p>
          <a:p>
            <a:pPr>
              <a:buNone/>
            </a:pPr>
            <a:endParaRPr lang="en-US" altLang="zh-CN" sz="2000">
              <a:latin typeface="Times New Roman" panose="02020603050405020304" pitchFamily="18" charset="0"/>
              <a:ea typeface="Times New Roman" panose="02020603050405020304" pitchFamily="18" charset="0"/>
              <a:sym typeface="Times New Roman" panose="02020603050405020304" pitchFamily="18" charset="0"/>
            </a:endParaRPr>
          </a:p>
        </p:txBody>
      </p:sp>
      <p:sp>
        <p:nvSpPr>
          <p:cNvPr id="5123" name="Google Shape;42;p2"/>
          <p:cNvSpPr/>
          <p:nvPr/>
        </p:nvSpPr>
        <p:spPr>
          <a:xfrm>
            <a:off x="381000" y="1143000"/>
            <a:ext cx="7978140" cy="582295"/>
          </a:xfrm>
          <a:prstGeom prst="rect">
            <a:avLst/>
          </a:prstGeom>
          <a:noFill/>
          <a:ln w="9525">
            <a:noFill/>
          </a:ln>
        </p:spPr>
        <p:txBody>
          <a:bodyPr wrap="square" lIns="91425" tIns="45700" rIns="91425" bIns="45700">
            <a:spAutoFit/>
          </a:bodyPr>
          <a:p>
            <a:pPr>
              <a:buNone/>
            </a:pPr>
            <a:r>
              <a:rPr lang="en-US" altLang="x-none" sz="3200" b="1">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UNIT – II </a:t>
            </a:r>
            <a:endParaRPr lang="en-US" altLang="zh-CN" sz="3200" b="1">
              <a:solidFill>
                <a:srgbClr val="C00000"/>
              </a:solidFill>
              <a:latin typeface="Times New Roman" panose="02020603050405020304" pitchFamily="18" charset="0"/>
              <a:ea typeface="Times New Roman" panose="02020603050405020304" pitchFamily="18" charset="0"/>
              <a:sym typeface="Times New Roman" panose="02020603050405020304" pitchFamily="18" charset="0"/>
            </a:endParaRPr>
          </a:p>
        </p:txBody>
      </p:sp>
    </p:spTree>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Google Shape;140;gbeaab6c8fd_0_37"/>
          <p:cNvPicPr preferRelativeResize="0">
            <a:picLocks noChangeAspect="1"/>
          </p:cNvPicPr>
          <p:nvPr/>
        </p:nvPicPr>
        <p:blipFill>
          <a:blip r:embed="rId1"/>
          <a:srcRect l="20071" t="34361" r="8907" b="15218"/>
          <a:stretch>
            <a:fillRect/>
          </a:stretch>
        </p:blipFill>
        <p:spPr>
          <a:xfrm>
            <a:off x="622300" y="1160463"/>
            <a:ext cx="8054975" cy="4983162"/>
          </a:xfrm>
          <a:prstGeom prst="rect">
            <a:avLst/>
          </a:prstGeom>
          <a:noFill/>
          <a:ln w="9525">
            <a:noFill/>
          </a:ln>
        </p:spPr>
      </p:pic>
      <p:sp>
        <p:nvSpPr>
          <p:cNvPr id="23555" name="Google Shape;141;gbeaab6c8fd_0_37"/>
          <p:cNvSpPr txBox="1"/>
          <p:nvPr/>
        </p:nvSpPr>
        <p:spPr>
          <a:xfrm>
            <a:off x="919163" y="6088063"/>
            <a:ext cx="5641975" cy="400050"/>
          </a:xfrm>
          <a:prstGeom prst="rect">
            <a:avLst/>
          </a:prstGeom>
          <a:noFill/>
          <a:ln w="9525">
            <a:noFill/>
          </a:ln>
        </p:spPr>
        <p:txBody>
          <a:bodyPr lIns="91425" tIns="91425" rIns="91425" bIns="91425">
            <a:spAutoFit/>
          </a:bodyPr>
          <a:p>
            <a:pPr>
              <a:buNone/>
            </a:pPr>
            <a:r>
              <a:rPr lang="en-US" altLang="x-none">
                <a:latin typeface="Arial" panose="020B0604020202020204" pitchFamily="34" charset="0"/>
              </a:rPr>
              <a:t>Figure:  Tiered structure of Fibre Channel switched fabric</a:t>
            </a:r>
            <a:endParaRPr lang="en-US" altLang="zh-CN">
              <a:latin typeface="Arial" panose="020B0604020202020204" pitchFamily="34" charset="0"/>
            </a:endParaRPr>
          </a:p>
        </p:txBody>
      </p:sp>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Google Shape;146;p22"/>
          <p:cNvSpPr>
            <a:spLocks noGrp="1"/>
          </p:cNvSpPr>
          <p:nvPr>
            <p:ph type="title"/>
          </p:nvPr>
        </p:nvSpPr>
        <p:spPr>
          <a:xfrm>
            <a:off x="457200" y="274638"/>
            <a:ext cx="6324600" cy="63976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Architecture</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24579" name="Google Shape;147;p22"/>
          <p:cNvSpPr>
            <a:spLocks noGrp="1"/>
          </p:cNvSpPr>
          <p:nvPr>
            <p:ph type="body" idx="1"/>
          </p:nvPr>
        </p:nvSpPr>
        <p:spPr>
          <a:xfrm>
            <a:off x="457200" y="1143000"/>
            <a:ext cx="8428038" cy="5562600"/>
          </a:xfrm>
          <a:ln/>
        </p:spPr>
        <p:txBody>
          <a:bodyPr vert="horz" wrap="square" lIns="0" tIns="0" rIns="0" bIns="0" anchor="t" anchorCtr="0"/>
          <a:p>
            <a:pPr marL="0" indent="0" algn="just" eaLnBrk="1" hangingPunct="1">
              <a:lnSpc>
                <a:spcPct val="15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FC architecture represents true channel/network integration and captures some of the benefits of both channel and network technology.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SAN uses the Fiber Channel Protocol (FCP) that provides both channel speed for data transfer with low protocol overhead and scalability of network technology.</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key advantages of FCP are as follows: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50000"/>
              </a:lnSpc>
              <a:spcBef>
                <a:spcPts val="0"/>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Sustained transmission bandwidth over long distances.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50000"/>
              </a:lnSpc>
              <a:spcBef>
                <a:spcPts val="0"/>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Support for a larger number of addressable devices over a network. Theoretically, FC can support more than 15 million device addresses on a network. </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1257300" lvl="2" indent="-1257300" algn="just" eaLnBrk="1" hangingPunct="1">
              <a:lnSpc>
                <a:spcPct val="150000"/>
              </a:lnSpc>
              <a:spcBef>
                <a:spcPts val="0"/>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Support speeds up to 16 Gbps (16 GFC)</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Google Shape;152;p23"/>
          <p:cNvSpPr>
            <a:spLocks noGrp="1"/>
          </p:cNvSpPr>
          <p:nvPr>
            <p:ph type="title"/>
          </p:nvPr>
        </p:nvSpPr>
        <p:spPr>
          <a:xfrm>
            <a:off x="457200" y="274638"/>
            <a:ext cx="6019800" cy="71596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Fiber Channel Protocol Stack</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53" name="Google Shape;153;p23"/>
          <p:cNvSpPr txBox="1">
            <a:spLocks noGrp="1"/>
          </p:cNvSpPr>
          <p:nvPr>
            <p:ph type="body" idx="1"/>
          </p:nvPr>
        </p:nvSpPr>
        <p:spPr>
          <a:xfrm>
            <a:off x="457200" y="1143000"/>
            <a:ext cx="8229600" cy="4983163"/>
          </a:xfrm>
        </p:spPr>
        <p:txBody>
          <a:bodyPr spcFirstLastPara="1" wrap="square" lIns="0" tIns="0" rIns="0" bIns="0" anchor="t" anchorCtr="0"/>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FCP defines the communication protocol in five layers: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FC-0 through FC-4 (except FC-3 layer, which is not implemented).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a layered communication model, the peer layers on each node talk to each other through defined protocols</a:t>
            </a:r>
            <a:endParaRPr lang="en-US" altLang="zh-CN" sz="20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pic>
        <p:nvPicPr>
          <p:cNvPr id="25604" name="Google Shape;154;p23"/>
          <p:cNvPicPr preferRelativeResize="0">
            <a:picLocks noChangeAspect="1"/>
          </p:cNvPicPr>
          <p:nvPr/>
        </p:nvPicPr>
        <p:blipFill>
          <a:blip r:embed="rId1"/>
          <a:stretch>
            <a:fillRect/>
          </a:stretch>
        </p:blipFill>
        <p:spPr>
          <a:xfrm>
            <a:off x="1020763" y="3192463"/>
            <a:ext cx="6858000" cy="3228975"/>
          </a:xfrm>
          <a:prstGeom prst="rect">
            <a:avLst/>
          </a:prstGeom>
          <a:noFill/>
          <a:ln w="9525">
            <a:noFill/>
          </a:ln>
        </p:spPr>
      </p:pic>
    </p:spTree>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 name="Google Shape;159;p24"/>
          <p:cNvSpPr txBox="1">
            <a:spLocks noGrp="1"/>
          </p:cNvSpPr>
          <p:nvPr>
            <p:ph type="body" idx="1"/>
          </p:nvPr>
        </p:nvSpPr>
        <p:spPr>
          <a:xfrm>
            <a:off x="246063" y="968375"/>
            <a:ext cx="8651875" cy="5759450"/>
          </a:xfrm>
        </p:spPr>
        <p:txBody>
          <a:bodyPr spcFirstLastPara="1"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FC-0</a:t>
            </a: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This is the lowest level of the Fiber Channel (FC) physical standard, covering the physical characteristics of the interface and media.</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FC-1</a:t>
            </a: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This is the middle level of the FC physical standard. It defines the 8-bit to 10-bit encoding/decoding and transmission protocol.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FC-2</a:t>
            </a: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This is the highest level of FC physical standard, defining the rules for signaling protocol and describing transfer of frames, sequences, and exchanges.</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FC-4</a:t>
            </a: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This is the hierarchical level in the Fiber Channel standard that specifies the mapping of upper layer protocols. Some of the protocols include SCSI, High Performance Parallel Interface (HIPPI) Framing Protocol, Enterprise Storage Connectivity (ESCON), Asynchronous Transfer Mode (ATM), and IP.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None/>
            </a:pPr>
            <a:endParaRPr lang="en-US" altLang="zh-CN">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Google Shape;164;p25"/>
          <p:cNvSpPr>
            <a:spLocks noGrp="1"/>
          </p:cNvSpPr>
          <p:nvPr>
            <p:ph type="title"/>
          </p:nvPr>
        </p:nvSpPr>
        <p:spPr>
          <a:xfrm>
            <a:off x="320675" y="138113"/>
            <a:ext cx="4800600" cy="73501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Fibre Channel Addressing</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65" name="Google Shape;165;p25"/>
          <p:cNvSpPr txBox="1">
            <a:spLocks noGrp="1"/>
          </p:cNvSpPr>
          <p:nvPr>
            <p:ph type="body" idx="1"/>
          </p:nvPr>
        </p:nvSpPr>
        <p:spPr>
          <a:xfrm>
            <a:off x="177800" y="860425"/>
            <a:ext cx="8966200" cy="5997575"/>
          </a:xfrm>
        </p:spPr>
        <p:txBody>
          <a:bodyPr spcFirstLastPara="1" wrap="square" lIns="0" tIns="0" rIns="0" bIns="0" anchor="t" anchorCtr="0"/>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first field of the FC address contains the domain ID of the switch.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domain ID is a unique number provided to each switch in the fabric.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Although this is an 8-bit field, there are only 239 available addresses for domain ID because some addresses are deemed special and reserved for fabric management services.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For example, FFFFFC is reserved for the name server, and FFFFFE is reserved for the fabric login service.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area ID is used to identify a group of switch ports used for connecting nodes.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example of a group of ports with a common area ID is a port card on the switch.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last field, the port ID, identifies the port within the group. Therefore, the maximum possible number of node ports in a switched fabric is calculated as:</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50000"/>
              </a:lnSpc>
              <a:spcBef>
                <a:spcPts val="0"/>
              </a:spcBef>
              <a:buClr>
                <a:srgbClr val="FFFFFF"/>
              </a:buClr>
              <a:buFont typeface="Arial" panose="020B0604020202020204"/>
              <a:buNone/>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239 domains ¥ 256 areas ¥ 256 ports = 15,663,104</a:t>
            </a:r>
            <a:endParaRPr lang="en-US" altLang="zh-CN" sz="18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pic>
        <p:nvPicPr>
          <p:cNvPr id="27652" name="Google Shape;166;p25"/>
          <p:cNvPicPr preferRelativeResize="0">
            <a:picLocks noChangeAspect="1"/>
          </p:cNvPicPr>
          <p:nvPr/>
        </p:nvPicPr>
        <p:blipFill>
          <a:blip r:embed="rId1"/>
          <a:stretch>
            <a:fillRect/>
          </a:stretch>
        </p:blipFill>
        <p:spPr>
          <a:xfrm>
            <a:off x="463550" y="5341938"/>
            <a:ext cx="8489950" cy="1516062"/>
          </a:xfrm>
          <a:prstGeom prst="rect">
            <a:avLst/>
          </a:prstGeom>
          <a:noFill/>
          <a:ln w="9525">
            <a:noFill/>
          </a:ln>
        </p:spPr>
      </p:pic>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Google Shape;171;p26"/>
          <p:cNvSpPr>
            <a:spLocks noGrp="1"/>
          </p:cNvSpPr>
          <p:nvPr>
            <p:ph type="title"/>
          </p:nvPr>
        </p:nvSpPr>
        <p:spPr>
          <a:xfrm>
            <a:off x="-184150" y="0"/>
            <a:ext cx="480060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World Wide Names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72" name="Google Shape;172;p26"/>
          <p:cNvSpPr txBox="1">
            <a:spLocks noGrp="1"/>
          </p:cNvSpPr>
          <p:nvPr>
            <p:ph type="body" idx="1"/>
          </p:nvPr>
        </p:nvSpPr>
        <p:spPr>
          <a:xfrm>
            <a:off x="457200" y="1143000"/>
            <a:ext cx="8229600" cy="5410200"/>
          </a:xfrm>
        </p:spPr>
        <p:txBody>
          <a:bodyPr spcFirstLastPara="1" wrap="square" lIns="0" tIns="0" rIns="0" bIns="0" anchor="t" anchorCtr="0"/>
          <a:p>
            <a:pPr marL="0" indent="0" algn="just" eaLnBrk="1" hangingPunct="1">
              <a:lnSpc>
                <a:spcPct val="13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Each device in the FC environment is assigned a 64-bit unique identifier called the World Wide Name (WWN).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3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Fibre Channel environment uses two types of WWNs: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World Wide Node Name (WWNN) and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World Wide Port Name (WWPN). </a:t>
            </a:r>
            <a:endParaRPr lang="en-US" altLang="zh-CN" sz="2200" b="1">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pic>
        <p:nvPicPr>
          <p:cNvPr id="28676" name="Google Shape;173;p26"/>
          <p:cNvPicPr preferRelativeResize="0">
            <a:picLocks noChangeAspect="1"/>
          </p:cNvPicPr>
          <p:nvPr/>
        </p:nvPicPr>
        <p:blipFill>
          <a:blip r:embed="rId1"/>
          <a:srcRect l="-1543" t="14934" b="16557"/>
          <a:stretch>
            <a:fillRect/>
          </a:stretch>
        </p:blipFill>
        <p:spPr>
          <a:xfrm>
            <a:off x="0" y="3238500"/>
            <a:ext cx="8955088" cy="3573463"/>
          </a:xfrm>
          <a:prstGeom prst="rect">
            <a:avLst/>
          </a:prstGeom>
          <a:noFill/>
          <a:ln w="9525">
            <a:noFill/>
          </a:ln>
        </p:spPr>
      </p:pic>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Google Shape;178;p81"/>
          <p:cNvSpPr>
            <a:spLocks noGrp="1"/>
          </p:cNvSpPr>
          <p:nvPr>
            <p:ph type="title"/>
          </p:nvPr>
        </p:nvSpPr>
        <p:spPr>
          <a:xfrm>
            <a:off x="-177800" y="0"/>
            <a:ext cx="315595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Frame</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79" name="Google Shape;179;p81"/>
          <p:cNvSpPr txBox="1">
            <a:spLocks noGrp="1"/>
          </p:cNvSpPr>
          <p:nvPr>
            <p:ph type="body" idx="1"/>
          </p:nvPr>
        </p:nvSpPr>
        <p:spPr>
          <a:xfrm>
            <a:off x="457200" y="1143000"/>
            <a:ext cx="8229600" cy="5410200"/>
          </a:xfrm>
        </p:spPr>
        <p:txBody>
          <a:bodyPr spcFirstLastPara="1" wrap="square" lIns="0" tIns="0" rIns="0" bIns="0" anchor="t" anchorCtr="0"/>
          <a:p>
            <a:pPr marL="0" indent="0" algn="just" eaLnBrk="1" hangingPunct="1">
              <a:lnSpc>
                <a:spcPct val="13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FC frame (Figure 5-15) consists of five parts: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start of frame (SOF),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frame header,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data field,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cyclic redundancy check (CRC), and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30000"/>
              </a:lnSpc>
              <a:spcBef>
                <a:spcPts val="0"/>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end of frame (EOF).</a:t>
            </a:r>
            <a:endParaRPr lang="en-US" altLang="zh-CN" sz="2400" b="1">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pic>
        <p:nvPicPr>
          <p:cNvPr id="29700" name="Google Shape;180;p81"/>
          <p:cNvPicPr preferRelativeResize="0">
            <a:picLocks noChangeAspect="1"/>
          </p:cNvPicPr>
          <p:nvPr/>
        </p:nvPicPr>
        <p:blipFill>
          <a:blip r:embed="rId1"/>
          <a:stretch>
            <a:fillRect/>
          </a:stretch>
        </p:blipFill>
        <p:spPr>
          <a:xfrm>
            <a:off x="412750" y="3746500"/>
            <a:ext cx="7519988" cy="3111500"/>
          </a:xfrm>
          <a:prstGeom prst="rect">
            <a:avLst/>
          </a:prstGeom>
          <a:noFill/>
          <a:ln w="9525">
            <a:noFill/>
          </a:ln>
        </p:spPr>
      </p:pic>
    </p:spTree>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Google Shape;185;p27"/>
          <p:cNvSpPr>
            <a:spLocks noGrp="1"/>
          </p:cNvSpPr>
          <p:nvPr>
            <p:ph type="title"/>
          </p:nvPr>
        </p:nvSpPr>
        <p:spPr>
          <a:xfrm>
            <a:off x="457200" y="274638"/>
            <a:ext cx="6858000" cy="1020762"/>
          </a:xfrm>
          <a:ln/>
        </p:spPr>
        <p:txBody>
          <a:bodyPr vert="horz" wrap="square" lIns="0" tIns="0" rIns="0" bIns="0" anchor="ctr" anchorCtr="0"/>
          <a:p>
            <a:pPr eaLnBrk="1" hangingPunct="1">
              <a:buClr>
                <a:srgbClr val="C0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IP SAN - Components of iSCSI </a:t>
            </a:r>
            <a:endParaRPr lang="en-US" altLang="zh-CN">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86" name="Google Shape;186;p27"/>
          <p:cNvSpPr txBox="1">
            <a:spLocks noGrp="1"/>
          </p:cNvSpPr>
          <p:nvPr>
            <p:ph type="body" idx="1"/>
          </p:nvPr>
        </p:nvSpPr>
        <p:spPr/>
        <p:txBody>
          <a:bodyPr spcFirstLastPara="1"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initiator (host), target (storage or iSCSI gateway), and an IP-based network are the key iSCSI components.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If an iSCSI-capable storage array is deployed, then a host with the iSCSI initiator can directly communicate with the storage array over an IP network.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However, in an implementation that uses an existing FC array for iSCSI communication, an iSCSI gateway is used</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These devices perform the translation of IP packets to FC frames and vice versa, thereby bridging the connectivity between the IP and FC environments.</a:t>
            </a:r>
            <a:endParaRPr lang="en-US" altLang="zh-CN" sz="18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Google Shape;191;p82"/>
          <p:cNvSpPr>
            <a:spLocks noGrp="1"/>
          </p:cNvSpPr>
          <p:nvPr>
            <p:ph type="title"/>
          </p:nvPr>
        </p:nvSpPr>
        <p:spPr>
          <a:xfrm>
            <a:off x="0" y="0"/>
            <a:ext cx="5145088" cy="846138"/>
          </a:xfrm>
          <a:ln/>
        </p:spPr>
        <p:txBody>
          <a:bodyPr vert="horz" wrap="square" lIns="0" tIns="0" rIns="0" bIns="0" anchor="ctr" anchorCtr="0"/>
          <a:p>
            <a:pPr eaLnBrk="1" hangingPunct="1">
              <a:buClr>
                <a:srgbClr val="C0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iSCSI Protocol Stack</a:t>
            </a:r>
            <a:endParaRPr lang="en-US" altLang="zh-CN">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92" name="Google Shape;192;p82"/>
          <p:cNvSpPr txBox="1">
            <a:spLocks noGrp="1"/>
          </p:cNvSpPr>
          <p:nvPr>
            <p:ph type="body" idx="1"/>
          </p:nvPr>
        </p:nvSpPr>
        <p:spPr>
          <a:xfrm>
            <a:off x="341313" y="968375"/>
            <a:ext cx="8515350" cy="5527675"/>
          </a:xfrm>
        </p:spPr>
        <p:txBody>
          <a:bodyPr spcFirstLastPara="1"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SCSI is the command protocol that works at the application layer of the Open System Interconnection (OSI) model.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initiators and targets use SCSI commands and responses to talk to each other.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SCSI command descriptor blocks, data, and status messages are encapsulated into TCP/IP and transmitted across the network between the initiators and targets.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iSCSI is the session-layer protocol that initiates a reliable session between devices that recognize SCSI commands and TCP/IP.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iSCSI session-layer interface is responsible for handling login, authentication, target discovery, and session management.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TCP is used with iSCSI at the transport layer to provide reliable transmission</a:t>
            </a:r>
            <a:endParaRPr lang="en-US" altLang="zh-CN" sz="18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Google Shape;197;p83"/>
          <p:cNvSpPr>
            <a:spLocks noGrp="1"/>
          </p:cNvSpPr>
          <p:nvPr>
            <p:ph type="title"/>
          </p:nvPr>
        </p:nvSpPr>
        <p:spPr>
          <a:xfrm>
            <a:off x="0" y="0"/>
            <a:ext cx="5145088" cy="846138"/>
          </a:xfrm>
          <a:ln/>
        </p:spPr>
        <p:txBody>
          <a:bodyPr vert="horz" wrap="square" lIns="0" tIns="0" rIns="0" bIns="0" anchor="ctr" anchorCtr="0"/>
          <a:p>
            <a:pPr eaLnBrk="1" hangingPunct="1">
              <a:buClr>
                <a:srgbClr val="C0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iSCSI Protocol Stack</a:t>
            </a:r>
            <a:endParaRPr lang="en-US" altLang="zh-CN">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2771" name="Google Shape;198;p83"/>
          <p:cNvSpPr>
            <a:spLocks noGrp="1"/>
          </p:cNvSpPr>
          <p:nvPr>
            <p:ph type="body" idx="1"/>
          </p:nvPr>
        </p:nvSpPr>
        <p:spPr>
          <a:xfrm>
            <a:off x="300038" y="1160463"/>
            <a:ext cx="8516937" cy="5186362"/>
          </a:xfrm>
          <a:ln/>
        </p:spPr>
        <p:txBody>
          <a:bodyPr vert="horz"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sz="24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TCP controls message flow, windowing, error recovery, and retransmission. </a:t>
            </a:r>
            <a:endParaRPr lang="en-US" altLang="zh-CN" sz="24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4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It relies upon the network layer of the OSI model to provide global addressing and connectivity. </a:t>
            </a:r>
            <a:endParaRPr lang="en-US" altLang="zh-CN" sz="24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4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Layer 2 protocols at the data link layer of this model enable node-to-node communication through a physical network.</a:t>
            </a:r>
            <a:endParaRPr lang="en-US" altLang="zh-CN" sz="24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Google Shape;47;p7"/>
          <p:cNvSpPr txBox="1">
            <a:spLocks noGrp="1"/>
          </p:cNvSpPr>
          <p:nvPr>
            <p:ph type="title"/>
          </p:nvPr>
        </p:nvSpPr>
        <p:spPr>
          <a:xfrm>
            <a:off x="0" y="152400"/>
            <a:ext cx="7467600" cy="762000"/>
          </a:xfrm>
        </p:spPr>
        <p:txBody>
          <a:bodyPr spcFirstLastPara="1" wrap="square" lIns="0" tIns="0" rIns="0" bIns="0" anchor="ctr" anchorCtr="0">
            <a:normAutofit fontScale="90000"/>
          </a:bodyPr>
          <a:lstStyle/>
          <a:p>
            <a:pPr marL="0" marR="0" lvl="0" indent="0" algn="just" defTabSz="914400" rtl="0" eaLnBrk="1" fontAlgn="auto" latinLnBrk="0" hangingPunct="1">
              <a:lnSpc>
                <a:spcPct val="150000"/>
              </a:lnSpc>
              <a:spcBef>
                <a:spcPts val="0"/>
              </a:spcBef>
              <a:spcAft>
                <a:spcPts val="0"/>
              </a:spcAft>
              <a:buClr>
                <a:schemeClr val="dk1"/>
              </a:buClr>
              <a:buSzPct val="34000"/>
              <a:buFont typeface="Arial" panose="020B0604020202020204"/>
              <a:buNone/>
              <a:defRPr/>
            </a:pPr>
            <a:r>
              <a:rPr kumimoji="0" lang="en-US" sz="3600" b="1" i="0" u="none" strike="noStrike" kern="0" cap="none" spc="0" normalizeH="0" baseline="0" noProof="0">
                <a:ln>
                  <a:noFill/>
                </a:ln>
                <a:solidFill>
                  <a:srgbClr val="C00000"/>
                </a:solidFill>
                <a:effectLst/>
                <a:uLnTx/>
                <a:uFillTx/>
                <a:latin typeface="Times New Roman" panose="02020603050405020304"/>
                <a:ea typeface="Times New Roman" panose="02020603050405020304"/>
                <a:cs typeface="Times New Roman" panose="02020603050405020304"/>
                <a:sym typeface="Times New Roman" panose="02020603050405020304"/>
              </a:rPr>
              <a:t>Fiber Channel: Overview</a:t>
            </a:r>
            <a:endParaRPr kumimoji="0" sz="3600" b="1" i="0" u="none" strike="noStrike" kern="0" cap="none" spc="0" normalizeH="0" baseline="0" noProof="0">
              <a:ln>
                <a:noFill/>
              </a:ln>
              <a:solidFill>
                <a:srgbClr val="C00000"/>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48" name="Google Shape;48;p7"/>
          <p:cNvSpPr txBox="1">
            <a:spLocks noGrp="1"/>
          </p:cNvSpPr>
          <p:nvPr>
            <p:ph type="body" idx="1"/>
          </p:nvPr>
        </p:nvSpPr>
        <p:spPr>
          <a:xfrm>
            <a:off x="166950" y="951525"/>
            <a:ext cx="8810100" cy="5460900"/>
          </a:xfrm>
          <a:ln/>
          <a:effectLst/>
          <a:scene3d>
            <a:camera prst="orthographicFront"/>
            <a:lightRig rig="balanced" dir="t"/>
          </a:scene3d>
          <a:sp3d prstMaterial="plastic"/>
        </p:spPr>
        <p:txBody>
          <a:bodyPr spcFirstLastPara="1" wrap="square" lIns="0" tIns="0" rIns="0" bIns="0" anchor="t" anchorCtr="0">
            <a:noAutofit/>
          </a:bodyPr>
          <a:lstStyle/>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Fibre Channel (FC) is a high-speed network technology that interconnects network elements and allows them to communicate with one another.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 International Committee for Information Technology Standards (INCITS) T11 Technical Committee sets FC standards.</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FC networks provide high-performance characteristics such as lossless transport combined with flexible network topology.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FC is primarily used in storage area networks (SANs) because it provides reliable, lossless, in-order frame transport between initiators and targets.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FC components include initiators, targets, and FC-capable switches that interconnect FC devices and may also interconnect FC devices with Fibre Channel over Ethernet (FCoE) devices.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29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Initiators originate I/O commands. Targets receive I/O commands. For example, a server can initiate an I/O request to a storage device target.</a:t>
            </a:r>
            <a:endParaRPr kumimoji="0" sz="1800" b="0" i="0" u="none" strike="noStrike" kern="0" cap="none" spc="0" normalizeH="0" baseline="0" noProof="0">
              <a:ln>
                <a:noFill/>
              </a:ln>
              <a:solidFill>
                <a:srgbClr val="000000"/>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Google Shape;203;p28"/>
          <p:cNvPicPr preferRelativeResize="0">
            <a:picLocks noChangeAspect="1"/>
          </p:cNvPicPr>
          <p:nvPr/>
        </p:nvPicPr>
        <p:blipFill>
          <a:blip r:embed="rId1"/>
          <a:stretch>
            <a:fillRect/>
          </a:stretch>
        </p:blipFill>
        <p:spPr>
          <a:xfrm>
            <a:off x="436563" y="982663"/>
            <a:ext cx="8339137" cy="5676900"/>
          </a:xfrm>
          <a:prstGeom prst="rect">
            <a:avLst/>
          </a:prstGeom>
          <a:noFill/>
          <a:ln w="9525">
            <a:noFill/>
          </a:ln>
        </p:spPr>
      </p:pic>
    </p:spTree>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Google Shape;208;p84"/>
          <p:cNvSpPr>
            <a:spLocks noGrp="1"/>
          </p:cNvSpPr>
          <p:nvPr>
            <p:ph type="title"/>
          </p:nvPr>
        </p:nvSpPr>
        <p:spPr>
          <a:xfrm>
            <a:off x="-300037" y="219075"/>
            <a:ext cx="5145087" cy="846138"/>
          </a:xfrm>
          <a:ln/>
        </p:spPr>
        <p:txBody>
          <a:bodyPr vert="horz" wrap="square" lIns="0" tIns="0" rIns="0" bIns="0" anchor="ctr" anchorCtr="0"/>
          <a:p>
            <a:pPr eaLnBrk="1" hangingPunct="1">
              <a:buClr>
                <a:srgbClr val="C0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iSCSI Names</a:t>
            </a:r>
            <a:endParaRPr lang="en-US" altLang="zh-CN">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4819" name="Google Shape;209;p84"/>
          <p:cNvSpPr>
            <a:spLocks noGrp="1"/>
          </p:cNvSpPr>
          <p:nvPr>
            <p:ph type="body" idx="1"/>
          </p:nvPr>
        </p:nvSpPr>
        <p:spPr>
          <a:xfrm>
            <a:off x="300038" y="1160463"/>
            <a:ext cx="8516937" cy="5186362"/>
          </a:xfrm>
          <a:ln/>
        </p:spPr>
        <p:txBody>
          <a:bodyPr vert="horz"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unique worldwide iSCSI identifier, known as an iSCSI name, is used to identify the initiators and targets within an iSCSI network to facilitate communication.</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40000"/>
              </a:lnSpc>
              <a:spcBef>
                <a:spcPts val="0"/>
              </a:spcBef>
              <a:buClr>
                <a:srgbClr val="000000"/>
              </a:buClr>
              <a:buFont typeface="Noto Sans Symbols"/>
              <a:buChar char="❑"/>
            </a:pP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iSCSI Qualified Name (IQN) -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organization must own a registered domain name to generate iSCSI Qualified Names. An example of an IQN is iqn.2008-02.com.example:optional_string.</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40000"/>
              </a:lnSpc>
              <a:spcBef>
                <a:spcPts val="0"/>
              </a:spcBef>
              <a:buClr>
                <a:srgbClr val="000000"/>
              </a:buClr>
              <a:buFont typeface="Noto Sans Symbols"/>
              <a:buChar char="❑"/>
            </a:pP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Extended Unique Identifier (EUI):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EUI is a globally unique identifier based on the IEEE EUI-64 naming standard. An EUI is composed of the eui prefix followed by a 16-character hexadecimal name, such as eui.0300732A32598D26.</a:t>
            </a:r>
            <a:endParaRPr lang="en-US" altLang="zh-CN" sz="2000" b="1">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Google Shape;214;p85"/>
          <p:cNvPicPr preferRelativeResize="0">
            <a:picLocks noChangeAspect="1"/>
          </p:cNvPicPr>
          <p:nvPr/>
        </p:nvPicPr>
        <p:blipFill>
          <a:blip r:embed="rId1"/>
          <a:stretch>
            <a:fillRect/>
          </a:stretch>
        </p:blipFill>
        <p:spPr>
          <a:xfrm>
            <a:off x="1557338" y="71438"/>
            <a:ext cx="6029325" cy="6715125"/>
          </a:xfrm>
          <a:prstGeom prst="rect">
            <a:avLst/>
          </a:prstGeom>
          <a:noFill/>
          <a:ln w="9525">
            <a:noFill/>
          </a:ln>
        </p:spPr>
      </p:pic>
    </p:spTree>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Google Shape;219;p29"/>
          <p:cNvSpPr>
            <a:spLocks noGrp="1"/>
          </p:cNvSpPr>
          <p:nvPr>
            <p:ph type="title"/>
          </p:nvPr>
        </p:nvSpPr>
        <p:spPr>
          <a:xfrm>
            <a:off x="457200" y="274638"/>
            <a:ext cx="7010400" cy="132556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General Purpose Servers versus NAS Devices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6867" name="Google Shape;220;p29"/>
          <p:cNvSpPr>
            <a:spLocks noGrp="1"/>
          </p:cNvSpPr>
          <p:nvPr>
            <p:ph type="body" idx="1"/>
          </p:nvPr>
        </p:nvSpPr>
        <p:spPr>
          <a:xfrm>
            <a:off x="430213" y="1751013"/>
            <a:ext cx="8229600" cy="4525962"/>
          </a:xfrm>
          <a:ln/>
        </p:spPr>
        <p:txBody>
          <a:bodyPr vert="horz" wrap="square" lIns="0" tIns="0" rIns="0" bIns="0" anchor="t" anchorCtr="0"/>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NAS device is optimized for file-serving functions such as storing, retrieving, and accessing fi les for applications and clients.</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general-purpose server can be used to host any application because it runs a general-purpose operating system.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Unlike a general-purpose server, a NAS device is dedicated to file-serving.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It has specialized operating system dedicated to file serving by using industry-standard protocols.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4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Some NAS vendors support features, such as native clustering for high availability</a:t>
            </a:r>
            <a:endParaRPr lang="en-US" altLang="zh-CN" sz="20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Google Shape;225;p86"/>
          <p:cNvPicPr preferRelativeResize="0">
            <a:picLocks noChangeAspect="1"/>
          </p:cNvPicPr>
          <p:nvPr/>
        </p:nvPicPr>
        <p:blipFill>
          <a:blip r:embed="rId1"/>
          <a:stretch>
            <a:fillRect/>
          </a:stretch>
        </p:blipFill>
        <p:spPr>
          <a:xfrm>
            <a:off x="300038" y="792163"/>
            <a:ext cx="8285162" cy="6208712"/>
          </a:xfrm>
          <a:prstGeom prst="rect">
            <a:avLst/>
          </a:prstGeom>
          <a:noFill/>
          <a:ln w="9525">
            <a:noFill/>
          </a:ln>
        </p:spPr>
      </p:pic>
    </p:spTree>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Google Shape;230;p30"/>
          <p:cNvSpPr>
            <a:spLocks noGrp="1"/>
          </p:cNvSpPr>
          <p:nvPr>
            <p:ph type="title"/>
          </p:nvPr>
        </p:nvSpPr>
        <p:spPr>
          <a:xfrm>
            <a:off x="-436562" y="109538"/>
            <a:ext cx="4438650" cy="83185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Benefits of NAS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231" name="Google Shape;231;p30"/>
          <p:cNvSpPr txBox="1">
            <a:spLocks noGrp="1"/>
          </p:cNvSpPr>
          <p:nvPr>
            <p:ph type="body" idx="1"/>
          </p:nvPr>
        </p:nvSpPr>
        <p:spPr>
          <a:xfrm>
            <a:off x="361950" y="995363"/>
            <a:ext cx="8523288" cy="5862638"/>
          </a:xfrm>
        </p:spPr>
        <p:txBody>
          <a:bodyPr spcFirstLastPara="1" wrap="square" lIns="0" tIns="0" rIns="0" bIns="0" anchor="t" anchorCtr="0">
            <a:noAutofit/>
          </a:bodyPr>
          <a:p>
            <a:pPr marL="88900" indent="0" algn="just" eaLnBrk="1" hangingPunct="1">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offers the following benefits:</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8900" indent="0"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Comprehensive access to information: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Enables efficient file sharing and supports many-to-one and one-to-many configurations.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many-to-one configuration enables a NAS device to serve many clients simultaneously.</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one-to-many configuration enables one client to connect with many. NAS devices simultaneously.</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88900" indent="0"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Improved efficiency: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delivers better performance compared to a general-purpose file server because NAS uses an operating system specialized for file serving.</a:t>
            </a: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endParaRPr lang="en-US" altLang="zh-CN"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8900" indent="0"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Improved flexibility: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Compatible with clients on both UNIX and Windows platforms using industry-standard protocols.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is flexible and can serve requests from different types of clients from the same source.</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Google Shape;236;p87"/>
          <p:cNvSpPr>
            <a:spLocks noGrp="1"/>
          </p:cNvSpPr>
          <p:nvPr>
            <p:ph type="title"/>
          </p:nvPr>
        </p:nvSpPr>
        <p:spPr>
          <a:xfrm>
            <a:off x="0" y="0"/>
            <a:ext cx="4438650" cy="83185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Benefits of NAS Cont</a:t>
            </a:r>
            <a:r>
              <a:rPr lang="en-US" altLang="x-none" i="1">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rPr>
              <a:t>…</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9939" name="Google Shape;237;p87"/>
          <p:cNvSpPr>
            <a:spLocks noGrp="1"/>
          </p:cNvSpPr>
          <p:nvPr>
            <p:ph type="body" idx="1"/>
          </p:nvPr>
        </p:nvSpPr>
        <p:spPr>
          <a:xfrm>
            <a:off x="163513" y="776288"/>
            <a:ext cx="8980487" cy="5862637"/>
          </a:xfrm>
          <a:ln/>
        </p:spPr>
        <p:txBody>
          <a:bodyPr vert="horz" wrap="square" lIns="0" tIns="0" rIns="0" bIns="0" anchor="t" anchorCtr="0"/>
          <a:p>
            <a:pPr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Centralized storage: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Centralizes data storage to minimize data duplication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on client workstations, and ensure greater data protection</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Simplified management: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Provides a centralized console that makes it possible to manage file systems efficiently.</a:t>
            </a:r>
            <a:r>
              <a:rPr lang="en-US" altLang="x-none" sz="22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endParaRPr lang="en-US" altLang="zh-CN" sz="22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Scalability: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Scales well with different utilization profiles and types of business applications because of the high-performance and low-latency design</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algn="just" eaLnBrk="1" hangingPunct="1">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High availability: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Offers efficient replication and recovery options, enabling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high data availability.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uses redundant components that provide maximum connectivity options.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NAS device supports clustering technology for failover.</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Google Shape;242;p88"/>
          <p:cNvSpPr>
            <a:spLocks noGrp="1"/>
          </p:cNvSpPr>
          <p:nvPr>
            <p:ph type="title"/>
          </p:nvPr>
        </p:nvSpPr>
        <p:spPr>
          <a:xfrm>
            <a:off x="95250" y="122238"/>
            <a:ext cx="4438650" cy="833437"/>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Benefits of NAS Cont</a:t>
            </a:r>
            <a:r>
              <a:rPr lang="en-US" altLang="x-none" i="1">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rPr>
              <a:t>…</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0963" name="Google Shape;243;p88"/>
          <p:cNvSpPr>
            <a:spLocks noGrp="1"/>
          </p:cNvSpPr>
          <p:nvPr>
            <p:ph type="body" idx="1"/>
          </p:nvPr>
        </p:nvSpPr>
        <p:spPr>
          <a:xfrm>
            <a:off x="163513" y="1008063"/>
            <a:ext cx="8980487" cy="5133975"/>
          </a:xfrm>
          <a:ln/>
        </p:spPr>
        <p:txBody>
          <a:bodyPr vert="horz" wrap="square" lIns="0" tIns="0" rIns="0" bIns="0" anchor="t" anchorCtr="0"/>
          <a:p>
            <a:pPr eaLnBrk="1" hangingPunct="1">
              <a:lnSpc>
                <a:spcPct val="115000"/>
              </a:lnSpc>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Security: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Ensures security, user authentication, and fi le locking with industry-standard security schemas.</a:t>
            </a: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endParaRPr lang="en-US" altLang="zh-CN"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eaLnBrk="1" hangingPunct="1">
              <a:lnSpc>
                <a:spcPct val="115000"/>
              </a:lnSpc>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Low cost: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uses commonly available and inexpensive Ethernet components.</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eaLnBrk="1" hangingPunct="1">
              <a:lnSpc>
                <a:spcPct val="115000"/>
              </a:lnSpc>
              <a:buClr>
                <a:srgbClr val="000000"/>
              </a:buClr>
              <a:buFont typeface="Noto Sans Symbols"/>
              <a:buChar char="➢"/>
            </a:pPr>
            <a:r>
              <a:rPr lang="en-US" altLang="x-none"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Ease of deployment: </a:t>
            </a:r>
            <a:endParaRPr lang="en-US" altLang="zh-CN" sz="20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Configuration at the client is minimal, because the clients have required NAS connection software built in.</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Google Shape;248;p32"/>
          <p:cNvSpPr>
            <a:spLocks noGrp="1"/>
          </p:cNvSpPr>
          <p:nvPr>
            <p:ph type="title"/>
          </p:nvPr>
        </p:nvSpPr>
        <p:spPr>
          <a:xfrm>
            <a:off x="198438" y="152400"/>
            <a:ext cx="6761162" cy="1020763"/>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systems and Network file sharing</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1987" name="Google Shape;249;p32"/>
          <p:cNvSpPr>
            <a:spLocks noGrp="1"/>
          </p:cNvSpPr>
          <p:nvPr>
            <p:ph type="body" idx="1"/>
          </p:nvPr>
        </p:nvSpPr>
        <p:spPr>
          <a:xfrm>
            <a:off x="246063" y="1077913"/>
            <a:ext cx="8597900" cy="5581650"/>
          </a:xfrm>
          <a:ln/>
        </p:spPr>
        <p:txBody>
          <a:bodyPr vert="horz" wrap="square" lIns="0" tIns="0" rIns="0" bIns="0" anchor="t" anchorCtr="0"/>
          <a:p>
            <a:pPr marL="88900" indent="0" algn="just" eaLnBrk="1" hangingPunct="1">
              <a:lnSpc>
                <a:spcPct val="115000"/>
              </a:lnSpc>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a:t>
            </a:r>
            <a:r>
              <a:rPr lang="en-US" altLang="x-none" sz="2000" b="1"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system </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is a </a:t>
            </a:r>
            <a:r>
              <a:rPr lang="en-US" altLang="x-none" sz="2000">
                <a:solidFill>
                  <a:srgbClr val="7030A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structured way to store and organize data files</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Many file systems maintain a </a:t>
            </a:r>
            <a:r>
              <a:rPr lang="en-US" altLang="x-none" sz="2000">
                <a:solidFill>
                  <a:srgbClr val="7030A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access </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table to simplify the process of searching and accessing files.</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8900" indent="0" algn="just" eaLnBrk="1" hangingPunct="1">
              <a:lnSpc>
                <a:spcPct val="115000"/>
              </a:lnSpc>
              <a:buClr>
                <a:srgbClr val="FFFFFF"/>
              </a:buClr>
              <a:buFont typeface="Arial" panose="020B0604020202020204"/>
              <a:buNone/>
            </a:pP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algn="just" eaLnBrk="1" hangingPunct="1">
              <a:lnSpc>
                <a:spcPct val="115000"/>
              </a:lnSpc>
              <a:spcBef>
                <a:spcPts val="365"/>
              </a:spcBef>
              <a:buClr>
                <a:srgbClr val="000000"/>
              </a:buClr>
              <a:buFont typeface="Noto Sans Symbols"/>
              <a:buChar char="❑"/>
            </a:pP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Accessing a File System</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file system must be mounted before it can be used.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most cases, the operating system mounts a local file system during the boot process.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mount process creates a link between the file system on the NAS and the operating system on the client.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When mounting a file system, the operating system organizes files and directories in a </a:t>
            </a:r>
            <a:r>
              <a:rPr lang="en-US" altLang="x-none" sz="2000">
                <a:solidFill>
                  <a:srgbClr val="7030A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tree-like structure and grants the privilege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to the user to access this structure.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tree is rooted at a mount point.</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lvl="2" algn="just" eaLnBrk="1" hangingPunct="1">
              <a:lnSpc>
                <a:spcPct val="115000"/>
              </a:lnSpc>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mount point is named using operating system conventions.</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Google Shape;254;p89"/>
          <p:cNvSpPr>
            <a:spLocks noGrp="1"/>
          </p:cNvSpPr>
          <p:nvPr>
            <p:ph type="title"/>
          </p:nvPr>
        </p:nvSpPr>
        <p:spPr>
          <a:xfrm>
            <a:off x="198438" y="152400"/>
            <a:ext cx="6761162" cy="1020763"/>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systems and Network file sharing</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3011" name="Google Shape;255;p89"/>
          <p:cNvSpPr>
            <a:spLocks noGrp="1"/>
          </p:cNvSpPr>
          <p:nvPr>
            <p:ph type="body" idx="1"/>
          </p:nvPr>
        </p:nvSpPr>
        <p:spPr>
          <a:xfrm>
            <a:off x="246063" y="1077913"/>
            <a:ext cx="8597900" cy="5581650"/>
          </a:xfrm>
          <a:ln/>
        </p:spPr>
        <p:txBody>
          <a:bodyPr vert="horz" wrap="square" lIns="0" tIns="0" rIns="0" bIns="0" anchor="t" anchorCtr="0"/>
          <a:p>
            <a:pPr eaLnBrk="1" hangingPunct="1">
              <a:lnSpc>
                <a:spcPct val="115000"/>
              </a:lnSpc>
              <a:buClr>
                <a:srgbClr val="000000"/>
              </a:buClr>
              <a:buFont typeface="Noto Sans Symbols"/>
              <a:buChar char="➢"/>
            </a:pPr>
            <a:r>
              <a:rPr lang="en-US" altLang="x-none"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Network File Sharing</a:t>
            </a: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endParaRPr lang="en-US" altLang="zh-CN">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eaLnBrk="1" hangingPunct="1">
              <a:lnSpc>
                <a:spcPct val="115000"/>
              </a:lnSpc>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Network file sharing refers to storing and accessing files over a network.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eaLnBrk="1" hangingPunct="1">
              <a:lnSpc>
                <a:spcPct val="115000"/>
              </a:lnSpc>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a file-sharing environment, the user who </a:t>
            </a:r>
            <a:r>
              <a:rPr lang="en-US" altLang="x-none" sz="22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creates a file </a:t>
            </a: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creator or owner of a file) determines the </a:t>
            </a:r>
            <a:r>
              <a:rPr lang="en-US" altLang="x-none" sz="22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type of access </a:t>
            </a: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(such as read, write, execute, append, and delete) to be given to other users and controls changes to the file. </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eaLnBrk="1" hangingPunct="1">
              <a:lnSpc>
                <a:spcPct val="115000"/>
              </a:lnSpc>
              <a:spcBef>
                <a:spcPts val="365"/>
              </a:spcBef>
              <a:buClr>
                <a:srgbClr val="000000"/>
              </a:buClr>
              <a:buFont typeface="Noto Sans Symbols"/>
              <a:buChar char="○"/>
            </a:pP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When multiple users try to access a shared file at the same time, a </a:t>
            </a:r>
            <a:r>
              <a:rPr lang="en-US" altLang="x-none" sz="2200">
                <a:solidFill>
                  <a:srgbClr val="7030A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locking  scheme is required </a:t>
            </a:r>
            <a:r>
              <a:rPr lang="en-US" altLang="x-none"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to maintain data integrity and, at the same time, make this sharing possible.</a:t>
            </a:r>
            <a:endParaRPr lang="en-US" altLang="zh-CN" sz="22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 name="Google Shape;53;p8"/>
          <p:cNvSpPr txBox="1">
            <a:spLocks noGrp="1"/>
          </p:cNvSpPr>
          <p:nvPr>
            <p:ph type="body" idx="1"/>
          </p:nvPr>
        </p:nvSpPr>
        <p:spPr>
          <a:xfrm>
            <a:off x="429350" y="1096075"/>
            <a:ext cx="8201100" cy="5364300"/>
          </a:xfrm>
          <a:ln/>
          <a:effectLst/>
          <a:scene3d>
            <a:camera prst="orthographicFront"/>
            <a:lightRig rig="balanced" dir="t"/>
          </a:scene3d>
          <a:sp3d prstMaterial="plastic"/>
        </p:spPr>
        <p:txBody>
          <a:bodyPr spcFirstLastPara="1" wrap="square" lIns="0" tIns="0" rIns="0" bIns="0" anchor="t" anchorCtr="0">
            <a:normAutofit/>
          </a:bodyPr>
          <a:lstStyle/>
          <a:p>
            <a:pPr marL="342900" marR="0" lvl="0" indent="-3175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 Juniper Networks QFX3500 Switch has native FC ports as well as Ethernet access ports, and can function as an FCoE-FC gateway or as an FCoE transit switch.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175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All other QFX Series switches and EX4600 switches have Ethernet access ports and can function as an FCoE transit switch.</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175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FCoE transports native FC frames over an Ethernet network by encapsulating the unmodified frames in Ethernet. It also provides protocol extensions to discover FCoE devices through the Ethernet network. </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175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FCoE requires that the Ethernet network support data center bridging (DCB) extensions that ensure lossless transport and allow the Layer 2 Ethernet domain to meet the requirements of FC transport.</a:t>
            </a:r>
            <a:endParaRPr kumimoji="0"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17500" algn="just" defTabSz="914400" rtl="0" eaLnBrk="1" fontAlgn="auto" latinLnBrk="0" hangingPunct="1">
              <a:lnSpc>
                <a:spcPct val="150000"/>
              </a:lnSpc>
              <a:spcBef>
                <a:spcPts val="0"/>
              </a:spcBef>
              <a:spcAft>
                <a:spcPts val="0"/>
              </a:spcAft>
              <a:buClr>
                <a:srgbClr val="000000"/>
              </a:buClr>
              <a:buSzPts val="1800"/>
              <a:buFont typeface="Arial" panose="020B0604020202020204"/>
              <a:buChar char="⮚"/>
              <a:defRPr/>
            </a:pPr>
            <a:r>
              <a:rPr kumimoji="0" lang="en-US" sz="1800" b="0" i="0" u="none" strike="noStrike" kern="0" cap="none" spc="0" normalizeH="0" baseline="0" noProof="0">
                <a:ln>
                  <a:noFill/>
                </a:ln>
                <a:solidFill>
                  <a:srgbClr val="000000"/>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 FCoE-FC gateway functionality is a licensed feature on the QFX Series that is available only on QFX3500 switches. As an FCoE-FC gateway, the switch connects FCoE devices on an Ethernet network to a SAN FC switch.</a:t>
            </a:r>
            <a:endParaRPr kumimoji="0" sz="1540" b="1" i="0" u="none" strike="noStrike" kern="0" cap="none" spc="0" normalizeH="0" baseline="0" noProof="0">
              <a:ln>
                <a:noFill/>
              </a:ln>
              <a:solidFill>
                <a:srgbClr val="000000"/>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Google Shape;254;p89"/>
          <p:cNvSpPr>
            <a:spLocks noGrp="1"/>
          </p:cNvSpPr>
          <p:nvPr>
            <p:ph type="title"/>
          </p:nvPr>
        </p:nvSpPr>
        <p:spPr>
          <a:xfrm>
            <a:off x="198438" y="152400"/>
            <a:ext cx="6761162" cy="1020763"/>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systems and Network file sharing</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4035" name="Text Placeholder 2"/>
          <p:cNvSpPr>
            <a:spLocks noGrp="1"/>
          </p:cNvSpPr>
          <p:nvPr>
            <p:ph type="body" idx="1"/>
          </p:nvPr>
        </p:nvSpPr>
        <p:spPr>
          <a:xfrm>
            <a:off x="441325" y="1144588"/>
            <a:ext cx="8229600" cy="4525962"/>
          </a:xfrm>
          <a:ln/>
        </p:spPr>
        <p:txBody>
          <a:bodyPr vert="horz" wrap="square" lIns="0" tIns="0" rIns="0" bIns="0" anchor="t" anchorCtr="0"/>
          <a:p>
            <a:pPr algn="ctr" eaLnBrk="1" hangingPunct="1">
              <a:buClr>
                <a:srgbClr val="FFFFFF"/>
              </a:buClr>
              <a:buFont typeface="Arial" panose="020B0604020202020204"/>
              <a:buNone/>
            </a:pPr>
            <a:r>
              <a:rPr lang="en-US" altLang="x-none" sz="1800" b="1">
                <a:solidFill>
                  <a:schemeClr val="tx1"/>
                </a:solidFill>
                <a:latin typeface="Formata-Regular"/>
                <a:ea typeface="Arial" panose="020B0604020202020204"/>
                <a:cs typeface="Times New Roman" panose="02020603050405020304" pitchFamily="18" charset="0"/>
                <a:sym typeface="Times New Roman" panose="02020603050405020304" pitchFamily="18" charset="0"/>
              </a:rPr>
              <a:t>UNIX directory structure</a:t>
            </a:r>
            <a:endParaRPr lang="en-US" altLang="x-none" b="1">
              <a:solidFill>
                <a:schemeClr val="tx1"/>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pic>
        <p:nvPicPr>
          <p:cNvPr id="44036" name="Picture 4"/>
          <p:cNvPicPr>
            <a:picLocks noChangeAspect="1"/>
          </p:cNvPicPr>
          <p:nvPr/>
        </p:nvPicPr>
        <p:blipFill>
          <a:blip r:embed="rId1"/>
          <a:stretch>
            <a:fillRect/>
          </a:stretch>
        </p:blipFill>
        <p:spPr>
          <a:xfrm>
            <a:off x="963613" y="1601788"/>
            <a:ext cx="7739062" cy="4387850"/>
          </a:xfrm>
          <a:prstGeom prst="rect">
            <a:avLst/>
          </a:prstGeom>
          <a:noFill/>
          <a:ln w="9525">
            <a:noFill/>
          </a:ln>
        </p:spPr>
      </p:pic>
    </p:spTree>
  </p:cSld>
  <p:clrMapOvr>
    <a:masterClrMapping/>
  </p:clrMapOvr>
  <p:transition>
    <p:push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Google Shape;261;p90"/>
          <p:cNvSpPr>
            <a:spLocks noGrp="1"/>
          </p:cNvSpPr>
          <p:nvPr>
            <p:ph type="title"/>
          </p:nvPr>
        </p:nvSpPr>
        <p:spPr>
          <a:xfrm>
            <a:off x="198438" y="152400"/>
            <a:ext cx="6761162" cy="1020763"/>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systems and Network file sharing</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5059" name="Google Shape;262;p90"/>
          <p:cNvSpPr>
            <a:spLocks noGrp="1"/>
          </p:cNvSpPr>
          <p:nvPr>
            <p:ph type="body" idx="1"/>
          </p:nvPr>
        </p:nvSpPr>
        <p:spPr>
          <a:xfrm>
            <a:off x="246063" y="1077913"/>
            <a:ext cx="8597900" cy="5513387"/>
          </a:xfrm>
          <a:ln/>
        </p:spPr>
        <p:txBody>
          <a:bodyPr vert="horz" wrap="square" lIns="0" tIns="0" rIns="0" bIns="0" anchor="t" anchorCtr="0"/>
          <a:p>
            <a:pPr indent="-361950" algn="just" eaLnBrk="1" hangingPunct="1">
              <a:lnSpc>
                <a:spcPct val="115000"/>
              </a:lnSpc>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Examples of file-sharing methods, </a:t>
            </a:r>
            <a:endParaRPr lang="en-US" altLang="zh-CN" sz="21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61950" algn="just" eaLnBrk="1" hangingPunct="1">
              <a:lnSpc>
                <a:spcPct val="115000"/>
              </a:lnSpc>
              <a:spcBef>
                <a:spcPts val="365"/>
              </a:spcBef>
              <a:buClr>
                <a:srgbClr val="000000"/>
              </a:buClr>
              <a:buFont typeface="Noto Sans Symbols"/>
              <a:buChar char="⮚"/>
            </a:pPr>
            <a:r>
              <a:rPr lang="en-US" altLang="x-none" sz="21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File transfer protocol (FTP) </a:t>
            </a: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client-server protocol that enables data transfer over a network.</a:t>
            </a:r>
            <a:endParaRPr lang="en-US" altLang="zh-CN" sz="21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61950" algn="just" eaLnBrk="1" hangingPunct="1">
              <a:lnSpc>
                <a:spcPct val="115000"/>
              </a:lnSpc>
              <a:spcBef>
                <a:spcPts val="365"/>
              </a:spcBef>
              <a:buClr>
                <a:srgbClr val="000000"/>
              </a:buClr>
              <a:buFont typeface="Noto Sans Symbols"/>
              <a:buChar char="⮚"/>
            </a:pPr>
            <a:r>
              <a:rPr lang="en-US" altLang="x-none" sz="21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Distributed File System (DFS) </a:t>
            </a: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file system that is distributed across several hosts.</a:t>
            </a:r>
            <a:endParaRPr lang="en-US" altLang="zh-CN" sz="21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61950" algn="just" eaLnBrk="1" hangingPunct="1">
              <a:lnSpc>
                <a:spcPct val="115000"/>
              </a:lnSpc>
              <a:spcBef>
                <a:spcPts val="365"/>
              </a:spcBef>
              <a:buClr>
                <a:srgbClr val="000000"/>
              </a:buClr>
              <a:buFont typeface="Noto Sans Symbols"/>
              <a:buChar char="⮚"/>
            </a:pPr>
            <a:r>
              <a:rPr lang="en-US" altLang="x-none" sz="2100" i="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a:t>
            </a:r>
            <a:r>
              <a:rPr lang="en-US" altLang="x-none" sz="2100" b="1" i="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name service</a:t>
            </a: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such as Domain Name System (DNS), and directory services such as Microsoft Active Directory, and Network Information Services (NIS), helps users identify and access a unique resource over the network</a:t>
            </a:r>
            <a:endParaRPr lang="en-US" altLang="zh-CN" sz="21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61950" algn="just" eaLnBrk="1" hangingPunct="1">
              <a:lnSpc>
                <a:spcPct val="115000"/>
              </a:lnSpc>
              <a:spcBef>
                <a:spcPts val="365"/>
              </a:spcBef>
              <a:buClr>
                <a:srgbClr val="000000"/>
              </a:buClr>
              <a:buFont typeface="Noto Sans Symbols"/>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a:t>
            </a:r>
            <a:r>
              <a:rPr lang="en-US" altLang="x-none" sz="2100" b="1" i="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name service protocol </a:t>
            </a: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such as the Lightweight Directory Access Protocol (LDAP) creates a namespace</a:t>
            </a:r>
            <a:endParaRPr lang="en-US" altLang="zh-CN" sz="21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61950" algn="just" eaLnBrk="1" hangingPunct="1">
              <a:lnSpc>
                <a:spcPct val="115000"/>
              </a:lnSpc>
              <a:spcBef>
                <a:spcPts val="365"/>
              </a:spcBef>
              <a:buClr>
                <a:srgbClr val="000000"/>
              </a:buClr>
              <a:buFont typeface="Noto Sans Symbols"/>
              <a:buChar char="⮚"/>
            </a:pPr>
            <a:r>
              <a:rPr lang="en-US" altLang="x-none" sz="21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peer-to-peer (P2P) model </a:t>
            </a: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file sharing model uses a peer-to-peer network</a:t>
            </a:r>
            <a:endParaRPr lang="en-US" altLang="zh-CN" sz="21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Google Shape;267;p33"/>
          <p:cNvSpPr>
            <a:spLocks noGrp="1"/>
          </p:cNvSpPr>
          <p:nvPr>
            <p:ph type="title"/>
          </p:nvPr>
        </p:nvSpPr>
        <p:spPr>
          <a:xfrm>
            <a:off x="152400" y="271463"/>
            <a:ext cx="4267200" cy="731837"/>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Components of NAS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6083" name="Google Shape;268;p33"/>
          <p:cNvSpPr>
            <a:spLocks noGrp="1"/>
          </p:cNvSpPr>
          <p:nvPr>
            <p:ph type="body" idx="1"/>
          </p:nvPr>
        </p:nvSpPr>
        <p:spPr>
          <a:xfrm>
            <a:off x="415925" y="1054100"/>
            <a:ext cx="8428038" cy="5803900"/>
          </a:xfrm>
          <a:ln/>
        </p:spPr>
        <p:txBody>
          <a:bodyPr vert="horz" wrap="square" lIns="0" tIns="0" rIns="0" bIns="0" anchor="t" anchorCtr="0"/>
          <a:p>
            <a:pPr marL="0" indent="0" algn="just" eaLnBrk="1" hangingPunct="1">
              <a:lnSpc>
                <a:spcPct val="15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NAS device has two key components: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257300" lvl="2" indent="-1257300" algn="just" eaLnBrk="1" hangingPunct="1">
              <a:lnSpc>
                <a:spcPct val="150000"/>
              </a:lnSpc>
              <a:spcBef>
                <a:spcPts val="0"/>
              </a:spcBef>
              <a:buClr>
                <a:srgbClr val="000000"/>
              </a:buClr>
              <a:buFont typeface="Noto Sans Symbols"/>
              <a:buChar char="⮚"/>
            </a:pP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Storage</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 the storage </a:t>
            </a:r>
            <a:r>
              <a:rPr lang="en-US" altLang="x-none" sz="2400">
                <a:latin typeface="Times New Roman" panose="02020603050405020304" pitchFamily="18" charset="0"/>
                <a:ea typeface="Arial" panose="020B0604020202020204"/>
                <a:cs typeface="Calibri" panose="020F0502020204030204" pitchFamily="34" charset="0"/>
                <a:sym typeface="Times New Roman" panose="02020603050405020304" pitchFamily="18" charset="0"/>
              </a:rPr>
              <a:t>could</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be external to the NAS device and shared with other hosts</a:t>
            </a:r>
            <a:endParaRPr lang="en-US" altLang="zh-CN" sz="24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1257300" lvl="2" indent="-1257300" algn="just" eaLnBrk="1" hangingPunct="1">
              <a:lnSpc>
                <a:spcPct val="150000"/>
              </a:lnSpc>
              <a:spcBef>
                <a:spcPts val="0"/>
              </a:spcBef>
              <a:buClr>
                <a:srgbClr val="000000"/>
              </a:buClr>
              <a:buFont typeface="Noto Sans Symbols"/>
              <a:buChar char="⮚"/>
            </a:pPr>
            <a:r>
              <a:rPr lang="en-US" altLang="x-none" sz="20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head </a:t>
            </a: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NAS head includes the following components:</a:t>
            </a:r>
            <a:endParaRPr lang="en-US" altLang="x-none" sz="2000">
              <a:solidFill>
                <a:srgbClr val="FFFFFF"/>
              </a:solidFill>
              <a:latin typeface="Calibri" panose="020F0502020204030204" pitchFamily="34" charset="0"/>
              <a:ea typeface="Arial" panose="020B0604020202020204"/>
              <a:cs typeface="Times New Roman" panose="02020603050405020304" pitchFamily="18" charset="0"/>
              <a:sym typeface="Calibri" panose="020F0502020204030204" pitchFamily="34" charset="0"/>
            </a:endParaRPr>
          </a:p>
          <a:p>
            <a:pPr marL="1714500" lvl="3" indent="-1714500" algn="just" eaLnBrk="1" hangingPunct="1">
              <a:lnSpc>
                <a:spcPct val="150000"/>
              </a:lnSpc>
              <a:spcBef>
                <a:spcPts val="0"/>
              </a:spcBef>
              <a:buClr>
                <a:srgbClr val="000000"/>
              </a:buClr>
              <a:buFont typeface="Wingdings" panose="05000000000000000000" pitchFamily="2" charset="2"/>
              <a:buChar char="ü"/>
            </a:pPr>
            <a:endPar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1714500" lvl="3" indent="-1714500" algn="just" eaLnBrk="1" hangingPunct="1">
              <a:lnSpc>
                <a:spcPct val="150000"/>
              </a:lnSpc>
              <a:spcBef>
                <a:spcPts val="0"/>
              </a:spcBef>
              <a:buClr>
                <a:srgbClr val="000000"/>
              </a:buClr>
              <a:buFont typeface="Wingdings" panose="05000000000000000000" pitchFamily="2" charset="2"/>
              <a:buChar char="ü"/>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CPU and memory</a:t>
            </a:r>
            <a:endParaRPr lang="en-US" altLang="x-none" sz="2000">
              <a:solidFill>
                <a:srgbClr val="FFFFFF"/>
              </a:solidFill>
              <a:latin typeface="Calibri" panose="020F0502020204030204" pitchFamily="34" charset="0"/>
              <a:ea typeface="Arial" panose="020B0604020202020204"/>
              <a:cs typeface="Times New Roman" panose="02020603050405020304" pitchFamily="18" charset="0"/>
              <a:sym typeface="Calibri" panose="020F0502020204030204" pitchFamily="34" charset="0"/>
            </a:endParaRPr>
          </a:p>
          <a:p>
            <a:pPr marL="1714500" lvl="3" indent="-1714500" algn="just" eaLnBrk="1" hangingPunct="1">
              <a:lnSpc>
                <a:spcPct val="150000"/>
              </a:lnSpc>
              <a:spcBef>
                <a:spcPts val="0"/>
              </a:spcBef>
              <a:buClr>
                <a:srgbClr val="000000"/>
              </a:buClr>
              <a:buFont typeface="Wingdings" panose="05000000000000000000" pitchFamily="2" charset="2"/>
              <a:buChar char="ü"/>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One or more network interface cards (NICs), which provide connectivity to the client network.</a:t>
            </a:r>
            <a:endParaRPr lang="en-US" altLang="x-none" sz="2000">
              <a:solidFill>
                <a:srgbClr val="FFFFFF"/>
              </a:solidFill>
              <a:latin typeface="Calibri" panose="020F0502020204030204" pitchFamily="34" charset="0"/>
              <a:ea typeface="Arial" panose="020B0604020202020204"/>
              <a:cs typeface="Times New Roman" panose="02020603050405020304" pitchFamily="18" charset="0"/>
              <a:sym typeface="Calibri" panose="020F0502020204030204" pitchFamily="34" charset="0"/>
            </a:endParaRPr>
          </a:p>
          <a:p>
            <a:pPr marL="1714500" lvl="3" indent="-1714500" algn="just" eaLnBrk="1" hangingPunct="1">
              <a:lnSpc>
                <a:spcPct val="150000"/>
              </a:lnSpc>
              <a:spcBef>
                <a:spcPts val="0"/>
              </a:spcBef>
              <a:buClr>
                <a:srgbClr val="000000"/>
              </a:buClr>
              <a:buFont typeface="Wingdings" panose="05000000000000000000" pitchFamily="2" charset="2"/>
              <a:buChar char="ü"/>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optimized operating system for managing the NAS functionality.</a:t>
            </a:r>
            <a:endParaRPr lang="en-US" altLang="x-none"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Google Shape;267;p33"/>
          <p:cNvSpPr>
            <a:spLocks noGrp="1"/>
          </p:cNvSpPr>
          <p:nvPr>
            <p:ph type="title"/>
          </p:nvPr>
        </p:nvSpPr>
        <p:spPr>
          <a:xfrm>
            <a:off x="152400" y="271463"/>
            <a:ext cx="4267200" cy="731837"/>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Components of NAS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7107" name="Google Shape;268;p33"/>
          <p:cNvSpPr>
            <a:spLocks noGrp="1"/>
          </p:cNvSpPr>
          <p:nvPr>
            <p:ph type="body" idx="1"/>
          </p:nvPr>
        </p:nvSpPr>
        <p:spPr>
          <a:xfrm>
            <a:off x="415925" y="1054100"/>
            <a:ext cx="8428038" cy="5803900"/>
          </a:xfrm>
          <a:ln/>
        </p:spPr>
        <p:txBody>
          <a:bodyPr vert="horz" wrap="square" lIns="0" tIns="0" rIns="0" bIns="0" anchor="t" anchorCtr="0"/>
          <a:p>
            <a:pPr marL="0" indent="0" algn="just" eaLnBrk="1" hangingPunct="1">
              <a:lnSpc>
                <a:spcPct val="150000"/>
              </a:lnSpc>
              <a:spcBef>
                <a:spcPts val="0"/>
              </a:spcBef>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NAS device has two key components: </a:t>
            </a:r>
            <a:endPar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800100" algn="just" eaLnBrk="1" hangingPunct="1">
              <a:lnSpc>
                <a:spcPct val="150000"/>
              </a:lnSpc>
              <a:spcBef>
                <a:spcPts val="0"/>
              </a:spcBef>
              <a:buClr>
                <a:srgbClr val="000000"/>
              </a:buClr>
              <a:buFont typeface="Wingdings" panose="05000000000000000000" pitchFamily="2" charset="2"/>
              <a:buChar char="Ø"/>
            </a:pPr>
            <a:r>
              <a:rPr lang="en-US" altLang="x-none" sz="2000" b="1">
                <a:latin typeface="Times New Roman" panose="02020603050405020304" pitchFamily="18" charset="0"/>
                <a:ea typeface="Arial" panose="020B0604020202020204"/>
                <a:cs typeface="Calibri" panose="020F0502020204030204" pitchFamily="34" charset="0"/>
                <a:sym typeface="Times New Roman" panose="02020603050405020304" pitchFamily="18" charset="0"/>
              </a:rPr>
              <a:t>NAS head </a:t>
            </a:r>
            <a:r>
              <a:rPr lang="en-US" altLang="x-none" sz="2000">
                <a:latin typeface="Times New Roman" panose="02020603050405020304" pitchFamily="18" charset="0"/>
                <a:ea typeface="Arial" panose="020B0604020202020204"/>
                <a:cs typeface="Calibri" panose="020F0502020204030204" pitchFamily="34" charset="0"/>
                <a:sym typeface="Times New Roman" panose="02020603050405020304" pitchFamily="18" charset="0"/>
              </a:rPr>
              <a:t>- NAS head includes the following components:</a:t>
            </a:r>
            <a:endParaRPr lang="en-US" altLang="x-none" sz="2000">
              <a:latin typeface="Times New Roman" panose="02020603050405020304" pitchFamily="18" charset="0"/>
              <a:ea typeface="Arial" panose="020B0604020202020204"/>
              <a:cs typeface="Calibri" panose="020F0502020204030204" pitchFamily="34" charset="0"/>
              <a:sym typeface="Calibri" panose="020F0502020204030204" pitchFamily="34" charset="0"/>
            </a:endParaRPr>
          </a:p>
          <a:p>
            <a:pPr marL="1257300" lvl="2" indent="-1257300" algn="just" eaLnBrk="1" hangingPunct="1">
              <a:lnSpc>
                <a:spcPct val="150000"/>
              </a:lnSpc>
              <a:spcBef>
                <a:spcPts val="0"/>
              </a:spcBef>
              <a:buClr>
                <a:srgbClr val="000000"/>
              </a:buClr>
              <a:buFont typeface="Wingdings" panose="05000000000000000000" pitchFamily="2" charset="2"/>
              <a:buChar char="ü"/>
            </a:pPr>
            <a:r>
              <a:rPr lang="en-US" altLang="x-none" sz="2000">
                <a:latin typeface="Times New Roman" panose="02020603050405020304" pitchFamily="18" charset="0"/>
                <a:ea typeface="Arial" panose="020B0604020202020204"/>
                <a:cs typeface="Calibri" panose="020F0502020204030204" pitchFamily="34" charset="0"/>
                <a:sym typeface="Times New Roman" panose="02020603050405020304" pitchFamily="18" charset="0"/>
              </a:rPr>
              <a:t>NFS (Network File System), CIFS (</a:t>
            </a:r>
            <a:r>
              <a:rPr lang="en-US" altLang="x-none" sz="2000">
                <a:latin typeface="Times New Roman" panose="02020603050405020304" pitchFamily="18" charset="0"/>
                <a:ea typeface="Arial" panose="020B0604020202020204"/>
                <a:cs typeface="Calibri" panose="020F0502020204030204" pitchFamily="34" charset="0"/>
                <a:sym typeface="Calibri" panose="020F0502020204030204" pitchFamily="34" charset="0"/>
              </a:rPr>
              <a:t>Common Internet File System</a:t>
            </a:r>
            <a:r>
              <a:rPr lang="en-US" altLang="x-none" sz="2000">
                <a:latin typeface="Times New Roman" panose="02020603050405020304" pitchFamily="18" charset="0"/>
                <a:ea typeface="Arial" panose="020B0604020202020204"/>
                <a:cs typeface="Calibri" panose="020F0502020204030204" pitchFamily="34" charset="0"/>
                <a:sym typeface="Times New Roman" panose="02020603050405020304" pitchFamily="18" charset="0"/>
              </a:rPr>
              <a:t>), and other protocols for file sharing</a:t>
            </a:r>
            <a:endParaRPr lang="en-US" altLang="x-none" sz="2000">
              <a:latin typeface="Times New Roman" panose="02020603050405020304" pitchFamily="18" charset="0"/>
              <a:ea typeface="Arial" panose="020B0604020202020204"/>
              <a:cs typeface="Calibri" panose="020F0502020204030204" pitchFamily="34" charset="0"/>
              <a:sym typeface="Times New Roman" panose="02020603050405020304" pitchFamily="18" charset="0"/>
            </a:endParaRPr>
          </a:p>
          <a:p>
            <a:pPr marL="1257300" lvl="2" indent="-1257300" algn="just" eaLnBrk="1" hangingPunct="1">
              <a:lnSpc>
                <a:spcPct val="150000"/>
              </a:lnSpc>
              <a:spcBef>
                <a:spcPts val="0"/>
              </a:spcBef>
              <a:buClr>
                <a:srgbClr val="000000"/>
              </a:buClr>
              <a:buFont typeface="Wingdings" panose="05000000000000000000" pitchFamily="2" charset="2"/>
              <a:buChar char="ü"/>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Industry-standard storage protocols and ports to connect and manage physical disk resources</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Google Shape;273;p91"/>
          <p:cNvPicPr preferRelativeResize="0">
            <a:picLocks noChangeAspect="1"/>
          </p:cNvPicPr>
          <p:nvPr/>
        </p:nvPicPr>
        <p:blipFill>
          <a:blip r:embed="rId1"/>
          <a:stretch>
            <a:fillRect/>
          </a:stretch>
        </p:blipFill>
        <p:spPr>
          <a:xfrm>
            <a:off x="703263" y="536575"/>
            <a:ext cx="7737475" cy="6046788"/>
          </a:xfrm>
          <a:prstGeom prst="rect">
            <a:avLst/>
          </a:prstGeom>
          <a:noFill/>
          <a:ln w="9525">
            <a:noFill/>
          </a:ln>
        </p:spPr>
      </p:pic>
    </p:spTree>
  </p:cSld>
  <p:clrMapOvr>
    <a:masterClrMapping/>
  </p:clrMapOvr>
  <p:transition>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Google Shape;278;p92"/>
          <p:cNvSpPr>
            <a:spLocks noGrp="1"/>
          </p:cNvSpPr>
          <p:nvPr>
            <p:ph type="title"/>
          </p:nvPr>
        </p:nvSpPr>
        <p:spPr>
          <a:xfrm>
            <a:off x="-161925" y="0"/>
            <a:ext cx="4267200" cy="731838"/>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I/O Operation</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279" name="Google Shape;279;p92"/>
          <p:cNvSpPr txBox="1">
            <a:spLocks noGrp="1"/>
          </p:cNvSpPr>
          <p:nvPr>
            <p:ph type="body" idx="1"/>
          </p:nvPr>
        </p:nvSpPr>
        <p:spPr>
          <a:xfrm>
            <a:off x="115888" y="1146175"/>
            <a:ext cx="8632825" cy="5316538"/>
          </a:xfrm>
        </p:spPr>
        <p:txBody>
          <a:bodyPr spcFirstLastPara="1" wrap="square" lIns="0" tIns="0" rIns="0" bIns="0" anchor="t" anchorCtr="0">
            <a:noAutofit/>
          </a:bodyPr>
          <a:p>
            <a:pPr algn="just" eaLnBrk="1" hangingPunct="1">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provides file-level data access to its clients. File I/O is a high-level request that specifies the file to be accessed.</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algn="just" eaLnBrk="1" hangingPunct="1">
              <a:buClr>
                <a:srgbClr val="FFFFFF"/>
              </a:buClr>
              <a:buFont typeface="Arial" panose="020B0604020202020204"/>
              <a:buNone/>
            </a:pP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algn="just" eaLnBrk="1" hangingPunct="1">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process of handling I/Os in a NAS environment is as follows:</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requestor (client) packages an I/O request into TCP/IP and forwards it through the network stack. The NAS device receives this request from the network.</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lvl="1"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NAS device converts the I/O request into an appropriate physical storage request, which is a block-level I/O, and then performs the operation on the physical storage.</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lvl="1"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When the NAS device receives data from the storage, it processes and repackages the data into an appropriate fi le protocol response.</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lvl="1" algn="just" eaLnBrk="1" hangingPunct="1">
              <a:spcBef>
                <a:spcPts val="365"/>
              </a:spcBef>
              <a:buClr>
                <a:srgbClr val="000000"/>
              </a:buClr>
              <a:buFont typeface="Noto Sans Symbols"/>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NAS device packages this response into TCP/IP again and forward it to the client through the network.</a:t>
            </a:r>
            <a:endParaRPr lang="en-US" altLang="zh-CN" sz="20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Google Shape;284;p93"/>
          <p:cNvPicPr preferRelativeResize="0">
            <a:picLocks noChangeAspect="1"/>
          </p:cNvPicPr>
          <p:nvPr/>
        </p:nvPicPr>
        <p:blipFill>
          <a:blip r:embed="rId1"/>
          <a:srcRect b="25589"/>
          <a:stretch>
            <a:fillRect/>
          </a:stretch>
        </p:blipFill>
        <p:spPr>
          <a:xfrm>
            <a:off x="341313" y="815975"/>
            <a:ext cx="8597900" cy="5540375"/>
          </a:xfrm>
          <a:prstGeom prst="rect">
            <a:avLst/>
          </a:prstGeom>
          <a:noFill/>
          <a:ln w="9525">
            <a:noFill/>
          </a:ln>
        </p:spPr>
      </p:pic>
    </p:spTree>
  </p:cSld>
  <p:clrMapOvr>
    <a:masterClrMapping/>
  </p:clrMapOvr>
  <p:transition>
    <p:push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Google Shape;289;p94"/>
          <p:cNvSpPr>
            <a:spLocks noGrp="1"/>
          </p:cNvSpPr>
          <p:nvPr>
            <p:ph type="title"/>
          </p:nvPr>
        </p:nvSpPr>
        <p:spPr>
          <a:xfrm>
            <a:off x="-161925" y="0"/>
            <a:ext cx="4267200" cy="731838"/>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Implementations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51203" name="Google Shape;290;p94"/>
          <p:cNvSpPr>
            <a:spLocks noGrp="1"/>
          </p:cNvSpPr>
          <p:nvPr>
            <p:ph type="body" idx="1"/>
          </p:nvPr>
        </p:nvSpPr>
        <p:spPr>
          <a:xfrm>
            <a:off x="115888" y="731838"/>
            <a:ext cx="8632825" cy="5730875"/>
          </a:xfrm>
          <a:ln/>
        </p:spPr>
        <p:txBody>
          <a:bodyPr vert="horz" wrap="square" lIns="0" tIns="0" rIns="0" bIns="0" anchor="t" anchorCtr="0"/>
          <a:p>
            <a:pPr indent="-355600" algn="just" eaLnBrk="1" hangingPunct="1">
              <a:lnSpc>
                <a:spcPct val="150000"/>
              </a:lnSpc>
              <a:buClr>
                <a:srgbClr val="000000"/>
              </a:buClr>
              <a:buFont typeface="Times New Roman" panose="02020603050405020304" pitchFamily="18" charset="0"/>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Three common NAS implementations are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55600" algn="just" eaLnBrk="1" hangingPunct="1">
              <a:lnSpc>
                <a:spcPct val="150000"/>
              </a:lnSpc>
              <a:spcBef>
                <a:spcPts val="365"/>
              </a:spcBef>
              <a:buClr>
                <a:srgbClr val="000000"/>
              </a:buClr>
              <a:buFont typeface="Times New Roman" panose="02020603050405020304" pitchFamily="18" charset="0"/>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unified,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55600" algn="just" eaLnBrk="1" hangingPunct="1">
              <a:lnSpc>
                <a:spcPct val="150000"/>
              </a:lnSpc>
              <a:spcBef>
                <a:spcPts val="365"/>
              </a:spcBef>
              <a:buClr>
                <a:srgbClr val="000000"/>
              </a:buClr>
              <a:buFont typeface="Times New Roman" panose="02020603050405020304" pitchFamily="18" charset="0"/>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Gateway, and </a:t>
            </a:r>
            <a:endParaRPr lang="en-US" altLang="zh-CN"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indent="-355600" algn="just" eaLnBrk="1" hangingPunct="1">
              <a:lnSpc>
                <a:spcPct val="150000"/>
              </a:lnSpc>
              <a:spcBef>
                <a:spcPts val="365"/>
              </a:spcBef>
              <a:buClr>
                <a:srgbClr val="000000"/>
              </a:buClr>
              <a:buFont typeface="Times New Roman" panose="02020603050405020304" pitchFamily="18" charset="0"/>
              <a:buChar char="■"/>
            </a:pPr>
            <a:r>
              <a:rPr lang="en-US" altLang="x-none" sz="20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Scale-out. </a:t>
            </a:r>
            <a:endParaRPr lang="en-US" altLang="zh-CN" sz="20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55600" algn="just" eaLnBrk="1" hangingPunct="1">
              <a:lnSpc>
                <a:spcPct val="150000"/>
              </a:lnSpc>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a:t>
            </a:r>
            <a:r>
              <a:rPr lang="en-US" altLang="x-none" sz="2000" b="1"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unified</a:t>
            </a:r>
            <a:r>
              <a:rPr lang="en-US" altLang="x-none" sz="2000"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consolidates NAS-based and SAN-based data access within a unified storage platform and provides a unified management interface for managing both the environments.</a:t>
            </a:r>
            <a:endParaRPr lang="en-US" altLang="zh-CN" sz="20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55600" algn="just" eaLnBrk="1" hangingPunct="1">
              <a:lnSpc>
                <a:spcPct val="150000"/>
              </a:lnSpc>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a </a:t>
            </a:r>
            <a:r>
              <a:rPr lang="en-US" altLang="x-none" sz="2000" b="1"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gateway</a:t>
            </a:r>
            <a:r>
              <a:rPr lang="en-US" altLang="x-none" sz="2000"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implementation, the NAS device uses external storage to store and retrieve data, and unlike unified storage, there are separate administrative tasks for the NAS device and storage.</a:t>
            </a:r>
            <a:endParaRPr lang="en-US" altLang="zh-CN" sz="20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55600" algn="just" eaLnBrk="1" hangingPunct="1">
              <a:lnSpc>
                <a:spcPct val="150000"/>
              </a:lnSpc>
              <a:buClr>
                <a:srgbClr val="000000"/>
              </a:buClr>
              <a:buFont typeface="Noto Sans Symbols"/>
              <a:buChar char="➢"/>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a:t>
            </a:r>
            <a:r>
              <a:rPr lang="en-US" altLang="x-none" sz="2000" b="1"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scale-out</a:t>
            </a:r>
            <a:r>
              <a:rPr lang="en-US" altLang="x-none" sz="2000" i="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implementation pools multiple nodes together in a cluster. A node may consist of either the NAS head or storage or both. The cluster performs the NAS operation as a single entity.</a:t>
            </a:r>
            <a:endParaRPr lang="en-US" altLang="zh-CN" sz="20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Google Shape;295;p95"/>
          <p:cNvSpPr>
            <a:spLocks noGrp="1"/>
          </p:cNvSpPr>
          <p:nvPr>
            <p:ph type="body" idx="1"/>
          </p:nvPr>
        </p:nvSpPr>
        <p:spPr>
          <a:xfrm>
            <a:off x="115888" y="333375"/>
            <a:ext cx="8632825" cy="6478588"/>
          </a:xfrm>
          <a:ln/>
        </p:spPr>
        <p:txBody>
          <a:bodyPr vert="horz" wrap="square" lIns="0" tIns="0" rIns="0" bIns="0" anchor="t" anchorCtr="0"/>
          <a:p>
            <a:pPr indent="-336550" algn="just" eaLnBrk="1" hangingPunct="1">
              <a:lnSpc>
                <a:spcPct val="150000"/>
              </a:lnSpc>
              <a:buClr>
                <a:srgbClr val="000000"/>
              </a:buClr>
              <a:buFont typeface="Times New Roman" panose="02020603050405020304" pitchFamily="18" charset="0"/>
              <a:buChar char="❑"/>
            </a:pPr>
            <a:r>
              <a:rPr lang="en-US" altLang="x-none" sz="17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Unified NAS </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571500" lvl="1" indent="0" algn="just" eaLnBrk="1" hangingPunct="1">
              <a:lnSpc>
                <a:spcPct val="150000"/>
              </a:lnSpc>
              <a:spcBef>
                <a:spcPts val="365"/>
              </a:spcBef>
              <a:buClr>
                <a:srgbClr val="000000"/>
              </a:buClr>
              <a:buFont typeface="Arial" panose="020B0604020202020204"/>
              <a:buNone/>
            </a:pPr>
            <a:r>
              <a:rPr lang="en-US" altLang="x-none" sz="17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17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Unified NAS performs file serving and storing of file data, along with providing access to block-level data. It supports both CIFS and NFS protocols for file access and iSCSI and FC protocols for block level access.</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36550" algn="just" eaLnBrk="1" hangingPunct="1">
              <a:lnSpc>
                <a:spcPct val="150000"/>
              </a:lnSpc>
              <a:buClr>
                <a:srgbClr val="000000"/>
              </a:buClr>
              <a:buFont typeface="Times New Roman" panose="02020603050405020304" pitchFamily="18" charset="0"/>
              <a:buChar char="❑"/>
            </a:pPr>
            <a:r>
              <a:rPr lang="en-US" altLang="x-none" sz="17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Unified NAS Connectivity </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571500" lvl="1" indent="0" algn="just" eaLnBrk="1" hangingPunct="1">
              <a:lnSpc>
                <a:spcPct val="150000"/>
              </a:lnSpc>
              <a:spcBef>
                <a:spcPts val="365"/>
              </a:spcBef>
              <a:buClr>
                <a:srgbClr val="000000"/>
              </a:buClr>
              <a:buFont typeface="Arial" panose="020B0604020202020204"/>
              <a:buNone/>
            </a:pPr>
            <a:r>
              <a:rPr lang="en-US" altLang="x-none" sz="17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17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Each NAS head in a unified NAS has front-end Ethernet ports, which connect to the IP network. The front-end ports provide connectivity to the clients and service the fi le I/O requests.</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36550" algn="just" eaLnBrk="1" hangingPunct="1">
              <a:lnSpc>
                <a:spcPct val="150000"/>
              </a:lnSpc>
              <a:buClr>
                <a:srgbClr val="000000"/>
              </a:buClr>
              <a:buFont typeface="Times New Roman" panose="02020603050405020304" pitchFamily="18" charset="0"/>
              <a:buChar char="❑"/>
            </a:pPr>
            <a:r>
              <a:rPr lang="en-US" altLang="x-none" sz="17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Gateway NAS </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571500" lvl="1" indent="0" algn="just" eaLnBrk="1" hangingPunct="1">
              <a:lnSpc>
                <a:spcPct val="150000"/>
              </a:lnSpc>
              <a:spcBef>
                <a:spcPts val="365"/>
              </a:spcBef>
              <a:buClr>
                <a:srgbClr val="000000"/>
              </a:buClr>
              <a:buFont typeface="Arial" panose="020B0604020202020204"/>
              <a:buNone/>
            </a:pPr>
            <a:r>
              <a:rPr lang="en-US" altLang="x-none" sz="17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17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gateway NAS device consists of one or more NAS heads and uses external and independently managed storage. Similar to unified NAS, the storage is shared with other applications that use block-level I/O.</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indent="-336550" algn="just" eaLnBrk="1" hangingPunct="1">
              <a:lnSpc>
                <a:spcPct val="150000"/>
              </a:lnSpc>
              <a:buClr>
                <a:srgbClr val="000000"/>
              </a:buClr>
              <a:buFont typeface="Times New Roman" panose="02020603050405020304" pitchFamily="18" charset="0"/>
              <a:buChar char="❑"/>
            </a:pPr>
            <a:r>
              <a:rPr lang="en-US" altLang="x-none" sz="17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Gateway NAS Connectivity</a:t>
            </a:r>
            <a:endParaRPr lang="en-US" altLang="zh-CN" sz="17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571500" lvl="1" indent="0" algn="just" eaLnBrk="1" hangingPunct="1">
              <a:lnSpc>
                <a:spcPct val="150000"/>
              </a:lnSpc>
              <a:spcBef>
                <a:spcPts val="365"/>
              </a:spcBef>
              <a:buClr>
                <a:srgbClr val="000000"/>
              </a:buClr>
              <a:buFont typeface="Arial" panose="020B0604020202020204"/>
              <a:buNone/>
            </a:pPr>
            <a:r>
              <a:rPr lang="en-US" altLang="x-none" sz="17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r>
              <a:rPr lang="en-US" altLang="x-none" sz="17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a gateway solution, the front-end connectivity is similar to that in a unified storage solution. Communication between the NAS gateway and the storage system in a gateway solution is achieved through a traditional FC SAN.</a:t>
            </a:r>
            <a:endParaRPr lang="en-US" altLang="zh-CN" sz="17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Google Shape;300;p96"/>
          <p:cNvPicPr preferRelativeResize="0">
            <a:picLocks noChangeAspect="1"/>
          </p:cNvPicPr>
          <p:nvPr/>
        </p:nvPicPr>
        <p:blipFill>
          <a:blip r:embed="rId1"/>
          <a:srcRect l="-1120" t="1080" r="1118" b="10976"/>
          <a:stretch>
            <a:fillRect/>
          </a:stretch>
        </p:blipFill>
        <p:spPr>
          <a:xfrm>
            <a:off x="0" y="854075"/>
            <a:ext cx="9144000" cy="5716588"/>
          </a:xfrm>
          <a:prstGeom prst="rect">
            <a:avLst/>
          </a:prstGeom>
          <a:noFill/>
          <a:ln w="9525">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Google Shape;58;p11"/>
          <p:cNvSpPr>
            <a:spLocks noGrp="1"/>
          </p:cNvSpPr>
          <p:nvPr>
            <p:ph type="title"/>
          </p:nvPr>
        </p:nvSpPr>
        <p:spPr>
          <a:xfrm>
            <a:off x="457200" y="274638"/>
            <a:ext cx="6705600" cy="944562"/>
          </a:xfrm>
          <a:ln/>
        </p:spPr>
        <p:txBody>
          <a:bodyPr vert="horz" wrap="square" lIns="0" tIns="0" rIns="0" bIns="0" anchor="ctr" anchorCtr="0"/>
          <a:p>
            <a:pPr eaLnBrk="1" hangingPunct="1">
              <a:lnSpc>
                <a:spcPct val="115000"/>
              </a:lnSpc>
              <a:buClr>
                <a:srgbClr val="000000"/>
              </a:buClr>
              <a:buFont typeface="Arial" panose="020B0604020202020204"/>
              <a:buNone/>
            </a:pPr>
            <a:r>
              <a:rPr lang="en-US" altLang="x-none" sz="3600" i="1">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SAN and its Evolution</a:t>
            </a:r>
            <a:endParaRPr lang="en-US" altLang="zh-CN" sz="3600">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59" name="Google Shape;59;p11"/>
          <p:cNvSpPr txBox="1">
            <a:spLocks noGrp="1"/>
          </p:cNvSpPr>
          <p:nvPr>
            <p:ph type="body" idx="1"/>
          </p:nvPr>
        </p:nvSpPr>
        <p:spPr>
          <a:xfrm>
            <a:off x="231775" y="1039813"/>
            <a:ext cx="8696325" cy="5273675"/>
          </a:xfrm>
        </p:spPr>
        <p:txBody>
          <a:bodyPr spcFirstLastPara="1" wrap="square" lIns="0" tIns="0" rIns="0" bIns="0" anchor="t" anchorCtr="0"/>
          <a:p>
            <a:pPr marL="285750" indent="-285750" algn="just" eaLnBrk="1" hangingPunct="1">
              <a:lnSpc>
                <a:spcPct val="140000"/>
              </a:lnSpc>
              <a:spcBef>
                <a:spcPts val="200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SAN carries data between servers (or hosts) and storage devices through Fibre Channel network.</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285750" indent="-285750" algn="just" eaLnBrk="1" hangingPunct="1">
              <a:lnSpc>
                <a:spcPct val="140000"/>
              </a:lnSpc>
              <a:spcBef>
                <a:spcPts val="200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SAN enables storage consolidation and enables storage to be shared across multiple servers.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285750" indent="-285750" algn="just" eaLnBrk="1" hangingPunct="1">
              <a:lnSpc>
                <a:spcPct val="140000"/>
              </a:lnSpc>
              <a:spcBef>
                <a:spcPts val="200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This improves the utilization of storage resources compared to direct-attached storage architecture and reduces the total amount of storage an organization needs to purchase and manage.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285750" indent="-285750" algn="just" eaLnBrk="1" hangingPunct="1">
              <a:lnSpc>
                <a:spcPct val="140000"/>
              </a:lnSpc>
              <a:spcBef>
                <a:spcPts val="200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With consolidation, storage management becomes centralized and less complex, which further reduces the cost of managing information. </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285750" indent="-285750" algn="just" eaLnBrk="1" hangingPunct="1">
              <a:lnSpc>
                <a:spcPct val="140000"/>
              </a:lnSpc>
              <a:spcBef>
                <a:spcPts val="2000"/>
              </a:spcBef>
              <a:buClr>
                <a:srgbClr val="000000"/>
              </a:buClr>
              <a:buFont typeface="Noto Sans Symbols"/>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SAN also enables organizations to connect geographically dispersed servers and storage</a:t>
            </a:r>
            <a:endParaRPr lang="en-US" altLang="zh-CN" sz="18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Google Shape;305;p97"/>
          <p:cNvPicPr preferRelativeResize="0">
            <a:picLocks noChangeAspect="1"/>
          </p:cNvPicPr>
          <p:nvPr/>
        </p:nvPicPr>
        <p:blipFill>
          <a:blip r:embed="rId1"/>
          <a:stretch>
            <a:fillRect/>
          </a:stretch>
        </p:blipFill>
        <p:spPr>
          <a:xfrm>
            <a:off x="682625" y="900113"/>
            <a:ext cx="7600950" cy="5759450"/>
          </a:xfrm>
          <a:prstGeom prst="rect">
            <a:avLst/>
          </a:prstGeom>
          <a:noFill/>
          <a:ln w="9525">
            <a:noFill/>
          </a:ln>
        </p:spPr>
      </p:pic>
    </p:spTree>
  </p:cSld>
  <p:clrMapOvr>
    <a:masterClrMapping/>
  </p:clrMapOvr>
  <p:transition>
    <p:push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 name="Google Shape;310;p34"/>
          <p:cNvSpPr txBox="1">
            <a:spLocks noGrp="1"/>
          </p:cNvSpPr>
          <p:nvPr>
            <p:ph type="body" idx="1"/>
          </p:nvPr>
        </p:nvSpPr>
        <p:spPr>
          <a:xfrm>
            <a:off x="0" y="704850"/>
            <a:ext cx="9007475" cy="5848350"/>
          </a:xfrm>
        </p:spPr>
        <p:txBody>
          <a:bodyPr spcFirstLastPara="1" wrap="square" lIns="0" tIns="0" rIns="0" bIns="0" anchor="t" anchorCtr="0">
            <a:noAutofit/>
          </a:bodyPr>
          <a:p>
            <a:pPr marL="0" indent="-15875" algn="just" eaLnBrk="1" hangingPunct="1">
              <a:lnSpc>
                <a:spcPct val="150000"/>
              </a:lnSpc>
              <a:spcBef>
                <a:spcPts val="0"/>
              </a:spcBef>
              <a:buClr>
                <a:srgbClr val="000000"/>
              </a:buClr>
              <a:buFont typeface="Times New Roman" panose="02020603050405020304" pitchFamily="18" charset="0"/>
              <a:buChar char="❑"/>
            </a:pPr>
            <a:r>
              <a:rPr lang="en-US" altLang="x-none" sz="18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Scale-Out NAS</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Both unified and gateway NAS implementations provide the capability to scale up their resources based on data growth and rise in performance requirements. </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Scaling up these NAS devices involves adding CPUs, memory, and storage to the NAS device. </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Scalability is limited by the capacity of the NAS device to house and use additional NAS heads and storage.</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0"/>
              </a:spcBef>
              <a:buClr>
                <a:srgbClr val="000000"/>
              </a:buClr>
              <a:buFont typeface="Arial" panose="020B0604020202020204"/>
              <a:buNone/>
            </a:pPr>
            <a:endParaRPr lang="en-US" altLang="zh-CN"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15875" algn="just" eaLnBrk="1" hangingPunct="1">
              <a:lnSpc>
                <a:spcPct val="150000"/>
              </a:lnSpc>
              <a:buClr>
                <a:srgbClr val="000000"/>
              </a:buClr>
              <a:buFont typeface="Times New Roman" panose="02020603050405020304" pitchFamily="18" charset="0"/>
              <a:buChar char="❑"/>
            </a:pPr>
            <a:r>
              <a:rPr lang="en-US" altLang="x-none" sz="18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Scale-Out NAS Connectivity</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Scale-out NAS clusters use separate internal and external networks for back-end and front-end connectivity respectively. </a:t>
            </a:r>
            <a:endParaRPr lang="en-US" altLang="zh-CN"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58775"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internal network provides connections for intra cluster communication, and an external network connection enables clients to access and share file data.</a:t>
            </a:r>
            <a:endParaRPr lang="en-US" altLang="zh-CN" sz="18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Google Shape;315;p35"/>
          <p:cNvPicPr preferRelativeResize="0">
            <a:picLocks noChangeAspect="1"/>
          </p:cNvPicPr>
          <p:nvPr/>
        </p:nvPicPr>
        <p:blipFill>
          <a:blip r:embed="rId1"/>
          <a:stretch>
            <a:fillRect/>
          </a:stretch>
        </p:blipFill>
        <p:spPr>
          <a:xfrm>
            <a:off x="366713" y="842963"/>
            <a:ext cx="8216900" cy="5172075"/>
          </a:xfrm>
          <a:prstGeom prst="rect">
            <a:avLst/>
          </a:prstGeom>
          <a:noFill/>
          <a:ln w="9525">
            <a:noFill/>
          </a:ln>
        </p:spPr>
      </p:pic>
      <p:sp>
        <p:nvSpPr>
          <p:cNvPr id="56323" name="Google Shape;316;p35"/>
          <p:cNvSpPr/>
          <p:nvPr/>
        </p:nvSpPr>
        <p:spPr>
          <a:xfrm>
            <a:off x="1352550" y="6364288"/>
            <a:ext cx="6578600" cy="369887"/>
          </a:xfrm>
          <a:prstGeom prst="rect">
            <a:avLst/>
          </a:prstGeom>
          <a:noFill/>
          <a:ln w="9525">
            <a:noFill/>
          </a:ln>
        </p:spPr>
        <p:txBody>
          <a:bodyPr lIns="91425" tIns="45700" rIns="91425" bIns="45700">
            <a:spAutoFit/>
          </a:bodyPr>
          <a:p>
            <a:pPr algn="just">
              <a:buNone/>
            </a:pPr>
            <a:r>
              <a:rPr lang="en-US" altLang="x-none" sz="1800" b="1">
                <a:latin typeface="Times New Roman" panose="02020603050405020304" pitchFamily="18" charset="0"/>
                <a:cs typeface="Times New Roman" panose="02020603050405020304" pitchFamily="18" charset="0"/>
                <a:sym typeface="Times New Roman" panose="02020603050405020304" pitchFamily="18" charset="0"/>
              </a:rPr>
              <a:t>Scale-out NAS with dual internal and single external networks</a:t>
            </a:r>
            <a:endParaRPr lang="en-US" altLang="zh-CN">
              <a:latin typeface="Arial" panose="020B0604020202020204" pitchFamily="34" charset="0"/>
            </a:endParaRPr>
          </a:p>
        </p:txBody>
      </p:sp>
    </p:spTree>
  </p:cSld>
  <p:clrMapOvr>
    <a:masterClrMapping/>
  </p:clrMapOvr>
  <p:transition>
    <p:push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Google Shape;321;p36"/>
          <p:cNvSpPr>
            <a:spLocks noGrp="1"/>
          </p:cNvSpPr>
          <p:nvPr>
            <p:ph type="title"/>
          </p:nvPr>
        </p:nvSpPr>
        <p:spPr>
          <a:xfrm>
            <a:off x="101600" y="0"/>
            <a:ext cx="480060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File Sharing Protocols</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22" name="Google Shape;322;p36"/>
          <p:cNvSpPr txBox="1">
            <a:spLocks noGrp="1"/>
          </p:cNvSpPr>
          <p:nvPr>
            <p:ph type="body" idx="1"/>
          </p:nvPr>
        </p:nvSpPr>
        <p:spPr>
          <a:xfrm>
            <a:off x="231775" y="1143000"/>
            <a:ext cx="8680450" cy="5599113"/>
          </a:xfrm>
        </p:spPr>
        <p:txBody>
          <a:bodyPr spcFirstLastPara="1" wrap="square" lIns="0" tIns="0" rIns="0" bIns="0" anchor="t" anchorCtr="0">
            <a:normAutofit fontScale="92500" lnSpcReduction="20000"/>
          </a:bodyPr>
          <a:lstStyle/>
          <a:p>
            <a:pPr marL="457200" marR="0" lvl="0" indent="-334010" algn="l" defTabSz="914400" rtl="0" eaLnBrk="1" fontAlgn="auto" latinLnBrk="0" hangingPunct="1">
              <a:lnSpc>
                <a:spcPct val="150000"/>
              </a:lnSpc>
              <a:spcBef>
                <a:spcPts val="44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NAS devices enable users to share file data across different operating environments and provide a means for users to migrate transparently from one operating system to another.</a:t>
            </a:r>
            <a:endParaRPr kumimoji="0" sz="1800" b="0" i="0" u="none" strike="noStrike" kern="0" cap="none" spc="0" normalizeH="0" baseline="0" noProof="0" dirty="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88900" marR="0" lvl="0" indent="0" algn="ctr" defTabSz="914400" rtl="0" eaLnBrk="1" fontAlgn="auto" latinLnBrk="0" hangingPunct="1">
              <a:lnSpc>
                <a:spcPct val="150000"/>
              </a:lnSpc>
              <a:spcBef>
                <a:spcPts val="440"/>
              </a:spcBef>
              <a:spcAft>
                <a:spcPts val="0"/>
              </a:spcAft>
              <a:buClr>
                <a:schemeClr val="dk1"/>
              </a:buClr>
              <a:buSzPct val="122000"/>
              <a:buFont typeface="Arial" panose="020B0604020202020204"/>
              <a:buNone/>
              <a:defRPr/>
            </a:pPr>
            <a:r>
              <a:rPr kumimoji="0" lang="en-US" sz="1800" b="1"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	NFS</a:t>
            </a:r>
            <a:endParaRPr kumimoji="0" sz="1800" b="0" i="0" u="none" strike="noStrike" kern="0" cap="none" spc="0" normalizeH="0" baseline="0" noProof="0" dirty="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1"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NFS </a:t>
            </a: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is a client-server protocol for file sharing that is commonly used on UNIX systems. </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NFS was originally based on the connectionless </a:t>
            </a:r>
            <a:r>
              <a:rPr kumimoji="0" lang="en-US" sz="1800" b="0" i="1"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User Datagram Protocol </a:t>
            </a: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(UDP). </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It uses a machine-independent model to represent user data. </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It also uses Remote Procedure Call (RPC) as a method of inter-process communication between two computers. </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The NFS protocol provides a set of RPCs to access a remote file system for the following operations:</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1828800" marR="0" lvl="3"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Searching files and directories</a:t>
            </a:r>
            <a:endParaRPr kumimoji="0" sz="1800" b="0" i="0" u="none" strike="noStrike" kern="0" cap="none" spc="0" normalizeH="0" baseline="0" noProof="0" dirty="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1828800" marR="0" lvl="3"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Opening, reading, writing to, and closing a file</a:t>
            </a:r>
            <a:endParaRPr kumimoji="0" sz="1800" b="0" i="0" u="none" strike="noStrike" kern="0" cap="none" spc="0" normalizeH="0" baseline="0" noProof="0" dirty="0">
              <a:ln>
                <a:noFill/>
              </a:ln>
              <a:solidFill>
                <a:schemeClr val="lt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1828800" marR="0" lvl="3"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Changing file attributes</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1828800" marR="0" lvl="3" indent="-334010" algn="l" defTabSz="914400" rtl="0" eaLnBrk="1" fontAlgn="auto" latinLnBrk="0" hangingPunct="1">
              <a:lnSpc>
                <a:spcPct val="150000"/>
              </a:lnSpc>
              <a:spcBef>
                <a:spcPts val="360"/>
              </a:spcBef>
              <a:spcAft>
                <a:spcPts val="0"/>
              </a:spcAft>
              <a:buClr>
                <a:schemeClr val="dk1"/>
              </a:buClr>
              <a:buSzPct val="100000"/>
              <a:buFont typeface="Times New Roman" panose="02020603050405020304"/>
              <a:buChar char="●"/>
              <a:defRPr/>
            </a:pPr>
            <a:r>
              <a:rPr kumimoji="0" lang="en-US"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Modifying file links and directories</a:t>
            </a:r>
            <a:endParaRPr kumimoji="0" sz="1800" b="0" i="0" u="none" strike="noStrike" kern="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Google Shape;327;p98"/>
          <p:cNvSpPr>
            <a:spLocks noGrp="1"/>
          </p:cNvSpPr>
          <p:nvPr>
            <p:ph type="title"/>
          </p:nvPr>
        </p:nvSpPr>
        <p:spPr>
          <a:xfrm>
            <a:off x="61913" y="0"/>
            <a:ext cx="659765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File Sharing Protocols cont</a:t>
            </a:r>
            <a:r>
              <a:rPr lang="en-US" altLang="x-none" i="1">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rPr>
              <a:t>…</a:t>
            </a: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58371" name="Google Shape;328;p98"/>
          <p:cNvSpPr>
            <a:spLocks noGrp="1"/>
          </p:cNvSpPr>
          <p:nvPr>
            <p:ph type="body" idx="1"/>
          </p:nvPr>
        </p:nvSpPr>
        <p:spPr>
          <a:xfrm>
            <a:off x="231775" y="1143000"/>
            <a:ext cx="8680450" cy="5599113"/>
          </a:xfrm>
          <a:ln/>
        </p:spPr>
        <p:txBody>
          <a:bodyPr vert="horz" wrap="square" lIns="0" tIns="0" rIns="0" bIns="0" anchor="t" anchorCtr="0"/>
          <a:p>
            <a:pPr indent="-342900" eaLnBrk="1" hangingPunct="1">
              <a:lnSpc>
                <a:spcPct val="150000"/>
              </a:lnSpc>
              <a:buClr>
                <a:srgbClr val="000000"/>
              </a:buClr>
              <a:buFont typeface="Times New Roman" panose="02020603050405020304" pitchFamily="18" charset="0"/>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Three versions of NFS are in use:</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50000"/>
              </a:lnSpc>
              <a:spcBef>
                <a:spcPts val="365"/>
              </a:spcBef>
              <a:buClr>
                <a:srgbClr val="000000"/>
              </a:buClr>
              <a:buFont typeface="Noto Sans Symbols"/>
              <a:buChar char="■"/>
            </a:pPr>
            <a:r>
              <a:rPr lang="en-US" altLang="x-none" sz="18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NFS version 2 (NFSv2): </a:t>
            </a: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Uses UDP to provide a stateless network connection between a client and a server. Features, such as locking, are handled outside the protocol.</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50000"/>
              </a:lnSpc>
              <a:spcBef>
                <a:spcPts val="365"/>
              </a:spcBef>
              <a:buClr>
                <a:srgbClr val="000000"/>
              </a:buClr>
              <a:buFont typeface="Noto Sans Symbols"/>
              <a:buChar char="■"/>
            </a:pPr>
            <a:r>
              <a:rPr lang="en-US" altLang="x-none" sz="18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NFS version 3 (NFSv3): </a:t>
            </a: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most commonly used version, which uses UDP or TCP, and is based on the stateless protocol design. It includes some new features, such as a 64-bit file size, asynchronous writes, and additional file attributes to reduce refetching.</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eaLnBrk="1" hangingPunct="1">
              <a:lnSpc>
                <a:spcPct val="150000"/>
              </a:lnSpc>
              <a:spcBef>
                <a:spcPts val="365"/>
              </a:spcBef>
              <a:buClr>
                <a:srgbClr val="000000"/>
              </a:buClr>
              <a:buFont typeface="Noto Sans Symbols"/>
              <a:buChar char="■"/>
            </a:pPr>
            <a:r>
              <a:rPr lang="en-US" altLang="x-none" sz="18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NFS version 4 (NFSv4): </a:t>
            </a: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Uses TCP and is based on a stateful protocol design. It offers enhanced security. The latest NFS version 4.1 is the enhancement of NFSv4 and includes some new features, such as session model, parallel NFS (pNFS), and data retention.</a:t>
            </a:r>
            <a:endParaRPr lang="en-US" altLang="zh-CN" sz="18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Google Shape;333;p99"/>
          <p:cNvSpPr>
            <a:spLocks noGrp="1"/>
          </p:cNvSpPr>
          <p:nvPr>
            <p:ph type="title"/>
          </p:nvPr>
        </p:nvSpPr>
        <p:spPr>
          <a:xfrm>
            <a:off x="101600" y="0"/>
            <a:ext cx="6121400" cy="11430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NAS File Sharing Protocols cont</a:t>
            </a:r>
            <a:r>
              <a:rPr lang="en-US" altLang="x-none" i="1">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rPr>
              <a:t>…</a:t>
            </a:r>
            <a:r>
              <a:rPr lang="en-US" altLang="x-none" i="1">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34" name="Google Shape;334;p99"/>
          <p:cNvSpPr txBox="1">
            <a:spLocks noGrp="1"/>
          </p:cNvSpPr>
          <p:nvPr>
            <p:ph type="body" idx="1"/>
          </p:nvPr>
        </p:nvSpPr>
        <p:spPr>
          <a:xfrm>
            <a:off x="231775" y="1143000"/>
            <a:ext cx="8680450" cy="5599113"/>
          </a:xfrm>
        </p:spPr>
        <p:txBody>
          <a:bodyPr spcFirstLastPara="1" wrap="square" lIns="0" tIns="0" rIns="0" bIns="0" anchor="t" anchorCtr="0"/>
          <a:p>
            <a:pPr marL="0" indent="0" algn="ctr" eaLnBrk="1" hangingPunct="1">
              <a:lnSpc>
                <a:spcPct val="150000"/>
              </a:lnSpc>
              <a:buClr>
                <a:srgbClr val="FFFFFF"/>
              </a:buClr>
              <a:buFont typeface="Arial" panose="020B0604020202020204"/>
              <a:buNone/>
            </a:pPr>
            <a:r>
              <a:rPr lang="en-US" altLang="x-none" sz="18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CIFS</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CIFS is a client-server application protocol that enables client programs to make requests for files and services on remote computers over TCP/IP. It is a public, or open, variation of Server Message Block (SMB) protocol.</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CIFS provides the following features to ensure data integrity:</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It uses file and record locking to prevent users from overwriting the work of another user on a file or a record.</a:t>
            </a:r>
            <a:endParaRPr lang="en-US" altLang="zh-CN" sz="1800">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2" algn="just" eaLnBrk="1" hangingPunct="1">
              <a:lnSpc>
                <a:spcPct val="150000"/>
              </a:lnSpc>
              <a:spcBef>
                <a:spcPts val="365"/>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It supports fault tolerance and can automatically restore connections and reopen files that were open prior to an interruption.</a:t>
            </a:r>
            <a:endParaRPr lang="en-US" altLang="zh-CN"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algn="just" eaLnBrk="1" hangingPunct="1">
              <a:lnSpc>
                <a:spcPct val="150000"/>
              </a:lnSpc>
              <a:spcBef>
                <a:spcPts val="365"/>
              </a:spcBef>
              <a:buClr>
                <a:srgbClr val="FFFFFF"/>
              </a:buClr>
              <a:buFont typeface="Noto Sans Symbols"/>
              <a:buNone/>
            </a:pPr>
            <a:endParaRPr lang="en-US" altLang="zh-CN" sz="18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Google Shape;339;p37"/>
          <p:cNvSpPr>
            <a:spLocks noGrp="1"/>
          </p:cNvSpPr>
          <p:nvPr>
            <p:ph type="title"/>
          </p:nvPr>
        </p:nvSpPr>
        <p:spPr>
          <a:xfrm>
            <a:off x="457200" y="274638"/>
            <a:ext cx="7239000" cy="117316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sz="28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Object-Based Storage Devices</a:t>
            </a:r>
            <a:endParaRPr lang="en-US" altLang="zh-CN" sz="2800">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60419" name="Google Shape;340;p37"/>
          <p:cNvSpPr>
            <a:spLocks noGrp="1"/>
          </p:cNvSpPr>
          <p:nvPr>
            <p:ph type="body" idx="1"/>
          </p:nvPr>
        </p:nvSpPr>
        <p:spPr>
          <a:xfrm>
            <a:off x="346075" y="1266825"/>
            <a:ext cx="8229600" cy="4525963"/>
          </a:xfrm>
          <a:ln/>
        </p:spPr>
        <p:txBody>
          <a:bodyPr vert="horz" wrap="square" lIns="0" tIns="0" rIns="0" bIns="0" anchor="t" anchorCtr="0"/>
          <a:p>
            <a:pPr marL="0" indent="0" algn="just" eaLnBrk="1" hangingPunct="1">
              <a:lnSpc>
                <a:spcPct val="150000"/>
              </a:lnSpc>
              <a:buClr>
                <a:srgbClr val="000000"/>
              </a:buClr>
              <a:buFont typeface="Arial" panose="020B0604020202020204"/>
              <a:buNone/>
            </a:pP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OSD is a device that organizes and stores unstructured data, such as movies, office documents, and graphics, as objects. </a:t>
            </a:r>
            <a:endParaRPr lang="en-US" altLang="zh-CN">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buClr>
                <a:srgbClr val="000000"/>
              </a:buClr>
              <a:buFont typeface="Arial" panose="020B0604020202020204"/>
              <a:buNone/>
            </a:pP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Object-based storage provides a scalable, self-managed, protected, and shared storage option. </a:t>
            </a:r>
            <a:endParaRPr lang="en-US" altLang="zh-CN">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buClr>
                <a:srgbClr val="000000"/>
              </a:buClr>
              <a:buFont typeface="Arial" panose="020B0604020202020204"/>
              <a:buNone/>
            </a:pPr>
            <a:r>
              <a:rPr lang="en-US" altLang="x-none">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OSD stores data in the form of objects. OSD uses flat address space to store data. Therefore, there is no hierarchy of directories and files; as a result, a large number of objects can be stored in an OSD system </a:t>
            </a:r>
            <a:endParaRPr lang="en-US" altLang="zh-CN">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Google Shape;345;p38"/>
          <p:cNvPicPr preferRelativeResize="0">
            <a:picLocks noChangeAspect="1"/>
          </p:cNvPicPr>
          <p:nvPr/>
        </p:nvPicPr>
        <p:blipFill>
          <a:blip r:embed="rId1"/>
          <a:srcRect t="1842" r="6349" b="14075"/>
          <a:stretch>
            <a:fillRect/>
          </a:stretch>
        </p:blipFill>
        <p:spPr>
          <a:xfrm>
            <a:off x="149225" y="1016000"/>
            <a:ext cx="8750300" cy="5489575"/>
          </a:xfrm>
          <a:prstGeom prst="rect">
            <a:avLst/>
          </a:prstGeom>
          <a:noFill/>
          <a:ln w="9525">
            <a:noFill/>
          </a:ln>
        </p:spPr>
      </p:pic>
    </p:spTree>
  </p:cSld>
  <p:clrMapOvr>
    <a:masterClrMapping/>
  </p:clrMapOvr>
  <p:transition>
    <p:push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Google Shape;350;p39"/>
          <p:cNvSpPr>
            <a:spLocks noGrp="1"/>
          </p:cNvSpPr>
          <p:nvPr>
            <p:ph type="title"/>
          </p:nvPr>
        </p:nvSpPr>
        <p:spPr>
          <a:xfrm>
            <a:off x="82550" y="73025"/>
            <a:ext cx="6553200" cy="928688"/>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Object-Based Storage Architecture</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51" name="Google Shape;351;p39"/>
          <p:cNvSpPr txBox="1">
            <a:spLocks noGrp="1"/>
          </p:cNvSpPr>
          <p:nvPr>
            <p:ph type="body" idx="1"/>
          </p:nvPr>
        </p:nvSpPr>
        <p:spPr>
          <a:xfrm>
            <a:off x="295275" y="930275"/>
            <a:ext cx="8229600" cy="5260975"/>
          </a:xfrm>
        </p:spPr>
        <p:txBody>
          <a:bodyPr spcFirstLastPara="1" wrap="square" lIns="0" tIns="0" rIns="0" bIns="0" anchor="t" anchorCtr="0"/>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I/O in the traditional block access method passes through various layers in the I/O path.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I/O generated by an application passes through the file system, the channel, or network and reaches the disk drive.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When the file system receives the I/O from an application, the file system maps the incoming I/O to the disk blocks.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block interface is used for sending the I/O over the channel or network to the storage device. </a:t>
            </a:r>
            <a:endParaRPr lang="en-US" altLang="zh-CN"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lgn="just" eaLnBrk="1" hangingPunct="1">
              <a:lnSpc>
                <a:spcPct val="150000"/>
              </a:lnSpc>
              <a:spcBef>
                <a:spcPts val="0"/>
              </a:spcBef>
              <a:buClr>
                <a:srgbClr val="000000"/>
              </a:buClr>
              <a:buFont typeface="Arial" panose="020B0604020202020204"/>
              <a:buNone/>
            </a:pPr>
            <a:r>
              <a:rPr lang="en-US" altLang="x-none" sz="20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I/O is then written to the block allocated on the disk drive. </a:t>
            </a:r>
            <a:endParaRPr lang="en-US" altLang="zh-CN" sz="20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Google Shape;356;p40"/>
          <p:cNvPicPr preferRelativeResize="0">
            <a:picLocks noChangeAspect="1"/>
          </p:cNvPicPr>
          <p:nvPr/>
        </p:nvPicPr>
        <p:blipFill>
          <a:blip r:embed="rId1"/>
          <a:srcRect l="36198" t="11339" r="-15082"/>
          <a:stretch>
            <a:fillRect/>
          </a:stretch>
        </p:blipFill>
        <p:spPr>
          <a:xfrm>
            <a:off x="333375" y="111125"/>
            <a:ext cx="8693150" cy="6561138"/>
          </a:xfrm>
          <a:prstGeom prst="rect">
            <a:avLst/>
          </a:prstGeom>
          <a:noFill/>
          <a:ln w="9525">
            <a:noFill/>
          </a:ln>
        </p:spPr>
      </p:pic>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Google Shape;64;p12"/>
          <p:cNvPicPr preferRelativeResize="0">
            <a:picLocks noChangeAspect="1"/>
          </p:cNvPicPr>
          <p:nvPr/>
        </p:nvPicPr>
        <p:blipFill>
          <a:blip r:embed="rId1"/>
          <a:stretch>
            <a:fillRect/>
          </a:stretch>
        </p:blipFill>
        <p:spPr>
          <a:xfrm>
            <a:off x="1377950" y="103188"/>
            <a:ext cx="5978525" cy="6651625"/>
          </a:xfrm>
          <a:prstGeom prst="rect">
            <a:avLst/>
          </a:prstGeom>
          <a:noFill/>
          <a:ln w="9525">
            <a:noFill/>
          </a:ln>
        </p:spPr>
      </p:pic>
    </p:spTree>
  </p:cSld>
  <p:clrMapOvr>
    <a:masterClrMapping/>
  </p:clrMapOvr>
  <p:transition>
    <p:push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Google Shape;361;p42"/>
          <p:cNvSpPr>
            <a:spLocks noGrp="1"/>
          </p:cNvSpPr>
          <p:nvPr>
            <p:ph type="title"/>
          </p:nvPr>
        </p:nvSpPr>
        <p:spPr>
          <a:xfrm>
            <a:off x="476250" y="0"/>
            <a:ext cx="4800600" cy="736600"/>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Components of OSD</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62" name="Google Shape;362;p42"/>
          <p:cNvSpPr txBox="1">
            <a:spLocks noGrp="1"/>
          </p:cNvSpPr>
          <p:nvPr>
            <p:ph type="body" idx="1"/>
          </p:nvPr>
        </p:nvSpPr>
        <p:spPr>
          <a:xfrm>
            <a:off x="303213" y="736600"/>
            <a:ext cx="8383588" cy="6061075"/>
          </a:xfrm>
        </p:spPr>
        <p:txBody>
          <a:bodyPr spcFirstLastPara="1" wrap="square" lIns="0" tIns="0" rIns="0" bIns="0" anchor="t" anchorCtr="0">
            <a:noAutofit/>
          </a:bodyPr>
          <a:p>
            <a:pPr marL="0" indent="6350" algn="just" eaLnBrk="1" hangingPunct="1">
              <a:lnSpc>
                <a:spcPct val="115000"/>
              </a:lnSpc>
              <a:spcBef>
                <a:spcPts val="0"/>
              </a:spcBef>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system is typically composed of three key components: </a:t>
            </a:r>
            <a:endParaRPr lang="en-US" altLang="zh-CN"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nodes</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private network and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storage.</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6350" algn="just" eaLnBrk="1" hangingPunct="1">
              <a:lnSpc>
                <a:spcPct val="115000"/>
              </a:lnSpc>
              <a:spcBef>
                <a:spcPts val="0"/>
              </a:spcBef>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system is composed of one or more </a:t>
            </a:r>
            <a:r>
              <a:rPr lang="en-US" altLang="x-none" sz="21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nodes</a:t>
            </a: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a:t>
            </a:r>
            <a:endParaRPr lang="en-US" altLang="zh-CN"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6350" algn="just" eaLnBrk="1" hangingPunct="1">
              <a:lnSpc>
                <a:spcPct val="115000"/>
              </a:lnSpc>
              <a:spcBef>
                <a:spcPts val="0"/>
              </a:spcBef>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 node is a server that runs the OSD operating environment and provides services to store, retrieve, and manage data in the system. </a:t>
            </a:r>
            <a:endParaRPr lang="en-US" altLang="zh-CN"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6350" algn="just" eaLnBrk="1" hangingPunct="1">
              <a:lnSpc>
                <a:spcPct val="115000"/>
              </a:lnSpc>
              <a:spcBef>
                <a:spcPts val="0"/>
              </a:spcBef>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node has two key services: </a:t>
            </a:r>
            <a:endParaRPr lang="en-US" altLang="zh-CN"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metadata service - The metadata service is responsible for generating the object ID from the contents (and can also include other attributes of data) of a file. It also maintains the mapping of the object IDs and the file system namespace</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storage service - The storage service manages a set of disks on which the user data is stored. The OSD nodes connect to the storage via an internal network.</a:t>
            </a:r>
            <a:endParaRPr lang="en-US" altLang="zh-CN" sz="22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6350" algn="just" eaLnBrk="1" hangingPunct="1">
              <a:lnSpc>
                <a:spcPct val="150000"/>
              </a:lnSpc>
              <a:spcBef>
                <a:spcPts val="0"/>
              </a:spcBef>
              <a:buClr>
                <a:srgbClr val="FFFFFF"/>
              </a:buClr>
              <a:buFont typeface="Arial" panose="020B0604020202020204"/>
              <a:buNone/>
            </a:pPr>
            <a:endParaRPr lang="en-US" altLang="zh-CN">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8" name="Google Shape;367;p44"/>
          <p:cNvPicPr preferRelativeResize="0">
            <a:picLocks noChangeAspect="1"/>
          </p:cNvPicPr>
          <p:nvPr/>
        </p:nvPicPr>
        <p:blipFill>
          <a:blip r:embed="rId1"/>
          <a:srcRect l="16542" t="42906" r="1564"/>
          <a:stretch>
            <a:fillRect/>
          </a:stretch>
        </p:blipFill>
        <p:spPr>
          <a:xfrm>
            <a:off x="306388" y="3340100"/>
            <a:ext cx="8602662" cy="3025775"/>
          </a:xfrm>
          <a:prstGeom prst="rect">
            <a:avLst/>
          </a:prstGeom>
          <a:noFill/>
          <a:ln w="9525">
            <a:noFill/>
          </a:ln>
        </p:spPr>
      </p:pic>
      <p:sp>
        <p:nvSpPr>
          <p:cNvPr id="65539" name="Google Shape;368;p44"/>
          <p:cNvSpPr txBox="1"/>
          <p:nvPr/>
        </p:nvSpPr>
        <p:spPr>
          <a:xfrm>
            <a:off x="212725" y="760413"/>
            <a:ext cx="8604250" cy="2971800"/>
          </a:xfrm>
          <a:prstGeom prst="rect">
            <a:avLst/>
          </a:prstGeom>
          <a:noFill/>
          <a:ln w="9525">
            <a:noFill/>
          </a:ln>
        </p:spPr>
        <p:txBody>
          <a:bodyPr lIns="91425" tIns="91425" rIns="91425" bIns="91425">
            <a:spAutoFit/>
          </a:bodyPr>
          <a:p>
            <a:pPr marL="457200" indent="-355600" algn="just">
              <a:lnSpc>
                <a:spcPct val="115000"/>
              </a:lnSpc>
              <a:buFont typeface="Times New Roman" panose="02020603050405020304" pitchFamily="18" charset="0"/>
              <a:buChar char="➢"/>
            </a:pPr>
            <a:r>
              <a:rPr lang="en-US" altLang="x-none" sz="2000">
                <a:latin typeface="Times New Roman" panose="02020603050405020304" pitchFamily="18" charset="0"/>
                <a:cs typeface="Times New Roman" panose="02020603050405020304" pitchFamily="18" charset="0"/>
                <a:sym typeface="Times New Roman" panose="02020603050405020304" pitchFamily="18" charset="0"/>
              </a:rPr>
              <a:t>The internal network provides node-to-node connectivity and node-to-storage connectivity. </a:t>
            </a:r>
            <a:endParaRPr lang="en-US" altLang="zh-CN" sz="2000">
              <a:latin typeface="Times New Roman" panose="02020603050405020304" pitchFamily="18" charset="0"/>
              <a:cs typeface="Times New Roman" panose="02020603050405020304" pitchFamily="18" charset="0"/>
              <a:sym typeface="Times New Roman" panose="02020603050405020304" pitchFamily="18" charset="0"/>
            </a:endParaRPr>
          </a:p>
          <a:p>
            <a:pPr marL="457200" indent="-355600" algn="just">
              <a:lnSpc>
                <a:spcPct val="115000"/>
              </a:lnSpc>
              <a:buFont typeface="Times New Roman" panose="02020603050405020304" pitchFamily="18" charset="0"/>
              <a:buChar char="➢"/>
            </a:pPr>
            <a:r>
              <a:rPr lang="en-US" altLang="x-none" sz="2000">
                <a:latin typeface="Times New Roman" panose="02020603050405020304" pitchFamily="18" charset="0"/>
                <a:cs typeface="Times New Roman" panose="02020603050405020304" pitchFamily="18" charset="0"/>
                <a:sym typeface="Times New Roman" panose="02020603050405020304" pitchFamily="18" charset="0"/>
              </a:rPr>
              <a:t>The application server accesses the node to store and retrieve data over an external network. </a:t>
            </a:r>
            <a:endParaRPr lang="en-US" altLang="zh-CN" sz="2000">
              <a:latin typeface="Times New Roman" panose="02020603050405020304" pitchFamily="18" charset="0"/>
              <a:cs typeface="Times New Roman" panose="02020603050405020304" pitchFamily="18" charset="0"/>
              <a:sym typeface="Times New Roman" panose="02020603050405020304" pitchFamily="18" charset="0"/>
            </a:endParaRPr>
          </a:p>
          <a:p>
            <a:pPr marL="457200" indent="-355600" algn="just">
              <a:lnSpc>
                <a:spcPct val="115000"/>
              </a:lnSpc>
              <a:buFont typeface="Times New Roman" panose="02020603050405020304" pitchFamily="18" charset="0"/>
              <a:buChar char="➢"/>
            </a:pPr>
            <a:r>
              <a:rPr lang="en-US" altLang="x-none" sz="2000">
                <a:latin typeface="Times New Roman" panose="02020603050405020304" pitchFamily="18" charset="0"/>
                <a:cs typeface="Times New Roman" panose="02020603050405020304" pitchFamily="18" charset="0"/>
                <a:sym typeface="Times New Roman" panose="02020603050405020304" pitchFamily="18" charset="0"/>
              </a:rPr>
              <a:t>In some implementations, such as CAS, the metadata service might reside on the application server or on a separate server. </a:t>
            </a:r>
            <a:endParaRPr lang="en-US" altLang="zh-CN" sz="2000">
              <a:latin typeface="Times New Roman" panose="02020603050405020304" pitchFamily="18" charset="0"/>
              <a:cs typeface="Times New Roman" panose="02020603050405020304" pitchFamily="18" charset="0"/>
              <a:sym typeface="Times New Roman" panose="02020603050405020304" pitchFamily="18" charset="0"/>
            </a:endParaRPr>
          </a:p>
          <a:p>
            <a:pPr marL="457200" indent="-355600" algn="just">
              <a:lnSpc>
                <a:spcPct val="115000"/>
              </a:lnSpc>
              <a:buFont typeface="Times New Roman" panose="02020603050405020304" pitchFamily="18" charset="0"/>
              <a:buChar char="➢"/>
            </a:pPr>
            <a:r>
              <a:rPr lang="en-US" altLang="x-none" sz="2000">
                <a:latin typeface="Times New Roman" panose="02020603050405020304" pitchFamily="18" charset="0"/>
                <a:cs typeface="Times New Roman" panose="02020603050405020304" pitchFamily="18" charset="0"/>
                <a:sym typeface="Times New Roman" panose="02020603050405020304" pitchFamily="18" charset="0"/>
              </a:rPr>
              <a:t>OSD typically uses low-cost and high-density disk drives to store the objects. As more capacity is required, more disk drives can be added to the system.</a:t>
            </a:r>
            <a:endParaRPr lang="en-US" altLang="zh-CN" sz="2000">
              <a:latin typeface="Times New Roman" panose="02020603050405020304" pitchFamily="18" charset="0"/>
              <a:ea typeface="Times New Roman" panose="02020603050405020304" pitchFamily="18" charset="0"/>
              <a:sym typeface="Times New Roman" panose="02020603050405020304" pitchFamily="18" charset="0"/>
            </a:endParaRPr>
          </a:p>
        </p:txBody>
      </p:sp>
    </p:spTree>
  </p:cSld>
  <p:clrMapOvr>
    <a:masterClrMapping/>
  </p:clrMapOvr>
  <p:transition>
    <p:push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Google Shape;373;p45"/>
          <p:cNvSpPr>
            <a:spLocks noGrp="1"/>
          </p:cNvSpPr>
          <p:nvPr>
            <p:ph type="title"/>
          </p:nvPr>
        </p:nvSpPr>
        <p:spPr>
          <a:xfrm>
            <a:off x="346075" y="0"/>
            <a:ext cx="6629400" cy="769938"/>
          </a:xfrm>
          <a:ln/>
        </p:spPr>
        <p:txBody>
          <a:bodyPr vert="horz" wrap="square" lIns="0" tIns="0" rIns="0" bIns="0" anchor="ctr" anchorCtr="0"/>
          <a:p>
            <a:pPr eaLnBrk="1" hangingPunct="1">
              <a:buClr>
                <a:srgbClr val="C00000"/>
              </a:buClr>
              <a:buFont typeface="Times New Roman" panose="02020603050405020304" pitchFamily="18" charset="0"/>
              <a:buNone/>
            </a:pPr>
            <a:r>
              <a:rPr lang="en-US" altLang="x-none">
                <a:solidFill>
                  <a:srgbClr val="C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Object Storage and Retrieval in OSD</a:t>
            </a:r>
            <a:endParaRPr lang="en-US" altLang="zh-CN">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66563" name="Google Shape;374;p45"/>
          <p:cNvSpPr>
            <a:spLocks noGrp="1"/>
          </p:cNvSpPr>
          <p:nvPr>
            <p:ph type="body" idx="1"/>
          </p:nvPr>
        </p:nvSpPr>
        <p:spPr>
          <a:xfrm>
            <a:off x="457200" y="936625"/>
            <a:ext cx="8229600" cy="5616575"/>
          </a:xfrm>
          <a:ln/>
        </p:spPr>
        <p:txBody>
          <a:bodyPr vert="horz" wrap="square" lIns="0" tIns="0" rIns="0" bIns="0" anchor="t" anchorCtr="0"/>
          <a:p>
            <a:pPr marL="0" indent="6350" algn="just" eaLnBrk="1" hangingPunct="1">
              <a:lnSpc>
                <a:spcPct val="115000"/>
              </a:lnSpc>
              <a:spcBef>
                <a:spcPts val="0"/>
              </a:spcBef>
              <a:buClr>
                <a:srgbClr val="000000"/>
              </a:buClr>
              <a:buFont typeface="Times New Roman" panose="02020603050405020304" pitchFamily="18" charset="0"/>
              <a:buChar char="➢"/>
            </a:pPr>
            <a:r>
              <a:rPr lang="en-US" altLang="x-none"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process of storing objects in OSD is illustrated. The data storage process in an OSD system is as follows: </a:t>
            </a:r>
            <a:endParaRPr lang="en-US" altLang="zh-CN" sz="21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application server presents the file to be stored to the OSD node.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node divides the file into two parts: user data and metadata.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node generates the object ID using a specialized algorithm. The algorithm is executed against the contents of the user data to derive an ID unique to this data.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For future access, the OSD node stores the metadata and object ID using the metadata service.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The OSD node stores the user data (objects) in the storage device using the storage service. </a:t>
            </a:r>
            <a:endParaRPr lang="en-US" altLang="zh-CN"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61950" algn="just" eaLnBrk="1" hangingPunct="1">
              <a:lnSpc>
                <a:spcPct val="115000"/>
              </a:lnSpc>
              <a:spcBef>
                <a:spcPts val="0"/>
              </a:spcBef>
              <a:buClr>
                <a:srgbClr val="000000"/>
              </a:buClr>
              <a:buFont typeface="Times New Roman" panose="02020603050405020304" pitchFamily="18" charset="0"/>
              <a:buChar char="○"/>
            </a:pPr>
            <a:r>
              <a:rPr lang="en-US" altLang="x-none" sz="21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An acknowledgment is sent to the application server stating that the object is stored.</a:t>
            </a:r>
            <a:endParaRPr lang="en-US" altLang="zh-CN" sz="2100">
              <a:solidFill>
                <a:srgbClr val="FFFFFF"/>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Google Shape;379;p47"/>
          <p:cNvPicPr preferRelativeResize="0">
            <a:picLocks noChangeAspect="1"/>
          </p:cNvPicPr>
          <p:nvPr/>
        </p:nvPicPr>
        <p:blipFill>
          <a:blip r:embed="rId1"/>
          <a:srcRect l="19363" t="11197" r="1666"/>
          <a:stretch>
            <a:fillRect/>
          </a:stretch>
        </p:blipFill>
        <p:spPr>
          <a:xfrm>
            <a:off x="455613" y="1206500"/>
            <a:ext cx="8509000" cy="5567363"/>
          </a:xfrm>
          <a:prstGeom prst="rect">
            <a:avLst/>
          </a:prstGeom>
          <a:noFill/>
          <a:ln w="9525">
            <a:noFill/>
          </a:ln>
        </p:spPr>
      </p:pic>
    </p:spTree>
  </p:cSld>
  <p:clrMapOvr>
    <a:masterClrMapping/>
  </p:clrMapOvr>
  <p:transition>
    <p:push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10" name="Google Shape;384;gbeaab6c8fd_0_17"/>
          <p:cNvPicPr preferRelativeResize="0">
            <a:picLocks noChangeAspect="1"/>
          </p:cNvPicPr>
          <p:nvPr/>
        </p:nvPicPr>
        <p:blipFill>
          <a:blip r:embed="rId1"/>
          <a:srcRect l="19005" t="22028" r="10472" b="2969"/>
          <a:stretch>
            <a:fillRect/>
          </a:stretch>
        </p:blipFill>
        <p:spPr>
          <a:xfrm>
            <a:off x="315913" y="955675"/>
            <a:ext cx="8583612" cy="5511800"/>
          </a:xfrm>
          <a:prstGeom prst="rect">
            <a:avLst/>
          </a:prstGeom>
          <a:noFill/>
          <a:ln w="9525">
            <a:noFill/>
          </a:ln>
        </p:spPr>
      </p:pic>
    </p:spTree>
  </p:cSld>
  <p:clrMapOvr>
    <a:masterClrMapping/>
  </p:clrMapOvr>
  <p:transition>
    <p:push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Google Shape;389;p48"/>
          <p:cNvSpPr>
            <a:spLocks noGrp="1"/>
          </p:cNvSpPr>
          <p:nvPr>
            <p:ph type="title"/>
          </p:nvPr>
        </p:nvSpPr>
        <p:spPr>
          <a:xfrm>
            <a:off x="466725" y="-68262"/>
            <a:ext cx="6789738" cy="773112"/>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Benefits of Object-Based Storage</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69635" name="Google Shape;390;p48"/>
          <p:cNvSpPr>
            <a:spLocks noGrp="1"/>
          </p:cNvSpPr>
          <p:nvPr>
            <p:ph type="body" idx="1"/>
          </p:nvPr>
        </p:nvSpPr>
        <p:spPr>
          <a:xfrm>
            <a:off x="238125" y="922338"/>
            <a:ext cx="8667750" cy="5759450"/>
          </a:xfrm>
          <a:ln/>
        </p:spPr>
        <p:txBody>
          <a:bodyPr vert="horz" wrap="square" lIns="0" tIns="0" rIns="0" bIns="0" anchor="t" anchorCtr="0"/>
          <a:p>
            <a:pPr marL="0" indent="-12700" algn="just" eaLnBrk="1" hangingPunct="1">
              <a:lnSpc>
                <a:spcPct val="170000"/>
              </a:lnSpc>
              <a:spcBef>
                <a:spcPts val="275"/>
              </a:spcBef>
              <a:buClr>
                <a:srgbClr val="000000"/>
              </a:buClr>
              <a:buFont typeface="Arial" panose="020B0604020202020204" pitchFamily="34" charset="0"/>
              <a:buChar char="➢"/>
            </a:pPr>
            <a:r>
              <a:rPr lang="en-US" altLang="x-none" sz="16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Security and reliability</a:t>
            </a: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Data integrity and content authenticity are the key features of object-based storage devices. OSD uses specialized algorithms to create objects that provide strong data encryption capability. In OSD, request authentication is performed at the storage device rather than with an external authentication mechanism.</a:t>
            </a: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12700" algn="just" eaLnBrk="1" hangingPunct="1">
              <a:lnSpc>
                <a:spcPct val="170000"/>
              </a:lnSpc>
              <a:spcBef>
                <a:spcPts val="275"/>
              </a:spcBef>
              <a:buClr>
                <a:srgbClr val="000000"/>
              </a:buClr>
              <a:buFont typeface="Arial" panose="020B0604020202020204" pitchFamily="34" charset="0"/>
              <a:buChar char="➢"/>
            </a:pPr>
            <a:r>
              <a:rPr lang="en-US" altLang="x-none" sz="16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Platform independence</a:t>
            </a: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Objects are abstract containers of data, including metadata and attributes. This feature allows objects to be shared across heterogeneous platforms locally or remotely. This platform-independence capability makes object-based storage the best candidate for cloud computing environments. </a:t>
            </a: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12700" algn="just" eaLnBrk="1" hangingPunct="1">
              <a:lnSpc>
                <a:spcPct val="170000"/>
              </a:lnSpc>
              <a:spcBef>
                <a:spcPts val="275"/>
              </a:spcBef>
              <a:buClr>
                <a:srgbClr val="000000"/>
              </a:buClr>
              <a:buFont typeface="Arial" panose="020B0604020202020204" pitchFamily="34" charset="0"/>
              <a:buChar char="➢"/>
            </a:pPr>
            <a:r>
              <a:rPr lang="en-US" altLang="x-none" sz="16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Scalability:</a:t>
            </a: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Due to the use of flat address space, object-based storage can handle large amounts of data without impacting performance. Both storage and OSD nodes can be scaled independently in terms of performance and capacity. </a:t>
            </a: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12700" algn="just" eaLnBrk="1" hangingPunct="1">
              <a:lnSpc>
                <a:spcPct val="170000"/>
              </a:lnSpc>
              <a:spcBef>
                <a:spcPts val="275"/>
              </a:spcBef>
              <a:buClr>
                <a:srgbClr val="000000"/>
              </a:buClr>
              <a:buFont typeface="Arial" panose="020B0604020202020204" pitchFamily="34" charset="0"/>
              <a:buChar char="➢"/>
            </a:pPr>
            <a:r>
              <a:rPr lang="en-US" altLang="x-none" sz="1600" b="1">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Manageability</a:t>
            </a: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Object-based storage has an inherent intelligence to manage and protect objects. It uses self-healing capability to protect and replicate objects. Policy-based management capability helps OSD to handle routine jobs automatically.</a:t>
            </a:r>
            <a:endParaRPr lang="en-US" altLang="zh-CN" sz="1600">
              <a:solidFill>
                <a:srgbClr val="0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Google Shape;395;p49"/>
          <p:cNvSpPr>
            <a:spLocks noGrp="1"/>
          </p:cNvSpPr>
          <p:nvPr>
            <p:ph type="title"/>
          </p:nvPr>
        </p:nvSpPr>
        <p:spPr>
          <a:xfrm>
            <a:off x="457200" y="190500"/>
            <a:ext cx="6858000" cy="625475"/>
          </a:xfrm>
          <a:ln/>
        </p:spPr>
        <p:txBody>
          <a:bodyPr vert="horz" wrap="square" lIns="0" tIns="0" rIns="0" bIns="0" anchor="ctr" anchorCtr="0"/>
          <a:p>
            <a:pPr eaLnBrk="1" hangingPunct="1">
              <a:buClr>
                <a:srgbClr val="BF0000"/>
              </a:buClr>
              <a:buFont typeface="Times New Roman" panose="02020603050405020304" pitchFamily="18" charset="0"/>
              <a:buNone/>
            </a:pPr>
            <a:r>
              <a:rPr lang="en-US" altLang="x-none">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Content-Addressed Storage</a:t>
            </a:r>
            <a:endParaRPr lang="en-US" altLang="zh-CN">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396" name="Google Shape;396;p49"/>
          <p:cNvSpPr txBox="1">
            <a:spLocks noGrp="1"/>
          </p:cNvSpPr>
          <p:nvPr>
            <p:ph type="body" idx="1"/>
          </p:nvPr>
        </p:nvSpPr>
        <p:spPr>
          <a:xfrm>
            <a:off x="457200" y="919163"/>
            <a:ext cx="8229600" cy="5641975"/>
          </a:xfrm>
        </p:spPr>
        <p:txBody>
          <a:bodyPr spcFirstLastPara="1" wrap="square" lIns="0" tIns="0" rIns="0" bIns="0" anchor="t" anchorCtr="0">
            <a:normAutofit fontScale="85000" lnSpcReduction="10000"/>
          </a:bodyPr>
          <a:lstStyle/>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CAS is an object-based storage device designed for secure online storage and retrieval of fixed content. </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CAS stores user data and its attributes as an object. </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The stored object is assigned a globally unique address, known as a content address (CA). </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This address is derived from the object’s binary representation. </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CAS provides an optimized and centrally managed storage solution.</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2321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CAS provides all the features required for storing fixed content. The key features of CAS are as follows:</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Content authenticity</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Content integrity</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Location independence</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Single-instance storage (SIS)</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Retention enforcement</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a:p>
            <a:pPr marL="914400" marR="0" lvl="1" indent="-338455" algn="just" defTabSz="914400" rtl="0" eaLnBrk="1" fontAlgn="auto" latinLnBrk="0" hangingPunct="1">
              <a:lnSpc>
                <a:spcPct val="140000"/>
              </a:lnSpc>
              <a:spcBef>
                <a:spcPts val="405"/>
              </a:spcBef>
              <a:spcAft>
                <a:spcPts val="0"/>
              </a:spcAft>
              <a:buClr>
                <a:schemeClr val="dk1"/>
              </a:buClr>
              <a:buSzPct val="100000"/>
              <a:buFont typeface="Times New Roman" panose="02020603050405020304"/>
              <a:buChar char="–"/>
              <a:defRPr/>
            </a:pPr>
            <a:r>
              <a:rPr kumimoji="0" lang="en-US"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rPr>
              <a:t>Data protection</a:t>
            </a:r>
            <a:endParaRPr kumimoji="0" sz="2035" b="0"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Google Shape;401;p51"/>
          <p:cNvSpPr>
            <a:spLocks noGrp="1"/>
          </p:cNvSpPr>
          <p:nvPr>
            <p:ph type="body" idx="1"/>
          </p:nvPr>
        </p:nvSpPr>
        <p:spPr>
          <a:xfrm>
            <a:off x="457200" y="631825"/>
            <a:ext cx="8229600" cy="6115050"/>
          </a:xfrm>
          <a:ln/>
        </p:spPr>
        <p:txBody>
          <a:bodyPr vert="horz" wrap="square" lIns="0" tIns="0" rIns="0" bIns="0" anchor="t" anchorCtr="0"/>
          <a:p>
            <a:pPr marL="0" indent="0" algn="just" eaLnBrk="1" hangingPunct="1">
              <a:lnSpc>
                <a:spcPct val="150000"/>
              </a:lnSpc>
              <a:spcBef>
                <a:spcPts val="0"/>
              </a:spcBef>
              <a:buClr>
                <a:srgbClr val="000000"/>
              </a:buClr>
              <a:buFont typeface="Times New Roman" panose="02020603050405020304" pitchFamily="18" charset="0"/>
            </a:pPr>
            <a:r>
              <a:rPr lang="en-US" altLang="x-none"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 the remote replication option, data objects are copied to a secondary CAS at the remote location. In this case, the objects remain accessible from the secondary CAS if the primary CAS system fails.</a:t>
            </a:r>
            <a:endParaRPr lang="en-US" altLang="zh-CN" sz="16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30200" algn="just" eaLnBrk="1" hangingPunct="1">
              <a:lnSpc>
                <a:spcPct val="150000"/>
              </a:lnSpc>
              <a:spcBef>
                <a:spcPts val="0"/>
              </a:spcBef>
              <a:buClr>
                <a:srgbClr val="000000"/>
              </a:buClr>
              <a:buFont typeface="Arial" panose="020B0604020202020204"/>
              <a:buNone/>
            </a:pPr>
            <a:r>
              <a:rPr lang="en-US" altLang="x-none" sz="16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Fast record retrieval</a:t>
            </a: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CAS stores all objects on disks, which provides faster access to the objects compared to tapes and optical discs. n Load balancing: CAS distributes objects across multiple nodes to provide maximum throughput and availability. </a:t>
            </a:r>
            <a:endParaRPr lang="en-US" altLang="zh-CN"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30200" algn="just" eaLnBrk="1" hangingPunct="1">
              <a:lnSpc>
                <a:spcPct val="150000"/>
              </a:lnSpc>
              <a:spcBef>
                <a:spcPts val="0"/>
              </a:spcBef>
              <a:buClr>
                <a:srgbClr val="000000"/>
              </a:buClr>
              <a:buFont typeface="Arial" panose="020B0604020202020204"/>
              <a:buNone/>
            </a:pPr>
            <a:r>
              <a:rPr lang="en-US" altLang="x-none" sz="16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Scalability:</a:t>
            </a: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CAS allows the addition of more nodes to the cluster without any interruption to data access and with minimum administrative overhead. </a:t>
            </a:r>
            <a:endParaRPr lang="en-US" altLang="zh-CN"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30200" algn="just" eaLnBrk="1" hangingPunct="1">
              <a:lnSpc>
                <a:spcPct val="150000"/>
              </a:lnSpc>
              <a:spcBef>
                <a:spcPts val="0"/>
              </a:spcBef>
              <a:buClr>
                <a:srgbClr val="000000"/>
              </a:buClr>
              <a:buFont typeface="Arial" panose="020B0604020202020204"/>
              <a:buNone/>
            </a:pPr>
            <a:r>
              <a:rPr lang="en-US" altLang="x-none" sz="16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Event notification: </a:t>
            </a: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CAS continuously monitors the state of the system and raises an alert for any event that requires the administrator’s attention. The event notification is communicated to the administrator through SNMP, SMTP, or e-mail. </a:t>
            </a:r>
            <a:endParaRPr lang="en-US" altLang="zh-CN"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30200" algn="just" eaLnBrk="1" hangingPunct="1">
              <a:lnSpc>
                <a:spcPct val="150000"/>
              </a:lnSpc>
              <a:spcBef>
                <a:spcPts val="0"/>
              </a:spcBef>
              <a:buClr>
                <a:srgbClr val="000000"/>
              </a:buClr>
              <a:buFont typeface="Arial" panose="020B0604020202020204"/>
              <a:buNone/>
            </a:pPr>
            <a:r>
              <a:rPr lang="en-US" altLang="x-none" sz="16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Self diagnosis and repair</a:t>
            </a: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CAS automatically detects and repairs corrupted objects and alerts the administrator about the potential problem. CAS systems can be confi gured to alert remote support teams who can diagnose and repair the system remotely. </a:t>
            </a:r>
            <a:endParaRPr lang="en-US" altLang="zh-CN"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lvl="1" indent="-330200" algn="just" eaLnBrk="1" hangingPunct="1">
              <a:lnSpc>
                <a:spcPct val="150000"/>
              </a:lnSpc>
              <a:spcBef>
                <a:spcPts val="0"/>
              </a:spcBef>
              <a:buClr>
                <a:srgbClr val="000000"/>
              </a:buClr>
              <a:buFont typeface="Arial" panose="020B0604020202020204"/>
              <a:buNone/>
            </a:pPr>
            <a:r>
              <a:rPr lang="en-US" altLang="x-none" sz="1600" b="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Audit trails</a:t>
            </a:r>
            <a:r>
              <a:rPr lang="en-US" altLang="x-none" sz="16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CAS keeps track of management activities and any access or disposition of data. Audit trails are mandated by compliance requirements</a:t>
            </a:r>
            <a:endParaRPr lang="en-US" altLang="zh-CN" sz="16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Google Shape;406;gbeaab6c8fd_0_45"/>
          <p:cNvSpPr>
            <a:spLocks noGrp="1"/>
          </p:cNvSpPr>
          <p:nvPr>
            <p:ph type="title"/>
          </p:nvPr>
        </p:nvSpPr>
        <p:spPr>
          <a:xfrm>
            <a:off x="139700" y="-68262"/>
            <a:ext cx="7312025" cy="773112"/>
          </a:xfrm>
          <a:ln/>
        </p:spPr>
        <p:txBody>
          <a:bodyPr vert="horz" wrap="square" lIns="0" tIns="0" rIns="0" bIns="0" anchor="ctr" anchorCtr="0"/>
          <a:p>
            <a:pPr algn="just" eaLnBrk="1" hangingPunct="1">
              <a:lnSpc>
                <a:spcPct val="150000"/>
              </a:lnSpc>
              <a:buClr>
                <a:srgbClr val="000000"/>
              </a:buClr>
              <a:buFont typeface="Arial" panose="020B0604020202020204"/>
              <a:buNone/>
            </a:pPr>
            <a:r>
              <a:rPr lang="en-US" altLang="x-none" sz="24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Configuration and  Tracing of FC scan and iSCSI scan</a:t>
            </a:r>
            <a:endParaRPr lang="en-US" altLang="zh-CN" sz="2400">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07" name="Google Shape;407;gbeaab6c8fd_0_45"/>
          <p:cNvSpPr txBox="1">
            <a:spLocks noGrp="1"/>
          </p:cNvSpPr>
          <p:nvPr>
            <p:ph type="body" idx="1"/>
          </p:nvPr>
        </p:nvSpPr>
        <p:spPr>
          <a:xfrm>
            <a:off x="191800" y="606725"/>
            <a:ext cx="8667600" cy="5759400"/>
          </a:xfrm>
          <a:ln/>
          <a:effectLst/>
          <a:scene3d>
            <a:camera prst="orthographicFront"/>
            <a:lightRig rig="balanced" dir="t"/>
          </a:scene3d>
          <a:sp3d prstMaterial="plastic"/>
        </p:spPr>
        <p:txBody>
          <a:bodyPr spcFirstLastPara="1" wrap="square" lIns="0" tIns="0" rIns="0" bIns="0" anchor="t" anchorCtr="0">
            <a:noAutofit/>
          </a:bodyPr>
          <a:lstStyle/>
          <a:p>
            <a:pPr marL="0" marR="0" lvl="0" indent="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The basic steps to configure a FC setup are as follows:</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30200" algn="just" defTabSz="914400" rtl="0" eaLnBrk="1" fontAlgn="auto" latinLnBrk="0" hangingPunct="1">
              <a:lnSpc>
                <a:spcPct val="150000"/>
              </a:lnSpc>
              <a:spcBef>
                <a:spcPts val="1300"/>
              </a:spcBef>
              <a:spcAft>
                <a:spcPts val="0"/>
              </a:spcAft>
              <a:buClr>
                <a:schemeClr val="dk1"/>
              </a:buClr>
              <a:buSzPts val="1600"/>
              <a:buFont typeface="Times New Roman" panose="02020603050405020304"/>
              <a:buAutoNum type="arabicPeriod"/>
              <a:defRPr/>
            </a:pPr>
            <a:r>
              <a:rPr kumimoji="0" lang="en-US" sz="16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Configure FC switches</a:t>
            </a: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You can configure ports and zones according to the vendor-specific documentation for switches.</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30200" algn="just" defTabSz="914400" rtl="0" eaLnBrk="1" fontAlgn="auto" latinLnBrk="0" hangingPunct="1">
              <a:lnSpc>
                <a:spcPct val="150000"/>
              </a:lnSpc>
              <a:spcBef>
                <a:spcPts val="0"/>
              </a:spcBef>
              <a:spcAft>
                <a:spcPts val="0"/>
              </a:spcAft>
              <a:buClr>
                <a:schemeClr val="dk1"/>
              </a:buClr>
              <a:buSzPts val="1600"/>
              <a:buFont typeface="Times New Roman" panose="02020603050405020304"/>
              <a:buAutoNum type="arabicPeriod"/>
              <a:defRPr/>
            </a:pPr>
            <a:r>
              <a:rPr kumimoji="0" lang="en-US" sz="16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Configure storage devices</a:t>
            </a: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You can use LUN masking to enable specific LUNs to be seen by specific hosts. For more information about LUN masking, see your vendor-specific storage documentation.</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30200" algn="just" defTabSz="914400" rtl="0" eaLnBrk="1" fontAlgn="auto" latinLnBrk="0" hangingPunct="1">
              <a:lnSpc>
                <a:spcPct val="150000"/>
              </a:lnSpc>
              <a:spcBef>
                <a:spcPts val="0"/>
              </a:spcBef>
              <a:spcAft>
                <a:spcPts val="0"/>
              </a:spcAft>
              <a:buClr>
                <a:schemeClr val="dk1"/>
              </a:buClr>
              <a:buSzPts val="1600"/>
              <a:buFont typeface="Times New Roman" panose="02020603050405020304"/>
              <a:buAutoNum type="arabicPeriod"/>
              <a:defRPr/>
            </a:pPr>
            <a:r>
              <a:rPr kumimoji="0" lang="en-US" sz="16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Connect arrays</a:t>
            </a: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other storage devices, and Oracle Solaris hosts to a SAN.</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30200" algn="just" defTabSz="914400" rtl="0" eaLnBrk="1" fontAlgn="auto" latinLnBrk="0" hangingPunct="1">
              <a:lnSpc>
                <a:spcPct val="150000"/>
              </a:lnSpc>
              <a:spcBef>
                <a:spcPts val="0"/>
              </a:spcBef>
              <a:spcAft>
                <a:spcPts val="0"/>
              </a:spcAft>
              <a:buClr>
                <a:schemeClr val="dk1"/>
              </a:buClr>
              <a:buSzPts val="1600"/>
              <a:buFont typeface="Times New Roman" panose="02020603050405020304"/>
              <a:buAutoNum type="arabicPeriod"/>
              <a:defRPr/>
            </a:pPr>
            <a:r>
              <a:rPr kumimoji="0" lang="en-US" sz="16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Configured FC devices</a:t>
            </a: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are made available to the host automatically during installation, boot time, and run time.</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900"/>
              </a:spcBef>
              <a:spcAft>
                <a:spcPts val="0"/>
              </a:spcAft>
              <a:buClr>
                <a:schemeClr val="lt1"/>
              </a:buClr>
              <a:buSzPts val="2200"/>
              <a:buFont typeface="Arial" panose="020B0604020202020204"/>
              <a:buNone/>
              <a:defRPr/>
            </a:pP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If a new logical unit is added to a storage device during runtime, the new logical unit is configured automatically only if there is I/O traffic to another logical unit in the same storage device. A logical unit cannot be configured automatically if there is no I/O traffic. You can use the </a:t>
            </a:r>
            <a:r>
              <a:rPr kumimoji="0" lang="en-US" sz="1600" b="0" i="0" u="none" strike="noStrike" kern="0" cap="none" spc="0" normalizeH="0" baseline="0" noProof="0">
                <a:ln>
                  <a:noFill/>
                </a:ln>
                <a:solidFill>
                  <a:srgbClr val="444444"/>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cfgadm</a:t>
            </a: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command to manually probe the device.</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1300"/>
              </a:spcBef>
              <a:spcAft>
                <a:spcPts val="0"/>
              </a:spcAft>
              <a:buClr>
                <a:schemeClr val="lt1"/>
              </a:buClr>
              <a:buSzPts val="2200"/>
              <a:buFont typeface="Arial" panose="020B0604020202020204"/>
              <a:buNone/>
              <a:defRPr/>
            </a:pPr>
            <a:r>
              <a:rPr kumimoji="0" lang="en-US"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For example:</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6200" marR="76200" lvl="0" indent="0" algn="just" defTabSz="914400" rtl="0" eaLnBrk="1" fontAlgn="auto" latinLnBrk="0" hangingPunct="1">
              <a:lnSpc>
                <a:spcPct val="150000"/>
              </a:lnSpc>
              <a:spcBef>
                <a:spcPts val="1300"/>
              </a:spcBef>
              <a:spcAft>
                <a:spcPts val="0"/>
              </a:spcAft>
              <a:buClr>
                <a:schemeClr val="lt1"/>
              </a:buClr>
              <a:buSzPts val="2200"/>
              <a:buFont typeface="Arial" panose="020B0604020202020204"/>
              <a:buNone/>
              <a:defRPr/>
            </a:pPr>
            <a:r>
              <a:rPr kumimoji="0" lang="en-US" sz="1600" b="0" i="0" u="none" strike="noStrike" kern="0" cap="none" spc="0" normalizeH="0" baseline="0" noProof="0">
                <a:ln>
                  <a:noFill/>
                </a:ln>
                <a:solidFill>
                  <a:schemeClr val="dk1"/>
                </a:solidFill>
                <a:effectLst/>
                <a:highlight>
                  <a:srgbClr val="EFEFEF"/>
                </a:highlight>
                <a:uLnTx/>
                <a:uFillTx/>
                <a:latin typeface="Times New Roman" panose="02020603050405020304"/>
                <a:ea typeface="Times New Roman" panose="02020603050405020304"/>
                <a:cs typeface="Times New Roman" panose="02020603050405020304"/>
                <a:sym typeface="Times New Roman" panose="02020603050405020304"/>
              </a:rPr>
              <a:t># cfgadm -c configure c3::10000000c94c0cec</a:t>
            </a:r>
            <a:endParaRPr kumimoji="0" sz="1600" b="0" i="0" u="none" strike="noStrike" kern="0" cap="none" spc="0" normalizeH="0" baseline="0" noProof="0">
              <a:ln>
                <a:noFill/>
              </a:ln>
              <a:solidFill>
                <a:schemeClr val="dk1"/>
              </a:solidFill>
              <a:effectLst/>
              <a:highlight>
                <a:srgbClr val="EFEFE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342900" marR="0" lvl="0" indent="-355600" algn="just" defTabSz="914400" rtl="0" eaLnBrk="1" fontAlgn="auto" latinLnBrk="0" hangingPunct="1">
              <a:lnSpc>
                <a:spcPct val="150000"/>
              </a:lnSpc>
              <a:spcBef>
                <a:spcPts val="280"/>
              </a:spcBef>
              <a:spcAft>
                <a:spcPts val="0"/>
              </a:spcAft>
              <a:buClr>
                <a:schemeClr val="dk1"/>
              </a:buClr>
              <a:buSzPts val="1600"/>
              <a:buFont typeface="Times New Roman" panose="02020603050405020304"/>
              <a:buChar char="➢"/>
              <a:defRPr/>
            </a:pPr>
            <a:endParaRPr kumimoji="0" sz="1600" b="1" i="0" u="none" strike="noStrike" kern="0" cap="none" spc="0" normalizeH="0" baseline="0" noProof="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Google Shape;412;gbe9ec5d2a7_0_1"/>
          <p:cNvSpPr>
            <a:spLocks noGrp="1"/>
          </p:cNvSpPr>
          <p:nvPr>
            <p:ph type="title"/>
          </p:nvPr>
        </p:nvSpPr>
        <p:spPr>
          <a:xfrm>
            <a:off x="139700" y="-68262"/>
            <a:ext cx="7312025" cy="773112"/>
          </a:xfrm>
          <a:ln/>
        </p:spPr>
        <p:txBody>
          <a:bodyPr vert="horz" wrap="square" lIns="0" tIns="0" rIns="0" bIns="0" anchor="ctr" anchorCtr="0"/>
          <a:p>
            <a:pPr algn="just" eaLnBrk="1" hangingPunct="1">
              <a:lnSpc>
                <a:spcPct val="150000"/>
              </a:lnSpc>
              <a:buClr>
                <a:srgbClr val="000000"/>
              </a:buClr>
              <a:buFont typeface="Arial" panose="020B0604020202020204"/>
              <a:buNone/>
            </a:pPr>
            <a:r>
              <a:rPr lang="en-US" altLang="x-none" sz="24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Configuration and  Tracing of FC scan and iSCSI scan</a:t>
            </a:r>
            <a:endParaRPr lang="en-US" altLang="zh-CN" sz="2400">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13" name="Google Shape;413;gbe9ec5d2a7_0_1"/>
          <p:cNvSpPr txBox="1">
            <a:spLocks noGrp="1"/>
          </p:cNvSpPr>
          <p:nvPr>
            <p:ph type="body" idx="1"/>
          </p:nvPr>
        </p:nvSpPr>
        <p:spPr>
          <a:xfrm>
            <a:off x="191800" y="977925"/>
            <a:ext cx="8667600" cy="5759400"/>
          </a:xfrm>
          <a:ln/>
          <a:effectLst/>
          <a:scene3d>
            <a:camera prst="orthographicFront"/>
            <a:lightRig rig="balanced" dir="t"/>
          </a:scene3d>
          <a:sp3d prstMaterial="plastic"/>
        </p:spPr>
        <p:txBody>
          <a:bodyPr spcFirstLastPara="1" wrap="square" lIns="0" tIns="0" rIns="0" bIns="0" anchor="t" anchorCtr="0">
            <a:noAutofit/>
          </a:bodyPr>
          <a:lstStyle/>
          <a:p>
            <a:pPr marL="0" marR="0" lvl="0" indent="0" algn="just" defTabSz="914400" rtl="0" eaLnBrk="1" fontAlgn="auto" latinLnBrk="0" hangingPunct="1">
              <a:lnSpc>
                <a:spcPct val="150000"/>
              </a:lnSpc>
              <a:spcBef>
                <a:spcPts val="0"/>
              </a:spcBef>
              <a:spcAft>
                <a:spcPts val="0"/>
              </a:spcAft>
              <a:buClr>
                <a:schemeClr val="lt1"/>
              </a:buClr>
              <a:buSzPts val="2200"/>
              <a:buFont typeface="Arial" panose="020B0604020202020204"/>
              <a:buNone/>
              <a:defRPr/>
            </a:pPr>
            <a:r>
              <a:rPr kumimoji="0" lang="en-US" sz="1900" b="1" i="0" u="none" strike="noStrike" kern="0" cap="none" spc="0" normalizeH="0" baseline="0" noProof="0">
                <a:ln>
                  <a:noFill/>
                </a:ln>
                <a:solidFill>
                  <a:srgbClr val="252525"/>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Configuring Authentication in an iSCSI-Based Storage Network</a:t>
            </a:r>
            <a:endParaRPr kumimoji="0" sz="1900" b="1" i="0" u="none" strike="noStrike" kern="0" cap="none" spc="0" normalizeH="0" baseline="0" noProof="0">
              <a:ln>
                <a:noFill/>
              </a:ln>
              <a:solidFill>
                <a:srgbClr val="252525"/>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just" defTabSz="914400" rtl="0" eaLnBrk="1" fontAlgn="auto" latinLnBrk="0" hangingPunct="1">
              <a:lnSpc>
                <a:spcPct val="150000"/>
              </a:lnSpc>
              <a:spcBef>
                <a:spcPts val="1400"/>
              </a:spcBef>
              <a:spcAft>
                <a:spcPts val="0"/>
              </a:spcAft>
              <a:buClr>
                <a:schemeClr val="dk1"/>
              </a:buClr>
              <a:buSzPts val="1900"/>
              <a:buFont typeface="Arial" panose="020B0604020202020204"/>
              <a:buChar char="➢"/>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 a secure environment, authentication for your iSCSI devices is not required because only trusted initiators can access the targets.</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just" defTabSz="914400" rtl="0" eaLnBrk="1" fontAlgn="auto" latinLnBrk="0" hangingPunct="1">
              <a:lnSpc>
                <a:spcPct val="150000"/>
              </a:lnSpc>
              <a:spcBef>
                <a:spcPts val="0"/>
              </a:spcBef>
              <a:spcAft>
                <a:spcPts val="0"/>
              </a:spcAft>
              <a:buClr>
                <a:schemeClr val="dk1"/>
              </a:buClr>
              <a:buSzPts val="1900"/>
              <a:buFont typeface="Arial" panose="020B0604020202020204"/>
              <a:buChar char="➢"/>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 a less secure environment, the target cannot determine if a connection request is from a given host. </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just" defTabSz="914400" rtl="0" eaLnBrk="1" fontAlgn="auto" latinLnBrk="0" hangingPunct="1">
              <a:lnSpc>
                <a:spcPct val="150000"/>
              </a:lnSpc>
              <a:spcBef>
                <a:spcPts val="0"/>
              </a:spcBef>
              <a:spcAft>
                <a:spcPts val="0"/>
              </a:spcAft>
              <a:buClr>
                <a:schemeClr val="dk1"/>
              </a:buClr>
              <a:buSzPts val="1900"/>
              <a:buFont typeface="Arial" panose="020B0604020202020204"/>
              <a:buChar char="➢"/>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In this case, the target can authenticate an initiator by using the Challenge-Handshake Authentication Protocol (CHAP).</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just" defTabSz="914400" rtl="0" eaLnBrk="1" fontAlgn="auto" latinLnBrk="0" hangingPunct="1">
              <a:lnSpc>
                <a:spcPct val="150000"/>
              </a:lnSpc>
              <a:spcBef>
                <a:spcPts val="0"/>
              </a:spcBef>
              <a:spcAft>
                <a:spcPts val="0"/>
              </a:spcAft>
              <a:buClr>
                <a:schemeClr val="dk1"/>
              </a:buClr>
              <a:buSzPts val="1900"/>
              <a:buFont typeface="Arial" panose="020B0604020202020204"/>
              <a:buChar char="➢"/>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CHAP authentication uses the notion of challenge and response, which means that the target challenges the initiator to prove its identity. </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just" defTabSz="914400" rtl="0" eaLnBrk="1" fontAlgn="auto" latinLnBrk="0" hangingPunct="1">
              <a:lnSpc>
                <a:spcPct val="150000"/>
              </a:lnSpc>
              <a:spcBef>
                <a:spcPts val="0"/>
              </a:spcBef>
              <a:spcAft>
                <a:spcPts val="0"/>
              </a:spcAft>
              <a:buClr>
                <a:schemeClr val="dk1"/>
              </a:buClr>
              <a:buSzPts val="1900"/>
              <a:buFont typeface="Arial" panose="020B0604020202020204"/>
              <a:buChar char="➢"/>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For the challenge and response method to work, the target must know the initiator's secret key, and the initiator must be set up to respond to a challenge. </a:t>
            </a:r>
            <a:endParaRPr kumimoji="0" sz="16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Google Shape;69;gb454ada636_0_44"/>
          <p:cNvSpPr txBox="1"/>
          <p:nvPr/>
        </p:nvSpPr>
        <p:spPr>
          <a:xfrm>
            <a:off x="391375" y="1076450"/>
            <a:ext cx="8276400" cy="5159700"/>
          </a:xfrm>
          <a:prstGeom prst="rect">
            <a:avLst/>
          </a:prstGeom>
          <a:noFill/>
          <a:ln>
            <a:noFill/>
          </a:ln>
        </p:spPr>
        <p:txBody>
          <a:bodyPr spcFirstLastPara="1" wrap="square" lIns="91425" tIns="91425" rIns="91425" bIns="91425" anchor="t" anchorCtr="0">
            <a:spAutoFit/>
          </a:bodyPr>
          <a:lstStyle/>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The FC SAN was a simple grouping of hosts and storage devices connected to a network using an FC hub as a connectivity device. </a:t>
            </a:r>
            <a:endParaRPr kumimoji="0"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This configuration of an FC SAN is known as a Fibre Channel Arbitrated Storage Networking Technologies Loop (FC-AL). </a:t>
            </a:r>
            <a:endParaRPr kumimoji="0"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Use of hubs resulted in isolated FC-AL SAN islands because hubs provide limited connectivity and bandwidth. </a:t>
            </a:r>
            <a:endParaRPr kumimoji="0"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The inherent limitations associated with hubs gave way to high-performance FC switches. </a:t>
            </a:r>
            <a:endParaRPr kumimoji="0"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Use of switches in SAN improved connectivity and performance and enabled FC SANs to be highly scalable. </a:t>
            </a:r>
            <a:endParaRPr kumimoji="0"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00050" marR="0" indent="-285750" algn="just" defTabSz="914400" fontAlgn="auto">
              <a:lnSpc>
                <a:spcPct val="170000"/>
              </a:lnSpc>
              <a:spcBef>
                <a:spcPts val="0"/>
              </a:spcBef>
              <a:spcAft>
                <a:spcPts val="0"/>
              </a:spcAft>
              <a:buClr>
                <a:srgbClr val="222222"/>
              </a:buClr>
              <a:buSzPts val="1800"/>
              <a:buFont typeface="Noto Sans Symbols"/>
              <a:buChar char="❑"/>
              <a:defRPr/>
            </a:pPr>
            <a:r>
              <a:rPr kumimoji="0" lang="en-US" sz="1800" kern="0" cap="none" spc="0" normalizeH="0" baseline="0" noProof="0">
                <a:solidFill>
                  <a:srgbClr val="000000"/>
                </a:solidFill>
                <a:latin typeface="Times New Roman" panose="02020603050405020304"/>
                <a:ea typeface="Times New Roman" panose="02020603050405020304"/>
                <a:cs typeface="Times New Roman" panose="02020603050405020304"/>
                <a:sym typeface="Times New Roman" panose="02020603050405020304"/>
              </a:rPr>
              <a:t>This enhanced data accessibility to applications across the enterprise.</a:t>
            </a:r>
            <a:endParaRPr kumimoji="0" sz="1800" kern="0" cap="none" spc="0" normalizeH="0" baseline="0" noProof="0">
              <a:solidFill>
                <a:srgbClr val="22222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Google Shape;418;gbe9ec5d2a7_0_7"/>
          <p:cNvSpPr>
            <a:spLocks noGrp="1"/>
          </p:cNvSpPr>
          <p:nvPr>
            <p:ph type="title"/>
          </p:nvPr>
        </p:nvSpPr>
        <p:spPr>
          <a:xfrm>
            <a:off x="139700" y="-68262"/>
            <a:ext cx="7312025" cy="773112"/>
          </a:xfrm>
          <a:ln/>
        </p:spPr>
        <p:txBody>
          <a:bodyPr vert="horz" wrap="square" lIns="0" tIns="0" rIns="0" bIns="0" anchor="ctr" anchorCtr="0"/>
          <a:p>
            <a:pPr algn="just" eaLnBrk="1" hangingPunct="1">
              <a:lnSpc>
                <a:spcPct val="150000"/>
              </a:lnSpc>
              <a:buClr>
                <a:srgbClr val="000000"/>
              </a:buClr>
              <a:buFont typeface="Arial" panose="020B0604020202020204"/>
              <a:buNone/>
            </a:pPr>
            <a:r>
              <a:rPr lang="en-US" altLang="x-none" sz="24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Configuration and  Tracing of FC scan and iSCSI scan</a:t>
            </a:r>
            <a:endParaRPr lang="en-US" altLang="zh-CN" sz="2400">
              <a:solidFill>
                <a:srgbClr val="BF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419" name="Google Shape;419;gbe9ec5d2a7_0_7"/>
          <p:cNvSpPr txBox="1">
            <a:spLocks noGrp="1"/>
          </p:cNvSpPr>
          <p:nvPr>
            <p:ph type="body" idx="1"/>
          </p:nvPr>
        </p:nvSpPr>
        <p:spPr>
          <a:xfrm>
            <a:off x="191800" y="977925"/>
            <a:ext cx="8667600" cy="5759400"/>
          </a:xfrm>
          <a:ln/>
          <a:effectLst/>
          <a:scene3d>
            <a:camera prst="orthographicFront"/>
            <a:lightRig rig="balanced" dir="t"/>
          </a:scene3d>
          <a:sp3d prstMaterial="plastic"/>
        </p:spPr>
        <p:txBody>
          <a:bodyPr spcFirstLastPara="1" wrap="square" lIns="0" tIns="0" rIns="0" bIns="0" anchor="t" anchorCtr="0">
            <a:noAutofit/>
          </a:bodyPr>
          <a:lstStyle/>
          <a:p>
            <a:pPr marL="0" marR="0" lvl="0" indent="0" algn="just" defTabSz="914400" rtl="0" eaLnBrk="1" fontAlgn="auto" latinLnBrk="0" hangingPunct="1">
              <a:lnSpc>
                <a:spcPct val="150000"/>
              </a:lnSpc>
              <a:spcBef>
                <a:spcPts val="200"/>
              </a:spcBef>
              <a:spcAft>
                <a:spcPts val="0"/>
              </a:spcAft>
              <a:buClr>
                <a:schemeClr val="lt1"/>
              </a:buClr>
              <a:buSzPts val="2200"/>
              <a:buFont typeface="Arial" panose="020B0604020202020204"/>
              <a:buNone/>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iSCSI supports unidirectional and bidirectional authentication as follows:</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49250" algn="just" defTabSz="914400" rtl="0" eaLnBrk="1" fontAlgn="auto" latinLnBrk="0" hangingPunct="1">
              <a:lnSpc>
                <a:spcPct val="150000"/>
              </a:lnSpc>
              <a:spcBef>
                <a:spcPts val="1300"/>
              </a:spcBef>
              <a:spcAft>
                <a:spcPts val="0"/>
              </a:spcAft>
              <a:buClr>
                <a:schemeClr val="dk1"/>
              </a:buClr>
              <a:buSzPts val="1900"/>
              <a:buFont typeface="Arial" panose="020B0604020202020204"/>
              <a:buChar char="●"/>
              <a:defRPr/>
            </a:pPr>
            <a:r>
              <a:rPr kumimoji="0" lang="en-US" sz="19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Unidirectional</a:t>
            </a: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authentication enables the target to authenticate the identity of the initiator or the initiator to authenticate the identity of the target.</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711200" marR="0" lvl="0" indent="-349250" algn="just" defTabSz="914400" rtl="0" eaLnBrk="1" fontAlgn="auto" latinLnBrk="0" hangingPunct="1">
              <a:lnSpc>
                <a:spcPct val="150000"/>
              </a:lnSpc>
              <a:spcBef>
                <a:spcPts val="0"/>
              </a:spcBef>
              <a:spcAft>
                <a:spcPts val="0"/>
              </a:spcAft>
              <a:buClr>
                <a:schemeClr val="dk1"/>
              </a:buClr>
              <a:buSzPts val="1900"/>
              <a:buFont typeface="Arial" panose="020B0604020202020204"/>
              <a:buChar char="●"/>
              <a:defRPr/>
            </a:pPr>
            <a:r>
              <a:rPr kumimoji="0" lang="en-US" sz="1900" b="1"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Bidirectional</a:t>
            </a: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 authentication adds a second level of security by adding authentication on both directions.</a:t>
            </a:r>
            <a:endParaRPr kumimoji="0"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defTabSz="914400" rtl="0" eaLnBrk="1" fontAlgn="auto" latinLnBrk="0" hangingPunct="1">
              <a:lnSpc>
                <a:spcPct val="150000"/>
              </a:lnSpc>
              <a:spcBef>
                <a:spcPts val="900"/>
              </a:spcBef>
              <a:spcAft>
                <a:spcPts val="1300"/>
              </a:spcAft>
              <a:buClr>
                <a:schemeClr val="lt1"/>
              </a:buClr>
              <a:buSzPts val="2200"/>
              <a:buFont typeface="Arial" panose="020B0604020202020204"/>
              <a:buNone/>
              <a:defRPr/>
            </a:pPr>
            <a:r>
              <a:rPr kumimoji="0" lang="en-US" sz="1900" b="0" i="0" u="none" strike="noStrike" kern="0" cap="none" spc="0" normalizeH="0" baseline="0" noProof="0">
                <a:ln>
                  <a:noFill/>
                </a:ln>
                <a:solidFill>
                  <a:schemeClr val="dk1"/>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rPr>
              <a:t>You can simplify CHAP secret key management by using a third-party RADIUS server, which acts as a centralized authentication service. When you use RADIUS, the RADIUS server stores the set of node names and matching CHAP secret keys. The system performing the authentication forwards the node name of the requester and the supplied secret of the requester to the RADIUS server. The RADIUS server confirms whether the secret key is the appropriate key to authenticate the given node name.</a:t>
            </a:r>
            <a:endParaRPr kumimoji="0" sz="1900" b="1" i="0" u="none" strike="noStrike" kern="0" cap="none" spc="0" normalizeH="0" baseline="0" noProof="0">
              <a:ln>
                <a:noFill/>
              </a:ln>
              <a:solidFill>
                <a:srgbClr val="252525"/>
              </a:solidFill>
              <a:effectLst/>
              <a:highlight>
                <a:srgbClr val="FFFFFF"/>
              </a:highlight>
              <a:uLnTx/>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Google Shape;74;p13"/>
          <p:cNvPicPr preferRelativeResize="0">
            <a:picLocks noChangeAspect="1"/>
          </p:cNvPicPr>
          <p:nvPr/>
        </p:nvPicPr>
        <p:blipFill>
          <a:blip r:embed="rId1"/>
          <a:stretch>
            <a:fillRect/>
          </a:stretch>
        </p:blipFill>
        <p:spPr>
          <a:xfrm>
            <a:off x="327025" y="855663"/>
            <a:ext cx="7902575" cy="5800725"/>
          </a:xfrm>
          <a:prstGeom prst="rect">
            <a:avLst/>
          </a:prstGeom>
          <a:noFill/>
          <a:ln w="9525">
            <a:noFill/>
          </a:ln>
        </p:spPr>
      </p:pic>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Google Shape;79;p14"/>
          <p:cNvSpPr>
            <a:spLocks noGrp="1"/>
          </p:cNvSpPr>
          <p:nvPr>
            <p:ph type="title"/>
          </p:nvPr>
        </p:nvSpPr>
        <p:spPr>
          <a:xfrm>
            <a:off x="457200" y="274638"/>
            <a:ext cx="7696200" cy="1173162"/>
          </a:xfrm>
          <a:ln/>
        </p:spPr>
        <p:txBody>
          <a:bodyPr vert="horz" wrap="square" lIns="0" tIns="0" rIns="0" bIns="0" anchor="ctr" anchorCtr="0"/>
          <a:p>
            <a:pPr algn="l" eaLnBrk="1" hangingPunct="1">
              <a:lnSpc>
                <a:spcPct val="150000"/>
              </a:lnSpc>
              <a:spcBef>
                <a:spcPts val="1800"/>
              </a:spcBef>
              <a:spcAft>
                <a:spcPts val="1100"/>
              </a:spcAft>
              <a:buClr>
                <a:srgbClr val="BF0000"/>
              </a:buClr>
              <a:buFont typeface="Times New Roman" panose="02020603050405020304" pitchFamily="18" charset="0"/>
              <a:buNone/>
            </a:pPr>
            <a:r>
              <a:rPr lang="en-US" altLang="x-none" sz="2800">
                <a:solidFill>
                  <a:srgbClr val="BF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Components of FC SAN</a:t>
            </a:r>
            <a:endParaRPr lang="en-US" altLang="zh-CN" sz="3000">
              <a:solidFill>
                <a:srgbClr val="C00000"/>
              </a:solidFill>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80" name="Google Shape;80;p14"/>
          <p:cNvSpPr txBox="1">
            <a:spLocks noGrp="1"/>
          </p:cNvSpPr>
          <p:nvPr>
            <p:ph type="body" idx="1"/>
          </p:nvPr>
        </p:nvSpPr>
        <p:spPr/>
        <p:txBody>
          <a:bodyPr spcFirstLastPara="1" wrap="square" lIns="0" tIns="0" rIns="0" bIns="0" anchor="t" anchorCtr="0"/>
          <a:p>
            <a:pPr marL="0" indent="25400" algn="just" eaLnBrk="1" hangingPunct="1">
              <a:lnSpc>
                <a:spcPct val="140000"/>
              </a:lnSpc>
              <a:spcBef>
                <a:spcPts val="1800"/>
              </a:spcBef>
              <a:buClr>
                <a:srgbClr val="000000"/>
              </a:buClr>
              <a:buFont typeface="Times New Roman" panose="02020603050405020304" pitchFamily="18" charset="0"/>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SAN is a network of servers and shared storage devices. Servers and storage are the end points or devices in the SAN (called nodes). </a:t>
            </a:r>
            <a:endParaRPr lang="en-US" altLang="zh-CN"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25400" algn="just" eaLnBrk="1" hangingPunct="1">
              <a:lnSpc>
                <a:spcPct val="140000"/>
              </a:lnSpc>
              <a:spcBef>
                <a:spcPts val="1800"/>
              </a:spcBef>
              <a:buClr>
                <a:srgbClr val="000000"/>
              </a:buClr>
              <a:buFont typeface="Times New Roman" panose="02020603050405020304" pitchFamily="18" charset="0"/>
              <a:buChar char="❏"/>
            </a:pPr>
            <a:r>
              <a:rPr lang="en-US" altLang="x-none" sz="1800">
                <a:solidFill>
                  <a:srgbClr val="000000"/>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FC SAN infrastructure consists of node ports, cables, connectors, and interconnecting devices (such as FC switches or hubs), along with SAN management software.</a:t>
            </a:r>
            <a:endParaRPr lang="en-US" altLang="zh-CN">
              <a:solidFill>
                <a:srgbClr val="FFFFFF"/>
              </a:solidFill>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800100" lvl="1" indent="-317500" algn="just" eaLnBrk="1" hangingPunct="1">
              <a:lnSpc>
                <a:spcPct val="140000"/>
              </a:lnSpc>
              <a:spcBef>
                <a:spcPts val="180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Node Ports</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800100" lvl="1" indent="-317500" algn="just" eaLnBrk="1" hangingPunct="1">
              <a:lnSpc>
                <a:spcPct val="140000"/>
              </a:lnSpc>
              <a:spcBef>
                <a:spcPts val="180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Cables and Connectors</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800100" lvl="1" indent="-317500" algn="just" eaLnBrk="1" hangingPunct="1">
              <a:lnSpc>
                <a:spcPct val="140000"/>
              </a:lnSpc>
              <a:spcBef>
                <a:spcPts val="180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Interconnect Devices</a:t>
            </a:r>
            <a:endParaRPr lang="en-US" altLang="zh-CN" sz="2800">
              <a:solidFill>
                <a:srgbClr val="FFFFFF"/>
              </a:solidFill>
              <a:latin typeface="Calibri" panose="020F0502020204030204" pitchFamily="34" charset="0"/>
              <a:ea typeface="Arial" panose="020B0604020202020204"/>
              <a:cs typeface="Calibri" panose="020F0502020204030204" pitchFamily="34" charset="0"/>
              <a:sym typeface="Calibri" panose="020F0502020204030204" pitchFamily="34" charset="0"/>
            </a:endParaRPr>
          </a:p>
          <a:p>
            <a:pPr marL="800100" lvl="1" indent="-317500" algn="just" eaLnBrk="1" hangingPunct="1">
              <a:lnSpc>
                <a:spcPct val="140000"/>
              </a:lnSpc>
              <a:spcBef>
                <a:spcPts val="1800"/>
              </a:spcBef>
              <a:buClr>
                <a:srgbClr val="000000"/>
              </a:buClr>
              <a:buFont typeface="Times New Roman" panose="02020603050405020304" pitchFamily="18" charset="0"/>
              <a:buChar char="❏"/>
            </a:pPr>
            <a:r>
              <a:rPr lang="en-US" altLang="x-none" sz="180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SAN Management Software</a:t>
            </a:r>
            <a:endParaRPr lang="en-US" altLang="zh-CN" sz="180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Tree>
  </p:cSld>
  <p:clrMapOvr>
    <a:masterClrMapping/>
  </p:clrMapOvr>
  <p:transition>
    <p:push dir="r"/>
  </p:transition>
</p:sld>
</file>

<file path=ppt/theme/theme1.xml><?xml version="1.0" encoding="utf-8"?>
<a:theme xmlns:a="http://schemas.openxmlformats.org/drawingml/2006/main" name="Theme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31882</Words>
  <Application>WPS Presentation</Application>
  <PresentationFormat>On-screen Show (4:3)</PresentationFormat>
  <Paragraphs>467</Paragraphs>
  <Slides>70</Slides>
  <Notes>70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Arial</vt:lpstr>
      <vt:lpstr>SimSun</vt:lpstr>
      <vt:lpstr>Wingdings</vt:lpstr>
      <vt:lpstr>Calibri</vt:lpstr>
      <vt:lpstr>Times New Roman</vt:lpstr>
      <vt:lpstr>Noto Sans Symbols</vt:lpstr>
      <vt:lpstr>Segoe Print</vt:lpstr>
      <vt:lpstr>Formata-Regular</vt:lpstr>
      <vt:lpstr>Arial</vt:lpstr>
      <vt:lpstr>Times New Roman</vt:lpstr>
      <vt:lpstr>Microsoft YaHei</vt:lpstr>
      <vt:lpstr>Arial Unicode MS</vt:lpstr>
      <vt:lpstr>Theme3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rs423</cp:lastModifiedBy>
  <cp:revision>6</cp:revision>
  <dcterms:created xsi:type="dcterms:W3CDTF">2008-09-16T18:22:21Z</dcterms:created>
  <dcterms:modified xsi:type="dcterms:W3CDTF">2023-04-04T20:25:38Z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E035D605BBB94532BBC95D181CC27C11</vt:lpwstr>
  </property>
  <property fmtid="{D5CDD505-2E9C-101B-9397-08002B2CF9AE}" pid="3" name="KSOProductBuildVer">
    <vt:lpwstr>1033-11.2.0.11516</vt:lpwstr>
  </property>
</Properties>
</file>