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7467600" y="228600"/>
            <a:ext cx="1428749" cy="723899"/>
          </a:xfrm>
          <a:prstGeom prst="rect">
            <a:avLst/>
          </a:prstGeom>
        </p:spPr>
      </p:pic>
      <p:sp>
        <p:nvSpPr>
          <p:cNvPr id="2" name="Holder 2"/>
          <p:cNvSpPr>
            <a:spLocks noGrp="1"/>
          </p:cNvSpPr>
          <p:nvPr>
            <p:ph type="title"/>
          </p:nvPr>
        </p:nvSpPr>
        <p:spPr>
          <a:xfrm>
            <a:off x="1075721" y="331406"/>
            <a:ext cx="6992557" cy="998855"/>
          </a:xfrm>
          <a:prstGeom prst="rect">
            <a:avLst/>
          </a:prstGeom>
        </p:spPr>
        <p:txBody>
          <a:bodyPr wrap="square" lIns="0" tIns="0" rIns="0" bIns="0">
            <a:spAutoFit/>
          </a:bodyPr>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83160" y="3217549"/>
            <a:ext cx="8001634" cy="2654935"/>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1.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frontierinternet.com/gateway/data-storage-timeline/" TargetMode="Externa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jpe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jpe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7.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1" cstate="print"/>
            <a:stretch>
              <a:fillRect/>
            </a:stretch>
          </p:blipFill>
          <p:spPr>
            <a:xfrm>
              <a:off x="0" y="0"/>
              <a:ext cx="9143999" cy="6857999"/>
            </a:xfrm>
            <a:prstGeom prst="rect">
              <a:avLst/>
            </a:prstGeom>
          </p:spPr>
        </p:pic>
        <p:sp>
          <p:nvSpPr>
            <p:cNvPr id="4" name="object 4"/>
            <p:cNvSpPr/>
            <p:nvPr/>
          </p:nvSpPr>
          <p:spPr>
            <a:xfrm>
              <a:off x="65313" y="69755"/>
              <a:ext cx="9013825" cy="6692265"/>
            </a:xfrm>
            <a:custGeom>
              <a:avLst/>
              <a:gdLst/>
              <a:ahLst/>
              <a:cxnLst/>
              <a:rect l="l" t="t" r="r" b="b"/>
              <a:pathLst>
                <a:path w="9013825" h="6692265">
                  <a:moveTo>
                    <a:pt x="0" y="329858"/>
                  </a:moveTo>
                  <a:lnTo>
                    <a:pt x="3575" y="281114"/>
                  </a:lnTo>
                  <a:lnTo>
                    <a:pt x="13964" y="234590"/>
                  </a:lnTo>
                  <a:lnTo>
                    <a:pt x="30656" y="190797"/>
                  </a:lnTo>
                  <a:lnTo>
                    <a:pt x="53141" y="150246"/>
                  </a:lnTo>
                  <a:lnTo>
                    <a:pt x="80907" y="113446"/>
                  </a:lnTo>
                  <a:lnTo>
                    <a:pt x="113446" y="80908"/>
                  </a:lnTo>
                  <a:lnTo>
                    <a:pt x="150246" y="53141"/>
                  </a:lnTo>
                  <a:lnTo>
                    <a:pt x="190797" y="30657"/>
                  </a:lnTo>
                  <a:lnTo>
                    <a:pt x="234590" y="13965"/>
                  </a:lnTo>
                  <a:lnTo>
                    <a:pt x="281113" y="3575"/>
                  </a:lnTo>
                  <a:lnTo>
                    <a:pt x="329857" y="0"/>
                  </a:lnTo>
                  <a:lnTo>
                    <a:pt x="8683512" y="0"/>
                  </a:lnTo>
                  <a:lnTo>
                    <a:pt x="8732255" y="3575"/>
                  </a:lnTo>
                  <a:lnTo>
                    <a:pt x="8778777" y="13964"/>
                  </a:lnTo>
                  <a:lnTo>
                    <a:pt x="8822569" y="30656"/>
                  </a:lnTo>
                  <a:lnTo>
                    <a:pt x="8863121" y="53140"/>
                  </a:lnTo>
                  <a:lnTo>
                    <a:pt x="8899921" y="80907"/>
                  </a:lnTo>
                  <a:lnTo>
                    <a:pt x="8932459" y="113445"/>
                  </a:lnTo>
                  <a:lnTo>
                    <a:pt x="8960226" y="150245"/>
                  </a:lnTo>
                  <a:lnTo>
                    <a:pt x="8982711" y="190796"/>
                  </a:lnTo>
                  <a:lnTo>
                    <a:pt x="8999404" y="234589"/>
                  </a:lnTo>
                  <a:lnTo>
                    <a:pt x="9009793" y="281112"/>
                  </a:lnTo>
                  <a:lnTo>
                    <a:pt x="9013369" y="329857"/>
                  </a:lnTo>
                  <a:lnTo>
                    <a:pt x="9013369" y="6362337"/>
                  </a:lnTo>
                  <a:lnTo>
                    <a:pt x="9009793" y="6411082"/>
                  </a:lnTo>
                  <a:lnTo>
                    <a:pt x="8999404" y="6457606"/>
                  </a:lnTo>
                  <a:lnTo>
                    <a:pt x="8982711" y="6501399"/>
                  </a:lnTo>
                  <a:lnTo>
                    <a:pt x="8960226" y="6541951"/>
                  </a:lnTo>
                  <a:lnTo>
                    <a:pt x="8932459" y="6578749"/>
                  </a:lnTo>
                  <a:lnTo>
                    <a:pt x="8899921" y="6611287"/>
                  </a:lnTo>
                  <a:lnTo>
                    <a:pt x="8863121" y="6639054"/>
                  </a:lnTo>
                  <a:lnTo>
                    <a:pt x="8822569" y="6661537"/>
                  </a:lnTo>
                  <a:lnTo>
                    <a:pt x="8778777" y="6678229"/>
                  </a:lnTo>
                  <a:lnTo>
                    <a:pt x="8732255" y="6688617"/>
                  </a:lnTo>
                  <a:lnTo>
                    <a:pt x="8683512" y="6692194"/>
                  </a:lnTo>
                  <a:lnTo>
                    <a:pt x="329857" y="6692194"/>
                  </a:lnTo>
                  <a:lnTo>
                    <a:pt x="281113" y="6688617"/>
                  </a:lnTo>
                  <a:lnTo>
                    <a:pt x="234590" y="6678229"/>
                  </a:lnTo>
                  <a:lnTo>
                    <a:pt x="190797" y="6661537"/>
                  </a:lnTo>
                  <a:lnTo>
                    <a:pt x="150246" y="6639054"/>
                  </a:lnTo>
                  <a:lnTo>
                    <a:pt x="113446" y="6611287"/>
                  </a:lnTo>
                  <a:lnTo>
                    <a:pt x="80907" y="6578749"/>
                  </a:lnTo>
                  <a:lnTo>
                    <a:pt x="53141" y="6541951"/>
                  </a:lnTo>
                  <a:lnTo>
                    <a:pt x="30656" y="6501399"/>
                  </a:lnTo>
                  <a:lnTo>
                    <a:pt x="13964" y="6457606"/>
                  </a:lnTo>
                  <a:lnTo>
                    <a:pt x="3575" y="6411082"/>
                  </a:lnTo>
                  <a:lnTo>
                    <a:pt x="0" y="6362337"/>
                  </a:lnTo>
                  <a:lnTo>
                    <a:pt x="0" y="329858"/>
                  </a:lnTo>
                  <a:close/>
                </a:path>
              </a:pathLst>
            </a:custGeom>
            <a:ln w="9524">
              <a:solidFill>
                <a:srgbClr val="000000"/>
              </a:solidFill>
            </a:ln>
          </p:spPr>
          <p:txBody>
            <a:bodyPr wrap="square" lIns="0" tIns="0" rIns="0" bIns="0" rtlCol="0"/>
            <a:lstStyle/>
            <a:p/>
          </p:txBody>
        </p:sp>
        <p:sp>
          <p:nvSpPr>
            <p:cNvPr id="5" name="object 5"/>
            <p:cNvSpPr/>
            <p:nvPr/>
          </p:nvSpPr>
          <p:spPr>
            <a:xfrm>
              <a:off x="62931" y="1396719"/>
              <a:ext cx="9022080" cy="120650"/>
            </a:xfrm>
            <a:custGeom>
              <a:avLst/>
              <a:gdLst/>
              <a:ahLst/>
              <a:cxnLst/>
              <a:rect l="l" t="t" r="r" b="b"/>
              <a:pathLst>
                <a:path w="9022080" h="120650">
                  <a:moveTo>
                    <a:pt x="9021530" y="120572"/>
                  </a:moveTo>
                  <a:lnTo>
                    <a:pt x="0" y="120572"/>
                  </a:lnTo>
                  <a:lnTo>
                    <a:pt x="0" y="0"/>
                  </a:lnTo>
                  <a:lnTo>
                    <a:pt x="9021530" y="0"/>
                  </a:lnTo>
                  <a:lnTo>
                    <a:pt x="9021530" y="120572"/>
                  </a:lnTo>
                  <a:close/>
                </a:path>
              </a:pathLst>
            </a:custGeom>
            <a:solidFill>
              <a:srgbClr val="E6B1AA"/>
            </a:solidFill>
          </p:spPr>
          <p:txBody>
            <a:bodyPr wrap="square" lIns="0" tIns="0" rIns="0" bIns="0" rtlCol="0"/>
            <a:lstStyle/>
            <a:p/>
          </p:txBody>
        </p:sp>
        <p:sp>
          <p:nvSpPr>
            <p:cNvPr id="6" name="object 6"/>
            <p:cNvSpPr/>
            <p:nvPr/>
          </p:nvSpPr>
          <p:spPr>
            <a:xfrm>
              <a:off x="62928" y="2971799"/>
              <a:ext cx="9022080" cy="115570"/>
            </a:xfrm>
            <a:custGeom>
              <a:avLst/>
              <a:gdLst/>
              <a:ahLst/>
              <a:cxnLst/>
              <a:rect l="l" t="t" r="r" b="b"/>
              <a:pathLst>
                <a:path w="9022080" h="115569">
                  <a:moveTo>
                    <a:pt x="89458" y="0"/>
                  </a:moveTo>
                  <a:lnTo>
                    <a:pt x="0" y="0"/>
                  </a:lnTo>
                  <a:lnTo>
                    <a:pt x="0" y="115354"/>
                  </a:lnTo>
                  <a:lnTo>
                    <a:pt x="89458" y="115354"/>
                  </a:lnTo>
                  <a:lnTo>
                    <a:pt x="89458" y="0"/>
                  </a:lnTo>
                  <a:close/>
                </a:path>
                <a:path w="9022080" h="115569">
                  <a:moveTo>
                    <a:pt x="9021521" y="0"/>
                  </a:moveTo>
                  <a:lnTo>
                    <a:pt x="8776259" y="0"/>
                  </a:lnTo>
                  <a:lnTo>
                    <a:pt x="8776259" y="115354"/>
                  </a:lnTo>
                  <a:lnTo>
                    <a:pt x="9021521" y="115354"/>
                  </a:lnTo>
                  <a:lnTo>
                    <a:pt x="9021521" y="0"/>
                  </a:lnTo>
                  <a:close/>
                </a:path>
              </a:pathLst>
            </a:custGeom>
            <a:solidFill>
              <a:srgbClr val="908385"/>
            </a:solidFill>
          </p:spPr>
          <p:txBody>
            <a:bodyPr wrap="square" lIns="0" tIns="0" rIns="0" bIns="0" rtlCol="0"/>
            <a:lstStyle/>
            <a:p/>
          </p:txBody>
        </p:sp>
        <p:sp>
          <p:nvSpPr>
            <p:cNvPr id="7" name="object 7"/>
            <p:cNvSpPr/>
            <p:nvPr/>
          </p:nvSpPr>
          <p:spPr>
            <a:xfrm>
              <a:off x="152400" y="1752600"/>
              <a:ext cx="8686800" cy="2162810"/>
            </a:xfrm>
            <a:custGeom>
              <a:avLst/>
              <a:gdLst/>
              <a:ahLst/>
              <a:cxnLst/>
              <a:rect l="l" t="t" r="r" b="b"/>
              <a:pathLst>
                <a:path w="8686800" h="2162810">
                  <a:moveTo>
                    <a:pt x="8686799" y="2162258"/>
                  </a:moveTo>
                  <a:lnTo>
                    <a:pt x="0" y="2162258"/>
                  </a:lnTo>
                  <a:lnTo>
                    <a:pt x="0" y="0"/>
                  </a:lnTo>
                  <a:lnTo>
                    <a:pt x="8686799" y="0"/>
                  </a:lnTo>
                  <a:lnTo>
                    <a:pt x="8686799" y="2162258"/>
                  </a:lnTo>
                  <a:close/>
                </a:path>
              </a:pathLst>
            </a:custGeom>
            <a:solidFill>
              <a:srgbClr val="D34817"/>
            </a:solidFill>
          </p:spPr>
          <p:txBody>
            <a:bodyPr wrap="square" lIns="0" tIns="0" rIns="0" bIns="0" rtlCol="0"/>
            <a:lstStyle/>
            <a:p/>
          </p:txBody>
        </p:sp>
      </p:grpSp>
      <p:sp>
        <p:nvSpPr>
          <p:cNvPr id="8" name="object 8"/>
          <p:cNvSpPr txBox="1"/>
          <p:nvPr/>
        </p:nvSpPr>
        <p:spPr>
          <a:xfrm>
            <a:off x="1062989" y="1506475"/>
            <a:ext cx="6140450" cy="2225675"/>
          </a:xfrm>
          <a:prstGeom prst="rect">
            <a:avLst/>
          </a:prstGeom>
        </p:spPr>
        <p:txBody>
          <a:bodyPr vert="horz" wrap="square" lIns="0" tIns="258445" rIns="0" bIns="0" rtlCol="0">
            <a:spAutoFit/>
          </a:bodyPr>
          <a:lstStyle/>
          <a:p>
            <a:pPr marL="12700">
              <a:lnSpc>
                <a:spcPct val="100000"/>
              </a:lnSpc>
              <a:spcBef>
                <a:spcPts val="2035"/>
              </a:spcBef>
            </a:pPr>
            <a:r>
              <a:rPr sz="3200" spc="-5" dirty="0">
                <a:solidFill>
                  <a:srgbClr val="FFFFFF"/>
                </a:solidFill>
                <a:latin typeface="Arial MT"/>
                <a:cs typeface="Arial MT"/>
              </a:rPr>
              <a:t>18CSE360T</a:t>
            </a:r>
            <a:r>
              <a:rPr sz="3200" spc="-50" dirty="0">
                <a:solidFill>
                  <a:srgbClr val="FFFFFF"/>
                </a:solidFill>
                <a:latin typeface="Arial MT"/>
                <a:cs typeface="Arial MT"/>
              </a:rPr>
              <a:t> </a:t>
            </a:r>
            <a:r>
              <a:rPr sz="3200" spc="-10" dirty="0">
                <a:solidFill>
                  <a:srgbClr val="FFFFFF"/>
                </a:solidFill>
                <a:latin typeface="Arial MT"/>
                <a:cs typeface="Arial MT"/>
              </a:rPr>
              <a:t>INFORMATION</a:t>
            </a:r>
            <a:endParaRPr sz="3200">
              <a:latin typeface="Arial MT"/>
              <a:cs typeface="Arial MT"/>
            </a:endParaRPr>
          </a:p>
          <a:p>
            <a:pPr marL="3176905" marR="5080">
              <a:lnSpc>
                <a:spcPct val="150000"/>
              </a:lnSpc>
            </a:pPr>
            <a:r>
              <a:rPr sz="3200" spc="-10" dirty="0">
                <a:solidFill>
                  <a:srgbClr val="FFFFFF"/>
                </a:solidFill>
                <a:latin typeface="Arial MT"/>
                <a:cs typeface="Arial MT"/>
              </a:rPr>
              <a:t>STORAGE</a:t>
            </a:r>
            <a:r>
              <a:rPr sz="3200" spc="-95" dirty="0">
                <a:solidFill>
                  <a:srgbClr val="FFFFFF"/>
                </a:solidFill>
                <a:latin typeface="Arial MT"/>
                <a:cs typeface="Arial MT"/>
              </a:rPr>
              <a:t> </a:t>
            </a:r>
            <a:r>
              <a:rPr sz="3200" spc="-10" dirty="0">
                <a:solidFill>
                  <a:srgbClr val="FFFFFF"/>
                </a:solidFill>
                <a:latin typeface="Arial MT"/>
                <a:cs typeface="Arial MT"/>
              </a:rPr>
              <a:t>AND </a:t>
            </a:r>
            <a:r>
              <a:rPr sz="3200" spc="-875" dirty="0">
                <a:solidFill>
                  <a:srgbClr val="FFFFFF"/>
                </a:solidFill>
                <a:latin typeface="Arial MT"/>
                <a:cs typeface="Arial MT"/>
              </a:rPr>
              <a:t> </a:t>
            </a:r>
            <a:r>
              <a:rPr sz="3200" dirty="0">
                <a:solidFill>
                  <a:srgbClr val="FFFFFF"/>
                </a:solidFill>
                <a:latin typeface="Arial MT"/>
                <a:cs typeface="Arial MT"/>
              </a:rPr>
              <a:t>MANAGEMENT</a:t>
            </a:r>
            <a:endParaRPr sz="3200">
              <a:latin typeface="Arial MT"/>
              <a:cs typeface="Arial MT"/>
            </a:endParaRPr>
          </a:p>
        </p:txBody>
      </p:sp>
      <p:grpSp>
        <p:nvGrpSpPr>
          <p:cNvPr id="9" name="object 9"/>
          <p:cNvGrpSpPr/>
          <p:nvPr/>
        </p:nvGrpSpPr>
        <p:grpSpPr>
          <a:xfrm>
            <a:off x="190500" y="190502"/>
            <a:ext cx="5680710" cy="6667500"/>
            <a:chOff x="190500" y="190502"/>
            <a:chExt cx="5680710" cy="6667500"/>
          </a:xfrm>
        </p:grpSpPr>
        <p:pic>
          <p:nvPicPr>
            <p:cNvPr id="10" name="object 10"/>
            <p:cNvPicPr/>
            <p:nvPr/>
          </p:nvPicPr>
          <p:blipFill>
            <a:blip r:embed="rId2" cstate="print"/>
            <a:stretch>
              <a:fillRect/>
            </a:stretch>
          </p:blipFill>
          <p:spPr>
            <a:xfrm>
              <a:off x="3581400" y="4481742"/>
              <a:ext cx="2289783" cy="2376257"/>
            </a:xfrm>
            <a:prstGeom prst="rect">
              <a:avLst/>
            </a:prstGeom>
          </p:spPr>
        </p:pic>
        <p:pic>
          <p:nvPicPr>
            <p:cNvPr id="11" name="object 11"/>
            <p:cNvPicPr/>
            <p:nvPr/>
          </p:nvPicPr>
          <p:blipFill>
            <a:blip r:embed="rId3" cstate="print"/>
            <a:stretch>
              <a:fillRect/>
            </a:stretch>
          </p:blipFill>
          <p:spPr>
            <a:xfrm>
              <a:off x="190500" y="190502"/>
              <a:ext cx="1040808" cy="1080118"/>
            </a:xfrm>
            <a:prstGeom prst="rect">
              <a:avLst/>
            </a:prstGeom>
          </p:spPr>
        </p:pic>
      </p:grpSp>
      <p:sp>
        <p:nvSpPr>
          <p:cNvPr id="12" name="object 12"/>
          <p:cNvSpPr txBox="1">
            <a:spLocks noGrp="1"/>
          </p:cNvSpPr>
          <p:nvPr>
            <p:ph type="title"/>
          </p:nvPr>
        </p:nvSpPr>
        <p:spPr>
          <a:prstGeom prst="rect">
            <a:avLst/>
          </a:prstGeom>
        </p:spPr>
        <p:txBody>
          <a:bodyPr vert="horz" wrap="square" lIns="0" tIns="105230" rIns="0" bIns="0" rtlCol="0">
            <a:spAutoFit/>
          </a:bodyPr>
          <a:lstStyle/>
          <a:p>
            <a:pPr marL="291465" algn="ctr">
              <a:lnSpc>
                <a:spcPct val="100000"/>
              </a:lnSpc>
              <a:spcBef>
                <a:spcPts val="100"/>
              </a:spcBef>
            </a:pPr>
            <a:r>
              <a:rPr sz="2000" spc="-5" dirty="0">
                <a:solidFill>
                  <a:srgbClr val="BE0000"/>
                </a:solidFill>
              </a:rPr>
              <a:t>SRM</a:t>
            </a:r>
            <a:r>
              <a:rPr sz="2000" spc="475" dirty="0">
                <a:solidFill>
                  <a:srgbClr val="BE0000"/>
                </a:solidFill>
              </a:rPr>
              <a:t> </a:t>
            </a:r>
            <a:r>
              <a:rPr sz="2000" spc="-5" dirty="0">
                <a:solidFill>
                  <a:srgbClr val="BE0000"/>
                </a:solidFill>
              </a:rPr>
              <a:t>INSTITUTE</a:t>
            </a:r>
            <a:r>
              <a:rPr sz="2000" spc="-15" dirty="0">
                <a:solidFill>
                  <a:srgbClr val="BE0000"/>
                </a:solidFill>
              </a:rPr>
              <a:t> </a:t>
            </a:r>
            <a:r>
              <a:rPr sz="2000" spc="-5" dirty="0">
                <a:solidFill>
                  <a:srgbClr val="BE0000"/>
                </a:solidFill>
              </a:rPr>
              <a:t>OF</a:t>
            </a:r>
            <a:r>
              <a:rPr sz="2000" spc="475" dirty="0">
                <a:solidFill>
                  <a:srgbClr val="BE0000"/>
                </a:solidFill>
              </a:rPr>
              <a:t> </a:t>
            </a:r>
            <a:r>
              <a:rPr sz="2000" spc="-5" dirty="0">
                <a:solidFill>
                  <a:srgbClr val="BE0000"/>
                </a:solidFill>
              </a:rPr>
              <a:t>SCIENCE</a:t>
            </a:r>
            <a:r>
              <a:rPr sz="2000" spc="-15" dirty="0">
                <a:solidFill>
                  <a:srgbClr val="BE0000"/>
                </a:solidFill>
              </a:rPr>
              <a:t> </a:t>
            </a:r>
            <a:r>
              <a:rPr sz="2000" spc="-5" dirty="0">
                <a:solidFill>
                  <a:srgbClr val="BE0000"/>
                </a:solidFill>
              </a:rPr>
              <a:t>AND</a:t>
            </a:r>
            <a:r>
              <a:rPr sz="2000" spc="-15" dirty="0">
                <a:solidFill>
                  <a:srgbClr val="BE0000"/>
                </a:solidFill>
              </a:rPr>
              <a:t> </a:t>
            </a:r>
            <a:r>
              <a:rPr sz="2000" spc="-5" dirty="0">
                <a:solidFill>
                  <a:srgbClr val="BE0000"/>
                </a:solidFill>
              </a:rPr>
              <a:t>TECHNOLOGY,</a:t>
            </a:r>
            <a:endParaRPr sz="2000"/>
          </a:p>
          <a:p>
            <a:pPr marL="300355" algn="ctr">
              <a:lnSpc>
                <a:spcPct val="100000"/>
              </a:lnSpc>
              <a:spcBef>
                <a:spcPts val="30"/>
              </a:spcBef>
            </a:pPr>
            <a:r>
              <a:rPr sz="1800" spc="-5" dirty="0">
                <a:solidFill>
                  <a:srgbClr val="BE0000"/>
                </a:solidFill>
              </a:rPr>
              <a:t>CHENNAI.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524000" y="381000"/>
            <a:ext cx="6248399" cy="3047999"/>
          </a:xfrm>
          <a:prstGeom prst="rect">
            <a:avLst/>
          </a:prstGeom>
        </p:spPr>
      </p:pic>
      <p:sp>
        <p:nvSpPr>
          <p:cNvPr id="3" name="object 3"/>
          <p:cNvSpPr txBox="1"/>
          <p:nvPr/>
        </p:nvSpPr>
        <p:spPr>
          <a:xfrm>
            <a:off x="444500" y="2937143"/>
            <a:ext cx="48260" cy="134620"/>
          </a:xfrm>
          <a:prstGeom prst="rect">
            <a:avLst/>
          </a:prstGeom>
        </p:spPr>
        <p:txBody>
          <a:bodyPr vert="horz" wrap="square" lIns="0" tIns="14605" rIns="0" bIns="0" rtlCol="0">
            <a:spAutoFit/>
          </a:bodyPr>
          <a:lstStyle/>
          <a:p>
            <a:pPr marL="12700">
              <a:lnSpc>
                <a:spcPct val="100000"/>
              </a:lnSpc>
              <a:spcBef>
                <a:spcPts val="115"/>
              </a:spcBef>
            </a:pPr>
            <a:r>
              <a:rPr sz="700" dirty="0">
                <a:latin typeface="Times New Roman" panose="02020603050405020304"/>
                <a:cs typeface="Times New Roman" panose="02020603050405020304"/>
              </a:rPr>
              <a:t>.</a:t>
            </a:r>
            <a:endParaRPr sz="700">
              <a:latin typeface="Times New Roman" panose="02020603050405020304"/>
              <a:cs typeface="Times New Roman" panose="02020603050405020304"/>
            </a:endParaRPr>
          </a:p>
        </p:txBody>
      </p:sp>
      <p:sp>
        <p:nvSpPr>
          <p:cNvPr id="4" name="object 4"/>
          <p:cNvSpPr txBox="1"/>
          <p:nvPr/>
        </p:nvSpPr>
        <p:spPr>
          <a:xfrm>
            <a:off x="444500" y="3593755"/>
            <a:ext cx="8042275" cy="2559050"/>
          </a:xfrm>
          <a:prstGeom prst="rect">
            <a:avLst/>
          </a:prstGeom>
        </p:spPr>
        <p:txBody>
          <a:bodyPr vert="horz" wrap="square" lIns="0" tIns="130810" rIns="0" bIns="0" rtlCol="0">
            <a:spAutoFit/>
          </a:bodyPr>
          <a:lstStyle/>
          <a:p>
            <a:pPr marL="12700" algn="just">
              <a:lnSpc>
                <a:spcPct val="100000"/>
              </a:lnSpc>
              <a:spcBef>
                <a:spcPts val="1030"/>
              </a:spcBef>
            </a:pPr>
            <a:r>
              <a:rPr sz="1600" b="1" spc="-10" dirty="0">
                <a:latin typeface="Times New Roman" panose="02020603050405020304"/>
                <a:cs typeface="Times New Roman" panose="02020603050405020304"/>
              </a:rPr>
              <a:t>The</a:t>
            </a:r>
            <a:r>
              <a:rPr sz="1600" b="1" spc="-1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technology</a:t>
            </a:r>
            <a:r>
              <a:rPr sz="1600" b="1" spc="-1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evolution</a:t>
            </a:r>
            <a:r>
              <a:rPr sz="1600" b="1" spc="-1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includes:</a:t>
            </a:r>
            <a:endParaRPr sz="1600">
              <a:latin typeface="Times New Roman" panose="02020603050405020304"/>
              <a:cs typeface="Times New Roman" panose="02020603050405020304"/>
            </a:endParaRPr>
          </a:p>
          <a:p>
            <a:pPr marL="355600" marR="5080" indent="-313055" algn="just">
              <a:lnSpc>
                <a:spcPct val="148000"/>
              </a:lnSpc>
              <a:buFont typeface="Arial" panose="020B0604020202020204"/>
              <a:buChar char="•"/>
              <a:tabLst>
                <a:tab pos="355600" algn="l"/>
              </a:tabLst>
            </a:pPr>
            <a:r>
              <a:rPr sz="1600" b="1" spc="-10" dirty="0">
                <a:latin typeface="Times New Roman" panose="02020603050405020304"/>
                <a:cs typeface="Times New Roman" panose="02020603050405020304"/>
              </a:rPr>
              <a:t>Redundant Array </a:t>
            </a:r>
            <a:r>
              <a:rPr sz="1600" b="1" spc="-5" dirty="0">
                <a:latin typeface="Times New Roman" panose="02020603050405020304"/>
                <a:cs typeface="Times New Roman" panose="02020603050405020304"/>
              </a:rPr>
              <a:t>of </a:t>
            </a:r>
            <a:r>
              <a:rPr sz="1600" b="1" spc="-10" dirty="0">
                <a:latin typeface="Times New Roman" panose="02020603050405020304"/>
                <a:cs typeface="Times New Roman" panose="02020603050405020304"/>
              </a:rPr>
              <a:t>Independent Disks </a:t>
            </a:r>
            <a:r>
              <a:rPr sz="1600" b="1" spc="-5" dirty="0">
                <a:latin typeface="Times New Roman" panose="02020603050405020304"/>
                <a:cs typeface="Times New Roman" panose="02020603050405020304"/>
              </a:rPr>
              <a:t>(RAID): </a:t>
            </a:r>
            <a:r>
              <a:rPr sz="1600" spc="-10" dirty="0">
                <a:latin typeface="Times New Roman" panose="02020603050405020304"/>
                <a:cs typeface="Times New Roman" panose="02020603050405020304"/>
              </a:rPr>
              <a:t>This technology was </a:t>
            </a:r>
            <a:r>
              <a:rPr sz="1600" spc="-5" dirty="0">
                <a:latin typeface="Times New Roman" panose="02020603050405020304"/>
                <a:cs typeface="Times New Roman" panose="02020603050405020304"/>
              </a:rPr>
              <a:t>developed </a:t>
            </a:r>
            <a:r>
              <a:rPr sz="1600" spc="-10" dirty="0">
                <a:latin typeface="Times New Roman" panose="02020603050405020304"/>
                <a:cs typeface="Times New Roman" panose="02020603050405020304"/>
              </a:rPr>
              <a:t>to address </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the cost, </a:t>
            </a:r>
            <a:r>
              <a:rPr sz="1600" spc="-5" dirty="0">
                <a:latin typeface="Times New Roman" panose="02020603050405020304"/>
                <a:cs typeface="Times New Roman" panose="02020603050405020304"/>
              </a:rPr>
              <a:t>performance, </a:t>
            </a:r>
            <a:r>
              <a:rPr sz="1600" spc="-10" dirty="0">
                <a:latin typeface="Times New Roman" panose="02020603050405020304"/>
                <a:cs typeface="Times New Roman" panose="02020603050405020304"/>
              </a:rPr>
              <a:t>and availability </a:t>
            </a:r>
            <a:r>
              <a:rPr sz="1600" spc="-5" dirty="0">
                <a:latin typeface="Times New Roman" panose="02020603050405020304"/>
                <a:cs typeface="Times New Roman" panose="02020603050405020304"/>
              </a:rPr>
              <a:t>requirements of data. It </a:t>
            </a:r>
            <a:r>
              <a:rPr sz="1600" spc="-10" dirty="0">
                <a:latin typeface="Times New Roman" panose="02020603050405020304"/>
                <a:cs typeface="Times New Roman" panose="02020603050405020304"/>
              </a:rPr>
              <a:t>continues to evolve today and is </a:t>
            </a:r>
            <a:r>
              <a:rPr sz="1600" spc="-38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used </a:t>
            </a:r>
            <a:r>
              <a:rPr sz="1600" spc="-10" dirty="0">
                <a:latin typeface="Times New Roman" panose="02020603050405020304"/>
                <a:cs typeface="Times New Roman" panose="02020603050405020304"/>
              </a:rPr>
              <a:t>in</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all</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storage</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architectures</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such</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as</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DAS,</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SAN,</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and</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so</a:t>
            </a:r>
            <a:r>
              <a:rPr sz="1600" spc="-5" dirty="0">
                <a:latin typeface="Times New Roman" panose="02020603050405020304"/>
                <a:cs typeface="Times New Roman" panose="02020603050405020304"/>
              </a:rPr>
              <a:t> on.</a:t>
            </a:r>
            <a:endParaRPr sz="1600">
              <a:latin typeface="Times New Roman" panose="02020603050405020304"/>
              <a:cs typeface="Times New Roman" panose="02020603050405020304"/>
            </a:endParaRPr>
          </a:p>
          <a:p>
            <a:pPr marL="355600" marR="139700" indent="-313055">
              <a:lnSpc>
                <a:spcPct val="148000"/>
              </a:lnSpc>
              <a:buFont typeface="Arial" panose="020B0604020202020204"/>
              <a:buChar char="•"/>
              <a:tabLst>
                <a:tab pos="354965" algn="l"/>
                <a:tab pos="355600" algn="l"/>
              </a:tabLst>
            </a:pPr>
            <a:r>
              <a:rPr sz="1600" b="1" spc="-10" dirty="0">
                <a:latin typeface="Times New Roman" panose="02020603050405020304"/>
                <a:cs typeface="Times New Roman" panose="02020603050405020304"/>
              </a:rPr>
              <a:t>Direct-attached</a:t>
            </a:r>
            <a:r>
              <a:rPr sz="1600" b="1"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storage</a:t>
            </a:r>
            <a:r>
              <a:rPr sz="1600" b="1"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(DAS):</a:t>
            </a:r>
            <a:r>
              <a:rPr sz="1600" b="1"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This</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type</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of</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storage</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connects</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directly</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to</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a</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server</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(host)</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or</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a </a:t>
            </a:r>
            <a:r>
              <a:rPr sz="1600" spc="-38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group</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of </a:t>
            </a:r>
            <a:r>
              <a:rPr sz="1600" spc="-10" dirty="0">
                <a:latin typeface="Times New Roman" panose="02020603050405020304"/>
                <a:cs typeface="Times New Roman" panose="02020603050405020304"/>
              </a:rPr>
              <a:t>servers</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in</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a</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cluster.</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Storage</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can</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be</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either</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internal</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or</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external</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to</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the</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server.</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External </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DAS</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alleviated</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the</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challenges</a:t>
            </a:r>
            <a:r>
              <a:rPr sz="1600" spc="-5" dirty="0">
                <a:latin typeface="Times New Roman" panose="02020603050405020304"/>
                <a:cs typeface="Times New Roman" panose="02020603050405020304"/>
              </a:rPr>
              <a:t> of </a:t>
            </a:r>
            <a:r>
              <a:rPr sz="1600" spc="-10" dirty="0">
                <a:latin typeface="Times New Roman" panose="02020603050405020304"/>
                <a:cs typeface="Times New Roman" panose="02020603050405020304"/>
              </a:rPr>
              <a:t>limited</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internal</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storage</a:t>
            </a:r>
            <a:r>
              <a:rPr sz="1600"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capacity.</a:t>
            </a:r>
            <a:endParaRPr sz="1600">
              <a:latin typeface="Times New Roman" panose="02020603050405020304"/>
              <a:cs typeface="Times New Roman" panose="02020603050405020304"/>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958" y="481076"/>
            <a:ext cx="5531485" cy="452120"/>
          </a:xfrm>
          <a:prstGeom prst="rect">
            <a:avLst/>
          </a:prstGeom>
        </p:spPr>
        <p:txBody>
          <a:bodyPr vert="horz" wrap="square" lIns="0" tIns="12700" rIns="0" bIns="0" rtlCol="0">
            <a:spAutoFit/>
          </a:bodyPr>
          <a:lstStyle/>
          <a:p>
            <a:pPr marL="12700">
              <a:lnSpc>
                <a:spcPct val="100000"/>
              </a:lnSpc>
              <a:spcBef>
                <a:spcPts val="100"/>
              </a:spcBef>
            </a:pPr>
            <a:r>
              <a:rPr sz="2800" spc="-10" dirty="0"/>
              <a:t>Types</a:t>
            </a:r>
            <a:r>
              <a:rPr sz="2800" spc="-30" dirty="0"/>
              <a:t> </a:t>
            </a:r>
            <a:r>
              <a:rPr sz="2800" dirty="0"/>
              <a:t>of</a:t>
            </a:r>
            <a:r>
              <a:rPr sz="2800" spc="-20" dirty="0"/>
              <a:t> </a:t>
            </a:r>
            <a:r>
              <a:rPr sz="2800" spc="-5" dirty="0"/>
              <a:t>Intelligent</a:t>
            </a:r>
            <a:r>
              <a:rPr sz="2800" spc="-25" dirty="0"/>
              <a:t> </a:t>
            </a:r>
            <a:r>
              <a:rPr sz="2800" spc="-5" dirty="0"/>
              <a:t>Storage</a:t>
            </a:r>
            <a:r>
              <a:rPr sz="2800" spc="-20" dirty="0"/>
              <a:t> </a:t>
            </a:r>
            <a:r>
              <a:rPr sz="2800" spc="-5" dirty="0"/>
              <a:t>Systems</a:t>
            </a:r>
            <a:endParaRPr sz="2800"/>
          </a:p>
        </p:txBody>
      </p:sp>
      <p:sp>
        <p:nvSpPr>
          <p:cNvPr id="3" name="object 3"/>
          <p:cNvSpPr txBox="1"/>
          <p:nvPr/>
        </p:nvSpPr>
        <p:spPr>
          <a:xfrm>
            <a:off x="444500" y="1423822"/>
            <a:ext cx="8243570" cy="4688205"/>
          </a:xfrm>
          <a:prstGeom prst="rect">
            <a:avLst/>
          </a:prstGeom>
        </p:spPr>
        <p:txBody>
          <a:bodyPr vert="horz" wrap="square" lIns="0" tIns="7620" rIns="0" bIns="0" rtlCol="0">
            <a:spAutoFit/>
          </a:bodyPr>
          <a:lstStyle/>
          <a:p>
            <a:pPr marL="355600" marR="5080" indent="-300990" algn="just">
              <a:lnSpc>
                <a:spcPct val="102000"/>
              </a:lnSpc>
              <a:spcBef>
                <a:spcPts val="60"/>
              </a:spcBef>
              <a:buFont typeface="Arial MT"/>
              <a:buChar char="•"/>
              <a:tabLst>
                <a:tab pos="355600" algn="l"/>
              </a:tabLst>
            </a:pPr>
            <a:r>
              <a:rPr sz="2200" spc="5" dirty="0">
                <a:latin typeface="Times New Roman" panose="02020603050405020304"/>
                <a:cs typeface="Times New Roman" panose="02020603050405020304"/>
              </a:rPr>
              <a:t>It </a:t>
            </a:r>
            <a:r>
              <a:rPr sz="2200" dirty="0">
                <a:latin typeface="Times New Roman" panose="02020603050405020304"/>
                <a:cs typeface="Times New Roman" panose="02020603050405020304"/>
              </a:rPr>
              <a:t>consist </a:t>
            </a:r>
            <a:r>
              <a:rPr sz="2200" spc="5" dirty="0">
                <a:latin typeface="Times New Roman" panose="02020603050405020304"/>
                <a:cs typeface="Times New Roman" panose="02020603050405020304"/>
              </a:rPr>
              <a:t>of </a:t>
            </a:r>
            <a:r>
              <a:rPr sz="2200" spc="10" dirty="0">
                <a:latin typeface="Times New Roman" panose="02020603050405020304"/>
                <a:cs typeface="Times New Roman" panose="02020603050405020304"/>
              </a:rPr>
              <a:t>2 </a:t>
            </a:r>
            <a:r>
              <a:rPr sz="2200" dirty="0">
                <a:latin typeface="Times New Roman" panose="02020603050405020304"/>
                <a:cs typeface="Times New Roman" panose="02020603050405020304"/>
              </a:rPr>
              <a:t>categories: </a:t>
            </a:r>
            <a:r>
              <a:rPr sz="2200" spc="5" dirty="0">
                <a:latin typeface="Times New Roman" panose="02020603050405020304"/>
                <a:cs typeface="Times New Roman" panose="02020603050405020304"/>
              </a:rPr>
              <a:t>High-end </a:t>
            </a:r>
            <a:r>
              <a:rPr sz="2200" dirty="0">
                <a:latin typeface="Times New Roman" panose="02020603050405020304"/>
                <a:cs typeface="Times New Roman" panose="02020603050405020304"/>
              </a:rPr>
              <a:t>storage systems,Midrange storage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systems.</a:t>
            </a:r>
            <a:endParaRPr sz="2200">
              <a:latin typeface="Times New Roman" panose="02020603050405020304"/>
              <a:cs typeface="Times New Roman" panose="02020603050405020304"/>
            </a:endParaRPr>
          </a:p>
          <a:p>
            <a:pPr marL="355600" marR="5715" indent="-300990" algn="just">
              <a:lnSpc>
                <a:spcPct val="101000"/>
              </a:lnSpc>
              <a:spcBef>
                <a:spcPts val="475"/>
              </a:spcBef>
              <a:buFont typeface="Arial MT"/>
              <a:buChar char="•"/>
              <a:tabLst>
                <a:tab pos="355600" algn="l"/>
              </a:tabLst>
            </a:pPr>
            <a:r>
              <a:rPr sz="2200" dirty="0">
                <a:latin typeface="Times New Roman" panose="02020603050405020304"/>
                <a:cs typeface="Times New Roman" panose="02020603050405020304"/>
              </a:rPr>
              <a:t>Traditionally, </a:t>
            </a:r>
            <a:r>
              <a:rPr sz="2200" spc="5" dirty="0">
                <a:latin typeface="Times New Roman" panose="02020603050405020304"/>
                <a:cs typeface="Times New Roman" panose="02020603050405020304"/>
              </a:rPr>
              <a:t>high-end </a:t>
            </a:r>
            <a:r>
              <a:rPr sz="2200" dirty="0">
                <a:latin typeface="Times New Roman" panose="02020603050405020304"/>
                <a:cs typeface="Times New Roman" panose="02020603050405020304"/>
              </a:rPr>
              <a:t>storage systems </a:t>
            </a:r>
            <a:r>
              <a:rPr sz="2200" spc="5" dirty="0">
                <a:latin typeface="Times New Roman" panose="02020603050405020304"/>
                <a:cs typeface="Times New Roman" panose="02020603050405020304"/>
              </a:rPr>
              <a:t>have been </a:t>
            </a:r>
            <a:r>
              <a:rPr sz="2200" dirty="0">
                <a:latin typeface="Times New Roman" panose="02020603050405020304"/>
                <a:cs typeface="Times New Roman" panose="02020603050405020304"/>
              </a:rPr>
              <a:t>implemented with </a:t>
            </a:r>
            <a:r>
              <a:rPr sz="2200" spc="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active- active conﬁguration</a:t>
            </a:r>
            <a:r>
              <a:rPr sz="2200" spc="5" dirty="0">
                <a:latin typeface="Times New Roman" panose="02020603050405020304"/>
                <a:cs typeface="Times New Roman" panose="02020603050405020304"/>
              </a:rPr>
              <a:t>, whereas midrange </a:t>
            </a:r>
            <a:r>
              <a:rPr sz="2200" dirty="0">
                <a:latin typeface="Times New Roman" panose="02020603050405020304"/>
                <a:cs typeface="Times New Roman" panose="02020603050405020304"/>
              </a:rPr>
              <a:t>storage systems </a:t>
            </a:r>
            <a:r>
              <a:rPr sz="2200" spc="5" dirty="0">
                <a:latin typeface="Times New Roman" panose="02020603050405020304"/>
                <a:cs typeface="Times New Roman" panose="02020603050405020304"/>
              </a:rPr>
              <a:t>have </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been </a:t>
            </a:r>
            <a:r>
              <a:rPr sz="2200" dirty="0">
                <a:latin typeface="Times New Roman" panose="02020603050405020304"/>
                <a:cs typeface="Times New Roman" panose="02020603050405020304"/>
              </a:rPr>
              <a:t>implemented </a:t>
            </a:r>
            <a:r>
              <a:rPr sz="2200" spc="5" dirty="0">
                <a:latin typeface="Times New Roman" panose="02020603050405020304"/>
                <a:cs typeface="Times New Roman" panose="02020603050405020304"/>
              </a:rPr>
              <a:t>with</a:t>
            </a:r>
            <a:r>
              <a:rPr sz="2200" spc="4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active-passive conﬁguration</a:t>
            </a:r>
            <a:r>
              <a:rPr sz="2200" spc="5"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5715" indent="-300990" algn="just">
              <a:lnSpc>
                <a:spcPct val="100000"/>
              </a:lnSpc>
              <a:spcBef>
                <a:spcPts val="505"/>
              </a:spcBef>
              <a:buFont typeface="Arial MT"/>
              <a:buChar char="•"/>
              <a:tabLst>
                <a:tab pos="355600" algn="l"/>
              </a:tabLst>
            </a:pPr>
            <a:r>
              <a:rPr sz="2200" spc="5" dirty="0">
                <a:latin typeface="Times New Roman" panose="02020603050405020304"/>
                <a:cs typeface="Times New Roman" panose="02020603050405020304"/>
              </a:rPr>
              <a:t>The distinctions between </a:t>
            </a:r>
            <a:r>
              <a:rPr sz="2200" dirty="0">
                <a:latin typeface="Times New Roman" panose="02020603050405020304"/>
                <a:cs typeface="Times New Roman" panose="02020603050405020304"/>
              </a:rPr>
              <a:t>these </a:t>
            </a:r>
            <a:r>
              <a:rPr sz="2200" spc="5" dirty="0">
                <a:latin typeface="Times New Roman" panose="02020603050405020304"/>
                <a:cs typeface="Times New Roman" panose="02020603050405020304"/>
              </a:rPr>
              <a:t>two </a:t>
            </a:r>
            <a:r>
              <a:rPr sz="2200" dirty="0">
                <a:latin typeface="Times New Roman" panose="02020603050405020304"/>
                <a:cs typeface="Times New Roman" panose="02020603050405020304"/>
              </a:rPr>
              <a:t>implementations are </a:t>
            </a:r>
            <a:r>
              <a:rPr sz="2200" spc="5" dirty="0">
                <a:latin typeface="Times New Roman" panose="02020603050405020304"/>
                <a:cs typeface="Times New Roman" panose="02020603050405020304"/>
              </a:rPr>
              <a:t>becoming </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increasingly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insigniﬁcant.</a:t>
            </a:r>
            <a:endParaRPr sz="2200">
              <a:latin typeface="Times New Roman" panose="02020603050405020304"/>
              <a:cs typeface="Times New Roman" panose="02020603050405020304"/>
            </a:endParaRPr>
          </a:p>
          <a:p>
            <a:pPr marL="12700" algn="just">
              <a:lnSpc>
                <a:spcPct val="100000"/>
              </a:lnSpc>
              <a:spcBef>
                <a:spcPts val="480"/>
              </a:spcBef>
            </a:pPr>
            <a:r>
              <a:rPr sz="2000" b="1" spc="10" dirty="0">
                <a:latin typeface="Times New Roman" panose="02020603050405020304"/>
                <a:cs typeface="Times New Roman" panose="02020603050405020304"/>
              </a:rPr>
              <a:t>High-End</a:t>
            </a:r>
            <a:r>
              <a:rPr sz="2000" b="1" spc="-1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Storage</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Systems</a:t>
            </a:r>
            <a:endParaRPr sz="2000">
              <a:latin typeface="Times New Roman" panose="02020603050405020304"/>
              <a:cs typeface="Times New Roman" panose="02020603050405020304"/>
            </a:endParaRPr>
          </a:p>
          <a:p>
            <a:pPr marL="355600" marR="14605" indent="-300990" algn="just">
              <a:lnSpc>
                <a:spcPct val="101000"/>
              </a:lnSpc>
              <a:spcBef>
                <a:spcPts val="440"/>
              </a:spcBef>
              <a:buFont typeface="Arial MT"/>
              <a:buChar char="•"/>
              <a:tabLst>
                <a:tab pos="355600" algn="l"/>
              </a:tabLst>
            </a:pPr>
            <a:r>
              <a:rPr sz="2200" spc="5" dirty="0">
                <a:latin typeface="Times New Roman" panose="02020603050405020304"/>
                <a:cs typeface="Times New Roman" panose="02020603050405020304"/>
              </a:rPr>
              <a:t>High-end </a:t>
            </a:r>
            <a:r>
              <a:rPr sz="2200" dirty="0">
                <a:latin typeface="Times New Roman" panose="02020603050405020304"/>
                <a:cs typeface="Times New Roman" panose="02020603050405020304"/>
              </a:rPr>
              <a:t>storage systems, </a:t>
            </a:r>
            <a:r>
              <a:rPr sz="2200" spc="5" dirty="0">
                <a:latin typeface="Times New Roman" panose="02020603050405020304"/>
                <a:cs typeface="Times New Roman" panose="02020603050405020304"/>
              </a:rPr>
              <a:t>referred to as</a:t>
            </a:r>
            <a:r>
              <a:rPr sz="2200" spc="1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active-active arrays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are </a:t>
            </a:r>
            <a:r>
              <a:rPr sz="2200" spc="5" dirty="0">
                <a:latin typeface="Times New Roman" panose="02020603050405020304"/>
                <a:cs typeface="Times New Roman" panose="02020603050405020304"/>
              </a:rPr>
              <a:t> generally aimed </a:t>
            </a:r>
            <a:r>
              <a:rPr sz="2200" dirty="0">
                <a:latin typeface="Times New Roman" panose="02020603050405020304"/>
                <a:cs typeface="Times New Roman" panose="02020603050405020304"/>
              </a:rPr>
              <a:t>at large enterprise applications. </a:t>
            </a:r>
            <a:r>
              <a:rPr sz="2200" spc="5" dirty="0">
                <a:latin typeface="Times New Roman" panose="02020603050405020304"/>
                <a:cs typeface="Times New Roman" panose="02020603050405020304"/>
              </a:rPr>
              <a:t>These </a:t>
            </a:r>
            <a:r>
              <a:rPr sz="2200" dirty="0">
                <a:latin typeface="Times New Roman" panose="02020603050405020304"/>
                <a:cs typeface="Times New Roman" panose="02020603050405020304"/>
              </a:rPr>
              <a:t>systems are </a:t>
            </a:r>
            <a:r>
              <a:rPr sz="2200" spc="5" dirty="0">
                <a:latin typeface="Times New Roman" panose="02020603050405020304"/>
                <a:cs typeface="Times New Roman" panose="02020603050405020304"/>
              </a:rPr>
              <a:t> designed with</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dirty="0">
                <a:latin typeface="Times New Roman" panose="02020603050405020304"/>
                <a:cs typeface="Times New Roman" panose="02020603050405020304"/>
              </a:rPr>
              <a:t> large </a:t>
            </a:r>
            <a:r>
              <a:rPr sz="2200" spc="10" dirty="0">
                <a:latin typeface="Times New Roman" panose="02020603050405020304"/>
                <a:cs typeface="Times New Roman" panose="02020603050405020304"/>
              </a:rPr>
              <a:t>number</a:t>
            </a:r>
            <a:r>
              <a:rPr sz="2200" spc="5" dirty="0">
                <a:latin typeface="Times New Roman" panose="02020603050405020304"/>
                <a:cs typeface="Times New Roman" panose="02020603050405020304"/>
              </a:rPr>
              <a:t> of </a:t>
            </a:r>
            <a:r>
              <a:rPr sz="2200" dirty="0">
                <a:latin typeface="Times New Roman" panose="02020603050405020304"/>
                <a:cs typeface="Times New Roman" panose="02020603050405020304"/>
              </a:rPr>
              <a:t>controllers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memory.</a:t>
            </a:r>
            <a:endParaRPr sz="2200">
              <a:latin typeface="Times New Roman" panose="02020603050405020304"/>
              <a:cs typeface="Times New Roman" panose="02020603050405020304"/>
            </a:endParaRPr>
          </a:p>
          <a:p>
            <a:pPr marL="355600" marR="12700" indent="-300990" algn="just">
              <a:lnSpc>
                <a:spcPct val="100000"/>
              </a:lnSpc>
              <a:spcBef>
                <a:spcPts val="500"/>
              </a:spcBef>
              <a:buFont typeface="Arial MT"/>
              <a:buChar char="•"/>
              <a:tabLst>
                <a:tab pos="355600" algn="l"/>
              </a:tabLst>
            </a:pPr>
            <a:r>
              <a:rPr sz="2200" spc="5" dirty="0">
                <a:latin typeface="Times New Roman" panose="02020603050405020304"/>
                <a:cs typeface="Times New Roman" panose="02020603050405020304"/>
              </a:rPr>
              <a:t>An </a:t>
            </a:r>
            <a:r>
              <a:rPr sz="2200" dirty="0">
                <a:latin typeface="Times New Roman" panose="02020603050405020304"/>
                <a:cs typeface="Times New Roman" panose="02020603050405020304"/>
              </a:rPr>
              <a:t>active-active array implies that the </a:t>
            </a:r>
            <a:r>
              <a:rPr sz="2200" spc="5" dirty="0">
                <a:latin typeface="Times New Roman" panose="02020603050405020304"/>
                <a:cs typeface="Times New Roman" panose="02020603050405020304"/>
              </a:rPr>
              <a:t>host can perform I/Os to </a:t>
            </a:r>
            <a:r>
              <a:rPr sz="2200" dirty="0">
                <a:latin typeface="Times New Roman" panose="02020603050405020304"/>
                <a:cs typeface="Times New Roman" panose="02020603050405020304"/>
              </a:rPr>
              <a:t>its </a:t>
            </a:r>
            <a:r>
              <a:rPr sz="2200" spc="5" dirty="0">
                <a:latin typeface="Times New Roman" panose="02020603050405020304"/>
                <a:cs typeface="Times New Roman" panose="02020603050405020304"/>
              </a:rPr>
              <a:t> LUNs</a:t>
            </a:r>
            <a:r>
              <a:rPr sz="2200" dirty="0">
                <a:latin typeface="Times New Roman" panose="02020603050405020304"/>
                <a:cs typeface="Times New Roman" panose="02020603050405020304"/>
              </a:rPr>
              <a:t> through </a:t>
            </a:r>
            <a:r>
              <a:rPr sz="2200" spc="5" dirty="0">
                <a:latin typeface="Times New Roman" panose="02020603050405020304"/>
                <a:cs typeface="Times New Roman" panose="02020603050405020304"/>
              </a:rPr>
              <a:t>any</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 </a:t>
            </a:r>
            <a:r>
              <a:rPr sz="2200" dirty="0">
                <a:latin typeface="Times New Roman" panose="02020603050405020304"/>
                <a:cs typeface="Times New Roman" panose="02020603050405020304"/>
              </a:rPr>
              <a:t>the available controllers.</a:t>
            </a:r>
            <a:endParaRPr sz="2200">
              <a:latin typeface="Times New Roman" panose="02020603050405020304"/>
              <a:cs typeface="Times New Roman" panose="02020603050405020304"/>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990" y="935545"/>
            <a:ext cx="8200390" cy="5146040"/>
          </a:xfrm>
          <a:prstGeom prst="rect">
            <a:avLst/>
          </a:prstGeom>
        </p:spPr>
        <p:txBody>
          <a:bodyPr vert="horz" wrap="square" lIns="0" tIns="27940" rIns="0" bIns="0" rtlCol="0">
            <a:spAutoFit/>
          </a:bodyPr>
          <a:lstStyle/>
          <a:p>
            <a:pPr marL="309880" marR="511175" indent="-297815">
              <a:lnSpc>
                <a:spcPts val="2850"/>
              </a:lnSpc>
              <a:spcBef>
                <a:spcPts val="220"/>
              </a:spcBef>
              <a:buFont typeface="Arial MT"/>
              <a:buChar char="•"/>
              <a:tabLst>
                <a:tab pos="309245" algn="l"/>
                <a:tab pos="310515" algn="l"/>
              </a:tabLst>
            </a:pPr>
            <a:r>
              <a:rPr sz="2400" spc="-5" dirty="0">
                <a:latin typeface="Times New Roman" panose="02020603050405020304"/>
                <a:cs typeface="Times New Roman" panose="02020603050405020304"/>
              </a:rPr>
              <a:t>To</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address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enterprise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storage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needs,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these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arrays</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provide</a:t>
            </a:r>
            <a:r>
              <a:rPr sz="2400" spc="-5" dirty="0">
                <a:latin typeface="Times New Roman" panose="02020603050405020304"/>
                <a:cs typeface="Times New Roman" panose="02020603050405020304"/>
              </a:rPr>
              <a:t> the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following</a:t>
            </a:r>
            <a:r>
              <a:rPr sz="2400" spc="-5" dirty="0">
                <a:latin typeface="Times New Roman" panose="02020603050405020304"/>
                <a:cs typeface="Times New Roman" panose="02020603050405020304"/>
              </a:rPr>
              <a:t> capabilities:</a:t>
            </a:r>
            <a:endParaRPr sz="2400">
              <a:latin typeface="Times New Roman" panose="02020603050405020304"/>
              <a:cs typeface="Times New Roman" panose="02020603050405020304"/>
            </a:endParaRPr>
          </a:p>
          <a:p>
            <a:pPr marL="1567180" lvl="1" indent="-243840">
              <a:lnSpc>
                <a:spcPct val="100000"/>
              </a:lnSpc>
              <a:spcBef>
                <a:spcPts val="295"/>
              </a:spcBef>
              <a:buFont typeface="Arial MT"/>
              <a:buChar char="–"/>
              <a:tabLst>
                <a:tab pos="1567815" algn="l"/>
              </a:tabLst>
            </a:pPr>
            <a:r>
              <a:rPr sz="2000" spc="-5" dirty="0">
                <a:latin typeface="Times New Roman" panose="02020603050405020304"/>
                <a:cs typeface="Times New Roman" panose="02020603050405020304"/>
              </a:rPr>
              <a:t>Large</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capacity</a:t>
            </a:r>
            <a:endParaRPr sz="2000">
              <a:latin typeface="Times New Roman" panose="02020603050405020304"/>
              <a:cs typeface="Times New Roman" panose="02020603050405020304"/>
            </a:endParaRPr>
          </a:p>
          <a:p>
            <a:pPr marL="1567180" lvl="1" indent="-243840">
              <a:lnSpc>
                <a:spcPct val="100000"/>
              </a:lnSpc>
              <a:spcBef>
                <a:spcPts val="375"/>
              </a:spcBef>
              <a:buFont typeface="Arial MT"/>
              <a:buChar char="–"/>
              <a:tabLst>
                <a:tab pos="1567815" algn="l"/>
              </a:tabLst>
            </a:pPr>
            <a:r>
              <a:rPr sz="2000" spc="-5" dirty="0">
                <a:latin typeface="Times New Roman" panose="02020603050405020304"/>
                <a:cs typeface="Times New Roman" panose="02020603050405020304"/>
              </a:rPr>
              <a:t>Large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amounts</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cache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service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host</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I/Os</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optimally</a:t>
            </a:r>
            <a:endParaRPr sz="2000">
              <a:latin typeface="Times New Roman" panose="02020603050405020304"/>
              <a:cs typeface="Times New Roman" panose="02020603050405020304"/>
            </a:endParaRPr>
          </a:p>
          <a:p>
            <a:pPr marL="1567180" lvl="1" indent="-243840">
              <a:lnSpc>
                <a:spcPct val="100000"/>
              </a:lnSpc>
              <a:spcBef>
                <a:spcPts val="375"/>
              </a:spcBef>
              <a:buFont typeface="Arial MT"/>
              <a:buChar char="–"/>
              <a:tabLst>
                <a:tab pos="1567815" algn="l"/>
              </a:tabLst>
            </a:pPr>
            <a:r>
              <a:rPr sz="2000" spc="-5" dirty="0">
                <a:latin typeface="Times New Roman" panose="02020603050405020304"/>
                <a:cs typeface="Times New Roman" panose="02020603050405020304"/>
              </a:rPr>
              <a:t>Fault</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tolerance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architecture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improve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availability</a:t>
            </a:r>
            <a:endParaRPr sz="2000">
              <a:latin typeface="Times New Roman" panose="02020603050405020304"/>
              <a:cs typeface="Times New Roman" panose="02020603050405020304"/>
            </a:endParaRPr>
          </a:p>
          <a:p>
            <a:pPr marL="1567180" lvl="1" indent="-243840">
              <a:lnSpc>
                <a:spcPct val="100000"/>
              </a:lnSpc>
              <a:spcBef>
                <a:spcPts val="375"/>
              </a:spcBef>
              <a:buFont typeface="Arial MT"/>
              <a:buChar char="–"/>
              <a:tabLst>
                <a:tab pos="1567815" algn="l"/>
              </a:tabLst>
            </a:pPr>
            <a:r>
              <a:rPr sz="2000" spc="-5" dirty="0">
                <a:latin typeface="Times New Roman" panose="02020603050405020304"/>
                <a:cs typeface="Times New Roman" panose="02020603050405020304"/>
              </a:rPr>
              <a:t>Connectivity</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mainframe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computers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open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hosts</a:t>
            </a:r>
            <a:endParaRPr sz="2000">
              <a:latin typeface="Times New Roman" panose="02020603050405020304"/>
              <a:cs typeface="Times New Roman" panose="02020603050405020304"/>
            </a:endParaRPr>
          </a:p>
          <a:p>
            <a:pPr marL="1567180" marR="5080" lvl="1" indent="-243205">
              <a:lnSpc>
                <a:spcPts val="2380"/>
              </a:lnSpc>
              <a:spcBef>
                <a:spcPts val="470"/>
              </a:spcBef>
              <a:buFont typeface="Arial MT"/>
              <a:buChar char="–"/>
              <a:tabLst>
                <a:tab pos="1567815" algn="l"/>
              </a:tabLst>
            </a:pPr>
            <a:r>
              <a:rPr sz="2000" spc="-5" dirty="0">
                <a:latin typeface="Times New Roman" panose="02020603050405020304"/>
                <a:cs typeface="Times New Roman" panose="02020603050405020304"/>
              </a:rPr>
              <a:t>Availability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multiple </a:t>
            </a:r>
            <a:r>
              <a:rPr sz="2000" dirty="0">
                <a:latin typeface="Times New Roman" panose="02020603050405020304"/>
                <a:cs typeface="Times New Roman" panose="02020603050405020304"/>
              </a:rPr>
              <a:t>front-end ports </a:t>
            </a:r>
            <a:r>
              <a:rPr sz="2000" spc="-5" dirty="0">
                <a:latin typeface="Times New Roman" panose="02020603050405020304"/>
                <a:cs typeface="Times New Roman" panose="02020603050405020304"/>
              </a:rPr>
              <a:t>and interface </a:t>
            </a:r>
            <a:r>
              <a:rPr sz="2000" dirty="0">
                <a:latin typeface="Times New Roman" panose="02020603050405020304"/>
                <a:cs typeface="Times New Roman" panose="02020603050405020304"/>
              </a:rPr>
              <a:t>protocols </a:t>
            </a:r>
            <a:r>
              <a:rPr sz="2000" spc="-5" dirty="0">
                <a:latin typeface="Times New Roman" panose="02020603050405020304"/>
                <a:cs typeface="Times New Roman" panose="02020603050405020304"/>
              </a:rPr>
              <a:t>to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5" dirty="0">
                <a:latin typeface="Times New Roman" panose="02020603050405020304"/>
                <a:cs typeface="Times New Roman" panose="02020603050405020304"/>
              </a:rPr>
              <a:t> large </a:t>
            </a:r>
            <a:r>
              <a:rPr sz="2000" dirty="0">
                <a:latin typeface="Times New Roman" panose="02020603050405020304"/>
                <a:cs typeface="Times New Roman" panose="02020603050405020304"/>
              </a:rPr>
              <a:t>number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hosts</a:t>
            </a:r>
            <a:endParaRPr sz="2000">
              <a:latin typeface="Times New Roman" panose="02020603050405020304"/>
              <a:cs typeface="Times New Roman" panose="02020603050405020304"/>
            </a:endParaRPr>
          </a:p>
          <a:p>
            <a:pPr marL="1567180" marR="493395" lvl="1" indent="-243205">
              <a:lnSpc>
                <a:spcPts val="2380"/>
              </a:lnSpc>
              <a:spcBef>
                <a:spcPts val="415"/>
              </a:spcBef>
              <a:buFont typeface="Arial MT"/>
              <a:buChar char="–"/>
              <a:tabLst>
                <a:tab pos="1567815" algn="l"/>
              </a:tabLst>
            </a:pPr>
            <a:r>
              <a:rPr sz="2000" spc="-5" dirty="0">
                <a:latin typeface="Times New Roman" panose="02020603050405020304"/>
                <a:cs typeface="Times New Roman" panose="02020603050405020304"/>
              </a:rPr>
              <a:t>Availability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multiple </a:t>
            </a:r>
            <a:r>
              <a:rPr sz="2000" dirty="0">
                <a:latin typeface="Times New Roman" panose="02020603050405020304"/>
                <a:cs typeface="Times New Roman" panose="02020603050405020304"/>
              </a:rPr>
              <a:t>back-end </a:t>
            </a:r>
            <a:r>
              <a:rPr sz="2000" spc="-5" dirty="0">
                <a:latin typeface="Times New Roman" panose="02020603050405020304"/>
                <a:cs typeface="Times New Roman" panose="02020603050405020304"/>
              </a:rPr>
              <a:t>controllers to manage </a:t>
            </a:r>
            <a:r>
              <a:rPr sz="2000" dirty="0">
                <a:latin typeface="Times New Roman" panose="02020603050405020304"/>
                <a:cs typeface="Times New Roman" panose="02020603050405020304"/>
              </a:rPr>
              <a:t>disk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processing</a:t>
            </a:r>
            <a:endParaRPr sz="2000">
              <a:latin typeface="Times New Roman" panose="02020603050405020304"/>
              <a:cs typeface="Times New Roman" panose="02020603050405020304"/>
            </a:endParaRPr>
          </a:p>
          <a:p>
            <a:pPr marL="1567180" marR="219710" lvl="1" indent="-243205">
              <a:lnSpc>
                <a:spcPts val="2380"/>
              </a:lnSpc>
              <a:spcBef>
                <a:spcPts val="415"/>
              </a:spcBef>
              <a:buFont typeface="Arial MT"/>
              <a:buChar char="–"/>
              <a:tabLst>
                <a:tab pos="1567815" algn="l"/>
              </a:tabLst>
            </a:pPr>
            <a:r>
              <a:rPr sz="2000" spc="-5" dirty="0">
                <a:latin typeface="Times New Roman" panose="02020603050405020304"/>
                <a:cs typeface="Times New Roman" panose="02020603050405020304"/>
              </a:rPr>
              <a:t>Scalability to support increased connectivity, </a:t>
            </a:r>
            <a:r>
              <a:rPr sz="2000" dirty="0">
                <a:latin typeface="Times New Roman" panose="02020603050405020304"/>
                <a:cs typeface="Times New Roman" panose="02020603050405020304"/>
              </a:rPr>
              <a:t>performance, </a:t>
            </a:r>
            <a:r>
              <a:rPr sz="2000" spc="-5" dirty="0">
                <a:latin typeface="Times New Roman" panose="02020603050405020304"/>
                <a:cs typeface="Times New Roman" panose="02020603050405020304"/>
              </a:rPr>
              <a:t>and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capacity </a:t>
            </a:r>
            <a:r>
              <a:rPr sz="2000" dirty="0">
                <a:latin typeface="Times New Roman" panose="02020603050405020304"/>
                <a:cs typeface="Times New Roman" panose="02020603050405020304"/>
              </a:rPr>
              <a:t>requirements</a:t>
            </a:r>
            <a:endParaRPr sz="2000">
              <a:latin typeface="Times New Roman" panose="02020603050405020304"/>
              <a:cs typeface="Times New Roman" panose="02020603050405020304"/>
            </a:endParaRPr>
          </a:p>
          <a:p>
            <a:pPr marL="1567180" marR="760095" lvl="1" indent="-243205">
              <a:lnSpc>
                <a:spcPts val="2380"/>
              </a:lnSpc>
              <a:spcBef>
                <a:spcPts val="415"/>
              </a:spcBef>
              <a:buFont typeface="Arial MT"/>
              <a:buChar char="–"/>
              <a:tabLst>
                <a:tab pos="1567815" algn="l"/>
              </a:tabLst>
            </a:pPr>
            <a:r>
              <a:rPr sz="2000" spc="-5" dirty="0">
                <a:latin typeface="Times New Roman" panose="02020603050405020304"/>
                <a:cs typeface="Times New Roman" panose="02020603050405020304"/>
              </a:rPr>
              <a:t>Ability to </a:t>
            </a:r>
            <a:r>
              <a:rPr sz="2000" dirty="0">
                <a:latin typeface="Times New Roman" panose="02020603050405020304"/>
                <a:cs typeface="Times New Roman" panose="02020603050405020304"/>
              </a:rPr>
              <a:t>handle </a:t>
            </a:r>
            <a:r>
              <a:rPr sz="2000" spc="-5" dirty="0">
                <a:latin typeface="Times New Roman" panose="02020603050405020304"/>
                <a:cs typeface="Times New Roman" panose="02020603050405020304"/>
              </a:rPr>
              <a:t>large amounts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concurrent </a:t>
            </a:r>
            <a:r>
              <a:rPr sz="2000" dirty="0">
                <a:latin typeface="Times New Roman" panose="02020603050405020304"/>
                <a:cs typeface="Times New Roman" panose="02020603050405020304"/>
              </a:rPr>
              <a:t>I/Os from a </a:t>
            </a:r>
            <a:r>
              <a:rPr sz="2000" spc="-490"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hosts</a:t>
            </a:r>
            <a:r>
              <a:rPr sz="2000" spc="-5" dirty="0">
                <a:latin typeface="Times New Roman" panose="02020603050405020304"/>
                <a:cs typeface="Times New Roman" panose="02020603050405020304"/>
              </a:rPr>
              <a:t> and applications</a:t>
            </a:r>
            <a:endParaRPr sz="2000">
              <a:latin typeface="Times New Roman" panose="02020603050405020304"/>
              <a:cs typeface="Times New Roman" panose="02020603050405020304"/>
            </a:endParaRPr>
          </a:p>
          <a:p>
            <a:pPr marL="1567180" lvl="1" indent="-243840">
              <a:lnSpc>
                <a:spcPct val="100000"/>
              </a:lnSpc>
              <a:spcBef>
                <a:spcPts val="320"/>
              </a:spcBef>
              <a:buFont typeface="Arial MT"/>
              <a:buChar char="–"/>
              <a:tabLst>
                <a:tab pos="1567815" algn="l"/>
              </a:tabLst>
            </a:pPr>
            <a:r>
              <a:rPr sz="2000" spc="-5" dirty="0">
                <a:latin typeface="Times New Roman" panose="02020603050405020304"/>
                <a:cs typeface="Times New Roman" panose="02020603050405020304"/>
              </a:rPr>
              <a:t>Support</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for</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array-based</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local</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remote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replication</a:t>
            </a:r>
            <a:endParaRPr sz="2000">
              <a:latin typeface="Times New Roman" panose="02020603050405020304"/>
              <a:cs typeface="Times New Roman" panose="02020603050405020304"/>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951703"/>
            <a:ext cx="2667000" cy="302895"/>
          </a:xfrm>
          <a:prstGeom prst="rect">
            <a:avLst/>
          </a:prstGeom>
        </p:spPr>
        <p:txBody>
          <a:bodyPr vert="horz" wrap="square" lIns="0" tIns="15240" rIns="0" bIns="0" rtlCol="0">
            <a:spAutoFit/>
          </a:bodyPr>
          <a:lstStyle/>
          <a:p>
            <a:pPr marL="12700">
              <a:lnSpc>
                <a:spcPct val="100000"/>
              </a:lnSpc>
              <a:spcBef>
                <a:spcPts val="120"/>
              </a:spcBef>
            </a:pPr>
            <a:r>
              <a:rPr sz="1800" spc="5" dirty="0">
                <a:solidFill>
                  <a:srgbClr val="000000"/>
                </a:solidFill>
              </a:rPr>
              <a:t>Midrange</a:t>
            </a:r>
            <a:r>
              <a:rPr sz="1800" spc="-25" dirty="0">
                <a:solidFill>
                  <a:srgbClr val="000000"/>
                </a:solidFill>
              </a:rPr>
              <a:t> </a:t>
            </a:r>
            <a:r>
              <a:rPr sz="1800" spc="5" dirty="0">
                <a:solidFill>
                  <a:srgbClr val="000000"/>
                </a:solidFill>
              </a:rPr>
              <a:t>Storage</a:t>
            </a:r>
            <a:r>
              <a:rPr sz="1800" spc="-25" dirty="0">
                <a:solidFill>
                  <a:srgbClr val="000000"/>
                </a:solidFill>
              </a:rPr>
              <a:t> </a:t>
            </a:r>
            <a:r>
              <a:rPr sz="1800" dirty="0">
                <a:solidFill>
                  <a:srgbClr val="000000"/>
                </a:solidFill>
              </a:rPr>
              <a:t>Systems</a:t>
            </a:r>
            <a:endParaRPr sz="1800"/>
          </a:p>
        </p:txBody>
      </p:sp>
      <p:sp>
        <p:nvSpPr>
          <p:cNvPr id="3" name="object 3"/>
          <p:cNvSpPr txBox="1">
            <a:spLocks noGrp="1"/>
          </p:cNvSpPr>
          <p:nvPr>
            <p:ph type="body" idx="1"/>
          </p:nvPr>
        </p:nvSpPr>
        <p:spPr>
          <a:prstGeom prst="rect">
            <a:avLst/>
          </a:prstGeom>
        </p:spPr>
        <p:txBody>
          <a:bodyPr vert="horz" wrap="square" lIns="0" tIns="74295" rIns="0" bIns="0" rtlCol="0">
            <a:spAutoFit/>
          </a:bodyPr>
          <a:lstStyle/>
          <a:p>
            <a:pPr marL="316865" marR="5080" indent="-304800">
              <a:lnSpc>
                <a:spcPct val="81000"/>
              </a:lnSpc>
              <a:spcBef>
                <a:spcPts val="585"/>
              </a:spcBef>
              <a:buFont typeface="Arial MT"/>
              <a:buChar char="•"/>
              <a:tabLst>
                <a:tab pos="316865" algn="l"/>
                <a:tab pos="317500" algn="l"/>
              </a:tabLst>
            </a:pPr>
            <a:r>
              <a:rPr spc="10" dirty="0"/>
              <a:t>Midrange </a:t>
            </a:r>
            <a:r>
              <a:rPr spc="5" dirty="0"/>
              <a:t>storage</a:t>
            </a:r>
            <a:r>
              <a:rPr spc="10" dirty="0"/>
              <a:t> </a:t>
            </a:r>
            <a:r>
              <a:rPr spc="5" dirty="0"/>
              <a:t>systems</a:t>
            </a:r>
            <a:r>
              <a:rPr spc="10" dirty="0"/>
              <a:t> </a:t>
            </a:r>
            <a:r>
              <a:rPr spc="5" dirty="0"/>
              <a:t>are also</a:t>
            </a:r>
            <a:r>
              <a:rPr spc="10" dirty="0"/>
              <a:t> referred </a:t>
            </a:r>
            <a:r>
              <a:rPr spc="5" dirty="0"/>
              <a:t>to </a:t>
            </a:r>
            <a:r>
              <a:rPr spc="10" dirty="0"/>
              <a:t>as</a:t>
            </a:r>
            <a:r>
              <a:rPr spc="55" dirty="0"/>
              <a:t> </a:t>
            </a:r>
            <a:r>
              <a:rPr i="1" spc="10" dirty="0">
                <a:latin typeface="Times New Roman" panose="02020603050405020304"/>
                <a:cs typeface="Times New Roman" panose="02020603050405020304"/>
              </a:rPr>
              <a:t>active-passive</a:t>
            </a:r>
            <a:r>
              <a:rPr i="1" spc="15" dirty="0">
                <a:latin typeface="Times New Roman" panose="02020603050405020304"/>
                <a:cs typeface="Times New Roman" panose="02020603050405020304"/>
              </a:rPr>
              <a:t> </a:t>
            </a:r>
            <a:r>
              <a:rPr i="1" spc="10" dirty="0">
                <a:latin typeface="Times New Roman" panose="02020603050405020304"/>
                <a:cs typeface="Times New Roman" panose="02020603050405020304"/>
              </a:rPr>
              <a:t>arrays</a:t>
            </a:r>
            <a:r>
              <a:rPr i="1" spc="5" dirty="0">
                <a:latin typeface="Times New Roman" panose="02020603050405020304"/>
                <a:cs typeface="Times New Roman" panose="02020603050405020304"/>
              </a:rPr>
              <a:t> </a:t>
            </a:r>
            <a:r>
              <a:rPr spc="5" dirty="0"/>
              <a:t>and </a:t>
            </a:r>
            <a:r>
              <a:rPr spc="-484" dirty="0"/>
              <a:t> </a:t>
            </a:r>
            <a:r>
              <a:rPr spc="5" dirty="0"/>
              <a:t>are </a:t>
            </a:r>
            <a:r>
              <a:rPr spc="10" dirty="0"/>
              <a:t>best </a:t>
            </a:r>
            <a:r>
              <a:rPr spc="5" dirty="0"/>
              <a:t>suited</a:t>
            </a:r>
            <a:r>
              <a:rPr spc="10" dirty="0"/>
              <a:t> for</a:t>
            </a:r>
            <a:r>
              <a:rPr spc="15" dirty="0"/>
              <a:t> </a:t>
            </a:r>
            <a:r>
              <a:rPr spc="5" dirty="0"/>
              <a:t>small-</a:t>
            </a:r>
            <a:r>
              <a:rPr spc="10" dirty="0"/>
              <a:t> and</a:t>
            </a:r>
            <a:r>
              <a:rPr spc="5" dirty="0"/>
              <a:t> medium-sized enterprise</a:t>
            </a:r>
            <a:r>
              <a:rPr spc="10" dirty="0"/>
              <a:t> </a:t>
            </a:r>
            <a:r>
              <a:rPr spc="5" dirty="0"/>
              <a:t>applications. </a:t>
            </a:r>
            <a:r>
              <a:rPr spc="10" dirty="0"/>
              <a:t>They </a:t>
            </a:r>
            <a:r>
              <a:rPr spc="15" dirty="0"/>
              <a:t> </a:t>
            </a:r>
            <a:r>
              <a:rPr spc="5" dirty="0"/>
              <a:t>also </a:t>
            </a:r>
            <a:r>
              <a:rPr spc="10" dirty="0"/>
              <a:t>provide optimal</a:t>
            </a:r>
            <a:r>
              <a:rPr spc="15" dirty="0"/>
              <a:t> </a:t>
            </a:r>
            <a:r>
              <a:rPr spc="5" dirty="0"/>
              <a:t>storage</a:t>
            </a:r>
            <a:r>
              <a:rPr spc="10" dirty="0"/>
              <a:t> </a:t>
            </a:r>
            <a:r>
              <a:rPr spc="5" dirty="0"/>
              <a:t>solutions</a:t>
            </a:r>
            <a:r>
              <a:rPr spc="15" dirty="0"/>
              <a:t> </a:t>
            </a:r>
            <a:r>
              <a:rPr spc="5" dirty="0"/>
              <a:t>at </a:t>
            </a:r>
            <a:r>
              <a:rPr spc="10" dirty="0"/>
              <a:t>a </a:t>
            </a:r>
            <a:r>
              <a:rPr spc="5" dirty="0"/>
              <a:t>lower cost. </a:t>
            </a:r>
            <a:r>
              <a:rPr spc="10" dirty="0"/>
              <a:t>In</a:t>
            </a:r>
            <a:r>
              <a:rPr spc="15" dirty="0"/>
              <a:t> </a:t>
            </a:r>
            <a:r>
              <a:rPr spc="10" dirty="0"/>
              <a:t>an</a:t>
            </a:r>
            <a:r>
              <a:rPr spc="5" dirty="0"/>
              <a:t> active-passive </a:t>
            </a:r>
            <a:r>
              <a:rPr spc="-484" dirty="0"/>
              <a:t> </a:t>
            </a:r>
            <a:r>
              <a:rPr spc="5" dirty="0"/>
              <a:t>array, </a:t>
            </a:r>
            <a:r>
              <a:rPr spc="10" dirty="0"/>
              <a:t>a host can perform I/Os </a:t>
            </a:r>
            <a:r>
              <a:rPr spc="5" dirty="0"/>
              <a:t>to </a:t>
            </a:r>
            <a:r>
              <a:rPr spc="10" dirty="0"/>
              <a:t>a </a:t>
            </a:r>
            <a:r>
              <a:rPr spc="15" dirty="0"/>
              <a:t>LUN </a:t>
            </a:r>
            <a:r>
              <a:rPr spc="10" dirty="0"/>
              <a:t>only </a:t>
            </a:r>
            <a:r>
              <a:rPr spc="5" dirty="0"/>
              <a:t>through the controller that </a:t>
            </a:r>
            <a:r>
              <a:rPr spc="10" dirty="0"/>
              <a:t> </a:t>
            </a:r>
            <a:r>
              <a:rPr spc="15" dirty="0"/>
              <a:t>owns</a:t>
            </a:r>
            <a:r>
              <a:rPr dirty="0"/>
              <a:t> </a:t>
            </a:r>
            <a:r>
              <a:rPr spc="5" dirty="0"/>
              <a:t>the</a:t>
            </a:r>
            <a:r>
              <a:rPr dirty="0"/>
              <a:t> </a:t>
            </a:r>
            <a:r>
              <a:rPr spc="10" dirty="0"/>
              <a:t>LUN.</a:t>
            </a:r>
            <a:endParaRPr spc="10" dirty="0"/>
          </a:p>
          <a:p>
            <a:pPr>
              <a:lnSpc>
                <a:spcPct val="100000"/>
              </a:lnSpc>
              <a:spcBef>
                <a:spcPts val="40"/>
              </a:spcBef>
              <a:buFont typeface="Arial MT"/>
              <a:buChar char="•"/>
            </a:pPr>
            <a:endParaRPr sz="2350"/>
          </a:p>
          <a:p>
            <a:pPr marL="316865" marR="66675" indent="-304800">
              <a:lnSpc>
                <a:spcPct val="81000"/>
              </a:lnSpc>
              <a:buFont typeface="Arial MT"/>
              <a:buChar char="•"/>
              <a:tabLst>
                <a:tab pos="316865" algn="l"/>
                <a:tab pos="317500" algn="l"/>
              </a:tabLst>
            </a:pPr>
            <a:r>
              <a:rPr spc="10" dirty="0"/>
              <a:t>The host can perform reads or </a:t>
            </a:r>
            <a:r>
              <a:rPr spc="5" dirty="0"/>
              <a:t>writes to the </a:t>
            </a:r>
            <a:r>
              <a:rPr spc="15" dirty="0"/>
              <a:t>LUN </a:t>
            </a:r>
            <a:r>
              <a:rPr spc="10" dirty="0"/>
              <a:t>only </a:t>
            </a:r>
            <a:r>
              <a:rPr spc="5" dirty="0"/>
              <a:t>through the </a:t>
            </a:r>
            <a:r>
              <a:rPr spc="10" dirty="0"/>
              <a:t>path </a:t>
            </a:r>
            <a:r>
              <a:rPr spc="5" dirty="0"/>
              <a:t>to </a:t>
            </a:r>
            <a:r>
              <a:rPr spc="-484" dirty="0"/>
              <a:t> </a:t>
            </a:r>
            <a:r>
              <a:rPr spc="5" dirty="0"/>
              <a:t>controller </a:t>
            </a:r>
            <a:r>
              <a:rPr spc="20" dirty="0"/>
              <a:t>A </a:t>
            </a:r>
            <a:r>
              <a:rPr spc="10" dirty="0"/>
              <a:t>because </a:t>
            </a:r>
            <a:r>
              <a:rPr spc="5" dirty="0"/>
              <a:t>controller </a:t>
            </a:r>
            <a:r>
              <a:rPr spc="20" dirty="0"/>
              <a:t>A </a:t>
            </a:r>
            <a:r>
              <a:rPr spc="5" dirty="0"/>
              <a:t>is the </a:t>
            </a:r>
            <a:r>
              <a:rPr spc="15" dirty="0"/>
              <a:t>owner </a:t>
            </a:r>
            <a:r>
              <a:rPr spc="10" dirty="0"/>
              <a:t>of </a:t>
            </a:r>
            <a:r>
              <a:rPr spc="5" dirty="0"/>
              <a:t>that </a:t>
            </a:r>
            <a:r>
              <a:rPr spc="10" dirty="0"/>
              <a:t>LUN. The path </a:t>
            </a:r>
            <a:r>
              <a:rPr spc="5" dirty="0"/>
              <a:t>to </a:t>
            </a:r>
            <a:r>
              <a:rPr spc="10" dirty="0"/>
              <a:t> </a:t>
            </a:r>
            <a:r>
              <a:rPr spc="5" dirty="0"/>
              <a:t>controller </a:t>
            </a:r>
            <a:r>
              <a:rPr spc="20" dirty="0"/>
              <a:t>B </a:t>
            </a:r>
            <a:r>
              <a:rPr spc="10" dirty="0"/>
              <a:t>remains passive and </a:t>
            </a:r>
            <a:r>
              <a:rPr spc="15" dirty="0"/>
              <a:t>no </a:t>
            </a:r>
            <a:r>
              <a:rPr spc="10" dirty="0"/>
              <a:t>I/O </a:t>
            </a:r>
            <a:r>
              <a:rPr spc="5" dirty="0"/>
              <a:t>activity is </a:t>
            </a:r>
            <a:r>
              <a:rPr spc="10" dirty="0"/>
              <a:t>performed </a:t>
            </a:r>
            <a:r>
              <a:rPr spc="5" dirty="0"/>
              <a:t>through this </a:t>
            </a:r>
            <a:r>
              <a:rPr spc="-484" dirty="0"/>
              <a:t> </a:t>
            </a:r>
            <a:r>
              <a:rPr spc="10" dirty="0"/>
              <a:t>path.</a:t>
            </a:r>
            <a:endParaRPr spc="10" dirty="0"/>
          </a:p>
        </p:txBody>
      </p:sp>
      <p:pic>
        <p:nvPicPr>
          <p:cNvPr id="4" name="object 4"/>
          <p:cNvPicPr/>
          <p:nvPr/>
        </p:nvPicPr>
        <p:blipFill>
          <a:blip r:embed="rId1" cstate="print"/>
          <a:stretch>
            <a:fillRect/>
          </a:stretch>
        </p:blipFill>
        <p:spPr>
          <a:xfrm>
            <a:off x="2819400" y="533401"/>
            <a:ext cx="2819399" cy="2116039"/>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737108"/>
            <a:ext cx="8148320" cy="2171700"/>
          </a:xfrm>
          <a:prstGeom prst="rect">
            <a:avLst/>
          </a:prstGeom>
        </p:spPr>
        <p:txBody>
          <a:bodyPr vert="horz" wrap="square" lIns="0" tIns="27940" rIns="0" bIns="0" rtlCol="0">
            <a:spAutoFit/>
          </a:bodyPr>
          <a:lstStyle/>
          <a:p>
            <a:pPr marL="313690" marR="5080" indent="-297815">
              <a:lnSpc>
                <a:spcPts val="2850"/>
              </a:lnSpc>
              <a:spcBef>
                <a:spcPts val="220"/>
              </a:spcBef>
              <a:buFont typeface="Arial MT"/>
              <a:buChar char="•"/>
              <a:tabLst>
                <a:tab pos="313055" algn="l"/>
                <a:tab pos="314325" algn="l"/>
              </a:tabLst>
            </a:pPr>
            <a:r>
              <a:rPr sz="2400" spc="-5" dirty="0">
                <a:latin typeface="Times New Roman" panose="02020603050405020304"/>
                <a:cs typeface="Times New Roman" panose="02020603050405020304"/>
              </a:rPr>
              <a:t>Midrange storage systems are typically </a:t>
            </a:r>
            <a:r>
              <a:rPr sz="2400" dirty="0">
                <a:latin typeface="Times New Roman" panose="02020603050405020304"/>
                <a:cs typeface="Times New Roman" panose="02020603050405020304"/>
              </a:rPr>
              <a:t>designed </a:t>
            </a:r>
            <a:r>
              <a:rPr sz="2400" spc="-5" dirty="0">
                <a:latin typeface="Times New Roman" panose="02020603050405020304"/>
                <a:cs typeface="Times New Roman" panose="02020603050405020304"/>
              </a:rPr>
              <a:t>with two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controllers,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each</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which</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contains</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host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interfaces,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cache,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RAID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controllers,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 interface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 </a:t>
            </a:r>
            <a:r>
              <a:rPr sz="2400" dirty="0">
                <a:latin typeface="Times New Roman" panose="02020603050405020304"/>
                <a:cs typeface="Times New Roman" panose="02020603050405020304"/>
              </a:rPr>
              <a:t>disk drives.</a:t>
            </a:r>
            <a:endParaRPr sz="2400">
              <a:latin typeface="Times New Roman" panose="02020603050405020304"/>
              <a:cs typeface="Times New Roman" panose="02020603050405020304"/>
            </a:endParaRPr>
          </a:p>
          <a:p>
            <a:pPr marL="313690" marR="234315" indent="-301625">
              <a:lnSpc>
                <a:spcPct val="100000"/>
              </a:lnSpc>
              <a:spcBef>
                <a:spcPts val="335"/>
              </a:spcBef>
              <a:buFont typeface="Arial MT"/>
              <a:buChar char="•"/>
              <a:tabLst>
                <a:tab pos="313055" algn="l"/>
                <a:tab pos="314325" algn="l"/>
              </a:tabLst>
            </a:pPr>
            <a:r>
              <a:rPr sz="2200" spc="-5" dirty="0">
                <a:latin typeface="Times New Roman" panose="02020603050405020304"/>
                <a:cs typeface="Times New Roman" panose="02020603050405020304"/>
              </a:rPr>
              <a:t>Midrange arrays are </a:t>
            </a:r>
            <a:r>
              <a:rPr sz="2200" dirty="0">
                <a:latin typeface="Times New Roman" panose="02020603050405020304"/>
                <a:cs typeface="Times New Roman" panose="02020603050405020304"/>
              </a:rPr>
              <a:t>designed </a:t>
            </a:r>
            <a:r>
              <a:rPr sz="2200" spc="-5" dirty="0">
                <a:latin typeface="Times New Roman" panose="02020603050405020304"/>
                <a:cs typeface="Times New Roman" panose="02020603050405020304"/>
              </a:rPr>
              <a:t>to meet the </a:t>
            </a:r>
            <a:r>
              <a:rPr sz="2200" dirty="0">
                <a:latin typeface="Times New Roman" panose="02020603050405020304"/>
                <a:cs typeface="Times New Roman" panose="02020603050405020304"/>
              </a:rPr>
              <a:t>requirements of </a:t>
            </a:r>
            <a:r>
              <a:rPr sz="2200" spc="-5" dirty="0">
                <a:latin typeface="Times New Roman" panose="02020603050405020304"/>
                <a:cs typeface="Times New Roman" panose="02020603050405020304"/>
              </a:rPr>
              <a:t>small and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medium enterprise applications; therefore, they </a:t>
            </a:r>
            <a:r>
              <a:rPr sz="2200" dirty="0">
                <a:latin typeface="Times New Roman" panose="02020603050405020304"/>
                <a:cs typeface="Times New Roman" panose="02020603050405020304"/>
              </a:rPr>
              <a:t>host </a:t>
            </a:r>
            <a:r>
              <a:rPr sz="2200" spc="-5" dirty="0">
                <a:latin typeface="Times New Roman" panose="02020603050405020304"/>
                <a:cs typeface="Times New Roman" panose="02020603050405020304"/>
              </a:rPr>
              <a:t>less storage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cache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than </a:t>
            </a:r>
            <a:r>
              <a:rPr sz="2200" dirty="0">
                <a:latin typeface="Times New Roman" panose="02020603050405020304"/>
                <a:cs typeface="Times New Roman" panose="02020603050405020304"/>
              </a:rPr>
              <a:t>high-end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arrays.</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971800" y="3352800"/>
            <a:ext cx="2752724" cy="2257424"/>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880" y="100463"/>
            <a:ext cx="5569585" cy="464820"/>
          </a:xfrm>
          <a:prstGeom prst="rect">
            <a:avLst/>
          </a:prstGeom>
        </p:spPr>
        <p:txBody>
          <a:bodyPr vert="horz" wrap="square" lIns="0" tIns="16510" rIns="0" bIns="0" rtlCol="0">
            <a:spAutoFit/>
          </a:bodyPr>
          <a:lstStyle/>
          <a:p>
            <a:pPr marL="12700">
              <a:lnSpc>
                <a:spcPct val="100000"/>
              </a:lnSpc>
              <a:spcBef>
                <a:spcPts val="130"/>
              </a:spcBef>
            </a:pPr>
            <a:r>
              <a:rPr sz="2850" i="1" dirty="0">
                <a:solidFill>
                  <a:srgbClr val="BE0000"/>
                </a:solidFill>
                <a:latin typeface="Times New Roman" panose="02020603050405020304"/>
                <a:cs typeface="Times New Roman" panose="02020603050405020304"/>
              </a:rPr>
              <a:t>Creation</a:t>
            </a:r>
            <a:r>
              <a:rPr sz="2850" i="1" spc="5" dirty="0">
                <a:solidFill>
                  <a:srgbClr val="BE0000"/>
                </a:solidFill>
                <a:latin typeface="Times New Roman" panose="02020603050405020304"/>
                <a:cs typeface="Times New Roman" panose="02020603050405020304"/>
              </a:rPr>
              <a:t> </a:t>
            </a:r>
            <a:r>
              <a:rPr sz="2850" i="1" spc="10" dirty="0">
                <a:solidFill>
                  <a:srgbClr val="BE0000"/>
                </a:solidFill>
                <a:latin typeface="Times New Roman" panose="02020603050405020304"/>
                <a:cs typeface="Times New Roman" panose="02020603050405020304"/>
              </a:rPr>
              <a:t>of </a:t>
            </a:r>
            <a:r>
              <a:rPr sz="2850" i="1" dirty="0">
                <a:solidFill>
                  <a:srgbClr val="BE0000"/>
                </a:solidFill>
                <a:latin typeface="Times New Roman" panose="02020603050405020304"/>
                <a:cs typeface="Times New Roman" panose="02020603050405020304"/>
              </a:rPr>
              <a:t>Virtual</a:t>
            </a:r>
            <a:r>
              <a:rPr sz="2850" i="1" spc="10" dirty="0">
                <a:solidFill>
                  <a:srgbClr val="BE0000"/>
                </a:solidFill>
                <a:latin typeface="Times New Roman" panose="02020603050405020304"/>
                <a:cs typeface="Times New Roman" panose="02020603050405020304"/>
              </a:rPr>
              <a:t> </a:t>
            </a:r>
            <a:r>
              <a:rPr sz="2850" i="1" spc="5" dirty="0">
                <a:solidFill>
                  <a:srgbClr val="BE0000"/>
                </a:solidFill>
                <a:latin typeface="Times New Roman" panose="02020603050405020304"/>
                <a:cs typeface="Times New Roman" panose="02020603050405020304"/>
              </a:rPr>
              <a:t>storage</a:t>
            </a:r>
            <a:r>
              <a:rPr sz="2850" i="1" spc="10" dirty="0">
                <a:solidFill>
                  <a:srgbClr val="BE0000"/>
                </a:solidFill>
                <a:latin typeface="Times New Roman" panose="02020603050405020304"/>
                <a:cs typeface="Times New Roman" panose="02020603050405020304"/>
              </a:rPr>
              <a:t> </a:t>
            </a:r>
            <a:r>
              <a:rPr sz="2850" i="1" spc="5" dirty="0">
                <a:solidFill>
                  <a:srgbClr val="BE0000"/>
                </a:solidFill>
                <a:latin typeface="Times New Roman" panose="02020603050405020304"/>
                <a:cs typeface="Times New Roman" panose="02020603050405020304"/>
              </a:rPr>
              <a:t>machine,</a:t>
            </a:r>
            <a:endParaRPr sz="2850">
              <a:latin typeface="Times New Roman" panose="02020603050405020304"/>
              <a:cs typeface="Times New Roman" panose="02020603050405020304"/>
            </a:endParaRPr>
          </a:p>
        </p:txBody>
      </p:sp>
      <p:sp>
        <p:nvSpPr>
          <p:cNvPr id="3" name="object 3"/>
          <p:cNvSpPr txBox="1"/>
          <p:nvPr/>
        </p:nvSpPr>
        <p:spPr>
          <a:xfrm>
            <a:off x="444500" y="990701"/>
            <a:ext cx="8034655" cy="5052060"/>
          </a:xfrm>
          <a:prstGeom prst="rect">
            <a:avLst/>
          </a:prstGeom>
        </p:spPr>
        <p:txBody>
          <a:bodyPr vert="horz" wrap="square" lIns="0" tIns="38100" rIns="0" bIns="0" rtlCol="0">
            <a:spAutoFit/>
          </a:bodyPr>
          <a:lstStyle/>
          <a:p>
            <a:pPr marL="355600" indent="-301625" algn="just">
              <a:lnSpc>
                <a:spcPct val="100000"/>
              </a:lnSpc>
              <a:spcBef>
                <a:spcPts val="300"/>
              </a:spcBef>
              <a:buFont typeface="Arial MT"/>
              <a:buChar char="•"/>
              <a:tabLst>
                <a:tab pos="355600" algn="l"/>
              </a:tabLst>
            </a:pPr>
            <a:r>
              <a:rPr sz="2200" spc="-5" dirty="0">
                <a:latin typeface="Times New Roman" panose="02020603050405020304"/>
                <a:cs typeface="Times New Roman" panose="02020603050405020304"/>
              </a:rPr>
              <a:t>Use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CCI</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a:t>
            </a:r>
            <a:endParaRPr sz="2200">
              <a:latin typeface="Times New Roman" panose="02020603050405020304"/>
              <a:cs typeface="Times New Roman" panose="02020603050405020304"/>
            </a:endParaRPr>
          </a:p>
          <a:p>
            <a:pPr marL="355600" marR="312420" indent="-301625" algn="just">
              <a:lnSpc>
                <a:spcPct val="91000"/>
              </a:lnSpc>
              <a:spcBef>
                <a:spcPts val="435"/>
              </a:spcBef>
              <a:buFont typeface="Arial MT"/>
              <a:buChar char="•"/>
              <a:tabLst>
                <a:tab pos="355600" algn="l"/>
              </a:tabLst>
            </a:pP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add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group</a:t>
            </a:r>
            <a:r>
              <a:rPr sz="2200" spc="-5" dirty="0">
                <a:latin typeface="Times New Roman" panose="02020603050405020304"/>
                <a:cs typeface="Times New Roman" panose="02020603050405020304"/>
              </a:rPr>
              <a:t> and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assign the model type and serial </a:t>
            </a:r>
            <a:r>
              <a:rPr sz="2200" dirty="0">
                <a:latin typeface="Times New Roman" panose="02020603050405020304"/>
                <a:cs typeface="Times New Roman" panose="02020603050405020304"/>
              </a:rPr>
              <a:t>number of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virtualized </a:t>
            </a:r>
            <a:r>
              <a:rPr sz="2200" spc="-5" dirty="0">
                <a:latin typeface="Times New Roman" panose="02020603050405020304"/>
                <a:cs typeface="Times New Roman" panose="02020603050405020304"/>
              </a:rPr>
              <a:t>storage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the </a:t>
            </a:r>
            <a:r>
              <a:rPr sz="2200" dirty="0">
                <a:latin typeface="Times New Roman" panose="02020603050405020304"/>
                <a:cs typeface="Times New Roman" panose="02020603050405020304"/>
              </a:rPr>
              <a:t>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group.</a:t>
            </a:r>
            <a:endParaRPr sz="2200">
              <a:latin typeface="Times New Roman" panose="02020603050405020304"/>
              <a:cs typeface="Times New Roman" panose="02020603050405020304"/>
            </a:endParaRPr>
          </a:p>
          <a:p>
            <a:pPr marL="355600" marR="12065" indent="-301625">
              <a:lnSpc>
                <a:spcPct val="91000"/>
              </a:lnSpc>
              <a:spcBef>
                <a:spcPts val="435"/>
              </a:spcBef>
              <a:buFont typeface="Arial MT"/>
              <a:buChar char="•"/>
              <a:tabLst>
                <a:tab pos="354965" algn="l"/>
                <a:tab pos="355600" algn="l"/>
              </a:tabLst>
            </a:pPr>
            <a:r>
              <a:rPr sz="2200" dirty="0">
                <a:latin typeface="Times New Roman" panose="02020603050405020304"/>
                <a:cs typeface="Times New Roman" panose="02020603050405020304"/>
              </a:rPr>
              <a:t>If you </a:t>
            </a:r>
            <a:r>
              <a:rPr sz="2200" spc="-5" dirty="0">
                <a:latin typeface="Times New Roman" panose="02020603050405020304"/>
                <a:cs typeface="Times New Roman" panose="02020603050405020304"/>
              </a:rPr>
              <a:t>issue the </a:t>
            </a:r>
            <a:r>
              <a:rPr sz="2200" dirty="0">
                <a:latin typeface="Times New Roman" panose="02020603050405020304"/>
                <a:cs typeface="Times New Roman" panose="02020603050405020304"/>
              </a:rPr>
              <a:t>raidcom </a:t>
            </a:r>
            <a:r>
              <a:rPr sz="2200" spc="-5" dirty="0">
                <a:latin typeface="Times New Roman" panose="02020603050405020304"/>
                <a:cs typeface="Times New Roman" panose="02020603050405020304"/>
              </a:rPr>
              <a:t>add </a:t>
            </a:r>
            <a:r>
              <a:rPr sz="2200" dirty="0">
                <a:latin typeface="Times New Roman" panose="02020603050405020304"/>
                <a:cs typeface="Times New Roman" panose="02020603050405020304"/>
              </a:rPr>
              <a:t>resource </a:t>
            </a:r>
            <a:r>
              <a:rPr sz="2200" spc="-5" dirty="0">
                <a:latin typeface="Times New Roman" panose="02020603050405020304"/>
                <a:cs typeface="Times New Roman" panose="02020603050405020304"/>
              </a:rPr>
              <a:t>command and specify the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model type and serial </a:t>
            </a:r>
            <a:r>
              <a:rPr sz="2200" dirty="0">
                <a:latin typeface="Times New Roman" panose="02020603050405020304"/>
                <a:cs typeface="Times New Roman" panose="02020603050405020304"/>
              </a:rPr>
              <a:t>number of </a:t>
            </a:r>
            <a:r>
              <a:rPr sz="2200" spc="-5" dirty="0">
                <a:latin typeface="Times New Roman" panose="02020603050405020304"/>
                <a:cs typeface="Times New Roman" panose="02020603050405020304"/>
              </a:rPr>
              <a:t>an existing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machine,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only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resource group </a:t>
            </a:r>
            <a:r>
              <a:rPr sz="2200" spc="-5" dirty="0">
                <a:latin typeface="Times New Roman" panose="02020603050405020304"/>
                <a:cs typeface="Times New Roman" panose="02020603050405020304"/>
              </a:rPr>
              <a:t>is created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the existing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 You can create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maximum </a:t>
            </a:r>
            <a:r>
              <a:rPr sz="2200" dirty="0">
                <a:latin typeface="Times New Roman" panose="02020603050405020304"/>
                <a:cs typeface="Times New Roman" panose="02020603050405020304"/>
              </a:rPr>
              <a:t>of 1,023 resource groups per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storage machine.</a:t>
            </a:r>
            <a:endParaRPr sz="2200">
              <a:latin typeface="Times New Roman" panose="02020603050405020304"/>
              <a:cs typeface="Times New Roman" panose="02020603050405020304"/>
            </a:endParaRPr>
          </a:p>
          <a:p>
            <a:pPr marL="12700">
              <a:lnSpc>
                <a:spcPct val="100000"/>
              </a:lnSpc>
              <a:spcBef>
                <a:spcPts val="200"/>
              </a:spcBef>
            </a:pPr>
            <a:r>
              <a:rPr sz="2200" b="1" spc="-5" dirty="0">
                <a:latin typeface="Times New Roman" panose="02020603050405020304"/>
                <a:cs typeface="Times New Roman" panose="02020603050405020304"/>
              </a:rPr>
              <a:t>Before</a:t>
            </a:r>
            <a:r>
              <a:rPr sz="2200" b="1" spc="-3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you</a:t>
            </a:r>
            <a:r>
              <a:rPr sz="2200" b="1" spc="-3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begin</a:t>
            </a:r>
            <a:endParaRPr sz="2200">
              <a:latin typeface="Times New Roman" panose="02020603050405020304"/>
              <a:cs typeface="Times New Roman" panose="02020603050405020304"/>
            </a:endParaRPr>
          </a:p>
          <a:p>
            <a:pPr marL="12700">
              <a:lnSpc>
                <a:spcPct val="100000"/>
              </a:lnSpc>
              <a:spcBef>
                <a:spcPts val="210"/>
              </a:spcBef>
            </a:pPr>
            <a:r>
              <a:rPr sz="2200" dirty="0">
                <a:latin typeface="Times New Roman" panose="02020603050405020304"/>
                <a:cs typeface="Times New Roman" panose="02020603050405020304"/>
              </a:rPr>
              <a:t>Information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when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you</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a:t>
            </a:r>
            <a:endParaRPr sz="2200">
              <a:latin typeface="Times New Roman" panose="02020603050405020304"/>
              <a:cs typeface="Times New Roman" panose="02020603050405020304"/>
            </a:endParaRPr>
          </a:p>
          <a:p>
            <a:pPr marL="355600" indent="-301625">
              <a:lnSpc>
                <a:spcPct val="100000"/>
              </a:lnSpc>
              <a:spcBef>
                <a:spcPts val="210"/>
              </a:spcBef>
              <a:buFont typeface="Arial MT"/>
              <a:buChar char="•"/>
              <a:tabLst>
                <a:tab pos="354965" algn="l"/>
                <a:tab pos="355600" algn="l"/>
              </a:tabLst>
            </a:pPr>
            <a:r>
              <a:rPr sz="2200" spc="-5" dirty="0">
                <a:latin typeface="Times New Roman" panose="02020603050405020304"/>
                <a:cs typeface="Times New Roman" panose="02020603050405020304"/>
              </a:rPr>
              <a:t>Model</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type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serial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number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virtualized</a:t>
            </a:r>
            <a:endParaRPr sz="2200">
              <a:latin typeface="Times New Roman" panose="02020603050405020304"/>
              <a:cs typeface="Times New Roman" panose="02020603050405020304"/>
            </a:endParaRPr>
          </a:p>
          <a:p>
            <a:pPr marL="355600" marR="549910" indent="-301625">
              <a:lnSpc>
                <a:spcPts val="2410"/>
              </a:lnSpc>
              <a:spcBef>
                <a:spcPts val="485"/>
              </a:spcBef>
              <a:buFont typeface="Arial MT"/>
              <a:buChar char="•"/>
              <a:tabLst>
                <a:tab pos="354965" algn="l"/>
                <a:tab pos="355600" algn="l"/>
              </a:tabLst>
            </a:pPr>
            <a:r>
              <a:rPr sz="2200" spc="-5" dirty="0">
                <a:latin typeface="Times New Roman" panose="02020603050405020304"/>
                <a:cs typeface="Times New Roman" panose="02020603050405020304"/>
              </a:rPr>
              <a:t>Port/host </a:t>
            </a:r>
            <a:r>
              <a:rPr sz="2200" dirty="0">
                <a:latin typeface="Times New Roman" panose="02020603050405020304"/>
                <a:cs typeface="Times New Roman" panose="02020603050405020304"/>
              </a:rPr>
              <a:t>group </a:t>
            </a:r>
            <a:r>
              <a:rPr sz="2200" spc="-5" dirty="0">
                <a:latin typeface="Times New Roman" panose="02020603050405020304"/>
                <a:cs typeface="Times New Roman" panose="02020603050405020304"/>
              </a:rPr>
              <a:t>information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 LDEVs to </a:t>
            </a:r>
            <a:r>
              <a:rPr sz="2200" dirty="0">
                <a:latin typeface="Times New Roman" panose="02020603050405020304"/>
                <a:cs typeface="Times New Roman" panose="02020603050405020304"/>
              </a:rPr>
              <a:t>be virtualized (for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CL1-A-1)</a:t>
            </a:r>
            <a:endParaRPr sz="2200">
              <a:latin typeface="Times New Roman" panose="02020603050405020304"/>
              <a:cs typeface="Times New Roman" panose="02020603050405020304"/>
            </a:endParaRPr>
          </a:p>
          <a:p>
            <a:pPr marL="355600" indent="-301625">
              <a:lnSpc>
                <a:spcPct val="100000"/>
              </a:lnSpc>
              <a:spcBef>
                <a:spcPts val="155"/>
              </a:spcBef>
              <a:buFont typeface="Arial MT"/>
              <a:buChar char="•"/>
              <a:tabLst>
                <a:tab pos="354965" algn="l"/>
                <a:tab pos="355600" algn="l"/>
              </a:tabLst>
            </a:pPr>
            <a:r>
              <a:rPr sz="2200" spc="-5" dirty="0">
                <a:latin typeface="Times New Roman" panose="02020603050405020304"/>
                <a:cs typeface="Times New Roman" panose="02020603050405020304"/>
              </a:rPr>
              <a:t>LDEV</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IDs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LDEVs</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virtualized</a:t>
            </a:r>
            <a:endParaRPr sz="2200">
              <a:latin typeface="Times New Roman" panose="02020603050405020304"/>
              <a:cs typeface="Times New Roman" panose="02020603050405020304"/>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82701"/>
            <a:ext cx="126492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Procedure</a:t>
            </a:r>
            <a:endParaRPr sz="2200"/>
          </a:p>
        </p:txBody>
      </p:sp>
      <p:sp>
        <p:nvSpPr>
          <p:cNvPr id="3" name="object 3"/>
          <p:cNvSpPr txBox="1"/>
          <p:nvPr/>
        </p:nvSpPr>
        <p:spPr>
          <a:xfrm>
            <a:off x="368003" y="843381"/>
            <a:ext cx="7959090" cy="4786630"/>
          </a:xfrm>
          <a:prstGeom prst="rect">
            <a:avLst/>
          </a:prstGeom>
        </p:spPr>
        <p:txBody>
          <a:bodyPr vert="horz" wrap="square" lIns="0" tIns="46990" rIns="0" bIns="0" rtlCol="0">
            <a:spAutoFit/>
          </a:bodyPr>
          <a:lstStyle/>
          <a:p>
            <a:pPr marL="546100" marR="401955" indent="-534035">
              <a:lnSpc>
                <a:spcPts val="2410"/>
              </a:lnSpc>
              <a:spcBef>
                <a:spcPts val="370"/>
              </a:spcBef>
              <a:buFont typeface="Calibri" panose="020F0502020204030204"/>
              <a:buAutoNum type="arabicPeriod"/>
              <a:tabLst>
                <a:tab pos="546100" algn="l"/>
                <a:tab pos="546735" algn="l"/>
              </a:tabLst>
            </a:pPr>
            <a:r>
              <a:rPr sz="2200" b="1" spc="-5" dirty="0">
                <a:latin typeface="Times New Roman" panose="02020603050405020304"/>
                <a:cs typeface="Times New Roman" panose="02020603050405020304"/>
              </a:rPr>
              <a:t>Create </a:t>
            </a:r>
            <a:r>
              <a:rPr sz="2200" b="1" dirty="0">
                <a:latin typeface="Times New Roman" panose="02020603050405020304"/>
                <a:cs typeface="Times New Roman" panose="02020603050405020304"/>
              </a:rPr>
              <a:t>a virtual </a:t>
            </a:r>
            <a:r>
              <a:rPr sz="2200" b="1" spc="-5" dirty="0">
                <a:latin typeface="Times New Roman" panose="02020603050405020304"/>
                <a:cs typeface="Times New Roman" panose="02020603050405020304"/>
              </a:rPr>
              <a:t>storage </a:t>
            </a:r>
            <a:r>
              <a:rPr sz="2200" b="1" dirty="0">
                <a:latin typeface="Times New Roman" panose="02020603050405020304"/>
                <a:cs typeface="Times New Roman" panose="02020603050405020304"/>
              </a:rPr>
              <a:t>machine </a:t>
            </a:r>
            <a:r>
              <a:rPr sz="2200" b="1" spc="-5" dirty="0">
                <a:latin typeface="Times New Roman" panose="02020603050405020304"/>
                <a:cs typeface="Times New Roman" panose="02020603050405020304"/>
              </a:rPr>
              <a:t>by using </a:t>
            </a:r>
            <a:r>
              <a:rPr sz="2200" b="1" dirty="0">
                <a:latin typeface="Times New Roman" panose="02020603050405020304"/>
                <a:cs typeface="Times New Roman" panose="02020603050405020304"/>
              </a:rPr>
              <a:t>the </a:t>
            </a:r>
            <a:r>
              <a:rPr sz="2200" b="1" spc="-5" dirty="0">
                <a:latin typeface="Times New Roman" panose="02020603050405020304"/>
                <a:cs typeface="Times New Roman" panose="02020603050405020304"/>
              </a:rPr>
              <a:t>raidcom </a:t>
            </a:r>
            <a:r>
              <a:rPr sz="2200" b="1" dirty="0">
                <a:latin typeface="Times New Roman" panose="02020603050405020304"/>
                <a:cs typeface="Times New Roman" panose="02020603050405020304"/>
              </a:rPr>
              <a:t>add </a:t>
            </a:r>
            <a:r>
              <a:rPr sz="2200" b="1" spc="-5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resource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command.</a:t>
            </a:r>
            <a:endParaRPr sz="2200">
              <a:latin typeface="Times New Roman" panose="02020603050405020304"/>
              <a:cs typeface="Times New Roman" panose="02020603050405020304"/>
            </a:endParaRPr>
          </a:p>
          <a:p>
            <a:pPr marL="431800" lvl="1" indent="-301625">
              <a:lnSpc>
                <a:spcPct val="100000"/>
              </a:lnSpc>
              <a:spcBef>
                <a:spcPts val="160"/>
              </a:spcBef>
              <a:buFont typeface="Arial MT"/>
              <a:buChar char="•"/>
              <a:tabLst>
                <a:tab pos="431800" algn="l"/>
                <a:tab pos="431800" algn="l"/>
              </a:tabLst>
            </a:pPr>
            <a:r>
              <a:rPr sz="2200" spc="-5" dirty="0">
                <a:latin typeface="Times New Roman" panose="02020603050405020304"/>
                <a:cs typeface="Times New Roman" panose="02020603050405020304"/>
              </a:rPr>
              <a:t>Example:</a:t>
            </a:r>
            <a:endParaRPr sz="2200">
              <a:latin typeface="Times New Roman" panose="02020603050405020304"/>
              <a:cs typeface="Times New Roman" panose="02020603050405020304"/>
            </a:endParaRPr>
          </a:p>
          <a:p>
            <a:pPr marL="431800" marR="5080" indent="114300">
              <a:lnSpc>
                <a:spcPts val="2410"/>
              </a:lnSpc>
              <a:spcBef>
                <a:spcPts val="480"/>
              </a:spcBef>
            </a:pPr>
            <a:r>
              <a:rPr sz="2200" dirty="0">
                <a:latin typeface="Times New Roman" panose="02020603050405020304"/>
                <a:cs typeface="Times New Roman" panose="02020603050405020304"/>
              </a:rPr>
              <a:t>raidcom</a:t>
            </a:r>
            <a:r>
              <a:rPr sz="2200" spc="-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-resource_name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rsg_vir</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-virtual_type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20000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R700</a:t>
            </a:r>
            <a:endParaRPr sz="2200">
              <a:latin typeface="Times New Roman" panose="02020603050405020304"/>
              <a:cs typeface="Times New Roman" panose="02020603050405020304"/>
            </a:endParaRPr>
          </a:p>
          <a:p>
            <a:pPr marL="88900">
              <a:lnSpc>
                <a:spcPct val="100000"/>
              </a:lnSpc>
              <a:spcBef>
                <a:spcPts val="160"/>
              </a:spcBef>
            </a:pPr>
            <a:r>
              <a:rPr sz="2200" spc="-5" dirty="0">
                <a:latin typeface="Times New Roman" panose="02020603050405020304"/>
                <a:cs typeface="Times New Roman" panose="02020603050405020304"/>
              </a:rPr>
              <a:t>where:</a:t>
            </a:r>
            <a:endParaRPr sz="2200">
              <a:latin typeface="Times New Roman" panose="02020603050405020304"/>
              <a:cs typeface="Times New Roman" panose="02020603050405020304"/>
            </a:endParaRPr>
          </a:p>
          <a:p>
            <a:pPr marL="431800" marR="111760">
              <a:lnSpc>
                <a:spcPts val="2410"/>
              </a:lnSpc>
              <a:spcBef>
                <a:spcPts val="480"/>
              </a:spcBef>
            </a:pPr>
            <a:r>
              <a:rPr sz="2200" dirty="0">
                <a:latin typeface="Times New Roman" panose="02020603050405020304"/>
                <a:cs typeface="Times New Roman" panose="02020603050405020304"/>
              </a:rPr>
              <a:t>rsg_vir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name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new</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group</a:t>
            </a:r>
            <a:r>
              <a:rPr sz="2200" spc="-5" dirty="0">
                <a:latin typeface="Times New Roman" panose="02020603050405020304"/>
                <a:cs typeface="Times New Roman" panose="02020603050405020304"/>
              </a:rPr>
              <a:t> 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will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contain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endParaRPr sz="2200">
              <a:latin typeface="Times New Roman" panose="02020603050405020304"/>
              <a:cs typeface="Times New Roman" panose="02020603050405020304"/>
            </a:endParaRPr>
          </a:p>
          <a:p>
            <a:pPr marL="431800" marR="946150">
              <a:lnSpc>
                <a:spcPts val="2850"/>
              </a:lnSpc>
              <a:spcBef>
                <a:spcPts val="80"/>
              </a:spcBef>
            </a:pPr>
            <a:r>
              <a:rPr sz="2200" dirty="0">
                <a:latin typeface="Times New Roman" panose="02020603050405020304"/>
                <a:cs typeface="Times New Roman" panose="02020603050405020304"/>
              </a:rPr>
              <a:t>200000 </a:t>
            </a:r>
            <a:r>
              <a:rPr sz="2200" spc="-5" dirty="0">
                <a:latin typeface="Times New Roman" panose="02020603050405020304"/>
                <a:cs typeface="Times New Roman" panose="02020603050405020304"/>
              </a:rPr>
              <a:t>is the serial </a:t>
            </a:r>
            <a:r>
              <a:rPr sz="2200" dirty="0">
                <a:latin typeface="Times New Roman" panose="02020603050405020304"/>
                <a:cs typeface="Times New Roman" panose="02020603050405020304"/>
              </a:rPr>
              <a:t>number of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machine.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R700</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model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type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a:t>
            </a:r>
            <a:endParaRPr sz="2200">
              <a:latin typeface="Times New Roman" panose="02020603050405020304"/>
              <a:cs typeface="Times New Roman" panose="02020603050405020304"/>
            </a:endParaRPr>
          </a:p>
          <a:p>
            <a:pPr marL="88900">
              <a:lnSpc>
                <a:spcPct val="100000"/>
              </a:lnSpc>
              <a:spcBef>
                <a:spcPts val="80"/>
              </a:spcBef>
            </a:pPr>
            <a:r>
              <a:rPr sz="2200" b="1" spc="-5" dirty="0">
                <a:latin typeface="Times New Roman" panose="02020603050405020304"/>
                <a:cs typeface="Times New Roman" panose="02020603050405020304"/>
              </a:rPr>
              <a:t>These</a:t>
            </a:r>
            <a:r>
              <a:rPr sz="2200" b="1" spc="-2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model</a:t>
            </a:r>
            <a:r>
              <a:rPr sz="2200" b="1" spc="-2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types</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are</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supported:</a:t>
            </a:r>
            <a:endParaRPr sz="2200">
              <a:latin typeface="Times New Roman" panose="02020603050405020304"/>
              <a:cs typeface="Times New Roman" panose="02020603050405020304"/>
            </a:endParaRPr>
          </a:p>
          <a:p>
            <a:pPr marL="532130">
              <a:lnSpc>
                <a:spcPct val="100000"/>
              </a:lnSpc>
              <a:spcBef>
                <a:spcPts val="195"/>
              </a:spcBef>
              <a:tabLst>
                <a:tab pos="831850" algn="l"/>
              </a:tabLst>
            </a:pPr>
            <a:r>
              <a:rPr sz="2000" dirty="0">
                <a:latin typeface="Arial MT"/>
                <a:cs typeface="Arial MT"/>
              </a:rPr>
              <a:t>–	</a:t>
            </a:r>
            <a:r>
              <a:rPr sz="2000" spc="-5" dirty="0">
                <a:latin typeface="Times New Roman" panose="02020603050405020304"/>
                <a:cs typeface="Times New Roman" panose="02020603050405020304"/>
              </a:rPr>
              <a:t>R900F:</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5500,</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5100</a:t>
            </a:r>
            <a:endParaRPr sz="2000">
              <a:latin typeface="Times New Roman" panose="02020603050405020304"/>
              <a:cs typeface="Times New Roman" panose="02020603050405020304"/>
            </a:endParaRPr>
          </a:p>
          <a:p>
            <a:pPr marL="532130">
              <a:lnSpc>
                <a:spcPct val="100000"/>
              </a:lnSpc>
              <a:spcBef>
                <a:spcPts val="150"/>
              </a:spcBef>
              <a:tabLst>
                <a:tab pos="831850" algn="l"/>
              </a:tabLst>
            </a:pPr>
            <a:r>
              <a:rPr sz="2000" dirty="0">
                <a:latin typeface="Arial MT"/>
                <a:cs typeface="Arial MT"/>
              </a:rPr>
              <a:t>–	</a:t>
            </a:r>
            <a:r>
              <a:rPr sz="2000" spc="-5" dirty="0">
                <a:latin typeface="Times New Roman" panose="02020603050405020304"/>
                <a:cs typeface="Times New Roman" panose="02020603050405020304"/>
              </a:rPr>
              <a:t>R900G:</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5100H,</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5500H</a:t>
            </a:r>
            <a:endParaRPr sz="2000">
              <a:latin typeface="Times New Roman" panose="02020603050405020304"/>
              <a:cs typeface="Times New Roman" panose="02020603050405020304"/>
            </a:endParaRPr>
          </a:p>
          <a:p>
            <a:pPr marL="532130">
              <a:lnSpc>
                <a:spcPct val="100000"/>
              </a:lnSpc>
              <a:spcBef>
                <a:spcPts val="150"/>
              </a:spcBef>
              <a:tabLst>
                <a:tab pos="831850" algn="l"/>
              </a:tabLst>
            </a:pPr>
            <a:r>
              <a:rPr sz="2000" dirty="0">
                <a:latin typeface="Arial MT"/>
                <a:cs typeface="Arial MT"/>
              </a:rPr>
              <a:t>–	</a:t>
            </a:r>
            <a:r>
              <a:rPr sz="2000" spc="-5" dirty="0">
                <a:latin typeface="Times New Roman" panose="02020603050405020304"/>
                <a:cs typeface="Times New Roman" panose="02020603050405020304"/>
              </a:rPr>
              <a:t>R800:</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G1x00,</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VSP</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F1500</a:t>
            </a:r>
            <a:endParaRPr sz="2000">
              <a:latin typeface="Times New Roman" panose="02020603050405020304"/>
              <a:cs typeface="Times New Roman" panose="02020603050405020304"/>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492" y="434340"/>
            <a:ext cx="1364615" cy="330200"/>
          </a:xfrm>
          <a:prstGeom prst="rect">
            <a:avLst/>
          </a:prstGeom>
        </p:spPr>
        <p:txBody>
          <a:bodyPr vert="horz" wrap="square" lIns="0" tIns="12700" rIns="0" bIns="0" rtlCol="0">
            <a:spAutoFit/>
          </a:bodyPr>
          <a:lstStyle/>
          <a:p>
            <a:pPr marL="12700">
              <a:lnSpc>
                <a:spcPct val="100000"/>
              </a:lnSpc>
              <a:spcBef>
                <a:spcPts val="100"/>
              </a:spcBef>
              <a:tabLst>
                <a:tab pos="312420" algn="l"/>
              </a:tabLst>
            </a:pPr>
            <a:r>
              <a:rPr sz="2000" b="0" dirty="0">
                <a:solidFill>
                  <a:srgbClr val="000000"/>
                </a:solidFill>
                <a:latin typeface="Arial MT"/>
                <a:cs typeface="Arial MT"/>
              </a:rPr>
              <a:t>–	</a:t>
            </a:r>
            <a:r>
              <a:rPr sz="2000" b="0" spc="-5" dirty="0">
                <a:solidFill>
                  <a:srgbClr val="000000"/>
                </a:solidFill>
                <a:latin typeface="Calibri" panose="020F0502020204030204"/>
                <a:cs typeface="Calibri" panose="020F0502020204030204"/>
              </a:rPr>
              <a:t>R700:</a:t>
            </a:r>
            <a:r>
              <a:rPr sz="2000" b="0" spc="-80" dirty="0">
                <a:solidFill>
                  <a:srgbClr val="000000"/>
                </a:solidFill>
                <a:latin typeface="Calibri" panose="020F0502020204030204"/>
                <a:cs typeface="Calibri" panose="020F0502020204030204"/>
              </a:rPr>
              <a:t> </a:t>
            </a:r>
            <a:r>
              <a:rPr sz="2000" b="0" spc="-5" dirty="0">
                <a:solidFill>
                  <a:srgbClr val="000000"/>
                </a:solidFill>
                <a:latin typeface="Calibri" panose="020F0502020204030204"/>
                <a:cs typeface="Calibri" panose="020F0502020204030204"/>
              </a:rPr>
              <a:t>VSP</a:t>
            </a:r>
            <a:endParaRPr sz="2000">
              <a:latin typeface="Calibri" panose="020F0502020204030204"/>
              <a:cs typeface="Calibri" panose="020F0502020204030204"/>
            </a:endParaRPr>
          </a:p>
        </p:txBody>
      </p:sp>
      <p:sp>
        <p:nvSpPr>
          <p:cNvPr id="3" name="object 3"/>
          <p:cNvSpPr txBox="1"/>
          <p:nvPr/>
        </p:nvSpPr>
        <p:spPr>
          <a:xfrm>
            <a:off x="444500" y="742315"/>
            <a:ext cx="8129270" cy="4757420"/>
          </a:xfrm>
          <a:prstGeom prst="rect">
            <a:avLst/>
          </a:prstGeom>
        </p:spPr>
        <p:txBody>
          <a:bodyPr vert="horz" wrap="square" lIns="0" tIns="60325" rIns="0" bIns="0" rtlCol="0">
            <a:spAutoFit/>
          </a:bodyPr>
          <a:lstStyle/>
          <a:p>
            <a:pPr marL="755650" indent="-300355">
              <a:lnSpc>
                <a:spcPct val="100000"/>
              </a:lnSpc>
              <a:spcBef>
                <a:spcPts val="475"/>
              </a:spcBef>
              <a:buFont typeface="Arial MT"/>
              <a:buChar char="–"/>
              <a:tabLst>
                <a:tab pos="755015" algn="l"/>
                <a:tab pos="755650" algn="l"/>
              </a:tabLst>
            </a:pPr>
            <a:r>
              <a:rPr sz="2000" spc="-5" dirty="0">
                <a:latin typeface="Calibri" panose="020F0502020204030204"/>
                <a:cs typeface="Calibri" panose="020F0502020204030204"/>
              </a:rPr>
              <a:t>R600:</a:t>
            </a:r>
            <a:r>
              <a:rPr sz="2000" spc="-35" dirty="0">
                <a:latin typeface="Calibri" panose="020F0502020204030204"/>
                <a:cs typeface="Calibri" panose="020F0502020204030204"/>
              </a:rPr>
              <a:t> </a:t>
            </a:r>
            <a:r>
              <a:rPr sz="2000" spc="-5" dirty="0">
                <a:latin typeface="Calibri" panose="020F0502020204030204"/>
                <a:cs typeface="Calibri" panose="020F0502020204030204"/>
              </a:rPr>
              <a:t>USP</a:t>
            </a:r>
            <a:r>
              <a:rPr sz="2000" spc="-30" dirty="0">
                <a:latin typeface="Calibri" panose="020F0502020204030204"/>
                <a:cs typeface="Calibri" panose="020F0502020204030204"/>
              </a:rPr>
              <a:t> </a:t>
            </a:r>
            <a:r>
              <a:rPr sz="2000" dirty="0">
                <a:latin typeface="Calibri" panose="020F0502020204030204"/>
                <a:cs typeface="Calibri" panose="020F0502020204030204"/>
              </a:rPr>
              <a:t>V</a:t>
            </a:r>
            <a:endParaRPr sz="2000">
              <a:latin typeface="Calibri" panose="020F0502020204030204"/>
              <a:cs typeface="Calibri" panose="020F0502020204030204"/>
            </a:endParaRPr>
          </a:p>
          <a:p>
            <a:pPr marL="755650" indent="-300355">
              <a:lnSpc>
                <a:spcPct val="100000"/>
              </a:lnSpc>
              <a:spcBef>
                <a:spcPts val="375"/>
              </a:spcBef>
              <a:buFont typeface="Arial MT"/>
              <a:buChar char="–"/>
              <a:tabLst>
                <a:tab pos="755015" algn="l"/>
                <a:tab pos="755650" algn="l"/>
              </a:tabLst>
            </a:pPr>
            <a:r>
              <a:rPr sz="2000" spc="-5" dirty="0">
                <a:latin typeface="Calibri" panose="020F0502020204030204"/>
                <a:cs typeface="Calibri" panose="020F0502020204030204"/>
              </a:rPr>
              <a:t>RK600:</a:t>
            </a:r>
            <a:r>
              <a:rPr sz="2000" spc="-50" dirty="0">
                <a:latin typeface="Calibri" panose="020F0502020204030204"/>
                <a:cs typeface="Calibri" panose="020F0502020204030204"/>
              </a:rPr>
              <a:t> </a:t>
            </a:r>
            <a:r>
              <a:rPr sz="2000" spc="-5" dirty="0">
                <a:latin typeface="Calibri" panose="020F0502020204030204"/>
                <a:cs typeface="Calibri" panose="020F0502020204030204"/>
              </a:rPr>
              <a:t>USP</a:t>
            </a:r>
            <a:r>
              <a:rPr sz="2000" spc="-50" dirty="0">
                <a:latin typeface="Calibri" panose="020F0502020204030204"/>
                <a:cs typeface="Calibri" panose="020F0502020204030204"/>
              </a:rPr>
              <a:t> </a:t>
            </a:r>
            <a:r>
              <a:rPr sz="2000" spc="-5" dirty="0">
                <a:latin typeface="Calibri" panose="020F0502020204030204"/>
                <a:cs typeface="Calibri" panose="020F0502020204030204"/>
              </a:rPr>
              <a:t>VM</a:t>
            </a:r>
            <a:endParaRPr sz="2000">
              <a:latin typeface="Calibri" panose="020F0502020204030204"/>
              <a:cs typeface="Calibri" panose="020F0502020204030204"/>
            </a:endParaRPr>
          </a:p>
          <a:p>
            <a:pPr marL="755650" indent="-300355">
              <a:lnSpc>
                <a:spcPct val="100000"/>
              </a:lnSpc>
              <a:spcBef>
                <a:spcPts val="375"/>
              </a:spcBef>
              <a:buFont typeface="Arial MT"/>
              <a:buChar char="–"/>
              <a:tabLst>
                <a:tab pos="755015" algn="l"/>
                <a:tab pos="755650" algn="l"/>
              </a:tabLst>
            </a:pPr>
            <a:r>
              <a:rPr sz="2000" spc="-5" dirty="0">
                <a:latin typeface="Calibri" panose="020F0502020204030204"/>
                <a:cs typeface="Calibri" panose="020F0502020204030204"/>
              </a:rPr>
              <a:t>M700:</a:t>
            </a:r>
            <a:r>
              <a:rPr sz="2000" spc="-50" dirty="0">
                <a:latin typeface="Calibri" panose="020F0502020204030204"/>
                <a:cs typeface="Calibri" panose="020F0502020204030204"/>
              </a:rPr>
              <a:t> </a:t>
            </a:r>
            <a:r>
              <a:rPr sz="2000" spc="-5" dirty="0">
                <a:latin typeface="Calibri" panose="020F0502020204030204"/>
                <a:cs typeface="Calibri" panose="020F0502020204030204"/>
              </a:rPr>
              <a:t>HUS</a:t>
            </a:r>
            <a:r>
              <a:rPr sz="2000" spc="-50" dirty="0">
                <a:latin typeface="Calibri" panose="020F0502020204030204"/>
                <a:cs typeface="Calibri" panose="020F0502020204030204"/>
              </a:rPr>
              <a:t> </a:t>
            </a:r>
            <a:r>
              <a:rPr sz="2000" spc="-5" dirty="0">
                <a:latin typeface="Calibri" panose="020F0502020204030204"/>
                <a:cs typeface="Calibri" panose="020F0502020204030204"/>
              </a:rPr>
              <a:t>VM</a:t>
            </a:r>
            <a:endParaRPr sz="2000">
              <a:latin typeface="Calibri" panose="020F0502020204030204"/>
              <a:cs typeface="Calibri" panose="020F0502020204030204"/>
            </a:endParaRPr>
          </a:p>
          <a:p>
            <a:pPr marL="469900" marR="5080" indent="-457200">
              <a:lnSpc>
                <a:spcPct val="100000"/>
              </a:lnSpc>
              <a:spcBef>
                <a:spcPts val="405"/>
              </a:spcBef>
              <a:tabLst>
                <a:tab pos="469265" algn="l"/>
              </a:tabLst>
            </a:pPr>
            <a:r>
              <a:rPr sz="2200" dirty="0">
                <a:latin typeface="Times New Roman" panose="02020603050405020304"/>
                <a:cs typeface="Times New Roman" panose="02020603050405020304"/>
              </a:rPr>
              <a:t>2.	</a:t>
            </a:r>
            <a:r>
              <a:rPr sz="2200" b="1" spc="-5" dirty="0">
                <a:latin typeface="Times New Roman" panose="02020603050405020304"/>
                <a:cs typeface="Times New Roman" panose="02020603050405020304"/>
              </a:rPr>
              <a:t>In </a:t>
            </a:r>
            <a:r>
              <a:rPr sz="2200" b="1" dirty="0">
                <a:latin typeface="Times New Roman" panose="02020603050405020304"/>
                <a:cs typeface="Times New Roman" panose="02020603050405020304"/>
              </a:rPr>
              <a:t>the virtual </a:t>
            </a:r>
            <a:r>
              <a:rPr sz="2200" b="1" spc="-5" dirty="0">
                <a:latin typeface="Times New Roman" panose="02020603050405020304"/>
                <a:cs typeface="Times New Roman" panose="02020603050405020304"/>
              </a:rPr>
              <a:t>storage </a:t>
            </a:r>
            <a:r>
              <a:rPr sz="2200" b="1" dirty="0">
                <a:latin typeface="Times New Roman" panose="02020603050405020304"/>
                <a:cs typeface="Times New Roman" panose="02020603050405020304"/>
              </a:rPr>
              <a:t>machine, </a:t>
            </a:r>
            <a:r>
              <a:rPr sz="2200" b="1" spc="-5" dirty="0">
                <a:latin typeface="Times New Roman" panose="02020603050405020304"/>
                <a:cs typeface="Times New Roman" panose="02020603050405020304"/>
              </a:rPr>
              <a:t>reserve </a:t>
            </a:r>
            <a:r>
              <a:rPr sz="2200" b="1" dirty="0">
                <a:latin typeface="Times New Roman" panose="02020603050405020304"/>
                <a:cs typeface="Times New Roman" panose="02020603050405020304"/>
              </a:rPr>
              <a:t>the </a:t>
            </a:r>
            <a:r>
              <a:rPr sz="2200" b="1" spc="-5" dirty="0">
                <a:latin typeface="Times New Roman" panose="02020603050405020304"/>
                <a:cs typeface="Times New Roman" panose="02020603050405020304"/>
              </a:rPr>
              <a:t>ID </a:t>
            </a:r>
            <a:r>
              <a:rPr sz="2200" b="1" dirty="0">
                <a:latin typeface="Times New Roman" panose="02020603050405020304"/>
                <a:cs typeface="Times New Roman" panose="02020603050405020304"/>
              </a:rPr>
              <a:t>for the </a:t>
            </a:r>
            <a:r>
              <a:rPr sz="2200" b="1" spc="-5" dirty="0">
                <a:latin typeface="Times New Roman" panose="02020603050405020304"/>
                <a:cs typeface="Times New Roman" panose="02020603050405020304"/>
              </a:rPr>
              <a:t>host </a:t>
            </a:r>
            <a:r>
              <a:rPr sz="2200" b="1" dirty="0">
                <a:latin typeface="Times New Roman" panose="02020603050405020304"/>
                <a:cs typeface="Times New Roman" panose="02020603050405020304"/>
              </a:rPr>
              <a:t>group </a:t>
            </a:r>
            <a:r>
              <a:rPr sz="2200" b="1" spc="-54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that</a:t>
            </a:r>
            <a:r>
              <a:rPr sz="2200" b="1" spc="-5" dirty="0">
                <a:latin typeface="Times New Roman" panose="02020603050405020304"/>
                <a:cs typeface="Times New Roman" panose="02020603050405020304"/>
              </a:rPr>
              <a:t> will be </a:t>
            </a:r>
            <a:r>
              <a:rPr sz="2200" b="1" dirty="0">
                <a:latin typeface="Times New Roman" panose="02020603050405020304"/>
                <a:cs typeface="Times New Roman" panose="02020603050405020304"/>
              </a:rPr>
              <a:t>accessed</a:t>
            </a:r>
            <a:r>
              <a:rPr sz="2200" b="1" spc="-5" dirty="0">
                <a:latin typeface="Times New Roman" panose="02020603050405020304"/>
                <a:cs typeface="Times New Roman" panose="02020603050405020304"/>
              </a:rPr>
              <a:t> by </a:t>
            </a:r>
            <a:r>
              <a:rPr sz="2200" b="1" dirty="0">
                <a:latin typeface="Times New Roman" panose="02020603050405020304"/>
                <a:cs typeface="Times New Roman" panose="02020603050405020304"/>
              </a:rPr>
              <a:t>the </a:t>
            </a:r>
            <a:r>
              <a:rPr sz="2200" b="1" spc="-5" dirty="0">
                <a:latin typeface="Times New Roman" panose="02020603050405020304"/>
                <a:cs typeface="Times New Roman" panose="02020603050405020304"/>
              </a:rPr>
              <a:t>host</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server.</a:t>
            </a:r>
            <a:endParaRPr sz="2200">
              <a:latin typeface="Times New Roman" panose="02020603050405020304"/>
              <a:cs typeface="Times New Roman" panose="02020603050405020304"/>
            </a:endParaRPr>
          </a:p>
          <a:p>
            <a:pPr marL="355600" indent="-301625">
              <a:lnSpc>
                <a:spcPct val="100000"/>
              </a:lnSpc>
              <a:spcBef>
                <a:spcPts val="420"/>
              </a:spcBef>
              <a:buFont typeface="Arial" panose="020B0604020202020204"/>
              <a:buChar char="•"/>
              <a:tabLst>
                <a:tab pos="354965" algn="l"/>
                <a:tab pos="355600" algn="l"/>
              </a:tabLst>
            </a:pPr>
            <a:r>
              <a:rPr sz="2200" b="1" spc="-5" dirty="0">
                <a:latin typeface="Times New Roman" panose="02020603050405020304"/>
                <a:cs typeface="Times New Roman" panose="02020603050405020304"/>
              </a:rPr>
              <a:t>For</a:t>
            </a:r>
            <a:r>
              <a:rPr sz="2200" b="1" spc="-5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example:</a:t>
            </a:r>
            <a:endParaRPr sz="2200">
              <a:latin typeface="Times New Roman" panose="02020603050405020304"/>
              <a:cs typeface="Times New Roman" panose="02020603050405020304"/>
            </a:endParaRPr>
          </a:p>
          <a:p>
            <a:pPr marL="469900">
              <a:lnSpc>
                <a:spcPct val="100000"/>
              </a:lnSpc>
              <a:spcBef>
                <a:spcPts val="435"/>
              </a:spcBef>
            </a:pPr>
            <a:r>
              <a:rPr sz="2200" dirty="0">
                <a:latin typeface="Times New Roman" panose="02020603050405020304"/>
                <a:cs typeface="Times New Roman" panose="02020603050405020304"/>
              </a:rPr>
              <a:t>raidcom</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-resource_name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rsg_vir</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-port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CL1-A-1</a:t>
            </a:r>
            <a:endParaRPr sz="2200">
              <a:latin typeface="Times New Roman" panose="02020603050405020304"/>
              <a:cs typeface="Times New Roman" panose="02020603050405020304"/>
            </a:endParaRPr>
          </a:p>
          <a:p>
            <a:pPr marL="12700">
              <a:lnSpc>
                <a:spcPct val="100000"/>
              </a:lnSpc>
              <a:spcBef>
                <a:spcPts val="435"/>
              </a:spcBef>
              <a:tabLst>
                <a:tab pos="354965" algn="l"/>
              </a:tabLst>
            </a:pPr>
            <a:r>
              <a:rPr sz="2200" b="1" dirty="0">
                <a:latin typeface="Times New Roman" panose="02020603050405020304"/>
                <a:cs typeface="Times New Roman" panose="02020603050405020304"/>
              </a:rPr>
              <a:t>3.	</a:t>
            </a:r>
            <a:r>
              <a:rPr sz="2200" b="1" spc="-5" dirty="0">
                <a:latin typeface="Times New Roman" panose="02020603050405020304"/>
                <a:cs typeface="Times New Roman" panose="02020603050405020304"/>
              </a:rPr>
              <a:t>Delete</a:t>
            </a:r>
            <a:r>
              <a:rPr sz="2200" b="1" spc="-2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default</a:t>
            </a:r>
            <a:r>
              <a:rPr sz="2200" b="1" spc="-2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virtual</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ID.</a:t>
            </a:r>
            <a:endParaRPr sz="2200">
              <a:latin typeface="Times New Roman" panose="02020603050405020304"/>
              <a:cs typeface="Times New Roman" panose="02020603050405020304"/>
            </a:endParaRPr>
          </a:p>
          <a:p>
            <a:pPr marL="355600" marR="177800" indent="-301625">
              <a:lnSpc>
                <a:spcPct val="100000"/>
              </a:lnSpc>
              <a:spcBef>
                <a:spcPts val="445"/>
              </a:spcBef>
              <a:buFont typeface="Arial MT"/>
              <a:buChar char="•"/>
              <a:tabLst>
                <a:tab pos="354965" algn="l"/>
                <a:tab pos="355600" algn="l"/>
              </a:tabLst>
            </a:pPr>
            <a:r>
              <a:rPr sz="2200" spc="-5" dirty="0">
                <a:latin typeface="Times New Roman" panose="02020603050405020304"/>
                <a:cs typeface="Times New Roman" panose="02020603050405020304"/>
              </a:rPr>
              <a:t>By </a:t>
            </a:r>
            <a:r>
              <a:rPr sz="2200" dirty="0">
                <a:latin typeface="Times New Roman" panose="02020603050405020304"/>
                <a:cs typeface="Times New Roman" panose="02020603050405020304"/>
              </a:rPr>
              <a:t>default, virtual IDs </a:t>
            </a:r>
            <a:r>
              <a:rPr sz="2200" spc="-5" dirty="0">
                <a:latin typeface="Times New Roman" panose="02020603050405020304"/>
                <a:cs typeface="Times New Roman" panose="02020603050405020304"/>
              </a:rPr>
              <a:t>are set in the LDEVs in the storage system.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Delete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default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ID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plan</a:t>
            </a:r>
            <a:r>
              <a:rPr sz="2200" spc="-5" dirty="0">
                <a:latin typeface="Times New Roman" panose="02020603050405020304"/>
                <a:cs typeface="Times New Roman" panose="02020603050405020304"/>
              </a:rPr>
              <a:t> 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use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using</a:t>
            </a:r>
            <a:r>
              <a:rPr sz="2200" spc="-5" dirty="0">
                <a:latin typeface="Times New Roman" panose="02020603050405020304"/>
                <a:cs typeface="Times New Roman" panose="02020603050405020304"/>
              </a:rPr>
              <a:t> the </a:t>
            </a:r>
            <a:r>
              <a:rPr sz="2200" dirty="0">
                <a:latin typeface="Times New Roman" panose="02020603050405020304"/>
                <a:cs typeface="Times New Roman" panose="02020603050405020304"/>
              </a:rPr>
              <a:t>raidcom</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unmap resource</a:t>
            </a:r>
            <a:r>
              <a:rPr sz="2200" spc="-5" dirty="0">
                <a:latin typeface="Times New Roman" panose="02020603050405020304"/>
                <a:cs typeface="Times New Roman" panose="02020603050405020304"/>
              </a:rPr>
              <a:t> command.</a:t>
            </a:r>
            <a:endParaRPr sz="2200">
              <a:latin typeface="Times New Roman" panose="02020603050405020304"/>
              <a:cs typeface="Times New Roman" panose="02020603050405020304"/>
            </a:endParaRPr>
          </a:p>
          <a:p>
            <a:pPr marL="355600" indent="-301625">
              <a:lnSpc>
                <a:spcPts val="2635"/>
              </a:lnSpc>
              <a:spcBef>
                <a:spcPts val="425"/>
              </a:spcBef>
              <a:buFont typeface="Arial" panose="020B0604020202020204"/>
              <a:buChar char="•"/>
              <a:tabLst>
                <a:tab pos="354965" algn="l"/>
                <a:tab pos="355600" algn="l"/>
              </a:tabLst>
            </a:pPr>
            <a:r>
              <a:rPr sz="2200" b="1" spc="-5" dirty="0">
                <a:latin typeface="Times New Roman" panose="02020603050405020304"/>
                <a:cs typeface="Times New Roman" panose="02020603050405020304"/>
              </a:rPr>
              <a:t>For</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example</a:t>
            </a:r>
            <a:r>
              <a:rPr sz="2200" spc="-5" dirty="0">
                <a:latin typeface="Times New Roman" panose="02020603050405020304"/>
                <a:cs typeface="Times New Roman" panose="02020603050405020304"/>
              </a:rPr>
              <a:t>:raidcom</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unmap</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-ldev_id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10:00</a:t>
            </a:r>
            <a:endParaRPr sz="2200">
              <a:latin typeface="Times New Roman" panose="02020603050405020304"/>
              <a:cs typeface="Times New Roman" panose="02020603050405020304"/>
            </a:endParaRPr>
          </a:p>
          <a:p>
            <a:pPr marL="355600">
              <a:lnSpc>
                <a:spcPts val="2635"/>
              </a:lnSpc>
            </a:pPr>
            <a:r>
              <a:rPr sz="2200" dirty="0">
                <a:latin typeface="Times New Roman" panose="02020603050405020304"/>
                <a:cs typeface="Times New Roman" panose="02020603050405020304"/>
              </a:rPr>
              <a:t>-virtual_ldev_id</a:t>
            </a:r>
            <a:r>
              <a:rPr sz="2200" spc="-45" dirty="0">
                <a:latin typeface="Times New Roman" panose="02020603050405020304"/>
                <a:cs typeface="Times New Roman" panose="02020603050405020304"/>
              </a:rPr>
              <a:t> </a:t>
            </a:r>
            <a:r>
              <a:rPr sz="2200" dirty="0">
                <a:latin typeface="Times New Roman" panose="02020603050405020304"/>
                <a:cs typeface="Times New Roman" panose="02020603050405020304"/>
              </a:rPr>
              <a:t>10:00</a:t>
            </a:r>
            <a:endParaRPr sz="2200">
              <a:latin typeface="Times New Roman" panose="02020603050405020304"/>
              <a:cs typeface="Times New Roman" panose="02020603050405020304"/>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31748"/>
            <a:ext cx="8181975" cy="3253104"/>
          </a:xfrm>
          <a:prstGeom prst="rect">
            <a:avLst/>
          </a:prstGeom>
        </p:spPr>
        <p:txBody>
          <a:bodyPr vert="horz" wrap="square" lIns="0" tIns="66675" rIns="0" bIns="0" rtlCol="0">
            <a:spAutoFit/>
          </a:bodyPr>
          <a:lstStyle/>
          <a:p>
            <a:pPr marL="12700">
              <a:lnSpc>
                <a:spcPct val="100000"/>
              </a:lnSpc>
              <a:spcBef>
                <a:spcPts val="525"/>
              </a:spcBef>
              <a:tabLst>
                <a:tab pos="354965" algn="l"/>
              </a:tabLst>
            </a:pPr>
            <a:r>
              <a:rPr sz="2200" dirty="0">
                <a:latin typeface="Times New Roman" panose="02020603050405020304"/>
                <a:cs typeface="Times New Roman" panose="02020603050405020304"/>
              </a:rPr>
              <a:t>4.	</a:t>
            </a:r>
            <a:r>
              <a:rPr sz="2200" b="1" spc="-5" dirty="0">
                <a:latin typeface="Times New Roman" panose="02020603050405020304"/>
                <a:cs typeface="Times New Roman" panose="02020603050405020304"/>
              </a:rPr>
              <a:t>Reserve</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5" dirty="0">
                <a:latin typeface="Times New Roman" panose="02020603050405020304"/>
                <a:cs typeface="Times New Roman" panose="02020603050405020304"/>
              </a:rPr>
              <a:t> ID</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for</a:t>
            </a:r>
            <a:r>
              <a:rPr sz="2200" b="1" spc="-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LDEV</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in</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5" dirty="0">
                <a:latin typeface="Times New Roman" panose="02020603050405020304"/>
                <a:cs typeface="Times New Roman" panose="02020603050405020304"/>
              </a:rPr>
              <a:t> resource</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group.</a:t>
            </a:r>
            <a:endParaRPr sz="2200">
              <a:latin typeface="Times New Roman" panose="02020603050405020304"/>
              <a:cs typeface="Times New Roman" panose="02020603050405020304"/>
            </a:endParaRPr>
          </a:p>
          <a:p>
            <a:pPr marL="355600" marR="309880" indent="-301625">
              <a:lnSpc>
                <a:spcPct val="100000"/>
              </a:lnSpc>
              <a:spcBef>
                <a:spcPts val="435"/>
              </a:spcBef>
              <a:buFont typeface="Arial MT"/>
              <a:buChar char="•"/>
              <a:tabLst>
                <a:tab pos="354965" algn="l"/>
                <a:tab pos="355600" algn="l"/>
              </a:tabLst>
            </a:pPr>
            <a:r>
              <a:rPr sz="2200" dirty="0">
                <a:latin typeface="Times New Roman" panose="02020603050405020304"/>
                <a:cs typeface="Times New Roman" panose="02020603050405020304"/>
              </a:rPr>
              <a:t>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group,</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reserve</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ID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you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plan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in the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machine. For this </a:t>
            </a:r>
            <a:r>
              <a:rPr sz="2200" dirty="0">
                <a:latin typeface="Times New Roman" panose="02020603050405020304"/>
                <a:cs typeface="Times New Roman" panose="02020603050405020304"/>
              </a:rPr>
              <a:t>operation, use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raidcom </a:t>
            </a:r>
            <a:r>
              <a:rPr sz="2200" spc="-5" dirty="0">
                <a:latin typeface="Times New Roman" panose="02020603050405020304"/>
                <a:cs typeface="Times New Roman" panose="02020603050405020304"/>
              </a:rPr>
              <a:t>add </a:t>
            </a:r>
            <a:r>
              <a:rPr sz="2200" dirty="0">
                <a:latin typeface="Times New Roman" panose="02020603050405020304"/>
                <a:cs typeface="Times New Roman" panose="02020603050405020304"/>
              </a:rPr>
              <a:t>resource </a:t>
            </a:r>
            <a:r>
              <a:rPr sz="2200" spc="-5" dirty="0">
                <a:latin typeface="Times New Roman" panose="02020603050405020304"/>
                <a:cs typeface="Times New Roman" panose="02020603050405020304"/>
              </a:rPr>
              <a:t>command. For example:raidcom add </a:t>
            </a:r>
            <a:r>
              <a:rPr sz="2200" dirty="0">
                <a:latin typeface="Times New Roman" panose="02020603050405020304"/>
                <a:cs typeface="Times New Roman" panose="02020603050405020304"/>
              </a:rPr>
              <a:t> 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-resource_name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rsg_vir -ldev_id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10:00</a:t>
            </a:r>
            <a:endParaRPr sz="2200">
              <a:latin typeface="Times New Roman" panose="02020603050405020304"/>
              <a:cs typeface="Times New Roman" panose="02020603050405020304"/>
            </a:endParaRPr>
          </a:p>
          <a:p>
            <a:pPr marL="12700">
              <a:lnSpc>
                <a:spcPct val="100000"/>
              </a:lnSpc>
              <a:spcBef>
                <a:spcPts val="425"/>
              </a:spcBef>
              <a:tabLst>
                <a:tab pos="354965" algn="l"/>
              </a:tabLst>
            </a:pPr>
            <a:r>
              <a:rPr sz="2200" dirty="0">
                <a:latin typeface="Times New Roman" panose="02020603050405020304"/>
                <a:cs typeface="Times New Roman" panose="02020603050405020304"/>
              </a:rPr>
              <a:t>5.	</a:t>
            </a:r>
            <a:r>
              <a:rPr sz="2200" b="1" spc="-5" dirty="0">
                <a:latin typeface="Times New Roman" panose="02020603050405020304"/>
                <a:cs typeface="Times New Roman" panose="02020603050405020304"/>
              </a:rPr>
              <a:t>Set</a:t>
            </a:r>
            <a:r>
              <a:rPr sz="2200" b="1" spc="-2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1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virtual</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ID</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for</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the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LDEV.</a:t>
            </a:r>
            <a:endParaRPr sz="2200">
              <a:latin typeface="Times New Roman" panose="02020603050405020304"/>
              <a:cs typeface="Times New Roman" panose="02020603050405020304"/>
            </a:endParaRPr>
          </a:p>
          <a:p>
            <a:pPr marL="355600" marR="5080" indent="-301625">
              <a:lnSpc>
                <a:spcPct val="100000"/>
              </a:lnSpc>
              <a:spcBef>
                <a:spcPts val="445"/>
              </a:spcBef>
              <a:buFont typeface="Arial MT"/>
              <a:buChar char="•"/>
              <a:tabLst>
                <a:tab pos="354965" algn="l"/>
                <a:tab pos="355600" algn="l"/>
              </a:tabLst>
            </a:pPr>
            <a:r>
              <a:rPr sz="2200" spc="-5" dirty="0">
                <a:latin typeface="Times New Roman" panose="02020603050405020304"/>
                <a:cs typeface="Times New Roman" panose="02020603050405020304"/>
              </a:rPr>
              <a:t>Set the </a:t>
            </a:r>
            <a:r>
              <a:rPr sz="2200" dirty="0">
                <a:latin typeface="Times New Roman" panose="02020603050405020304"/>
                <a:cs typeface="Times New Roman" panose="02020603050405020304"/>
              </a:rPr>
              <a:t>virtual ID for </a:t>
            </a:r>
            <a:r>
              <a:rPr sz="2200" spc="-5" dirty="0">
                <a:latin typeface="Times New Roman" panose="02020603050405020304"/>
                <a:cs typeface="Times New Roman" panose="02020603050405020304"/>
              </a:rPr>
              <a:t>the LDEV in the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machine </a:t>
            </a:r>
            <a:r>
              <a:rPr sz="2200" dirty="0">
                <a:latin typeface="Times New Roman" panose="02020603050405020304"/>
                <a:cs typeface="Times New Roman" panose="02020603050405020304"/>
              </a:rPr>
              <a:t>by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using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raidcom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map</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command.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For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example:raidcom</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map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-ldev_id 10:00</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-virtual_ldev_id 20:00</a:t>
            </a:r>
            <a:endParaRPr sz="2200">
              <a:latin typeface="Times New Roman" panose="02020603050405020304"/>
              <a:cs typeface="Times New Roman" panose="02020603050405020304"/>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4890" y="574294"/>
            <a:ext cx="5045710" cy="513080"/>
          </a:xfrm>
          <a:prstGeom prst="rect">
            <a:avLst/>
          </a:prstGeom>
        </p:spPr>
        <p:txBody>
          <a:bodyPr vert="horz" wrap="square" lIns="0" tIns="12700" rIns="0" bIns="0" rtlCol="0">
            <a:spAutoFit/>
          </a:bodyPr>
          <a:lstStyle/>
          <a:p>
            <a:pPr marL="12700">
              <a:lnSpc>
                <a:spcPct val="100000"/>
              </a:lnSpc>
              <a:spcBef>
                <a:spcPts val="100"/>
              </a:spcBef>
            </a:pPr>
            <a:r>
              <a:rPr i="1" spc="-5" dirty="0">
                <a:solidFill>
                  <a:srgbClr val="BE0000"/>
                </a:solidFill>
                <a:latin typeface="Times New Roman" panose="02020603050405020304"/>
                <a:cs typeface="Times New Roman" panose="02020603050405020304"/>
              </a:rPr>
              <a:t>Navigation</a:t>
            </a:r>
            <a:r>
              <a:rPr i="1" spc="-25" dirty="0">
                <a:solidFill>
                  <a:srgbClr val="BE0000"/>
                </a:solidFill>
                <a:latin typeface="Times New Roman" panose="02020603050405020304"/>
                <a:cs typeface="Times New Roman" panose="02020603050405020304"/>
              </a:rPr>
              <a:t> </a:t>
            </a:r>
            <a:r>
              <a:rPr i="1" dirty="0">
                <a:solidFill>
                  <a:srgbClr val="BE0000"/>
                </a:solidFill>
                <a:latin typeface="Times New Roman" panose="02020603050405020304"/>
                <a:cs typeface="Times New Roman" panose="02020603050405020304"/>
              </a:rPr>
              <a:t>of</a:t>
            </a:r>
            <a:r>
              <a:rPr i="1" spc="-25"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storage</a:t>
            </a:r>
            <a:r>
              <a:rPr i="1" spc="-25"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system</a:t>
            </a:r>
            <a:r>
              <a:rPr i="1" spc="-25" dirty="0">
                <a:solidFill>
                  <a:srgbClr val="BE0000"/>
                </a:solidFill>
                <a:latin typeface="Times New Roman" panose="02020603050405020304"/>
                <a:cs typeface="Times New Roman" panose="02020603050405020304"/>
              </a:rPr>
              <a:t> </a:t>
            </a:r>
            <a:r>
              <a:rPr i="1" dirty="0">
                <a:solidFill>
                  <a:srgbClr val="BE0000"/>
                </a:solidFill>
                <a:latin typeface="Times New Roman" panose="02020603050405020304"/>
                <a:cs typeface="Times New Roman" panose="02020603050405020304"/>
              </a:rPr>
              <a:t>.</a:t>
            </a:r>
            <a:endParaRPr i="1" dirty="0">
              <a:solidFill>
                <a:srgbClr val="BE0000"/>
              </a:solidFill>
              <a:latin typeface="Times New Roman" panose="02020603050405020304"/>
              <a:cs typeface="Times New Roman" panose="02020603050405020304"/>
            </a:endParaRPr>
          </a:p>
        </p:txBody>
      </p:sp>
      <p:sp>
        <p:nvSpPr>
          <p:cNvPr id="3" name="object 3"/>
          <p:cNvSpPr txBox="1"/>
          <p:nvPr/>
        </p:nvSpPr>
        <p:spPr>
          <a:xfrm>
            <a:off x="486400" y="1576323"/>
            <a:ext cx="8168640" cy="3199130"/>
          </a:xfrm>
          <a:prstGeom prst="rect">
            <a:avLst/>
          </a:prstGeom>
        </p:spPr>
        <p:txBody>
          <a:bodyPr vert="horz" wrap="square" lIns="0" tIns="24765" rIns="0" bIns="0" rtlCol="0">
            <a:spAutoFit/>
          </a:bodyPr>
          <a:lstStyle/>
          <a:p>
            <a:pPr marL="313690" marR="5080" indent="-301625">
              <a:lnSpc>
                <a:spcPts val="2630"/>
              </a:lnSpc>
              <a:spcBef>
                <a:spcPts val="195"/>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Viewing </a:t>
            </a:r>
            <a:r>
              <a:rPr sz="2200" b="1" dirty="0">
                <a:latin typeface="Times New Roman" panose="02020603050405020304"/>
                <a:cs typeface="Times New Roman" panose="02020603050405020304"/>
              </a:rPr>
              <a:t>virtual </a:t>
            </a:r>
            <a:r>
              <a:rPr sz="2200" b="1" spc="-5" dirty="0">
                <a:latin typeface="Times New Roman" panose="02020603050405020304"/>
                <a:cs typeface="Times New Roman" panose="02020603050405020304"/>
              </a:rPr>
              <a:t>storage </a:t>
            </a:r>
            <a:r>
              <a:rPr sz="2200" b="1" dirty="0">
                <a:latin typeface="Times New Roman" panose="02020603050405020304"/>
                <a:cs typeface="Times New Roman" panose="02020603050405020304"/>
              </a:rPr>
              <a:t>machine </a:t>
            </a:r>
            <a:r>
              <a:rPr sz="2200" b="1" spc="-5" dirty="0">
                <a:latin typeface="Times New Roman" panose="02020603050405020304"/>
                <a:cs typeface="Times New Roman" panose="02020603050405020304"/>
              </a:rPr>
              <a:t>information in Device Manager </a:t>
            </a:r>
            <a:r>
              <a:rPr sz="2200" b="1" dirty="0">
                <a:latin typeface="Times New Roman" panose="02020603050405020304"/>
                <a:cs typeface="Times New Roman" panose="02020603050405020304"/>
              </a:rPr>
              <a:t>- </a:t>
            </a:r>
            <a:r>
              <a:rPr sz="2200" b="1" spc="-5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Storage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Navigator</a:t>
            </a:r>
            <a:endParaRPr sz="2200">
              <a:latin typeface="Times New Roman" panose="02020603050405020304"/>
              <a:cs typeface="Times New Roman" panose="02020603050405020304"/>
            </a:endParaRPr>
          </a:p>
          <a:p>
            <a:pPr marL="313690" marR="460375" indent="-301625">
              <a:lnSpc>
                <a:spcPct val="100000"/>
              </a:lnSpc>
              <a:spcBef>
                <a:spcPts val="345"/>
              </a:spcBef>
              <a:buFont typeface="Arial MT"/>
              <a:buChar char="•"/>
              <a:tabLst>
                <a:tab pos="313055" algn="l"/>
                <a:tab pos="314325" algn="l"/>
              </a:tabLst>
            </a:pPr>
            <a:r>
              <a:rPr sz="2200" dirty="0">
                <a:latin typeface="Times New Roman" panose="02020603050405020304"/>
                <a:cs typeface="Times New Roman" panose="02020603050405020304"/>
              </a:rPr>
              <a:t>Information </a:t>
            </a:r>
            <a:r>
              <a:rPr sz="2200" spc="-5" dirty="0">
                <a:latin typeface="Times New Roman" panose="02020603050405020304"/>
                <a:cs typeface="Times New Roman" panose="02020603050405020304"/>
              </a:rPr>
              <a:t>about the </a:t>
            </a:r>
            <a:r>
              <a:rPr sz="2200" dirty="0">
                <a:latin typeface="Times New Roman" panose="02020603050405020304"/>
                <a:cs typeface="Times New Roman" panose="02020603050405020304"/>
              </a:rPr>
              <a:t>virtualized resources of a virtual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 is </a:t>
            </a:r>
            <a:r>
              <a:rPr sz="2200" dirty="0">
                <a:latin typeface="Times New Roman" panose="02020603050405020304"/>
                <a:cs typeface="Times New Roman" panose="02020603050405020304"/>
              </a:rPr>
              <a:t>displayed </a:t>
            </a:r>
            <a:r>
              <a:rPr sz="2200" spc="-5" dirty="0">
                <a:latin typeface="Times New Roman" panose="02020603050405020304"/>
                <a:cs typeface="Times New Roman" panose="02020603050405020304"/>
              </a:rPr>
              <a:t>in Device Manager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Navigator with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associated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physical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endParaRPr sz="2200">
              <a:latin typeface="Times New Roman" panose="02020603050405020304"/>
              <a:cs typeface="Times New Roman" panose="02020603050405020304"/>
            </a:endParaRPr>
          </a:p>
          <a:p>
            <a:pPr marL="313690" marR="324485" indent="-301625">
              <a:lnSpc>
                <a:spcPct val="100000"/>
              </a:lnSpc>
              <a:spcBef>
                <a:spcPts val="425"/>
              </a:spcBef>
              <a:buFont typeface="Arial MT"/>
              <a:buChar char="•"/>
              <a:tabLst>
                <a:tab pos="313055" algn="l"/>
                <a:tab pos="314325" algn="l"/>
              </a:tabLst>
            </a:pPr>
            <a:r>
              <a:rPr sz="2200" dirty="0">
                <a:latin typeface="Times New Roman" panose="02020603050405020304"/>
                <a:cs typeface="Times New Roman" panose="02020603050405020304"/>
              </a:rPr>
              <a:t>If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about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these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r>
              <a:rPr sz="2200" spc="-5" dirty="0">
                <a:latin typeface="Times New Roman" panose="02020603050405020304"/>
                <a:cs typeface="Times New Roman" panose="02020603050405020304"/>
              </a:rPr>
              <a:t> is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displayed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default,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change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settings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table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columns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displayed</a:t>
            </a:r>
            <a:r>
              <a:rPr sz="2200" spc="-5" dirty="0">
                <a:latin typeface="Times New Roman" panose="02020603050405020304"/>
                <a:cs typeface="Times New Roman" panose="02020603050405020304"/>
              </a:rPr>
              <a:t> 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window.</a:t>
            </a:r>
            <a:endParaRPr sz="2200">
              <a:latin typeface="Times New Roman" panose="02020603050405020304"/>
              <a:cs typeface="Times New Roman" panose="02020603050405020304"/>
            </a:endParaRPr>
          </a:p>
          <a:p>
            <a:pPr marL="313690" marR="1153795" indent="-301625">
              <a:lnSpc>
                <a:spcPct val="100000"/>
              </a:lnSpc>
              <a:spcBef>
                <a:spcPts val="420"/>
              </a:spcBef>
              <a:buFont typeface="Arial MT"/>
              <a:buChar char="•"/>
              <a:tabLst>
                <a:tab pos="313055" algn="l"/>
                <a:tab pos="314325" algn="l"/>
              </a:tabLst>
            </a:pPr>
            <a:r>
              <a:rPr sz="2200" spc="-5" dirty="0">
                <a:latin typeface="Times New Roman" panose="02020603050405020304"/>
                <a:cs typeface="Times New Roman" panose="02020603050405020304"/>
              </a:rPr>
              <a:t>Device Manager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Navigator </a:t>
            </a:r>
            <a:r>
              <a:rPr sz="2200" dirty="0">
                <a:latin typeface="Times New Roman" panose="02020603050405020304"/>
                <a:cs typeface="Times New Roman" panose="02020603050405020304"/>
              </a:rPr>
              <a:t>uses </a:t>
            </a:r>
            <a:r>
              <a:rPr sz="2200" spc="-5" dirty="0">
                <a:latin typeface="Times New Roman" panose="02020603050405020304"/>
                <a:cs typeface="Times New Roman" panose="02020603050405020304"/>
              </a:rPr>
              <a:t>these terms about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endParaRPr sz="2200">
              <a:latin typeface="Times New Roman" panose="02020603050405020304"/>
              <a:cs typeface="Times New Roman" panose="02020603050405020304"/>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012761"/>
            <a:ext cx="8144509" cy="4808855"/>
          </a:xfrm>
          <a:prstGeom prst="rect">
            <a:avLst/>
          </a:prstGeom>
        </p:spPr>
        <p:txBody>
          <a:bodyPr vert="horz" wrap="square" lIns="0" tIns="24765" rIns="0" bIns="0" rtlCol="0">
            <a:spAutoFit/>
          </a:bodyPr>
          <a:lstStyle/>
          <a:p>
            <a:pPr marL="313690" marR="387985"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LDEV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which </a:t>
            </a:r>
            <a:r>
              <a:rPr sz="2200" dirty="0">
                <a:latin typeface="Times New Roman" panose="02020603050405020304"/>
                <a:cs typeface="Times New Roman" panose="02020603050405020304"/>
              </a:rPr>
              <a:t>virtualization </a:t>
            </a:r>
            <a:r>
              <a:rPr sz="2200" spc="-5" dirty="0">
                <a:latin typeface="Times New Roman" panose="02020603050405020304"/>
                <a:cs typeface="Times New Roman" panose="02020603050405020304"/>
              </a:rPr>
              <a:t>management is enabled: An LDEV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satisfies </a:t>
            </a:r>
            <a:r>
              <a:rPr sz="2200" dirty="0">
                <a:latin typeface="Times New Roman" panose="02020603050405020304"/>
                <a:cs typeface="Times New Roman" panose="02020603050405020304"/>
              </a:rPr>
              <a:t>one of</a:t>
            </a:r>
            <a:r>
              <a:rPr sz="2200" spc="-5" dirty="0">
                <a:latin typeface="Times New Roman" panose="02020603050405020304"/>
                <a:cs typeface="Times New Roman" panose="02020603050405020304"/>
              </a:rPr>
              <a:t> these conditions:</a:t>
            </a:r>
            <a:endParaRPr sz="2200">
              <a:latin typeface="Times New Roman" panose="02020603050405020304"/>
              <a:cs typeface="Times New Roman" panose="02020603050405020304"/>
            </a:endParaRPr>
          </a:p>
          <a:p>
            <a:pPr marL="713740" marR="5080" lvl="1" indent="-302895">
              <a:lnSpc>
                <a:spcPct val="100000"/>
              </a:lnSpc>
              <a:spcBef>
                <a:spcPts val="380"/>
              </a:spcBef>
              <a:buFont typeface="Arial MT"/>
              <a:buChar char="–"/>
              <a:tabLst>
                <a:tab pos="713105" algn="l"/>
                <a:tab pos="714375" algn="l"/>
              </a:tabLst>
            </a:pP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virtual</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storage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machine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that</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manages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resource</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group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with the LDEV is </a:t>
            </a:r>
            <a:r>
              <a:rPr sz="2400" dirty="0">
                <a:latin typeface="Times New Roman" panose="02020603050405020304"/>
                <a:cs typeface="Times New Roman" panose="02020603050405020304"/>
              </a:rPr>
              <a:t>different from </a:t>
            </a:r>
            <a:r>
              <a:rPr sz="2400" spc="-5" dirty="0">
                <a:latin typeface="Times New Roman" panose="02020603050405020304"/>
                <a:cs typeface="Times New Roman" panose="02020603050405020304"/>
              </a:rPr>
              <a:t>the storage system involved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 the </a:t>
            </a:r>
            <a:r>
              <a:rPr sz="2400" dirty="0">
                <a:latin typeface="Times New Roman" panose="02020603050405020304"/>
                <a:cs typeface="Times New Roman" panose="02020603050405020304"/>
              </a:rPr>
              <a:t>operation (their </a:t>
            </a:r>
            <a:r>
              <a:rPr sz="2400" spc="-5" dirty="0">
                <a:latin typeface="Times New Roman" panose="02020603050405020304"/>
                <a:cs typeface="Times New Roman" panose="02020603050405020304"/>
              </a:rPr>
              <a:t>model types and serial </a:t>
            </a:r>
            <a:r>
              <a:rPr sz="2400" dirty="0">
                <a:latin typeface="Times New Roman" panose="02020603050405020304"/>
                <a:cs typeface="Times New Roman" panose="02020603050405020304"/>
              </a:rPr>
              <a:t>numbers </a:t>
            </a:r>
            <a:r>
              <a:rPr sz="2400" spc="-5" dirty="0">
                <a:latin typeface="Times New Roman" panose="02020603050405020304"/>
                <a:cs typeface="Times New Roman" panose="02020603050405020304"/>
              </a:rPr>
              <a:t>are </a:t>
            </a:r>
            <a:r>
              <a:rPr sz="2400" dirty="0">
                <a:latin typeface="Times New Roman" panose="02020603050405020304"/>
                <a:cs typeface="Times New Roman" panose="02020603050405020304"/>
              </a:rPr>
              <a:t> different).</a:t>
            </a:r>
            <a:endParaRPr sz="2400">
              <a:latin typeface="Times New Roman" panose="02020603050405020304"/>
              <a:cs typeface="Times New Roman" panose="02020603050405020304"/>
            </a:endParaRPr>
          </a:p>
          <a:p>
            <a:pPr marL="713740" marR="5080" lvl="1" indent="-302895">
              <a:lnSpc>
                <a:spcPct val="99000"/>
              </a:lnSpc>
              <a:spcBef>
                <a:spcPts val="470"/>
              </a:spcBef>
              <a:buFont typeface="Arial MT"/>
              <a:buChar char="–"/>
              <a:tabLst>
                <a:tab pos="713105" algn="l"/>
                <a:tab pos="714375" algn="l"/>
              </a:tabLst>
            </a:pP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virtual</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storage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machine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that</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manages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resource</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group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with the LDEV is the same as the storage system involved in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operation (their </a:t>
            </a:r>
            <a:r>
              <a:rPr sz="2400" spc="-5" dirty="0">
                <a:latin typeface="Times New Roman" panose="02020603050405020304"/>
                <a:cs typeface="Times New Roman" panose="02020603050405020304"/>
              </a:rPr>
              <a:t>model types and serial </a:t>
            </a:r>
            <a:r>
              <a:rPr sz="2400" dirty="0">
                <a:latin typeface="Times New Roman" panose="02020603050405020304"/>
                <a:cs typeface="Times New Roman" panose="02020603050405020304"/>
              </a:rPr>
              <a:t>numbers </a:t>
            </a:r>
            <a:r>
              <a:rPr sz="2400" spc="-5" dirty="0">
                <a:latin typeface="Times New Roman" panose="02020603050405020304"/>
                <a:cs typeface="Times New Roman" panose="02020603050405020304"/>
              </a:rPr>
              <a:t>are the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same), </a:t>
            </a:r>
            <a:r>
              <a:rPr sz="2400" dirty="0">
                <a:latin typeface="Times New Roman" panose="02020603050405020304"/>
                <a:cs typeface="Times New Roman" panose="02020603050405020304"/>
              </a:rPr>
              <a:t>but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virtual </a:t>
            </a:r>
            <a:r>
              <a:rPr sz="2400" spc="-5" dirty="0">
                <a:latin typeface="Times New Roman" panose="02020603050405020304"/>
                <a:cs typeface="Times New Roman" panose="02020603050405020304"/>
              </a:rPr>
              <a:t>LDEV </a:t>
            </a:r>
            <a:r>
              <a:rPr sz="2400" dirty="0">
                <a:latin typeface="Times New Roman" panose="02020603050405020304"/>
                <a:cs typeface="Times New Roman" panose="02020603050405020304"/>
              </a:rPr>
              <a:t>ID </a:t>
            </a:r>
            <a:r>
              <a:rPr sz="2400" spc="-5" dirty="0">
                <a:latin typeface="Times New Roman" panose="02020603050405020304"/>
                <a:cs typeface="Times New Roman" panose="02020603050405020304"/>
              </a:rPr>
              <a:t>and the LDEV </a:t>
            </a:r>
            <a:r>
              <a:rPr sz="2400" dirty="0">
                <a:latin typeface="Times New Roman" panose="02020603050405020304"/>
                <a:cs typeface="Times New Roman" panose="02020603050405020304"/>
              </a:rPr>
              <a:t>ID </a:t>
            </a:r>
            <a:r>
              <a:rPr sz="2400" spc="-5" dirty="0">
                <a:latin typeface="Times New Roman" panose="02020603050405020304"/>
                <a:cs typeface="Times New Roman" panose="02020603050405020304"/>
              </a:rPr>
              <a:t>are </a:t>
            </a:r>
            <a:r>
              <a:rPr sz="2400" dirty="0">
                <a:latin typeface="Times New Roman" panose="02020603050405020304"/>
                <a:cs typeface="Times New Roman" panose="02020603050405020304"/>
              </a:rPr>
              <a:t> different.</a:t>
            </a:r>
            <a:endParaRPr sz="2400">
              <a:latin typeface="Times New Roman" panose="02020603050405020304"/>
              <a:cs typeface="Times New Roman" panose="02020603050405020304"/>
            </a:endParaRPr>
          </a:p>
          <a:p>
            <a:pPr marL="313690" marR="321945" indent="-301625">
              <a:lnSpc>
                <a:spcPct val="100000"/>
              </a:lnSpc>
              <a:spcBef>
                <a:spcPts val="420"/>
              </a:spcBef>
              <a:buFont typeface="Arial MT"/>
              <a:buChar char="•"/>
              <a:tabLst>
                <a:tab pos="313055" algn="l"/>
                <a:tab pos="314325" algn="l"/>
              </a:tabLst>
            </a:pPr>
            <a:r>
              <a:rPr sz="2200" spc="-5" dirty="0">
                <a:latin typeface="Times New Roman" panose="02020603050405020304"/>
                <a:cs typeface="Times New Roman" panose="02020603050405020304"/>
              </a:rPr>
              <a:t>LDEV</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which</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virtualization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management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disabled:</a:t>
            </a:r>
            <a:r>
              <a:rPr sz="2200" spc="-5" dirty="0">
                <a:latin typeface="Times New Roman" panose="02020603050405020304"/>
                <a:cs typeface="Times New Roman" panose="02020603050405020304"/>
              </a:rPr>
              <a:t> An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satisfies </a:t>
            </a:r>
            <a:r>
              <a:rPr sz="2200" dirty="0">
                <a:latin typeface="Times New Roman" panose="02020603050405020304"/>
                <a:cs typeface="Times New Roman" panose="02020603050405020304"/>
              </a:rPr>
              <a:t>both of</a:t>
            </a:r>
            <a:r>
              <a:rPr sz="2200" spc="-5" dirty="0">
                <a:latin typeface="Times New Roman" panose="02020603050405020304"/>
                <a:cs typeface="Times New Roman" panose="02020603050405020304"/>
              </a:rPr>
              <a:t> these conditions:</a:t>
            </a:r>
            <a:endParaRPr sz="22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007" y="1019530"/>
            <a:ext cx="8216265" cy="4730750"/>
          </a:xfrm>
          <a:prstGeom prst="rect">
            <a:avLst/>
          </a:prstGeom>
        </p:spPr>
        <p:txBody>
          <a:bodyPr vert="horz" wrap="square" lIns="0" tIns="12700" rIns="0" bIns="0" rtlCol="0">
            <a:spAutoFit/>
          </a:bodyPr>
          <a:lstStyle/>
          <a:p>
            <a:pPr marL="322580" marR="5080" indent="-310515" algn="just">
              <a:lnSpc>
                <a:spcPct val="140000"/>
              </a:lnSpc>
              <a:spcBef>
                <a:spcPts val="100"/>
              </a:spcBef>
              <a:buFont typeface="Arial" panose="020B0604020202020204"/>
              <a:buChar char="•"/>
              <a:tabLst>
                <a:tab pos="323215" algn="l"/>
              </a:tabLst>
            </a:pPr>
            <a:r>
              <a:rPr sz="1700" b="1" spc="-5" dirty="0">
                <a:latin typeface="Times New Roman" panose="02020603050405020304"/>
                <a:cs typeface="Times New Roman" panose="02020603050405020304"/>
              </a:rPr>
              <a:t>Storage </a:t>
            </a:r>
            <a:r>
              <a:rPr sz="1700" b="1" dirty="0">
                <a:latin typeface="Times New Roman" panose="02020603050405020304"/>
                <a:cs typeface="Times New Roman" panose="02020603050405020304"/>
              </a:rPr>
              <a:t>area </a:t>
            </a:r>
            <a:r>
              <a:rPr sz="1700" b="1" spc="-5" dirty="0">
                <a:latin typeface="Times New Roman" panose="02020603050405020304"/>
                <a:cs typeface="Times New Roman" panose="02020603050405020304"/>
              </a:rPr>
              <a:t>network </a:t>
            </a:r>
            <a:r>
              <a:rPr sz="1700" b="1" dirty="0">
                <a:latin typeface="Times New Roman" panose="02020603050405020304"/>
                <a:cs typeface="Times New Roman" panose="02020603050405020304"/>
              </a:rPr>
              <a:t>(SAN): </a:t>
            </a:r>
            <a:r>
              <a:rPr sz="1700" spc="-5" dirty="0">
                <a:latin typeface="Times New Roman" panose="02020603050405020304"/>
                <a:cs typeface="Times New Roman" panose="02020603050405020304"/>
              </a:rPr>
              <a:t>This is </a:t>
            </a:r>
            <a:r>
              <a:rPr sz="1700" dirty="0">
                <a:latin typeface="Times New Roman" panose="02020603050405020304"/>
                <a:cs typeface="Times New Roman" panose="02020603050405020304"/>
              </a:rPr>
              <a:t>a dedicated, high-performance </a:t>
            </a:r>
            <a:r>
              <a:rPr sz="1700" spc="-5" dirty="0">
                <a:latin typeface="Times New Roman" panose="02020603050405020304"/>
                <a:cs typeface="Times New Roman" panose="02020603050405020304"/>
              </a:rPr>
              <a:t>Fibre Channel </a:t>
            </a:r>
            <a:r>
              <a:rPr sz="1700" dirty="0">
                <a:latin typeface="Times New Roman" panose="02020603050405020304"/>
                <a:cs typeface="Times New Roman" panose="02020603050405020304"/>
              </a:rPr>
              <a:t>(FC) </a:t>
            </a:r>
            <a:r>
              <a:rPr sz="1700" spc="5" dirty="0">
                <a:latin typeface="Times New Roman" panose="02020603050405020304"/>
                <a:cs typeface="Times New Roman" panose="02020603050405020304"/>
              </a:rPr>
              <a:t> </a:t>
            </a:r>
            <a:r>
              <a:rPr sz="1700" dirty="0">
                <a:latin typeface="Times New Roman" panose="02020603050405020304"/>
                <a:cs typeface="Times New Roman" panose="02020603050405020304"/>
              </a:rPr>
              <a:t>network </a:t>
            </a:r>
            <a:r>
              <a:rPr sz="1700" spc="-5" dirty="0">
                <a:latin typeface="Times New Roman" panose="02020603050405020304"/>
                <a:cs typeface="Times New Roman" panose="02020603050405020304"/>
              </a:rPr>
              <a:t>to </a:t>
            </a:r>
            <a:r>
              <a:rPr sz="1700" dirty="0">
                <a:latin typeface="Times New Roman" panose="02020603050405020304"/>
                <a:cs typeface="Times New Roman" panose="02020603050405020304"/>
              </a:rPr>
              <a:t>facilitate block-level </a:t>
            </a:r>
            <a:r>
              <a:rPr sz="1700" spc="-5" dirty="0">
                <a:latin typeface="Times New Roman" panose="02020603050405020304"/>
                <a:cs typeface="Times New Roman" panose="02020603050405020304"/>
              </a:rPr>
              <a:t>communication </a:t>
            </a:r>
            <a:r>
              <a:rPr sz="1700" dirty="0">
                <a:latin typeface="Times New Roman" panose="02020603050405020304"/>
                <a:cs typeface="Times New Roman" panose="02020603050405020304"/>
              </a:rPr>
              <a:t>between </a:t>
            </a:r>
            <a:r>
              <a:rPr sz="1700" spc="-5" dirty="0">
                <a:latin typeface="Times New Roman" panose="02020603050405020304"/>
                <a:cs typeface="Times New Roman" panose="02020603050405020304"/>
              </a:rPr>
              <a:t>servers and storage. Storage is </a:t>
            </a:r>
            <a:r>
              <a:rPr sz="1700" dirty="0">
                <a:latin typeface="Times New Roman" panose="02020603050405020304"/>
                <a:cs typeface="Times New Roman" panose="02020603050405020304"/>
              </a:rPr>
              <a:t> partitioned</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and</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assigned</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to</a:t>
            </a:r>
            <a:r>
              <a:rPr sz="1700" dirty="0">
                <a:latin typeface="Times New Roman" panose="02020603050405020304"/>
                <a:cs typeface="Times New Roman" panose="02020603050405020304"/>
              </a:rPr>
              <a:t> a</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server</a:t>
            </a:r>
            <a:r>
              <a:rPr sz="1700" dirty="0">
                <a:latin typeface="Times New Roman" panose="02020603050405020304"/>
                <a:cs typeface="Times New Roman" panose="02020603050405020304"/>
              </a:rPr>
              <a:t> for</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accessing</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its</a:t>
            </a:r>
            <a:r>
              <a:rPr sz="1700" dirty="0">
                <a:latin typeface="Times New Roman" panose="02020603050405020304"/>
                <a:cs typeface="Times New Roman" panose="02020603050405020304"/>
              </a:rPr>
              <a:t> data.</a:t>
            </a:r>
            <a:r>
              <a:rPr sz="1700" spc="5" dirty="0">
                <a:latin typeface="Times New Roman" panose="02020603050405020304"/>
                <a:cs typeface="Times New Roman" panose="02020603050405020304"/>
              </a:rPr>
              <a:t> </a:t>
            </a:r>
            <a:r>
              <a:rPr sz="1700" dirty="0">
                <a:latin typeface="Times New Roman" panose="02020603050405020304"/>
                <a:cs typeface="Times New Roman" panose="02020603050405020304"/>
              </a:rPr>
              <a:t>SAN</a:t>
            </a:r>
            <a:r>
              <a:rPr sz="1700" spc="5" dirty="0">
                <a:latin typeface="Times New Roman" panose="02020603050405020304"/>
                <a:cs typeface="Times New Roman" panose="02020603050405020304"/>
              </a:rPr>
              <a:t> </a:t>
            </a:r>
            <a:r>
              <a:rPr sz="1700" dirty="0">
                <a:latin typeface="Times New Roman" panose="02020603050405020304"/>
                <a:cs typeface="Times New Roman" panose="02020603050405020304"/>
              </a:rPr>
              <a:t>offers</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scalability, </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availability, </a:t>
            </a:r>
            <a:r>
              <a:rPr sz="1700" dirty="0">
                <a:latin typeface="Times New Roman" panose="02020603050405020304"/>
                <a:cs typeface="Times New Roman" panose="02020603050405020304"/>
              </a:rPr>
              <a:t>performance, </a:t>
            </a:r>
            <a:r>
              <a:rPr sz="1700" spc="-5" dirty="0">
                <a:latin typeface="Times New Roman" panose="02020603050405020304"/>
                <a:cs typeface="Times New Roman" panose="02020603050405020304"/>
              </a:rPr>
              <a:t>and cost </a:t>
            </a:r>
            <a:r>
              <a:rPr sz="1700" dirty="0">
                <a:latin typeface="Times New Roman" panose="02020603050405020304"/>
                <a:cs typeface="Times New Roman" panose="02020603050405020304"/>
              </a:rPr>
              <a:t>benefits </a:t>
            </a:r>
            <a:r>
              <a:rPr sz="1700" spc="-5" dirty="0">
                <a:latin typeface="Times New Roman" panose="02020603050405020304"/>
                <a:cs typeface="Times New Roman" panose="02020603050405020304"/>
              </a:rPr>
              <a:t>compared to</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DAS.</a:t>
            </a:r>
            <a:endParaRPr sz="1700">
              <a:latin typeface="Times New Roman" panose="02020603050405020304"/>
              <a:cs typeface="Times New Roman" panose="02020603050405020304"/>
            </a:endParaRPr>
          </a:p>
          <a:p>
            <a:pPr marL="322580" marR="7620" indent="-310515" algn="just">
              <a:lnSpc>
                <a:spcPct val="140000"/>
              </a:lnSpc>
              <a:buFont typeface="Arial" panose="020B0604020202020204"/>
              <a:buChar char="•"/>
              <a:tabLst>
                <a:tab pos="323215" algn="l"/>
              </a:tabLst>
            </a:pPr>
            <a:r>
              <a:rPr sz="1700" b="1" spc="-5" dirty="0">
                <a:latin typeface="Times New Roman" panose="02020603050405020304"/>
                <a:cs typeface="Times New Roman" panose="02020603050405020304"/>
              </a:rPr>
              <a:t>Network-attached storage </a:t>
            </a:r>
            <a:r>
              <a:rPr sz="1700" b="1" dirty="0">
                <a:latin typeface="Times New Roman" panose="02020603050405020304"/>
                <a:cs typeface="Times New Roman" panose="02020603050405020304"/>
              </a:rPr>
              <a:t>(NAS): </a:t>
            </a:r>
            <a:r>
              <a:rPr sz="1700" spc="-5" dirty="0">
                <a:latin typeface="Times New Roman" panose="02020603050405020304"/>
                <a:cs typeface="Times New Roman" panose="02020603050405020304"/>
              </a:rPr>
              <a:t>This is </a:t>
            </a:r>
            <a:r>
              <a:rPr sz="1700" dirty="0">
                <a:latin typeface="Times New Roman" panose="02020603050405020304"/>
                <a:cs typeface="Times New Roman" panose="02020603050405020304"/>
              </a:rPr>
              <a:t>dedicated </a:t>
            </a:r>
            <a:r>
              <a:rPr sz="1700" spc="-5" dirty="0">
                <a:latin typeface="Times New Roman" panose="02020603050405020304"/>
                <a:cs typeface="Times New Roman" panose="02020603050405020304"/>
              </a:rPr>
              <a:t>storage </a:t>
            </a:r>
            <a:r>
              <a:rPr sz="1700" dirty="0">
                <a:latin typeface="Times New Roman" panose="02020603050405020304"/>
                <a:cs typeface="Times New Roman" panose="02020603050405020304"/>
              </a:rPr>
              <a:t>for file </a:t>
            </a:r>
            <a:r>
              <a:rPr sz="1700" spc="-5" dirty="0">
                <a:latin typeface="Times New Roman" panose="02020603050405020304"/>
                <a:cs typeface="Times New Roman" panose="02020603050405020304"/>
              </a:rPr>
              <a:t>serving applications. </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Unlike </a:t>
            </a:r>
            <a:r>
              <a:rPr sz="1700" dirty="0">
                <a:latin typeface="Times New Roman" panose="02020603050405020304"/>
                <a:cs typeface="Times New Roman" panose="02020603050405020304"/>
              </a:rPr>
              <a:t>a </a:t>
            </a:r>
            <a:r>
              <a:rPr sz="1700" spc="-5" dirty="0">
                <a:latin typeface="Times New Roman" panose="02020603050405020304"/>
                <a:cs typeface="Times New Roman" panose="02020603050405020304"/>
              </a:rPr>
              <a:t>SAN, it connects to an existing communication </a:t>
            </a:r>
            <a:r>
              <a:rPr sz="1700" dirty="0">
                <a:latin typeface="Times New Roman" panose="02020603050405020304"/>
                <a:cs typeface="Times New Roman" panose="02020603050405020304"/>
              </a:rPr>
              <a:t>network (LAN) </a:t>
            </a:r>
            <a:r>
              <a:rPr sz="1700" spc="-5" dirty="0">
                <a:latin typeface="Times New Roman" panose="02020603050405020304"/>
                <a:cs typeface="Times New Roman" panose="02020603050405020304"/>
              </a:rPr>
              <a:t>and </a:t>
            </a:r>
            <a:r>
              <a:rPr sz="1700" dirty="0">
                <a:latin typeface="Times New Roman" panose="02020603050405020304"/>
                <a:cs typeface="Times New Roman" panose="02020603050405020304"/>
              </a:rPr>
              <a:t>provides file </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access to </a:t>
            </a:r>
            <a:r>
              <a:rPr sz="1700" dirty="0">
                <a:latin typeface="Times New Roman" panose="02020603050405020304"/>
                <a:cs typeface="Times New Roman" panose="02020603050405020304"/>
              </a:rPr>
              <a:t>heterogeneous </a:t>
            </a:r>
            <a:r>
              <a:rPr sz="1700" spc="-5" dirty="0">
                <a:latin typeface="Times New Roman" panose="02020603050405020304"/>
                <a:cs typeface="Times New Roman" panose="02020603050405020304"/>
              </a:rPr>
              <a:t>clients. Because it is </a:t>
            </a:r>
            <a:r>
              <a:rPr sz="1700" dirty="0">
                <a:latin typeface="Times New Roman" panose="02020603050405020304"/>
                <a:cs typeface="Times New Roman" panose="02020603050405020304"/>
              </a:rPr>
              <a:t>purposely built for providing </a:t>
            </a:r>
            <a:r>
              <a:rPr sz="1700" spc="-5" dirty="0">
                <a:latin typeface="Times New Roman" panose="02020603050405020304"/>
                <a:cs typeface="Times New Roman" panose="02020603050405020304"/>
              </a:rPr>
              <a:t>storage to </a:t>
            </a:r>
            <a:r>
              <a:rPr sz="1700" dirty="0">
                <a:latin typeface="Times New Roman" panose="02020603050405020304"/>
                <a:cs typeface="Times New Roman" panose="02020603050405020304"/>
              </a:rPr>
              <a:t>file </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server applications, it </a:t>
            </a:r>
            <a:r>
              <a:rPr sz="1700" dirty="0">
                <a:latin typeface="Times New Roman" panose="02020603050405020304"/>
                <a:cs typeface="Times New Roman" panose="02020603050405020304"/>
              </a:rPr>
              <a:t>offers higher </a:t>
            </a:r>
            <a:r>
              <a:rPr sz="1700" spc="-5" dirty="0">
                <a:latin typeface="Times New Roman" panose="02020603050405020304"/>
                <a:cs typeface="Times New Roman" panose="02020603050405020304"/>
              </a:rPr>
              <a:t>scalability, availability, </a:t>
            </a:r>
            <a:r>
              <a:rPr sz="1700" dirty="0">
                <a:latin typeface="Times New Roman" panose="02020603050405020304"/>
                <a:cs typeface="Times New Roman" panose="02020603050405020304"/>
              </a:rPr>
              <a:t>performance, </a:t>
            </a:r>
            <a:r>
              <a:rPr sz="1700" spc="-5" dirty="0">
                <a:latin typeface="Times New Roman" panose="02020603050405020304"/>
                <a:cs typeface="Times New Roman" panose="02020603050405020304"/>
              </a:rPr>
              <a:t>and cost </a:t>
            </a:r>
            <a:r>
              <a:rPr sz="1700" dirty="0">
                <a:latin typeface="Times New Roman" panose="02020603050405020304"/>
                <a:cs typeface="Times New Roman" panose="02020603050405020304"/>
              </a:rPr>
              <a:t>benefits </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compared</a:t>
            </a:r>
            <a:r>
              <a:rPr sz="1700" spc="-1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to </a:t>
            </a:r>
            <a:r>
              <a:rPr sz="1700" dirty="0">
                <a:latin typeface="Times New Roman" panose="02020603050405020304"/>
                <a:cs typeface="Times New Roman" panose="02020603050405020304"/>
              </a:rPr>
              <a:t>general purpose file </a:t>
            </a:r>
            <a:r>
              <a:rPr sz="1700" spc="-5" dirty="0">
                <a:latin typeface="Times New Roman" panose="02020603050405020304"/>
                <a:cs typeface="Times New Roman" panose="02020603050405020304"/>
              </a:rPr>
              <a:t>servers.</a:t>
            </a:r>
            <a:endParaRPr sz="1700">
              <a:latin typeface="Times New Roman" panose="02020603050405020304"/>
              <a:cs typeface="Times New Roman" panose="02020603050405020304"/>
            </a:endParaRPr>
          </a:p>
          <a:p>
            <a:pPr marL="322580" marR="8255" indent="-310515" algn="just">
              <a:lnSpc>
                <a:spcPct val="140000"/>
              </a:lnSpc>
              <a:buFont typeface="Arial" panose="020B0604020202020204"/>
              <a:buChar char="•"/>
              <a:tabLst>
                <a:tab pos="389890" algn="l"/>
              </a:tabLst>
            </a:pPr>
            <a:r>
              <a:rPr dirty="0"/>
              <a:t>	</a:t>
            </a:r>
            <a:r>
              <a:rPr sz="1700" b="1" spc="-5" dirty="0">
                <a:latin typeface="Times New Roman" panose="02020603050405020304"/>
                <a:cs typeface="Times New Roman" panose="02020603050405020304"/>
              </a:rPr>
              <a:t>Internet Protocol </a:t>
            </a:r>
            <a:r>
              <a:rPr sz="1700" b="1" dirty="0">
                <a:latin typeface="Times New Roman" panose="02020603050405020304"/>
                <a:cs typeface="Times New Roman" panose="02020603050405020304"/>
              </a:rPr>
              <a:t>SAN (IP-SAN): </a:t>
            </a:r>
            <a:r>
              <a:rPr sz="1700" spc="-5" dirty="0">
                <a:latin typeface="Times New Roman" panose="02020603050405020304"/>
                <a:cs typeface="Times New Roman" panose="02020603050405020304"/>
              </a:rPr>
              <a:t>One </a:t>
            </a:r>
            <a:r>
              <a:rPr sz="1700" dirty="0">
                <a:latin typeface="Times New Roman" panose="02020603050405020304"/>
                <a:cs typeface="Times New Roman" panose="02020603050405020304"/>
              </a:rPr>
              <a:t>of </a:t>
            </a:r>
            <a:r>
              <a:rPr sz="1700" spc="-5" dirty="0">
                <a:latin typeface="Times New Roman" panose="02020603050405020304"/>
                <a:cs typeface="Times New Roman" panose="02020603050405020304"/>
              </a:rPr>
              <a:t>the latest evolutions in storage architecture, </a:t>
            </a:r>
            <a:r>
              <a:rPr sz="1700" dirty="0">
                <a:latin typeface="Times New Roman" panose="02020603050405020304"/>
                <a:cs typeface="Times New Roman" panose="02020603050405020304"/>
              </a:rPr>
              <a:t> IP-SAN</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is</a:t>
            </a:r>
            <a:r>
              <a:rPr sz="1700" dirty="0">
                <a:latin typeface="Times New Roman" panose="02020603050405020304"/>
                <a:cs typeface="Times New Roman" panose="02020603050405020304"/>
              </a:rPr>
              <a:t> a</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convergence</a:t>
            </a:r>
            <a:r>
              <a:rPr sz="1700" dirty="0">
                <a:latin typeface="Times New Roman" panose="02020603050405020304"/>
                <a:cs typeface="Times New Roman" panose="02020603050405020304"/>
              </a:rPr>
              <a:t> of</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technologies</a:t>
            </a:r>
            <a:r>
              <a:rPr sz="1700" dirty="0">
                <a:latin typeface="Times New Roman" panose="02020603050405020304"/>
                <a:cs typeface="Times New Roman" panose="02020603050405020304"/>
              </a:rPr>
              <a:t> used</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in</a:t>
            </a:r>
            <a:r>
              <a:rPr sz="1700" dirty="0">
                <a:latin typeface="Times New Roman" panose="02020603050405020304"/>
                <a:cs typeface="Times New Roman" panose="02020603050405020304"/>
              </a:rPr>
              <a:t> SAN</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and</a:t>
            </a:r>
            <a:r>
              <a:rPr sz="1700"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NAS.</a:t>
            </a:r>
            <a:r>
              <a:rPr sz="1700" dirty="0">
                <a:latin typeface="Times New Roman" panose="02020603050405020304"/>
                <a:cs typeface="Times New Roman" panose="02020603050405020304"/>
              </a:rPr>
              <a:t> IP-SAN</a:t>
            </a:r>
            <a:r>
              <a:rPr sz="1700" spc="5" dirty="0">
                <a:latin typeface="Times New Roman" panose="02020603050405020304"/>
                <a:cs typeface="Times New Roman" panose="02020603050405020304"/>
              </a:rPr>
              <a:t> </a:t>
            </a:r>
            <a:r>
              <a:rPr sz="1700" dirty="0">
                <a:latin typeface="Times New Roman" panose="02020603050405020304"/>
                <a:cs typeface="Times New Roman" panose="02020603050405020304"/>
              </a:rPr>
              <a:t>provides </a:t>
            </a:r>
            <a:r>
              <a:rPr sz="1700" spc="5" dirty="0">
                <a:latin typeface="Times New Roman" panose="02020603050405020304"/>
                <a:cs typeface="Times New Roman" panose="02020603050405020304"/>
              </a:rPr>
              <a:t> </a:t>
            </a:r>
            <a:r>
              <a:rPr sz="1700" dirty="0">
                <a:latin typeface="Times New Roman" panose="02020603050405020304"/>
                <a:cs typeface="Times New Roman" panose="02020603050405020304"/>
              </a:rPr>
              <a:t>block-level </a:t>
            </a:r>
            <a:r>
              <a:rPr sz="1700" spc="-5" dirty="0">
                <a:latin typeface="Times New Roman" panose="02020603050405020304"/>
                <a:cs typeface="Times New Roman" panose="02020603050405020304"/>
              </a:rPr>
              <a:t>communication across </a:t>
            </a:r>
            <a:r>
              <a:rPr sz="1700" dirty="0">
                <a:latin typeface="Times New Roman" panose="02020603050405020304"/>
                <a:cs typeface="Times New Roman" panose="02020603050405020304"/>
              </a:rPr>
              <a:t>a </a:t>
            </a:r>
            <a:r>
              <a:rPr sz="1700" spc="-5" dirty="0">
                <a:latin typeface="Times New Roman" panose="02020603050405020304"/>
                <a:cs typeface="Times New Roman" panose="02020603050405020304"/>
              </a:rPr>
              <a:t>local </a:t>
            </a:r>
            <a:r>
              <a:rPr sz="1700" dirty="0">
                <a:latin typeface="Times New Roman" panose="02020603050405020304"/>
                <a:cs typeface="Times New Roman" panose="02020603050405020304"/>
              </a:rPr>
              <a:t>or </a:t>
            </a:r>
            <a:r>
              <a:rPr sz="1700" spc="-5" dirty="0">
                <a:latin typeface="Times New Roman" panose="02020603050405020304"/>
                <a:cs typeface="Times New Roman" panose="02020603050405020304"/>
              </a:rPr>
              <a:t>wide area </a:t>
            </a:r>
            <a:r>
              <a:rPr sz="1700" dirty="0">
                <a:latin typeface="Times New Roman" panose="02020603050405020304"/>
                <a:cs typeface="Times New Roman" panose="02020603050405020304"/>
              </a:rPr>
              <a:t>network (LAN or </a:t>
            </a:r>
            <a:r>
              <a:rPr sz="1700" spc="-5" dirty="0">
                <a:latin typeface="Times New Roman" panose="02020603050405020304"/>
                <a:cs typeface="Times New Roman" panose="02020603050405020304"/>
              </a:rPr>
              <a:t>WAN), </a:t>
            </a:r>
            <a:r>
              <a:rPr sz="1700" dirty="0">
                <a:latin typeface="Times New Roman" panose="02020603050405020304"/>
                <a:cs typeface="Times New Roman" panose="02020603050405020304"/>
              </a:rPr>
              <a:t>resulting </a:t>
            </a:r>
            <a:r>
              <a:rPr sz="1700" spc="5" dirty="0">
                <a:latin typeface="Times New Roman" panose="02020603050405020304"/>
                <a:cs typeface="Times New Roman" panose="02020603050405020304"/>
              </a:rPr>
              <a:t> </a:t>
            </a:r>
            <a:r>
              <a:rPr sz="1700" spc="-5" dirty="0">
                <a:latin typeface="Times New Roman" panose="02020603050405020304"/>
                <a:cs typeface="Times New Roman" panose="02020603050405020304"/>
              </a:rPr>
              <a:t>in </a:t>
            </a:r>
            <a:r>
              <a:rPr sz="1700" dirty="0">
                <a:latin typeface="Times New Roman" panose="02020603050405020304"/>
                <a:cs typeface="Times New Roman" panose="02020603050405020304"/>
              </a:rPr>
              <a:t>greater </a:t>
            </a:r>
            <a:r>
              <a:rPr sz="1700" spc="-5" dirty="0">
                <a:latin typeface="Times New Roman" panose="02020603050405020304"/>
                <a:cs typeface="Times New Roman" panose="02020603050405020304"/>
              </a:rPr>
              <a:t>consolidation and availability </a:t>
            </a:r>
            <a:r>
              <a:rPr sz="1700" dirty="0">
                <a:latin typeface="Times New Roman" panose="02020603050405020304"/>
                <a:cs typeface="Times New Roman" panose="02020603050405020304"/>
              </a:rPr>
              <a:t>of data.</a:t>
            </a:r>
            <a:endParaRPr sz="1700">
              <a:latin typeface="Times New Roman" panose="02020603050405020304"/>
              <a:cs typeface="Times New Roman" panose="02020603050405020304"/>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012761"/>
            <a:ext cx="8197215" cy="4256405"/>
          </a:xfrm>
          <a:prstGeom prst="rect">
            <a:avLst/>
          </a:prstGeom>
        </p:spPr>
        <p:txBody>
          <a:bodyPr vert="horz" wrap="square" lIns="0" tIns="24765" rIns="0" bIns="0" rtlCol="0">
            <a:spAutoFit/>
          </a:bodyPr>
          <a:lstStyle/>
          <a:p>
            <a:pPr marL="713740" marR="109220" indent="-301625">
              <a:lnSpc>
                <a:spcPts val="2630"/>
              </a:lnSpc>
              <a:spcBef>
                <a:spcPts val="195"/>
              </a:spcBef>
              <a:buFont typeface="Arial MT"/>
              <a:buChar char="–"/>
              <a:tabLst>
                <a:tab pos="713105" algn="l"/>
                <a:tab pos="714375" algn="l"/>
              </a:tabLst>
            </a:pP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machine that manages the </a:t>
            </a:r>
            <a:r>
              <a:rPr sz="2200" dirty="0">
                <a:latin typeface="Times New Roman" panose="02020603050405020304"/>
                <a:cs typeface="Times New Roman" panose="02020603050405020304"/>
              </a:rPr>
              <a:t>resource group </a:t>
            </a:r>
            <a:r>
              <a:rPr sz="2200" spc="-5" dirty="0">
                <a:latin typeface="Times New Roman" panose="02020603050405020304"/>
                <a:cs typeface="Times New Roman" panose="02020603050405020304"/>
              </a:rPr>
              <a:t>with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LDEV is the same as the storage system involved in the </a:t>
            </a:r>
            <a:r>
              <a:rPr sz="2200" dirty="0">
                <a:latin typeface="Times New Roman" panose="02020603050405020304"/>
                <a:cs typeface="Times New Roman" panose="02020603050405020304"/>
              </a:rPr>
              <a:t> operation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(their</a:t>
            </a:r>
            <a:r>
              <a:rPr sz="2200" spc="-5" dirty="0">
                <a:latin typeface="Times New Roman" panose="02020603050405020304"/>
                <a:cs typeface="Times New Roman" panose="02020603050405020304"/>
              </a:rPr>
              <a:t> model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types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serial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numbers</a:t>
            </a:r>
            <a:r>
              <a:rPr sz="2200" spc="-5" dirty="0">
                <a:latin typeface="Times New Roman" panose="02020603050405020304"/>
                <a:cs typeface="Times New Roman" panose="02020603050405020304"/>
              </a:rPr>
              <a:t> are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same).</a:t>
            </a:r>
            <a:endParaRPr sz="2200">
              <a:latin typeface="Times New Roman" panose="02020603050405020304"/>
              <a:cs typeface="Times New Roman" panose="02020603050405020304"/>
            </a:endParaRPr>
          </a:p>
          <a:p>
            <a:pPr marL="713740" indent="-302260">
              <a:lnSpc>
                <a:spcPct val="100000"/>
              </a:lnSpc>
              <a:spcBef>
                <a:spcPts val="330"/>
              </a:spcBef>
              <a:buFont typeface="Arial MT"/>
              <a:buChar char="–"/>
              <a:tabLst>
                <a:tab pos="713105" algn="l"/>
                <a:tab pos="714375" algn="l"/>
              </a:tabLst>
            </a:pP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LDEV</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ID</a:t>
            </a:r>
            <a:r>
              <a:rPr sz="2200" spc="-5" dirty="0">
                <a:latin typeface="Times New Roman" panose="02020603050405020304"/>
                <a:cs typeface="Times New Roman" panose="02020603050405020304"/>
              </a:rPr>
              <a:t> 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LDEV</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ID</a:t>
            </a:r>
            <a:r>
              <a:rPr sz="2200" spc="-5" dirty="0">
                <a:latin typeface="Times New Roman" panose="02020603050405020304"/>
                <a:cs typeface="Times New Roman" panose="02020603050405020304"/>
              </a:rPr>
              <a:t> are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same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13690" marR="368935" indent="-301625">
              <a:lnSpc>
                <a:spcPct val="100000"/>
              </a:lnSpc>
              <a:spcBef>
                <a:spcPts val="435"/>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Virtual storage </a:t>
            </a:r>
            <a:r>
              <a:rPr sz="2200" b="1" dirty="0">
                <a:latin typeface="Times New Roman" panose="02020603050405020304"/>
                <a:cs typeface="Times New Roman" panose="02020603050405020304"/>
              </a:rPr>
              <a:t>machine operations </a:t>
            </a:r>
            <a:r>
              <a:rPr sz="2200" b="1" spc="-5" dirty="0">
                <a:latin typeface="Times New Roman" panose="02020603050405020304"/>
                <a:cs typeface="Times New Roman" panose="02020603050405020304"/>
              </a:rPr>
              <a:t>in CCI </a:t>
            </a:r>
            <a:r>
              <a:rPr sz="2200" b="1" dirty="0">
                <a:latin typeface="Times New Roman" panose="02020603050405020304"/>
                <a:cs typeface="Times New Roman" panose="02020603050405020304"/>
              </a:rPr>
              <a:t>and </a:t>
            </a:r>
            <a:r>
              <a:rPr sz="2200" b="1" spc="-5" dirty="0">
                <a:latin typeface="Times New Roman" panose="02020603050405020304"/>
                <a:cs typeface="Times New Roman" panose="02020603050405020304"/>
              </a:rPr>
              <a:t>Device Manage </a:t>
            </a:r>
            <a:r>
              <a:rPr sz="2200" b="1" spc="-5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Storage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Navigator:</a:t>
            </a:r>
            <a:endParaRPr sz="2200">
              <a:latin typeface="Times New Roman" panose="02020603050405020304"/>
              <a:cs typeface="Times New Roman" panose="02020603050405020304"/>
            </a:endParaRPr>
          </a:p>
          <a:p>
            <a:pPr marL="313690" marR="5080" indent="-301625">
              <a:lnSpc>
                <a:spcPct val="100000"/>
              </a:lnSpc>
              <a:spcBef>
                <a:spcPts val="430"/>
              </a:spcBef>
              <a:buFont typeface="Arial MT"/>
              <a:buChar char="•"/>
              <a:tabLst>
                <a:tab pos="313055" algn="l"/>
                <a:tab pos="314325" algn="l"/>
              </a:tabLst>
            </a:pPr>
            <a:r>
              <a:rPr sz="2200" spc="-5" dirty="0">
                <a:latin typeface="Times New Roman" panose="02020603050405020304"/>
                <a:cs typeface="Times New Roman" panose="02020603050405020304"/>
              </a:rPr>
              <a:t>You can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Command Control </a:t>
            </a:r>
            <a:r>
              <a:rPr sz="2200" dirty="0">
                <a:latin typeface="Times New Roman" panose="02020603050405020304"/>
                <a:cs typeface="Times New Roman" panose="02020603050405020304"/>
              </a:rPr>
              <a:t>Interface (CCI) </a:t>
            </a:r>
            <a:r>
              <a:rPr sz="2200" spc="-5" dirty="0">
                <a:latin typeface="Times New Roman" panose="02020603050405020304"/>
                <a:cs typeface="Times New Roman" panose="02020603050405020304"/>
              </a:rPr>
              <a:t>and Device Manager </a:t>
            </a:r>
            <a:r>
              <a:rPr sz="2200" dirty="0">
                <a:latin typeface="Times New Roman" panose="02020603050405020304"/>
                <a:cs typeface="Times New Roman" panose="02020603050405020304"/>
              </a:rPr>
              <a:t>-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Navigator to </a:t>
            </a:r>
            <a:r>
              <a:rPr sz="2200" dirty="0">
                <a:latin typeface="Times New Roman" panose="02020603050405020304"/>
                <a:cs typeface="Times New Roman" panose="02020603050405020304"/>
              </a:rPr>
              <a:t>perform operations </a:t>
            </a:r>
            <a:r>
              <a:rPr sz="2200" spc="-5" dirty="0">
                <a:latin typeface="Times New Roman" panose="02020603050405020304"/>
                <a:cs typeface="Times New Roman" panose="02020603050405020304"/>
              </a:rPr>
              <a:t>with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machines.</a:t>
            </a:r>
            <a:endParaRPr sz="2200">
              <a:latin typeface="Times New Roman" panose="02020603050405020304"/>
              <a:cs typeface="Times New Roman" panose="02020603050405020304"/>
            </a:endParaRPr>
          </a:p>
          <a:p>
            <a:pPr marL="313690" marR="109855"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Both CCI and Device Manager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Navigator </a:t>
            </a:r>
            <a:r>
              <a:rPr sz="2200" dirty="0">
                <a:latin typeface="Times New Roman" panose="02020603050405020304"/>
                <a:cs typeface="Times New Roman" panose="02020603050405020304"/>
              </a:rPr>
              <a:t>display </a:t>
            </a:r>
            <a:r>
              <a:rPr sz="2200" spc="-5" dirty="0">
                <a:latin typeface="Times New Roman" panose="02020603050405020304"/>
                <a:cs typeface="Times New Roman" panose="02020603050405020304"/>
              </a:rPr>
              <a:t>all </a:t>
            </a:r>
            <a:r>
              <a:rPr sz="2200" dirty="0">
                <a:latin typeface="Times New Roman" panose="02020603050405020304"/>
                <a:cs typeface="Times New Roman" panose="02020603050405020304"/>
              </a:rPr>
              <a:t>virtual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machine information, </a:t>
            </a:r>
            <a:r>
              <a:rPr sz="2200" dirty="0">
                <a:latin typeface="Times New Roman" panose="02020603050405020304"/>
                <a:cs typeface="Times New Roman" panose="02020603050405020304"/>
              </a:rPr>
              <a:t>but </a:t>
            </a:r>
            <a:r>
              <a:rPr sz="2200" spc="-5" dirty="0">
                <a:latin typeface="Times New Roman" panose="02020603050405020304"/>
                <a:cs typeface="Times New Roman" panose="02020603050405020304"/>
              </a:rPr>
              <a:t>some </a:t>
            </a:r>
            <a:r>
              <a:rPr sz="2200" dirty="0">
                <a:latin typeface="Times New Roman" panose="02020603050405020304"/>
                <a:cs typeface="Times New Roman" panose="02020603050405020304"/>
              </a:rPr>
              <a:t>operations </a:t>
            </a:r>
            <a:r>
              <a:rPr sz="2200" spc="-5" dirty="0">
                <a:latin typeface="Times New Roman" panose="02020603050405020304"/>
                <a:cs typeface="Times New Roman" panose="02020603050405020304"/>
              </a:rPr>
              <a:t>can </a:t>
            </a:r>
            <a:r>
              <a:rPr sz="2200" dirty="0">
                <a:latin typeface="Times New Roman" panose="02020603050405020304"/>
                <a:cs typeface="Times New Roman" panose="02020603050405020304"/>
              </a:rPr>
              <a:t>only be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using </a:t>
            </a:r>
            <a:r>
              <a:rPr sz="2200" spc="-5" dirty="0">
                <a:latin typeface="Times New Roman" panose="02020603050405020304"/>
                <a:cs typeface="Times New Roman" panose="02020603050405020304"/>
              </a:rPr>
              <a:t>CCI.</a:t>
            </a:r>
            <a:endParaRPr sz="220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2739" y="574294"/>
            <a:ext cx="476313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E0000"/>
                </a:solidFill>
              </a:rPr>
              <a:t>Data</a:t>
            </a:r>
            <a:r>
              <a:rPr spc="-45" dirty="0">
                <a:solidFill>
                  <a:srgbClr val="BE0000"/>
                </a:solidFill>
              </a:rPr>
              <a:t> </a:t>
            </a:r>
            <a:r>
              <a:rPr spc="-5" dirty="0">
                <a:solidFill>
                  <a:srgbClr val="BE0000"/>
                </a:solidFill>
              </a:rPr>
              <a:t>Center</a:t>
            </a:r>
            <a:r>
              <a:rPr spc="-45" dirty="0">
                <a:solidFill>
                  <a:srgbClr val="BE0000"/>
                </a:solidFill>
              </a:rPr>
              <a:t> </a:t>
            </a:r>
            <a:r>
              <a:rPr spc="-5" dirty="0">
                <a:solidFill>
                  <a:srgbClr val="BE0000"/>
                </a:solidFill>
              </a:rPr>
              <a:t>Infrastructure</a:t>
            </a:r>
            <a:endParaRPr spc="-5" dirty="0">
              <a:solidFill>
                <a:srgbClr val="BE0000"/>
              </a:solidFill>
            </a:endParaRPr>
          </a:p>
        </p:txBody>
      </p:sp>
      <p:sp>
        <p:nvSpPr>
          <p:cNvPr id="3" name="object 3"/>
          <p:cNvSpPr txBox="1"/>
          <p:nvPr/>
        </p:nvSpPr>
        <p:spPr>
          <a:xfrm>
            <a:off x="486400" y="1576323"/>
            <a:ext cx="8079105" cy="3761104"/>
          </a:xfrm>
          <a:prstGeom prst="rect">
            <a:avLst/>
          </a:prstGeom>
        </p:spPr>
        <p:txBody>
          <a:bodyPr vert="horz" wrap="square" lIns="0" tIns="24765" rIns="0" bIns="0" rtlCol="0">
            <a:spAutoFit/>
          </a:bodyPr>
          <a:lstStyle/>
          <a:p>
            <a:pPr marL="313690" marR="719455"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Organizations maintain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centers to </a:t>
            </a:r>
            <a:r>
              <a:rPr sz="2200" dirty="0">
                <a:latin typeface="Times New Roman" panose="02020603050405020304"/>
                <a:cs typeface="Times New Roman" panose="02020603050405020304"/>
              </a:rPr>
              <a:t>provide </a:t>
            </a:r>
            <a:r>
              <a:rPr sz="2200" spc="-5" dirty="0">
                <a:latin typeface="Times New Roman" panose="02020603050405020304"/>
                <a:cs typeface="Times New Roman" panose="02020603050405020304"/>
              </a:rPr>
              <a:t>centralized </a:t>
            </a:r>
            <a:r>
              <a:rPr sz="2200" dirty="0">
                <a:latin typeface="Times New Roman" panose="02020603050405020304"/>
                <a:cs typeface="Times New Roman" panose="02020603050405020304"/>
              </a:rPr>
              <a:t>data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processing</a:t>
            </a:r>
            <a:r>
              <a:rPr sz="2200" spc="-5" dirty="0">
                <a:latin typeface="Times New Roman" panose="02020603050405020304"/>
                <a:cs typeface="Times New Roman" panose="02020603050405020304"/>
              </a:rPr>
              <a:t> capabilities across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enterprise.</a:t>
            </a:r>
            <a:endParaRPr sz="2200">
              <a:latin typeface="Times New Roman" panose="02020603050405020304"/>
              <a:cs typeface="Times New Roman" panose="02020603050405020304"/>
            </a:endParaRPr>
          </a:p>
          <a:p>
            <a:pPr marL="313690" indent="-301625">
              <a:lnSpc>
                <a:spcPct val="100000"/>
              </a:lnSpc>
              <a:spcBef>
                <a:spcPts val="335"/>
              </a:spcBef>
              <a:buFont typeface="Arial MT"/>
              <a:buChar char="•"/>
              <a:tabLst>
                <a:tab pos="313055" algn="l"/>
                <a:tab pos="314325" algn="l"/>
              </a:tabLst>
            </a:pPr>
            <a:r>
              <a:rPr sz="2200" spc="-5" dirty="0">
                <a:latin typeface="Times New Roman" panose="02020603050405020304"/>
                <a:cs typeface="Times New Roman" panose="02020603050405020304"/>
              </a:rPr>
              <a:t>Data</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centers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large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amounts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mission-critical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The</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center</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infrastructure</a:t>
            </a:r>
            <a:r>
              <a:rPr sz="2200" spc="-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includes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1187450" lvl="1" indent="-302895">
              <a:lnSpc>
                <a:spcPct val="100000"/>
              </a:lnSpc>
              <a:spcBef>
                <a:spcPts val="435"/>
              </a:spcBef>
              <a:buAutoNum type="arabicParenR"/>
              <a:tabLst>
                <a:tab pos="1188085" algn="l"/>
              </a:tabLst>
            </a:pPr>
            <a:r>
              <a:rPr sz="2200" spc="-5" dirty="0">
                <a:latin typeface="Times New Roman" panose="02020603050405020304"/>
                <a:cs typeface="Times New Roman" panose="02020603050405020304"/>
              </a:rPr>
              <a:t>computers,</a:t>
            </a:r>
            <a:endParaRPr sz="2200">
              <a:latin typeface="Times New Roman" panose="02020603050405020304"/>
              <a:cs typeface="Times New Roman" panose="02020603050405020304"/>
            </a:endParaRPr>
          </a:p>
          <a:p>
            <a:pPr marL="1187450" lvl="1" indent="-302895">
              <a:lnSpc>
                <a:spcPct val="100000"/>
              </a:lnSpc>
              <a:spcBef>
                <a:spcPts val="435"/>
              </a:spcBef>
              <a:buAutoNum type="arabicParenR"/>
              <a:tabLst>
                <a:tab pos="1188085" algn="l"/>
              </a:tabLst>
            </a:pPr>
            <a:r>
              <a:rPr sz="2200" spc="-5" dirty="0">
                <a:latin typeface="Times New Roman" panose="02020603050405020304"/>
                <a:cs typeface="Times New Roman" panose="02020603050405020304"/>
              </a:rPr>
              <a:t>storage</a:t>
            </a:r>
            <a:r>
              <a:rPr sz="2200" spc="-5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systems,</a:t>
            </a:r>
            <a:endParaRPr sz="2200">
              <a:latin typeface="Times New Roman" panose="02020603050405020304"/>
              <a:cs typeface="Times New Roman" panose="02020603050405020304"/>
            </a:endParaRPr>
          </a:p>
          <a:p>
            <a:pPr marL="1187450" lvl="1" indent="-302895">
              <a:lnSpc>
                <a:spcPct val="100000"/>
              </a:lnSpc>
              <a:spcBef>
                <a:spcPts val="435"/>
              </a:spcBef>
              <a:buAutoNum type="arabicParenR"/>
              <a:tabLst>
                <a:tab pos="1188085" algn="l"/>
              </a:tabLst>
            </a:pPr>
            <a:r>
              <a:rPr sz="2200" dirty="0">
                <a:latin typeface="Times New Roman" panose="02020603050405020304"/>
                <a:cs typeface="Times New Roman" panose="02020603050405020304"/>
              </a:rPr>
              <a:t>network</a:t>
            </a:r>
            <a:r>
              <a:rPr sz="2200" spc="-45" dirty="0">
                <a:latin typeface="Times New Roman" panose="02020603050405020304"/>
                <a:cs typeface="Times New Roman" panose="02020603050405020304"/>
              </a:rPr>
              <a:t> </a:t>
            </a:r>
            <a:r>
              <a:rPr sz="2200" dirty="0">
                <a:latin typeface="Times New Roman" panose="02020603050405020304"/>
                <a:cs typeface="Times New Roman" panose="02020603050405020304"/>
              </a:rPr>
              <a:t>devices,</a:t>
            </a:r>
            <a:endParaRPr sz="2200">
              <a:latin typeface="Times New Roman" panose="02020603050405020304"/>
              <a:cs typeface="Times New Roman" panose="02020603050405020304"/>
            </a:endParaRPr>
          </a:p>
          <a:p>
            <a:pPr marL="1187450" lvl="1" indent="-302895">
              <a:lnSpc>
                <a:spcPct val="100000"/>
              </a:lnSpc>
              <a:spcBef>
                <a:spcPts val="435"/>
              </a:spcBef>
              <a:buAutoNum type="arabicParenR"/>
              <a:tabLst>
                <a:tab pos="1188085" algn="l"/>
              </a:tabLst>
            </a:pPr>
            <a:r>
              <a:rPr sz="2200" dirty="0">
                <a:latin typeface="Times New Roman" panose="02020603050405020304"/>
                <a:cs typeface="Times New Roman" panose="02020603050405020304"/>
              </a:rPr>
              <a:t>dedicated</a:t>
            </a:r>
            <a:r>
              <a:rPr sz="2200" spc="-30" dirty="0">
                <a:latin typeface="Times New Roman" panose="02020603050405020304"/>
                <a:cs typeface="Times New Roman" panose="02020603050405020304"/>
              </a:rPr>
              <a:t> </a:t>
            </a:r>
            <a:r>
              <a:rPr sz="2200" dirty="0">
                <a:latin typeface="Times New Roman" panose="02020603050405020304"/>
                <a:cs typeface="Times New Roman" panose="02020603050405020304"/>
              </a:rPr>
              <a:t>power</a:t>
            </a:r>
            <a:r>
              <a:rPr sz="2200" spc="-30" dirty="0">
                <a:latin typeface="Times New Roman" panose="02020603050405020304"/>
                <a:cs typeface="Times New Roman" panose="02020603050405020304"/>
              </a:rPr>
              <a:t> </a:t>
            </a:r>
            <a:r>
              <a:rPr sz="2200" dirty="0">
                <a:latin typeface="Times New Roman" panose="02020603050405020304"/>
                <a:cs typeface="Times New Roman" panose="02020603050405020304"/>
              </a:rPr>
              <a:t>backups,</a:t>
            </a:r>
            <a:endParaRPr sz="2200">
              <a:latin typeface="Times New Roman" panose="02020603050405020304"/>
              <a:cs typeface="Times New Roman" panose="02020603050405020304"/>
            </a:endParaRPr>
          </a:p>
          <a:p>
            <a:pPr marL="313690" marR="91440" lvl="1" indent="571500">
              <a:lnSpc>
                <a:spcPct val="100000"/>
              </a:lnSpc>
              <a:spcBef>
                <a:spcPts val="435"/>
              </a:spcBef>
              <a:buAutoNum type="arabicParenR"/>
              <a:tabLst>
                <a:tab pos="1188085" algn="l"/>
              </a:tabLst>
            </a:pP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environmental</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controls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(such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air</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conditioning</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fire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suppression).</a:t>
            </a:r>
            <a:endParaRPr sz="220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5960"/>
            <a:ext cx="8244840" cy="4759325"/>
          </a:xfrm>
          <a:prstGeom prst="rect">
            <a:avLst/>
          </a:prstGeom>
        </p:spPr>
        <p:txBody>
          <a:bodyPr vert="horz" wrap="square" lIns="0" tIns="68580" rIns="0" bIns="0" rtlCol="0">
            <a:spAutoFit/>
          </a:bodyPr>
          <a:lstStyle/>
          <a:p>
            <a:pPr marL="12700">
              <a:lnSpc>
                <a:spcPct val="100000"/>
              </a:lnSpc>
              <a:spcBef>
                <a:spcPts val="540"/>
              </a:spcBef>
            </a:pPr>
            <a:r>
              <a:rPr sz="2000" b="1" spc="10" dirty="0">
                <a:latin typeface="Times New Roman" panose="02020603050405020304"/>
                <a:cs typeface="Times New Roman" panose="02020603050405020304"/>
              </a:rPr>
              <a:t>Core</a:t>
            </a:r>
            <a:r>
              <a:rPr sz="2000" b="1" spc="-2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Elements</a:t>
            </a:r>
            <a:endParaRPr sz="2000">
              <a:latin typeface="Times New Roman" panose="02020603050405020304"/>
              <a:cs typeface="Times New Roman" panose="02020603050405020304"/>
            </a:endParaRPr>
          </a:p>
          <a:p>
            <a:pPr marL="12700">
              <a:lnSpc>
                <a:spcPct val="100000"/>
              </a:lnSpc>
              <a:spcBef>
                <a:spcPts val="450"/>
              </a:spcBef>
            </a:pPr>
            <a:r>
              <a:rPr sz="2000" spc="10" dirty="0">
                <a:latin typeface="Times New Roman" panose="02020603050405020304"/>
                <a:cs typeface="Times New Roman" panose="02020603050405020304"/>
              </a:rPr>
              <a:t>Five core elements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are </a:t>
            </a:r>
            <a:r>
              <a:rPr sz="2000" spc="5" dirty="0">
                <a:latin typeface="Times New Roman" panose="02020603050405020304"/>
                <a:cs typeface="Times New Roman" panose="02020603050405020304"/>
              </a:rPr>
              <a:t>essential</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for the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basic functionality</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 </a:t>
            </a:r>
            <a:r>
              <a:rPr sz="2000" spc="1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center:</a:t>
            </a:r>
            <a:endParaRPr sz="2000">
              <a:latin typeface="Times New Roman" panose="02020603050405020304"/>
              <a:cs typeface="Times New Roman" panose="02020603050405020304"/>
            </a:endParaRPr>
          </a:p>
          <a:p>
            <a:pPr marL="355600" marR="5080" indent="-304165">
              <a:lnSpc>
                <a:spcPct val="103000"/>
              </a:lnSpc>
              <a:spcBef>
                <a:spcPts val="385"/>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Application: </a:t>
            </a:r>
            <a:r>
              <a:rPr sz="2000" spc="15" dirty="0">
                <a:latin typeface="Times New Roman" panose="02020603050405020304"/>
                <a:cs typeface="Times New Roman" panose="02020603050405020304"/>
              </a:rPr>
              <a:t>An </a:t>
            </a:r>
            <a:r>
              <a:rPr sz="2000" spc="5" dirty="0">
                <a:latin typeface="Times New Roman" panose="02020603050405020304"/>
                <a:cs typeface="Times New Roman" panose="02020603050405020304"/>
              </a:rPr>
              <a:t>application is </a:t>
            </a:r>
            <a:r>
              <a:rPr sz="2000" spc="1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computer </a:t>
            </a:r>
            <a:r>
              <a:rPr sz="2000" spc="15" dirty="0">
                <a:latin typeface="Times New Roman" panose="02020603050405020304"/>
                <a:cs typeface="Times New Roman" panose="02020603050405020304"/>
              </a:rPr>
              <a:t>program </a:t>
            </a:r>
            <a:r>
              <a:rPr sz="2000" spc="5" dirty="0">
                <a:latin typeface="Times New Roman" panose="02020603050405020304"/>
                <a:cs typeface="Times New Roman" panose="02020603050405020304"/>
              </a:rPr>
              <a:t>that </a:t>
            </a:r>
            <a:r>
              <a:rPr sz="2000" spc="15" dirty="0">
                <a:latin typeface="Times New Roman" panose="02020603050405020304"/>
                <a:cs typeface="Times New Roman" panose="02020603050405020304"/>
              </a:rPr>
              <a:t>provides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logic </a:t>
            </a:r>
            <a:r>
              <a:rPr sz="2000" spc="10" dirty="0">
                <a:latin typeface="Times New Roman" panose="02020603050405020304"/>
                <a:cs typeface="Times New Roman" panose="02020603050405020304"/>
              </a:rPr>
              <a:t> for computing</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operations.</a:t>
            </a:r>
            <a:r>
              <a:rPr sz="2000" spc="4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such</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as an</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order</a:t>
            </a:r>
            <a:r>
              <a:rPr sz="2000" spc="15" dirty="0">
                <a:latin typeface="Times New Roman" panose="02020603050405020304"/>
                <a:cs typeface="Times New Roman" panose="02020603050405020304"/>
              </a:rPr>
              <a:t> processing </a:t>
            </a:r>
            <a:r>
              <a:rPr sz="2000" spc="10" dirty="0">
                <a:latin typeface="Times New Roman" panose="02020603050405020304"/>
                <a:cs typeface="Times New Roman" panose="02020603050405020304"/>
              </a:rPr>
              <a:t>system,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can</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be</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layered</a:t>
            </a:r>
            <a:r>
              <a:rPr sz="2000" spc="3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a:t>
            </a:r>
            <a:r>
              <a:rPr sz="2000" spc="3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database,</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which</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turn</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uses</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operating</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system</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services </a:t>
            </a:r>
            <a:r>
              <a:rPr sz="2000" spc="10" dirty="0">
                <a:latin typeface="Times New Roman" panose="02020603050405020304"/>
                <a:cs typeface="Times New Roman" panose="02020603050405020304"/>
              </a:rPr>
              <a:t> to</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perform</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read/write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operations</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storage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devices.</a:t>
            </a:r>
            <a:endParaRPr sz="2000">
              <a:latin typeface="Times New Roman" panose="02020603050405020304"/>
              <a:cs typeface="Times New Roman" panose="02020603050405020304"/>
            </a:endParaRPr>
          </a:p>
          <a:p>
            <a:pPr marL="355600" marR="84455" indent="-304165">
              <a:lnSpc>
                <a:spcPct val="102000"/>
              </a:lnSpc>
              <a:spcBef>
                <a:spcPts val="425"/>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Database: </a:t>
            </a:r>
            <a:r>
              <a:rPr sz="2000" spc="15" dirty="0">
                <a:latin typeface="Times New Roman" panose="02020603050405020304"/>
                <a:cs typeface="Times New Roman" panose="02020603050405020304"/>
              </a:rPr>
              <a:t>More </a:t>
            </a:r>
            <a:r>
              <a:rPr sz="2000" spc="10" dirty="0">
                <a:latin typeface="Times New Roman" panose="02020603050405020304"/>
                <a:cs typeface="Times New Roman" panose="02020603050405020304"/>
              </a:rPr>
              <a:t>commonly, </a:t>
            </a:r>
            <a:r>
              <a:rPr sz="2000" spc="15" dirty="0">
                <a:latin typeface="Times New Roman" panose="02020603050405020304"/>
                <a:cs typeface="Times New Roman" panose="02020603050405020304"/>
              </a:rPr>
              <a:t>a database </a:t>
            </a:r>
            <a:r>
              <a:rPr sz="2000" spc="10" dirty="0">
                <a:latin typeface="Times New Roman" panose="02020603050405020304"/>
                <a:cs typeface="Times New Roman" panose="02020603050405020304"/>
              </a:rPr>
              <a:t>management system </a:t>
            </a:r>
            <a:r>
              <a:rPr sz="2000" spc="20" dirty="0">
                <a:latin typeface="Times New Roman" panose="02020603050405020304"/>
                <a:cs typeface="Times New Roman" panose="02020603050405020304"/>
              </a:rPr>
              <a:t>(DBMS) </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provides</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structured</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way </a:t>
            </a:r>
            <a:r>
              <a:rPr sz="2000" spc="10" dirty="0">
                <a:latin typeface="Times New Roman" panose="02020603050405020304"/>
                <a:cs typeface="Times New Roman" panose="02020603050405020304"/>
              </a:rPr>
              <a:t>to </a:t>
            </a:r>
            <a:r>
              <a:rPr sz="2000" spc="5" dirty="0">
                <a:latin typeface="Times New Roman" panose="02020603050405020304"/>
                <a:cs typeface="Times New Roman" panose="02020603050405020304"/>
              </a:rPr>
              <a:t>store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logically</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organized </a:t>
            </a:r>
            <a:r>
              <a:rPr sz="2000" spc="5" dirty="0">
                <a:latin typeface="Times New Roman" panose="02020603050405020304"/>
                <a:cs typeface="Times New Roman" panose="02020603050405020304"/>
              </a:rPr>
              <a:t>tables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interrelated. </a:t>
            </a:r>
            <a:r>
              <a:rPr sz="2000" spc="25" dirty="0">
                <a:latin typeface="Times New Roman" panose="02020603050405020304"/>
                <a:cs typeface="Times New Roman" panose="02020603050405020304"/>
              </a:rPr>
              <a:t>A</a:t>
            </a:r>
            <a:r>
              <a:rPr sz="2000" spc="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DBMS</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optimizes</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storage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retrieval</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 data.</a:t>
            </a:r>
            <a:endParaRPr sz="2000">
              <a:latin typeface="Times New Roman" panose="02020603050405020304"/>
              <a:cs typeface="Times New Roman" panose="02020603050405020304"/>
            </a:endParaRPr>
          </a:p>
          <a:p>
            <a:pPr marL="355600" marR="5080" indent="-304165">
              <a:lnSpc>
                <a:spcPct val="102000"/>
              </a:lnSpc>
              <a:spcBef>
                <a:spcPts val="440"/>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Server </a:t>
            </a:r>
            <a:r>
              <a:rPr sz="2000" b="1" spc="15" dirty="0">
                <a:latin typeface="Times New Roman" panose="02020603050405020304"/>
                <a:cs typeface="Times New Roman" panose="02020603050405020304"/>
              </a:rPr>
              <a:t>and operating </a:t>
            </a:r>
            <a:r>
              <a:rPr sz="2000" b="1" spc="10" dirty="0">
                <a:latin typeface="Times New Roman" panose="02020603050405020304"/>
                <a:cs typeface="Times New Roman" panose="02020603050405020304"/>
              </a:rPr>
              <a:t>system: </a:t>
            </a:r>
            <a:r>
              <a:rPr sz="2000" spc="2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computing </a:t>
            </a:r>
            <a:r>
              <a:rPr sz="2000" spc="15" dirty="0">
                <a:latin typeface="Times New Roman" panose="02020603050405020304"/>
                <a:cs typeface="Times New Roman" panose="02020603050405020304"/>
              </a:rPr>
              <a:t>platform </a:t>
            </a:r>
            <a:r>
              <a:rPr sz="2000" spc="5" dirty="0">
                <a:latin typeface="Times New Roman" panose="02020603050405020304"/>
                <a:cs typeface="Times New Roman" panose="02020603050405020304"/>
              </a:rPr>
              <a:t>that </a:t>
            </a:r>
            <a:r>
              <a:rPr sz="2000" spc="15" dirty="0">
                <a:latin typeface="Times New Roman" panose="02020603050405020304"/>
                <a:cs typeface="Times New Roman" panose="02020603050405020304"/>
              </a:rPr>
              <a:t>runs </a:t>
            </a:r>
            <a:r>
              <a:rPr sz="2000" spc="5" dirty="0">
                <a:latin typeface="Times New Roman" panose="02020603050405020304"/>
                <a:cs typeface="Times New Roman" panose="02020603050405020304"/>
              </a:rPr>
              <a:t>applications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databases.</a:t>
            </a:r>
            <a:endParaRPr sz="2000">
              <a:latin typeface="Times New Roman" panose="02020603050405020304"/>
              <a:cs typeface="Times New Roman" panose="02020603050405020304"/>
            </a:endParaRPr>
          </a:p>
          <a:p>
            <a:pPr marL="355600" marR="293370" indent="-304165">
              <a:lnSpc>
                <a:spcPct val="102000"/>
              </a:lnSpc>
              <a:spcBef>
                <a:spcPts val="435"/>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Network:</a:t>
            </a:r>
            <a:r>
              <a:rPr sz="2000" b="1" spc="1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data </a:t>
            </a:r>
            <a:r>
              <a:rPr sz="2000" spc="15" dirty="0">
                <a:latin typeface="Times New Roman" panose="02020603050405020304"/>
                <a:cs typeface="Times New Roman" panose="02020603050405020304"/>
              </a:rPr>
              <a:t>path </a:t>
            </a:r>
            <a:r>
              <a:rPr sz="2000" spc="5" dirty="0">
                <a:latin typeface="Times New Roman" panose="02020603050405020304"/>
                <a:cs typeface="Times New Roman" panose="02020603050405020304"/>
              </a:rPr>
              <a:t>that</a:t>
            </a:r>
            <a:r>
              <a:rPr sz="2000" spc="10" dirty="0">
                <a:latin typeface="Times New Roman" panose="02020603050405020304"/>
                <a:cs typeface="Times New Roman" panose="02020603050405020304"/>
              </a:rPr>
              <a:t> facilitates communication</a:t>
            </a:r>
            <a:r>
              <a:rPr sz="2000" spc="15" dirty="0">
                <a:latin typeface="Times New Roman" panose="02020603050405020304"/>
                <a:cs typeface="Times New Roman" panose="02020603050405020304"/>
              </a:rPr>
              <a:t> between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clients</a:t>
            </a:r>
            <a:r>
              <a:rPr sz="2000" spc="10" dirty="0">
                <a:latin typeface="Times New Roman" panose="02020603050405020304"/>
                <a:cs typeface="Times New Roman" panose="02020603050405020304"/>
              </a:rPr>
              <a:t> and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servers </a:t>
            </a:r>
            <a:r>
              <a:rPr sz="2000" spc="10" dirty="0">
                <a:latin typeface="Times New Roman" panose="02020603050405020304"/>
                <a:cs typeface="Times New Roman" panose="02020603050405020304"/>
              </a:rPr>
              <a:t>or</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between</a:t>
            </a:r>
            <a:r>
              <a:rPr sz="2000" spc="5" dirty="0">
                <a:latin typeface="Times New Roman" panose="02020603050405020304"/>
                <a:cs typeface="Times New Roman" panose="02020603050405020304"/>
              </a:rPr>
              <a:t> servers </a:t>
            </a:r>
            <a:r>
              <a:rPr sz="2000" spc="10" dirty="0">
                <a:latin typeface="Times New Roman" panose="02020603050405020304"/>
                <a:cs typeface="Times New Roman" panose="02020603050405020304"/>
              </a:rPr>
              <a:t>and </a:t>
            </a:r>
            <a:r>
              <a:rPr sz="2000" spc="5" dirty="0">
                <a:latin typeface="Times New Roman" panose="02020603050405020304"/>
                <a:cs typeface="Times New Roman" panose="02020603050405020304"/>
              </a:rPr>
              <a:t>storage.</a:t>
            </a:r>
            <a:endParaRPr sz="2000">
              <a:latin typeface="Times New Roman" panose="02020603050405020304"/>
              <a:cs typeface="Times New Roman" panose="02020603050405020304"/>
            </a:endParaRPr>
          </a:p>
          <a:p>
            <a:pPr marL="355600" indent="-304165">
              <a:lnSpc>
                <a:spcPct val="100000"/>
              </a:lnSpc>
              <a:spcBef>
                <a:spcPts val="485"/>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Storage </a:t>
            </a:r>
            <a:r>
              <a:rPr sz="2000" b="1" spc="15" dirty="0">
                <a:latin typeface="Times New Roman" panose="02020603050405020304"/>
                <a:cs typeface="Times New Roman" panose="02020603050405020304"/>
              </a:rPr>
              <a:t>array:</a:t>
            </a:r>
            <a:r>
              <a:rPr sz="2000" b="1" spc="10"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device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stores</a:t>
            </a:r>
            <a:r>
              <a:rPr sz="2000" spc="10" dirty="0">
                <a:latin typeface="Times New Roman" panose="02020603050405020304"/>
                <a:cs typeface="Times New Roman" panose="02020603050405020304"/>
              </a:rPr>
              <a:t> data persistently for subsequent use.</a:t>
            </a:r>
            <a:endParaRPr sz="200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90600" y="914400"/>
            <a:ext cx="6705599" cy="1523999"/>
          </a:xfrm>
          <a:prstGeom prst="rect">
            <a:avLst/>
          </a:prstGeom>
        </p:spPr>
      </p:pic>
      <p:sp>
        <p:nvSpPr>
          <p:cNvPr id="3" name="object 3"/>
          <p:cNvSpPr txBox="1"/>
          <p:nvPr/>
        </p:nvSpPr>
        <p:spPr>
          <a:xfrm>
            <a:off x="483269" y="180751"/>
            <a:ext cx="1390015" cy="335915"/>
          </a:xfrm>
          <a:prstGeom prst="rect">
            <a:avLst/>
          </a:prstGeom>
        </p:spPr>
        <p:txBody>
          <a:bodyPr vert="horz" wrap="square" lIns="0" tIns="17145" rIns="0" bIns="0" rtlCol="0">
            <a:spAutoFit/>
          </a:bodyPr>
          <a:lstStyle/>
          <a:p>
            <a:pPr marL="316230" indent="-304165">
              <a:lnSpc>
                <a:spcPct val="100000"/>
              </a:lnSpc>
              <a:spcBef>
                <a:spcPts val="135"/>
              </a:spcBef>
              <a:buFont typeface="Arial" panose="020B0604020202020204"/>
              <a:buChar char="•"/>
              <a:tabLst>
                <a:tab pos="316230" algn="l"/>
                <a:tab pos="316865" algn="l"/>
              </a:tabLst>
            </a:pPr>
            <a:r>
              <a:rPr sz="2000" b="1" spc="10" dirty="0">
                <a:latin typeface="Times New Roman" panose="02020603050405020304"/>
                <a:cs typeface="Times New Roman" panose="02020603050405020304"/>
              </a:rPr>
              <a:t>Example:</a:t>
            </a:r>
            <a:endParaRPr sz="2000">
              <a:latin typeface="Times New Roman" panose="02020603050405020304"/>
              <a:cs typeface="Times New Roman" panose="02020603050405020304"/>
            </a:endParaRPr>
          </a:p>
        </p:txBody>
      </p:sp>
      <p:sp>
        <p:nvSpPr>
          <p:cNvPr id="4" name="object 4"/>
          <p:cNvSpPr txBox="1"/>
          <p:nvPr/>
        </p:nvSpPr>
        <p:spPr>
          <a:xfrm>
            <a:off x="483269" y="2842290"/>
            <a:ext cx="8207375" cy="3055620"/>
          </a:xfrm>
          <a:prstGeom prst="rect">
            <a:avLst/>
          </a:prstGeom>
        </p:spPr>
        <p:txBody>
          <a:bodyPr vert="horz" wrap="square" lIns="0" tIns="17145" rIns="0" bIns="0" rtlCol="0">
            <a:spAutoFit/>
          </a:bodyPr>
          <a:lstStyle/>
          <a:p>
            <a:pPr marR="24765" algn="ctr">
              <a:lnSpc>
                <a:spcPct val="100000"/>
              </a:lnSpc>
              <a:spcBef>
                <a:spcPts val="135"/>
              </a:spcBef>
            </a:pPr>
            <a:r>
              <a:rPr sz="2000" b="1" spc="10" dirty="0">
                <a:latin typeface="Times New Roman" panose="02020603050405020304"/>
                <a:cs typeface="Times New Roman" panose="02020603050405020304"/>
              </a:rPr>
              <a:t>Fig: </a:t>
            </a:r>
            <a:r>
              <a:rPr sz="2000" spc="10" dirty="0">
                <a:latin typeface="Times New Roman" panose="02020603050405020304"/>
                <a:cs typeface="Times New Roman" panose="02020603050405020304"/>
              </a:rPr>
              <a:t>Example</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order</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processing</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system.</a:t>
            </a:r>
            <a:endParaRPr sz="2000">
              <a:latin typeface="Times New Roman" panose="02020603050405020304"/>
              <a:cs typeface="Times New Roman" panose="02020603050405020304"/>
            </a:endParaRPr>
          </a:p>
          <a:p>
            <a:pPr>
              <a:lnSpc>
                <a:spcPct val="100000"/>
              </a:lnSpc>
              <a:spcBef>
                <a:spcPts val="25"/>
              </a:spcBef>
            </a:pPr>
            <a:endParaRPr sz="2650">
              <a:latin typeface="Times New Roman" panose="02020603050405020304"/>
              <a:cs typeface="Times New Roman" panose="02020603050405020304"/>
            </a:endParaRPr>
          </a:p>
          <a:p>
            <a:pPr marL="316230" marR="5715" indent="-304165" algn="just">
              <a:lnSpc>
                <a:spcPts val="2220"/>
              </a:lnSpc>
              <a:buFont typeface="Arial MT"/>
              <a:buChar char="•"/>
              <a:tabLst>
                <a:tab pos="316865" algn="l"/>
              </a:tabLst>
            </a:pPr>
            <a:r>
              <a:rPr sz="2000" spc="10" dirty="0">
                <a:latin typeface="Times New Roman" panose="02020603050405020304"/>
                <a:cs typeface="Times New Roman" panose="02020603050405020304"/>
              </a:rPr>
              <a:t>Step 1: </a:t>
            </a:r>
            <a:r>
              <a:rPr sz="2000" spc="2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customer places an order through the </a:t>
            </a:r>
            <a:r>
              <a:rPr sz="2000" spc="15" dirty="0">
                <a:latin typeface="Times New Roman" panose="02020603050405020304"/>
                <a:cs typeface="Times New Roman" panose="02020603050405020304"/>
              </a:rPr>
              <a:t>AUI </a:t>
            </a:r>
            <a:r>
              <a:rPr sz="2000" spc="10" dirty="0">
                <a:latin typeface="Times New Roman" panose="02020603050405020304"/>
                <a:cs typeface="Times New Roman" panose="02020603050405020304"/>
              </a:rPr>
              <a:t>of the order </a:t>
            </a:r>
            <a:r>
              <a:rPr sz="2000" spc="15" dirty="0">
                <a:latin typeface="Times New Roman" panose="02020603050405020304"/>
                <a:cs typeface="Times New Roman" panose="02020603050405020304"/>
              </a:rPr>
              <a:t>processing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software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located</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client </a:t>
            </a:r>
            <a:r>
              <a:rPr sz="2000" spc="10" dirty="0">
                <a:latin typeface="Times New Roman" panose="02020603050405020304"/>
                <a:cs typeface="Times New Roman" panose="02020603050405020304"/>
              </a:rPr>
              <a:t>computer.</a:t>
            </a:r>
            <a:endParaRPr sz="2000">
              <a:latin typeface="Times New Roman" panose="02020603050405020304"/>
              <a:cs typeface="Times New Roman" panose="02020603050405020304"/>
            </a:endParaRPr>
          </a:p>
          <a:p>
            <a:pPr marL="316230" marR="5080" indent="-304165" algn="just">
              <a:lnSpc>
                <a:spcPct val="91000"/>
              </a:lnSpc>
              <a:spcBef>
                <a:spcPts val="345"/>
              </a:spcBef>
              <a:buFont typeface="Arial MT"/>
              <a:buChar char="•"/>
              <a:tabLst>
                <a:tab pos="316865" algn="l"/>
              </a:tabLst>
            </a:pPr>
            <a:r>
              <a:rPr sz="2000" spc="10" dirty="0">
                <a:latin typeface="Times New Roman" panose="02020603050405020304"/>
                <a:cs typeface="Times New Roman" panose="02020603050405020304"/>
              </a:rPr>
              <a:t>Step 2: The </a:t>
            </a:r>
            <a:r>
              <a:rPr sz="2000" spc="5" dirty="0">
                <a:latin typeface="Times New Roman" panose="02020603050405020304"/>
                <a:cs typeface="Times New Roman" panose="02020603050405020304"/>
              </a:rPr>
              <a:t>client </a:t>
            </a:r>
            <a:r>
              <a:rPr sz="2000" spc="10" dirty="0">
                <a:latin typeface="Times New Roman" panose="02020603050405020304"/>
                <a:cs typeface="Times New Roman" panose="02020603050405020304"/>
              </a:rPr>
              <a:t>connects to the server </a:t>
            </a:r>
            <a:r>
              <a:rPr sz="2000" spc="15" dirty="0">
                <a:latin typeface="Times New Roman" panose="02020603050405020304"/>
                <a:cs typeface="Times New Roman" panose="02020603050405020304"/>
              </a:rPr>
              <a:t>over </a:t>
            </a:r>
            <a:r>
              <a:rPr sz="2000" spc="10" dirty="0">
                <a:latin typeface="Times New Roman" panose="02020603050405020304"/>
                <a:cs typeface="Times New Roman" panose="02020603050405020304"/>
              </a:rPr>
              <a:t>the </a:t>
            </a:r>
            <a:r>
              <a:rPr sz="2000" spc="20" dirty="0">
                <a:latin typeface="Times New Roman" panose="02020603050405020304"/>
                <a:cs typeface="Times New Roman" panose="02020603050405020304"/>
              </a:rPr>
              <a:t>LAN </a:t>
            </a:r>
            <a:r>
              <a:rPr sz="2000" spc="10" dirty="0">
                <a:latin typeface="Times New Roman" panose="02020603050405020304"/>
                <a:cs typeface="Times New Roman" panose="02020603050405020304"/>
              </a:rPr>
              <a:t>and accesses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DBMS </a:t>
            </a:r>
            <a:r>
              <a:rPr sz="2000" spc="10" dirty="0">
                <a:latin typeface="Times New Roman" panose="02020603050405020304"/>
                <a:cs typeface="Times New Roman" panose="02020603050405020304"/>
              </a:rPr>
              <a:t>located </a:t>
            </a:r>
            <a:r>
              <a:rPr sz="2000" spc="15" dirty="0">
                <a:latin typeface="Times New Roman" panose="02020603050405020304"/>
                <a:cs typeface="Times New Roman" panose="02020603050405020304"/>
              </a:rPr>
              <a:t>on </a:t>
            </a:r>
            <a:r>
              <a:rPr sz="2000" spc="10" dirty="0">
                <a:latin typeface="Times New Roman" panose="02020603050405020304"/>
                <a:cs typeface="Times New Roman" panose="02020603050405020304"/>
              </a:rPr>
              <a:t>the server to </a:t>
            </a:r>
            <a:r>
              <a:rPr sz="2000" spc="15" dirty="0">
                <a:latin typeface="Times New Roman" panose="02020603050405020304"/>
                <a:cs typeface="Times New Roman" panose="02020603050405020304"/>
              </a:rPr>
              <a:t>update </a:t>
            </a:r>
            <a:r>
              <a:rPr sz="2000" spc="10" dirty="0">
                <a:latin typeface="Times New Roman" panose="02020603050405020304"/>
                <a:cs typeface="Times New Roman" panose="02020603050405020304"/>
              </a:rPr>
              <a:t>the relevant information such as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customer </a:t>
            </a:r>
            <a:r>
              <a:rPr sz="2000" spc="15" dirty="0">
                <a:latin typeface="Times New Roman" panose="02020603050405020304"/>
                <a:cs typeface="Times New Roman" panose="02020603050405020304"/>
              </a:rPr>
              <a:t>name, </a:t>
            </a:r>
            <a:r>
              <a:rPr sz="2000" spc="5" dirty="0">
                <a:latin typeface="Times New Roman" panose="02020603050405020304"/>
                <a:cs typeface="Times New Roman" panose="02020603050405020304"/>
              </a:rPr>
              <a:t>address, </a:t>
            </a:r>
            <a:r>
              <a:rPr sz="2000" spc="15" dirty="0">
                <a:latin typeface="Times New Roman" panose="02020603050405020304"/>
                <a:cs typeface="Times New Roman" panose="02020603050405020304"/>
              </a:rPr>
              <a:t>payment </a:t>
            </a:r>
            <a:r>
              <a:rPr sz="2000" spc="10" dirty="0">
                <a:latin typeface="Times New Roman" panose="02020603050405020304"/>
                <a:cs typeface="Times New Roman" panose="02020603050405020304"/>
              </a:rPr>
              <a:t>method, </a:t>
            </a:r>
            <a:r>
              <a:rPr sz="2000" spc="15" dirty="0">
                <a:latin typeface="Times New Roman" panose="02020603050405020304"/>
                <a:cs typeface="Times New Roman" panose="02020603050405020304"/>
              </a:rPr>
              <a:t>products </a:t>
            </a:r>
            <a:r>
              <a:rPr sz="2000" spc="10" dirty="0">
                <a:latin typeface="Times New Roman" panose="02020603050405020304"/>
                <a:cs typeface="Times New Roman" panose="02020603050405020304"/>
              </a:rPr>
              <a:t>ordered, and quantity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ordered.</a:t>
            </a:r>
            <a:endParaRPr sz="2000">
              <a:latin typeface="Times New Roman" panose="02020603050405020304"/>
              <a:cs typeface="Times New Roman" panose="02020603050405020304"/>
            </a:endParaRPr>
          </a:p>
          <a:p>
            <a:pPr marL="316230" marR="5080" indent="-304165" algn="just">
              <a:lnSpc>
                <a:spcPts val="2220"/>
              </a:lnSpc>
              <a:spcBef>
                <a:spcPts val="410"/>
              </a:spcBef>
              <a:buFont typeface="Arial MT"/>
              <a:buChar char="•"/>
              <a:tabLst>
                <a:tab pos="316865" algn="l"/>
              </a:tabLst>
            </a:pPr>
            <a:r>
              <a:rPr sz="2000" spc="10" dirty="0">
                <a:latin typeface="Times New Roman" panose="02020603050405020304"/>
                <a:cs typeface="Times New Roman" panose="02020603050405020304"/>
              </a:rPr>
              <a:t>Step 3: The </a:t>
            </a:r>
            <a:r>
              <a:rPr sz="2000" spc="20" dirty="0">
                <a:latin typeface="Times New Roman" panose="02020603050405020304"/>
                <a:cs typeface="Times New Roman" panose="02020603050405020304"/>
              </a:rPr>
              <a:t>DBMS </a:t>
            </a:r>
            <a:r>
              <a:rPr sz="2000" spc="15" dirty="0">
                <a:latin typeface="Times New Roman" panose="02020603050405020304"/>
                <a:cs typeface="Times New Roman" panose="02020603050405020304"/>
              </a:rPr>
              <a:t>uses </a:t>
            </a:r>
            <a:r>
              <a:rPr sz="2000" spc="10" dirty="0">
                <a:latin typeface="Times New Roman" panose="02020603050405020304"/>
                <a:cs typeface="Times New Roman" panose="02020603050405020304"/>
              </a:rPr>
              <a:t>the server operating system to </a:t>
            </a:r>
            <a:r>
              <a:rPr sz="2000" spc="15" dirty="0">
                <a:latin typeface="Times New Roman" panose="02020603050405020304"/>
                <a:cs typeface="Times New Roman" panose="02020603050405020304"/>
              </a:rPr>
              <a:t>read </a:t>
            </a:r>
            <a:r>
              <a:rPr sz="2000" spc="10" dirty="0">
                <a:latin typeface="Times New Roman" panose="02020603050405020304"/>
                <a:cs typeface="Times New Roman" panose="02020603050405020304"/>
              </a:rPr>
              <a:t>and write </a:t>
            </a:r>
            <a:r>
              <a:rPr sz="2000" spc="5" dirty="0">
                <a:latin typeface="Times New Roman" panose="02020603050405020304"/>
                <a:cs typeface="Times New Roman" panose="02020603050405020304"/>
              </a:rPr>
              <a:t>this </a:t>
            </a:r>
            <a:r>
              <a:rPr sz="2000" spc="10" dirty="0">
                <a:latin typeface="Times New Roman" panose="02020603050405020304"/>
                <a:cs typeface="Times New Roman" panose="02020603050405020304"/>
              </a:rPr>
              <a:t> data</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database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located</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physical</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disks</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storage</a:t>
            </a:r>
            <a:r>
              <a:rPr sz="2000" spc="5" dirty="0">
                <a:latin typeface="Times New Roman" panose="02020603050405020304"/>
                <a:cs typeface="Times New Roman" panose="02020603050405020304"/>
              </a:rPr>
              <a:t> array.</a:t>
            </a:r>
            <a:endParaRPr sz="200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28523"/>
            <a:ext cx="8247380" cy="3532504"/>
          </a:xfrm>
          <a:prstGeom prst="rect">
            <a:avLst/>
          </a:prstGeom>
        </p:spPr>
        <p:txBody>
          <a:bodyPr vert="horz" wrap="square" lIns="0" tIns="24765" rIns="0" bIns="0" rtlCol="0">
            <a:spAutoFit/>
          </a:bodyPr>
          <a:lstStyle/>
          <a:p>
            <a:pPr marL="355600" marR="10160" indent="-301625" algn="just">
              <a:lnSpc>
                <a:spcPts val="2630"/>
              </a:lnSpc>
              <a:spcBef>
                <a:spcPts val="195"/>
              </a:spcBef>
              <a:buFont typeface="Arial MT"/>
              <a:buChar char="•"/>
              <a:tabLst>
                <a:tab pos="355600" algn="l"/>
              </a:tabLst>
            </a:pPr>
            <a:r>
              <a:rPr sz="2200" spc="-5" dirty="0">
                <a:latin typeface="Times New Roman" panose="02020603050405020304"/>
                <a:cs typeface="Times New Roman" panose="02020603050405020304"/>
              </a:rPr>
              <a:t>Step</a:t>
            </a:r>
            <a:r>
              <a:rPr sz="2200" dirty="0">
                <a:latin typeface="Times New Roman" panose="02020603050405020304"/>
                <a:cs typeface="Times New Roman" panose="02020603050405020304"/>
              </a:rPr>
              <a:t> 4:</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Network</a:t>
            </a:r>
            <a:r>
              <a:rPr sz="2200" dirty="0">
                <a:latin typeface="Times New Roman" panose="02020603050405020304"/>
                <a:cs typeface="Times New Roman" panose="02020603050405020304"/>
              </a:rPr>
              <a:t> provides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communication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link </a:t>
            </a:r>
            <a:r>
              <a:rPr sz="2200" dirty="0">
                <a:latin typeface="Times New Roman" panose="02020603050405020304"/>
                <a:cs typeface="Times New Roman" panose="02020603050405020304"/>
              </a:rPr>
              <a:t> between </a:t>
            </a:r>
            <a:r>
              <a:rPr sz="2200" spc="-5" dirty="0">
                <a:latin typeface="Times New Roman" panose="02020603050405020304"/>
                <a:cs typeface="Times New Roman" panose="02020603050405020304"/>
              </a:rPr>
              <a:t>the server and the storage array and transports the </a:t>
            </a:r>
            <a:r>
              <a:rPr sz="2200" dirty="0">
                <a:latin typeface="Times New Roman" panose="02020603050405020304"/>
                <a:cs typeface="Times New Roman" panose="02020603050405020304"/>
              </a:rPr>
              <a:t>read or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write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commands </a:t>
            </a:r>
            <a:r>
              <a:rPr sz="2200" dirty="0">
                <a:latin typeface="Times New Roman" panose="02020603050405020304"/>
                <a:cs typeface="Times New Roman" panose="02020603050405020304"/>
              </a:rPr>
              <a:t>between </a:t>
            </a:r>
            <a:r>
              <a:rPr sz="2200" spc="-5" dirty="0">
                <a:latin typeface="Times New Roman" panose="02020603050405020304"/>
                <a:cs typeface="Times New Roman" panose="02020603050405020304"/>
              </a:rPr>
              <a:t>them.</a:t>
            </a:r>
            <a:endParaRPr sz="2200">
              <a:latin typeface="Times New Roman" panose="02020603050405020304"/>
              <a:cs typeface="Times New Roman" panose="02020603050405020304"/>
            </a:endParaRPr>
          </a:p>
          <a:p>
            <a:pPr marL="355600" marR="5080" indent="-301625" algn="just">
              <a:lnSpc>
                <a:spcPct val="100000"/>
              </a:lnSpc>
              <a:spcBef>
                <a:spcPts val="340"/>
              </a:spcBef>
              <a:buFont typeface="Arial MT"/>
              <a:buChar char="•"/>
              <a:tabLst>
                <a:tab pos="355600" algn="l"/>
              </a:tabLst>
            </a:pPr>
            <a:r>
              <a:rPr sz="2200" spc="-5" dirty="0">
                <a:latin typeface="Times New Roman" panose="02020603050405020304"/>
                <a:cs typeface="Times New Roman" panose="02020603050405020304"/>
              </a:rPr>
              <a:t>Step </a:t>
            </a:r>
            <a:r>
              <a:rPr sz="2200" dirty="0">
                <a:latin typeface="Times New Roman" panose="02020603050405020304"/>
                <a:cs typeface="Times New Roman" panose="02020603050405020304"/>
              </a:rPr>
              <a:t>5: </a:t>
            </a:r>
            <a:r>
              <a:rPr sz="2200" spc="-5" dirty="0">
                <a:latin typeface="Times New Roman" panose="02020603050405020304"/>
                <a:cs typeface="Times New Roman" panose="02020603050405020304"/>
              </a:rPr>
              <a:t>The storage array, after </a:t>
            </a:r>
            <a:r>
              <a:rPr sz="2200" dirty="0">
                <a:latin typeface="Times New Roman" panose="02020603050405020304"/>
                <a:cs typeface="Times New Roman" panose="02020603050405020304"/>
              </a:rPr>
              <a:t>receiving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read or </a:t>
            </a:r>
            <a:r>
              <a:rPr sz="2200" spc="-5" dirty="0">
                <a:latin typeface="Times New Roman" panose="02020603050405020304"/>
                <a:cs typeface="Times New Roman" panose="02020603050405020304"/>
              </a:rPr>
              <a:t>write commands </a:t>
            </a:r>
            <a:r>
              <a:rPr sz="2200" dirty="0">
                <a:latin typeface="Times New Roman" panose="02020603050405020304"/>
                <a:cs typeface="Times New Roman" panose="02020603050405020304"/>
              </a:rPr>
              <a:t> from </a:t>
            </a:r>
            <a:r>
              <a:rPr sz="2200" spc="-5" dirty="0">
                <a:latin typeface="Times New Roman" panose="02020603050405020304"/>
                <a:cs typeface="Times New Roman" panose="02020603050405020304"/>
              </a:rPr>
              <a:t>the server, </a:t>
            </a:r>
            <a:r>
              <a:rPr sz="2200" dirty="0">
                <a:latin typeface="Times New Roman" panose="02020603050405020304"/>
                <a:cs typeface="Times New Roman" panose="02020603050405020304"/>
              </a:rPr>
              <a:t>performs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necessary operations </a:t>
            </a:r>
            <a:r>
              <a:rPr sz="2200" spc="-5" dirty="0">
                <a:latin typeface="Times New Roman" panose="02020603050405020304"/>
                <a:cs typeface="Times New Roman" panose="02020603050405020304"/>
              </a:rPr>
              <a:t>to store the </a:t>
            </a:r>
            <a:r>
              <a:rPr sz="2200" dirty="0">
                <a:latin typeface="Times New Roman" panose="02020603050405020304"/>
                <a:cs typeface="Times New Roman" panose="02020603050405020304"/>
              </a:rPr>
              <a:t>data on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physical</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disks.</a:t>
            </a:r>
            <a:endParaRPr sz="2200">
              <a:latin typeface="Times New Roman" panose="02020603050405020304"/>
              <a:cs typeface="Times New Roman" panose="02020603050405020304"/>
            </a:endParaRPr>
          </a:p>
          <a:p>
            <a:pPr marL="12700" algn="just">
              <a:lnSpc>
                <a:spcPct val="100000"/>
              </a:lnSpc>
              <a:spcBef>
                <a:spcPts val="425"/>
              </a:spcBef>
            </a:pPr>
            <a:r>
              <a:rPr sz="2200" b="1" spc="-5" dirty="0">
                <a:latin typeface="Times New Roman" panose="02020603050405020304"/>
                <a:cs typeface="Times New Roman" panose="02020603050405020304"/>
              </a:rPr>
              <a:t>Key</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Requirements</a:t>
            </a:r>
            <a:r>
              <a:rPr sz="2200" b="1" spc="-2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for</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Data</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Center</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Elements</a:t>
            </a:r>
            <a:endParaRPr sz="2200">
              <a:latin typeface="Times New Roman" panose="02020603050405020304"/>
              <a:cs typeface="Times New Roman" panose="02020603050405020304"/>
            </a:endParaRPr>
          </a:p>
          <a:p>
            <a:pPr marL="355600" marR="7620" indent="-301625" algn="just">
              <a:lnSpc>
                <a:spcPct val="100000"/>
              </a:lnSpc>
              <a:spcBef>
                <a:spcPts val="445"/>
              </a:spcBef>
              <a:buFont typeface="Arial MT"/>
              <a:buChar char="•"/>
              <a:tabLst>
                <a:tab pos="355600" algn="l"/>
              </a:tabLst>
            </a:pPr>
            <a:r>
              <a:rPr sz="2200" spc="-5" dirty="0">
                <a:latin typeface="Times New Roman" panose="02020603050405020304"/>
                <a:cs typeface="Times New Roman" panose="02020603050405020304"/>
              </a:rPr>
              <a:t>Uninterrupted </a:t>
            </a:r>
            <a:r>
              <a:rPr sz="2200" dirty="0">
                <a:latin typeface="Times New Roman" panose="02020603050405020304"/>
                <a:cs typeface="Times New Roman" panose="02020603050405020304"/>
              </a:rPr>
              <a:t>operation of data </a:t>
            </a:r>
            <a:r>
              <a:rPr sz="2200" spc="-5" dirty="0">
                <a:latin typeface="Times New Roman" panose="02020603050405020304"/>
                <a:cs typeface="Times New Roman" panose="02020603050405020304"/>
              </a:rPr>
              <a:t>centers is critical to the survival and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success </a:t>
            </a:r>
            <a:r>
              <a:rPr sz="2200" dirty="0">
                <a:latin typeface="Times New Roman" panose="02020603050405020304"/>
                <a:cs typeface="Times New Roman" panose="02020603050405020304"/>
              </a:rPr>
              <a:t>of a business. It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necessary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have a reliable </a:t>
            </a:r>
            <a:r>
              <a:rPr sz="2200" spc="-5" dirty="0">
                <a:latin typeface="Times New Roman" panose="02020603050405020304"/>
                <a:cs typeface="Times New Roman" panose="02020603050405020304"/>
              </a:rPr>
              <a:t>infrastructure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ensures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accessible at all times.</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1905000" y="3810000"/>
            <a:ext cx="5143499" cy="27527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8406" y="859497"/>
            <a:ext cx="8208645" cy="5121275"/>
          </a:xfrm>
          <a:prstGeom prst="rect">
            <a:avLst/>
          </a:prstGeom>
        </p:spPr>
        <p:txBody>
          <a:bodyPr vert="horz" wrap="square" lIns="0" tIns="11430" rIns="0" bIns="0" rtlCol="0">
            <a:spAutoFit/>
          </a:bodyPr>
          <a:lstStyle/>
          <a:p>
            <a:pPr marL="321310" marR="14605" indent="-309245" algn="just">
              <a:lnSpc>
                <a:spcPct val="143000"/>
              </a:lnSpc>
              <a:spcBef>
                <a:spcPts val="90"/>
              </a:spcBef>
              <a:buFont typeface="Arial" panose="020B0604020202020204"/>
              <a:buChar char="•"/>
              <a:tabLst>
                <a:tab pos="321945" algn="l"/>
              </a:tabLst>
            </a:pPr>
            <a:r>
              <a:rPr sz="1750" b="1" spc="5" dirty="0">
                <a:latin typeface="Times New Roman" panose="02020603050405020304"/>
                <a:cs typeface="Times New Roman" panose="02020603050405020304"/>
              </a:rPr>
              <a:t>Availability: </a:t>
            </a:r>
            <a:r>
              <a:rPr sz="1750" spc="10" dirty="0">
                <a:latin typeface="Times New Roman" panose="02020603050405020304"/>
                <a:cs typeface="Times New Roman" panose="02020603050405020304"/>
              </a:rPr>
              <a:t>All data </a:t>
            </a:r>
            <a:r>
              <a:rPr sz="1750" spc="5" dirty="0">
                <a:latin typeface="Times New Roman" panose="02020603050405020304"/>
                <a:cs typeface="Times New Roman" panose="02020603050405020304"/>
              </a:rPr>
              <a:t>center </a:t>
            </a:r>
            <a:r>
              <a:rPr sz="1750" spc="10" dirty="0">
                <a:latin typeface="Times New Roman" panose="02020603050405020304"/>
                <a:cs typeface="Times New Roman" panose="02020603050405020304"/>
              </a:rPr>
              <a:t>elements should </a:t>
            </a:r>
            <a:r>
              <a:rPr sz="1750" spc="15" dirty="0">
                <a:latin typeface="Times New Roman" panose="02020603050405020304"/>
                <a:cs typeface="Times New Roman" panose="02020603050405020304"/>
              </a:rPr>
              <a:t>be </a:t>
            </a:r>
            <a:r>
              <a:rPr sz="1750" spc="10" dirty="0">
                <a:latin typeface="Times New Roman" panose="02020603050405020304"/>
                <a:cs typeface="Times New Roman" panose="02020603050405020304"/>
              </a:rPr>
              <a:t>designed to ensure </a:t>
            </a:r>
            <a:r>
              <a:rPr sz="1750" spc="5" dirty="0">
                <a:latin typeface="Times New Roman" panose="02020603050405020304"/>
                <a:cs typeface="Times New Roman" panose="02020603050405020304"/>
              </a:rPr>
              <a:t>accessibility. </a:t>
            </a:r>
            <a:r>
              <a:rPr sz="1750" spc="10" dirty="0">
                <a:latin typeface="Times New Roman" panose="02020603050405020304"/>
                <a:cs typeface="Times New Roman" panose="02020603050405020304"/>
              </a:rPr>
              <a:t>The </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inability</a:t>
            </a:r>
            <a:r>
              <a:rPr sz="1750" spc="10" dirty="0">
                <a:latin typeface="Times New Roman" panose="02020603050405020304"/>
                <a:cs typeface="Times New Roman" panose="02020603050405020304"/>
              </a:rPr>
              <a:t> of users to</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access</a:t>
            </a:r>
            <a:r>
              <a:rPr sz="1750" spc="10" dirty="0">
                <a:latin typeface="Times New Roman" panose="02020603050405020304"/>
                <a:cs typeface="Times New Roman" panose="02020603050405020304"/>
              </a:rPr>
              <a:t> data can </a:t>
            </a:r>
            <a:r>
              <a:rPr sz="1750" spc="15" dirty="0">
                <a:latin typeface="Times New Roman" panose="02020603050405020304"/>
                <a:cs typeface="Times New Roman" panose="02020603050405020304"/>
              </a:rPr>
              <a:t>have </a:t>
            </a:r>
            <a:r>
              <a:rPr sz="1750" spc="10" dirty="0">
                <a:latin typeface="Times New Roman" panose="02020603050405020304"/>
                <a:cs typeface="Times New Roman" panose="02020603050405020304"/>
              </a:rPr>
              <a:t>a </a:t>
            </a:r>
            <a:r>
              <a:rPr sz="1750" spc="5" dirty="0">
                <a:latin typeface="Times New Roman" panose="02020603050405020304"/>
                <a:cs typeface="Times New Roman" panose="02020603050405020304"/>
              </a:rPr>
              <a:t>significant</a:t>
            </a:r>
            <a:r>
              <a:rPr sz="1750" spc="10" dirty="0">
                <a:latin typeface="Times New Roman" panose="02020603050405020304"/>
                <a:cs typeface="Times New Roman" panose="02020603050405020304"/>
              </a:rPr>
              <a:t> negative impact </a:t>
            </a:r>
            <a:r>
              <a:rPr sz="1750" spc="15" dirty="0">
                <a:latin typeface="Times New Roman" panose="02020603050405020304"/>
                <a:cs typeface="Times New Roman" panose="02020603050405020304"/>
              </a:rPr>
              <a:t>on</a:t>
            </a:r>
            <a:r>
              <a:rPr sz="1750" spc="10" dirty="0">
                <a:latin typeface="Times New Roman" panose="02020603050405020304"/>
                <a:cs typeface="Times New Roman" panose="02020603050405020304"/>
              </a:rPr>
              <a:t> a business.</a:t>
            </a:r>
            <a:endParaRPr sz="1750">
              <a:latin typeface="Times New Roman" panose="02020603050405020304"/>
              <a:cs typeface="Times New Roman" panose="02020603050405020304"/>
            </a:endParaRPr>
          </a:p>
          <a:p>
            <a:pPr marL="321310" marR="10160" indent="-309245" algn="just">
              <a:lnSpc>
                <a:spcPct val="143000"/>
              </a:lnSpc>
              <a:spcBef>
                <a:spcPts val="350"/>
              </a:spcBef>
              <a:buFont typeface="Arial" panose="020B0604020202020204"/>
              <a:buChar char="•"/>
              <a:tabLst>
                <a:tab pos="321945" algn="l"/>
              </a:tabLst>
            </a:pPr>
            <a:r>
              <a:rPr sz="1750" b="1" spc="5" dirty="0">
                <a:latin typeface="Times New Roman" panose="02020603050405020304"/>
                <a:cs typeface="Times New Roman" panose="02020603050405020304"/>
              </a:rPr>
              <a:t>Security: </a:t>
            </a:r>
            <a:r>
              <a:rPr sz="1750" spc="5" dirty="0">
                <a:latin typeface="Times New Roman" panose="02020603050405020304"/>
                <a:cs typeface="Times New Roman" panose="02020603050405020304"/>
              </a:rPr>
              <a:t>Polices, </a:t>
            </a:r>
            <a:r>
              <a:rPr sz="1750" spc="10" dirty="0">
                <a:latin typeface="Times New Roman" panose="02020603050405020304"/>
                <a:cs typeface="Times New Roman" panose="02020603050405020304"/>
              </a:rPr>
              <a:t>procedures, and proper </a:t>
            </a:r>
            <a:r>
              <a:rPr sz="1750" spc="5" dirty="0">
                <a:latin typeface="Times New Roman" panose="02020603050405020304"/>
                <a:cs typeface="Times New Roman" panose="02020603050405020304"/>
              </a:rPr>
              <a:t>integration </a:t>
            </a:r>
            <a:r>
              <a:rPr sz="1750" spc="10" dirty="0">
                <a:latin typeface="Times New Roman" panose="02020603050405020304"/>
                <a:cs typeface="Times New Roman" panose="02020603050405020304"/>
              </a:rPr>
              <a:t>of </a:t>
            </a:r>
            <a:r>
              <a:rPr sz="1750" spc="5" dirty="0">
                <a:latin typeface="Times New Roman" panose="02020603050405020304"/>
                <a:cs typeface="Times New Roman" panose="02020603050405020304"/>
              </a:rPr>
              <a:t>the </a:t>
            </a:r>
            <a:r>
              <a:rPr sz="1750" spc="10" dirty="0">
                <a:latin typeface="Times New Roman" panose="02020603050405020304"/>
                <a:cs typeface="Times New Roman" panose="02020603050405020304"/>
              </a:rPr>
              <a:t>data </a:t>
            </a:r>
            <a:r>
              <a:rPr sz="1750" spc="5" dirty="0">
                <a:latin typeface="Times New Roman" panose="02020603050405020304"/>
                <a:cs typeface="Times New Roman" panose="02020603050405020304"/>
              </a:rPr>
              <a:t>center </a:t>
            </a:r>
            <a:r>
              <a:rPr sz="1750" spc="10" dirty="0">
                <a:latin typeface="Times New Roman" panose="02020603050405020304"/>
                <a:cs typeface="Times New Roman" panose="02020603050405020304"/>
              </a:rPr>
              <a:t>core </a:t>
            </a:r>
            <a:r>
              <a:rPr sz="1750" spc="5" dirty="0">
                <a:latin typeface="Times New Roman" panose="02020603050405020304"/>
                <a:cs typeface="Times New Roman" panose="02020603050405020304"/>
              </a:rPr>
              <a:t>elements </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that will </a:t>
            </a:r>
            <a:r>
              <a:rPr sz="1750" spc="10" dirty="0">
                <a:latin typeface="Times New Roman" panose="02020603050405020304"/>
                <a:cs typeface="Times New Roman" panose="02020603050405020304"/>
              </a:rPr>
              <a:t>prevent unauthorized </a:t>
            </a:r>
            <a:r>
              <a:rPr sz="1750" spc="5" dirty="0">
                <a:latin typeface="Times New Roman" panose="02020603050405020304"/>
                <a:cs typeface="Times New Roman" panose="02020603050405020304"/>
              </a:rPr>
              <a:t>access </a:t>
            </a:r>
            <a:r>
              <a:rPr sz="1750" spc="10" dirty="0">
                <a:latin typeface="Times New Roman" panose="02020603050405020304"/>
                <a:cs typeface="Times New Roman" panose="02020603050405020304"/>
              </a:rPr>
              <a:t>to </a:t>
            </a:r>
            <a:r>
              <a:rPr sz="1750" spc="5" dirty="0">
                <a:latin typeface="Times New Roman" panose="02020603050405020304"/>
                <a:cs typeface="Times New Roman" panose="02020603050405020304"/>
              </a:rPr>
              <a:t>information </a:t>
            </a:r>
            <a:r>
              <a:rPr sz="1750" spc="10" dirty="0">
                <a:latin typeface="Times New Roman" panose="02020603050405020304"/>
                <a:cs typeface="Times New Roman" panose="02020603050405020304"/>
              </a:rPr>
              <a:t>must </a:t>
            </a:r>
            <a:r>
              <a:rPr sz="1750" spc="15" dirty="0">
                <a:latin typeface="Times New Roman" panose="02020603050405020304"/>
                <a:cs typeface="Times New Roman" panose="02020603050405020304"/>
              </a:rPr>
              <a:t>be </a:t>
            </a:r>
            <a:r>
              <a:rPr sz="1750" spc="5" dirty="0">
                <a:latin typeface="Times New Roman" panose="02020603050405020304"/>
                <a:cs typeface="Times New Roman" panose="02020603050405020304"/>
              </a:rPr>
              <a:t>established. </a:t>
            </a:r>
            <a:r>
              <a:rPr sz="1750" spc="10" dirty="0">
                <a:latin typeface="Times New Roman" panose="02020603050405020304"/>
                <a:cs typeface="Times New Roman" panose="02020603050405020304"/>
              </a:rPr>
              <a:t>In </a:t>
            </a:r>
            <a:r>
              <a:rPr sz="1750" spc="5" dirty="0">
                <a:latin typeface="Times New Roman" panose="02020603050405020304"/>
                <a:cs typeface="Times New Roman" panose="02020603050405020304"/>
              </a:rPr>
              <a:t>addition to </a:t>
            </a:r>
            <a:r>
              <a:rPr sz="1750" spc="-42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the security </a:t>
            </a:r>
            <a:r>
              <a:rPr sz="1750" spc="10" dirty="0">
                <a:latin typeface="Times New Roman" panose="02020603050405020304"/>
                <a:cs typeface="Times New Roman" panose="02020603050405020304"/>
              </a:rPr>
              <a:t>measures for </a:t>
            </a:r>
            <a:r>
              <a:rPr sz="1750" spc="5" dirty="0">
                <a:latin typeface="Times New Roman" panose="02020603050405020304"/>
                <a:cs typeface="Times New Roman" panose="02020603050405020304"/>
              </a:rPr>
              <a:t>client access, specific </a:t>
            </a:r>
            <a:r>
              <a:rPr sz="1750" spc="10" dirty="0">
                <a:latin typeface="Times New Roman" panose="02020603050405020304"/>
                <a:cs typeface="Times New Roman" panose="02020603050405020304"/>
              </a:rPr>
              <a:t>mechanisms must enable </a:t>
            </a:r>
            <a:r>
              <a:rPr sz="1750" spc="5" dirty="0">
                <a:latin typeface="Times New Roman" panose="02020603050405020304"/>
                <a:cs typeface="Times New Roman" panose="02020603050405020304"/>
              </a:rPr>
              <a:t>servers to </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access </a:t>
            </a:r>
            <a:r>
              <a:rPr sz="1750" spc="10" dirty="0">
                <a:latin typeface="Times New Roman" panose="02020603050405020304"/>
                <a:cs typeface="Times New Roman" panose="02020603050405020304"/>
              </a:rPr>
              <a:t>only</a:t>
            </a:r>
            <a:r>
              <a:rPr sz="1750" spc="5" dirty="0">
                <a:latin typeface="Times New Roman" panose="02020603050405020304"/>
                <a:cs typeface="Times New Roman" panose="02020603050405020304"/>
              </a:rPr>
              <a:t> their allocated</a:t>
            </a:r>
            <a:r>
              <a:rPr sz="1750" spc="10" dirty="0">
                <a:latin typeface="Times New Roman" panose="02020603050405020304"/>
                <a:cs typeface="Times New Roman" panose="02020603050405020304"/>
              </a:rPr>
              <a:t> resources</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on</a:t>
            </a:r>
            <a:r>
              <a:rPr sz="1750" spc="5" dirty="0">
                <a:latin typeface="Times New Roman" panose="02020603050405020304"/>
                <a:cs typeface="Times New Roman" panose="02020603050405020304"/>
              </a:rPr>
              <a:t> storage arrays.</a:t>
            </a:r>
            <a:endParaRPr sz="1750">
              <a:latin typeface="Times New Roman" panose="02020603050405020304"/>
              <a:cs typeface="Times New Roman" panose="02020603050405020304"/>
            </a:endParaRPr>
          </a:p>
          <a:p>
            <a:pPr marL="321310" marR="5080" indent="-309245" algn="just">
              <a:lnSpc>
                <a:spcPct val="143000"/>
              </a:lnSpc>
              <a:spcBef>
                <a:spcPts val="350"/>
              </a:spcBef>
              <a:buFont typeface="Arial" panose="020B0604020202020204"/>
              <a:buChar char="•"/>
              <a:tabLst>
                <a:tab pos="321945" algn="l"/>
              </a:tabLst>
            </a:pPr>
            <a:r>
              <a:rPr sz="1750" b="1" spc="5" dirty="0">
                <a:latin typeface="Times New Roman" panose="02020603050405020304"/>
                <a:cs typeface="Times New Roman" panose="02020603050405020304"/>
              </a:rPr>
              <a:t>Scalability: </a:t>
            </a:r>
            <a:r>
              <a:rPr sz="1750" spc="10" dirty="0">
                <a:latin typeface="Times New Roman" panose="02020603050405020304"/>
                <a:cs typeface="Times New Roman" panose="02020603050405020304"/>
              </a:rPr>
              <a:t>Data </a:t>
            </a:r>
            <a:r>
              <a:rPr sz="1750" spc="5" dirty="0">
                <a:latin typeface="Times New Roman" panose="02020603050405020304"/>
                <a:cs typeface="Times New Roman" panose="02020603050405020304"/>
              </a:rPr>
              <a:t>center </a:t>
            </a:r>
            <a:r>
              <a:rPr sz="1750" spc="10" dirty="0">
                <a:latin typeface="Times New Roman" panose="02020603050405020304"/>
                <a:cs typeface="Times New Roman" panose="02020603050405020304"/>
              </a:rPr>
              <a:t>operations should </a:t>
            </a:r>
            <a:r>
              <a:rPr sz="1750" spc="15" dirty="0">
                <a:latin typeface="Times New Roman" panose="02020603050405020304"/>
                <a:cs typeface="Times New Roman" panose="02020603050405020304"/>
              </a:rPr>
              <a:t>be </a:t>
            </a:r>
            <a:r>
              <a:rPr sz="1750" spc="5" dirty="0">
                <a:latin typeface="Times New Roman" panose="02020603050405020304"/>
                <a:cs typeface="Times New Roman" panose="02020603050405020304"/>
              </a:rPr>
              <a:t>able </a:t>
            </a:r>
            <a:r>
              <a:rPr sz="1750" spc="10" dirty="0">
                <a:latin typeface="Times New Roman" panose="02020603050405020304"/>
                <a:cs typeface="Times New Roman" panose="02020603050405020304"/>
              </a:rPr>
              <a:t>to </a:t>
            </a:r>
            <a:r>
              <a:rPr sz="1750" spc="5" dirty="0">
                <a:latin typeface="Times New Roman" panose="02020603050405020304"/>
                <a:cs typeface="Times New Roman" panose="02020603050405020304"/>
              </a:rPr>
              <a:t>allocate additional </a:t>
            </a:r>
            <a:r>
              <a:rPr sz="1750" spc="10" dirty="0">
                <a:latin typeface="Times New Roman" panose="02020603050405020304"/>
                <a:cs typeface="Times New Roman" panose="02020603050405020304"/>
              </a:rPr>
              <a:t>processing </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capabilities </a:t>
            </a:r>
            <a:r>
              <a:rPr sz="1750" spc="10" dirty="0">
                <a:latin typeface="Times New Roman" panose="02020603050405020304"/>
                <a:cs typeface="Times New Roman" panose="02020603050405020304"/>
              </a:rPr>
              <a:t>or </a:t>
            </a:r>
            <a:r>
              <a:rPr sz="1750" spc="5" dirty="0">
                <a:latin typeface="Times New Roman" panose="02020603050405020304"/>
                <a:cs typeface="Times New Roman" panose="02020603050405020304"/>
              </a:rPr>
              <a:t>storage </a:t>
            </a:r>
            <a:r>
              <a:rPr sz="1750" spc="15" dirty="0">
                <a:latin typeface="Times New Roman" panose="02020603050405020304"/>
                <a:cs typeface="Times New Roman" panose="02020603050405020304"/>
              </a:rPr>
              <a:t>on demand, </a:t>
            </a:r>
            <a:r>
              <a:rPr sz="1750" spc="5" dirty="0">
                <a:latin typeface="Times New Roman" panose="02020603050405020304"/>
                <a:cs typeface="Times New Roman" panose="02020603050405020304"/>
              </a:rPr>
              <a:t>without interrupting </a:t>
            </a:r>
            <a:r>
              <a:rPr sz="1750" spc="10" dirty="0">
                <a:latin typeface="Times New Roman" panose="02020603050405020304"/>
                <a:cs typeface="Times New Roman" panose="02020603050405020304"/>
              </a:rPr>
              <a:t>business operations. </a:t>
            </a:r>
            <a:r>
              <a:rPr sz="1750" spc="5" dirty="0">
                <a:latin typeface="Times New Roman" panose="02020603050405020304"/>
                <a:cs typeface="Times New Roman" panose="02020603050405020304"/>
              </a:rPr>
              <a:t>Business </a:t>
            </a:r>
            <a:r>
              <a:rPr sz="1750" spc="10"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growth</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often</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requires</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deploying</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more</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servers,</a:t>
            </a:r>
            <a:r>
              <a:rPr sz="1750" spc="10"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new</a:t>
            </a:r>
            <a:r>
              <a:rPr sz="1750" spc="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applications,</a:t>
            </a:r>
            <a:r>
              <a:rPr sz="1750" spc="10" dirty="0">
                <a:latin typeface="Times New Roman" panose="02020603050405020304"/>
                <a:cs typeface="Times New Roman" panose="02020603050405020304"/>
              </a:rPr>
              <a:t> and</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additional </a:t>
            </a:r>
            <a:r>
              <a:rPr sz="1750" spc="10" dirty="0">
                <a:latin typeface="Times New Roman" panose="02020603050405020304"/>
                <a:cs typeface="Times New Roman" panose="02020603050405020304"/>
              </a:rPr>
              <a:t> databases.</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The</a:t>
            </a:r>
            <a:r>
              <a:rPr sz="1750" spc="5" dirty="0">
                <a:latin typeface="Times New Roman" panose="02020603050405020304"/>
                <a:cs typeface="Times New Roman" panose="02020603050405020304"/>
              </a:rPr>
              <a:t> storage</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solution </a:t>
            </a:r>
            <a:r>
              <a:rPr sz="1750" spc="10" dirty="0">
                <a:latin typeface="Times New Roman" panose="02020603050405020304"/>
                <a:cs typeface="Times New Roman" panose="02020603050405020304"/>
              </a:rPr>
              <a:t>should </a:t>
            </a:r>
            <a:r>
              <a:rPr sz="1750" spc="15" dirty="0">
                <a:latin typeface="Times New Roman" panose="02020603050405020304"/>
                <a:cs typeface="Times New Roman" panose="02020603050405020304"/>
              </a:rPr>
              <a:t>be</a:t>
            </a:r>
            <a:r>
              <a:rPr sz="1750" spc="5" dirty="0">
                <a:latin typeface="Times New Roman" panose="02020603050405020304"/>
                <a:cs typeface="Times New Roman" panose="02020603050405020304"/>
              </a:rPr>
              <a:t> able</a:t>
            </a:r>
            <a:r>
              <a:rPr sz="1750" spc="10" dirty="0">
                <a:latin typeface="Times New Roman" panose="02020603050405020304"/>
                <a:cs typeface="Times New Roman" panose="02020603050405020304"/>
              </a:rPr>
              <a:t> to</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grow</a:t>
            </a:r>
            <a:r>
              <a:rPr sz="1750" spc="10" dirty="0">
                <a:latin typeface="Times New Roman" panose="02020603050405020304"/>
                <a:cs typeface="Times New Roman" panose="02020603050405020304"/>
              </a:rPr>
              <a:t> with</a:t>
            </a:r>
            <a:r>
              <a:rPr sz="1750" spc="5" dirty="0">
                <a:latin typeface="Times New Roman" panose="02020603050405020304"/>
                <a:cs typeface="Times New Roman" panose="02020603050405020304"/>
              </a:rPr>
              <a:t> the </a:t>
            </a:r>
            <a:r>
              <a:rPr sz="1750" spc="10" dirty="0">
                <a:latin typeface="Times New Roman" panose="02020603050405020304"/>
                <a:cs typeface="Times New Roman" panose="02020603050405020304"/>
              </a:rPr>
              <a:t>business.</a:t>
            </a:r>
            <a:endParaRPr sz="1750">
              <a:latin typeface="Times New Roman" panose="02020603050405020304"/>
              <a:cs typeface="Times New Roman" panose="02020603050405020304"/>
            </a:endParaRPr>
          </a:p>
          <a:p>
            <a:pPr marL="321310" marR="28575" indent="-309245" algn="just">
              <a:lnSpc>
                <a:spcPct val="143000"/>
              </a:lnSpc>
              <a:spcBef>
                <a:spcPts val="345"/>
              </a:spcBef>
              <a:buFont typeface="Arial" panose="020B0604020202020204"/>
              <a:buChar char="•"/>
              <a:tabLst>
                <a:tab pos="321945" algn="l"/>
              </a:tabLst>
            </a:pPr>
            <a:r>
              <a:rPr sz="1750" b="1" spc="10" dirty="0">
                <a:latin typeface="Times New Roman" panose="02020603050405020304"/>
                <a:cs typeface="Times New Roman" panose="02020603050405020304"/>
              </a:rPr>
              <a:t>Performance: </a:t>
            </a:r>
            <a:r>
              <a:rPr sz="1750" spc="10" dirty="0">
                <a:latin typeface="Times New Roman" panose="02020603050405020304"/>
                <a:cs typeface="Times New Roman" panose="02020603050405020304"/>
              </a:rPr>
              <a:t>All </a:t>
            </a:r>
            <a:r>
              <a:rPr sz="1750" spc="5" dirty="0">
                <a:latin typeface="Times New Roman" panose="02020603050405020304"/>
                <a:cs typeface="Times New Roman" panose="02020603050405020304"/>
              </a:rPr>
              <a:t>the </a:t>
            </a:r>
            <a:r>
              <a:rPr sz="1750" spc="10" dirty="0">
                <a:latin typeface="Times New Roman" panose="02020603050405020304"/>
                <a:cs typeface="Times New Roman" panose="02020603050405020304"/>
              </a:rPr>
              <a:t>core elements of </a:t>
            </a:r>
            <a:r>
              <a:rPr sz="1750" spc="5" dirty="0">
                <a:latin typeface="Times New Roman" panose="02020603050405020304"/>
                <a:cs typeface="Times New Roman" panose="02020603050405020304"/>
              </a:rPr>
              <a:t>the </a:t>
            </a:r>
            <a:r>
              <a:rPr sz="1750" spc="10" dirty="0">
                <a:latin typeface="Times New Roman" panose="02020603050405020304"/>
                <a:cs typeface="Times New Roman" panose="02020603050405020304"/>
              </a:rPr>
              <a:t>data </a:t>
            </a:r>
            <a:r>
              <a:rPr sz="1750" spc="5" dirty="0">
                <a:latin typeface="Times New Roman" panose="02020603050405020304"/>
                <a:cs typeface="Times New Roman" panose="02020603050405020304"/>
              </a:rPr>
              <a:t>center </a:t>
            </a:r>
            <a:r>
              <a:rPr sz="1750" spc="10" dirty="0">
                <a:latin typeface="Times New Roman" panose="02020603050405020304"/>
                <a:cs typeface="Times New Roman" panose="02020603050405020304"/>
              </a:rPr>
              <a:t>should </a:t>
            </a:r>
            <a:r>
              <a:rPr sz="1750" spc="15" dirty="0">
                <a:latin typeface="Times New Roman" panose="02020603050405020304"/>
                <a:cs typeface="Times New Roman" panose="02020603050405020304"/>
              </a:rPr>
              <a:t>be </a:t>
            </a:r>
            <a:r>
              <a:rPr sz="1750" spc="5" dirty="0">
                <a:latin typeface="Times New Roman" panose="02020603050405020304"/>
                <a:cs typeface="Times New Roman" panose="02020603050405020304"/>
              </a:rPr>
              <a:t>able </a:t>
            </a:r>
            <a:r>
              <a:rPr sz="1750" spc="10" dirty="0">
                <a:latin typeface="Times New Roman" panose="02020603050405020304"/>
                <a:cs typeface="Times New Roman" panose="02020603050405020304"/>
              </a:rPr>
              <a:t>to provide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optimal</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performance</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and</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service</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all</a:t>
            </a:r>
            <a:r>
              <a:rPr sz="1750" spc="10" dirty="0">
                <a:latin typeface="Times New Roman" panose="02020603050405020304"/>
                <a:cs typeface="Times New Roman" panose="02020603050405020304"/>
              </a:rPr>
              <a:t> processing</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requests</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at</a:t>
            </a:r>
            <a:r>
              <a:rPr sz="1750" spc="10" dirty="0">
                <a:latin typeface="Times New Roman" panose="02020603050405020304"/>
                <a:cs typeface="Times New Roman" panose="02020603050405020304"/>
              </a:rPr>
              <a:t> high</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speed.</a:t>
            </a:r>
            <a:r>
              <a:rPr sz="1750" spc="10" dirty="0">
                <a:latin typeface="Times New Roman" panose="02020603050405020304"/>
                <a:cs typeface="Times New Roman" panose="02020603050405020304"/>
              </a:rPr>
              <a:t> The </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infrastructure </a:t>
            </a:r>
            <a:r>
              <a:rPr sz="1750" spc="10" dirty="0">
                <a:latin typeface="Times New Roman" panose="02020603050405020304"/>
                <a:cs typeface="Times New Roman" panose="02020603050405020304"/>
              </a:rPr>
              <a:t>should</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be</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able </a:t>
            </a:r>
            <a:r>
              <a:rPr sz="1750" spc="10" dirty="0">
                <a:latin typeface="Times New Roman" panose="02020603050405020304"/>
                <a:cs typeface="Times New Roman" panose="02020603050405020304"/>
              </a:rPr>
              <a:t>to </a:t>
            </a:r>
            <a:r>
              <a:rPr sz="1750" spc="5" dirty="0">
                <a:latin typeface="Times New Roman" panose="02020603050405020304"/>
                <a:cs typeface="Times New Roman" panose="02020603050405020304"/>
              </a:rPr>
              <a:t>support </a:t>
            </a:r>
            <a:r>
              <a:rPr sz="1750" spc="10" dirty="0">
                <a:latin typeface="Times New Roman" panose="02020603050405020304"/>
                <a:cs typeface="Times New Roman" panose="02020603050405020304"/>
              </a:rPr>
              <a:t>performance requirements.</a:t>
            </a:r>
            <a:endParaRPr sz="175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936129"/>
            <a:ext cx="8246745" cy="4883150"/>
          </a:xfrm>
          <a:prstGeom prst="rect">
            <a:avLst/>
          </a:prstGeom>
        </p:spPr>
        <p:txBody>
          <a:bodyPr vert="horz" wrap="square" lIns="0" tIns="12700" rIns="0" bIns="0" rtlCol="0">
            <a:spAutoFit/>
          </a:bodyPr>
          <a:lstStyle/>
          <a:p>
            <a:pPr marL="355600" marR="5080" indent="-316865" algn="just">
              <a:lnSpc>
                <a:spcPct val="152000"/>
              </a:lnSpc>
              <a:spcBef>
                <a:spcPts val="100"/>
              </a:spcBef>
              <a:buFont typeface="Arial" panose="020B0604020202020204"/>
              <a:buChar char="•"/>
              <a:tabLst>
                <a:tab pos="355600" algn="l"/>
              </a:tabLst>
            </a:pPr>
            <a:r>
              <a:rPr sz="1400" b="1" spc="-5" dirty="0">
                <a:latin typeface="Times New Roman" panose="02020603050405020304"/>
                <a:cs typeface="Times New Roman" panose="02020603050405020304"/>
              </a:rPr>
              <a:t>Data </a:t>
            </a:r>
            <a:r>
              <a:rPr sz="1400" b="1" spc="-10" dirty="0">
                <a:latin typeface="Times New Roman" panose="02020603050405020304"/>
                <a:cs typeface="Times New Roman" panose="02020603050405020304"/>
              </a:rPr>
              <a:t>integrity: </a:t>
            </a:r>
            <a:r>
              <a:rPr sz="1400" spc="-5" dirty="0">
                <a:latin typeface="Times New Roman" panose="02020603050405020304"/>
                <a:cs typeface="Times New Roman" panose="02020603050405020304"/>
              </a:rPr>
              <a:t>Data </a:t>
            </a:r>
            <a:r>
              <a:rPr sz="1400" spc="-10" dirty="0">
                <a:latin typeface="Times New Roman" panose="02020603050405020304"/>
                <a:cs typeface="Times New Roman" panose="02020603050405020304"/>
              </a:rPr>
              <a:t>integrity </a:t>
            </a:r>
            <a:r>
              <a:rPr sz="1400" spc="-5" dirty="0">
                <a:latin typeface="Times New Roman" panose="02020603050405020304"/>
                <a:cs typeface="Times New Roman" panose="02020603050405020304"/>
              </a:rPr>
              <a:t>refers to </a:t>
            </a:r>
            <a:r>
              <a:rPr sz="1400" spc="-10" dirty="0">
                <a:latin typeface="Times New Roman" panose="02020603050405020304"/>
                <a:cs typeface="Times New Roman" panose="02020603050405020304"/>
              </a:rPr>
              <a:t>mechanisms </a:t>
            </a:r>
            <a:r>
              <a:rPr sz="1400" spc="-5" dirty="0">
                <a:latin typeface="Times New Roman" panose="02020603050405020304"/>
                <a:cs typeface="Times New Roman" panose="02020603050405020304"/>
              </a:rPr>
              <a:t>such as error </a:t>
            </a:r>
            <a:r>
              <a:rPr sz="1400" spc="-10" dirty="0">
                <a:latin typeface="Times New Roman" panose="02020603050405020304"/>
                <a:cs typeface="Times New Roman" panose="02020603050405020304"/>
              </a:rPr>
              <a:t>correction codes </a:t>
            </a:r>
            <a:r>
              <a:rPr sz="1400" spc="-5" dirty="0">
                <a:latin typeface="Times New Roman" panose="02020603050405020304"/>
                <a:cs typeface="Times New Roman" panose="02020603050405020304"/>
              </a:rPr>
              <a:t>or parity bits </a:t>
            </a:r>
            <a:r>
              <a:rPr sz="1400" spc="-10" dirty="0">
                <a:latin typeface="Times New Roman" panose="02020603050405020304"/>
                <a:cs typeface="Times New Roman" panose="02020603050405020304"/>
              </a:rPr>
              <a:t>which ensure </a:t>
            </a:r>
            <a:r>
              <a:rPr sz="1400" spc="-5" dirty="0">
                <a:latin typeface="Times New Roman" panose="02020603050405020304"/>
                <a:cs typeface="Times New Roman" panose="02020603050405020304"/>
              </a:rPr>
              <a:t> that data is </a:t>
            </a:r>
            <a:r>
              <a:rPr sz="1400" spc="-10" dirty="0">
                <a:latin typeface="Times New Roman" panose="02020603050405020304"/>
                <a:cs typeface="Times New Roman" panose="02020603050405020304"/>
              </a:rPr>
              <a:t>written </a:t>
            </a:r>
            <a:r>
              <a:rPr sz="1400" spc="-5" dirty="0">
                <a:latin typeface="Times New Roman" panose="02020603050405020304"/>
                <a:cs typeface="Times New Roman" panose="02020603050405020304"/>
              </a:rPr>
              <a:t>to disk </a:t>
            </a:r>
            <a:r>
              <a:rPr sz="1400" spc="-10" dirty="0">
                <a:latin typeface="Times New Roman" panose="02020603050405020304"/>
                <a:cs typeface="Times New Roman" panose="02020603050405020304"/>
              </a:rPr>
              <a:t>exactly </a:t>
            </a:r>
            <a:r>
              <a:rPr sz="1400" spc="-5" dirty="0">
                <a:latin typeface="Times New Roman" panose="02020603050405020304"/>
                <a:cs typeface="Times New Roman" panose="02020603050405020304"/>
              </a:rPr>
              <a:t>as it was received. Any variation in data during its retrieval </a:t>
            </a:r>
            <a:r>
              <a:rPr sz="1400" spc="-10" dirty="0">
                <a:latin typeface="Times New Roman" panose="02020603050405020304"/>
                <a:cs typeface="Times New Roman" panose="02020603050405020304"/>
              </a:rPr>
              <a:t>implies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corruption,</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which</a:t>
            </a:r>
            <a:r>
              <a:rPr sz="1400" spc="-5" dirty="0">
                <a:latin typeface="Times New Roman" panose="02020603050405020304"/>
                <a:cs typeface="Times New Roman" panose="02020603050405020304"/>
              </a:rPr>
              <a:t> may </a:t>
            </a:r>
            <a:r>
              <a:rPr sz="1400" spc="-10" dirty="0">
                <a:latin typeface="Times New Roman" panose="02020603050405020304"/>
                <a:cs typeface="Times New Roman" panose="02020603050405020304"/>
              </a:rPr>
              <a:t>affect</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 operations of the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organization.</a:t>
            </a:r>
            <a:endParaRPr sz="1400">
              <a:latin typeface="Times New Roman" panose="02020603050405020304"/>
              <a:cs typeface="Times New Roman" panose="02020603050405020304"/>
            </a:endParaRPr>
          </a:p>
          <a:p>
            <a:pPr marL="355600" marR="13970" indent="-316865" algn="just">
              <a:lnSpc>
                <a:spcPct val="152000"/>
              </a:lnSpc>
              <a:buFont typeface="Arial" panose="020B0604020202020204"/>
              <a:buChar char="•"/>
              <a:tabLst>
                <a:tab pos="355600" algn="l"/>
              </a:tabLst>
            </a:pPr>
            <a:r>
              <a:rPr sz="1400" b="1" spc="-10" dirty="0">
                <a:latin typeface="Times New Roman" panose="02020603050405020304"/>
                <a:cs typeface="Times New Roman" panose="02020603050405020304"/>
              </a:rPr>
              <a:t>Capacity:</a:t>
            </a:r>
            <a:r>
              <a:rPr sz="1400" b="1"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Data </a:t>
            </a:r>
            <a:r>
              <a:rPr sz="1400" spc="-10" dirty="0">
                <a:latin typeface="Times New Roman" panose="02020603050405020304"/>
                <a:cs typeface="Times New Roman" panose="02020603050405020304"/>
              </a:rPr>
              <a:t>center </a:t>
            </a:r>
            <a:r>
              <a:rPr sz="1400" spc="-5" dirty="0">
                <a:latin typeface="Times New Roman" panose="02020603050405020304"/>
                <a:cs typeface="Times New Roman" panose="02020603050405020304"/>
              </a:rPr>
              <a:t>operations require </a:t>
            </a:r>
            <a:r>
              <a:rPr sz="1400" spc="-10" dirty="0">
                <a:latin typeface="Times New Roman" panose="02020603050405020304"/>
                <a:cs typeface="Times New Roman" panose="02020603050405020304"/>
              </a:rPr>
              <a:t>adequate </a:t>
            </a:r>
            <a:r>
              <a:rPr sz="1400" spc="-5" dirty="0">
                <a:latin typeface="Times New Roman" panose="02020603050405020304"/>
                <a:cs typeface="Times New Roman" panose="02020603050405020304"/>
              </a:rPr>
              <a:t>resources to store and process large </a:t>
            </a:r>
            <a:r>
              <a:rPr sz="1400" spc="-10" dirty="0">
                <a:latin typeface="Times New Roman" panose="02020603050405020304"/>
                <a:cs typeface="Times New Roman" panose="02020603050405020304"/>
              </a:rPr>
              <a:t>amounts </a:t>
            </a:r>
            <a:r>
              <a:rPr sz="1400" spc="-5" dirty="0">
                <a:latin typeface="Times New Roman" panose="02020603050405020304"/>
                <a:cs typeface="Times New Roman" panose="02020603050405020304"/>
              </a:rPr>
              <a:t>of data </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efficiently. When capacity </a:t>
            </a:r>
            <a:r>
              <a:rPr sz="1400" spc="-5" dirty="0">
                <a:latin typeface="Times New Roman" panose="02020603050405020304"/>
                <a:cs typeface="Times New Roman" panose="02020603050405020304"/>
              </a:rPr>
              <a:t>requirements </a:t>
            </a:r>
            <a:r>
              <a:rPr sz="1400" spc="-10" dirty="0">
                <a:latin typeface="Times New Roman" panose="02020603050405020304"/>
                <a:cs typeface="Times New Roman" panose="02020603050405020304"/>
              </a:rPr>
              <a:t>increase, </a:t>
            </a:r>
            <a:r>
              <a:rPr sz="1400" spc="-5" dirty="0">
                <a:latin typeface="Times New Roman" panose="02020603050405020304"/>
                <a:cs typeface="Times New Roman" panose="02020603050405020304"/>
              </a:rPr>
              <a:t>the data </a:t>
            </a:r>
            <a:r>
              <a:rPr sz="1400" spc="-10" dirty="0">
                <a:latin typeface="Times New Roman" panose="02020603050405020304"/>
                <a:cs typeface="Times New Roman" panose="02020603050405020304"/>
              </a:rPr>
              <a:t>center </a:t>
            </a:r>
            <a:r>
              <a:rPr sz="1400" spc="-5" dirty="0">
                <a:latin typeface="Times New Roman" panose="02020603050405020304"/>
                <a:cs typeface="Times New Roman" panose="02020603050405020304"/>
              </a:rPr>
              <a:t>must be able to provide </a:t>
            </a:r>
            <a:r>
              <a:rPr sz="1400" spc="-10" dirty="0">
                <a:latin typeface="Times New Roman" panose="02020603050405020304"/>
                <a:cs typeface="Times New Roman" panose="02020603050405020304"/>
              </a:rPr>
              <a:t>additional capacity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without interrupting availability, </a:t>
            </a:r>
            <a:r>
              <a:rPr sz="1400" spc="-5" dirty="0">
                <a:latin typeface="Times New Roman" panose="02020603050405020304"/>
                <a:cs typeface="Times New Roman" panose="02020603050405020304"/>
              </a:rPr>
              <a:t>or, at the very least, with </a:t>
            </a:r>
            <a:r>
              <a:rPr sz="1400" spc="-10" dirty="0">
                <a:latin typeface="Times New Roman" panose="02020603050405020304"/>
                <a:cs typeface="Times New Roman" panose="02020603050405020304"/>
              </a:rPr>
              <a:t>minimal </a:t>
            </a:r>
            <a:r>
              <a:rPr sz="1400" spc="-5" dirty="0">
                <a:latin typeface="Times New Roman" panose="02020603050405020304"/>
                <a:cs typeface="Times New Roman" panose="02020603050405020304"/>
              </a:rPr>
              <a:t>disruption. </a:t>
            </a:r>
            <a:r>
              <a:rPr sz="1400" spc="-10" dirty="0">
                <a:latin typeface="Times New Roman" panose="02020603050405020304"/>
                <a:cs typeface="Times New Roman" panose="02020603050405020304"/>
              </a:rPr>
              <a:t>Capacity </a:t>
            </a:r>
            <a:r>
              <a:rPr sz="1400" spc="-5" dirty="0">
                <a:latin typeface="Times New Roman" panose="02020603050405020304"/>
                <a:cs typeface="Times New Roman" panose="02020603050405020304"/>
              </a:rPr>
              <a:t>may be </a:t>
            </a:r>
            <a:r>
              <a:rPr sz="1400" spc="-10" dirty="0">
                <a:latin typeface="Times New Roman" panose="02020603050405020304"/>
                <a:cs typeface="Times New Roman" panose="02020603050405020304"/>
              </a:rPr>
              <a:t>managed </a:t>
            </a:r>
            <a:r>
              <a:rPr sz="1400" spc="-5" dirty="0">
                <a:latin typeface="Times New Roman" panose="02020603050405020304"/>
                <a:cs typeface="Times New Roman" panose="02020603050405020304"/>
              </a:rPr>
              <a:t>by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reallocation of </a:t>
            </a:r>
            <a:r>
              <a:rPr sz="1400" spc="-10" dirty="0">
                <a:latin typeface="Times New Roman" panose="02020603050405020304"/>
                <a:cs typeface="Times New Roman" panose="02020603050405020304"/>
              </a:rPr>
              <a:t>existing</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resources, rather than</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by </a:t>
            </a:r>
            <a:r>
              <a:rPr sz="1400" spc="-10" dirty="0">
                <a:latin typeface="Times New Roman" panose="02020603050405020304"/>
                <a:cs typeface="Times New Roman" panose="02020603050405020304"/>
              </a:rPr>
              <a:t>adding</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new resources.</a:t>
            </a:r>
            <a:endParaRPr sz="1400">
              <a:latin typeface="Times New Roman" panose="02020603050405020304"/>
              <a:cs typeface="Times New Roman" panose="02020603050405020304"/>
            </a:endParaRPr>
          </a:p>
          <a:p>
            <a:pPr marL="355600" marR="8255" indent="-316865" algn="just">
              <a:lnSpc>
                <a:spcPct val="152000"/>
              </a:lnSpc>
              <a:buFont typeface="Arial" panose="020B0604020202020204"/>
              <a:buChar char="•"/>
              <a:tabLst>
                <a:tab pos="355600" algn="l"/>
              </a:tabLst>
            </a:pPr>
            <a:r>
              <a:rPr sz="1400" b="1" spc="-10" dirty="0">
                <a:latin typeface="Times New Roman" panose="02020603050405020304"/>
                <a:cs typeface="Times New Roman" panose="02020603050405020304"/>
              </a:rPr>
              <a:t>Manageability:</a:t>
            </a:r>
            <a:r>
              <a:rPr sz="1400" b="1"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 data </a:t>
            </a:r>
            <a:r>
              <a:rPr sz="1400" spc="-10" dirty="0">
                <a:latin typeface="Times New Roman" panose="02020603050405020304"/>
                <a:cs typeface="Times New Roman" panose="02020603050405020304"/>
              </a:rPr>
              <a:t>center should </a:t>
            </a:r>
            <a:r>
              <a:rPr sz="1400" spc="-5" dirty="0">
                <a:latin typeface="Times New Roman" panose="02020603050405020304"/>
                <a:cs typeface="Times New Roman" panose="02020603050405020304"/>
              </a:rPr>
              <a:t>perform all operations and </a:t>
            </a:r>
            <a:r>
              <a:rPr sz="1400" spc="-10" dirty="0">
                <a:latin typeface="Times New Roman" panose="02020603050405020304"/>
                <a:cs typeface="Times New Roman" panose="02020603050405020304"/>
              </a:rPr>
              <a:t>activities </a:t>
            </a:r>
            <a:r>
              <a:rPr sz="1400" spc="-5" dirty="0">
                <a:latin typeface="Times New Roman" panose="02020603050405020304"/>
                <a:cs typeface="Times New Roman" panose="02020603050405020304"/>
              </a:rPr>
              <a:t>in the most </a:t>
            </a:r>
            <a:r>
              <a:rPr sz="1400" spc="-10" dirty="0">
                <a:latin typeface="Times New Roman" panose="02020603050405020304"/>
                <a:cs typeface="Times New Roman" panose="02020603050405020304"/>
              </a:rPr>
              <a:t>efficient manner.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Manageability</a:t>
            </a:r>
            <a:r>
              <a:rPr sz="1400" spc="-5" dirty="0">
                <a:latin typeface="Times New Roman" panose="02020603050405020304"/>
                <a:cs typeface="Times New Roman" panose="02020603050405020304"/>
              </a:rPr>
              <a:t> can be </a:t>
            </a:r>
            <a:r>
              <a:rPr sz="1400" spc="-10" dirty="0">
                <a:latin typeface="Times New Roman" panose="02020603050405020304"/>
                <a:cs typeface="Times New Roman" panose="02020603050405020304"/>
              </a:rPr>
              <a:t>achieved through automation </a:t>
            </a:r>
            <a:r>
              <a:rPr sz="1400" spc="-5" dirty="0">
                <a:latin typeface="Times New Roman" panose="02020603050405020304"/>
                <a:cs typeface="Times New Roman" panose="02020603050405020304"/>
              </a:rPr>
              <a:t>and the reduction of human (manual) </a:t>
            </a:r>
            <a:r>
              <a:rPr sz="1400" spc="-10" dirty="0">
                <a:latin typeface="Times New Roman" panose="02020603050405020304"/>
                <a:cs typeface="Times New Roman" panose="02020603050405020304"/>
              </a:rPr>
              <a:t>intervention in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common tasks.</a:t>
            </a:r>
            <a:endParaRPr sz="1400">
              <a:latin typeface="Times New Roman" panose="02020603050405020304"/>
              <a:cs typeface="Times New Roman" panose="02020603050405020304"/>
            </a:endParaRPr>
          </a:p>
          <a:p>
            <a:pPr marL="12700" algn="just">
              <a:lnSpc>
                <a:spcPct val="100000"/>
              </a:lnSpc>
              <a:spcBef>
                <a:spcPts val="870"/>
              </a:spcBef>
            </a:pPr>
            <a:r>
              <a:rPr sz="1400" b="1" spc="-10" dirty="0">
                <a:latin typeface="Times New Roman" panose="02020603050405020304"/>
                <a:cs typeface="Times New Roman" panose="02020603050405020304"/>
              </a:rPr>
              <a:t>Managing</a:t>
            </a:r>
            <a:r>
              <a:rPr sz="1400" b="1" spc="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Storage</a:t>
            </a:r>
            <a:r>
              <a:rPr sz="1400" b="1" spc="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Infrastructure</a:t>
            </a:r>
            <a:endParaRPr sz="1400">
              <a:latin typeface="Times New Roman" panose="02020603050405020304"/>
              <a:cs typeface="Times New Roman" panose="02020603050405020304"/>
            </a:endParaRPr>
          </a:p>
          <a:p>
            <a:pPr marL="355600" indent="-316865" algn="just">
              <a:lnSpc>
                <a:spcPct val="100000"/>
              </a:lnSpc>
              <a:spcBef>
                <a:spcPts val="870"/>
              </a:spcBef>
              <a:buFont typeface="Arial MT"/>
              <a:buChar char="•"/>
              <a:tabLst>
                <a:tab pos="355600" algn="l"/>
              </a:tabLst>
            </a:pPr>
            <a:r>
              <a:rPr sz="1400" spc="-10" dirty="0">
                <a:latin typeface="Times New Roman" panose="02020603050405020304"/>
                <a:cs typeface="Times New Roman" panose="02020603050405020304"/>
              </a:rPr>
              <a:t>Managing</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modern,</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complex</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data</a:t>
            </a:r>
            <a:r>
              <a:rPr sz="1400" spc="1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center</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involves</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many</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tasks.</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Key</a:t>
            </a:r>
            <a:r>
              <a:rPr sz="1400" spc="1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management</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activities</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include:</a:t>
            </a:r>
            <a:endParaRPr sz="1400">
              <a:latin typeface="Times New Roman" panose="02020603050405020304"/>
              <a:cs typeface="Times New Roman" panose="02020603050405020304"/>
            </a:endParaRPr>
          </a:p>
          <a:p>
            <a:pPr marL="355600" marR="15240" indent="-316865" algn="just">
              <a:lnSpc>
                <a:spcPct val="152000"/>
              </a:lnSpc>
              <a:buFont typeface="Arial" panose="020B0604020202020204"/>
              <a:buChar char="•"/>
              <a:tabLst>
                <a:tab pos="438150" algn="l"/>
              </a:tabLst>
            </a:pPr>
            <a:r>
              <a:rPr dirty="0"/>
              <a:t>	</a:t>
            </a:r>
            <a:r>
              <a:rPr sz="1400" b="1" i="1" spc="-10" dirty="0">
                <a:latin typeface="Times New Roman" panose="02020603050405020304"/>
                <a:cs typeface="Times New Roman" panose="02020603050405020304"/>
              </a:rPr>
              <a:t>Monitoring</a:t>
            </a:r>
            <a:r>
              <a:rPr sz="1400" b="1" i="1"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is</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continuous</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collection</a:t>
            </a:r>
            <a:r>
              <a:rPr sz="1400" spc="-5" dirty="0">
                <a:latin typeface="Times New Roman" panose="02020603050405020304"/>
                <a:cs typeface="Times New Roman" panose="02020603050405020304"/>
              </a:rPr>
              <a:t> of</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information</a:t>
            </a:r>
            <a:r>
              <a:rPr sz="1400" spc="-5" dirty="0">
                <a:latin typeface="Times New Roman" panose="02020603050405020304"/>
                <a:cs typeface="Times New Roman" panose="02020603050405020304"/>
              </a:rPr>
              <a:t> and</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review</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of</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entire</a:t>
            </a:r>
            <a:r>
              <a:rPr sz="1400" spc="-5" dirty="0">
                <a:latin typeface="Times New Roman" panose="02020603050405020304"/>
                <a:cs typeface="Times New Roman" panose="02020603050405020304"/>
              </a:rPr>
              <a:t> data</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center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infrastructure.The aspects </a:t>
            </a:r>
            <a:r>
              <a:rPr sz="1400" spc="-5" dirty="0">
                <a:latin typeface="Times New Roman" panose="02020603050405020304"/>
                <a:cs typeface="Times New Roman" panose="02020603050405020304"/>
              </a:rPr>
              <a:t>of a data </a:t>
            </a:r>
            <a:r>
              <a:rPr sz="1400" spc="-10" dirty="0">
                <a:latin typeface="Times New Roman" panose="02020603050405020304"/>
                <a:cs typeface="Times New Roman" panose="02020603050405020304"/>
              </a:rPr>
              <a:t>center </a:t>
            </a:r>
            <a:r>
              <a:rPr sz="1400" spc="-5" dirty="0">
                <a:latin typeface="Times New Roman" panose="02020603050405020304"/>
                <a:cs typeface="Times New Roman" panose="02020603050405020304"/>
              </a:rPr>
              <a:t>that are </a:t>
            </a:r>
            <a:r>
              <a:rPr sz="1400" spc="-10" dirty="0">
                <a:latin typeface="Times New Roman" panose="02020603050405020304"/>
                <a:cs typeface="Times New Roman" panose="02020603050405020304"/>
              </a:rPr>
              <a:t>monitored include security, </a:t>
            </a:r>
            <a:r>
              <a:rPr sz="1400" spc="-5" dirty="0">
                <a:latin typeface="Times New Roman" panose="02020603050405020304"/>
                <a:cs typeface="Times New Roman" panose="02020603050405020304"/>
              </a:rPr>
              <a:t>performance, </a:t>
            </a:r>
            <a:r>
              <a:rPr sz="1400" spc="-10" dirty="0">
                <a:latin typeface="Times New Roman" panose="02020603050405020304"/>
                <a:cs typeface="Times New Roman" panose="02020603050405020304"/>
              </a:rPr>
              <a:t>accessibility, and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capacity.</a:t>
            </a:r>
            <a:endParaRPr sz="1400">
              <a:latin typeface="Times New Roman" panose="02020603050405020304"/>
              <a:cs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987678"/>
            <a:ext cx="8206740" cy="4692650"/>
          </a:xfrm>
          <a:prstGeom prst="rect">
            <a:avLst/>
          </a:prstGeom>
        </p:spPr>
        <p:txBody>
          <a:bodyPr vert="horz" wrap="square" lIns="0" tIns="12700" rIns="0" bIns="0" rtlCol="0">
            <a:spAutoFit/>
          </a:bodyPr>
          <a:lstStyle/>
          <a:p>
            <a:pPr marL="313690" marR="5080" indent="-301625" algn="just">
              <a:lnSpc>
                <a:spcPct val="139000"/>
              </a:lnSpc>
              <a:spcBef>
                <a:spcPts val="100"/>
              </a:spcBef>
              <a:buFont typeface="Arial" panose="020B0604020202020204"/>
              <a:buChar char="•"/>
              <a:tabLst>
                <a:tab pos="314325" algn="l"/>
              </a:tabLst>
            </a:pPr>
            <a:r>
              <a:rPr sz="2200" b="1" i="1" spc="-5" dirty="0">
                <a:latin typeface="Times New Roman" panose="02020603050405020304"/>
                <a:cs typeface="Times New Roman" panose="02020603050405020304"/>
              </a:rPr>
              <a:t>Reporting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done periodically on resource performance, </a:t>
            </a:r>
            <a:r>
              <a:rPr sz="2200" spc="-5" dirty="0">
                <a:latin typeface="Times New Roman" panose="02020603050405020304"/>
                <a:cs typeface="Times New Roman" panose="02020603050405020304"/>
              </a:rPr>
              <a:t>capacity, and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utilization.</a:t>
            </a:r>
            <a:r>
              <a:rPr sz="2200" spc="459"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Reporting</a:t>
            </a:r>
            <a:r>
              <a:rPr sz="2200" spc="459"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tasks</a:t>
            </a:r>
            <a:r>
              <a:rPr sz="2200" spc="459" dirty="0">
                <a:latin typeface="Times New Roman" panose="02020603050405020304"/>
                <a:cs typeface="Times New Roman" panose="02020603050405020304"/>
              </a:rPr>
              <a:t> </a:t>
            </a:r>
            <a:r>
              <a:rPr sz="2200" dirty="0">
                <a:latin typeface="Times New Roman" panose="02020603050405020304"/>
                <a:cs typeface="Times New Roman" panose="02020603050405020304"/>
              </a:rPr>
              <a:t>help</a:t>
            </a:r>
            <a:r>
              <a:rPr sz="2200" spc="46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5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establish</a:t>
            </a:r>
            <a:r>
              <a:rPr sz="2200" spc="455" dirty="0">
                <a:latin typeface="Times New Roman" panose="02020603050405020304"/>
                <a:cs typeface="Times New Roman" panose="02020603050405020304"/>
              </a:rPr>
              <a:t> </a:t>
            </a:r>
            <a:r>
              <a:rPr sz="2200" dirty="0">
                <a:latin typeface="Times New Roman" panose="02020603050405020304"/>
                <a:cs typeface="Times New Roman" panose="02020603050405020304"/>
              </a:rPr>
              <a:t>business</a:t>
            </a:r>
            <a:r>
              <a:rPr sz="2200" spc="46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justifications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chargeback</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costs associated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center</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operations.</a:t>
            </a:r>
            <a:endParaRPr sz="2200">
              <a:latin typeface="Times New Roman" panose="02020603050405020304"/>
              <a:cs typeface="Times New Roman" panose="02020603050405020304"/>
            </a:endParaRPr>
          </a:p>
          <a:p>
            <a:pPr marL="313690" marR="10160" indent="-301625" algn="just">
              <a:lnSpc>
                <a:spcPct val="139000"/>
              </a:lnSpc>
              <a:buFont typeface="Arial" panose="020B0604020202020204"/>
              <a:buChar char="•"/>
              <a:tabLst>
                <a:tab pos="314325" algn="l"/>
              </a:tabLst>
            </a:pPr>
            <a:r>
              <a:rPr sz="2200" b="1" i="1" spc="-5"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is the </a:t>
            </a:r>
            <a:r>
              <a:rPr sz="2200" dirty="0">
                <a:latin typeface="Times New Roman" panose="02020603050405020304"/>
                <a:cs typeface="Times New Roman" panose="02020603050405020304"/>
              </a:rPr>
              <a:t>process of providing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hardware, </a:t>
            </a:r>
            <a:r>
              <a:rPr sz="2200" spc="-5" dirty="0">
                <a:latin typeface="Times New Roman" panose="02020603050405020304"/>
                <a:cs typeface="Times New Roman" panose="02020603050405020304"/>
              </a:rPr>
              <a:t>software, and </a:t>
            </a:r>
            <a:r>
              <a:rPr sz="2200" dirty="0">
                <a:latin typeface="Times New Roman" panose="02020603050405020304"/>
                <a:cs typeface="Times New Roman" panose="02020603050405020304"/>
              </a:rPr>
              <a:t> other resources needed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run a data </a:t>
            </a:r>
            <a:r>
              <a:rPr sz="2200" spc="-5" dirty="0">
                <a:latin typeface="Times New Roman" panose="02020603050405020304"/>
                <a:cs typeface="Times New Roman" panose="02020603050405020304"/>
              </a:rPr>
              <a:t>center. Provisioning activities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include capacity and </a:t>
            </a:r>
            <a:r>
              <a:rPr sz="2200" dirty="0">
                <a:latin typeface="Times New Roman" panose="02020603050405020304"/>
                <a:cs typeface="Times New Roman" panose="02020603050405020304"/>
              </a:rPr>
              <a:t>resource planning. </a:t>
            </a:r>
            <a:r>
              <a:rPr sz="2200" b="1" i="1" spc="-5" dirty="0">
                <a:latin typeface="Times New Roman" panose="02020603050405020304"/>
                <a:cs typeface="Times New Roman" panose="02020603050405020304"/>
              </a:rPr>
              <a:t>Capacity </a:t>
            </a:r>
            <a:r>
              <a:rPr sz="2200" b="1" i="1" dirty="0">
                <a:latin typeface="Times New Roman" panose="02020603050405020304"/>
                <a:cs typeface="Times New Roman" panose="02020603050405020304"/>
              </a:rPr>
              <a:t>planning </a:t>
            </a:r>
            <a:r>
              <a:rPr sz="2200" spc="-5" dirty="0">
                <a:latin typeface="Times New Roman" panose="02020603050405020304"/>
                <a:cs typeface="Times New Roman" panose="02020603050405020304"/>
              </a:rPr>
              <a:t>ensures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 the </a:t>
            </a:r>
            <a:r>
              <a:rPr sz="2200" dirty="0">
                <a:latin typeface="Times New Roman" panose="02020603050405020304"/>
                <a:cs typeface="Times New Roman" panose="02020603050405020304"/>
              </a:rPr>
              <a:t>user’s </a:t>
            </a:r>
            <a:r>
              <a:rPr sz="2200" spc="-5" dirty="0">
                <a:latin typeface="Times New Roman" panose="02020603050405020304"/>
                <a:cs typeface="Times New Roman" panose="02020603050405020304"/>
              </a:rPr>
              <a:t>and the application’s </a:t>
            </a:r>
            <a:r>
              <a:rPr sz="2200" dirty="0">
                <a:latin typeface="Times New Roman" panose="02020603050405020304"/>
                <a:cs typeface="Times New Roman" panose="02020603050405020304"/>
              </a:rPr>
              <a:t>future needs </a:t>
            </a:r>
            <a:r>
              <a:rPr sz="2200" spc="-5" dirty="0">
                <a:latin typeface="Times New Roman" panose="02020603050405020304"/>
                <a:cs typeface="Times New Roman" panose="02020603050405020304"/>
              </a:rPr>
              <a:t>will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addressed in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most cost-effective and controlled manner. </a:t>
            </a:r>
            <a:r>
              <a:rPr sz="2200" b="1" i="1" spc="-5" dirty="0">
                <a:latin typeface="Times New Roman" panose="02020603050405020304"/>
                <a:cs typeface="Times New Roman" panose="02020603050405020304"/>
              </a:rPr>
              <a:t>Resource </a:t>
            </a:r>
            <a:r>
              <a:rPr sz="2200" b="1" i="1" dirty="0">
                <a:latin typeface="Times New Roman" panose="02020603050405020304"/>
                <a:cs typeface="Times New Roman" panose="02020603050405020304"/>
              </a:rPr>
              <a:t>planning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process of </a:t>
            </a:r>
            <a:r>
              <a:rPr sz="2200" spc="-5" dirty="0">
                <a:latin typeface="Times New Roman" panose="02020603050405020304"/>
                <a:cs typeface="Times New Roman" panose="02020603050405020304"/>
              </a:rPr>
              <a:t>evaluating and identifying </a:t>
            </a:r>
            <a:r>
              <a:rPr sz="2200" dirty="0">
                <a:latin typeface="Times New Roman" panose="02020603050405020304"/>
                <a:cs typeface="Times New Roman" panose="02020603050405020304"/>
              </a:rPr>
              <a:t>required resources, </a:t>
            </a:r>
            <a:r>
              <a:rPr sz="2200" spc="-5" dirty="0">
                <a:latin typeface="Times New Roman" panose="02020603050405020304"/>
                <a:cs typeface="Times New Roman" panose="02020603050405020304"/>
              </a:rPr>
              <a:t>such as </a:t>
            </a:r>
            <a:r>
              <a:rPr sz="2200" dirty="0">
                <a:latin typeface="Times New Roman" panose="02020603050405020304"/>
                <a:cs typeface="Times New Roman" panose="02020603050405020304"/>
              </a:rPr>
              <a:t> personnel,</a:t>
            </a:r>
            <a:r>
              <a:rPr sz="2200" spc="-5" dirty="0">
                <a:latin typeface="Times New Roman" panose="02020603050405020304"/>
                <a:cs typeface="Times New Roman" panose="02020603050405020304"/>
              </a:rPr>
              <a:t> the </a:t>
            </a:r>
            <a:r>
              <a:rPr sz="2200" dirty="0">
                <a:latin typeface="Times New Roman" panose="02020603050405020304"/>
                <a:cs typeface="Times New Roman" panose="02020603050405020304"/>
              </a:rPr>
              <a:t>facility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(site),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technology.</a:t>
            </a:r>
            <a:endParaRPr sz="220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319" y="299656"/>
            <a:ext cx="3532504" cy="513080"/>
          </a:xfrm>
          <a:prstGeom prst="rect">
            <a:avLst/>
          </a:prstGeom>
        </p:spPr>
        <p:txBody>
          <a:bodyPr vert="horz" wrap="square" lIns="0" tIns="12700" rIns="0" bIns="0" rtlCol="0">
            <a:spAutoFit/>
          </a:bodyPr>
          <a:lstStyle/>
          <a:p>
            <a:pPr marL="12700">
              <a:lnSpc>
                <a:spcPct val="100000"/>
              </a:lnSpc>
              <a:spcBef>
                <a:spcPts val="100"/>
              </a:spcBef>
            </a:pPr>
            <a:r>
              <a:rPr spc="-5" dirty="0">
                <a:latin typeface="Tahoma" panose="020B0604030504040204"/>
                <a:cs typeface="Tahoma" panose="020B0604030504040204"/>
              </a:rPr>
              <a:t>Cloud</a:t>
            </a:r>
            <a:r>
              <a:rPr spc="-95" dirty="0">
                <a:latin typeface="Tahoma" panose="020B0604030504040204"/>
                <a:cs typeface="Tahoma" panose="020B0604030504040204"/>
              </a:rPr>
              <a:t> </a:t>
            </a:r>
            <a:r>
              <a:rPr spc="-5" dirty="0">
                <a:latin typeface="Tahoma" panose="020B0604030504040204"/>
                <a:cs typeface="Tahoma" panose="020B0604030504040204"/>
              </a:rPr>
              <a:t>Computing</a:t>
            </a:r>
            <a:endParaRPr spc="-5" dirty="0">
              <a:latin typeface="Tahoma" panose="020B0604030504040204"/>
              <a:cs typeface="Tahoma" panose="020B0604030504040204"/>
            </a:endParaRPr>
          </a:p>
        </p:txBody>
      </p:sp>
      <p:sp>
        <p:nvSpPr>
          <p:cNvPr id="3" name="object 3"/>
          <p:cNvSpPr txBox="1"/>
          <p:nvPr/>
        </p:nvSpPr>
        <p:spPr>
          <a:xfrm>
            <a:off x="558800" y="950899"/>
            <a:ext cx="7903209" cy="1625600"/>
          </a:xfrm>
          <a:prstGeom prst="rect">
            <a:avLst/>
          </a:prstGeom>
        </p:spPr>
        <p:txBody>
          <a:bodyPr vert="horz" wrap="square" lIns="0" tIns="107314" rIns="0" bIns="0" rtlCol="0">
            <a:spAutoFit/>
          </a:bodyPr>
          <a:lstStyle/>
          <a:p>
            <a:pPr marL="12700" algn="just">
              <a:lnSpc>
                <a:spcPct val="100000"/>
              </a:lnSpc>
              <a:spcBef>
                <a:spcPts val="845"/>
              </a:spcBef>
            </a:pPr>
            <a:r>
              <a:rPr sz="2000" b="1" dirty="0">
                <a:solidFill>
                  <a:srgbClr val="7030A0"/>
                </a:solidFill>
                <a:latin typeface="Times New Roman" panose="02020603050405020304"/>
                <a:cs typeface="Times New Roman" panose="02020603050405020304"/>
              </a:rPr>
              <a:t>Definition</a:t>
            </a:r>
            <a:r>
              <a:rPr sz="2000" b="1" spc="-10" dirty="0">
                <a:solidFill>
                  <a:srgbClr val="7030A0"/>
                </a:solidFill>
                <a:latin typeface="Times New Roman" panose="02020603050405020304"/>
                <a:cs typeface="Times New Roman" panose="02020603050405020304"/>
              </a:rPr>
              <a:t> </a:t>
            </a:r>
            <a:r>
              <a:rPr sz="2000" b="1" spc="5" dirty="0">
                <a:solidFill>
                  <a:srgbClr val="7030A0"/>
                </a:solidFill>
                <a:latin typeface="Times New Roman" panose="02020603050405020304"/>
                <a:cs typeface="Times New Roman" panose="02020603050405020304"/>
              </a:rPr>
              <a:t>of</a:t>
            </a:r>
            <a:r>
              <a:rPr sz="2000" b="1" spc="-5" dirty="0">
                <a:solidFill>
                  <a:srgbClr val="7030A0"/>
                </a:solidFill>
                <a:latin typeface="Times New Roman" panose="02020603050405020304"/>
                <a:cs typeface="Times New Roman" panose="02020603050405020304"/>
              </a:rPr>
              <a:t> </a:t>
            </a:r>
            <a:r>
              <a:rPr sz="2000" b="1" dirty="0">
                <a:solidFill>
                  <a:srgbClr val="7030A0"/>
                </a:solidFill>
                <a:latin typeface="Times New Roman" panose="02020603050405020304"/>
                <a:cs typeface="Times New Roman" panose="02020603050405020304"/>
              </a:rPr>
              <a:t>Cloud</a:t>
            </a:r>
            <a:r>
              <a:rPr sz="2000" b="1" spc="-10" dirty="0">
                <a:solidFill>
                  <a:srgbClr val="7030A0"/>
                </a:solidFill>
                <a:latin typeface="Times New Roman" panose="02020603050405020304"/>
                <a:cs typeface="Times New Roman" panose="02020603050405020304"/>
              </a:rPr>
              <a:t> </a:t>
            </a:r>
            <a:r>
              <a:rPr sz="2000" b="1" dirty="0">
                <a:solidFill>
                  <a:srgbClr val="7030A0"/>
                </a:solidFill>
                <a:latin typeface="Times New Roman" panose="02020603050405020304"/>
                <a:cs typeface="Times New Roman" panose="02020603050405020304"/>
              </a:rPr>
              <a:t>Computing</a:t>
            </a:r>
            <a:endParaRPr sz="2000">
              <a:latin typeface="Times New Roman" panose="02020603050405020304"/>
              <a:cs typeface="Times New Roman" panose="02020603050405020304"/>
            </a:endParaRPr>
          </a:p>
          <a:p>
            <a:pPr marL="12700" marR="5080" indent="114300" algn="just">
              <a:lnSpc>
                <a:spcPts val="3150"/>
              </a:lnSpc>
              <a:spcBef>
                <a:spcPts val="105"/>
              </a:spcBef>
            </a:pPr>
            <a:r>
              <a:rPr sz="2000" dirty="0">
                <a:latin typeface="Times New Roman" panose="02020603050405020304"/>
                <a:cs typeface="Times New Roman" panose="02020603050405020304"/>
              </a:rPr>
              <a:t>Cloud Computing allows customers to </a:t>
            </a:r>
            <a:r>
              <a:rPr sz="2000" spc="5" dirty="0">
                <a:latin typeface="Times New Roman" panose="02020603050405020304"/>
                <a:cs typeface="Times New Roman" panose="02020603050405020304"/>
              </a:rPr>
              <a:t>utilize resources (e.g., networks, </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servers, storage, applications, and services) </a:t>
            </a:r>
            <a:r>
              <a:rPr sz="2000" spc="5" dirty="0">
                <a:latin typeface="Times New Roman" panose="02020603050405020304"/>
                <a:cs typeface="Times New Roman" panose="02020603050405020304"/>
              </a:rPr>
              <a:t>`which </a:t>
            </a:r>
            <a:r>
              <a:rPr sz="2000" dirty="0">
                <a:latin typeface="Times New Roman" panose="02020603050405020304"/>
                <a:cs typeface="Times New Roman" panose="02020603050405020304"/>
              </a:rPr>
              <a:t>are </a:t>
            </a:r>
            <a:r>
              <a:rPr sz="2000" spc="5" dirty="0">
                <a:latin typeface="Times New Roman" panose="02020603050405020304"/>
                <a:cs typeface="Times New Roman" panose="02020603050405020304"/>
              </a:rPr>
              <a:t>hosted by </a:t>
            </a:r>
            <a:r>
              <a:rPr sz="2000" dirty="0">
                <a:latin typeface="Times New Roman" panose="02020603050405020304"/>
                <a:cs typeface="Times New Roman" panose="02020603050405020304"/>
              </a:rPr>
              <a:t>service </a:t>
            </a:r>
            <a:r>
              <a:rPr sz="2000" spc="5" dirty="0">
                <a:latin typeface="Times New Roman" panose="02020603050405020304"/>
                <a:cs typeface="Times New Roman" panose="02020603050405020304"/>
              </a:rPr>
              <a:t> providers.</a:t>
            </a:r>
            <a:r>
              <a:rPr sz="2000" dirty="0">
                <a:latin typeface="Times New Roman" panose="02020603050405020304"/>
                <a:cs typeface="Times New Roman" panose="02020603050405020304"/>
              </a:rPr>
              <a:t> Typically</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this is</a:t>
            </a:r>
            <a:r>
              <a:rPr sz="2000" spc="5" dirty="0">
                <a:latin typeface="Times New Roman" panose="02020603050405020304"/>
                <a:cs typeface="Times New Roman" panose="02020603050405020304"/>
              </a:rPr>
              <a:t> done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on a</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pay-per-use own </a:t>
            </a:r>
            <a:r>
              <a:rPr sz="2000" dirty="0">
                <a:latin typeface="Times New Roman" panose="02020603050405020304"/>
                <a:cs typeface="Times New Roman" panose="02020603050405020304"/>
              </a:rPr>
              <a:t>charge-per-use </a:t>
            </a:r>
            <a:r>
              <a:rPr sz="2000" spc="15" dirty="0">
                <a:latin typeface="Times New Roman" panose="02020603050405020304"/>
                <a:cs typeface="Times New Roman" panose="02020603050405020304"/>
              </a:rPr>
              <a:t>basis</a:t>
            </a:r>
            <a:r>
              <a:rPr sz="1700" spc="15"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057400" y="3200400"/>
            <a:ext cx="4986502" cy="304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996440"/>
            <a:ext cx="7926070" cy="330200"/>
          </a:xfrm>
          <a:prstGeom prst="rect">
            <a:avLst/>
          </a:prstGeom>
        </p:spPr>
        <p:txBody>
          <a:bodyPr vert="horz" wrap="square" lIns="0" tIns="12700" rIns="0" bIns="0" rtlCol="0">
            <a:spAutoFit/>
          </a:bodyPr>
          <a:lstStyle/>
          <a:p>
            <a:pPr marL="12700">
              <a:lnSpc>
                <a:spcPct val="100000"/>
              </a:lnSpc>
              <a:spcBef>
                <a:spcPts val="100"/>
              </a:spcBef>
              <a:tabLst>
                <a:tab pos="1423035" algn="l"/>
                <a:tab pos="1774825" algn="l"/>
                <a:tab pos="3143250" algn="l"/>
                <a:tab pos="4074160" algn="l"/>
                <a:tab pos="5617845" algn="l"/>
                <a:tab pos="6771005" algn="l"/>
                <a:tab pos="7137400" algn="l"/>
              </a:tabLst>
            </a:pPr>
            <a:r>
              <a:rPr sz="2000" dirty="0">
                <a:latin typeface="Times New Roman" panose="02020603050405020304"/>
                <a:cs typeface="Times New Roman" panose="02020603050405020304"/>
              </a:rPr>
              <a:t>Introduction	</a:t>
            </a:r>
            <a:r>
              <a:rPr sz="2000" spc="-5" dirty="0">
                <a:latin typeface="Times New Roman" panose="02020603050405020304"/>
                <a:cs typeface="Times New Roman" panose="02020603050405020304"/>
              </a:rPr>
              <a:t>t</a:t>
            </a:r>
            <a:r>
              <a:rPr sz="2000" dirty="0">
                <a:latin typeface="Times New Roman" panose="02020603050405020304"/>
                <a:cs typeface="Times New Roman" panose="02020603050405020304"/>
              </a:rPr>
              <a:t>o	Information	</a:t>
            </a:r>
            <a:r>
              <a:rPr sz="2000" spc="-5" dirty="0">
                <a:latin typeface="Times New Roman" panose="02020603050405020304"/>
                <a:cs typeface="Times New Roman" panose="02020603050405020304"/>
              </a:rPr>
              <a:t>Storag</a:t>
            </a:r>
            <a:r>
              <a:rPr sz="2000" dirty="0">
                <a:latin typeface="Times New Roman" panose="02020603050405020304"/>
                <a:cs typeface="Times New Roman" panose="02020603050405020304"/>
              </a:rPr>
              <a:t>e	</a:t>
            </a:r>
            <a:r>
              <a:rPr sz="2000" spc="-5" dirty="0">
                <a:latin typeface="Times New Roman" panose="02020603050405020304"/>
                <a:cs typeface="Times New Roman" panose="02020603050405020304"/>
              </a:rPr>
              <a:t>Management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Evolutio</a:t>
            </a:r>
            <a:r>
              <a:rPr sz="2000" dirty="0">
                <a:latin typeface="Times New Roman" panose="02020603050405020304"/>
                <a:cs typeface="Times New Roman" panose="02020603050405020304"/>
              </a:rPr>
              <a:t>n	of	</a:t>
            </a:r>
            <a:r>
              <a:rPr sz="2000" spc="-5" dirty="0">
                <a:latin typeface="Times New Roman" panose="02020603050405020304"/>
                <a:cs typeface="Times New Roman" panose="02020603050405020304"/>
              </a:rPr>
              <a:t>Storage</a:t>
            </a:r>
            <a:endParaRPr sz="2000">
              <a:latin typeface="Times New Roman" panose="02020603050405020304"/>
              <a:cs typeface="Times New Roman" panose="02020603050405020304"/>
            </a:endParaRPr>
          </a:p>
        </p:txBody>
      </p:sp>
      <p:sp>
        <p:nvSpPr>
          <p:cNvPr id="3" name="object 3"/>
          <p:cNvSpPr txBox="1"/>
          <p:nvPr/>
        </p:nvSpPr>
        <p:spPr>
          <a:xfrm>
            <a:off x="530225" y="2453640"/>
            <a:ext cx="7042784" cy="330200"/>
          </a:xfrm>
          <a:prstGeom prst="rect">
            <a:avLst/>
          </a:prstGeom>
        </p:spPr>
        <p:txBody>
          <a:bodyPr vert="horz" wrap="square" lIns="0" tIns="12700" rIns="0" bIns="0" rtlCol="0">
            <a:spAutoFit/>
          </a:bodyPr>
          <a:lstStyle/>
          <a:p>
            <a:pPr marL="12700">
              <a:lnSpc>
                <a:spcPct val="100000"/>
              </a:lnSpc>
              <a:spcBef>
                <a:spcPts val="100"/>
              </a:spcBef>
              <a:tabLst>
                <a:tab pos="1606550" algn="l"/>
                <a:tab pos="2347595" algn="l"/>
                <a:tab pos="3284220" algn="l"/>
                <a:tab pos="4992370" algn="l"/>
                <a:tab pos="6664325" algn="l"/>
              </a:tabLst>
            </a:pPr>
            <a:r>
              <a:rPr sz="2000" spc="-5" dirty="0">
                <a:latin typeface="Times New Roman" panose="02020603050405020304"/>
                <a:cs typeface="Times New Roman" panose="02020603050405020304"/>
              </a:rPr>
              <a:t>Architecture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Dat</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Centr</a:t>
            </a:r>
            <a:r>
              <a:rPr sz="2000" dirty="0">
                <a:latin typeface="Times New Roman" panose="02020603050405020304"/>
                <a:cs typeface="Times New Roman" panose="02020603050405020304"/>
              </a:rPr>
              <a:t>e	Infrastructure,	</a:t>
            </a:r>
            <a:r>
              <a:rPr sz="2000" spc="-5" dirty="0">
                <a:latin typeface="Times New Roman" panose="02020603050405020304"/>
                <a:cs typeface="Times New Roman" panose="02020603050405020304"/>
              </a:rPr>
              <a:t>Virtualizatio</a:t>
            </a:r>
            <a:r>
              <a:rPr sz="2000" dirty="0">
                <a:latin typeface="Times New Roman" panose="02020603050405020304"/>
                <a:cs typeface="Times New Roman" panose="02020603050405020304"/>
              </a:rPr>
              <a:t>n	</a:t>
            </a:r>
            <a:r>
              <a:rPr sz="2000" spc="-5" dirty="0">
                <a:latin typeface="Times New Roman" panose="02020603050405020304"/>
                <a:cs typeface="Times New Roman" panose="02020603050405020304"/>
              </a:rPr>
              <a:t>and</a:t>
            </a:r>
            <a:endParaRPr sz="2000">
              <a:latin typeface="Times New Roman" panose="02020603050405020304"/>
              <a:cs typeface="Times New Roman" panose="02020603050405020304"/>
            </a:endParaRPr>
          </a:p>
        </p:txBody>
      </p:sp>
      <p:sp>
        <p:nvSpPr>
          <p:cNvPr id="4" name="object 4"/>
          <p:cNvSpPr txBox="1"/>
          <p:nvPr/>
        </p:nvSpPr>
        <p:spPr>
          <a:xfrm>
            <a:off x="530225" y="2301240"/>
            <a:ext cx="7923530" cy="939800"/>
          </a:xfrm>
          <a:prstGeom prst="rect">
            <a:avLst/>
          </a:prstGeom>
        </p:spPr>
        <p:txBody>
          <a:bodyPr vert="horz" wrap="square" lIns="0" tIns="12700" rIns="0" bIns="0" rtlCol="0">
            <a:spAutoFit/>
          </a:bodyPr>
          <a:lstStyle/>
          <a:p>
            <a:pPr marL="12700" marR="5080" indent="7279005">
              <a:lnSpc>
                <a:spcPct val="150000"/>
              </a:lnSpc>
              <a:spcBef>
                <a:spcPts val="100"/>
              </a:spcBef>
              <a:tabLst>
                <a:tab pos="1438910" algn="l"/>
                <a:tab pos="2086610" algn="l"/>
                <a:tab pos="3378835" algn="l"/>
                <a:tab pos="3800475" algn="l"/>
                <a:tab pos="5023485" algn="l"/>
                <a:tab pos="6524625" algn="l"/>
                <a:tab pos="7228840" algn="l"/>
              </a:tabLst>
            </a:pPr>
            <a:r>
              <a:rPr sz="2000" spc="-5" dirty="0">
                <a:latin typeface="Times New Roman" panose="02020603050405020304"/>
                <a:cs typeface="Times New Roman" panose="02020603050405020304"/>
              </a:rPr>
              <a:t>Cloud  Computing</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Ke</a:t>
            </a:r>
            <a:r>
              <a:rPr sz="2000" dirty="0">
                <a:latin typeface="Times New Roman" panose="02020603050405020304"/>
                <a:cs typeface="Times New Roman" panose="02020603050405020304"/>
              </a:rPr>
              <a:t>y	</a:t>
            </a:r>
            <a:r>
              <a:rPr sz="2000" spc="-5" dirty="0">
                <a:latin typeface="Times New Roman" panose="02020603050405020304"/>
                <a:cs typeface="Times New Roman" panose="02020603050405020304"/>
              </a:rPr>
              <a:t>challenge</a:t>
            </a:r>
            <a:r>
              <a:rPr sz="2000" dirty="0">
                <a:latin typeface="Times New Roman" panose="02020603050405020304"/>
                <a:cs typeface="Times New Roman" panose="02020603050405020304"/>
              </a:rPr>
              <a:t>s	</a:t>
            </a:r>
            <a:r>
              <a:rPr sz="2000" spc="-5" dirty="0">
                <a:latin typeface="Times New Roman" panose="02020603050405020304"/>
                <a:cs typeface="Times New Roman" panose="02020603050405020304"/>
              </a:rPr>
              <a:t>i</a:t>
            </a:r>
            <a:r>
              <a:rPr sz="2000" dirty="0">
                <a:latin typeface="Times New Roman" panose="02020603050405020304"/>
                <a:cs typeface="Times New Roman" panose="02020603050405020304"/>
              </a:rPr>
              <a:t>n	</a:t>
            </a:r>
            <a:r>
              <a:rPr sz="2000" spc="-5" dirty="0">
                <a:latin typeface="Times New Roman" panose="02020603050405020304"/>
                <a:cs typeface="Times New Roman" panose="02020603050405020304"/>
              </a:rPr>
              <a:t>managin</a:t>
            </a:r>
            <a:r>
              <a:rPr sz="2000" dirty="0">
                <a:latin typeface="Times New Roman" panose="02020603050405020304"/>
                <a:cs typeface="Times New Roman" panose="02020603050405020304"/>
              </a:rPr>
              <a:t>g	Information,	</a:t>
            </a:r>
            <a:r>
              <a:rPr sz="2000" spc="-5" dirty="0">
                <a:latin typeface="Times New Roman" panose="02020603050405020304"/>
                <a:cs typeface="Times New Roman" panose="02020603050405020304"/>
              </a:rPr>
              <a:t>Dat</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Center</a:t>
            </a:r>
            <a:endParaRPr sz="2000">
              <a:latin typeface="Times New Roman" panose="02020603050405020304"/>
              <a:cs typeface="Times New Roman" panose="02020603050405020304"/>
            </a:endParaRPr>
          </a:p>
        </p:txBody>
      </p:sp>
      <p:sp>
        <p:nvSpPr>
          <p:cNvPr id="5" name="object 5"/>
          <p:cNvSpPr txBox="1"/>
          <p:nvPr/>
        </p:nvSpPr>
        <p:spPr>
          <a:xfrm>
            <a:off x="530225" y="3215640"/>
            <a:ext cx="7926070" cy="2311400"/>
          </a:xfrm>
          <a:prstGeom prst="rect">
            <a:avLst/>
          </a:prstGeom>
        </p:spPr>
        <p:txBody>
          <a:bodyPr vert="horz" wrap="square" lIns="0" tIns="12700" rIns="0" bIns="0" rtlCol="0">
            <a:spAutoFit/>
          </a:bodyPr>
          <a:lstStyle/>
          <a:p>
            <a:pPr marL="12700" marR="5080">
              <a:lnSpc>
                <a:spcPct val="150000"/>
              </a:lnSpc>
              <a:spcBef>
                <a:spcPts val="100"/>
              </a:spcBef>
              <a:tabLst>
                <a:tab pos="927735" algn="l"/>
                <a:tab pos="2428875" algn="l"/>
                <a:tab pos="3187700" algn="l"/>
                <a:tab pos="3539490" algn="l"/>
                <a:tab pos="4723765" algn="l"/>
                <a:tab pos="5639435" algn="l"/>
                <a:tab pos="6689090" algn="l"/>
                <a:tab pos="7699375" algn="l"/>
              </a:tabLst>
            </a:pPr>
            <a:r>
              <a:rPr sz="2000" spc="-5" dirty="0">
                <a:latin typeface="Times New Roman" panose="02020603050405020304"/>
                <a:cs typeface="Times New Roman" panose="02020603050405020304"/>
              </a:rPr>
              <a:t>Environment:</a:t>
            </a:r>
            <a:r>
              <a:rPr sz="2000" spc="3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spc="3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Database</a:t>
            </a:r>
            <a:r>
              <a:rPr sz="2000" spc="3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Management</a:t>
            </a:r>
            <a:r>
              <a:rPr sz="2000" spc="3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a:t>
            </a:r>
            <a:r>
              <a:rPr sz="2000" spc="320" dirty="0">
                <a:latin typeface="Times New Roman" panose="02020603050405020304"/>
                <a:cs typeface="Times New Roman" panose="02020603050405020304"/>
              </a:rPr>
              <a:t> </a:t>
            </a:r>
            <a:r>
              <a:rPr sz="2000" dirty="0">
                <a:latin typeface="Times New Roman" panose="02020603050405020304"/>
                <a:cs typeface="Times New Roman" panose="02020603050405020304"/>
              </a:rPr>
              <a:t>(DBMS),</a:t>
            </a:r>
            <a:r>
              <a:rPr sz="2000" spc="3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Host</a:t>
            </a:r>
            <a:r>
              <a:rPr sz="2000" spc="320" dirty="0">
                <a:latin typeface="Times New Roman" panose="02020603050405020304"/>
                <a:cs typeface="Times New Roman" panose="02020603050405020304"/>
              </a:rPr>
              <a:t> </a:t>
            </a:r>
            <a:r>
              <a:rPr sz="2000" dirty="0">
                <a:latin typeface="Times New Roman" panose="02020603050405020304"/>
                <a:cs typeface="Times New Roman" panose="02020603050405020304"/>
              </a:rPr>
              <a:t>: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Connectivity, Storage, Disk Drive Components, Disk Drive Performance, </a:t>
            </a:r>
            <a:r>
              <a:rPr sz="2000" dirty="0">
                <a:latin typeface="Times New Roman" panose="02020603050405020304"/>
                <a:cs typeface="Times New Roman" panose="02020603050405020304"/>
              </a:rPr>
              <a:t> Intelligent</a:t>
            </a:r>
            <a:r>
              <a:rPr sz="2000" spc="3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r>
              <a:rPr sz="2000" spc="3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a:t>
            </a:r>
            <a:r>
              <a:rPr sz="2000" spc="3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Components</a:t>
            </a:r>
            <a:r>
              <a:rPr sz="2000" spc="38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3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a:t>
            </a:r>
            <a:r>
              <a:rPr sz="2000" spc="380" dirty="0">
                <a:latin typeface="Times New Roman" panose="02020603050405020304"/>
                <a:cs typeface="Times New Roman" panose="02020603050405020304"/>
              </a:rPr>
              <a:t> </a:t>
            </a:r>
            <a:r>
              <a:rPr sz="2000" dirty="0">
                <a:latin typeface="Times New Roman" panose="02020603050405020304"/>
                <a:cs typeface="Times New Roman" panose="02020603050405020304"/>
              </a:rPr>
              <a:t>Intelligent</a:t>
            </a:r>
            <a:r>
              <a:rPr sz="2000" spc="39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r>
              <a:rPr sz="2000" spc="3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a:t>
            </a:r>
            <a:r>
              <a:rPr sz="2000" dirty="0">
                <a:latin typeface="Times New Roman" panose="02020603050405020304"/>
                <a:cs typeface="Times New Roman" panose="02020603050405020304"/>
              </a:rPr>
              <a:t>e	</a:t>
            </a:r>
            <a:r>
              <a:rPr sz="2000" spc="-5" dirty="0">
                <a:latin typeface="Times New Roman" panose="02020603050405020304"/>
                <a:cs typeface="Times New Roman" panose="02020603050405020304"/>
              </a:rPr>
              <a:t>Provisioning</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Type</a:t>
            </a:r>
            <a:r>
              <a:rPr sz="2000" dirty="0">
                <a:latin typeface="Times New Roman" panose="02020603050405020304"/>
                <a:cs typeface="Times New Roman" panose="02020603050405020304"/>
              </a:rPr>
              <a:t>s	of	Intelligent	</a:t>
            </a:r>
            <a:r>
              <a:rPr sz="2000" spc="-5" dirty="0">
                <a:latin typeface="Times New Roman" panose="02020603050405020304"/>
                <a:cs typeface="Times New Roman" panose="02020603050405020304"/>
              </a:rPr>
              <a:t>Storag</a:t>
            </a:r>
            <a:r>
              <a:rPr sz="2000" dirty="0">
                <a:latin typeface="Times New Roman" panose="02020603050405020304"/>
                <a:cs typeface="Times New Roman" panose="02020603050405020304"/>
              </a:rPr>
              <a:t>e	</a:t>
            </a:r>
            <a:r>
              <a:rPr sz="2000" spc="-5" dirty="0">
                <a:latin typeface="Times New Roman" panose="02020603050405020304"/>
                <a:cs typeface="Times New Roman" panose="02020603050405020304"/>
              </a:rPr>
              <a:t>Systems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Creatio</a:t>
            </a:r>
            <a:r>
              <a:rPr sz="2000" dirty="0">
                <a:latin typeface="Times New Roman" panose="02020603050405020304"/>
                <a:cs typeface="Times New Roman" panose="02020603050405020304"/>
              </a:rPr>
              <a:t>n	of  </a:t>
            </a:r>
            <a:r>
              <a:rPr sz="2000" spc="-5" dirty="0">
                <a:latin typeface="Times New Roman" panose="02020603050405020304"/>
                <a:cs typeface="Times New Roman" panose="02020603050405020304"/>
              </a:rPr>
              <a:t>Virtual</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 machine, Navigation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storage system</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6" name="object 6"/>
          <p:cNvSpPr txBox="1">
            <a:spLocks noGrp="1"/>
          </p:cNvSpPr>
          <p:nvPr>
            <p:ph type="title"/>
          </p:nvPr>
        </p:nvSpPr>
        <p:spPr>
          <a:xfrm>
            <a:off x="530225" y="1152144"/>
            <a:ext cx="1605915" cy="513080"/>
          </a:xfrm>
          <a:prstGeom prst="rect">
            <a:avLst/>
          </a:prstGeom>
        </p:spPr>
        <p:txBody>
          <a:bodyPr vert="horz" wrap="square" lIns="0" tIns="12700" rIns="0" bIns="0" rtlCol="0">
            <a:spAutoFit/>
          </a:bodyPr>
          <a:lstStyle/>
          <a:p>
            <a:pPr marL="12700">
              <a:lnSpc>
                <a:spcPct val="100000"/>
              </a:lnSpc>
              <a:spcBef>
                <a:spcPts val="100"/>
              </a:spcBef>
            </a:pPr>
            <a:r>
              <a:rPr spc="-5" dirty="0"/>
              <a:t>UNIT</a:t>
            </a:r>
            <a:r>
              <a:rPr spc="-50" dirty="0"/>
              <a:t> </a:t>
            </a:r>
            <a:r>
              <a:rPr dirty="0"/>
              <a:t>–</a:t>
            </a:r>
            <a:r>
              <a:rPr spc="-45" dirty="0"/>
              <a:t> </a:t>
            </a:r>
            <a:r>
              <a:rPr dirty="0"/>
              <a:t>I</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613" y="490156"/>
            <a:ext cx="633285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E0000"/>
                </a:solidFill>
              </a:rPr>
              <a:t>Characteristics</a:t>
            </a:r>
            <a:r>
              <a:rPr spc="-35" dirty="0">
                <a:solidFill>
                  <a:srgbClr val="BE0000"/>
                </a:solidFill>
              </a:rPr>
              <a:t> </a:t>
            </a:r>
            <a:r>
              <a:rPr dirty="0">
                <a:solidFill>
                  <a:srgbClr val="BE0000"/>
                </a:solidFill>
              </a:rPr>
              <a:t>of</a:t>
            </a:r>
            <a:r>
              <a:rPr spc="-25" dirty="0">
                <a:solidFill>
                  <a:srgbClr val="BE0000"/>
                </a:solidFill>
              </a:rPr>
              <a:t> </a:t>
            </a:r>
            <a:r>
              <a:rPr spc="-5" dirty="0">
                <a:solidFill>
                  <a:srgbClr val="BE0000"/>
                </a:solidFill>
              </a:rPr>
              <a:t>Cloud</a:t>
            </a:r>
            <a:r>
              <a:rPr spc="-35" dirty="0">
                <a:solidFill>
                  <a:srgbClr val="BE0000"/>
                </a:solidFill>
              </a:rPr>
              <a:t> </a:t>
            </a:r>
            <a:r>
              <a:rPr spc="-5" dirty="0">
                <a:solidFill>
                  <a:srgbClr val="BE0000"/>
                </a:solidFill>
              </a:rPr>
              <a:t>Computing</a:t>
            </a:r>
            <a:endParaRPr spc="-5" dirty="0">
              <a:solidFill>
                <a:srgbClr val="BE0000"/>
              </a:solidFill>
            </a:endParaRPr>
          </a:p>
        </p:txBody>
      </p:sp>
      <p:sp>
        <p:nvSpPr>
          <p:cNvPr id="3" name="object 3"/>
          <p:cNvSpPr txBox="1"/>
          <p:nvPr/>
        </p:nvSpPr>
        <p:spPr>
          <a:xfrm>
            <a:off x="1256032" y="1075181"/>
            <a:ext cx="3561079" cy="2978150"/>
          </a:xfrm>
          <a:prstGeom prst="rect">
            <a:avLst/>
          </a:prstGeom>
        </p:spPr>
        <p:txBody>
          <a:bodyPr vert="horz" wrap="square" lIns="0" tIns="207010" rIns="0" bIns="0" rtlCol="0">
            <a:spAutoFit/>
          </a:bodyPr>
          <a:lstStyle/>
          <a:p>
            <a:pPr marL="306070" indent="-293370">
              <a:lnSpc>
                <a:spcPct val="100000"/>
              </a:lnSpc>
              <a:spcBef>
                <a:spcPts val="1630"/>
              </a:spcBef>
              <a:buFont typeface="Arial" panose="020B0604020202020204"/>
              <a:buChar char="•"/>
              <a:tabLst>
                <a:tab pos="305435" algn="l"/>
                <a:tab pos="306070" algn="l"/>
              </a:tabLst>
            </a:pPr>
            <a:r>
              <a:rPr sz="2600" b="1" spc="-5" dirty="0">
                <a:latin typeface="Calibri" panose="020F0502020204030204"/>
                <a:cs typeface="Calibri" panose="020F0502020204030204"/>
              </a:rPr>
              <a:t>On-demand</a:t>
            </a:r>
            <a:r>
              <a:rPr sz="2600" b="1" spc="-80" dirty="0">
                <a:latin typeface="Calibri" panose="020F0502020204030204"/>
                <a:cs typeface="Calibri" panose="020F0502020204030204"/>
              </a:rPr>
              <a:t> </a:t>
            </a:r>
            <a:r>
              <a:rPr sz="2600" b="1" spc="-5" dirty="0">
                <a:latin typeface="Calibri" panose="020F0502020204030204"/>
                <a:cs typeface="Calibri" panose="020F0502020204030204"/>
              </a:rPr>
              <a:t>self-service</a:t>
            </a:r>
            <a:endParaRPr sz="2600">
              <a:latin typeface="Calibri" panose="020F0502020204030204"/>
              <a:cs typeface="Calibri" panose="020F0502020204030204"/>
            </a:endParaRPr>
          </a:p>
          <a:p>
            <a:pPr marL="306070" indent="-293370">
              <a:lnSpc>
                <a:spcPct val="100000"/>
              </a:lnSpc>
              <a:spcBef>
                <a:spcPts val="1530"/>
              </a:spcBef>
              <a:buFont typeface="Arial" panose="020B0604020202020204"/>
              <a:buChar char="•"/>
              <a:tabLst>
                <a:tab pos="305435" algn="l"/>
                <a:tab pos="306070" algn="l"/>
              </a:tabLst>
            </a:pPr>
            <a:r>
              <a:rPr sz="2600" b="1" spc="-5" dirty="0">
                <a:latin typeface="Calibri" panose="020F0502020204030204"/>
                <a:cs typeface="Calibri" panose="020F0502020204030204"/>
              </a:rPr>
              <a:t>Broad</a:t>
            </a:r>
            <a:r>
              <a:rPr sz="2600" b="1" spc="-35" dirty="0">
                <a:latin typeface="Calibri" panose="020F0502020204030204"/>
                <a:cs typeface="Calibri" panose="020F0502020204030204"/>
              </a:rPr>
              <a:t> </a:t>
            </a:r>
            <a:r>
              <a:rPr sz="2600" b="1" spc="-5" dirty="0">
                <a:latin typeface="Calibri" panose="020F0502020204030204"/>
                <a:cs typeface="Calibri" panose="020F0502020204030204"/>
              </a:rPr>
              <a:t>network</a:t>
            </a:r>
            <a:r>
              <a:rPr sz="2600" b="1" spc="-30" dirty="0">
                <a:latin typeface="Calibri" panose="020F0502020204030204"/>
                <a:cs typeface="Calibri" panose="020F0502020204030204"/>
              </a:rPr>
              <a:t> </a:t>
            </a:r>
            <a:r>
              <a:rPr sz="2600" b="1" spc="-5" dirty="0">
                <a:latin typeface="Calibri" panose="020F0502020204030204"/>
                <a:cs typeface="Calibri" panose="020F0502020204030204"/>
              </a:rPr>
              <a:t>access</a:t>
            </a:r>
            <a:endParaRPr sz="2600">
              <a:latin typeface="Calibri" panose="020F0502020204030204"/>
              <a:cs typeface="Calibri" panose="020F0502020204030204"/>
            </a:endParaRPr>
          </a:p>
          <a:p>
            <a:pPr marL="306070" indent="-293370">
              <a:lnSpc>
                <a:spcPct val="100000"/>
              </a:lnSpc>
              <a:spcBef>
                <a:spcPts val="1530"/>
              </a:spcBef>
              <a:buFont typeface="Arial" panose="020B0604020202020204"/>
              <a:buChar char="•"/>
              <a:tabLst>
                <a:tab pos="305435" algn="l"/>
                <a:tab pos="306070" algn="l"/>
              </a:tabLst>
            </a:pPr>
            <a:r>
              <a:rPr sz="2600" b="1" spc="-10" dirty="0">
                <a:latin typeface="Calibri" panose="020F0502020204030204"/>
                <a:cs typeface="Calibri" panose="020F0502020204030204"/>
              </a:rPr>
              <a:t>Resource</a:t>
            </a:r>
            <a:r>
              <a:rPr sz="2600" b="1" spc="-50" dirty="0">
                <a:latin typeface="Calibri" panose="020F0502020204030204"/>
                <a:cs typeface="Calibri" panose="020F0502020204030204"/>
              </a:rPr>
              <a:t> </a:t>
            </a:r>
            <a:r>
              <a:rPr sz="2600" b="1" spc="-5" dirty="0">
                <a:latin typeface="Calibri" panose="020F0502020204030204"/>
                <a:cs typeface="Calibri" panose="020F0502020204030204"/>
              </a:rPr>
              <a:t>pooling</a:t>
            </a:r>
            <a:endParaRPr sz="2600">
              <a:latin typeface="Calibri" panose="020F0502020204030204"/>
              <a:cs typeface="Calibri" panose="020F0502020204030204"/>
            </a:endParaRPr>
          </a:p>
          <a:p>
            <a:pPr marL="306070" indent="-293370">
              <a:lnSpc>
                <a:spcPct val="100000"/>
              </a:lnSpc>
              <a:spcBef>
                <a:spcPts val="1530"/>
              </a:spcBef>
              <a:buFont typeface="Arial" panose="020B0604020202020204"/>
              <a:buChar char="•"/>
              <a:tabLst>
                <a:tab pos="305435" algn="l"/>
                <a:tab pos="306070" algn="l"/>
              </a:tabLst>
            </a:pPr>
            <a:r>
              <a:rPr sz="2600" b="1" spc="-10" dirty="0">
                <a:latin typeface="Calibri" panose="020F0502020204030204"/>
                <a:cs typeface="Calibri" panose="020F0502020204030204"/>
              </a:rPr>
              <a:t>Rapid</a:t>
            </a:r>
            <a:r>
              <a:rPr sz="2600" b="1" spc="-50" dirty="0">
                <a:latin typeface="Calibri" panose="020F0502020204030204"/>
                <a:cs typeface="Calibri" panose="020F0502020204030204"/>
              </a:rPr>
              <a:t> </a:t>
            </a:r>
            <a:r>
              <a:rPr sz="2600" b="1" spc="-5" dirty="0">
                <a:latin typeface="Calibri" panose="020F0502020204030204"/>
                <a:cs typeface="Calibri" panose="020F0502020204030204"/>
              </a:rPr>
              <a:t>elasticity</a:t>
            </a:r>
            <a:endParaRPr sz="2600">
              <a:latin typeface="Calibri" panose="020F0502020204030204"/>
              <a:cs typeface="Calibri" panose="020F0502020204030204"/>
            </a:endParaRPr>
          </a:p>
          <a:p>
            <a:pPr marL="306070" indent="-293370">
              <a:lnSpc>
                <a:spcPct val="100000"/>
              </a:lnSpc>
              <a:spcBef>
                <a:spcPts val="1530"/>
              </a:spcBef>
              <a:buFont typeface="Arial" panose="020B0604020202020204"/>
              <a:buChar char="•"/>
              <a:tabLst>
                <a:tab pos="305435" algn="l"/>
                <a:tab pos="306070" algn="l"/>
              </a:tabLst>
            </a:pPr>
            <a:r>
              <a:rPr sz="2600" b="1" spc="-5" dirty="0">
                <a:latin typeface="Calibri" panose="020F0502020204030204"/>
                <a:cs typeface="Calibri" panose="020F0502020204030204"/>
              </a:rPr>
              <a:t>Measured</a:t>
            </a:r>
            <a:r>
              <a:rPr sz="2600" b="1" spc="-45" dirty="0">
                <a:latin typeface="Calibri" panose="020F0502020204030204"/>
                <a:cs typeface="Calibri" panose="020F0502020204030204"/>
              </a:rPr>
              <a:t> </a:t>
            </a:r>
            <a:r>
              <a:rPr sz="2600" b="1" spc="-5" dirty="0">
                <a:latin typeface="Calibri" panose="020F0502020204030204"/>
                <a:cs typeface="Calibri" panose="020F0502020204030204"/>
              </a:rPr>
              <a:t>service</a:t>
            </a:r>
            <a:endParaRPr sz="2600">
              <a:latin typeface="Calibri" panose="020F0502020204030204"/>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107059"/>
            <a:ext cx="8390255" cy="494220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7030A0"/>
                </a:solidFill>
                <a:latin typeface="Calibri" panose="020F0502020204030204"/>
                <a:cs typeface="Calibri" panose="020F0502020204030204"/>
              </a:rPr>
              <a:t>Infrastructure</a:t>
            </a:r>
            <a:r>
              <a:rPr sz="1200" b="1" spc="-25"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as</a:t>
            </a:r>
            <a:r>
              <a:rPr sz="1200" b="1" spc="-20" dirty="0">
                <a:solidFill>
                  <a:srgbClr val="7030A0"/>
                </a:solidFill>
                <a:latin typeface="Calibri" panose="020F0502020204030204"/>
                <a:cs typeface="Calibri" panose="020F0502020204030204"/>
              </a:rPr>
              <a:t> </a:t>
            </a:r>
            <a:r>
              <a:rPr sz="1200" b="1" dirty="0">
                <a:solidFill>
                  <a:srgbClr val="7030A0"/>
                </a:solidFill>
                <a:latin typeface="Calibri" panose="020F0502020204030204"/>
                <a:cs typeface="Calibri" panose="020F0502020204030204"/>
              </a:rPr>
              <a:t>a</a:t>
            </a:r>
            <a:r>
              <a:rPr sz="1200" b="1" spc="-20"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Service</a:t>
            </a:r>
            <a:r>
              <a:rPr sz="1200" b="1" spc="-20"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(IaaS).</a:t>
            </a:r>
            <a:endParaRPr sz="1200">
              <a:latin typeface="Calibri" panose="020F0502020204030204"/>
              <a:cs typeface="Calibri" panose="020F0502020204030204"/>
            </a:endParaRPr>
          </a:p>
          <a:p>
            <a:pPr marL="522605" marR="10795" indent="-147955">
              <a:lnSpc>
                <a:spcPct val="150000"/>
              </a:lnSpc>
              <a:spcBef>
                <a:spcPts val="240"/>
              </a:spcBef>
              <a:buFont typeface="Arial" panose="020B0604020202020204"/>
              <a:buChar char="•"/>
              <a:tabLst>
                <a:tab pos="522605" algn="l"/>
              </a:tabLst>
            </a:pPr>
            <a:r>
              <a:rPr sz="1200" b="1" dirty="0">
                <a:latin typeface="Calibri" panose="020F0502020204030204"/>
                <a:cs typeface="Calibri" panose="020F0502020204030204"/>
              </a:rPr>
              <a:t>A</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service</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model</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that</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involves</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outsourcing</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the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basic</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infrastructure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used</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to</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support</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operations--including</a:t>
            </a:r>
            <a:r>
              <a:rPr sz="1200" b="1" spc="30" dirty="0">
                <a:latin typeface="Calibri" panose="020F0502020204030204"/>
                <a:cs typeface="Calibri" panose="020F0502020204030204"/>
              </a:rPr>
              <a:t> </a:t>
            </a:r>
            <a:r>
              <a:rPr sz="1200" b="1" spc="-5" dirty="0">
                <a:latin typeface="Calibri" panose="020F0502020204030204"/>
                <a:cs typeface="Calibri" panose="020F0502020204030204"/>
              </a:rPr>
              <a:t>storage,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hardware, </a:t>
            </a:r>
            <a:r>
              <a:rPr sz="1200" b="1" dirty="0">
                <a:latin typeface="Calibri" panose="020F0502020204030204"/>
                <a:cs typeface="Calibri" panose="020F0502020204030204"/>
              </a:rPr>
              <a:t> </a:t>
            </a:r>
            <a:r>
              <a:rPr sz="1200" b="1" spc="-5" dirty="0">
                <a:latin typeface="Calibri" panose="020F0502020204030204"/>
                <a:cs typeface="Calibri" panose="020F0502020204030204"/>
              </a:rPr>
              <a:t>servers,</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and networking components.</a:t>
            </a:r>
            <a:endParaRPr sz="1200">
              <a:latin typeface="Calibri" panose="020F0502020204030204"/>
              <a:cs typeface="Calibri" panose="020F0502020204030204"/>
            </a:endParaRPr>
          </a:p>
          <a:p>
            <a:pPr marL="522605" marR="6350" indent="-147955">
              <a:lnSpc>
                <a:spcPct val="150000"/>
              </a:lnSpc>
              <a:spcBef>
                <a:spcPts val="255"/>
              </a:spcBef>
              <a:buFont typeface="Arial" panose="020B0604020202020204"/>
              <a:buChar char="•"/>
              <a:tabLst>
                <a:tab pos="522605" algn="l"/>
              </a:tabLst>
            </a:pPr>
            <a:r>
              <a:rPr sz="1200" b="1" spc="-5" dirty="0">
                <a:latin typeface="Calibri" panose="020F0502020204030204"/>
                <a:cs typeface="Calibri" panose="020F0502020204030204"/>
              </a:rPr>
              <a:t>The</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service</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provider</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owns</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the</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infrastructure</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equipment</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and</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is</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responsible</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for</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housing,</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running,</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and</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maintaining</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it.</a:t>
            </a:r>
            <a:r>
              <a:rPr sz="1200" b="1" spc="145" dirty="0">
                <a:latin typeface="Calibri" panose="020F0502020204030204"/>
                <a:cs typeface="Calibri" panose="020F0502020204030204"/>
              </a:rPr>
              <a:t> </a:t>
            </a:r>
            <a:r>
              <a:rPr sz="1200" b="1" spc="-5" dirty="0">
                <a:latin typeface="Calibri" panose="020F0502020204030204"/>
                <a:cs typeface="Calibri" panose="020F0502020204030204"/>
              </a:rPr>
              <a:t>The </a:t>
            </a:r>
            <a:r>
              <a:rPr sz="1200" b="1" dirty="0">
                <a:latin typeface="Calibri" panose="020F0502020204030204"/>
                <a:cs typeface="Calibri" panose="020F0502020204030204"/>
              </a:rPr>
              <a:t> </a:t>
            </a:r>
            <a:r>
              <a:rPr sz="1200" b="1" spc="-5" dirty="0">
                <a:latin typeface="Calibri" panose="020F0502020204030204"/>
                <a:cs typeface="Calibri" panose="020F0502020204030204"/>
              </a:rPr>
              <a:t>customer</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typically pays on </a:t>
            </a:r>
            <a:r>
              <a:rPr sz="1200" b="1" dirty="0">
                <a:latin typeface="Calibri" panose="020F0502020204030204"/>
                <a:cs typeface="Calibri" panose="020F0502020204030204"/>
              </a:rPr>
              <a:t>a</a:t>
            </a:r>
            <a:r>
              <a:rPr sz="1200" b="1" spc="-5" dirty="0">
                <a:latin typeface="Calibri" panose="020F0502020204030204"/>
                <a:cs typeface="Calibri" panose="020F0502020204030204"/>
              </a:rPr>
              <a:t> per-use basis.</a:t>
            </a:r>
            <a:endParaRPr sz="1200">
              <a:latin typeface="Calibri" panose="020F0502020204030204"/>
              <a:cs typeface="Calibri" panose="020F0502020204030204"/>
            </a:endParaRPr>
          </a:p>
          <a:p>
            <a:pPr marL="522605" marR="5080" indent="-147955">
              <a:lnSpc>
                <a:spcPct val="150000"/>
              </a:lnSpc>
              <a:spcBef>
                <a:spcPts val="255"/>
              </a:spcBef>
              <a:buFont typeface="Arial" panose="020B0604020202020204"/>
              <a:buChar char="•"/>
              <a:tabLst>
                <a:tab pos="522605" algn="l"/>
              </a:tabLst>
            </a:pPr>
            <a:r>
              <a:rPr sz="1200" b="1" spc="-5" dirty="0">
                <a:latin typeface="Calibri" panose="020F0502020204030204"/>
                <a:cs typeface="Calibri" panose="020F0502020204030204"/>
              </a:rPr>
              <a:t>Example:</a:t>
            </a:r>
            <a:r>
              <a:rPr sz="1200" b="1" spc="35" dirty="0">
                <a:latin typeface="Calibri" panose="020F0502020204030204"/>
                <a:cs typeface="Calibri" panose="020F0502020204030204"/>
              </a:rPr>
              <a:t> </a:t>
            </a:r>
            <a:r>
              <a:rPr sz="1200" b="1" spc="-5" dirty="0">
                <a:latin typeface="Calibri" panose="020F0502020204030204"/>
                <a:cs typeface="Calibri" panose="020F0502020204030204"/>
              </a:rPr>
              <a:t>DigitalOcean,</a:t>
            </a:r>
            <a:r>
              <a:rPr sz="1200" b="1" spc="45" dirty="0">
                <a:latin typeface="Calibri" panose="020F0502020204030204"/>
                <a:cs typeface="Calibri" panose="020F0502020204030204"/>
              </a:rPr>
              <a:t> </a:t>
            </a:r>
            <a:r>
              <a:rPr sz="1200" b="1" spc="-5" dirty="0">
                <a:latin typeface="Calibri" panose="020F0502020204030204"/>
                <a:cs typeface="Calibri" panose="020F0502020204030204"/>
              </a:rPr>
              <a:t>Linode,</a:t>
            </a:r>
            <a:r>
              <a:rPr sz="1200" b="1" spc="35" dirty="0">
                <a:latin typeface="Calibri" panose="020F0502020204030204"/>
                <a:cs typeface="Calibri" panose="020F0502020204030204"/>
              </a:rPr>
              <a:t> </a:t>
            </a:r>
            <a:r>
              <a:rPr sz="1200" b="1" spc="-5" dirty="0">
                <a:latin typeface="Calibri" panose="020F0502020204030204"/>
                <a:cs typeface="Calibri" panose="020F0502020204030204"/>
              </a:rPr>
              <a:t>Rackspace,</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Amazon</a:t>
            </a:r>
            <a:r>
              <a:rPr sz="1200" b="1" spc="35" dirty="0">
                <a:latin typeface="Calibri" panose="020F0502020204030204"/>
                <a:cs typeface="Calibri" panose="020F0502020204030204"/>
              </a:rPr>
              <a:t> </a:t>
            </a:r>
            <a:r>
              <a:rPr sz="1200" b="1" spc="-5" dirty="0">
                <a:latin typeface="Calibri" panose="020F0502020204030204"/>
                <a:cs typeface="Calibri" panose="020F0502020204030204"/>
              </a:rPr>
              <a:t>Web</a:t>
            </a:r>
            <a:r>
              <a:rPr sz="1200" b="1" spc="45" dirty="0">
                <a:latin typeface="Calibri" panose="020F0502020204030204"/>
                <a:cs typeface="Calibri" panose="020F0502020204030204"/>
              </a:rPr>
              <a:t> </a:t>
            </a:r>
            <a:r>
              <a:rPr sz="1200" b="1" spc="-5" dirty="0">
                <a:latin typeface="Calibri" panose="020F0502020204030204"/>
                <a:cs typeface="Calibri" panose="020F0502020204030204"/>
              </a:rPr>
              <a:t>Services</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(AWS),</a:t>
            </a:r>
            <a:r>
              <a:rPr sz="1200" b="1" spc="45" dirty="0">
                <a:latin typeface="Calibri" panose="020F0502020204030204"/>
                <a:cs typeface="Calibri" panose="020F0502020204030204"/>
              </a:rPr>
              <a:t> </a:t>
            </a:r>
            <a:r>
              <a:rPr sz="1200" b="1" spc="-5" dirty="0">
                <a:latin typeface="Calibri" panose="020F0502020204030204"/>
                <a:cs typeface="Calibri" panose="020F0502020204030204"/>
              </a:rPr>
              <a:t>Cisco</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Metapod,</a:t>
            </a:r>
            <a:r>
              <a:rPr sz="1200" b="1" spc="45" dirty="0">
                <a:latin typeface="Calibri" panose="020F0502020204030204"/>
                <a:cs typeface="Calibri" panose="020F0502020204030204"/>
              </a:rPr>
              <a:t> </a:t>
            </a:r>
            <a:r>
              <a:rPr sz="1200" b="1" spc="-5" dirty="0">
                <a:latin typeface="Calibri" panose="020F0502020204030204"/>
                <a:cs typeface="Calibri" panose="020F0502020204030204"/>
              </a:rPr>
              <a:t>Microsoft</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Azure,</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Google</a:t>
            </a:r>
            <a:r>
              <a:rPr sz="1200" b="1" spc="40" dirty="0">
                <a:latin typeface="Calibri" panose="020F0502020204030204"/>
                <a:cs typeface="Calibri" panose="020F0502020204030204"/>
              </a:rPr>
              <a:t> </a:t>
            </a:r>
            <a:r>
              <a:rPr sz="1200" b="1" spc="-5" dirty="0">
                <a:latin typeface="Calibri" panose="020F0502020204030204"/>
                <a:cs typeface="Calibri" panose="020F0502020204030204"/>
              </a:rPr>
              <a:t>Compute </a:t>
            </a:r>
            <a:r>
              <a:rPr sz="1200" b="1" dirty="0">
                <a:latin typeface="Calibri" panose="020F0502020204030204"/>
                <a:cs typeface="Calibri" panose="020F0502020204030204"/>
              </a:rPr>
              <a:t> </a:t>
            </a:r>
            <a:r>
              <a:rPr sz="1200" b="1" spc="-5" dirty="0">
                <a:latin typeface="Calibri" panose="020F0502020204030204"/>
                <a:cs typeface="Calibri" panose="020F0502020204030204"/>
              </a:rPr>
              <a:t>Engine</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(GCE)</a:t>
            </a:r>
            <a:endParaRPr sz="1200">
              <a:latin typeface="Calibri" panose="020F0502020204030204"/>
              <a:cs typeface="Calibri" panose="020F0502020204030204"/>
            </a:endParaRPr>
          </a:p>
          <a:p>
            <a:pPr marL="12700">
              <a:lnSpc>
                <a:spcPct val="100000"/>
              </a:lnSpc>
              <a:spcBef>
                <a:spcPts val="975"/>
              </a:spcBef>
            </a:pPr>
            <a:r>
              <a:rPr sz="1200" b="1" spc="-5" dirty="0">
                <a:solidFill>
                  <a:srgbClr val="7030A0"/>
                </a:solidFill>
                <a:latin typeface="Calibri" panose="020F0502020204030204"/>
                <a:cs typeface="Calibri" panose="020F0502020204030204"/>
              </a:rPr>
              <a:t>Platform</a:t>
            </a:r>
            <a:r>
              <a:rPr sz="1200" b="1" spc="-25"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as</a:t>
            </a:r>
            <a:r>
              <a:rPr sz="1200" b="1" spc="-20" dirty="0">
                <a:solidFill>
                  <a:srgbClr val="7030A0"/>
                </a:solidFill>
                <a:latin typeface="Calibri" panose="020F0502020204030204"/>
                <a:cs typeface="Calibri" panose="020F0502020204030204"/>
              </a:rPr>
              <a:t> </a:t>
            </a:r>
            <a:r>
              <a:rPr sz="1200" b="1" dirty="0">
                <a:solidFill>
                  <a:srgbClr val="7030A0"/>
                </a:solidFill>
                <a:latin typeface="Calibri" panose="020F0502020204030204"/>
                <a:cs typeface="Calibri" panose="020F0502020204030204"/>
              </a:rPr>
              <a:t>a</a:t>
            </a:r>
            <a:r>
              <a:rPr sz="1200" b="1" spc="-20"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Service</a:t>
            </a:r>
            <a:r>
              <a:rPr sz="1200" b="1" spc="-20"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(PaaS)</a:t>
            </a:r>
            <a:endParaRPr sz="1200">
              <a:latin typeface="Calibri" panose="020F0502020204030204"/>
              <a:cs typeface="Calibri" panose="020F0502020204030204"/>
            </a:endParaRPr>
          </a:p>
          <a:p>
            <a:pPr marL="522605" indent="-147955">
              <a:lnSpc>
                <a:spcPct val="100000"/>
              </a:lnSpc>
              <a:spcBef>
                <a:spcPts val="960"/>
              </a:spcBef>
              <a:buFont typeface="Arial" panose="020B0604020202020204"/>
              <a:buChar char="•"/>
              <a:tabLst>
                <a:tab pos="522605" algn="l"/>
              </a:tabLst>
            </a:pPr>
            <a:r>
              <a:rPr sz="1200" b="1" dirty="0">
                <a:latin typeface="Calibri" panose="020F0502020204030204"/>
                <a:cs typeface="Calibri" panose="020F0502020204030204"/>
              </a:rPr>
              <a:t>A</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service</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model that</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involves</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outsourcing the</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basic</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infrastructure and</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platform</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(Windows, Unix)</a:t>
            </a:r>
            <a:endParaRPr sz="1200">
              <a:latin typeface="Calibri" panose="020F0502020204030204"/>
              <a:cs typeface="Calibri" panose="020F0502020204030204"/>
            </a:endParaRPr>
          </a:p>
          <a:p>
            <a:pPr marL="522605" marR="5080" indent="-147955">
              <a:lnSpc>
                <a:spcPct val="150000"/>
              </a:lnSpc>
              <a:spcBef>
                <a:spcPts val="240"/>
              </a:spcBef>
              <a:buFont typeface="Arial" panose="020B0604020202020204"/>
              <a:buChar char="•"/>
              <a:tabLst>
                <a:tab pos="522605" algn="l"/>
              </a:tabLst>
            </a:pPr>
            <a:r>
              <a:rPr sz="1200" b="1" spc="-5" dirty="0">
                <a:latin typeface="Calibri" panose="020F0502020204030204"/>
                <a:cs typeface="Calibri" panose="020F0502020204030204"/>
              </a:rPr>
              <a:t>PaaS</a:t>
            </a:r>
            <a:r>
              <a:rPr sz="1200" b="1" spc="105" dirty="0">
                <a:latin typeface="Calibri" panose="020F0502020204030204"/>
                <a:cs typeface="Calibri" panose="020F0502020204030204"/>
              </a:rPr>
              <a:t> </a:t>
            </a:r>
            <a:r>
              <a:rPr sz="1200" b="1" spc="-5" dirty="0">
                <a:latin typeface="Calibri" panose="020F0502020204030204"/>
                <a:cs typeface="Calibri" panose="020F0502020204030204"/>
              </a:rPr>
              <a:t>facilitates</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deploying</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applications</a:t>
            </a:r>
            <a:r>
              <a:rPr sz="1200" b="1" spc="105" dirty="0">
                <a:latin typeface="Calibri" panose="020F0502020204030204"/>
                <a:cs typeface="Calibri" panose="020F0502020204030204"/>
              </a:rPr>
              <a:t> </a:t>
            </a:r>
            <a:r>
              <a:rPr sz="1200" b="1" spc="-5" dirty="0">
                <a:latin typeface="Calibri" panose="020F0502020204030204"/>
                <a:cs typeface="Calibri" panose="020F0502020204030204"/>
              </a:rPr>
              <a:t>without</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the</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cost</a:t>
            </a:r>
            <a:r>
              <a:rPr sz="1200" b="1" spc="105" dirty="0">
                <a:latin typeface="Calibri" panose="020F0502020204030204"/>
                <a:cs typeface="Calibri" panose="020F0502020204030204"/>
              </a:rPr>
              <a:t> </a:t>
            </a:r>
            <a:r>
              <a:rPr sz="1200" b="1" spc="-5" dirty="0">
                <a:latin typeface="Calibri" panose="020F0502020204030204"/>
                <a:cs typeface="Calibri" panose="020F0502020204030204"/>
              </a:rPr>
              <a:t>and</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complexity</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of</a:t>
            </a:r>
            <a:r>
              <a:rPr sz="1200" b="1" spc="105" dirty="0">
                <a:latin typeface="Calibri" panose="020F0502020204030204"/>
                <a:cs typeface="Calibri" panose="020F0502020204030204"/>
              </a:rPr>
              <a:t> </a:t>
            </a:r>
            <a:r>
              <a:rPr sz="1200" b="1" spc="-5" dirty="0">
                <a:latin typeface="Calibri" panose="020F0502020204030204"/>
                <a:cs typeface="Calibri" panose="020F0502020204030204"/>
              </a:rPr>
              <a:t>buying</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and</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managing</a:t>
            </a:r>
            <a:r>
              <a:rPr sz="1200" b="1" spc="105" dirty="0">
                <a:latin typeface="Calibri" panose="020F0502020204030204"/>
                <a:cs typeface="Calibri" panose="020F0502020204030204"/>
              </a:rPr>
              <a:t> </a:t>
            </a:r>
            <a:r>
              <a:rPr sz="1200" b="1" spc="-5" dirty="0">
                <a:latin typeface="Calibri" panose="020F0502020204030204"/>
                <a:cs typeface="Calibri" panose="020F0502020204030204"/>
              </a:rPr>
              <a:t>the</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underlying</a:t>
            </a:r>
            <a:r>
              <a:rPr sz="1200" b="1" spc="110" dirty="0">
                <a:latin typeface="Calibri" panose="020F0502020204030204"/>
                <a:cs typeface="Calibri" panose="020F0502020204030204"/>
              </a:rPr>
              <a:t> </a:t>
            </a:r>
            <a:r>
              <a:rPr sz="1200" b="1" spc="-5" dirty="0">
                <a:latin typeface="Calibri" panose="020F0502020204030204"/>
                <a:cs typeface="Calibri" panose="020F0502020204030204"/>
              </a:rPr>
              <a:t>hardware </a:t>
            </a:r>
            <a:r>
              <a:rPr sz="1200" b="1" dirty="0">
                <a:latin typeface="Calibri" panose="020F0502020204030204"/>
                <a:cs typeface="Calibri" panose="020F0502020204030204"/>
              </a:rPr>
              <a:t> </a:t>
            </a:r>
            <a:r>
              <a:rPr sz="1200" b="1" spc="-5" dirty="0">
                <a:latin typeface="Calibri" panose="020F0502020204030204"/>
                <a:cs typeface="Calibri" panose="020F0502020204030204"/>
              </a:rPr>
              <a:t>and</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software where the applications are hosted.</a:t>
            </a:r>
            <a:endParaRPr sz="1200">
              <a:latin typeface="Calibri" panose="020F0502020204030204"/>
              <a:cs typeface="Calibri" panose="020F0502020204030204"/>
            </a:endParaRPr>
          </a:p>
          <a:p>
            <a:pPr marL="46990" marR="490220" indent="327660">
              <a:lnSpc>
                <a:spcPct val="167000"/>
              </a:lnSpc>
              <a:spcBef>
                <a:spcPts val="15"/>
              </a:spcBef>
              <a:buFont typeface="Arial" panose="020B0604020202020204"/>
              <a:buChar char="•"/>
              <a:tabLst>
                <a:tab pos="522605" algn="l"/>
              </a:tabLst>
            </a:pPr>
            <a:r>
              <a:rPr sz="1200" b="1" spc="-5" dirty="0">
                <a:latin typeface="Calibri" panose="020F0502020204030204"/>
                <a:cs typeface="Calibri" panose="020F0502020204030204"/>
              </a:rPr>
              <a:t>Example </a:t>
            </a:r>
            <a:r>
              <a:rPr sz="1200" b="1" dirty="0">
                <a:latin typeface="Calibri" panose="020F0502020204030204"/>
                <a:cs typeface="Calibri" panose="020F0502020204030204"/>
              </a:rPr>
              <a:t>: </a:t>
            </a:r>
            <a:r>
              <a:rPr sz="1200" b="1" spc="-5" dirty="0">
                <a:latin typeface="Calibri" panose="020F0502020204030204"/>
                <a:cs typeface="Calibri" panose="020F0502020204030204"/>
              </a:rPr>
              <a:t>AWS Elastic Beanstalk, Windows Azure, Heroku, Force.com, Google App Engine, Apache Stratos, OpenShift </a:t>
            </a:r>
            <a:r>
              <a:rPr sz="1200" b="1" dirty="0">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Software</a:t>
            </a:r>
            <a:r>
              <a:rPr sz="1200" b="1" spc="-10" dirty="0">
                <a:solidFill>
                  <a:srgbClr val="7030A0"/>
                </a:solidFill>
                <a:latin typeface="Calibri" panose="020F0502020204030204"/>
                <a:cs typeface="Calibri" panose="020F0502020204030204"/>
              </a:rPr>
              <a:t> </a:t>
            </a:r>
            <a:r>
              <a:rPr sz="1200" b="1" spc="-5" dirty="0">
                <a:solidFill>
                  <a:srgbClr val="7030A0"/>
                </a:solidFill>
                <a:latin typeface="Calibri" panose="020F0502020204030204"/>
                <a:cs typeface="Calibri" panose="020F0502020204030204"/>
              </a:rPr>
              <a:t>as </a:t>
            </a:r>
            <a:r>
              <a:rPr sz="1200" b="1" dirty="0">
                <a:solidFill>
                  <a:srgbClr val="7030A0"/>
                </a:solidFill>
                <a:latin typeface="Calibri" panose="020F0502020204030204"/>
                <a:cs typeface="Calibri" panose="020F0502020204030204"/>
              </a:rPr>
              <a:t>a</a:t>
            </a:r>
            <a:r>
              <a:rPr sz="1200" b="1" spc="-5" dirty="0">
                <a:solidFill>
                  <a:srgbClr val="7030A0"/>
                </a:solidFill>
                <a:latin typeface="Calibri" panose="020F0502020204030204"/>
                <a:cs typeface="Calibri" panose="020F0502020204030204"/>
              </a:rPr>
              <a:t> Service (SaaS).</a:t>
            </a:r>
            <a:endParaRPr sz="1200">
              <a:latin typeface="Calibri" panose="020F0502020204030204"/>
              <a:cs typeface="Calibri" panose="020F0502020204030204"/>
            </a:endParaRPr>
          </a:p>
          <a:p>
            <a:pPr marL="522605" marR="6985" indent="-147955">
              <a:lnSpc>
                <a:spcPct val="150000"/>
              </a:lnSpc>
              <a:spcBef>
                <a:spcPts val="240"/>
              </a:spcBef>
              <a:buFont typeface="Arial" panose="020B0604020202020204"/>
              <a:buChar char="•"/>
              <a:tabLst>
                <a:tab pos="522605" algn="l"/>
              </a:tabLst>
            </a:pPr>
            <a:r>
              <a:rPr sz="1200" b="1" spc="-5" dirty="0">
                <a:latin typeface="Calibri" panose="020F0502020204030204"/>
                <a:cs typeface="Calibri" panose="020F0502020204030204"/>
              </a:rPr>
              <a:t>Also</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referred</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to</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as</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“software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on</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demand,”</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this</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service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model</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involves</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outsourcing</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the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infrastructure,</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platform,</a:t>
            </a:r>
            <a:r>
              <a:rPr sz="1200" b="1" spc="25" dirty="0">
                <a:latin typeface="Calibri" panose="020F0502020204030204"/>
                <a:cs typeface="Calibri" panose="020F0502020204030204"/>
              </a:rPr>
              <a:t> </a:t>
            </a:r>
            <a:r>
              <a:rPr sz="1200" b="1" spc="-5" dirty="0">
                <a:latin typeface="Calibri" panose="020F0502020204030204"/>
                <a:cs typeface="Calibri" panose="020F0502020204030204"/>
              </a:rPr>
              <a:t>and </a:t>
            </a:r>
            <a:r>
              <a:rPr sz="1200" b="1" dirty="0">
                <a:latin typeface="Calibri" panose="020F0502020204030204"/>
                <a:cs typeface="Calibri" panose="020F0502020204030204"/>
              </a:rPr>
              <a:t> </a:t>
            </a:r>
            <a:r>
              <a:rPr sz="1200" b="1" spc="-5" dirty="0">
                <a:latin typeface="Calibri" panose="020F0502020204030204"/>
                <a:cs typeface="Calibri" panose="020F0502020204030204"/>
              </a:rPr>
              <a:t>software/applications.</a:t>
            </a:r>
            <a:endParaRPr sz="1200">
              <a:latin typeface="Calibri" panose="020F0502020204030204"/>
              <a:cs typeface="Calibri" panose="020F0502020204030204"/>
            </a:endParaRPr>
          </a:p>
          <a:p>
            <a:pPr marL="522605" indent="-147955">
              <a:lnSpc>
                <a:spcPct val="100000"/>
              </a:lnSpc>
              <a:spcBef>
                <a:spcPts val="975"/>
              </a:spcBef>
              <a:buFont typeface="Arial" panose="020B0604020202020204"/>
              <a:buChar char="•"/>
              <a:tabLst>
                <a:tab pos="522605" algn="l"/>
              </a:tabLst>
            </a:pPr>
            <a:r>
              <a:rPr sz="1200" b="1" spc="-5" dirty="0">
                <a:latin typeface="Calibri" panose="020F0502020204030204"/>
                <a:cs typeface="Calibri" panose="020F0502020204030204"/>
              </a:rPr>
              <a:t>Typically,</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these services</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are available to</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the customer for</a:t>
            </a:r>
            <a:r>
              <a:rPr sz="1200" b="1" spc="-10" dirty="0">
                <a:latin typeface="Calibri" panose="020F0502020204030204"/>
                <a:cs typeface="Calibri" panose="020F0502020204030204"/>
              </a:rPr>
              <a:t> </a:t>
            </a:r>
            <a:r>
              <a:rPr sz="1200" b="1" dirty="0">
                <a:latin typeface="Calibri" panose="020F0502020204030204"/>
                <a:cs typeface="Calibri" panose="020F0502020204030204"/>
              </a:rPr>
              <a:t>a</a:t>
            </a:r>
            <a:r>
              <a:rPr sz="1200" b="1" spc="-5" dirty="0">
                <a:latin typeface="Calibri" panose="020F0502020204030204"/>
                <a:cs typeface="Calibri" panose="020F0502020204030204"/>
              </a:rPr>
              <a:t> fee, pay-as-you-go,</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or </a:t>
            </a:r>
            <a:r>
              <a:rPr sz="1200" b="1" dirty="0">
                <a:latin typeface="Calibri" panose="020F0502020204030204"/>
                <a:cs typeface="Calibri" panose="020F0502020204030204"/>
              </a:rPr>
              <a:t>a</a:t>
            </a:r>
            <a:r>
              <a:rPr sz="1200" b="1" spc="-5" dirty="0">
                <a:latin typeface="Calibri" panose="020F0502020204030204"/>
                <a:cs typeface="Calibri" panose="020F0502020204030204"/>
              </a:rPr>
              <a:t> no</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charge model.</a:t>
            </a:r>
            <a:endParaRPr sz="1200">
              <a:latin typeface="Calibri" panose="020F0502020204030204"/>
              <a:cs typeface="Calibri" panose="020F0502020204030204"/>
            </a:endParaRPr>
          </a:p>
          <a:p>
            <a:pPr marL="522605" indent="-147955">
              <a:lnSpc>
                <a:spcPct val="100000"/>
              </a:lnSpc>
              <a:spcBef>
                <a:spcPts val="960"/>
              </a:spcBef>
              <a:buFont typeface="Arial" panose="020B0604020202020204"/>
              <a:buChar char="•"/>
              <a:tabLst>
                <a:tab pos="522605" algn="l"/>
              </a:tabLst>
            </a:pPr>
            <a:r>
              <a:rPr sz="1200" b="1" spc="-5" dirty="0">
                <a:latin typeface="Calibri" panose="020F0502020204030204"/>
                <a:cs typeface="Calibri" panose="020F0502020204030204"/>
              </a:rPr>
              <a:t>Example</a:t>
            </a:r>
            <a:r>
              <a:rPr sz="1200" b="1" spc="-15" dirty="0">
                <a:latin typeface="Calibri" panose="020F0502020204030204"/>
                <a:cs typeface="Calibri" panose="020F0502020204030204"/>
              </a:rPr>
              <a:t> </a:t>
            </a:r>
            <a:r>
              <a:rPr sz="1200" b="1" dirty="0">
                <a:latin typeface="Calibri" panose="020F0502020204030204"/>
                <a:cs typeface="Calibri" panose="020F0502020204030204"/>
              </a:rPr>
              <a:t>:</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Google</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Apps,</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Dropbox,</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Salesforce,</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Cisco</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WebEx,</a:t>
            </a:r>
            <a:r>
              <a:rPr sz="1200" b="1" spc="-15" dirty="0">
                <a:latin typeface="Calibri" panose="020F0502020204030204"/>
                <a:cs typeface="Calibri" panose="020F0502020204030204"/>
              </a:rPr>
              <a:t> </a:t>
            </a:r>
            <a:r>
              <a:rPr sz="1200" b="1" spc="-5" dirty="0">
                <a:latin typeface="Calibri" panose="020F0502020204030204"/>
                <a:cs typeface="Calibri" panose="020F0502020204030204"/>
              </a:rPr>
              <a:t>Concur,</a:t>
            </a:r>
            <a:r>
              <a:rPr sz="1200" b="1" spc="-10" dirty="0">
                <a:latin typeface="Calibri" panose="020F0502020204030204"/>
                <a:cs typeface="Calibri" panose="020F0502020204030204"/>
              </a:rPr>
              <a:t> </a:t>
            </a:r>
            <a:r>
              <a:rPr sz="1200" b="1" spc="-5" dirty="0">
                <a:latin typeface="Calibri" panose="020F0502020204030204"/>
                <a:cs typeface="Calibri" panose="020F0502020204030204"/>
              </a:rPr>
              <a:t>GoToMeeting</a:t>
            </a:r>
            <a:endParaRPr sz="1200">
              <a:latin typeface="Calibri" panose="020F0502020204030204"/>
              <a:cs typeface="Calibri" panose="020F0502020204030204"/>
            </a:endParaRPr>
          </a:p>
        </p:txBody>
      </p:sp>
      <p:sp>
        <p:nvSpPr>
          <p:cNvPr id="3" name="object 3"/>
          <p:cNvSpPr txBox="1">
            <a:spLocks noGrp="1"/>
          </p:cNvSpPr>
          <p:nvPr>
            <p:ph type="title"/>
          </p:nvPr>
        </p:nvSpPr>
        <p:spPr>
          <a:xfrm>
            <a:off x="606425" y="550672"/>
            <a:ext cx="6625590" cy="269240"/>
          </a:xfrm>
          <a:prstGeom prst="rect">
            <a:avLst/>
          </a:prstGeom>
        </p:spPr>
        <p:txBody>
          <a:bodyPr vert="horz" wrap="square" lIns="0" tIns="12700" rIns="0" bIns="0" rtlCol="0">
            <a:spAutoFit/>
          </a:bodyPr>
          <a:lstStyle/>
          <a:p>
            <a:pPr marL="12700">
              <a:lnSpc>
                <a:spcPct val="100000"/>
              </a:lnSpc>
              <a:spcBef>
                <a:spcPts val="100"/>
              </a:spcBef>
            </a:pPr>
            <a:r>
              <a:rPr sz="1600" b="0" spc="-5" dirty="0">
                <a:latin typeface="Arial MT"/>
                <a:cs typeface="Arial MT"/>
              </a:rPr>
              <a:t>Cloud</a:t>
            </a:r>
            <a:r>
              <a:rPr sz="1600" b="0" spc="-15" dirty="0">
                <a:latin typeface="Arial MT"/>
                <a:cs typeface="Arial MT"/>
              </a:rPr>
              <a:t> </a:t>
            </a:r>
            <a:r>
              <a:rPr sz="1600" b="0" spc="-5" dirty="0">
                <a:latin typeface="Arial MT"/>
                <a:cs typeface="Arial MT"/>
              </a:rPr>
              <a:t>Computing</a:t>
            </a:r>
            <a:r>
              <a:rPr sz="1600" b="0" spc="430" dirty="0">
                <a:latin typeface="Arial MT"/>
                <a:cs typeface="Arial MT"/>
              </a:rPr>
              <a:t> </a:t>
            </a:r>
            <a:r>
              <a:rPr sz="1600" b="0" spc="-5" dirty="0">
                <a:latin typeface="Arial MT"/>
                <a:cs typeface="Arial MT"/>
              </a:rPr>
              <a:t>provides</a:t>
            </a:r>
            <a:r>
              <a:rPr sz="1600" b="0" spc="-10" dirty="0">
                <a:latin typeface="Arial MT"/>
                <a:cs typeface="Arial MT"/>
              </a:rPr>
              <a:t> </a:t>
            </a:r>
            <a:r>
              <a:rPr sz="1600" b="0" dirty="0">
                <a:latin typeface="Arial MT"/>
                <a:cs typeface="Arial MT"/>
              </a:rPr>
              <a:t>mainly</a:t>
            </a:r>
            <a:r>
              <a:rPr sz="1600" b="0" spc="-15" dirty="0">
                <a:latin typeface="Arial MT"/>
                <a:cs typeface="Arial MT"/>
              </a:rPr>
              <a:t> </a:t>
            </a:r>
            <a:r>
              <a:rPr sz="1600" b="0" spc="-5" dirty="0">
                <a:latin typeface="Arial MT"/>
                <a:cs typeface="Arial MT"/>
              </a:rPr>
              <a:t>three</a:t>
            </a:r>
            <a:r>
              <a:rPr sz="1600" b="0" spc="-10" dirty="0">
                <a:latin typeface="Arial MT"/>
                <a:cs typeface="Arial MT"/>
              </a:rPr>
              <a:t> </a:t>
            </a:r>
            <a:r>
              <a:rPr sz="1600" b="0" spc="-5" dirty="0">
                <a:latin typeface="Arial MT"/>
                <a:cs typeface="Arial MT"/>
              </a:rPr>
              <a:t>types</a:t>
            </a:r>
            <a:r>
              <a:rPr sz="1600" b="0" spc="-10" dirty="0">
                <a:latin typeface="Arial MT"/>
                <a:cs typeface="Arial MT"/>
              </a:rPr>
              <a:t> </a:t>
            </a:r>
            <a:r>
              <a:rPr sz="1600" b="0" spc="-5" dirty="0">
                <a:latin typeface="Arial MT"/>
                <a:cs typeface="Arial MT"/>
              </a:rPr>
              <a:t>of</a:t>
            </a:r>
            <a:r>
              <a:rPr sz="1600" b="0" spc="-10" dirty="0">
                <a:latin typeface="Arial MT"/>
                <a:cs typeface="Arial MT"/>
              </a:rPr>
              <a:t> </a:t>
            </a:r>
            <a:r>
              <a:rPr sz="1600" b="0" dirty="0">
                <a:latin typeface="Arial MT"/>
                <a:cs typeface="Arial MT"/>
              </a:rPr>
              <a:t>service</a:t>
            </a:r>
            <a:r>
              <a:rPr sz="1600" b="0" spc="-10" dirty="0">
                <a:latin typeface="Arial MT"/>
                <a:cs typeface="Arial MT"/>
              </a:rPr>
              <a:t> </a:t>
            </a:r>
            <a:r>
              <a:rPr sz="1600" b="0" dirty="0">
                <a:latin typeface="Arial MT"/>
                <a:cs typeface="Arial MT"/>
              </a:rPr>
              <a:t>models.</a:t>
            </a:r>
            <a:r>
              <a:rPr sz="1600" b="0" spc="-15" dirty="0">
                <a:latin typeface="Arial MT"/>
                <a:cs typeface="Arial MT"/>
              </a:rPr>
              <a:t> </a:t>
            </a:r>
            <a:r>
              <a:rPr sz="1600" b="0" dirty="0">
                <a:latin typeface="Arial MT"/>
                <a:cs typeface="Arial MT"/>
              </a:rPr>
              <a:t>such</a:t>
            </a:r>
            <a:r>
              <a:rPr sz="1600" b="0" spc="-10" dirty="0">
                <a:latin typeface="Arial MT"/>
                <a:cs typeface="Arial MT"/>
              </a:rPr>
              <a:t> </a:t>
            </a:r>
            <a:r>
              <a:rPr sz="1600" b="0" spc="-5" dirty="0">
                <a:latin typeface="Arial MT"/>
                <a:cs typeface="Arial MT"/>
              </a:rPr>
              <a:t>as</a:t>
            </a:r>
            <a:endParaRPr sz="16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7425" y="1540255"/>
            <a:ext cx="7640955" cy="575945"/>
          </a:xfrm>
          <a:prstGeom prst="rect">
            <a:avLst/>
          </a:prstGeom>
        </p:spPr>
        <p:txBody>
          <a:bodyPr vert="horz" wrap="square" lIns="0" tIns="10795" rIns="0" bIns="0" rtlCol="0">
            <a:spAutoFit/>
          </a:bodyPr>
          <a:lstStyle/>
          <a:p>
            <a:pPr marL="12700" marR="5080">
              <a:lnSpc>
                <a:spcPct val="101000"/>
              </a:lnSpc>
              <a:spcBef>
                <a:spcPts val="85"/>
              </a:spcBef>
            </a:pPr>
            <a:r>
              <a:rPr sz="1800" spc="-5" dirty="0">
                <a:solidFill>
                  <a:srgbClr val="C00000"/>
                </a:solidFill>
                <a:latin typeface="Arial MT"/>
                <a:cs typeface="Arial MT"/>
              </a:rPr>
              <a:t>Cloud Computing</a:t>
            </a:r>
            <a:r>
              <a:rPr sz="1800" dirty="0">
                <a:solidFill>
                  <a:srgbClr val="C00000"/>
                </a:solidFill>
                <a:latin typeface="Arial MT"/>
                <a:cs typeface="Arial MT"/>
              </a:rPr>
              <a:t> </a:t>
            </a:r>
            <a:r>
              <a:rPr sz="1800" spc="-5" dirty="0">
                <a:solidFill>
                  <a:srgbClr val="C00000"/>
                </a:solidFill>
                <a:latin typeface="Arial MT"/>
                <a:cs typeface="Arial MT"/>
              </a:rPr>
              <a:t>provides </a:t>
            </a:r>
            <a:r>
              <a:rPr sz="1800" dirty="0">
                <a:solidFill>
                  <a:srgbClr val="C00000"/>
                </a:solidFill>
                <a:latin typeface="Arial MT"/>
                <a:cs typeface="Arial MT"/>
              </a:rPr>
              <a:t>mainly </a:t>
            </a:r>
            <a:r>
              <a:rPr sz="1800" spc="-5" dirty="0">
                <a:solidFill>
                  <a:srgbClr val="C00000"/>
                </a:solidFill>
                <a:latin typeface="Arial MT"/>
                <a:cs typeface="Arial MT"/>
              </a:rPr>
              <a:t>three types of Deployment </a:t>
            </a:r>
            <a:r>
              <a:rPr sz="1800" dirty="0">
                <a:solidFill>
                  <a:srgbClr val="C00000"/>
                </a:solidFill>
                <a:latin typeface="Arial MT"/>
                <a:cs typeface="Arial MT"/>
              </a:rPr>
              <a:t>models. such </a:t>
            </a:r>
            <a:r>
              <a:rPr sz="1800" spc="-490" dirty="0">
                <a:solidFill>
                  <a:srgbClr val="C00000"/>
                </a:solidFill>
                <a:latin typeface="Arial MT"/>
                <a:cs typeface="Arial MT"/>
              </a:rPr>
              <a:t> </a:t>
            </a:r>
            <a:r>
              <a:rPr sz="1800" spc="-5" dirty="0">
                <a:solidFill>
                  <a:srgbClr val="C00000"/>
                </a:solidFill>
                <a:latin typeface="Arial MT"/>
                <a:cs typeface="Arial MT"/>
              </a:rPr>
              <a:t>as</a:t>
            </a:r>
            <a:endParaRPr sz="1800">
              <a:latin typeface="Arial MT"/>
              <a:cs typeface="Arial MT"/>
            </a:endParaRPr>
          </a:p>
        </p:txBody>
      </p:sp>
      <p:sp>
        <p:nvSpPr>
          <p:cNvPr id="3" name="object 3"/>
          <p:cNvSpPr txBox="1"/>
          <p:nvPr/>
        </p:nvSpPr>
        <p:spPr>
          <a:xfrm>
            <a:off x="1413167" y="1957451"/>
            <a:ext cx="2394585" cy="1663700"/>
          </a:xfrm>
          <a:prstGeom prst="rect">
            <a:avLst/>
          </a:prstGeom>
        </p:spPr>
        <p:txBody>
          <a:bodyPr vert="horz" wrap="square" lIns="0" tIns="147955" rIns="0" bIns="0" rtlCol="0">
            <a:spAutoFit/>
          </a:bodyPr>
          <a:lstStyle/>
          <a:p>
            <a:pPr marL="452120" indent="-440055">
              <a:lnSpc>
                <a:spcPct val="100000"/>
              </a:lnSpc>
              <a:spcBef>
                <a:spcPts val="1165"/>
              </a:spcBef>
              <a:buFont typeface="Yu Gothic UI" panose="020B0500000000000000" charset="-128"/>
              <a:buChar char="❖"/>
              <a:tabLst>
                <a:tab pos="452120" algn="l"/>
                <a:tab pos="452755" algn="l"/>
              </a:tabLst>
            </a:pPr>
            <a:r>
              <a:rPr sz="1800" b="1" spc="-5" dirty="0">
                <a:latin typeface="Arial" panose="020B0604020202020204"/>
                <a:cs typeface="Arial" panose="020B0604020202020204"/>
              </a:rPr>
              <a:t>Private</a:t>
            </a:r>
            <a:r>
              <a:rPr sz="1800" b="1" spc="-55" dirty="0">
                <a:latin typeface="Arial" panose="020B0604020202020204"/>
                <a:cs typeface="Arial" panose="020B0604020202020204"/>
              </a:rPr>
              <a:t> </a:t>
            </a:r>
            <a:r>
              <a:rPr sz="1800" b="1" spc="-5" dirty="0">
                <a:latin typeface="Arial" panose="020B0604020202020204"/>
                <a:cs typeface="Arial" panose="020B0604020202020204"/>
              </a:rPr>
              <a:t>Cloud</a:t>
            </a:r>
            <a:endParaRPr sz="1800">
              <a:latin typeface="Arial" panose="020B0604020202020204"/>
              <a:cs typeface="Arial" panose="020B0604020202020204"/>
            </a:endParaRPr>
          </a:p>
          <a:p>
            <a:pPr marL="452120" indent="-440055">
              <a:lnSpc>
                <a:spcPct val="100000"/>
              </a:lnSpc>
              <a:spcBef>
                <a:spcPts val="1065"/>
              </a:spcBef>
              <a:buFont typeface="Yu Gothic UI" panose="020B0500000000000000" charset="-128"/>
              <a:buChar char="❖"/>
              <a:tabLst>
                <a:tab pos="452120" algn="l"/>
                <a:tab pos="452755" algn="l"/>
              </a:tabLst>
            </a:pPr>
            <a:r>
              <a:rPr sz="1800" b="1" spc="-5" dirty="0">
                <a:latin typeface="Arial" panose="020B0604020202020204"/>
                <a:cs typeface="Arial" panose="020B0604020202020204"/>
              </a:rPr>
              <a:t>Public</a:t>
            </a:r>
            <a:r>
              <a:rPr sz="1800" b="1" spc="-55" dirty="0">
                <a:latin typeface="Arial" panose="020B0604020202020204"/>
                <a:cs typeface="Arial" panose="020B0604020202020204"/>
              </a:rPr>
              <a:t> </a:t>
            </a:r>
            <a:r>
              <a:rPr sz="1800" b="1" spc="-5" dirty="0">
                <a:latin typeface="Arial" panose="020B0604020202020204"/>
                <a:cs typeface="Arial" panose="020B0604020202020204"/>
              </a:rPr>
              <a:t>cloud</a:t>
            </a:r>
            <a:endParaRPr sz="1800">
              <a:latin typeface="Arial" panose="020B0604020202020204"/>
              <a:cs typeface="Arial" panose="020B0604020202020204"/>
            </a:endParaRPr>
          </a:p>
          <a:p>
            <a:pPr marL="452120" indent="-440055">
              <a:lnSpc>
                <a:spcPct val="100000"/>
              </a:lnSpc>
              <a:spcBef>
                <a:spcPts val="1065"/>
              </a:spcBef>
              <a:buFont typeface="Yu Gothic UI" panose="020B0500000000000000" charset="-128"/>
              <a:buChar char="❖"/>
              <a:tabLst>
                <a:tab pos="452120" algn="l"/>
                <a:tab pos="452755" algn="l"/>
              </a:tabLst>
            </a:pPr>
            <a:r>
              <a:rPr sz="1800" b="1" spc="-5" dirty="0">
                <a:latin typeface="Arial" panose="020B0604020202020204"/>
                <a:cs typeface="Arial" panose="020B0604020202020204"/>
              </a:rPr>
              <a:t>Community</a:t>
            </a:r>
            <a:r>
              <a:rPr sz="1800" b="1" spc="-80" dirty="0">
                <a:latin typeface="Arial" panose="020B0604020202020204"/>
                <a:cs typeface="Arial" panose="020B0604020202020204"/>
              </a:rPr>
              <a:t> </a:t>
            </a:r>
            <a:r>
              <a:rPr sz="1800" b="1" spc="-5" dirty="0">
                <a:latin typeface="Arial" panose="020B0604020202020204"/>
                <a:cs typeface="Arial" panose="020B0604020202020204"/>
              </a:rPr>
              <a:t>cloud</a:t>
            </a:r>
            <a:endParaRPr sz="1800">
              <a:latin typeface="Arial" panose="020B0604020202020204"/>
              <a:cs typeface="Arial" panose="020B0604020202020204"/>
            </a:endParaRPr>
          </a:p>
          <a:p>
            <a:pPr marL="452120" indent="-440055">
              <a:lnSpc>
                <a:spcPct val="100000"/>
              </a:lnSpc>
              <a:spcBef>
                <a:spcPts val="1065"/>
              </a:spcBef>
              <a:buFont typeface="Yu Gothic UI" panose="020B0500000000000000" charset="-128"/>
              <a:buChar char="❖"/>
              <a:tabLst>
                <a:tab pos="452120" algn="l"/>
                <a:tab pos="452755" algn="l"/>
              </a:tabLst>
            </a:pPr>
            <a:r>
              <a:rPr sz="1800" b="1" spc="-5" dirty="0">
                <a:latin typeface="Arial" panose="020B0604020202020204"/>
                <a:cs typeface="Arial" panose="020B0604020202020204"/>
              </a:rPr>
              <a:t>Hybrid</a:t>
            </a:r>
            <a:r>
              <a:rPr sz="1800" b="1" spc="-50" dirty="0">
                <a:latin typeface="Arial" panose="020B0604020202020204"/>
                <a:cs typeface="Arial" panose="020B0604020202020204"/>
              </a:rPr>
              <a:t> </a:t>
            </a:r>
            <a:r>
              <a:rPr sz="1800" b="1" spc="-5" dirty="0">
                <a:latin typeface="Arial" panose="020B0604020202020204"/>
                <a:cs typeface="Arial" panose="020B0604020202020204"/>
              </a:rPr>
              <a:t>cloud</a:t>
            </a:r>
            <a:endParaRPr sz="180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050" y="299656"/>
            <a:ext cx="2447290" cy="5130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E0000"/>
                </a:solidFill>
              </a:rPr>
              <a:t>Private</a:t>
            </a:r>
            <a:r>
              <a:rPr spc="-90" dirty="0">
                <a:solidFill>
                  <a:srgbClr val="BE0000"/>
                </a:solidFill>
              </a:rPr>
              <a:t> </a:t>
            </a:r>
            <a:r>
              <a:rPr spc="-5" dirty="0">
                <a:solidFill>
                  <a:srgbClr val="BE0000"/>
                </a:solidFill>
              </a:rPr>
              <a:t>Cloud</a:t>
            </a:r>
            <a:endParaRPr spc="-5" dirty="0">
              <a:solidFill>
                <a:srgbClr val="BE0000"/>
              </a:solidFill>
            </a:endParaRPr>
          </a:p>
        </p:txBody>
      </p:sp>
      <p:sp>
        <p:nvSpPr>
          <p:cNvPr id="3" name="object 3"/>
          <p:cNvSpPr txBox="1"/>
          <p:nvPr/>
        </p:nvSpPr>
        <p:spPr>
          <a:xfrm>
            <a:off x="444500" y="1119123"/>
            <a:ext cx="8244840" cy="4313555"/>
          </a:xfrm>
          <a:prstGeom prst="rect">
            <a:avLst/>
          </a:prstGeom>
        </p:spPr>
        <p:txBody>
          <a:bodyPr vert="horz" wrap="square" lIns="0" tIns="24765" rIns="0" bIns="0" rtlCol="0">
            <a:spAutoFit/>
          </a:bodyPr>
          <a:lstStyle/>
          <a:p>
            <a:pPr marL="355600" marR="5080" indent="-55880" algn="just">
              <a:lnSpc>
                <a:spcPts val="2630"/>
              </a:lnSpc>
              <a:spcBef>
                <a:spcPts val="195"/>
              </a:spcBef>
            </a:pPr>
            <a:r>
              <a:rPr sz="2200" dirty="0">
                <a:latin typeface="Times New Roman" panose="02020603050405020304"/>
                <a:cs typeface="Times New Roman" panose="02020603050405020304"/>
              </a:rPr>
              <a:t>In a private </a:t>
            </a:r>
            <a:r>
              <a:rPr sz="2200" spc="-5" dirty="0">
                <a:latin typeface="Times New Roman" panose="02020603050405020304"/>
                <a:cs typeface="Times New Roman" panose="02020603050405020304"/>
              </a:rPr>
              <a:t>cloud model, the cloud infrastructure is </a:t>
            </a:r>
            <a:r>
              <a:rPr sz="2200" dirty="0">
                <a:latin typeface="Times New Roman" panose="02020603050405020304"/>
                <a:cs typeface="Times New Roman" panose="02020603050405020304"/>
              </a:rPr>
              <a:t>provisioned for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exclusive </a:t>
            </a:r>
            <a:r>
              <a:rPr sz="2200" dirty="0">
                <a:latin typeface="Times New Roman" panose="02020603050405020304"/>
                <a:cs typeface="Times New Roman" panose="02020603050405020304"/>
              </a:rPr>
              <a:t>use by a </a:t>
            </a:r>
            <a:r>
              <a:rPr sz="2200" spc="-5" dirty="0">
                <a:latin typeface="Times New Roman" panose="02020603050405020304"/>
                <a:cs typeface="Times New Roman" panose="02020603050405020304"/>
              </a:rPr>
              <a:t>single </a:t>
            </a:r>
            <a:r>
              <a:rPr sz="2200" dirty="0">
                <a:latin typeface="Times New Roman" panose="02020603050405020304"/>
                <a:cs typeface="Times New Roman" panose="02020603050405020304"/>
              </a:rPr>
              <a:t>organization </a:t>
            </a:r>
            <a:r>
              <a:rPr sz="2200" spc="-5" dirty="0">
                <a:latin typeface="Times New Roman" panose="02020603050405020304"/>
                <a:cs typeface="Times New Roman" panose="02020603050405020304"/>
              </a:rPr>
              <a:t>comprising multiple consumers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a:t>
            </a:r>
            <a:r>
              <a:rPr sz="2200" dirty="0">
                <a:latin typeface="Times New Roman" panose="02020603050405020304"/>
                <a:cs typeface="Times New Roman" panose="02020603050405020304"/>
              </a:rPr>
              <a:t> business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units).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It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dirty="0">
                <a:latin typeface="Times New Roman" panose="02020603050405020304"/>
                <a:cs typeface="Times New Roman" panose="02020603050405020304"/>
              </a:rPr>
              <a:t> be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owned,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managed,</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 operated by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organization, a </a:t>
            </a:r>
            <a:r>
              <a:rPr sz="2200" spc="-5" dirty="0">
                <a:latin typeface="Times New Roman" panose="02020603050405020304"/>
                <a:cs typeface="Times New Roman" panose="02020603050405020304"/>
              </a:rPr>
              <a:t>third </a:t>
            </a:r>
            <a:r>
              <a:rPr sz="2200" dirty="0">
                <a:latin typeface="Times New Roman" panose="02020603050405020304"/>
                <a:cs typeface="Times New Roman" panose="02020603050405020304"/>
              </a:rPr>
              <a:t>party, or </a:t>
            </a:r>
            <a:r>
              <a:rPr sz="2200" spc="-5" dirty="0">
                <a:latin typeface="Times New Roman" panose="02020603050405020304"/>
                <a:cs typeface="Times New Roman" panose="02020603050405020304"/>
              </a:rPr>
              <a:t>some combination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it may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exist </a:t>
            </a:r>
            <a:r>
              <a:rPr sz="2200" dirty="0">
                <a:latin typeface="Times New Roman" panose="02020603050405020304"/>
                <a:cs typeface="Times New Roman" panose="02020603050405020304"/>
              </a:rPr>
              <a:t>on or off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premises.</a:t>
            </a:r>
            <a:endParaRPr sz="2200">
              <a:latin typeface="Times New Roman" panose="02020603050405020304"/>
              <a:cs typeface="Times New Roman" panose="02020603050405020304"/>
            </a:endParaRPr>
          </a:p>
          <a:p>
            <a:pPr marL="12700" algn="just">
              <a:lnSpc>
                <a:spcPct val="100000"/>
              </a:lnSpc>
              <a:spcBef>
                <a:spcPts val="320"/>
              </a:spcBef>
            </a:pPr>
            <a:r>
              <a:rPr sz="2200" spc="-5" dirty="0">
                <a:latin typeface="Times New Roman" panose="02020603050405020304"/>
                <a:cs typeface="Times New Roman" panose="02020603050405020304"/>
              </a:rPr>
              <a:t>Following</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two</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variations</a:t>
            </a:r>
            <a:r>
              <a:rPr sz="2200" spc="-5" dirty="0">
                <a:latin typeface="Times New Roman" panose="02020603050405020304"/>
                <a:cs typeface="Times New Roman" panose="02020603050405020304"/>
              </a:rPr>
              <a:t> to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private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model:</a:t>
            </a:r>
            <a:endParaRPr sz="2200">
              <a:latin typeface="Times New Roman" panose="02020603050405020304"/>
              <a:cs typeface="Times New Roman" panose="02020603050405020304"/>
            </a:endParaRPr>
          </a:p>
          <a:p>
            <a:pPr marL="355600">
              <a:lnSpc>
                <a:spcPct val="100000"/>
              </a:lnSpc>
              <a:spcBef>
                <a:spcPts val="435"/>
              </a:spcBef>
            </a:pPr>
            <a:r>
              <a:rPr sz="2200" b="1" spc="-5" dirty="0">
                <a:latin typeface="Times New Roman" panose="02020603050405020304"/>
                <a:cs typeface="Times New Roman" panose="02020603050405020304"/>
              </a:rPr>
              <a:t>On-premise</a:t>
            </a:r>
            <a:r>
              <a:rPr sz="2200" b="1" spc="-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private</a:t>
            </a:r>
            <a:r>
              <a:rPr sz="2200" b="1" spc="-3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cloud:</a:t>
            </a:r>
            <a:endParaRPr sz="2200">
              <a:latin typeface="Times New Roman" panose="02020603050405020304"/>
              <a:cs typeface="Times New Roman" panose="02020603050405020304"/>
            </a:endParaRPr>
          </a:p>
          <a:p>
            <a:pPr marL="355600" marR="8255">
              <a:lnSpc>
                <a:spcPct val="100000"/>
              </a:lnSpc>
              <a:spcBef>
                <a:spcPts val="435"/>
              </a:spcBef>
            </a:pPr>
            <a:r>
              <a:rPr sz="2200" spc="-5" dirty="0">
                <a:latin typeface="Times New Roman" panose="02020603050405020304"/>
                <a:cs typeface="Times New Roman" panose="02020603050405020304"/>
              </a:rPr>
              <a:t>The</a:t>
            </a:r>
            <a:r>
              <a:rPr sz="2200" spc="8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on-premise</a:t>
            </a:r>
            <a:r>
              <a:rPr sz="2200" spc="9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private</a:t>
            </a:r>
            <a:r>
              <a:rPr sz="2200" spc="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also</a:t>
            </a:r>
            <a:r>
              <a:rPr sz="2200" spc="90" dirty="0">
                <a:latin typeface="Times New Roman" panose="02020603050405020304"/>
                <a:cs typeface="Times New Roman" panose="02020603050405020304"/>
              </a:rPr>
              <a:t> </a:t>
            </a:r>
            <a:r>
              <a:rPr sz="2200" dirty="0">
                <a:latin typeface="Times New Roman" panose="02020603050405020304"/>
                <a:cs typeface="Times New Roman" panose="02020603050405020304"/>
              </a:rPr>
              <a:t>known</a:t>
            </a:r>
            <a:r>
              <a:rPr sz="2200" spc="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a:t>
            </a:r>
            <a:r>
              <a:rPr sz="2200" spc="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internal</a:t>
            </a:r>
            <a:r>
              <a:rPr sz="2200" spc="9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9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90"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hosted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 dirty="0">
                <a:latin typeface="Times New Roman" panose="02020603050405020304"/>
                <a:cs typeface="Times New Roman" panose="02020603050405020304"/>
              </a:rPr>
              <a:t> an </a:t>
            </a:r>
            <a:r>
              <a:rPr sz="2200" dirty="0">
                <a:latin typeface="Times New Roman" panose="02020603050405020304"/>
                <a:cs typeface="Times New Roman" panose="02020603050405020304"/>
              </a:rPr>
              <a:t>organization</a:t>
            </a:r>
            <a:r>
              <a:rPr sz="2200" spc="-5" dirty="0">
                <a:latin typeface="Times New Roman" panose="02020603050405020304"/>
                <a:cs typeface="Times New Roman" panose="02020603050405020304"/>
              </a:rPr>
              <a:t> within its </a:t>
            </a:r>
            <a:r>
              <a:rPr sz="2200" dirty="0">
                <a:latin typeface="Times New Roman" panose="02020603050405020304"/>
                <a:cs typeface="Times New Roman" panose="02020603050405020304"/>
              </a:rPr>
              <a:t>own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centers</a:t>
            </a:r>
            <a:endParaRPr sz="2200">
              <a:latin typeface="Times New Roman" panose="02020603050405020304"/>
              <a:cs typeface="Times New Roman" panose="02020603050405020304"/>
            </a:endParaRPr>
          </a:p>
          <a:p>
            <a:pPr marL="355600">
              <a:lnSpc>
                <a:spcPct val="100000"/>
              </a:lnSpc>
              <a:spcBef>
                <a:spcPts val="420"/>
              </a:spcBef>
            </a:pPr>
            <a:r>
              <a:rPr sz="2200" b="1" spc="-5" dirty="0">
                <a:latin typeface="Times New Roman" panose="02020603050405020304"/>
                <a:cs typeface="Times New Roman" panose="02020603050405020304"/>
              </a:rPr>
              <a:t>Externally</a:t>
            </a:r>
            <a:r>
              <a:rPr sz="2200" b="1" spc="-2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hosted</a:t>
            </a:r>
            <a:r>
              <a:rPr sz="2200" b="1" spc="-2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private</a:t>
            </a:r>
            <a:r>
              <a:rPr sz="2200" b="1" spc="-2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6985">
              <a:lnSpc>
                <a:spcPct val="100000"/>
              </a:lnSpc>
              <a:spcBef>
                <a:spcPts val="435"/>
              </a:spcBef>
            </a:pPr>
            <a:r>
              <a:rPr sz="2200" spc="-5" dirty="0">
                <a:latin typeface="Times New Roman" panose="02020603050405020304"/>
                <a:cs typeface="Times New Roman" panose="02020603050405020304"/>
              </a:rPr>
              <a:t>This</a:t>
            </a:r>
            <a:r>
              <a:rPr sz="2200" spc="3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type</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private</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hosted</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external</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(and</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by a</a:t>
            </a:r>
            <a:r>
              <a:rPr sz="2200" spc="-5" dirty="0">
                <a:latin typeface="Times New Roman" panose="02020603050405020304"/>
                <a:cs typeface="Times New Roman" panose="02020603050405020304"/>
              </a:rPr>
              <a:t> thirdparty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a:t>
            </a:r>
            <a:endParaRPr sz="2200">
              <a:latin typeface="Times New Roman" panose="02020603050405020304"/>
              <a:cs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050" y="223456"/>
            <a:ext cx="2447290" cy="5130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E0000"/>
                </a:solidFill>
              </a:rPr>
              <a:t>Private</a:t>
            </a:r>
            <a:r>
              <a:rPr spc="-90" dirty="0">
                <a:solidFill>
                  <a:srgbClr val="BE0000"/>
                </a:solidFill>
              </a:rPr>
              <a:t> </a:t>
            </a:r>
            <a:r>
              <a:rPr spc="-5" dirty="0">
                <a:solidFill>
                  <a:srgbClr val="BE0000"/>
                </a:solidFill>
              </a:rPr>
              <a:t>Cloud</a:t>
            </a:r>
            <a:endParaRPr spc="-5" dirty="0">
              <a:solidFill>
                <a:srgbClr val="BE0000"/>
              </a:solidFill>
            </a:endParaRPr>
          </a:p>
        </p:txBody>
      </p:sp>
      <p:pic>
        <p:nvPicPr>
          <p:cNvPr id="3" name="object 3"/>
          <p:cNvPicPr/>
          <p:nvPr/>
        </p:nvPicPr>
        <p:blipFill>
          <a:blip r:embed="rId1" cstate="print"/>
          <a:stretch>
            <a:fillRect/>
          </a:stretch>
        </p:blipFill>
        <p:spPr>
          <a:xfrm>
            <a:off x="2333110" y="762000"/>
            <a:ext cx="4709216" cy="57412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0613" y="299656"/>
            <a:ext cx="2291080" cy="5130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E0000"/>
                </a:solidFill>
              </a:rPr>
              <a:t>Public</a:t>
            </a:r>
            <a:r>
              <a:rPr spc="-90" dirty="0">
                <a:solidFill>
                  <a:srgbClr val="BE0000"/>
                </a:solidFill>
              </a:rPr>
              <a:t> </a:t>
            </a:r>
            <a:r>
              <a:rPr spc="-5" dirty="0">
                <a:solidFill>
                  <a:srgbClr val="BE0000"/>
                </a:solidFill>
              </a:rPr>
              <a:t>Cloud</a:t>
            </a:r>
            <a:endParaRPr spc="-5" dirty="0">
              <a:solidFill>
                <a:srgbClr val="BE0000"/>
              </a:solidFill>
            </a:endParaRPr>
          </a:p>
        </p:txBody>
      </p:sp>
      <p:sp>
        <p:nvSpPr>
          <p:cNvPr id="3" name="object 3"/>
          <p:cNvSpPr txBox="1"/>
          <p:nvPr/>
        </p:nvSpPr>
        <p:spPr>
          <a:xfrm>
            <a:off x="787400" y="1119123"/>
            <a:ext cx="7907020" cy="1694180"/>
          </a:xfrm>
          <a:prstGeom prst="rect">
            <a:avLst/>
          </a:prstGeom>
        </p:spPr>
        <p:txBody>
          <a:bodyPr vert="horz" wrap="square" lIns="0" tIns="24130" rIns="0" bIns="0" rtlCol="0">
            <a:spAutoFit/>
          </a:bodyPr>
          <a:lstStyle/>
          <a:p>
            <a:pPr marL="12700" marR="5080" indent="114300" algn="just">
              <a:lnSpc>
                <a:spcPts val="2630"/>
              </a:lnSpc>
              <a:spcBef>
                <a:spcPts val="190"/>
              </a:spcBef>
            </a:pPr>
            <a:r>
              <a:rPr sz="2200" dirty="0">
                <a:latin typeface="Times New Roman" panose="02020603050405020304"/>
                <a:cs typeface="Times New Roman" panose="02020603050405020304"/>
              </a:rPr>
              <a:t>In a public </a:t>
            </a:r>
            <a:r>
              <a:rPr sz="2200" spc="-5" dirty="0">
                <a:latin typeface="Times New Roman" panose="02020603050405020304"/>
                <a:cs typeface="Times New Roman" panose="02020603050405020304"/>
              </a:rPr>
              <a:t>cloud model, the cloud infrastructure is </a:t>
            </a:r>
            <a:r>
              <a:rPr sz="2200" dirty="0">
                <a:latin typeface="Times New Roman" panose="02020603050405020304"/>
                <a:cs typeface="Times New Roman" panose="02020603050405020304"/>
              </a:rPr>
              <a:t>provisioned for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open use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general public. It </a:t>
            </a:r>
            <a:r>
              <a:rPr sz="2200" spc="-5" dirty="0">
                <a:latin typeface="Times New Roman" panose="02020603050405020304"/>
                <a:cs typeface="Times New Roman" panose="02020603050405020304"/>
              </a:rPr>
              <a:t>may </a:t>
            </a:r>
            <a:r>
              <a:rPr sz="2200" dirty="0">
                <a:latin typeface="Times New Roman" panose="02020603050405020304"/>
                <a:cs typeface="Times New Roman" panose="02020603050405020304"/>
              </a:rPr>
              <a:t>be owned, </a:t>
            </a:r>
            <a:r>
              <a:rPr sz="2200" spc="-5" dirty="0">
                <a:latin typeface="Times New Roman" panose="02020603050405020304"/>
                <a:cs typeface="Times New Roman" panose="02020603050405020304"/>
              </a:rPr>
              <a:t>managed, and </a:t>
            </a:r>
            <a:r>
              <a:rPr sz="2200" dirty="0">
                <a:latin typeface="Times New Roman" panose="02020603050405020304"/>
                <a:cs typeface="Times New Roman" panose="02020603050405020304"/>
              </a:rPr>
              <a:t> operated</a:t>
            </a:r>
            <a:r>
              <a:rPr sz="2200" spc="530"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25" dirty="0">
                <a:latin typeface="Times New Roman" panose="02020603050405020304"/>
                <a:cs typeface="Times New Roman" panose="02020603050405020304"/>
              </a:rPr>
              <a:t> </a:t>
            </a:r>
            <a:r>
              <a:rPr sz="2200" dirty="0">
                <a:latin typeface="Times New Roman" panose="02020603050405020304"/>
                <a:cs typeface="Times New Roman" panose="02020603050405020304"/>
              </a:rPr>
              <a:t>business,</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academic,</a:t>
            </a:r>
            <a:r>
              <a:rPr sz="2200" spc="53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a:t>
            </a:r>
            <a:r>
              <a:rPr sz="2200" spc="530" dirty="0">
                <a:latin typeface="Times New Roman" panose="02020603050405020304"/>
                <a:cs typeface="Times New Roman" panose="02020603050405020304"/>
              </a:rPr>
              <a:t> </a:t>
            </a:r>
            <a:r>
              <a:rPr sz="2200" dirty="0">
                <a:latin typeface="Times New Roman" panose="02020603050405020304"/>
                <a:cs typeface="Times New Roman" panose="02020603050405020304"/>
              </a:rPr>
              <a:t>government</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some combination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them. </a:t>
            </a:r>
            <a:r>
              <a:rPr sz="2200" dirty="0">
                <a:latin typeface="Times New Roman" panose="02020603050405020304"/>
                <a:cs typeface="Times New Roman" panose="02020603050405020304"/>
              </a:rPr>
              <a:t>It </a:t>
            </a:r>
            <a:r>
              <a:rPr sz="2200" spc="-5" dirty="0">
                <a:latin typeface="Times New Roman" panose="02020603050405020304"/>
                <a:cs typeface="Times New Roman" panose="02020603050405020304"/>
              </a:rPr>
              <a:t>exists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premises of </a:t>
            </a:r>
            <a:r>
              <a:rPr sz="2200" spc="-5" dirty="0">
                <a:latin typeface="Times New Roman" panose="02020603050405020304"/>
                <a:cs typeface="Times New Roman" panose="02020603050405020304"/>
              </a:rPr>
              <a:t>the cloud </a:t>
            </a:r>
            <a:r>
              <a:rPr sz="2200" dirty="0">
                <a:latin typeface="Times New Roman" panose="02020603050405020304"/>
                <a:cs typeface="Times New Roman" panose="02020603050405020304"/>
              </a:rPr>
              <a:t> provider.</a:t>
            </a:r>
            <a:endParaRPr sz="22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600200" y="2990850"/>
            <a:ext cx="5943599" cy="36321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353" y="299656"/>
            <a:ext cx="326453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E0000"/>
                </a:solidFill>
              </a:rPr>
              <a:t>Community</a:t>
            </a:r>
            <a:r>
              <a:rPr spc="-85" dirty="0">
                <a:solidFill>
                  <a:srgbClr val="BE0000"/>
                </a:solidFill>
              </a:rPr>
              <a:t> </a:t>
            </a:r>
            <a:r>
              <a:rPr spc="-5" dirty="0">
                <a:solidFill>
                  <a:srgbClr val="BE0000"/>
                </a:solidFill>
              </a:rPr>
              <a:t>Cloud</a:t>
            </a:r>
            <a:endParaRPr spc="-5" dirty="0">
              <a:solidFill>
                <a:srgbClr val="BE0000"/>
              </a:solidFill>
            </a:endParaRPr>
          </a:p>
        </p:txBody>
      </p:sp>
      <p:sp>
        <p:nvSpPr>
          <p:cNvPr id="3" name="object 3"/>
          <p:cNvSpPr txBox="1"/>
          <p:nvPr/>
        </p:nvSpPr>
        <p:spPr>
          <a:xfrm>
            <a:off x="486400" y="966723"/>
            <a:ext cx="8203565" cy="2418080"/>
          </a:xfrm>
          <a:prstGeom prst="rect">
            <a:avLst/>
          </a:prstGeom>
        </p:spPr>
        <p:txBody>
          <a:bodyPr vert="horz" wrap="square" lIns="0" tIns="24765" rIns="0" bIns="0" rtlCol="0">
            <a:spAutoFit/>
          </a:bodyPr>
          <a:lstStyle/>
          <a:p>
            <a:pPr marL="313690" marR="5080" algn="just">
              <a:lnSpc>
                <a:spcPts val="2630"/>
              </a:lnSpc>
              <a:spcBef>
                <a:spcPts val="195"/>
              </a:spcBef>
            </a:pPr>
            <a:r>
              <a:rPr sz="2200" dirty="0">
                <a:latin typeface="Times New Roman" panose="02020603050405020304"/>
                <a:cs typeface="Times New Roman" panose="02020603050405020304"/>
              </a:rPr>
              <a:t>In a </a:t>
            </a:r>
            <a:r>
              <a:rPr sz="2200" i="1" spc="-5" dirty="0">
                <a:latin typeface="Times New Roman" panose="02020603050405020304"/>
                <a:cs typeface="Times New Roman" panose="02020603050405020304"/>
              </a:rPr>
              <a:t>community cloud model, the cloud infrastructure is </a:t>
            </a:r>
            <a:r>
              <a:rPr sz="2200" i="1" dirty="0">
                <a:latin typeface="Times New Roman" panose="02020603050405020304"/>
                <a:cs typeface="Times New Roman" panose="02020603050405020304"/>
              </a:rPr>
              <a:t>provisioned </a:t>
            </a:r>
            <a:r>
              <a:rPr sz="2200" i="1" spc="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for</a:t>
            </a:r>
            <a:r>
              <a:rPr sz="2200" i="1"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exclusive</a:t>
            </a:r>
            <a:r>
              <a:rPr sz="2200" i="1" dirty="0">
                <a:latin typeface="Times New Roman" panose="02020603050405020304"/>
                <a:cs typeface="Times New Roman" panose="02020603050405020304"/>
              </a:rPr>
              <a:t> </a:t>
            </a:r>
            <a:r>
              <a:rPr sz="2200" dirty="0">
                <a:latin typeface="Times New Roman" panose="02020603050405020304"/>
                <a:cs typeface="Times New Roman" panose="02020603050405020304"/>
              </a:rPr>
              <a:t>use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specifi</a:t>
            </a:r>
            <a:r>
              <a:rPr sz="2200" dirty="0">
                <a:latin typeface="Times New Roman" panose="02020603050405020304"/>
                <a:cs typeface="Times New Roman" panose="02020603050405020304"/>
              </a:rPr>
              <a:t> c</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community</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consumers</a:t>
            </a:r>
            <a:r>
              <a:rPr sz="2200" dirty="0">
                <a:latin typeface="Times New Roman" panose="02020603050405020304"/>
                <a:cs typeface="Times New Roman" panose="02020603050405020304"/>
              </a:rPr>
              <a:t> from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dirty="0">
                <a:latin typeface="Times New Roman" panose="02020603050405020304"/>
                <a:cs typeface="Times New Roman" panose="02020603050405020304"/>
              </a:rPr>
              <a:t> have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sharedconcerns</a:t>
            </a:r>
            <a:r>
              <a:rPr sz="2200" dirty="0">
                <a:latin typeface="Times New Roman" panose="02020603050405020304"/>
                <a:cs typeface="Times New Roman" panose="02020603050405020304"/>
              </a:rPr>
              <a:t> (for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a:t>
            </a:r>
            <a:r>
              <a:rPr sz="2200" spc="54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mission,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security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requirements,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policy,</a:t>
            </a:r>
            <a:r>
              <a:rPr sz="2200" spc="-5" dirty="0">
                <a:latin typeface="Times New Roman" panose="02020603050405020304"/>
                <a:cs typeface="Times New Roman" panose="02020603050405020304"/>
              </a:rPr>
              <a:t> 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compliance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considerations).</a:t>
            </a:r>
            <a:endParaRPr sz="2200">
              <a:latin typeface="Times New Roman" panose="02020603050405020304"/>
              <a:cs typeface="Times New Roman" panose="02020603050405020304"/>
            </a:endParaRPr>
          </a:p>
          <a:p>
            <a:pPr marL="313690" marR="5080" indent="-301625" algn="just">
              <a:lnSpc>
                <a:spcPct val="100000"/>
              </a:lnSpc>
              <a:spcBef>
                <a:spcPts val="335"/>
              </a:spcBef>
              <a:buFont typeface="Arial MT"/>
              <a:buChar char="•"/>
              <a:tabLst>
                <a:tab pos="314325" algn="l"/>
              </a:tabLst>
            </a:pPr>
            <a:r>
              <a:rPr sz="2200" dirty="0">
                <a:latin typeface="Times New Roman" panose="02020603050405020304"/>
                <a:cs typeface="Times New Roman" panose="02020603050405020304"/>
              </a:rPr>
              <a:t>It</a:t>
            </a:r>
            <a:r>
              <a:rPr sz="2200" spc="5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spc="520"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25" dirty="0">
                <a:latin typeface="Times New Roman" panose="02020603050405020304"/>
                <a:cs typeface="Times New Roman" panose="02020603050405020304"/>
              </a:rPr>
              <a:t> </a:t>
            </a:r>
            <a:r>
              <a:rPr sz="2200" dirty="0">
                <a:latin typeface="Times New Roman" panose="02020603050405020304"/>
                <a:cs typeface="Times New Roman" panose="02020603050405020304"/>
              </a:rPr>
              <a:t>owned,</a:t>
            </a:r>
            <a:r>
              <a:rPr sz="2200" spc="5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managed,</a:t>
            </a:r>
            <a:r>
              <a:rPr sz="2200" spc="5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520"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operated</a:t>
            </a:r>
            <a:r>
              <a:rPr sz="2200" spc="520"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2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one</a:t>
            </a:r>
            <a:r>
              <a:rPr sz="2200" spc="52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a:t>
            </a:r>
            <a:r>
              <a:rPr sz="2200" spc="5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more</a:t>
            </a:r>
            <a:r>
              <a:rPr sz="2200" spc="52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2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spc="-54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organizations </a:t>
            </a:r>
            <a:r>
              <a:rPr sz="2200" spc="-5" dirty="0">
                <a:latin typeface="Times New Roman" panose="02020603050405020304"/>
                <a:cs typeface="Times New Roman" panose="02020603050405020304"/>
              </a:rPr>
              <a:t>in the community,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third </a:t>
            </a:r>
            <a:r>
              <a:rPr sz="2200" dirty="0">
                <a:latin typeface="Times New Roman" panose="02020603050405020304"/>
                <a:cs typeface="Times New Roman" panose="02020603050405020304"/>
              </a:rPr>
              <a:t>party, or </a:t>
            </a:r>
            <a:r>
              <a:rPr sz="2200" spc="-5" dirty="0">
                <a:latin typeface="Times New Roman" panose="02020603050405020304"/>
                <a:cs typeface="Times New Roman" panose="02020603050405020304"/>
              </a:rPr>
              <a:t>some combination </a:t>
            </a:r>
            <a:r>
              <a:rPr sz="2200" dirty="0">
                <a:latin typeface="Times New Roman" panose="02020603050405020304"/>
                <a:cs typeface="Times New Roman" panose="02020603050405020304"/>
              </a:rPr>
              <a:t>of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it may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exist </a:t>
            </a:r>
            <a:r>
              <a:rPr sz="2200" dirty="0">
                <a:latin typeface="Times New Roman" panose="02020603050405020304"/>
                <a:cs typeface="Times New Roman" panose="02020603050405020304"/>
              </a:rPr>
              <a:t>on or off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premises..</a:t>
            </a:r>
            <a:endParaRPr sz="22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143000" y="3352800"/>
            <a:ext cx="6991349" cy="33242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1554" y="299656"/>
            <a:ext cx="2449195" cy="5130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E0000"/>
                </a:solidFill>
              </a:rPr>
              <a:t>Hybrid</a:t>
            </a:r>
            <a:r>
              <a:rPr spc="-90" dirty="0">
                <a:solidFill>
                  <a:srgbClr val="BE0000"/>
                </a:solidFill>
              </a:rPr>
              <a:t> </a:t>
            </a:r>
            <a:r>
              <a:rPr spc="-5" dirty="0">
                <a:solidFill>
                  <a:srgbClr val="BE0000"/>
                </a:solidFill>
              </a:rPr>
              <a:t>Cloud</a:t>
            </a:r>
            <a:endParaRPr spc="-5" dirty="0">
              <a:solidFill>
                <a:srgbClr val="BE0000"/>
              </a:solidFill>
            </a:endParaRPr>
          </a:p>
        </p:txBody>
      </p:sp>
      <p:sp>
        <p:nvSpPr>
          <p:cNvPr id="3" name="object 3"/>
          <p:cNvSpPr txBox="1"/>
          <p:nvPr/>
        </p:nvSpPr>
        <p:spPr>
          <a:xfrm>
            <a:off x="787400" y="1119123"/>
            <a:ext cx="7882255" cy="694055"/>
          </a:xfrm>
          <a:prstGeom prst="rect">
            <a:avLst/>
          </a:prstGeom>
        </p:spPr>
        <p:txBody>
          <a:bodyPr vert="horz" wrap="square" lIns="0" tIns="24765" rIns="0" bIns="0" rtlCol="0">
            <a:spAutoFit/>
          </a:bodyPr>
          <a:lstStyle/>
          <a:p>
            <a:pPr marL="12700" marR="5080">
              <a:lnSpc>
                <a:spcPts val="2630"/>
              </a:lnSpc>
              <a:spcBef>
                <a:spcPts val="195"/>
              </a:spcBef>
              <a:tabLst>
                <a:tab pos="546735" algn="l"/>
                <a:tab pos="929005" algn="l"/>
                <a:tab pos="1633855" algn="l"/>
                <a:tab pos="2588895" algn="l"/>
                <a:tab pos="3339465" algn="l"/>
                <a:tab pos="5078730" algn="l"/>
                <a:tab pos="6149975" algn="l"/>
                <a:tab pos="7620000" algn="l"/>
              </a:tabLst>
            </a:pPr>
            <a:r>
              <a:rPr sz="2200" dirty="0">
                <a:latin typeface="Times New Roman" panose="02020603050405020304"/>
                <a:cs typeface="Times New Roman" panose="02020603050405020304"/>
              </a:rPr>
              <a:t>In</a:t>
            </a:r>
            <a:r>
              <a:rPr sz="2200" spc="15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5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hybrid</a:t>
            </a:r>
            <a:r>
              <a:rPr sz="2200" i="1" spc="15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cloud</a:t>
            </a:r>
            <a:r>
              <a:rPr sz="2200" i="1" spc="15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model,</a:t>
            </a:r>
            <a:r>
              <a:rPr sz="2200" i="1" spc="15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the</a:t>
            </a:r>
            <a:r>
              <a:rPr sz="2200" i="1" spc="14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cloud</a:t>
            </a:r>
            <a:r>
              <a:rPr sz="2200" i="1" spc="15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infrastructure</a:t>
            </a:r>
            <a:r>
              <a:rPr sz="2200" i="1" spc="15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is</a:t>
            </a:r>
            <a:r>
              <a:rPr sz="2200" i="1" spc="150"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a</a:t>
            </a:r>
            <a:r>
              <a:rPr sz="2200" i="1" spc="15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composition</a:t>
            </a:r>
            <a:r>
              <a:rPr sz="2200" i="1" spc="150"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of </a:t>
            </a:r>
            <a:r>
              <a:rPr sz="2200" i="1" spc="-53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tw</a:t>
            </a:r>
            <a:r>
              <a:rPr sz="2200" i="1" dirty="0">
                <a:latin typeface="Times New Roman" panose="02020603050405020304"/>
                <a:cs typeface="Times New Roman" panose="02020603050405020304"/>
              </a:rPr>
              <a:t>o	or	</a:t>
            </a:r>
            <a:r>
              <a:rPr sz="2200" spc="-5" dirty="0">
                <a:latin typeface="Times New Roman" panose="02020603050405020304"/>
                <a:cs typeface="Times New Roman" panose="02020603050405020304"/>
              </a:rPr>
              <a:t>mor</a:t>
            </a:r>
            <a:r>
              <a:rPr sz="2200" dirty="0">
                <a:latin typeface="Times New Roman" panose="02020603050405020304"/>
                <a:cs typeface="Times New Roman" panose="02020603050405020304"/>
              </a:rPr>
              <a:t>e	distinct	</a:t>
            </a:r>
            <a:r>
              <a:rPr sz="2200" spc="-5" dirty="0">
                <a:latin typeface="Times New Roman" panose="02020603050405020304"/>
                <a:cs typeface="Times New Roman" panose="02020603050405020304"/>
              </a:rPr>
              <a:t>clou</a:t>
            </a:r>
            <a:r>
              <a:rPr sz="2200" dirty="0">
                <a:latin typeface="Times New Roman" panose="02020603050405020304"/>
                <a:cs typeface="Times New Roman" panose="02020603050405020304"/>
              </a:rPr>
              <a:t>d	</a:t>
            </a:r>
            <a:r>
              <a:rPr sz="2200" spc="-5" dirty="0">
                <a:latin typeface="Times New Roman" panose="02020603050405020304"/>
                <a:cs typeface="Times New Roman" panose="02020603050405020304"/>
              </a:rPr>
              <a:t>infrastructure</a:t>
            </a:r>
            <a:r>
              <a:rPr sz="2200" dirty="0">
                <a:latin typeface="Times New Roman" panose="02020603050405020304"/>
                <a:cs typeface="Times New Roman" panose="02020603050405020304"/>
              </a:rPr>
              <a:t>s	(private,	</a:t>
            </a:r>
            <a:r>
              <a:rPr sz="2200" spc="-5" dirty="0">
                <a:latin typeface="Times New Roman" panose="02020603050405020304"/>
                <a:cs typeface="Times New Roman" panose="02020603050405020304"/>
              </a:rPr>
              <a:t>community</a:t>
            </a:r>
            <a:r>
              <a:rPr sz="2200" dirty="0">
                <a:latin typeface="Times New Roman" panose="02020603050405020304"/>
                <a:cs typeface="Times New Roman" panose="02020603050405020304"/>
              </a:rPr>
              <a:t>,	or</a:t>
            </a:r>
            <a:endParaRPr sz="2200">
              <a:latin typeface="Times New Roman" panose="02020603050405020304"/>
              <a:cs typeface="Times New Roman" panose="02020603050405020304"/>
            </a:endParaRPr>
          </a:p>
        </p:txBody>
      </p:sp>
      <p:sp>
        <p:nvSpPr>
          <p:cNvPr id="4" name="object 4"/>
          <p:cNvSpPr txBox="1"/>
          <p:nvPr/>
        </p:nvSpPr>
        <p:spPr>
          <a:xfrm>
            <a:off x="787400" y="2119248"/>
            <a:ext cx="7265670" cy="360680"/>
          </a:xfrm>
          <a:prstGeom prst="rect">
            <a:avLst/>
          </a:prstGeom>
        </p:spPr>
        <p:txBody>
          <a:bodyPr vert="horz" wrap="square" lIns="0" tIns="12700" rIns="0" bIns="0" rtlCol="0">
            <a:spAutoFit/>
          </a:bodyPr>
          <a:lstStyle/>
          <a:p>
            <a:pPr marL="12700">
              <a:lnSpc>
                <a:spcPct val="100000"/>
              </a:lnSpc>
              <a:spcBef>
                <a:spcPts val="100"/>
              </a:spcBef>
              <a:tabLst>
                <a:tab pos="1656080" algn="l"/>
                <a:tab pos="2122805" algn="l"/>
                <a:tab pos="3597910" algn="l"/>
                <a:tab pos="5067935" algn="l"/>
                <a:tab pos="5718810" algn="l"/>
                <a:tab pos="6786880" algn="l"/>
              </a:tabLst>
            </a:pPr>
            <a:r>
              <a:rPr sz="2200" spc="-5" dirty="0">
                <a:latin typeface="Times New Roman" panose="02020603050405020304"/>
                <a:cs typeface="Times New Roman" panose="02020603050405020304"/>
              </a:rPr>
              <a:t>standardize</a:t>
            </a:r>
            <a:r>
              <a:rPr sz="2200" dirty="0">
                <a:latin typeface="Times New Roman" panose="02020603050405020304"/>
                <a:cs typeface="Times New Roman" panose="02020603050405020304"/>
              </a:rPr>
              <a:t>d	or	proprietary	</a:t>
            </a:r>
            <a:r>
              <a:rPr sz="2200" spc="-5" dirty="0">
                <a:latin typeface="Times New Roman" panose="02020603050405020304"/>
                <a:cs typeface="Times New Roman" panose="02020603050405020304"/>
              </a:rPr>
              <a:t>technolog</a:t>
            </a:r>
            <a:r>
              <a:rPr sz="2200" dirty="0">
                <a:latin typeface="Times New Roman" panose="02020603050405020304"/>
                <a:cs typeface="Times New Roman" panose="02020603050405020304"/>
              </a:rPr>
              <a:t>y	</a:t>
            </a:r>
            <a:r>
              <a:rPr sz="2200" spc="-5" dirty="0">
                <a:latin typeface="Times New Roman" panose="02020603050405020304"/>
                <a:cs typeface="Times New Roman" panose="02020603050405020304"/>
              </a:rPr>
              <a:t>tha</a:t>
            </a:r>
            <a:r>
              <a:rPr sz="2200" dirty="0">
                <a:latin typeface="Times New Roman" panose="02020603050405020304"/>
                <a:cs typeface="Times New Roman" panose="02020603050405020304"/>
              </a:rPr>
              <a:t>t	</a:t>
            </a:r>
            <a:r>
              <a:rPr sz="2200" spc="-5" dirty="0">
                <a:latin typeface="Times New Roman" panose="02020603050405020304"/>
                <a:cs typeface="Times New Roman" panose="02020603050405020304"/>
              </a:rPr>
              <a:t>enable</a:t>
            </a:r>
            <a:r>
              <a:rPr sz="2200" dirty="0">
                <a:latin typeface="Times New Roman" panose="02020603050405020304"/>
                <a:cs typeface="Times New Roman" panose="02020603050405020304"/>
              </a:rPr>
              <a:t>s	data</a:t>
            </a:r>
            <a:endParaRPr sz="2200">
              <a:latin typeface="Times New Roman" panose="02020603050405020304"/>
              <a:cs typeface="Times New Roman" panose="02020603050405020304"/>
            </a:endParaRPr>
          </a:p>
        </p:txBody>
      </p:sp>
      <p:sp>
        <p:nvSpPr>
          <p:cNvPr id="5" name="object 5"/>
          <p:cNvSpPr txBox="1"/>
          <p:nvPr/>
        </p:nvSpPr>
        <p:spPr>
          <a:xfrm>
            <a:off x="787400" y="1785873"/>
            <a:ext cx="7901305" cy="694055"/>
          </a:xfrm>
          <a:prstGeom prst="rect">
            <a:avLst/>
          </a:prstGeom>
        </p:spPr>
        <p:txBody>
          <a:bodyPr vert="horz" wrap="square" lIns="0" tIns="12700" rIns="0" bIns="0" rtlCol="0">
            <a:spAutoFit/>
          </a:bodyPr>
          <a:lstStyle/>
          <a:p>
            <a:pPr marR="5080" algn="r">
              <a:lnSpc>
                <a:spcPts val="2630"/>
              </a:lnSpc>
              <a:spcBef>
                <a:spcPts val="100"/>
              </a:spcBef>
              <a:tabLst>
                <a:tab pos="976630" algn="l"/>
                <a:tab pos="1579880" algn="l"/>
                <a:tab pos="2541270" algn="l"/>
                <a:tab pos="3487420" algn="l"/>
                <a:tab pos="4545965" algn="l"/>
                <a:tab pos="5088890" algn="l"/>
                <a:tab pos="5614035" algn="l"/>
                <a:tab pos="6498590" algn="l"/>
                <a:tab pos="7595870" algn="l"/>
              </a:tabLst>
            </a:pPr>
            <a:r>
              <a:rPr sz="2200" dirty="0">
                <a:latin typeface="Times New Roman" panose="02020603050405020304"/>
                <a:cs typeface="Times New Roman" panose="02020603050405020304"/>
              </a:rPr>
              <a:t>public)	</a:t>
            </a:r>
            <a:r>
              <a:rPr sz="2200" spc="-5" dirty="0">
                <a:latin typeface="Times New Roman" panose="02020603050405020304"/>
                <a:cs typeface="Times New Roman" panose="02020603050405020304"/>
              </a:rPr>
              <a:t>tha</a:t>
            </a:r>
            <a:r>
              <a:rPr sz="2200" dirty="0">
                <a:latin typeface="Times New Roman" panose="02020603050405020304"/>
                <a:cs typeface="Times New Roman" panose="02020603050405020304"/>
              </a:rPr>
              <a:t>t	remain	unique	</a:t>
            </a:r>
            <a:r>
              <a:rPr sz="2200" spc="-5" dirty="0">
                <a:latin typeface="Times New Roman" panose="02020603050405020304"/>
                <a:cs typeface="Times New Roman" panose="02020603050405020304"/>
              </a:rPr>
              <a:t>entities</a:t>
            </a:r>
            <a:r>
              <a:rPr sz="2200" dirty="0">
                <a:latin typeface="Times New Roman" panose="02020603050405020304"/>
                <a:cs typeface="Times New Roman" panose="02020603050405020304"/>
              </a:rPr>
              <a:t>,	but	</a:t>
            </a:r>
            <a:r>
              <a:rPr sz="2200" spc="-5" dirty="0">
                <a:latin typeface="Times New Roman" panose="02020603050405020304"/>
                <a:cs typeface="Times New Roman" panose="02020603050405020304"/>
              </a:rPr>
              <a:t>ar</a:t>
            </a:r>
            <a:r>
              <a:rPr sz="2200" dirty="0">
                <a:latin typeface="Times New Roman" panose="02020603050405020304"/>
                <a:cs typeface="Times New Roman" panose="02020603050405020304"/>
              </a:rPr>
              <a:t>e	bound	</a:t>
            </a:r>
            <a:r>
              <a:rPr sz="2200" spc="-5" dirty="0">
                <a:latin typeface="Times New Roman" panose="02020603050405020304"/>
                <a:cs typeface="Times New Roman" panose="02020603050405020304"/>
              </a:rPr>
              <a:t>togethe</a:t>
            </a:r>
            <a:r>
              <a:rPr sz="2200" dirty="0">
                <a:latin typeface="Times New Roman" panose="02020603050405020304"/>
                <a:cs typeface="Times New Roman" panose="02020603050405020304"/>
              </a:rPr>
              <a:t>r	by</a:t>
            </a:r>
            <a:endParaRPr sz="2200">
              <a:latin typeface="Times New Roman" panose="02020603050405020304"/>
              <a:cs typeface="Times New Roman" panose="02020603050405020304"/>
            </a:endParaRPr>
          </a:p>
          <a:p>
            <a:pPr marR="5080" algn="r">
              <a:lnSpc>
                <a:spcPts val="2630"/>
              </a:lnSpc>
            </a:pPr>
            <a:r>
              <a:rPr sz="2200" spc="-5" dirty="0">
                <a:latin typeface="Times New Roman" panose="02020603050405020304"/>
                <a:cs typeface="Times New Roman" panose="02020603050405020304"/>
              </a:rPr>
              <a:t>and</a:t>
            </a:r>
            <a:endParaRPr sz="2200">
              <a:latin typeface="Times New Roman" panose="02020603050405020304"/>
              <a:cs typeface="Times New Roman" panose="02020603050405020304"/>
            </a:endParaRPr>
          </a:p>
        </p:txBody>
      </p:sp>
      <p:sp>
        <p:nvSpPr>
          <p:cNvPr id="6" name="object 6"/>
          <p:cNvSpPr txBox="1"/>
          <p:nvPr/>
        </p:nvSpPr>
        <p:spPr>
          <a:xfrm>
            <a:off x="787400" y="2452623"/>
            <a:ext cx="7908925" cy="694055"/>
          </a:xfrm>
          <a:prstGeom prst="rect">
            <a:avLst/>
          </a:prstGeom>
        </p:spPr>
        <p:txBody>
          <a:bodyPr vert="horz" wrap="square" lIns="0" tIns="24765" rIns="0" bIns="0" rtlCol="0">
            <a:spAutoFit/>
          </a:bodyPr>
          <a:lstStyle/>
          <a:p>
            <a:pPr marL="12700" marR="5080">
              <a:lnSpc>
                <a:spcPts val="2630"/>
              </a:lnSpc>
              <a:spcBef>
                <a:spcPts val="195"/>
              </a:spcBef>
            </a:pPr>
            <a:r>
              <a:rPr sz="2200" spc="-5" dirty="0">
                <a:latin typeface="Times New Roman" panose="02020603050405020304"/>
                <a:cs typeface="Times New Roman" panose="02020603050405020304"/>
              </a:rPr>
              <a:t>application</a:t>
            </a:r>
            <a:r>
              <a:rPr sz="2200" spc="40" dirty="0">
                <a:latin typeface="Times New Roman" panose="02020603050405020304"/>
                <a:cs typeface="Times New Roman" panose="02020603050405020304"/>
              </a:rPr>
              <a:t> </a:t>
            </a:r>
            <a:r>
              <a:rPr sz="2200" dirty="0">
                <a:latin typeface="Times New Roman" panose="02020603050405020304"/>
                <a:cs typeface="Times New Roman" panose="02020603050405020304"/>
              </a:rPr>
              <a:t>portability</a:t>
            </a:r>
            <a:r>
              <a:rPr sz="2200" spc="4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4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a:t>
            </a:r>
            <a:r>
              <a:rPr sz="2200" spc="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40" dirty="0">
                <a:latin typeface="Times New Roman" panose="02020603050405020304"/>
                <a:cs typeface="Times New Roman" panose="02020603050405020304"/>
              </a:rPr>
              <a:t> </a:t>
            </a:r>
            <a:r>
              <a:rPr sz="2200" dirty="0">
                <a:latin typeface="Times New Roman" panose="02020603050405020304"/>
                <a:cs typeface="Times New Roman" panose="02020603050405020304"/>
              </a:rPr>
              <a:t>bursting</a:t>
            </a:r>
            <a:r>
              <a:rPr sz="2200" spc="4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4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load</a:t>
            </a:r>
            <a:r>
              <a:rPr sz="2200" spc="130" dirty="0">
                <a:latin typeface="Times New Roman" panose="02020603050405020304"/>
                <a:cs typeface="Times New Roman" panose="02020603050405020304"/>
              </a:rPr>
              <a:t> </a:t>
            </a:r>
            <a:r>
              <a:rPr sz="2200" dirty="0">
                <a:latin typeface="Times New Roman" panose="02020603050405020304"/>
                <a:cs typeface="Times New Roman" panose="02020603050405020304"/>
              </a:rPr>
              <a:t>balancing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between</a:t>
            </a:r>
            <a:r>
              <a:rPr sz="2200" spc="-5" dirty="0">
                <a:latin typeface="Times New Roman" panose="02020603050405020304"/>
                <a:cs typeface="Times New Roman" panose="02020603050405020304"/>
              </a:rPr>
              <a:t> clouds).</a:t>
            </a:r>
            <a:endParaRPr sz="2200">
              <a:latin typeface="Times New Roman" panose="02020603050405020304"/>
              <a:cs typeface="Times New Roman" panose="02020603050405020304"/>
            </a:endParaRPr>
          </a:p>
        </p:txBody>
      </p:sp>
      <p:pic>
        <p:nvPicPr>
          <p:cNvPr id="7" name="object 7"/>
          <p:cNvPicPr/>
          <p:nvPr/>
        </p:nvPicPr>
        <p:blipFill>
          <a:blip r:embed="rId1" cstate="print"/>
          <a:stretch>
            <a:fillRect/>
          </a:stretch>
        </p:blipFill>
        <p:spPr>
          <a:xfrm>
            <a:off x="1229390" y="3318521"/>
            <a:ext cx="7307788" cy="24648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655" y="1009587"/>
            <a:ext cx="7386955" cy="3242310"/>
          </a:xfrm>
          <a:prstGeom prst="rect">
            <a:avLst/>
          </a:prstGeom>
        </p:spPr>
        <p:txBody>
          <a:bodyPr vert="horz" wrap="square" lIns="0" tIns="278130" rIns="0" bIns="0" rtlCol="0">
            <a:spAutoFit/>
          </a:bodyPr>
          <a:lstStyle/>
          <a:p>
            <a:pPr marL="137795">
              <a:lnSpc>
                <a:spcPct val="100000"/>
              </a:lnSpc>
              <a:spcBef>
                <a:spcPts val="2190"/>
              </a:spcBef>
            </a:pPr>
            <a:r>
              <a:rPr sz="3200" b="1" spc="-10" dirty="0">
                <a:solidFill>
                  <a:srgbClr val="C00000"/>
                </a:solidFill>
                <a:latin typeface="Times New Roman" panose="02020603050405020304"/>
                <a:cs typeface="Times New Roman" panose="02020603050405020304"/>
              </a:rPr>
              <a:t>Enabling</a:t>
            </a:r>
            <a:r>
              <a:rPr sz="3200" b="1" spc="-30" dirty="0">
                <a:solidFill>
                  <a:srgbClr val="C00000"/>
                </a:solidFill>
                <a:latin typeface="Times New Roman" panose="02020603050405020304"/>
                <a:cs typeface="Times New Roman" panose="02020603050405020304"/>
              </a:rPr>
              <a:t> </a:t>
            </a:r>
            <a:r>
              <a:rPr sz="3200" b="1" spc="-5" dirty="0">
                <a:solidFill>
                  <a:srgbClr val="C00000"/>
                </a:solidFill>
                <a:latin typeface="Times New Roman" panose="02020603050405020304"/>
                <a:cs typeface="Times New Roman" panose="02020603050405020304"/>
              </a:rPr>
              <a:t>technologies</a:t>
            </a:r>
            <a:r>
              <a:rPr sz="3200" b="1" spc="-15" dirty="0">
                <a:solidFill>
                  <a:srgbClr val="C00000"/>
                </a:solidFill>
                <a:latin typeface="Times New Roman" panose="02020603050405020304"/>
                <a:cs typeface="Times New Roman" panose="02020603050405020304"/>
              </a:rPr>
              <a:t> </a:t>
            </a:r>
            <a:r>
              <a:rPr sz="3200" b="1" dirty="0">
                <a:solidFill>
                  <a:srgbClr val="C00000"/>
                </a:solidFill>
                <a:latin typeface="Times New Roman" panose="02020603050405020304"/>
                <a:cs typeface="Times New Roman" panose="02020603050405020304"/>
              </a:rPr>
              <a:t>of</a:t>
            </a:r>
            <a:r>
              <a:rPr sz="3200" b="1" spc="-20" dirty="0">
                <a:solidFill>
                  <a:srgbClr val="C00000"/>
                </a:solidFill>
                <a:latin typeface="Times New Roman" panose="02020603050405020304"/>
                <a:cs typeface="Times New Roman" panose="02020603050405020304"/>
              </a:rPr>
              <a:t> </a:t>
            </a:r>
            <a:r>
              <a:rPr sz="3200" b="1" spc="-10" dirty="0">
                <a:solidFill>
                  <a:srgbClr val="C00000"/>
                </a:solidFill>
                <a:latin typeface="Times New Roman" panose="02020603050405020304"/>
                <a:cs typeface="Times New Roman" panose="02020603050405020304"/>
              </a:rPr>
              <a:t>cloud</a:t>
            </a:r>
            <a:r>
              <a:rPr sz="3200" b="1" spc="-25" dirty="0">
                <a:solidFill>
                  <a:srgbClr val="C00000"/>
                </a:solidFill>
                <a:latin typeface="Times New Roman" panose="02020603050405020304"/>
                <a:cs typeface="Times New Roman" panose="02020603050405020304"/>
              </a:rPr>
              <a:t> </a:t>
            </a:r>
            <a:r>
              <a:rPr sz="3200" b="1" spc="-5" dirty="0">
                <a:solidFill>
                  <a:srgbClr val="C00000"/>
                </a:solidFill>
                <a:latin typeface="Times New Roman" panose="02020603050405020304"/>
                <a:cs typeface="Times New Roman" panose="02020603050405020304"/>
              </a:rPr>
              <a:t>computing</a:t>
            </a:r>
            <a:endParaRPr sz="3200">
              <a:latin typeface="Times New Roman" panose="02020603050405020304"/>
              <a:cs typeface="Times New Roman" panose="02020603050405020304"/>
            </a:endParaRPr>
          </a:p>
          <a:p>
            <a:pPr marL="294640" indent="-281940">
              <a:lnSpc>
                <a:spcPct val="100000"/>
              </a:lnSpc>
              <a:spcBef>
                <a:spcPts val="2090"/>
              </a:spcBef>
              <a:buFont typeface="Arial" panose="020B0604020202020204"/>
              <a:buChar char="•"/>
              <a:tabLst>
                <a:tab pos="294640" algn="l"/>
              </a:tabLst>
            </a:pPr>
            <a:r>
              <a:rPr sz="3200" b="1" spc="-10" dirty="0">
                <a:latin typeface="Times New Roman" panose="02020603050405020304"/>
                <a:cs typeface="Times New Roman" panose="02020603050405020304"/>
              </a:rPr>
              <a:t>Grid</a:t>
            </a:r>
            <a:r>
              <a:rPr sz="3200" b="1" spc="-50"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computing</a:t>
            </a:r>
            <a:endParaRPr sz="3200">
              <a:latin typeface="Times New Roman" panose="02020603050405020304"/>
              <a:cs typeface="Times New Roman" panose="02020603050405020304"/>
            </a:endParaRPr>
          </a:p>
          <a:p>
            <a:pPr marL="294640" indent="-281940">
              <a:lnSpc>
                <a:spcPct val="100000"/>
              </a:lnSpc>
              <a:spcBef>
                <a:spcPts val="625"/>
              </a:spcBef>
              <a:buFont typeface="Arial" panose="020B0604020202020204"/>
              <a:buChar char="•"/>
              <a:tabLst>
                <a:tab pos="294640" algn="l"/>
              </a:tabLst>
            </a:pPr>
            <a:r>
              <a:rPr sz="3200" b="1" spc="-5" dirty="0">
                <a:latin typeface="Times New Roman" panose="02020603050405020304"/>
                <a:cs typeface="Times New Roman" panose="02020603050405020304"/>
              </a:rPr>
              <a:t>Utility</a:t>
            </a:r>
            <a:r>
              <a:rPr sz="3200" b="1" spc="-50"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computing</a:t>
            </a:r>
            <a:endParaRPr sz="3200">
              <a:latin typeface="Times New Roman" panose="02020603050405020304"/>
              <a:cs typeface="Times New Roman" panose="02020603050405020304"/>
            </a:endParaRPr>
          </a:p>
          <a:p>
            <a:pPr marL="294640" indent="-281940">
              <a:lnSpc>
                <a:spcPct val="100000"/>
              </a:lnSpc>
              <a:spcBef>
                <a:spcPts val="660"/>
              </a:spcBef>
              <a:buFont typeface="Arial" panose="020B0604020202020204"/>
              <a:buChar char="•"/>
              <a:tabLst>
                <a:tab pos="294640" algn="l"/>
              </a:tabLst>
            </a:pPr>
            <a:r>
              <a:rPr sz="3200" b="1" spc="-5" dirty="0">
                <a:latin typeface="Times New Roman" panose="02020603050405020304"/>
                <a:cs typeface="Times New Roman" panose="02020603050405020304"/>
              </a:rPr>
              <a:t>Virtualization</a:t>
            </a:r>
            <a:endParaRPr sz="3200">
              <a:latin typeface="Times New Roman" panose="02020603050405020304"/>
              <a:cs typeface="Times New Roman" panose="02020603050405020304"/>
            </a:endParaRPr>
          </a:p>
          <a:p>
            <a:pPr marL="294640" indent="-281940">
              <a:lnSpc>
                <a:spcPct val="100000"/>
              </a:lnSpc>
              <a:spcBef>
                <a:spcPts val="660"/>
              </a:spcBef>
              <a:buFont typeface="Arial" panose="020B0604020202020204"/>
              <a:buChar char="•"/>
              <a:tabLst>
                <a:tab pos="294640" algn="l"/>
              </a:tabLst>
            </a:pPr>
            <a:r>
              <a:rPr sz="3200" b="1" spc="-5" dirty="0">
                <a:latin typeface="Times New Roman" panose="02020603050405020304"/>
                <a:cs typeface="Times New Roman" panose="02020603050405020304"/>
              </a:rPr>
              <a:t>Service</a:t>
            </a:r>
            <a:r>
              <a:rPr sz="3200" b="1" spc="-2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Oriented</a:t>
            </a:r>
            <a:r>
              <a:rPr sz="3200" b="1" spc="-30"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Architecture</a:t>
            </a:r>
            <a:r>
              <a:rPr sz="3200" b="1" spc="-2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(SOA</a:t>
            </a:r>
            <a:endParaRPr sz="3200">
              <a:latin typeface="Times New Roman" panose="02020603050405020304"/>
              <a:cs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482" y="756856"/>
            <a:ext cx="7491095" cy="5130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C0504D"/>
                </a:solidFill>
              </a:rPr>
              <a:t>Benefits</a:t>
            </a:r>
            <a:r>
              <a:rPr spc="-25" dirty="0">
                <a:solidFill>
                  <a:srgbClr val="C0504D"/>
                </a:solidFill>
              </a:rPr>
              <a:t> </a:t>
            </a:r>
            <a:r>
              <a:rPr dirty="0">
                <a:solidFill>
                  <a:srgbClr val="C0504D"/>
                </a:solidFill>
              </a:rPr>
              <a:t>and</a:t>
            </a:r>
            <a:r>
              <a:rPr spc="-15" dirty="0">
                <a:solidFill>
                  <a:srgbClr val="C0504D"/>
                </a:solidFill>
              </a:rPr>
              <a:t> </a:t>
            </a:r>
            <a:r>
              <a:rPr spc="-10" dirty="0">
                <a:solidFill>
                  <a:srgbClr val="C0504D"/>
                </a:solidFill>
              </a:rPr>
              <a:t>challenges</a:t>
            </a:r>
            <a:r>
              <a:rPr spc="-20" dirty="0">
                <a:solidFill>
                  <a:srgbClr val="C0504D"/>
                </a:solidFill>
              </a:rPr>
              <a:t> </a:t>
            </a:r>
            <a:r>
              <a:rPr dirty="0">
                <a:solidFill>
                  <a:srgbClr val="C0504D"/>
                </a:solidFill>
              </a:rPr>
              <a:t>of</a:t>
            </a:r>
            <a:r>
              <a:rPr spc="-15" dirty="0">
                <a:solidFill>
                  <a:srgbClr val="C0504D"/>
                </a:solidFill>
              </a:rPr>
              <a:t> </a:t>
            </a:r>
            <a:r>
              <a:rPr spc="-10" dirty="0">
                <a:solidFill>
                  <a:srgbClr val="C0504D"/>
                </a:solidFill>
              </a:rPr>
              <a:t>cloud</a:t>
            </a:r>
            <a:r>
              <a:rPr spc="-25" dirty="0">
                <a:solidFill>
                  <a:srgbClr val="C0504D"/>
                </a:solidFill>
              </a:rPr>
              <a:t> </a:t>
            </a:r>
            <a:r>
              <a:rPr spc="-5" dirty="0">
                <a:solidFill>
                  <a:srgbClr val="C0504D"/>
                </a:solidFill>
              </a:rPr>
              <a:t>computing</a:t>
            </a:r>
            <a:endParaRPr spc="-5" dirty="0">
              <a:solidFill>
                <a:srgbClr val="C0504D"/>
              </a:solidFill>
            </a:endParaRPr>
          </a:p>
        </p:txBody>
      </p:sp>
      <p:sp>
        <p:nvSpPr>
          <p:cNvPr id="3" name="object 3"/>
          <p:cNvSpPr txBox="1"/>
          <p:nvPr/>
        </p:nvSpPr>
        <p:spPr>
          <a:xfrm>
            <a:off x="444500" y="1576323"/>
            <a:ext cx="8249920" cy="3693795"/>
          </a:xfrm>
          <a:prstGeom prst="rect">
            <a:avLst/>
          </a:prstGeom>
        </p:spPr>
        <p:txBody>
          <a:bodyPr vert="horz" wrap="square" lIns="0" tIns="24765" rIns="0" bIns="0" rtlCol="0">
            <a:spAutoFit/>
          </a:bodyPr>
          <a:lstStyle/>
          <a:p>
            <a:pPr marL="355600" marR="6985" algn="just">
              <a:lnSpc>
                <a:spcPts val="2630"/>
              </a:lnSpc>
              <a:spcBef>
                <a:spcPts val="195"/>
              </a:spcBef>
            </a:pPr>
            <a:r>
              <a:rPr sz="2200" spc="-5" dirty="0">
                <a:latin typeface="Times New Roman" panose="02020603050405020304"/>
                <a:cs typeface="Times New Roman" panose="02020603050405020304"/>
              </a:rPr>
              <a:t>Although there is </a:t>
            </a:r>
            <a:r>
              <a:rPr sz="2200" dirty="0">
                <a:latin typeface="Times New Roman" panose="02020603050405020304"/>
                <a:cs typeface="Times New Roman" panose="02020603050405020304"/>
              </a:rPr>
              <a:t>growing </a:t>
            </a:r>
            <a:r>
              <a:rPr sz="2200" spc="-5" dirty="0">
                <a:latin typeface="Times New Roman" panose="02020603050405020304"/>
                <a:cs typeface="Times New Roman" panose="02020603050405020304"/>
              </a:rPr>
              <a:t>acceptance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cloud computing, </a:t>
            </a:r>
            <a:r>
              <a:rPr sz="2200" dirty="0">
                <a:latin typeface="Times New Roman" panose="02020603050405020304"/>
                <a:cs typeface="Times New Roman" panose="02020603050405020304"/>
              </a:rPr>
              <a:t>both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consumers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providers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have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been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facing</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some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challenges.</a:t>
            </a:r>
            <a:endParaRPr sz="2200">
              <a:latin typeface="Times New Roman" panose="02020603050405020304"/>
              <a:cs typeface="Times New Roman" panose="02020603050405020304"/>
            </a:endParaRPr>
          </a:p>
          <a:p>
            <a:pPr marL="12700" algn="just">
              <a:lnSpc>
                <a:spcPct val="100000"/>
              </a:lnSpc>
              <a:spcBef>
                <a:spcPts val="330"/>
              </a:spcBef>
            </a:pPr>
            <a:r>
              <a:rPr sz="2200" b="1" spc="-5" dirty="0">
                <a:latin typeface="Times New Roman" panose="02020603050405020304"/>
                <a:cs typeface="Times New Roman" panose="02020603050405020304"/>
              </a:rPr>
              <a:t>Challenges</a:t>
            </a:r>
            <a:r>
              <a:rPr sz="2200" b="1" spc="-3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for</a:t>
            </a:r>
            <a:r>
              <a:rPr sz="2200" b="1" spc="-3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Consumers</a:t>
            </a:r>
            <a:endParaRPr sz="2200">
              <a:latin typeface="Times New Roman" panose="02020603050405020304"/>
              <a:cs typeface="Times New Roman" panose="02020603050405020304"/>
            </a:endParaRPr>
          </a:p>
          <a:p>
            <a:pPr marL="355600" marR="12700" indent="-304800" algn="just">
              <a:lnSpc>
                <a:spcPct val="100000"/>
              </a:lnSpc>
              <a:spcBef>
                <a:spcPts val="415"/>
              </a:spcBef>
              <a:buFont typeface="Arial MT"/>
              <a:buChar char="•"/>
              <a:tabLst>
                <a:tab pos="355600" algn="l"/>
              </a:tabLst>
            </a:pPr>
            <a:r>
              <a:rPr sz="2000" spc="-5" dirty="0">
                <a:latin typeface="Times New Roman" panose="02020603050405020304"/>
                <a:cs typeface="Times New Roman" panose="02020603050405020304"/>
              </a:rPr>
              <a:t>Business-critical </a:t>
            </a:r>
            <a:r>
              <a:rPr sz="2000" dirty="0">
                <a:latin typeface="Times New Roman" panose="02020603050405020304"/>
                <a:cs typeface="Times New Roman" panose="02020603050405020304"/>
              </a:rPr>
              <a:t>data requires protection </a:t>
            </a:r>
            <a:r>
              <a:rPr sz="2000" spc="-5" dirty="0">
                <a:latin typeface="Times New Roman" panose="02020603050405020304"/>
                <a:cs typeface="Times New Roman" panose="02020603050405020304"/>
              </a:rPr>
              <a:t>and continuous monitoring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its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access. </a:t>
            </a:r>
            <a:r>
              <a:rPr sz="2000" dirty="0">
                <a:latin typeface="Times New Roman" panose="02020603050405020304"/>
                <a:cs typeface="Times New Roman" panose="02020603050405020304"/>
              </a:rPr>
              <a:t>If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moves to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cloud model </a:t>
            </a:r>
            <a:r>
              <a:rPr sz="2000" dirty="0">
                <a:latin typeface="Times New Roman" panose="02020603050405020304"/>
                <a:cs typeface="Times New Roman" panose="02020603050405020304"/>
              </a:rPr>
              <a:t>other </a:t>
            </a:r>
            <a:r>
              <a:rPr sz="2000" spc="-5" dirty="0">
                <a:latin typeface="Times New Roman" panose="02020603050405020304"/>
                <a:cs typeface="Times New Roman" panose="02020603050405020304"/>
              </a:rPr>
              <a:t>than an </a:t>
            </a:r>
            <a:r>
              <a:rPr sz="2000" dirty="0">
                <a:latin typeface="Times New Roman" panose="02020603050405020304"/>
                <a:cs typeface="Times New Roman" panose="02020603050405020304"/>
              </a:rPr>
              <a:t>on-premise private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cloud,</a:t>
            </a:r>
            <a:r>
              <a:rPr sz="2000" spc="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consumers</a:t>
            </a:r>
            <a:r>
              <a:rPr sz="2000" b="1" spc="-1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could</a:t>
            </a:r>
            <a:r>
              <a:rPr sz="2000" b="1" spc="-1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lose </a:t>
            </a:r>
            <a:r>
              <a:rPr sz="2000" b="1" dirty="0">
                <a:latin typeface="Times New Roman" panose="02020603050405020304"/>
                <a:cs typeface="Times New Roman" panose="02020603050405020304"/>
              </a:rPr>
              <a:t>absolute</a:t>
            </a:r>
            <a:r>
              <a:rPr sz="2000" b="1" spc="-5" dirty="0">
                <a:latin typeface="Times New Roman" panose="02020603050405020304"/>
                <a:cs typeface="Times New Roman" panose="02020603050405020304"/>
              </a:rPr>
              <a:t> control</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of their</a:t>
            </a:r>
            <a:r>
              <a:rPr sz="2000" b="1" spc="-5" dirty="0">
                <a:latin typeface="Times New Roman" panose="02020603050405020304"/>
                <a:cs typeface="Times New Roman" panose="02020603050405020304"/>
              </a:rPr>
              <a:t> sensitive</a:t>
            </a:r>
            <a:r>
              <a:rPr sz="2000" b="1" spc="-1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data.</a:t>
            </a:r>
            <a:endParaRPr sz="2000">
              <a:latin typeface="Times New Roman" panose="02020603050405020304"/>
              <a:cs typeface="Times New Roman" panose="02020603050405020304"/>
            </a:endParaRPr>
          </a:p>
          <a:p>
            <a:pPr>
              <a:lnSpc>
                <a:spcPct val="100000"/>
              </a:lnSpc>
              <a:spcBef>
                <a:spcPts val="20"/>
              </a:spcBef>
              <a:buFont typeface="Arial MT"/>
              <a:buChar char="•"/>
            </a:pPr>
            <a:endParaRPr sz="2750">
              <a:latin typeface="Times New Roman" panose="02020603050405020304"/>
              <a:cs typeface="Times New Roman" panose="02020603050405020304"/>
            </a:endParaRPr>
          </a:p>
          <a:p>
            <a:pPr marL="355600" marR="5080" indent="-304800" algn="just">
              <a:lnSpc>
                <a:spcPct val="100000"/>
              </a:lnSpc>
              <a:spcBef>
                <a:spcPts val="5"/>
              </a:spcBef>
              <a:buFont typeface="Arial MT"/>
              <a:buChar char="•"/>
              <a:tabLst>
                <a:tab pos="355600" algn="l"/>
              </a:tabLst>
            </a:pPr>
            <a:r>
              <a:rPr sz="2000" spc="-5" dirty="0">
                <a:latin typeface="Times New Roman" panose="02020603050405020304"/>
                <a:cs typeface="Times New Roman" panose="02020603050405020304"/>
              </a:rPr>
              <a:t>Although most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cloud service </a:t>
            </a:r>
            <a:r>
              <a:rPr sz="2000" dirty="0">
                <a:latin typeface="Times New Roman" panose="02020603050405020304"/>
                <a:cs typeface="Times New Roman" panose="02020603050405020304"/>
              </a:rPr>
              <a:t>providers offer </a:t>
            </a:r>
            <a:r>
              <a:rPr sz="2000" spc="-5" dirty="0">
                <a:latin typeface="Times New Roman" panose="02020603050405020304"/>
                <a:cs typeface="Times New Roman" panose="02020603050405020304"/>
              </a:rPr>
              <a:t>enhanced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security,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consumers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might </a:t>
            </a:r>
            <a:r>
              <a:rPr sz="2000" b="1" spc="-5" dirty="0">
                <a:latin typeface="Times New Roman" panose="02020603050405020304"/>
                <a:cs typeface="Times New Roman" panose="02020603050405020304"/>
              </a:rPr>
              <a:t>not be willing </a:t>
            </a:r>
            <a:r>
              <a:rPr sz="2000" b="1" dirty="0">
                <a:latin typeface="Times New Roman" panose="02020603050405020304"/>
                <a:cs typeface="Times New Roman" panose="02020603050405020304"/>
              </a:rPr>
              <a:t>to transfer </a:t>
            </a:r>
            <a:r>
              <a:rPr sz="2000" spc="-5" dirty="0">
                <a:latin typeface="Times New Roman" panose="02020603050405020304"/>
                <a:cs typeface="Times New Roman" panose="02020603050405020304"/>
              </a:rPr>
              <a:t>control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their </a:t>
            </a:r>
            <a:r>
              <a:rPr sz="2000" dirty="0">
                <a:latin typeface="Times New Roman" panose="02020603050405020304"/>
                <a:cs typeface="Times New Roman" panose="02020603050405020304"/>
              </a:rPr>
              <a:t>business-critical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to the cloud.</a:t>
            </a:r>
            <a:endParaRPr sz="20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1162" rIns="0" bIns="0" rtlCol="0">
            <a:spAutoFit/>
          </a:bodyPr>
          <a:lstStyle/>
          <a:p>
            <a:pPr marL="2355850" marR="5080" indent="-1813560">
              <a:lnSpc>
                <a:spcPct val="101000"/>
              </a:lnSpc>
              <a:spcBef>
                <a:spcPts val="100"/>
              </a:spcBef>
            </a:pPr>
            <a:r>
              <a:rPr sz="2850" spc="5" dirty="0">
                <a:solidFill>
                  <a:srgbClr val="BE0000"/>
                </a:solidFill>
              </a:rPr>
              <a:t>Introduction</a:t>
            </a:r>
            <a:r>
              <a:rPr sz="2850" spc="15" dirty="0">
                <a:solidFill>
                  <a:srgbClr val="BE0000"/>
                </a:solidFill>
              </a:rPr>
              <a:t> </a:t>
            </a:r>
            <a:r>
              <a:rPr sz="2850" spc="10" dirty="0">
                <a:solidFill>
                  <a:srgbClr val="BE0000"/>
                </a:solidFill>
              </a:rPr>
              <a:t>to</a:t>
            </a:r>
            <a:r>
              <a:rPr sz="2850" spc="15" dirty="0">
                <a:solidFill>
                  <a:srgbClr val="BE0000"/>
                </a:solidFill>
              </a:rPr>
              <a:t> </a:t>
            </a:r>
            <a:r>
              <a:rPr sz="2850" spc="5" dirty="0">
                <a:solidFill>
                  <a:srgbClr val="BE0000"/>
                </a:solidFill>
              </a:rPr>
              <a:t>Information</a:t>
            </a:r>
            <a:r>
              <a:rPr sz="2850" spc="15" dirty="0">
                <a:solidFill>
                  <a:srgbClr val="BE0000"/>
                </a:solidFill>
              </a:rPr>
              <a:t> </a:t>
            </a:r>
            <a:r>
              <a:rPr sz="2850" spc="5" dirty="0">
                <a:solidFill>
                  <a:srgbClr val="BE0000"/>
                </a:solidFill>
              </a:rPr>
              <a:t>Storage </a:t>
            </a:r>
            <a:r>
              <a:rPr sz="2850" spc="-700" dirty="0">
                <a:solidFill>
                  <a:srgbClr val="BE0000"/>
                </a:solidFill>
              </a:rPr>
              <a:t> </a:t>
            </a:r>
            <a:r>
              <a:rPr sz="2850" spc="10" dirty="0">
                <a:solidFill>
                  <a:srgbClr val="BE0000"/>
                </a:solidFill>
              </a:rPr>
              <a:t>Management</a:t>
            </a:r>
            <a:endParaRPr sz="2850"/>
          </a:p>
        </p:txBody>
      </p:sp>
      <p:sp>
        <p:nvSpPr>
          <p:cNvPr id="3" name="object 3"/>
          <p:cNvSpPr txBox="1"/>
          <p:nvPr/>
        </p:nvSpPr>
        <p:spPr>
          <a:xfrm>
            <a:off x="478767" y="1214500"/>
            <a:ext cx="8440420" cy="4940300"/>
          </a:xfrm>
          <a:prstGeom prst="rect">
            <a:avLst/>
          </a:prstGeom>
        </p:spPr>
        <p:txBody>
          <a:bodyPr vert="horz" wrap="square" lIns="0" tIns="12700" rIns="0" bIns="0" rtlCol="0">
            <a:spAutoFit/>
          </a:bodyPr>
          <a:lstStyle/>
          <a:p>
            <a:pPr marL="321310" marR="12065" indent="-309245" algn="just">
              <a:lnSpc>
                <a:spcPct val="149000"/>
              </a:lnSpc>
              <a:spcBef>
                <a:spcPts val="100"/>
              </a:spcBef>
              <a:buFont typeface="Arial MT"/>
              <a:buChar char="•"/>
              <a:tabLst>
                <a:tab pos="321945" algn="l"/>
              </a:tabLst>
            </a:pPr>
            <a:r>
              <a:rPr sz="1800" dirty="0">
                <a:latin typeface="Times New Roman" panose="02020603050405020304"/>
                <a:cs typeface="Times New Roman" panose="02020603050405020304"/>
              </a:rPr>
              <a:t>Information </a:t>
            </a:r>
            <a:r>
              <a:rPr sz="1800" spc="-5" dirty="0">
                <a:latin typeface="Times New Roman" panose="02020603050405020304"/>
                <a:cs typeface="Times New Roman" panose="02020603050405020304"/>
              </a:rPr>
              <a:t>is increasingly important in </a:t>
            </a:r>
            <a:r>
              <a:rPr sz="1800" dirty="0">
                <a:latin typeface="Times New Roman" panose="02020603050405020304"/>
                <a:cs typeface="Times New Roman" panose="02020603050405020304"/>
              </a:rPr>
              <a:t>our daily </a:t>
            </a:r>
            <a:r>
              <a:rPr sz="1800" spc="-5" dirty="0">
                <a:latin typeface="Times New Roman" panose="02020603050405020304"/>
                <a:cs typeface="Times New Roman" panose="02020603050405020304"/>
              </a:rPr>
              <a:t>lives. We </a:t>
            </a:r>
            <a:r>
              <a:rPr sz="1800" dirty="0">
                <a:latin typeface="Times New Roman" panose="02020603050405020304"/>
                <a:cs typeface="Times New Roman" panose="02020603050405020304"/>
              </a:rPr>
              <a:t>have become </a:t>
            </a:r>
            <a:r>
              <a:rPr sz="1800" spc="-5" dirty="0">
                <a:latin typeface="Times New Roman" panose="02020603050405020304"/>
                <a:cs typeface="Times New Roman" panose="02020603050405020304"/>
              </a:rPr>
              <a:t>information </a:t>
            </a:r>
            <a:r>
              <a:rPr sz="1800" dirty="0">
                <a:latin typeface="Times New Roman" panose="02020603050405020304"/>
                <a:cs typeface="Times New Roman" panose="02020603050405020304"/>
              </a:rPr>
              <a:t> dependents of </a:t>
            </a:r>
            <a:r>
              <a:rPr sz="1800" spc="-5" dirty="0">
                <a:latin typeface="Times New Roman" panose="02020603050405020304"/>
                <a:cs typeface="Times New Roman" panose="02020603050405020304"/>
              </a:rPr>
              <a:t>the twenty-first century, living in an </a:t>
            </a:r>
            <a:r>
              <a:rPr sz="1800" dirty="0">
                <a:latin typeface="Times New Roman" panose="02020603050405020304"/>
                <a:cs typeface="Times New Roman" panose="02020603050405020304"/>
              </a:rPr>
              <a:t>on-command, on-demand </a:t>
            </a:r>
            <a:r>
              <a:rPr sz="1800" spc="-5" dirty="0">
                <a:latin typeface="Times New Roman" panose="02020603050405020304"/>
                <a:cs typeface="Times New Roman" panose="02020603050405020304"/>
              </a:rPr>
              <a:t>world that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means</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we </a:t>
            </a:r>
            <a:r>
              <a:rPr sz="1800" dirty="0">
                <a:latin typeface="Times New Roman" panose="02020603050405020304"/>
                <a:cs typeface="Times New Roman" panose="02020603050405020304"/>
              </a:rPr>
              <a:t>need </a:t>
            </a:r>
            <a:r>
              <a:rPr sz="1800" spc="-5" dirty="0">
                <a:latin typeface="Times New Roman" panose="02020603050405020304"/>
                <a:cs typeface="Times New Roman" panose="02020603050405020304"/>
              </a:rPr>
              <a:t>information when</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 where it is </a:t>
            </a:r>
            <a:r>
              <a:rPr sz="1800" dirty="0">
                <a:latin typeface="Times New Roman" panose="02020603050405020304"/>
                <a:cs typeface="Times New Roman" panose="02020603050405020304"/>
              </a:rPr>
              <a:t>required.</a:t>
            </a:r>
            <a:endParaRPr sz="1800">
              <a:latin typeface="Times New Roman" panose="02020603050405020304"/>
              <a:cs typeface="Times New Roman" panose="02020603050405020304"/>
            </a:endParaRPr>
          </a:p>
          <a:p>
            <a:pPr marL="321310" marR="5080" indent="-309245" algn="just">
              <a:lnSpc>
                <a:spcPct val="149000"/>
              </a:lnSpc>
              <a:buFont typeface="Arial MT"/>
              <a:buChar char="•"/>
              <a:tabLst>
                <a:tab pos="321945" algn="l"/>
              </a:tabLst>
            </a:pPr>
            <a:r>
              <a:rPr sz="1800" spc="-5" dirty="0">
                <a:latin typeface="Times New Roman" panose="02020603050405020304"/>
                <a:cs typeface="Times New Roman" panose="02020603050405020304"/>
              </a:rPr>
              <a:t>We access the </a:t>
            </a:r>
            <a:r>
              <a:rPr sz="1800" dirty="0">
                <a:latin typeface="Times New Roman" panose="02020603050405020304"/>
                <a:cs typeface="Times New Roman" panose="02020603050405020304"/>
              </a:rPr>
              <a:t>Internet </a:t>
            </a:r>
            <a:r>
              <a:rPr sz="1800" spc="-5" dirty="0">
                <a:latin typeface="Times New Roman" panose="02020603050405020304"/>
                <a:cs typeface="Times New Roman" panose="02020603050405020304"/>
              </a:rPr>
              <a:t>every </a:t>
            </a:r>
            <a:r>
              <a:rPr sz="1800" dirty="0">
                <a:latin typeface="Times New Roman" panose="02020603050405020304"/>
                <a:cs typeface="Times New Roman" panose="02020603050405020304"/>
              </a:rPr>
              <a:t>day </a:t>
            </a:r>
            <a:r>
              <a:rPr sz="1800" spc="-5" dirty="0">
                <a:latin typeface="Times New Roman" panose="02020603050405020304"/>
                <a:cs typeface="Times New Roman" panose="02020603050405020304"/>
              </a:rPr>
              <a:t>to </a:t>
            </a:r>
            <a:r>
              <a:rPr sz="1800" dirty="0">
                <a:latin typeface="Times New Roman" panose="02020603050405020304"/>
                <a:cs typeface="Times New Roman" panose="02020603050405020304"/>
              </a:rPr>
              <a:t>perform </a:t>
            </a:r>
            <a:r>
              <a:rPr sz="1800" spc="-5" dirty="0">
                <a:latin typeface="Times New Roman" panose="02020603050405020304"/>
                <a:cs typeface="Times New Roman" panose="02020603050405020304"/>
              </a:rPr>
              <a:t>searches, </a:t>
            </a:r>
            <a:r>
              <a:rPr sz="1800" dirty="0">
                <a:latin typeface="Times New Roman" panose="02020603050405020304"/>
                <a:cs typeface="Times New Roman" panose="02020603050405020304"/>
              </a:rPr>
              <a:t>participate </a:t>
            </a:r>
            <a:r>
              <a:rPr sz="1800" spc="-5" dirty="0">
                <a:latin typeface="Times New Roman" panose="02020603050405020304"/>
                <a:cs typeface="Times New Roman" panose="02020603050405020304"/>
              </a:rPr>
              <a:t>in social </a:t>
            </a:r>
            <a:r>
              <a:rPr sz="1800" dirty="0">
                <a:latin typeface="Times New Roman" panose="02020603050405020304"/>
                <a:cs typeface="Times New Roman" panose="02020603050405020304"/>
              </a:rPr>
              <a:t>networking,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send</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receive</a:t>
            </a:r>
            <a:r>
              <a:rPr sz="1800" spc="-5" dirty="0">
                <a:latin typeface="Times New Roman" panose="02020603050405020304"/>
                <a:cs typeface="Times New Roman" panose="02020603050405020304"/>
              </a:rPr>
              <a:t> e-mails,</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share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pictures</a:t>
            </a:r>
            <a:r>
              <a:rPr sz="1800" spc="-5" dirty="0">
                <a:latin typeface="Times New Roman" panose="02020603050405020304"/>
                <a:cs typeface="Times New Roman" panose="02020603050405020304"/>
              </a:rPr>
              <a:t> 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videos,</a:t>
            </a:r>
            <a:r>
              <a:rPr sz="1800" spc="-5" dirty="0">
                <a:latin typeface="Times New Roman" panose="02020603050405020304"/>
                <a:cs typeface="Times New Roman" panose="02020603050405020304"/>
              </a:rPr>
              <a:t> 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use</a:t>
            </a:r>
            <a:r>
              <a:rPr sz="1800" spc="-5" dirty="0">
                <a:latin typeface="Times New Roman" panose="02020603050405020304"/>
                <a:cs typeface="Times New Roman" panose="02020603050405020304"/>
              </a:rPr>
              <a:t> scores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other</a:t>
            </a:r>
            <a:r>
              <a:rPr sz="1800" spc="-5" dirty="0">
                <a:latin typeface="Times New Roman" panose="02020603050405020304"/>
                <a:cs typeface="Times New Roman" panose="02020603050405020304"/>
              </a:rPr>
              <a:t> applications.</a:t>
            </a:r>
            <a:endParaRPr sz="1800">
              <a:latin typeface="Times New Roman" panose="02020603050405020304"/>
              <a:cs typeface="Times New Roman" panose="02020603050405020304"/>
            </a:endParaRPr>
          </a:p>
          <a:p>
            <a:pPr marL="321310" marR="5715" indent="-309245" algn="just">
              <a:lnSpc>
                <a:spcPct val="149000"/>
              </a:lnSpc>
              <a:buFont typeface="Arial MT"/>
              <a:buChar char="•"/>
              <a:tabLst>
                <a:tab pos="321945" algn="l"/>
              </a:tabLst>
            </a:pPr>
            <a:r>
              <a:rPr sz="1800" spc="-5" dirty="0">
                <a:latin typeface="Times New Roman" panose="02020603050405020304"/>
                <a:cs typeface="Times New Roman" panose="02020603050405020304"/>
              </a:rPr>
              <a:t>Equipped with </a:t>
            </a:r>
            <a:r>
              <a:rPr sz="1800" dirty="0">
                <a:latin typeface="Times New Roman" panose="02020603050405020304"/>
                <a:cs typeface="Times New Roman" panose="02020603050405020304"/>
              </a:rPr>
              <a:t>a growing number of </a:t>
            </a:r>
            <a:r>
              <a:rPr sz="1800" spc="-5" dirty="0">
                <a:latin typeface="Times New Roman" panose="02020603050405020304"/>
                <a:cs typeface="Times New Roman" panose="02020603050405020304"/>
              </a:rPr>
              <a:t>content-generating </a:t>
            </a:r>
            <a:r>
              <a:rPr sz="1800" dirty="0">
                <a:latin typeface="Times New Roman" panose="02020603050405020304"/>
                <a:cs typeface="Times New Roman" panose="02020603050405020304"/>
              </a:rPr>
              <a:t>devices, </a:t>
            </a:r>
            <a:r>
              <a:rPr sz="1800" spc="-5" dirty="0">
                <a:latin typeface="Times New Roman" panose="02020603050405020304"/>
                <a:cs typeface="Times New Roman" panose="02020603050405020304"/>
              </a:rPr>
              <a:t>more information is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created</a:t>
            </a:r>
            <a:r>
              <a:rPr sz="1800" dirty="0">
                <a:latin typeface="Times New Roman" panose="02020603050405020304"/>
                <a:cs typeface="Times New Roman" panose="02020603050405020304"/>
              </a:rPr>
              <a:t> by</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individuals</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than</a:t>
            </a:r>
            <a:r>
              <a:rPr sz="1800" dirty="0">
                <a:latin typeface="Times New Roman" panose="02020603050405020304"/>
                <a:cs typeface="Times New Roman" panose="02020603050405020304"/>
              </a:rPr>
              <a:t> by</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organizations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(including</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business,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governments,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non-profits</a:t>
            </a:r>
            <a:r>
              <a:rPr sz="1800" spc="-5" dirty="0">
                <a:latin typeface="Times New Roman" panose="02020603050405020304"/>
                <a:cs typeface="Times New Roman" panose="02020603050405020304"/>
              </a:rPr>
              <a:t> and so </a:t>
            </a:r>
            <a:r>
              <a:rPr sz="1800" dirty="0">
                <a:latin typeface="Times New Roman" panose="02020603050405020304"/>
                <a:cs typeface="Times New Roman" panose="02020603050405020304"/>
              </a:rPr>
              <a:t>on).</a:t>
            </a:r>
            <a:endParaRPr sz="1800">
              <a:latin typeface="Times New Roman" panose="02020603050405020304"/>
              <a:cs typeface="Times New Roman" panose="02020603050405020304"/>
            </a:endParaRPr>
          </a:p>
          <a:p>
            <a:pPr marL="321310" marR="8890" indent="-309245" algn="just">
              <a:lnSpc>
                <a:spcPct val="149000"/>
              </a:lnSpc>
              <a:buFont typeface="Arial MT"/>
              <a:buChar char="•"/>
              <a:tabLst>
                <a:tab pos="321945" algn="l"/>
              </a:tabLst>
            </a:pPr>
            <a:r>
              <a:rPr sz="1800" dirty="0">
                <a:latin typeface="Times New Roman" panose="02020603050405020304"/>
                <a:cs typeface="Times New Roman" panose="02020603050405020304"/>
              </a:rPr>
              <a:t>Information </a:t>
            </a:r>
            <a:r>
              <a:rPr sz="1800" spc="-5" dirty="0">
                <a:latin typeface="Times New Roman" panose="02020603050405020304"/>
                <a:cs typeface="Times New Roman" panose="02020603050405020304"/>
              </a:rPr>
              <a:t>created </a:t>
            </a:r>
            <a:r>
              <a:rPr sz="1800" dirty="0">
                <a:latin typeface="Times New Roman" panose="02020603050405020304"/>
                <a:cs typeface="Times New Roman" panose="02020603050405020304"/>
              </a:rPr>
              <a:t>by </a:t>
            </a:r>
            <a:r>
              <a:rPr sz="1800" spc="-5" dirty="0">
                <a:latin typeface="Times New Roman" panose="02020603050405020304"/>
                <a:cs typeface="Times New Roman" panose="02020603050405020304"/>
              </a:rPr>
              <a:t>individuals </a:t>
            </a:r>
            <a:r>
              <a:rPr sz="1800" dirty="0">
                <a:latin typeface="Times New Roman" panose="02020603050405020304"/>
                <a:cs typeface="Times New Roman" panose="02020603050405020304"/>
              </a:rPr>
              <a:t>gains value </a:t>
            </a:r>
            <a:r>
              <a:rPr sz="1800" spc="-5" dirty="0">
                <a:latin typeface="Times New Roman" panose="02020603050405020304"/>
                <a:cs typeface="Times New Roman" panose="02020603050405020304"/>
              </a:rPr>
              <a:t>when shared with </a:t>
            </a:r>
            <a:r>
              <a:rPr sz="1800" dirty="0">
                <a:latin typeface="Times New Roman" panose="02020603050405020304"/>
                <a:cs typeface="Times New Roman" panose="02020603050405020304"/>
              </a:rPr>
              <a:t>others. </a:t>
            </a:r>
            <a:r>
              <a:rPr sz="1800" spc="-5" dirty="0">
                <a:latin typeface="Times New Roman" panose="02020603050405020304"/>
                <a:cs typeface="Times New Roman" panose="02020603050405020304"/>
              </a:rPr>
              <a:t>When created,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information</a:t>
            </a:r>
            <a:r>
              <a:rPr sz="1800" dirty="0">
                <a:latin typeface="Times New Roman" panose="02020603050405020304"/>
                <a:cs typeface="Times New Roman" panose="02020603050405020304"/>
              </a:rPr>
              <a:t> resides</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locally</a:t>
            </a:r>
            <a:r>
              <a:rPr sz="1800" dirty="0">
                <a:latin typeface="Times New Roman" panose="02020603050405020304"/>
                <a:cs typeface="Times New Roman" panose="02020603050405020304"/>
              </a:rPr>
              <a:t> on</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devices,</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such</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as</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cell</a:t>
            </a:r>
            <a:r>
              <a:rPr sz="1800" dirty="0">
                <a:latin typeface="Times New Roman" panose="02020603050405020304"/>
                <a:cs typeface="Times New Roman" panose="02020603050405020304"/>
              </a:rPr>
              <a:t> phones,</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smartphones,</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tablets,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cameras,</a:t>
            </a:r>
            <a:r>
              <a:rPr sz="1800" spc="2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2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laptops.</a:t>
            </a:r>
            <a:r>
              <a:rPr sz="1800" spc="2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To</a:t>
            </a:r>
            <a:r>
              <a:rPr sz="1800" spc="250" dirty="0">
                <a:latin typeface="Times New Roman" panose="02020603050405020304"/>
                <a:cs typeface="Times New Roman" panose="02020603050405020304"/>
              </a:rPr>
              <a:t> </a:t>
            </a:r>
            <a:r>
              <a:rPr sz="1800" dirty="0">
                <a:latin typeface="Times New Roman" panose="02020603050405020304"/>
                <a:cs typeface="Times New Roman" panose="02020603050405020304"/>
              </a:rPr>
              <a:t>be</a:t>
            </a:r>
            <a:r>
              <a:rPr sz="1800" spc="25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shared,</a:t>
            </a:r>
            <a:r>
              <a:rPr sz="1800" spc="26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this</a:t>
            </a:r>
            <a:r>
              <a:rPr sz="1800" spc="2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information</a:t>
            </a:r>
            <a:r>
              <a:rPr sz="1800" spc="250" dirty="0">
                <a:latin typeface="Times New Roman" panose="02020603050405020304"/>
                <a:cs typeface="Times New Roman" panose="02020603050405020304"/>
              </a:rPr>
              <a:t> </a:t>
            </a:r>
            <a:r>
              <a:rPr sz="1800" dirty="0">
                <a:latin typeface="Times New Roman" panose="02020603050405020304"/>
                <a:cs typeface="Times New Roman" panose="02020603050405020304"/>
              </a:rPr>
              <a:t>needs</a:t>
            </a:r>
            <a:r>
              <a:rPr sz="1800" spc="25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to</a:t>
            </a:r>
            <a:r>
              <a:rPr sz="1800" spc="250" dirty="0">
                <a:latin typeface="Times New Roman" panose="02020603050405020304"/>
                <a:cs typeface="Times New Roman" panose="02020603050405020304"/>
              </a:rPr>
              <a:t> </a:t>
            </a:r>
            <a:r>
              <a:rPr sz="1800" dirty="0">
                <a:latin typeface="Times New Roman" panose="02020603050405020304"/>
                <a:cs typeface="Times New Roman" panose="02020603050405020304"/>
              </a:rPr>
              <a:t>be</a:t>
            </a:r>
            <a:r>
              <a:rPr sz="1800" spc="254" dirty="0">
                <a:latin typeface="Times New Roman" panose="02020603050405020304"/>
                <a:cs typeface="Times New Roman" panose="02020603050405020304"/>
              </a:rPr>
              <a:t> </a:t>
            </a:r>
            <a:r>
              <a:rPr sz="1800" dirty="0">
                <a:latin typeface="Times New Roman" panose="02020603050405020304"/>
                <a:cs typeface="Times New Roman" panose="02020603050405020304"/>
              </a:rPr>
              <a:t>uploaded</a:t>
            </a:r>
            <a:r>
              <a:rPr sz="1800" spc="26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to</a:t>
            </a:r>
            <a:r>
              <a:rPr sz="1800" spc="2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central </a:t>
            </a:r>
            <a:r>
              <a:rPr sz="1800" spc="-440" dirty="0">
                <a:latin typeface="Times New Roman" panose="02020603050405020304"/>
                <a:cs typeface="Times New Roman" panose="02020603050405020304"/>
              </a:rPr>
              <a:t> </a:t>
            </a:r>
            <a:r>
              <a:rPr sz="1800" dirty="0">
                <a:latin typeface="Times New Roman" panose="02020603050405020304"/>
                <a:cs typeface="Times New Roman" panose="02020603050405020304"/>
              </a:rPr>
              <a:t>data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repositories (data </a:t>
            </a:r>
            <a:r>
              <a:rPr sz="1800" spc="-5" dirty="0">
                <a:latin typeface="Times New Roman" panose="02020603050405020304"/>
                <a:cs typeface="Times New Roman" panose="02020603050405020304"/>
              </a:rPr>
              <a:t>centers) </a:t>
            </a:r>
            <a:r>
              <a:rPr sz="1800" dirty="0">
                <a:latin typeface="Times New Roman" panose="02020603050405020304"/>
                <a:cs typeface="Times New Roman" panose="02020603050405020304"/>
              </a:rPr>
              <a:t>via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networks.</a:t>
            </a:r>
            <a:endParaRPr sz="1800">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576323"/>
            <a:ext cx="8201659" cy="4142104"/>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Cloud service </a:t>
            </a:r>
            <a:r>
              <a:rPr sz="2200" dirty="0">
                <a:latin typeface="Times New Roman" panose="02020603050405020304"/>
                <a:cs typeface="Times New Roman" panose="02020603050405020304"/>
              </a:rPr>
              <a:t>providers </a:t>
            </a:r>
            <a:r>
              <a:rPr sz="2200" spc="-5" dirty="0">
                <a:latin typeface="Times New Roman" panose="02020603050405020304"/>
                <a:cs typeface="Times New Roman" panose="02020603050405020304"/>
              </a:rPr>
              <a:t>might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multiple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centers located in </a:t>
            </a:r>
            <a:r>
              <a:rPr sz="2200" dirty="0">
                <a:latin typeface="Times New Roman" panose="02020603050405020304"/>
                <a:cs typeface="Times New Roman" panose="02020603050405020304"/>
              </a:rPr>
              <a:t> different </a:t>
            </a:r>
            <a:r>
              <a:rPr sz="2200" spc="-5" dirty="0">
                <a:latin typeface="Times New Roman" panose="02020603050405020304"/>
                <a:cs typeface="Times New Roman" panose="02020603050405020304"/>
              </a:rPr>
              <a:t>countries to </a:t>
            </a:r>
            <a:r>
              <a:rPr sz="2200" dirty="0">
                <a:latin typeface="Times New Roman" panose="02020603050405020304"/>
                <a:cs typeface="Times New Roman" panose="02020603050405020304"/>
              </a:rPr>
              <a:t>provide </a:t>
            </a:r>
            <a:r>
              <a:rPr sz="2200" spc="-5" dirty="0">
                <a:latin typeface="Times New Roman" panose="02020603050405020304"/>
                <a:cs typeface="Times New Roman" panose="02020603050405020304"/>
              </a:rPr>
              <a:t>cloud services. They might </a:t>
            </a:r>
            <a:r>
              <a:rPr sz="2200" dirty="0">
                <a:latin typeface="Times New Roman" panose="02020603050405020304"/>
                <a:cs typeface="Times New Roman" panose="02020603050405020304"/>
              </a:rPr>
              <a:t>replicate or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move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across these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centers to </a:t>
            </a:r>
            <a:r>
              <a:rPr sz="2200" b="1" spc="-5" dirty="0">
                <a:latin typeface="Times New Roman" panose="02020603050405020304"/>
                <a:cs typeface="Times New Roman" panose="02020603050405020304"/>
              </a:rPr>
              <a:t>ensure high </a:t>
            </a:r>
            <a:r>
              <a:rPr sz="2200" b="1" dirty="0">
                <a:latin typeface="Times New Roman" panose="02020603050405020304"/>
                <a:cs typeface="Times New Roman" panose="02020603050405020304"/>
              </a:rPr>
              <a:t>availability and </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load</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distribution</a:t>
            </a:r>
            <a:endParaRPr sz="2200">
              <a:latin typeface="Times New Roman" panose="02020603050405020304"/>
              <a:cs typeface="Times New Roman" panose="02020603050405020304"/>
            </a:endParaRPr>
          </a:p>
          <a:p>
            <a:pPr marL="313690" marR="8255" indent="-301625" algn="just">
              <a:lnSpc>
                <a:spcPct val="100000"/>
              </a:lnSpc>
              <a:spcBef>
                <a:spcPts val="335"/>
              </a:spcBef>
              <a:buFont typeface="Arial MT"/>
              <a:buChar char="•"/>
              <a:tabLst>
                <a:tab pos="314325" algn="l"/>
              </a:tabLst>
            </a:pPr>
            <a:r>
              <a:rPr sz="2200" spc="-5" dirty="0">
                <a:latin typeface="Times New Roman" panose="02020603050405020304"/>
                <a:cs typeface="Times New Roman" panose="02020603050405020304"/>
              </a:rPr>
              <a:t>Consumers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dirty="0">
                <a:latin typeface="Times New Roman" panose="02020603050405020304"/>
                <a:cs typeface="Times New Roman" panose="02020603050405020304"/>
              </a:rPr>
              <a:t> 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dirty="0">
                <a:latin typeface="Times New Roman" panose="02020603050405020304"/>
                <a:cs typeface="Times New Roman" panose="02020603050405020304"/>
              </a:rPr>
              <a:t> 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know</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which</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country</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a:t>
            </a:r>
            <a:r>
              <a:rPr sz="2200" dirty="0">
                <a:latin typeface="Times New Roman" panose="02020603050405020304"/>
                <a:cs typeface="Times New Roman" panose="02020603050405020304"/>
              </a:rPr>
              <a:t> data</a:t>
            </a:r>
            <a:r>
              <a:rPr sz="2200" spc="55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stored. Some cloud service </a:t>
            </a:r>
            <a:r>
              <a:rPr sz="2200" dirty="0">
                <a:latin typeface="Times New Roman" panose="02020603050405020304"/>
                <a:cs typeface="Times New Roman" panose="02020603050405020304"/>
              </a:rPr>
              <a:t>providers </a:t>
            </a:r>
            <a:r>
              <a:rPr sz="2200" spc="-5" dirty="0">
                <a:latin typeface="Times New Roman" panose="02020603050405020304"/>
                <a:cs typeface="Times New Roman" panose="02020603050405020304"/>
              </a:rPr>
              <a:t>allow consumers </a:t>
            </a:r>
            <a:r>
              <a:rPr sz="2200" b="1" dirty="0">
                <a:latin typeface="Times New Roman" panose="02020603050405020304"/>
                <a:cs typeface="Times New Roman" panose="02020603050405020304"/>
              </a:rPr>
              <a:t>to </a:t>
            </a:r>
            <a:r>
              <a:rPr sz="2200" b="1" spc="-5" dirty="0">
                <a:latin typeface="Times New Roman" panose="02020603050405020304"/>
                <a:cs typeface="Times New Roman" panose="02020603050405020304"/>
              </a:rPr>
              <a:t>select </a:t>
            </a:r>
            <a:r>
              <a:rPr sz="2200" b="1" dirty="0">
                <a:latin typeface="Times New Roman" panose="02020603050405020304"/>
                <a:cs typeface="Times New Roman" panose="02020603050405020304"/>
              </a:rPr>
              <a:t>the </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location</a:t>
            </a:r>
            <a:r>
              <a:rPr sz="2200" b="1" spc="-1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for </a:t>
            </a:r>
            <a:r>
              <a:rPr sz="2200" b="1" spc="-5" dirty="0">
                <a:latin typeface="Times New Roman" panose="02020603050405020304"/>
                <a:cs typeface="Times New Roman" panose="02020603050405020304"/>
              </a:rPr>
              <a:t>storing </a:t>
            </a:r>
            <a:r>
              <a:rPr sz="2200" b="1" dirty="0">
                <a:latin typeface="Times New Roman" panose="02020603050405020304"/>
                <a:cs typeface="Times New Roman" panose="02020603050405020304"/>
              </a:rPr>
              <a:t>their</a:t>
            </a:r>
            <a:r>
              <a:rPr sz="2200" b="1" spc="-5" dirty="0">
                <a:latin typeface="Times New Roman" panose="02020603050405020304"/>
                <a:cs typeface="Times New Roman" panose="02020603050405020304"/>
              </a:rPr>
              <a:t> data..</a:t>
            </a:r>
            <a:endParaRPr sz="2200">
              <a:latin typeface="Times New Roman" panose="02020603050405020304"/>
              <a:cs typeface="Times New Roman" panose="02020603050405020304"/>
            </a:endParaRPr>
          </a:p>
          <a:p>
            <a:pPr marL="313690" marR="6985" indent="-301625" algn="just">
              <a:lnSpc>
                <a:spcPct val="100000"/>
              </a:lnSpc>
              <a:spcBef>
                <a:spcPts val="435"/>
              </a:spcBef>
              <a:buFont typeface="Arial MT"/>
              <a:buChar char="•"/>
              <a:tabLst>
                <a:tab pos="314325" algn="l"/>
              </a:tabLst>
            </a:pPr>
            <a:r>
              <a:rPr sz="2200" spc="-5" dirty="0">
                <a:latin typeface="Times New Roman" panose="02020603050405020304"/>
                <a:cs typeface="Times New Roman" panose="02020603050405020304"/>
              </a:rPr>
              <a:t>Cloud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dirty="0">
                <a:latin typeface="Times New Roman" panose="02020603050405020304"/>
                <a:cs typeface="Times New Roman" panose="02020603050405020304"/>
              </a:rPr>
              <a:t> be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a:t>
            </a:r>
            <a:r>
              <a:rPr sz="2200" dirty="0">
                <a:latin typeface="Times New Roman" panose="02020603050405020304"/>
                <a:cs typeface="Times New Roman" panose="02020603050405020304"/>
              </a:rPr>
              <a:t> from</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anywhere</a:t>
            </a:r>
            <a:r>
              <a:rPr sz="2200" dirty="0">
                <a:latin typeface="Times New Roman" panose="02020603050405020304"/>
                <a:cs typeface="Times New Roman" panose="02020603050405020304"/>
              </a:rPr>
              <a:t> via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network.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However, </a:t>
            </a:r>
            <a:r>
              <a:rPr sz="2200" dirty="0">
                <a:latin typeface="Times New Roman" panose="02020603050405020304"/>
                <a:cs typeface="Times New Roman" panose="02020603050405020304"/>
              </a:rPr>
              <a:t>network </a:t>
            </a:r>
            <a:r>
              <a:rPr sz="2200" spc="-5" dirty="0">
                <a:latin typeface="Times New Roman" panose="02020603050405020304"/>
                <a:cs typeface="Times New Roman" panose="02020603050405020304"/>
              </a:rPr>
              <a:t>latency increases when the cloud infrastructure is </a:t>
            </a:r>
            <a:r>
              <a:rPr sz="2200" dirty="0">
                <a:latin typeface="Times New Roman" panose="02020603050405020304"/>
                <a:cs typeface="Times New Roman" panose="02020603050405020304"/>
              </a:rPr>
              <a:t> not </a:t>
            </a:r>
            <a:r>
              <a:rPr sz="2200" spc="-5" dirty="0">
                <a:latin typeface="Times New Roman" panose="02020603050405020304"/>
                <a:cs typeface="Times New Roman" panose="02020603050405020304"/>
              </a:rPr>
              <a:t>close to the access </a:t>
            </a:r>
            <a:r>
              <a:rPr sz="2200" dirty="0">
                <a:latin typeface="Times New Roman" panose="02020603050405020304"/>
                <a:cs typeface="Times New Roman" panose="02020603050405020304"/>
              </a:rPr>
              <a:t>point. A </a:t>
            </a:r>
            <a:r>
              <a:rPr sz="2200" b="1" spc="-5" dirty="0">
                <a:latin typeface="Times New Roman" panose="02020603050405020304"/>
                <a:cs typeface="Times New Roman" panose="02020603050405020304"/>
              </a:rPr>
              <a:t>high network latency </a:t>
            </a:r>
            <a:r>
              <a:rPr sz="2200" spc="-5" dirty="0">
                <a:latin typeface="Times New Roman" panose="02020603050405020304"/>
                <a:cs typeface="Times New Roman" panose="02020603050405020304"/>
              </a:rPr>
              <a:t>can either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increase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a:t>
            </a:r>
            <a:r>
              <a:rPr sz="2200" dirty="0">
                <a:latin typeface="Times New Roman" panose="02020603050405020304"/>
                <a:cs typeface="Times New Roman" panose="02020603050405020304"/>
              </a:rPr>
              <a:t> response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time</a:t>
            </a:r>
            <a:r>
              <a:rPr sz="2200" dirty="0">
                <a:latin typeface="Times New Roman" panose="02020603050405020304"/>
                <a:cs typeface="Times New Roman" panose="02020603050405020304"/>
              </a:rPr>
              <a:t> 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cause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timeout.</a:t>
            </a:r>
            <a:endParaRPr sz="2200">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966723"/>
            <a:ext cx="8207375" cy="4475480"/>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Another challenge is that </a:t>
            </a:r>
            <a:r>
              <a:rPr sz="2200" b="1" spc="-5" dirty="0">
                <a:latin typeface="Times New Roman" panose="02020603050405020304"/>
                <a:cs typeface="Times New Roman" panose="02020603050405020304"/>
              </a:rPr>
              <a:t>cloud platform services </a:t>
            </a:r>
            <a:r>
              <a:rPr sz="2200" b="1" dirty="0">
                <a:latin typeface="Times New Roman" panose="02020603050405020304"/>
                <a:cs typeface="Times New Roman" panose="02020603050405020304"/>
              </a:rPr>
              <a:t>may </a:t>
            </a:r>
            <a:r>
              <a:rPr sz="2200" b="1" spc="-5" dirty="0">
                <a:latin typeface="Times New Roman" panose="02020603050405020304"/>
                <a:cs typeface="Times New Roman" panose="02020603050405020304"/>
              </a:rPr>
              <a:t>not support </a:t>
            </a:r>
            <a:r>
              <a:rPr sz="2200" b="1"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consumers’desired</a:t>
            </a:r>
            <a:r>
              <a:rPr sz="2200" b="1" dirty="0">
                <a:latin typeface="Times New Roman" panose="02020603050405020304"/>
                <a:cs typeface="Times New Roman" panose="02020603050405020304"/>
              </a:rPr>
              <a:t> applications</a:t>
            </a:r>
            <a:r>
              <a:rPr sz="2200" dirty="0">
                <a:latin typeface="Times New Roman" panose="02020603050405020304"/>
                <a:cs typeface="Times New Roman" panose="02020603050405020304"/>
              </a:rPr>
              <a: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For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example,</a:t>
            </a:r>
            <a:r>
              <a:rPr sz="2200" dirty="0">
                <a:latin typeface="Times New Roman" panose="02020603050405020304"/>
                <a:cs typeface="Times New Roman" panose="02020603050405020304"/>
              </a:rPr>
              <a:t> 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dirty="0">
                <a:latin typeface="Times New Roman" panose="02020603050405020304"/>
                <a:cs typeface="Times New Roman" panose="02020603050405020304"/>
              </a:rPr>
              <a:t> provider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might</a:t>
            </a:r>
            <a:r>
              <a:rPr sz="2200" dirty="0">
                <a:latin typeface="Times New Roman" panose="02020603050405020304"/>
                <a:cs typeface="Times New Roman" panose="02020603050405020304"/>
              </a:rPr>
              <a:t> 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able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support</a:t>
            </a:r>
            <a:r>
              <a:rPr sz="2200" dirty="0">
                <a:latin typeface="Times New Roman" panose="02020603050405020304"/>
                <a:cs typeface="Times New Roman" panose="02020603050405020304"/>
              </a:rPr>
              <a:t> highly</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specialized</a:t>
            </a:r>
            <a:r>
              <a:rPr sz="2200" dirty="0">
                <a:latin typeface="Times New Roman" panose="02020603050405020304"/>
                <a:cs typeface="Times New Roman" panose="02020603050405020304"/>
              </a:rPr>
              <a:t> 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proprietary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environments, such as compatible OSs and </a:t>
            </a:r>
            <a:r>
              <a:rPr sz="2200" dirty="0">
                <a:latin typeface="Times New Roman" panose="02020603050405020304"/>
                <a:cs typeface="Times New Roman" panose="02020603050405020304"/>
              </a:rPr>
              <a:t>preferred programming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languages, </a:t>
            </a:r>
            <a:r>
              <a:rPr sz="2200" dirty="0">
                <a:latin typeface="Times New Roman" panose="02020603050405020304"/>
                <a:cs typeface="Times New Roman" panose="02020603050405020304"/>
              </a:rPr>
              <a:t>required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develop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run </a:t>
            </a:r>
            <a:r>
              <a:rPr sz="2200" spc="-5" dirty="0">
                <a:latin typeface="Times New Roman" panose="02020603050405020304"/>
                <a:cs typeface="Times New Roman" panose="02020603050405020304"/>
              </a:rPr>
              <a:t>the consumer’s application.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Also,</a:t>
            </a:r>
            <a:r>
              <a:rPr sz="2200" dirty="0">
                <a:latin typeface="Times New Roman" panose="02020603050405020304"/>
                <a:cs typeface="Times New Roman" panose="02020603050405020304"/>
              </a:rPr>
              <a:t> 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mismatch</a:t>
            </a:r>
            <a:r>
              <a:rPr sz="2200" dirty="0">
                <a:latin typeface="Times New Roman" panose="02020603050405020304"/>
                <a:cs typeface="Times New Roman" panose="02020603050405020304"/>
              </a:rPr>
              <a:t> between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hypervisors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could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impact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migration</a:t>
            </a:r>
            <a:r>
              <a:rPr sz="2200" dirty="0">
                <a:latin typeface="Times New Roman" panose="02020603050405020304"/>
                <a:cs typeface="Times New Roman" panose="02020603050405020304"/>
              </a:rPr>
              <a:t> of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5" dirty="0">
                <a:latin typeface="Times New Roman" panose="02020603050405020304"/>
                <a:cs typeface="Times New Roman" panose="02020603050405020304"/>
              </a:rPr>
              <a:t> machines into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between </a:t>
            </a:r>
            <a:r>
              <a:rPr sz="2200" spc="-5" dirty="0">
                <a:latin typeface="Times New Roman" panose="02020603050405020304"/>
                <a:cs typeface="Times New Roman" panose="02020603050405020304"/>
              </a:rPr>
              <a:t>clouds.</a:t>
            </a:r>
            <a:endParaRPr sz="2200">
              <a:latin typeface="Times New Roman" panose="02020603050405020304"/>
              <a:cs typeface="Times New Roman" panose="02020603050405020304"/>
            </a:endParaRPr>
          </a:p>
          <a:p>
            <a:pPr>
              <a:lnSpc>
                <a:spcPct val="100000"/>
              </a:lnSpc>
              <a:spcBef>
                <a:spcPts val="5"/>
              </a:spcBef>
              <a:buFont typeface="Arial MT"/>
              <a:buChar char="•"/>
            </a:pPr>
            <a:endParaRPr sz="2950">
              <a:latin typeface="Times New Roman" panose="02020603050405020304"/>
              <a:cs typeface="Times New Roman" panose="02020603050405020304"/>
            </a:endParaRPr>
          </a:p>
          <a:p>
            <a:pPr marL="313690" marR="8255" indent="-301625" algn="just">
              <a:lnSpc>
                <a:spcPct val="100000"/>
              </a:lnSpc>
              <a:buFont typeface="Arial MT"/>
              <a:buChar char="•"/>
              <a:tabLst>
                <a:tab pos="314325" algn="l"/>
              </a:tabLst>
            </a:pPr>
            <a:r>
              <a:rPr sz="2200" spc="-5" dirty="0">
                <a:latin typeface="Times New Roman" panose="02020603050405020304"/>
                <a:cs typeface="Times New Roman" panose="02020603050405020304"/>
              </a:rPr>
              <a:t>Another challenge is </a:t>
            </a:r>
            <a:r>
              <a:rPr sz="2200" b="1" dirty="0">
                <a:latin typeface="Times New Roman" panose="02020603050405020304"/>
                <a:cs typeface="Times New Roman" panose="02020603050405020304"/>
              </a:rPr>
              <a:t>vendor </a:t>
            </a:r>
            <a:r>
              <a:rPr sz="2200" b="1" spc="-5" dirty="0">
                <a:latin typeface="Times New Roman" panose="02020603050405020304"/>
                <a:cs typeface="Times New Roman" panose="02020603050405020304"/>
              </a:rPr>
              <a:t>lock-in</a:t>
            </a:r>
            <a:r>
              <a:rPr sz="2200" spc="-5" dirty="0">
                <a:latin typeface="Times New Roman" panose="02020603050405020304"/>
                <a:cs typeface="Times New Roman" panose="02020603050405020304"/>
              </a:rPr>
              <a:t>: the </a:t>
            </a:r>
            <a:r>
              <a:rPr sz="2200" dirty="0">
                <a:latin typeface="Times New Roman" panose="02020603050405020304"/>
                <a:cs typeface="Times New Roman" panose="02020603050405020304"/>
              </a:rPr>
              <a:t>difficulty for </a:t>
            </a:r>
            <a:r>
              <a:rPr sz="2200" spc="-5" dirty="0">
                <a:latin typeface="Times New Roman" panose="02020603050405020304"/>
                <a:cs typeface="Times New Roman" panose="02020603050405020304"/>
              </a:rPr>
              <a:t>consumers to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change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dirty="0">
                <a:latin typeface="Times New Roman" panose="02020603050405020304"/>
                <a:cs typeface="Times New Roman" panose="02020603050405020304"/>
              </a:rPr>
              <a:t> provider.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lack</a:t>
            </a:r>
            <a:r>
              <a:rPr sz="2200" dirty="0">
                <a:latin typeface="Times New Roman" panose="02020603050405020304"/>
                <a:cs typeface="Times New Roman" panose="02020603050405020304"/>
              </a:rPr>
              <a:t> of</a:t>
            </a:r>
            <a:r>
              <a:rPr sz="2200" spc="55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interoperability </a:t>
            </a:r>
            <a:r>
              <a:rPr sz="2200" dirty="0">
                <a:latin typeface="Times New Roman" panose="02020603050405020304"/>
                <a:cs typeface="Times New Roman" panose="02020603050405020304"/>
              </a:rPr>
              <a:t> between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APIs</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different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dirty="0">
                <a:latin typeface="Times New Roman" panose="02020603050405020304"/>
                <a:cs typeface="Times New Roman" panose="02020603050405020304"/>
              </a:rPr>
              <a:t> providers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could</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also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 complexity and </a:t>
            </a:r>
            <a:r>
              <a:rPr sz="2200" dirty="0">
                <a:latin typeface="Times New Roman" panose="02020603050405020304"/>
                <a:cs typeface="Times New Roman" panose="02020603050405020304"/>
              </a:rPr>
              <a:t>high </a:t>
            </a:r>
            <a:r>
              <a:rPr sz="2200" spc="-5" dirty="0">
                <a:latin typeface="Times New Roman" panose="02020603050405020304"/>
                <a:cs typeface="Times New Roman" panose="02020603050405020304"/>
              </a:rPr>
              <a:t>migration costs when moving </a:t>
            </a:r>
            <a:r>
              <a:rPr sz="2200" dirty="0">
                <a:latin typeface="Times New Roman" panose="02020603050405020304"/>
                <a:cs typeface="Times New Roman" panose="02020603050405020304"/>
              </a:rPr>
              <a:t>from one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provider </a:t>
            </a:r>
            <a:r>
              <a:rPr sz="2200" spc="-5" dirty="0">
                <a:latin typeface="Times New Roman" panose="02020603050405020304"/>
                <a:cs typeface="Times New Roman" panose="02020603050405020304"/>
              </a:rPr>
              <a:t>to another.</a:t>
            </a:r>
            <a:endParaRPr sz="2200">
              <a:latin typeface="Times New Roman" panose="02020603050405020304"/>
              <a:cs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501" y="574294"/>
            <a:ext cx="433260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E0000"/>
                </a:solidFill>
              </a:rPr>
              <a:t>Challenges</a:t>
            </a:r>
            <a:r>
              <a:rPr spc="-50" dirty="0">
                <a:solidFill>
                  <a:srgbClr val="BE0000"/>
                </a:solidFill>
              </a:rPr>
              <a:t> </a:t>
            </a:r>
            <a:r>
              <a:rPr spc="-5" dirty="0">
                <a:solidFill>
                  <a:srgbClr val="BE0000"/>
                </a:solidFill>
              </a:rPr>
              <a:t>for</a:t>
            </a:r>
            <a:r>
              <a:rPr spc="-40" dirty="0">
                <a:solidFill>
                  <a:srgbClr val="BE0000"/>
                </a:solidFill>
              </a:rPr>
              <a:t> </a:t>
            </a:r>
            <a:r>
              <a:rPr spc="-5" dirty="0">
                <a:solidFill>
                  <a:srgbClr val="BE0000"/>
                </a:solidFill>
              </a:rPr>
              <a:t>Providers</a:t>
            </a:r>
            <a:endParaRPr spc="-5" dirty="0">
              <a:solidFill>
                <a:srgbClr val="BE0000"/>
              </a:solidFill>
            </a:endParaRPr>
          </a:p>
        </p:txBody>
      </p:sp>
      <p:sp>
        <p:nvSpPr>
          <p:cNvPr id="3" name="object 3"/>
          <p:cNvSpPr txBox="1"/>
          <p:nvPr/>
        </p:nvSpPr>
        <p:spPr>
          <a:xfrm>
            <a:off x="486400" y="1119123"/>
            <a:ext cx="8209915" cy="4866005"/>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Cloud service </a:t>
            </a:r>
            <a:r>
              <a:rPr sz="2200" dirty="0">
                <a:latin typeface="Times New Roman" panose="02020603050405020304"/>
                <a:cs typeface="Times New Roman" panose="02020603050405020304"/>
              </a:rPr>
              <a:t>providers usually publish a </a:t>
            </a:r>
            <a:r>
              <a:rPr sz="2200" b="1" spc="-5" dirty="0">
                <a:latin typeface="Times New Roman" panose="02020603050405020304"/>
                <a:cs typeface="Times New Roman" panose="02020603050405020304"/>
              </a:rPr>
              <a:t>service-level </a:t>
            </a:r>
            <a:r>
              <a:rPr sz="2200" b="1" dirty="0">
                <a:latin typeface="Times New Roman" panose="02020603050405020304"/>
                <a:cs typeface="Times New Roman" panose="02020603050405020304"/>
              </a:rPr>
              <a:t>agreement </a:t>
            </a:r>
            <a:r>
              <a:rPr sz="2200" b="1"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(SLA) </a:t>
            </a:r>
            <a:r>
              <a:rPr sz="2200" spc="-5" dirty="0">
                <a:latin typeface="Times New Roman" panose="02020603050405020304"/>
                <a:cs typeface="Times New Roman" panose="02020603050405020304"/>
              </a:rPr>
              <a:t>so that their consumers </a:t>
            </a:r>
            <a:r>
              <a:rPr sz="2200" dirty="0">
                <a:latin typeface="Times New Roman" panose="02020603050405020304"/>
                <a:cs typeface="Times New Roman" panose="02020603050405020304"/>
              </a:rPr>
              <a:t>know </a:t>
            </a:r>
            <a:r>
              <a:rPr sz="2200" spc="-5" dirty="0">
                <a:latin typeface="Times New Roman" panose="02020603050405020304"/>
                <a:cs typeface="Times New Roman" panose="02020603050405020304"/>
              </a:rPr>
              <a:t>about the </a:t>
            </a:r>
            <a:r>
              <a:rPr sz="2200" b="1" dirty="0">
                <a:latin typeface="Times New Roman" panose="02020603050405020304"/>
                <a:cs typeface="Times New Roman" panose="02020603050405020304"/>
              </a:rPr>
              <a:t>availability of </a:t>
            </a:r>
            <a:r>
              <a:rPr sz="2200" b="1" spc="-5" dirty="0">
                <a:latin typeface="Times New Roman" panose="02020603050405020304"/>
                <a:cs typeface="Times New Roman" panose="02020603050405020304"/>
              </a:rPr>
              <a:t>service, </a:t>
            </a:r>
            <a:r>
              <a:rPr sz="2200" b="1"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quality</a:t>
            </a:r>
            <a:r>
              <a:rPr sz="2200" b="1" dirty="0">
                <a:latin typeface="Times New Roman" panose="02020603050405020304"/>
                <a:cs typeface="Times New Roman" panose="02020603050405020304"/>
              </a:rPr>
              <a:t> of</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service,</a:t>
            </a:r>
            <a:r>
              <a:rPr sz="2200" b="1"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downtime</a:t>
            </a:r>
            <a:r>
              <a:rPr sz="2200" b="1"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compensation,</a:t>
            </a:r>
            <a:r>
              <a:rPr sz="2200" b="1" dirty="0">
                <a:latin typeface="Times New Roman" panose="02020603050405020304"/>
                <a:cs typeface="Times New Roman" panose="02020603050405020304"/>
              </a:rPr>
              <a:t> and</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legal</a:t>
            </a:r>
            <a:r>
              <a:rPr sz="2200" b="1" dirty="0">
                <a:latin typeface="Times New Roman" panose="02020603050405020304"/>
                <a:cs typeface="Times New Roman" panose="02020603050405020304"/>
              </a:rPr>
              <a:t> and </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regulatory</a:t>
            </a:r>
            <a:r>
              <a:rPr sz="2200" b="1" spc="-1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clauses</a:t>
            </a:r>
            <a:r>
              <a:rPr sz="2200"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13690" indent="-301625" algn="just">
              <a:lnSpc>
                <a:spcPts val="2635"/>
              </a:lnSpc>
              <a:spcBef>
                <a:spcPts val="325"/>
              </a:spcBef>
              <a:buFont typeface="Arial MT"/>
              <a:buChar char="•"/>
              <a:tabLst>
                <a:tab pos="314325" algn="l"/>
              </a:tabLst>
            </a:pPr>
            <a:r>
              <a:rPr sz="2200" spc="-5" dirty="0">
                <a:latin typeface="Times New Roman" panose="02020603050405020304"/>
                <a:cs typeface="Times New Roman" panose="02020603050405020304"/>
              </a:rPr>
              <a:t>Alternatively,</a:t>
            </a:r>
            <a:r>
              <a:rPr sz="2200" spc="77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customer-specific</a:t>
            </a:r>
            <a:r>
              <a:rPr sz="2200" spc="77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SLAs</a:t>
            </a:r>
            <a:r>
              <a:rPr sz="2200" spc="77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spc="77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77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signed</a:t>
            </a:r>
            <a:r>
              <a:rPr sz="2200" spc="77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between</a:t>
            </a:r>
            <a:r>
              <a:rPr sz="2200" spc="77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endParaRPr sz="2200">
              <a:latin typeface="Times New Roman" panose="02020603050405020304"/>
              <a:cs typeface="Times New Roman" panose="02020603050405020304"/>
            </a:endParaRPr>
          </a:p>
          <a:p>
            <a:pPr marL="313690" algn="just">
              <a:lnSpc>
                <a:spcPts val="2635"/>
              </a:lnSpc>
            </a:pPr>
            <a:r>
              <a:rPr sz="2200" b="1" spc="-5" dirty="0">
                <a:latin typeface="Times New Roman" panose="02020603050405020304"/>
                <a:cs typeface="Times New Roman" panose="02020603050405020304"/>
              </a:rPr>
              <a:t>cloud</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service</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provider</a:t>
            </a:r>
            <a:r>
              <a:rPr sz="2200" b="1" spc="-2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and</a:t>
            </a:r>
            <a:r>
              <a:rPr sz="2200" b="1" spc="-1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consumer.</a:t>
            </a:r>
            <a:endParaRPr sz="2200">
              <a:latin typeface="Times New Roman" panose="02020603050405020304"/>
              <a:cs typeface="Times New Roman" panose="02020603050405020304"/>
            </a:endParaRPr>
          </a:p>
          <a:p>
            <a:pPr marL="313690" marR="13970" indent="-301625" algn="just">
              <a:lnSpc>
                <a:spcPct val="100000"/>
              </a:lnSpc>
              <a:spcBef>
                <a:spcPts val="435"/>
              </a:spcBef>
              <a:buFont typeface="Arial MT"/>
              <a:buChar char="•"/>
              <a:tabLst>
                <a:tab pos="314325" algn="l"/>
              </a:tabLst>
            </a:pPr>
            <a:r>
              <a:rPr sz="2200" spc="-5" dirty="0">
                <a:latin typeface="Times New Roman" panose="02020603050405020304"/>
                <a:cs typeface="Times New Roman" panose="02020603050405020304"/>
              </a:rPr>
              <a:t>SLAs typically mention </a:t>
            </a:r>
            <a:r>
              <a:rPr sz="2200" dirty="0">
                <a:latin typeface="Times New Roman" panose="02020603050405020304"/>
                <a:cs typeface="Times New Roman" panose="02020603050405020304"/>
              </a:rPr>
              <a:t>a </a:t>
            </a:r>
            <a:r>
              <a:rPr sz="2200" b="1" spc="-5" dirty="0">
                <a:latin typeface="Times New Roman" panose="02020603050405020304"/>
                <a:cs typeface="Times New Roman" panose="02020603050405020304"/>
              </a:rPr>
              <a:t>penalty </a:t>
            </a:r>
            <a:r>
              <a:rPr sz="2200" b="1" dirty="0">
                <a:latin typeface="Times New Roman" panose="02020603050405020304"/>
                <a:cs typeface="Times New Roman" panose="02020603050405020304"/>
              </a:rPr>
              <a:t>amount </a:t>
            </a:r>
            <a:r>
              <a:rPr sz="2200" spc="-5" dirty="0">
                <a:latin typeface="Times New Roman" panose="02020603050405020304"/>
                <a:cs typeface="Times New Roman" panose="02020603050405020304"/>
              </a:rPr>
              <a:t>if cloud service </a:t>
            </a:r>
            <a:r>
              <a:rPr sz="2200" dirty="0">
                <a:latin typeface="Times New Roman" panose="02020603050405020304"/>
                <a:cs typeface="Times New Roman" panose="02020603050405020304"/>
              </a:rPr>
              <a:t>providers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fail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provide </a:t>
            </a:r>
            <a:r>
              <a:rPr sz="2200" spc="-5" dirty="0">
                <a:latin typeface="Times New Roman" panose="02020603050405020304"/>
                <a:cs typeface="Times New Roman" panose="02020603050405020304"/>
              </a:rPr>
              <a:t>the service levels. Therefore, cloud service </a:t>
            </a:r>
            <a:r>
              <a:rPr sz="2200" dirty="0">
                <a:latin typeface="Times New Roman" panose="02020603050405020304"/>
                <a:cs typeface="Times New Roman" panose="02020603050405020304"/>
              </a:rPr>
              <a:t>providers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must ensure that they </a:t>
            </a:r>
            <a:r>
              <a:rPr sz="2200" dirty="0">
                <a:latin typeface="Times New Roman" panose="02020603050405020304"/>
                <a:cs typeface="Times New Roman" panose="02020603050405020304"/>
              </a:rPr>
              <a:t>have </a:t>
            </a:r>
            <a:r>
              <a:rPr sz="2200" spc="-5" dirty="0">
                <a:latin typeface="Times New Roman" panose="02020603050405020304"/>
                <a:cs typeface="Times New Roman" panose="02020603050405020304"/>
              </a:rPr>
              <a:t>adequate </a:t>
            </a:r>
            <a:r>
              <a:rPr sz="2200" dirty="0">
                <a:latin typeface="Times New Roman" panose="02020603050405020304"/>
                <a:cs typeface="Times New Roman" panose="02020603050405020304"/>
              </a:rPr>
              <a:t>resources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provide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required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levels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services.</a:t>
            </a:r>
            <a:endParaRPr sz="2200">
              <a:latin typeface="Times New Roman" panose="02020603050405020304"/>
              <a:cs typeface="Times New Roman" panose="02020603050405020304"/>
            </a:endParaRPr>
          </a:p>
          <a:p>
            <a:pPr marL="313690" marR="13970" indent="-301625" algn="just">
              <a:lnSpc>
                <a:spcPct val="100000"/>
              </a:lnSpc>
              <a:spcBef>
                <a:spcPts val="435"/>
              </a:spcBef>
              <a:buFont typeface="Arial MT"/>
              <a:buChar char="•"/>
              <a:tabLst>
                <a:tab pos="314325" algn="l"/>
              </a:tabLst>
            </a:pPr>
            <a:r>
              <a:rPr sz="2200" spc="-5" dirty="0">
                <a:latin typeface="Times New Roman" panose="02020603050405020304"/>
                <a:cs typeface="Times New Roman" panose="02020603050405020304"/>
              </a:rPr>
              <a:t>Because the cloud </a:t>
            </a:r>
            <a:r>
              <a:rPr sz="2200" dirty="0">
                <a:latin typeface="Times New Roman" panose="02020603050405020304"/>
                <a:cs typeface="Times New Roman" panose="02020603050405020304"/>
              </a:rPr>
              <a:t>resources </a:t>
            </a:r>
            <a:r>
              <a:rPr sz="2200" spc="-5" dirty="0">
                <a:latin typeface="Times New Roman" panose="02020603050405020304"/>
                <a:cs typeface="Times New Roman" panose="02020603050405020304"/>
              </a:rPr>
              <a:t>are </a:t>
            </a:r>
            <a:r>
              <a:rPr sz="2200" b="1" spc="-5" dirty="0">
                <a:latin typeface="Times New Roman" panose="02020603050405020304"/>
                <a:cs typeface="Times New Roman" panose="02020603050405020304"/>
              </a:rPr>
              <a:t>distributed </a:t>
            </a:r>
            <a:r>
              <a:rPr sz="2200" b="1" dirty="0">
                <a:latin typeface="Times New Roman" panose="02020603050405020304"/>
                <a:cs typeface="Times New Roman" panose="02020603050405020304"/>
              </a:rPr>
              <a:t>and </a:t>
            </a:r>
            <a:r>
              <a:rPr sz="2200" b="1" spc="-5" dirty="0">
                <a:latin typeface="Times New Roman" panose="02020603050405020304"/>
                <a:cs typeface="Times New Roman" panose="02020603050405020304"/>
              </a:rPr>
              <a:t>service demands </a:t>
            </a:r>
            <a:r>
              <a:rPr sz="2200" b="1"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fluctuate</a:t>
            </a:r>
            <a:r>
              <a:rPr sz="2200" spc="-5" dirty="0">
                <a:latin typeface="Times New Roman" panose="02020603050405020304"/>
                <a:cs typeface="Times New Roman" panose="02020603050405020304"/>
              </a:rPr>
              <a:t>, it is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challenge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cloud service </a:t>
            </a:r>
            <a:r>
              <a:rPr sz="2200" dirty="0">
                <a:latin typeface="Times New Roman" panose="02020603050405020304"/>
                <a:cs typeface="Times New Roman" panose="02020603050405020304"/>
              </a:rPr>
              <a:t>providers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provision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physical resources for peak demand of </a:t>
            </a:r>
            <a:r>
              <a:rPr sz="2200" spc="-5" dirty="0">
                <a:latin typeface="Times New Roman" panose="02020603050405020304"/>
                <a:cs typeface="Times New Roman" panose="02020603050405020304"/>
              </a:rPr>
              <a:t>all consumers and estimate the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actual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cost </a:t>
            </a:r>
            <a:r>
              <a:rPr sz="2200" dirty="0">
                <a:latin typeface="Times New Roman" panose="02020603050405020304"/>
                <a:cs typeface="Times New Roman" panose="02020603050405020304"/>
              </a:rPr>
              <a:t>of providing</a:t>
            </a:r>
            <a:r>
              <a:rPr sz="2200" spc="-5" dirty="0">
                <a:latin typeface="Times New Roman" panose="02020603050405020304"/>
                <a:cs typeface="Times New Roman" panose="02020603050405020304"/>
              </a:rPr>
              <a:t> the services.</a:t>
            </a:r>
            <a:endParaRPr sz="2200">
              <a:latin typeface="Times New Roman" panose="02020603050405020304"/>
              <a:cs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966723"/>
            <a:ext cx="8204834" cy="4142104"/>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Many software </a:t>
            </a:r>
            <a:r>
              <a:rPr sz="2200" dirty="0">
                <a:latin typeface="Times New Roman" panose="02020603050405020304"/>
                <a:cs typeface="Times New Roman" panose="02020603050405020304"/>
              </a:rPr>
              <a:t>vendors do not have a </a:t>
            </a:r>
            <a:r>
              <a:rPr sz="2200" spc="-5" dirty="0">
                <a:latin typeface="Times New Roman" panose="02020603050405020304"/>
                <a:cs typeface="Times New Roman" panose="02020603050405020304"/>
              </a:rPr>
              <a:t>cloud-ready software licensing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model.</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Some</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software</a:t>
            </a:r>
            <a:r>
              <a:rPr sz="2200" dirty="0">
                <a:latin typeface="Times New Roman" panose="02020603050405020304"/>
                <a:cs typeface="Times New Roman" panose="02020603050405020304"/>
              </a:rPr>
              <a:t> vendors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offer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standardized</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licenses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at</a:t>
            </a:r>
            <a:r>
              <a:rPr sz="2200" dirty="0">
                <a:latin typeface="Times New Roman" panose="02020603050405020304"/>
                <a:cs typeface="Times New Roman" panose="02020603050405020304"/>
              </a:rPr>
              <a:t> a higher price </a:t>
            </a:r>
            <a:r>
              <a:rPr sz="2200" spc="-5" dirty="0">
                <a:latin typeface="Times New Roman" panose="02020603050405020304"/>
                <a:cs typeface="Times New Roman" panose="02020603050405020304"/>
              </a:rPr>
              <a:t>compared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traditional</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licensing</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models.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cloud software licensing complexity </a:t>
            </a:r>
            <a:r>
              <a:rPr sz="2200" dirty="0">
                <a:latin typeface="Times New Roman" panose="02020603050405020304"/>
                <a:cs typeface="Times New Roman" panose="02020603050405020304"/>
              </a:rPr>
              <a:t>has been </a:t>
            </a:r>
            <a:r>
              <a:rPr sz="2200" spc="-5" dirty="0">
                <a:latin typeface="Times New Roman" panose="02020603050405020304"/>
                <a:cs typeface="Times New Roman" panose="02020603050405020304"/>
              </a:rPr>
              <a:t>causing challenges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 </a:t>
            </a:r>
            <a:r>
              <a:rPr sz="2200" b="1" spc="-5" dirty="0">
                <a:latin typeface="Times New Roman" panose="02020603050405020304"/>
                <a:cs typeface="Times New Roman" panose="02020603050405020304"/>
              </a:rPr>
              <a:t>deploying </a:t>
            </a:r>
            <a:r>
              <a:rPr sz="2200" b="1" dirty="0">
                <a:latin typeface="Times New Roman" panose="02020603050405020304"/>
                <a:cs typeface="Times New Roman" panose="02020603050405020304"/>
              </a:rPr>
              <a:t>vendor </a:t>
            </a:r>
            <a:r>
              <a:rPr sz="2200" b="1" spc="-5" dirty="0">
                <a:latin typeface="Times New Roman" panose="02020603050405020304"/>
                <a:cs typeface="Times New Roman" panose="02020603050405020304"/>
              </a:rPr>
              <a:t>software </a:t>
            </a:r>
            <a:r>
              <a:rPr sz="2200" spc="-5" dirty="0">
                <a:latin typeface="Times New Roman" panose="02020603050405020304"/>
                <a:cs typeface="Times New Roman" panose="02020603050405020304"/>
              </a:rPr>
              <a:t>in the cloud. This is also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challenge to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consumer.</a:t>
            </a:r>
            <a:endParaRPr sz="2200">
              <a:latin typeface="Times New Roman" panose="02020603050405020304"/>
              <a:cs typeface="Times New Roman" panose="02020603050405020304"/>
            </a:endParaRPr>
          </a:p>
          <a:p>
            <a:pPr>
              <a:lnSpc>
                <a:spcPct val="100000"/>
              </a:lnSpc>
              <a:spcBef>
                <a:spcPts val="10"/>
              </a:spcBef>
              <a:buFont typeface="Arial MT"/>
              <a:buChar char="•"/>
            </a:pPr>
            <a:endParaRPr sz="2950">
              <a:latin typeface="Times New Roman" panose="02020603050405020304"/>
              <a:cs typeface="Times New Roman" panose="02020603050405020304"/>
            </a:endParaRPr>
          </a:p>
          <a:p>
            <a:pPr marL="313690" marR="6350" indent="-301625" algn="just">
              <a:lnSpc>
                <a:spcPct val="100000"/>
              </a:lnSpc>
              <a:buFont typeface="Arial MT"/>
              <a:buChar char="•"/>
              <a:tabLst>
                <a:tab pos="314325" algn="l"/>
              </a:tabLst>
            </a:pPr>
            <a:r>
              <a:rPr sz="2200" spc="-5" dirty="0">
                <a:latin typeface="Times New Roman" panose="02020603050405020304"/>
                <a:cs typeface="Times New Roman" panose="02020603050405020304"/>
              </a:rPr>
              <a:t>Cloud service </a:t>
            </a:r>
            <a:r>
              <a:rPr sz="2200" dirty="0">
                <a:latin typeface="Times New Roman" panose="02020603050405020304"/>
                <a:cs typeface="Times New Roman" panose="02020603050405020304"/>
              </a:rPr>
              <a:t>providers usually offer proprietary </a:t>
            </a:r>
            <a:r>
              <a:rPr sz="2200" spc="-5" dirty="0">
                <a:latin typeface="Times New Roman" panose="02020603050405020304"/>
                <a:cs typeface="Times New Roman" panose="02020603050405020304"/>
              </a:rPr>
              <a:t>APIs to access their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cloud.</a:t>
            </a:r>
            <a:r>
              <a:rPr sz="2200" spc="1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However,</a:t>
            </a:r>
            <a:r>
              <a:rPr sz="2200" spc="204"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consumers</a:t>
            </a:r>
            <a:r>
              <a:rPr sz="2200" spc="1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might</a:t>
            </a:r>
            <a:r>
              <a:rPr sz="2200" spc="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want</a:t>
            </a:r>
            <a:r>
              <a:rPr sz="2200" spc="200"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open</a:t>
            </a:r>
            <a:r>
              <a:rPr sz="2200" spc="204"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APIs</a:t>
            </a:r>
            <a:r>
              <a:rPr sz="2200" spc="204" dirty="0">
                <a:latin typeface="Times New Roman" panose="02020603050405020304"/>
                <a:cs typeface="Times New Roman" panose="02020603050405020304"/>
              </a:rPr>
              <a:t> </a:t>
            </a:r>
            <a:r>
              <a:rPr sz="2200" dirty="0">
                <a:latin typeface="Times New Roman" panose="02020603050405020304"/>
                <a:cs typeface="Times New Roman" panose="02020603050405020304"/>
              </a:rPr>
              <a:t>or</a:t>
            </a:r>
            <a:r>
              <a:rPr sz="2200" spc="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standard</a:t>
            </a:r>
            <a:r>
              <a:rPr sz="2200" spc="204"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APIs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become </a:t>
            </a:r>
            <a:r>
              <a:rPr sz="2200" spc="-5" dirty="0">
                <a:latin typeface="Times New Roman" panose="02020603050405020304"/>
                <a:cs typeface="Times New Roman" panose="02020603050405020304"/>
              </a:rPr>
              <a:t>the tenant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multiple clouds. This is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challenge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cloud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service</a:t>
            </a:r>
            <a:r>
              <a:rPr sz="2200" dirty="0">
                <a:latin typeface="Times New Roman" panose="02020603050405020304"/>
                <a:cs typeface="Times New Roman" panose="02020603050405020304"/>
              </a:rPr>
              <a:t> providers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because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this</a:t>
            </a:r>
            <a:r>
              <a:rPr sz="220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requires</a:t>
            </a:r>
            <a:r>
              <a:rPr sz="2200" b="1" dirty="0">
                <a:latin typeface="Times New Roman" panose="02020603050405020304"/>
                <a:cs typeface="Times New Roman" panose="02020603050405020304"/>
              </a:rPr>
              <a:t> agreement</a:t>
            </a:r>
            <a:r>
              <a:rPr sz="2200" b="1" spc="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among</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cloud </a:t>
            </a:r>
            <a:r>
              <a:rPr sz="2200" b="1" spc="-5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service</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providers.</a:t>
            </a:r>
            <a:endParaRPr sz="2200">
              <a:latin typeface="Times New Roman" panose="02020603050405020304"/>
              <a:cs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29971"/>
            <a:ext cx="3599815" cy="5626100"/>
          </a:xfrm>
          <a:prstGeom prst="rect">
            <a:avLst/>
          </a:prstGeom>
        </p:spPr>
        <p:txBody>
          <a:bodyPr vert="horz" wrap="square" lIns="0" tIns="173355" rIns="0" bIns="0" rtlCol="0">
            <a:spAutoFit/>
          </a:bodyPr>
          <a:lstStyle/>
          <a:p>
            <a:pPr marL="12700">
              <a:lnSpc>
                <a:spcPct val="100000"/>
              </a:lnSpc>
              <a:spcBef>
                <a:spcPts val="1365"/>
              </a:spcBef>
            </a:pPr>
            <a:r>
              <a:rPr sz="2000" b="1" spc="10" dirty="0">
                <a:latin typeface="Times New Roman" panose="02020603050405020304"/>
                <a:cs typeface="Times New Roman" panose="02020603050405020304"/>
              </a:rPr>
              <a:t>Benefits</a:t>
            </a:r>
            <a:r>
              <a:rPr sz="2000" b="1" spc="-1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of</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cloud</a:t>
            </a:r>
            <a:r>
              <a:rPr sz="2000" b="1" spc="-1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computing:</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5" dirty="0">
                <a:latin typeface="Times New Roman" panose="02020603050405020304"/>
                <a:cs typeface="Times New Roman" panose="02020603050405020304"/>
              </a:rPr>
              <a:t>Scalability</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elasticity</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5" dirty="0">
                <a:latin typeface="Times New Roman" panose="02020603050405020304"/>
                <a:cs typeface="Times New Roman" panose="02020603050405020304"/>
              </a:rPr>
              <a:t>Accessibility</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reliability</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Cost</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operational </a:t>
            </a:r>
            <a:r>
              <a:rPr sz="2000" spc="5" dirty="0">
                <a:latin typeface="Times New Roman" panose="02020603050405020304"/>
                <a:cs typeface="Times New Roman" panose="02020603050405020304"/>
              </a:rPr>
              <a:t>efficiency</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Rapid</a:t>
            </a:r>
            <a:r>
              <a:rPr sz="2000" spc="-1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flexible</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deployment</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Security</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compatibility</a:t>
            </a:r>
            <a:endParaRPr sz="2000">
              <a:latin typeface="Times New Roman" panose="02020603050405020304"/>
              <a:cs typeface="Times New Roman" panose="02020603050405020304"/>
            </a:endParaRPr>
          </a:p>
          <a:p>
            <a:pPr marL="12700">
              <a:lnSpc>
                <a:spcPct val="100000"/>
              </a:lnSpc>
              <a:spcBef>
                <a:spcPts val="1275"/>
              </a:spcBef>
            </a:pPr>
            <a:r>
              <a:rPr sz="2000" b="1" spc="10" dirty="0">
                <a:latin typeface="Times New Roman" panose="02020603050405020304"/>
                <a:cs typeface="Times New Roman" panose="02020603050405020304"/>
              </a:rPr>
              <a:t>Challenges</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of</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cloud</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computing:</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Internet</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connectivity</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Financial</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commitment</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Data</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security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protection</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Readiness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maturity</a:t>
            </a:r>
            <a:endParaRPr sz="2000">
              <a:latin typeface="Times New Roman" panose="02020603050405020304"/>
              <a:cs typeface="Times New Roman" panose="02020603050405020304"/>
            </a:endParaRPr>
          </a:p>
          <a:p>
            <a:pPr marL="355600" indent="-304165">
              <a:lnSpc>
                <a:spcPct val="100000"/>
              </a:lnSpc>
              <a:spcBef>
                <a:spcPts val="1275"/>
              </a:spcBef>
              <a:buFont typeface="Arial MT"/>
              <a:buChar char="•"/>
              <a:tabLst>
                <a:tab pos="354965" algn="l"/>
                <a:tab pos="355600" algn="l"/>
              </a:tabLst>
            </a:pPr>
            <a:r>
              <a:rPr sz="2000" spc="10" dirty="0">
                <a:latin typeface="Times New Roman" panose="02020603050405020304"/>
                <a:cs typeface="Times New Roman" panose="02020603050405020304"/>
              </a:rPr>
              <a:t>Interoperability</a:t>
            </a:r>
            <a:endParaRPr sz="2000">
              <a:latin typeface="Times New Roman" panose="02020603050405020304"/>
              <a:cs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396" y="574294"/>
            <a:ext cx="2463165" cy="513080"/>
          </a:xfrm>
          <a:prstGeom prst="rect">
            <a:avLst/>
          </a:prstGeom>
        </p:spPr>
        <p:txBody>
          <a:bodyPr vert="horz" wrap="square" lIns="0" tIns="12700" rIns="0" bIns="0" rtlCol="0">
            <a:spAutoFit/>
          </a:bodyPr>
          <a:lstStyle/>
          <a:p>
            <a:pPr marL="12700">
              <a:lnSpc>
                <a:spcPct val="100000"/>
              </a:lnSpc>
              <a:spcBef>
                <a:spcPts val="100"/>
              </a:spcBef>
            </a:pPr>
            <a:r>
              <a:rPr spc="-5" dirty="0"/>
              <a:t>Virtualization</a:t>
            </a:r>
            <a:endParaRPr spc="-5" dirty="0"/>
          </a:p>
        </p:txBody>
      </p:sp>
      <p:sp>
        <p:nvSpPr>
          <p:cNvPr id="3" name="object 3"/>
          <p:cNvSpPr txBox="1"/>
          <p:nvPr/>
        </p:nvSpPr>
        <p:spPr>
          <a:xfrm>
            <a:off x="478767" y="1186383"/>
            <a:ext cx="8214359" cy="4957445"/>
          </a:xfrm>
          <a:prstGeom prst="rect">
            <a:avLst/>
          </a:prstGeom>
        </p:spPr>
        <p:txBody>
          <a:bodyPr vert="horz" wrap="square" lIns="0" tIns="34925" rIns="0" bIns="0" rtlCol="0">
            <a:spAutoFit/>
          </a:bodyPr>
          <a:lstStyle/>
          <a:p>
            <a:pPr marL="321310" marR="5080" indent="-309245" algn="just">
              <a:lnSpc>
                <a:spcPts val="2030"/>
              </a:lnSpc>
              <a:spcBef>
                <a:spcPts val="275"/>
              </a:spcBef>
              <a:buFont typeface="Arial" panose="020B0604020202020204"/>
              <a:buChar char="•"/>
              <a:tabLst>
                <a:tab pos="321945" algn="l"/>
              </a:tabLst>
            </a:pPr>
            <a:r>
              <a:rPr sz="1800" b="1" spc="-5" dirty="0">
                <a:latin typeface="Times New Roman" panose="02020603050405020304"/>
                <a:cs typeface="Times New Roman" panose="02020603050405020304"/>
              </a:rPr>
              <a:t>Virtualization </a:t>
            </a:r>
            <a:r>
              <a:rPr sz="1800" spc="-5" dirty="0">
                <a:latin typeface="Times New Roman" panose="02020603050405020304"/>
                <a:cs typeface="Times New Roman" panose="02020603050405020304"/>
              </a:rPr>
              <a:t>is the "creation </a:t>
            </a:r>
            <a:r>
              <a:rPr sz="1800" dirty="0">
                <a:latin typeface="Times New Roman" panose="02020603050405020304"/>
                <a:cs typeface="Times New Roman" panose="02020603050405020304"/>
              </a:rPr>
              <a:t>of a virtual (rather </a:t>
            </a:r>
            <a:r>
              <a:rPr sz="1800" spc="-5" dirty="0">
                <a:latin typeface="Times New Roman" panose="02020603050405020304"/>
                <a:cs typeface="Times New Roman" panose="02020603050405020304"/>
              </a:rPr>
              <a:t>than actual) </a:t>
            </a:r>
            <a:r>
              <a:rPr sz="1800" dirty="0">
                <a:latin typeface="Times New Roman" panose="02020603050405020304"/>
                <a:cs typeface="Times New Roman" panose="02020603050405020304"/>
              </a:rPr>
              <a:t>version of </a:t>
            </a:r>
            <a:r>
              <a:rPr sz="1800" spc="-5" dirty="0">
                <a:latin typeface="Times New Roman" panose="02020603050405020304"/>
                <a:cs typeface="Times New Roman" panose="02020603050405020304"/>
              </a:rPr>
              <a:t>something,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such</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as</a:t>
            </a:r>
            <a:r>
              <a:rPr sz="1800" dirty="0">
                <a:latin typeface="Times New Roman" panose="02020603050405020304"/>
                <a:cs typeface="Times New Roman" panose="02020603050405020304"/>
              </a:rPr>
              <a:t> a</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server,</a:t>
            </a:r>
            <a:r>
              <a:rPr sz="1800" dirty="0">
                <a:latin typeface="Times New Roman" panose="02020603050405020304"/>
                <a:cs typeface="Times New Roman" panose="02020603050405020304"/>
              </a:rPr>
              <a:t> 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desktop,</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storage</a:t>
            </a:r>
            <a:r>
              <a:rPr sz="1800" dirty="0">
                <a:latin typeface="Times New Roman" panose="02020603050405020304"/>
                <a:cs typeface="Times New Roman" panose="02020603050405020304"/>
              </a:rPr>
              <a:t> device,</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a:t>
            </a:r>
            <a:r>
              <a:rPr sz="1800" dirty="0">
                <a:latin typeface="Times New Roman" panose="02020603050405020304"/>
                <a:cs typeface="Times New Roman" panose="02020603050405020304"/>
              </a:rPr>
              <a:t> operating</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system</a:t>
            </a:r>
            <a:r>
              <a:rPr sz="1800" dirty="0">
                <a:latin typeface="Times New Roman" panose="02020603050405020304"/>
                <a:cs typeface="Times New Roman" panose="02020603050405020304"/>
              </a:rPr>
              <a:t> or</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network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resources".</a:t>
            </a:r>
            <a:endParaRPr sz="1800">
              <a:latin typeface="Times New Roman" panose="02020603050405020304"/>
              <a:cs typeface="Times New Roman" panose="02020603050405020304"/>
            </a:endParaRPr>
          </a:p>
          <a:p>
            <a:pPr>
              <a:lnSpc>
                <a:spcPct val="100000"/>
              </a:lnSpc>
              <a:spcBef>
                <a:spcPts val="50"/>
              </a:spcBef>
              <a:buFont typeface="Arial" panose="020B0604020202020204"/>
              <a:buChar char="•"/>
            </a:pPr>
            <a:endParaRPr sz="2300">
              <a:latin typeface="Times New Roman" panose="02020603050405020304"/>
              <a:cs typeface="Times New Roman" panose="02020603050405020304"/>
            </a:endParaRPr>
          </a:p>
          <a:p>
            <a:pPr marL="321310" marR="10795" indent="-309245" algn="just">
              <a:lnSpc>
                <a:spcPct val="94000"/>
              </a:lnSpc>
              <a:spcBef>
                <a:spcPts val="5"/>
              </a:spcBef>
              <a:buFont typeface="Arial" panose="020B0604020202020204"/>
              <a:buChar char="•"/>
              <a:tabLst>
                <a:tab pos="321945" algn="l"/>
              </a:tabLst>
            </a:pPr>
            <a:r>
              <a:rPr sz="1800" b="1" spc="-5" dirty="0">
                <a:latin typeface="Times New Roman" panose="02020603050405020304"/>
                <a:cs typeface="Times New Roman" panose="02020603050405020304"/>
              </a:rPr>
              <a:t>Virtualization </a:t>
            </a:r>
            <a:r>
              <a:rPr sz="1800" dirty="0">
                <a:latin typeface="Times New Roman" panose="02020603050405020304"/>
                <a:cs typeface="Times New Roman" panose="02020603050405020304"/>
              </a:rPr>
              <a:t>plays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very</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important</a:t>
            </a:r>
            <a:r>
              <a:rPr sz="1800" dirty="0">
                <a:latin typeface="Times New Roman" panose="02020603050405020304"/>
                <a:cs typeface="Times New Roman" panose="02020603050405020304"/>
              </a:rPr>
              <a:t> role</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cloud</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computing</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technology, </a:t>
            </a:r>
            <a:r>
              <a:rPr sz="1800" dirty="0">
                <a:latin typeface="Times New Roman" panose="02020603050405020304"/>
                <a:cs typeface="Times New Roman" panose="02020603050405020304"/>
              </a:rPr>
              <a:t> normally </a:t>
            </a:r>
            <a:r>
              <a:rPr sz="1800" spc="-5" dirty="0">
                <a:latin typeface="Times New Roman" panose="02020603050405020304"/>
                <a:cs typeface="Times New Roman" panose="02020603050405020304"/>
              </a:rPr>
              <a:t>in the cloud computing, </a:t>
            </a:r>
            <a:r>
              <a:rPr sz="1800" dirty="0">
                <a:latin typeface="Times New Roman" panose="02020603050405020304"/>
                <a:cs typeface="Times New Roman" panose="02020603050405020304"/>
              </a:rPr>
              <a:t>users </a:t>
            </a:r>
            <a:r>
              <a:rPr sz="1800" spc="-5" dirty="0">
                <a:latin typeface="Times New Roman" panose="02020603050405020304"/>
                <a:cs typeface="Times New Roman" panose="02020603050405020304"/>
              </a:rPr>
              <a:t>share the </a:t>
            </a:r>
            <a:r>
              <a:rPr sz="1800" dirty="0">
                <a:latin typeface="Times New Roman" panose="02020603050405020304"/>
                <a:cs typeface="Times New Roman" panose="02020603050405020304"/>
              </a:rPr>
              <a:t>data present </a:t>
            </a:r>
            <a:r>
              <a:rPr sz="1800" spc="-5" dirty="0">
                <a:latin typeface="Times New Roman" panose="02020603050405020304"/>
                <a:cs typeface="Times New Roman" panose="02020603050405020304"/>
              </a:rPr>
              <a:t>in the clouds like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application</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etc,</a:t>
            </a:r>
            <a:r>
              <a:rPr sz="1800" dirty="0">
                <a:latin typeface="Times New Roman" panose="02020603050405020304"/>
                <a:cs typeface="Times New Roman" panose="02020603050405020304"/>
              </a:rPr>
              <a:t> but</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actually</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with</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dirty="0">
                <a:latin typeface="Times New Roman" panose="02020603050405020304"/>
                <a:cs typeface="Times New Roman" panose="02020603050405020304"/>
              </a:rPr>
              <a:t> help</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virtualization</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users</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shares</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 </a:t>
            </a:r>
            <a:r>
              <a:rPr sz="1800" dirty="0">
                <a:latin typeface="Times New Roman" panose="02020603050405020304"/>
                <a:cs typeface="Times New Roman" panose="02020603050405020304"/>
              </a:rPr>
              <a:t> Infrastructure.</a:t>
            </a:r>
            <a:endParaRPr sz="1800">
              <a:latin typeface="Times New Roman" panose="02020603050405020304"/>
              <a:cs typeface="Times New Roman" panose="02020603050405020304"/>
            </a:endParaRPr>
          </a:p>
          <a:p>
            <a:pPr>
              <a:lnSpc>
                <a:spcPct val="100000"/>
              </a:lnSpc>
              <a:spcBef>
                <a:spcPts val="50"/>
              </a:spcBef>
            </a:pPr>
            <a:endParaRPr sz="2350">
              <a:latin typeface="Times New Roman" panose="02020603050405020304"/>
              <a:cs typeface="Times New Roman" panose="02020603050405020304"/>
            </a:endParaRPr>
          </a:p>
          <a:p>
            <a:pPr marL="321310" marR="8255" indent="-309245" algn="just">
              <a:lnSpc>
                <a:spcPct val="94000"/>
              </a:lnSpc>
              <a:buFont typeface="Arial MT"/>
              <a:buChar char="•"/>
              <a:tabLst>
                <a:tab pos="321945" algn="l"/>
              </a:tabLst>
            </a:pPr>
            <a:r>
              <a:rPr sz="1800" spc="-5" dirty="0">
                <a:latin typeface="Times New Roman" panose="02020603050405020304"/>
                <a:cs typeface="Times New Roman" panose="02020603050405020304"/>
              </a:rPr>
              <a:t>The </a:t>
            </a:r>
            <a:r>
              <a:rPr sz="1800" b="1" dirty="0">
                <a:latin typeface="Times New Roman" panose="02020603050405020304"/>
                <a:cs typeface="Times New Roman" panose="02020603050405020304"/>
              </a:rPr>
              <a:t>main </a:t>
            </a:r>
            <a:r>
              <a:rPr sz="1800" b="1" spc="-5" dirty="0">
                <a:latin typeface="Times New Roman" panose="02020603050405020304"/>
                <a:cs typeface="Times New Roman" panose="02020603050405020304"/>
              </a:rPr>
              <a:t>usage </a:t>
            </a:r>
            <a:r>
              <a:rPr sz="1800" b="1" dirty="0">
                <a:latin typeface="Times New Roman" panose="02020603050405020304"/>
                <a:cs typeface="Times New Roman" panose="02020603050405020304"/>
              </a:rPr>
              <a:t>of </a:t>
            </a:r>
            <a:r>
              <a:rPr sz="1800" b="1" spc="-5" dirty="0">
                <a:latin typeface="Times New Roman" panose="02020603050405020304"/>
                <a:cs typeface="Times New Roman" panose="02020603050405020304"/>
              </a:rPr>
              <a:t>Virtualization Technology </a:t>
            </a:r>
            <a:r>
              <a:rPr sz="1800" spc="-5" dirty="0">
                <a:latin typeface="Times New Roman" panose="02020603050405020304"/>
                <a:cs typeface="Times New Roman" panose="02020603050405020304"/>
              </a:rPr>
              <a:t>is to </a:t>
            </a:r>
            <a:r>
              <a:rPr sz="1800" dirty="0">
                <a:latin typeface="Times New Roman" panose="02020603050405020304"/>
                <a:cs typeface="Times New Roman" panose="02020603050405020304"/>
              </a:rPr>
              <a:t>provide </a:t>
            </a:r>
            <a:r>
              <a:rPr sz="1800" spc="-5" dirty="0">
                <a:latin typeface="Times New Roman" panose="02020603050405020304"/>
                <a:cs typeface="Times New Roman" panose="02020603050405020304"/>
              </a:rPr>
              <a:t>the applications with the </a:t>
            </a:r>
            <a:r>
              <a:rPr sz="1800" spc="-43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standard</a:t>
            </a:r>
            <a:r>
              <a:rPr sz="1800" spc="114" dirty="0">
                <a:latin typeface="Times New Roman" panose="02020603050405020304"/>
                <a:cs typeface="Times New Roman" panose="02020603050405020304"/>
              </a:rPr>
              <a:t> </a:t>
            </a:r>
            <a:r>
              <a:rPr sz="1800" dirty="0">
                <a:latin typeface="Times New Roman" panose="02020603050405020304"/>
                <a:cs typeface="Times New Roman" panose="02020603050405020304"/>
              </a:rPr>
              <a:t>versions</a:t>
            </a:r>
            <a:r>
              <a:rPr sz="1800" spc="11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to</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their</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cloud</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users,</a:t>
            </a:r>
            <a:r>
              <a:rPr sz="1800" spc="11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suppose</a:t>
            </a:r>
            <a:r>
              <a:rPr sz="1800" spc="11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if</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next</a:t>
            </a:r>
            <a:r>
              <a:rPr sz="1800" spc="120" dirty="0">
                <a:latin typeface="Times New Roman" panose="02020603050405020304"/>
                <a:cs typeface="Times New Roman" panose="02020603050405020304"/>
              </a:rPr>
              <a:t> </a:t>
            </a:r>
            <a:r>
              <a:rPr sz="1800" dirty="0">
                <a:latin typeface="Times New Roman" panose="02020603050405020304"/>
                <a:cs typeface="Times New Roman" panose="02020603050405020304"/>
              </a:rPr>
              <a:t>version</a:t>
            </a:r>
            <a:r>
              <a:rPr sz="1800" spc="114"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1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that</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application </a:t>
            </a:r>
            <a:r>
              <a:rPr sz="1800" spc="-4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is </a:t>
            </a:r>
            <a:r>
              <a:rPr sz="1800" dirty="0">
                <a:latin typeface="Times New Roman" panose="02020603050405020304"/>
                <a:cs typeface="Times New Roman" panose="02020603050405020304"/>
              </a:rPr>
              <a:t>released, </a:t>
            </a:r>
            <a:r>
              <a:rPr sz="1800" spc="-5" dirty="0">
                <a:latin typeface="Times New Roman" panose="02020603050405020304"/>
                <a:cs typeface="Times New Roman" panose="02020603050405020304"/>
              </a:rPr>
              <a:t>then cloud </a:t>
            </a:r>
            <a:r>
              <a:rPr sz="1800" dirty="0">
                <a:latin typeface="Times New Roman" panose="02020603050405020304"/>
                <a:cs typeface="Times New Roman" panose="02020603050405020304"/>
              </a:rPr>
              <a:t>provider has </a:t>
            </a:r>
            <a:r>
              <a:rPr sz="1800" spc="-5" dirty="0">
                <a:latin typeface="Times New Roman" panose="02020603050405020304"/>
                <a:cs typeface="Times New Roman" panose="02020603050405020304"/>
              </a:rPr>
              <a:t>to </a:t>
            </a:r>
            <a:r>
              <a:rPr sz="1800" dirty="0">
                <a:latin typeface="Times New Roman" panose="02020603050405020304"/>
                <a:cs typeface="Times New Roman" panose="02020603050405020304"/>
              </a:rPr>
              <a:t>provide </a:t>
            </a:r>
            <a:r>
              <a:rPr sz="1800" spc="-5" dirty="0">
                <a:latin typeface="Times New Roman" panose="02020603050405020304"/>
                <a:cs typeface="Times New Roman" panose="02020603050405020304"/>
              </a:rPr>
              <a:t>the latest </a:t>
            </a:r>
            <a:r>
              <a:rPr sz="1800" dirty="0">
                <a:latin typeface="Times New Roman" panose="02020603050405020304"/>
                <a:cs typeface="Times New Roman" panose="02020603050405020304"/>
              </a:rPr>
              <a:t>version </a:t>
            </a:r>
            <a:r>
              <a:rPr sz="1800" spc="-5" dirty="0">
                <a:latin typeface="Times New Roman" panose="02020603050405020304"/>
                <a:cs typeface="Times New Roman" panose="02020603050405020304"/>
              </a:rPr>
              <a:t>to their cloud </a:t>
            </a:r>
            <a:r>
              <a:rPr sz="1800" dirty="0">
                <a:latin typeface="Times New Roman" panose="02020603050405020304"/>
                <a:cs typeface="Times New Roman" panose="02020603050405020304"/>
              </a:rPr>
              <a:t>users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practically </a:t>
            </a:r>
            <a:r>
              <a:rPr sz="1800" spc="-5" dirty="0">
                <a:latin typeface="Times New Roman" panose="02020603050405020304"/>
                <a:cs typeface="Times New Roman" panose="02020603050405020304"/>
              </a:rPr>
              <a:t>it is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possible because </a:t>
            </a:r>
            <a:r>
              <a:rPr sz="1800" spc="-5" dirty="0">
                <a:latin typeface="Times New Roman" panose="02020603050405020304"/>
                <a:cs typeface="Times New Roman" panose="02020603050405020304"/>
              </a:rPr>
              <a:t>it is</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more expensive.</a:t>
            </a:r>
            <a:endParaRPr sz="1800">
              <a:latin typeface="Times New Roman" panose="02020603050405020304"/>
              <a:cs typeface="Times New Roman" panose="02020603050405020304"/>
            </a:endParaRPr>
          </a:p>
          <a:p>
            <a:pPr>
              <a:lnSpc>
                <a:spcPct val="100000"/>
              </a:lnSpc>
              <a:spcBef>
                <a:spcPts val="50"/>
              </a:spcBef>
              <a:buFont typeface="Arial MT"/>
              <a:buChar char="•"/>
            </a:pPr>
            <a:endParaRPr sz="2350">
              <a:latin typeface="Times New Roman" panose="02020603050405020304"/>
              <a:cs typeface="Times New Roman" panose="02020603050405020304"/>
            </a:endParaRPr>
          </a:p>
          <a:p>
            <a:pPr marL="321310" marR="7620" indent="-309245" algn="just">
              <a:lnSpc>
                <a:spcPct val="94000"/>
              </a:lnSpc>
              <a:spcBef>
                <a:spcPts val="5"/>
              </a:spcBef>
              <a:buFont typeface="Arial MT"/>
              <a:buChar char="•"/>
              <a:tabLst>
                <a:tab pos="321945" algn="l"/>
              </a:tabLst>
            </a:pPr>
            <a:r>
              <a:rPr sz="1800" spc="-5" dirty="0">
                <a:latin typeface="Times New Roman" panose="02020603050405020304"/>
                <a:cs typeface="Times New Roman" panose="02020603050405020304"/>
              </a:rPr>
              <a:t>To</a:t>
            </a:r>
            <a:r>
              <a:rPr sz="1800" dirty="0">
                <a:latin typeface="Times New Roman" panose="02020603050405020304"/>
                <a:cs typeface="Times New Roman" panose="02020603050405020304"/>
              </a:rPr>
              <a:t> overcome</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this</a:t>
            </a:r>
            <a:r>
              <a:rPr sz="1800" dirty="0">
                <a:latin typeface="Times New Roman" panose="02020603050405020304"/>
                <a:cs typeface="Times New Roman" panose="02020603050405020304"/>
              </a:rPr>
              <a:t> problem</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we</a:t>
            </a:r>
            <a:r>
              <a:rPr sz="1800" dirty="0">
                <a:latin typeface="Times New Roman" panose="02020603050405020304"/>
                <a:cs typeface="Times New Roman" panose="02020603050405020304"/>
              </a:rPr>
              <a:t> use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basically</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virtualization</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technology,</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By</a:t>
            </a:r>
            <a:r>
              <a:rPr sz="1800" dirty="0">
                <a:latin typeface="Times New Roman" panose="02020603050405020304"/>
                <a:cs typeface="Times New Roman" panose="02020603050405020304"/>
              </a:rPr>
              <a:t> using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virtualization, </a:t>
            </a:r>
            <a:r>
              <a:rPr sz="1800" spc="-5" dirty="0">
                <a:latin typeface="Times New Roman" panose="02020603050405020304"/>
                <a:cs typeface="Times New Roman" panose="02020603050405020304"/>
              </a:rPr>
              <a:t>all severs and the software application which are </a:t>
            </a:r>
            <a:r>
              <a:rPr sz="1800" dirty="0">
                <a:latin typeface="Times New Roman" panose="02020603050405020304"/>
                <a:cs typeface="Times New Roman" panose="02020603050405020304"/>
              </a:rPr>
              <a:t>required by other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cloud </a:t>
            </a:r>
            <a:r>
              <a:rPr sz="1800" dirty="0">
                <a:latin typeface="Times New Roman" panose="02020603050405020304"/>
                <a:cs typeface="Times New Roman" panose="02020603050405020304"/>
              </a:rPr>
              <a:t>providers </a:t>
            </a:r>
            <a:r>
              <a:rPr sz="1800" spc="-5" dirty="0">
                <a:latin typeface="Times New Roman" panose="02020603050405020304"/>
                <a:cs typeface="Times New Roman" panose="02020603050405020304"/>
              </a:rPr>
              <a:t>are maintained </a:t>
            </a:r>
            <a:r>
              <a:rPr sz="1800" dirty="0">
                <a:latin typeface="Times New Roman" panose="02020603050405020304"/>
                <a:cs typeface="Times New Roman" panose="02020603050405020304"/>
              </a:rPr>
              <a:t>by </a:t>
            </a:r>
            <a:r>
              <a:rPr sz="1800" spc="-5" dirty="0">
                <a:latin typeface="Times New Roman" panose="02020603050405020304"/>
                <a:cs typeface="Times New Roman" panose="02020603050405020304"/>
              </a:rPr>
              <a:t>the third </a:t>
            </a:r>
            <a:r>
              <a:rPr sz="1800" dirty="0">
                <a:latin typeface="Times New Roman" panose="02020603050405020304"/>
                <a:cs typeface="Times New Roman" panose="02020603050405020304"/>
              </a:rPr>
              <a:t>party people, </a:t>
            </a:r>
            <a:r>
              <a:rPr sz="1800" spc="-5" dirty="0">
                <a:latin typeface="Times New Roman" panose="02020603050405020304"/>
                <a:cs typeface="Times New Roman" panose="02020603050405020304"/>
              </a:rPr>
              <a:t>and the cloud </a:t>
            </a:r>
            <a:r>
              <a:rPr sz="1800" dirty="0">
                <a:latin typeface="Times New Roman" panose="02020603050405020304"/>
                <a:cs typeface="Times New Roman" panose="02020603050405020304"/>
              </a:rPr>
              <a:t>providers has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to</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pay </a:t>
            </a:r>
            <a:r>
              <a:rPr sz="1800" spc="-5" dirty="0">
                <a:latin typeface="Times New Roman" panose="02020603050405020304"/>
                <a:cs typeface="Times New Roman" panose="02020603050405020304"/>
              </a:rPr>
              <a:t>the money </a:t>
            </a:r>
            <a:r>
              <a:rPr sz="1800" dirty="0">
                <a:latin typeface="Times New Roman" panose="02020603050405020304"/>
                <a:cs typeface="Times New Roman" panose="02020603050405020304"/>
              </a:rPr>
              <a:t>on</a:t>
            </a:r>
            <a:r>
              <a:rPr sz="1800" spc="-5" dirty="0">
                <a:latin typeface="Times New Roman" panose="02020603050405020304"/>
                <a:cs typeface="Times New Roman" panose="02020603050405020304"/>
              </a:rPr>
              <a:t> monthly </a:t>
            </a:r>
            <a:r>
              <a:rPr sz="1800" dirty="0">
                <a:latin typeface="Times New Roman" panose="02020603050405020304"/>
                <a:cs typeface="Times New Roman" panose="02020603050405020304"/>
              </a:rPr>
              <a:t>or </a:t>
            </a:r>
            <a:r>
              <a:rPr sz="1800" spc="-5" dirty="0">
                <a:latin typeface="Times New Roman" panose="02020603050405020304"/>
                <a:cs typeface="Times New Roman" panose="02020603050405020304"/>
              </a:rPr>
              <a:t>annual </a:t>
            </a:r>
            <a:r>
              <a:rPr sz="1800" dirty="0">
                <a:latin typeface="Times New Roman" panose="02020603050405020304"/>
                <a:cs typeface="Times New Roman" panose="02020603050405020304"/>
              </a:rPr>
              <a:t>basis.</a:t>
            </a:r>
            <a:endParaRPr sz="1800">
              <a:latin typeface="Times New Roman" panose="02020603050405020304"/>
              <a:cs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95313" y="409575"/>
            <a:ext cx="7953375" cy="60388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76515" y="1524000"/>
            <a:ext cx="8724757" cy="426719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18166" y="1293333"/>
            <a:ext cx="7161556" cy="490039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70904" y="1094779"/>
            <a:ext cx="7243961" cy="50631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170" y="990473"/>
            <a:ext cx="7978140" cy="758825"/>
          </a:xfrm>
          <a:prstGeom prst="rect">
            <a:avLst/>
          </a:prstGeom>
        </p:spPr>
        <p:txBody>
          <a:bodyPr vert="horz" wrap="square" lIns="0" tIns="27940" rIns="0" bIns="0" rtlCol="0">
            <a:spAutoFit/>
          </a:bodyPr>
          <a:lstStyle/>
          <a:p>
            <a:pPr marL="309880" marR="5080" indent="-297815">
              <a:lnSpc>
                <a:spcPts val="2850"/>
              </a:lnSpc>
              <a:spcBef>
                <a:spcPts val="220"/>
              </a:spcBef>
              <a:buFont typeface="Arial MT"/>
              <a:buChar char="•"/>
              <a:tabLst>
                <a:tab pos="309245" algn="l"/>
                <a:tab pos="310515" algn="l"/>
              </a:tabLst>
            </a:pPr>
            <a:r>
              <a:rPr sz="1600" spc="-5" dirty="0">
                <a:latin typeface="Times New Roman" panose="02020603050405020304"/>
                <a:cs typeface="Times New Roman" panose="02020603050405020304"/>
              </a:rPr>
              <a:t>Although the majority </a:t>
            </a:r>
            <a:r>
              <a:rPr sz="1600" dirty="0">
                <a:latin typeface="Times New Roman" panose="02020603050405020304"/>
                <a:cs typeface="Times New Roman" panose="02020603050405020304"/>
              </a:rPr>
              <a:t>of </a:t>
            </a:r>
            <a:r>
              <a:rPr sz="1600" spc="-5" dirty="0">
                <a:latin typeface="Times New Roman" panose="02020603050405020304"/>
                <a:cs typeface="Times New Roman" panose="02020603050405020304"/>
              </a:rPr>
              <a:t>information is created </a:t>
            </a:r>
            <a:r>
              <a:rPr sz="1600" dirty="0">
                <a:latin typeface="Times New Roman" panose="02020603050405020304"/>
                <a:cs typeface="Times New Roman" panose="02020603050405020304"/>
              </a:rPr>
              <a:t>by </a:t>
            </a:r>
            <a:r>
              <a:rPr sz="1600" spc="-5" dirty="0">
                <a:latin typeface="Times New Roman" panose="02020603050405020304"/>
                <a:cs typeface="Times New Roman" panose="02020603050405020304"/>
              </a:rPr>
              <a:t>individuals, </a:t>
            </a:r>
            <a:r>
              <a:rPr sz="1600" spc="-58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it is stored and managed </a:t>
            </a:r>
            <a:r>
              <a:rPr sz="1600" dirty="0">
                <a:latin typeface="Times New Roman" panose="02020603050405020304"/>
                <a:cs typeface="Times New Roman" panose="02020603050405020304"/>
              </a:rPr>
              <a:t>by a relatively </a:t>
            </a:r>
            <a:r>
              <a:rPr sz="1600" spc="-5" dirty="0">
                <a:latin typeface="Times New Roman" panose="02020603050405020304"/>
                <a:cs typeface="Times New Roman" panose="02020603050405020304"/>
              </a:rPr>
              <a:t>small </a:t>
            </a:r>
            <a:r>
              <a:rPr sz="1600" dirty="0">
                <a:latin typeface="Times New Roman" panose="02020603050405020304"/>
                <a:cs typeface="Times New Roman" panose="02020603050405020304"/>
              </a:rPr>
              <a:t>number of </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organizations.</a:t>
            </a:r>
            <a:endParaRPr sz="16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1447800" y="1828800"/>
            <a:ext cx="6476999" cy="441959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7200" y="1136424"/>
            <a:ext cx="6996919" cy="526330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85800" y="1219200"/>
            <a:ext cx="8241656" cy="488949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81000" y="685800"/>
            <a:ext cx="7500938" cy="57149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915416"/>
            <a:ext cx="5707380" cy="756920"/>
          </a:xfrm>
          <a:prstGeom prst="rect">
            <a:avLst/>
          </a:prstGeom>
        </p:spPr>
        <p:txBody>
          <a:bodyPr vert="horz" wrap="square" lIns="0" tIns="12700" rIns="0" bIns="0" rtlCol="0">
            <a:spAutoFit/>
          </a:bodyPr>
          <a:lstStyle/>
          <a:p>
            <a:pPr marL="12700">
              <a:lnSpc>
                <a:spcPct val="100000"/>
              </a:lnSpc>
              <a:spcBef>
                <a:spcPts val="100"/>
              </a:spcBef>
              <a:tabLst>
                <a:tab pos="2309495" algn="l"/>
              </a:tabLst>
            </a:pPr>
            <a:r>
              <a:rPr sz="4800" b="0" spc="-10" dirty="0">
                <a:latin typeface="Times New Roman" panose="02020603050405020304"/>
                <a:cs typeface="Times New Roman" panose="02020603050405020304"/>
              </a:rPr>
              <a:t>Types</a:t>
            </a:r>
            <a:r>
              <a:rPr sz="4800" b="0" spc="-5" dirty="0">
                <a:latin typeface="Times New Roman" panose="02020603050405020304"/>
                <a:cs typeface="Times New Roman" panose="02020603050405020304"/>
              </a:rPr>
              <a:t> </a:t>
            </a:r>
            <a:r>
              <a:rPr sz="4800" b="0" dirty="0">
                <a:latin typeface="Times New Roman" panose="02020603050405020304"/>
                <a:cs typeface="Times New Roman" panose="02020603050405020304"/>
              </a:rPr>
              <a:t>of	</a:t>
            </a:r>
            <a:r>
              <a:rPr sz="4800" b="0" spc="-5" dirty="0">
                <a:latin typeface="Times New Roman" panose="02020603050405020304"/>
                <a:cs typeface="Times New Roman" panose="02020603050405020304"/>
              </a:rPr>
              <a:t>Virtualization</a:t>
            </a:r>
            <a:endParaRPr sz="4800">
              <a:latin typeface="Times New Roman" panose="02020603050405020304"/>
              <a:cs typeface="Times New Roman" panose="02020603050405020304"/>
            </a:endParaRPr>
          </a:p>
        </p:txBody>
      </p:sp>
      <p:sp>
        <p:nvSpPr>
          <p:cNvPr id="3" name="object 3"/>
          <p:cNvSpPr txBox="1"/>
          <p:nvPr/>
        </p:nvSpPr>
        <p:spPr>
          <a:xfrm>
            <a:off x="1360462" y="2073655"/>
            <a:ext cx="3437890" cy="1957070"/>
          </a:xfrm>
          <a:prstGeom prst="rect">
            <a:avLst/>
          </a:prstGeom>
        </p:spPr>
        <p:txBody>
          <a:bodyPr vert="horz" wrap="square" lIns="0" tIns="12700" rIns="0" bIns="0" rtlCol="0">
            <a:spAutoFit/>
          </a:bodyPr>
          <a:lstStyle/>
          <a:p>
            <a:pPr marL="436245" indent="-424180">
              <a:lnSpc>
                <a:spcPct val="100000"/>
              </a:lnSpc>
              <a:spcBef>
                <a:spcPts val="100"/>
              </a:spcBef>
              <a:buFont typeface="Yu Gothic UI" panose="020B0500000000000000" charset="-128"/>
              <a:buChar char="❖"/>
              <a:tabLst>
                <a:tab pos="436245" algn="l"/>
                <a:tab pos="436880" algn="l"/>
              </a:tabLst>
            </a:pPr>
            <a:r>
              <a:rPr sz="1800" spc="-5" dirty="0">
                <a:latin typeface="Times New Roman" panose="02020603050405020304"/>
                <a:cs typeface="Times New Roman" panose="02020603050405020304"/>
              </a:rPr>
              <a:t>Hardware</a:t>
            </a:r>
            <a:r>
              <a:rPr sz="1800" spc="-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Virtualization.</a:t>
            </a:r>
            <a:endParaRPr sz="1800">
              <a:latin typeface="Times New Roman" panose="02020603050405020304"/>
              <a:cs typeface="Times New Roman" panose="02020603050405020304"/>
            </a:endParaRPr>
          </a:p>
          <a:p>
            <a:pPr>
              <a:lnSpc>
                <a:spcPct val="100000"/>
              </a:lnSpc>
              <a:spcBef>
                <a:spcPts val="5"/>
              </a:spcBef>
              <a:buFont typeface="Yu Gothic UI" panose="020B0500000000000000" charset="-128"/>
              <a:buChar char="❖"/>
            </a:pPr>
            <a:endParaRPr sz="1900">
              <a:latin typeface="Times New Roman" panose="02020603050405020304"/>
              <a:cs typeface="Times New Roman" panose="02020603050405020304"/>
            </a:endParaRPr>
          </a:p>
          <a:p>
            <a:pPr marL="436245" indent="-424180">
              <a:lnSpc>
                <a:spcPct val="100000"/>
              </a:lnSpc>
              <a:buFont typeface="Yu Gothic UI" panose="020B0500000000000000" charset="-128"/>
              <a:buChar char="❖"/>
              <a:tabLst>
                <a:tab pos="436245" algn="l"/>
                <a:tab pos="436880" algn="l"/>
              </a:tabLst>
            </a:pPr>
            <a:r>
              <a:rPr sz="1800" spc="-5" dirty="0">
                <a:latin typeface="Times New Roman" panose="02020603050405020304"/>
                <a:cs typeface="Times New Roman" panose="02020603050405020304"/>
              </a:rPr>
              <a:t>Operating</a:t>
            </a:r>
            <a:r>
              <a:rPr sz="1800" spc="-4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system</a:t>
            </a:r>
            <a:r>
              <a:rPr sz="1800" spc="-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Virtualization.</a:t>
            </a:r>
            <a:endParaRPr sz="1800">
              <a:latin typeface="Times New Roman" panose="02020603050405020304"/>
              <a:cs typeface="Times New Roman" panose="02020603050405020304"/>
            </a:endParaRPr>
          </a:p>
          <a:p>
            <a:pPr>
              <a:lnSpc>
                <a:spcPct val="100000"/>
              </a:lnSpc>
              <a:spcBef>
                <a:spcPts val="5"/>
              </a:spcBef>
              <a:buFont typeface="Yu Gothic UI" panose="020B0500000000000000" charset="-128"/>
              <a:buChar char="❖"/>
            </a:pPr>
            <a:endParaRPr sz="1900">
              <a:latin typeface="Times New Roman" panose="02020603050405020304"/>
              <a:cs typeface="Times New Roman" panose="02020603050405020304"/>
            </a:endParaRPr>
          </a:p>
          <a:p>
            <a:pPr marL="436245" indent="-424180">
              <a:lnSpc>
                <a:spcPct val="100000"/>
              </a:lnSpc>
              <a:buFont typeface="Yu Gothic UI" panose="020B0500000000000000" charset="-128"/>
              <a:buChar char="❖"/>
              <a:tabLst>
                <a:tab pos="436245" algn="l"/>
                <a:tab pos="436880" algn="l"/>
              </a:tabLst>
            </a:pPr>
            <a:r>
              <a:rPr sz="1800" spc="-5" dirty="0">
                <a:latin typeface="Times New Roman" panose="02020603050405020304"/>
                <a:cs typeface="Times New Roman" panose="02020603050405020304"/>
              </a:rPr>
              <a:t>Server</a:t>
            </a:r>
            <a:r>
              <a:rPr sz="1800" spc="-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Virtualization.</a:t>
            </a:r>
            <a:endParaRPr sz="1800">
              <a:latin typeface="Times New Roman" panose="02020603050405020304"/>
              <a:cs typeface="Times New Roman" panose="02020603050405020304"/>
            </a:endParaRPr>
          </a:p>
          <a:p>
            <a:pPr>
              <a:lnSpc>
                <a:spcPct val="100000"/>
              </a:lnSpc>
              <a:spcBef>
                <a:spcPts val="5"/>
              </a:spcBef>
              <a:buFont typeface="Yu Gothic UI" panose="020B0500000000000000" charset="-128"/>
              <a:buChar char="❖"/>
            </a:pPr>
            <a:endParaRPr sz="1900">
              <a:latin typeface="Times New Roman" panose="02020603050405020304"/>
              <a:cs typeface="Times New Roman" panose="02020603050405020304"/>
            </a:endParaRPr>
          </a:p>
          <a:p>
            <a:pPr marL="436245" indent="-424180">
              <a:lnSpc>
                <a:spcPct val="100000"/>
              </a:lnSpc>
              <a:buFont typeface="Yu Gothic UI" panose="020B0500000000000000" charset="-128"/>
              <a:buChar char="❖"/>
              <a:tabLst>
                <a:tab pos="436245" algn="l"/>
                <a:tab pos="436880" algn="l"/>
              </a:tabLst>
            </a:pPr>
            <a:r>
              <a:rPr sz="1800" spc="-5" dirty="0">
                <a:latin typeface="Times New Roman" panose="02020603050405020304"/>
                <a:cs typeface="Times New Roman" panose="02020603050405020304"/>
              </a:rPr>
              <a:t>Storage</a:t>
            </a:r>
            <a:r>
              <a:rPr sz="1800" spc="-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Virtualization.</a:t>
            </a:r>
            <a:endParaRPr sz="1800">
              <a:latin typeface="Times New Roman" panose="02020603050405020304"/>
              <a:cs typeface="Times New Roman" panose="020206030504050203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28600" y="1455537"/>
            <a:ext cx="8622520" cy="4772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059" y="574294"/>
            <a:ext cx="4443730" cy="513080"/>
          </a:xfrm>
          <a:prstGeom prst="rect">
            <a:avLst/>
          </a:prstGeom>
        </p:spPr>
        <p:txBody>
          <a:bodyPr vert="horz" wrap="square" lIns="0" tIns="12700" rIns="0" bIns="0" rtlCol="0">
            <a:spAutoFit/>
          </a:bodyPr>
          <a:lstStyle/>
          <a:p>
            <a:pPr marL="12700">
              <a:lnSpc>
                <a:spcPct val="100000"/>
              </a:lnSpc>
              <a:spcBef>
                <a:spcPts val="100"/>
              </a:spcBef>
            </a:pPr>
            <a:r>
              <a:rPr spc="-10" dirty="0"/>
              <a:t>Hardware</a:t>
            </a:r>
            <a:r>
              <a:rPr spc="-85" dirty="0"/>
              <a:t> </a:t>
            </a:r>
            <a:r>
              <a:rPr spc="-5" dirty="0"/>
              <a:t>Virtualization.</a:t>
            </a:r>
            <a:endParaRPr spc="-5" dirty="0"/>
          </a:p>
        </p:txBody>
      </p:sp>
      <p:sp>
        <p:nvSpPr>
          <p:cNvPr id="3" name="object 3"/>
          <p:cNvSpPr txBox="1"/>
          <p:nvPr/>
        </p:nvSpPr>
        <p:spPr>
          <a:xfrm>
            <a:off x="486400" y="1576323"/>
            <a:ext cx="8212455" cy="3923029"/>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When</a:t>
            </a:r>
            <a:r>
              <a:rPr sz="2200" spc="109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9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a:t>
            </a:r>
            <a:r>
              <a:rPr sz="2200" spc="109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software</a:t>
            </a:r>
            <a:r>
              <a:rPr sz="2200" spc="109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machine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manager </a:t>
            </a:r>
            <a:r>
              <a:rPr sz="2200" i="1" dirty="0">
                <a:latin typeface="Times New Roman" panose="02020603050405020304"/>
                <a:cs typeface="Times New Roman" panose="02020603050405020304"/>
              </a:rPr>
              <a:t>(VMM) </a:t>
            </a:r>
            <a:r>
              <a:rPr sz="2200" i="1" spc="-5" dirty="0">
                <a:latin typeface="Times New Roman" panose="02020603050405020304"/>
                <a:cs typeface="Times New Roman" panose="02020603050405020304"/>
              </a:rPr>
              <a:t>is </a:t>
            </a:r>
            <a:r>
              <a:rPr sz="2200" i="1" dirty="0">
                <a:latin typeface="Times New Roman" panose="02020603050405020304"/>
                <a:cs typeface="Times New Roman" panose="02020603050405020304"/>
              </a:rPr>
              <a:t>directly </a:t>
            </a:r>
            <a:r>
              <a:rPr sz="2200" i="1" spc="-5" dirty="0">
                <a:latin typeface="Times New Roman" panose="02020603050405020304"/>
                <a:cs typeface="Times New Roman" panose="02020603050405020304"/>
              </a:rPr>
              <a:t>installed </a:t>
            </a:r>
            <a:r>
              <a:rPr sz="2200" i="1" dirty="0">
                <a:latin typeface="Times New Roman" panose="02020603050405020304"/>
                <a:cs typeface="Times New Roman" panose="02020603050405020304"/>
              </a:rPr>
              <a:t>on </a:t>
            </a:r>
            <a:r>
              <a:rPr sz="2200" i="1" spc="-5" dirty="0">
                <a:latin typeface="Times New Roman" panose="02020603050405020304"/>
                <a:cs typeface="Times New Roman" panose="02020603050405020304"/>
              </a:rPr>
              <a:t>the </a:t>
            </a:r>
            <a:r>
              <a:rPr sz="2200" i="1" dirty="0">
                <a:latin typeface="Times New Roman" panose="02020603050405020304"/>
                <a:cs typeface="Times New Roman" panose="02020603050405020304"/>
              </a:rPr>
              <a:t>hardware </a:t>
            </a:r>
            <a:r>
              <a:rPr sz="2200" i="1" spc="-5" dirty="0">
                <a:latin typeface="Times New Roman" panose="02020603050405020304"/>
                <a:cs typeface="Times New Roman" panose="02020603050405020304"/>
              </a:rPr>
              <a:t>system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known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hardware virtualization.</a:t>
            </a:r>
            <a:endParaRPr sz="2200">
              <a:latin typeface="Times New Roman" panose="02020603050405020304"/>
              <a:cs typeface="Times New Roman" panose="02020603050405020304"/>
            </a:endParaRPr>
          </a:p>
          <a:p>
            <a:pPr marL="313690" marR="20955" indent="-301625">
              <a:lnSpc>
                <a:spcPct val="100000"/>
              </a:lnSpc>
              <a:spcBef>
                <a:spcPts val="330"/>
              </a:spcBef>
              <a:buFont typeface="Arial MT"/>
              <a:buChar char="•"/>
              <a:tabLst>
                <a:tab pos="313055" algn="l"/>
                <a:tab pos="314325" algn="l"/>
              </a:tabLst>
            </a:pP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main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job</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hypervisor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control</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monitoring</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processor,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memory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other hardware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endParaRPr sz="2200">
              <a:latin typeface="Times New Roman" panose="02020603050405020304"/>
              <a:cs typeface="Times New Roman" panose="02020603050405020304"/>
            </a:endParaRPr>
          </a:p>
          <a:p>
            <a:pPr marL="313690" marR="8890" indent="-301625">
              <a:lnSpc>
                <a:spcPct val="100000"/>
              </a:lnSpc>
              <a:spcBef>
                <a:spcPts val="420"/>
              </a:spcBef>
              <a:buFont typeface="Arial MT"/>
              <a:buChar char="•"/>
              <a:tabLst>
                <a:tab pos="313055" algn="l"/>
                <a:tab pos="314325" algn="l"/>
                <a:tab pos="1077595" algn="l"/>
                <a:tab pos="2742565" algn="l"/>
                <a:tab pos="3150235" algn="l"/>
                <a:tab pos="4364990" algn="l"/>
                <a:tab pos="5315585" algn="l"/>
                <a:tab pos="5816600" algn="l"/>
                <a:tab pos="6377940" algn="l"/>
                <a:tab pos="7232650" algn="l"/>
              </a:tabLst>
            </a:pPr>
            <a:r>
              <a:rPr sz="2200" spc="-5" dirty="0">
                <a:latin typeface="Times New Roman" panose="02020603050405020304"/>
                <a:cs typeface="Times New Roman" panose="02020603050405020304"/>
              </a:rPr>
              <a:t>Afte</a:t>
            </a:r>
            <a:r>
              <a:rPr sz="2200" dirty="0">
                <a:latin typeface="Times New Roman" panose="02020603050405020304"/>
                <a:cs typeface="Times New Roman" panose="02020603050405020304"/>
              </a:rPr>
              <a:t>r	virtualization	of	hardware	</a:t>
            </a:r>
            <a:r>
              <a:rPr sz="2200" spc="-5" dirty="0">
                <a:latin typeface="Times New Roman" panose="02020603050405020304"/>
                <a:cs typeface="Times New Roman" panose="02020603050405020304"/>
              </a:rPr>
              <a:t>syste</a:t>
            </a:r>
            <a:r>
              <a:rPr sz="2200" dirty="0">
                <a:latin typeface="Times New Roman" panose="02020603050405020304"/>
                <a:cs typeface="Times New Roman" panose="02020603050405020304"/>
              </a:rPr>
              <a:t>m	</a:t>
            </a:r>
            <a:r>
              <a:rPr sz="2200" spc="-5" dirty="0">
                <a:latin typeface="Times New Roman" panose="02020603050405020304"/>
                <a:cs typeface="Times New Roman" panose="02020603050405020304"/>
              </a:rPr>
              <a:t>w</a:t>
            </a:r>
            <a:r>
              <a:rPr sz="2200" dirty="0">
                <a:latin typeface="Times New Roman" panose="02020603050405020304"/>
                <a:cs typeface="Times New Roman" panose="02020603050405020304"/>
              </a:rPr>
              <a:t>e	</a:t>
            </a:r>
            <a:r>
              <a:rPr sz="2200" spc="-5" dirty="0">
                <a:latin typeface="Times New Roman" panose="02020603050405020304"/>
                <a:cs typeface="Times New Roman" panose="02020603050405020304"/>
              </a:rPr>
              <a:t>ca</a:t>
            </a:r>
            <a:r>
              <a:rPr sz="2200" dirty="0">
                <a:latin typeface="Times New Roman" panose="02020603050405020304"/>
                <a:cs typeface="Times New Roman" panose="02020603050405020304"/>
              </a:rPr>
              <a:t>n	</a:t>
            </a:r>
            <a:r>
              <a:rPr sz="2200" spc="-5" dirty="0">
                <a:latin typeface="Times New Roman" panose="02020603050405020304"/>
                <a:cs typeface="Times New Roman" panose="02020603050405020304"/>
              </a:rPr>
              <a:t>instal</a:t>
            </a:r>
            <a:r>
              <a:rPr sz="2200" dirty="0">
                <a:latin typeface="Times New Roman" panose="02020603050405020304"/>
                <a:cs typeface="Times New Roman" panose="02020603050405020304"/>
              </a:rPr>
              <a:t>l	different  </a:t>
            </a:r>
            <a:r>
              <a:rPr sz="2200" dirty="0">
                <a:latin typeface="Times New Roman" panose="02020603050405020304"/>
                <a:cs typeface="Times New Roman" panose="02020603050405020304"/>
              </a:rPr>
              <a:t>operating</a:t>
            </a:r>
            <a:r>
              <a:rPr sz="2200" spc="-5" dirty="0">
                <a:latin typeface="Times New Roman" panose="02020603050405020304"/>
                <a:cs typeface="Times New Roman" panose="02020603050405020304"/>
              </a:rPr>
              <a:t> system</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5" dirty="0">
                <a:latin typeface="Times New Roman" panose="02020603050405020304"/>
                <a:cs typeface="Times New Roman" panose="02020603050405020304"/>
              </a:rPr>
              <a:t> it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run different</a:t>
            </a:r>
            <a:r>
              <a:rPr sz="2200" spc="-5" dirty="0">
                <a:latin typeface="Times New Roman" panose="02020603050405020304"/>
                <a:cs typeface="Times New Roman" panose="02020603050405020304"/>
              </a:rPr>
              <a:t> applications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5" dirty="0">
                <a:latin typeface="Times New Roman" panose="02020603050405020304"/>
                <a:cs typeface="Times New Roman" panose="02020603050405020304"/>
              </a:rPr>
              <a:t> those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OS.</a:t>
            </a:r>
            <a:endParaRPr sz="2200">
              <a:latin typeface="Times New Roman" panose="02020603050405020304"/>
              <a:cs typeface="Times New Roman" panose="02020603050405020304"/>
            </a:endParaRPr>
          </a:p>
          <a:p>
            <a:pPr marL="313690" indent="-301625">
              <a:lnSpc>
                <a:spcPct val="100000"/>
              </a:lnSpc>
              <a:spcBef>
                <a:spcPts val="420"/>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Usage:</a:t>
            </a:r>
            <a:endParaRPr sz="2200">
              <a:latin typeface="Times New Roman" panose="02020603050405020304"/>
              <a:cs typeface="Times New Roman" panose="02020603050405020304"/>
            </a:endParaRPr>
          </a:p>
          <a:p>
            <a:pPr marL="313690" marR="8890" indent="-301625" algn="just">
              <a:lnSpc>
                <a:spcPct val="100000"/>
              </a:lnSpc>
              <a:spcBef>
                <a:spcPts val="445"/>
              </a:spcBef>
              <a:buFont typeface="Arial MT"/>
              <a:buChar char="•"/>
              <a:tabLst>
                <a:tab pos="314325" algn="l"/>
              </a:tabLst>
            </a:pPr>
            <a:r>
              <a:rPr sz="2200" spc="-5" dirty="0">
                <a:latin typeface="Times New Roman" panose="02020603050405020304"/>
                <a:cs typeface="Times New Roman" panose="02020603050405020304"/>
              </a:rPr>
              <a:t>Hardware</a:t>
            </a:r>
            <a:r>
              <a:rPr sz="2200" dirty="0">
                <a:latin typeface="Times New Roman" panose="02020603050405020304"/>
                <a:cs typeface="Times New Roman" panose="02020603050405020304"/>
              </a:rPr>
              <a:t> virtualization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mainly</a:t>
            </a:r>
            <a:r>
              <a:rPr sz="2200" dirty="0">
                <a:latin typeface="Times New Roman" panose="02020603050405020304"/>
                <a:cs typeface="Times New Roman" panose="02020603050405020304"/>
              </a:rPr>
              <a:t> done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server</a:t>
            </a:r>
            <a:r>
              <a:rPr sz="2200" dirty="0">
                <a:latin typeface="Times New Roman" panose="02020603050405020304"/>
                <a:cs typeface="Times New Roman" panose="02020603050405020304"/>
              </a:rPr>
              <a:t> platforms,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because </a:t>
            </a:r>
            <a:r>
              <a:rPr sz="2200" spc="-5" dirty="0">
                <a:latin typeface="Times New Roman" panose="02020603050405020304"/>
                <a:cs typeface="Times New Roman" panose="02020603050405020304"/>
              </a:rPr>
              <a:t>controlling </a:t>
            </a:r>
            <a:r>
              <a:rPr sz="2200" dirty="0">
                <a:latin typeface="Times New Roman" panose="02020603050405020304"/>
                <a:cs typeface="Times New Roman" panose="02020603050405020304"/>
              </a:rPr>
              <a:t>virtual </a:t>
            </a:r>
            <a:r>
              <a:rPr sz="2200" spc="-5" dirty="0">
                <a:latin typeface="Times New Roman" panose="02020603050405020304"/>
                <a:cs typeface="Times New Roman" panose="02020603050405020304"/>
              </a:rPr>
              <a:t>machines is much easier than controlling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physical</a:t>
            </a:r>
            <a:r>
              <a:rPr sz="2200" spc="-5" dirty="0">
                <a:latin typeface="Times New Roman" panose="02020603050405020304"/>
                <a:cs typeface="Times New Roman" panose="02020603050405020304"/>
              </a:rPr>
              <a:t> server.</a:t>
            </a:r>
            <a:endParaRPr sz="2200">
              <a:latin typeface="Times New Roman" panose="02020603050405020304"/>
              <a:cs typeface="Times New Roman" panose="020206030504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51306" y="1184706"/>
            <a:ext cx="7671786" cy="454333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09600" y="914400"/>
            <a:ext cx="7979352" cy="542924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81000" y="762000"/>
            <a:ext cx="7468436" cy="553104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7200" y="914400"/>
            <a:ext cx="7644142" cy="53054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3378" y="459283"/>
            <a:ext cx="8209915" cy="5283200"/>
          </a:xfrm>
          <a:prstGeom prst="rect">
            <a:avLst/>
          </a:prstGeom>
        </p:spPr>
        <p:txBody>
          <a:bodyPr vert="horz" wrap="square" lIns="0" tIns="138430" rIns="0" bIns="0" rtlCol="0">
            <a:spAutoFit/>
          </a:bodyPr>
          <a:lstStyle/>
          <a:p>
            <a:pPr marL="38100" algn="just">
              <a:lnSpc>
                <a:spcPct val="100000"/>
              </a:lnSpc>
              <a:spcBef>
                <a:spcPts val="1090"/>
              </a:spcBef>
            </a:pPr>
            <a:r>
              <a:rPr sz="2050" b="1" spc="-10" dirty="0">
                <a:latin typeface="Times New Roman" panose="02020603050405020304"/>
                <a:cs typeface="Times New Roman" panose="02020603050405020304"/>
              </a:rPr>
              <a:t>Information</a:t>
            </a:r>
            <a:r>
              <a:rPr sz="2050" b="1" spc="-45" dirty="0">
                <a:latin typeface="Times New Roman" panose="02020603050405020304"/>
                <a:cs typeface="Times New Roman" panose="02020603050405020304"/>
              </a:rPr>
              <a:t> </a:t>
            </a:r>
            <a:r>
              <a:rPr sz="2050" b="1" spc="-10" dirty="0">
                <a:latin typeface="Times New Roman" panose="02020603050405020304"/>
                <a:cs typeface="Times New Roman" panose="02020603050405020304"/>
              </a:rPr>
              <a:t>Storage</a:t>
            </a:r>
            <a:endParaRPr sz="2050">
              <a:latin typeface="Times New Roman" panose="02020603050405020304"/>
              <a:cs typeface="Times New Roman" panose="02020603050405020304"/>
            </a:endParaRPr>
          </a:p>
          <a:p>
            <a:pPr marL="316230" marR="6985" indent="-304165" algn="just">
              <a:lnSpc>
                <a:spcPct val="140000"/>
              </a:lnSpc>
              <a:buFont typeface="Arial MT"/>
              <a:buChar char="•"/>
              <a:tabLst>
                <a:tab pos="316865" algn="l"/>
              </a:tabLst>
            </a:pPr>
            <a:r>
              <a:rPr sz="2050" spc="-10" dirty="0">
                <a:latin typeface="Times New Roman" panose="02020603050405020304"/>
                <a:cs typeface="Times New Roman" panose="02020603050405020304"/>
              </a:rPr>
              <a:t>Businesses </a:t>
            </a:r>
            <a:r>
              <a:rPr sz="2050" spc="-5" dirty="0">
                <a:latin typeface="Times New Roman" panose="02020603050405020304"/>
                <a:cs typeface="Times New Roman" panose="02020603050405020304"/>
              </a:rPr>
              <a:t>use data </a:t>
            </a:r>
            <a:r>
              <a:rPr sz="2050" spc="-10" dirty="0">
                <a:latin typeface="Times New Roman" panose="02020603050405020304"/>
                <a:cs typeface="Times New Roman" panose="02020603050405020304"/>
              </a:rPr>
              <a:t>to </a:t>
            </a:r>
            <a:r>
              <a:rPr sz="2050" spc="-5" dirty="0">
                <a:latin typeface="Times New Roman" panose="02020603050405020304"/>
                <a:cs typeface="Times New Roman" panose="02020603050405020304"/>
              </a:rPr>
              <a:t>derive </a:t>
            </a:r>
            <a:r>
              <a:rPr sz="2050" spc="-10" dirty="0">
                <a:latin typeface="Times New Roman" panose="02020603050405020304"/>
                <a:cs typeface="Times New Roman" panose="02020603050405020304"/>
              </a:rPr>
              <a:t>information that is critical to their </a:t>
            </a:r>
            <a:r>
              <a:rPr sz="2050" spc="-5" dirty="0">
                <a:latin typeface="Times New Roman" panose="02020603050405020304"/>
                <a:cs typeface="Times New Roman" panose="02020603050405020304"/>
              </a:rPr>
              <a:t>day-to-day </a:t>
            </a:r>
            <a:r>
              <a:rPr sz="2050"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operations. </a:t>
            </a:r>
            <a:r>
              <a:rPr sz="2050" spc="-10" dirty="0">
                <a:latin typeface="Times New Roman" panose="02020603050405020304"/>
                <a:cs typeface="Times New Roman" panose="02020603050405020304"/>
              </a:rPr>
              <a:t>Storage is </a:t>
            </a:r>
            <a:r>
              <a:rPr sz="2050" spc="-5" dirty="0">
                <a:latin typeface="Times New Roman" panose="02020603050405020304"/>
                <a:cs typeface="Times New Roman" panose="02020603050405020304"/>
              </a:rPr>
              <a:t>a repository </a:t>
            </a:r>
            <a:r>
              <a:rPr sz="2050" spc="-10" dirty="0">
                <a:latin typeface="Times New Roman" panose="02020603050405020304"/>
                <a:cs typeface="Times New Roman" panose="02020603050405020304"/>
              </a:rPr>
              <a:t>that enables </a:t>
            </a:r>
            <a:r>
              <a:rPr sz="2050" spc="-5" dirty="0">
                <a:latin typeface="Times New Roman" panose="02020603050405020304"/>
                <a:cs typeface="Times New Roman" panose="02020603050405020304"/>
              </a:rPr>
              <a:t>users </a:t>
            </a:r>
            <a:r>
              <a:rPr sz="2050" spc="-10" dirty="0">
                <a:latin typeface="Times New Roman" panose="02020603050405020304"/>
                <a:cs typeface="Times New Roman" panose="02020603050405020304"/>
              </a:rPr>
              <a:t>to store and </a:t>
            </a:r>
            <a:r>
              <a:rPr sz="2050" spc="-5" dirty="0">
                <a:latin typeface="Times New Roman" panose="02020603050405020304"/>
                <a:cs typeface="Times New Roman" panose="02020603050405020304"/>
              </a:rPr>
              <a:t>retrieve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this</a:t>
            </a:r>
            <a:r>
              <a:rPr sz="2050" spc="-15"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digital data.</a:t>
            </a:r>
            <a:endParaRPr sz="2050">
              <a:latin typeface="Times New Roman" panose="02020603050405020304"/>
              <a:cs typeface="Times New Roman" panose="02020603050405020304"/>
            </a:endParaRPr>
          </a:p>
          <a:p>
            <a:pPr marL="38100">
              <a:lnSpc>
                <a:spcPct val="100000"/>
              </a:lnSpc>
              <a:spcBef>
                <a:spcPts val="990"/>
              </a:spcBef>
            </a:pPr>
            <a:r>
              <a:rPr sz="2050" b="1" spc="-15" dirty="0">
                <a:latin typeface="Times New Roman" panose="02020603050405020304"/>
                <a:cs typeface="Times New Roman" panose="02020603050405020304"/>
              </a:rPr>
              <a:t>Data</a:t>
            </a:r>
            <a:endParaRPr sz="2050">
              <a:latin typeface="Times New Roman" panose="02020603050405020304"/>
              <a:cs typeface="Times New Roman" panose="02020603050405020304"/>
            </a:endParaRPr>
          </a:p>
          <a:p>
            <a:pPr marL="316230" marR="5080" indent="-304165" algn="just">
              <a:lnSpc>
                <a:spcPct val="140000"/>
              </a:lnSpc>
              <a:spcBef>
                <a:spcPts val="5"/>
              </a:spcBef>
              <a:buFont typeface="Arial" panose="020B0604020202020204"/>
              <a:buChar char="•"/>
              <a:tabLst>
                <a:tab pos="316865" algn="l"/>
              </a:tabLst>
            </a:pPr>
            <a:r>
              <a:rPr sz="2050" i="1" spc="-10" dirty="0">
                <a:latin typeface="Times New Roman" panose="02020603050405020304"/>
                <a:cs typeface="Times New Roman" panose="02020603050405020304"/>
              </a:rPr>
              <a:t>Data </a:t>
            </a:r>
            <a:r>
              <a:rPr sz="2050" spc="-10" dirty="0">
                <a:latin typeface="Times New Roman" panose="02020603050405020304"/>
                <a:cs typeface="Times New Roman" panose="02020603050405020304"/>
              </a:rPr>
              <a:t>is </a:t>
            </a:r>
            <a:r>
              <a:rPr sz="2050" spc="-5" dirty="0">
                <a:latin typeface="Times New Roman" panose="02020603050405020304"/>
                <a:cs typeface="Times New Roman" panose="02020603050405020304"/>
              </a:rPr>
              <a:t>a </a:t>
            </a:r>
            <a:r>
              <a:rPr sz="2050" spc="-10" dirty="0">
                <a:latin typeface="Times New Roman" panose="02020603050405020304"/>
                <a:cs typeface="Times New Roman" panose="02020603050405020304"/>
              </a:rPr>
              <a:t>collection </a:t>
            </a:r>
            <a:r>
              <a:rPr sz="2050" spc="-5" dirty="0">
                <a:latin typeface="Times New Roman" panose="02020603050405020304"/>
                <a:cs typeface="Times New Roman" panose="02020603050405020304"/>
              </a:rPr>
              <a:t>of raw facts from </a:t>
            </a:r>
            <a:r>
              <a:rPr sz="2050" spc="-10" dirty="0">
                <a:latin typeface="Times New Roman" panose="02020603050405020304"/>
                <a:cs typeface="Times New Roman" panose="02020603050405020304"/>
              </a:rPr>
              <a:t>which conclusions may </a:t>
            </a:r>
            <a:r>
              <a:rPr sz="2050" spc="-5" dirty="0">
                <a:latin typeface="Times New Roman" panose="02020603050405020304"/>
                <a:cs typeface="Times New Roman" panose="02020603050405020304"/>
              </a:rPr>
              <a:t>be drawn.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Handwritten letters, </a:t>
            </a:r>
            <a:r>
              <a:rPr sz="2050" spc="-5" dirty="0">
                <a:latin typeface="Times New Roman" panose="02020603050405020304"/>
                <a:cs typeface="Times New Roman" panose="02020603050405020304"/>
              </a:rPr>
              <a:t>a printed book, a family photograph, a </a:t>
            </a:r>
            <a:r>
              <a:rPr sz="2050" spc="-10" dirty="0">
                <a:latin typeface="Times New Roman" panose="02020603050405020304"/>
                <a:cs typeface="Times New Roman" panose="02020603050405020304"/>
              </a:rPr>
              <a:t>movie </a:t>
            </a:r>
            <a:r>
              <a:rPr sz="2050" spc="-5" dirty="0">
                <a:latin typeface="Times New Roman" panose="02020603050405020304"/>
                <a:cs typeface="Times New Roman" panose="02020603050405020304"/>
              </a:rPr>
              <a:t>on video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tape, </a:t>
            </a:r>
            <a:r>
              <a:rPr sz="2050" spc="-5" dirty="0">
                <a:latin typeface="Times New Roman" panose="02020603050405020304"/>
                <a:cs typeface="Times New Roman" panose="02020603050405020304"/>
              </a:rPr>
              <a:t>printed </a:t>
            </a:r>
            <a:r>
              <a:rPr sz="2050" spc="-10" dirty="0">
                <a:latin typeface="Times New Roman" panose="02020603050405020304"/>
                <a:cs typeface="Times New Roman" panose="02020603050405020304"/>
              </a:rPr>
              <a:t>and </a:t>
            </a:r>
            <a:r>
              <a:rPr sz="2050" spc="-5" dirty="0">
                <a:latin typeface="Times New Roman" panose="02020603050405020304"/>
                <a:cs typeface="Times New Roman" panose="02020603050405020304"/>
              </a:rPr>
              <a:t>duly </a:t>
            </a:r>
            <a:r>
              <a:rPr sz="2050" spc="-10" dirty="0">
                <a:latin typeface="Times New Roman" panose="02020603050405020304"/>
                <a:cs typeface="Times New Roman" panose="02020603050405020304"/>
              </a:rPr>
              <a:t>signed copies </a:t>
            </a:r>
            <a:r>
              <a:rPr sz="2050" spc="-5" dirty="0">
                <a:latin typeface="Times New Roman" panose="02020603050405020304"/>
                <a:cs typeface="Times New Roman" panose="02020603050405020304"/>
              </a:rPr>
              <a:t>of </a:t>
            </a:r>
            <a:r>
              <a:rPr sz="2050" spc="-10" dirty="0">
                <a:latin typeface="Times New Roman" panose="02020603050405020304"/>
                <a:cs typeface="Times New Roman" panose="02020603050405020304"/>
              </a:rPr>
              <a:t>mortgage </a:t>
            </a:r>
            <a:r>
              <a:rPr sz="2050" spc="-5" dirty="0">
                <a:latin typeface="Times New Roman" panose="02020603050405020304"/>
                <a:cs typeface="Times New Roman" panose="02020603050405020304"/>
              </a:rPr>
              <a:t>papers, a bank’s </a:t>
            </a:r>
            <a:r>
              <a:rPr sz="2050" spc="-10" dirty="0">
                <a:latin typeface="Times New Roman" panose="02020603050405020304"/>
                <a:cs typeface="Times New Roman" panose="02020603050405020304"/>
              </a:rPr>
              <a:t>ledgers, </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and</a:t>
            </a:r>
            <a:r>
              <a:rPr sz="2050" spc="-1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an account </a:t>
            </a:r>
            <a:r>
              <a:rPr sz="2050" spc="-5" dirty="0">
                <a:latin typeface="Times New Roman" panose="02020603050405020304"/>
                <a:cs typeface="Times New Roman" panose="02020603050405020304"/>
              </a:rPr>
              <a:t>holder’s passbooks</a:t>
            </a:r>
            <a:r>
              <a:rPr sz="2050" spc="-10" dirty="0">
                <a:latin typeface="Times New Roman" panose="02020603050405020304"/>
                <a:cs typeface="Times New Roman" panose="02020603050405020304"/>
              </a:rPr>
              <a:t> are all examples </a:t>
            </a:r>
            <a:r>
              <a:rPr sz="2050" spc="-5" dirty="0">
                <a:latin typeface="Times New Roman" panose="02020603050405020304"/>
                <a:cs typeface="Times New Roman" panose="02020603050405020304"/>
              </a:rPr>
              <a:t>of data.</a:t>
            </a:r>
            <a:endParaRPr sz="2050">
              <a:latin typeface="Times New Roman" panose="02020603050405020304"/>
              <a:cs typeface="Times New Roman" panose="02020603050405020304"/>
            </a:endParaRPr>
          </a:p>
          <a:p>
            <a:pPr marL="316230" marR="6350" indent="-304165" algn="just">
              <a:lnSpc>
                <a:spcPct val="140000"/>
              </a:lnSpc>
              <a:buFont typeface="Arial MT"/>
              <a:buChar char="•"/>
              <a:tabLst>
                <a:tab pos="316865" algn="l"/>
              </a:tabLst>
            </a:pPr>
            <a:r>
              <a:rPr sz="2050" spc="-10" dirty="0">
                <a:latin typeface="Times New Roman" panose="02020603050405020304"/>
                <a:cs typeface="Times New Roman" panose="02020603050405020304"/>
              </a:rPr>
              <a:t>The </a:t>
            </a:r>
            <a:r>
              <a:rPr sz="2050" spc="-5" dirty="0">
                <a:latin typeface="Times New Roman" panose="02020603050405020304"/>
                <a:cs typeface="Times New Roman" panose="02020603050405020304"/>
              </a:rPr>
              <a:t>data </a:t>
            </a:r>
            <a:r>
              <a:rPr sz="2050" spc="-10" dirty="0">
                <a:latin typeface="Times New Roman" panose="02020603050405020304"/>
                <a:cs typeface="Times New Roman" panose="02020603050405020304"/>
              </a:rPr>
              <a:t>can </a:t>
            </a:r>
            <a:r>
              <a:rPr sz="2050" spc="-5" dirty="0">
                <a:latin typeface="Times New Roman" panose="02020603050405020304"/>
                <a:cs typeface="Times New Roman" panose="02020603050405020304"/>
              </a:rPr>
              <a:t>be generated using a </a:t>
            </a:r>
            <a:r>
              <a:rPr sz="2050" spc="-10" dirty="0">
                <a:latin typeface="Times New Roman" panose="02020603050405020304"/>
                <a:cs typeface="Times New Roman" panose="02020603050405020304"/>
              </a:rPr>
              <a:t>computer and stored in strings </a:t>
            </a:r>
            <a:r>
              <a:rPr sz="2050" spc="-5" dirty="0">
                <a:latin typeface="Times New Roman" panose="02020603050405020304"/>
                <a:cs typeface="Times New Roman" panose="02020603050405020304"/>
              </a:rPr>
              <a:t>of 0s </a:t>
            </a:r>
            <a:r>
              <a:rPr sz="2050" spc="-10" dirty="0">
                <a:latin typeface="Times New Roman" panose="02020603050405020304"/>
                <a:cs typeface="Times New Roman" panose="02020603050405020304"/>
              </a:rPr>
              <a:t>and </a:t>
            </a:r>
            <a:r>
              <a:rPr sz="2050" spc="-5" dirty="0">
                <a:latin typeface="Times New Roman" panose="02020603050405020304"/>
                <a:cs typeface="Times New Roman" panose="02020603050405020304"/>
              </a:rPr>
              <a:t> 1s, </a:t>
            </a:r>
            <a:r>
              <a:rPr sz="2050" spc="-10" dirty="0">
                <a:latin typeface="Times New Roman" panose="02020603050405020304"/>
                <a:cs typeface="Times New Roman" panose="02020603050405020304"/>
              </a:rPr>
              <a:t>Data in this </a:t>
            </a:r>
            <a:r>
              <a:rPr sz="2050" spc="-5" dirty="0">
                <a:latin typeface="Times New Roman" panose="02020603050405020304"/>
                <a:cs typeface="Times New Roman" panose="02020603050405020304"/>
              </a:rPr>
              <a:t>form </a:t>
            </a:r>
            <a:r>
              <a:rPr sz="2050" spc="-10" dirty="0">
                <a:latin typeface="Times New Roman" panose="02020603050405020304"/>
                <a:cs typeface="Times New Roman" panose="02020603050405020304"/>
              </a:rPr>
              <a:t>is called </a:t>
            </a:r>
            <a:r>
              <a:rPr sz="2050" i="1" spc="-5" dirty="0">
                <a:latin typeface="Times New Roman" panose="02020603050405020304"/>
                <a:cs typeface="Times New Roman" panose="02020603050405020304"/>
              </a:rPr>
              <a:t>digital data </a:t>
            </a:r>
            <a:r>
              <a:rPr sz="2050" spc="-10" dirty="0">
                <a:latin typeface="Times New Roman" panose="02020603050405020304"/>
                <a:cs typeface="Times New Roman" panose="02020603050405020304"/>
              </a:rPr>
              <a:t>and is accessible </a:t>
            </a:r>
            <a:r>
              <a:rPr sz="2050" spc="-5" dirty="0">
                <a:latin typeface="Times New Roman" panose="02020603050405020304"/>
                <a:cs typeface="Times New Roman" panose="02020603050405020304"/>
              </a:rPr>
              <a:t>by </a:t>
            </a:r>
            <a:r>
              <a:rPr sz="2050" spc="-10" dirty="0">
                <a:latin typeface="Times New Roman" panose="02020603050405020304"/>
                <a:cs typeface="Times New Roman" panose="02020603050405020304"/>
              </a:rPr>
              <a:t>the </a:t>
            </a:r>
            <a:r>
              <a:rPr sz="2050" spc="-5" dirty="0">
                <a:latin typeface="Times New Roman" panose="02020603050405020304"/>
                <a:cs typeface="Times New Roman" panose="02020603050405020304"/>
              </a:rPr>
              <a:t>user only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after</a:t>
            </a:r>
            <a:r>
              <a:rPr sz="2050" spc="-1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it is </a:t>
            </a:r>
            <a:r>
              <a:rPr sz="2050" spc="-5" dirty="0">
                <a:latin typeface="Times New Roman" panose="02020603050405020304"/>
                <a:cs typeface="Times New Roman" panose="02020603050405020304"/>
              </a:rPr>
              <a:t>processed by a</a:t>
            </a:r>
            <a:r>
              <a:rPr sz="2050" spc="-10" dirty="0">
                <a:latin typeface="Times New Roman" panose="02020603050405020304"/>
                <a:cs typeface="Times New Roman" panose="02020603050405020304"/>
              </a:rPr>
              <a:t> computer.</a:t>
            </a:r>
            <a:endParaRPr sz="2050">
              <a:latin typeface="Times New Roman" panose="02020603050405020304"/>
              <a:cs typeface="Times New Roman" panose="0202060305040502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38180" y="1351566"/>
            <a:ext cx="7426816" cy="410335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1089" y="990600"/>
            <a:ext cx="7146346" cy="465056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81000" y="838200"/>
            <a:ext cx="7378699" cy="540908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63575" y="866774"/>
            <a:ext cx="7489824" cy="556052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228" y="574294"/>
            <a:ext cx="7240270" cy="513080"/>
          </a:xfrm>
          <a:prstGeom prst="rect">
            <a:avLst/>
          </a:prstGeom>
        </p:spPr>
        <p:txBody>
          <a:bodyPr vert="horz" wrap="square" lIns="0" tIns="12700" rIns="0" bIns="0" rtlCol="0">
            <a:spAutoFit/>
          </a:bodyPr>
          <a:lstStyle/>
          <a:p>
            <a:pPr marL="12700">
              <a:lnSpc>
                <a:spcPct val="100000"/>
              </a:lnSpc>
              <a:spcBef>
                <a:spcPts val="100"/>
              </a:spcBef>
            </a:pPr>
            <a:r>
              <a:rPr spc="-10" dirty="0"/>
              <a:t>Key</a:t>
            </a:r>
            <a:r>
              <a:rPr spc="-30" dirty="0"/>
              <a:t> </a:t>
            </a:r>
            <a:r>
              <a:rPr spc="-5" dirty="0"/>
              <a:t>Challenges</a:t>
            </a:r>
            <a:r>
              <a:rPr spc="-20" dirty="0"/>
              <a:t> </a:t>
            </a:r>
            <a:r>
              <a:rPr spc="-5" dirty="0"/>
              <a:t>in</a:t>
            </a:r>
            <a:r>
              <a:rPr spc="-30" dirty="0"/>
              <a:t> </a:t>
            </a:r>
            <a:r>
              <a:rPr spc="-10" dirty="0"/>
              <a:t>Managing</a:t>
            </a:r>
            <a:r>
              <a:rPr spc="-25" dirty="0"/>
              <a:t> </a:t>
            </a:r>
            <a:r>
              <a:rPr spc="-5" dirty="0"/>
              <a:t>Information</a:t>
            </a:r>
            <a:endParaRPr spc="-5" dirty="0"/>
          </a:p>
        </p:txBody>
      </p:sp>
      <p:sp>
        <p:nvSpPr>
          <p:cNvPr id="3" name="object 3"/>
          <p:cNvSpPr txBox="1"/>
          <p:nvPr/>
        </p:nvSpPr>
        <p:spPr>
          <a:xfrm>
            <a:off x="486400" y="1529181"/>
            <a:ext cx="8129270" cy="4191000"/>
          </a:xfrm>
          <a:prstGeom prst="rect">
            <a:avLst/>
          </a:prstGeom>
        </p:spPr>
        <p:txBody>
          <a:bodyPr vert="horz" wrap="square" lIns="0" tIns="42544" rIns="0" bIns="0" rtlCol="0">
            <a:spAutoFit/>
          </a:bodyPr>
          <a:lstStyle/>
          <a:p>
            <a:pPr marL="313690" marR="818515" indent="-301625">
              <a:lnSpc>
                <a:spcPct val="91000"/>
              </a:lnSpc>
              <a:spcBef>
                <a:spcPts val="335"/>
              </a:spcBef>
              <a:buFont typeface="Arial MT"/>
              <a:buChar char="•"/>
              <a:tabLst>
                <a:tab pos="313055" algn="l"/>
                <a:tab pos="314325" algn="l"/>
              </a:tabLst>
            </a:pPr>
            <a:r>
              <a:rPr sz="2200" dirty="0">
                <a:latin typeface="Times New Roman" panose="02020603050405020304"/>
                <a:cs typeface="Times New Roman" panose="02020603050405020304"/>
              </a:rPr>
              <a:t>In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order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frame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effective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management</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policy,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businesses need </a:t>
            </a:r>
            <a:r>
              <a:rPr sz="2200" spc="-5" dirty="0">
                <a:latin typeface="Times New Roman" panose="02020603050405020304"/>
                <a:cs typeface="Times New Roman" panose="02020603050405020304"/>
              </a:rPr>
              <a:t>to consider the </a:t>
            </a:r>
            <a:r>
              <a:rPr sz="2200" dirty="0">
                <a:latin typeface="Times New Roman" panose="02020603050405020304"/>
                <a:cs typeface="Times New Roman" panose="02020603050405020304"/>
              </a:rPr>
              <a:t>following key </a:t>
            </a:r>
            <a:r>
              <a:rPr sz="2200" spc="-5" dirty="0">
                <a:latin typeface="Times New Roman" panose="02020603050405020304"/>
                <a:cs typeface="Times New Roman" panose="02020603050405020304"/>
              </a:rPr>
              <a:t>challenges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management:</a:t>
            </a:r>
            <a:endParaRPr sz="2200">
              <a:latin typeface="Times New Roman" panose="02020603050405020304"/>
              <a:cs typeface="Times New Roman" panose="02020603050405020304"/>
            </a:endParaRPr>
          </a:p>
          <a:p>
            <a:pPr marL="313690" marR="581025" indent="-301625">
              <a:lnSpc>
                <a:spcPct val="91000"/>
              </a:lnSpc>
              <a:spcBef>
                <a:spcPts val="435"/>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Exploding digital universe: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rate of </a:t>
            </a:r>
            <a:r>
              <a:rPr sz="2200" spc="-5" dirty="0">
                <a:latin typeface="Times New Roman" panose="02020603050405020304"/>
                <a:cs typeface="Times New Roman" panose="02020603050405020304"/>
              </a:rPr>
              <a:t>information </a:t>
            </a:r>
            <a:r>
              <a:rPr sz="2200" dirty="0">
                <a:latin typeface="Times New Roman" panose="02020603050405020304"/>
                <a:cs typeface="Times New Roman" panose="02020603050405020304"/>
              </a:rPr>
              <a:t>growth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increasing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exponentially.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Duplication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7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ensure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repurposing</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has</a:t>
            </a:r>
            <a:r>
              <a:rPr sz="2200" spc="-5" dirty="0">
                <a:latin typeface="Times New Roman" panose="02020603050405020304"/>
                <a:cs typeface="Times New Roman" panose="02020603050405020304"/>
              </a:rPr>
              <a:t> also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contributed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multifold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increase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information </a:t>
            </a:r>
            <a:r>
              <a:rPr sz="2200" dirty="0">
                <a:latin typeface="Times New Roman" panose="02020603050405020304"/>
                <a:cs typeface="Times New Roman" panose="02020603050405020304"/>
              </a:rPr>
              <a:t>growth.</a:t>
            </a:r>
            <a:endParaRPr sz="2200">
              <a:latin typeface="Times New Roman" panose="02020603050405020304"/>
              <a:cs typeface="Times New Roman" panose="02020603050405020304"/>
            </a:endParaRPr>
          </a:p>
          <a:p>
            <a:pPr marL="313690" marR="314960" indent="-301625">
              <a:lnSpc>
                <a:spcPct val="91000"/>
              </a:lnSpc>
              <a:spcBef>
                <a:spcPts val="435"/>
              </a:spcBef>
              <a:buFont typeface="Arial" panose="020B0604020202020204"/>
              <a:buChar char="•"/>
              <a:tabLst>
                <a:tab pos="382905" algn="l"/>
                <a:tab pos="384175" algn="l"/>
              </a:tabLst>
            </a:pPr>
            <a:r>
              <a:rPr dirty="0"/>
              <a:t>	</a:t>
            </a:r>
            <a:r>
              <a:rPr sz="2200" b="1" spc="-5" dirty="0">
                <a:latin typeface="Times New Roman" panose="02020603050405020304"/>
                <a:cs typeface="Times New Roman" panose="02020603050405020304"/>
              </a:rPr>
              <a:t>Increasing</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dependency</a:t>
            </a:r>
            <a:r>
              <a:rPr sz="2200" b="1" spc="-10"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on</a:t>
            </a:r>
            <a:r>
              <a:rPr sz="2200" b="1" spc="-5" dirty="0">
                <a:latin typeface="Times New Roman" panose="02020603050405020304"/>
                <a:cs typeface="Times New Roman" panose="02020603050405020304"/>
              </a:rPr>
              <a:t> information:</a:t>
            </a:r>
            <a:r>
              <a:rPr sz="2200" b="1" spc="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strategic</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use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plays</a:t>
            </a:r>
            <a:r>
              <a:rPr sz="2200" spc="-5" dirty="0">
                <a:latin typeface="Times New Roman" panose="02020603050405020304"/>
                <a:cs typeface="Times New Roman" panose="02020603050405020304"/>
              </a:rPr>
              <a:t> an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important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role</a:t>
            </a:r>
            <a:r>
              <a:rPr sz="2200" spc="-5" dirty="0">
                <a:latin typeface="Times New Roman" panose="02020603050405020304"/>
                <a:cs typeface="Times New Roman" panose="02020603050405020304"/>
              </a:rPr>
              <a:t> in</a:t>
            </a:r>
            <a:r>
              <a:rPr sz="2200" spc="65" dirty="0">
                <a:latin typeface="Times New Roman" panose="02020603050405020304"/>
                <a:cs typeface="Times New Roman" panose="02020603050405020304"/>
              </a:rPr>
              <a:t> </a:t>
            </a:r>
            <a:r>
              <a:rPr sz="2200" dirty="0">
                <a:latin typeface="Times New Roman" panose="02020603050405020304"/>
                <a:cs typeface="Times New Roman" panose="02020603050405020304"/>
              </a:rPr>
              <a:t>determining</a:t>
            </a:r>
            <a:r>
              <a:rPr sz="2200" spc="-5" dirty="0">
                <a:latin typeface="Times New Roman" panose="02020603050405020304"/>
                <a:cs typeface="Times New Roman" panose="02020603050405020304"/>
              </a:rPr>
              <a:t> the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success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business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provides</a:t>
            </a:r>
            <a:r>
              <a:rPr sz="2200" spc="-5" dirty="0">
                <a:latin typeface="Times New Roman" panose="02020603050405020304"/>
                <a:cs typeface="Times New Roman" panose="02020603050405020304"/>
              </a:rPr>
              <a:t> competitive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advantages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marketplace.</a:t>
            </a:r>
            <a:endParaRPr sz="2200">
              <a:latin typeface="Times New Roman" panose="02020603050405020304"/>
              <a:cs typeface="Times New Roman" panose="02020603050405020304"/>
            </a:endParaRPr>
          </a:p>
          <a:p>
            <a:pPr marL="313690" marR="5080" indent="-301625">
              <a:lnSpc>
                <a:spcPct val="91000"/>
              </a:lnSpc>
              <a:spcBef>
                <a:spcPts val="435"/>
              </a:spcBef>
              <a:buFont typeface="Arial MT"/>
              <a:buChar char="•"/>
              <a:tabLst>
                <a:tab pos="382905" algn="l"/>
                <a:tab pos="383540" algn="l"/>
              </a:tabLst>
            </a:pPr>
            <a:r>
              <a:rPr dirty="0"/>
              <a:t>	</a:t>
            </a:r>
            <a:r>
              <a:rPr sz="2200" b="1" spc="-5" dirty="0">
                <a:latin typeface="Times New Roman" panose="02020603050405020304"/>
                <a:cs typeface="Times New Roman" panose="02020603050405020304"/>
              </a:rPr>
              <a:t>Changing </a:t>
            </a:r>
            <a:r>
              <a:rPr sz="2200" b="1" dirty="0">
                <a:latin typeface="Times New Roman" panose="02020603050405020304"/>
                <a:cs typeface="Times New Roman" panose="02020603050405020304"/>
              </a:rPr>
              <a:t>value of </a:t>
            </a:r>
            <a:r>
              <a:rPr sz="2200" b="1" spc="-5" dirty="0">
                <a:latin typeface="Times New Roman" panose="02020603050405020304"/>
                <a:cs typeface="Times New Roman" panose="02020603050405020304"/>
              </a:rPr>
              <a:t>information: </a:t>
            </a:r>
            <a:r>
              <a:rPr sz="2200" dirty="0">
                <a:latin typeface="Times New Roman" panose="02020603050405020304"/>
                <a:cs typeface="Times New Roman" panose="02020603050405020304"/>
              </a:rPr>
              <a:t>Information </a:t>
            </a:r>
            <a:r>
              <a:rPr sz="2200" spc="-5" dirty="0">
                <a:latin typeface="Times New Roman" panose="02020603050405020304"/>
                <a:cs typeface="Times New Roman" panose="02020603050405020304"/>
              </a:rPr>
              <a:t>that is </a:t>
            </a:r>
            <a:r>
              <a:rPr sz="2200" dirty="0">
                <a:latin typeface="Times New Roman" panose="02020603050405020304"/>
                <a:cs typeface="Times New Roman" panose="02020603050405020304"/>
              </a:rPr>
              <a:t>valuable </a:t>
            </a:r>
            <a:r>
              <a:rPr sz="2200" spc="-5" dirty="0">
                <a:latin typeface="Times New Roman" panose="02020603050405020304"/>
                <a:cs typeface="Times New Roman" panose="02020603050405020304"/>
              </a:rPr>
              <a:t>today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become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less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important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tomorrow.</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value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information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often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changes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over </a:t>
            </a:r>
            <a:r>
              <a:rPr sz="2200" spc="-5" dirty="0">
                <a:latin typeface="Times New Roman" panose="02020603050405020304"/>
                <a:cs typeface="Times New Roman" panose="02020603050405020304"/>
              </a:rPr>
              <a:t>time.</a:t>
            </a:r>
            <a:endParaRPr sz="2200">
              <a:latin typeface="Times New Roman" panose="02020603050405020304"/>
              <a:cs typeface="Times New Roman" panose="0202060305040502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134" y="574294"/>
            <a:ext cx="6543040" cy="513080"/>
          </a:xfrm>
          <a:prstGeom prst="rect">
            <a:avLst/>
          </a:prstGeom>
        </p:spPr>
        <p:txBody>
          <a:bodyPr vert="horz" wrap="square" lIns="0" tIns="12700" rIns="0" bIns="0" rtlCol="0">
            <a:spAutoFit/>
          </a:bodyPr>
          <a:lstStyle/>
          <a:p>
            <a:pPr marL="12700">
              <a:lnSpc>
                <a:spcPct val="100000"/>
              </a:lnSpc>
              <a:spcBef>
                <a:spcPts val="100"/>
              </a:spcBef>
            </a:pPr>
            <a:r>
              <a:rPr i="1" spc="-5" dirty="0">
                <a:solidFill>
                  <a:srgbClr val="BE0000"/>
                </a:solidFill>
                <a:latin typeface="Times New Roman" panose="02020603050405020304"/>
                <a:cs typeface="Times New Roman" panose="02020603050405020304"/>
              </a:rPr>
              <a:t>Data</a:t>
            </a:r>
            <a:r>
              <a:rPr i="1" spc="-30" dirty="0">
                <a:solidFill>
                  <a:srgbClr val="BE0000"/>
                </a:solidFill>
                <a:latin typeface="Times New Roman" panose="02020603050405020304"/>
                <a:cs typeface="Times New Roman" panose="02020603050405020304"/>
              </a:rPr>
              <a:t> </a:t>
            </a:r>
            <a:r>
              <a:rPr i="1" spc="-10" dirty="0">
                <a:solidFill>
                  <a:srgbClr val="BE0000"/>
                </a:solidFill>
                <a:latin typeface="Times New Roman" panose="02020603050405020304"/>
                <a:cs typeface="Times New Roman" panose="02020603050405020304"/>
              </a:rPr>
              <a:t>Center</a:t>
            </a:r>
            <a:r>
              <a:rPr i="1" spc="-35" dirty="0">
                <a:solidFill>
                  <a:srgbClr val="BE0000"/>
                </a:solidFill>
                <a:latin typeface="Times New Roman" panose="02020603050405020304"/>
                <a:cs typeface="Times New Roman" panose="02020603050405020304"/>
              </a:rPr>
              <a:t> </a:t>
            </a:r>
            <a:r>
              <a:rPr i="1" spc="-10" dirty="0">
                <a:solidFill>
                  <a:srgbClr val="BE0000"/>
                </a:solidFill>
                <a:latin typeface="Times New Roman" panose="02020603050405020304"/>
                <a:cs typeface="Times New Roman" panose="02020603050405020304"/>
              </a:rPr>
              <a:t>Environment:</a:t>
            </a:r>
            <a:r>
              <a:rPr i="1" spc="-30"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Application</a:t>
            </a:r>
            <a:endParaRPr i="1" spc="-5" dirty="0">
              <a:solidFill>
                <a:srgbClr val="BE0000"/>
              </a:solidFill>
              <a:latin typeface="Times New Roman" panose="02020603050405020304"/>
              <a:cs typeface="Times New Roman" panose="02020603050405020304"/>
            </a:endParaRPr>
          </a:p>
        </p:txBody>
      </p:sp>
      <p:sp>
        <p:nvSpPr>
          <p:cNvPr id="3" name="object 3"/>
          <p:cNvSpPr txBox="1"/>
          <p:nvPr/>
        </p:nvSpPr>
        <p:spPr>
          <a:xfrm>
            <a:off x="486400" y="1576323"/>
            <a:ext cx="8014334" cy="4418330"/>
          </a:xfrm>
          <a:prstGeom prst="rect">
            <a:avLst/>
          </a:prstGeom>
        </p:spPr>
        <p:txBody>
          <a:bodyPr vert="horz" wrap="square" lIns="0" tIns="24765" rIns="0" bIns="0" rtlCol="0">
            <a:spAutoFit/>
          </a:bodyPr>
          <a:lstStyle/>
          <a:p>
            <a:pPr marL="313690" marR="5080"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An </a:t>
            </a:r>
            <a:r>
              <a:rPr sz="2200" i="1" dirty="0">
                <a:latin typeface="Times New Roman" panose="02020603050405020304"/>
                <a:cs typeface="Times New Roman" panose="02020603050405020304"/>
              </a:rPr>
              <a:t>application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computer </a:t>
            </a:r>
            <a:r>
              <a:rPr sz="2200" dirty="0">
                <a:latin typeface="Times New Roman" panose="02020603050405020304"/>
                <a:cs typeface="Times New Roman" panose="02020603050405020304"/>
              </a:rPr>
              <a:t>program </a:t>
            </a:r>
            <a:r>
              <a:rPr sz="2200" spc="-5" dirty="0">
                <a:latin typeface="Times New Roman" panose="02020603050405020304"/>
                <a:cs typeface="Times New Roman" panose="02020603050405020304"/>
              </a:rPr>
              <a:t>that </a:t>
            </a:r>
            <a:r>
              <a:rPr sz="2200" dirty="0">
                <a:latin typeface="Times New Roman" panose="02020603050405020304"/>
                <a:cs typeface="Times New Roman" panose="02020603050405020304"/>
              </a:rPr>
              <a:t>provides </a:t>
            </a:r>
            <a:r>
              <a:rPr sz="2200" spc="-5" dirty="0">
                <a:latin typeface="Times New Roman" panose="02020603050405020304"/>
                <a:cs typeface="Times New Roman" panose="02020603050405020304"/>
              </a:rPr>
              <a:t>the logic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computing </a:t>
            </a:r>
            <a:r>
              <a:rPr sz="2200" dirty="0">
                <a:latin typeface="Times New Roman" panose="02020603050405020304"/>
                <a:cs typeface="Times New Roman" panose="02020603050405020304"/>
              </a:rPr>
              <a:t>operations. </a:t>
            </a:r>
            <a:r>
              <a:rPr sz="2200" spc="-5" dirty="0">
                <a:latin typeface="Times New Roman" panose="02020603050405020304"/>
                <a:cs typeface="Times New Roman" panose="02020603050405020304"/>
              </a:rPr>
              <a:t>The application sends </a:t>
            </a:r>
            <a:r>
              <a:rPr sz="2200" dirty="0">
                <a:latin typeface="Times New Roman" panose="02020603050405020304"/>
                <a:cs typeface="Times New Roman" panose="02020603050405020304"/>
              </a:rPr>
              <a:t>requests </a:t>
            </a:r>
            <a:r>
              <a:rPr sz="2200" spc="-5" dirty="0">
                <a:latin typeface="Times New Roman" panose="02020603050405020304"/>
                <a:cs typeface="Times New Roman" panose="02020603050405020304"/>
              </a:rPr>
              <a:t>to the </a:t>
            </a:r>
            <a:r>
              <a:rPr sz="2200" dirty="0">
                <a:latin typeface="Times New Roman" panose="02020603050405020304"/>
                <a:cs typeface="Times New Roman" panose="02020603050405020304"/>
              </a:rPr>
              <a:t> underlying operating </a:t>
            </a:r>
            <a:r>
              <a:rPr sz="2200" spc="-5" dirty="0">
                <a:latin typeface="Times New Roman" panose="02020603050405020304"/>
                <a:cs typeface="Times New Roman" panose="02020603050405020304"/>
              </a:rPr>
              <a:t>system to </a:t>
            </a:r>
            <a:r>
              <a:rPr sz="2200" dirty="0">
                <a:latin typeface="Times New Roman" panose="02020603050405020304"/>
                <a:cs typeface="Times New Roman" panose="02020603050405020304"/>
              </a:rPr>
              <a:t>perform read/write (R/W) operations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the storage </a:t>
            </a:r>
            <a:r>
              <a:rPr sz="2200" dirty="0">
                <a:latin typeface="Times New Roman" panose="02020603050405020304"/>
                <a:cs typeface="Times New Roman" panose="02020603050405020304"/>
              </a:rPr>
              <a:t>devices. </a:t>
            </a:r>
            <a:r>
              <a:rPr sz="2200" spc="-5" dirty="0">
                <a:latin typeface="Times New Roman" panose="02020603050405020304"/>
                <a:cs typeface="Times New Roman" panose="02020603050405020304"/>
              </a:rPr>
              <a:t>Applications can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layered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database,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which in turn </a:t>
            </a:r>
            <a:r>
              <a:rPr sz="2200" dirty="0">
                <a:latin typeface="Times New Roman" panose="02020603050405020304"/>
                <a:cs typeface="Times New Roman" panose="02020603050405020304"/>
              </a:rPr>
              <a:t>uses </a:t>
            </a:r>
            <a:r>
              <a:rPr sz="2200" spc="-5" dirty="0">
                <a:latin typeface="Times New Roman" panose="02020603050405020304"/>
                <a:cs typeface="Times New Roman" panose="02020603050405020304"/>
              </a:rPr>
              <a:t>the OS services to </a:t>
            </a:r>
            <a:r>
              <a:rPr sz="2200" dirty="0">
                <a:latin typeface="Times New Roman" panose="02020603050405020304"/>
                <a:cs typeface="Times New Roman" panose="02020603050405020304"/>
              </a:rPr>
              <a:t>perform </a:t>
            </a:r>
            <a:r>
              <a:rPr sz="2200" spc="-5" dirty="0">
                <a:latin typeface="Times New Roman" panose="02020603050405020304"/>
                <a:cs typeface="Times New Roman" panose="02020603050405020304"/>
              </a:rPr>
              <a:t>R/W </a:t>
            </a:r>
            <a:r>
              <a:rPr sz="2200" dirty="0">
                <a:latin typeface="Times New Roman" panose="02020603050405020304"/>
                <a:cs typeface="Times New Roman" panose="02020603050405020304"/>
              </a:rPr>
              <a:t>operations on </a:t>
            </a:r>
            <a:r>
              <a:rPr sz="2200" spc="-5" dirty="0">
                <a:latin typeface="Times New Roman" panose="02020603050405020304"/>
                <a:cs typeface="Times New Roman" panose="02020603050405020304"/>
              </a:rPr>
              <a:t>the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devices.</a:t>
            </a:r>
            <a:endParaRPr sz="2200">
              <a:latin typeface="Times New Roman" panose="02020603050405020304"/>
              <a:cs typeface="Times New Roman" panose="02020603050405020304"/>
            </a:endParaRPr>
          </a:p>
          <a:p>
            <a:pPr marL="313690" marR="134620" indent="-301625">
              <a:lnSpc>
                <a:spcPct val="100000"/>
              </a:lnSpc>
              <a:spcBef>
                <a:spcPts val="325"/>
              </a:spcBef>
              <a:buFont typeface="Arial MT"/>
              <a:buChar char="•"/>
              <a:tabLst>
                <a:tab pos="313055" algn="l"/>
                <a:tab pos="314325" algn="l"/>
              </a:tabLst>
            </a:pPr>
            <a:r>
              <a:rPr sz="2200" spc="-5" dirty="0">
                <a:latin typeface="Times New Roman" panose="02020603050405020304"/>
                <a:cs typeface="Times New Roman" panose="02020603050405020304"/>
              </a:rPr>
              <a:t>Applications </a:t>
            </a:r>
            <a:r>
              <a:rPr sz="2200" dirty="0">
                <a:latin typeface="Times New Roman" panose="02020603050405020304"/>
                <a:cs typeface="Times New Roman" panose="02020603050405020304"/>
              </a:rPr>
              <a:t>deployed </a:t>
            </a:r>
            <a:r>
              <a:rPr sz="2200" spc="-5" dirty="0">
                <a:latin typeface="Times New Roman" panose="02020603050405020304"/>
                <a:cs typeface="Times New Roman" panose="02020603050405020304"/>
              </a:rPr>
              <a:t>in </a:t>
            </a:r>
            <a:r>
              <a:rPr sz="2200" dirty="0">
                <a:latin typeface="Times New Roman" panose="02020603050405020304"/>
                <a:cs typeface="Times New Roman" panose="02020603050405020304"/>
              </a:rPr>
              <a:t>a data </a:t>
            </a:r>
            <a:r>
              <a:rPr sz="2200" spc="-5" dirty="0">
                <a:latin typeface="Times New Roman" panose="02020603050405020304"/>
                <a:cs typeface="Times New Roman" panose="02020603050405020304"/>
              </a:rPr>
              <a:t>center environment are commonly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categorized as </a:t>
            </a:r>
            <a:r>
              <a:rPr sz="2200" dirty="0">
                <a:latin typeface="Times New Roman" panose="02020603050405020304"/>
                <a:cs typeface="Times New Roman" panose="02020603050405020304"/>
              </a:rPr>
              <a:t>business </a:t>
            </a:r>
            <a:r>
              <a:rPr sz="2200" spc="-5" dirty="0">
                <a:latin typeface="Times New Roman" panose="02020603050405020304"/>
                <a:cs typeface="Times New Roman" panose="02020603050405020304"/>
              </a:rPr>
              <a:t>applications, infrastructure management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applications, </a:t>
            </a:r>
            <a:r>
              <a:rPr sz="2200" dirty="0">
                <a:latin typeface="Times New Roman" panose="02020603050405020304"/>
                <a:cs typeface="Times New Roman" panose="02020603050405020304"/>
              </a:rPr>
              <a:t>data protection </a:t>
            </a:r>
            <a:r>
              <a:rPr sz="2200" spc="-5" dirty="0">
                <a:latin typeface="Times New Roman" panose="02020603050405020304"/>
                <a:cs typeface="Times New Roman" panose="02020603050405020304"/>
              </a:rPr>
              <a:t>applications, and security applications.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Some examples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these applications are e-mail, enterprise </a:t>
            </a:r>
            <a:r>
              <a:rPr sz="2200" dirty="0">
                <a:latin typeface="Times New Roman" panose="02020603050405020304"/>
                <a:cs typeface="Times New Roman" panose="02020603050405020304"/>
              </a:rPr>
              <a:t>resource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planning (ERP), decision </a:t>
            </a:r>
            <a:r>
              <a:rPr sz="2200" spc="-5" dirty="0">
                <a:latin typeface="Times New Roman" panose="02020603050405020304"/>
                <a:cs typeface="Times New Roman" panose="02020603050405020304"/>
              </a:rPr>
              <a:t>support system </a:t>
            </a:r>
            <a:r>
              <a:rPr sz="2200" dirty="0">
                <a:latin typeface="Times New Roman" panose="02020603050405020304"/>
                <a:cs typeface="Times New Roman" panose="02020603050405020304"/>
              </a:rPr>
              <a:t>(DSS), resource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management, </a:t>
            </a:r>
            <a:r>
              <a:rPr sz="2200" dirty="0">
                <a:latin typeface="Times New Roman" panose="02020603050405020304"/>
                <a:cs typeface="Times New Roman" panose="02020603050405020304"/>
              </a:rPr>
              <a:t>backup, </a:t>
            </a:r>
            <a:r>
              <a:rPr sz="2200" spc="-5" dirty="0">
                <a:latin typeface="Times New Roman" panose="02020603050405020304"/>
                <a:cs typeface="Times New Roman" panose="02020603050405020304"/>
              </a:rPr>
              <a:t>authentication and antivirus applications, and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endParaRPr sz="2200">
              <a:latin typeface="Times New Roman" panose="02020603050405020304"/>
              <a:cs typeface="Times New Roman" panose="020206030504050203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49682"/>
            <a:ext cx="8228965" cy="6287770"/>
          </a:xfrm>
          <a:prstGeom prst="rect">
            <a:avLst/>
          </a:prstGeom>
        </p:spPr>
        <p:txBody>
          <a:bodyPr vert="horz" wrap="square" lIns="0" tIns="73025" rIns="0" bIns="0" rtlCol="0">
            <a:spAutoFit/>
          </a:bodyPr>
          <a:lstStyle/>
          <a:p>
            <a:pPr marL="12700">
              <a:lnSpc>
                <a:spcPct val="100000"/>
              </a:lnSpc>
              <a:spcBef>
                <a:spcPts val="575"/>
              </a:spcBef>
            </a:pPr>
            <a:r>
              <a:rPr sz="2000" b="1" spc="15" dirty="0">
                <a:latin typeface="Times New Roman" panose="02020603050405020304"/>
                <a:cs typeface="Times New Roman" panose="02020603050405020304"/>
              </a:rPr>
              <a:t>APPLICATION</a:t>
            </a:r>
            <a:r>
              <a:rPr sz="2000" b="1" spc="-15" dirty="0">
                <a:latin typeface="Times New Roman" panose="02020603050405020304"/>
                <a:cs typeface="Times New Roman" panose="02020603050405020304"/>
              </a:rPr>
              <a:t> </a:t>
            </a:r>
            <a:r>
              <a:rPr sz="2000" b="1" spc="15" dirty="0">
                <a:latin typeface="Times New Roman" panose="02020603050405020304"/>
                <a:cs typeface="Times New Roman" panose="02020603050405020304"/>
              </a:rPr>
              <a:t>VIRTUALIZATION</a:t>
            </a:r>
            <a:endParaRPr sz="2000">
              <a:latin typeface="Times New Roman" panose="02020603050405020304"/>
              <a:cs typeface="Times New Roman" panose="02020603050405020304"/>
            </a:endParaRPr>
          </a:p>
          <a:p>
            <a:pPr marL="355600" marR="5080" indent="-304165">
              <a:lnSpc>
                <a:spcPct val="103000"/>
              </a:lnSpc>
              <a:spcBef>
                <a:spcPts val="410"/>
              </a:spcBef>
              <a:buFont typeface="Arial" panose="020B0604020202020204"/>
              <a:buChar char="•"/>
              <a:tabLst>
                <a:tab pos="354965" algn="l"/>
                <a:tab pos="355600" algn="l"/>
                <a:tab pos="699770" algn="l"/>
              </a:tabLst>
            </a:pPr>
            <a:r>
              <a:rPr sz="2000" i="1" spc="10" dirty="0">
                <a:latin typeface="Times New Roman" panose="02020603050405020304"/>
                <a:cs typeface="Times New Roman" panose="02020603050405020304"/>
              </a:rPr>
              <a:t>Application</a:t>
            </a:r>
            <a:r>
              <a:rPr sz="2000" i="1" spc="5" dirty="0">
                <a:latin typeface="Times New Roman" panose="02020603050405020304"/>
                <a:cs typeface="Times New Roman" panose="02020603050405020304"/>
              </a:rPr>
              <a:t> virtualization</a:t>
            </a:r>
            <a:r>
              <a:rPr sz="2000" i="1" spc="8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breaks</a:t>
            </a:r>
            <a:r>
              <a:rPr sz="2000" spc="10" dirty="0">
                <a:latin typeface="Times New Roman" panose="02020603050405020304"/>
                <a:cs typeface="Times New Roman" panose="02020603050405020304"/>
              </a:rPr>
              <a:t> the</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dependency</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between</a:t>
            </a:r>
            <a:r>
              <a:rPr sz="2000" spc="10" dirty="0">
                <a:latin typeface="Times New Roman" panose="02020603050405020304"/>
                <a:cs typeface="Times New Roman" panose="02020603050405020304"/>
              </a:rPr>
              <a:t> the</a:t>
            </a:r>
            <a:r>
              <a:rPr sz="2000" spc="5" dirty="0">
                <a:latin typeface="Times New Roman" panose="02020603050405020304"/>
                <a:cs typeface="Times New Roman" panose="02020603050405020304"/>
              </a:rPr>
              <a:t> application </a:t>
            </a:r>
            <a:r>
              <a:rPr sz="2000" spc="10" dirty="0">
                <a:latin typeface="Times New Roman" panose="02020603050405020304"/>
                <a:cs typeface="Times New Roman" panose="02020603050405020304"/>
              </a:rPr>
              <a:t> and the </a:t>
            </a:r>
            <a:r>
              <a:rPr sz="2000" spc="15" dirty="0">
                <a:latin typeface="Times New Roman" panose="02020603050405020304"/>
                <a:cs typeface="Times New Roman" panose="02020603050405020304"/>
              </a:rPr>
              <a:t>underlying platform (OS </a:t>
            </a:r>
            <a:r>
              <a:rPr sz="2000" spc="10" dirty="0">
                <a:latin typeface="Times New Roman" panose="02020603050405020304"/>
                <a:cs typeface="Times New Roman" panose="02020603050405020304"/>
              </a:rPr>
              <a:t>and hard- ware). Application virtualization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encapsulates the </a:t>
            </a:r>
            <a:r>
              <a:rPr sz="2000" spc="5" dirty="0">
                <a:latin typeface="Times New Roman" panose="02020603050405020304"/>
                <a:cs typeface="Times New Roman" panose="02020603050405020304"/>
              </a:rPr>
              <a:t>application </a:t>
            </a:r>
            <a:r>
              <a:rPr sz="2000" spc="10" dirty="0">
                <a:latin typeface="Times New Roman" panose="02020603050405020304"/>
                <a:cs typeface="Times New Roman" panose="02020603050405020304"/>
              </a:rPr>
              <a:t>and the required </a:t>
            </a:r>
            <a:r>
              <a:rPr sz="2000" spc="15" dirty="0">
                <a:latin typeface="Times New Roman" panose="02020603050405020304"/>
                <a:cs typeface="Times New Roman" panose="02020603050405020304"/>
              </a:rPr>
              <a:t>OS </a:t>
            </a:r>
            <a:r>
              <a:rPr sz="2000" spc="10" dirty="0">
                <a:latin typeface="Times New Roman" panose="02020603050405020304"/>
                <a:cs typeface="Times New Roman" panose="02020603050405020304"/>
              </a:rPr>
              <a:t>resources within </a:t>
            </a:r>
            <a:r>
              <a:rPr sz="2000" spc="15" dirty="0">
                <a:latin typeface="Times New Roman" panose="02020603050405020304"/>
                <a:cs typeface="Times New Roman" panose="02020603050405020304"/>
              </a:rPr>
              <a:t>a </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virtualized </a:t>
            </a:r>
            <a:r>
              <a:rPr sz="2000" spc="5" dirty="0">
                <a:latin typeface="Times New Roman" panose="02020603050405020304"/>
                <a:cs typeface="Times New Roman" panose="02020603050405020304"/>
              </a:rPr>
              <a:t>container. </a:t>
            </a:r>
            <a:r>
              <a:rPr sz="2000" spc="10" dirty="0">
                <a:latin typeface="Times New Roman" panose="02020603050405020304"/>
                <a:cs typeface="Times New Roman" panose="02020603050405020304"/>
              </a:rPr>
              <a:t>This technology </a:t>
            </a:r>
            <a:r>
              <a:rPr sz="2000" spc="15" dirty="0">
                <a:latin typeface="Times New Roman" panose="02020603050405020304"/>
                <a:cs typeface="Times New Roman" panose="02020603050405020304"/>
              </a:rPr>
              <a:t>provides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ability </a:t>
            </a:r>
            <a:r>
              <a:rPr sz="2000" spc="10" dirty="0">
                <a:latin typeface="Times New Roman" panose="02020603050405020304"/>
                <a:cs typeface="Times New Roman" panose="02020603050405020304"/>
              </a:rPr>
              <a:t>to </a:t>
            </a:r>
            <a:r>
              <a:rPr sz="2000" spc="15" dirty="0">
                <a:latin typeface="Times New Roman" panose="02020603050405020304"/>
                <a:cs typeface="Times New Roman" panose="02020603050405020304"/>
              </a:rPr>
              <a:t>deploy </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applications </a:t>
            </a:r>
            <a:r>
              <a:rPr sz="2000" spc="10" dirty="0">
                <a:latin typeface="Times New Roman" panose="02020603050405020304"/>
                <a:cs typeface="Times New Roman" panose="02020603050405020304"/>
              </a:rPr>
              <a:t>without making any change to the </a:t>
            </a:r>
            <a:r>
              <a:rPr sz="2000" spc="15" dirty="0">
                <a:latin typeface="Times New Roman" panose="02020603050405020304"/>
                <a:cs typeface="Times New Roman" panose="02020603050405020304"/>
              </a:rPr>
              <a:t>underlying </a:t>
            </a:r>
            <a:r>
              <a:rPr sz="2000" spc="10" dirty="0">
                <a:latin typeface="Times New Roman" panose="02020603050405020304"/>
                <a:cs typeface="Times New Roman" panose="02020603050405020304"/>
              </a:rPr>
              <a:t>OS, ﬁle system,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	registry of the computing </a:t>
            </a:r>
            <a:r>
              <a:rPr sz="2000" spc="15" dirty="0">
                <a:latin typeface="Times New Roman" panose="02020603050405020304"/>
                <a:cs typeface="Times New Roman" panose="02020603050405020304"/>
              </a:rPr>
              <a:t>platform on </a:t>
            </a:r>
            <a:r>
              <a:rPr sz="2000" spc="10" dirty="0">
                <a:latin typeface="Times New Roman" panose="02020603050405020304"/>
                <a:cs typeface="Times New Roman" panose="02020603050405020304"/>
              </a:rPr>
              <a:t>which they are </a:t>
            </a:r>
            <a:r>
              <a:rPr sz="2000" spc="15" dirty="0">
                <a:latin typeface="Times New Roman" panose="02020603050405020304"/>
                <a:cs typeface="Times New Roman" panose="02020603050405020304"/>
              </a:rPr>
              <a:t>deployed. </a:t>
            </a:r>
            <a:r>
              <a:rPr sz="2000" spc="10" dirty="0">
                <a:latin typeface="Times New Roman" panose="02020603050405020304"/>
                <a:cs typeface="Times New Roman" panose="02020603050405020304"/>
              </a:rPr>
              <a:t>Because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virtualized </a:t>
            </a:r>
            <a:r>
              <a:rPr sz="2000" spc="5" dirty="0">
                <a:latin typeface="Times New Roman" panose="02020603050405020304"/>
                <a:cs typeface="Times New Roman" panose="02020603050405020304"/>
              </a:rPr>
              <a:t>applications </a:t>
            </a:r>
            <a:r>
              <a:rPr sz="2000" spc="15" dirty="0">
                <a:latin typeface="Times New Roman" panose="02020603050405020304"/>
                <a:cs typeface="Times New Roman" panose="02020603050405020304"/>
              </a:rPr>
              <a:t>run </a:t>
            </a:r>
            <a:r>
              <a:rPr sz="2000" spc="10" dirty="0">
                <a:latin typeface="Times New Roman" panose="02020603050405020304"/>
                <a:cs typeface="Times New Roman" panose="02020603050405020304"/>
              </a:rPr>
              <a:t>in an </a:t>
            </a:r>
            <a:r>
              <a:rPr sz="2000" spc="5" dirty="0">
                <a:latin typeface="Times New Roman" panose="02020603050405020304"/>
                <a:cs typeface="Times New Roman" panose="02020603050405020304"/>
              </a:rPr>
              <a:t>isolated </a:t>
            </a:r>
            <a:r>
              <a:rPr sz="2000" spc="10" dirty="0">
                <a:latin typeface="Times New Roman" panose="02020603050405020304"/>
                <a:cs typeface="Times New Roman" panose="02020603050405020304"/>
              </a:rPr>
              <a:t>environment, the </a:t>
            </a:r>
            <a:r>
              <a:rPr sz="2000" spc="15" dirty="0">
                <a:latin typeface="Times New Roman" panose="02020603050405020304"/>
                <a:cs typeface="Times New Roman" panose="02020603050405020304"/>
              </a:rPr>
              <a:t>underlying OS </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other </a:t>
            </a:r>
            <a:r>
              <a:rPr sz="2000" spc="5" dirty="0">
                <a:latin typeface="Times New Roman" panose="02020603050405020304"/>
                <a:cs typeface="Times New Roman" panose="02020603050405020304"/>
              </a:rPr>
              <a:t>applications</a:t>
            </a:r>
            <a:r>
              <a:rPr sz="2000" spc="10" dirty="0">
                <a:latin typeface="Times New Roman" panose="02020603050405020304"/>
                <a:cs typeface="Times New Roman" panose="02020603050405020304"/>
              </a:rPr>
              <a:t> are protected </a:t>
            </a:r>
            <a:r>
              <a:rPr sz="2000" spc="15" dirty="0">
                <a:latin typeface="Times New Roman" panose="02020603050405020304"/>
                <a:cs typeface="Times New Roman" panose="02020603050405020304"/>
              </a:rPr>
              <a:t>from</a:t>
            </a:r>
            <a:r>
              <a:rPr sz="2000" spc="10" dirty="0">
                <a:latin typeface="Times New Roman" panose="02020603050405020304"/>
                <a:cs typeface="Times New Roman" panose="02020603050405020304"/>
              </a:rPr>
              <a:t> potential</a:t>
            </a:r>
            <a:r>
              <a:rPr sz="2000" spc="5" dirty="0">
                <a:latin typeface="Times New Roman" panose="02020603050405020304"/>
                <a:cs typeface="Times New Roman" panose="02020603050405020304"/>
              </a:rPr>
              <a:t> corruptions.</a:t>
            </a:r>
            <a:endParaRPr sz="2000">
              <a:latin typeface="Times New Roman" panose="02020603050405020304"/>
              <a:cs typeface="Times New Roman" panose="02020603050405020304"/>
            </a:endParaRPr>
          </a:p>
          <a:p>
            <a:pPr>
              <a:lnSpc>
                <a:spcPct val="100000"/>
              </a:lnSpc>
              <a:spcBef>
                <a:spcPts val="45"/>
              </a:spcBef>
            </a:pPr>
            <a:endParaRPr sz="2800">
              <a:latin typeface="Times New Roman" panose="02020603050405020304"/>
              <a:cs typeface="Times New Roman" panose="02020603050405020304"/>
            </a:endParaRPr>
          </a:p>
          <a:p>
            <a:pPr marL="355600" marR="13335" indent="-304165">
              <a:lnSpc>
                <a:spcPct val="103000"/>
              </a:lnSpc>
              <a:buFont typeface="Arial MT"/>
              <a:buChar char="•"/>
              <a:tabLst>
                <a:tab pos="354965" algn="l"/>
                <a:tab pos="355600" algn="l"/>
              </a:tabLst>
            </a:pPr>
            <a:r>
              <a:rPr sz="2000" spc="10" dirty="0">
                <a:latin typeface="Times New Roman" panose="02020603050405020304"/>
                <a:cs typeface="Times New Roman" panose="02020603050405020304"/>
              </a:rPr>
              <a:t>There are </a:t>
            </a:r>
            <a:r>
              <a:rPr sz="2000" spc="15" dirty="0">
                <a:latin typeface="Times New Roman" panose="02020603050405020304"/>
                <a:cs typeface="Times New Roman" panose="02020603050405020304"/>
              </a:rPr>
              <a:t>many </a:t>
            </a:r>
            <a:r>
              <a:rPr sz="2000" spc="10" dirty="0">
                <a:latin typeface="Times New Roman" panose="02020603050405020304"/>
                <a:cs typeface="Times New Roman" panose="02020603050405020304"/>
              </a:rPr>
              <a:t>scenarios in which conﬂicts might </a:t>
            </a:r>
            <a:r>
              <a:rPr sz="2000" spc="5" dirty="0">
                <a:latin typeface="Times New Roman" panose="02020603050405020304"/>
                <a:cs typeface="Times New Roman" panose="02020603050405020304"/>
              </a:rPr>
              <a:t>arise if multiple </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multiple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versions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same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are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installed</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same computing plat- </a:t>
            </a:r>
            <a:r>
              <a:rPr sz="2000" spc="15" dirty="0">
                <a:latin typeface="Times New Roman" panose="02020603050405020304"/>
                <a:cs typeface="Times New Roman" panose="02020603050405020304"/>
              </a:rPr>
              <a:t>form. </a:t>
            </a:r>
            <a:r>
              <a:rPr sz="2000" spc="10" dirty="0">
                <a:latin typeface="Times New Roman" panose="02020603050405020304"/>
                <a:cs typeface="Times New Roman" panose="02020603050405020304"/>
              </a:rPr>
              <a:t>Application virtualization </a:t>
            </a:r>
            <a:r>
              <a:rPr sz="2000" spc="5" dirty="0">
                <a:latin typeface="Times New Roman" panose="02020603050405020304"/>
                <a:cs typeface="Times New Roman" panose="02020603050405020304"/>
              </a:rPr>
              <a:t>eliminates this </a:t>
            </a:r>
            <a:r>
              <a:rPr sz="2000" spc="10" dirty="0">
                <a:latin typeface="Times New Roman" panose="02020603050405020304"/>
                <a:cs typeface="Times New Roman" panose="02020603050405020304"/>
              </a:rPr>
              <a:t> conﬂict</a:t>
            </a:r>
            <a:r>
              <a:rPr sz="2000" spc="15" dirty="0">
                <a:latin typeface="Times New Roman" panose="02020603050405020304"/>
                <a:cs typeface="Times New Roman" panose="02020603050405020304"/>
              </a:rPr>
              <a:t> by </a:t>
            </a:r>
            <a:r>
              <a:rPr sz="2000" spc="5" dirty="0">
                <a:latin typeface="Times New Roman" panose="02020603050405020304"/>
                <a:cs typeface="Times New Roman" panose="02020603050405020304"/>
              </a:rPr>
              <a:t>isolating</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different</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versions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associated </a:t>
            </a:r>
            <a:r>
              <a:rPr sz="2000" spc="10" dirty="0">
                <a:latin typeface="Times New Roman" panose="02020603050405020304"/>
                <a:cs typeface="Times New Roman" panose="02020603050405020304"/>
              </a:rPr>
              <a:t> O/S</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resources.</a:t>
            </a:r>
            <a:endParaRPr sz="2000">
              <a:latin typeface="Times New Roman" panose="02020603050405020304"/>
              <a:cs typeface="Times New Roman" panose="02020603050405020304"/>
            </a:endParaRPr>
          </a:p>
          <a:p>
            <a:pPr>
              <a:lnSpc>
                <a:spcPct val="100000"/>
              </a:lnSpc>
              <a:spcBef>
                <a:spcPts val="50"/>
              </a:spcBef>
              <a:buFont typeface="Arial MT"/>
              <a:buChar char="•"/>
            </a:pPr>
            <a:endParaRPr sz="2800">
              <a:latin typeface="Times New Roman" panose="02020603050405020304"/>
              <a:cs typeface="Times New Roman" panose="02020603050405020304"/>
            </a:endParaRPr>
          </a:p>
          <a:p>
            <a:pPr marL="355600" marR="374015" indent="-304165">
              <a:lnSpc>
                <a:spcPct val="102000"/>
              </a:lnSpc>
              <a:spcBef>
                <a:spcPts val="5"/>
              </a:spcBef>
              <a:buFont typeface="Arial MT"/>
              <a:buChar char="•"/>
              <a:tabLst>
                <a:tab pos="354965" algn="l"/>
                <a:tab pos="355600" algn="l"/>
              </a:tabLst>
            </a:pP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characteristics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I/Os</a:t>
            </a:r>
            <a:r>
              <a:rPr sz="2000" spc="10" dirty="0">
                <a:latin typeface="Times New Roman" panose="02020603050405020304"/>
                <a:cs typeface="Times New Roman" panose="02020603050405020304"/>
              </a:rPr>
              <a:t> (Input/Output)</a:t>
            </a:r>
            <a:r>
              <a:rPr sz="2000" spc="15" dirty="0">
                <a:latin typeface="Times New Roman" panose="02020603050405020304"/>
                <a:cs typeface="Times New Roman" panose="02020603050405020304"/>
              </a:rPr>
              <a:t> generated by</a:t>
            </a:r>
            <a:r>
              <a:rPr sz="2000" spc="10" dirty="0">
                <a:latin typeface="Times New Roman" panose="02020603050405020304"/>
                <a:cs typeface="Times New Roman" panose="02020603050405020304"/>
              </a:rPr>
              <a:t> the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 </a:t>
            </a:r>
            <a:r>
              <a:rPr sz="2000" spc="10" dirty="0">
                <a:latin typeface="Times New Roman" panose="02020603050405020304"/>
                <a:cs typeface="Times New Roman" panose="02020603050405020304"/>
              </a:rPr>
              <a:t> inﬂuence the overall </a:t>
            </a:r>
            <a:r>
              <a:rPr sz="2000" spc="15" dirty="0">
                <a:latin typeface="Times New Roman" panose="02020603050405020304"/>
                <a:cs typeface="Times New Roman" panose="02020603050405020304"/>
              </a:rPr>
              <a:t>performance </a:t>
            </a:r>
            <a:r>
              <a:rPr sz="2000" spc="10" dirty="0">
                <a:latin typeface="Times New Roman" panose="02020603050405020304"/>
                <a:cs typeface="Times New Roman" panose="02020603050405020304"/>
              </a:rPr>
              <a:t>of storage system and storage </a:t>
            </a:r>
            <a:r>
              <a:rPr sz="2000" spc="5" dirty="0">
                <a:latin typeface="Times New Roman" panose="02020603050405020304"/>
                <a:cs typeface="Times New Roman" panose="02020603050405020304"/>
              </a:rPr>
              <a:t>solution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designs.</a:t>
            </a:r>
            <a:endParaRPr sz="2000">
              <a:latin typeface="Times New Roman" panose="02020603050405020304"/>
              <a:cs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5082" y="331406"/>
            <a:ext cx="6694170" cy="513080"/>
          </a:xfrm>
          <a:prstGeom prst="rect">
            <a:avLst/>
          </a:prstGeom>
        </p:spPr>
        <p:txBody>
          <a:bodyPr vert="horz" wrap="square" lIns="0" tIns="12700" rIns="0" bIns="0" rtlCol="0">
            <a:spAutoFit/>
          </a:bodyPr>
          <a:lstStyle/>
          <a:p>
            <a:pPr marL="12700">
              <a:lnSpc>
                <a:spcPct val="100000"/>
              </a:lnSpc>
              <a:spcBef>
                <a:spcPts val="100"/>
              </a:spcBef>
            </a:pPr>
            <a:r>
              <a:rPr i="1" spc="-5" dirty="0">
                <a:solidFill>
                  <a:srgbClr val="BE0000"/>
                </a:solidFill>
                <a:latin typeface="Times New Roman" panose="02020603050405020304"/>
                <a:cs typeface="Times New Roman" panose="02020603050405020304"/>
              </a:rPr>
              <a:t>Database</a:t>
            </a:r>
            <a:r>
              <a:rPr i="1" spc="-35"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Management</a:t>
            </a:r>
            <a:r>
              <a:rPr i="1" spc="-30"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System</a:t>
            </a:r>
            <a:r>
              <a:rPr i="1" spc="-30" dirty="0">
                <a:solidFill>
                  <a:srgbClr val="BE0000"/>
                </a:solidFill>
                <a:latin typeface="Times New Roman" panose="02020603050405020304"/>
                <a:cs typeface="Times New Roman" panose="02020603050405020304"/>
              </a:rPr>
              <a:t> </a:t>
            </a:r>
            <a:r>
              <a:rPr i="1" dirty="0">
                <a:solidFill>
                  <a:srgbClr val="BE0000"/>
                </a:solidFill>
                <a:latin typeface="Times New Roman" panose="02020603050405020304"/>
                <a:cs typeface="Times New Roman" panose="02020603050405020304"/>
              </a:rPr>
              <a:t>(DBMS)</a:t>
            </a:r>
            <a:endParaRPr i="1" dirty="0">
              <a:solidFill>
                <a:srgbClr val="BE0000"/>
              </a:solidFill>
              <a:latin typeface="Times New Roman" panose="02020603050405020304"/>
              <a:cs typeface="Times New Roman" panose="02020603050405020304"/>
            </a:endParaRPr>
          </a:p>
        </p:txBody>
      </p:sp>
      <p:sp>
        <p:nvSpPr>
          <p:cNvPr id="3" name="object 3"/>
          <p:cNvSpPr txBox="1"/>
          <p:nvPr/>
        </p:nvSpPr>
        <p:spPr>
          <a:xfrm>
            <a:off x="444500" y="1120140"/>
            <a:ext cx="8135620" cy="4772025"/>
          </a:xfrm>
          <a:prstGeom prst="rect">
            <a:avLst/>
          </a:prstGeom>
        </p:spPr>
        <p:txBody>
          <a:bodyPr vert="horz" wrap="square" lIns="0" tIns="12700" rIns="0" bIns="0" rtlCol="0">
            <a:spAutoFit/>
          </a:bodyPr>
          <a:lstStyle/>
          <a:p>
            <a:pPr marL="355600" marR="5080" indent="-304800">
              <a:lnSpc>
                <a:spcPct val="100000"/>
              </a:lnSpc>
              <a:spcBef>
                <a:spcPts val="100"/>
              </a:spcBef>
              <a:buFont typeface="Arial MT"/>
              <a:buChar char="•"/>
              <a:tabLst>
                <a:tab pos="354965" algn="l"/>
                <a:tab pos="355600" algn="l"/>
              </a:tabLst>
            </a:pPr>
            <a:r>
              <a:rPr sz="2000" dirty="0">
                <a:latin typeface="Times New Roman" panose="02020603050405020304"/>
                <a:cs typeface="Times New Roman" panose="02020603050405020304"/>
              </a:rPr>
              <a:t>A database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structured way to store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in logically </a:t>
            </a:r>
            <a:r>
              <a:rPr sz="2000" dirty="0">
                <a:latin typeface="Times New Roman" panose="02020603050405020304"/>
                <a:cs typeface="Times New Roman" panose="02020603050405020304"/>
              </a:rPr>
              <a:t>organized </a:t>
            </a:r>
            <a:r>
              <a:rPr sz="2000" spc="-5" dirty="0">
                <a:latin typeface="Times New Roman" panose="02020603050405020304"/>
                <a:cs typeface="Times New Roman" panose="02020603050405020304"/>
              </a:rPr>
              <a:t>tables that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are interrelated. </a:t>
            </a:r>
            <a:r>
              <a:rPr sz="2000" dirty="0">
                <a:latin typeface="Times New Roman" panose="02020603050405020304"/>
                <a:cs typeface="Times New Roman" panose="02020603050405020304"/>
              </a:rPr>
              <a:t>A database helps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optimize </a:t>
            </a:r>
            <a:r>
              <a:rPr sz="2000" spc="-5" dirty="0">
                <a:latin typeface="Times New Roman" panose="02020603050405020304"/>
                <a:cs typeface="Times New Roman" panose="02020603050405020304"/>
              </a:rPr>
              <a:t>the storage and </a:t>
            </a:r>
            <a:r>
              <a:rPr sz="2000" dirty="0">
                <a:latin typeface="Times New Roman" panose="02020603050405020304"/>
                <a:cs typeface="Times New Roman" panose="02020603050405020304"/>
              </a:rPr>
              <a:t>retrieval of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DBMS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controls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creation, maintenance,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use</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database.</a:t>
            </a:r>
            <a:endParaRPr sz="2000">
              <a:latin typeface="Times New Roman" panose="02020603050405020304"/>
              <a:cs typeface="Times New Roman" panose="02020603050405020304"/>
            </a:endParaRPr>
          </a:p>
          <a:p>
            <a:pPr>
              <a:lnSpc>
                <a:spcPct val="100000"/>
              </a:lnSpc>
              <a:spcBef>
                <a:spcPts val="50"/>
              </a:spcBef>
              <a:buFont typeface="Arial MT"/>
              <a:buChar char="•"/>
            </a:pPr>
            <a:endParaRPr sz="2800">
              <a:latin typeface="Times New Roman" panose="02020603050405020304"/>
              <a:cs typeface="Times New Roman" panose="02020603050405020304"/>
            </a:endParaRPr>
          </a:p>
          <a:p>
            <a:pPr marL="355600" marR="521970" indent="-304800">
              <a:lnSpc>
                <a:spcPts val="2380"/>
              </a:lnSpc>
              <a:buFont typeface="Arial MT"/>
              <a:buChar char="•"/>
              <a:tabLst>
                <a:tab pos="354965" algn="l"/>
                <a:tab pos="355600" algn="l"/>
              </a:tabLst>
            </a:pPr>
            <a:r>
              <a:rPr sz="2000" spc="-5"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DBMS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processes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request</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for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instructs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operating</a:t>
            </a:r>
            <a:r>
              <a:rPr sz="2000" spc="-5" dirty="0">
                <a:latin typeface="Times New Roman" panose="02020603050405020304"/>
                <a:cs typeface="Times New Roman" panose="02020603050405020304"/>
              </a:rPr>
              <a:t> system</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transfer</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appropriate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from</a:t>
            </a:r>
            <a:r>
              <a:rPr sz="2000" spc="-5" dirty="0">
                <a:latin typeface="Times New Roman" panose="02020603050405020304"/>
                <a:cs typeface="Times New Roman" panose="02020603050405020304"/>
              </a:rPr>
              <a:t> the storage.</a:t>
            </a:r>
            <a:endParaRPr sz="2000">
              <a:latin typeface="Times New Roman" panose="02020603050405020304"/>
              <a:cs typeface="Times New Roman" panose="02020603050405020304"/>
            </a:endParaRPr>
          </a:p>
          <a:p>
            <a:pPr>
              <a:lnSpc>
                <a:spcPct val="100000"/>
              </a:lnSpc>
              <a:spcBef>
                <a:spcPts val="45"/>
              </a:spcBef>
              <a:buFont typeface="Arial MT"/>
              <a:buChar char="•"/>
            </a:pPr>
            <a:endParaRPr sz="2650">
              <a:latin typeface="Times New Roman" panose="02020603050405020304"/>
              <a:cs typeface="Times New Roman" panose="02020603050405020304"/>
            </a:endParaRPr>
          </a:p>
          <a:p>
            <a:pPr marL="12700">
              <a:lnSpc>
                <a:spcPct val="100000"/>
              </a:lnSpc>
            </a:pPr>
            <a:r>
              <a:rPr sz="2000" b="1" spc="-5" dirty="0">
                <a:latin typeface="Times New Roman" panose="02020603050405020304"/>
                <a:cs typeface="Times New Roman" panose="02020603050405020304"/>
              </a:rPr>
              <a:t>Advantages</a:t>
            </a:r>
            <a:r>
              <a:rPr sz="2000" b="1" spc="-3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of</a:t>
            </a:r>
            <a:r>
              <a:rPr sz="2000" b="1" spc="-3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DBMS:</a:t>
            </a:r>
            <a:endParaRPr sz="2000">
              <a:latin typeface="Times New Roman" panose="02020603050405020304"/>
              <a:cs typeface="Times New Roman" panose="02020603050405020304"/>
            </a:endParaRPr>
          </a:p>
          <a:p>
            <a:pPr marL="927100" marR="4232910" lvl="1">
              <a:lnSpc>
                <a:spcPct val="116000"/>
              </a:lnSpc>
              <a:buSzPct val="95000"/>
              <a:buAutoNum type="arabicPeriod"/>
              <a:tabLst>
                <a:tab pos="1118235" algn="l"/>
              </a:tabLst>
            </a:pPr>
            <a:r>
              <a:rPr sz="2000" dirty="0">
                <a:latin typeface="Times New Roman" panose="02020603050405020304"/>
                <a:cs typeface="Times New Roman" panose="02020603050405020304"/>
              </a:rPr>
              <a:t>Data Independence.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2.Efficient </a:t>
            </a:r>
            <a:r>
              <a:rPr sz="2000" spc="-5" dirty="0">
                <a:latin typeface="Times New Roman" panose="02020603050405020304"/>
                <a:cs typeface="Times New Roman" panose="02020603050405020304"/>
              </a:rPr>
              <a:t>Data Access. </a:t>
            </a:r>
            <a:r>
              <a:rPr sz="2000" dirty="0">
                <a:latin typeface="Times New Roman" panose="02020603050405020304"/>
                <a:cs typeface="Times New Roman" panose="02020603050405020304"/>
              </a:rPr>
              <a:t> 3.Data</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Integrity</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security.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4.Data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administration.</a:t>
            </a:r>
            <a:endParaRPr sz="2000">
              <a:latin typeface="Times New Roman" panose="02020603050405020304"/>
              <a:cs typeface="Times New Roman" panose="02020603050405020304"/>
            </a:endParaRPr>
          </a:p>
          <a:p>
            <a:pPr marL="927100" marR="2768600">
              <a:lnSpc>
                <a:spcPct val="116000"/>
              </a:lnSpc>
              <a:spcBef>
                <a:spcPts val="5"/>
              </a:spcBef>
            </a:pPr>
            <a:r>
              <a:rPr sz="2000" dirty="0">
                <a:latin typeface="Times New Roman" panose="02020603050405020304"/>
                <a:cs typeface="Times New Roman" panose="02020603050405020304"/>
              </a:rPr>
              <a:t>5.Concurrent </a:t>
            </a:r>
            <a:r>
              <a:rPr sz="2000" spc="-5" dirty="0">
                <a:latin typeface="Times New Roman" panose="02020603050405020304"/>
                <a:cs typeface="Times New Roman" panose="02020603050405020304"/>
              </a:rPr>
              <a:t>access and Crash </a:t>
            </a:r>
            <a:r>
              <a:rPr sz="2000" dirty="0">
                <a:latin typeface="Times New Roman" panose="02020603050405020304"/>
                <a:cs typeface="Times New Roman" panose="02020603050405020304"/>
              </a:rPr>
              <a:t>recovery.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6.Reduced</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Development</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Time.</a:t>
            </a:r>
            <a:endParaRPr sz="2000">
              <a:latin typeface="Times New Roman" panose="02020603050405020304"/>
              <a:cs typeface="Times New Roman" panose="020206030504050203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03161"/>
            <a:ext cx="153035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Applications</a:t>
            </a:r>
            <a:endParaRPr sz="2200"/>
          </a:p>
        </p:txBody>
      </p:sp>
      <p:sp>
        <p:nvSpPr>
          <p:cNvPr id="3" name="object 3"/>
          <p:cNvSpPr txBox="1"/>
          <p:nvPr/>
        </p:nvSpPr>
        <p:spPr>
          <a:xfrm>
            <a:off x="486400" y="1518220"/>
            <a:ext cx="7237730" cy="2759075"/>
          </a:xfrm>
          <a:prstGeom prst="rect">
            <a:avLst/>
          </a:prstGeom>
        </p:spPr>
        <p:txBody>
          <a:bodyPr vert="horz" wrap="square" lIns="0" tIns="67945" rIns="0" bIns="0" rtlCol="0">
            <a:spAutoFit/>
          </a:bodyPr>
          <a:lstStyle/>
          <a:p>
            <a:pPr marL="313690" indent="-301625">
              <a:lnSpc>
                <a:spcPct val="100000"/>
              </a:lnSpc>
              <a:spcBef>
                <a:spcPts val="535"/>
              </a:spcBef>
              <a:buFont typeface="Arial MT"/>
              <a:buChar char="•"/>
              <a:tabLst>
                <a:tab pos="313055" algn="l"/>
                <a:tab pos="314325" algn="l"/>
              </a:tabLst>
            </a:pPr>
            <a:r>
              <a:rPr sz="2200" spc="-5" dirty="0">
                <a:latin typeface="Times New Roman" panose="02020603050405020304"/>
                <a:cs typeface="Times New Roman" panose="02020603050405020304"/>
              </a:rPr>
              <a:t>Banking:</a:t>
            </a:r>
            <a:r>
              <a:rPr sz="2200" spc="-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all</a:t>
            </a:r>
            <a:r>
              <a:rPr sz="2200" spc="-3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transactions</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Airlines:</a:t>
            </a:r>
            <a:r>
              <a:rPr sz="2200" spc="-5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reservations,</a:t>
            </a:r>
            <a:r>
              <a:rPr sz="2200" spc="-4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schedules</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Universities:</a:t>
            </a:r>
            <a:r>
              <a:rPr sz="2200" spc="-5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registration,</a:t>
            </a:r>
            <a:r>
              <a:rPr sz="2200" spc="-45" dirty="0">
                <a:latin typeface="Times New Roman" panose="02020603050405020304"/>
                <a:cs typeface="Times New Roman" panose="02020603050405020304"/>
              </a:rPr>
              <a:t> </a:t>
            </a:r>
            <a:r>
              <a:rPr sz="2200" dirty="0">
                <a:latin typeface="Times New Roman" panose="02020603050405020304"/>
                <a:cs typeface="Times New Roman" panose="02020603050405020304"/>
              </a:rPr>
              <a:t>grades</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Sales:</a:t>
            </a:r>
            <a:r>
              <a:rPr sz="2200" spc="-3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customers,</a:t>
            </a:r>
            <a:r>
              <a:rPr sz="2200" spc="-2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products,</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purchases</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Online</a:t>
            </a:r>
            <a:r>
              <a:rPr sz="2200" spc="-2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retailers: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order</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tracking,</a:t>
            </a:r>
            <a:r>
              <a:rPr sz="2200" spc="-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customized</a:t>
            </a:r>
            <a:r>
              <a:rPr sz="2200" spc="-2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recommendations</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Manufacturing:</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production,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inventory,</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orders,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supply</a:t>
            </a:r>
            <a:r>
              <a:rPr sz="2200" spc="-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chain</a:t>
            </a:r>
            <a:endParaRPr sz="2200">
              <a:latin typeface="Times New Roman" panose="02020603050405020304"/>
              <a:cs typeface="Times New Roman" panose="02020603050405020304"/>
            </a:endParaRPr>
          </a:p>
          <a:p>
            <a:pPr marL="31369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Human</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employee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records,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salaries,</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tax</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deductions</a:t>
            </a:r>
            <a:endParaRPr sz="2200">
              <a:latin typeface="Times New Roman" panose="02020603050405020304"/>
              <a:cs typeface="Times New Roman" panose="020206030504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8653" y="574294"/>
            <a:ext cx="4730750" cy="513080"/>
          </a:xfrm>
          <a:prstGeom prst="rect">
            <a:avLst/>
          </a:prstGeom>
        </p:spPr>
        <p:txBody>
          <a:bodyPr vert="horz" wrap="square" lIns="0" tIns="12700" rIns="0" bIns="0" rtlCol="0">
            <a:spAutoFit/>
          </a:bodyPr>
          <a:lstStyle/>
          <a:p>
            <a:pPr marL="12700">
              <a:lnSpc>
                <a:spcPct val="100000"/>
              </a:lnSpc>
              <a:spcBef>
                <a:spcPts val="100"/>
              </a:spcBef>
            </a:pPr>
            <a:r>
              <a:rPr i="1" spc="-10" dirty="0">
                <a:solidFill>
                  <a:srgbClr val="BE0000"/>
                </a:solidFill>
                <a:latin typeface="Times New Roman" panose="02020603050405020304"/>
                <a:cs typeface="Times New Roman" panose="02020603050405020304"/>
              </a:rPr>
              <a:t>Host</a:t>
            </a:r>
            <a:r>
              <a:rPr i="1" spc="-35" dirty="0">
                <a:solidFill>
                  <a:srgbClr val="BE0000"/>
                </a:solidFill>
                <a:latin typeface="Times New Roman" panose="02020603050405020304"/>
                <a:cs typeface="Times New Roman" panose="02020603050405020304"/>
              </a:rPr>
              <a:t> </a:t>
            </a:r>
            <a:r>
              <a:rPr i="1" dirty="0">
                <a:solidFill>
                  <a:srgbClr val="BE0000"/>
                </a:solidFill>
                <a:latin typeface="Times New Roman" panose="02020603050405020304"/>
                <a:cs typeface="Times New Roman" panose="02020603050405020304"/>
              </a:rPr>
              <a:t>:</a:t>
            </a:r>
            <a:r>
              <a:rPr i="1" spc="-25" dirty="0">
                <a:solidFill>
                  <a:srgbClr val="BE0000"/>
                </a:solidFill>
                <a:latin typeface="Times New Roman" panose="02020603050405020304"/>
                <a:cs typeface="Times New Roman" panose="02020603050405020304"/>
              </a:rPr>
              <a:t> </a:t>
            </a:r>
            <a:r>
              <a:rPr i="1" spc="-10" dirty="0">
                <a:solidFill>
                  <a:srgbClr val="BE0000"/>
                </a:solidFill>
                <a:latin typeface="Times New Roman" panose="02020603050405020304"/>
                <a:cs typeface="Times New Roman" panose="02020603050405020304"/>
              </a:rPr>
              <a:t>Connectivity,</a:t>
            </a:r>
            <a:r>
              <a:rPr i="1" spc="-35"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Storage</a:t>
            </a:r>
            <a:endParaRPr i="1" spc="-5" dirty="0">
              <a:solidFill>
                <a:srgbClr val="BE0000"/>
              </a:solidFill>
              <a:latin typeface="Times New Roman" panose="02020603050405020304"/>
              <a:cs typeface="Times New Roman" panose="02020603050405020304"/>
            </a:endParaRPr>
          </a:p>
        </p:txBody>
      </p:sp>
      <p:sp>
        <p:nvSpPr>
          <p:cNvPr id="3" name="object 3"/>
          <p:cNvSpPr txBox="1"/>
          <p:nvPr/>
        </p:nvSpPr>
        <p:spPr>
          <a:xfrm>
            <a:off x="444500" y="1208747"/>
            <a:ext cx="8246109" cy="4529455"/>
          </a:xfrm>
          <a:prstGeom prst="rect">
            <a:avLst/>
          </a:prstGeom>
        </p:spPr>
        <p:txBody>
          <a:bodyPr vert="horz" wrap="square" lIns="0" tIns="17145" rIns="0" bIns="0" rtlCol="0">
            <a:spAutoFit/>
          </a:bodyPr>
          <a:lstStyle/>
          <a:p>
            <a:pPr marL="12700">
              <a:lnSpc>
                <a:spcPct val="100000"/>
              </a:lnSpc>
              <a:spcBef>
                <a:spcPts val="135"/>
              </a:spcBef>
            </a:pPr>
            <a:r>
              <a:rPr sz="1750" b="1" spc="20" dirty="0">
                <a:latin typeface="Times New Roman" panose="02020603050405020304"/>
                <a:cs typeface="Times New Roman" panose="02020603050405020304"/>
              </a:rPr>
              <a:t>HOST</a:t>
            </a:r>
            <a:endParaRPr sz="1750">
              <a:latin typeface="Times New Roman" panose="02020603050405020304"/>
              <a:cs typeface="Times New Roman" panose="02020603050405020304"/>
            </a:endParaRPr>
          </a:p>
          <a:p>
            <a:pPr>
              <a:lnSpc>
                <a:spcPct val="100000"/>
              </a:lnSpc>
              <a:spcBef>
                <a:spcPts val="50"/>
              </a:spcBef>
            </a:pPr>
            <a:endParaRPr sz="2100">
              <a:latin typeface="Times New Roman" panose="02020603050405020304"/>
              <a:cs typeface="Times New Roman" panose="02020603050405020304"/>
            </a:endParaRPr>
          </a:p>
          <a:p>
            <a:pPr marL="355600" marR="7620" indent="-309245" algn="just">
              <a:lnSpc>
                <a:spcPct val="83000"/>
              </a:lnSpc>
              <a:buFont typeface="Arial MT"/>
              <a:buChar char="•"/>
              <a:tabLst>
                <a:tab pos="355600" algn="l"/>
              </a:tabLst>
            </a:pPr>
            <a:r>
              <a:rPr sz="1750" spc="15" dirty="0">
                <a:latin typeface="Times New Roman" panose="02020603050405020304"/>
                <a:cs typeface="Times New Roman" panose="02020603050405020304"/>
              </a:rPr>
              <a:t>The </a:t>
            </a:r>
            <a:r>
              <a:rPr sz="1750" spc="10" dirty="0">
                <a:latin typeface="Times New Roman" panose="02020603050405020304"/>
                <a:cs typeface="Times New Roman" panose="02020603050405020304"/>
              </a:rPr>
              <a:t>computers </a:t>
            </a:r>
            <a:r>
              <a:rPr sz="1750" spc="15" dirty="0">
                <a:latin typeface="Times New Roman" panose="02020603050405020304"/>
                <a:cs typeface="Times New Roman" panose="02020603050405020304"/>
              </a:rPr>
              <a:t>on </a:t>
            </a:r>
            <a:r>
              <a:rPr sz="1750" spc="10" dirty="0">
                <a:latin typeface="Times New Roman" panose="02020603050405020304"/>
                <a:cs typeface="Times New Roman" panose="02020603050405020304"/>
              </a:rPr>
              <a:t>which these applications </a:t>
            </a:r>
            <a:r>
              <a:rPr sz="1750" spc="15" dirty="0">
                <a:latin typeface="Times New Roman" panose="02020603050405020304"/>
                <a:cs typeface="Times New Roman" panose="02020603050405020304"/>
              </a:rPr>
              <a:t>run </a:t>
            </a:r>
            <a:r>
              <a:rPr sz="1750" spc="10" dirty="0">
                <a:latin typeface="Times New Roman" panose="02020603050405020304"/>
                <a:cs typeface="Times New Roman" panose="02020603050405020304"/>
              </a:rPr>
              <a:t>are referred to as </a:t>
            </a:r>
            <a:r>
              <a:rPr sz="1750" i="1" spc="15" dirty="0">
                <a:latin typeface="Times New Roman" panose="02020603050405020304"/>
                <a:cs typeface="Times New Roman" panose="02020603050405020304"/>
              </a:rPr>
              <a:t>hosts </a:t>
            </a:r>
            <a:r>
              <a:rPr sz="1750" spc="15" dirty="0">
                <a:latin typeface="Times New Roman" panose="02020603050405020304"/>
                <a:cs typeface="Times New Roman" panose="02020603050405020304"/>
              </a:rPr>
              <a:t>or </a:t>
            </a:r>
            <a:r>
              <a:rPr sz="1750" i="1" spc="10" dirty="0">
                <a:latin typeface="Times New Roman" panose="02020603050405020304"/>
                <a:cs typeface="Times New Roman" panose="02020603050405020304"/>
              </a:rPr>
              <a:t>compute </a:t>
            </a:r>
            <a:r>
              <a:rPr sz="1750" i="1" spc="15" dirty="0">
                <a:latin typeface="Times New Roman" panose="02020603050405020304"/>
                <a:cs typeface="Times New Roman" panose="02020603050405020304"/>
              </a:rPr>
              <a:t> </a:t>
            </a:r>
            <a:r>
              <a:rPr sz="1750" i="1" spc="10" dirty="0">
                <a:latin typeface="Times New Roman" panose="02020603050405020304"/>
                <a:cs typeface="Times New Roman" panose="02020603050405020304"/>
              </a:rPr>
              <a:t>systems</a:t>
            </a:r>
            <a:r>
              <a:rPr sz="1750" spc="10" dirty="0">
                <a:latin typeface="Times New Roman" panose="02020603050405020304"/>
                <a:cs typeface="Times New Roman" panose="02020603050405020304"/>
              </a:rPr>
              <a:t>. Hosts can </a:t>
            </a:r>
            <a:r>
              <a:rPr sz="1750" spc="15" dirty="0">
                <a:latin typeface="Times New Roman" panose="02020603050405020304"/>
                <a:cs typeface="Times New Roman" panose="02020603050405020304"/>
              </a:rPr>
              <a:t>be physical or </a:t>
            </a:r>
            <a:r>
              <a:rPr sz="1750" spc="10" dirty="0">
                <a:latin typeface="Times New Roman" panose="02020603050405020304"/>
                <a:cs typeface="Times New Roman" panose="02020603050405020304"/>
              </a:rPr>
              <a:t>virtual machines. </a:t>
            </a:r>
            <a:r>
              <a:rPr sz="1750" spc="25" dirty="0">
                <a:latin typeface="Times New Roman" panose="02020603050405020304"/>
                <a:cs typeface="Times New Roman" panose="02020603050405020304"/>
              </a:rPr>
              <a:t>A </a:t>
            </a:r>
            <a:r>
              <a:rPr sz="1750" spc="10" dirty="0">
                <a:latin typeface="Times New Roman" panose="02020603050405020304"/>
                <a:cs typeface="Times New Roman" panose="02020603050405020304"/>
              </a:rPr>
              <a:t>compute virtualization software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enables</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creating virtual machines</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on</a:t>
            </a:r>
            <a:r>
              <a:rPr sz="1750" spc="10" dirty="0">
                <a:latin typeface="Times New Roman" panose="02020603050405020304"/>
                <a:cs typeface="Times New Roman" panose="02020603050405020304"/>
              </a:rPr>
              <a:t> top </a:t>
            </a:r>
            <a:r>
              <a:rPr sz="1750" spc="15" dirty="0">
                <a:latin typeface="Times New Roman" panose="02020603050405020304"/>
                <a:cs typeface="Times New Roman" panose="02020603050405020304"/>
              </a:rPr>
              <a:t>of</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a</a:t>
            </a:r>
            <a:r>
              <a:rPr sz="1750" spc="10"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physical</a:t>
            </a:r>
            <a:r>
              <a:rPr sz="1750" spc="10" dirty="0">
                <a:latin typeface="Times New Roman" panose="02020603050405020304"/>
                <a:cs typeface="Times New Roman" panose="02020603050405020304"/>
              </a:rPr>
              <a:t> compute</a:t>
            </a:r>
            <a:r>
              <a:rPr sz="1750" spc="5" dirty="0">
                <a:latin typeface="Times New Roman" panose="02020603050405020304"/>
                <a:cs typeface="Times New Roman" panose="02020603050405020304"/>
              </a:rPr>
              <a:t> infrastructure.</a:t>
            </a:r>
            <a:endParaRPr sz="1750">
              <a:latin typeface="Times New Roman" panose="02020603050405020304"/>
              <a:cs typeface="Times New Roman" panose="02020603050405020304"/>
            </a:endParaRPr>
          </a:p>
          <a:p>
            <a:pPr marL="355600" marR="8890" indent="-309245" algn="just">
              <a:lnSpc>
                <a:spcPct val="83000"/>
              </a:lnSpc>
              <a:spcBef>
                <a:spcPts val="350"/>
              </a:spcBef>
              <a:buFont typeface="Arial MT"/>
              <a:buChar char="•"/>
              <a:tabLst>
                <a:tab pos="355600" algn="l"/>
              </a:tabLst>
            </a:pPr>
            <a:r>
              <a:rPr sz="1750" spc="15" dirty="0">
                <a:latin typeface="Times New Roman" panose="02020603050405020304"/>
                <a:cs typeface="Times New Roman" panose="02020603050405020304"/>
              </a:rPr>
              <a:t>Compute</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virtualization</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and</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virtual</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machines</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are</a:t>
            </a:r>
            <a:r>
              <a:rPr sz="1750" spc="15" dirty="0">
                <a:latin typeface="Times New Roman" panose="02020603050405020304"/>
                <a:cs typeface="Times New Roman" panose="02020603050405020304"/>
              </a:rPr>
              <a:t> discussed</a:t>
            </a:r>
            <a:r>
              <a:rPr sz="1750" spc="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later</a:t>
            </a:r>
            <a:r>
              <a:rPr sz="1750" spc="10" dirty="0">
                <a:latin typeface="Times New Roman" panose="02020603050405020304"/>
                <a:cs typeface="Times New Roman" panose="02020603050405020304"/>
              </a:rPr>
              <a:t> in</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this</a:t>
            </a:r>
            <a:r>
              <a:rPr sz="1750" spc="10" dirty="0">
                <a:latin typeface="Times New Roman" panose="02020603050405020304"/>
                <a:cs typeface="Times New Roman" panose="02020603050405020304"/>
              </a:rPr>
              <a:t> chapter.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Examples </a:t>
            </a:r>
            <a:r>
              <a:rPr sz="1750" spc="15" dirty="0">
                <a:latin typeface="Times New Roman" panose="02020603050405020304"/>
                <a:cs typeface="Times New Roman" panose="02020603050405020304"/>
              </a:rPr>
              <a:t>of physical hosts </a:t>
            </a:r>
            <a:r>
              <a:rPr sz="1750" spc="10" dirty="0">
                <a:latin typeface="Times New Roman" panose="02020603050405020304"/>
                <a:cs typeface="Times New Roman" panose="02020603050405020304"/>
              </a:rPr>
              <a:t>include </a:t>
            </a:r>
            <a:r>
              <a:rPr sz="1750" spc="15" dirty="0">
                <a:latin typeface="Times New Roman" panose="02020603050405020304"/>
                <a:cs typeface="Times New Roman" panose="02020603050405020304"/>
              </a:rPr>
              <a:t>desktop </a:t>
            </a:r>
            <a:r>
              <a:rPr sz="1750" spc="10" dirty="0">
                <a:latin typeface="Times New Roman" panose="02020603050405020304"/>
                <a:cs typeface="Times New Roman" panose="02020603050405020304"/>
              </a:rPr>
              <a:t>computers, servers </a:t>
            </a:r>
            <a:r>
              <a:rPr sz="1750" spc="15" dirty="0">
                <a:latin typeface="Times New Roman" panose="02020603050405020304"/>
                <a:cs typeface="Times New Roman" panose="02020603050405020304"/>
              </a:rPr>
              <a:t>or a </a:t>
            </a:r>
            <a:r>
              <a:rPr sz="1750" spc="10" dirty="0">
                <a:latin typeface="Times New Roman" panose="02020603050405020304"/>
                <a:cs typeface="Times New Roman" panose="02020603050405020304"/>
              </a:rPr>
              <a:t>cluster </a:t>
            </a:r>
            <a:r>
              <a:rPr sz="1750" spc="15" dirty="0">
                <a:latin typeface="Times New Roman" panose="02020603050405020304"/>
                <a:cs typeface="Times New Roman" panose="02020603050405020304"/>
              </a:rPr>
              <a:t>of </a:t>
            </a:r>
            <a:r>
              <a:rPr sz="1750" spc="5" dirty="0">
                <a:latin typeface="Times New Roman" panose="02020603050405020304"/>
                <a:cs typeface="Times New Roman" panose="02020603050405020304"/>
              </a:rPr>
              <a:t>servers, </a:t>
            </a:r>
            <a:r>
              <a:rPr sz="1750" spc="10" dirty="0">
                <a:latin typeface="Times New Roman" panose="02020603050405020304"/>
                <a:cs typeface="Times New Roman" panose="02020603050405020304"/>
              </a:rPr>
              <a:t> laptops,</a:t>
            </a:r>
            <a:r>
              <a:rPr sz="175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and</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mobile</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devices.</a:t>
            </a:r>
            <a:endParaRPr sz="1750">
              <a:latin typeface="Times New Roman" panose="02020603050405020304"/>
              <a:cs typeface="Times New Roman" panose="02020603050405020304"/>
            </a:endParaRPr>
          </a:p>
          <a:p>
            <a:pPr marL="355600" marR="6350" indent="-309245" algn="just">
              <a:lnSpc>
                <a:spcPct val="82000"/>
              </a:lnSpc>
              <a:spcBef>
                <a:spcPts val="350"/>
              </a:spcBef>
              <a:buFont typeface="Arial MT"/>
              <a:buChar char="•"/>
              <a:tabLst>
                <a:tab pos="355600" algn="l"/>
              </a:tabLst>
            </a:pPr>
            <a:r>
              <a:rPr sz="1750" spc="25" dirty="0">
                <a:latin typeface="Times New Roman" panose="02020603050405020304"/>
                <a:cs typeface="Times New Roman" panose="02020603050405020304"/>
              </a:rPr>
              <a:t>A </a:t>
            </a:r>
            <a:r>
              <a:rPr sz="1750" spc="15" dirty="0">
                <a:latin typeface="Times New Roman" panose="02020603050405020304"/>
                <a:cs typeface="Times New Roman" panose="02020603050405020304"/>
              </a:rPr>
              <a:t>host </a:t>
            </a:r>
            <a:r>
              <a:rPr sz="1750" spc="10" dirty="0">
                <a:latin typeface="Times New Roman" panose="02020603050405020304"/>
                <a:cs typeface="Times New Roman" panose="02020603050405020304"/>
              </a:rPr>
              <a:t>consists </a:t>
            </a:r>
            <a:r>
              <a:rPr sz="1750" spc="15" dirty="0">
                <a:latin typeface="Times New Roman" panose="02020603050405020304"/>
                <a:cs typeface="Times New Roman" panose="02020603050405020304"/>
              </a:rPr>
              <a:t>of CPU, </a:t>
            </a:r>
            <a:r>
              <a:rPr sz="1750" spc="10" dirty="0">
                <a:latin typeface="Times New Roman" panose="02020603050405020304"/>
                <a:cs typeface="Times New Roman" panose="02020603050405020304"/>
              </a:rPr>
              <a:t>memory, </a:t>
            </a:r>
            <a:r>
              <a:rPr sz="1750" spc="15" dirty="0">
                <a:latin typeface="Times New Roman" panose="02020603050405020304"/>
                <a:cs typeface="Times New Roman" panose="02020603050405020304"/>
              </a:rPr>
              <a:t>I/O devices, </a:t>
            </a:r>
            <a:r>
              <a:rPr sz="1750" spc="10" dirty="0">
                <a:latin typeface="Times New Roman" panose="02020603050405020304"/>
                <a:cs typeface="Times New Roman" panose="02020603050405020304"/>
              </a:rPr>
              <a:t>and </a:t>
            </a:r>
            <a:r>
              <a:rPr sz="1750" spc="15" dirty="0">
                <a:latin typeface="Times New Roman" panose="02020603050405020304"/>
                <a:cs typeface="Times New Roman" panose="02020603050405020304"/>
              </a:rPr>
              <a:t>a </a:t>
            </a:r>
            <a:r>
              <a:rPr sz="1750" spc="10" dirty="0">
                <a:latin typeface="Times New Roman" panose="02020603050405020304"/>
                <a:cs typeface="Times New Roman" panose="02020603050405020304"/>
              </a:rPr>
              <a:t>collection </a:t>
            </a:r>
            <a:r>
              <a:rPr sz="1750" spc="15" dirty="0">
                <a:latin typeface="Times New Roman" panose="02020603050405020304"/>
                <a:cs typeface="Times New Roman" panose="02020603050405020304"/>
              </a:rPr>
              <a:t>of </a:t>
            </a:r>
            <a:r>
              <a:rPr sz="1750" spc="10" dirty="0">
                <a:latin typeface="Times New Roman" panose="02020603050405020304"/>
                <a:cs typeface="Times New Roman" panose="02020603050405020304"/>
              </a:rPr>
              <a:t>software to </a:t>
            </a:r>
            <a:r>
              <a:rPr sz="1750" spc="15" dirty="0">
                <a:latin typeface="Times New Roman" panose="02020603050405020304"/>
                <a:cs typeface="Times New Roman" panose="02020603050405020304"/>
              </a:rPr>
              <a:t>perform </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computing</a:t>
            </a:r>
            <a:r>
              <a:rPr sz="1750" spc="15" dirty="0">
                <a:latin typeface="Times New Roman" panose="02020603050405020304"/>
                <a:cs typeface="Times New Roman" panose="02020603050405020304"/>
              </a:rPr>
              <a:t> operations.</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This</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software</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includes</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the</a:t>
            </a:r>
            <a:r>
              <a:rPr sz="1750" spc="15" dirty="0">
                <a:latin typeface="Times New Roman" panose="02020603050405020304"/>
                <a:cs typeface="Times New Roman" panose="02020603050405020304"/>
              </a:rPr>
              <a:t> operating</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system,  ﬁle  system,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logical </a:t>
            </a:r>
            <a:r>
              <a:rPr sz="1750" spc="15" dirty="0">
                <a:latin typeface="Times New Roman" panose="02020603050405020304"/>
                <a:cs typeface="Times New Roman" panose="02020603050405020304"/>
              </a:rPr>
              <a:t>volume </a:t>
            </a:r>
            <a:r>
              <a:rPr sz="1750" spc="10" dirty="0">
                <a:latin typeface="Times New Roman" panose="02020603050405020304"/>
                <a:cs typeface="Times New Roman" panose="02020603050405020304"/>
              </a:rPr>
              <a:t>manager, </a:t>
            </a:r>
            <a:r>
              <a:rPr sz="1750" spc="15" dirty="0">
                <a:latin typeface="Times New Roman" panose="02020603050405020304"/>
                <a:cs typeface="Times New Roman" panose="02020603050405020304"/>
              </a:rPr>
              <a:t>device </a:t>
            </a:r>
            <a:r>
              <a:rPr sz="1750" spc="10" dirty="0">
                <a:latin typeface="Times New Roman" panose="02020603050405020304"/>
                <a:cs typeface="Times New Roman" panose="02020603050405020304"/>
              </a:rPr>
              <a:t>drivers, and so </a:t>
            </a:r>
            <a:r>
              <a:rPr sz="1750" spc="15" dirty="0">
                <a:latin typeface="Times New Roman" panose="02020603050405020304"/>
                <a:cs typeface="Times New Roman" panose="02020603050405020304"/>
              </a:rPr>
              <a:t>on. </a:t>
            </a:r>
            <a:r>
              <a:rPr sz="1750" spc="10" dirty="0">
                <a:latin typeface="Times New Roman" panose="02020603050405020304"/>
                <a:cs typeface="Times New Roman" panose="02020603050405020304"/>
              </a:rPr>
              <a:t>This software can </a:t>
            </a:r>
            <a:r>
              <a:rPr sz="1750" spc="15" dirty="0">
                <a:latin typeface="Times New Roman" panose="02020603050405020304"/>
                <a:cs typeface="Times New Roman" panose="02020603050405020304"/>
              </a:rPr>
              <a:t>be </a:t>
            </a:r>
            <a:r>
              <a:rPr sz="1750" spc="5" dirty="0">
                <a:latin typeface="Times New Roman" panose="02020603050405020304"/>
                <a:cs typeface="Times New Roman" panose="02020603050405020304"/>
              </a:rPr>
              <a:t>installed </a:t>
            </a:r>
            <a:r>
              <a:rPr sz="1750" spc="10" dirty="0">
                <a:latin typeface="Times New Roman" panose="02020603050405020304"/>
                <a:cs typeface="Times New Roman" panose="02020603050405020304"/>
              </a:rPr>
              <a:t>as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separate</a:t>
            </a:r>
            <a:r>
              <a:rPr sz="175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entities </a:t>
            </a:r>
            <a:r>
              <a:rPr sz="1750" spc="15" dirty="0">
                <a:latin typeface="Times New Roman" panose="02020603050405020304"/>
                <a:cs typeface="Times New Roman" panose="02020603050405020304"/>
              </a:rPr>
              <a:t>or</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as</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part</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of</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the</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operating</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system.</a:t>
            </a:r>
            <a:endParaRPr sz="1750">
              <a:latin typeface="Times New Roman" panose="02020603050405020304"/>
              <a:cs typeface="Times New Roman" panose="02020603050405020304"/>
            </a:endParaRPr>
          </a:p>
          <a:p>
            <a:pPr marL="355600" marR="8255" indent="-309245" algn="just">
              <a:lnSpc>
                <a:spcPct val="82000"/>
              </a:lnSpc>
              <a:spcBef>
                <a:spcPts val="355"/>
              </a:spcBef>
              <a:buFont typeface="Arial MT"/>
              <a:buChar char="•"/>
              <a:tabLst>
                <a:tab pos="355600" algn="l"/>
              </a:tabLst>
            </a:pPr>
            <a:r>
              <a:rPr sz="1750" spc="15" dirty="0">
                <a:latin typeface="Times New Roman" panose="02020603050405020304"/>
                <a:cs typeface="Times New Roman" panose="02020603050405020304"/>
              </a:rPr>
              <a:t>The </a:t>
            </a:r>
            <a:r>
              <a:rPr sz="1750" spc="20" dirty="0">
                <a:latin typeface="Times New Roman" panose="02020603050405020304"/>
                <a:cs typeface="Times New Roman" panose="02020603050405020304"/>
              </a:rPr>
              <a:t>CPU </a:t>
            </a:r>
            <a:r>
              <a:rPr sz="1750" spc="10" dirty="0">
                <a:latin typeface="Times New Roman" panose="02020603050405020304"/>
                <a:cs typeface="Times New Roman" panose="02020603050405020304"/>
              </a:rPr>
              <a:t>consists </a:t>
            </a:r>
            <a:r>
              <a:rPr sz="1750" spc="15" dirty="0">
                <a:latin typeface="Times New Roman" panose="02020603050405020304"/>
                <a:cs typeface="Times New Roman" panose="02020603050405020304"/>
              </a:rPr>
              <a:t>of four </a:t>
            </a:r>
            <a:r>
              <a:rPr sz="1750" spc="10" dirty="0">
                <a:latin typeface="Times New Roman" panose="02020603050405020304"/>
                <a:cs typeface="Times New Roman" panose="02020603050405020304"/>
              </a:rPr>
              <a:t>components: Arithmetic Logic Unit </a:t>
            </a:r>
            <a:r>
              <a:rPr sz="1750" spc="15" dirty="0">
                <a:latin typeface="Times New Roman" panose="02020603050405020304"/>
                <a:cs typeface="Times New Roman" panose="02020603050405020304"/>
              </a:rPr>
              <a:t>(ALU), </a:t>
            </a:r>
            <a:r>
              <a:rPr sz="1750" spc="10" dirty="0">
                <a:latin typeface="Times New Roman" panose="02020603050405020304"/>
                <a:cs typeface="Times New Roman" panose="02020603050405020304"/>
              </a:rPr>
              <a:t>control unit,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registers, and </a:t>
            </a:r>
            <a:r>
              <a:rPr sz="1750" spc="15" dirty="0">
                <a:latin typeface="Times New Roman" panose="02020603050405020304"/>
                <a:cs typeface="Times New Roman" panose="02020603050405020304"/>
              </a:rPr>
              <a:t>L1 </a:t>
            </a:r>
            <a:r>
              <a:rPr sz="1750" spc="10" dirty="0">
                <a:latin typeface="Times New Roman" panose="02020603050405020304"/>
                <a:cs typeface="Times New Roman" panose="02020603050405020304"/>
              </a:rPr>
              <a:t>cache. There are </a:t>
            </a:r>
            <a:r>
              <a:rPr sz="1750" spc="15" dirty="0">
                <a:latin typeface="Times New Roman" panose="02020603050405020304"/>
                <a:cs typeface="Times New Roman" panose="02020603050405020304"/>
              </a:rPr>
              <a:t>two </a:t>
            </a:r>
            <a:r>
              <a:rPr sz="1750" spc="10" dirty="0">
                <a:latin typeface="Times New Roman" panose="02020603050405020304"/>
                <a:cs typeface="Times New Roman" panose="02020603050405020304"/>
              </a:rPr>
              <a:t>types </a:t>
            </a:r>
            <a:r>
              <a:rPr sz="1750" spc="15" dirty="0">
                <a:latin typeface="Times New Roman" panose="02020603050405020304"/>
                <a:cs typeface="Times New Roman" panose="02020603050405020304"/>
              </a:rPr>
              <a:t>of memory on a </a:t>
            </a:r>
            <a:r>
              <a:rPr sz="1750" spc="10" dirty="0">
                <a:latin typeface="Times New Roman" panose="02020603050405020304"/>
                <a:cs typeface="Times New Roman" panose="02020603050405020304"/>
              </a:rPr>
              <a:t>host, </a:t>
            </a:r>
            <a:r>
              <a:rPr sz="1750" spc="15" dirty="0">
                <a:latin typeface="Times New Roman" panose="02020603050405020304"/>
                <a:cs typeface="Times New Roman" panose="02020603050405020304"/>
              </a:rPr>
              <a:t>Random </a:t>
            </a:r>
            <a:r>
              <a:rPr sz="1750" spc="10" dirty="0">
                <a:latin typeface="Times New Roman" panose="02020603050405020304"/>
                <a:cs typeface="Times New Roman" panose="02020603050405020304"/>
              </a:rPr>
              <a:t>Access </a:t>
            </a:r>
            <a:r>
              <a:rPr sz="1750" spc="15" dirty="0">
                <a:latin typeface="Times New Roman" panose="02020603050405020304"/>
                <a:cs typeface="Times New Roman" panose="02020603050405020304"/>
              </a:rPr>
              <a:t> Memory </a:t>
            </a:r>
            <a:r>
              <a:rPr sz="1750" spc="20" dirty="0">
                <a:latin typeface="Times New Roman" panose="02020603050405020304"/>
                <a:cs typeface="Times New Roman" panose="02020603050405020304"/>
              </a:rPr>
              <a:t>(RAM) </a:t>
            </a:r>
            <a:r>
              <a:rPr sz="1750" spc="10" dirty="0">
                <a:latin typeface="Times New Roman" panose="02020603050405020304"/>
                <a:cs typeface="Times New Roman" panose="02020603050405020304"/>
              </a:rPr>
              <a:t>and Read-Only </a:t>
            </a:r>
            <a:r>
              <a:rPr sz="1750" spc="15" dirty="0">
                <a:latin typeface="Times New Roman" panose="02020603050405020304"/>
                <a:cs typeface="Times New Roman" panose="02020603050405020304"/>
              </a:rPr>
              <a:t>Memory </a:t>
            </a:r>
            <a:r>
              <a:rPr sz="1750" spc="20" dirty="0">
                <a:latin typeface="Times New Roman" panose="02020603050405020304"/>
                <a:cs typeface="Times New Roman" panose="02020603050405020304"/>
              </a:rPr>
              <a:t>(ROM). </a:t>
            </a:r>
            <a:r>
              <a:rPr sz="1750" spc="15" dirty="0">
                <a:latin typeface="Times New Roman" panose="02020603050405020304"/>
                <a:cs typeface="Times New Roman" panose="02020603050405020304"/>
              </a:rPr>
              <a:t>I/O devices </a:t>
            </a:r>
            <a:r>
              <a:rPr sz="1750" spc="10" dirty="0">
                <a:latin typeface="Times New Roman" panose="02020603050405020304"/>
                <a:cs typeface="Times New Roman" panose="02020603050405020304"/>
              </a:rPr>
              <a:t>enable communication </a:t>
            </a:r>
            <a:r>
              <a:rPr sz="1750" spc="1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with</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a</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host.</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Examples </a:t>
            </a:r>
            <a:r>
              <a:rPr sz="1750" spc="15" dirty="0">
                <a:latin typeface="Times New Roman" panose="02020603050405020304"/>
                <a:cs typeface="Times New Roman" panose="02020603050405020304"/>
              </a:rPr>
              <a:t>of</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I/O</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devices</a:t>
            </a:r>
            <a:r>
              <a:rPr sz="1750" spc="10" dirty="0">
                <a:latin typeface="Times New Roman" panose="02020603050405020304"/>
                <a:cs typeface="Times New Roman" panose="02020603050405020304"/>
              </a:rPr>
              <a:t> are</a:t>
            </a:r>
            <a:r>
              <a:rPr sz="1750" spc="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keyboard,</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mouse,</a:t>
            </a:r>
            <a:r>
              <a:rPr sz="1750" spc="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monitor, </a:t>
            </a:r>
            <a:r>
              <a:rPr sz="1750" spc="5" dirty="0">
                <a:latin typeface="Times New Roman" panose="02020603050405020304"/>
                <a:cs typeface="Times New Roman" panose="02020603050405020304"/>
              </a:rPr>
              <a:t>etc.</a:t>
            </a:r>
            <a:endParaRPr sz="1750">
              <a:latin typeface="Times New Roman" panose="02020603050405020304"/>
              <a:cs typeface="Times New Roman" panose="02020603050405020304"/>
            </a:endParaRPr>
          </a:p>
          <a:p>
            <a:pPr marL="355600" marR="5080" indent="-309245" algn="just">
              <a:lnSpc>
                <a:spcPct val="83000"/>
              </a:lnSpc>
              <a:spcBef>
                <a:spcPts val="345"/>
              </a:spcBef>
              <a:buFont typeface="Arial MT"/>
              <a:buChar char="•"/>
              <a:tabLst>
                <a:tab pos="355600" algn="l"/>
              </a:tabLst>
            </a:pPr>
            <a:r>
              <a:rPr sz="1750" spc="10" dirty="0">
                <a:latin typeface="Times New Roman" panose="02020603050405020304"/>
                <a:cs typeface="Times New Roman" panose="02020603050405020304"/>
              </a:rPr>
              <a:t>Software </a:t>
            </a:r>
            <a:r>
              <a:rPr sz="1750" spc="15" dirty="0">
                <a:latin typeface="Times New Roman" panose="02020603050405020304"/>
                <a:cs typeface="Times New Roman" panose="02020603050405020304"/>
              </a:rPr>
              <a:t>runs on a host </a:t>
            </a:r>
            <a:r>
              <a:rPr sz="1750" spc="10" dirty="0">
                <a:latin typeface="Times New Roman" panose="02020603050405020304"/>
                <a:cs typeface="Times New Roman" panose="02020603050405020304"/>
              </a:rPr>
              <a:t>and enables </a:t>
            </a:r>
            <a:r>
              <a:rPr sz="1750" spc="15" dirty="0">
                <a:latin typeface="Times New Roman" panose="02020603050405020304"/>
                <a:cs typeface="Times New Roman" panose="02020603050405020304"/>
              </a:rPr>
              <a:t>processing of </a:t>
            </a:r>
            <a:r>
              <a:rPr sz="1750" spc="10" dirty="0">
                <a:latin typeface="Times New Roman" panose="02020603050405020304"/>
                <a:cs typeface="Times New Roman" panose="02020603050405020304"/>
              </a:rPr>
              <a:t>input and </a:t>
            </a:r>
            <a:r>
              <a:rPr sz="1750" spc="15" dirty="0">
                <a:latin typeface="Times New Roman" panose="02020603050405020304"/>
                <a:cs typeface="Times New Roman" panose="02020603050405020304"/>
              </a:rPr>
              <a:t>output (I/O) </a:t>
            </a:r>
            <a:r>
              <a:rPr sz="1750" spc="10" dirty="0">
                <a:latin typeface="Times New Roman" panose="02020603050405020304"/>
                <a:cs typeface="Times New Roman" panose="02020603050405020304"/>
              </a:rPr>
              <a:t>data. The </a:t>
            </a:r>
            <a:r>
              <a:rPr sz="1750" spc="15" dirty="0">
                <a:latin typeface="Times New Roman" panose="02020603050405020304"/>
                <a:cs typeface="Times New Roman" panose="02020603050405020304"/>
              </a:rPr>
              <a:t> following </a:t>
            </a:r>
            <a:r>
              <a:rPr sz="1750" spc="10" dirty="0">
                <a:latin typeface="Times New Roman" panose="02020603050405020304"/>
                <a:cs typeface="Times New Roman" panose="02020603050405020304"/>
              </a:rPr>
              <a:t>section details </a:t>
            </a:r>
            <a:r>
              <a:rPr sz="1750" spc="15" dirty="0">
                <a:latin typeface="Times New Roman" panose="02020603050405020304"/>
                <a:cs typeface="Times New Roman" panose="02020603050405020304"/>
              </a:rPr>
              <a:t>various </a:t>
            </a:r>
            <a:r>
              <a:rPr sz="1750" spc="10" dirty="0">
                <a:latin typeface="Times New Roman" panose="02020603050405020304"/>
                <a:cs typeface="Times New Roman" panose="02020603050405020304"/>
              </a:rPr>
              <a:t>software components that are </a:t>
            </a:r>
            <a:r>
              <a:rPr sz="1750" spc="5" dirty="0">
                <a:latin typeface="Times New Roman" panose="02020603050405020304"/>
                <a:cs typeface="Times New Roman" panose="02020603050405020304"/>
              </a:rPr>
              <a:t>essential </a:t>
            </a:r>
            <a:r>
              <a:rPr sz="1750" spc="10" dirty="0">
                <a:latin typeface="Times New Roman" panose="02020603050405020304"/>
                <a:cs typeface="Times New Roman" panose="02020603050405020304"/>
              </a:rPr>
              <a:t>parts </a:t>
            </a:r>
            <a:r>
              <a:rPr sz="1750" spc="15" dirty="0">
                <a:latin typeface="Times New Roman" panose="02020603050405020304"/>
                <a:cs typeface="Times New Roman" panose="02020603050405020304"/>
              </a:rPr>
              <a:t>of a host </a:t>
            </a:r>
            <a:r>
              <a:rPr sz="1750" spc="-42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system.</a:t>
            </a:r>
            <a:endParaRPr sz="175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2905118"/>
            <a:ext cx="8241030" cy="3232785"/>
          </a:xfrm>
          <a:prstGeom prst="rect">
            <a:avLst/>
          </a:prstGeom>
        </p:spPr>
        <p:txBody>
          <a:bodyPr vert="horz" wrap="square" lIns="0" tIns="111125" rIns="0" bIns="0" rtlCol="0">
            <a:spAutoFit/>
          </a:bodyPr>
          <a:lstStyle/>
          <a:p>
            <a:pPr marL="12700" algn="just">
              <a:lnSpc>
                <a:spcPct val="100000"/>
              </a:lnSpc>
              <a:spcBef>
                <a:spcPts val="875"/>
              </a:spcBef>
            </a:pPr>
            <a:r>
              <a:rPr sz="1300" b="1" spc="10" dirty="0">
                <a:latin typeface="Times New Roman" panose="02020603050405020304"/>
                <a:cs typeface="Times New Roman" panose="02020603050405020304"/>
              </a:rPr>
              <a:t>The</a:t>
            </a:r>
            <a:r>
              <a:rPr sz="1300" b="1"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factors that have </a:t>
            </a:r>
            <a:r>
              <a:rPr sz="1300" b="1" spc="5" dirty="0">
                <a:latin typeface="Times New Roman" panose="02020603050405020304"/>
                <a:cs typeface="Times New Roman" panose="02020603050405020304"/>
              </a:rPr>
              <a:t>contributed </a:t>
            </a:r>
            <a:r>
              <a:rPr sz="1300" b="1" spc="10" dirty="0">
                <a:latin typeface="Times New Roman" panose="02020603050405020304"/>
                <a:cs typeface="Times New Roman" panose="02020603050405020304"/>
              </a:rPr>
              <a:t>to the </a:t>
            </a:r>
            <a:r>
              <a:rPr sz="1300" b="1" spc="15" dirty="0">
                <a:latin typeface="Times New Roman" panose="02020603050405020304"/>
                <a:cs typeface="Times New Roman" panose="02020603050405020304"/>
              </a:rPr>
              <a:t>growth</a:t>
            </a:r>
            <a:r>
              <a:rPr sz="1300" b="1" spc="10" dirty="0">
                <a:latin typeface="Times New Roman" panose="02020603050405020304"/>
                <a:cs typeface="Times New Roman" panose="02020603050405020304"/>
              </a:rPr>
              <a:t> of </a:t>
            </a:r>
            <a:r>
              <a:rPr sz="1300" b="1" spc="5" dirty="0">
                <a:latin typeface="Times New Roman" panose="02020603050405020304"/>
                <a:cs typeface="Times New Roman" panose="02020603050405020304"/>
              </a:rPr>
              <a:t>digital data:</a:t>
            </a:r>
            <a:endParaRPr sz="1300">
              <a:latin typeface="Times New Roman" panose="02020603050405020304"/>
              <a:cs typeface="Times New Roman" panose="02020603050405020304"/>
            </a:endParaRPr>
          </a:p>
          <a:p>
            <a:pPr marL="355600" marR="11430" indent="-316230" algn="just">
              <a:lnSpc>
                <a:spcPts val="2550"/>
              </a:lnSpc>
              <a:spcBef>
                <a:spcPts val="190"/>
              </a:spcBef>
              <a:buFont typeface="Arial" panose="020B0604020202020204"/>
              <a:buChar char="•"/>
              <a:tabLst>
                <a:tab pos="355600" algn="l"/>
              </a:tabLst>
            </a:pPr>
            <a:r>
              <a:rPr sz="1400" b="1" spc="5" dirty="0">
                <a:latin typeface="Times New Roman" panose="02020603050405020304"/>
                <a:cs typeface="Times New Roman" panose="02020603050405020304"/>
              </a:rPr>
              <a:t>Increase</a:t>
            </a:r>
            <a:r>
              <a:rPr sz="1400" b="1" spc="1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in</a:t>
            </a:r>
            <a:r>
              <a:rPr sz="1400" b="1" spc="1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data</a:t>
            </a:r>
            <a:r>
              <a:rPr sz="1400" b="1" spc="1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processing</a:t>
            </a:r>
            <a:r>
              <a:rPr sz="1400" b="1" spc="1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capabilities:</a:t>
            </a:r>
            <a:r>
              <a:rPr sz="1400" b="1"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Modern-day</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computers</a:t>
            </a:r>
            <a:r>
              <a:rPr sz="1400" spc="10" dirty="0">
                <a:latin typeface="Times New Roman" panose="02020603050405020304"/>
                <a:cs typeface="Times New Roman" panose="02020603050405020304"/>
              </a:rPr>
              <a:t> provide</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a</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significant</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increase</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in </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processing </a:t>
            </a:r>
            <a:r>
              <a:rPr sz="1400" spc="5" dirty="0">
                <a:latin typeface="Times New Roman" panose="02020603050405020304"/>
                <a:cs typeface="Times New Roman" panose="02020603050405020304"/>
              </a:rPr>
              <a:t>and storage </a:t>
            </a:r>
            <a:r>
              <a:rPr sz="1400" dirty="0">
                <a:latin typeface="Times New Roman" panose="02020603050405020304"/>
                <a:cs typeface="Times New Roman" panose="02020603050405020304"/>
              </a:rPr>
              <a:t>capabilities. </a:t>
            </a:r>
            <a:r>
              <a:rPr sz="1400" spc="5" dirty="0">
                <a:latin typeface="Times New Roman" panose="02020603050405020304"/>
                <a:cs typeface="Times New Roman" panose="02020603050405020304"/>
              </a:rPr>
              <a:t>This enables the conversion </a:t>
            </a:r>
            <a:r>
              <a:rPr sz="1400" spc="10" dirty="0">
                <a:latin typeface="Times New Roman" panose="02020603050405020304"/>
                <a:cs typeface="Times New Roman" panose="02020603050405020304"/>
              </a:rPr>
              <a:t>of various </a:t>
            </a:r>
            <a:r>
              <a:rPr sz="1400" spc="5" dirty="0">
                <a:latin typeface="Times New Roman" panose="02020603050405020304"/>
                <a:cs typeface="Times New Roman" panose="02020603050405020304"/>
              </a:rPr>
              <a:t>types </a:t>
            </a:r>
            <a:r>
              <a:rPr sz="1400" spc="10" dirty="0">
                <a:latin typeface="Times New Roman" panose="02020603050405020304"/>
                <a:cs typeface="Times New Roman" panose="02020603050405020304"/>
              </a:rPr>
              <a:t>of </a:t>
            </a:r>
            <a:r>
              <a:rPr sz="1400" spc="5" dirty="0">
                <a:latin typeface="Times New Roman" panose="02020603050405020304"/>
                <a:cs typeface="Times New Roman" panose="02020603050405020304"/>
              </a:rPr>
              <a:t>content and media </a:t>
            </a:r>
            <a:r>
              <a:rPr sz="1400" spc="10" dirty="0">
                <a:latin typeface="Times New Roman" panose="02020603050405020304"/>
                <a:cs typeface="Times New Roman" panose="02020603050405020304"/>
              </a:rPr>
              <a:t>from </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conventional</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forms</a:t>
            </a:r>
            <a:r>
              <a:rPr sz="1400" spc="5" dirty="0">
                <a:latin typeface="Times New Roman" panose="02020603050405020304"/>
                <a:cs typeface="Times New Roman" panose="02020603050405020304"/>
              </a:rPr>
              <a:t> to</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digital </a:t>
            </a:r>
            <a:r>
              <a:rPr sz="1400" spc="10" dirty="0">
                <a:latin typeface="Times New Roman" panose="02020603050405020304"/>
                <a:cs typeface="Times New Roman" panose="02020603050405020304"/>
              </a:rPr>
              <a:t>formats.</a:t>
            </a:r>
            <a:endParaRPr sz="1400">
              <a:latin typeface="Times New Roman" panose="02020603050405020304"/>
              <a:cs typeface="Times New Roman" panose="02020603050405020304"/>
            </a:endParaRPr>
          </a:p>
          <a:p>
            <a:pPr marL="355600" marR="5080" indent="-316230" algn="just">
              <a:lnSpc>
                <a:spcPts val="2550"/>
              </a:lnSpc>
              <a:buFont typeface="Arial" panose="020B0604020202020204"/>
              <a:buChar char="•"/>
              <a:tabLst>
                <a:tab pos="355600" algn="l"/>
              </a:tabLst>
            </a:pPr>
            <a:r>
              <a:rPr sz="1400" b="1" spc="5" dirty="0">
                <a:latin typeface="Times New Roman" panose="02020603050405020304"/>
                <a:cs typeface="Times New Roman" panose="02020603050405020304"/>
              </a:rPr>
              <a:t>Lower cost </a:t>
            </a:r>
            <a:r>
              <a:rPr sz="1400" b="1" spc="10" dirty="0">
                <a:latin typeface="Times New Roman" panose="02020603050405020304"/>
                <a:cs typeface="Times New Roman" panose="02020603050405020304"/>
              </a:rPr>
              <a:t>of </a:t>
            </a:r>
            <a:r>
              <a:rPr sz="1400" b="1" spc="5" dirty="0">
                <a:latin typeface="Times New Roman" panose="02020603050405020304"/>
                <a:cs typeface="Times New Roman" panose="02020603050405020304"/>
              </a:rPr>
              <a:t>digital storage: </a:t>
            </a:r>
            <a:r>
              <a:rPr sz="1400" spc="5" dirty="0">
                <a:latin typeface="Times New Roman" panose="02020603050405020304"/>
                <a:cs typeface="Times New Roman" panose="02020603050405020304"/>
              </a:rPr>
              <a:t>Technological advances and </a:t>
            </a:r>
            <a:r>
              <a:rPr sz="1400" spc="10" dirty="0">
                <a:latin typeface="Times New Roman" panose="02020603050405020304"/>
                <a:cs typeface="Times New Roman" panose="02020603050405020304"/>
              </a:rPr>
              <a:t>decrease </a:t>
            </a:r>
            <a:r>
              <a:rPr sz="1400" spc="5" dirty="0">
                <a:latin typeface="Times New Roman" panose="02020603050405020304"/>
                <a:cs typeface="Times New Roman" panose="02020603050405020304"/>
              </a:rPr>
              <a:t>in the cost </a:t>
            </a:r>
            <a:r>
              <a:rPr sz="1400" spc="10" dirty="0">
                <a:latin typeface="Times New Roman" panose="02020603050405020304"/>
                <a:cs typeface="Times New Roman" panose="02020603050405020304"/>
              </a:rPr>
              <a:t>of </a:t>
            </a:r>
            <a:r>
              <a:rPr sz="1400" spc="5" dirty="0">
                <a:latin typeface="Times New Roman" panose="02020603050405020304"/>
                <a:cs typeface="Times New Roman" panose="02020603050405020304"/>
              </a:rPr>
              <a:t>storage </a:t>
            </a:r>
            <a:r>
              <a:rPr sz="1400" spc="10" dirty="0">
                <a:latin typeface="Times New Roman" panose="02020603050405020304"/>
                <a:cs typeface="Times New Roman" panose="02020603050405020304"/>
              </a:rPr>
              <a:t>devices have </a:t>
            </a:r>
            <a:r>
              <a:rPr sz="1400" spc="1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provided </a:t>
            </a:r>
            <a:r>
              <a:rPr sz="1400" spc="5" dirty="0">
                <a:latin typeface="Times New Roman" panose="02020603050405020304"/>
                <a:cs typeface="Times New Roman" panose="02020603050405020304"/>
              </a:rPr>
              <a:t>low-cost solutions and encouraged the </a:t>
            </a:r>
            <a:r>
              <a:rPr sz="1400" spc="10" dirty="0">
                <a:latin typeface="Times New Roman" panose="02020603050405020304"/>
                <a:cs typeface="Times New Roman" panose="02020603050405020304"/>
              </a:rPr>
              <a:t>development of </a:t>
            </a:r>
            <a:r>
              <a:rPr sz="1400" spc="5" dirty="0">
                <a:latin typeface="Times New Roman" panose="02020603050405020304"/>
                <a:cs typeface="Times New Roman" panose="02020603050405020304"/>
              </a:rPr>
              <a:t>less expensive </a:t>
            </a:r>
            <a:r>
              <a:rPr sz="1400" spc="10" dirty="0">
                <a:latin typeface="Times New Roman" panose="02020603050405020304"/>
                <a:cs typeface="Times New Roman" panose="02020603050405020304"/>
              </a:rPr>
              <a:t>data </a:t>
            </a:r>
            <a:r>
              <a:rPr sz="1400" spc="5" dirty="0">
                <a:latin typeface="Times New Roman" panose="02020603050405020304"/>
                <a:cs typeface="Times New Roman" panose="02020603050405020304"/>
              </a:rPr>
              <a:t>storage </a:t>
            </a:r>
            <a:r>
              <a:rPr sz="1400" spc="10" dirty="0">
                <a:latin typeface="Times New Roman" panose="02020603050405020304"/>
                <a:cs typeface="Times New Roman" panose="02020603050405020304"/>
              </a:rPr>
              <a:t>devices. </a:t>
            </a:r>
            <a:r>
              <a:rPr sz="1400" spc="5" dirty="0">
                <a:latin typeface="Times New Roman" panose="02020603050405020304"/>
                <a:cs typeface="Times New Roman" panose="02020603050405020304"/>
              </a:rPr>
              <a:t>This </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cost</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benefit </a:t>
            </a:r>
            <a:r>
              <a:rPr sz="1400" spc="10" dirty="0">
                <a:latin typeface="Times New Roman" panose="02020603050405020304"/>
                <a:cs typeface="Times New Roman" panose="02020603050405020304"/>
              </a:rPr>
              <a:t>has</a:t>
            </a:r>
            <a:r>
              <a:rPr sz="1400" spc="5" dirty="0">
                <a:latin typeface="Times New Roman" panose="02020603050405020304"/>
                <a:cs typeface="Times New Roman" panose="02020603050405020304"/>
              </a:rPr>
              <a:t> increased</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rate</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at</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which </a:t>
            </a:r>
            <a:r>
              <a:rPr sz="1400" spc="10" dirty="0">
                <a:latin typeface="Times New Roman" panose="02020603050405020304"/>
                <a:cs typeface="Times New Roman" panose="02020603050405020304"/>
              </a:rPr>
              <a:t>data</a:t>
            </a:r>
            <a:r>
              <a:rPr sz="1400" spc="5" dirty="0">
                <a:latin typeface="Times New Roman" panose="02020603050405020304"/>
                <a:cs typeface="Times New Roman" panose="02020603050405020304"/>
              </a:rPr>
              <a:t> is</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being</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generated </a:t>
            </a:r>
            <a:r>
              <a:rPr sz="1400" spc="5" dirty="0">
                <a:latin typeface="Times New Roman" panose="02020603050405020304"/>
                <a:cs typeface="Times New Roman" panose="02020603050405020304"/>
              </a:rPr>
              <a:t>and</a:t>
            </a:r>
            <a:r>
              <a:rPr sz="1400" dirty="0">
                <a:latin typeface="Times New Roman" panose="02020603050405020304"/>
                <a:cs typeface="Times New Roman" panose="02020603050405020304"/>
              </a:rPr>
              <a:t> stored.</a:t>
            </a:r>
            <a:endParaRPr sz="1400">
              <a:latin typeface="Times New Roman" panose="02020603050405020304"/>
              <a:cs typeface="Times New Roman" panose="02020603050405020304"/>
            </a:endParaRPr>
          </a:p>
          <a:p>
            <a:pPr marL="355600" marR="6350" indent="-316230" algn="just">
              <a:lnSpc>
                <a:spcPts val="2550"/>
              </a:lnSpc>
              <a:buFont typeface="Arial" panose="020B0604020202020204"/>
              <a:buChar char="•"/>
              <a:tabLst>
                <a:tab pos="355600" algn="l"/>
              </a:tabLst>
            </a:pPr>
            <a:r>
              <a:rPr sz="1400" b="1" spc="5" dirty="0">
                <a:latin typeface="Times New Roman" panose="02020603050405020304"/>
                <a:cs typeface="Times New Roman" panose="02020603050405020304"/>
              </a:rPr>
              <a:t>Affordable</a:t>
            </a:r>
            <a:r>
              <a:rPr sz="1400" b="1" spc="19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and</a:t>
            </a:r>
            <a:r>
              <a:rPr sz="1400" b="1" spc="19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faster</a:t>
            </a:r>
            <a:r>
              <a:rPr sz="1400" b="1" spc="20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communication</a:t>
            </a:r>
            <a:r>
              <a:rPr sz="1400" b="1" spc="19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technology:</a:t>
            </a:r>
            <a:r>
              <a:rPr sz="1400" b="1" spc="2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spc="2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rate</a:t>
            </a:r>
            <a:r>
              <a:rPr sz="1400" spc="19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of</a:t>
            </a:r>
            <a:r>
              <a:rPr sz="1400" spc="2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sharing</a:t>
            </a:r>
            <a:r>
              <a:rPr sz="1400" spc="1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digital</a:t>
            </a:r>
            <a:r>
              <a:rPr sz="1400" spc="19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data</a:t>
            </a:r>
            <a:r>
              <a:rPr sz="1400" spc="2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is</a:t>
            </a:r>
            <a:r>
              <a:rPr sz="1400" spc="19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now</a:t>
            </a:r>
            <a:r>
              <a:rPr sz="1400" spc="19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much</a:t>
            </a:r>
            <a:r>
              <a:rPr sz="1400" spc="2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faster </a:t>
            </a:r>
            <a:r>
              <a:rPr sz="1400" spc="-3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than </a:t>
            </a:r>
            <a:r>
              <a:rPr sz="1400" dirty="0">
                <a:latin typeface="Times New Roman" panose="02020603050405020304"/>
                <a:cs typeface="Times New Roman" panose="02020603050405020304"/>
              </a:rPr>
              <a:t>traditional </a:t>
            </a:r>
            <a:r>
              <a:rPr sz="1400" spc="5" dirty="0">
                <a:latin typeface="Times New Roman" panose="02020603050405020304"/>
                <a:cs typeface="Times New Roman" panose="02020603050405020304"/>
              </a:rPr>
              <a:t>approaches. </a:t>
            </a:r>
            <a:r>
              <a:rPr sz="1400" spc="15" dirty="0">
                <a:latin typeface="Times New Roman" panose="02020603050405020304"/>
                <a:cs typeface="Times New Roman" panose="02020603050405020304"/>
              </a:rPr>
              <a:t>A </a:t>
            </a:r>
            <a:r>
              <a:rPr sz="1400" spc="10" dirty="0">
                <a:latin typeface="Times New Roman" panose="02020603050405020304"/>
                <a:cs typeface="Times New Roman" panose="02020603050405020304"/>
              </a:rPr>
              <a:t>handwritten </a:t>
            </a:r>
            <a:r>
              <a:rPr sz="1400" dirty="0">
                <a:latin typeface="Times New Roman" panose="02020603050405020304"/>
                <a:cs typeface="Times New Roman" panose="02020603050405020304"/>
              </a:rPr>
              <a:t>letter </a:t>
            </a:r>
            <a:r>
              <a:rPr sz="1400" spc="10" dirty="0">
                <a:latin typeface="Times New Roman" panose="02020603050405020304"/>
                <a:cs typeface="Times New Roman" panose="02020603050405020304"/>
              </a:rPr>
              <a:t>may </a:t>
            </a:r>
            <a:r>
              <a:rPr sz="1400" spc="5" dirty="0">
                <a:latin typeface="Times New Roman" panose="02020603050405020304"/>
                <a:cs typeface="Times New Roman" panose="02020603050405020304"/>
              </a:rPr>
              <a:t>take </a:t>
            </a:r>
            <a:r>
              <a:rPr sz="1400" spc="10" dirty="0">
                <a:latin typeface="Times New Roman" panose="02020603050405020304"/>
                <a:cs typeface="Times New Roman" panose="02020603050405020304"/>
              </a:rPr>
              <a:t>a </a:t>
            </a:r>
            <a:r>
              <a:rPr sz="1400" spc="5" dirty="0">
                <a:latin typeface="Times New Roman" panose="02020603050405020304"/>
                <a:cs typeface="Times New Roman" panose="02020603050405020304"/>
              </a:rPr>
              <a:t>week to </a:t>
            </a:r>
            <a:r>
              <a:rPr sz="1400" spc="10" dirty="0">
                <a:latin typeface="Times New Roman" panose="02020603050405020304"/>
                <a:cs typeface="Times New Roman" panose="02020603050405020304"/>
              </a:rPr>
              <a:t>reach </a:t>
            </a:r>
            <a:r>
              <a:rPr sz="1400" dirty="0">
                <a:latin typeface="Times New Roman" panose="02020603050405020304"/>
                <a:cs typeface="Times New Roman" panose="02020603050405020304"/>
              </a:rPr>
              <a:t>its </a:t>
            </a:r>
            <a:r>
              <a:rPr sz="1400" spc="5" dirty="0">
                <a:latin typeface="Times New Roman" panose="02020603050405020304"/>
                <a:cs typeface="Times New Roman" panose="02020603050405020304"/>
              </a:rPr>
              <a:t>destination, whereas </a:t>
            </a:r>
            <a:r>
              <a:rPr sz="1400" dirty="0">
                <a:latin typeface="Times New Roman" panose="02020603050405020304"/>
                <a:cs typeface="Times New Roman" panose="02020603050405020304"/>
              </a:rPr>
              <a:t>it </a:t>
            </a:r>
            <a:r>
              <a:rPr sz="1400" spc="10" dirty="0">
                <a:latin typeface="Times New Roman" panose="02020603050405020304"/>
                <a:cs typeface="Times New Roman" panose="02020603050405020304"/>
              </a:rPr>
              <a:t>only </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takes</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a</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few</a:t>
            </a:r>
            <a:r>
              <a:rPr sz="1400" spc="5" dirty="0">
                <a:latin typeface="Times New Roman" panose="02020603050405020304"/>
                <a:cs typeface="Times New Roman" panose="02020603050405020304"/>
              </a:rPr>
              <a:t> seconds for an</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e</a:t>
            </a:r>
            <a:r>
              <a:rPr sz="1400" spc="10" dirty="0">
                <a:latin typeface="MS UI Gothic" panose="020B0600070205080204" charset="-128"/>
                <a:cs typeface="MS UI Gothic" panose="020B0600070205080204" charset="-128"/>
              </a:rPr>
              <a:t>‑</a:t>
            </a:r>
            <a:r>
              <a:rPr sz="1400" spc="10" dirty="0">
                <a:latin typeface="Times New Roman" panose="02020603050405020304"/>
                <a:cs typeface="Times New Roman" panose="02020603050405020304"/>
              </a:rPr>
              <a:t>mail</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message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to</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reach</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its</a:t>
            </a:r>
            <a:r>
              <a:rPr sz="1400" spc="5" dirty="0">
                <a:latin typeface="Times New Roman" panose="02020603050405020304"/>
                <a:cs typeface="Times New Roman" panose="02020603050405020304"/>
              </a:rPr>
              <a:t> recipient.</a:t>
            </a:r>
            <a:endParaRPr sz="14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590800" y="304800"/>
            <a:ext cx="3581399" cy="2324099"/>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500" y="915438"/>
            <a:ext cx="8251190" cy="5796915"/>
          </a:xfrm>
          <a:prstGeom prst="rect">
            <a:avLst/>
          </a:prstGeom>
        </p:spPr>
        <p:txBody>
          <a:bodyPr vert="horz" wrap="square" lIns="0" tIns="43815" rIns="0" bIns="0" rtlCol="0">
            <a:spAutoFit/>
          </a:bodyPr>
          <a:lstStyle/>
          <a:p>
            <a:pPr marL="355600" marR="15240" indent="-307340">
              <a:lnSpc>
                <a:spcPts val="2030"/>
              </a:lnSpc>
              <a:spcBef>
                <a:spcPts val="345"/>
              </a:spcBef>
              <a:buFont typeface="Arial MT"/>
              <a:buChar char="•"/>
              <a:tabLst>
                <a:tab pos="354965" algn="l"/>
                <a:tab pos="355600" algn="l"/>
              </a:tabLst>
            </a:pPr>
            <a:r>
              <a:rPr sz="1850" dirty="0">
                <a:latin typeface="Times New Roman" panose="02020603050405020304"/>
                <a:cs typeface="Times New Roman" panose="02020603050405020304"/>
              </a:rPr>
              <a:t>Connectivity</a:t>
            </a:r>
            <a:r>
              <a:rPr sz="1850" spc="30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refers</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a:t>
            </a:r>
            <a:r>
              <a:rPr sz="1850" spc="30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300" dirty="0">
                <a:latin typeface="Times New Roman" panose="02020603050405020304"/>
                <a:cs typeface="Times New Roman" panose="02020603050405020304"/>
              </a:rPr>
              <a:t> </a:t>
            </a:r>
            <a:r>
              <a:rPr sz="1850" dirty="0">
                <a:latin typeface="Times New Roman" panose="02020603050405020304"/>
                <a:cs typeface="Times New Roman" panose="02020603050405020304"/>
              </a:rPr>
              <a:t>interconnection</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between</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hosts</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or</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between</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a:t>
            </a:r>
            <a:r>
              <a:rPr sz="1850" spc="30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host</a:t>
            </a:r>
            <a:r>
              <a:rPr sz="1850" spc="305" dirty="0">
                <a:latin typeface="Times New Roman" panose="02020603050405020304"/>
                <a:cs typeface="Times New Roman" panose="02020603050405020304"/>
              </a:rPr>
              <a:t> </a:t>
            </a:r>
            <a:r>
              <a:rPr sz="1850" dirty="0">
                <a:latin typeface="Times New Roman" panose="02020603050405020304"/>
                <a:cs typeface="Times New Roman" panose="02020603050405020304"/>
              </a:rPr>
              <a:t>and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peripheral devices, such</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as</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printers or </a:t>
            </a:r>
            <a:r>
              <a:rPr sz="1850" dirty="0">
                <a:latin typeface="Times New Roman" panose="02020603050405020304"/>
                <a:cs typeface="Times New Roman" panose="02020603050405020304"/>
              </a:rPr>
              <a:t>storage</a:t>
            </a:r>
            <a:r>
              <a:rPr sz="1850" spc="5" dirty="0">
                <a:latin typeface="Times New Roman" panose="02020603050405020304"/>
                <a:cs typeface="Times New Roman" panose="02020603050405020304"/>
              </a:rPr>
              <a:t> devices.</a:t>
            </a:r>
            <a:endParaRPr sz="1850">
              <a:latin typeface="Times New Roman" panose="02020603050405020304"/>
              <a:cs typeface="Times New Roman" panose="02020603050405020304"/>
            </a:endParaRPr>
          </a:p>
          <a:p>
            <a:pPr marL="355600" marR="15875" indent="-307340">
              <a:lnSpc>
                <a:spcPts val="2030"/>
              </a:lnSpc>
              <a:spcBef>
                <a:spcPts val="365"/>
              </a:spcBef>
              <a:buFont typeface="Arial MT"/>
              <a:buChar char="•"/>
              <a:tabLst>
                <a:tab pos="354965" algn="l"/>
                <a:tab pos="355600" algn="l"/>
              </a:tabLst>
            </a:pPr>
            <a:r>
              <a:rPr sz="1850" dirty="0">
                <a:latin typeface="Times New Roman" panose="02020603050405020304"/>
                <a:cs typeface="Times New Roman" panose="02020603050405020304"/>
              </a:rPr>
              <a:t>Connectivity</a:t>
            </a:r>
            <a:r>
              <a:rPr sz="1850" spc="3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and</a:t>
            </a:r>
            <a:r>
              <a:rPr sz="1850" spc="2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communication</a:t>
            </a:r>
            <a:r>
              <a:rPr sz="1850" spc="2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between</a:t>
            </a:r>
            <a:r>
              <a:rPr sz="1850" spc="3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host</a:t>
            </a:r>
            <a:r>
              <a:rPr sz="1850" spc="3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and</a:t>
            </a:r>
            <a:r>
              <a:rPr sz="1850" spc="25" dirty="0">
                <a:latin typeface="Times New Roman" panose="02020603050405020304"/>
                <a:cs typeface="Times New Roman" panose="02020603050405020304"/>
              </a:rPr>
              <a:t> </a:t>
            </a:r>
            <a:r>
              <a:rPr sz="1850" dirty="0">
                <a:latin typeface="Times New Roman" panose="02020603050405020304"/>
                <a:cs typeface="Times New Roman" panose="02020603050405020304"/>
              </a:rPr>
              <a:t>storage</a:t>
            </a:r>
            <a:r>
              <a:rPr sz="1850" spc="35" dirty="0">
                <a:latin typeface="Times New Roman" panose="02020603050405020304"/>
                <a:cs typeface="Times New Roman" panose="02020603050405020304"/>
              </a:rPr>
              <a:t> </a:t>
            </a:r>
            <a:r>
              <a:rPr sz="1850" dirty="0">
                <a:latin typeface="Times New Roman" panose="02020603050405020304"/>
                <a:cs typeface="Times New Roman" panose="02020603050405020304"/>
              </a:rPr>
              <a:t>are</a:t>
            </a:r>
            <a:r>
              <a:rPr sz="1850" spc="30" dirty="0">
                <a:latin typeface="Times New Roman" panose="02020603050405020304"/>
                <a:cs typeface="Times New Roman" panose="02020603050405020304"/>
              </a:rPr>
              <a:t> </a:t>
            </a:r>
            <a:r>
              <a:rPr sz="1850" dirty="0">
                <a:latin typeface="Times New Roman" panose="02020603050405020304"/>
                <a:cs typeface="Times New Roman" panose="02020603050405020304"/>
              </a:rPr>
              <a:t>enabled</a:t>
            </a:r>
            <a:r>
              <a:rPr sz="1850" spc="3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using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physical</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components</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and</a:t>
            </a:r>
            <a:r>
              <a:rPr sz="1850" dirty="0">
                <a:latin typeface="Times New Roman" panose="02020603050405020304"/>
                <a:cs typeface="Times New Roman" panose="02020603050405020304"/>
              </a:rPr>
              <a:t> interface </a:t>
            </a:r>
            <a:r>
              <a:rPr sz="1850" spc="5" dirty="0">
                <a:latin typeface="Times New Roman" panose="02020603050405020304"/>
                <a:cs typeface="Times New Roman" panose="02020603050405020304"/>
              </a:rPr>
              <a:t>protocols.</a:t>
            </a:r>
            <a:endParaRPr sz="1850">
              <a:latin typeface="Times New Roman" panose="02020603050405020304"/>
              <a:cs typeface="Times New Roman" panose="02020603050405020304"/>
            </a:endParaRPr>
          </a:p>
          <a:p>
            <a:pPr marL="12700">
              <a:lnSpc>
                <a:spcPct val="100000"/>
              </a:lnSpc>
              <a:spcBef>
                <a:spcPts val="135"/>
              </a:spcBef>
            </a:pPr>
            <a:r>
              <a:rPr sz="1850" b="1" dirty="0">
                <a:latin typeface="Times New Roman" panose="02020603050405020304"/>
                <a:cs typeface="Times New Roman" panose="02020603050405020304"/>
              </a:rPr>
              <a:t>Physical </a:t>
            </a:r>
            <a:r>
              <a:rPr sz="1850" b="1" spc="5" dirty="0">
                <a:latin typeface="Times New Roman" panose="02020603050405020304"/>
                <a:cs typeface="Times New Roman" panose="02020603050405020304"/>
              </a:rPr>
              <a:t>Components</a:t>
            </a:r>
            <a:r>
              <a:rPr sz="1850" b="1" dirty="0">
                <a:latin typeface="Times New Roman" panose="02020603050405020304"/>
                <a:cs typeface="Times New Roman" panose="02020603050405020304"/>
              </a:rPr>
              <a:t> </a:t>
            </a:r>
            <a:r>
              <a:rPr sz="1850" b="1" spc="5" dirty="0">
                <a:latin typeface="Times New Roman" panose="02020603050405020304"/>
                <a:cs typeface="Times New Roman" panose="02020603050405020304"/>
              </a:rPr>
              <a:t>of </a:t>
            </a:r>
            <a:r>
              <a:rPr sz="1850" b="1" dirty="0">
                <a:latin typeface="Times New Roman" panose="02020603050405020304"/>
                <a:cs typeface="Times New Roman" panose="02020603050405020304"/>
              </a:rPr>
              <a:t>Connectivity</a:t>
            </a:r>
            <a:endParaRPr sz="1850">
              <a:latin typeface="Times New Roman" panose="02020603050405020304"/>
              <a:cs typeface="Times New Roman" panose="02020603050405020304"/>
            </a:endParaRPr>
          </a:p>
          <a:p>
            <a:pPr marL="355600" marR="15875" indent="-304165" algn="just">
              <a:lnSpc>
                <a:spcPct val="89000"/>
              </a:lnSpc>
              <a:spcBef>
                <a:spcPts val="425"/>
              </a:spcBef>
              <a:buFont typeface="Arial MT"/>
              <a:buChar char="•"/>
              <a:tabLst>
                <a:tab pos="355600" algn="l"/>
              </a:tabLst>
            </a:pPr>
            <a:r>
              <a:rPr sz="2050" spc="-10" dirty="0">
                <a:latin typeface="Times New Roman" panose="02020603050405020304"/>
                <a:cs typeface="Times New Roman" panose="02020603050405020304"/>
              </a:rPr>
              <a:t>The </a:t>
            </a:r>
            <a:r>
              <a:rPr sz="2050" i="1" spc="-5" dirty="0">
                <a:latin typeface="Times New Roman" panose="02020603050405020304"/>
                <a:cs typeface="Times New Roman" panose="02020603050405020304"/>
              </a:rPr>
              <a:t>physical </a:t>
            </a:r>
            <a:r>
              <a:rPr sz="2050" i="1" spc="-10" dirty="0">
                <a:latin typeface="Times New Roman" panose="02020603050405020304"/>
                <a:cs typeface="Times New Roman" panose="02020603050405020304"/>
              </a:rPr>
              <a:t>components </a:t>
            </a:r>
            <a:r>
              <a:rPr sz="2050" spc="-5" dirty="0">
                <a:latin typeface="Times New Roman" panose="02020603050405020304"/>
                <a:cs typeface="Times New Roman" panose="02020603050405020304"/>
              </a:rPr>
              <a:t>of </a:t>
            </a:r>
            <a:r>
              <a:rPr sz="2050" spc="-10" dirty="0">
                <a:latin typeface="Times New Roman" panose="02020603050405020304"/>
                <a:cs typeface="Times New Roman" panose="02020603050405020304"/>
              </a:rPr>
              <a:t>connectivity are the </a:t>
            </a:r>
            <a:r>
              <a:rPr sz="2050" spc="-5" dirty="0">
                <a:latin typeface="Times New Roman" panose="02020603050405020304"/>
                <a:cs typeface="Times New Roman" panose="02020603050405020304"/>
              </a:rPr>
              <a:t>hardware </a:t>
            </a:r>
            <a:r>
              <a:rPr sz="2050" spc="-10" dirty="0">
                <a:latin typeface="Times New Roman" panose="02020603050405020304"/>
                <a:cs typeface="Times New Roman" panose="02020603050405020304"/>
              </a:rPr>
              <a:t>elements that </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connect the </a:t>
            </a:r>
            <a:r>
              <a:rPr sz="2050" spc="-5" dirty="0">
                <a:latin typeface="Times New Roman" panose="02020603050405020304"/>
                <a:cs typeface="Times New Roman" panose="02020603050405020304"/>
              </a:rPr>
              <a:t>host </a:t>
            </a:r>
            <a:r>
              <a:rPr sz="2050" spc="-10" dirty="0">
                <a:latin typeface="Times New Roman" panose="02020603050405020304"/>
                <a:cs typeface="Times New Roman" panose="02020603050405020304"/>
              </a:rPr>
              <a:t>to storage. Three </a:t>
            </a:r>
            <a:r>
              <a:rPr sz="2050" spc="-5" dirty="0">
                <a:latin typeface="Times New Roman" panose="02020603050405020304"/>
                <a:cs typeface="Times New Roman" panose="02020603050405020304"/>
              </a:rPr>
              <a:t>physical </a:t>
            </a:r>
            <a:r>
              <a:rPr sz="2050" spc="-10" dirty="0">
                <a:latin typeface="Times New Roman" panose="02020603050405020304"/>
                <a:cs typeface="Times New Roman" panose="02020603050405020304"/>
              </a:rPr>
              <a:t>components </a:t>
            </a:r>
            <a:r>
              <a:rPr sz="2050" spc="-5" dirty="0">
                <a:latin typeface="Times New Roman" panose="02020603050405020304"/>
                <a:cs typeface="Times New Roman" panose="02020603050405020304"/>
              </a:rPr>
              <a:t>of </a:t>
            </a:r>
            <a:r>
              <a:rPr sz="2050" spc="-10" dirty="0">
                <a:latin typeface="Times New Roman" panose="02020603050405020304"/>
                <a:cs typeface="Times New Roman" panose="02020603050405020304"/>
              </a:rPr>
              <a:t>connectivity </a:t>
            </a:r>
            <a:r>
              <a:rPr sz="2050" spc="-5" dirty="0">
                <a:latin typeface="Times New Roman" panose="02020603050405020304"/>
                <a:cs typeface="Times New Roman" panose="02020603050405020304"/>
              </a:rPr>
              <a:t> between</a:t>
            </a:r>
            <a:r>
              <a:rPr sz="2050" spc="-10" dirty="0">
                <a:latin typeface="Times New Roman" panose="02020603050405020304"/>
                <a:cs typeface="Times New Roman" panose="02020603050405020304"/>
              </a:rPr>
              <a:t> the </a:t>
            </a:r>
            <a:r>
              <a:rPr sz="2050" spc="-5" dirty="0">
                <a:latin typeface="Times New Roman" panose="02020603050405020304"/>
                <a:cs typeface="Times New Roman" panose="02020603050405020304"/>
              </a:rPr>
              <a:t>host </a:t>
            </a:r>
            <a:r>
              <a:rPr sz="2050" spc="-10" dirty="0">
                <a:latin typeface="Times New Roman" panose="02020603050405020304"/>
                <a:cs typeface="Times New Roman" panose="02020603050405020304"/>
              </a:rPr>
              <a:t>and storage</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are the</a:t>
            </a:r>
            <a:r>
              <a:rPr sz="2050" spc="-15"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host </a:t>
            </a:r>
            <a:r>
              <a:rPr sz="2050" spc="-10" dirty="0">
                <a:latin typeface="Times New Roman" panose="02020603050405020304"/>
                <a:cs typeface="Times New Roman" panose="02020603050405020304"/>
              </a:rPr>
              <a:t>interface </a:t>
            </a:r>
            <a:r>
              <a:rPr sz="2050" spc="-5" dirty="0">
                <a:latin typeface="Times New Roman" panose="02020603050405020304"/>
                <a:cs typeface="Times New Roman" panose="02020603050405020304"/>
              </a:rPr>
              <a:t>device, port, </a:t>
            </a:r>
            <a:r>
              <a:rPr sz="2050" spc="-10" dirty="0">
                <a:latin typeface="Times New Roman" panose="02020603050405020304"/>
                <a:cs typeface="Times New Roman" panose="02020603050405020304"/>
              </a:rPr>
              <a:t>and cable.</a:t>
            </a:r>
            <a:endParaRPr sz="2050">
              <a:latin typeface="Times New Roman" panose="02020603050405020304"/>
              <a:cs typeface="Times New Roman" panose="02020603050405020304"/>
            </a:endParaRPr>
          </a:p>
          <a:p>
            <a:pPr marL="355600" marR="12065" indent="-304165" algn="just">
              <a:lnSpc>
                <a:spcPct val="89000"/>
              </a:lnSpc>
              <a:spcBef>
                <a:spcPts val="390"/>
              </a:spcBef>
              <a:buFont typeface="Arial MT"/>
              <a:buChar char="•"/>
              <a:tabLst>
                <a:tab pos="355600" algn="l"/>
              </a:tabLst>
            </a:pPr>
            <a:r>
              <a:rPr sz="2050" spc="-10" dirty="0">
                <a:latin typeface="Times New Roman" panose="02020603050405020304"/>
                <a:cs typeface="Times New Roman" panose="02020603050405020304"/>
              </a:rPr>
              <a:t>A </a:t>
            </a:r>
            <a:r>
              <a:rPr sz="2050" i="1" spc="-5" dirty="0">
                <a:latin typeface="Times New Roman" panose="02020603050405020304"/>
                <a:cs typeface="Times New Roman" panose="02020603050405020304"/>
              </a:rPr>
              <a:t>host </a:t>
            </a:r>
            <a:r>
              <a:rPr sz="2050" i="1" spc="-10" dirty="0">
                <a:latin typeface="Times New Roman" panose="02020603050405020304"/>
                <a:cs typeface="Times New Roman" panose="02020603050405020304"/>
              </a:rPr>
              <a:t>interface </a:t>
            </a:r>
            <a:r>
              <a:rPr sz="2050" i="1" spc="-5" dirty="0">
                <a:latin typeface="Times New Roman" panose="02020603050405020304"/>
                <a:cs typeface="Times New Roman" panose="02020603050405020304"/>
              </a:rPr>
              <a:t>device </a:t>
            </a:r>
            <a:r>
              <a:rPr sz="2050" spc="-5" dirty="0">
                <a:latin typeface="Times New Roman" panose="02020603050405020304"/>
                <a:cs typeface="Times New Roman" panose="02020603050405020304"/>
              </a:rPr>
              <a:t>or </a:t>
            </a:r>
            <a:r>
              <a:rPr sz="2050" i="1" spc="-5" dirty="0">
                <a:latin typeface="Times New Roman" panose="02020603050405020304"/>
                <a:cs typeface="Times New Roman" panose="02020603050405020304"/>
              </a:rPr>
              <a:t>host adapter </a:t>
            </a:r>
            <a:r>
              <a:rPr sz="2050" spc="-10" dirty="0">
                <a:latin typeface="Times New Roman" panose="02020603050405020304"/>
                <a:cs typeface="Times New Roman" panose="02020603050405020304"/>
              </a:rPr>
              <a:t>connects </a:t>
            </a:r>
            <a:r>
              <a:rPr sz="2050" spc="-5" dirty="0">
                <a:latin typeface="Times New Roman" panose="02020603050405020304"/>
                <a:cs typeface="Times New Roman" panose="02020603050405020304"/>
              </a:rPr>
              <a:t>a host </a:t>
            </a:r>
            <a:r>
              <a:rPr sz="2050" spc="-10" dirty="0">
                <a:latin typeface="Times New Roman" panose="02020603050405020304"/>
                <a:cs typeface="Times New Roman" panose="02020603050405020304"/>
              </a:rPr>
              <a:t>to </a:t>
            </a:r>
            <a:r>
              <a:rPr sz="2050" spc="-5" dirty="0">
                <a:latin typeface="Times New Roman" panose="02020603050405020304"/>
                <a:cs typeface="Times New Roman" panose="02020603050405020304"/>
              </a:rPr>
              <a:t>other hosts </a:t>
            </a:r>
            <a:r>
              <a:rPr sz="2050" spc="-10" dirty="0">
                <a:latin typeface="Times New Roman" panose="02020603050405020304"/>
                <a:cs typeface="Times New Roman" panose="02020603050405020304"/>
              </a:rPr>
              <a:t>and </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storage </a:t>
            </a:r>
            <a:r>
              <a:rPr sz="2050" spc="-5" dirty="0">
                <a:latin typeface="Times New Roman" panose="02020603050405020304"/>
                <a:cs typeface="Times New Roman" panose="02020603050405020304"/>
              </a:rPr>
              <a:t>devices. </a:t>
            </a:r>
            <a:r>
              <a:rPr sz="2050" spc="-10" dirty="0">
                <a:latin typeface="Times New Roman" panose="02020603050405020304"/>
                <a:cs typeface="Times New Roman" panose="02020603050405020304"/>
              </a:rPr>
              <a:t>Examples </a:t>
            </a:r>
            <a:r>
              <a:rPr sz="2050" spc="-5" dirty="0">
                <a:latin typeface="Times New Roman" panose="02020603050405020304"/>
                <a:cs typeface="Times New Roman" panose="02020603050405020304"/>
              </a:rPr>
              <a:t>of host </a:t>
            </a:r>
            <a:r>
              <a:rPr sz="2050" spc="-10" dirty="0">
                <a:latin typeface="Times New Roman" panose="02020603050405020304"/>
                <a:cs typeface="Times New Roman" panose="02020603050405020304"/>
              </a:rPr>
              <a:t>interface </a:t>
            </a:r>
            <a:r>
              <a:rPr sz="2050" spc="-5" dirty="0">
                <a:latin typeface="Times New Roman" panose="02020603050405020304"/>
                <a:cs typeface="Times New Roman" panose="02020603050405020304"/>
              </a:rPr>
              <a:t>devices </a:t>
            </a:r>
            <a:r>
              <a:rPr sz="2050" spc="-10" dirty="0">
                <a:latin typeface="Times New Roman" panose="02020603050405020304"/>
                <a:cs typeface="Times New Roman" panose="02020603050405020304"/>
              </a:rPr>
              <a:t>are </a:t>
            </a:r>
            <a:r>
              <a:rPr sz="2050" spc="-5" dirty="0">
                <a:latin typeface="Times New Roman" panose="02020603050405020304"/>
                <a:cs typeface="Times New Roman" panose="02020603050405020304"/>
              </a:rPr>
              <a:t>host bus </a:t>
            </a:r>
            <a:r>
              <a:rPr sz="2050" spc="-10" dirty="0">
                <a:latin typeface="Times New Roman" panose="02020603050405020304"/>
                <a:cs typeface="Times New Roman" panose="02020603050405020304"/>
              </a:rPr>
              <a:t>adapter </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(HBA) and </a:t>
            </a:r>
            <a:r>
              <a:rPr sz="2050" spc="-5" dirty="0">
                <a:latin typeface="Times New Roman" panose="02020603050405020304"/>
                <a:cs typeface="Times New Roman" panose="02020603050405020304"/>
              </a:rPr>
              <a:t>network </a:t>
            </a:r>
            <a:r>
              <a:rPr sz="2050" spc="-10" dirty="0">
                <a:latin typeface="Times New Roman" panose="02020603050405020304"/>
                <a:cs typeface="Times New Roman" panose="02020603050405020304"/>
              </a:rPr>
              <a:t>interface card </a:t>
            </a:r>
            <a:r>
              <a:rPr sz="2050" spc="-5" dirty="0">
                <a:latin typeface="Times New Roman" panose="02020603050405020304"/>
                <a:cs typeface="Times New Roman" panose="02020603050405020304"/>
              </a:rPr>
              <a:t>(NIC).</a:t>
            </a:r>
            <a:endParaRPr sz="2050">
              <a:latin typeface="Times New Roman" panose="02020603050405020304"/>
              <a:cs typeface="Times New Roman" panose="02020603050405020304"/>
            </a:endParaRPr>
          </a:p>
          <a:p>
            <a:pPr marL="355600" marR="5080" indent="-304165" algn="just">
              <a:lnSpc>
                <a:spcPct val="89000"/>
              </a:lnSpc>
              <a:spcBef>
                <a:spcPts val="390"/>
              </a:spcBef>
              <a:buFont typeface="Arial" panose="020B0604020202020204"/>
              <a:buChar char="•"/>
              <a:tabLst>
                <a:tab pos="355600" algn="l"/>
              </a:tabLst>
            </a:pPr>
            <a:r>
              <a:rPr sz="2050" i="1" spc="-10" dirty="0">
                <a:latin typeface="Times New Roman" panose="02020603050405020304"/>
                <a:cs typeface="Times New Roman" panose="02020603050405020304"/>
              </a:rPr>
              <a:t>Host </a:t>
            </a:r>
            <a:r>
              <a:rPr sz="2050" i="1" spc="-5" dirty="0">
                <a:latin typeface="Times New Roman" panose="02020603050405020304"/>
                <a:cs typeface="Times New Roman" panose="02020603050405020304"/>
              </a:rPr>
              <a:t>bus adaptor </a:t>
            </a:r>
            <a:r>
              <a:rPr sz="2050" spc="-10" dirty="0">
                <a:latin typeface="Times New Roman" panose="02020603050405020304"/>
                <a:cs typeface="Times New Roman" panose="02020603050405020304"/>
              </a:rPr>
              <a:t>is an </a:t>
            </a:r>
            <a:r>
              <a:rPr sz="2050" i="1" spc="-5" dirty="0">
                <a:latin typeface="Times New Roman" panose="02020603050405020304"/>
                <a:cs typeface="Times New Roman" panose="02020603050405020304"/>
              </a:rPr>
              <a:t>application-speciﬁc </a:t>
            </a:r>
            <a:r>
              <a:rPr sz="2050" i="1" spc="-10" dirty="0">
                <a:latin typeface="Times New Roman" panose="02020603050405020304"/>
                <a:cs typeface="Times New Roman" panose="02020603050405020304"/>
              </a:rPr>
              <a:t>integrated circuit </a:t>
            </a:r>
            <a:r>
              <a:rPr sz="2050" spc="-5" dirty="0">
                <a:latin typeface="Times New Roman" panose="02020603050405020304"/>
                <a:cs typeface="Times New Roman" panose="02020603050405020304"/>
              </a:rPr>
              <a:t>(ASIC) board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that</a:t>
            </a:r>
            <a:r>
              <a:rPr sz="2050" spc="-5" dirty="0">
                <a:latin typeface="Times New Roman" panose="02020603050405020304"/>
                <a:cs typeface="Times New Roman" panose="02020603050405020304"/>
              </a:rPr>
              <a:t> performs</a:t>
            </a:r>
            <a:r>
              <a:rPr sz="2050"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I/O</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interface</a:t>
            </a:r>
            <a:r>
              <a:rPr sz="2050" spc="-5" dirty="0">
                <a:latin typeface="Times New Roman" panose="02020603050405020304"/>
                <a:cs typeface="Times New Roman" panose="02020603050405020304"/>
              </a:rPr>
              <a:t> functions</a:t>
            </a:r>
            <a:r>
              <a:rPr sz="2050"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between</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the</a:t>
            </a:r>
            <a:r>
              <a:rPr sz="2050" spc="-5" dirty="0">
                <a:latin typeface="Times New Roman" panose="02020603050405020304"/>
                <a:cs typeface="Times New Roman" panose="02020603050405020304"/>
              </a:rPr>
              <a:t> host</a:t>
            </a:r>
            <a:r>
              <a:rPr sz="2050" spc="50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and</a:t>
            </a:r>
            <a:r>
              <a:rPr sz="2050" spc="49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storage, </a:t>
            </a:r>
            <a:r>
              <a:rPr sz="2050" spc="-5" dirty="0">
                <a:latin typeface="Times New Roman" panose="02020603050405020304"/>
                <a:cs typeface="Times New Roman" panose="02020603050405020304"/>
              </a:rPr>
              <a:t> relieving</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the</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CPU</a:t>
            </a:r>
            <a:r>
              <a:rPr sz="2050" spc="-5" dirty="0">
                <a:latin typeface="Times New Roman" panose="02020603050405020304"/>
                <a:cs typeface="Times New Roman" panose="02020603050405020304"/>
              </a:rPr>
              <a:t> from</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additional</a:t>
            </a:r>
            <a:r>
              <a:rPr sz="2050" spc="-5" dirty="0">
                <a:latin typeface="Times New Roman" panose="02020603050405020304"/>
                <a:cs typeface="Times New Roman" panose="02020603050405020304"/>
              </a:rPr>
              <a:t> I/O</a:t>
            </a:r>
            <a:r>
              <a:rPr sz="2050"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processing</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workload.</a:t>
            </a:r>
            <a:r>
              <a:rPr sz="2050" spc="-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A</a:t>
            </a:r>
            <a:r>
              <a:rPr sz="2050" spc="490"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host </a:t>
            </a:r>
            <a:r>
              <a:rPr sz="205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typically</a:t>
            </a:r>
            <a:r>
              <a:rPr sz="2050" spc="-15"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contains multiple </a:t>
            </a:r>
            <a:r>
              <a:rPr sz="2050" spc="-15" dirty="0">
                <a:latin typeface="Times New Roman" panose="02020603050405020304"/>
                <a:cs typeface="Times New Roman" panose="02020603050405020304"/>
              </a:rPr>
              <a:t>HBAs.</a:t>
            </a:r>
            <a:endParaRPr sz="2050">
              <a:latin typeface="Times New Roman" panose="02020603050405020304"/>
              <a:cs typeface="Times New Roman" panose="02020603050405020304"/>
            </a:endParaRPr>
          </a:p>
          <a:p>
            <a:pPr marL="355600" marR="15240" indent="-304165" algn="just">
              <a:lnSpc>
                <a:spcPts val="2220"/>
              </a:lnSpc>
              <a:spcBef>
                <a:spcPts val="400"/>
              </a:spcBef>
              <a:buFont typeface="Arial MT"/>
              <a:buChar char="•"/>
              <a:tabLst>
                <a:tab pos="355600" algn="l"/>
              </a:tabLst>
            </a:pPr>
            <a:r>
              <a:rPr sz="2050" spc="-10" dirty="0">
                <a:latin typeface="Times New Roman" panose="02020603050405020304"/>
                <a:cs typeface="Times New Roman" panose="02020603050405020304"/>
              </a:rPr>
              <a:t>A </a:t>
            </a:r>
            <a:r>
              <a:rPr sz="2050" i="1" spc="-5" dirty="0">
                <a:latin typeface="Times New Roman" panose="02020603050405020304"/>
                <a:cs typeface="Times New Roman" panose="02020603050405020304"/>
              </a:rPr>
              <a:t>port </a:t>
            </a:r>
            <a:r>
              <a:rPr sz="2050" spc="-10" dirty="0">
                <a:latin typeface="Times New Roman" panose="02020603050405020304"/>
                <a:cs typeface="Times New Roman" panose="02020603050405020304"/>
              </a:rPr>
              <a:t>is </a:t>
            </a:r>
            <a:r>
              <a:rPr sz="2050" spc="-5" dirty="0">
                <a:latin typeface="Times New Roman" panose="02020603050405020304"/>
                <a:cs typeface="Times New Roman" panose="02020603050405020304"/>
              </a:rPr>
              <a:t>a </a:t>
            </a:r>
            <a:r>
              <a:rPr sz="2050" spc="-10" dirty="0">
                <a:latin typeface="Times New Roman" panose="02020603050405020304"/>
                <a:cs typeface="Times New Roman" panose="02020603050405020304"/>
              </a:rPr>
              <a:t>specialized </a:t>
            </a:r>
            <a:r>
              <a:rPr sz="2050" spc="-5" dirty="0">
                <a:latin typeface="Times New Roman" panose="02020603050405020304"/>
                <a:cs typeface="Times New Roman" panose="02020603050405020304"/>
              </a:rPr>
              <a:t>outlet </a:t>
            </a:r>
            <a:r>
              <a:rPr sz="2050" spc="-10" dirty="0">
                <a:latin typeface="Times New Roman" panose="02020603050405020304"/>
                <a:cs typeface="Times New Roman" panose="02020603050405020304"/>
              </a:rPr>
              <a:t>that enables connectivity </a:t>
            </a:r>
            <a:r>
              <a:rPr sz="2050" spc="-5" dirty="0">
                <a:latin typeface="Times New Roman" panose="02020603050405020304"/>
                <a:cs typeface="Times New Roman" panose="02020603050405020304"/>
              </a:rPr>
              <a:t>between </a:t>
            </a:r>
            <a:r>
              <a:rPr sz="2050" spc="-10" dirty="0">
                <a:latin typeface="Times New Roman" panose="02020603050405020304"/>
                <a:cs typeface="Times New Roman" panose="02020603050405020304"/>
              </a:rPr>
              <a:t>the </a:t>
            </a:r>
            <a:r>
              <a:rPr sz="2050" spc="-5" dirty="0">
                <a:latin typeface="Times New Roman" panose="02020603050405020304"/>
                <a:cs typeface="Times New Roman" panose="02020603050405020304"/>
              </a:rPr>
              <a:t>host </a:t>
            </a:r>
            <a:r>
              <a:rPr sz="2050" spc="-10" dirty="0">
                <a:latin typeface="Times New Roman" panose="02020603050405020304"/>
                <a:cs typeface="Times New Roman" panose="02020603050405020304"/>
              </a:rPr>
              <a:t>and </a:t>
            </a:r>
            <a:r>
              <a:rPr sz="2050" spc="-500" dirty="0">
                <a:latin typeface="Times New Roman" panose="02020603050405020304"/>
                <a:cs typeface="Times New Roman" panose="02020603050405020304"/>
              </a:rPr>
              <a:t> </a:t>
            </a:r>
            <a:r>
              <a:rPr sz="2050" spc="-10" dirty="0">
                <a:latin typeface="Times New Roman" panose="02020603050405020304"/>
                <a:cs typeface="Times New Roman" panose="02020603050405020304"/>
              </a:rPr>
              <a:t>external</a:t>
            </a:r>
            <a:r>
              <a:rPr sz="2050" spc="-15" dirty="0">
                <a:latin typeface="Times New Roman" panose="02020603050405020304"/>
                <a:cs typeface="Times New Roman" panose="02020603050405020304"/>
              </a:rPr>
              <a:t> </a:t>
            </a:r>
            <a:r>
              <a:rPr sz="2050" spc="-5" dirty="0">
                <a:latin typeface="Times New Roman" panose="02020603050405020304"/>
                <a:cs typeface="Times New Roman" panose="02020603050405020304"/>
              </a:rPr>
              <a:t>devices.</a:t>
            </a:r>
            <a:endParaRPr sz="2050">
              <a:latin typeface="Times New Roman" panose="02020603050405020304"/>
              <a:cs typeface="Times New Roman" panose="02020603050405020304"/>
            </a:endParaRPr>
          </a:p>
          <a:p>
            <a:pPr marL="355600" marR="12065" indent="-307340" algn="just">
              <a:lnSpc>
                <a:spcPts val="2030"/>
              </a:lnSpc>
              <a:spcBef>
                <a:spcPts val="330"/>
              </a:spcBef>
              <a:buFont typeface="Arial MT"/>
              <a:buChar char="•"/>
              <a:tabLst>
                <a:tab pos="355600" algn="l"/>
              </a:tabLst>
            </a:pPr>
            <a:r>
              <a:rPr sz="1850" spc="5" dirty="0">
                <a:latin typeface="Times New Roman" panose="02020603050405020304"/>
                <a:cs typeface="Times New Roman" panose="02020603050405020304"/>
              </a:rPr>
              <a:t>An </a:t>
            </a:r>
            <a:r>
              <a:rPr sz="1850" spc="10" dirty="0">
                <a:latin typeface="Times New Roman" panose="02020603050405020304"/>
                <a:cs typeface="Times New Roman" panose="02020603050405020304"/>
              </a:rPr>
              <a:t>HBA </a:t>
            </a:r>
            <a:r>
              <a:rPr sz="1850" spc="5" dirty="0">
                <a:latin typeface="Times New Roman" panose="02020603050405020304"/>
                <a:cs typeface="Times New Roman" panose="02020603050405020304"/>
              </a:rPr>
              <a:t>may </a:t>
            </a:r>
            <a:r>
              <a:rPr sz="1850" dirty="0">
                <a:latin typeface="Times New Roman" panose="02020603050405020304"/>
                <a:cs typeface="Times New Roman" panose="02020603050405020304"/>
              </a:rPr>
              <a:t>contain </a:t>
            </a:r>
            <a:r>
              <a:rPr sz="1850" spc="5" dirty="0">
                <a:latin typeface="Times New Roman" panose="02020603050405020304"/>
                <a:cs typeface="Times New Roman" panose="02020603050405020304"/>
              </a:rPr>
              <a:t>one or more ports to </a:t>
            </a:r>
            <a:r>
              <a:rPr sz="1850" dirty="0">
                <a:latin typeface="Times New Roman" panose="02020603050405020304"/>
                <a:cs typeface="Times New Roman" panose="02020603050405020304"/>
              </a:rPr>
              <a:t>connect the </a:t>
            </a:r>
            <a:r>
              <a:rPr sz="1850" spc="5" dirty="0">
                <a:latin typeface="Times New Roman" panose="02020603050405020304"/>
                <a:cs typeface="Times New Roman" panose="02020603050405020304"/>
              </a:rPr>
              <a:t>host to </a:t>
            </a:r>
            <a:r>
              <a:rPr sz="1850" dirty="0">
                <a:latin typeface="Times New Roman" panose="02020603050405020304"/>
                <a:cs typeface="Times New Roman" panose="02020603050405020304"/>
              </a:rPr>
              <a:t>the storage </a:t>
            </a:r>
            <a:r>
              <a:rPr sz="1850" spc="5" dirty="0">
                <a:latin typeface="Times New Roman" panose="02020603050405020304"/>
                <a:cs typeface="Times New Roman" panose="02020603050405020304"/>
              </a:rPr>
              <a:t>device. </a:t>
            </a:r>
            <a:r>
              <a:rPr sz="1850" spc="10" dirty="0">
                <a:latin typeface="Times New Roman" panose="02020603050405020304"/>
                <a:cs typeface="Times New Roman" panose="02020603050405020304"/>
              </a:rPr>
              <a:t> </a:t>
            </a:r>
            <a:r>
              <a:rPr sz="1850" i="1" spc="5" dirty="0">
                <a:latin typeface="Times New Roman" panose="02020603050405020304"/>
                <a:cs typeface="Times New Roman" panose="02020603050405020304"/>
              </a:rPr>
              <a:t>Cables </a:t>
            </a:r>
            <a:r>
              <a:rPr sz="1850" dirty="0">
                <a:latin typeface="Times New Roman" panose="02020603050405020304"/>
                <a:cs typeface="Times New Roman" panose="02020603050405020304"/>
              </a:rPr>
              <a:t>connect </a:t>
            </a:r>
            <a:r>
              <a:rPr sz="1850" spc="5" dirty="0">
                <a:latin typeface="Times New Roman" panose="02020603050405020304"/>
                <a:cs typeface="Times New Roman" panose="02020603050405020304"/>
              </a:rPr>
              <a:t>hosts to </a:t>
            </a:r>
            <a:r>
              <a:rPr sz="1850" dirty="0">
                <a:latin typeface="Times New Roman" panose="02020603050405020304"/>
                <a:cs typeface="Times New Roman" panose="02020603050405020304"/>
              </a:rPr>
              <a:t>internal </a:t>
            </a:r>
            <a:r>
              <a:rPr sz="1850" spc="5" dirty="0">
                <a:latin typeface="Times New Roman" panose="02020603050405020304"/>
                <a:cs typeface="Times New Roman" panose="02020603050405020304"/>
              </a:rPr>
              <a:t>or </a:t>
            </a:r>
            <a:r>
              <a:rPr sz="1850" dirty="0">
                <a:latin typeface="Times New Roman" panose="02020603050405020304"/>
                <a:cs typeface="Times New Roman" panose="02020603050405020304"/>
              </a:rPr>
              <a:t>external </a:t>
            </a:r>
            <a:r>
              <a:rPr sz="1850" spc="5" dirty="0">
                <a:latin typeface="Times New Roman" panose="02020603050405020304"/>
                <a:cs typeface="Times New Roman" panose="02020603050405020304"/>
              </a:rPr>
              <a:t>devices using </a:t>
            </a:r>
            <a:r>
              <a:rPr sz="1850" dirty="0">
                <a:latin typeface="Times New Roman" panose="02020603050405020304"/>
                <a:cs typeface="Times New Roman" panose="02020603050405020304"/>
              </a:rPr>
              <a:t>copper </a:t>
            </a:r>
            <a:r>
              <a:rPr sz="1850" spc="5" dirty="0">
                <a:latin typeface="Times New Roman" panose="02020603050405020304"/>
                <a:cs typeface="Times New Roman" panose="02020603050405020304"/>
              </a:rPr>
              <a:t>or ﬁber optic </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media.</a:t>
            </a:r>
            <a:endParaRPr sz="1850">
              <a:latin typeface="Times New Roman" panose="02020603050405020304"/>
              <a:cs typeface="Times New Roman" panose="020206030504050203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80" y="2646700"/>
            <a:ext cx="3521075" cy="310515"/>
          </a:xfrm>
          <a:prstGeom prst="rect">
            <a:avLst/>
          </a:prstGeom>
        </p:spPr>
        <p:txBody>
          <a:bodyPr vert="horz" wrap="square" lIns="0" tIns="15240" rIns="0" bIns="0" rtlCol="0">
            <a:spAutoFit/>
          </a:bodyPr>
          <a:lstStyle/>
          <a:p>
            <a:pPr marL="12700">
              <a:lnSpc>
                <a:spcPct val="100000"/>
              </a:lnSpc>
              <a:spcBef>
                <a:spcPts val="120"/>
              </a:spcBef>
            </a:pPr>
            <a:r>
              <a:rPr sz="1850" b="0" dirty="0">
                <a:solidFill>
                  <a:srgbClr val="000000"/>
                </a:solidFill>
                <a:latin typeface="Times New Roman" panose="02020603050405020304"/>
                <a:cs typeface="Times New Roman" panose="02020603050405020304"/>
              </a:rPr>
              <a:t>Physical</a:t>
            </a:r>
            <a:r>
              <a:rPr sz="1850" b="0" spc="-10" dirty="0">
                <a:solidFill>
                  <a:srgbClr val="000000"/>
                </a:solidFill>
                <a:latin typeface="Times New Roman" panose="02020603050405020304"/>
                <a:cs typeface="Times New Roman" panose="02020603050405020304"/>
              </a:rPr>
              <a:t> </a:t>
            </a:r>
            <a:r>
              <a:rPr sz="1850" b="0" spc="5" dirty="0">
                <a:solidFill>
                  <a:srgbClr val="000000"/>
                </a:solidFill>
                <a:latin typeface="Times New Roman" panose="02020603050405020304"/>
                <a:cs typeface="Times New Roman" panose="02020603050405020304"/>
              </a:rPr>
              <a:t>components</a:t>
            </a:r>
            <a:r>
              <a:rPr sz="1850" b="0" spc="-5" dirty="0">
                <a:solidFill>
                  <a:srgbClr val="000000"/>
                </a:solidFill>
                <a:latin typeface="Times New Roman" panose="02020603050405020304"/>
                <a:cs typeface="Times New Roman" panose="02020603050405020304"/>
              </a:rPr>
              <a:t> </a:t>
            </a:r>
            <a:r>
              <a:rPr sz="1850" b="0" spc="5" dirty="0">
                <a:solidFill>
                  <a:srgbClr val="000000"/>
                </a:solidFill>
                <a:latin typeface="Times New Roman" panose="02020603050405020304"/>
                <a:cs typeface="Times New Roman" panose="02020603050405020304"/>
              </a:rPr>
              <a:t>of</a:t>
            </a:r>
            <a:r>
              <a:rPr sz="1850" b="0" dirty="0">
                <a:solidFill>
                  <a:srgbClr val="000000"/>
                </a:solidFill>
                <a:latin typeface="Times New Roman" panose="02020603050405020304"/>
                <a:cs typeface="Times New Roman" panose="02020603050405020304"/>
              </a:rPr>
              <a:t> connectivity</a:t>
            </a:r>
            <a:endParaRPr sz="1850">
              <a:latin typeface="Times New Roman" panose="02020603050405020304"/>
              <a:cs typeface="Times New Roman" panose="02020603050405020304"/>
            </a:endParaRPr>
          </a:p>
        </p:txBody>
      </p:sp>
      <p:sp>
        <p:nvSpPr>
          <p:cNvPr id="3" name="object 3"/>
          <p:cNvSpPr txBox="1"/>
          <p:nvPr/>
        </p:nvSpPr>
        <p:spPr>
          <a:xfrm>
            <a:off x="444500" y="3199150"/>
            <a:ext cx="8211184" cy="2510790"/>
          </a:xfrm>
          <a:prstGeom prst="rect">
            <a:avLst/>
          </a:prstGeom>
        </p:spPr>
        <p:txBody>
          <a:bodyPr vert="horz" wrap="square" lIns="0" tIns="15240" rIns="0" bIns="0" rtlCol="0">
            <a:spAutoFit/>
          </a:bodyPr>
          <a:lstStyle/>
          <a:p>
            <a:pPr marL="12700">
              <a:lnSpc>
                <a:spcPts val="2195"/>
              </a:lnSpc>
              <a:spcBef>
                <a:spcPts val="120"/>
              </a:spcBef>
            </a:pPr>
            <a:r>
              <a:rPr sz="1850" b="1" dirty="0">
                <a:latin typeface="Times New Roman" panose="02020603050405020304"/>
                <a:cs typeface="Times New Roman" panose="02020603050405020304"/>
              </a:rPr>
              <a:t>Storage</a:t>
            </a:r>
            <a:endParaRPr sz="1850">
              <a:latin typeface="Times New Roman" panose="02020603050405020304"/>
              <a:cs typeface="Times New Roman" panose="02020603050405020304"/>
            </a:endParaRPr>
          </a:p>
          <a:p>
            <a:pPr marL="355600" marR="335280" indent="-307340">
              <a:lnSpc>
                <a:spcPts val="1800"/>
              </a:lnSpc>
              <a:spcBef>
                <a:spcPts val="385"/>
              </a:spcBef>
              <a:buFont typeface="Arial MT"/>
              <a:buChar char="•"/>
              <a:tabLst>
                <a:tab pos="354965" algn="l"/>
                <a:tab pos="355600" algn="l"/>
              </a:tabLst>
            </a:pPr>
            <a:r>
              <a:rPr sz="1850" dirty="0">
                <a:latin typeface="Times New Roman" panose="02020603050405020304"/>
                <a:cs typeface="Times New Roman" panose="02020603050405020304"/>
              </a:rPr>
              <a:t>Storage</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is</a:t>
            </a:r>
            <a:r>
              <a:rPr sz="1850" spc="5" dirty="0">
                <a:latin typeface="Times New Roman" panose="02020603050405020304"/>
                <a:cs typeface="Times New Roman" panose="02020603050405020304"/>
              </a:rPr>
              <a:t> a</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core</a:t>
            </a:r>
            <a:r>
              <a:rPr sz="1850" spc="5" dirty="0">
                <a:latin typeface="Times New Roman" panose="02020603050405020304"/>
                <a:cs typeface="Times New Roman" panose="02020603050405020304"/>
              </a:rPr>
              <a:t> component in</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 data</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center.</a:t>
            </a:r>
            <a:r>
              <a:rPr sz="1850" spc="10" dirty="0">
                <a:latin typeface="Times New Roman" panose="02020603050405020304"/>
                <a:cs typeface="Times New Roman" panose="02020603050405020304"/>
              </a:rPr>
              <a:t> A</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storage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device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uses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magnetic, </a:t>
            </a:r>
            <a:r>
              <a:rPr sz="1850" spc="5" dirty="0">
                <a:latin typeface="Times New Roman" panose="02020603050405020304"/>
                <a:cs typeface="Times New Roman" panose="02020603050405020304"/>
              </a:rPr>
              <a:t> optic,</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or</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solid</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state</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media.</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Disks,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tapes,</a:t>
            </a:r>
            <a:r>
              <a:rPr sz="1850" spc="5" dirty="0">
                <a:latin typeface="Times New Roman" panose="02020603050405020304"/>
                <a:cs typeface="Times New Roman" panose="02020603050405020304"/>
              </a:rPr>
              <a:t> and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diskettes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use</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magnetic</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media, </a:t>
            </a:r>
            <a:r>
              <a:rPr sz="1850" spc="5" dirty="0">
                <a:latin typeface="Times New Roman" panose="02020603050405020304"/>
                <a:cs typeface="Times New Roman" panose="02020603050405020304"/>
              </a:rPr>
              <a:t> whereas</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CD/DVD uses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optical</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media for</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storage. </a:t>
            </a:r>
            <a:r>
              <a:rPr sz="1850" spc="5" dirty="0">
                <a:latin typeface="Times New Roman" panose="02020603050405020304"/>
                <a:cs typeface="Times New Roman" panose="02020603050405020304"/>
              </a:rPr>
              <a:t>Removable </a:t>
            </a:r>
            <a:r>
              <a:rPr sz="1850" dirty="0">
                <a:latin typeface="Times New Roman" panose="02020603050405020304"/>
                <a:cs typeface="Times New Roman" panose="02020603050405020304"/>
              </a:rPr>
              <a:t>Flash</a:t>
            </a:r>
            <a:r>
              <a:rPr sz="1850" spc="5" dirty="0">
                <a:latin typeface="Times New Roman" panose="02020603050405020304"/>
                <a:cs typeface="Times New Roman" panose="02020603050405020304"/>
              </a:rPr>
              <a:t> memory or </a:t>
            </a:r>
            <a:r>
              <a:rPr sz="1850" spc="-450" dirty="0">
                <a:latin typeface="Times New Roman" panose="02020603050405020304"/>
                <a:cs typeface="Times New Roman" panose="02020603050405020304"/>
              </a:rPr>
              <a:t> </a:t>
            </a:r>
            <a:r>
              <a:rPr sz="1850" dirty="0">
                <a:latin typeface="Times New Roman" panose="02020603050405020304"/>
                <a:cs typeface="Times New Roman" panose="02020603050405020304"/>
              </a:rPr>
              <a:t>Flash </a:t>
            </a:r>
            <a:r>
              <a:rPr sz="1850" spc="5" dirty="0">
                <a:latin typeface="Times New Roman" panose="02020603050405020304"/>
                <a:cs typeface="Times New Roman" panose="02020603050405020304"/>
              </a:rPr>
              <a:t>drives </a:t>
            </a:r>
            <a:r>
              <a:rPr sz="1850" dirty="0">
                <a:latin typeface="Times New Roman" panose="02020603050405020304"/>
                <a:cs typeface="Times New Roman" panose="02020603050405020304"/>
              </a:rPr>
              <a:t>are </a:t>
            </a:r>
            <a:r>
              <a:rPr sz="1850" spc="5" dirty="0">
                <a:latin typeface="Times New Roman" panose="02020603050405020304"/>
                <a:cs typeface="Times New Roman" panose="02020603050405020304"/>
              </a:rPr>
              <a:t>examples</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 </a:t>
            </a:r>
            <a:r>
              <a:rPr sz="1850" dirty="0">
                <a:latin typeface="Times New Roman" panose="02020603050405020304"/>
                <a:cs typeface="Times New Roman" panose="02020603050405020304"/>
              </a:rPr>
              <a:t>solid state media.</a:t>
            </a:r>
            <a:endParaRPr sz="1850">
              <a:latin typeface="Times New Roman" panose="02020603050405020304"/>
              <a:cs typeface="Times New Roman" panose="02020603050405020304"/>
            </a:endParaRPr>
          </a:p>
          <a:p>
            <a:pPr marL="355600" marR="5080" indent="-307340">
              <a:lnSpc>
                <a:spcPts val="1800"/>
              </a:lnSpc>
              <a:spcBef>
                <a:spcPts val="375"/>
              </a:spcBef>
              <a:buFont typeface="Arial MT"/>
              <a:buChar char="•"/>
              <a:tabLst>
                <a:tab pos="354965" algn="l"/>
                <a:tab pos="355600" algn="l"/>
              </a:tabLst>
            </a:pPr>
            <a:r>
              <a:rPr sz="1850" spc="5" dirty="0">
                <a:latin typeface="Times New Roman" panose="02020603050405020304"/>
                <a:cs typeface="Times New Roman" panose="02020603050405020304"/>
              </a:rPr>
              <a:t>Data </a:t>
            </a:r>
            <a:r>
              <a:rPr sz="1850" dirty="0">
                <a:latin typeface="Times New Roman" panose="02020603050405020304"/>
                <a:cs typeface="Times New Roman" panose="02020603050405020304"/>
              </a:rPr>
              <a:t>is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stored</a:t>
            </a:r>
            <a:r>
              <a:rPr sz="1850" spc="10" dirty="0">
                <a:latin typeface="Times New Roman" panose="02020603050405020304"/>
                <a:cs typeface="Times New Roman" panose="02020603050405020304"/>
              </a:rPr>
              <a:t> on</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tape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linearly</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along</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length</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tape.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Search</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retrieval </a:t>
            </a:r>
            <a:r>
              <a:rPr sz="1850" spc="-44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are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done</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sequentially,</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and</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it</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invariably</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takes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several</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seconds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access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 </a:t>
            </a:r>
            <a:r>
              <a:rPr sz="1850" spc="5" dirty="0">
                <a:latin typeface="Times New Roman" panose="02020603050405020304"/>
                <a:cs typeface="Times New Roman" panose="02020603050405020304"/>
              </a:rPr>
              <a:t> data.</a:t>
            </a:r>
            <a:endParaRPr sz="1850">
              <a:latin typeface="Times New Roman" panose="02020603050405020304"/>
              <a:cs typeface="Times New Roman" panose="02020603050405020304"/>
            </a:endParaRPr>
          </a:p>
          <a:p>
            <a:pPr marL="355600" marR="43180" indent="-307340">
              <a:lnSpc>
                <a:spcPts val="1800"/>
              </a:lnSpc>
              <a:spcBef>
                <a:spcPts val="375"/>
              </a:spcBef>
              <a:buFont typeface="Arial MT"/>
              <a:buChar char="•"/>
              <a:tabLst>
                <a:tab pos="354965" algn="l"/>
                <a:tab pos="355600" algn="l"/>
              </a:tabLst>
            </a:pPr>
            <a:r>
              <a:rPr sz="1850" spc="5" dirty="0">
                <a:latin typeface="Times New Roman" panose="02020603050405020304"/>
                <a:cs typeface="Times New Roman" panose="02020603050405020304"/>
              </a:rPr>
              <a:t>As a result,</a:t>
            </a:r>
            <a:r>
              <a:rPr sz="1850" spc="10" dirty="0">
                <a:latin typeface="Times New Roman" panose="02020603050405020304"/>
                <a:cs typeface="Times New Roman" panose="02020603050405020304"/>
              </a:rPr>
              <a:t> random</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access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is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slow and </a:t>
            </a:r>
            <a:r>
              <a:rPr sz="1850" dirty="0">
                <a:latin typeface="Times New Roman" panose="02020603050405020304"/>
                <a:cs typeface="Times New Roman" panose="02020603050405020304"/>
              </a:rPr>
              <a:t>time-consuming.</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This </a:t>
            </a:r>
            <a:r>
              <a:rPr sz="1850" dirty="0">
                <a:latin typeface="Times New Roman" panose="02020603050405020304"/>
                <a:cs typeface="Times New Roman" panose="02020603050405020304"/>
              </a:rPr>
              <a:t>limits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tapes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as a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viable option</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for</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applications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that</a:t>
            </a:r>
            <a:r>
              <a:rPr sz="1850" spc="5" dirty="0">
                <a:latin typeface="Times New Roman" panose="02020603050405020304"/>
                <a:cs typeface="Times New Roman" panose="02020603050405020304"/>
              </a:rPr>
              <a:t> require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real-time, rapid</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access</a:t>
            </a:r>
            <a:r>
              <a:rPr sz="1850" spc="5" dirty="0">
                <a:latin typeface="Times New Roman" panose="02020603050405020304"/>
                <a:cs typeface="Times New Roman" panose="02020603050405020304"/>
              </a:rPr>
              <a:t> to data.</a:t>
            </a:r>
            <a:endParaRPr sz="185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905000" y="362673"/>
            <a:ext cx="3733799" cy="222812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985938"/>
            <a:ext cx="8154670" cy="5218430"/>
          </a:xfrm>
          <a:prstGeom prst="rect">
            <a:avLst/>
          </a:prstGeom>
        </p:spPr>
        <p:txBody>
          <a:bodyPr vert="horz" wrap="square" lIns="0" tIns="48260" rIns="0" bIns="0" rtlCol="0">
            <a:spAutoFit/>
          </a:bodyPr>
          <a:lstStyle/>
          <a:p>
            <a:pPr marL="313690" marR="5080" indent="-301625">
              <a:lnSpc>
                <a:spcPts val="2400"/>
              </a:lnSpc>
              <a:spcBef>
                <a:spcPts val="380"/>
              </a:spcBef>
              <a:buFont typeface="Arial MT"/>
              <a:buChar char="•"/>
              <a:tabLst>
                <a:tab pos="313055" algn="l"/>
                <a:tab pos="314325" algn="l"/>
              </a:tabLst>
            </a:pPr>
            <a:r>
              <a:rPr sz="2200" dirty="0">
                <a:latin typeface="Times New Roman" panose="02020603050405020304"/>
                <a:cs typeface="Times New Roman" panose="02020603050405020304"/>
              </a:rPr>
              <a:t>In a </a:t>
            </a:r>
            <a:r>
              <a:rPr sz="2200" spc="-5" dirty="0">
                <a:latin typeface="Times New Roman" panose="02020603050405020304"/>
                <a:cs typeface="Times New Roman" panose="02020603050405020304"/>
              </a:rPr>
              <a:t>shared computing environment,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stored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tape cannot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 </a:t>
            </a:r>
            <a:r>
              <a:rPr sz="2200" dirty="0">
                <a:latin typeface="Times New Roman" panose="02020603050405020304"/>
                <a:cs typeface="Times New Roman" panose="02020603050405020304"/>
              </a:rPr>
              <a:t>by </a:t>
            </a:r>
            <a:r>
              <a:rPr sz="2200" spc="-5" dirty="0">
                <a:latin typeface="Times New Roman" panose="02020603050405020304"/>
                <a:cs typeface="Times New Roman" panose="02020603050405020304"/>
              </a:rPr>
              <a:t>multiple applications simultaneously, </a:t>
            </a:r>
            <a:r>
              <a:rPr sz="2200" dirty="0">
                <a:latin typeface="Times New Roman" panose="02020603050405020304"/>
                <a:cs typeface="Times New Roman" panose="02020603050405020304"/>
              </a:rPr>
              <a:t>restricting </a:t>
            </a:r>
            <a:r>
              <a:rPr sz="2200" spc="-5" dirty="0">
                <a:latin typeface="Times New Roman" panose="02020603050405020304"/>
                <a:cs typeface="Times New Roman" panose="02020603050405020304"/>
              </a:rPr>
              <a:t>its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to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one</a:t>
            </a:r>
            <a:r>
              <a:rPr sz="2200" spc="-5" dirty="0">
                <a:latin typeface="Times New Roman" panose="02020603050405020304"/>
                <a:cs typeface="Times New Roman" panose="02020603050405020304"/>
              </a:rPr>
              <a:t> application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time.</a:t>
            </a:r>
            <a:endParaRPr sz="2200">
              <a:latin typeface="Times New Roman" panose="02020603050405020304"/>
              <a:cs typeface="Times New Roman" panose="02020603050405020304"/>
            </a:endParaRPr>
          </a:p>
          <a:p>
            <a:pPr marL="313690" marR="304800" indent="-301625">
              <a:lnSpc>
                <a:spcPts val="2410"/>
              </a:lnSpc>
              <a:spcBef>
                <a:spcPts val="430"/>
              </a:spcBef>
              <a:buFont typeface="Arial MT"/>
              <a:buChar char="•"/>
              <a:tabLst>
                <a:tab pos="313055" algn="l"/>
                <a:tab pos="314325" algn="l"/>
              </a:tabLst>
            </a:pPr>
            <a:r>
              <a:rPr sz="2200" spc="-5" dirty="0">
                <a:latin typeface="Times New Roman" panose="02020603050405020304"/>
                <a:cs typeface="Times New Roman" panose="02020603050405020304"/>
              </a:rPr>
              <a:t>On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tape </a:t>
            </a:r>
            <a:r>
              <a:rPr sz="2200" dirty="0">
                <a:latin typeface="Times New Roman" panose="02020603050405020304"/>
                <a:cs typeface="Times New Roman" panose="02020603050405020304"/>
              </a:rPr>
              <a:t>drive,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read/write head </a:t>
            </a:r>
            <a:r>
              <a:rPr sz="2200" spc="-5" dirty="0">
                <a:latin typeface="Times New Roman" panose="02020603050405020304"/>
                <a:cs typeface="Times New Roman" panose="02020603050405020304"/>
              </a:rPr>
              <a:t>touches the tape surface, so the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tape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degrades or</a:t>
            </a:r>
            <a:r>
              <a:rPr sz="2200" spc="-5" dirty="0">
                <a:latin typeface="Times New Roman" panose="02020603050405020304"/>
                <a:cs typeface="Times New Roman" panose="02020603050405020304"/>
              </a:rPr>
              <a:t> wears </a:t>
            </a:r>
            <a:r>
              <a:rPr sz="2200" dirty="0">
                <a:latin typeface="Times New Roman" panose="02020603050405020304"/>
                <a:cs typeface="Times New Roman" panose="02020603050405020304"/>
              </a:rPr>
              <a:t>out</a:t>
            </a:r>
            <a:r>
              <a:rPr sz="2200" spc="-5" dirty="0">
                <a:latin typeface="Times New Roman" panose="02020603050405020304"/>
                <a:cs typeface="Times New Roman" panose="02020603050405020304"/>
              </a:rPr>
              <a:t> after </a:t>
            </a:r>
            <a:r>
              <a:rPr sz="2200" dirty="0">
                <a:latin typeface="Times New Roman" panose="02020603050405020304"/>
                <a:cs typeface="Times New Roman" panose="02020603050405020304"/>
              </a:rPr>
              <a:t>repeated use.</a:t>
            </a:r>
            <a:endParaRPr sz="2200">
              <a:latin typeface="Times New Roman" panose="02020603050405020304"/>
              <a:cs typeface="Times New Roman" panose="02020603050405020304"/>
            </a:endParaRPr>
          </a:p>
          <a:p>
            <a:pPr marL="313690" marR="247650" indent="-301625">
              <a:lnSpc>
                <a:spcPts val="2410"/>
              </a:lnSpc>
              <a:spcBef>
                <a:spcPts val="430"/>
              </a:spcBef>
              <a:buFont typeface="Arial MT"/>
              <a:buChar char="•"/>
              <a:tabLst>
                <a:tab pos="313055" algn="l"/>
                <a:tab pos="314325" algn="l"/>
              </a:tabLst>
            </a:pP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retrieval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requirements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tape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overhead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associated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tape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media</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signiﬁcant.</a:t>
            </a:r>
            <a:endParaRPr sz="2200">
              <a:latin typeface="Times New Roman" panose="02020603050405020304"/>
              <a:cs typeface="Times New Roman" panose="02020603050405020304"/>
            </a:endParaRPr>
          </a:p>
          <a:p>
            <a:pPr marL="313690" marR="76200" indent="-301625" algn="just">
              <a:lnSpc>
                <a:spcPct val="91000"/>
              </a:lnSpc>
              <a:spcBef>
                <a:spcPts val="395"/>
              </a:spcBef>
              <a:buFont typeface="Arial" panose="020B0604020202020204"/>
              <a:buChar char="•"/>
              <a:tabLst>
                <a:tab pos="314325" algn="l"/>
              </a:tabLst>
            </a:pPr>
            <a:r>
              <a:rPr sz="2200" i="1" spc="-5" dirty="0">
                <a:latin typeface="Times New Roman" panose="02020603050405020304"/>
                <a:cs typeface="Times New Roman" panose="02020603050405020304"/>
              </a:rPr>
              <a:t>storage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popular </a:t>
            </a:r>
            <a:r>
              <a:rPr sz="2200" spc="-5" dirty="0">
                <a:latin typeface="Times New Roman" panose="02020603050405020304"/>
                <a:cs typeface="Times New Roman" panose="02020603050405020304"/>
              </a:rPr>
              <a:t>in small, single-user computing environments. </a:t>
            </a:r>
            <a:r>
              <a:rPr sz="2200" dirty="0">
                <a:latin typeface="Times New Roman" panose="02020603050405020304"/>
                <a:cs typeface="Times New Roman" panose="02020603050405020304"/>
              </a:rPr>
              <a:t>It </a:t>
            </a:r>
            <a:r>
              <a:rPr sz="2200" spc="-5" dirty="0">
                <a:latin typeface="Times New Roman" panose="02020603050405020304"/>
                <a:cs typeface="Times New Roman" panose="02020603050405020304"/>
              </a:rPr>
              <a:t>is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frequently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used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individuals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photos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a:t>
            </a:r>
            <a:r>
              <a:rPr sz="2200" spc="-5" dirty="0">
                <a:latin typeface="Times New Roman" panose="02020603050405020304"/>
                <a:cs typeface="Times New Roman" panose="02020603050405020304"/>
              </a:rPr>
              <a:t> as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backup</a:t>
            </a:r>
            <a:r>
              <a:rPr sz="2200" spc="-5" dirty="0">
                <a:latin typeface="Times New Roman" panose="02020603050405020304"/>
                <a:cs typeface="Times New Roman" panose="02020603050405020304"/>
              </a:rPr>
              <a:t> medium </a:t>
            </a:r>
            <a:r>
              <a:rPr sz="2200" spc="-54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personal or </a:t>
            </a:r>
            <a:r>
              <a:rPr sz="2200" spc="-5" dirty="0">
                <a:latin typeface="Times New Roman" panose="02020603050405020304"/>
                <a:cs typeface="Times New Roman" panose="02020603050405020304"/>
              </a:rPr>
              <a:t>laptop</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computers.</a:t>
            </a:r>
            <a:endParaRPr sz="2200">
              <a:latin typeface="Times New Roman" panose="02020603050405020304"/>
              <a:cs typeface="Times New Roman" panose="02020603050405020304"/>
            </a:endParaRPr>
          </a:p>
          <a:p>
            <a:pPr marL="313690" marR="33655" indent="-301625">
              <a:lnSpc>
                <a:spcPct val="91000"/>
              </a:lnSpc>
              <a:spcBef>
                <a:spcPts val="435"/>
              </a:spcBef>
              <a:buFont typeface="Arial MT"/>
              <a:buChar char="•"/>
              <a:tabLst>
                <a:tab pos="313055" algn="l"/>
                <a:tab pos="314325" algn="l"/>
              </a:tabLst>
            </a:pPr>
            <a:r>
              <a:rPr sz="2200" dirty="0">
                <a:latin typeface="Times New Roman" panose="02020603050405020304"/>
                <a:cs typeface="Times New Roman" panose="02020603050405020304"/>
              </a:rPr>
              <a:t>It </a:t>
            </a:r>
            <a:r>
              <a:rPr sz="2200" spc="-5" dirty="0">
                <a:latin typeface="Times New Roman" panose="02020603050405020304"/>
                <a:cs typeface="Times New Roman" panose="02020603050405020304"/>
              </a:rPr>
              <a:t>is also </a:t>
            </a:r>
            <a:r>
              <a:rPr sz="2200" dirty="0">
                <a:latin typeface="Times New Roman" panose="02020603050405020304"/>
                <a:cs typeface="Times New Roman" panose="02020603050405020304"/>
              </a:rPr>
              <a:t>used </a:t>
            </a:r>
            <a:r>
              <a:rPr sz="2200" spc="-5" dirty="0">
                <a:latin typeface="Times New Roman" panose="02020603050405020304"/>
                <a:cs typeface="Times New Roman" panose="02020603050405020304"/>
              </a:rPr>
              <a:t>as </a:t>
            </a:r>
            <a:r>
              <a:rPr sz="2200" dirty="0">
                <a:latin typeface="Times New Roman" panose="02020603050405020304"/>
                <a:cs typeface="Times New Roman" panose="02020603050405020304"/>
              </a:rPr>
              <a:t>a distribution </a:t>
            </a:r>
            <a:r>
              <a:rPr sz="2200" spc="-5" dirty="0">
                <a:latin typeface="Times New Roman" panose="02020603050405020304"/>
                <a:cs typeface="Times New Roman" panose="02020603050405020304"/>
              </a:rPr>
              <a:t>medium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small applications, such as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games, or </a:t>
            </a:r>
            <a:r>
              <a:rPr sz="2200" spc="-5" dirty="0">
                <a:latin typeface="Times New Roman" panose="02020603050405020304"/>
                <a:cs typeface="Times New Roman" panose="02020603050405020304"/>
              </a:rPr>
              <a:t>as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means to transfer small amounts </a:t>
            </a:r>
            <a:r>
              <a:rPr sz="2200" dirty="0">
                <a:latin typeface="Times New Roman" panose="02020603050405020304"/>
                <a:cs typeface="Times New Roman" panose="02020603050405020304"/>
              </a:rPr>
              <a:t>of data from one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computer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 to another.</a:t>
            </a:r>
            <a:endParaRPr sz="2200">
              <a:latin typeface="Times New Roman" panose="02020603050405020304"/>
              <a:cs typeface="Times New Roman" panose="02020603050405020304"/>
            </a:endParaRPr>
          </a:p>
          <a:p>
            <a:pPr marL="313690" marR="240030" indent="-301625">
              <a:lnSpc>
                <a:spcPct val="91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computers</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storing</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accessing</a:t>
            </a:r>
            <a:r>
              <a:rPr sz="2200"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performance-intensive,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online </a:t>
            </a:r>
            <a:r>
              <a:rPr sz="2200" spc="-5" dirty="0">
                <a:latin typeface="Times New Roman" panose="02020603050405020304"/>
                <a:cs typeface="Times New Roman" panose="02020603050405020304"/>
              </a:rPr>
              <a:t>applications. Disks support </a:t>
            </a:r>
            <a:r>
              <a:rPr sz="2200" dirty="0">
                <a:latin typeface="Times New Roman" panose="02020603050405020304"/>
                <a:cs typeface="Times New Roman" panose="02020603050405020304"/>
              </a:rPr>
              <a:t>rapid </a:t>
            </a:r>
            <a:r>
              <a:rPr sz="2200" spc="-5" dirty="0">
                <a:latin typeface="Times New Roman" panose="02020603050405020304"/>
                <a:cs typeface="Times New Roman" panose="02020603050405020304"/>
              </a:rPr>
              <a:t>access to </a:t>
            </a:r>
            <a:r>
              <a:rPr sz="2200" dirty="0">
                <a:latin typeface="Times New Roman" panose="02020603050405020304"/>
                <a:cs typeface="Times New Roman" panose="02020603050405020304"/>
              </a:rPr>
              <a:t>random data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locations</a:t>
            </a:r>
            <a:endParaRPr sz="2200">
              <a:latin typeface="Times New Roman" panose="02020603050405020304"/>
              <a:cs typeface="Times New Roman" panose="020206030504050203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6722" y="513175"/>
            <a:ext cx="4017010" cy="513080"/>
          </a:xfrm>
          <a:prstGeom prst="rect">
            <a:avLst/>
          </a:prstGeom>
        </p:spPr>
        <p:txBody>
          <a:bodyPr vert="horz" wrap="square" lIns="0" tIns="12700" rIns="0" bIns="0" rtlCol="0">
            <a:spAutoFit/>
          </a:bodyPr>
          <a:lstStyle/>
          <a:p>
            <a:pPr marL="12700">
              <a:lnSpc>
                <a:spcPct val="100000"/>
              </a:lnSpc>
              <a:spcBef>
                <a:spcPts val="100"/>
              </a:spcBef>
            </a:pPr>
            <a:r>
              <a:rPr i="1" spc="-5" dirty="0">
                <a:solidFill>
                  <a:srgbClr val="BE0000"/>
                </a:solidFill>
                <a:latin typeface="Times New Roman" panose="02020603050405020304"/>
                <a:cs typeface="Times New Roman" panose="02020603050405020304"/>
              </a:rPr>
              <a:t>Disk</a:t>
            </a:r>
            <a:r>
              <a:rPr i="1" spc="-50"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Drive</a:t>
            </a:r>
            <a:r>
              <a:rPr i="1" spc="-45" dirty="0">
                <a:solidFill>
                  <a:srgbClr val="BE0000"/>
                </a:solidFill>
                <a:latin typeface="Times New Roman" panose="02020603050405020304"/>
                <a:cs typeface="Times New Roman" panose="02020603050405020304"/>
              </a:rPr>
              <a:t> </a:t>
            </a:r>
            <a:r>
              <a:rPr i="1" spc="-5" dirty="0">
                <a:solidFill>
                  <a:srgbClr val="BE0000"/>
                </a:solidFill>
                <a:latin typeface="Times New Roman" panose="02020603050405020304"/>
                <a:cs typeface="Times New Roman" panose="02020603050405020304"/>
              </a:rPr>
              <a:t>Components</a:t>
            </a:r>
            <a:endParaRPr i="1" spc="-5" dirty="0">
              <a:solidFill>
                <a:srgbClr val="BE0000"/>
              </a:solidFill>
              <a:latin typeface="Times New Roman" panose="02020603050405020304"/>
              <a:cs typeface="Times New Roman" panose="02020603050405020304"/>
            </a:endParaRPr>
          </a:p>
        </p:txBody>
      </p:sp>
      <p:sp>
        <p:nvSpPr>
          <p:cNvPr id="3" name="object 3"/>
          <p:cNvSpPr txBox="1"/>
          <p:nvPr/>
        </p:nvSpPr>
        <p:spPr>
          <a:xfrm>
            <a:off x="486400" y="1347723"/>
            <a:ext cx="8176259" cy="3532504"/>
          </a:xfrm>
          <a:prstGeom prst="rect">
            <a:avLst/>
          </a:prstGeom>
        </p:spPr>
        <p:txBody>
          <a:bodyPr vert="horz" wrap="square" lIns="0" tIns="24765" rIns="0" bIns="0" rtlCol="0">
            <a:spAutoFit/>
          </a:bodyPr>
          <a:lstStyle/>
          <a:p>
            <a:pPr marL="313690" marR="1082040"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The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key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components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hard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platter,</a:t>
            </a:r>
            <a:r>
              <a:rPr sz="2200" spc="-5" dirty="0">
                <a:latin typeface="Times New Roman" panose="02020603050405020304"/>
                <a:cs typeface="Times New Roman" panose="02020603050405020304"/>
              </a:rPr>
              <a:t> spindle,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read-write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head,</a:t>
            </a:r>
            <a:r>
              <a:rPr sz="2200" spc="-5" dirty="0">
                <a:latin typeface="Times New Roman" panose="02020603050405020304"/>
                <a:cs typeface="Times New Roman" panose="02020603050405020304"/>
              </a:rPr>
              <a:t> actuator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assembly,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controller</a:t>
            </a:r>
            <a:endParaRPr sz="2200">
              <a:latin typeface="Times New Roman" panose="02020603050405020304"/>
              <a:cs typeface="Times New Roman" panose="02020603050405020304"/>
            </a:endParaRPr>
          </a:p>
          <a:p>
            <a:pPr marL="313690" marR="407035" indent="-301625">
              <a:lnSpc>
                <a:spcPct val="100000"/>
              </a:lnSpc>
              <a:spcBef>
                <a:spcPts val="335"/>
              </a:spcBef>
              <a:buFont typeface="Arial MT"/>
              <a:buChar char="•"/>
              <a:tabLst>
                <a:tab pos="313055" algn="l"/>
                <a:tab pos="314325" algn="l"/>
              </a:tabLst>
            </a:pPr>
            <a:r>
              <a:rPr sz="2200" dirty="0">
                <a:latin typeface="Times New Roman" panose="02020603050405020304"/>
                <a:cs typeface="Times New Roman" panose="02020603050405020304"/>
              </a:rPr>
              <a:t>I/O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operations</a:t>
            </a:r>
            <a:r>
              <a:rPr sz="2200" spc="-5" dirty="0">
                <a:latin typeface="Times New Roman" panose="02020603050405020304"/>
                <a:cs typeface="Times New Roman" panose="02020603050405020304"/>
              </a:rPr>
              <a:t> in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HDD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rapidly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moving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arm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across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rotating</a:t>
            </a:r>
            <a:r>
              <a:rPr sz="2200" spc="-5" dirty="0">
                <a:latin typeface="Times New Roman" panose="02020603050405020304"/>
                <a:cs typeface="Times New Roman" panose="02020603050405020304"/>
              </a:rPr>
              <a:t> ﬂat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platters</a:t>
            </a:r>
            <a:r>
              <a:rPr sz="2200" spc="-5" dirty="0">
                <a:latin typeface="Times New Roman" panose="02020603050405020304"/>
                <a:cs typeface="Times New Roman" panose="02020603050405020304"/>
              </a:rPr>
              <a:t> coated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magnetic </a:t>
            </a:r>
            <a:r>
              <a:rPr sz="2200" dirty="0">
                <a:latin typeface="Times New Roman" panose="02020603050405020304"/>
                <a:cs typeface="Times New Roman" panose="02020603050405020304"/>
              </a:rPr>
              <a:t>particles.</a:t>
            </a:r>
            <a:endParaRPr sz="2200">
              <a:latin typeface="Times New Roman" panose="02020603050405020304"/>
              <a:cs typeface="Times New Roman" panose="02020603050405020304"/>
            </a:endParaRPr>
          </a:p>
          <a:p>
            <a:pPr marL="313690" marR="175895" indent="-301625">
              <a:lnSpc>
                <a:spcPct val="100000"/>
              </a:lnSpc>
              <a:spcBef>
                <a:spcPts val="420"/>
              </a:spcBef>
              <a:buFont typeface="Arial MT"/>
              <a:buChar char="•"/>
              <a:tabLst>
                <a:tab pos="382905" algn="l"/>
                <a:tab pos="384175" algn="l"/>
              </a:tabLst>
            </a:pPr>
            <a:r>
              <a:rPr dirty="0"/>
              <a:t>	</a:t>
            </a:r>
            <a:r>
              <a:rPr sz="2200" spc="-5" dirty="0">
                <a:latin typeface="Times New Roman" panose="02020603050405020304"/>
                <a:cs typeface="Times New Roman" panose="02020603050405020304"/>
              </a:rPr>
              <a:t>Data is transferred </a:t>
            </a:r>
            <a:r>
              <a:rPr sz="2200" dirty="0">
                <a:latin typeface="Times New Roman" panose="02020603050405020304"/>
                <a:cs typeface="Times New Roman" panose="02020603050405020304"/>
              </a:rPr>
              <a:t>between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controller and magnetic </a:t>
            </a:r>
            <a:r>
              <a:rPr sz="2200" dirty="0">
                <a:latin typeface="Times New Roman" panose="02020603050405020304"/>
                <a:cs typeface="Times New Roman" panose="02020603050405020304"/>
              </a:rPr>
              <a:t>platters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through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read-write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(R/W) head</a:t>
            </a:r>
            <a:r>
              <a:rPr sz="2200" spc="-5" dirty="0">
                <a:latin typeface="Times New Roman" panose="02020603050405020304"/>
                <a:cs typeface="Times New Roman" panose="02020603050405020304"/>
              </a:rPr>
              <a:t> which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attached 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arm.</a:t>
            </a:r>
            <a:endParaRPr sz="2200">
              <a:latin typeface="Times New Roman" panose="02020603050405020304"/>
              <a:cs typeface="Times New Roman" panose="02020603050405020304"/>
            </a:endParaRPr>
          </a:p>
          <a:p>
            <a:pPr marL="313690" marR="5080" indent="-301625">
              <a:lnSpc>
                <a:spcPct val="100000"/>
              </a:lnSpc>
              <a:spcBef>
                <a:spcPts val="430"/>
              </a:spcBef>
              <a:buFont typeface="Arial MT"/>
              <a:buChar char="•"/>
              <a:tabLst>
                <a:tab pos="313055" algn="l"/>
                <a:tab pos="314325" algn="l"/>
              </a:tabLst>
            </a:pPr>
            <a:r>
              <a:rPr sz="2200" spc="-5" dirty="0">
                <a:latin typeface="Times New Roman" panose="02020603050405020304"/>
                <a:cs typeface="Times New Roman" panose="02020603050405020304"/>
              </a:rPr>
              <a:t>Data can </a:t>
            </a:r>
            <a:r>
              <a:rPr sz="2200" dirty="0">
                <a:latin typeface="Times New Roman" panose="02020603050405020304"/>
                <a:cs typeface="Times New Roman" panose="02020603050405020304"/>
              </a:rPr>
              <a:t>be recorded </a:t>
            </a:r>
            <a:r>
              <a:rPr sz="2200" spc="-5" dirty="0">
                <a:latin typeface="Times New Roman" panose="02020603050405020304"/>
                <a:cs typeface="Times New Roman" panose="02020603050405020304"/>
              </a:rPr>
              <a:t>and erased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magnetic </a:t>
            </a:r>
            <a:r>
              <a:rPr sz="2200" dirty="0">
                <a:latin typeface="Times New Roman" panose="02020603050405020304"/>
                <a:cs typeface="Times New Roman" panose="02020603050405020304"/>
              </a:rPr>
              <a:t>platters </a:t>
            </a:r>
            <a:r>
              <a:rPr sz="2200" spc="-5" dirty="0">
                <a:latin typeface="Times New Roman" panose="02020603050405020304"/>
                <a:cs typeface="Times New Roman" panose="02020603050405020304"/>
              </a:rPr>
              <a:t>any </a:t>
            </a:r>
            <a:r>
              <a:rPr sz="2200" dirty="0">
                <a:latin typeface="Times New Roman" panose="02020603050405020304"/>
                <a:cs typeface="Times New Roman" panose="02020603050405020304"/>
              </a:rPr>
              <a:t>number 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times. Following sections </a:t>
            </a:r>
            <a:r>
              <a:rPr sz="2200" dirty="0">
                <a:latin typeface="Times New Roman" panose="02020603050405020304"/>
                <a:cs typeface="Times New Roman" panose="02020603050405020304"/>
              </a:rPr>
              <a:t>detail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different </a:t>
            </a:r>
            <a:r>
              <a:rPr sz="2200" spc="-5" dirty="0">
                <a:latin typeface="Times New Roman" panose="02020603050405020304"/>
                <a:cs typeface="Times New Roman" panose="02020603050405020304"/>
              </a:rPr>
              <a:t>components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mechanism</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organizing</a:t>
            </a:r>
            <a:r>
              <a:rPr sz="2200" spc="-5" dirty="0">
                <a:latin typeface="Times New Roman" panose="02020603050405020304"/>
                <a:cs typeface="Times New Roman" panose="02020603050405020304"/>
              </a:rPr>
              <a:t> and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storing</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disks,</a:t>
            </a:r>
            <a:r>
              <a:rPr sz="2200" spc="-5" dirty="0">
                <a:latin typeface="Times New Roman" panose="02020603050405020304"/>
                <a:cs typeface="Times New Roman" panose="02020603050405020304"/>
              </a:rPr>
              <a:t> 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factors</a:t>
            </a:r>
            <a:r>
              <a:rPr sz="2200" spc="-5" dirty="0">
                <a:latin typeface="Times New Roman" panose="02020603050405020304"/>
                <a:cs typeface="Times New Roman" panose="02020603050405020304"/>
              </a:rPr>
              <a:t> that affect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a:t>
            </a:r>
            <a:endParaRPr sz="2200">
              <a:latin typeface="Times New Roman" panose="02020603050405020304"/>
              <a:cs typeface="Times New Roman" panose="020206030504050203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376488" y="533400"/>
            <a:ext cx="4581525" cy="503872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508508"/>
            <a:ext cx="8858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Calibri" panose="020F0502020204030204"/>
                <a:cs typeface="Calibri" panose="020F0502020204030204"/>
              </a:rPr>
              <a:t>Platter</a:t>
            </a:r>
            <a:endParaRPr sz="2400">
              <a:latin typeface="Calibri" panose="020F0502020204030204"/>
              <a:cs typeface="Calibri" panose="020F0502020204030204"/>
            </a:endParaRPr>
          </a:p>
        </p:txBody>
      </p:sp>
      <p:sp>
        <p:nvSpPr>
          <p:cNvPr id="3" name="object 3"/>
          <p:cNvSpPr txBox="1"/>
          <p:nvPr/>
        </p:nvSpPr>
        <p:spPr>
          <a:xfrm>
            <a:off x="482609" y="923290"/>
            <a:ext cx="8169909" cy="2860675"/>
          </a:xfrm>
          <a:prstGeom prst="rect">
            <a:avLst/>
          </a:prstGeom>
        </p:spPr>
        <p:txBody>
          <a:bodyPr vert="horz" wrap="square" lIns="0" tIns="13970" rIns="0" bIns="0" rtlCol="0">
            <a:spAutoFit/>
          </a:bodyPr>
          <a:lstStyle/>
          <a:p>
            <a:pPr marL="316865" marR="5080" indent="-304800">
              <a:lnSpc>
                <a:spcPct val="100000"/>
              </a:lnSpc>
              <a:spcBef>
                <a:spcPts val="110"/>
              </a:spcBef>
              <a:buFont typeface="Arial MT"/>
              <a:buChar char="•"/>
              <a:tabLst>
                <a:tab pos="316865" algn="l"/>
                <a:tab pos="317500" algn="l"/>
              </a:tabLst>
            </a:pPr>
            <a:r>
              <a:rPr sz="2000" dirty="0">
                <a:latin typeface="Times New Roman" panose="02020603050405020304"/>
                <a:cs typeface="Times New Roman" panose="02020603050405020304"/>
              </a:rPr>
              <a:t>A</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typical</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HDD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consists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one</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or</a:t>
            </a:r>
            <a:r>
              <a:rPr sz="2000" spc="-5" dirty="0">
                <a:latin typeface="Times New Roman" panose="02020603050405020304"/>
                <a:cs typeface="Times New Roman" panose="02020603050405020304"/>
              </a:rPr>
              <a:t> more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flat</a:t>
            </a:r>
            <a:r>
              <a:rPr sz="2000" spc="-5" dirty="0">
                <a:latin typeface="Times New Roman" panose="02020603050405020304"/>
                <a:cs typeface="Times New Roman" panose="02020603050405020304"/>
              </a:rPr>
              <a:t> circular</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disks</a:t>
            </a:r>
            <a:r>
              <a:rPr sz="2000" spc="-5" dirty="0">
                <a:latin typeface="Times New Roman" panose="02020603050405020304"/>
                <a:cs typeface="Times New Roman" panose="02020603050405020304"/>
              </a:rPr>
              <a:t> called</a:t>
            </a:r>
            <a:r>
              <a:rPr sz="2000" spc="8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platters</a:t>
            </a:r>
            <a:r>
              <a:rPr sz="2000" i="1"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recorded on </a:t>
            </a:r>
            <a:r>
              <a:rPr sz="2000" spc="-5" dirty="0">
                <a:latin typeface="Times New Roman" panose="02020603050405020304"/>
                <a:cs typeface="Times New Roman" panose="02020603050405020304"/>
              </a:rPr>
              <a:t>these </a:t>
            </a:r>
            <a:r>
              <a:rPr sz="2000" dirty="0">
                <a:latin typeface="Times New Roman" panose="02020603050405020304"/>
                <a:cs typeface="Times New Roman" panose="02020603050405020304"/>
              </a:rPr>
              <a:t>platters </a:t>
            </a:r>
            <a:r>
              <a:rPr sz="2000" spc="-5" dirty="0">
                <a:latin typeface="Times New Roman" panose="02020603050405020304"/>
                <a:cs typeface="Times New Roman" panose="02020603050405020304"/>
              </a:rPr>
              <a:t>in </a:t>
            </a:r>
            <a:r>
              <a:rPr sz="2000" dirty="0">
                <a:latin typeface="Times New Roman" panose="02020603050405020304"/>
                <a:cs typeface="Times New Roman" panose="02020603050405020304"/>
              </a:rPr>
              <a:t>binary </a:t>
            </a:r>
            <a:r>
              <a:rPr sz="2000" spc="-5" dirty="0">
                <a:latin typeface="Times New Roman" panose="02020603050405020304"/>
                <a:cs typeface="Times New Roman" panose="02020603050405020304"/>
              </a:rPr>
              <a:t>codes </a:t>
            </a:r>
            <a:r>
              <a:rPr sz="2000" dirty="0">
                <a:latin typeface="Times New Roman" panose="02020603050405020304"/>
                <a:cs typeface="Times New Roman" panose="02020603050405020304"/>
              </a:rPr>
              <a:t>(0s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1s). </a:t>
            </a:r>
            <a:r>
              <a:rPr sz="2000" spc="-5" dirty="0">
                <a:latin typeface="Times New Roman" panose="02020603050405020304"/>
                <a:cs typeface="Times New Roman" panose="02020603050405020304"/>
              </a:rPr>
              <a:t>The set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rotating</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platters</a:t>
            </a:r>
            <a:r>
              <a:rPr sz="2000" spc="-5" dirty="0">
                <a:latin typeface="Times New Roman" panose="02020603050405020304"/>
                <a:cs typeface="Times New Roman" panose="02020603050405020304"/>
              </a:rPr>
              <a:t> is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sealed in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case, called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4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Head Disk</a:t>
            </a:r>
            <a:r>
              <a:rPr sz="2000" i="1" spc="-1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Assembly</a:t>
            </a:r>
            <a:r>
              <a:rPr sz="2000" i="1"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(HDA).</a:t>
            </a:r>
            <a:endParaRPr sz="2000">
              <a:latin typeface="Times New Roman" panose="02020603050405020304"/>
              <a:cs typeface="Times New Roman" panose="02020603050405020304"/>
            </a:endParaRPr>
          </a:p>
          <a:p>
            <a:pPr marL="316865" marR="323215" indent="-304800">
              <a:lnSpc>
                <a:spcPct val="100000"/>
              </a:lnSpc>
              <a:spcBef>
                <a:spcPts val="410"/>
              </a:spcBef>
              <a:buFont typeface="Arial MT"/>
              <a:buChar char="•"/>
              <a:tabLst>
                <a:tab pos="316865" algn="l"/>
                <a:tab pos="317500" algn="l"/>
              </a:tabLst>
            </a:pPr>
            <a:r>
              <a:rPr sz="2000" dirty="0">
                <a:latin typeface="Times New Roman" panose="02020603050405020304"/>
                <a:cs typeface="Times New Roman" panose="02020603050405020304"/>
              </a:rPr>
              <a:t>A platter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a rigid, round disk </a:t>
            </a:r>
            <a:r>
              <a:rPr sz="2000" spc="-5" dirty="0">
                <a:latin typeface="Times New Roman" panose="02020603050405020304"/>
                <a:cs typeface="Times New Roman" panose="02020603050405020304"/>
              </a:rPr>
              <a:t>coated with magnetic material </a:t>
            </a:r>
            <a:r>
              <a:rPr sz="2000" dirty="0">
                <a:latin typeface="Times New Roman" panose="02020603050405020304"/>
                <a:cs typeface="Times New Roman" panose="02020603050405020304"/>
              </a:rPr>
              <a:t>on both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surfaces </a:t>
            </a:r>
            <a:r>
              <a:rPr sz="2000" dirty="0">
                <a:latin typeface="Times New Roman" panose="02020603050405020304"/>
                <a:cs typeface="Times New Roman" panose="02020603050405020304"/>
              </a:rPr>
              <a:t>(top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bottom).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is encoded </a:t>
            </a:r>
            <a:r>
              <a:rPr sz="2000" dirty="0">
                <a:latin typeface="Times New Roman" panose="02020603050405020304"/>
                <a:cs typeface="Times New Roman" panose="02020603050405020304"/>
              </a:rPr>
              <a:t>by polarizing </a:t>
            </a:r>
            <a:r>
              <a:rPr sz="2000" spc="-5" dirty="0">
                <a:latin typeface="Times New Roman" panose="02020603050405020304"/>
                <a:cs typeface="Times New Roman" panose="02020603050405020304"/>
              </a:rPr>
              <a:t>the magnetic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area,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or domains, of</a:t>
            </a:r>
            <a:r>
              <a:rPr sz="2000" spc="-5" dirty="0">
                <a:latin typeface="Times New Roman" panose="02020603050405020304"/>
                <a:cs typeface="Times New Roman" panose="02020603050405020304"/>
              </a:rPr>
              <a:t> the </a:t>
            </a:r>
            <a:r>
              <a:rPr sz="2000" dirty="0">
                <a:latin typeface="Times New Roman" panose="02020603050405020304"/>
                <a:cs typeface="Times New Roman" panose="02020603050405020304"/>
              </a:rPr>
              <a:t>disk </a:t>
            </a:r>
            <a:r>
              <a:rPr sz="2000" spc="-5" dirty="0">
                <a:latin typeface="Times New Roman" panose="02020603050405020304"/>
                <a:cs typeface="Times New Roman" panose="02020603050405020304"/>
              </a:rPr>
              <a:t>surface.</a:t>
            </a:r>
            <a:endParaRPr sz="2000">
              <a:latin typeface="Times New Roman" panose="02020603050405020304"/>
              <a:cs typeface="Times New Roman" panose="02020603050405020304"/>
            </a:endParaRPr>
          </a:p>
          <a:p>
            <a:pPr marL="316865" marR="142240" indent="-304800">
              <a:lnSpc>
                <a:spcPct val="100000"/>
              </a:lnSpc>
              <a:spcBef>
                <a:spcPts val="415"/>
              </a:spcBef>
              <a:buFont typeface="Arial MT"/>
              <a:buChar char="•"/>
              <a:tabLst>
                <a:tab pos="316865" algn="l"/>
                <a:tab pos="317500" algn="l"/>
              </a:tabLst>
            </a:pPr>
            <a:r>
              <a:rPr sz="2000" spc="-5" dirty="0">
                <a:latin typeface="Times New Roman" panose="02020603050405020304"/>
                <a:cs typeface="Times New Roman" panose="02020603050405020304"/>
              </a:rPr>
              <a:t>Data 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written to </a:t>
            </a:r>
            <a:r>
              <a:rPr sz="2000" dirty="0">
                <a:latin typeface="Times New Roman" panose="02020603050405020304"/>
                <a:cs typeface="Times New Roman" panose="02020603050405020304"/>
              </a:rPr>
              <a:t>or read from both </a:t>
            </a:r>
            <a:r>
              <a:rPr sz="2000" spc="-5" dirty="0">
                <a:latin typeface="Times New Roman" panose="02020603050405020304"/>
                <a:cs typeface="Times New Roman" panose="02020603050405020304"/>
              </a:rPr>
              <a:t>surfaces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number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platters </a:t>
            </a:r>
            <a:r>
              <a:rPr sz="2000" spc="-5" dirty="0">
                <a:latin typeface="Times New Roman" panose="02020603050405020304"/>
                <a:cs typeface="Times New Roman" panose="02020603050405020304"/>
              </a:rPr>
              <a:t>and the storage capacity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each </a:t>
            </a:r>
            <a:r>
              <a:rPr sz="2000" dirty="0">
                <a:latin typeface="Times New Roman" panose="02020603050405020304"/>
                <a:cs typeface="Times New Roman" panose="02020603050405020304"/>
              </a:rPr>
              <a:t>platter determine </a:t>
            </a:r>
            <a:r>
              <a:rPr sz="2000" spc="-5" dirty="0">
                <a:latin typeface="Times New Roman" panose="02020603050405020304"/>
                <a:cs typeface="Times New Roman" panose="02020603050405020304"/>
              </a:rPr>
              <a:t>the total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capacity</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drive.</a:t>
            </a:r>
            <a:endParaRPr sz="20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971800" y="3947353"/>
            <a:ext cx="2895599" cy="162992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07961"/>
            <a:ext cx="92646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Spindle</a:t>
            </a:r>
            <a:endParaRPr sz="2200"/>
          </a:p>
        </p:txBody>
      </p:sp>
      <p:sp>
        <p:nvSpPr>
          <p:cNvPr id="3" name="object 3"/>
          <p:cNvSpPr txBox="1"/>
          <p:nvPr/>
        </p:nvSpPr>
        <p:spPr>
          <a:xfrm>
            <a:off x="444500" y="1093151"/>
            <a:ext cx="8230234" cy="4822825"/>
          </a:xfrm>
          <a:prstGeom prst="rect">
            <a:avLst/>
          </a:prstGeom>
        </p:spPr>
        <p:txBody>
          <a:bodyPr vert="horz" wrap="square" lIns="0" tIns="24765" rIns="0" bIns="0" rtlCol="0">
            <a:spAutoFit/>
          </a:bodyPr>
          <a:lstStyle/>
          <a:p>
            <a:pPr marL="355600" marR="120015" indent="-304800">
              <a:lnSpc>
                <a:spcPts val="2380"/>
              </a:lnSpc>
              <a:spcBef>
                <a:spcPts val="195"/>
              </a:spcBef>
              <a:buFont typeface="Arial MT"/>
              <a:buChar char="•"/>
              <a:tabLst>
                <a:tab pos="354965" algn="l"/>
                <a:tab pos="355600" algn="l"/>
              </a:tabLst>
            </a:pP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spindle connects all the </a:t>
            </a:r>
            <a:r>
              <a:rPr sz="2000" dirty="0">
                <a:latin typeface="Times New Roman" panose="02020603050405020304"/>
                <a:cs typeface="Times New Roman" panose="02020603050405020304"/>
              </a:rPr>
              <a:t>platters </a:t>
            </a:r>
            <a:r>
              <a:rPr sz="2000" spc="-5" dirty="0">
                <a:latin typeface="Times New Roman" panose="02020603050405020304"/>
                <a:cs typeface="Times New Roman" panose="02020603050405020304"/>
              </a:rPr>
              <a:t>and is connected to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motor. The motor </a:t>
            </a:r>
            <a:r>
              <a:rPr sz="2000" dirty="0">
                <a:latin typeface="Times New Roman" panose="02020603050405020304"/>
                <a:cs typeface="Times New Roman" panose="02020603050405020304"/>
              </a:rPr>
              <a:t>of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spindle </a:t>
            </a:r>
            <a:r>
              <a:rPr sz="2000" dirty="0">
                <a:latin typeface="Times New Roman" panose="02020603050405020304"/>
                <a:cs typeface="Times New Roman" panose="02020603050405020304"/>
              </a:rPr>
              <a:t>rotates </a:t>
            </a:r>
            <a:r>
              <a:rPr sz="2000" spc="-5" dirty="0">
                <a:latin typeface="Times New Roman" panose="02020603050405020304"/>
                <a:cs typeface="Times New Roman" panose="02020603050405020304"/>
              </a:rPr>
              <a:t>with</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5" dirty="0">
                <a:latin typeface="Times New Roman" panose="02020603050405020304"/>
                <a:cs typeface="Times New Roman" panose="02020603050405020304"/>
              </a:rPr>
              <a:t> constant speed.</a:t>
            </a:r>
            <a:endParaRPr sz="2000">
              <a:latin typeface="Times New Roman" panose="02020603050405020304"/>
              <a:cs typeface="Times New Roman" panose="02020603050405020304"/>
            </a:endParaRPr>
          </a:p>
          <a:p>
            <a:pPr marL="355600" marR="5080" indent="-304800">
              <a:lnSpc>
                <a:spcPct val="100000"/>
              </a:lnSpc>
              <a:spcBef>
                <a:spcPts val="325"/>
              </a:spcBef>
              <a:buFont typeface="Arial MT"/>
              <a:buChar char="•"/>
              <a:tabLst>
                <a:tab pos="354965" algn="l"/>
                <a:tab pos="355600" algn="l"/>
              </a:tabLst>
            </a:pP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disk platter </a:t>
            </a:r>
            <a:r>
              <a:rPr sz="2000" spc="-5" dirty="0">
                <a:latin typeface="Times New Roman" panose="02020603050405020304"/>
                <a:cs typeface="Times New Roman" panose="02020603050405020304"/>
              </a:rPr>
              <a:t>spins at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speed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several thousands </a:t>
            </a:r>
            <a:r>
              <a:rPr sz="2000" dirty="0">
                <a:latin typeface="Times New Roman" panose="02020603050405020304"/>
                <a:cs typeface="Times New Roman" panose="02020603050405020304"/>
              </a:rPr>
              <a:t>of revolutions per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minute </a:t>
            </a:r>
            <a:r>
              <a:rPr sz="2000" dirty="0">
                <a:latin typeface="Times New Roman" panose="02020603050405020304"/>
                <a:cs typeface="Times New Roman" panose="02020603050405020304"/>
              </a:rPr>
              <a:t>(rpm). </a:t>
            </a:r>
            <a:r>
              <a:rPr sz="2000" spc="-5" dirty="0">
                <a:latin typeface="Times New Roman" panose="02020603050405020304"/>
                <a:cs typeface="Times New Roman" panose="02020603050405020304"/>
              </a:rPr>
              <a:t>Common spindle speeds are </a:t>
            </a:r>
            <a:r>
              <a:rPr sz="2000" dirty="0">
                <a:latin typeface="Times New Roman" panose="02020603050405020304"/>
                <a:cs typeface="Times New Roman" panose="02020603050405020304"/>
              </a:rPr>
              <a:t>5,400 rpm, 7,200 rpm, 10,000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rpm,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15,000 rpm. </a:t>
            </a:r>
            <a:r>
              <a:rPr sz="2000" spc="-5" dirty="0">
                <a:latin typeface="Times New Roman" panose="02020603050405020304"/>
                <a:cs typeface="Times New Roman" panose="02020603050405020304"/>
              </a:rPr>
              <a:t>The speed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is increasing with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improvements in technology, although the extent to which it 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improved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limited.</a:t>
            </a:r>
            <a:endParaRPr sz="2000">
              <a:latin typeface="Times New Roman" panose="02020603050405020304"/>
              <a:cs typeface="Times New Roman" panose="02020603050405020304"/>
            </a:endParaRPr>
          </a:p>
          <a:p>
            <a:pPr marL="12700">
              <a:lnSpc>
                <a:spcPct val="100000"/>
              </a:lnSpc>
              <a:spcBef>
                <a:spcPts val="435"/>
              </a:spcBef>
            </a:pPr>
            <a:r>
              <a:rPr sz="2200" b="1" spc="-5" dirty="0">
                <a:latin typeface="Times New Roman" panose="02020603050405020304"/>
                <a:cs typeface="Times New Roman" panose="02020603050405020304"/>
              </a:rPr>
              <a:t>Read/Write</a:t>
            </a:r>
            <a:r>
              <a:rPr sz="2200" b="1" spc="-5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Head</a:t>
            </a:r>
            <a:endParaRPr sz="2200">
              <a:latin typeface="Times New Roman" panose="02020603050405020304"/>
              <a:cs typeface="Times New Roman" panose="02020603050405020304"/>
            </a:endParaRPr>
          </a:p>
          <a:p>
            <a:pPr marL="355600" marR="6350" indent="-304800">
              <a:lnSpc>
                <a:spcPct val="100000"/>
              </a:lnSpc>
              <a:spcBef>
                <a:spcPts val="410"/>
              </a:spcBef>
              <a:buFont typeface="Arial" panose="020B0604020202020204"/>
              <a:buChar char="•"/>
              <a:tabLst>
                <a:tab pos="354965" algn="l"/>
                <a:tab pos="355600" algn="l"/>
              </a:tabLst>
            </a:pPr>
            <a:r>
              <a:rPr sz="2000" i="1" spc="-5" dirty="0">
                <a:latin typeface="Times New Roman" panose="02020603050405020304"/>
                <a:cs typeface="Times New Roman" panose="02020603050405020304"/>
              </a:rPr>
              <a:t>Read/Write </a:t>
            </a:r>
            <a:r>
              <a:rPr sz="2000" i="1" dirty="0">
                <a:latin typeface="Times New Roman" panose="02020603050405020304"/>
                <a:cs typeface="Times New Roman" panose="02020603050405020304"/>
              </a:rPr>
              <a:t>(R/W) heads, </a:t>
            </a:r>
            <a:r>
              <a:rPr sz="2000" dirty="0">
                <a:latin typeface="Times New Roman" panose="02020603050405020304"/>
                <a:cs typeface="Times New Roman" panose="02020603050405020304"/>
              </a:rPr>
              <a:t>read </a:t>
            </a:r>
            <a:r>
              <a:rPr sz="2000" spc="-5" dirty="0">
                <a:latin typeface="Times New Roman" panose="02020603050405020304"/>
                <a:cs typeface="Times New Roman" panose="02020603050405020304"/>
              </a:rPr>
              <a:t>and write </a:t>
            </a:r>
            <a:r>
              <a:rPr sz="2000" dirty="0">
                <a:latin typeface="Times New Roman" panose="02020603050405020304"/>
                <a:cs typeface="Times New Roman" panose="02020603050405020304"/>
              </a:rPr>
              <a:t>data from or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platters. </a:t>
            </a:r>
            <a:r>
              <a:rPr sz="2000" spc="-5" dirty="0">
                <a:latin typeface="Times New Roman" panose="02020603050405020304"/>
                <a:cs typeface="Times New Roman" panose="02020603050405020304"/>
              </a:rPr>
              <a:t>Drives </a:t>
            </a:r>
            <a:r>
              <a:rPr sz="2000" dirty="0">
                <a:latin typeface="Times New Roman" panose="02020603050405020304"/>
                <a:cs typeface="Times New Roman" panose="02020603050405020304"/>
              </a:rPr>
              <a:t>have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two R/W </a:t>
            </a:r>
            <a:r>
              <a:rPr sz="2000" dirty="0">
                <a:latin typeface="Times New Roman" panose="02020603050405020304"/>
                <a:cs typeface="Times New Roman" panose="02020603050405020304"/>
              </a:rPr>
              <a:t>heads per platter, one for </a:t>
            </a:r>
            <a:r>
              <a:rPr sz="2000" spc="-5" dirty="0">
                <a:latin typeface="Times New Roman" panose="02020603050405020304"/>
                <a:cs typeface="Times New Roman" panose="02020603050405020304"/>
              </a:rPr>
              <a:t>each surface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The R/W </a:t>
            </a:r>
            <a:r>
              <a:rPr sz="2000" dirty="0">
                <a:latin typeface="Times New Roman" panose="02020603050405020304"/>
                <a:cs typeface="Times New Roman" panose="02020603050405020304"/>
              </a:rPr>
              <a:t>head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changes the magnetic </a:t>
            </a:r>
            <a:r>
              <a:rPr sz="2000" dirty="0">
                <a:latin typeface="Times New Roman" panose="02020603050405020304"/>
                <a:cs typeface="Times New Roman" panose="02020603050405020304"/>
              </a:rPr>
              <a:t>polarization on </a:t>
            </a:r>
            <a:r>
              <a:rPr sz="2000" spc="-5" dirty="0">
                <a:latin typeface="Times New Roman" panose="02020603050405020304"/>
                <a:cs typeface="Times New Roman" panose="02020603050405020304"/>
              </a:rPr>
              <a:t>the surface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when writing </a:t>
            </a:r>
            <a:r>
              <a:rPr sz="2000" dirty="0">
                <a:latin typeface="Times New Roman" panose="02020603050405020304"/>
                <a:cs typeface="Times New Roman" panose="02020603050405020304"/>
              </a:rPr>
              <a:t> data.</a:t>
            </a:r>
            <a:endParaRPr sz="2000">
              <a:latin typeface="Times New Roman" panose="02020603050405020304"/>
              <a:cs typeface="Times New Roman" panose="02020603050405020304"/>
            </a:endParaRPr>
          </a:p>
          <a:p>
            <a:pPr marL="355600" marR="62230" indent="-304800">
              <a:lnSpc>
                <a:spcPct val="100000"/>
              </a:lnSpc>
              <a:spcBef>
                <a:spcPts val="410"/>
              </a:spcBef>
              <a:buFont typeface="Arial MT"/>
              <a:buChar char="•"/>
              <a:tabLst>
                <a:tab pos="354965" algn="l"/>
                <a:tab pos="355600" algn="l"/>
              </a:tabLst>
            </a:pPr>
            <a:r>
              <a:rPr sz="2000" spc="-5" dirty="0">
                <a:latin typeface="Times New Roman" panose="02020603050405020304"/>
                <a:cs typeface="Times New Roman" panose="02020603050405020304"/>
              </a:rPr>
              <a:t>While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reading</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head</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detects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magnetic</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polarization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a:t>
            </a:r>
            <a:r>
              <a:rPr sz="2000" spc="-5" dirty="0">
                <a:latin typeface="Times New Roman" panose="02020603050405020304"/>
                <a:cs typeface="Times New Roman" panose="02020603050405020304"/>
              </a:rPr>
              <a:t> 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surface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During </a:t>
            </a:r>
            <a:r>
              <a:rPr sz="2000" dirty="0">
                <a:latin typeface="Times New Roman" panose="02020603050405020304"/>
                <a:cs typeface="Times New Roman" panose="02020603050405020304"/>
              </a:rPr>
              <a:t>reads </a:t>
            </a:r>
            <a:r>
              <a:rPr sz="2000" spc="-5" dirty="0">
                <a:latin typeface="Times New Roman" panose="02020603050405020304"/>
                <a:cs typeface="Times New Roman" panose="02020603050405020304"/>
              </a:rPr>
              <a:t>and writes, the R/W </a:t>
            </a:r>
            <a:r>
              <a:rPr sz="2000" dirty="0">
                <a:latin typeface="Times New Roman" panose="02020603050405020304"/>
                <a:cs typeface="Times New Roman" panose="02020603050405020304"/>
              </a:rPr>
              <a:t>head </a:t>
            </a:r>
            <a:r>
              <a:rPr sz="2000" spc="-5" dirty="0">
                <a:latin typeface="Times New Roman" panose="02020603050405020304"/>
                <a:cs typeface="Times New Roman" panose="02020603050405020304"/>
              </a:rPr>
              <a:t>senses the magnetic </a:t>
            </a:r>
            <a:r>
              <a:rPr sz="2000" dirty="0">
                <a:latin typeface="Times New Roman" panose="02020603050405020304"/>
                <a:cs typeface="Times New Roman" panose="02020603050405020304"/>
              </a:rPr>
              <a:t> polarization</a:t>
            </a:r>
            <a:r>
              <a:rPr sz="2000" spc="-5" dirty="0">
                <a:latin typeface="Times New Roman" panose="02020603050405020304"/>
                <a:cs typeface="Times New Roman" panose="02020603050405020304"/>
              </a:rPr>
              <a:t> and </a:t>
            </a:r>
            <a:r>
              <a:rPr sz="2000" dirty="0">
                <a:latin typeface="Times New Roman" panose="02020603050405020304"/>
                <a:cs typeface="Times New Roman" panose="02020603050405020304"/>
              </a:rPr>
              <a:t>never</a:t>
            </a:r>
            <a:r>
              <a:rPr sz="2000" spc="-5" dirty="0">
                <a:latin typeface="Times New Roman" panose="02020603050405020304"/>
                <a:cs typeface="Times New Roman" panose="02020603050405020304"/>
              </a:rPr>
              <a:t> touches the surface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a:t>
            </a:r>
            <a:endParaRPr sz="2000">
              <a:latin typeface="Times New Roman" panose="02020603050405020304"/>
              <a:cs typeface="Times New Roman" panose="020206030504050203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9" y="1166176"/>
            <a:ext cx="8083550" cy="4883150"/>
          </a:xfrm>
          <a:prstGeom prst="rect">
            <a:avLst/>
          </a:prstGeom>
        </p:spPr>
        <p:txBody>
          <a:bodyPr vert="horz" wrap="square" lIns="0" tIns="12700" rIns="0" bIns="0" rtlCol="0">
            <a:spAutoFit/>
          </a:bodyPr>
          <a:lstStyle/>
          <a:p>
            <a:pPr marL="316865" marR="326390" indent="-304800">
              <a:lnSpc>
                <a:spcPct val="100000"/>
              </a:lnSpc>
              <a:spcBef>
                <a:spcPts val="100"/>
              </a:spcBef>
              <a:buFont typeface="Arial MT"/>
              <a:buChar char="•"/>
              <a:tabLst>
                <a:tab pos="316865" algn="l"/>
                <a:tab pos="317500" algn="l"/>
              </a:tabLst>
            </a:pPr>
            <a:r>
              <a:rPr sz="2000" spc="-5" dirty="0">
                <a:latin typeface="Times New Roman" panose="02020603050405020304"/>
                <a:cs typeface="Times New Roman" panose="02020603050405020304"/>
              </a:rPr>
              <a:t>When the spindle is </a:t>
            </a:r>
            <a:r>
              <a:rPr sz="2000" dirty="0">
                <a:latin typeface="Times New Roman" panose="02020603050405020304"/>
                <a:cs typeface="Times New Roman" panose="02020603050405020304"/>
              </a:rPr>
              <a:t>rotating, </a:t>
            </a:r>
            <a:r>
              <a:rPr sz="2000" spc="-5" dirty="0">
                <a:latin typeface="Times New Roman" panose="02020603050405020304"/>
                <a:cs typeface="Times New Roman" panose="02020603050405020304"/>
              </a:rPr>
              <a:t>there is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microscopic air </a:t>
            </a:r>
            <a:r>
              <a:rPr sz="2000" dirty="0">
                <a:latin typeface="Times New Roman" panose="02020603050405020304"/>
                <a:cs typeface="Times New Roman" panose="02020603050405020304"/>
              </a:rPr>
              <a:t>gap </a:t>
            </a:r>
            <a:r>
              <a:rPr sz="2000" spc="-5" dirty="0">
                <a:latin typeface="Times New Roman" panose="02020603050405020304"/>
                <a:cs typeface="Times New Roman" panose="02020603050405020304"/>
              </a:rPr>
              <a:t>maintained </a:t>
            </a:r>
            <a:r>
              <a:rPr sz="2000" dirty="0">
                <a:latin typeface="Times New Roman" panose="02020603050405020304"/>
                <a:cs typeface="Times New Roman" panose="02020603050405020304"/>
              </a:rPr>
              <a:t> between</a:t>
            </a:r>
            <a:r>
              <a:rPr sz="2000" spc="-5" dirty="0">
                <a:latin typeface="Times New Roman" panose="02020603050405020304"/>
                <a:cs typeface="Times New Roman" panose="02020603050405020304"/>
              </a:rPr>
              <a:t> 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R/W</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heads </a:t>
            </a:r>
            <a:r>
              <a:rPr sz="2000" spc="-5"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platters,</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known </a:t>
            </a:r>
            <a:r>
              <a:rPr sz="2000" spc="-5" dirty="0">
                <a:latin typeface="Times New Roman" panose="02020603050405020304"/>
                <a:cs typeface="Times New Roman" panose="02020603050405020304"/>
              </a:rPr>
              <a:t>as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30"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head</a:t>
            </a:r>
            <a:r>
              <a:rPr sz="2000" i="1" spc="-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ﬂying </a:t>
            </a:r>
            <a:r>
              <a:rPr sz="2000" i="1" spc="-5" dirty="0">
                <a:latin typeface="Times New Roman" panose="02020603050405020304"/>
                <a:cs typeface="Times New Roman" panose="02020603050405020304"/>
              </a:rPr>
              <a:t>height</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a:lnSpc>
                <a:spcPct val="100000"/>
              </a:lnSpc>
              <a:spcBef>
                <a:spcPts val="20"/>
              </a:spcBef>
              <a:buFont typeface="Arial MT"/>
              <a:buChar char="•"/>
            </a:pPr>
            <a:endParaRPr sz="2750">
              <a:latin typeface="Times New Roman" panose="02020603050405020304"/>
              <a:cs typeface="Times New Roman" panose="02020603050405020304"/>
            </a:endParaRPr>
          </a:p>
          <a:p>
            <a:pPr marL="316865" marR="140970" indent="-304800">
              <a:lnSpc>
                <a:spcPct val="100000"/>
              </a:lnSpc>
              <a:buFont typeface="Arial MT"/>
              <a:buChar char="•"/>
              <a:tabLst>
                <a:tab pos="316865" algn="l"/>
                <a:tab pos="317500" algn="l"/>
              </a:tabLst>
            </a:pPr>
            <a:r>
              <a:rPr sz="2000" spc="-5" dirty="0">
                <a:latin typeface="Times New Roman" panose="02020603050405020304"/>
                <a:cs typeface="Times New Roman" panose="02020603050405020304"/>
              </a:rPr>
              <a:t>This air </a:t>
            </a:r>
            <a:r>
              <a:rPr sz="2000" dirty="0">
                <a:latin typeface="Times New Roman" panose="02020603050405020304"/>
                <a:cs typeface="Times New Roman" panose="02020603050405020304"/>
              </a:rPr>
              <a:t>gap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removed </a:t>
            </a:r>
            <a:r>
              <a:rPr sz="2000" spc="-5" dirty="0">
                <a:latin typeface="Times New Roman" panose="02020603050405020304"/>
                <a:cs typeface="Times New Roman" panose="02020603050405020304"/>
              </a:rPr>
              <a:t>when the spindle stops </a:t>
            </a:r>
            <a:r>
              <a:rPr sz="2000" dirty="0">
                <a:latin typeface="Times New Roman" panose="02020603050405020304"/>
                <a:cs typeface="Times New Roman" panose="02020603050405020304"/>
              </a:rPr>
              <a:t>rotating </a:t>
            </a:r>
            <a:r>
              <a:rPr sz="2000" spc="-5" dirty="0">
                <a:latin typeface="Times New Roman" panose="02020603050405020304"/>
                <a:cs typeface="Times New Roman" panose="02020603050405020304"/>
              </a:rPr>
              <a:t>and the R/W </a:t>
            </a:r>
            <a:r>
              <a:rPr sz="2000" dirty="0">
                <a:latin typeface="Times New Roman" panose="02020603050405020304"/>
                <a:cs typeface="Times New Roman" panose="02020603050405020304"/>
              </a:rPr>
              <a:t>head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rests on a </a:t>
            </a:r>
            <a:r>
              <a:rPr sz="2000" spc="-5" dirty="0">
                <a:latin typeface="Times New Roman" panose="02020603050405020304"/>
                <a:cs typeface="Times New Roman" panose="02020603050405020304"/>
              </a:rPr>
              <a:t>special area </a:t>
            </a:r>
            <a:r>
              <a:rPr sz="2000"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near </a:t>
            </a:r>
            <a:r>
              <a:rPr sz="2000" spc="-5" dirty="0">
                <a:latin typeface="Times New Roman" panose="02020603050405020304"/>
                <a:cs typeface="Times New Roman" panose="02020603050405020304"/>
              </a:rPr>
              <a:t>the spindle. This area is called the </a:t>
            </a:r>
            <a:r>
              <a:rPr sz="2000" spc="-484"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landing </a:t>
            </a:r>
            <a:r>
              <a:rPr sz="2000" i="1" dirty="0">
                <a:latin typeface="Times New Roman" panose="02020603050405020304"/>
                <a:cs typeface="Times New Roman" panose="02020603050405020304"/>
              </a:rPr>
              <a:t>zone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landing zone is coated with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lubricant to </a:t>
            </a:r>
            <a:r>
              <a:rPr sz="2000" dirty="0">
                <a:latin typeface="Times New Roman" panose="02020603050405020304"/>
                <a:cs typeface="Times New Roman" panose="02020603050405020304"/>
              </a:rPr>
              <a:t>reduce friction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between</a:t>
            </a:r>
            <a:r>
              <a:rPr sz="2000" spc="-5" dirty="0">
                <a:latin typeface="Times New Roman" panose="02020603050405020304"/>
                <a:cs typeface="Times New Roman" panose="02020603050405020304"/>
              </a:rPr>
              <a:t> the </a:t>
            </a:r>
            <a:r>
              <a:rPr sz="2000" dirty="0">
                <a:latin typeface="Times New Roman" panose="02020603050405020304"/>
                <a:cs typeface="Times New Roman" panose="02020603050405020304"/>
              </a:rPr>
              <a:t>head </a:t>
            </a:r>
            <a:r>
              <a:rPr sz="2000" spc="-5" dirty="0">
                <a:latin typeface="Times New Roman" panose="02020603050405020304"/>
                <a:cs typeface="Times New Roman" panose="02020603050405020304"/>
              </a:rPr>
              <a:t>and 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platter.</a:t>
            </a:r>
            <a:endParaRPr sz="2000">
              <a:latin typeface="Times New Roman" panose="02020603050405020304"/>
              <a:cs typeface="Times New Roman" panose="02020603050405020304"/>
            </a:endParaRPr>
          </a:p>
          <a:p>
            <a:pPr>
              <a:lnSpc>
                <a:spcPct val="100000"/>
              </a:lnSpc>
              <a:spcBef>
                <a:spcPts val="15"/>
              </a:spcBef>
              <a:buFont typeface="Arial MT"/>
              <a:buChar char="•"/>
            </a:pPr>
            <a:endParaRPr sz="2750">
              <a:latin typeface="Times New Roman" panose="02020603050405020304"/>
              <a:cs typeface="Times New Roman" panose="02020603050405020304"/>
            </a:endParaRPr>
          </a:p>
          <a:p>
            <a:pPr marL="316865" marR="5080" indent="-304800">
              <a:lnSpc>
                <a:spcPct val="100000"/>
              </a:lnSpc>
              <a:spcBef>
                <a:spcPts val="5"/>
              </a:spcBef>
              <a:buFont typeface="Arial MT"/>
              <a:buChar char="•"/>
              <a:tabLst>
                <a:tab pos="316865" algn="l"/>
                <a:tab pos="317500" algn="l"/>
              </a:tabLst>
            </a:pPr>
            <a:r>
              <a:rPr sz="2000" spc="-5" dirty="0">
                <a:latin typeface="Times New Roman" panose="02020603050405020304"/>
                <a:cs typeface="Times New Roman" panose="02020603050405020304"/>
              </a:rPr>
              <a:t>The logic </a:t>
            </a:r>
            <a:r>
              <a:rPr sz="2000"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disk drive </a:t>
            </a:r>
            <a:r>
              <a:rPr sz="2000" spc="-5" dirty="0">
                <a:latin typeface="Times New Roman" panose="02020603050405020304"/>
                <a:cs typeface="Times New Roman" panose="02020603050405020304"/>
              </a:rPr>
              <a:t>ensures that </a:t>
            </a:r>
            <a:r>
              <a:rPr sz="2000" dirty="0">
                <a:latin typeface="Times New Roman" panose="02020603050405020304"/>
                <a:cs typeface="Times New Roman" panose="02020603050405020304"/>
              </a:rPr>
              <a:t>heads </a:t>
            </a:r>
            <a:r>
              <a:rPr sz="2000" spc="-5" dirty="0">
                <a:latin typeface="Times New Roman" panose="02020603050405020304"/>
                <a:cs typeface="Times New Roman" panose="02020603050405020304"/>
              </a:rPr>
              <a:t>are moved to the landing zone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before </a:t>
            </a:r>
            <a:r>
              <a:rPr sz="2000" spc="-5" dirty="0">
                <a:latin typeface="Times New Roman" panose="02020603050405020304"/>
                <a:cs typeface="Times New Roman" panose="02020603050405020304"/>
              </a:rPr>
              <a:t>they touch the surface. </a:t>
            </a:r>
            <a:r>
              <a:rPr sz="2000" dirty="0">
                <a:latin typeface="Times New Roman" panose="02020603050405020304"/>
                <a:cs typeface="Times New Roman" panose="02020603050405020304"/>
              </a:rPr>
              <a:t>If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drive </a:t>
            </a:r>
            <a:r>
              <a:rPr sz="2000" spc="-5" dirty="0">
                <a:latin typeface="Times New Roman" panose="02020603050405020304"/>
                <a:cs typeface="Times New Roman" panose="02020603050405020304"/>
              </a:rPr>
              <a:t>malfunctions and the R/W </a:t>
            </a:r>
            <a:r>
              <a:rPr sz="2000" dirty="0">
                <a:latin typeface="Times New Roman" panose="02020603050405020304"/>
                <a:cs typeface="Times New Roman" panose="02020603050405020304"/>
              </a:rPr>
              <a:t>head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accidentally touches the surface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outside </a:t>
            </a:r>
            <a:r>
              <a:rPr sz="2000" spc="-5" dirty="0">
                <a:latin typeface="Times New Roman" panose="02020603050405020304"/>
                <a:cs typeface="Times New Roman" panose="02020603050405020304"/>
              </a:rPr>
              <a:t>the landing zone,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head</a:t>
            </a:r>
            <a:r>
              <a:rPr sz="2000" i="1" spc="-5" dirty="0">
                <a:latin typeface="Times New Roman" panose="02020603050405020304"/>
                <a:cs typeface="Times New Roman" panose="02020603050405020304"/>
              </a:rPr>
              <a:t> crash</a:t>
            </a:r>
            <a:r>
              <a:rPr sz="2000" i="1"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occurs.</a:t>
            </a:r>
            <a:endParaRPr sz="2000">
              <a:latin typeface="Times New Roman" panose="02020603050405020304"/>
              <a:cs typeface="Times New Roman" panose="02020603050405020304"/>
            </a:endParaRPr>
          </a:p>
          <a:p>
            <a:pPr>
              <a:lnSpc>
                <a:spcPct val="100000"/>
              </a:lnSpc>
              <a:spcBef>
                <a:spcPts val="50"/>
              </a:spcBef>
              <a:buFont typeface="Arial MT"/>
              <a:buChar char="•"/>
            </a:pPr>
            <a:endParaRPr sz="2800">
              <a:latin typeface="Times New Roman" panose="02020603050405020304"/>
              <a:cs typeface="Times New Roman" panose="02020603050405020304"/>
            </a:endParaRPr>
          </a:p>
          <a:p>
            <a:pPr marL="316865" marR="172085" indent="-304800">
              <a:lnSpc>
                <a:spcPts val="2380"/>
              </a:lnSpc>
              <a:buFont typeface="Arial MT"/>
              <a:buChar char="•"/>
              <a:tabLst>
                <a:tab pos="316865" algn="l"/>
                <a:tab pos="317500" algn="l"/>
              </a:tabLst>
            </a:pPr>
            <a:r>
              <a:rPr sz="2000" dirty="0">
                <a:latin typeface="Times New Roman" panose="02020603050405020304"/>
                <a:cs typeface="Times New Roman" panose="02020603050405020304"/>
              </a:rPr>
              <a:t>In a head </a:t>
            </a:r>
            <a:r>
              <a:rPr sz="2000" spc="-5" dirty="0">
                <a:latin typeface="Times New Roman" panose="02020603050405020304"/>
                <a:cs typeface="Times New Roman" panose="02020603050405020304"/>
              </a:rPr>
              <a:t>crash, the magnetic coating </a:t>
            </a:r>
            <a:r>
              <a:rPr sz="2000"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a:t>
            </a:r>
            <a:r>
              <a:rPr sz="2000" spc="-5" dirty="0">
                <a:latin typeface="Times New Roman" panose="02020603050405020304"/>
                <a:cs typeface="Times New Roman" panose="02020603050405020304"/>
              </a:rPr>
              <a:t>is scratched and may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cause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damage</a:t>
            </a:r>
            <a:r>
              <a:rPr sz="2000" spc="-5" dirty="0">
                <a:latin typeface="Times New Roman" panose="02020603050405020304"/>
                <a:cs typeface="Times New Roman" panose="02020603050405020304"/>
              </a:rPr>
              <a:t> to</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R/W</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head.</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head</a:t>
            </a:r>
            <a:r>
              <a:rPr sz="2000" spc="-5" dirty="0">
                <a:latin typeface="Times New Roman" panose="02020603050405020304"/>
                <a:cs typeface="Times New Roman" panose="02020603050405020304"/>
              </a:rPr>
              <a:t> crash</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generally</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results</a:t>
            </a:r>
            <a:r>
              <a:rPr sz="2000" spc="-5" dirty="0">
                <a:latin typeface="Times New Roman" panose="02020603050405020304"/>
                <a:cs typeface="Times New Roman" panose="02020603050405020304"/>
              </a:rPr>
              <a:t> in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loss.</a:t>
            </a:r>
            <a:endParaRPr sz="2000">
              <a:latin typeface="Times New Roman" panose="02020603050405020304"/>
              <a:cs typeface="Times New Roman" panose="020206030504050203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1761"/>
            <a:ext cx="294195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Actuator</a:t>
            </a:r>
            <a:r>
              <a:rPr sz="2200" spc="-45" dirty="0">
                <a:solidFill>
                  <a:srgbClr val="000000"/>
                </a:solidFill>
              </a:rPr>
              <a:t> </a:t>
            </a:r>
            <a:r>
              <a:rPr sz="2200" spc="-5" dirty="0">
                <a:solidFill>
                  <a:srgbClr val="000000"/>
                </a:solidFill>
              </a:rPr>
              <a:t>Arm</a:t>
            </a:r>
            <a:r>
              <a:rPr sz="2200" spc="-45" dirty="0">
                <a:solidFill>
                  <a:srgbClr val="000000"/>
                </a:solidFill>
              </a:rPr>
              <a:t> </a:t>
            </a:r>
            <a:r>
              <a:rPr sz="2200" spc="-5" dirty="0">
                <a:solidFill>
                  <a:srgbClr val="000000"/>
                </a:solidFill>
              </a:rPr>
              <a:t>Assembly</a:t>
            </a:r>
            <a:endParaRPr sz="2200"/>
          </a:p>
        </p:txBody>
      </p:sp>
      <p:sp>
        <p:nvSpPr>
          <p:cNvPr id="3" name="object 3"/>
          <p:cNvSpPr txBox="1"/>
          <p:nvPr/>
        </p:nvSpPr>
        <p:spPr>
          <a:xfrm>
            <a:off x="490190" y="1025080"/>
            <a:ext cx="7918450" cy="2273300"/>
          </a:xfrm>
          <a:prstGeom prst="rect">
            <a:avLst/>
          </a:prstGeom>
        </p:spPr>
        <p:txBody>
          <a:bodyPr vert="horz" wrap="square" lIns="0" tIns="13335" rIns="0" bIns="0" rtlCol="0">
            <a:spAutoFit/>
          </a:bodyPr>
          <a:lstStyle/>
          <a:p>
            <a:pPr marL="309880" marR="5080" indent="-297815" algn="just">
              <a:lnSpc>
                <a:spcPct val="100000"/>
              </a:lnSpc>
              <a:spcBef>
                <a:spcPts val="105"/>
              </a:spcBef>
              <a:buFont typeface="Arial MT"/>
              <a:buChar char="•"/>
              <a:tabLst>
                <a:tab pos="310515" algn="l"/>
              </a:tabLst>
            </a:pPr>
            <a:r>
              <a:rPr sz="2400" spc="-5" dirty="0">
                <a:latin typeface="Times New Roman" panose="02020603050405020304"/>
                <a:cs typeface="Times New Roman" panose="02020603050405020304"/>
              </a:rPr>
              <a:t>R/W </a:t>
            </a:r>
            <a:r>
              <a:rPr sz="2400" dirty="0">
                <a:latin typeface="Times New Roman" panose="02020603050405020304"/>
                <a:cs typeface="Times New Roman" panose="02020603050405020304"/>
              </a:rPr>
              <a:t>heads </a:t>
            </a:r>
            <a:r>
              <a:rPr sz="2400" spc="-5" dirty="0">
                <a:latin typeface="Times New Roman" panose="02020603050405020304"/>
                <a:cs typeface="Times New Roman" panose="02020603050405020304"/>
              </a:rPr>
              <a:t>are mounted </a:t>
            </a:r>
            <a:r>
              <a:rPr sz="2400" dirty="0">
                <a:latin typeface="Times New Roman" panose="02020603050405020304"/>
                <a:cs typeface="Times New Roman" panose="02020603050405020304"/>
              </a:rPr>
              <a:t>on </a:t>
            </a:r>
            <a:r>
              <a:rPr sz="2400" spc="-5" dirty="0">
                <a:latin typeface="Times New Roman" panose="02020603050405020304"/>
                <a:cs typeface="Times New Roman" panose="02020603050405020304"/>
              </a:rPr>
              <a:t>the </a:t>
            </a:r>
            <a:r>
              <a:rPr sz="2400" i="1" dirty="0">
                <a:latin typeface="Times New Roman" panose="02020603050405020304"/>
                <a:cs typeface="Times New Roman" panose="02020603050405020304"/>
              </a:rPr>
              <a:t>actuator arm assembly</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which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positions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R/W</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head</a:t>
            </a:r>
            <a:r>
              <a:rPr sz="2400" spc="-5" dirty="0">
                <a:latin typeface="Times New Roman" panose="02020603050405020304"/>
                <a:cs typeface="Times New Roman" panose="02020603050405020304"/>
              </a:rPr>
              <a:t> at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location</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5" dirty="0">
                <a:latin typeface="Times New Roman" panose="02020603050405020304"/>
                <a:cs typeface="Times New Roman" panose="02020603050405020304"/>
              </a:rPr>
              <a:t> 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platter</a:t>
            </a:r>
            <a:r>
              <a:rPr sz="2400" spc="-5" dirty="0">
                <a:latin typeface="Times New Roman" panose="02020603050405020304"/>
                <a:cs typeface="Times New Roman" panose="02020603050405020304"/>
              </a:rPr>
              <a:t> where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 </a:t>
            </a:r>
            <a:r>
              <a:rPr sz="2400" spc="-590"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needs </a:t>
            </a:r>
            <a:r>
              <a:rPr sz="2400" spc="-5" dirty="0">
                <a:latin typeface="Times New Roman" panose="02020603050405020304"/>
                <a:cs typeface="Times New Roman" panose="02020603050405020304"/>
              </a:rPr>
              <a:t>to </a:t>
            </a:r>
            <a:r>
              <a:rPr sz="2400" dirty="0">
                <a:latin typeface="Times New Roman" panose="02020603050405020304"/>
                <a:cs typeface="Times New Roman" panose="02020603050405020304"/>
              </a:rPr>
              <a:t>be</a:t>
            </a:r>
            <a:r>
              <a:rPr sz="2400" spc="-5" dirty="0">
                <a:latin typeface="Times New Roman" panose="02020603050405020304"/>
                <a:cs typeface="Times New Roman" panose="02020603050405020304"/>
              </a:rPr>
              <a:t> written </a:t>
            </a:r>
            <a:r>
              <a:rPr sz="2400" dirty="0">
                <a:latin typeface="Times New Roman" panose="02020603050405020304"/>
                <a:cs typeface="Times New Roman" panose="02020603050405020304"/>
              </a:rPr>
              <a:t>or read</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309880" marR="266700" indent="-297815">
              <a:lnSpc>
                <a:spcPct val="100000"/>
              </a:lnSpc>
              <a:spcBef>
                <a:spcPts val="460"/>
              </a:spcBef>
              <a:buFont typeface="Arial MT"/>
              <a:buChar char="•"/>
              <a:tabLst>
                <a:tab pos="309245" algn="l"/>
                <a:tab pos="310515" algn="l"/>
              </a:tabLst>
            </a:pP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R/W</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heads</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for</a:t>
            </a:r>
            <a:r>
              <a:rPr sz="2400" spc="-5" dirty="0">
                <a:latin typeface="Times New Roman" panose="02020603050405020304"/>
                <a:cs typeface="Times New Roman" panose="02020603050405020304"/>
              </a:rPr>
              <a:t> all</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platters</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drive</a:t>
            </a:r>
            <a:r>
              <a:rPr sz="2400" spc="-5" dirty="0">
                <a:latin typeface="Times New Roman" panose="02020603050405020304"/>
                <a:cs typeface="Times New Roman" panose="02020603050405020304"/>
              </a:rPr>
              <a:t> are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attached</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one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actuator arm assembly and move across the </a:t>
            </a:r>
            <a:r>
              <a:rPr sz="2400" dirty="0">
                <a:latin typeface="Times New Roman" panose="02020603050405020304"/>
                <a:cs typeface="Times New Roman" panose="02020603050405020304"/>
              </a:rPr>
              <a:t>platters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simultaneously.</a:t>
            </a:r>
            <a:endParaRPr sz="24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209800" y="3762375"/>
            <a:ext cx="4571999" cy="260032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04938"/>
            <a:ext cx="2832100"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Drive</a:t>
            </a:r>
            <a:r>
              <a:rPr sz="2200" spc="-45" dirty="0">
                <a:solidFill>
                  <a:srgbClr val="000000"/>
                </a:solidFill>
              </a:rPr>
              <a:t> </a:t>
            </a:r>
            <a:r>
              <a:rPr sz="2200" spc="-5" dirty="0">
                <a:solidFill>
                  <a:srgbClr val="000000"/>
                </a:solidFill>
              </a:rPr>
              <a:t>Controller</a:t>
            </a:r>
            <a:r>
              <a:rPr sz="2200" spc="-45" dirty="0">
                <a:solidFill>
                  <a:srgbClr val="000000"/>
                </a:solidFill>
              </a:rPr>
              <a:t> </a:t>
            </a:r>
            <a:r>
              <a:rPr sz="2200" spc="-5" dirty="0">
                <a:solidFill>
                  <a:srgbClr val="000000"/>
                </a:solidFill>
              </a:rPr>
              <a:t>Board</a:t>
            </a:r>
            <a:endParaRPr sz="2200"/>
          </a:p>
        </p:txBody>
      </p:sp>
      <p:sp>
        <p:nvSpPr>
          <p:cNvPr id="3" name="object 3"/>
          <p:cNvSpPr txBox="1"/>
          <p:nvPr/>
        </p:nvSpPr>
        <p:spPr>
          <a:xfrm>
            <a:off x="444500" y="963993"/>
            <a:ext cx="8227059" cy="5258435"/>
          </a:xfrm>
          <a:prstGeom prst="rect">
            <a:avLst/>
          </a:prstGeom>
        </p:spPr>
        <p:txBody>
          <a:bodyPr vert="horz" wrap="square" lIns="0" tIns="42545" rIns="0" bIns="0" rtlCol="0">
            <a:spAutoFit/>
          </a:bodyPr>
          <a:lstStyle/>
          <a:p>
            <a:pPr marL="355600" marR="528320" indent="-304800">
              <a:lnSpc>
                <a:spcPct val="90000"/>
              </a:lnSpc>
              <a:spcBef>
                <a:spcPts val="335"/>
              </a:spcBef>
              <a:buFont typeface="Arial MT"/>
              <a:buChar char="•"/>
              <a:tabLst>
                <a:tab pos="354965" algn="l"/>
                <a:tab pos="355600" algn="l"/>
              </a:tabLst>
            </a:pP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controller</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printed</a:t>
            </a:r>
            <a:r>
              <a:rPr sz="2000" spc="-5" dirty="0">
                <a:latin typeface="Times New Roman" panose="02020603050405020304"/>
                <a:cs typeface="Times New Roman" panose="02020603050405020304"/>
              </a:rPr>
              <a:t> circuit</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board,</a:t>
            </a:r>
            <a:r>
              <a:rPr sz="2000" spc="-5" dirty="0">
                <a:latin typeface="Times New Roman" panose="02020603050405020304"/>
                <a:cs typeface="Times New Roman" panose="02020603050405020304"/>
              </a:rPr>
              <a:t> mounted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bottom</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disk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drive. It </a:t>
            </a:r>
            <a:r>
              <a:rPr sz="2000" spc="-5" dirty="0">
                <a:latin typeface="Times New Roman" panose="02020603050405020304"/>
                <a:cs typeface="Times New Roman" panose="02020603050405020304"/>
              </a:rPr>
              <a:t>consists </a:t>
            </a:r>
            <a:r>
              <a:rPr sz="2000" dirty="0">
                <a:latin typeface="Times New Roman" panose="02020603050405020304"/>
                <a:cs typeface="Times New Roman" panose="02020603050405020304"/>
              </a:rPr>
              <a:t>of a </a:t>
            </a:r>
            <a:r>
              <a:rPr sz="2000" spc="-5" dirty="0">
                <a:latin typeface="Times New Roman" panose="02020603050405020304"/>
                <a:cs typeface="Times New Roman" panose="02020603050405020304"/>
              </a:rPr>
              <a:t>microprocessor, internal memory, circuitry, and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ﬁrmware.</a:t>
            </a:r>
            <a:endParaRPr sz="2000">
              <a:latin typeface="Times New Roman" panose="02020603050405020304"/>
              <a:cs typeface="Times New Roman" panose="02020603050405020304"/>
            </a:endParaRPr>
          </a:p>
          <a:p>
            <a:pPr marL="355600" marR="326390" indent="-304800">
              <a:lnSpc>
                <a:spcPts val="2150"/>
              </a:lnSpc>
              <a:spcBef>
                <a:spcPts val="455"/>
              </a:spcBef>
              <a:buFont typeface="Arial MT"/>
              <a:buChar char="•"/>
              <a:tabLst>
                <a:tab pos="354965" algn="l"/>
                <a:tab pos="355600" algn="l"/>
              </a:tabLst>
            </a:pPr>
            <a:r>
              <a:rPr sz="2000" spc="-5" dirty="0">
                <a:latin typeface="Times New Roman" panose="02020603050405020304"/>
                <a:cs typeface="Times New Roman" panose="02020603050405020304"/>
              </a:rPr>
              <a:t>The ﬁrmware controls the </a:t>
            </a:r>
            <a:r>
              <a:rPr sz="2000" dirty="0">
                <a:latin typeface="Times New Roman" panose="02020603050405020304"/>
                <a:cs typeface="Times New Roman" panose="02020603050405020304"/>
              </a:rPr>
              <a:t>power </a:t>
            </a:r>
            <a:r>
              <a:rPr sz="2000" spc="-5" dirty="0">
                <a:latin typeface="Times New Roman" panose="02020603050405020304"/>
                <a:cs typeface="Times New Roman" panose="02020603050405020304"/>
              </a:rPr>
              <a:t>to the spindle motor and the speed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motor.</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It</a:t>
            </a:r>
            <a:r>
              <a:rPr sz="2000" spc="-5" dirty="0">
                <a:latin typeface="Times New Roman" panose="02020603050405020304"/>
                <a:cs typeface="Times New Roman" panose="02020603050405020304"/>
              </a:rPr>
              <a:t> also</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manages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communication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between</a:t>
            </a:r>
            <a:r>
              <a:rPr sz="2000" spc="-5" dirty="0">
                <a:latin typeface="Times New Roman" panose="02020603050405020304"/>
                <a:cs typeface="Times New Roman" panose="02020603050405020304"/>
              </a:rPr>
              <a:t> 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drive</a:t>
            </a:r>
            <a:r>
              <a:rPr sz="2000" spc="-5" dirty="0">
                <a:latin typeface="Times New Roman" panose="02020603050405020304"/>
                <a:cs typeface="Times New Roman" panose="02020603050405020304"/>
              </a:rPr>
              <a:t> 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host.</a:t>
            </a:r>
            <a:endParaRPr sz="2000">
              <a:latin typeface="Times New Roman" panose="02020603050405020304"/>
              <a:cs typeface="Times New Roman" panose="02020603050405020304"/>
            </a:endParaRPr>
          </a:p>
          <a:p>
            <a:pPr marL="355600" marR="223520" indent="-304800">
              <a:lnSpc>
                <a:spcPct val="94000"/>
              </a:lnSpc>
              <a:spcBef>
                <a:spcPts val="320"/>
              </a:spcBef>
              <a:buFont typeface="Arial MT"/>
              <a:buChar char="•"/>
              <a:tabLst>
                <a:tab pos="354965" algn="l"/>
                <a:tab pos="355600" algn="l"/>
              </a:tabLst>
            </a:pPr>
            <a:r>
              <a:rPr sz="2000" dirty="0">
                <a:latin typeface="Times New Roman" panose="02020603050405020304"/>
                <a:cs typeface="Times New Roman" panose="02020603050405020304"/>
              </a:rPr>
              <a:t>In </a:t>
            </a:r>
            <a:r>
              <a:rPr sz="2000" spc="-5" dirty="0">
                <a:latin typeface="Times New Roman" panose="02020603050405020304"/>
                <a:cs typeface="Times New Roman" panose="02020603050405020304"/>
              </a:rPr>
              <a:t>addition, it controls the R/W </a:t>
            </a:r>
            <a:r>
              <a:rPr sz="2000" dirty="0">
                <a:latin typeface="Times New Roman" panose="02020603050405020304"/>
                <a:cs typeface="Times New Roman" panose="02020603050405020304"/>
              </a:rPr>
              <a:t>operations by </a:t>
            </a:r>
            <a:r>
              <a:rPr sz="2000" spc="-5" dirty="0">
                <a:latin typeface="Times New Roman" panose="02020603050405020304"/>
                <a:cs typeface="Times New Roman" panose="02020603050405020304"/>
              </a:rPr>
              <a:t>moving</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actuator arm and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switching </a:t>
            </a:r>
            <a:r>
              <a:rPr sz="2000" dirty="0">
                <a:latin typeface="Times New Roman" panose="02020603050405020304"/>
                <a:cs typeface="Times New Roman" panose="02020603050405020304"/>
              </a:rPr>
              <a:t>between different </a:t>
            </a:r>
            <a:r>
              <a:rPr sz="2000" spc="-5" dirty="0">
                <a:latin typeface="Times New Roman" panose="02020603050405020304"/>
                <a:cs typeface="Times New Roman" panose="02020603050405020304"/>
              </a:rPr>
              <a:t>R/W </a:t>
            </a:r>
            <a:r>
              <a:rPr sz="2000" dirty="0">
                <a:latin typeface="Times New Roman" panose="02020603050405020304"/>
                <a:cs typeface="Times New Roman" panose="02020603050405020304"/>
              </a:rPr>
              <a:t>heads,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performs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optimization of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access.</a:t>
            </a:r>
            <a:endParaRPr sz="2000">
              <a:latin typeface="Times New Roman" panose="02020603050405020304"/>
              <a:cs typeface="Times New Roman" panose="02020603050405020304"/>
            </a:endParaRPr>
          </a:p>
          <a:p>
            <a:pPr marL="12700">
              <a:lnSpc>
                <a:spcPct val="100000"/>
              </a:lnSpc>
              <a:spcBef>
                <a:spcPts val="240"/>
              </a:spcBef>
            </a:pPr>
            <a:r>
              <a:rPr sz="2200" b="1" spc="-5" dirty="0">
                <a:latin typeface="Times New Roman" panose="02020603050405020304"/>
                <a:cs typeface="Times New Roman" panose="02020603050405020304"/>
              </a:rPr>
              <a:t>Physical</a:t>
            </a:r>
            <a:r>
              <a:rPr sz="2200" b="1" spc="-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Disk</a:t>
            </a:r>
            <a:r>
              <a:rPr sz="2200" b="1" spc="-3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Structure</a:t>
            </a:r>
            <a:endParaRPr sz="2200">
              <a:latin typeface="Times New Roman" panose="02020603050405020304"/>
              <a:cs typeface="Times New Roman" panose="02020603050405020304"/>
            </a:endParaRPr>
          </a:p>
          <a:p>
            <a:pPr marL="355600" marR="5080" indent="-297815">
              <a:lnSpc>
                <a:spcPct val="91000"/>
              </a:lnSpc>
              <a:spcBef>
                <a:spcPts val="495"/>
              </a:spcBef>
              <a:buFont typeface="Arial MT"/>
              <a:buChar char="•"/>
              <a:tabLst>
                <a:tab pos="354965" algn="l"/>
                <a:tab pos="355600" algn="l"/>
              </a:tabLst>
            </a:pPr>
            <a:r>
              <a:rPr sz="2400" spc="-5" dirty="0">
                <a:latin typeface="Times New Roman" panose="02020603050405020304"/>
                <a:cs typeface="Times New Roman" panose="02020603050405020304"/>
              </a:rPr>
              <a:t>Data </a:t>
            </a:r>
            <a:r>
              <a:rPr sz="2400" dirty="0">
                <a:latin typeface="Times New Roman" panose="02020603050405020304"/>
                <a:cs typeface="Times New Roman" panose="02020603050405020304"/>
              </a:rPr>
              <a:t>on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disk </a:t>
            </a:r>
            <a:r>
              <a:rPr sz="2400" spc="-5" dirty="0">
                <a:latin typeface="Times New Roman" panose="02020603050405020304"/>
                <a:cs typeface="Times New Roman" panose="02020603050405020304"/>
              </a:rPr>
              <a:t>is </a:t>
            </a:r>
            <a:r>
              <a:rPr sz="2400" dirty="0">
                <a:latin typeface="Times New Roman" panose="02020603050405020304"/>
                <a:cs typeface="Times New Roman" panose="02020603050405020304"/>
              </a:rPr>
              <a:t>recorded on </a:t>
            </a:r>
            <a:r>
              <a:rPr sz="2400" i="1" spc="-5" dirty="0">
                <a:latin typeface="Times New Roman" panose="02020603050405020304"/>
                <a:cs typeface="Times New Roman" panose="02020603050405020304"/>
              </a:rPr>
              <a:t>tracks</a:t>
            </a:r>
            <a:r>
              <a:rPr sz="2400" spc="-5" dirty="0">
                <a:latin typeface="Times New Roman" panose="02020603050405020304"/>
                <a:cs typeface="Times New Roman" panose="02020603050405020304"/>
              </a:rPr>
              <a:t>, which are concentric </a:t>
            </a:r>
            <a:r>
              <a:rPr sz="2400" dirty="0">
                <a:latin typeface="Times New Roman" panose="02020603050405020304"/>
                <a:cs typeface="Times New Roman" panose="02020603050405020304"/>
              </a:rPr>
              <a:t> rings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5" dirty="0">
                <a:latin typeface="Times New Roman" panose="02020603050405020304"/>
                <a:cs typeface="Times New Roman" panose="02020603050405020304"/>
              </a:rPr>
              <a:t> 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platter</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around</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spindle,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tracks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numbered,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starting</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from</a:t>
            </a:r>
            <a:r>
              <a:rPr sz="2400" spc="-5" dirty="0">
                <a:latin typeface="Times New Roman" panose="02020603050405020304"/>
                <a:cs typeface="Times New Roman" panose="02020603050405020304"/>
              </a:rPr>
              <a:t> zero, </a:t>
            </a:r>
            <a:r>
              <a:rPr sz="2400" dirty="0">
                <a:latin typeface="Times New Roman" panose="02020603050405020304"/>
                <a:cs typeface="Times New Roman" panose="02020603050405020304"/>
              </a:rPr>
              <a:t>from</a:t>
            </a:r>
            <a:r>
              <a:rPr sz="2400" spc="-5" dirty="0">
                <a:latin typeface="Times New Roman" panose="02020603050405020304"/>
                <a:cs typeface="Times New Roman" panose="02020603050405020304"/>
              </a:rPr>
              <a:t> the </a:t>
            </a:r>
            <a:r>
              <a:rPr sz="2400" dirty="0">
                <a:latin typeface="Times New Roman" panose="02020603050405020304"/>
                <a:cs typeface="Times New Roman" panose="02020603050405020304"/>
              </a:rPr>
              <a:t>outer</a:t>
            </a:r>
            <a:r>
              <a:rPr sz="2400" spc="-5" dirty="0">
                <a:latin typeface="Times New Roman" panose="02020603050405020304"/>
                <a:cs typeface="Times New Roman" panose="02020603050405020304"/>
              </a:rPr>
              <a:t> edge </a:t>
            </a:r>
            <a:r>
              <a:rPr sz="2400" dirty="0">
                <a:latin typeface="Times New Roman" panose="02020603050405020304"/>
                <a:cs typeface="Times New Roman" panose="02020603050405020304"/>
              </a:rPr>
              <a:t>of</a:t>
            </a:r>
            <a:r>
              <a:rPr sz="2400" spc="-5" dirty="0">
                <a:latin typeface="Times New Roman" panose="02020603050405020304"/>
                <a:cs typeface="Times New Roman" panose="02020603050405020304"/>
              </a:rPr>
              <a:t> the </a:t>
            </a:r>
            <a:r>
              <a:rPr sz="2400" dirty="0">
                <a:latin typeface="Times New Roman" panose="02020603050405020304"/>
                <a:cs typeface="Times New Roman" panose="02020603050405020304"/>
              </a:rPr>
              <a:t>platter.</a:t>
            </a:r>
            <a:endParaRPr sz="2400">
              <a:latin typeface="Times New Roman" panose="02020603050405020304"/>
              <a:cs typeface="Times New Roman" panose="02020603050405020304"/>
            </a:endParaRPr>
          </a:p>
          <a:p>
            <a:pPr marL="355600" marR="65405" indent="-297815">
              <a:lnSpc>
                <a:spcPts val="2590"/>
              </a:lnSpc>
              <a:spcBef>
                <a:spcPts val="550"/>
              </a:spcBef>
              <a:buFont typeface="Arial MT"/>
              <a:buChar char="•"/>
              <a:tabLst>
                <a:tab pos="354965" algn="l"/>
                <a:tab pos="355600" algn="l"/>
              </a:tabLst>
            </a:pP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number</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5"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tracks</a:t>
            </a:r>
            <a:r>
              <a:rPr sz="2400" i="1" spc="-10" dirty="0">
                <a:latin typeface="Times New Roman" panose="02020603050405020304"/>
                <a:cs typeface="Times New Roman" panose="02020603050405020304"/>
              </a:rPr>
              <a:t> </a:t>
            </a:r>
            <a:r>
              <a:rPr sz="2400" i="1" dirty="0">
                <a:latin typeface="Times New Roman" panose="02020603050405020304"/>
                <a:cs typeface="Times New Roman" panose="02020603050405020304"/>
              </a:rPr>
              <a:t>per</a:t>
            </a:r>
            <a:r>
              <a:rPr sz="2400" i="1" spc="-5" dirty="0">
                <a:latin typeface="Times New Roman" panose="02020603050405020304"/>
                <a:cs typeface="Times New Roman" panose="02020603050405020304"/>
              </a:rPr>
              <a:t> inch</a:t>
            </a:r>
            <a:r>
              <a:rPr sz="2400" i="1"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(TPI)</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5" dirty="0">
                <a:latin typeface="Times New Roman" panose="02020603050405020304"/>
                <a:cs typeface="Times New Roman" panose="02020603050405020304"/>
              </a:rPr>
              <a:t> 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platter</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(or</a:t>
            </a:r>
            <a:r>
              <a:rPr sz="2400" spc="-5" dirty="0">
                <a:latin typeface="Times New Roman" panose="02020603050405020304"/>
                <a:cs typeface="Times New Roman" panose="02020603050405020304"/>
              </a:rPr>
              <a:t> the</a:t>
            </a:r>
            <a:r>
              <a:rPr sz="2400" spc="15"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track </a:t>
            </a:r>
            <a:r>
              <a:rPr sz="2400" i="1" dirty="0">
                <a:latin typeface="Times New Roman" panose="02020603050405020304"/>
                <a:cs typeface="Times New Roman" panose="02020603050405020304"/>
              </a:rPr>
              <a:t> density</a:t>
            </a:r>
            <a:r>
              <a:rPr sz="2400" dirty="0">
                <a:latin typeface="Times New Roman" panose="02020603050405020304"/>
                <a:cs typeface="Times New Roman" panose="02020603050405020304"/>
              </a:rPr>
              <a: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measures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how</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tightly</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tracks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packed</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platter.</a:t>
            </a:r>
            <a:endParaRPr sz="2400">
              <a:latin typeface="Times New Roman" panose="02020603050405020304"/>
              <a:cs typeface="Times New Roman" panose="02020603050405020304"/>
            </a:endParaRPr>
          </a:p>
          <a:p>
            <a:pPr marL="355600" marR="186690" indent="-297815">
              <a:lnSpc>
                <a:spcPts val="2600"/>
              </a:lnSpc>
              <a:spcBef>
                <a:spcPts val="515"/>
              </a:spcBef>
              <a:buFont typeface="Arial MT"/>
              <a:buChar char="•"/>
              <a:tabLst>
                <a:tab pos="354965" algn="l"/>
                <a:tab pos="355600" algn="l"/>
              </a:tabLst>
            </a:pPr>
            <a:r>
              <a:rPr sz="2400" spc="-5" dirty="0">
                <a:latin typeface="Times New Roman" panose="02020603050405020304"/>
                <a:cs typeface="Times New Roman" panose="02020603050405020304"/>
              </a:rPr>
              <a:t>Each</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track</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divided</a:t>
            </a:r>
            <a:r>
              <a:rPr sz="2400" spc="-5" dirty="0">
                <a:latin typeface="Times New Roman" panose="02020603050405020304"/>
                <a:cs typeface="Times New Roman" panose="02020603050405020304"/>
              </a:rPr>
              <a:t> into</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smaller</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units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called</a:t>
            </a:r>
            <a:r>
              <a:rPr sz="2400" spc="80"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sectors</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sector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smallest,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individually</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addressable </a:t>
            </a:r>
            <a:r>
              <a:rPr sz="2400" dirty="0">
                <a:latin typeface="Times New Roman" panose="02020603050405020304"/>
                <a:cs typeface="Times New Roman" panose="02020603050405020304"/>
              </a:rPr>
              <a:t>unit</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5" dirty="0">
                <a:latin typeface="Times New Roman" panose="02020603050405020304"/>
                <a:cs typeface="Times New Roman" panose="02020603050405020304"/>
              </a:rPr>
              <a:t> storage.</a:t>
            </a:r>
            <a:endParaRPr sz="240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57123"/>
            <a:ext cx="168338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Types</a:t>
            </a:r>
            <a:r>
              <a:rPr sz="2200" spc="-50" dirty="0">
                <a:solidFill>
                  <a:srgbClr val="000000"/>
                </a:solidFill>
              </a:rPr>
              <a:t> </a:t>
            </a:r>
            <a:r>
              <a:rPr sz="2200" dirty="0">
                <a:solidFill>
                  <a:srgbClr val="000000"/>
                </a:solidFill>
              </a:rPr>
              <a:t>of</a:t>
            </a:r>
            <a:r>
              <a:rPr sz="2200" spc="-45" dirty="0">
                <a:solidFill>
                  <a:srgbClr val="000000"/>
                </a:solidFill>
              </a:rPr>
              <a:t> </a:t>
            </a:r>
            <a:r>
              <a:rPr sz="2200" spc="-5" dirty="0">
                <a:solidFill>
                  <a:srgbClr val="000000"/>
                </a:solidFill>
              </a:rPr>
              <a:t>Data</a:t>
            </a:r>
            <a:endParaRPr sz="2200"/>
          </a:p>
        </p:txBody>
      </p:sp>
      <p:sp>
        <p:nvSpPr>
          <p:cNvPr id="3" name="object 3"/>
          <p:cNvSpPr txBox="1"/>
          <p:nvPr/>
        </p:nvSpPr>
        <p:spPr>
          <a:xfrm>
            <a:off x="478767" y="772541"/>
            <a:ext cx="8437245" cy="3353435"/>
          </a:xfrm>
          <a:prstGeom prst="rect">
            <a:avLst/>
          </a:prstGeom>
        </p:spPr>
        <p:txBody>
          <a:bodyPr vert="horz" wrap="square" lIns="0" tIns="13970" rIns="0" bIns="0" rtlCol="0">
            <a:spAutoFit/>
          </a:bodyPr>
          <a:lstStyle/>
          <a:p>
            <a:pPr marL="321310" marR="5080" indent="-309245" algn="just">
              <a:lnSpc>
                <a:spcPct val="150000"/>
              </a:lnSpc>
              <a:spcBef>
                <a:spcPts val="110"/>
              </a:spcBef>
              <a:buFont typeface="Arial MT"/>
              <a:buChar char="•"/>
              <a:tabLst>
                <a:tab pos="321945" algn="l"/>
              </a:tabLst>
            </a:pPr>
            <a:r>
              <a:rPr sz="1800" spc="-5" dirty="0">
                <a:latin typeface="Times New Roman" panose="02020603050405020304"/>
                <a:cs typeface="Times New Roman" panose="02020603050405020304"/>
              </a:rPr>
              <a:t>Data can </a:t>
            </a:r>
            <a:r>
              <a:rPr sz="1800" dirty="0">
                <a:latin typeface="Times New Roman" panose="02020603050405020304"/>
                <a:cs typeface="Times New Roman" panose="02020603050405020304"/>
              </a:rPr>
              <a:t>be </a:t>
            </a:r>
            <a:r>
              <a:rPr sz="1800" spc="-5" dirty="0">
                <a:latin typeface="Times New Roman" panose="02020603050405020304"/>
                <a:cs typeface="Times New Roman" panose="02020603050405020304"/>
              </a:rPr>
              <a:t>classified as structured </a:t>
            </a:r>
            <a:r>
              <a:rPr sz="1800" dirty="0">
                <a:latin typeface="Times New Roman" panose="02020603050405020304"/>
                <a:cs typeface="Times New Roman" panose="02020603050405020304"/>
              </a:rPr>
              <a:t>or unstructured</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based on how </a:t>
            </a:r>
            <a:r>
              <a:rPr sz="1800" spc="-5" dirty="0">
                <a:latin typeface="Times New Roman" panose="02020603050405020304"/>
                <a:cs typeface="Times New Roman" panose="02020603050405020304"/>
              </a:rPr>
              <a:t>it is stored and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managed.</a:t>
            </a:r>
            <a:r>
              <a:rPr sz="1800" spc="10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Structured</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data</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is</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organized</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rows</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10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columns</a:t>
            </a:r>
            <a:r>
              <a:rPr sz="1800" spc="10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rigidly</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defined</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format </a:t>
            </a:r>
            <a:r>
              <a:rPr sz="1800" spc="-4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so that applications can </a:t>
            </a:r>
            <a:r>
              <a:rPr sz="1800" dirty="0">
                <a:latin typeface="Times New Roman" panose="02020603050405020304"/>
                <a:cs typeface="Times New Roman" panose="02020603050405020304"/>
              </a:rPr>
              <a:t>retrieve </a:t>
            </a:r>
            <a:r>
              <a:rPr sz="1800" spc="-5" dirty="0">
                <a:latin typeface="Times New Roman" panose="02020603050405020304"/>
                <a:cs typeface="Times New Roman" panose="02020603050405020304"/>
              </a:rPr>
              <a:t>and </a:t>
            </a:r>
            <a:r>
              <a:rPr sz="1800" dirty="0">
                <a:latin typeface="Times New Roman" panose="02020603050405020304"/>
                <a:cs typeface="Times New Roman" panose="02020603050405020304"/>
              </a:rPr>
              <a:t>process </a:t>
            </a:r>
            <a:r>
              <a:rPr sz="1800" spc="-5" dirty="0">
                <a:latin typeface="Times New Roman" panose="02020603050405020304"/>
                <a:cs typeface="Times New Roman" panose="02020603050405020304"/>
              </a:rPr>
              <a:t>it efficiently. Structured </a:t>
            </a:r>
            <a:r>
              <a:rPr sz="1800" dirty="0">
                <a:latin typeface="Times New Roman" panose="02020603050405020304"/>
                <a:cs typeface="Times New Roman" panose="02020603050405020304"/>
              </a:rPr>
              <a:t>data </a:t>
            </a:r>
            <a:r>
              <a:rPr sz="1800" spc="-5" dirty="0">
                <a:latin typeface="Times New Roman" panose="02020603050405020304"/>
                <a:cs typeface="Times New Roman" panose="02020603050405020304"/>
              </a:rPr>
              <a:t>is typically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stored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using 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database</a:t>
            </a:r>
            <a:r>
              <a:rPr sz="1800" spc="-5" dirty="0">
                <a:latin typeface="Times New Roman" panose="02020603050405020304"/>
                <a:cs typeface="Times New Roman" panose="02020603050405020304"/>
              </a:rPr>
              <a:t> management system </a:t>
            </a:r>
            <a:r>
              <a:rPr sz="1800" dirty="0">
                <a:latin typeface="Times New Roman" panose="02020603050405020304"/>
                <a:cs typeface="Times New Roman" panose="02020603050405020304"/>
              </a:rPr>
              <a:t>(DBMS).</a:t>
            </a:r>
            <a:endParaRPr sz="1800">
              <a:latin typeface="Times New Roman" panose="02020603050405020304"/>
              <a:cs typeface="Times New Roman" panose="02020603050405020304"/>
            </a:endParaRPr>
          </a:p>
          <a:p>
            <a:pPr marL="321310" marR="6350" indent="-309245" algn="just">
              <a:lnSpc>
                <a:spcPct val="150000"/>
              </a:lnSpc>
              <a:spcBef>
                <a:spcPts val="355"/>
              </a:spcBef>
              <a:buFont typeface="Arial MT"/>
              <a:buChar char="•"/>
              <a:tabLst>
                <a:tab pos="321945" algn="l"/>
              </a:tabLst>
            </a:pPr>
            <a:r>
              <a:rPr sz="1800" spc="-5" dirty="0">
                <a:latin typeface="Times New Roman" panose="02020603050405020304"/>
                <a:cs typeface="Times New Roman" panose="02020603050405020304"/>
              </a:rPr>
              <a:t>Data</a:t>
            </a:r>
            <a:r>
              <a:rPr sz="1800" spc="4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is</a:t>
            </a:r>
            <a:r>
              <a:rPr sz="1800" spc="420" dirty="0">
                <a:latin typeface="Times New Roman" panose="02020603050405020304"/>
                <a:cs typeface="Times New Roman" panose="02020603050405020304"/>
              </a:rPr>
              <a:t> </a:t>
            </a:r>
            <a:r>
              <a:rPr sz="1800" dirty="0">
                <a:latin typeface="Times New Roman" panose="02020603050405020304"/>
                <a:cs typeface="Times New Roman" panose="02020603050405020304"/>
              </a:rPr>
              <a:t>unstructured</a:t>
            </a:r>
            <a:r>
              <a:rPr sz="1800" spc="4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if</a:t>
            </a:r>
            <a:r>
              <a:rPr sz="1800" spc="4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its</a:t>
            </a:r>
            <a:r>
              <a:rPr sz="1800" spc="4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elements</a:t>
            </a:r>
            <a:r>
              <a:rPr sz="1800" spc="4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cannot</a:t>
            </a:r>
            <a:r>
              <a:rPr sz="1800" spc="420" dirty="0">
                <a:latin typeface="Times New Roman" panose="02020603050405020304"/>
                <a:cs typeface="Times New Roman" panose="02020603050405020304"/>
              </a:rPr>
              <a:t> </a:t>
            </a:r>
            <a:r>
              <a:rPr sz="1800" dirty="0">
                <a:latin typeface="Times New Roman" panose="02020603050405020304"/>
                <a:cs typeface="Times New Roman" panose="02020603050405020304"/>
              </a:rPr>
              <a:t>be</a:t>
            </a:r>
            <a:r>
              <a:rPr sz="1800" spc="4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stored</a:t>
            </a:r>
            <a:r>
              <a:rPr sz="1800" spc="4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a:t>
            </a:r>
            <a:r>
              <a:rPr sz="1800" spc="420" dirty="0">
                <a:latin typeface="Times New Roman" panose="02020603050405020304"/>
                <a:cs typeface="Times New Roman" panose="02020603050405020304"/>
              </a:rPr>
              <a:t> </a:t>
            </a:r>
            <a:r>
              <a:rPr sz="1800" dirty="0">
                <a:latin typeface="Times New Roman" panose="02020603050405020304"/>
                <a:cs typeface="Times New Roman" panose="02020603050405020304"/>
              </a:rPr>
              <a:t>rows</a:t>
            </a:r>
            <a:r>
              <a:rPr sz="1800" spc="4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4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columns,</a:t>
            </a:r>
            <a:r>
              <a:rPr sz="1800" spc="4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4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is </a:t>
            </a:r>
            <a:r>
              <a:rPr sz="1800" spc="-4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therefore </a:t>
            </a:r>
            <a:r>
              <a:rPr sz="1800" dirty="0">
                <a:latin typeface="Times New Roman" panose="02020603050405020304"/>
                <a:cs typeface="Times New Roman" panose="02020603050405020304"/>
              </a:rPr>
              <a:t>difficult </a:t>
            </a:r>
            <a:r>
              <a:rPr sz="1800" spc="-5" dirty="0">
                <a:latin typeface="Times New Roman" panose="02020603050405020304"/>
                <a:cs typeface="Times New Roman" panose="02020603050405020304"/>
              </a:rPr>
              <a:t>to </a:t>
            </a:r>
            <a:r>
              <a:rPr sz="1800" dirty="0">
                <a:latin typeface="Times New Roman" panose="02020603050405020304"/>
                <a:cs typeface="Times New Roman" panose="02020603050405020304"/>
              </a:rPr>
              <a:t>query </a:t>
            </a:r>
            <a:r>
              <a:rPr sz="1800" spc="-5" dirty="0">
                <a:latin typeface="Times New Roman" panose="02020603050405020304"/>
                <a:cs typeface="Times New Roman" panose="02020603050405020304"/>
              </a:rPr>
              <a:t>and </a:t>
            </a:r>
            <a:r>
              <a:rPr sz="1800" dirty="0">
                <a:latin typeface="Times New Roman" panose="02020603050405020304"/>
                <a:cs typeface="Times New Roman" panose="02020603050405020304"/>
              </a:rPr>
              <a:t>retrieve by business </a:t>
            </a:r>
            <a:r>
              <a:rPr sz="1800" spc="-5" dirty="0">
                <a:latin typeface="Times New Roman" panose="02020603050405020304"/>
                <a:cs typeface="Times New Roman" panose="02020603050405020304"/>
              </a:rPr>
              <a:t>applications. For example, customer </a:t>
            </a:r>
            <a:r>
              <a:rPr sz="1800" spc="-43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contacts may </a:t>
            </a:r>
            <a:r>
              <a:rPr sz="1800" dirty="0">
                <a:latin typeface="Times New Roman" panose="02020603050405020304"/>
                <a:cs typeface="Times New Roman" panose="02020603050405020304"/>
              </a:rPr>
              <a:t>be </a:t>
            </a:r>
            <a:r>
              <a:rPr sz="1800" spc="-5" dirty="0">
                <a:latin typeface="Times New Roman" panose="02020603050405020304"/>
                <a:cs typeface="Times New Roman" panose="02020603050405020304"/>
              </a:rPr>
              <a:t>stored in </a:t>
            </a:r>
            <a:r>
              <a:rPr sz="1800" dirty="0">
                <a:latin typeface="Times New Roman" panose="02020603050405020304"/>
                <a:cs typeface="Times New Roman" panose="02020603050405020304"/>
              </a:rPr>
              <a:t>various forms </a:t>
            </a:r>
            <a:r>
              <a:rPr sz="1800" spc="-5" dirty="0">
                <a:latin typeface="Times New Roman" panose="02020603050405020304"/>
                <a:cs typeface="Times New Roman" panose="02020603050405020304"/>
              </a:rPr>
              <a:t>such as sticky </a:t>
            </a:r>
            <a:r>
              <a:rPr sz="1800" dirty="0">
                <a:latin typeface="Times New Roman" panose="02020603050405020304"/>
                <a:cs typeface="Times New Roman" panose="02020603050405020304"/>
              </a:rPr>
              <a:t>notes, </a:t>
            </a:r>
            <a:r>
              <a:rPr sz="1800" spc="-5" dirty="0">
                <a:latin typeface="Times New Roman" panose="02020603050405020304"/>
                <a:cs typeface="Times New Roman" panose="02020603050405020304"/>
              </a:rPr>
              <a:t>e-mail messages, </a:t>
            </a:r>
            <a:r>
              <a:rPr sz="1800" dirty="0">
                <a:latin typeface="Times New Roman" panose="02020603050405020304"/>
                <a:cs typeface="Times New Roman" panose="02020603050405020304"/>
              </a:rPr>
              <a:t>business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cards,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or </a:t>
            </a:r>
            <a:r>
              <a:rPr sz="1800" spc="-5" dirty="0">
                <a:latin typeface="Times New Roman" panose="02020603050405020304"/>
                <a:cs typeface="Times New Roman" panose="02020603050405020304"/>
              </a:rPr>
              <a:t>even </a:t>
            </a:r>
            <a:r>
              <a:rPr sz="1800" dirty="0">
                <a:latin typeface="Times New Roman" panose="02020603050405020304"/>
                <a:cs typeface="Times New Roman" panose="02020603050405020304"/>
              </a:rPr>
              <a:t>digital</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format files </a:t>
            </a:r>
            <a:r>
              <a:rPr sz="1800" spc="-5" dirty="0">
                <a:latin typeface="Times New Roman" panose="02020603050405020304"/>
                <a:cs typeface="Times New Roman" panose="02020603050405020304"/>
              </a:rPr>
              <a:t>such as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.doc, .txt, </a:t>
            </a:r>
            <a:r>
              <a:rPr sz="1800" spc="-5" dirty="0">
                <a:latin typeface="Times New Roman" panose="02020603050405020304"/>
                <a:cs typeface="Times New Roman" panose="02020603050405020304"/>
              </a:rPr>
              <a:t>and </a:t>
            </a:r>
            <a:r>
              <a:rPr sz="1800" dirty="0">
                <a:latin typeface="Times New Roman" panose="02020603050405020304"/>
                <a:cs typeface="Times New Roman" panose="02020603050405020304"/>
              </a:rPr>
              <a:t>.pdf.</a:t>
            </a:r>
            <a:endParaRPr sz="18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524000" y="4286250"/>
            <a:ext cx="5143499" cy="257174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9" y="708976"/>
            <a:ext cx="8141970" cy="3168650"/>
          </a:xfrm>
          <a:prstGeom prst="rect">
            <a:avLst/>
          </a:prstGeom>
        </p:spPr>
        <p:txBody>
          <a:bodyPr vert="horz" wrap="square" lIns="0" tIns="12700" rIns="0" bIns="0" rtlCol="0">
            <a:spAutoFit/>
          </a:bodyPr>
          <a:lstStyle/>
          <a:p>
            <a:pPr marL="316865" marR="97155" indent="-304800">
              <a:lnSpc>
                <a:spcPct val="100000"/>
              </a:lnSpc>
              <a:spcBef>
                <a:spcPts val="100"/>
              </a:spcBef>
              <a:buFont typeface="Arial MT"/>
              <a:buChar char="•"/>
              <a:tabLst>
                <a:tab pos="316865" algn="l"/>
                <a:tab pos="317500" algn="l"/>
              </a:tabLst>
            </a:pPr>
            <a:r>
              <a:rPr sz="2000" spc="-5" dirty="0">
                <a:latin typeface="Times New Roman" panose="02020603050405020304"/>
                <a:cs typeface="Times New Roman" panose="02020603050405020304"/>
              </a:rPr>
              <a:t>The track and sector structure is written </a:t>
            </a:r>
            <a:r>
              <a:rPr sz="2000"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 by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drive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manufacturer</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low-level</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formatting</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operation.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sectors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per</a:t>
            </a:r>
            <a:r>
              <a:rPr sz="2000" spc="-5" dirty="0">
                <a:latin typeface="Times New Roman" panose="02020603050405020304"/>
                <a:cs typeface="Times New Roman" panose="02020603050405020304"/>
              </a:rPr>
              <a:t> track </a:t>
            </a:r>
            <a:r>
              <a:rPr sz="2000" dirty="0">
                <a:latin typeface="Times New Roman" panose="02020603050405020304"/>
                <a:cs typeface="Times New Roman" panose="02020603050405020304"/>
              </a:rPr>
              <a:t>varies </a:t>
            </a:r>
            <a:r>
              <a:rPr sz="2000" spc="-5" dirty="0">
                <a:latin typeface="Times New Roman" panose="02020603050405020304"/>
                <a:cs typeface="Times New Roman" panose="02020603050405020304"/>
              </a:rPr>
              <a:t>according</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the </a:t>
            </a:r>
            <a:r>
              <a:rPr sz="2000" dirty="0">
                <a:latin typeface="Times New Roman" panose="02020603050405020304"/>
                <a:cs typeface="Times New Roman" panose="02020603050405020304"/>
              </a:rPr>
              <a:t>drive </a:t>
            </a:r>
            <a:r>
              <a:rPr sz="2000" spc="-5" dirty="0">
                <a:latin typeface="Times New Roman" panose="02020603050405020304"/>
                <a:cs typeface="Times New Roman" panose="02020603050405020304"/>
              </a:rPr>
              <a:t>type.</a:t>
            </a:r>
            <a:endParaRPr sz="2000">
              <a:latin typeface="Times New Roman" panose="02020603050405020304"/>
              <a:cs typeface="Times New Roman" panose="02020603050405020304"/>
            </a:endParaRPr>
          </a:p>
          <a:p>
            <a:pPr marL="316865" marR="5080" indent="-304800">
              <a:lnSpc>
                <a:spcPct val="100000"/>
              </a:lnSpc>
              <a:spcBef>
                <a:spcPts val="405"/>
              </a:spcBef>
              <a:buFont typeface="Arial MT"/>
              <a:buChar char="•"/>
              <a:tabLst>
                <a:tab pos="316865" algn="l"/>
                <a:tab pos="317500" algn="l"/>
              </a:tabLst>
            </a:pPr>
            <a:r>
              <a:rPr sz="2000" spc="-5" dirty="0">
                <a:latin typeface="Times New Roman" panose="02020603050405020304"/>
                <a:cs typeface="Times New Roman" panose="02020603050405020304"/>
              </a:rPr>
              <a:t>The ﬁrst </a:t>
            </a:r>
            <a:r>
              <a:rPr sz="2000" dirty="0">
                <a:latin typeface="Times New Roman" panose="02020603050405020304"/>
                <a:cs typeface="Times New Roman" panose="02020603050405020304"/>
              </a:rPr>
              <a:t>personal </a:t>
            </a:r>
            <a:r>
              <a:rPr sz="2000" spc="-5" dirty="0">
                <a:latin typeface="Times New Roman" panose="02020603050405020304"/>
                <a:cs typeface="Times New Roman" panose="02020603050405020304"/>
              </a:rPr>
              <a:t>computer </a:t>
            </a:r>
            <a:r>
              <a:rPr sz="2000" dirty="0">
                <a:latin typeface="Times New Roman" panose="02020603050405020304"/>
                <a:cs typeface="Times New Roman" panose="02020603050405020304"/>
              </a:rPr>
              <a:t>disks had 17 </a:t>
            </a:r>
            <a:r>
              <a:rPr sz="2000" spc="-5" dirty="0">
                <a:latin typeface="Times New Roman" panose="02020603050405020304"/>
                <a:cs typeface="Times New Roman" panose="02020603050405020304"/>
              </a:rPr>
              <a:t>sectors </a:t>
            </a:r>
            <a:r>
              <a:rPr sz="2000" dirty="0">
                <a:latin typeface="Times New Roman" panose="02020603050405020304"/>
                <a:cs typeface="Times New Roman" panose="02020603050405020304"/>
              </a:rPr>
              <a:t>per </a:t>
            </a:r>
            <a:r>
              <a:rPr sz="2000" spc="-5" dirty="0">
                <a:latin typeface="Times New Roman" panose="02020603050405020304"/>
                <a:cs typeface="Times New Roman" panose="02020603050405020304"/>
              </a:rPr>
              <a:t>track. Recent </a:t>
            </a:r>
            <a:r>
              <a:rPr sz="2000" dirty="0">
                <a:latin typeface="Times New Roman" panose="02020603050405020304"/>
                <a:cs typeface="Times New Roman" panose="02020603050405020304"/>
              </a:rPr>
              <a:t>disks have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much larger </a:t>
            </a:r>
            <a:r>
              <a:rPr sz="2000" dirty="0">
                <a:latin typeface="Times New Roman" panose="02020603050405020304"/>
                <a:cs typeface="Times New Roman" panose="02020603050405020304"/>
              </a:rPr>
              <a:t>number of </a:t>
            </a:r>
            <a:r>
              <a:rPr sz="2000" spc="-5" dirty="0">
                <a:latin typeface="Times New Roman" panose="02020603050405020304"/>
                <a:cs typeface="Times New Roman" panose="02020603050405020304"/>
              </a:rPr>
              <a:t>sectors </a:t>
            </a:r>
            <a:r>
              <a:rPr sz="2000" dirty="0">
                <a:latin typeface="Times New Roman" panose="02020603050405020304"/>
                <a:cs typeface="Times New Roman" panose="02020603050405020304"/>
              </a:rPr>
              <a:t>on a </a:t>
            </a:r>
            <a:r>
              <a:rPr sz="2000" spc="-5" dirty="0">
                <a:latin typeface="Times New Roman" panose="02020603050405020304"/>
                <a:cs typeface="Times New Roman" panose="02020603050405020304"/>
              </a:rPr>
              <a:t>single track. There 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thousands </a:t>
            </a:r>
            <a:r>
              <a:rPr sz="2000" dirty="0">
                <a:latin typeface="Times New Roman" panose="02020603050405020304"/>
                <a:cs typeface="Times New Roman" panose="02020603050405020304"/>
              </a:rPr>
              <a:t>of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tracks </a:t>
            </a:r>
            <a:r>
              <a:rPr sz="2000" dirty="0">
                <a:latin typeface="Times New Roman" panose="02020603050405020304"/>
                <a:cs typeface="Times New Roman" panose="02020603050405020304"/>
              </a:rPr>
              <a:t>on a platter, depending on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physical dimensions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recording </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density</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platter.</a:t>
            </a:r>
            <a:endParaRPr sz="2000">
              <a:latin typeface="Times New Roman" panose="02020603050405020304"/>
              <a:cs typeface="Times New Roman" panose="02020603050405020304"/>
            </a:endParaRPr>
          </a:p>
          <a:p>
            <a:pPr marL="316865" marR="163195" indent="-304800" algn="just">
              <a:lnSpc>
                <a:spcPct val="100000"/>
              </a:lnSpc>
              <a:spcBef>
                <a:spcPts val="415"/>
              </a:spcBef>
              <a:buFont typeface="Arial MT"/>
              <a:buChar char="•"/>
              <a:tabLst>
                <a:tab pos="317500" algn="l"/>
              </a:tabLst>
            </a:pP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cylinder is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set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identical tracks </a:t>
            </a:r>
            <a:r>
              <a:rPr sz="2000" dirty="0">
                <a:latin typeface="Times New Roman" panose="02020603050405020304"/>
                <a:cs typeface="Times New Roman" panose="02020603050405020304"/>
              </a:rPr>
              <a:t>on both </a:t>
            </a:r>
            <a:r>
              <a:rPr sz="2000" spc="-5" dirty="0">
                <a:latin typeface="Times New Roman" panose="02020603050405020304"/>
                <a:cs typeface="Times New Roman" panose="02020603050405020304"/>
              </a:rPr>
              <a:t>surfaces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each </a:t>
            </a:r>
            <a:r>
              <a:rPr sz="2000" dirty="0">
                <a:latin typeface="Times New Roman" panose="02020603050405020304"/>
                <a:cs typeface="Times New Roman" panose="02020603050405020304"/>
              </a:rPr>
              <a:t>drive platter.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location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R/W </a:t>
            </a:r>
            <a:r>
              <a:rPr sz="2000" dirty="0">
                <a:latin typeface="Times New Roman" panose="02020603050405020304"/>
                <a:cs typeface="Times New Roman" panose="02020603050405020304"/>
              </a:rPr>
              <a:t>heads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referred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the cylinder </a:t>
            </a:r>
            <a:r>
              <a:rPr sz="2000" dirty="0">
                <a:latin typeface="Times New Roman" panose="02020603050405020304"/>
                <a:cs typeface="Times New Roman" panose="02020603050405020304"/>
              </a:rPr>
              <a:t>number, not by </a:t>
            </a:r>
            <a:r>
              <a:rPr sz="2000" spc="-5" dirty="0">
                <a:latin typeface="Times New Roman" panose="02020603050405020304"/>
                <a:cs typeface="Times New Roman" panose="02020603050405020304"/>
              </a:rPr>
              <a:t>the </a:t>
            </a:r>
            <a:r>
              <a:rPr sz="2000" spc="-49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track</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number</a:t>
            </a:r>
            <a:endParaRPr sz="20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209800" y="3657600"/>
            <a:ext cx="4124324" cy="290512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878395"/>
            <a:ext cx="8106409" cy="4267835"/>
          </a:xfrm>
          <a:prstGeom prst="rect">
            <a:avLst/>
          </a:prstGeom>
        </p:spPr>
        <p:txBody>
          <a:bodyPr vert="horz" wrap="square" lIns="0" tIns="69850" rIns="0" bIns="0" rtlCol="0">
            <a:spAutoFit/>
          </a:bodyPr>
          <a:lstStyle/>
          <a:p>
            <a:pPr marL="12700">
              <a:lnSpc>
                <a:spcPct val="100000"/>
              </a:lnSpc>
              <a:spcBef>
                <a:spcPts val="550"/>
              </a:spcBef>
            </a:pPr>
            <a:r>
              <a:rPr sz="2400" b="1" spc="-5" dirty="0">
                <a:latin typeface="Times New Roman" panose="02020603050405020304"/>
                <a:cs typeface="Times New Roman" panose="02020603050405020304"/>
              </a:rPr>
              <a:t>Zoned</a:t>
            </a:r>
            <a:r>
              <a:rPr sz="2400" b="1" spc="-3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Bit</a:t>
            </a:r>
            <a:r>
              <a:rPr sz="2400" b="1" spc="-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Recording</a:t>
            </a:r>
            <a:endParaRPr sz="2400">
              <a:latin typeface="Times New Roman" panose="02020603050405020304"/>
              <a:cs typeface="Times New Roman" panose="02020603050405020304"/>
            </a:endParaRPr>
          </a:p>
          <a:p>
            <a:pPr marL="355600" marR="26670" indent="-297815">
              <a:lnSpc>
                <a:spcPct val="100000"/>
              </a:lnSpc>
              <a:spcBef>
                <a:spcPts val="455"/>
              </a:spcBef>
              <a:buFont typeface="Arial MT"/>
              <a:buChar char="•"/>
              <a:tabLst>
                <a:tab pos="354965" algn="l"/>
                <a:tab pos="355600" algn="l"/>
              </a:tabLst>
            </a:pPr>
            <a:r>
              <a:rPr sz="2400" spc="-5" dirty="0">
                <a:latin typeface="Times New Roman" panose="02020603050405020304"/>
                <a:cs typeface="Times New Roman" panose="02020603050405020304"/>
              </a:rPr>
              <a:t>Platters are made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concentric tracks; the </a:t>
            </a:r>
            <a:r>
              <a:rPr sz="2400" dirty="0">
                <a:latin typeface="Times New Roman" panose="02020603050405020304"/>
                <a:cs typeface="Times New Roman" panose="02020603050405020304"/>
              </a:rPr>
              <a:t>outer </a:t>
            </a:r>
            <a:r>
              <a:rPr sz="2400" spc="-5" dirty="0">
                <a:latin typeface="Times New Roman" panose="02020603050405020304"/>
                <a:cs typeface="Times New Roman" panose="02020603050405020304"/>
              </a:rPr>
              <a:t>tracks can </a:t>
            </a:r>
            <a:r>
              <a:rPr sz="2400" dirty="0">
                <a:latin typeface="Times New Roman" panose="02020603050405020304"/>
                <a:cs typeface="Times New Roman" panose="02020603050405020304"/>
              </a:rPr>
              <a:t>hold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more </a:t>
            </a:r>
            <a:r>
              <a:rPr sz="2400" dirty="0">
                <a:latin typeface="Times New Roman" panose="02020603050405020304"/>
                <a:cs typeface="Times New Roman" panose="02020603050405020304"/>
              </a:rPr>
              <a:t>data </a:t>
            </a:r>
            <a:r>
              <a:rPr sz="2400" spc="-5" dirty="0">
                <a:latin typeface="Times New Roman" panose="02020603050405020304"/>
                <a:cs typeface="Times New Roman" panose="02020603050405020304"/>
              </a:rPr>
              <a:t>than the inner tracks </a:t>
            </a:r>
            <a:r>
              <a:rPr sz="2400" dirty="0">
                <a:latin typeface="Times New Roman" panose="02020603050405020304"/>
                <a:cs typeface="Times New Roman" panose="02020603050405020304"/>
              </a:rPr>
              <a:t>because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outer </a:t>
            </a:r>
            <a:r>
              <a:rPr sz="2400" spc="-5" dirty="0">
                <a:latin typeface="Times New Roman" panose="02020603050405020304"/>
                <a:cs typeface="Times New Roman" panose="02020603050405020304"/>
              </a:rPr>
              <a:t>tracks are </a:t>
            </a:r>
            <a:r>
              <a:rPr sz="2400" dirty="0">
                <a:latin typeface="Times New Roman" panose="02020603050405020304"/>
                <a:cs typeface="Times New Roman" panose="02020603050405020304"/>
              </a:rPr>
              <a:t> physically</a:t>
            </a:r>
            <a:r>
              <a:rPr sz="2400" spc="-5" dirty="0">
                <a:latin typeface="Times New Roman" panose="02020603050405020304"/>
                <a:cs typeface="Times New Roman" panose="02020603050405020304"/>
              </a:rPr>
              <a:t> longer than</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 inner tracks.</a:t>
            </a:r>
            <a:endParaRPr sz="2400">
              <a:latin typeface="Times New Roman" panose="02020603050405020304"/>
              <a:cs typeface="Times New Roman" panose="02020603050405020304"/>
            </a:endParaRPr>
          </a:p>
          <a:p>
            <a:pPr marL="355600" marR="44450" indent="-297815">
              <a:lnSpc>
                <a:spcPct val="100000"/>
              </a:lnSpc>
              <a:spcBef>
                <a:spcPts val="460"/>
              </a:spcBef>
              <a:buFont typeface="Arial MT"/>
              <a:buChar char="•"/>
              <a:tabLst>
                <a:tab pos="431165" algn="l"/>
                <a:tab pos="431800" algn="l"/>
              </a:tabLst>
            </a:pPr>
            <a:r>
              <a:rPr dirty="0"/>
              <a:t>	</a:t>
            </a:r>
            <a:r>
              <a:rPr sz="2400" spc="-5" dirty="0">
                <a:latin typeface="Times New Roman" panose="02020603050405020304"/>
                <a:cs typeface="Times New Roman" panose="02020603050405020304"/>
              </a:rPr>
              <a:t>On </a:t>
            </a:r>
            <a:r>
              <a:rPr sz="2400" dirty="0">
                <a:latin typeface="Times New Roman" panose="02020603050405020304"/>
                <a:cs typeface="Times New Roman" panose="02020603050405020304"/>
              </a:rPr>
              <a:t>older disk drives,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outer </a:t>
            </a:r>
            <a:r>
              <a:rPr sz="2400" spc="-5" dirty="0">
                <a:latin typeface="Times New Roman" panose="02020603050405020304"/>
                <a:cs typeface="Times New Roman" panose="02020603050405020304"/>
              </a:rPr>
              <a:t>tracks </a:t>
            </a:r>
            <a:r>
              <a:rPr sz="2400" dirty="0">
                <a:latin typeface="Times New Roman" panose="02020603050405020304"/>
                <a:cs typeface="Times New Roman" panose="02020603050405020304"/>
              </a:rPr>
              <a:t>had </a:t>
            </a:r>
            <a:r>
              <a:rPr sz="2400" spc="-5" dirty="0">
                <a:latin typeface="Times New Roman" panose="02020603050405020304"/>
                <a:cs typeface="Times New Roman" panose="02020603050405020304"/>
              </a:rPr>
              <a:t>the same </a:t>
            </a:r>
            <a:r>
              <a:rPr sz="2400" dirty="0">
                <a:latin typeface="Times New Roman" panose="02020603050405020304"/>
                <a:cs typeface="Times New Roman" panose="02020603050405020304"/>
              </a:rPr>
              <a:t>number of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sectors as the inner tracks, so </a:t>
            </a:r>
            <a:r>
              <a:rPr sz="2400" dirty="0">
                <a:latin typeface="Times New Roman" panose="02020603050405020304"/>
                <a:cs typeface="Times New Roman" panose="02020603050405020304"/>
              </a:rPr>
              <a:t>data density </a:t>
            </a:r>
            <a:r>
              <a:rPr sz="2400" spc="-5" dirty="0">
                <a:latin typeface="Times New Roman" panose="02020603050405020304"/>
                <a:cs typeface="Times New Roman" panose="02020603050405020304"/>
              </a:rPr>
              <a:t>was low </a:t>
            </a:r>
            <a:r>
              <a:rPr sz="2400" dirty="0">
                <a:latin typeface="Times New Roman" panose="02020603050405020304"/>
                <a:cs typeface="Times New Roman" panose="02020603050405020304"/>
              </a:rPr>
              <a:t>on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outer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tracks.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This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was an</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inefficient</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use of</a:t>
            </a:r>
            <a:r>
              <a:rPr sz="2400" spc="-5" dirty="0">
                <a:latin typeface="Times New Roman" panose="02020603050405020304"/>
                <a:cs typeface="Times New Roman" panose="02020603050405020304"/>
              </a:rPr>
              <a:t> 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available space.</a:t>
            </a:r>
            <a:endParaRPr sz="2400">
              <a:latin typeface="Times New Roman" panose="02020603050405020304"/>
              <a:cs typeface="Times New Roman" panose="02020603050405020304"/>
            </a:endParaRPr>
          </a:p>
          <a:p>
            <a:pPr marL="355600" marR="5080" indent="-297815">
              <a:lnSpc>
                <a:spcPct val="100000"/>
              </a:lnSpc>
              <a:spcBef>
                <a:spcPts val="465"/>
              </a:spcBef>
              <a:buFont typeface="Arial" panose="020B0604020202020204"/>
              <a:buChar char="•"/>
              <a:tabLst>
                <a:tab pos="354965" algn="l"/>
                <a:tab pos="355600" algn="l"/>
              </a:tabLst>
            </a:pPr>
            <a:r>
              <a:rPr sz="2400" i="1" spc="-5" dirty="0">
                <a:latin typeface="Times New Roman" panose="02020603050405020304"/>
                <a:cs typeface="Times New Roman" panose="02020603050405020304"/>
              </a:rPr>
              <a:t>Zoned </a:t>
            </a:r>
            <a:r>
              <a:rPr sz="2400" i="1" dirty="0">
                <a:latin typeface="Times New Roman" panose="02020603050405020304"/>
                <a:cs typeface="Times New Roman" panose="02020603050405020304"/>
              </a:rPr>
              <a:t>bit </a:t>
            </a:r>
            <a:r>
              <a:rPr sz="2400" i="1" spc="-5" dirty="0">
                <a:latin typeface="Times New Roman" panose="02020603050405020304"/>
                <a:cs typeface="Times New Roman" panose="02020603050405020304"/>
              </a:rPr>
              <a:t>recording </a:t>
            </a:r>
            <a:r>
              <a:rPr sz="2400" dirty="0">
                <a:latin typeface="Times New Roman" panose="02020603050405020304"/>
                <a:cs typeface="Times New Roman" panose="02020603050405020304"/>
              </a:rPr>
              <a:t>uses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disk </a:t>
            </a:r>
            <a:r>
              <a:rPr sz="2400" spc="-5" dirty="0">
                <a:latin typeface="Times New Roman" panose="02020603050405020304"/>
                <a:cs typeface="Times New Roman" panose="02020603050405020304"/>
              </a:rPr>
              <a:t>efficiently. this mechanism </a:t>
            </a:r>
            <a:r>
              <a:rPr sz="2400" dirty="0">
                <a:latin typeface="Times New Roman" panose="02020603050405020304"/>
                <a:cs typeface="Times New Roman" panose="02020603050405020304"/>
              </a:rPr>
              <a:t> groups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tracks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into</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zones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based</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on</a:t>
            </a:r>
            <a:r>
              <a:rPr sz="2400" spc="-5" dirty="0">
                <a:latin typeface="Times New Roman" panose="02020603050405020304"/>
                <a:cs typeface="Times New Roman" panose="02020603050405020304"/>
              </a:rPr>
              <a:t> their</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distance</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from</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center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disk. </a:t>
            </a:r>
            <a:r>
              <a:rPr sz="2400" spc="-5" dirty="0">
                <a:latin typeface="Times New Roman" panose="02020603050405020304"/>
                <a:cs typeface="Times New Roman" panose="02020603050405020304"/>
              </a:rPr>
              <a:t>The zones are </a:t>
            </a:r>
            <a:r>
              <a:rPr sz="2400" dirty="0">
                <a:latin typeface="Times New Roman" panose="02020603050405020304"/>
                <a:cs typeface="Times New Roman" panose="02020603050405020304"/>
              </a:rPr>
              <a:t>numbered, </a:t>
            </a:r>
            <a:r>
              <a:rPr sz="2400" spc="-5" dirty="0">
                <a:latin typeface="Times New Roman" panose="02020603050405020304"/>
                <a:cs typeface="Times New Roman" panose="02020603050405020304"/>
              </a:rPr>
              <a:t>with the </a:t>
            </a:r>
            <a:r>
              <a:rPr sz="2400" dirty="0">
                <a:latin typeface="Times New Roman" panose="02020603050405020304"/>
                <a:cs typeface="Times New Roman" panose="02020603050405020304"/>
              </a:rPr>
              <a:t>outermost </a:t>
            </a:r>
            <a:r>
              <a:rPr sz="2400" spc="-5" dirty="0">
                <a:latin typeface="Times New Roman" panose="02020603050405020304"/>
                <a:cs typeface="Times New Roman" panose="02020603050405020304"/>
              </a:rPr>
              <a:t>zone </a:t>
            </a:r>
            <a:r>
              <a:rPr sz="2400" dirty="0">
                <a:latin typeface="Times New Roman" panose="02020603050405020304"/>
                <a:cs typeface="Times New Roman" panose="02020603050405020304"/>
              </a:rPr>
              <a:t> being</a:t>
            </a:r>
            <a:r>
              <a:rPr sz="2400" spc="-5" dirty="0">
                <a:latin typeface="Times New Roman" panose="02020603050405020304"/>
                <a:cs typeface="Times New Roman" panose="02020603050405020304"/>
              </a:rPr>
              <a:t> zone </a:t>
            </a:r>
            <a:r>
              <a:rPr sz="2400"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9754" y="966279"/>
            <a:ext cx="7898130" cy="879475"/>
          </a:xfrm>
          <a:prstGeom prst="rect">
            <a:avLst/>
          </a:prstGeom>
        </p:spPr>
        <p:txBody>
          <a:bodyPr vert="horz" wrap="square" lIns="0" tIns="8255" rIns="0" bIns="0" rtlCol="0">
            <a:spAutoFit/>
          </a:bodyPr>
          <a:lstStyle/>
          <a:p>
            <a:pPr marL="320040" marR="5080" indent="-307975" algn="just">
              <a:lnSpc>
                <a:spcPct val="101000"/>
              </a:lnSpc>
              <a:spcBef>
                <a:spcPts val="65"/>
              </a:spcBef>
              <a:buFont typeface="Arial MT"/>
              <a:buChar char="•"/>
              <a:tabLst>
                <a:tab pos="320675" algn="l"/>
              </a:tabLst>
            </a:pPr>
            <a:r>
              <a:rPr sz="1850" spc="-5" dirty="0">
                <a:latin typeface="Times New Roman" panose="02020603050405020304"/>
                <a:cs typeface="Times New Roman" panose="02020603050405020304"/>
              </a:rPr>
              <a:t>An appropriate </a:t>
            </a:r>
            <a:r>
              <a:rPr sz="1850" dirty="0">
                <a:latin typeface="Times New Roman" panose="02020603050405020304"/>
                <a:cs typeface="Times New Roman" panose="02020603050405020304"/>
              </a:rPr>
              <a:t>number of </a:t>
            </a:r>
            <a:r>
              <a:rPr sz="1850" spc="-5" dirty="0">
                <a:latin typeface="Times New Roman" panose="02020603050405020304"/>
                <a:cs typeface="Times New Roman" panose="02020603050405020304"/>
              </a:rPr>
              <a:t>sectors </a:t>
            </a:r>
            <a:r>
              <a:rPr sz="1850" dirty="0">
                <a:latin typeface="Times New Roman" panose="02020603050405020304"/>
                <a:cs typeface="Times New Roman" panose="02020603050405020304"/>
              </a:rPr>
              <a:t>per </a:t>
            </a:r>
            <a:r>
              <a:rPr sz="1850" spc="-5" dirty="0">
                <a:latin typeface="Times New Roman" panose="02020603050405020304"/>
                <a:cs typeface="Times New Roman" panose="02020603050405020304"/>
              </a:rPr>
              <a:t>track are assigned to each zone, so </a:t>
            </a:r>
            <a:r>
              <a:rPr sz="1850" dirty="0">
                <a:latin typeface="Times New Roman" panose="02020603050405020304"/>
                <a:cs typeface="Times New Roman" panose="02020603050405020304"/>
              </a:rPr>
              <a:t>a </a:t>
            </a:r>
            <a:r>
              <a:rPr sz="1850" spc="-5" dirty="0">
                <a:latin typeface="Times New Roman" panose="02020603050405020304"/>
                <a:cs typeface="Times New Roman" panose="02020603050405020304"/>
              </a:rPr>
              <a:t>zone </a:t>
            </a:r>
            <a:r>
              <a:rPr sz="1850" dirty="0">
                <a:latin typeface="Times New Roman" panose="02020603050405020304"/>
                <a:cs typeface="Times New Roman" panose="02020603050405020304"/>
              </a:rPr>
              <a:t> near </a:t>
            </a:r>
            <a:r>
              <a:rPr sz="1850" spc="-5" dirty="0">
                <a:latin typeface="Times New Roman" panose="02020603050405020304"/>
                <a:cs typeface="Times New Roman" panose="02020603050405020304"/>
              </a:rPr>
              <a:t>the center </a:t>
            </a:r>
            <a:r>
              <a:rPr sz="1850" dirty="0">
                <a:latin typeface="Times New Roman" panose="02020603050405020304"/>
                <a:cs typeface="Times New Roman" panose="02020603050405020304"/>
              </a:rPr>
              <a:t>of </a:t>
            </a:r>
            <a:r>
              <a:rPr sz="1850" spc="-5" dirty="0">
                <a:latin typeface="Times New Roman" panose="02020603050405020304"/>
                <a:cs typeface="Times New Roman" panose="02020603050405020304"/>
              </a:rPr>
              <a:t>the </a:t>
            </a:r>
            <a:r>
              <a:rPr sz="1850" dirty="0">
                <a:latin typeface="Times New Roman" panose="02020603050405020304"/>
                <a:cs typeface="Times New Roman" panose="02020603050405020304"/>
              </a:rPr>
              <a:t>platter has fewer </a:t>
            </a:r>
            <a:r>
              <a:rPr sz="1850" spc="-5" dirty="0">
                <a:latin typeface="Times New Roman" panose="02020603050405020304"/>
                <a:cs typeface="Times New Roman" panose="02020603050405020304"/>
              </a:rPr>
              <a:t>sectors </a:t>
            </a:r>
            <a:r>
              <a:rPr sz="1850" dirty="0">
                <a:latin typeface="Times New Roman" panose="02020603050405020304"/>
                <a:cs typeface="Times New Roman" panose="02020603050405020304"/>
              </a:rPr>
              <a:t>per </a:t>
            </a:r>
            <a:r>
              <a:rPr sz="1850" spc="-5" dirty="0">
                <a:latin typeface="Times New Roman" panose="02020603050405020304"/>
                <a:cs typeface="Times New Roman" panose="02020603050405020304"/>
              </a:rPr>
              <a:t>track than </a:t>
            </a:r>
            <a:r>
              <a:rPr sz="1850" dirty="0">
                <a:latin typeface="Times New Roman" panose="02020603050405020304"/>
                <a:cs typeface="Times New Roman" panose="02020603050405020304"/>
              </a:rPr>
              <a:t>a </a:t>
            </a:r>
            <a:r>
              <a:rPr sz="1850" spc="-5" dirty="0">
                <a:latin typeface="Times New Roman" panose="02020603050405020304"/>
                <a:cs typeface="Times New Roman" panose="02020603050405020304"/>
              </a:rPr>
              <a:t>zone </a:t>
            </a:r>
            <a:r>
              <a:rPr sz="1850" dirty="0">
                <a:latin typeface="Times New Roman" panose="02020603050405020304"/>
                <a:cs typeface="Times New Roman" panose="02020603050405020304"/>
              </a:rPr>
              <a:t>on </a:t>
            </a:r>
            <a:r>
              <a:rPr sz="1850" spc="-5" dirty="0">
                <a:latin typeface="Times New Roman" panose="02020603050405020304"/>
                <a:cs typeface="Times New Roman" panose="02020603050405020304"/>
              </a:rPr>
              <a:t>the </a:t>
            </a:r>
            <a:r>
              <a:rPr sz="1850" dirty="0">
                <a:latin typeface="Times New Roman" panose="02020603050405020304"/>
                <a:cs typeface="Times New Roman" panose="02020603050405020304"/>
              </a:rPr>
              <a:t>outer </a:t>
            </a:r>
            <a:r>
              <a:rPr sz="1850" spc="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edge.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However,</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tracks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within</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particular</a:t>
            </a:r>
            <a:r>
              <a:rPr sz="1850" spc="-5" dirty="0">
                <a:latin typeface="Times New Roman" panose="02020603050405020304"/>
                <a:cs typeface="Times New Roman" panose="02020603050405020304"/>
              </a:rPr>
              <a:t> zone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have</a:t>
            </a:r>
            <a:r>
              <a:rPr sz="1850" spc="-5" dirty="0">
                <a:latin typeface="Times New Roman" panose="02020603050405020304"/>
                <a:cs typeface="Times New Roman" panose="02020603050405020304"/>
              </a:rPr>
              <a:t> the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same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number</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of</a:t>
            </a:r>
            <a:r>
              <a:rPr sz="1850" spc="-5" dirty="0">
                <a:latin typeface="Times New Roman" panose="02020603050405020304"/>
                <a:cs typeface="Times New Roman" panose="02020603050405020304"/>
              </a:rPr>
              <a:t> sectors.</a:t>
            </a:r>
            <a:endParaRPr sz="1850">
              <a:latin typeface="Times New Roman" panose="02020603050405020304"/>
              <a:cs typeface="Times New Roman" panose="02020603050405020304"/>
            </a:endParaRPr>
          </a:p>
        </p:txBody>
      </p:sp>
      <p:sp>
        <p:nvSpPr>
          <p:cNvPr id="3" name="object 3"/>
          <p:cNvSpPr txBox="1"/>
          <p:nvPr/>
        </p:nvSpPr>
        <p:spPr>
          <a:xfrm>
            <a:off x="444500" y="4417276"/>
            <a:ext cx="8025765" cy="1826895"/>
          </a:xfrm>
          <a:prstGeom prst="rect">
            <a:avLst/>
          </a:prstGeom>
        </p:spPr>
        <p:txBody>
          <a:bodyPr vert="horz" wrap="square" lIns="0" tIns="67310" rIns="0" bIns="0" rtlCol="0">
            <a:spAutoFit/>
          </a:bodyPr>
          <a:lstStyle/>
          <a:p>
            <a:pPr marL="12700">
              <a:lnSpc>
                <a:spcPct val="100000"/>
              </a:lnSpc>
              <a:spcBef>
                <a:spcPts val="530"/>
              </a:spcBef>
            </a:pPr>
            <a:r>
              <a:rPr sz="2200" b="1" dirty="0">
                <a:latin typeface="Times New Roman" panose="02020603050405020304"/>
                <a:cs typeface="Times New Roman" panose="02020603050405020304"/>
              </a:rPr>
              <a:t>Logical</a:t>
            </a:r>
            <a:r>
              <a:rPr sz="2200" b="1" spc="-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Block</a:t>
            </a:r>
            <a:r>
              <a:rPr sz="2200" b="1" spc="-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Addressing</a:t>
            </a:r>
            <a:endParaRPr sz="2200">
              <a:latin typeface="Times New Roman" panose="02020603050405020304"/>
              <a:cs typeface="Times New Roman" panose="02020603050405020304"/>
            </a:endParaRPr>
          </a:p>
          <a:p>
            <a:pPr marL="355600" marR="5080" indent="-300990">
              <a:lnSpc>
                <a:spcPct val="101000"/>
              </a:lnSpc>
              <a:spcBef>
                <a:spcPts val="400"/>
              </a:spcBef>
              <a:buFont typeface="Arial MT"/>
              <a:buChar char="•"/>
              <a:tabLst>
                <a:tab pos="354965" algn="l"/>
                <a:tab pos="355600" algn="l"/>
              </a:tabLst>
            </a:pPr>
            <a:r>
              <a:rPr sz="2200" dirty="0">
                <a:latin typeface="Times New Roman" panose="02020603050405020304"/>
                <a:cs typeface="Times New Roman" panose="02020603050405020304"/>
              </a:rPr>
              <a:t>Earlier</a:t>
            </a:r>
            <a:r>
              <a:rPr sz="2200" spc="5" dirty="0">
                <a:latin typeface="Times New Roman" panose="02020603050405020304"/>
                <a:cs typeface="Times New Roman" panose="02020603050405020304"/>
              </a:rPr>
              <a:t> drives</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used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physical</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addresses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consisting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a:t>
            </a:r>
            <a:r>
              <a:rPr sz="2200" spc="10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cylinder, </a:t>
            </a:r>
            <a:r>
              <a:rPr sz="2200" i="1" spc="5" dirty="0">
                <a:latin typeface="Times New Roman" panose="02020603050405020304"/>
                <a:cs typeface="Times New Roman" panose="02020603050405020304"/>
              </a:rPr>
              <a:t> head,</a:t>
            </a:r>
            <a:r>
              <a:rPr sz="2200" i="1"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sector</a:t>
            </a:r>
            <a:r>
              <a:rPr sz="2200" i="1" spc="5"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(CHS) number</a:t>
            </a:r>
            <a:r>
              <a:rPr sz="2200" spc="5" dirty="0">
                <a:latin typeface="Times New Roman" panose="02020603050405020304"/>
                <a:cs typeface="Times New Roman" panose="02020603050405020304"/>
              </a:rPr>
              <a:t> to refer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speciﬁc</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locations </a:t>
            </a:r>
            <a:r>
              <a:rPr sz="2200" spc="10" dirty="0">
                <a:latin typeface="Times New Roman" panose="02020603050405020304"/>
                <a:cs typeface="Times New Roman" panose="02020603050405020304"/>
              </a:rPr>
              <a:t>on </a:t>
            </a:r>
            <a:r>
              <a:rPr sz="2200" dirty="0">
                <a:latin typeface="Times New Roman" panose="02020603050405020304"/>
                <a:cs typeface="Times New Roman" panose="02020603050405020304"/>
              </a:rPr>
              <a:t>the </a:t>
            </a:r>
            <a:r>
              <a:rPr sz="2200" spc="5" dirty="0">
                <a:latin typeface="Times New Roman" panose="02020603050405020304"/>
                <a:cs typeface="Times New Roman" panose="02020603050405020304"/>
              </a:rPr>
              <a:t> disk, and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host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operating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 had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be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aware of</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geometry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each</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disk used.</a:t>
            </a:r>
            <a:endParaRPr sz="22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057400" y="1981200"/>
            <a:ext cx="4343399" cy="1990724"/>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9" y="937576"/>
            <a:ext cx="8100059" cy="1244600"/>
          </a:xfrm>
          <a:prstGeom prst="rect">
            <a:avLst/>
          </a:prstGeom>
        </p:spPr>
        <p:txBody>
          <a:bodyPr vert="horz" wrap="square" lIns="0" tIns="12700" rIns="0" bIns="0" rtlCol="0">
            <a:spAutoFit/>
          </a:bodyPr>
          <a:lstStyle/>
          <a:p>
            <a:pPr marL="316865" marR="5080" indent="-304800">
              <a:lnSpc>
                <a:spcPct val="100000"/>
              </a:lnSpc>
              <a:spcBef>
                <a:spcPts val="100"/>
              </a:spcBef>
              <a:buFont typeface="Arial" panose="020B0604020202020204"/>
              <a:buChar char="•"/>
              <a:tabLst>
                <a:tab pos="316865" algn="l"/>
                <a:tab pos="317500" algn="l"/>
              </a:tabLst>
            </a:pPr>
            <a:r>
              <a:rPr sz="2000" i="1" spc="-5" dirty="0">
                <a:latin typeface="Times New Roman" panose="02020603050405020304"/>
                <a:cs typeface="Times New Roman" panose="02020603050405020304"/>
              </a:rPr>
              <a:t>Logical </a:t>
            </a:r>
            <a:r>
              <a:rPr sz="2000" i="1" dirty="0">
                <a:latin typeface="Times New Roman" panose="02020603050405020304"/>
                <a:cs typeface="Times New Roman" panose="02020603050405020304"/>
              </a:rPr>
              <a:t>block addressing </a:t>
            </a:r>
            <a:r>
              <a:rPr sz="2000" dirty="0">
                <a:latin typeface="Times New Roman" panose="02020603050405020304"/>
                <a:cs typeface="Times New Roman" panose="02020603050405020304"/>
              </a:rPr>
              <a:t>(LBA), </a:t>
            </a:r>
            <a:r>
              <a:rPr sz="2000" spc="-5" dirty="0">
                <a:latin typeface="Times New Roman" panose="02020603050405020304"/>
                <a:cs typeface="Times New Roman" panose="02020603050405020304"/>
              </a:rPr>
              <a:t>simpliﬁes addressing </a:t>
            </a:r>
            <a:r>
              <a:rPr sz="2000" dirty="0">
                <a:latin typeface="Times New Roman" panose="02020603050405020304"/>
                <a:cs typeface="Times New Roman" panose="02020603050405020304"/>
              </a:rPr>
              <a:t>by using a </a:t>
            </a:r>
            <a:r>
              <a:rPr sz="2000" spc="-5" dirty="0">
                <a:latin typeface="Times New Roman" panose="02020603050405020304"/>
                <a:cs typeface="Times New Roman" panose="02020603050405020304"/>
              </a:rPr>
              <a:t>linear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address to access </a:t>
            </a:r>
            <a:r>
              <a:rPr sz="2000" dirty="0">
                <a:latin typeface="Times New Roman" panose="02020603050405020304"/>
                <a:cs typeface="Times New Roman" panose="02020603050405020304"/>
              </a:rPr>
              <a:t>physical blocks of data.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disk </a:t>
            </a:r>
            <a:r>
              <a:rPr sz="2000" spc="-5" dirty="0">
                <a:latin typeface="Times New Roman" panose="02020603050405020304"/>
                <a:cs typeface="Times New Roman" panose="02020603050405020304"/>
              </a:rPr>
              <a:t>controller translates LBA </a:t>
            </a:r>
            <a:r>
              <a:rPr sz="2000" spc="-49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CHS address, and the </a:t>
            </a:r>
            <a:r>
              <a:rPr sz="2000" dirty="0">
                <a:latin typeface="Times New Roman" panose="02020603050405020304"/>
                <a:cs typeface="Times New Roman" panose="02020603050405020304"/>
              </a:rPr>
              <a:t>host needs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know only </a:t>
            </a:r>
            <a:r>
              <a:rPr sz="2000" spc="-5" dirty="0">
                <a:latin typeface="Times New Roman" panose="02020603050405020304"/>
                <a:cs typeface="Times New Roman" panose="02020603050405020304"/>
              </a:rPr>
              <a:t>the size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disk drive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terms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number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 blocks.</a:t>
            </a:r>
            <a:endParaRPr sz="20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076450" y="2505075"/>
            <a:ext cx="4714874" cy="2609849"/>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2331" y="331406"/>
            <a:ext cx="4241165" cy="513080"/>
          </a:xfrm>
          <a:prstGeom prst="rect">
            <a:avLst/>
          </a:prstGeom>
        </p:spPr>
        <p:txBody>
          <a:bodyPr vert="horz" wrap="square" lIns="0" tIns="12700" rIns="0" bIns="0" rtlCol="0">
            <a:spAutoFit/>
          </a:bodyPr>
          <a:lstStyle/>
          <a:p>
            <a:pPr marL="12700">
              <a:lnSpc>
                <a:spcPct val="100000"/>
              </a:lnSpc>
              <a:spcBef>
                <a:spcPts val="100"/>
              </a:spcBef>
            </a:pPr>
            <a:r>
              <a:rPr spc="-5" dirty="0"/>
              <a:t>Disk</a:t>
            </a:r>
            <a:r>
              <a:rPr spc="-50" dirty="0"/>
              <a:t> </a:t>
            </a:r>
            <a:r>
              <a:rPr spc="-5" dirty="0"/>
              <a:t>Drive</a:t>
            </a:r>
            <a:r>
              <a:rPr spc="-45" dirty="0"/>
              <a:t> </a:t>
            </a:r>
            <a:r>
              <a:rPr spc="-5" dirty="0"/>
              <a:t>Performance</a:t>
            </a:r>
            <a:endParaRPr spc="-5" dirty="0"/>
          </a:p>
        </p:txBody>
      </p:sp>
      <p:sp>
        <p:nvSpPr>
          <p:cNvPr id="3" name="object 3"/>
          <p:cNvSpPr txBox="1"/>
          <p:nvPr/>
        </p:nvSpPr>
        <p:spPr>
          <a:xfrm>
            <a:off x="444500" y="1217279"/>
            <a:ext cx="8249284" cy="4922520"/>
          </a:xfrm>
          <a:prstGeom prst="rect">
            <a:avLst/>
          </a:prstGeom>
        </p:spPr>
        <p:txBody>
          <a:bodyPr vert="horz" wrap="square" lIns="0" tIns="78105" rIns="0" bIns="0" rtlCol="0">
            <a:spAutoFit/>
          </a:bodyPr>
          <a:lstStyle/>
          <a:p>
            <a:pPr marL="355600" marR="9525" indent="-304165" algn="just">
              <a:lnSpc>
                <a:spcPct val="80000"/>
              </a:lnSpc>
              <a:spcBef>
                <a:spcPts val="615"/>
              </a:spcBef>
              <a:buFont typeface="Arial MT"/>
              <a:buChar char="•"/>
              <a:tabLst>
                <a:tab pos="355600" algn="l"/>
              </a:tabLst>
            </a:pPr>
            <a:r>
              <a:rPr sz="2000" spc="25"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drive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10" dirty="0">
                <a:latin typeface="Times New Roman" panose="02020603050405020304"/>
                <a:cs typeface="Times New Roman" panose="02020603050405020304"/>
              </a:rPr>
              <a:t> an</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electromechanical</a:t>
            </a:r>
            <a:r>
              <a:rPr sz="2000" spc="15" dirty="0">
                <a:latin typeface="Times New Roman" panose="02020603050405020304"/>
                <a:cs typeface="Times New Roman" panose="02020603050405020304"/>
              </a:rPr>
              <a:t> device</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governs</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overall </a:t>
            </a:r>
            <a:r>
              <a:rPr sz="2000" spc="15" dirty="0">
                <a:latin typeface="Times New Roman" panose="02020603050405020304"/>
                <a:cs typeface="Times New Roman" panose="02020603050405020304"/>
              </a:rPr>
              <a:t> performance</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storage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system</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environment.</a:t>
            </a:r>
            <a:endParaRPr sz="2000">
              <a:latin typeface="Times New Roman" panose="02020603050405020304"/>
              <a:cs typeface="Times New Roman" panose="02020603050405020304"/>
            </a:endParaRPr>
          </a:p>
          <a:p>
            <a:pPr>
              <a:lnSpc>
                <a:spcPct val="100000"/>
              </a:lnSpc>
              <a:spcBef>
                <a:spcPts val="5"/>
              </a:spcBef>
              <a:buFont typeface="Arial MT"/>
              <a:buChar char="•"/>
            </a:pPr>
            <a:endParaRPr sz="2400">
              <a:latin typeface="Times New Roman" panose="02020603050405020304"/>
              <a:cs typeface="Times New Roman" panose="02020603050405020304"/>
            </a:endParaRPr>
          </a:p>
          <a:p>
            <a:pPr marL="355600" marR="5080" indent="-304165" algn="just">
              <a:lnSpc>
                <a:spcPct val="80000"/>
              </a:lnSpc>
              <a:buFont typeface="Arial MT"/>
              <a:buChar char="•"/>
              <a:tabLst>
                <a:tab pos="355600" algn="l"/>
              </a:tabLst>
            </a:pPr>
            <a:r>
              <a:rPr sz="2000" spc="10" dirty="0">
                <a:latin typeface="Times New Roman" panose="02020603050405020304"/>
                <a:cs typeface="Times New Roman" panose="02020603050405020304"/>
              </a:rPr>
              <a:t>The various factors </a:t>
            </a:r>
            <a:r>
              <a:rPr sz="2000" spc="5" dirty="0">
                <a:latin typeface="Times New Roman" panose="02020603050405020304"/>
                <a:cs typeface="Times New Roman" panose="02020603050405020304"/>
              </a:rPr>
              <a:t>that affect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performance </a:t>
            </a:r>
            <a:r>
              <a:rPr sz="2000" spc="10" dirty="0">
                <a:latin typeface="Times New Roman" panose="02020603050405020304"/>
                <a:cs typeface="Times New Roman" panose="02020603050405020304"/>
              </a:rPr>
              <a:t>of disk drives are discussed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this section.</a:t>
            </a:r>
            <a:endParaRPr sz="2000">
              <a:latin typeface="Times New Roman" panose="02020603050405020304"/>
              <a:cs typeface="Times New Roman" panose="02020603050405020304"/>
            </a:endParaRPr>
          </a:p>
          <a:p>
            <a:pPr>
              <a:lnSpc>
                <a:spcPct val="100000"/>
              </a:lnSpc>
              <a:spcBef>
                <a:spcPts val="40"/>
              </a:spcBef>
            </a:pPr>
            <a:endParaRPr sz="1950">
              <a:latin typeface="Times New Roman" panose="02020603050405020304"/>
              <a:cs typeface="Times New Roman" panose="02020603050405020304"/>
            </a:endParaRPr>
          </a:p>
          <a:p>
            <a:pPr marL="12700" algn="just">
              <a:lnSpc>
                <a:spcPts val="2365"/>
              </a:lnSpc>
            </a:pPr>
            <a:r>
              <a:rPr sz="2000" b="1" spc="10" dirty="0">
                <a:latin typeface="Times New Roman" panose="02020603050405020304"/>
                <a:cs typeface="Times New Roman" panose="02020603050405020304"/>
              </a:rPr>
              <a:t>Disk</a:t>
            </a:r>
            <a:r>
              <a:rPr sz="2000" b="1" spc="-1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Service</a:t>
            </a:r>
            <a:r>
              <a:rPr sz="2000" b="1" spc="-1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Time</a:t>
            </a:r>
            <a:endParaRPr sz="2000">
              <a:latin typeface="Times New Roman" panose="02020603050405020304"/>
              <a:cs typeface="Times New Roman" panose="02020603050405020304"/>
            </a:endParaRPr>
          </a:p>
          <a:p>
            <a:pPr marL="355600" marR="15875" indent="-304165" algn="just">
              <a:lnSpc>
                <a:spcPct val="81000"/>
              </a:lnSpc>
              <a:spcBef>
                <a:spcPts val="430"/>
              </a:spcBef>
              <a:buFont typeface="Arial" panose="020B0604020202020204"/>
              <a:buChar char="•"/>
              <a:tabLst>
                <a:tab pos="355600" algn="l"/>
              </a:tabLst>
            </a:pPr>
            <a:r>
              <a:rPr sz="2000" i="1" spc="10" dirty="0">
                <a:latin typeface="Times New Roman" panose="02020603050405020304"/>
                <a:cs typeface="Times New Roman" panose="02020603050405020304"/>
              </a:rPr>
              <a:t>Disk </a:t>
            </a:r>
            <a:r>
              <a:rPr sz="2000" i="1" spc="5" dirty="0">
                <a:latin typeface="Times New Roman" panose="02020603050405020304"/>
                <a:cs typeface="Times New Roman" panose="02020603050405020304"/>
              </a:rPr>
              <a:t>service </a:t>
            </a:r>
            <a:r>
              <a:rPr sz="2000" i="1" spc="10" dirty="0">
                <a:latin typeface="Times New Roman" panose="02020603050405020304"/>
                <a:cs typeface="Times New Roman" panose="02020603050405020304"/>
              </a:rPr>
              <a:t>time </a:t>
            </a:r>
            <a:r>
              <a:rPr sz="2000" spc="5"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the time taken </a:t>
            </a:r>
            <a:r>
              <a:rPr sz="2000" spc="15" dirty="0">
                <a:latin typeface="Times New Roman" panose="02020603050405020304"/>
                <a:cs typeface="Times New Roman" panose="02020603050405020304"/>
              </a:rPr>
              <a:t>by a </a:t>
            </a:r>
            <a:r>
              <a:rPr sz="2000" spc="10" dirty="0">
                <a:latin typeface="Times New Roman" panose="02020603050405020304"/>
                <a:cs typeface="Times New Roman" panose="02020603050405020304"/>
              </a:rPr>
              <a:t>disk to complete an </a:t>
            </a:r>
            <a:r>
              <a:rPr sz="2000" spc="15" dirty="0">
                <a:latin typeface="Times New Roman" panose="02020603050405020304"/>
                <a:cs typeface="Times New Roman" panose="02020603050405020304"/>
              </a:rPr>
              <a:t>I/O </a:t>
            </a:r>
            <a:r>
              <a:rPr sz="2000" spc="10" dirty="0">
                <a:latin typeface="Times New Roman" panose="02020603050405020304"/>
                <a:cs typeface="Times New Roman" panose="02020603050405020304"/>
              </a:rPr>
              <a:t>request.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Components </a:t>
            </a:r>
            <a:r>
              <a:rPr sz="2000" spc="5" dirty="0">
                <a:latin typeface="Times New Roman" panose="02020603050405020304"/>
                <a:cs typeface="Times New Roman" panose="02020603050405020304"/>
              </a:rPr>
              <a:t>that contribute </a:t>
            </a:r>
            <a:r>
              <a:rPr sz="2000" spc="10" dirty="0">
                <a:latin typeface="Times New Roman" panose="02020603050405020304"/>
                <a:cs typeface="Times New Roman" panose="02020603050405020304"/>
              </a:rPr>
              <a:t>to </a:t>
            </a:r>
            <a:r>
              <a:rPr sz="2000" spc="5" dirty="0">
                <a:latin typeface="Times New Roman" panose="02020603050405020304"/>
                <a:cs typeface="Times New Roman" panose="02020603050405020304"/>
              </a:rPr>
              <a:t>service </a:t>
            </a:r>
            <a:r>
              <a:rPr sz="2000" spc="10" dirty="0">
                <a:latin typeface="Times New Roman" panose="02020603050405020304"/>
                <a:cs typeface="Times New Roman" panose="02020603050405020304"/>
              </a:rPr>
              <a:t>time </a:t>
            </a:r>
            <a:r>
              <a:rPr sz="2000" spc="15" dirty="0">
                <a:latin typeface="Times New Roman" panose="02020603050405020304"/>
                <a:cs typeface="Times New Roman" panose="02020603050405020304"/>
              </a:rPr>
              <a:t>on a </a:t>
            </a:r>
            <a:r>
              <a:rPr sz="2000" spc="10" dirty="0">
                <a:latin typeface="Times New Roman" panose="02020603050405020304"/>
                <a:cs typeface="Times New Roman" panose="02020603050405020304"/>
              </a:rPr>
              <a:t>disk drive are </a:t>
            </a:r>
            <a:r>
              <a:rPr sz="2000" i="1" spc="10" dirty="0">
                <a:latin typeface="Times New Roman" panose="02020603050405020304"/>
                <a:cs typeface="Times New Roman" panose="02020603050405020304"/>
              </a:rPr>
              <a:t>seek </a:t>
            </a:r>
            <a:r>
              <a:rPr sz="2000" i="1" spc="5" dirty="0">
                <a:latin typeface="Times New Roman" panose="02020603050405020304"/>
                <a:cs typeface="Times New Roman" panose="02020603050405020304"/>
              </a:rPr>
              <a:t>time, </a:t>
            </a:r>
            <a:r>
              <a:rPr sz="2000" i="1" spc="1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rotational latency,</a:t>
            </a:r>
            <a:r>
              <a:rPr sz="2000" i="1"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 </a:t>
            </a:r>
            <a:r>
              <a:rPr sz="2000" i="1" spc="15" dirty="0">
                <a:latin typeface="Times New Roman" panose="02020603050405020304"/>
                <a:cs typeface="Times New Roman" panose="02020603050405020304"/>
              </a:rPr>
              <a:t>data</a:t>
            </a:r>
            <a:r>
              <a:rPr sz="2000" i="1" spc="5" dirty="0">
                <a:latin typeface="Times New Roman" panose="02020603050405020304"/>
                <a:cs typeface="Times New Roman" panose="02020603050405020304"/>
              </a:rPr>
              <a:t> transfer rate.</a:t>
            </a:r>
            <a:endParaRPr sz="2000">
              <a:latin typeface="Times New Roman" panose="02020603050405020304"/>
              <a:cs typeface="Times New Roman" panose="02020603050405020304"/>
            </a:endParaRPr>
          </a:p>
          <a:p>
            <a:pPr>
              <a:lnSpc>
                <a:spcPct val="100000"/>
              </a:lnSpc>
              <a:spcBef>
                <a:spcPts val="35"/>
              </a:spcBef>
            </a:pPr>
            <a:endParaRPr sz="1950">
              <a:latin typeface="Times New Roman" panose="02020603050405020304"/>
              <a:cs typeface="Times New Roman" panose="02020603050405020304"/>
            </a:endParaRPr>
          </a:p>
          <a:p>
            <a:pPr marL="76835" algn="just">
              <a:lnSpc>
                <a:spcPts val="2365"/>
              </a:lnSpc>
              <a:spcBef>
                <a:spcPts val="5"/>
              </a:spcBef>
            </a:pPr>
            <a:r>
              <a:rPr sz="2000" b="1" i="1" spc="10" dirty="0">
                <a:latin typeface="Times New Roman" panose="02020603050405020304"/>
                <a:cs typeface="Times New Roman" panose="02020603050405020304"/>
              </a:rPr>
              <a:t>Seek</a:t>
            </a:r>
            <a:r>
              <a:rPr sz="2000" b="1" i="1" spc="-30" dirty="0">
                <a:latin typeface="Times New Roman" panose="02020603050405020304"/>
                <a:cs typeface="Times New Roman" panose="02020603050405020304"/>
              </a:rPr>
              <a:t> </a:t>
            </a:r>
            <a:r>
              <a:rPr sz="2000" b="1" i="1" spc="10" dirty="0">
                <a:latin typeface="Times New Roman" panose="02020603050405020304"/>
                <a:cs typeface="Times New Roman" panose="02020603050405020304"/>
              </a:rPr>
              <a:t>Time</a:t>
            </a:r>
            <a:endParaRPr sz="2000">
              <a:latin typeface="Times New Roman" panose="02020603050405020304"/>
              <a:cs typeface="Times New Roman" panose="02020603050405020304"/>
            </a:endParaRPr>
          </a:p>
          <a:p>
            <a:pPr marL="355600" marR="5080" indent="-304165" algn="just">
              <a:lnSpc>
                <a:spcPct val="81000"/>
              </a:lnSpc>
              <a:spcBef>
                <a:spcPts val="415"/>
              </a:spcBef>
              <a:buFont typeface="Arial MT"/>
              <a:buChar char="•"/>
              <a:tabLst>
                <a:tab pos="355600" algn="l"/>
              </a:tabLst>
            </a:pPr>
            <a:r>
              <a:rPr sz="2000" spc="10" dirty="0">
                <a:latin typeface="Times New Roman" panose="02020603050405020304"/>
                <a:cs typeface="Times New Roman" panose="02020603050405020304"/>
              </a:rPr>
              <a:t>The </a:t>
            </a:r>
            <a:r>
              <a:rPr sz="2000" i="1" spc="10" dirty="0">
                <a:latin typeface="Times New Roman" panose="02020603050405020304"/>
                <a:cs typeface="Times New Roman" panose="02020603050405020304"/>
              </a:rPr>
              <a:t>seek time </a:t>
            </a:r>
            <a:r>
              <a:rPr sz="2000" spc="10" dirty="0">
                <a:latin typeface="Times New Roman" panose="02020603050405020304"/>
                <a:cs typeface="Times New Roman" panose="02020603050405020304"/>
              </a:rPr>
              <a:t>(also </a:t>
            </a:r>
            <a:r>
              <a:rPr sz="2000" spc="5" dirty="0">
                <a:latin typeface="Times New Roman" panose="02020603050405020304"/>
                <a:cs typeface="Times New Roman" panose="02020603050405020304"/>
              </a:rPr>
              <a:t>called </a:t>
            </a:r>
            <a:r>
              <a:rPr sz="2000" i="1" spc="15" dirty="0">
                <a:latin typeface="Times New Roman" panose="02020603050405020304"/>
                <a:cs typeface="Times New Roman" panose="02020603050405020304"/>
              </a:rPr>
              <a:t>access </a:t>
            </a:r>
            <a:r>
              <a:rPr sz="2000" i="1" spc="10" dirty="0">
                <a:latin typeface="Times New Roman" panose="02020603050405020304"/>
                <a:cs typeface="Times New Roman" panose="02020603050405020304"/>
              </a:rPr>
              <a:t>time</a:t>
            </a:r>
            <a:r>
              <a:rPr sz="2000" spc="10" dirty="0">
                <a:latin typeface="Times New Roman" panose="02020603050405020304"/>
                <a:cs typeface="Times New Roman" panose="02020603050405020304"/>
              </a:rPr>
              <a:t>) describes the time taken to position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R/W heads </a:t>
            </a:r>
            <a:r>
              <a:rPr sz="2000" spc="10" dirty="0">
                <a:latin typeface="Times New Roman" panose="02020603050405020304"/>
                <a:cs typeface="Times New Roman" panose="02020603050405020304"/>
              </a:rPr>
              <a:t>across the platter with </a:t>
            </a:r>
            <a:r>
              <a:rPr sz="2000" spc="1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radial movement </a:t>
            </a:r>
            <a:r>
              <a:rPr sz="2000" spc="15" dirty="0">
                <a:latin typeface="Times New Roman" panose="02020603050405020304"/>
                <a:cs typeface="Times New Roman" panose="02020603050405020304"/>
              </a:rPr>
              <a:t>(moving </a:t>
            </a:r>
            <a:r>
              <a:rPr sz="2000" spc="10" dirty="0">
                <a:latin typeface="Times New Roman" panose="02020603050405020304"/>
                <a:cs typeface="Times New Roman" panose="02020603050405020304"/>
              </a:rPr>
              <a:t>along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radius of the platter). In other words, </a:t>
            </a:r>
            <a:r>
              <a:rPr sz="2000" spc="5" dirty="0">
                <a:latin typeface="Times New Roman" panose="02020603050405020304"/>
                <a:cs typeface="Times New Roman" panose="02020603050405020304"/>
              </a:rPr>
              <a:t>it is </a:t>
            </a:r>
            <a:r>
              <a:rPr sz="2000" spc="10" dirty="0">
                <a:latin typeface="Times New Roman" panose="02020603050405020304"/>
                <a:cs typeface="Times New Roman" panose="02020603050405020304"/>
              </a:rPr>
              <a:t>the time taken to reposition and </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settle </a:t>
            </a:r>
            <a:r>
              <a:rPr sz="2000" spc="10" dirty="0">
                <a:latin typeface="Times New Roman" panose="02020603050405020304"/>
                <a:cs typeface="Times New Roman" panose="02020603050405020304"/>
              </a:rPr>
              <a:t>the arm and the </a:t>
            </a:r>
            <a:r>
              <a:rPr sz="2000" spc="15" dirty="0">
                <a:latin typeface="Times New Roman" panose="02020603050405020304"/>
                <a:cs typeface="Times New Roman" panose="02020603050405020304"/>
              </a:rPr>
              <a:t>head over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correct track. </a:t>
            </a:r>
            <a:r>
              <a:rPr sz="2000" spc="10" dirty="0">
                <a:latin typeface="Times New Roman" panose="02020603050405020304"/>
                <a:cs typeface="Times New Roman" panose="02020603050405020304"/>
              </a:rPr>
              <a:t>The lower the seek </a:t>
            </a:r>
            <a:r>
              <a:rPr sz="2000" spc="5" dirty="0">
                <a:latin typeface="Times New Roman" panose="02020603050405020304"/>
                <a:cs typeface="Times New Roman" panose="02020603050405020304"/>
              </a:rPr>
              <a:t>time, </a:t>
            </a:r>
            <a:r>
              <a:rPr sz="2000" spc="10" dirty="0">
                <a:latin typeface="Times New Roman" panose="02020603050405020304"/>
                <a:cs typeface="Times New Roman" panose="02020603050405020304"/>
              </a:rPr>
              <a:t> the faster the </a:t>
            </a:r>
            <a:r>
              <a:rPr sz="2000" spc="15" dirty="0">
                <a:latin typeface="Times New Roman" panose="02020603050405020304"/>
                <a:cs typeface="Times New Roman" panose="02020603050405020304"/>
              </a:rPr>
              <a:t>I/O </a:t>
            </a:r>
            <a:r>
              <a:rPr sz="2000" spc="10" dirty="0">
                <a:latin typeface="Times New Roman" panose="02020603050405020304"/>
                <a:cs typeface="Times New Roman" panose="02020603050405020304"/>
              </a:rPr>
              <a:t>operation. Disk </a:t>
            </a:r>
            <a:r>
              <a:rPr sz="2000" spc="15" dirty="0">
                <a:latin typeface="Times New Roman" panose="02020603050405020304"/>
                <a:cs typeface="Times New Roman" panose="02020603050405020304"/>
              </a:rPr>
              <a:t>vendors </a:t>
            </a:r>
            <a:r>
              <a:rPr sz="2000" spc="10" dirty="0">
                <a:latin typeface="Times New Roman" panose="02020603050405020304"/>
                <a:cs typeface="Times New Roman" panose="02020603050405020304"/>
              </a:rPr>
              <a:t>publish the </a:t>
            </a:r>
            <a:r>
              <a:rPr sz="2000" spc="15" dirty="0">
                <a:latin typeface="Times New Roman" panose="02020603050405020304"/>
                <a:cs typeface="Times New Roman" panose="02020603050405020304"/>
              </a:rPr>
              <a:t>following </a:t>
            </a:r>
            <a:r>
              <a:rPr sz="2000" spc="10" dirty="0">
                <a:latin typeface="Times New Roman" panose="02020603050405020304"/>
                <a:cs typeface="Times New Roman" panose="02020603050405020304"/>
              </a:rPr>
              <a:t>seek time </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specifications:</a:t>
            </a:r>
            <a:endParaRPr sz="2000">
              <a:latin typeface="Times New Roman" panose="02020603050405020304"/>
              <a:cs typeface="Times New Roman" panose="020206030504050203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647776"/>
            <a:ext cx="8206105" cy="5017770"/>
          </a:xfrm>
          <a:prstGeom prst="rect">
            <a:avLst/>
          </a:prstGeom>
        </p:spPr>
        <p:txBody>
          <a:bodyPr vert="horz" wrap="square" lIns="0" tIns="11430" rIns="0" bIns="0" rtlCol="0">
            <a:spAutoFit/>
          </a:bodyPr>
          <a:lstStyle/>
          <a:p>
            <a:pPr marL="355600" marR="459740" indent="-304165">
              <a:lnSpc>
                <a:spcPct val="102000"/>
              </a:lnSpc>
              <a:spcBef>
                <a:spcPts val="90"/>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Full Stroke: </a:t>
            </a:r>
            <a:r>
              <a:rPr sz="2000" spc="10" dirty="0">
                <a:latin typeface="Times New Roman" panose="02020603050405020304"/>
                <a:cs typeface="Times New Roman" panose="02020603050405020304"/>
              </a:rPr>
              <a:t>The time taken </a:t>
            </a:r>
            <a:r>
              <a:rPr sz="2000" spc="15" dirty="0">
                <a:latin typeface="Times New Roman" panose="02020603050405020304"/>
                <a:cs typeface="Times New Roman" panose="02020603050405020304"/>
              </a:rPr>
              <a:t>by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R/W head </a:t>
            </a:r>
            <a:r>
              <a:rPr sz="2000" spc="10" dirty="0">
                <a:latin typeface="Times New Roman" panose="02020603050405020304"/>
                <a:cs typeface="Times New Roman" panose="02020603050405020304"/>
              </a:rPr>
              <a:t>to </a:t>
            </a:r>
            <a:r>
              <a:rPr sz="2000" spc="15" dirty="0">
                <a:latin typeface="Times New Roman" panose="02020603050405020304"/>
                <a:cs typeface="Times New Roman" panose="02020603050405020304"/>
              </a:rPr>
              <a:t>move </a:t>
            </a:r>
            <a:r>
              <a:rPr sz="2000" spc="10" dirty="0">
                <a:latin typeface="Times New Roman" panose="02020603050405020304"/>
                <a:cs typeface="Times New Roman" panose="02020603050405020304"/>
              </a:rPr>
              <a:t>across the </a:t>
            </a:r>
            <a:r>
              <a:rPr sz="2000" spc="5" dirty="0">
                <a:latin typeface="Times New Roman" panose="02020603050405020304"/>
                <a:cs typeface="Times New Roman" panose="02020603050405020304"/>
              </a:rPr>
              <a:t>entire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width</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from</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innermost</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track</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outermost</a:t>
            </a:r>
            <a:r>
              <a:rPr sz="2000" spc="5" dirty="0">
                <a:latin typeface="Times New Roman" panose="02020603050405020304"/>
                <a:cs typeface="Times New Roman" panose="02020603050405020304"/>
              </a:rPr>
              <a:t> track.</a:t>
            </a:r>
            <a:endParaRPr sz="2000">
              <a:latin typeface="Times New Roman" panose="02020603050405020304"/>
              <a:cs typeface="Times New Roman" panose="02020603050405020304"/>
            </a:endParaRPr>
          </a:p>
          <a:p>
            <a:pPr>
              <a:lnSpc>
                <a:spcPct val="100000"/>
              </a:lnSpc>
              <a:spcBef>
                <a:spcPts val="50"/>
              </a:spcBef>
              <a:buFont typeface="Arial" panose="020B0604020202020204"/>
              <a:buChar char="•"/>
            </a:pPr>
            <a:endParaRPr sz="2800">
              <a:latin typeface="Times New Roman" panose="02020603050405020304"/>
              <a:cs typeface="Times New Roman" panose="02020603050405020304"/>
            </a:endParaRPr>
          </a:p>
          <a:p>
            <a:pPr marL="355600" marR="248285" indent="-304165">
              <a:lnSpc>
                <a:spcPct val="102000"/>
              </a:lnSpc>
              <a:spcBef>
                <a:spcPts val="5"/>
              </a:spcBef>
              <a:buFont typeface="Arial" panose="020B0604020202020204"/>
              <a:buChar char="•"/>
              <a:tabLst>
                <a:tab pos="354965" algn="l"/>
                <a:tab pos="355600" algn="l"/>
              </a:tabLst>
            </a:pPr>
            <a:r>
              <a:rPr sz="2000" b="1" spc="10" dirty="0">
                <a:latin typeface="Times New Roman" panose="02020603050405020304"/>
                <a:cs typeface="Times New Roman" panose="02020603050405020304"/>
              </a:rPr>
              <a:t>Average: </a:t>
            </a:r>
            <a:r>
              <a:rPr sz="2000" spc="10" dirty="0">
                <a:latin typeface="Times New Roman" panose="02020603050405020304"/>
                <a:cs typeface="Times New Roman" panose="02020603050405020304"/>
              </a:rPr>
              <a:t>The average time taken </a:t>
            </a:r>
            <a:r>
              <a:rPr sz="2000" spc="15" dirty="0">
                <a:latin typeface="Times New Roman" panose="02020603050405020304"/>
                <a:cs typeface="Times New Roman" panose="02020603050405020304"/>
              </a:rPr>
              <a:t>by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R/W head </a:t>
            </a:r>
            <a:r>
              <a:rPr sz="2000" spc="10" dirty="0">
                <a:latin typeface="Times New Roman" panose="02020603050405020304"/>
                <a:cs typeface="Times New Roman" panose="02020603050405020304"/>
              </a:rPr>
              <a:t>to </a:t>
            </a:r>
            <a:r>
              <a:rPr sz="2000" spc="15" dirty="0">
                <a:latin typeface="Times New Roman" panose="02020603050405020304"/>
                <a:cs typeface="Times New Roman" panose="02020603050405020304"/>
              </a:rPr>
              <a:t>move from one </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random </a:t>
            </a:r>
            <a:r>
              <a:rPr sz="2000" spc="10" dirty="0">
                <a:latin typeface="Times New Roman" panose="02020603050405020304"/>
                <a:cs typeface="Times New Roman" panose="02020603050405020304"/>
              </a:rPr>
              <a:t>track to </a:t>
            </a:r>
            <a:r>
              <a:rPr sz="2000" spc="5" dirty="0">
                <a:latin typeface="Times New Roman" panose="02020603050405020304"/>
                <a:cs typeface="Times New Roman" panose="02020603050405020304"/>
              </a:rPr>
              <a:t>another, </a:t>
            </a:r>
            <a:r>
              <a:rPr sz="2000" spc="15" dirty="0">
                <a:latin typeface="Times New Roman" panose="02020603050405020304"/>
                <a:cs typeface="Times New Roman" panose="02020603050405020304"/>
              </a:rPr>
              <a:t>normally </a:t>
            </a:r>
            <a:r>
              <a:rPr sz="2000" spc="5" dirty="0">
                <a:latin typeface="Times New Roman" panose="02020603050405020304"/>
                <a:cs typeface="Times New Roman" panose="02020603050405020304"/>
              </a:rPr>
              <a:t>listed </a:t>
            </a:r>
            <a:r>
              <a:rPr sz="2000" spc="10" dirty="0">
                <a:latin typeface="Times New Roman" panose="02020603050405020304"/>
                <a:cs typeface="Times New Roman" panose="02020603050405020304"/>
              </a:rPr>
              <a:t>as the time for one-third of </a:t>
            </a:r>
            <a:r>
              <a:rPr sz="2000" spc="1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full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stroke.</a:t>
            </a:r>
            <a:endParaRPr sz="2000">
              <a:latin typeface="Times New Roman" panose="02020603050405020304"/>
              <a:cs typeface="Times New Roman" panose="02020603050405020304"/>
            </a:endParaRPr>
          </a:p>
          <a:p>
            <a:pPr>
              <a:lnSpc>
                <a:spcPct val="100000"/>
              </a:lnSpc>
              <a:spcBef>
                <a:spcPts val="10"/>
              </a:spcBef>
              <a:buFont typeface="Arial" panose="020B0604020202020204"/>
              <a:buChar char="•"/>
            </a:pPr>
            <a:endParaRPr sz="2850">
              <a:latin typeface="Times New Roman" panose="02020603050405020304"/>
              <a:cs typeface="Times New Roman" panose="02020603050405020304"/>
            </a:endParaRPr>
          </a:p>
          <a:p>
            <a:pPr marL="355600" marR="776605" indent="-304165">
              <a:lnSpc>
                <a:spcPct val="102000"/>
              </a:lnSpc>
              <a:buFont typeface="Arial" panose="020B0604020202020204"/>
              <a:buChar char="•"/>
              <a:tabLst>
                <a:tab pos="354965" algn="l"/>
                <a:tab pos="355600" algn="l"/>
              </a:tabLst>
            </a:pPr>
            <a:r>
              <a:rPr sz="2000" b="1" spc="10" dirty="0">
                <a:latin typeface="Times New Roman" panose="02020603050405020304"/>
                <a:cs typeface="Times New Roman" panose="02020603050405020304"/>
              </a:rPr>
              <a:t>Track-to-Track: </a:t>
            </a:r>
            <a:r>
              <a:rPr sz="2000" spc="10" dirty="0">
                <a:latin typeface="Times New Roman" panose="02020603050405020304"/>
                <a:cs typeface="Times New Roman" panose="02020603050405020304"/>
              </a:rPr>
              <a:t>The time taken </a:t>
            </a:r>
            <a:r>
              <a:rPr sz="2000" spc="15" dirty="0">
                <a:latin typeface="Times New Roman" panose="02020603050405020304"/>
                <a:cs typeface="Times New Roman" panose="02020603050405020304"/>
              </a:rPr>
              <a:t>by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R/W head </a:t>
            </a:r>
            <a:r>
              <a:rPr sz="2000" spc="10" dirty="0">
                <a:latin typeface="Times New Roman" panose="02020603050405020304"/>
                <a:cs typeface="Times New Roman" panose="02020603050405020304"/>
              </a:rPr>
              <a:t>to </a:t>
            </a:r>
            <a:r>
              <a:rPr sz="2000" spc="15" dirty="0">
                <a:latin typeface="Times New Roman" panose="02020603050405020304"/>
                <a:cs typeface="Times New Roman" panose="02020603050405020304"/>
              </a:rPr>
              <a:t>move between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adjacent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tracks.</a:t>
            </a:r>
            <a:endParaRPr sz="2000">
              <a:latin typeface="Times New Roman" panose="02020603050405020304"/>
              <a:cs typeface="Times New Roman" panose="02020603050405020304"/>
            </a:endParaRPr>
          </a:p>
          <a:p>
            <a:pPr marL="12700">
              <a:lnSpc>
                <a:spcPct val="100000"/>
              </a:lnSpc>
              <a:spcBef>
                <a:spcPts val="480"/>
              </a:spcBef>
            </a:pPr>
            <a:r>
              <a:rPr sz="2000" b="1" spc="10" dirty="0">
                <a:latin typeface="Times New Roman" panose="02020603050405020304"/>
                <a:cs typeface="Times New Roman" panose="02020603050405020304"/>
              </a:rPr>
              <a:t>Rotational</a:t>
            </a:r>
            <a:r>
              <a:rPr sz="2000" b="1" spc="-3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Latency</a:t>
            </a:r>
            <a:endParaRPr sz="2000">
              <a:latin typeface="Times New Roman" panose="02020603050405020304"/>
              <a:cs typeface="Times New Roman" panose="02020603050405020304"/>
            </a:endParaRPr>
          </a:p>
          <a:p>
            <a:pPr marL="355600" marR="5080" indent="-304165">
              <a:lnSpc>
                <a:spcPct val="103000"/>
              </a:lnSpc>
              <a:spcBef>
                <a:spcPts val="385"/>
              </a:spcBef>
              <a:buFont typeface="Arial MT"/>
              <a:buChar char="•"/>
              <a:tabLst>
                <a:tab pos="354965" algn="l"/>
                <a:tab pos="355600" algn="l"/>
              </a:tabLst>
            </a:pPr>
            <a:r>
              <a:rPr sz="2000" spc="15" dirty="0">
                <a:latin typeface="Times New Roman" panose="02020603050405020304"/>
                <a:cs typeface="Times New Roman" panose="02020603050405020304"/>
              </a:rPr>
              <a:t>To </a:t>
            </a:r>
            <a:r>
              <a:rPr sz="2000" spc="10" dirty="0">
                <a:latin typeface="Times New Roman" panose="02020603050405020304"/>
                <a:cs typeface="Times New Roman" panose="02020603050405020304"/>
              </a:rPr>
              <a:t>access data, the </a:t>
            </a:r>
            <a:r>
              <a:rPr sz="2000" spc="5" dirty="0">
                <a:latin typeface="Times New Roman" panose="02020603050405020304"/>
                <a:cs typeface="Times New Roman" panose="02020603050405020304"/>
              </a:rPr>
              <a:t>actuator </a:t>
            </a:r>
            <a:r>
              <a:rPr sz="2000" spc="10" dirty="0">
                <a:latin typeface="Times New Roman" panose="02020603050405020304"/>
                <a:cs typeface="Times New Roman" panose="02020603050405020304"/>
              </a:rPr>
              <a:t>arm moves the </a:t>
            </a:r>
            <a:r>
              <a:rPr sz="2000" spc="15" dirty="0">
                <a:latin typeface="Times New Roman" panose="02020603050405020304"/>
                <a:cs typeface="Times New Roman" panose="02020603050405020304"/>
              </a:rPr>
              <a:t>R/W head over </a:t>
            </a:r>
            <a:r>
              <a:rPr sz="2000" spc="10" dirty="0">
                <a:latin typeface="Times New Roman" panose="02020603050405020304"/>
                <a:cs typeface="Times New Roman" panose="02020603050405020304"/>
              </a:rPr>
              <a:t>the platter to </a:t>
            </a:r>
            <a:r>
              <a:rPr sz="2000" spc="15" dirty="0">
                <a:latin typeface="Times New Roman" panose="02020603050405020304"/>
                <a:cs typeface="Times New Roman" panose="02020603050405020304"/>
              </a:rPr>
              <a:t>a </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particular track while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platter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spins to</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position the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requested </a:t>
            </a:r>
            <a:r>
              <a:rPr sz="2000" spc="5" dirty="0">
                <a:latin typeface="Times New Roman" panose="02020603050405020304"/>
                <a:cs typeface="Times New Roman" panose="02020603050405020304"/>
              </a:rPr>
              <a:t>sector</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under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R/W head</a:t>
            </a:r>
            <a:r>
              <a:rPr sz="2000" b="1"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time taken </a:t>
            </a:r>
            <a:r>
              <a:rPr sz="2000" spc="15" dirty="0">
                <a:latin typeface="Times New Roman" panose="02020603050405020304"/>
                <a:cs typeface="Times New Roman" panose="02020603050405020304"/>
              </a:rPr>
              <a:t>by </a:t>
            </a:r>
            <a:r>
              <a:rPr sz="2000" spc="10" dirty="0">
                <a:latin typeface="Times New Roman" panose="02020603050405020304"/>
                <a:cs typeface="Times New Roman" panose="02020603050405020304"/>
              </a:rPr>
              <a:t>the platter to rotate and position the data </a:t>
            </a:r>
            <a:r>
              <a:rPr sz="2000" spc="15" dirty="0">
                <a:latin typeface="Times New Roman" panose="02020603050405020304"/>
                <a:cs typeface="Times New Roman" panose="02020603050405020304"/>
              </a:rPr>
              <a:t> under</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R/W</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head</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called</a:t>
            </a:r>
            <a:r>
              <a:rPr sz="2000" spc="6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rotational</a:t>
            </a:r>
            <a:r>
              <a:rPr sz="2000" i="1" spc="25"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latency</a:t>
            </a:r>
            <a:r>
              <a:rPr sz="2000" spc="10" dirty="0">
                <a:latin typeface="Times New Roman" panose="02020603050405020304"/>
                <a:cs typeface="Times New Roman" panose="02020603050405020304"/>
              </a:rPr>
              <a:t>.</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This</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latency</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depends</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 </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rotation</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speed of</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spindle and</a:t>
            </a:r>
            <a:r>
              <a:rPr sz="2000" spc="5" dirty="0">
                <a:latin typeface="Times New Roman" panose="02020603050405020304"/>
                <a:cs typeface="Times New Roman" panose="02020603050405020304"/>
              </a:rPr>
              <a:t> is </a:t>
            </a:r>
            <a:r>
              <a:rPr sz="2000" spc="10" dirty="0">
                <a:latin typeface="Times New Roman" panose="02020603050405020304"/>
                <a:cs typeface="Times New Roman" panose="02020603050405020304"/>
              </a:rPr>
              <a:t>measured in</a:t>
            </a:r>
            <a:r>
              <a:rPr sz="2000" spc="5" dirty="0">
                <a:latin typeface="Times New Roman" panose="02020603050405020304"/>
                <a:cs typeface="Times New Roman" panose="02020603050405020304"/>
              </a:rPr>
              <a:t> milliseconds.</a:t>
            </a:r>
            <a:endParaRPr sz="2000">
              <a:latin typeface="Times New Roman" panose="02020603050405020304"/>
              <a:cs typeface="Times New Roman" panose="020206030504050203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300" y="760348"/>
            <a:ext cx="8243570" cy="4700905"/>
          </a:xfrm>
          <a:prstGeom prst="rect">
            <a:avLst/>
          </a:prstGeom>
        </p:spPr>
        <p:txBody>
          <a:bodyPr vert="horz" wrap="square" lIns="0" tIns="66675" rIns="0" bIns="0" rtlCol="0">
            <a:spAutoFit/>
          </a:bodyPr>
          <a:lstStyle/>
          <a:p>
            <a:pPr marL="12700" algn="just">
              <a:lnSpc>
                <a:spcPct val="100000"/>
              </a:lnSpc>
              <a:spcBef>
                <a:spcPts val="525"/>
              </a:spcBef>
            </a:pPr>
            <a:r>
              <a:rPr sz="2200" b="1" spc="-5" dirty="0">
                <a:latin typeface="Times New Roman" panose="02020603050405020304"/>
                <a:cs typeface="Times New Roman" panose="02020603050405020304"/>
              </a:rPr>
              <a:t>Data</a:t>
            </a:r>
            <a:r>
              <a:rPr sz="2200" b="1" spc="-3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Transfer</a:t>
            </a:r>
            <a:r>
              <a:rPr sz="2200" b="1" spc="-3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Rate</a:t>
            </a:r>
            <a:endParaRPr sz="2200">
              <a:latin typeface="Times New Roman" panose="02020603050405020304"/>
              <a:cs typeface="Times New Roman" panose="02020603050405020304"/>
            </a:endParaRPr>
          </a:p>
          <a:p>
            <a:pPr marL="355600" marR="5715" indent="-301625" algn="just">
              <a:lnSpc>
                <a:spcPct val="100000"/>
              </a:lnSpc>
              <a:spcBef>
                <a:spcPts val="425"/>
              </a:spcBef>
              <a:buFont typeface="Arial MT"/>
              <a:buChar char="•"/>
              <a:tabLst>
                <a:tab pos="355600" algn="l"/>
              </a:tabLst>
            </a:pPr>
            <a:r>
              <a:rPr sz="2200" spc="-5" dirty="0">
                <a:latin typeface="Times New Roman" panose="02020603050405020304"/>
                <a:cs typeface="Times New Roman" panose="02020603050405020304"/>
              </a:rPr>
              <a:t>The </a:t>
            </a:r>
            <a:r>
              <a:rPr sz="2200" i="1" dirty="0">
                <a:latin typeface="Times New Roman" panose="02020603050405020304"/>
                <a:cs typeface="Times New Roman" panose="02020603050405020304"/>
              </a:rPr>
              <a:t>data </a:t>
            </a:r>
            <a:r>
              <a:rPr sz="2200" i="1" spc="-5" dirty="0">
                <a:latin typeface="Times New Roman" panose="02020603050405020304"/>
                <a:cs typeface="Times New Roman" panose="02020603050405020304"/>
              </a:rPr>
              <a:t>transfer rate </a:t>
            </a:r>
            <a:r>
              <a:rPr sz="2200" dirty="0">
                <a:latin typeface="Times New Roman" panose="02020603050405020304"/>
                <a:cs typeface="Times New Roman" panose="02020603050405020304"/>
              </a:rPr>
              <a:t>(also </a:t>
            </a:r>
            <a:r>
              <a:rPr sz="2200" spc="-5" dirty="0">
                <a:latin typeface="Times New Roman" panose="02020603050405020304"/>
                <a:cs typeface="Times New Roman" panose="02020603050405020304"/>
              </a:rPr>
              <a:t>called </a:t>
            </a:r>
            <a:r>
              <a:rPr sz="2200" i="1" spc="-5" dirty="0">
                <a:latin typeface="Times New Roman" panose="02020603050405020304"/>
                <a:cs typeface="Times New Roman" panose="02020603050405020304"/>
              </a:rPr>
              <a:t>transfer </a:t>
            </a:r>
            <a:r>
              <a:rPr sz="2200" i="1" dirty="0">
                <a:latin typeface="Times New Roman" panose="02020603050405020304"/>
                <a:cs typeface="Times New Roman" panose="02020603050405020304"/>
              </a:rPr>
              <a:t>rate</a:t>
            </a:r>
            <a:r>
              <a:rPr sz="2200" dirty="0">
                <a:latin typeface="Times New Roman" panose="02020603050405020304"/>
                <a:cs typeface="Times New Roman" panose="02020603050405020304"/>
              </a:rPr>
              <a:t>) refers </a:t>
            </a:r>
            <a:r>
              <a:rPr sz="2200" spc="-5" dirty="0">
                <a:latin typeface="Times New Roman" panose="02020603050405020304"/>
                <a:cs typeface="Times New Roman" panose="02020603050405020304"/>
              </a:rPr>
              <a:t>to the average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amount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per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unit</a:t>
            </a:r>
            <a:r>
              <a:rPr sz="2200" spc="-5" dirty="0">
                <a:latin typeface="Times New Roman" panose="02020603050405020304"/>
                <a:cs typeface="Times New Roman" panose="02020603050405020304"/>
              </a:rPr>
              <a:t> time 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drive</a:t>
            </a:r>
            <a:r>
              <a:rPr sz="2200" spc="-5" dirty="0">
                <a:latin typeface="Times New Roman" panose="02020603050405020304"/>
                <a:cs typeface="Times New Roman" panose="02020603050405020304"/>
              </a:rPr>
              <a:t> can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deliver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70" dirty="0">
                <a:latin typeface="Times New Roman" panose="02020603050405020304"/>
                <a:cs typeface="Times New Roman" panose="02020603050405020304"/>
              </a:rPr>
              <a:t> </a:t>
            </a:r>
            <a:r>
              <a:rPr sz="2200" spc="-5" dirty="0">
                <a:solidFill>
                  <a:srgbClr val="FF0000"/>
                </a:solidFill>
                <a:latin typeface="Times New Roman" panose="02020603050405020304"/>
                <a:cs typeface="Times New Roman" panose="02020603050405020304"/>
              </a:rPr>
              <a:t>HBA</a:t>
            </a:r>
            <a:r>
              <a:rPr sz="2200" spc="-5"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16510" indent="-301625" algn="just">
              <a:lnSpc>
                <a:spcPct val="100000"/>
              </a:lnSpc>
              <a:spcBef>
                <a:spcPts val="420"/>
              </a:spcBef>
              <a:buFont typeface="Arial MT"/>
              <a:buChar char="•"/>
              <a:tabLst>
                <a:tab pos="440690" algn="l"/>
              </a:tabLst>
            </a:pPr>
            <a:r>
              <a:rPr dirty="0"/>
              <a:t>	</a:t>
            </a:r>
            <a:r>
              <a:rPr sz="2200" dirty="0">
                <a:latin typeface="Times New Roman" panose="02020603050405020304"/>
                <a:cs typeface="Times New Roman" panose="02020603050405020304"/>
              </a:rPr>
              <a:t>In a </a:t>
            </a:r>
            <a:r>
              <a:rPr sz="2200" i="1" spc="-5" dirty="0">
                <a:latin typeface="Times New Roman" panose="02020603050405020304"/>
                <a:cs typeface="Times New Roman" panose="02020603050405020304"/>
              </a:rPr>
              <a:t>read </a:t>
            </a:r>
            <a:r>
              <a:rPr sz="2200" i="1" dirty="0">
                <a:latin typeface="Times New Roman" panose="02020603050405020304"/>
                <a:cs typeface="Times New Roman" panose="02020603050405020304"/>
              </a:rPr>
              <a:t>operation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data first </a:t>
            </a:r>
            <a:r>
              <a:rPr sz="2200" spc="-5" dirty="0">
                <a:latin typeface="Times New Roman" panose="02020603050405020304"/>
                <a:cs typeface="Times New Roman" panose="02020603050405020304"/>
              </a:rPr>
              <a:t>moves </a:t>
            </a:r>
            <a:r>
              <a:rPr sz="2200" dirty="0">
                <a:latin typeface="Times New Roman" panose="02020603050405020304"/>
                <a:cs typeface="Times New Roman" panose="02020603050405020304"/>
              </a:rPr>
              <a:t>from disk platters </a:t>
            </a:r>
            <a:r>
              <a:rPr sz="2200" spc="-5" dirty="0">
                <a:latin typeface="Times New Roman" panose="02020603050405020304"/>
                <a:cs typeface="Times New Roman" panose="02020603050405020304"/>
              </a:rPr>
              <a:t>to R/W </a:t>
            </a:r>
            <a:r>
              <a:rPr sz="2200" dirty="0">
                <a:latin typeface="Times New Roman" panose="02020603050405020304"/>
                <a:cs typeface="Times New Roman" panose="02020603050405020304"/>
              </a:rPr>
              <a:t> heads,</a:t>
            </a:r>
            <a:r>
              <a:rPr sz="2200" spc="-5" dirty="0">
                <a:latin typeface="Times New Roman" panose="02020603050405020304"/>
                <a:cs typeface="Times New Roman" panose="02020603050405020304"/>
              </a:rPr>
              <a:t> and then it moves 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drive’s </a:t>
            </a:r>
            <a:r>
              <a:rPr sz="2200" spc="-5" dirty="0">
                <a:latin typeface="Times New Roman" panose="02020603050405020304"/>
                <a:cs typeface="Times New Roman" panose="02020603050405020304"/>
              </a:rPr>
              <a:t>internal</a:t>
            </a:r>
            <a:r>
              <a:rPr sz="2200" spc="8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buffer</a:t>
            </a:r>
            <a:r>
              <a:rPr sz="2200" spc="-5"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8890" indent="-301625" algn="just">
              <a:lnSpc>
                <a:spcPct val="100000"/>
              </a:lnSpc>
              <a:spcBef>
                <a:spcPts val="430"/>
              </a:spcBef>
              <a:buFont typeface="Arial MT"/>
              <a:buChar char="•"/>
              <a:tabLst>
                <a:tab pos="355600" algn="l"/>
              </a:tabLst>
            </a:pPr>
            <a:r>
              <a:rPr sz="2200" spc="-5" dirty="0">
                <a:latin typeface="Times New Roman" panose="02020603050405020304"/>
                <a:cs typeface="Times New Roman" panose="02020603050405020304"/>
              </a:rPr>
              <a:t>Finally,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moves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buffer </a:t>
            </a:r>
            <a:r>
              <a:rPr sz="2200" spc="-5" dirty="0">
                <a:latin typeface="Times New Roman" panose="02020603050405020304"/>
                <a:cs typeface="Times New Roman" panose="02020603050405020304"/>
              </a:rPr>
              <a:t>through the interface to the </a:t>
            </a:r>
            <a:r>
              <a:rPr sz="2200" dirty="0">
                <a:latin typeface="Times New Roman" panose="02020603050405020304"/>
                <a:cs typeface="Times New Roman" panose="02020603050405020304"/>
              </a:rPr>
              <a:t>host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HBA. </a:t>
            </a:r>
            <a:r>
              <a:rPr sz="2200" dirty="0">
                <a:latin typeface="Times New Roman" panose="02020603050405020304"/>
                <a:cs typeface="Times New Roman" panose="02020603050405020304"/>
              </a:rPr>
              <a:t>In a </a:t>
            </a:r>
            <a:r>
              <a:rPr sz="2200" i="1" spc="-5" dirty="0">
                <a:latin typeface="Times New Roman" panose="02020603050405020304"/>
                <a:cs typeface="Times New Roman" panose="02020603050405020304"/>
              </a:rPr>
              <a:t>write </a:t>
            </a:r>
            <a:r>
              <a:rPr sz="2200" i="1" dirty="0">
                <a:latin typeface="Times New Roman" panose="02020603050405020304"/>
                <a:cs typeface="Times New Roman" panose="02020603050405020304"/>
              </a:rPr>
              <a:t>operation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moves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HBA to the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internal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buffer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 </a:t>
            </a:r>
            <a:r>
              <a:rPr sz="2200" spc="-5" dirty="0">
                <a:latin typeface="Times New Roman" panose="02020603050405020304"/>
                <a:cs typeface="Times New Roman" panose="02020603050405020304"/>
              </a:rPr>
              <a:t>through</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drive’s </a:t>
            </a:r>
            <a:r>
              <a:rPr sz="2200" spc="-5" dirty="0">
                <a:latin typeface="Times New Roman" panose="02020603050405020304"/>
                <a:cs typeface="Times New Roman" panose="02020603050405020304"/>
              </a:rPr>
              <a:t>interface.</a:t>
            </a:r>
            <a:endParaRPr sz="2200">
              <a:latin typeface="Times New Roman" panose="02020603050405020304"/>
              <a:cs typeface="Times New Roman" panose="02020603050405020304"/>
            </a:endParaRPr>
          </a:p>
          <a:p>
            <a:pPr marL="355600" marR="5080" indent="-301625" algn="just">
              <a:lnSpc>
                <a:spcPct val="100000"/>
              </a:lnSpc>
              <a:spcBef>
                <a:spcPts val="425"/>
              </a:spcBef>
              <a:buFont typeface="Arial MT"/>
              <a:buChar char="•"/>
              <a:tabLst>
                <a:tab pos="355600" algn="l"/>
              </a:tabLst>
            </a:pP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then moves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buffer </a:t>
            </a:r>
            <a:r>
              <a:rPr sz="2200" spc="-5" dirty="0">
                <a:latin typeface="Times New Roman" panose="02020603050405020304"/>
                <a:cs typeface="Times New Roman" panose="02020603050405020304"/>
              </a:rPr>
              <a:t>to the R/W </a:t>
            </a:r>
            <a:r>
              <a:rPr sz="2200" dirty="0">
                <a:latin typeface="Times New Roman" panose="02020603050405020304"/>
                <a:cs typeface="Times New Roman" panose="02020603050405020304"/>
              </a:rPr>
              <a:t>heads. </a:t>
            </a:r>
            <a:r>
              <a:rPr sz="2200" spc="-5" dirty="0">
                <a:latin typeface="Times New Roman" panose="02020603050405020304"/>
                <a:cs typeface="Times New Roman" panose="02020603050405020304"/>
              </a:rPr>
              <a:t>Finally, it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moves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R/W</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heads </a:t>
            </a:r>
            <a:r>
              <a:rPr sz="2200" spc="-5" dirty="0">
                <a:latin typeface="Times New Roman" panose="02020603050405020304"/>
                <a:cs typeface="Times New Roman" panose="02020603050405020304"/>
              </a:rPr>
              <a:t>to the </a:t>
            </a:r>
            <a:r>
              <a:rPr sz="2200" dirty="0">
                <a:latin typeface="Times New Roman" panose="02020603050405020304"/>
                <a:cs typeface="Times New Roman" panose="02020603050405020304"/>
              </a:rPr>
              <a:t>platters.</a:t>
            </a:r>
            <a:endParaRPr sz="2200">
              <a:latin typeface="Times New Roman" panose="02020603050405020304"/>
              <a:cs typeface="Times New Roman" panose="02020603050405020304"/>
            </a:endParaRPr>
          </a:p>
          <a:p>
            <a:pPr marL="355600" marR="18415" indent="-342900" algn="just">
              <a:lnSpc>
                <a:spcPct val="100000"/>
              </a:lnSpc>
              <a:spcBef>
                <a:spcPts val="430"/>
              </a:spcBef>
            </a:pPr>
            <a:r>
              <a:rPr sz="2200" b="1" spc="-5" dirty="0">
                <a:latin typeface="Times New Roman" panose="02020603050405020304"/>
                <a:cs typeface="Times New Roman" panose="02020603050405020304"/>
              </a:rPr>
              <a:t>Internal </a:t>
            </a:r>
            <a:r>
              <a:rPr sz="2200" b="1" dirty="0">
                <a:latin typeface="Times New Roman" panose="02020603050405020304"/>
                <a:cs typeface="Times New Roman" panose="02020603050405020304"/>
              </a:rPr>
              <a:t>transfer </a:t>
            </a:r>
            <a:r>
              <a:rPr sz="2200" b="1" spc="-5" dirty="0">
                <a:latin typeface="Times New Roman" panose="02020603050405020304"/>
                <a:cs typeface="Times New Roman" panose="02020603050405020304"/>
              </a:rPr>
              <a:t>rate </a:t>
            </a:r>
            <a:r>
              <a:rPr sz="2200" spc="-5" dirty="0">
                <a:latin typeface="Times New Roman" panose="02020603050405020304"/>
                <a:cs typeface="Times New Roman" panose="02020603050405020304"/>
              </a:rPr>
              <a:t>is the speed at which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moves </a:t>
            </a:r>
            <a:r>
              <a:rPr sz="2200" dirty="0">
                <a:latin typeface="Times New Roman" panose="02020603050405020304"/>
                <a:cs typeface="Times New Roman" panose="02020603050405020304"/>
              </a:rPr>
              <a:t>from a </a:t>
            </a:r>
            <a:r>
              <a:rPr sz="2200" spc="-5" dirty="0">
                <a:latin typeface="Times New Roman" panose="02020603050405020304"/>
                <a:cs typeface="Times New Roman" panose="02020603050405020304"/>
              </a:rPr>
              <a:t>single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track</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platter’s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surface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internal</a:t>
            </a:r>
            <a:r>
              <a:rPr sz="2200" dirty="0">
                <a:latin typeface="Times New Roman" panose="02020603050405020304"/>
                <a:cs typeface="Times New Roman" panose="02020603050405020304"/>
              </a:rPr>
              <a:t> buffer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(cache)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disk.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Internal</a:t>
            </a:r>
            <a:r>
              <a:rPr sz="2200" spc="-5" dirty="0">
                <a:latin typeface="Times New Roman" panose="02020603050405020304"/>
                <a:cs typeface="Times New Roman" panose="02020603050405020304"/>
              </a:rPr>
              <a:t> transfer</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rate</a:t>
            </a:r>
            <a:r>
              <a:rPr sz="2200" spc="-5" dirty="0">
                <a:latin typeface="Times New Roman" panose="02020603050405020304"/>
                <a:cs typeface="Times New Roman" panose="02020603050405020304"/>
              </a:rPr>
              <a:t> takes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account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factors</a:t>
            </a:r>
            <a:r>
              <a:rPr sz="2200" spc="-5" dirty="0">
                <a:latin typeface="Times New Roman" panose="02020603050405020304"/>
                <a:cs typeface="Times New Roman" panose="02020603050405020304"/>
              </a:rPr>
              <a:t> such as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seek</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time.</a:t>
            </a:r>
            <a:endParaRPr sz="2200">
              <a:latin typeface="Times New Roman" panose="02020603050405020304"/>
              <a:cs typeface="Times New Roman" panose="020206030504050203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890523"/>
            <a:ext cx="7912734" cy="1027430"/>
          </a:xfrm>
          <a:prstGeom prst="rect">
            <a:avLst/>
          </a:prstGeom>
        </p:spPr>
        <p:txBody>
          <a:bodyPr vert="horz" wrap="square" lIns="0" tIns="24765" rIns="0" bIns="0" rtlCol="0">
            <a:spAutoFit/>
          </a:bodyPr>
          <a:lstStyle/>
          <a:p>
            <a:pPr marL="355600" marR="5080" indent="-342900">
              <a:lnSpc>
                <a:spcPts val="2630"/>
              </a:lnSpc>
              <a:spcBef>
                <a:spcPts val="195"/>
              </a:spcBef>
            </a:pPr>
            <a:r>
              <a:rPr sz="2200" spc="-5" dirty="0">
                <a:solidFill>
                  <a:srgbClr val="000000"/>
                </a:solidFill>
              </a:rPr>
              <a:t>External </a:t>
            </a:r>
            <a:r>
              <a:rPr sz="2200" dirty="0">
                <a:solidFill>
                  <a:srgbClr val="000000"/>
                </a:solidFill>
              </a:rPr>
              <a:t>transfer </a:t>
            </a:r>
            <a:r>
              <a:rPr sz="2200" spc="-5" dirty="0">
                <a:solidFill>
                  <a:srgbClr val="000000"/>
                </a:solidFill>
              </a:rPr>
              <a:t>rate </a:t>
            </a:r>
            <a:r>
              <a:rPr sz="2200" b="0" spc="-5" dirty="0">
                <a:solidFill>
                  <a:srgbClr val="000000"/>
                </a:solidFill>
                <a:latin typeface="Times New Roman" panose="02020603050405020304"/>
                <a:cs typeface="Times New Roman" panose="02020603050405020304"/>
              </a:rPr>
              <a:t>is the </a:t>
            </a:r>
            <a:r>
              <a:rPr sz="2200" b="0" dirty="0">
                <a:solidFill>
                  <a:srgbClr val="000000"/>
                </a:solidFill>
                <a:latin typeface="Times New Roman" panose="02020603050405020304"/>
                <a:cs typeface="Times New Roman" panose="02020603050405020304"/>
              </a:rPr>
              <a:t>rate </a:t>
            </a:r>
            <a:r>
              <a:rPr sz="2200" b="0" spc="-5" dirty="0">
                <a:solidFill>
                  <a:srgbClr val="000000"/>
                </a:solidFill>
                <a:latin typeface="Times New Roman" panose="02020603050405020304"/>
                <a:cs typeface="Times New Roman" panose="02020603050405020304"/>
              </a:rPr>
              <a:t>at which </a:t>
            </a:r>
            <a:r>
              <a:rPr sz="2200" b="0" dirty="0">
                <a:solidFill>
                  <a:srgbClr val="000000"/>
                </a:solidFill>
                <a:latin typeface="Times New Roman" panose="02020603050405020304"/>
                <a:cs typeface="Times New Roman" panose="02020603050405020304"/>
              </a:rPr>
              <a:t>data </a:t>
            </a:r>
            <a:r>
              <a:rPr sz="2200" b="0" spc="-5" dirty="0">
                <a:solidFill>
                  <a:srgbClr val="000000"/>
                </a:solidFill>
                <a:latin typeface="Times New Roman" panose="02020603050405020304"/>
                <a:cs typeface="Times New Roman" panose="02020603050405020304"/>
              </a:rPr>
              <a:t>can </a:t>
            </a:r>
            <a:r>
              <a:rPr sz="2200" b="0" dirty="0">
                <a:solidFill>
                  <a:srgbClr val="000000"/>
                </a:solidFill>
                <a:latin typeface="Times New Roman" panose="02020603050405020304"/>
                <a:cs typeface="Times New Roman" panose="02020603050405020304"/>
              </a:rPr>
              <a:t>be </a:t>
            </a:r>
            <a:r>
              <a:rPr sz="2200" b="0" spc="-5" dirty="0">
                <a:solidFill>
                  <a:srgbClr val="000000"/>
                </a:solidFill>
                <a:latin typeface="Times New Roman" panose="02020603050405020304"/>
                <a:cs typeface="Times New Roman" panose="02020603050405020304"/>
              </a:rPr>
              <a:t>moved through </a:t>
            </a:r>
            <a:r>
              <a:rPr sz="2200" b="0" spc="-535"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the</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interface</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to the</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HBA.</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External</a:t>
            </a:r>
            <a:r>
              <a:rPr sz="2200" b="0" spc="65"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transfer </a:t>
            </a:r>
            <a:r>
              <a:rPr sz="2200" b="0" dirty="0">
                <a:solidFill>
                  <a:srgbClr val="000000"/>
                </a:solidFill>
                <a:latin typeface="Times New Roman" panose="02020603050405020304"/>
                <a:cs typeface="Times New Roman" panose="02020603050405020304"/>
              </a:rPr>
              <a:t>rate</a:t>
            </a:r>
            <a:r>
              <a:rPr sz="2200" b="0" spc="-5" dirty="0">
                <a:solidFill>
                  <a:srgbClr val="000000"/>
                </a:solidFill>
                <a:latin typeface="Times New Roman" panose="02020603050405020304"/>
                <a:cs typeface="Times New Roman" panose="02020603050405020304"/>
              </a:rPr>
              <a:t> is</a:t>
            </a:r>
            <a:r>
              <a:rPr sz="2200" b="0" spc="-10" dirty="0">
                <a:solidFill>
                  <a:srgbClr val="000000"/>
                </a:solidFill>
                <a:latin typeface="Times New Roman" panose="02020603050405020304"/>
                <a:cs typeface="Times New Roman" panose="02020603050405020304"/>
              </a:rPr>
              <a:t> </a:t>
            </a:r>
            <a:r>
              <a:rPr sz="2200" b="0" dirty="0">
                <a:solidFill>
                  <a:srgbClr val="000000"/>
                </a:solidFill>
                <a:latin typeface="Times New Roman" panose="02020603050405020304"/>
                <a:cs typeface="Times New Roman" panose="02020603050405020304"/>
              </a:rPr>
              <a:t>generally </a:t>
            </a:r>
            <a:r>
              <a:rPr sz="2200" b="0" spc="-5" dirty="0">
                <a:solidFill>
                  <a:srgbClr val="000000"/>
                </a:solidFill>
                <a:latin typeface="Times New Roman" panose="02020603050405020304"/>
                <a:cs typeface="Times New Roman" panose="02020603050405020304"/>
              </a:rPr>
              <a:t>the </a:t>
            </a:r>
            <a:r>
              <a:rPr sz="2200" b="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advertised</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speed</a:t>
            </a:r>
            <a:r>
              <a:rPr sz="2200" b="0" spc="-10" dirty="0">
                <a:solidFill>
                  <a:srgbClr val="000000"/>
                </a:solidFill>
                <a:latin typeface="Times New Roman" panose="02020603050405020304"/>
                <a:cs typeface="Times New Roman" panose="02020603050405020304"/>
              </a:rPr>
              <a:t> </a:t>
            </a:r>
            <a:r>
              <a:rPr sz="2200" b="0" dirty="0">
                <a:solidFill>
                  <a:srgbClr val="000000"/>
                </a:solidFill>
                <a:latin typeface="Times New Roman" panose="02020603050405020304"/>
                <a:cs typeface="Times New Roman" panose="02020603050405020304"/>
              </a:rPr>
              <a:t>of </a:t>
            </a:r>
            <a:r>
              <a:rPr sz="2200" b="0" spc="-5" dirty="0">
                <a:solidFill>
                  <a:srgbClr val="000000"/>
                </a:solidFill>
                <a:latin typeface="Times New Roman" panose="02020603050405020304"/>
                <a:cs typeface="Times New Roman" panose="02020603050405020304"/>
              </a:rPr>
              <a:t>the</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interface,</a:t>
            </a:r>
            <a:r>
              <a:rPr sz="2200" b="0" spc="-10" dirty="0">
                <a:solidFill>
                  <a:srgbClr val="000000"/>
                </a:solidFill>
                <a:latin typeface="Times New Roman" panose="02020603050405020304"/>
                <a:cs typeface="Times New Roman" panose="02020603050405020304"/>
              </a:rPr>
              <a:t> </a:t>
            </a:r>
            <a:r>
              <a:rPr sz="2200" b="0" spc="-5" dirty="0">
                <a:solidFill>
                  <a:srgbClr val="000000"/>
                </a:solidFill>
                <a:latin typeface="Times New Roman" panose="02020603050405020304"/>
                <a:cs typeface="Times New Roman" panose="02020603050405020304"/>
              </a:rPr>
              <a:t>such as</a:t>
            </a:r>
            <a:r>
              <a:rPr sz="2200" b="0" spc="-10" dirty="0">
                <a:solidFill>
                  <a:srgbClr val="000000"/>
                </a:solidFill>
                <a:latin typeface="Times New Roman" panose="02020603050405020304"/>
                <a:cs typeface="Times New Roman" panose="02020603050405020304"/>
              </a:rPr>
              <a:t> </a:t>
            </a:r>
            <a:r>
              <a:rPr sz="2200" b="0" dirty="0">
                <a:solidFill>
                  <a:srgbClr val="000000"/>
                </a:solidFill>
                <a:latin typeface="Times New Roman" panose="02020603050405020304"/>
                <a:cs typeface="Times New Roman" panose="02020603050405020304"/>
              </a:rPr>
              <a:t>133</a:t>
            </a:r>
            <a:r>
              <a:rPr sz="2200" b="0" spc="-5" dirty="0">
                <a:solidFill>
                  <a:srgbClr val="000000"/>
                </a:solidFill>
                <a:latin typeface="Times New Roman" panose="02020603050405020304"/>
                <a:cs typeface="Times New Roman" panose="02020603050405020304"/>
              </a:rPr>
              <a:t> MB/s </a:t>
            </a:r>
            <a:r>
              <a:rPr sz="2200" b="0" dirty="0">
                <a:solidFill>
                  <a:srgbClr val="000000"/>
                </a:solidFill>
                <a:latin typeface="Times New Roman" panose="02020603050405020304"/>
                <a:cs typeface="Times New Roman" panose="02020603050405020304"/>
              </a:rPr>
              <a:t>for</a:t>
            </a:r>
            <a:r>
              <a:rPr sz="2200" b="0" spc="-5" dirty="0">
                <a:solidFill>
                  <a:srgbClr val="000000"/>
                </a:solidFill>
                <a:latin typeface="Times New Roman" panose="02020603050405020304"/>
                <a:cs typeface="Times New Roman" panose="02020603050405020304"/>
              </a:rPr>
              <a:t> ATA.</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362200" y="3048000"/>
            <a:ext cx="3914774" cy="1962149"/>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2151" y="574294"/>
            <a:ext cx="4741545"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E0000"/>
                </a:solidFill>
              </a:rPr>
              <a:t>Intelligent</a:t>
            </a:r>
            <a:r>
              <a:rPr spc="-45" dirty="0">
                <a:solidFill>
                  <a:srgbClr val="BE0000"/>
                </a:solidFill>
              </a:rPr>
              <a:t> </a:t>
            </a:r>
            <a:r>
              <a:rPr spc="-5" dirty="0">
                <a:solidFill>
                  <a:srgbClr val="BE0000"/>
                </a:solidFill>
              </a:rPr>
              <a:t>Storage</a:t>
            </a:r>
            <a:r>
              <a:rPr spc="-45" dirty="0">
                <a:solidFill>
                  <a:srgbClr val="BE0000"/>
                </a:solidFill>
              </a:rPr>
              <a:t> </a:t>
            </a:r>
            <a:r>
              <a:rPr spc="-5" dirty="0">
                <a:solidFill>
                  <a:srgbClr val="BE0000"/>
                </a:solidFill>
              </a:rPr>
              <a:t>Systems</a:t>
            </a:r>
            <a:endParaRPr spc="-5" dirty="0">
              <a:solidFill>
                <a:srgbClr val="BE0000"/>
              </a:solidFill>
            </a:endParaRPr>
          </a:p>
        </p:txBody>
      </p:sp>
      <p:sp>
        <p:nvSpPr>
          <p:cNvPr id="3" name="object 3"/>
          <p:cNvSpPr txBox="1"/>
          <p:nvPr/>
        </p:nvSpPr>
        <p:spPr>
          <a:xfrm>
            <a:off x="486400" y="1244701"/>
            <a:ext cx="8205470" cy="4494530"/>
          </a:xfrm>
          <a:prstGeom prst="rect">
            <a:avLst/>
          </a:prstGeom>
        </p:spPr>
        <p:txBody>
          <a:bodyPr vert="horz" wrap="square" lIns="0" tIns="48260" rIns="0" bIns="0" rtlCol="0">
            <a:spAutoFit/>
          </a:bodyPr>
          <a:lstStyle/>
          <a:p>
            <a:pPr marL="313690" marR="13335" indent="-301625" algn="just">
              <a:lnSpc>
                <a:spcPts val="2400"/>
              </a:lnSpc>
              <a:spcBef>
                <a:spcPts val="380"/>
              </a:spcBef>
              <a:buFont typeface="Arial MT"/>
              <a:buChar char="•"/>
              <a:tabLst>
                <a:tab pos="314325" algn="l"/>
              </a:tabLst>
            </a:pPr>
            <a:r>
              <a:rPr sz="2200" spc="-5" dirty="0">
                <a:latin typeface="Times New Roman" panose="02020603050405020304"/>
                <a:cs typeface="Times New Roman" panose="02020603050405020304"/>
              </a:rPr>
              <a:t>Business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critical</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applications</a:t>
            </a:r>
            <a:r>
              <a:rPr sz="2200" dirty="0">
                <a:latin typeface="Times New Roman" panose="02020603050405020304"/>
                <a:cs typeface="Times New Roman" panose="02020603050405020304"/>
              </a:rPr>
              <a:t> require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levels</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 security, and scalability. </a:t>
            </a:r>
            <a:r>
              <a:rPr sz="2200" dirty="0">
                <a:latin typeface="Times New Roman" panose="02020603050405020304"/>
                <a:cs typeface="Times New Roman" panose="02020603050405020304"/>
              </a:rPr>
              <a:t>A disk drive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core element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governs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 of</a:t>
            </a:r>
            <a:r>
              <a:rPr sz="2200" spc="-5" dirty="0">
                <a:latin typeface="Times New Roman" panose="02020603050405020304"/>
                <a:cs typeface="Times New Roman" panose="02020603050405020304"/>
              </a:rPr>
              <a:t> any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system.</a:t>
            </a:r>
            <a:endParaRPr sz="2200">
              <a:latin typeface="Times New Roman" panose="02020603050405020304"/>
              <a:cs typeface="Times New Roman" panose="02020603050405020304"/>
            </a:endParaRPr>
          </a:p>
          <a:p>
            <a:pPr marL="313690" marR="8255" indent="-301625" algn="just">
              <a:lnSpc>
                <a:spcPct val="91000"/>
              </a:lnSpc>
              <a:spcBef>
                <a:spcPts val="395"/>
              </a:spcBef>
              <a:buFont typeface="Arial MT"/>
              <a:buChar char="•"/>
              <a:tabLst>
                <a:tab pos="314325" algn="l"/>
              </a:tabLst>
            </a:pPr>
            <a:r>
              <a:rPr sz="2200" spc="-5" dirty="0">
                <a:latin typeface="Times New Roman" panose="02020603050405020304"/>
                <a:cs typeface="Times New Roman" panose="02020603050405020304"/>
              </a:rPr>
              <a:t>Some</a:t>
            </a:r>
            <a:r>
              <a:rPr sz="2200" dirty="0">
                <a:latin typeface="Times New Roman" panose="02020603050405020304"/>
                <a:cs typeface="Times New Roman" panose="02020603050405020304"/>
              </a:rPr>
              <a:t> of</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older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array</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technologies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could</a:t>
            </a:r>
            <a:r>
              <a:rPr sz="2200" dirty="0">
                <a:latin typeface="Times New Roman" panose="02020603050405020304"/>
                <a:cs typeface="Times New Roman" panose="02020603050405020304"/>
              </a:rPr>
              <a:t> 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overcome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 </a:t>
            </a:r>
            <a:r>
              <a:rPr sz="2200" spc="-5" dirty="0">
                <a:latin typeface="Times New Roman" panose="02020603050405020304"/>
                <a:cs typeface="Times New Roman" panose="02020603050405020304"/>
              </a:rPr>
              <a:t>constraints </a:t>
            </a:r>
            <a:r>
              <a:rPr sz="2200" dirty="0">
                <a:latin typeface="Times New Roman" panose="02020603050405020304"/>
                <a:cs typeface="Times New Roman" panose="02020603050405020304"/>
              </a:rPr>
              <a:t>due </a:t>
            </a:r>
            <a:r>
              <a:rPr sz="2200" spc="-5" dirty="0">
                <a:latin typeface="Times New Roman" panose="02020603050405020304"/>
                <a:cs typeface="Times New Roman" panose="02020603050405020304"/>
              </a:rPr>
              <a:t>to the limitations </a:t>
            </a:r>
            <a:r>
              <a:rPr sz="2200" dirty="0">
                <a:latin typeface="Times New Roman" panose="02020603050405020304"/>
                <a:cs typeface="Times New Roman" panose="02020603050405020304"/>
              </a:rPr>
              <a:t>of disk drives </a:t>
            </a:r>
            <a:r>
              <a:rPr sz="2200" spc="-5" dirty="0">
                <a:latin typeface="Times New Roman" panose="02020603050405020304"/>
                <a:cs typeface="Times New Roman" panose="02020603050405020304"/>
              </a:rPr>
              <a:t>and their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mechanical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components.</a:t>
            </a:r>
            <a:endParaRPr sz="2200">
              <a:latin typeface="Times New Roman" panose="02020603050405020304"/>
              <a:cs typeface="Times New Roman" panose="02020603050405020304"/>
            </a:endParaRPr>
          </a:p>
          <a:p>
            <a:pPr marL="313690" marR="5080" indent="-301625" algn="just">
              <a:lnSpc>
                <a:spcPct val="91000"/>
              </a:lnSpc>
              <a:spcBef>
                <a:spcPts val="435"/>
              </a:spcBef>
              <a:buFont typeface="Arial MT"/>
              <a:buChar char="•"/>
              <a:tabLst>
                <a:tab pos="314325" algn="l"/>
              </a:tabLst>
            </a:pPr>
            <a:r>
              <a:rPr sz="2200" spc="-5" dirty="0">
                <a:latin typeface="Times New Roman" panose="02020603050405020304"/>
                <a:cs typeface="Times New Roman" panose="02020603050405020304"/>
              </a:rPr>
              <a:t>RAID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technology</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made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important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contribution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enhancing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performance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reliability, but disk drives, </a:t>
            </a:r>
            <a:r>
              <a:rPr sz="2200" spc="-5" dirty="0">
                <a:latin typeface="Times New Roman" panose="02020603050405020304"/>
                <a:cs typeface="Times New Roman" panose="02020603050405020304"/>
              </a:rPr>
              <a:t>even with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RAID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implementation,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could</a:t>
            </a:r>
            <a:r>
              <a:rPr sz="2200" dirty="0">
                <a:latin typeface="Times New Roman" panose="02020603050405020304"/>
                <a:cs typeface="Times New Roman" panose="02020603050405020304"/>
              </a:rPr>
              <a:t> not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meet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performance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requirements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today’s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applications.</a:t>
            </a:r>
            <a:endParaRPr sz="2200">
              <a:latin typeface="Times New Roman" panose="02020603050405020304"/>
              <a:cs typeface="Times New Roman" panose="02020603050405020304"/>
            </a:endParaRPr>
          </a:p>
          <a:p>
            <a:pPr marL="313690" marR="5080" indent="-301625" algn="just">
              <a:lnSpc>
                <a:spcPct val="91000"/>
              </a:lnSpc>
              <a:spcBef>
                <a:spcPts val="440"/>
              </a:spcBef>
              <a:buFont typeface="Arial MT"/>
              <a:buChar char="•"/>
              <a:tabLst>
                <a:tab pos="314325" algn="l"/>
              </a:tabLst>
            </a:pPr>
            <a:r>
              <a:rPr sz="2200" spc="-5" dirty="0">
                <a:latin typeface="Times New Roman" panose="02020603050405020304"/>
                <a:cs typeface="Times New Roman" panose="02020603050405020304"/>
              </a:rPr>
              <a:t>With advancements in technology, </a:t>
            </a:r>
            <a:r>
              <a:rPr sz="2200" dirty="0">
                <a:latin typeface="Times New Roman" panose="02020603050405020304"/>
                <a:cs typeface="Times New Roman" panose="02020603050405020304"/>
              </a:rPr>
              <a:t>a new breed of </a:t>
            </a:r>
            <a:r>
              <a:rPr sz="2200" spc="-5" dirty="0">
                <a:latin typeface="Times New Roman" panose="02020603050405020304"/>
                <a:cs typeface="Times New Roman" panose="02020603050405020304"/>
              </a:rPr>
              <a:t>storage solutions, </a:t>
            </a:r>
            <a:r>
              <a:rPr sz="2200" dirty="0">
                <a:latin typeface="Times New Roman" panose="02020603050405020304"/>
                <a:cs typeface="Times New Roman" panose="02020603050405020304"/>
              </a:rPr>
              <a:t> known </a:t>
            </a:r>
            <a:r>
              <a:rPr sz="2200" spc="-5" dirty="0">
                <a:latin typeface="Times New Roman" panose="02020603050405020304"/>
                <a:cs typeface="Times New Roman" panose="02020603050405020304"/>
              </a:rPr>
              <a:t>as </a:t>
            </a:r>
            <a:r>
              <a:rPr sz="2200" i="1" spc="-5" dirty="0">
                <a:latin typeface="Times New Roman" panose="02020603050405020304"/>
                <a:cs typeface="Times New Roman" panose="02020603050405020304"/>
              </a:rPr>
              <a:t>intelligent storage </a:t>
            </a:r>
            <a:r>
              <a:rPr sz="2200" i="1" dirty="0">
                <a:latin typeface="Times New Roman" panose="02020603050405020304"/>
                <a:cs typeface="Times New Roman" panose="02020603050405020304"/>
              </a:rPr>
              <a:t>systems</a:t>
            </a:r>
            <a:r>
              <a:rPr sz="2200" dirty="0">
                <a:latin typeface="Times New Roman" panose="02020603050405020304"/>
                <a:cs typeface="Times New Roman" panose="02020603050405020304"/>
              </a:rPr>
              <a:t>, has </a:t>
            </a:r>
            <a:r>
              <a:rPr sz="2200" spc="-5" dirty="0">
                <a:latin typeface="Times New Roman" panose="02020603050405020304"/>
                <a:cs typeface="Times New Roman" panose="02020603050405020304"/>
              </a:rPr>
              <a:t>evolved. These intelligent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dirty="0">
                <a:latin typeface="Times New Roman" panose="02020603050405020304"/>
                <a:cs typeface="Times New Roman" panose="02020603050405020304"/>
              </a:rPr>
              <a:t> feature-rich</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arrays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dirty="0">
                <a:latin typeface="Times New Roman" panose="02020603050405020304"/>
                <a:cs typeface="Times New Roman" panose="02020603050405020304"/>
              </a:rPr>
              <a:t> provide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highly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optimized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I/O processing</a:t>
            </a:r>
            <a:r>
              <a:rPr sz="2200" spc="-5" dirty="0">
                <a:latin typeface="Times New Roman" panose="02020603050405020304"/>
                <a:cs typeface="Times New Roman" panose="02020603050405020304"/>
              </a:rPr>
              <a:t> capabilities.</a:t>
            </a:r>
            <a:endParaRPr sz="2200">
              <a:latin typeface="Times New Roman" panose="02020603050405020304"/>
              <a:cs typeface="Times New Roman" panose="020206030504050203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088961"/>
            <a:ext cx="8173720" cy="4199255"/>
          </a:xfrm>
          <a:prstGeom prst="rect">
            <a:avLst/>
          </a:prstGeom>
        </p:spPr>
        <p:txBody>
          <a:bodyPr vert="horz" wrap="square" lIns="0" tIns="24765" rIns="0" bIns="0" rtlCol="0">
            <a:spAutoFit/>
          </a:bodyPr>
          <a:lstStyle/>
          <a:p>
            <a:pPr marL="313690" marR="389890"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These intelligent storage systems are </a:t>
            </a:r>
            <a:r>
              <a:rPr sz="2200" dirty="0">
                <a:latin typeface="Times New Roman" panose="02020603050405020304"/>
                <a:cs typeface="Times New Roman" panose="02020603050405020304"/>
              </a:rPr>
              <a:t>feature-rich </a:t>
            </a:r>
            <a:r>
              <a:rPr sz="2200" spc="-5" dirty="0">
                <a:latin typeface="Times New Roman" panose="02020603050405020304"/>
                <a:cs typeface="Times New Roman" panose="02020603050405020304"/>
              </a:rPr>
              <a:t>RAID arrays that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provide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highly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optimized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I/O processing</a:t>
            </a:r>
            <a:r>
              <a:rPr sz="2200" spc="-5" dirty="0">
                <a:latin typeface="Times New Roman" panose="02020603050405020304"/>
                <a:cs typeface="Times New Roman" panose="02020603050405020304"/>
              </a:rPr>
              <a:t> capabilities.</a:t>
            </a:r>
            <a:endParaRPr sz="2200">
              <a:latin typeface="Times New Roman" panose="02020603050405020304"/>
              <a:cs typeface="Times New Roman" panose="02020603050405020304"/>
            </a:endParaRPr>
          </a:p>
          <a:p>
            <a:pPr marL="313690" marR="5080" indent="-301625">
              <a:lnSpc>
                <a:spcPct val="100000"/>
              </a:lnSpc>
              <a:spcBef>
                <a:spcPts val="345"/>
              </a:spcBef>
              <a:buFont typeface="Arial MT"/>
              <a:buChar char="•"/>
              <a:tabLst>
                <a:tab pos="313055" algn="l"/>
                <a:tab pos="314325" algn="l"/>
              </a:tabLst>
            </a:pPr>
            <a:r>
              <a:rPr sz="2200" spc="-5" dirty="0">
                <a:latin typeface="Times New Roman" panose="02020603050405020304"/>
                <a:cs typeface="Times New Roman" panose="02020603050405020304"/>
              </a:rPr>
              <a:t>These storage systems are conﬁgured with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large amount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memory </a:t>
            </a:r>
            <a:r>
              <a:rPr sz="2200" dirty="0">
                <a:latin typeface="Times New Roman" panose="02020603050405020304"/>
                <a:cs typeface="Times New Roman" panose="02020603050405020304"/>
              </a:rPr>
              <a:t> (called </a:t>
            </a:r>
            <a:r>
              <a:rPr sz="2200" i="1" spc="-5" dirty="0">
                <a:latin typeface="Times New Roman" panose="02020603050405020304"/>
                <a:cs typeface="Times New Roman" panose="02020603050405020304"/>
              </a:rPr>
              <a:t>cache</a:t>
            </a:r>
            <a:r>
              <a:rPr sz="2200" spc="-5" dirty="0">
                <a:latin typeface="Times New Roman" panose="02020603050405020304"/>
                <a:cs typeface="Times New Roman" panose="02020603050405020304"/>
              </a:rPr>
              <a:t>) and multiple </a:t>
            </a:r>
            <a:r>
              <a:rPr sz="2200" dirty="0">
                <a:latin typeface="Times New Roman" panose="02020603050405020304"/>
                <a:cs typeface="Times New Roman" panose="02020603050405020304"/>
              </a:rPr>
              <a:t>I/O paths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sophisticated algorithms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meet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requirements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a:t>
            </a:r>
            <a:r>
              <a:rPr sz="2200" spc="-5" dirty="0">
                <a:latin typeface="Times New Roman" panose="02020603050405020304"/>
                <a:cs typeface="Times New Roman" panose="02020603050405020304"/>
              </a:rPr>
              <a:t> sensitive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applications.</a:t>
            </a:r>
            <a:endParaRPr sz="2200">
              <a:latin typeface="Times New Roman" panose="02020603050405020304"/>
              <a:cs typeface="Times New Roman" panose="02020603050405020304"/>
            </a:endParaRPr>
          </a:p>
          <a:p>
            <a:pPr marL="313690" marR="462915" indent="-301625">
              <a:lnSpc>
                <a:spcPct val="100000"/>
              </a:lnSpc>
              <a:spcBef>
                <a:spcPts val="435"/>
              </a:spcBef>
              <a:buFont typeface="Arial MT"/>
              <a:buChar char="•"/>
              <a:tabLst>
                <a:tab pos="382905" algn="l"/>
                <a:tab pos="384175" algn="l"/>
              </a:tabLst>
            </a:pPr>
            <a:r>
              <a:rPr dirty="0"/>
              <a:t>	</a:t>
            </a:r>
            <a:r>
              <a:rPr sz="2200" spc="-5" dirty="0">
                <a:latin typeface="Times New Roman" panose="02020603050405020304"/>
                <a:cs typeface="Times New Roman" panose="02020603050405020304"/>
              </a:rPr>
              <a:t>These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arrays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have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environment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intelligently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optimally handles </a:t>
            </a:r>
            <a:r>
              <a:rPr sz="2200" spc="-5" dirty="0">
                <a:latin typeface="Times New Roman" panose="02020603050405020304"/>
                <a:cs typeface="Times New Roman" panose="02020603050405020304"/>
              </a:rPr>
              <a:t>the management, allocation, and </a:t>
            </a:r>
            <a:r>
              <a:rPr sz="2200" dirty="0">
                <a:latin typeface="Times New Roman" panose="02020603050405020304"/>
                <a:cs typeface="Times New Roman" panose="02020603050405020304"/>
              </a:rPr>
              <a:t>utilization of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resources.</a:t>
            </a:r>
            <a:endParaRPr sz="2200">
              <a:latin typeface="Times New Roman" panose="02020603050405020304"/>
              <a:cs typeface="Times New Roman" panose="02020603050405020304"/>
            </a:endParaRPr>
          </a:p>
          <a:p>
            <a:pPr marL="313690" marR="144780" indent="-301625">
              <a:lnSpc>
                <a:spcPct val="100000"/>
              </a:lnSpc>
              <a:spcBef>
                <a:spcPts val="435"/>
              </a:spcBef>
              <a:buFont typeface="Arial MT"/>
              <a:buChar char="•"/>
              <a:tabLst>
                <a:tab pos="313055" algn="l"/>
                <a:tab pos="314325" algn="l"/>
              </a:tabLst>
            </a:pPr>
            <a:r>
              <a:rPr sz="2200" spc="-5" dirty="0">
                <a:latin typeface="Times New Roman" panose="02020603050405020304"/>
                <a:cs typeface="Times New Roman" panose="02020603050405020304"/>
              </a:rPr>
              <a:t>Support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ﬂash </a:t>
            </a:r>
            <a:r>
              <a:rPr sz="2200" dirty="0">
                <a:latin typeface="Times New Roman" panose="02020603050405020304"/>
                <a:cs typeface="Times New Roman" panose="02020603050405020304"/>
              </a:rPr>
              <a:t>drives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other </a:t>
            </a:r>
            <a:r>
              <a:rPr sz="2200" spc="-5" dirty="0">
                <a:latin typeface="Times New Roman" panose="02020603050405020304"/>
                <a:cs typeface="Times New Roman" panose="02020603050405020304"/>
              </a:rPr>
              <a:t>modern-day technologies, such as </a:t>
            </a:r>
            <a:r>
              <a:rPr sz="2200" dirty="0">
                <a:latin typeface="Times New Roman" panose="02020603050405020304"/>
                <a:cs typeface="Times New Roman" panose="02020603050405020304"/>
              </a:rPr>
              <a:t> virtual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and automated storage tiering, </a:t>
            </a:r>
            <a:r>
              <a:rPr sz="2200" dirty="0">
                <a:latin typeface="Times New Roman" panose="02020603050405020304"/>
                <a:cs typeface="Times New Roman" panose="02020603050405020304"/>
              </a:rPr>
              <a:t>has </a:t>
            </a:r>
            <a:r>
              <a:rPr sz="2200" spc="-5" dirty="0">
                <a:latin typeface="Times New Roman" panose="02020603050405020304"/>
                <a:cs typeface="Times New Roman" panose="02020603050405020304"/>
              </a:rPr>
              <a:t>added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a new dimension </a:t>
            </a:r>
            <a:r>
              <a:rPr sz="2200" spc="-5" dirty="0">
                <a:latin typeface="Times New Roman" panose="02020603050405020304"/>
                <a:cs typeface="Times New Roman" panose="02020603050405020304"/>
              </a:rPr>
              <a:t>to storage system </a:t>
            </a:r>
            <a:r>
              <a:rPr sz="2200" dirty="0">
                <a:latin typeface="Times New Roman" panose="02020603050405020304"/>
                <a:cs typeface="Times New Roman" panose="02020603050405020304"/>
              </a:rPr>
              <a:t>performance, </a:t>
            </a:r>
            <a:r>
              <a:rPr sz="2200" spc="-5" dirty="0">
                <a:latin typeface="Times New Roman" panose="02020603050405020304"/>
                <a:cs typeface="Times New Roman" panose="02020603050405020304"/>
              </a:rPr>
              <a:t>scalability, and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a:t>
            </a:r>
            <a:endParaRPr sz="22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20446"/>
            <a:ext cx="8248650" cy="5626100"/>
          </a:xfrm>
          <a:prstGeom prst="rect">
            <a:avLst/>
          </a:prstGeom>
        </p:spPr>
        <p:txBody>
          <a:bodyPr vert="horz" wrap="square" lIns="0" tIns="106680" rIns="0" bIns="0" rtlCol="0">
            <a:spAutoFit/>
          </a:bodyPr>
          <a:lstStyle/>
          <a:p>
            <a:pPr marL="76835">
              <a:lnSpc>
                <a:spcPct val="100000"/>
              </a:lnSpc>
              <a:spcBef>
                <a:spcPts val="840"/>
              </a:spcBef>
            </a:pPr>
            <a:r>
              <a:rPr sz="2000" b="1" spc="10" dirty="0">
                <a:latin typeface="Times New Roman" panose="02020603050405020304"/>
                <a:cs typeface="Times New Roman" panose="02020603050405020304"/>
              </a:rPr>
              <a:t>Information</a:t>
            </a:r>
            <a:endParaRPr sz="2000">
              <a:latin typeface="Times New Roman" panose="02020603050405020304"/>
              <a:cs typeface="Times New Roman" panose="02020603050405020304"/>
            </a:endParaRPr>
          </a:p>
          <a:p>
            <a:pPr marL="355600" marR="8255" indent="-304165" algn="just">
              <a:lnSpc>
                <a:spcPts val="3150"/>
              </a:lnSpc>
              <a:spcBef>
                <a:spcPts val="230"/>
              </a:spcBef>
              <a:buFont typeface="Arial" panose="020B0604020202020204"/>
              <a:buChar char="•"/>
              <a:tabLst>
                <a:tab pos="355600" algn="l"/>
              </a:tabLst>
            </a:pPr>
            <a:r>
              <a:rPr sz="2000" i="1" spc="15" dirty="0">
                <a:latin typeface="Times New Roman" panose="02020603050405020304"/>
                <a:cs typeface="Times New Roman" panose="02020603050405020304"/>
              </a:rPr>
              <a:t>Information </a:t>
            </a:r>
            <a:r>
              <a:rPr sz="2000" spc="5"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intelligence </a:t>
            </a:r>
            <a:r>
              <a:rPr sz="2000" spc="10" dirty="0">
                <a:latin typeface="Times New Roman" panose="02020603050405020304"/>
                <a:cs typeface="Times New Roman" panose="02020603050405020304"/>
              </a:rPr>
              <a:t>and </a:t>
            </a:r>
            <a:r>
              <a:rPr sz="2000" spc="15" dirty="0">
                <a:latin typeface="Times New Roman" panose="02020603050405020304"/>
                <a:cs typeface="Times New Roman" panose="02020603050405020304"/>
              </a:rPr>
              <a:t>knowledge derived from </a:t>
            </a:r>
            <a:r>
              <a:rPr sz="2000" spc="10" dirty="0">
                <a:latin typeface="Times New Roman" panose="02020603050405020304"/>
                <a:cs typeface="Times New Roman" panose="02020603050405020304"/>
              </a:rPr>
              <a:t>data. Data,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whether</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structured</a:t>
            </a:r>
            <a:r>
              <a:rPr sz="2000" spc="10" dirty="0">
                <a:latin typeface="Times New Roman" panose="02020603050405020304"/>
                <a:cs typeface="Times New Roman" panose="02020603050405020304"/>
              </a:rPr>
              <a:t> or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unstructured,</a:t>
            </a:r>
            <a:r>
              <a:rPr sz="2000" spc="15" dirty="0">
                <a:latin typeface="Times New Roman" panose="02020603050405020304"/>
                <a:cs typeface="Times New Roman" panose="02020603050405020304"/>
              </a:rPr>
              <a:t> does</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not</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fulfil</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any</a:t>
            </a:r>
            <a:r>
              <a:rPr sz="2000" spc="15" dirty="0">
                <a:latin typeface="Times New Roman" panose="02020603050405020304"/>
                <a:cs typeface="Times New Roman" panose="02020603050405020304"/>
              </a:rPr>
              <a:t> purpose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for </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individuals</a:t>
            </a:r>
            <a:r>
              <a:rPr sz="2000" spc="10" dirty="0">
                <a:latin typeface="Times New Roman" panose="02020603050405020304"/>
                <a:cs typeface="Times New Roman" panose="02020603050405020304"/>
              </a:rPr>
              <a:t> or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businesses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unless</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10" dirty="0">
                <a:latin typeface="Times New Roman" panose="02020603050405020304"/>
                <a:cs typeface="Times New Roman" panose="02020603050405020304"/>
              </a:rPr>
              <a:t> presented</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meaningful</a:t>
            </a:r>
            <a:r>
              <a:rPr sz="2000" spc="15" dirty="0">
                <a:latin typeface="Times New Roman" panose="02020603050405020304"/>
                <a:cs typeface="Times New Roman" panose="02020603050405020304"/>
              </a:rPr>
              <a:t> form. </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Businesses</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need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analyze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for</a:t>
            </a:r>
            <a:r>
              <a:rPr sz="2000" spc="5" dirty="0">
                <a:latin typeface="Times New Roman" panose="02020603050405020304"/>
                <a:cs typeface="Times New Roman" panose="02020603050405020304"/>
              </a:rPr>
              <a:t> it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be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value.</a:t>
            </a:r>
            <a:endParaRPr sz="2000">
              <a:latin typeface="Times New Roman" panose="02020603050405020304"/>
              <a:cs typeface="Times New Roman" panose="02020603050405020304"/>
            </a:endParaRPr>
          </a:p>
          <a:p>
            <a:pPr marL="355600" marR="5080" indent="-304165" algn="just">
              <a:lnSpc>
                <a:spcPts val="3150"/>
              </a:lnSpc>
              <a:buFont typeface="Arial MT"/>
              <a:buChar char="•"/>
              <a:tabLst>
                <a:tab pos="355600" algn="l"/>
              </a:tabLst>
            </a:pPr>
            <a:r>
              <a:rPr sz="2000" spc="5" dirty="0">
                <a:latin typeface="Times New Roman" panose="02020603050405020304"/>
                <a:cs typeface="Times New Roman" panose="02020603050405020304"/>
              </a:rPr>
              <a:t>Effective </a:t>
            </a:r>
            <a:r>
              <a:rPr sz="2000" spc="1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analysis </a:t>
            </a:r>
            <a:r>
              <a:rPr sz="2000" spc="10" dirty="0">
                <a:latin typeface="Times New Roman" panose="02020603050405020304"/>
                <a:cs typeface="Times New Roman" panose="02020603050405020304"/>
              </a:rPr>
              <a:t>not </a:t>
            </a:r>
            <a:r>
              <a:rPr sz="2000" spc="15" dirty="0">
                <a:latin typeface="Times New Roman" panose="02020603050405020304"/>
                <a:cs typeface="Times New Roman" panose="02020603050405020304"/>
              </a:rPr>
              <a:t>only </a:t>
            </a:r>
            <a:r>
              <a:rPr sz="2000" spc="10" dirty="0">
                <a:latin typeface="Times New Roman" panose="02020603050405020304"/>
                <a:cs typeface="Times New Roman" panose="02020603050405020304"/>
              </a:rPr>
              <a:t>extends </a:t>
            </a:r>
            <a:r>
              <a:rPr sz="2000" spc="5" dirty="0">
                <a:latin typeface="Times New Roman" panose="02020603050405020304"/>
                <a:cs typeface="Times New Roman" panose="02020603050405020304"/>
              </a:rPr>
              <a:t>its </a:t>
            </a:r>
            <a:r>
              <a:rPr sz="2000" spc="10" dirty="0">
                <a:latin typeface="Times New Roman" panose="02020603050405020304"/>
                <a:cs typeface="Times New Roman" panose="02020603050405020304"/>
              </a:rPr>
              <a:t>benefits to </a:t>
            </a:r>
            <a:r>
              <a:rPr sz="2000" spc="5" dirty="0">
                <a:latin typeface="Times New Roman" panose="02020603050405020304"/>
                <a:cs typeface="Times New Roman" panose="02020603050405020304"/>
              </a:rPr>
              <a:t>existing </a:t>
            </a:r>
            <a:r>
              <a:rPr sz="2000" spc="10" dirty="0">
                <a:latin typeface="Times New Roman" panose="02020603050405020304"/>
                <a:cs typeface="Times New Roman" panose="02020603050405020304"/>
              </a:rPr>
              <a:t>businesses, </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but also </a:t>
            </a:r>
            <a:r>
              <a:rPr sz="2000" spc="5" dirty="0">
                <a:latin typeface="Times New Roman" panose="02020603050405020304"/>
                <a:cs typeface="Times New Roman" panose="02020603050405020304"/>
              </a:rPr>
              <a:t>creates </a:t>
            </a:r>
            <a:r>
              <a:rPr sz="2000" spc="10" dirty="0">
                <a:latin typeface="Times New Roman" panose="02020603050405020304"/>
                <a:cs typeface="Times New Roman" panose="02020603050405020304"/>
              </a:rPr>
              <a:t>the potential for </a:t>
            </a:r>
            <a:r>
              <a:rPr sz="2000" spc="15" dirty="0">
                <a:latin typeface="Times New Roman" panose="02020603050405020304"/>
                <a:cs typeface="Times New Roman" panose="02020603050405020304"/>
              </a:rPr>
              <a:t>new </a:t>
            </a:r>
            <a:r>
              <a:rPr sz="2000" spc="10" dirty="0">
                <a:latin typeface="Times New Roman" panose="02020603050405020304"/>
                <a:cs typeface="Times New Roman" panose="02020603050405020304"/>
              </a:rPr>
              <a:t>business opportunities </a:t>
            </a:r>
            <a:r>
              <a:rPr sz="2000" spc="15" dirty="0">
                <a:latin typeface="Times New Roman" panose="02020603050405020304"/>
                <a:cs typeface="Times New Roman" panose="02020603050405020304"/>
              </a:rPr>
              <a:t>by using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information</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5" dirty="0">
                <a:latin typeface="Times New Roman" panose="02020603050405020304"/>
                <a:cs typeface="Times New Roman" panose="02020603050405020304"/>
              </a:rPr>
              <a:t> creative </a:t>
            </a:r>
            <a:r>
              <a:rPr sz="2000" spc="10" dirty="0">
                <a:latin typeface="Times New Roman" panose="02020603050405020304"/>
                <a:cs typeface="Times New Roman" panose="02020603050405020304"/>
              </a:rPr>
              <a:t>ways.</a:t>
            </a:r>
            <a:endParaRPr sz="2000">
              <a:latin typeface="Times New Roman" panose="02020603050405020304"/>
              <a:cs typeface="Times New Roman" panose="02020603050405020304"/>
            </a:endParaRPr>
          </a:p>
          <a:p>
            <a:pPr marL="12700">
              <a:lnSpc>
                <a:spcPct val="100000"/>
              </a:lnSpc>
              <a:spcBef>
                <a:spcPts val="520"/>
              </a:spcBef>
            </a:pPr>
            <a:r>
              <a:rPr sz="2000" b="1" spc="10" dirty="0">
                <a:latin typeface="Times New Roman" panose="02020603050405020304"/>
                <a:cs typeface="Times New Roman" panose="02020603050405020304"/>
              </a:rPr>
              <a:t>Storage</a:t>
            </a:r>
            <a:endParaRPr sz="2000">
              <a:latin typeface="Times New Roman" panose="02020603050405020304"/>
              <a:cs typeface="Times New Roman" panose="02020603050405020304"/>
            </a:endParaRPr>
          </a:p>
          <a:p>
            <a:pPr marL="355600" marR="10160" indent="-304165" algn="just">
              <a:lnSpc>
                <a:spcPts val="3150"/>
              </a:lnSpc>
              <a:spcBef>
                <a:spcPts val="230"/>
              </a:spcBef>
              <a:buFont typeface="Arial MT"/>
              <a:buChar char="•"/>
              <a:tabLst>
                <a:tab pos="355600" algn="l"/>
              </a:tabLst>
            </a:pPr>
            <a:r>
              <a:rPr sz="2000" spc="10" dirty="0">
                <a:latin typeface="Times New Roman" panose="02020603050405020304"/>
                <a:cs typeface="Times New Roman" panose="02020603050405020304"/>
              </a:rPr>
              <a:t>Data created </a:t>
            </a:r>
            <a:r>
              <a:rPr sz="2000" spc="15"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individuals </a:t>
            </a:r>
            <a:r>
              <a:rPr sz="2000" spc="10" dirty="0">
                <a:latin typeface="Times New Roman" panose="02020603050405020304"/>
                <a:cs typeface="Times New Roman" panose="02020603050405020304"/>
              </a:rPr>
              <a:t>or businesses must </a:t>
            </a:r>
            <a:r>
              <a:rPr sz="2000" spc="15" dirty="0">
                <a:latin typeface="Times New Roman" panose="02020603050405020304"/>
                <a:cs typeface="Times New Roman" panose="02020603050405020304"/>
              </a:rPr>
              <a:t>be </a:t>
            </a:r>
            <a:r>
              <a:rPr sz="2000" spc="10" dirty="0">
                <a:latin typeface="Times New Roman" panose="02020603050405020304"/>
                <a:cs typeface="Times New Roman" panose="02020603050405020304"/>
              </a:rPr>
              <a:t>stored so </a:t>
            </a:r>
            <a:r>
              <a:rPr sz="2000" spc="5" dirty="0">
                <a:latin typeface="Times New Roman" panose="02020603050405020304"/>
                <a:cs typeface="Times New Roman" panose="02020603050405020304"/>
              </a:rPr>
              <a:t>that it is easily </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accessible</a:t>
            </a:r>
            <a:r>
              <a:rPr sz="2000" spc="10" dirty="0">
                <a:latin typeface="Times New Roman" panose="02020603050405020304"/>
                <a:cs typeface="Times New Roman" panose="02020603050405020304"/>
              </a:rPr>
              <a:t> for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further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processing.</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computing</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environment,</a:t>
            </a:r>
            <a:r>
              <a:rPr sz="2000" spc="15" dirty="0">
                <a:latin typeface="Times New Roman" panose="02020603050405020304"/>
                <a:cs typeface="Times New Roman" panose="02020603050405020304"/>
              </a:rPr>
              <a:t> devices </a:t>
            </a:r>
            <a:r>
              <a:rPr sz="2000" spc="-484"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designed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for</a:t>
            </a:r>
            <a:r>
              <a:rPr sz="2000" spc="5" dirty="0">
                <a:latin typeface="Times New Roman" panose="02020603050405020304"/>
                <a:cs typeface="Times New Roman" panose="02020603050405020304"/>
              </a:rPr>
              <a:t> storing</a:t>
            </a:r>
            <a:r>
              <a:rPr sz="2000" spc="10" dirty="0">
                <a:latin typeface="Times New Roman" panose="02020603050405020304"/>
                <a:cs typeface="Times New Roman" panose="02020603050405020304"/>
              </a:rPr>
              <a:t> data</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are termed</a:t>
            </a:r>
            <a:r>
              <a:rPr sz="2000" spc="30"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storage devices</a:t>
            </a:r>
            <a:r>
              <a:rPr sz="2000" i="1"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 simply</a:t>
            </a:r>
            <a:r>
              <a:rPr sz="2000" spc="5"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storage</a:t>
            </a:r>
            <a:r>
              <a:rPr sz="2000" spc="10"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355600" marR="6985" indent="-304165" algn="just">
              <a:lnSpc>
                <a:spcPts val="3150"/>
              </a:lnSpc>
              <a:buFont typeface="Arial MT"/>
              <a:buChar char="•"/>
              <a:tabLst>
                <a:tab pos="355600" algn="l"/>
              </a:tabLst>
            </a:pPr>
            <a:r>
              <a:rPr sz="2000" spc="10" dirty="0">
                <a:latin typeface="Times New Roman" panose="02020603050405020304"/>
                <a:cs typeface="Times New Roman" panose="02020603050405020304"/>
              </a:rPr>
              <a:t>Devices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such</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as</a:t>
            </a:r>
            <a:r>
              <a:rPr sz="2000" spc="15" dirty="0">
                <a:latin typeface="Times New Roman" panose="02020603050405020304"/>
                <a:cs typeface="Times New Roman" panose="02020603050405020304"/>
              </a:rPr>
              <a:t> memory</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cell</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phone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digital</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camera,</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DVDs, </a:t>
            </a:r>
            <a:r>
              <a:rPr sz="2000" spc="15" dirty="0">
                <a:latin typeface="Times New Roman" panose="02020603050405020304"/>
                <a:cs typeface="Times New Roman" panose="02020603050405020304"/>
              </a:rPr>
              <a:t> CD-ROMs,</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hard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disks</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personal</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computers</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are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examples</a:t>
            </a:r>
            <a:endParaRPr sz="2000">
              <a:latin typeface="Times New Roman" panose="02020603050405020304"/>
              <a:cs typeface="Times New Roman" panose="020206030504050203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907" y="715619"/>
            <a:ext cx="7062470" cy="464820"/>
          </a:xfrm>
          <a:prstGeom prst="rect">
            <a:avLst/>
          </a:prstGeom>
        </p:spPr>
        <p:txBody>
          <a:bodyPr vert="horz" wrap="square" lIns="0" tIns="16510" rIns="0" bIns="0" rtlCol="0">
            <a:spAutoFit/>
          </a:bodyPr>
          <a:lstStyle/>
          <a:p>
            <a:pPr marL="12700">
              <a:lnSpc>
                <a:spcPct val="100000"/>
              </a:lnSpc>
              <a:spcBef>
                <a:spcPts val="130"/>
              </a:spcBef>
            </a:pPr>
            <a:r>
              <a:rPr sz="2850" spc="10" dirty="0"/>
              <a:t>Components</a:t>
            </a:r>
            <a:r>
              <a:rPr sz="2850" dirty="0"/>
              <a:t> </a:t>
            </a:r>
            <a:r>
              <a:rPr sz="2850" spc="10" dirty="0"/>
              <a:t>of</a:t>
            </a:r>
            <a:r>
              <a:rPr sz="2850" dirty="0"/>
              <a:t> </a:t>
            </a:r>
            <a:r>
              <a:rPr sz="2850" spc="15" dirty="0"/>
              <a:t>an</a:t>
            </a:r>
            <a:r>
              <a:rPr sz="2850" spc="5" dirty="0"/>
              <a:t> Intelligent</a:t>
            </a:r>
            <a:r>
              <a:rPr sz="2850" dirty="0"/>
              <a:t> </a:t>
            </a:r>
            <a:r>
              <a:rPr sz="2850" spc="5" dirty="0"/>
              <a:t>Storage </a:t>
            </a:r>
            <a:r>
              <a:rPr sz="2850" spc="10" dirty="0"/>
              <a:t>System</a:t>
            </a:r>
            <a:endParaRPr sz="2850"/>
          </a:p>
        </p:txBody>
      </p:sp>
      <p:sp>
        <p:nvSpPr>
          <p:cNvPr id="3" name="object 3"/>
          <p:cNvSpPr txBox="1"/>
          <p:nvPr/>
        </p:nvSpPr>
        <p:spPr>
          <a:xfrm>
            <a:off x="406409" y="1394776"/>
            <a:ext cx="8155940" cy="2511425"/>
          </a:xfrm>
          <a:prstGeom prst="rect">
            <a:avLst/>
          </a:prstGeom>
        </p:spPr>
        <p:txBody>
          <a:bodyPr vert="horz" wrap="square" lIns="0" tIns="12700" rIns="0" bIns="0" rtlCol="0">
            <a:spAutoFit/>
          </a:bodyPr>
          <a:lstStyle/>
          <a:p>
            <a:pPr marL="316865" marR="5080" indent="-304800">
              <a:lnSpc>
                <a:spcPct val="100000"/>
              </a:lnSpc>
              <a:spcBef>
                <a:spcPts val="100"/>
              </a:spcBef>
              <a:buFont typeface="Arial MT"/>
              <a:buChar char="•"/>
              <a:tabLst>
                <a:tab pos="316865" algn="l"/>
                <a:tab pos="317500" algn="l"/>
              </a:tabLst>
            </a:pPr>
            <a:r>
              <a:rPr sz="2000" spc="-5" dirty="0">
                <a:latin typeface="Times New Roman" panose="02020603050405020304"/>
                <a:cs typeface="Times New Roman" panose="02020603050405020304"/>
              </a:rPr>
              <a:t>An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intelligent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 consists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four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key </a:t>
            </a:r>
            <a:r>
              <a:rPr sz="2000" spc="-5" dirty="0">
                <a:latin typeface="Times New Roman" panose="02020603050405020304"/>
                <a:cs typeface="Times New Roman" panose="02020603050405020304"/>
              </a:rPr>
              <a:t>components:</a:t>
            </a:r>
            <a:r>
              <a:rPr sz="2000" spc="8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front</a:t>
            </a:r>
            <a:r>
              <a:rPr sz="2000" i="1" spc="-10"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end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cache</a:t>
            </a:r>
            <a:r>
              <a:rPr sz="2000" spc="-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back </a:t>
            </a:r>
            <a:r>
              <a:rPr sz="2000" i="1" spc="-5" dirty="0">
                <a:latin typeface="Times New Roman" panose="02020603050405020304"/>
                <a:cs typeface="Times New Roman" panose="02020603050405020304"/>
              </a:rPr>
              <a:t>end</a:t>
            </a:r>
            <a:r>
              <a:rPr sz="2000" spc="-5" dirty="0">
                <a:latin typeface="Times New Roman" panose="02020603050405020304"/>
                <a:cs typeface="Times New Roman" panose="02020603050405020304"/>
              </a:rPr>
              <a:t>, and </a:t>
            </a:r>
            <a:r>
              <a:rPr sz="2000" i="1" dirty="0">
                <a:latin typeface="Times New Roman" panose="02020603050405020304"/>
                <a:cs typeface="Times New Roman" panose="02020603050405020304"/>
              </a:rPr>
              <a:t>physical </a:t>
            </a:r>
            <a:r>
              <a:rPr sz="2000" i="1" spc="-5" dirty="0">
                <a:latin typeface="Times New Roman" panose="02020603050405020304"/>
                <a:cs typeface="Times New Roman" panose="02020603050405020304"/>
              </a:rPr>
              <a:t>disks</a:t>
            </a:r>
            <a:r>
              <a:rPr sz="2000" spc="-5" dirty="0">
                <a:latin typeface="Times New Roman" panose="02020603050405020304"/>
                <a:cs typeface="Times New Roman" panose="02020603050405020304"/>
              </a:rPr>
              <a:t>. An </a:t>
            </a:r>
            <a:r>
              <a:rPr sz="2000" dirty="0">
                <a:latin typeface="Times New Roman" panose="02020603050405020304"/>
                <a:cs typeface="Times New Roman" panose="02020603050405020304"/>
              </a:rPr>
              <a:t>I/O request received from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host </a:t>
            </a:r>
            <a:r>
              <a:rPr sz="2000" spc="-5" dirty="0">
                <a:latin typeface="Times New Roman" panose="02020603050405020304"/>
                <a:cs typeface="Times New Roman" panose="02020603050405020304"/>
              </a:rPr>
              <a:t>at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front-end port </a:t>
            </a:r>
            <a:r>
              <a:rPr sz="2000" spc="-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processed </a:t>
            </a:r>
            <a:r>
              <a:rPr sz="2000" spc="-5" dirty="0">
                <a:latin typeface="Times New Roman" panose="02020603050405020304"/>
                <a:cs typeface="Times New Roman" panose="02020603050405020304"/>
              </a:rPr>
              <a:t>through cache and </a:t>
            </a:r>
            <a:r>
              <a:rPr sz="2000" dirty="0">
                <a:latin typeface="Times New Roman" panose="02020603050405020304"/>
                <a:cs typeface="Times New Roman" panose="02020603050405020304"/>
              </a:rPr>
              <a:t>back </a:t>
            </a:r>
            <a:r>
              <a:rPr sz="2000" spc="-5" dirty="0">
                <a:latin typeface="Times New Roman" panose="02020603050405020304"/>
                <a:cs typeface="Times New Roman" panose="02020603050405020304"/>
              </a:rPr>
              <a:t>end, to enable storage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retrieval of data</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from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physical</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disk.</a:t>
            </a:r>
            <a:endParaRPr sz="2000">
              <a:latin typeface="Times New Roman" panose="02020603050405020304"/>
              <a:cs typeface="Times New Roman" panose="02020603050405020304"/>
            </a:endParaRPr>
          </a:p>
          <a:p>
            <a:pPr marL="316865" marR="222885" indent="-304800">
              <a:lnSpc>
                <a:spcPct val="100000"/>
              </a:lnSpc>
              <a:spcBef>
                <a:spcPts val="405"/>
              </a:spcBef>
              <a:buFont typeface="Arial MT"/>
              <a:buChar char="•"/>
              <a:tabLst>
                <a:tab pos="380365" algn="l"/>
                <a:tab pos="381000" algn="l"/>
              </a:tabLst>
            </a:pPr>
            <a:r>
              <a:rPr dirty="0"/>
              <a:t>	</a:t>
            </a:r>
            <a:r>
              <a:rPr sz="2000" dirty="0">
                <a:latin typeface="Times New Roman" panose="02020603050405020304"/>
                <a:cs typeface="Times New Roman" panose="02020603050405020304"/>
              </a:rPr>
              <a:t>A read request </a:t>
            </a:r>
            <a:r>
              <a:rPr sz="2000" spc="-5" dirty="0">
                <a:latin typeface="Times New Roman" panose="02020603050405020304"/>
                <a:cs typeface="Times New Roman" panose="02020603050405020304"/>
              </a:rPr>
              <a:t>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serviced </a:t>
            </a:r>
            <a:r>
              <a:rPr sz="2000" dirty="0">
                <a:latin typeface="Times New Roman" panose="02020603050405020304"/>
                <a:cs typeface="Times New Roman" panose="02020603050405020304"/>
              </a:rPr>
              <a:t>directly from </a:t>
            </a:r>
            <a:r>
              <a:rPr sz="2000" spc="-5" dirty="0">
                <a:latin typeface="Times New Roman" panose="02020603050405020304"/>
                <a:cs typeface="Times New Roman" panose="02020603050405020304"/>
              </a:rPr>
              <a:t>cache if the </a:t>
            </a:r>
            <a:r>
              <a:rPr sz="2000" dirty="0">
                <a:latin typeface="Times New Roman" panose="02020603050405020304"/>
                <a:cs typeface="Times New Roman" panose="02020603050405020304"/>
              </a:rPr>
              <a:t>requested data </a:t>
            </a:r>
            <a:r>
              <a:rPr sz="2000" spc="-5" dirty="0">
                <a:latin typeface="Times New Roman" panose="02020603050405020304"/>
                <a:cs typeface="Times New Roman" panose="02020603050405020304"/>
              </a:rPr>
              <a:t>is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found </a:t>
            </a:r>
            <a:r>
              <a:rPr sz="2000" spc="-5" dirty="0">
                <a:latin typeface="Times New Roman" panose="02020603050405020304"/>
                <a:cs typeface="Times New Roman" panose="02020603050405020304"/>
              </a:rPr>
              <a:t>in the cache. </a:t>
            </a:r>
            <a:r>
              <a:rPr sz="2000" dirty="0">
                <a:latin typeface="Times New Roman" panose="02020603050405020304"/>
                <a:cs typeface="Times New Roman" panose="02020603050405020304"/>
              </a:rPr>
              <a:t>In </a:t>
            </a:r>
            <a:r>
              <a:rPr sz="2000" spc="-5" dirty="0">
                <a:latin typeface="Times New Roman" panose="02020603050405020304"/>
                <a:cs typeface="Times New Roman" panose="02020603050405020304"/>
              </a:rPr>
              <a:t>modern intelligent storage systems, </a:t>
            </a:r>
            <a:r>
              <a:rPr sz="2000" dirty="0">
                <a:latin typeface="Times New Roman" panose="02020603050405020304"/>
                <a:cs typeface="Times New Roman" panose="02020603050405020304"/>
              </a:rPr>
              <a:t>front </a:t>
            </a:r>
            <a:r>
              <a:rPr sz="2000" spc="-5" dirty="0">
                <a:latin typeface="Times New Roman" panose="02020603050405020304"/>
                <a:cs typeface="Times New Roman" panose="02020603050405020304"/>
              </a:rPr>
              <a:t>end, cache,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 </a:t>
            </a:r>
            <a:r>
              <a:rPr sz="2000" dirty="0">
                <a:latin typeface="Times New Roman" panose="02020603050405020304"/>
                <a:cs typeface="Times New Roman" panose="02020603050405020304"/>
              </a:rPr>
              <a:t>back </a:t>
            </a:r>
            <a:r>
              <a:rPr sz="2000" spc="-5" dirty="0">
                <a:latin typeface="Times New Roman" panose="02020603050405020304"/>
                <a:cs typeface="Times New Roman" panose="02020603050405020304"/>
              </a:rPr>
              <a:t>end are typically integrated </a:t>
            </a:r>
            <a:r>
              <a:rPr sz="2000" dirty="0">
                <a:latin typeface="Times New Roman" panose="02020603050405020304"/>
                <a:cs typeface="Times New Roman" panose="02020603050405020304"/>
              </a:rPr>
              <a:t>on a </a:t>
            </a:r>
            <a:r>
              <a:rPr sz="2000" spc="-5" dirty="0">
                <a:latin typeface="Times New Roman" panose="02020603050405020304"/>
                <a:cs typeface="Times New Roman" panose="02020603050405020304"/>
              </a:rPr>
              <a:t>single </a:t>
            </a:r>
            <a:r>
              <a:rPr sz="2000" dirty="0">
                <a:latin typeface="Times New Roman" panose="02020603050405020304"/>
                <a:cs typeface="Times New Roman" panose="02020603050405020304"/>
              </a:rPr>
              <a:t>board (referred </a:t>
            </a:r>
            <a:r>
              <a:rPr sz="2000" spc="-5" dirty="0">
                <a:latin typeface="Times New Roman" panose="02020603050405020304"/>
                <a:cs typeface="Times New Roman" panose="02020603050405020304"/>
              </a:rPr>
              <a:t>to as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storage</a:t>
            </a:r>
            <a:r>
              <a:rPr sz="2000" i="1" spc="-10"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processor</a:t>
            </a:r>
            <a:r>
              <a:rPr sz="2000" i="1"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or</a:t>
            </a:r>
            <a:r>
              <a:rPr sz="2000" spc="-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storage controller</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438400" y="4038600"/>
            <a:ext cx="4724399" cy="244792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300" y="497395"/>
            <a:ext cx="8151495" cy="5420360"/>
          </a:xfrm>
          <a:prstGeom prst="rect">
            <a:avLst/>
          </a:prstGeom>
        </p:spPr>
        <p:txBody>
          <a:bodyPr vert="horz" wrap="square" lIns="0" tIns="69850" rIns="0" bIns="0" rtlCol="0">
            <a:spAutoFit/>
          </a:bodyPr>
          <a:lstStyle/>
          <a:p>
            <a:pPr marL="12700" algn="just">
              <a:lnSpc>
                <a:spcPct val="100000"/>
              </a:lnSpc>
              <a:spcBef>
                <a:spcPts val="550"/>
              </a:spcBef>
            </a:pPr>
            <a:r>
              <a:rPr sz="2400" b="1" spc="-5" dirty="0">
                <a:latin typeface="Times New Roman" panose="02020603050405020304"/>
                <a:cs typeface="Times New Roman" panose="02020603050405020304"/>
              </a:rPr>
              <a:t>Front</a:t>
            </a:r>
            <a:r>
              <a:rPr sz="2400" b="1" spc="-5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End</a:t>
            </a:r>
            <a:endParaRPr sz="2400">
              <a:latin typeface="Times New Roman" panose="02020603050405020304"/>
              <a:cs typeface="Times New Roman" panose="02020603050405020304"/>
            </a:endParaRPr>
          </a:p>
          <a:p>
            <a:pPr marL="355600" marR="5080" indent="-297815" algn="just">
              <a:lnSpc>
                <a:spcPct val="100000"/>
              </a:lnSpc>
              <a:spcBef>
                <a:spcPts val="455"/>
              </a:spcBef>
              <a:buFont typeface="Arial MT"/>
              <a:buChar char="•"/>
              <a:tabLst>
                <a:tab pos="355600" algn="l"/>
              </a:tabLst>
            </a:pP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front </a:t>
            </a:r>
            <a:r>
              <a:rPr sz="2400" spc="-5" dirty="0">
                <a:latin typeface="Times New Roman" panose="02020603050405020304"/>
                <a:cs typeface="Times New Roman" panose="02020603050405020304"/>
              </a:rPr>
              <a:t>end </a:t>
            </a:r>
            <a:r>
              <a:rPr sz="2400" dirty="0">
                <a:latin typeface="Times New Roman" panose="02020603050405020304"/>
                <a:cs typeface="Times New Roman" panose="02020603050405020304"/>
              </a:rPr>
              <a:t>provides </a:t>
            </a:r>
            <a:r>
              <a:rPr sz="2400" spc="-5" dirty="0">
                <a:latin typeface="Times New Roman" panose="02020603050405020304"/>
                <a:cs typeface="Times New Roman" panose="02020603050405020304"/>
              </a:rPr>
              <a:t>the interface </a:t>
            </a:r>
            <a:r>
              <a:rPr sz="2400" dirty="0">
                <a:latin typeface="Times New Roman" panose="02020603050405020304"/>
                <a:cs typeface="Times New Roman" panose="02020603050405020304"/>
              </a:rPr>
              <a:t>between </a:t>
            </a:r>
            <a:r>
              <a:rPr sz="2400" spc="-5" dirty="0">
                <a:latin typeface="Times New Roman" panose="02020603050405020304"/>
                <a:cs typeface="Times New Roman" panose="02020603050405020304"/>
              </a:rPr>
              <a:t>the storage system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 the </a:t>
            </a:r>
            <a:r>
              <a:rPr sz="2400" dirty="0">
                <a:latin typeface="Times New Roman" panose="02020603050405020304"/>
                <a:cs typeface="Times New Roman" panose="02020603050405020304"/>
              </a:rPr>
              <a:t>host. It </a:t>
            </a:r>
            <a:r>
              <a:rPr sz="2400" spc="-5" dirty="0">
                <a:latin typeface="Times New Roman" panose="02020603050405020304"/>
                <a:cs typeface="Times New Roman" panose="02020603050405020304"/>
              </a:rPr>
              <a:t>consists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two components: </a:t>
            </a:r>
            <a:r>
              <a:rPr sz="2400" dirty="0">
                <a:latin typeface="Times New Roman" panose="02020603050405020304"/>
                <a:cs typeface="Times New Roman" panose="02020603050405020304"/>
              </a:rPr>
              <a:t>front-end ports </a:t>
            </a:r>
            <a:r>
              <a:rPr sz="2400" spc="-5" dirty="0">
                <a:latin typeface="Times New Roman" panose="02020603050405020304"/>
                <a:cs typeface="Times New Roman" panose="02020603050405020304"/>
              </a:rPr>
              <a:t>and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front-end</a:t>
            </a:r>
            <a:r>
              <a:rPr sz="2400" spc="-5" dirty="0">
                <a:latin typeface="Times New Roman" panose="02020603050405020304"/>
                <a:cs typeface="Times New Roman" panose="02020603050405020304"/>
              </a:rPr>
              <a:t> controllers.</a:t>
            </a:r>
            <a:endParaRPr sz="2400">
              <a:latin typeface="Times New Roman" panose="02020603050405020304"/>
              <a:cs typeface="Times New Roman" panose="02020603050405020304"/>
            </a:endParaRPr>
          </a:p>
          <a:p>
            <a:pPr marL="355600" marR="551180" indent="-297815">
              <a:lnSpc>
                <a:spcPct val="100000"/>
              </a:lnSpc>
              <a:spcBef>
                <a:spcPts val="465"/>
              </a:spcBef>
              <a:buFont typeface="Arial MT"/>
              <a:buChar char="•"/>
              <a:tabLst>
                <a:tab pos="354965" algn="l"/>
                <a:tab pos="355600" algn="l"/>
              </a:tabLst>
            </a:pPr>
            <a:r>
              <a:rPr sz="2400" spc="-5" dirty="0">
                <a:latin typeface="Times New Roman" panose="02020603050405020304"/>
                <a:cs typeface="Times New Roman" panose="02020603050405020304"/>
              </a:rPr>
              <a:t>Typically, </a:t>
            </a:r>
            <a:r>
              <a:rPr sz="2400" dirty="0">
                <a:latin typeface="Times New Roman" panose="02020603050405020304"/>
                <a:cs typeface="Times New Roman" panose="02020603050405020304"/>
              </a:rPr>
              <a:t>a front </a:t>
            </a:r>
            <a:r>
              <a:rPr sz="2400" spc="-5" dirty="0">
                <a:latin typeface="Times New Roman" panose="02020603050405020304"/>
                <a:cs typeface="Times New Roman" panose="02020603050405020304"/>
              </a:rPr>
              <a:t>end </a:t>
            </a:r>
            <a:r>
              <a:rPr sz="2400" dirty="0">
                <a:latin typeface="Times New Roman" panose="02020603050405020304"/>
                <a:cs typeface="Times New Roman" panose="02020603050405020304"/>
              </a:rPr>
              <a:t>has redundant </a:t>
            </a:r>
            <a:r>
              <a:rPr sz="2400" spc="-5" dirty="0">
                <a:latin typeface="Times New Roman" panose="02020603050405020304"/>
                <a:cs typeface="Times New Roman" panose="02020603050405020304"/>
              </a:rPr>
              <a:t>controllers </a:t>
            </a:r>
            <a:r>
              <a:rPr sz="2400" dirty="0">
                <a:latin typeface="Times New Roman" panose="02020603050405020304"/>
                <a:cs typeface="Times New Roman" panose="02020603050405020304"/>
              </a:rPr>
              <a:t>for high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availability,</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each</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controller</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contains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multiple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ports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that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enable large </a:t>
            </a:r>
            <a:r>
              <a:rPr sz="2400" dirty="0">
                <a:latin typeface="Times New Roman" panose="02020603050405020304"/>
                <a:cs typeface="Times New Roman" panose="02020603050405020304"/>
              </a:rPr>
              <a:t>numbers of hosts </a:t>
            </a:r>
            <a:r>
              <a:rPr sz="2400" spc="-5" dirty="0">
                <a:latin typeface="Times New Roman" panose="02020603050405020304"/>
                <a:cs typeface="Times New Roman" panose="02020603050405020304"/>
              </a:rPr>
              <a:t>to connect to the intelligent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storage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system.</a:t>
            </a:r>
            <a:endParaRPr sz="2400">
              <a:latin typeface="Times New Roman" panose="02020603050405020304"/>
              <a:cs typeface="Times New Roman" panose="02020603050405020304"/>
            </a:endParaRPr>
          </a:p>
          <a:p>
            <a:pPr marL="355600" marR="69215" indent="-297815">
              <a:lnSpc>
                <a:spcPct val="100000"/>
              </a:lnSpc>
              <a:spcBef>
                <a:spcPts val="460"/>
              </a:spcBef>
              <a:buFont typeface="Arial MT"/>
              <a:buChar char="•"/>
              <a:tabLst>
                <a:tab pos="354965" algn="l"/>
                <a:tab pos="355600" algn="l"/>
              </a:tabLst>
            </a:pPr>
            <a:r>
              <a:rPr sz="2400" spc="-5" dirty="0">
                <a:latin typeface="Times New Roman" panose="02020603050405020304"/>
                <a:cs typeface="Times New Roman" panose="02020603050405020304"/>
              </a:rPr>
              <a:t>Each</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front-end</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controller</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has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processing</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logic</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that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executes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appropriate transport </a:t>
            </a:r>
            <a:r>
              <a:rPr sz="2400" dirty="0">
                <a:latin typeface="Times New Roman" panose="02020603050405020304"/>
                <a:cs typeface="Times New Roman" panose="02020603050405020304"/>
              </a:rPr>
              <a:t>protocol, </a:t>
            </a:r>
            <a:r>
              <a:rPr sz="2400" spc="-5" dirty="0">
                <a:latin typeface="Times New Roman" panose="02020603050405020304"/>
                <a:cs typeface="Times New Roman" panose="02020603050405020304"/>
              </a:rPr>
              <a:t>such as Fibre Channel, iSCSI,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FICON,</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or </a:t>
            </a:r>
            <a:r>
              <a:rPr sz="2400" spc="-5" dirty="0">
                <a:latin typeface="Times New Roman" panose="02020603050405020304"/>
                <a:cs typeface="Times New Roman" panose="02020603050405020304"/>
              </a:rPr>
              <a:t>FCoE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for </a:t>
            </a:r>
            <a:r>
              <a:rPr sz="2400" spc="-5" dirty="0">
                <a:latin typeface="Times New Roman" panose="02020603050405020304"/>
                <a:cs typeface="Times New Roman" panose="02020603050405020304"/>
              </a:rPr>
              <a:t>storage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connections.</a:t>
            </a:r>
            <a:endParaRPr sz="2400">
              <a:latin typeface="Times New Roman" panose="02020603050405020304"/>
              <a:cs typeface="Times New Roman" panose="02020603050405020304"/>
            </a:endParaRPr>
          </a:p>
          <a:p>
            <a:pPr marL="355600" marR="164465" indent="-297815">
              <a:lnSpc>
                <a:spcPct val="100000"/>
              </a:lnSpc>
              <a:spcBef>
                <a:spcPts val="460"/>
              </a:spcBef>
              <a:buFont typeface="Arial" panose="020B0604020202020204"/>
              <a:buChar char="•"/>
              <a:tabLst>
                <a:tab pos="354965" algn="l"/>
                <a:tab pos="355600" algn="l"/>
              </a:tabLst>
            </a:pPr>
            <a:r>
              <a:rPr sz="2400" i="1" spc="-5" dirty="0">
                <a:latin typeface="Times New Roman" panose="02020603050405020304"/>
                <a:cs typeface="Times New Roman" panose="02020603050405020304"/>
              </a:rPr>
              <a:t>Front-end</a:t>
            </a:r>
            <a:r>
              <a:rPr sz="2400" i="1" spc="-10"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controllers</a:t>
            </a:r>
            <a:r>
              <a:rPr sz="2400" i="1"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route</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a:t>
            </a:r>
            <a:r>
              <a:rPr sz="2400" spc="-5" dirty="0">
                <a:latin typeface="Times New Roman" panose="02020603050405020304"/>
                <a:cs typeface="Times New Roman" panose="02020603050405020304"/>
              </a:rPr>
              <a:t> to</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from</a:t>
            </a:r>
            <a:r>
              <a:rPr sz="2400" spc="-5" dirty="0">
                <a:latin typeface="Times New Roman" panose="02020603050405020304"/>
                <a:cs typeface="Times New Roman" panose="02020603050405020304"/>
              </a:rPr>
              <a:t> cache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via</a:t>
            </a:r>
            <a:r>
              <a:rPr sz="2400" spc="-5" dirty="0">
                <a:latin typeface="Times New Roman" panose="02020603050405020304"/>
                <a:cs typeface="Times New Roman" panose="02020603050405020304"/>
              </a:rPr>
              <a:t> the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internal </a:t>
            </a:r>
            <a:r>
              <a:rPr sz="2400" dirty="0">
                <a:latin typeface="Times New Roman" panose="02020603050405020304"/>
                <a:cs typeface="Times New Roman" panose="02020603050405020304"/>
              </a:rPr>
              <a:t>data bus. </a:t>
            </a:r>
            <a:r>
              <a:rPr sz="2400" spc="-5" dirty="0">
                <a:latin typeface="Times New Roman" panose="02020603050405020304"/>
                <a:cs typeface="Times New Roman" panose="02020603050405020304"/>
              </a:rPr>
              <a:t>When the cache </a:t>
            </a:r>
            <a:r>
              <a:rPr sz="2400" dirty="0">
                <a:latin typeface="Times New Roman" panose="02020603050405020304"/>
                <a:cs typeface="Times New Roman" panose="02020603050405020304"/>
              </a:rPr>
              <a:t>receives </a:t>
            </a:r>
            <a:r>
              <a:rPr sz="2400" spc="-5" dirty="0">
                <a:latin typeface="Times New Roman" panose="02020603050405020304"/>
                <a:cs typeface="Times New Roman" panose="02020603050405020304"/>
              </a:rPr>
              <a:t>the write </a:t>
            </a:r>
            <a:r>
              <a:rPr sz="2400" dirty="0">
                <a:latin typeface="Times New Roman" panose="02020603050405020304"/>
                <a:cs typeface="Times New Roman" panose="02020603050405020304"/>
              </a:rPr>
              <a:t>data,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controller</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sends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acknowledgment</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message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back</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host.</a:t>
            </a:r>
            <a:endParaRPr sz="2400">
              <a:latin typeface="Times New Roman" panose="02020603050405020304"/>
              <a:cs typeface="Times New Roman" panose="020206030504050203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08799"/>
            <a:ext cx="714375" cy="335915"/>
          </a:xfrm>
          <a:prstGeom prst="rect">
            <a:avLst/>
          </a:prstGeom>
        </p:spPr>
        <p:txBody>
          <a:bodyPr vert="horz" wrap="square" lIns="0" tIns="17145" rIns="0" bIns="0" rtlCol="0">
            <a:spAutoFit/>
          </a:bodyPr>
          <a:lstStyle/>
          <a:p>
            <a:pPr marL="12700">
              <a:lnSpc>
                <a:spcPct val="100000"/>
              </a:lnSpc>
              <a:spcBef>
                <a:spcPts val="135"/>
              </a:spcBef>
            </a:pPr>
            <a:r>
              <a:rPr sz="2000" spc="10" dirty="0">
                <a:solidFill>
                  <a:srgbClr val="000000"/>
                </a:solidFill>
              </a:rPr>
              <a:t>Cache</a:t>
            </a:r>
            <a:endParaRPr sz="2000"/>
          </a:p>
        </p:txBody>
      </p:sp>
      <p:sp>
        <p:nvSpPr>
          <p:cNvPr id="3" name="object 3"/>
          <p:cNvSpPr txBox="1"/>
          <p:nvPr/>
        </p:nvSpPr>
        <p:spPr>
          <a:xfrm>
            <a:off x="444500" y="1071054"/>
            <a:ext cx="8232775" cy="5593080"/>
          </a:xfrm>
          <a:prstGeom prst="rect">
            <a:avLst/>
          </a:prstGeom>
        </p:spPr>
        <p:txBody>
          <a:bodyPr vert="horz" wrap="square" lIns="0" tIns="8255" rIns="0" bIns="0" rtlCol="0">
            <a:spAutoFit/>
          </a:bodyPr>
          <a:lstStyle/>
          <a:p>
            <a:pPr marL="355600" marR="384810" indent="-307975">
              <a:lnSpc>
                <a:spcPct val="102000"/>
              </a:lnSpc>
              <a:spcBef>
                <a:spcPts val="65"/>
              </a:spcBef>
              <a:buFont typeface="Arial" panose="020B0604020202020204"/>
              <a:buChar char="•"/>
              <a:tabLst>
                <a:tab pos="354965" algn="l"/>
                <a:tab pos="355600" algn="l"/>
              </a:tabLst>
            </a:pPr>
            <a:r>
              <a:rPr sz="1850" i="1" spc="-5" dirty="0">
                <a:latin typeface="Times New Roman" panose="02020603050405020304"/>
                <a:cs typeface="Times New Roman" panose="02020603050405020304"/>
              </a:rPr>
              <a:t>Cache </a:t>
            </a:r>
            <a:r>
              <a:rPr sz="1850" spc="-5" dirty="0">
                <a:latin typeface="Times New Roman" panose="02020603050405020304"/>
                <a:cs typeface="Times New Roman" panose="02020603050405020304"/>
              </a:rPr>
              <a:t>is semiconductor memory where </a:t>
            </a:r>
            <a:r>
              <a:rPr sz="1850" dirty="0">
                <a:latin typeface="Times New Roman" panose="02020603050405020304"/>
                <a:cs typeface="Times New Roman" panose="02020603050405020304"/>
              </a:rPr>
              <a:t>data </a:t>
            </a:r>
            <a:r>
              <a:rPr sz="1850" spc="-5" dirty="0">
                <a:latin typeface="Times New Roman" panose="02020603050405020304"/>
                <a:cs typeface="Times New Roman" panose="02020603050405020304"/>
              </a:rPr>
              <a:t>is </a:t>
            </a:r>
            <a:r>
              <a:rPr sz="1850" dirty="0">
                <a:latin typeface="Times New Roman" panose="02020603050405020304"/>
                <a:cs typeface="Times New Roman" panose="02020603050405020304"/>
              </a:rPr>
              <a:t>placed </a:t>
            </a:r>
            <a:r>
              <a:rPr sz="1850" spc="-5" dirty="0">
                <a:latin typeface="Times New Roman" panose="02020603050405020304"/>
                <a:cs typeface="Times New Roman" panose="02020603050405020304"/>
              </a:rPr>
              <a:t>temporarily to </a:t>
            </a:r>
            <a:r>
              <a:rPr sz="1850" dirty="0">
                <a:latin typeface="Times New Roman" panose="02020603050405020304"/>
                <a:cs typeface="Times New Roman" panose="02020603050405020304"/>
              </a:rPr>
              <a:t>reduce </a:t>
            </a:r>
            <a:r>
              <a:rPr sz="1850" spc="-5" dirty="0">
                <a:latin typeface="Times New Roman" panose="02020603050405020304"/>
                <a:cs typeface="Times New Roman" panose="02020603050405020304"/>
              </a:rPr>
              <a:t>the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time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required </a:t>
            </a:r>
            <a:r>
              <a:rPr sz="1850" spc="-5" dirty="0">
                <a:latin typeface="Times New Roman" panose="02020603050405020304"/>
                <a:cs typeface="Times New Roman" panose="02020603050405020304"/>
              </a:rPr>
              <a:t>to service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I/O requests from</a:t>
            </a:r>
            <a:r>
              <a:rPr sz="1850" spc="-5" dirty="0">
                <a:latin typeface="Times New Roman" panose="02020603050405020304"/>
                <a:cs typeface="Times New Roman" panose="02020603050405020304"/>
              </a:rPr>
              <a:t> the </a:t>
            </a:r>
            <a:r>
              <a:rPr sz="1850" dirty="0">
                <a:latin typeface="Times New Roman" panose="02020603050405020304"/>
                <a:cs typeface="Times New Roman" panose="02020603050405020304"/>
              </a:rPr>
              <a:t>host</a:t>
            </a:r>
            <a:endParaRPr sz="1850">
              <a:latin typeface="Times New Roman" panose="02020603050405020304"/>
              <a:cs typeface="Times New Roman" panose="02020603050405020304"/>
            </a:endParaRPr>
          </a:p>
          <a:p>
            <a:pPr marL="355600" marR="5080" indent="-304165">
              <a:lnSpc>
                <a:spcPct val="102000"/>
              </a:lnSpc>
              <a:spcBef>
                <a:spcPts val="420"/>
              </a:spcBef>
              <a:buFont typeface="Arial MT"/>
              <a:buChar char="•"/>
              <a:tabLst>
                <a:tab pos="354965" algn="l"/>
                <a:tab pos="355600" algn="l"/>
              </a:tabLst>
            </a:pPr>
            <a:r>
              <a:rPr sz="2000" spc="10" dirty="0">
                <a:latin typeface="Times New Roman" panose="02020603050405020304"/>
                <a:cs typeface="Times New Roman" panose="02020603050405020304"/>
              </a:rPr>
              <a:t>Cache improves storage system </a:t>
            </a:r>
            <a:r>
              <a:rPr sz="2000" spc="15" dirty="0">
                <a:latin typeface="Times New Roman" panose="02020603050405020304"/>
                <a:cs typeface="Times New Roman" panose="02020603050405020304"/>
              </a:rPr>
              <a:t>performance by </a:t>
            </a:r>
            <a:r>
              <a:rPr sz="2000" spc="5" dirty="0">
                <a:latin typeface="Times New Roman" panose="02020603050405020304"/>
                <a:cs typeface="Times New Roman" panose="02020603050405020304"/>
              </a:rPr>
              <a:t>isolating </a:t>
            </a:r>
            <a:r>
              <a:rPr sz="2000" spc="10" dirty="0">
                <a:latin typeface="Times New Roman" panose="02020603050405020304"/>
                <a:cs typeface="Times New Roman" panose="02020603050405020304"/>
              </a:rPr>
              <a:t>hosts </a:t>
            </a:r>
            <a:r>
              <a:rPr sz="2000" spc="15" dirty="0">
                <a:latin typeface="Times New Roman" panose="02020603050405020304"/>
                <a:cs typeface="Times New Roman" panose="02020603050405020304"/>
              </a:rPr>
              <a:t>from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mechanical</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delays</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associated</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with</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rotating</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disks</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hard </a:t>
            </a:r>
            <a:r>
              <a:rPr sz="2000" spc="10" dirty="0">
                <a:latin typeface="Times New Roman" panose="02020603050405020304"/>
                <a:cs typeface="Times New Roman" panose="02020603050405020304"/>
              </a:rPr>
              <a:t>disk</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drives</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(HDD).</a:t>
            </a:r>
            <a:endParaRPr sz="2000">
              <a:latin typeface="Times New Roman" panose="02020603050405020304"/>
              <a:cs typeface="Times New Roman" panose="02020603050405020304"/>
            </a:endParaRPr>
          </a:p>
          <a:p>
            <a:pPr marL="355600" marR="228600" indent="-304165" algn="just">
              <a:lnSpc>
                <a:spcPct val="102000"/>
              </a:lnSpc>
              <a:spcBef>
                <a:spcPts val="420"/>
              </a:spcBef>
              <a:buFont typeface="Arial MT"/>
              <a:buChar char="•"/>
              <a:tabLst>
                <a:tab pos="355600" algn="l"/>
              </a:tabLst>
            </a:pPr>
            <a:r>
              <a:rPr sz="2000" spc="10" dirty="0">
                <a:latin typeface="Times New Roman" panose="02020603050405020304"/>
                <a:cs typeface="Times New Roman" panose="02020603050405020304"/>
              </a:rPr>
              <a:t>Rotating disks are the slowest component of an </a:t>
            </a:r>
            <a:r>
              <a:rPr sz="2000" spc="5" dirty="0">
                <a:latin typeface="Times New Roman" panose="02020603050405020304"/>
                <a:cs typeface="Times New Roman" panose="02020603050405020304"/>
              </a:rPr>
              <a:t>intelligent </a:t>
            </a:r>
            <a:r>
              <a:rPr sz="2000" spc="10" dirty="0">
                <a:latin typeface="Times New Roman" panose="02020603050405020304"/>
                <a:cs typeface="Times New Roman" panose="02020603050405020304"/>
              </a:rPr>
              <a:t>storage system.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 access </a:t>
            </a:r>
            <a:r>
              <a:rPr sz="2000" spc="15" dirty="0">
                <a:latin typeface="Times New Roman" panose="02020603050405020304"/>
                <a:cs typeface="Times New Roman" panose="02020603050405020304"/>
              </a:rPr>
              <a:t>on </a:t>
            </a:r>
            <a:r>
              <a:rPr sz="2000" spc="10" dirty="0">
                <a:latin typeface="Times New Roman" panose="02020603050405020304"/>
                <a:cs typeface="Times New Roman" panose="02020603050405020304"/>
              </a:rPr>
              <a:t>rotating disks usually takes </a:t>
            </a:r>
            <a:r>
              <a:rPr sz="2000" spc="5" dirty="0">
                <a:latin typeface="Times New Roman" panose="02020603050405020304"/>
                <a:cs typeface="Times New Roman" panose="02020603050405020304"/>
              </a:rPr>
              <a:t>several </a:t>
            </a:r>
            <a:r>
              <a:rPr sz="2000" spc="10" dirty="0">
                <a:latin typeface="Times New Roman" panose="02020603050405020304"/>
                <a:cs typeface="Times New Roman" panose="02020603050405020304"/>
              </a:rPr>
              <a:t>millisecond </a:t>
            </a:r>
            <a:r>
              <a:rPr sz="2000" spc="15" dirty="0">
                <a:latin typeface="Times New Roman" panose="02020603050405020304"/>
                <a:cs typeface="Times New Roman" panose="02020603050405020304"/>
              </a:rPr>
              <a:t>because </a:t>
            </a:r>
            <a:r>
              <a:rPr sz="2000" spc="10" dirty="0">
                <a:latin typeface="Times New Roman" panose="02020603050405020304"/>
                <a:cs typeface="Times New Roman" panose="02020603050405020304"/>
              </a:rPr>
              <a:t>of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seek</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time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rotational</a:t>
            </a:r>
            <a:r>
              <a:rPr sz="2000" spc="5" dirty="0">
                <a:latin typeface="Times New Roman" panose="02020603050405020304"/>
                <a:cs typeface="Times New Roman" panose="02020603050405020304"/>
              </a:rPr>
              <a:t> latency.</a:t>
            </a:r>
            <a:endParaRPr sz="2000">
              <a:latin typeface="Times New Roman" panose="02020603050405020304"/>
              <a:cs typeface="Times New Roman" panose="02020603050405020304"/>
            </a:endParaRPr>
          </a:p>
          <a:p>
            <a:pPr marL="355600" marR="474345" indent="-304165">
              <a:lnSpc>
                <a:spcPct val="102000"/>
              </a:lnSpc>
              <a:spcBef>
                <a:spcPts val="425"/>
              </a:spcBef>
              <a:buFont typeface="Arial MT"/>
              <a:buChar char="•"/>
              <a:tabLst>
                <a:tab pos="354965" algn="l"/>
                <a:tab pos="355600" algn="l"/>
              </a:tabLst>
            </a:pPr>
            <a:r>
              <a:rPr sz="2000" spc="10" dirty="0">
                <a:latin typeface="Times New Roman" panose="02020603050405020304"/>
                <a:cs typeface="Times New Roman" panose="02020603050405020304"/>
              </a:rPr>
              <a:t>Accessing data </a:t>
            </a:r>
            <a:r>
              <a:rPr sz="2000" spc="15" dirty="0">
                <a:latin typeface="Times New Roman" panose="02020603050405020304"/>
                <a:cs typeface="Times New Roman" panose="02020603050405020304"/>
              </a:rPr>
              <a:t>from </a:t>
            </a:r>
            <a:r>
              <a:rPr sz="2000" spc="10" dirty="0">
                <a:latin typeface="Times New Roman" panose="02020603050405020304"/>
                <a:cs typeface="Times New Roman" panose="02020603050405020304"/>
              </a:rPr>
              <a:t>cache </a:t>
            </a:r>
            <a:r>
              <a:rPr sz="2000" spc="5"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fast and </a:t>
            </a:r>
            <a:r>
              <a:rPr sz="2000" spc="5" dirty="0">
                <a:latin typeface="Times New Roman" panose="02020603050405020304"/>
                <a:cs typeface="Times New Roman" panose="02020603050405020304"/>
              </a:rPr>
              <a:t>typically </a:t>
            </a:r>
            <a:r>
              <a:rPr sz="2000" spc="10" dirty="0">
                <a:latin typeface="Times New Roman" panose="02020603050405020304"/>
                <a:cs typeface="Times New Roman" panose="02020603050405020304"/>
              </a:rPr>
              <a:t>takes </a:t>
            </a:r>
            <a:r>
              <a:rPr sz="2000" spc="5" dirty="0">
                <a:latin typeface="Times New Roman" panose="02020603050405020304"/>
                <a:cs typeface="Times New Roman" panose="02020603050405020304"/>
              </a:rPr>
              <a:t>less </a:t>
            </a:r>
            <a:r>
              <a:rPr sz="2000" spc="10" dirty="0">
                <a:latin typeface="Times New Roman" panose="02020603050405020304"/>
                <a:cs typeface="Times New Roman" panose="02020603050405020304"/>
              </a:rPr>
              <a:t>than </a:t>
            </a:r>
            <a:r>
              <a:rPr sz="2000" spc="15" dirty="0">
                <a:latin typeface="Times New Roman" panose="02020603050405020304"/>
                <a:cs typeface="Times New Roman" panose="02020603050405020304"/>
              </a:rPr>
              <a:t>a </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millisecond.</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intelligent</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arrays,</a:t>
            </a:r>
            <a:r>
              <a:rPr sz="2000" spc="10" dirty="0">
                <a:latin typeface="Times New Roman" panose="02020603050405020304"/>
                <a:cs typeface="Times New Roman" panose="02020603050405020304"/>
              </a:rPr>
              <a:t> write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ﬁrst</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placed </a:t>
            </a:r>
            <a:r>
              <a:rPr sz="2000" spc="1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cache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then</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written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a:t>
            </a:r>
            <a:endParaRPr sz="2000">
              <a:latin typeface="Times New Roman" panose="02020603050405020304"/>
              <a:cs typeface="Times New Roman" panose="02020603050405020304"/>
            </a:endParaRPr>
          </a:p>
          <a:p>
            <a:pPr marL="12700">
              <a:lnSpc>
                <a:spcPct val="100000"/>
              </a:lnSpc>
              <a:spcBef>
                <a:spcPts val="480"/>
              </a:spcBef>
            </a:pPr>
            <a:r>
              <a:rPr sz="2000" b="1" i="1" spc="10" dirty="0">
                <a:latin typeface="Times New Roman" panose="02020603050405020304"/>
                <a:cs typeface="Times New Roman" panose="02020603050405020304"/>
              </a:rPr>
              <a:t>Structure</a:t>
            </a:r>
            <a:r>
              <a:rPr sz="2000" b="1" i="1" spc="-20" dirty="0">
                <a:latin typeface="Times New Roman" panose="02020603050405020304"/>
                <a:cs typeface="Times New Roman" panose="02020603050405020304"/>
              </a:rPr>
              <a:t> </a:t>
            </a:r>
            <a:r>
              <a:rPr sz="2000" b="1" i="1" spc="10" dirty="0">
                <a:latin typeface="Times New Roman" panose="02020603050405020304"/>
                <a:cs typeface="Times New Roman" panose="02020603050405020304"/>
              </a:rPr>
              <a:t>of</a:t>
            </a:r>
            <a:r>
              <a:rPr sz="2000" b="1" i="1" spc="-15" dirty="0">
                <a:latin typeface="Times New Roman" panose="02020603050405020304"/>
                <a:cs typeface="Times New Roman" panose="02020603050405020304"/>
              </a:rPr>
              <a:t> </a:t>
            </a:r>
            <a:r>
              <a:rPr sz="2000" b="1" i="1" spc="10" dirty="0">
                <a:latin typeface="Times New Roman" panose="02020603050405020304"/>
                <a:cs typeface="Times New Roman" panose="02020603050405020304"/>
              </a:rPr>
              <a:t>Cache</a:t>
            </a:r>
            <a:endParaRPr sz="2000">
              <a:latin typeface="Times New Roman" panose="02020603050405020304"/>
              <a:cs typeface="Times New Roman" panose="02020603050405020304"/>
            </a:endParaRPr>
          </a:p>
          <a:p>
            <a:pPr marL="355600" marR="1071880" indent="-304165" algn="just">
              <a:lnSpc>
                <a:spcPct val="102000"/>
              </a:lnSpc>
              <a:spcBef>
                <a:spcPts val="390"/>
              </a:spcBef>
              <a:buFont typeface="Arial MT"/>
              <a:buChar char="•"/>
              <a:tabLst>
                <a:tab pos="355600" algn="l"/>
              </a:tabLst>
            </a:pPr>
            <a:r>
              <a:rPr sz="2000" spc="10" dirty="0">
                <a:latin typeface="Times New Roman" panose="02020603050405020304"/>
                <a:cs typeface="Times New Roman" panose="02020603050405020304"/>
              </a:rPr>
              <a:t>Cache </a:t>
            </a:r>
            <a:r>
              <a:rPr sz="2000" spc="5" dirty="0">
                <a:latin typeface="Times New Roman" panose="02020603050405020304"/>
                <a:cs typeface="Times New Roman" panose="02020603050405020304"/>
              </a:rPr>
              <a:t>is </a:t>
            </a:r>
            <a:r>
              <a:rPr sz="2000" spc="15" dirty="0">
                <a:latin typeface="Times New Roman" panose="02020603050405020304"/>
                <a:cs typeface="Times New Roman" panose="02020603050405020304"/>
              </a:rPr>
              <a:t>organized </a:t>
            </a:r>
            <a:r>
              <a:rPr sz="2000" spc="5" dirty="0">
                <a:latin typeface="Times New Roman" panose="02020603050405020304"/>
                <a:cs typeface="Times New Roman" panose="02020603050405020304"/>
              </a:rPr>
              <a:t>into </a:t>
            </a:r>
            <a:r>
              <a:rPr sz="2000" spc="10" dirty="0">
                <a:latin typeface="Times New Roman" panose="02020603050405020304"/>
                <a:cs typeface="Times New Roman" panose="02020603050405020304"/>
              </a:rPr>
              <a:t>pages, which </a:t>
            </a:r>
            <a:r>
              <a:rPr sz="2000" spc="5"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the smallest unit of cache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allocation.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size </a:t>
            </a:r>
            <a:r>
              <a:rPr sz="2000" spc="10" dirty="0">
                <a:latin typeface="Times New Roman" panose="02020603050405020304"/>
                <a:cs typeface="Times New Roman" panose="02020603050405020304"/>
              </a:rPr>
              <a:t>of </a:t>
            </a:r>
            <a:r>
              <a:rPr sz="2000" spc="15"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cache </a:t>
            </a:r>
            <a:r>
              <a:rPr sz="2000" spc="15" dirty="0">
                <a:latin typeface="Times New Roman" panose="02020603050405020304"/>
                <a:cs typeface="Times New Roman" panose="02020603050405020304"/>
              </a:rPr>
              <a:t>page </a:t>
            </a:r>
            <a:r>
              <a:rPr sz="2000" spc="5" dirty="0">
                <a:latin typeface="Times New Roman" panose="02020603050405020304"/>
                <a:cs typeface="Times New Roman" panose="02020603050405020304"/>
              </a:rPr>
              <a:t>is </a:t>
            </a:r>
            <a:r>
              <a:rPr sz="2000" spc="10" dirty="0">
                <a:latin typeface="Times New Roman" panose="02020603050405020304"/>
                <a:cs typeface="Times New Roman" panose="02020603050405020304"/>
              </a:rPr>
              <a:t>conﬁgured according to </a:t>
            </a:r>
            <a:r>
              <a:rPr sz="2000" spc="5" dirty="0">
                <a:latin typeface="Times New Roman" panose="02020603050405020304"/>
                <a:cs typeface="Times New Roman" panose="02020603050405020304"/>
              </a:rPr>
              <a:t>the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a:t>
            </a:r>
            <a:r>
              <a:rPr sz="200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I/O</a:t>
            </a:r>
            <a:r>
              <a:rPr sz="2000" spc="5" dirty="0">
                <a:latin typeface="Times New Roman" panose="02020603050405020304"/>
                <a:cs typeface="Times New Roman" panose="02020603050405020304"/>
              </a:rPr>
              <a:t> size.</a:t>
            </a:r>
            <a:endParaRPr sz="2000">
              <a:latin typeface="Times New Roman" panose="02020603050405020304"/>
              <a:cs typeface="Times New Roman" panose="02020603050405020304"/>
            </a:endParaRPr>
          </a:p>
          <a:p>
            <a:pPr marL="355600" marR="57150" indent="-304165" algn="just">
              <a:lnSpc>
                <a:spcPct val="102000"/>
              </a:lnSpc>
              <a:spcBef>
                <a:spcPts val="420"/>
              </a:spcBef>
              <a:buFont typeface="Arial MT"/>
              <a:buChar char="•"/>
              <a:tabLst>
                <a:tab pos="355600" algn="l"/>
              </a:tabLst>
            </a:pPr>
            <a:r>
              <a:rPr sz="2000" spc="10" dirty="0">
                <a:latin typeface="Times New Roman" panose="02020603050405020304"/>
                <a:cs typeface="Times New Roman" panose="02020603050405020304"/>
              </a:rPr>
              <a:t>Cache </a:t>
            </a:r>
            <a:r>
              <a:rPr sz="2000" spc="5" dirty="0">
                <a:latin typeface="Times New Roman" panose="02020603050405020304"/>
                <a:cs typeface="Times New Roman" panose="02020603050405020304"/>
              </a:rPr>
              <a:t>consists </a:t>
            </a:r>
            <a:r>
              <a:rPr sz="2000" spc="10" dirty="0">
                <a:latin typeface="Times New Roman" panose="02020603050405020304"/>
                <a:cs typeface="Times New Roman" panose="02020603050405020304"/>
              </a:rPr>
              <a:t>of the </a:t>
            </a:r>
            <a:r>
              <a:rPr sz="2000" i="1" spc="15" dirty="0">
                <a:latin typeface="Times New Roman" panose="02020603050405020304"/>
                <a:cs typeface="Times New Roman" panose="02020603050405020304"/>
              </a:rPr>
              <a:t>data </a:t>
            </a:r>
            <a:r>
              <a:rPr sz="2000" i="1" spc="10" dirty="0">
                <a:latin typeface="Times New Roman" panose="02020603050405020304"/>
                <a:cs typeface="Times New Roman" panose="02020603050405020304"/>
              </a:rPr>
              <a:t>store </a:t>
            </a:r>
            <a:r>
              <a:rPr sz="2000" spc="10" dirty="0">
                <a:latin typeface="Times New Roman" panose="02020603050405020304"/>
                <a:cs typeface="Times New Roman" panose="02020603050405020304"/>
              </a:rPr>
              <a:t>and </a:t>
            </a:r>
            <a:r>
              <a:rPr sz="2000" i="1" spc="10" dirty="0">
                <a:latin typeface="Times New Roman" panose="02020603050405020304"/>
                <a:cs typeface="Times New Roman" panose="02020603050405020304"/>
              </a:rPr>
              <a:t>tag </a:t>
            </a:r>
            <a:r>
              <a:rPr sz="2000" i="1" spc="20" dirty="0">
                <a:latin typeface="Times New Roman" panose="02020603050405020304"/>
                <a:cs typeface="Times New Roman" panose="02020603050405020304"/>
              </a:rPr>
              <a:t>RAM</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 data </a:t>
            </a:r>
            <a:r>
              <a:rPr sz="2000" spc="5" dirty="0">
                <a:latin typeface="Times New Roman" panose="02020603050405020304"/>
                <a:cs typeface="Times New Roman" panose="02020603050405020304"/>
              </a:rPr>
              <a:t>store </a:t>
            </a:r>
            <a:r>
              <a:rPr sz="2000" spc="15" dirty="0">
                <a:latin typeface="Times New Roman" panose="02020603050405020304"/>
                <a:cs typeface="Times New Roman" panose="02020603050405020304"/>
              </a:rPr>
              <a:t>holds </a:t>
            </a:r>
            <a:r>
              <a:rPr sz="2000" spc="10" dirty="0">
                <a:latin typeface="Times New Roman" panose="02020603050405020304"/>
                <a:cs typeface="Times New Roman" panose="02020603050405020304"/>
              </a:rPr>
              <a:t>the data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whereas the tag </a:t>
            </a:r>
            <a:r>
              <a:rPr sz="2000" spc="20" dirty="0">
                <a:latin typeface="Times New Roman" panose="02020603050405020304"/>
                <a:cs typeface="Times New Roman" panose="02020603050405020304"/>
              </a:rPr>
              <a:t>RAM </a:t>
            </a:r>
            <a:r>
              <a:rPr sz="2000" spc="5" dirty="0">
                <a:latin typeface="Times New Roman" panose="02020603050405020304"/>
                <a:cs typeface="Times New Roman" panose="02020603050405020304"/>
              </a:rPr>
              <a:t>tracks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location </a:t>
            </a:r>
            <a:r>
              <a:rPr sz="2000" spc="10" dirty="0">
                <a:latin typeface="Times New Roman" panose="02020603050405020304"/>
                <a:cs typeface="Times New Roman" panose="02020603050405020304"/>
              </a:rPr>
              <a:t>of the data in the data </a:t>
            </a:r>
            <a:r>
              <a:rPr sz="2000" spc="5" dirty="0">
                <a:latin typeface="Times New Roman" panose="02020603050405020304"/>
                <a:cs typeface="Times New Roman" panose="02020603050405020304"/>
              </a:rPr>
              <a:t>store </a:t>
            </a:r>
            <a:r>
              <a:rPr sz="2000" spc="10" dirty="0">
                <a:latin typeface="Times New Roman" panose="02020603050405020304"/>
                <a:cs typeface="Times New Roman" panose="02020603050405020304"/>
              </a:rPr>
              <a:t>and </a:t>
            </a:r>
            <a:r>
              <a:rPr sz="2000" spc="5" dirty="0">
                <a:latin typeface="Times New Roman" panose="02020603050405020304"/>
                <a:cs typeface="Times New Roman" panose="02020603050405020304"/>
              </a:rPr>
              <a:t>in </a:t>
            </a:r>
            <a:r>
              <a:rPr sz="2000" spc="-484"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disk.</a:t>
            </a:r>
            <a:endParaRPr sz="2000">
              <a:latin typeface="Times New Roman" panose="02020603050405020304"/>
              <a:cs typeface="Times New Roman" panose="020206030504050203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042923"/>
            <a:ext cx="8185150" cy="2084705"/>
          </a:xfrm>
          <a:prstGeom prst="rect">
            <a:avLst/>
          </a:prstGeom>
        </p:spPr>
        <p:txBody>
          <a:bodyPr vert="horz" wrap="square" lIns="0" tIns="24765" rIns="0" bIns="0" rtlCol="0">
            <a:spAutoFit/>
          </a:bodyPr>
          <a:lstStyle/>
          <a:p>
            <a:pPr marL="313690" marR="5080" indent="-301625">
              <a:lnSpc>
                <a:spcPts val="2630"/>
              </a:lnSpc>
              <a:spcBef>
                <a:spcPts val="195"/>
              </a:spcBef>
              <a:buFont typeface="Arial MT"/>
              <a:buChar char="•"/>
              <a:tabLst>
                <a:tab pos="313055" algn="l"/>
                <a:tab pos="314325" algn="l"/>
              </a:tabLst>
            </a:pPr>
            <a:r>
              <a:rPr sz="2200" spc="-5" dirty="0">
                <a:latin typeface="Times New Roman" panose="02020603050405020304"/>
                <a:cs typeface="Times New Roman" panose="02020603050405020304"/>
              </a:rPr>
              <a:t>Entries in tag RAM indicate where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found </a:t>
            </a:r>
            <a:r>
              <a:rPr sz="2200" spc="-5" dirty="0">
                <a:latin typeface="Times New Roman" panose="02020603050405020304"/>
                <a:cs typeface="Times New Roman" panose="02020603050405020304"/>
              </a:rPr>
              <a:t>in cache and where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data belongs on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Tag RAM includes </a:t>
            </a:r>
            <a:r>
              <a:rPr sz="2200" dirty="0">
                <a:latin typeface="Times New Roman" panose="02020603050405020304"/>
                <a:cs typeface="Times New Roman" panose="02020603050405020304"/>
              </a:rPr>
              <a:t>a </a:t>
            </a:r>
            <a:r>
              <a:rPr sz="2200" i="1" dirty="0">
                <a:latin typeface="Times New Roman" panose="02020603050405020304"/>
                <a:cs typeface="Times New Roman" panose="02020603050405020304"/>
              </a:rPr>
              <a:t>dirty bit </a:t>
            </a:r>
            <a:r>
              <a:rPr sz="2200" spc="-5" dirty="0">
                <a:latin typeface="Times New Roman" panose="02020603050405020304"/>
                <a:cs typeface="Times New Roman" panose="02020603050405020304"/>
              </a:rPr>
              <a:t>ﬂag, which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indicates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whether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has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been </a:t>
            </a:r>
            <a:r>
              <a:rPr sz="2200" spc="-5" dirty="0">
                <a:latin typeface="Times New Roman" panose="02020603050405020304"/>
                <a:cs typeface="Times New Roman" panose="02020603050405020304"/>
              </a:rPr>
              <a:t>committed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endParaRPr sz="2200">
              <a:latin typeface="Times New Roman" panose="02020603050405020304"/>
              <a:cs typeface="Times New Roman" panose="02020603050405020304"/>
            </a:endParaRPr>
          </a:p>
          <a:p>
            <a:pPr marL="313690" marR="92710" indent="-301625">
              <a:lnSpc>
                <a:spcPct val="100000"/>
              </a:lnSpc>
              <a:spcBef>
                <a:spcPts val="340"/>
              </a:spcBef>
              <a:buFont typeface="Arial MT"/>
              <a:buChar char="•"/>
              <a:tabLst>
                <a:tab pos="313055" algn="l"/>
                <a:tab pos="314325" algn="l"/>
              </a:tabLst>
            </a:pPr>
            <a:r>
              <a:rPr sz="2200" dirty="0">
                <a:latin typeface="Times New Roman" panose="02020603050405020304"/>
                <a:cs typeface="Times New Roman" panose="02020603050405020304"/>
              </a:rPr>
              <a:t>It </a:t>
            </a:r>
            <a:r>
              <a:rPr sz="2200" spc="-5" dirty="0">
                <a:latin typeface="Times New Roman" panose="02020603050405020304"/>
                <a:cs typeface="Times New Roman" panose="02020603050405020304"/>
              </a:rPr>
              <a:t>also contains time-based information, such as the time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last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 which is </a:t>
            </a:r>
            <a:r>
              <a:rPr sz="2200" dirty="0">
                <a:latin typeface="Times New Roman" panose="02020603050405020304"/>
                <a:cs typeface="Times New Roman" panose="02020603050405020304"/>
              </a:rPr>
              <a:t>used </a:t>
            </a:r>
            <a:r>
              <a:rPr sz="2200" spc="-5" dirty="0">
                <a:latin typeface="Times New Roman" panose="02020603050405020304"/>
                <a:cs typeface="Times New Roman" panose="02020603050405020304"/>
              </a:rPr>
              <a:t>to identify cached information that </a:t>
            </a:r>
            <a:r>
              <a:rPr sz="2200" dirty="0">
                <a:latin typeface="Times New Roman" panose="02020603050405020304"/>
                <a:cs typeface="Times New Roman" panose="02020603050405020304"/>
              </a:rPr>
              <a:t>has not been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 a</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long </a:t>
            </a:r>
            <a:r>
              <a:rPr sz="2200" dirty="0">
                <a:latin typeface="Times New Roman" panose="02020603050405020304"/>
                <a:cs typeface="Times New Roman" panose="02020603050405020304"/>
              </a:rPr>
              <a:t>period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may </a:t>
            </a:r>
            <a:r>
              <a:rPr sz="2200" dirty="0">
                <a:latin typeface="Times New Roman" panose="02020603050405020304"/>
                <a:cs typeface="Times New Roman" panose="02020603050405020304"/>
              </a:rPr>
              <a:t>be freed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up.</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133600" y="3657600"/>
            <a:ext cx="4419599" cy="2305049"/>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730186"/>
            <a:ext cx="8252459" cy="4310380"/>
          </a:xfrm>
          <a:prstGeom prst="rect">
            <a:avLst/>
          </a:prstGeom>
        </p:spPr>
        <p:txBody>
          <a:bodyPr vert="horz" wrap="square" lIns="0" tIns="66675" rIns="0" bIns="0" rtlCol="0">
            <a:spAutoFit/>
          </a:bodyPr>
          <a:lstStyle/>
          <a:p>
            <a:pPr marL="12700" algn="just">
              <a:lnSpc>
                <a:spcPct val="100000"/>
              </a:lnSpc>
              <a:spcBef>
                <a:spcPts val="525"/>
              </a:spcBef>
            </a:pPr>
            <a:r>
              <a:rPr sz="2200" b="1" i="1" spc="-5" dirty="0">
                <a:latin typeface="Times New Roman" panose="02020603050405020304"/>
                <a:cs typeface="Times New Roman" panose="02020603050405020304"/>
              </a:rPr>
              <a:t>Read</a:t>
            </a:r>
            <a:r>
              <a:rPr sz="2200" b="1" i="1" spc="-25" dirty="0">
                <a:latin typeface="Times New Roman" panose="02020603050405020304"/>
                <a:cs typeface="Times New Roman" panose="02020603050405020304"/>
              </a:rPr>
              <a:t> </a:t>
            </a:r>
            <a:r>
              <a:rPr sz="2200" b="1" i="1" spc="-5" dirty="0">
                <a:latin typeface="Times New Roman" panose="02020603050405020304"/>
                <a:cs typeface="Times New Roman" panose="02020603050405020304"/>
              </a:rPr>
              <a:t>Operation</a:t>
            </a:r>
            <a:r>
              <a:rPr sz="2200" b="1" i="1" spc="-25" dirty="0">
                <a:latin typeface="Times New Roman" panose="02020603050405020304"/>
                <a:cs typeface="Times New Roman" panose="02020603050405020304"/>
              </a:rPr>
              <a:t> </a:t>
            </a:r>
            <a:r>
              <a:rPr sz="2200" b="1" i="1" spc="-5" dirty="0">
                <a:latin typeface="Times New Roman" panose="02020603050405020304"/>
                <a:cs typeface="Times New Roman" panose="02020603050405020304"/>
              </a:rPr>
              <a:t>with</a:t>
            </a:r>
            <a:r>
              <a:rPr sz="2200" b="1" i="1" spc="-25" dirty="0">
                <a:latin typeface="Times New Roman" panose="02020603050405020304"/>
                <a:cs typeface="Times New Roman" panose="02020603050405020304"/>
              </a:rPr>
              <a:t> </a:t>
            </a:r>
            <a:r>
              <a:rPr sz="2200" b="1" i="1" spc="-5" dirty="0">
                <a:latin typeface="Times New Roman" panose="02020603050405020304"/>
                <a:cs typeface="Times New Roman" panose="02020603050405020304"/>
              </a:rPr>
              <a:t>Cache</a:t>
            </a:r>
            <a:endParaRPr sz="2200">
              <a:latin typeface="Times New Roman" panose="02020603050405020304"/>
              <a:cs typeface="Times New Roman" panose="02020603050405020304"/>
            </a:endParaRPr>
          </a:p>
          <a:p>
            <a:pPr marL="355600" marR="15875" indent="-301625" algn="just">
              <a:lnSpc>
                <a:spcPct val="100000"/>
              </a:lnSpc>
              <a:spcBef>
                <a:spcPts val="425"/>
              </a:spcBef>
              <a:buFont typeface="Arial MT"/>
              <a:buChar char="•"/>
              <a:tabLst>
                <a:tab pos="355600" algn="l"/>
              </a:tabLst>
            </a:pPr>
            <a:r>
              <a:rPr sz="2200" spc="-5" dirty="0">
                <a:latin typeface="Times New Roman" panose="02020603050405020304"/>
                <a:cs typeface="Times New Roman" panose="02020603050405020304"/>
              </a:rPr>
              <a:t>When </a:t>
            </a:r>
            <a:r>
              <a:rPr sz="2200" dirty="0">
                <a:latin typeface="Times New Roman" panose="02020603050405020304"/>
                <a:cs typeface="Times New Roman" panose="02020603050405020304"/>
              </a:rPr>
              <a:t>a host </a:t>
            </a:r>
            <a:r>
              <a:rPr sz="2200" spc="-5" dirty="0">
                <a:latin typeface="Times New Roman" panose="02020603050405020304"/>
                <a:cs typeface="Times New Roman" panose="02020603050405020304"/>
              </a:rPr>
              <a:t>issues </a:t>
            </a:r>
            <a:r>
              <a:rPr sz="2200" dirty="0">
                <a:latin typeface="Times New Roman" panose="02020603050405020304"/>
                <a:cs typeface="Times New Roman" panose="02020603050405020304"/>
              </a:rPr>
              <a:t>a read request, </a:t>
            </a:r>
            <a:r>
              <a:rPr sz="2200" spc="-5" dirty="0">
                <a:latin typeface="Times New Roman" panose="02020603050405020304"/>
                <a:cs typeface="Times New Roman" panose="02020603050405020304"/>
              </a:rPr>
              <a:t>the storage controller </a:t>
            </a:r>
            <a:r>
              <a:rPr sz="2200" dirty="0">
                <a:latin typeface="Times New Roman" panose="02020603050405020304"/>
                <a:cs typeface="Times New Roman" panose="02020603050405020304"/>
              </a:rPr>
              <a:t>reads </a:t>
            </a:r>
            <a:r>
              <a:rPr sz="2200" spc="-5" dirty="0">
                <a:latin typeface="Times New Roman" panose="02020603050405020304"/>
                <a:cs typeface="Times New Roman" panose="02020603050405020304"/>
              </a:rPr>
              <a:t>the tag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RAM</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determine</a:t>
            </a:r>
            <a:r>
              <a:rPr sz="2200" spc="-5" dirty="0">
                <a:latin typeface="Times New Roman" panose="02020603050405020304"/>
                <a:cs typeface="Times New Roman" panose="02020603050405020304"/>
              </a:rPr>
              <a:t> whether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required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5" dirty="0">
                <a:latin typeface="Times New Roman" panose="02020603050405020304"/>
                <a:cs typeface="Times New Roman" panose="02020603050405020304"/>
              </a:rPr>
              <a:t> 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available 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endParaRPr sz="2200">
              <a:latin typeface="Times New Roman" panose="02020603050405020304"/>
              <a:cs typeface="Times New Roman" panose="02020603050405020304"/>
            </a:endParaRPr>
          </a:p>
          <a:p>
            <a:pPr marL="355600" marR="5080" indent="-301625" algn="just">
              <a:lnSpc>
                <a:spcPct val="100000"/>
              </a:lnSpc>
              <a:spcBef>
                <a:spcPts val="430"/>
              </a:spcBef>
              <a:buFont typeface="Arial MT"/>
              <a:buChar char="•"/>
              <a:tabLst>
                <a:tab pos="425450" algn="l"/>
              </a:tabLst>
            </a:pPr>
            <a:r>
              <a:rPr dirty="0"/>
              <a:t>	</a:t>
            </a:r>
            <a:r>
              <a:rPr sz="2200" dirty="0">
                <a:latin typeface="Times New Roman" panose="02020603050405020304"/>
                <a:cs typeface="Times New Roman" panose="02020603050405020304"/>
              </a:rPr>
              <a:t>If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requested data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found </a:t>
            </a:r>
            <a:r>
              <a:rPr sz="2200" spc="-5" dirty="0">
                <a:latin typeface="Times New Roman" panose="02020603050405020304"/>
                <a:cs typeface="Times New Roman" panose="02020603050405020304"/>
              </a:rPr>
              <a:t>in the cache, it is called </a:t>
            </a:r>
            <a:r>
              <a:rPr sz="2200" dirty="0">
                <a:latin typeface="Times New Roman" panose="02020603050405020304"/>
                <a:cs typeface="Times New Roman" panose="02020603050405020304"/>
              </a:rPr>
              <a:t>a </a:t>
            </a:r>
            <a:r>
              <a:rPr sz="2200" i="1" spc="-5" dirty="0">
                <a:latin typeface="Times New Roman" panose="02020603050405020304"/>
                <a:cs typeface="Times New Roman" panose="02020603050405020304"/>
              </a:rPr>
              <a:t>read cache </a:t>
            </a:r>
            <a:r>
              <a:rPr sz="2200" i="1" dirty="0">
                <a:latin typeface="Times New Roman" panose="02020603050405020304"/>
                <a:cs typeface="Times New Roman" panose="02020603050405020304"/>
              </a:rPr>
              <a:t>hit </a:t>
            </a:r>
            <a:r>
              <a:rPr sz="2200" i="1"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a:t>
            </a:r>
            <a:r>
              <a:rPr sz="2200" i="1" spc="-5" dirty="0">
                <a:latin typeface="Times New Roman" panose="02020603050405020304"/>
                <a:cs typeface="Times New Roman" panose="02020603050405020304"/>
              </a:rPr>
              <a:t>read </a:t>
            </a:r>
            <a:r>
              <a:rPr sz="2200" i="1" dirty="0">
                <a:latin typeface="Times New Roman" panose="02020603050405020304"/>
                <a:cs typeface="Times New Roman" panose="02020603050405020304"/>
              </a:rPr>
              <a:t>hit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is sent </a:t>
            </a:r>
            <a:r>
              <a:rPr sz="2200" dirty="0">
                <a:latin typeface="Times New Roman" panose="02020603050405020304"/>
                <a:cs typeface="Times New Roman" panose="02020603050405020304"/>
              </a:rPr>
              <a:t>directly </a:t>
            </a:r>
            <a:r>
              <a:rPr sz="2200" spc="-5" dirty="0">
                <a:latin typeface="Times New Roman" panose="02020603050405020304"/>
                <a:cs typeface="Times New Roman" panose="02020603050405020304"/>
              </a:rPr>
              <a:t>to the </a:t>
            </a:r>
            <a:r>
              <a:rPr sz="2200" dirty="0">
                <a:latin typeface="Times New Roman" panose="02020603050405020304"/>
                <a:cs typeface="Times New Roman" panose="02020603050405020304"/>
              </a:rPr>
              <a:t>host, </a:t>
            </a:r>
            <a:r>
              <a:rPr sz="2200" spc="-5" dirty="0">
                <a:latin typeface="Times New Roman" panose="02020603050405020304"/>
                <a:cs typeface="Times New Roman" panose="02020603050405020304"/>
              </a:rPr>
              <a:t>without any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operation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11430" indent="-301625" algn="just">
              <a:lnSpc>
                <a:spcPct val="100000"/>
              </a:lnSpc>
              <a:spcBef>
                <a:spcPts val="435"/>
              </a:spcBef>
              <a:buFont typeface="Arial MT"/>
              <a:buChar char="•"/>
              <a:tabLst>
                <a:tab pos="355600" algn="l"/>
              </a:tabLst>
            </a:pPr>
            <a:r>
              <a:rPr sz="2200" spc="-5" dirty="0">
                <a:latin typeface="Times New Roman" panose="02020603050405020304"/>
                <a:cs typeface="Times New Roman" panose="02020603050405020304"/>
              </a:rPr>
              <a:t>This </a:t>
            </a:r>
            <a:r>
              <a:rPr sz="2200" dirty="0">
                <a:latin typeface="Times New Roman" panose="02020603050405020304"/>
                <a:cs typeface="Times New Roman" panose="02020603050405020304"/>
              </a:rPr>
              <a:t>provides a fast response </a:t>
            </a:r>
            <a:r>
              <a:rPr sz="2200" spc="-5" dirty="0">
                <a:latin typeface="Times New Roman" panose="02020603050405020304"/>
                <a:cs typeface="Times New Roman" panose="02020603050405020304"/>
              </a:rPr>
              <a:t>time to the </a:t>
            </a:r>
            <a:r>
              <a:rPr sz="2200" dirty="0">
                <a:latin typeface="Times New Roman" panose="02020603050405020304"/>
                <a:cs typeface="Times New Roman" panose="02020603050405020304"/>
              </a:rPr>
              <a:t>host (about a </a:t>
            </a:r>
            <a:r>
              <a:rPr sz="2200" spc="-5" dirty="0">
                <a:latin typeface="Times New Roman" panose="02020603050405020304"/>
                <a:cs typeface="Times New Roman" panose="02020603050405020304"/>
              </a:rPr>
              <a:t>millisecond). </a:t>
            </a:r>
            <a:r>
              <a:rPr sz="2200" dirty="0">
                <a:latin typeface="Times New Roman" panose="02020603050405020304"/>
                <a:cs typeface="Times New Roman" panose="02020603050405020304"/>
              </a:rPr>
              <a:t>If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requested data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not found </a:t>
            </a:r>
            <a:r>
              <a:rPr sz="2200" spc="-5" dirty="0">
                <a:latin typeface="Times New Roman" panose="02020603050405020304"/>
                <a:cs typeface="Times New Roman" panose="02020603050405020304"/>
              </a:rPr>
              <a:t>in cache, it is called </a:t>
            </a:r>
            <a:r>
              <a:rPr sz="2200" dirty="0">
                <a:latin typeface="Times New Roman" panose="02020603050405020304"/>
                <a:cs typeface="Times New Roman" panose="02020603050405020304"/>
              </a:rPr>
              <a:t>a </a:t>
            </a:r>
            <a:r>
              <a:rPr sz="2200" i="1" spc="-5" dirty="0">
                <a:latin typeface="Times New Roman" panose="02020603050405020304"/>
                <a:cs typeface="Times New Roman" panose="02020603050405020304"/>
              </a:rPr>
              <a:t>cache miss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must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read from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t>
            </a:r>
            <a:endParaRPr sz="2200">
              <a:latin typeface="Times New Roman" panose="02020603050405020304"/>
              <a:cs typeface="Times New Roman" panose="02020603050405020304"/>
            </a:endParaRPr>
          </a:p>
          <a:p>
            <a:pPr marL="355600" marR="18415" indent="-301625" algn="just">
              <a:lnSpc>
                <a:spcPct val="100000"/>
              </a:lnSpc>
              <a:spcBef>
                <a:spcPts val="435"/>
              </a:spcBef>
              <a:buFont typeface="Arial MT"/>
              <a:buChar char="•"/>
              <a:tabLst>
                <a:tab pos="355600" algn="l"/>
              </a:tabLst>
            </a:pP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back </a:t>
            </a:r>
            <a:r>
              <a:rPr sz="2200" spc="-5" dirty="0">
                <a:latin typeface="Times New Roman" panose="02020603050405020304"/>
                <a:cs typeface="Times New Roman" panose="02020603050405020304"/>
              </a:rPr>
              <a:t>end accesses the appropriate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retrieves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requested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Data is then </a:t>
            </a:r>
            <a:r>
              <a:rPr sz="2200" dirty="0">
                <a:latin typeface="Times New Roman" panose="02020603050405020304"/>
                <a:cs typeface="Times New Roman" panose="02020603050405020304"/>
              </a:rPr>
              <a:t>placed </a:t>
            </a:r>
            <a:r>
              <a:rPr sz="2200" spc="-5" dirty="0">
                <a:latin typeface="Times New Roman" panose="02020603050405020304"/>
                <a:cs typeface="Times New Roman" panose="02020603050405020304"/>
              </a:rPr>
              <a:t>in cache and ﬁnally sent to the </a:t>
            </a:r>
            <a:r>
              <a:rPr sz="2200" dirty="0">
                <a:latin typeface="Times New Roman" panose="02020603050405020304"/>
                <a:cs typeface="Times New Roman" panose="02020603050405020304"/>
              </a:rPr>
              <a:t>host </a:t>
            </a:r>
            <a:r>
              <a:rPr sz="2200" spc="-5" dirty="0">
                <a:latin typeface="Times New Roman" panose="02020603050405020304"/>
                <a:cs typeface="Times New Roman" panose="02020603050405020304"/>
              </a:rPr>
              <a:t>through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front</a:t>
            </a:r>
            <a:r>
              <a:rPr sz="2200" spc="-5" dirty="0">
                <a:latin typeface="Times New Roman" panose="02020603050405020304"/>
                <a:cs typeface="Times New Roman" panose="02020603050405020304"/>
              </a:rPr>
              <a:t> end. Cache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misses increase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I/O</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response </a:t>
            </a:r>
            <a:r>
              <a:rPr sz="2200" spc="-5" dirty="0">
                <a:latin typeface="Times New Roman" panose="02020603050405020304"/>
                <a:cs typeface="Times New Roman" panose="02020603050405020304"/>
              </a:rPr>
              <a:t>time.</a:t>
            </a:r>
            <a:endParaRPr sz="2200">
              <a:latin typeface="Times New Roman" panose="02020603050405020304"/>
              <a:cs typeface="Times New Roman" panose="020206030504050203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4977" y="4001261"/>
            <a:ext cx="8191500" cy="2076450"/>
          </a:xfrm>
          <a:prstGeom prst="rect">
            <a:avLst/>
          </a:prstGeom>
        </p:spPr>
        <p:txBody>
          <a:bodyPr vert="horz" wrap="square" lIns="0" tIns="10160" rIns="0" bIns="0" rtlCol="0">
            <a:spAutoFit/>
          </a:bodyPr>
          <a:lstStyle/>
          <a:p>
            <a:pPr marL="325120" marR="210820" indent="-312420" algn="just">
              <a:lnSpc>
                <a:spcPct val="101000"/>
              </a:lnSpc>
              <a:spcBef>
                <a:spcPts val="80"/>
              </a:spcBef>
              <a:buFont typeface="Arial MT"/>
              <a:buChar char="•"/>
              <a:tabLst>
                <a:tab pos="325120" algn="l"/>
              </a:tabLst>
            </a:pPr>
            <a:r>
              <a:rPr sz="1600" dirty="0">
                <a:latin typeface="Times New Roman" panose="02020603050405020304"/>
                <a:cs typeface="Times New Roman" panose="02020603050405020304"/>
              </a:rPr>
              <a:t>A </a:t>
            </a:r>
            <a:r>
              <a:rPr sz="1600" i="1" dirty="0">
                <a:latin typeface="Times New Roman" panose="02020603050405020304"/>
                <a:cs typeface="Times New Roman" panose="02020603050405020304"/>
              </a:rPr>
              <a:t>prefetch </a:t>
            </a:r>
            <a:r>
              <a:rPr sz="1600" dirty="0">
                <a:latin typeface="Times New Roman" panose="02020603050405020304"/>
                <a:cs typeface="Times New Roman" panose="02020603050405020304"/>
              </a:rPr>
              <a:t>or </a:t>
            </a:r>
            <a:r>
              <a:rPr sz="1600" i="1" spc="-5" dirty="0">
                <a:latin typeface="Times New Roman" panose="02020603050405020304"/>
                <a:cs typeface="Times New Roman" panose="02020603050405020304"/>
              </a:rPr>
              <a:t>read-ahead </a:t>
            </a:r>
            <a:r>
              <a:rPr sz="1600" spc="-5" dirty="0">
                <a:latin typeface="Times New Roman" panose="02020603050405020304"/>
                <a:cs typeface="Times New Roman" panose="02020603050405020304"/>
              </a:rPr>
              <a:t>algorithm is </a:t>
            </a:r>
            <a:r>
              <a:rPr sz="1600" dirty="0">
                <a:latin typeface="Times New Roman" panose="02020603050405020304"/>
                <a:cs typeface="Times New Roman" panose="02020603050405020304"/>
              </a:rPr>
              <a:t>used </a:t>
            </a:r>
            <a:r>
              <a:rPr sz="1600" spc="-5" dirty="0">
                <a:latin typeface="Times New Roman" panose="02020603050405020304"/>
                <a:cs typeface="Times New Roman" panose="02020603050405020304"/>
              </a:rPr>
              <a:t>when </a:t>
            </a:r>
            <a:r>
              <a:rPr sz="1600" dirty="0">
                <a:latin typeface="Times New Roman" panose="02020603050405020304"/>
                <a:cs typeface="Times New Roman" panose="02020603050405020304"/>
              </a:rPr>
              <a:t>read requests </a:t>
            </a:r>
            <a:r>
              <a:rPr sz="1600" spc="-5" dirty="0">
                <a:latin typeface="Times New Roman" panose="02020603050405020304"/>
                <a:cs typeface="Times New Roman" panose="02020603050405020304"/>
              </a:rPr>
              <a:t>are sequential. </a:t>
            </a:r>
            <a:r>
              <a:rPr sz="1600" dirty="0">
                <a:latin typeface="Times New Roman" panose="02020603050405020304"/>
                <a:cs typeface="Times New Roman" panose="02020603050405020304"/>
              </a:rPr>
              <a:t>In a </a:t>
            </a:r>
            <a:r>
              <a:rPr sz="1600" spc="-5" dirty="0">
                <a:latin typeface="Times New Roman" panose="02020603050405020304"/>
                <a:cs typeface="Times New Roman" panose="02020603050405020304"/>
              </a:rPr>
              <a:t>sequential </a:t>
            </a:r>
            <a:r>
              <a:rPr sz="1600" dirty="0">
                <a:latin typeface="Times New Roman" panose="02020603050405020304"/>
                <a:cs typeface="Times New Roman" panose="02020603050405020304"/>
              </a:rPr>
              <a:t> read request, a </a:t>
            </a:r>
            <a:r>
              <a:rPr sz="1600" spc="-5" dirty="0">
                <a:latin typeface="Times New Roman" panose="02020603050405020304"/>
                <a:cs typeface="Times New Roman" panose="02020603050405020304"/>
              </a:rPr>
              <a:t>contiguous set </a:t>
            </a:r>
            <a:r>
              <a:rPr sz="1600" dirty="0">
                <a:latin typeface="Times New Roman" panose="02020603050405020304"/>
                <a:cs typeface="Times New Roman" panose="02020603050405020304"/>
              </a:rPr>
              <a:t>of </a:t>
            </a:r>
            <a:r>
              <a:rPr sz="1600" spc="-5" dirty="0">
                <a:latin typeface="Times New Roman" panose="02020603050405020304"/>
                <a:cs typeface="Times New Roman" panose="02020603050405020304"/>
              </a:rPr>
              <a:t>associated </a:t>
            </a:r>
            <a:r>
              <a:rPr sz="1600" dirty="0">
                <a:latin typeface="Times New Roman" panose="02020603050405020304"/>
                <a:cs typeface="Times New Roman" panose="02020603050405020304"/>
              </a:rPr>
              <a:t>blocks </a:t>
            </a:r>
            <a:r>
              <a:rPr sz="1600" spc="-5" dirty="0">
                <a:latin typeface="Times New Roman" panose="02020603050405020304"/>
                <a:cs typeface="Times New Roman" panose="02020603050405020304"/>
              </a:rPr>
              <a:t>is </a:t>
            </a:r>
            <a:r>
              <a:rPr sz="1600" dirty="0">
                <a:latin typeface="Times New Roman" panose="02020603050405020304"/>
                <a:cs typeface="Times New Roman" panose="02020603050405020304"/>
              </a:rPr>
              <a:t>retrieved. </a:t>
            </a:r>
            <a:r>
              <a:rPr sz="1600" spc="-5" dirty="0">
                <a:latin typeface="Times New Roman" panose="02020603050405020304"/>
                <a:cs typeface="Times New Roman" panose="02020603050405020304"/>
              </a:rPr>
              <a:t>Several </a:t>
            </a:r>
            <a:r>
              <a:rPr sz="1600" dirty="0">
                <a:latin typeface="Times New Roman" panose="02020603050405020304"/>
                <a:cs typeface="Times New Roman" panose="02020603050405020304"/>
              </a:rPr>
              <a:t>other blocks </a:t>
            </a:r>
            <a:r>
              <a:rPr sz="1600" spc="-5" dirty="0">
                <a:latin typeface="Times New Roman" panose="02020603050405020304"/>
                <a:cs typeface="Times New Roman" panose="02020603050405020304"/>
              </a:rPr>
              <a:t>that </a:t>
            </a:r>
            <a:r>
              <a:rPr sz="1600" dirty="0">
                <a:latin typeface="Times New Roman" panose="02020603050405020304"/>
                <a:cs typeface="Times New Roman" panose="02020603050405020304"/>
              </a:rPr>
              <a:t>have </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not</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yet</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been</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requested by</a:t>
            </a:r>
            <a:r>
              <a:rPr sz="1600" spc="-5" dirty="0">
                <a:latin typeface="Times New Roman" panose="02020603050405020304"/>
                <a:cs typeface="Times New Roman" panose="02020603050405020304"/>
              </a:rPr>
              <a:t> the</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host </a:t>
            </a:r>
            <a:r>
              <a:rPr sz="1600" spc="-5" dirty="0">
                <a:latin typeface="Times New Roman" panose="02020603050405020304"/>
                <a:cs typeface="Times New Roman" panose="02020603050405020304"/>
              </a:rPr>
              <a:t>can</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be</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read</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from </a:t>
            </a:r>
            <a:r>
              <a:rPr sz="1600" spc="-5" dirty="0">
                <a:latin typeface="Times New Roman" panose="02020603050405020304"/>
                <a:cs typeface="Times New Roman" panose="02020603050405020304"/>
              </a:rPr>
              <a:t>the</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disk</a:t>
            </a:r>
            <a:r>
              <a:rPr sz="1600" spc="-5" dirty="0">
                <a:latin typeface="Times New Roman" panose="02020603050405020304"/>
                <a:cs typeface="Times New Roman" panose="02020603050405020304"/>
              </a:rPr>
              <a:t> and </a:t>
            </a:r>
            <a:r>
              <a:rPr sz="1600" dirty="0">
                <a:latin typeface="Times New Roman" panose="02020603050405020304"/>
                <a:cs typeface="Times New Roman" panose="02020603050405020304"/>
              </a:rPr>
              <a:t>placed</a:t>
            </a:r>
            <a:r>
              <a:rPr sz="1600" spc="-5" dirty="0">
                <a:latin typeface="Times New Roman" panose="02020603050405020304"/>
                <a:cs typeface="Times New Roman" panose="02020603050405020304"/>
              </a:rPr>
              <a:t> into</a:t>
            </a:r>
            <a:r>
              <a:rPr sz="1600" spc="-1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cache</a:t>
            </a:r>
            <a:r>
              <a:rPr sz="1600" spc="-1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in advance.</a:t>
            </a:r>
            <a:endParaRPr sz="1600">
              <a:latin typeface="Times New Roman" panose="02020603050405020304"/>
              <a:cs typeface="Times New Roman" panose="02020603050405020304"/>
            </a:endParaRPr>
          </a:p>
          <a:p>
            <a:pPr>
              <a:lnSpc>
                <a:spcPct val="100000"/>
              </a:lnSpc>
              <a:spcBef>
                <a:spcPts val="45"/>
              </a:spcBef>
              <a:buFont typeface="Arial MT"/>
              <a:buChar char="•"/>
            </a:pPr>
            <a:endParaRPr sz="2200">
              <a:latin typeface="Times New Roman" panose="02020603050405020304"/>
              <a:cs typeface="Times New Roman" panose="02020603050405020304"/>
            </a:endParaRPr>
          </a:p>
          <a:p>
            <a:pPr marL="325120" marR="5080" indent="-312420">
              <a:lnSpc>
                <a:spcPct val="101000"/>
              </a:lnSpc>
              <a:buFont typeface="Arial MT"/>
              <a:buChar char="•"/>
              <a:tabLst>
                <a:tab pos="375285" algn="l"/>
                <a:tab pos="375920" algn="l"/>
              </a:tabLst>
            </a:pPr>
            <a:r>
              <a:rPr dirty="0"/>
              <a:t>	</a:t>
            </a:r>
            <a:r>
              <a:rPr sz="1600" spc="-5" dirty="0">
                <a:latin typeface="Times New Roman" panose="02020603050405020304"/>
                <a:cs typeface="Times New Roman" panose="02020603050405020304"/>
              </a:rPr>
              <a:t>When the </a:t>
            </a:r>
            <a:r>
              <a:rPr sz="1600" dirty="0">
                <a:latin typeface="Times New Roman" panose="02020603050405020304"/>
                <a:cs typeface="Times New Roman" panose="02020603050405020304"/>
              </a:rPr>
              <a:t>host </a:t>
            </a:r>
            <a:r>
              <a:rPr sz="1600" spc="-5" dirty="0">
                <a:latin typeface="Times New Roman" panose="02020603050405020304"/>
                <a:cs typeface="Times New Roman" panose="02020603050405020304"/>
              </a:rPr>
              <a:t>subsequently </a:t>
            </a:r>
            <a:r>
              <a:rPr sz="1600" dirty="0">
                <a:latin typeface="Times New Roman" panose="02020603050405020304"/>
                <a:cs typeface="Times New Roman" panose="02020603050405020304"/>
              </a:rPr>
              <a:t>requests </a:t>
            </a:r>
            <a:r>
              <a:rPr sz="1600" spc="-5" dirty="0">
                <a:latin typeface="Times New Roman" panose="02020603050405020304"/>
                <a:cs typeface="Times New Roman" panose="02020603050405020304"/>
              </a:rPr>
              <a:t>these </a:t>
            </a:r>
            <a:r>
              <a:rPr sz="1600" dirty="0">
                <a:latin typeface="Times New Roman" panose="02020603050405020304"/>
                <a:cs typeface="Times New Roman" panose="02020603050405020304"/>
              </a:rPr>
              <a:t>blocks, </a:t>
            </a:r>
            <a:r>
              <a:rPr sz="1600" spc="-5" dirty="0">
                <a:latin typeface="Times New Roman" panose="02020603050405020304"/>
                <a:cs typeface="Times New Roman" panose="02020603050405020304"/>
              </a:rPr>
              <a:t>the </a:t>
            </a:r>
            <a:r>
              <a:rPr sz="1600" dirty="0">
                <a:latin typeface="Times New Roman" panose="02020603050405020304"/>
                <a:cs typeface="Times New Roman" panose="02020603050405020304"/>
              </a:rPr>
              <a:t>read operations </a:t>
            </a:r>
            <a:r>
              <a:rPr sz="1600" spc="-5" dirty="0">
                <a:latin typeface="Times New Roman" panose="02020603050405020304"/>
                <a:cs typeface="Times New Roman" panose="02020603050405020304"/>
              </a:rPr>
              <a:t>will </a:t>
            </a:r>
            <a:r>
              <a:rPr sz="1600" dirty="0">
                <a:latin typeface="Times New Roman" panose="02020603050405020304"/>
                <a:cs typeface="Times New Roman" panose="02020603050405020304"/>
              </a:rPr>
              <a:t>be read hits. </a:t>
            </a:r>
            <a:r>
              <a:rPr sz="1600" spc="-5" dirty="0">
                <a:latin typeface="Times New Roman" panose="02020603050405020304"/>
                <a:cs typeface="Times New Roman" panose="02020603050405020304"/>
              </a:rPr>
              <a:t>This </a:t>
            </a:r>
            <a:r>
              <a:rPr sz="1600" dirty="0">
                <a:latin typeface="Times New Roman" panose="02020603050405020304"/>
                <a:cs typeface="Times New Roman" panose="02020603050405020304"/>
              </a:rPr>
              <a:t> process </a:t>
            </a:r>
            <a:r>
              <a:rPr sz="1600" spc="-5" dirty="0">
                <a:latin typeface="Times New Roman" panose="02020603050405020304"/>
                <a:cs typeface="Times New Roman" panose="02020603050405020304"/>
              </a:rPr>
              <a:t>signiﬁcantly improves the </a:t>
            </a:r>
            <a:r>
              <a:rPr sz="1600" dirty="0">
                <a:latin typeface="Times New Roman" panose="02020603050405020304"/>
                <a:cs typeface="Times New Roman" panose="02020603050405020304"/>
              </a:rPr>
              <a:t>response </a:t>
            </a:r>
            <a:r>
              <a:rPr sz="1600" spc="-5" dirty="0">
                <a:latin typeface="Times New Roman" panose="02020603050405020304"/>
                <a:cs typeface="Times New Roman" panose="02020603050405020304"/>
              </a:rPr>
              <a:t>time experienced </a:t>
            </a:r>
            <a:r>
              <a:rPr sz="1600" dirty="0">
                <a:latin typeface="Times New Roman" panose="02020603050405020304"/>
                <a:cs typeface="Times New Roman" panose="02020603050405020304"/>
              </a:rPr>
              <a:t>by </a:t>
            </a:r>
            <a:r>
              <a:rPr sz="1600" spc="-5" dirty="0">
                <a:latin typeface="Times New Roman" panose="02020603050405020304"/>
                <a:cs typeface="Times New Roman" panose="02020603050405020304"/>
              </a:rPr>
              <a:t>the </a:t>
            </a:r>
            <a:r>
              <a:rPr sz="1600" dirty="0">
                <a:latin typeface="Times New Roman" panose="02020603050405020304"/>
                <a:cs typeface="Times New Roman" panose="02020603050405020304"/>
              </a:rPr>
              <a:t>host. </a:t>
            </a:r>
            <a:r>
              <a:rPr sz="1600" spc="-5" dirty="0">
                <a:latin typeface="Times New Roman" panose="02020603050405020304"/>
                <a:cs typeface="Times New Roman" panose="02020603050405020304"/>
              </a:rPr>
              <a:t>The intelligent storage </a:t>
            </a:r>
            <a:r>
              <a:rPr sz="1600" spc="-38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system </a:t>
            </a:r>
            <a:r>
              <a:rPr sz="1600" dirty="0">
                <a:latin typeface="Times New Roman" panose="02020603050405020304"/>
                <a:cs typeface="Times New Roman" panose="02020603050405020304"/>
              </a:rPr>
              <a:t>offers </a:t>
            </a:r>
            <a:r>
              <a:rPr sz="1600" spc="-5" dirty="0">
                <a:latin typeface="Times New Roman" panose="02020603050405020304"/>
                <a:cs typeface="Times New Roman" panose="02020603050405020304"/>
              </a:rPr>
              <a:t>ﬁxed and </a:t>
            </a:r>
            <a:r>
              <a:rPr sz="1600" dirty="0">
                <a:latin typeface="Times New Roman" panose="02020603050405020304"/>
                <a:cs typeface="Times New Roman" panose="02020603050405020304"/>
              </a:rPr>
              <a:t>variable pre fetch </a:t>
            </a:r>
            <a:r>
              <a:rPr sz="1600" spc="-5" dirty="0">
                <a:latin typeface="Times New Roman" panose="02020603050405020304"/>
                <a:cs typeface="Times New Roman" panose="02020603050405020304"/>
              </a:rPr>
              <a:t>sizes. </a:t>
            </a:r>
            <a:r>
              <a:rPr sz="1600" dirty="0">
                <a:latin typeface="Times New Roman" panose="02020603050405020304"/>
                <a:cs typeface="Times New Roman" panose="02020603050405020304"/>
              </a:rPr>
              <a:t>In </a:t>
            </a:r>
            <a:r>
              <a:rPr sz="1600" i="1" dirty="0">
                <a:latin typeface="Times New Roman" panose="02020603050405020304"/>
                <a:cs typeface="Times New Roman" panose="02020603050405020304"/>
              </a:rPr>
              <a:t>ﬁxed</a:t>
            </a:r>
            <a:r>
              <a:rPr sz="1600" i="1" spc="5" dirty="0">
                <a:latin typeface="Times New Roman" panose="02020603050405020304"/>
                <a:cs typeface="Times New Roman" panose="02020603050405020304"/>
              </a:rPr>
              <a:t> </a:t>
            </a:r>
            <a:r>
              <a:rPr sz="1600" i="1" dirty="0">
                <a:latin typeface="Times New Roman" panose="02020603050405020304"/>
                <a:cs typeface="Times New Roman" panose="02020603050405020304"/>
              </a:rPr>
              <a:t>pre f </a:t>
            </a:r>
            <a:r>
              <a:rPr sz="1600" i="1" spc="-5" dirty="0">
                <a:latin typeface="Times New Roman" panose="02020603050405020304"/>
                <a:cs typeface="Times New Roman" panose="02020603050405020304"/>
              </a:rPr>
              <a:t>etch</a:t>
            </a:r>
            <a:r>
              <a:rPr sz="1600" spc="-5" dirty="0">
                <a:latin typeface="Times New Roman" panose="02020603050405020304"/>
                <a:cs typeface="Times New Roman" panose="02020603050405020304"/>
              </a:rPr>
              <a:t>, the intelligent storage system </a:t>
            </a:r>
            <a:r>
              <a:rPr sz="1600" spc="-385" dirty="0">
                <a:latin typeface="Times New Roman" panose="02020603050405020304"/>
                <a:cs typeface="Times New Roman" panose="02020603050405020304"/>
              </a:rPr>
              <a:t> </a:t>
            </a:r>
            <a:r>
              <a:rPr sz="1600" dirty="0">
                <a:latin typeface="Times New Roman" panose="02020603050405020304"/>
                <a:cs typeface="Times New Roman" panose="02020603050405020304"/>
              </a:rPr>
              <a:t>pre</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fetches a</a:t>
            </a:r>
            <a:r>
              <a:rPr sz="1600" spc="-1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ﬁxed amount </a:t>
            </a:r>
            <a:r>
              <a:rPr sz="1600" dirty="0">
                <a:latin typeface="Times New Roman" panose="02020603050405020304"/>
                <a:cs typeface="Times New Roman" panose="02020603050405020304"/>
              </a:rPr>
              <a:t>of</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data. It </a:t>
            </a:r>
            <a:r>
              <a:rPr sz="1600" spc="-5" dirty="0">
                <a:latin typeface="Times New Roman" panose="02020603050405020304"/>
                <a:cs typeface="Times New Roman" panose="02020603050405020304"/>
              </a:rPr>
              <a:t>is</a:t>
            </a:r>
            <a:r>
              <a:rPr sz="1600" spc="-1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most suitable when</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host I/O</a:t>
            </a:r>
            <a:r>
              <a:rPr sz="1600" spc="-5" dirty="0">
                <a:latin typeface="Times New Roman" panose="02020603050405020304"/>
                <a:cs typeface="Times New Roman" panose="02020603050405020304"/>
              </a:rPr>
              <a:t> sizes are </a:t>
            </a:r>
            <a:r>
              <a:rPr sz="1600" dirty="0">
                <a:latin typeface="Times New Roman" panose="02020603050405020304"/>
                <a:cs typeface="Times New Roman" panose="02020603050405020304"/>
              </a:rPr>
              <a:t>uniform.</a:t>
            </a:r>
            <a:endParaRPr sz="16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133600" y="304801"/>
            <a:ext cx="4419599" cy="3428999"/>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892639"/>
            <a:ext cx="8237855" cy="4939665"/>
          </a:xfrm>
          <a:prstGeom prst="rect">
            <a:avLst/>
          </a:prstGeom>
        </p:spPr>
        <p:txBody>
          <a:bodyPr vert="horz" wrap="square" lIns="0" tIns="67310" rIns="0" bIns="0" rtlCol="0">
            <a:spAutoFit/>
          </a:bodyPr>
          <a:lstStyle/>
          <a:p>
            <a:pPr marL="355600" marR="5080" indent="-307340">
              <a:lnSpc>
                <a:spcPts val="1800"/>
              </a:lnSpc>
              <a:spcBef>
                <a:spcPts val="530"/>
              </a:spcBef>
              <a:buFont typeface="Arial MT"/>
              <a:buChar char="•"/>
              <a:tabLst>
                <a:tab pos="354965" algn="l"/>
                <a:tab pos="355600" algn="l"/>
              </a:tabLst>
            </a:pPr>
            <a:r>
              <a:rPr sz="1850" spc="5" dirty="0">
                <a:latin typeface="Times New Roman" panose="02020603050405020304"/>
                <a:cs typeface="Times New Roman" panose="02020603050405020304"/>
              </a:rPr>
              <a:t>In </a:t>
            </a:r>
            <a:r>
              <a:rPr sz="1850" i="1" dirty="0">
                <a:latin typeface="Times New Roman" panose="02020603050405020304"/>
                <a:cs typeface="Times New Roman" panose="02020603050405020304"/>
              </a:rPr>
              <a:t>variable</a:t>
            </a:r>
            <a:r>
              <a:rPr sz="1850" i="1" spc="5" dirty="0">
                <a:latin typeface="Times New Roman" panose="02020603050405020304"/>
                <a:cs typeface="Times New Roman" panose="02020603050405020304"/>
              </a:rPr>
              <a:t> pre</a:t>
            </a:r>
            <a:r>
              <a:rPr sz="1850" i="1" spc="15" dirty="0">
                <a:latin typeface="Times New Roman" panose="02020603050405020304"/>
                <a:cs typeface="Times New Roman" panose="02020603050405020304"/>
              </a:rPr>
              <a:t> </a:t>
            </a:r>
            <a:r>
              <a:rPr sz="1850" i="1" spc="5" dirty="0">
                <a:latin typeface="Times New Roman" panose="02020603050405020304"/>
                <a:cs typeface="Times New Roman" panose="02020603050405020304"/>
              </a:rPr>
              <a:t>fetch</a:t>
            </a:r>
            <a:r>
              <a:rPr sz="1850" spc="5" dirty="0">
                <a:latin typeface="Times New Roman" panose="02020603050405020304"/>
                <a:cs typeface="Times New Roman" panose="02020603050405020304"/>
              </a:rPr>
              <a:t>,</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storage</a:t>
            </a:r>
            <a:r>
              <a:rPr sz="1850" spc="5" dirty="0">
                <a:latin typeface="Times New Roman" panose="02020603050405020304"/>
                <a:cs typeface="Times New Roman" panose="02020603050405020304"/>
              </a:rPr>
              <a:t> system pre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fetches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an</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amount of</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in </a:t>
            </a:r>
            <a:r>
              <a:rPr sz="1850" dirty="0">
                <a:latin typeface="Times New Roman" panose="02020603050405020304"/>
                <a:cs typeface="Times New Roman" panose="02020603050405020304"/>
              </a:rPr>
              <a:t>multiples </a:t>
            </a:r>
            <a:r>
              <a:rPr sz="1850" spc="-44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size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host</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request.</a:t>
            </a:r>
            <a:r>
              <a:rPr sz="1850" spc="25" dirty="0">
                <a:latin typeface="Times New Roman" panose="02020603050405020304"/>
                <a:cs typeface="Times New Roman" panose="02020603050405020304"/>
              </a:rPr>
              <a:t> </a:t>
            </a:r>
            <a:r>
              <a:rPr sz="1850" i="1" spc="10" dirty="0">
                <a:latin typeface="Times New Roman" panose="02020603050405020304"/>
                <a:cs typeface="Times New Roman" panose="02020603050405020304"/>
              </a:rPr>
              <a:t>Maximum </a:t>
            </a:r>
            <a:r>
              <a:rPr sz="1850" i="1" spc="5" dirty="0">
                <a:latin typeface="Times New Roman" panose="02020603050405020304"/>
                <a:cs typeface="Times New Roman" panose="02020603050405020304"/>
              </a:rPr>
              <a:t>pre</a:t>
            </a:r>
            <a:r>
              <a:rPr sz="1850" i="1" spc="15" dirty="0">
                <a:latin typeface="Times New Roman" panose="02020603050405020304"/>
                <a:cs typeface="Times New Roman" panose="02020603050405020304"/>
              </a:rPr>
              <a:t> </a:t>
            </a:r>
            <a:r>
              <a:rPr sz="1850" i="1" dirty="0">
                <a:latin typeface="Times New Roman" panose="02020603050405020304"/>
                <a:cs typeface="Times New Roman" panose="02020603050405020304"/>
              </a:rPr>
              <a:t>fetch</a:t>
            </a:r>
            <a:r>
              <a:rPr sz="1850" i="1"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limits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a:t>
            </a:r>
            <a:r>
              <a:rPr sz="1850" spc="10" dirty="0">
                <a:latin typeface="Times New Roman" panose="02020603050405020304"/>
                <a:cs typeface="Times New Roman" panose="02020603050405020304"/>
              </a:rPr>
              <a:t>number</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blocks </a:t>
            </a:r>
            <a:r>
              <a:rPr sz="1850" spc="-45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that</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can</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a:t>
            </a:r>
            <a:r>
              <a:rPr sz="1850" spc="2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pre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fetched</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prevent</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disks</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from</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being</a:t>
            </a:r>
            <a:r>
              <a:rPr sz="1850" spc="2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rendered</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busy</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with</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pre </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fetch </a:t>
            </a:r>
            <a:r>
              <a:rPr sz="1850" dirty="0">
                <a:latin typeface="Times New Roman" panose="02020603050405020304"/>
                <a:cs typeface="Times New Roman" panose="02020603050405020304"/>
              </a:rPr>
              <a:t>at the expense </a:t>
            </a:r>
            <a:r>
              <a:rPr sz="1850" spc="5" dirty="0">
                <a:latin typeface="Times New Roman" panose="02020603050405020304"/>
                <a:cs typeface="Times New Roman" panose="02020603050405020304"/>
              </a:rPr>
              <a:t>of other I/Os.</a:t>
            </a:r>
            <a:endParaRPr sz="1850">
              <a:latin typeface="Times New Roman" panose="02020603050405020304"/>
              <a:cs typeface="Times New Roman" panose="02020603050405020304"/>
            </a:endParaRPr>
          </a:p>
          <a:p>
            <a:pPr marL="355600" marR="265430" indent="-307340">
              <a:lnSpc>
                <a:spcPts val="1800"/>
              </a:lnSpc>
              <a:spcBef>
                <a:spcPts val="370"/>
              </a:spcBef>
              <a:buFont typeface="Arial MT"/>
              <a:buChar char="•"/>
              <a:tabLst>
                <a:tab pos="354965" algn="l"/>
                <a:tab pos="355600" algn="l"/>
              </a:tabLst>
            </a:pPr>
            <a:r>
              <a:rPr sz="1850" spc="5" dirty="0">
                <a:latin typeface="Times New Roman" panose="02020603050405020304"/>
                <a:cs typeface="Times New Roman" panose="02020603050405020304"/>
              </a:rPr>
              <a:t>Read</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performance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is</a:t>
            </a:r>
            <a:r>
              <a:rPr sz="1850" spc="5" dirty="0">
                <a:latin typeface="Times New Roman" panose="02020603050405020304"/>
                <a:cs typeface="Times New Roman" panose="02020603050405020304"/>
              </a:rPr>
              <a:t> measured</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in </a:t>
            </a:r>
            <a:r>
              <a:rPr sz="1850" dirty="0">
                <a:latin typeface="Times New Roman" panose="02020603050405020304"/>
                <a:cs typeface="Times New Roman" panose="02020603050405020304"/>
              </a:rPr>
              <a:t>terms</a:t>
            </a:r>
            <a:r>
              <a:rPr sz="1850" spc="5" dirty="0">
                <a:latin typeface="Times New Roman" panose="02020603050405020304"/>
                <a:cs typeface="Times New Roman" panose="02020603050405020304"/>
              </a:rPr>
              <a:t> of</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60" dirty="0">
                <a:latin typeface="Times New Roman" panose="02020603050405020304"/>
                <a:cs typeface="Times New Roman" panose="02020603050405020304"/>
              </a:rPr>
              <a:t> </a:t>
            </a:r>
            <a:r>
              <a:rPr sz="1850" i="1" spc="5" dirty="0">
                <a:latin typeface="Times New Roman" panose="02020603050405020304"/>
                <a:cs typeface="Times New Roman" panose="02020603050405020304"/>
              </a:rPr>
              <a:t>read hit</a:t>
            </a:r>
            <a:r>
              <a:rPr sz="1850" i="1" spc="10" dirty="0">
                <a:latin typeface="Times New Roman" panose="02020603050405020304"/>
                <a:cs typeface="Times New Roman" panose="02020603050405020304"/>
              </a:rPr>
              <a:t> </a:t>
            </a:r>
            <a:r>
              <a:rPr sz="1850" i="1" dirty="0">
                <a:latin typeface="Times New Roman" panose="02020603050405020304"/>
                <a:cs typeface="Times New Roman" panose="02020603050405020304"/>
              </a:rPr>
              <a:t>ratio</a:t>
            </a:r>
            <a:r>
              <a:rPr sz="1850" dirty="0">
                <a:latin typeface="Times New Roman" panose="02020603050405020304"/>
                <a:cs typeface="Times New Roman" panose="02020603050405020304"/>
              </a:rPr>
              <a:t>,</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or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i="1" spc="5" dirty="0">
                <a:latin typeface="Times New Roman" panose="02020603050405020304"/>
                <a:cs typeface="Times New Roman" panose="02020603050405020304"/>
              </a:rPr>
              <a:t>hit</a:t>
            </a:r>
            <a:r>
              <a:rPr sz="1850" i="1" spc="10" dirty="0">
                <a:latin typeface="Times New Roman" panose="02020603050405020304"/>
                <a:cs typeface="Times New Roman" panose="02020603050405020304"/>
              </a:rPr>
              <a:t> </a:t>
            </a:r>
            <a:r>
              <a:rPr sz="1850" i="1" dirty="0">
                <a:latin typeface="Times New Roman" panose="02020603050405020304"/>
                <a:cs typeface="Times New Roman" panose="02020603050405020304"/>
              </a:rPr>
              <a:t>rate</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 usually </a:t>
            </a:r>
            <a:r>
              <a:rPr sz="1850" dirty="0">
                <a:latin typeface="Times New Roman" panose="02020603050405020304"/>
                <a:cs typeface="Times New Roman" panose="02020603050405020304"/>
              </a:rPr>
              <a:t>expressed</a:t>
            </a:r>
            <a:r>
              <a:rPr sz="1850" spc="5" dirty="0">
                <a:latin typeface="Times New Roman" panose="02020603050405020304"/>
                <a:cs typeface="Times New Roman" panose="02020603050405020304"/>
              </a:rPr>
              <a:t> as a percentage.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This ratio </a:t>
            </a:r>
            <a:r>
              <a:rPr sz="1850" dirty="0">
                <a:latin typeface="Times New Roman" panose="02020603050405020304"/>
                <a:cs typeface="Times New Roman" panose="02020603050405020304"/>
              </a:rPr>
              <a:t>is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a:t>
            </a:r>
            <a:r>
              <a:rPr sz="1850" spc="10" dirty="0">
                <a:latin typeface="Times New Roman" panose="02020603050405020304"/>
                <a:cs typeface="Times New Roman" panose="02020603050405020304"/>
              </a:rPr>
              <a:t>number </a:t>
            </a:r>
            <a:r>
              <a:rPr sz="1850" spc="5" dirty="0">
                <a:latin typeface="Times New Roman" panose="02020603050405020304"/>
                <a:cs typeface="Times New Roman" panose="02020603050405020304"/>
              </a:rPr>
              <a:t>of</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read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hits </a:t>
            </a:r>
            <a:r>
              <a:rPr sz="1850" dirty="0">
                <a:latin typeface="Times New Roman" panose="02020603050405020304"/>
                <a:cs typeface="Times New Roman" panose="02020603050405020304"/>
              </a:rPr>
              <a:t>with </a:t>
            </a:r>
            <a:r>
              <a:rPr sz="1850" spc="5" dirty="0">
                <a:latin typeface="Times New Roman" panose="02020603050405020304"/>
                <a:cs typeface="Times New Roman" panose="02020603050405020304"/>
              </a:rPr>
              <a:t> respect</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total</a:t>
            </a:r>
            <a:r>
              <a:rPr sz="1850" spc="10" dirty="0">
                <a:latin typeface="Times New Roman" panose="02020603050405020304"/>
                <a:cs typeface="Times New Roman" panose="02020603050405020304"/>
              </a:rPr>
              <a:t> number </a:t>
            </a:r>
            <a:r>
              <a:rPr sz="1850" spc="5" dirty="0">
                <a:latin typeface="Times New Roman" panose="02020603050405020304"/>
                <a:cs typeface="Times New Roman" panose="02020603050405020304"/>
              </a:rPr>
              <a:t>of</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read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requests.</a:t>
            </a:r>
            <a:r>
              <a:rPr sz="1850" spc="15" dirty="0">
                <a:latin typeface="Times New Roman" panose="02020603050405020304"/>
                <a:cs typeface="Times New Roman" panose="02020603050405020304"/>
              </a:rPr>
              <a:t> </a:t>
            </a:r>
            <a:r>
              <a:rPr sz="1850" spc="10" dirty="0">
                <a:latin typeface="Times New Roman" panose="02020603050405020304"/>
                <a:cs typeface="Times New Roman" panose="02020603050405020304"/>
              </a:rPr>
              <a:t>A</a:t>
            </a:r>
            <a:r>
              <a:rPr sz="1850" spc="5" dirty="0">
                <a:latin typeface="Times New Roman" panose="02020603050405020304"/>
                <a:cs typeface="Times New Roman" panose="02020603050405020304"/>
              </a:rPr>
              <a:t> higher</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read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hit</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ratio</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improves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read</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performance.</a:t>
            </a:r>
            <a:endParaRPr sz="1850">
              <a:latin typeface="Times New Roman" panose="02020603050405020304"/>
              <a:cs typeface="Times New Roman" panose="02020603050405020304"/>
            </a:endParaRPr>
          </a:p>
          <a:p>
            <a:pPr marL="12700">
              <a:lnSpc>
                <a:spcPts val="2165"/>
              </a:lnSpc>
            </a:pPr>
            <a:r>
              <a:rPr sz="1850" b="1" i="1" spc="5" dirty="0">
                <a:latin typeface="Times New Roman" panose="02020603050405020304"/>
                <a:cs typeface="Times New Roman" panose="02020603050405020304"/>
              </a:rPr>
              <a:t>Write</a:t>
            </a:r>
            <a:r>
              <a:rPr sz="1850" b="1" i="1" spc="-15" dirty="0">
                <a:latin typeface="Times New Roman" panose="02020603050405020304"/>
                <a:cs typeface="Times New Roman" panose="02020603050405020304"/>
              </a:rPr>
              <a:t> </a:t>
            </a:r>
            <a:r>
              <a:rPr sz="1850" b="1" i="1" dirty="0">
                <a:latin typeface="Times New Roman" panose="02020603050405020304"/>
                <a:cs typeface="Times New Roman" panose="02020603050405020304"/>
              </a:rPr>
              <a:t>Operation</a:t>
            </a:r>
            <a:r>
              <a:rPr sz="1850" b="1" i="1" spc="-10" dirty="0">
                <a:latin typeface="Times New Roman" panose="02020603050405020304"/>
                <a:cs typeface="Times New Roman" panose="02020603050405020304"/>
              </a:rPr>
              <a:t> </a:t>
            </a:r>
            <a:r>
              <a:rPr sz="1850" b="1" i="1" spc="5" dirty="0">
                <a:latin typeface="Times New Roman" panose="02020603050405020304"/>
                <a:cs typeface="Times New Roman" panose="02020603050405020304"/>
              </a:rPr>
              <a:t>with</a:t>
            </a:r>
            <a:r>
              <a:rPr sz="1850" b="1" i="1" spc="-15" dirty="0">
                <a:latin typeface="Times New Roman" panose="02020603050405020304"/>
                <a:cs typeface="Times New Roman" panose="02020603050405020304"/>
              </a:rPr>
              <a:t> </a:t>
            </a:r>
            <a:r>
              <a:rPr sz="1850" b="1" i="1" spc="5" dirty="0">
                <a:latin typeface="Times New Roman" panose="02020603050405020304"/>
                <a:cs typeface="Times New Roman" panose="02020603050405020304"/>
              </a:rPr>
              <a:t>Cache</a:t>
            </a:r>
            <a:endParaRPr sz="1850">
              <a:latin typeface="Times New Roman" panose="02020603050405020304"/>
              <a:cs typeface="Times New Roman" panose="02020603050405020304"/>
            </a:endParaRPr>
          </a:p>
          <a:p>
            <a:pPr marL="355600" marR="41910" indent="-307340" algn="just">
              <a:lnSpc>
                <a:spcPts val="1800"/>
              </a:lnSpc>
              <a:spcBef>
                <a:spcPts val="390"/>
              </a:spcBef>
              <a:buFont typeface="Arial MT"/>
              <a:buChar char="•"/>
              <a:tabLst>
                <a:tab pos="355600" algn="l"/>
              </a:tabLst>
            </a:pPr>
            <a:r>
              <a:rPr sz="1850" spc="5" dirty="0">
                <a:latin typeface="Times New Roman" panose="02020603050405020304"/>
                <a:cs typeface="Times New Roman" panose="02020603050405020304"/>
              </a:rPr>
              <a:t>Write operations with cache provide performance </a:t>
            </a:r>
            <a:r>
              <a:rPr sz="1850" dirty="0">
                <a:latin typeface="Times New Roman" panose="02020603050405020304"/>
                <a:cs typeface="Times New Roman" panose="02020603050405020304"/>
              </a:rPr>
              <a:t>advantages </a:t>
            </a:r>
            <a:r>
              <a:rPr sz="1850" spc="5" dirty="0">
                <a:latin typeface="Times New Roman" panose="02020603050405020304"/>
                <a:cs typeface="Times New Roman" panose="02020603050405020304"/>
              </a:rPr>
              <a:t>over </a:t>
            </a:r>
            <a:r>
              <a:rPr sz="1850" dirty="0">
                <a:latin typeface="Times New Roman" panose="02020603050405020304"/>
                <a:cs typeface="Times New Roman" panose="02020603050405020304"/>
              </a:rPr>
              <a:t>writing </a:t>
            </a:r>
            <a:r>
              <a:rPr sz="1850" spc="5" dirty="0">
                <a:latin typeface="Times New Roman" panose="02020603050405020304"/>
                <a:cs typeface="Times New Roman" panose="02020603050405020304"/>
              </a:rPr>
              <a:t>directly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 disks. When an I/O </a:t>
            </a:r>
            <a:r>
              <a:rPr sz="1850" dirty="0">
                <a:latin typeface="Times New Roman" panose="02020603050405020304"/>
                <a:cs typeface="Times New Roman" panose="02020603050405020304"/>
              </a:rPr>
              <a:t>is written </a:t>
            </a:r>
            <a:r>
              <a:rPr sz="1850" spc="5" dirty="0">
                <a:latin typeface="Times New Roman" panose="02020603050405020304"/>
                <a:cs typeface="Times New Roman" panose="02020603050405020304"/>
              </a:rPr>
              <a:t>to cache and </a:t>
            </a:r>
            <a:r>
              <a:rPr sz="1850" dirty="0">
                <a:latin typeface="Times New Roman" panose="02020603050405020304"/>
                <a:cs typeface="Times New Roman" panose="02020603050405020304"/>
              </a:rPr>
              <a:t>acknowledged, it is completed </a:t>
            </a:r>
            <a:r>
              <a:rPr sz="1850" spc="5" dirty="0">
                <a:latin typeface="Times New Roman" panose="02020603050405020304"/>
                <a:cs typeface="Times New Roman" panose="02020603050405020304"/>
              </a:rPr>
              <a:t>in far </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less</a:t>
            </a:r>
            <a:r>
              <a:rPr sz="1850" spc="5" dirty="0">
                <a:latin typeface="Times New Roman" panose="02020603050405020304"/>
                <a:cs typeface="Times New Roman" panose="02020603050405020304"/>
              </a:rPr>
              <a:t> time (from</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host’s</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perspective)</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than</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it</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would </a:t>
            </a:r>
            <a:r>
              <a:rPr sz="1850" dirty="0">
                <a:latin typeface="Times New Roman" panose="02020603050405020304"/>
                <a:cs typeface="Times New Roman" panose="02020603050405020304"/>
              </a:rPr>
              <a:t>take</a:t>
            </a:r>
            <a:r>
              <a:rPr sz="1850" spc="5" dirty="0">
                <a:latin typeface="Times New Roman" panose="02020603050405020304"/>
                <a:cs typeface="Times New Roman" panose="02020603050405020304"/>
              </a:rPr>
              <a:t> to</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write</a:t>
            </a:r>
            <a:r>
              <a:rPr sz="1850" spc="5" dirty="0">
                <a:latin typeface="Times New Roman" panose="02020603050405020304"/>
                <a:cs typeface="Times New Roman" panose="02020603050405020304"/>
              </a:rPr>
              <a:t> directly</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 disk.</a:t>
            </a:r>
            <a:endParaRPr sz="1850">
              <a:latin typeface="Times New Roman" panose="02020603050405020304"/>
              <a:cs typeface="Times New Roman" panose="02020603050405020304"/>
            </a:endParaRPr>
          </a:p>
          <a:p>
            <a:pPr marL="355600" marR="208915" indent="-307340" algn="just">
              <a:lnSpc>
                <a:spcPts val="1800"/>
              </a:lnSpc>
              <a:spcBef>
                <a:spcPts val="375"/>
              </a:spcBef>
              <a:buFont typeface="Arial MT"/>
              <a:buChar char="•"/>
              <a:tabLst>
                <a:tab pos="355600" algn="l"/>
              </a:tabLst>
            </a:pPr>
            <a:r>
              <a:rPr sz="1850" dirty="0">
                <a:latin typeface="Times New Roman" panose="02020603050405020304"/>
                <a:cs typeface="Times New Roman" panose="02020603050405020304"/>
              </a:rPr>
              <a:t>Sequential writes also </a:t>
            </a:r>
            <a:r>
              <a:rPr sz="1850" spc="5" dirty="0">
                <a:latin typeface="Times New Roman" panose="02020603050405020304"/>
                <a:cs typeface="Times New Roman" panose="02020603050405020304"/>
              </a:rPr>
              <a:t>offer opportunities for optimization because many </a:t>
            </a:r>
            <a:r>
              <a:rPr sz="1850" dirty="0">
                <a:latin typeface="Times New Roman" panose="02020603050405020304"/>
                <a:cs typeface="Times New Roman" panose="02020603050405020304"/>
              </a:rPr>
              <a:t>smaller </a:t>
            </a:r>
            <a:r>
              <a:rPr sz="1850" spc="-450" dirty="0">
                <a:latin typeface="Times New Roman" panose="02020603050405020304"/>
                <a:cs typeface="Times New Roman" panose="02020603050405020304"/>
              </a:rPr>
              <a:t> </a:t>
            </a:r>
            <a:r>
              <a:rPr sz="1850" dirty="0">
                <a:latin typeface="Times New Roman" panose="02020603050405020304"/>
                <a:cs typeface="Times New Roman" panose="02020603050405020304"/>
              </a:rPr>
              <a:t>writes</a:t>
            </a:r>
            <a:r>
              <a:rPr sz="1850" spc="5" dirty="0">
                <a:latin typeface="Times New Roman" panose="02020603050405020304"/>
                <a:cs typeface="Times New Roman" panose="02020603050405020304"/>
              </a:rPr>
              <a:t> can be</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coalesced</a:t>
            </a:r>
            <a:r>
              <a:rPr sz="1850" spc="5" dirty="0">
                <a:latin typeface="Times New Roman" panose="02020603050405020304"/>
                <a:cs typeface="Times New Roman" panose="02020603050405020304"/>
              </a:rPr>
              <a:t> for</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larger</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transfers</a:t>
            </a:r>
            <a:r>
              <a:rPr sz="1850" spc="5" dirty="0">
                <a:latin typeface="Times New Roman" panose="02020603050405020304"/>
                <a:cs typeface="Times New Roman" panose="02020603050405020304"/>
              </a:rPr>
              <a:t> to</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disk</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drives</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with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use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cache.</a:t>
            </a:r>
            <a:endParaRPr sz="1850">
              <a:latin typeface="Times New Roman" panose="02020603050405020304"/>
              <a:cs typeface="Times New Roman" panose="02020603050405020304"/>
            </a:endParaRPr>
          </a:p>
          <a:p>
            <a:pPr marL="12700" algn="just">
              <a:lnSpc>
                <a:spcPts val="2165"/>
              </a:lnSpc>
            </a:pPr>
            <a:r>
              <a:rPr sz="1850" b="1" spc="10" dirty="0">
                <a:latin typeface="Times New Roman" panose="02020603050405020304"/>
                <a:cs typeface="Times New Roman" panose="02020603050405020304"/>
              </a:rPr>
              <a:t>A</a:t>
            </a:r>
            <a:r>
              <a:rPr sz="1850" b="1" spc="5" dirty="0">
                <a:latin typeface="Times New Roman" panose="02020603050405020304"/>
                <a:cs typeface="Times New Roman" panose="02020603050405020304"/>
              </a:rPr>
              <a:t> </a:t>
            </a:r>
            <a:r>
              <a:rPr sz="1850" b="1" dirty="0">
                <a:latin typeface="Times New Roman" panose="02020603050405020304"/>
                <a:cs typeface="Times New Roman" panose="02020603050405020304"/>
              </a:rPr>
              <a:t>write</a:t>
            </a:r>
            <a:r>
              <a:rPr sz="1850" b="1" spc="5" dirty="0">
                <a:latin typeface="Times New Roman" panose="02020603050405020304"/>
                <a:cs typeface="Times New Roman" panose="02020603050405020304"/>
              </a:rPr>
              <a:t> operation</a:t>
            </a:r>
            <a:r>
              <a:rPr sz="1850" b="1" spc="10" dirty="0">
                <a:latin typeface="Times New Roman" panose="02020603050405020304"/>
                <a:cs typeface="Times New Roman" panose="02020603050405020304"/>
              </a:rPr>
              <a:t> </a:t>
            </a:r>
            <a:r>
              <a:rPr sz="1850" b="1" spc="5" dirty="0">
                <a:latin typeface="Times New Roman" panose="02020603050405020304"/>
                <a:cs typeface="Times New Roman" panose="02020603050405020304"/>
              </a:rPr>
              <a:t>with cache </a:t>
            </a:r>
            <a:r>
              <a:rPr sz="1850" b="1" dirty="0">
                <a:latin typeface="Times New Roman" panose="02020603050405020304"/>
                <a:cs typeface="Times New Roman" panose="02020603050405020304"/>
              </a:rPr>
              <a:t>is</a:t>
            </a:r>
            <a:r>
              <a:rPr sz="1850" b="1" spc="5" dirty="0">
                <a:latin typeface="Times New Roman" panose="02020603050405020304"/>
                <a:cs typeface="Times New Roman" panose="02020603050405020304"/>
              </a:rPr>
              <a:t> implemented in the</a:t>
            </a:r>
            <a:r>
              <a:rPr sz="1850" b="1" spc="10" dirty="0">
                <a:latin typeface="Times New Roman" panose="02020603050405020304"/>
                <a:cs typeface="Times New Roman" panose="02020603050405020304"/>
              </a:rPr>
              <a:t> </a:t>
            </a:r>
            <a:r>
              <a:rPr sz="1850" b="1" spc="5" dirty="0">
                <a:latin typeface="Times New Roman" panose="02020603050405020304"/>
                <a:cs typeface="Times New Roman" panose="02020603050405020304"/>
              </a:rPr>
              <a:t>following</a:t>
            </a:r>
            <a:r>
              <a:rPr sz="1850" b="1" spc="10" dirty="0">
                <a:latin typeface="Times New Roman" panose="02020603050405020304"/>
                <a:cs typeface="Times New Roman" panose="02020603050405020304"/>
              </a:rPr>
              <a:t> </a:t>
            </a:r>
            <a:r>
              <a:rPr sz="1850" b="1" dirty="0">
                <a:latin typeface="Times New Roman" panose="02020603050405020304"/>
                <a:cs typeface="Times New Roman" panose="02020603050405020304"/>
              </a:rPr>
              <a:t>ways:</a:t>
            </a:r>
            <a:endParaRPr sz="1850">
              <a:latin typeface="Times New Roman" panose="02020603050405020304"/>
              <a:cs typeface="Times New Roman" panose="02020603050405020304"/>
            </a:endParaRPr>
          </a:p>
          <a:p>
            <a:pPr marL="355600" marR="74295" indent="-307340">
              <a:lnSpc>
                <a:spcPts val="1800"/>
              </a:lnSpc>
              <a:spcBef>
                <a:spcPts val="390"/>
              </a:spcBef>
              <a:buFont typeface="Arial" panose="020B0604020202020204"/>
              <a:buChar char="•"/>
              <a:tabLst>
                <a:tab pos="354965" algn="l"/>
                <a:tab pos="355600" algn="l"/>
              </a:tabLst>
            </a:pPr>
            <a:r>
              <a:rPr sz="1850" b="1" spc="5" dirty="0">
                <a:latin typeface="Times New Roman" panose="02020603050405020304"/>
                <a:cs typeface="Times New Roman" panose="02020603050405020304"/>
              </a:rPr>
              <a:t>Write-back </a:t>
            </a:r>
            <a:r>
              <a:rPr sz="1850" b="1" dirty="0">
                <a:latin typeface="Times New Roman" panose="02020603050405020304"/>
                <a:cs typeface="Times New Roman" panose="02020603050405020304"/>
              </a:rPr>
              <a:t>cache:</a:t>
            </a:r>
            <a:r>
              <a:rPr sz="1850" b="1"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 </a:t>
            </a:r>
            <a:r>
              <a:rPr sz="1850" dirty="0">
                <a:latin typeface="Times New Roman" panose="02020603050405020304"/>
                <a:cs typeface="Times New Roman" panose="02020603050405020304"/>
              </a:rPr>
              <a:t>is</a:t>
            </a:r>
            <a:r>
              <a:rPr sz="1850" spc="5" dirty="0">
                <a:latin typeface="Times New Roman" panose="02020603050405020304"/>
                <a:cs typeface="Times New Roman" panose="02020603050405020304"/>
              </a:rPr>
              <a:t> placed in cache and an</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acknowledgment</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is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sent</a:t>
            </a:r>
            <a:r>
              <a:rPr sz="1850" spc="5" dirty="0">
                <a:latin typeface="Times New Roman" panose="02020603050405020304"/>
                <a:cs typeface="Times New Roman" panose="02020603050405020304"/>
              </a:rPr>
              <a:t> to </a:t>
            </a:r>
            <a:r>
              <a:rPr sz="1850" dirty="0">
                <a:latin typeface="Times New Roman" panose="02020603050405020304"/>
                <a:cs typeface="Times New Roman" panose="02020603050405020304"/>
              </a:rPr>
              <a:t>the </a:t>
            </a:r>
            <a:r>
              <a:rPr sz="1850" spc="-4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host</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immediately.</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Later,</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2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from</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several</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writes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are</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committed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(de-staged)</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to</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 </a:t>
            </a:r>
            <a:r>
              <a:rPr sz="1850" spc="-44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disk.</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Write response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times</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are</a:t>
            </a:r>
            <a:r>
              <a:rPr sz="1850" spc="5" dirty="0">
                <a:latin typeface="Times New Roman" panose="02020603050405020304"/>
                <a:cs typeface="Times New Roman" panose="02020603050405020304"/>
              </a:rPr>
              <a:t> much faster</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because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write</a:t>
            </a:r>
            <a:r>
              <a:rPr sz="1850" spc="5" dirty="0">
                <a:latin typeface="Times New Roman" panose="02020603050405020304"/>
                <a:cs typeface="Times New Roman" panose="02020603050405020304"/>
              </a:rPr>
              <a:t> operations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are </a:t>
            </a:r>
            <a:r>
              <a:rPr sz="1850" spc="5" dirty="0">
                <a:latin typeface="Times New Roman" panose="02020603050405020304"/>
                <a:cs typeface="Times New Roman" panose="02020603050405020304"/>
              </a:rPr>
              <a:t> </a:t>
            </a:r>
            <a:r>
              <a:rPr sz="1850" dirty="0">
                <a:latin typeface="Times New Roman" panose="02020603050405020304"/>
                <a:cs typeface="Times New Roman" panose="02020603050405020304"/>
              </a:rPr>
              <a:t>isolated</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from</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mechanical</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delays</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the</a:t>
            </a:r>
            <a:r>
              <a:rPr sz="1850" spc="1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disk.</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However,</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uncommitted</a:t>
            </a:r>
            <a:r>
              <a:rPr sz="1850" spc="15"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data</a:t>
            </a:r>
            <a:r>
              <a:rPr sz="1850" spc="15" dirty="0">
                <a:latin typeface="Times New Roman" panose="02020603050405020304"/>
                <a:cs typeface="Times New Roman" panose="02020603050405020304"/>
              </a:rPr>
              <a:t> </a:t>
            </a:r>
            <a:r>
              <a:rPr sz="1850" dirty="0">
                <a:latin typeface="Times New Roman" panose="02020603050405020304"/>
                <a:cs typeface="Times New Roman" panose="02020603050405020304"/>
              </a:rPr>
              <a:t>is</a:t>
            </a:r>
            <a:r>
              <a:rPr sz="1850" spc="10" dirty="0">
                <a:latin typeface="Times New Roman" panose="02020603050405020304"/>
                <a:cs typeface="Times New Roman" panose="02020603050405020304"/>
              </a:rPr>
              <a:t> </a:t>
            </a:r>
            <a:r>
              <a:rPr sz="1850" dirty="0">
                <a:latin typeface="Times New Roman" panose="02020603050405020304"/>
                <a:cs typeface="Times New Roman" panose="02020603050405020304"/>
              </a:rPr>
              <a:t>at </a:t>
            </a:r>
            <a:r>
              <a:rPr sz="1850" spc="5" dirty="0">
                <a:latin typeface="Times New Roman" panose="02020603050405020304"/>
                <a:cs typeface="Times New Roman" panose="02020603050405020304"/>
              </a:rPr>
              <a:t> risk</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of </a:t>
            </a:r>
            <a:r>
              <a:rPr sz="1850" dirty="0">
                <a:latin typeface="Times New Roman" panose="02020603050405020304"/>
                <a:cs typeface="Times New Roman" panose="02020603050405020304"/>
              </a:rPr>
              <a:t>loss if </a:t>
            </a:r>
            <a:r>
              <a:rPr sz="1850" spc="5" dirty="0">
                <a:latin typeface="Times New Roman" panose="02020603050405020304"/>
                <a:cs typeface="Times New Roman" panose="02020603050405020304"/>
              </a:rPr>
              <a:t>cache</a:t>
            </a:r>
            <a:r>
              <a:rPr sz="1850" dirty="0">
                <a:latin typeface="Times New Roman" panose="02020603050405020304"/>
                <a:cs typeface="Times New Roman" panose="02020603050405020304"/>
              </a:rPr>
              <a:t> </a:t>
            </a:r>
            <a:r>
              <a:rPr sz="1850" spc="5" dirty="0">
                <a:latin typeface="Times New Roman" panose="02020603050405020304"/>
                <a:cs typeface="Times New Roman" panose="02020603050405020304"/>
              </a:rPr>
              <a:t>failures occur.</a:t>
            </a:r>
            <a:endParaRPr sz="1850">
              <a:latin typeface="Times New Roman" panose="02020603050405020304"/>
              <a:cs typeface="Times New Roman" panose="02020603050405020304"/>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088961"/>
            <a:ext cx="8128634" cy="4532630"/>
          </a:xfrm>
          <a:prstGeom prst="rect">
            <a:avLst/>
          </a:prstGeom>
        </p:spPr>
        <p:txBody>
          <a:bodyPr vert="horz" wrap="square" lIns="0" tIns="24765" rIns="0" bIns="0" rtlCol="0">
            <a:spAutoFit/>
          </a:bodyPr>
          <a:lstStyle/>
          <a:p>
            <a:pPr marL="355600" marR="540385" indent="-342900">
              <a:lnSpc>
                <a:spcPts val="2630"/>
              </a:lnSpc>
              <a:spcBef>
                <a:spcPts val="195"/>
              </a:spcBef>
            </a:pPr>
            <a:r>
              <a:rPr sz="2200" b="1" dirty="0">
                <a:latin typeface="Times New Roman" panose="02020603050405020304"/>
                <a:cs typeface="Times New Roman" panose="02020603050405020304"/>
              </a:rPr>
              <a:t>Write-through </a:t>
            </a:r>
            <a:r>
              <a:rPr sz="2200" b="1" spc="-5" dirty="0">
                <a:latin typeface="Times New Roman" panose="02020603050405020304"/>
                <a:cs typeface="Times New Roman" panose="02020603050405020304"/>
              </a:rPr>
              <a:t>cache: </a:t>
            </a:r>
            <a:r>
              <a:rPr sz="2200" spc="-5" dirty="0">
                <a:latin typeface="Times New Roman" panose="02020603050405020304"/>
                <a:cs typeface="Times New Roman" panose="02020603050405020304"/>
              </a:rPr>
              <a:t>Data is </a:t>
            </a:r>
            <a:r>
              <a:rPr sz="2200" dirty="0">
                <a:latin typeface="Times New Roman" panose="02020603050405020304"/>
                <a:cs typeface="Times New Roman" panose="02020603050405020304"/>
              </a:rPr>
              <a:t>placed </a:t>
            </a:r>
            <a:r>
              <a:rPr sz="2200" spc="-5" dirty="0">
                <a:latin typeface="Times New Roman" panose="02020603050405020304"/>
                <a:cs typeface="Times New Roman" panose="02020603050405020304"/>
              </a:rPr>
              <a:t>in the cache and immediately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written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 acknowledgment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sent 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a:t>
            </a:r>
            <a:endParaRPr sz="2200">
              <a:latin typeface="Times New Roman" panose="02020603050405020304"/>
              <a:cs typeface="Times New Roman" panose="02020603050405020304"/>
            </a:endParaRPr>
          </a:p>
          <a:p>
            <a:pPr marL="355600">
              <a:lnSpc>
                <a:spcPts val="2525"/>
              </a:lnSpc>
            </a:pPr>
            <a:r>
              <a:rPr sz="2200" spc="-5" dirty="0">
                <a:latin typeface="Times New Roman" panose="02020603050405020304"/>
                <a:cs typeface="Times New Roman" panose="02020603050405020304"/>
              </a:rPr>
              <a:t>Because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5" dirty="0">
                <a:latin typeface="Times New Roman" panose="02020603050405020304"/>
                <a:cs typeface="Times New Roman" panose="02020603050405020304"/>
              </a:rPr>
              <a:t> 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committed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r>
              <a:rPr sz="2200" spc="-5" dirty="0">
                <a:latin typeface="Times New Roman" panose="02020603050405020304"/>
                <a:cs typeface="Times New Roman" panose="02020603050405020304"/>
              </a:rPr>
              <a:t> as it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arrives,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risks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loss</a:t>
            </a:r>
            <a:endParaRPr sz="2200">
              <a:latin typeface="Times New Roman" panose="02020603050405020304"/>
              <a:cs typeface="Times New Roman" panose="02020603050405020304"/>
            </a:endParaRPr>
          </a:p>
          <a:p>
            <a:pPr marL="355600" marR="514985">
              <a:lnSpc>
                <a:spcPts val="2630"/>
              </a:lnSpc>
              <a:spcBef>
                <a:spcPts val="90"/>
              </a:spcBef>
            </a:pPr>
            <a:r>
              <a:rPr sz="2200" spc="-5" dirty="0">
                <a:latin typeface="Times New Roman" panose="02020603050405020304"/>
                <a:cs typeface="Times New Roman" panose="02020603050405020304"/>
              </a:rPr>
              <a:t>are low, </a:t>
            </a:r>
            <a:r>
              <a:rPr sz="2200" dirty="0">
                <a:latin typeface="Times New Roman" panose="02020603050405020304"/>
                <a:cs typeface="Times New Roman" panose="02020603050405020304"/>
              </a:rPr>
              <a:t>but </a:t>
            </a:r>
            <a:r>
              <a:rPr sz="2200" spc="-5" dirty="0">
                <a:latin typeface="Times New Roman" panose="02020603050405020304"/>
                <a:cs typeface="Times New Roman" panose="02020603050405020304"/>
              </a:rPr>
              <a:t>the write-response time is longer </a:t>
            </a:r>
            <a:r>
              <a:rPr sz="2200" dirty="0">
                <a:latin typeface="Times New Roman" panose="02020603050405020304"/>
                <a:cs typeface="Times New Roman" panose="02020603050405020304"/>
              </a:rPr>
              <a:t>because of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disk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operations.</a:t>
            </a:r>
            <a:endParaRPr sz="2200">
              <a:latin typeface="Times New Roman" panose="02020603050405020304"/>
              <a:cs typeface="Times New Roman" panose="02020603050405020304"/>
            </a:endParaRPr>
          </a:p>
          <a:p>
            <a:pPr marL="12700" algn="just">
              <a:lnSpc>
                <a:spcPct val="100000"/>
              </a:lnSpc>
              <a:spcBef>
                <a:spcPts val="330"/>
              </a:spcBef>
            </a:pPr>
            <a:r>
              <a:rPr sz="2200" b="1" i="1" spc="-5" dirty="0">
                <a:latin typeface="Times New Roman" panose="02020603050405020304"/>
                <a:cs typeface="Times New Roman" panose="02020603050405020304"/>
              </a:rPr>
              <a:t>Cache</a:t>
            </a:r>
            <a:r>
              <a:rPr sz="2200" b="1" i="1" spc="-50" dirty="0">
                <a:latin typeface="Times New Roman" panose="02020603050405020304"/>
                <a:cs typeface="Times New Roman" panose="02020603050405020304"/>
              </a:rPr>
              <a:t> </a:t>
            </a:r>
            <a:r>
              <a:rPr sz="2200" b="1" i="1" spc="-5" dirty="0">
                <a:latin typeface="Times New Roman" panose="02020603050405020304"/>
                <a:cs typeface="Times New Roman" panose="02020603050405020304"/>
              </a:rPr>
              <a:t>Implementation</a:t>
            </a:r>
            <a:endParaRPr sz="2200">
              <a:latin typeface="Times New Roman" panose="02020603050405020304"/>
              <a:cs typeface="Times New Roman" panose="02020603050405020304"/>
            </a:endParaRPr>
          </a:p>
          <a:p>
            <a:pPr marL="355600" marR="21590" indent="-301625" algn="just">
              <a:lnSpc>
                <a:spcPct val="100000"/>
              </a:lnSpc>
              <a:spcBef>
                <a:spcPts val="450"/>
              </a:spcBef>
              <a:buFont typeface="Arial MT"/>
              <a:buChar char="•"/>
              <a:tabLst>
                <a:tab pos="355600" algn="l"/>
              </a:tabLst>
            </a:pPr>
            <a:r>
              <a:rPr sz="2200" spc="-5" dirty="0">
                <a:latin typeface="Times New Roman" panose="02020603050405020304"/>
                <a:cs typeface="Times New Roman" panose="02020603050405020304"/>
              </a:rPr>
              <a:t>Cache can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implemented as either </a:t>
            </a:r>
            <a:r>
              <a:rPr sz="2200" dirty="0">
                <a:latin typeface="Times New Roman" panose="02020603050405020304"/>
                <a:cs typeface="Times New Roman" panose="02020603050405020304"/>
              </a:rPr>
              <a:t>dedicated </a:t>
            </a:r>
            <a:r>
              <a:rPr sz="2200" spc="-5" dirty="0">
                <a:latin typeface="Times New Roman" panose="02020603050405020304"/>
                <a:cs typeface="Times New Roman" panose="02020603050405020304"/>
              </a:rPr>
              <a:t>cache </a:t>
            </a:r>
            <a:r>
              <a:rPr sz="2200" dirty="0">
                <a:latin typeface="Times New Roman" panose="02020603050405020304"/>
                <a:cs typeface="Times New Roman" panose="02020603050405020304"/>
              </a:rPr>
              <a:t>or global </a:t>
            </a:r>
            <a:r>
              <a:rPr sz="2200" spc="-5" dirty="0">
                <a:latin typeface="Times New Roman" panose="02020603050405020304"/>
                <a:cs typeface="Times New Roman" panose="02020603050405020304"/>
              </a:rPr>
              <a:t>cache.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 </a:t>
            </a:r>
            <a:r>
              <a:rPr sz="2200" dirty="0">
                <a:latin typeface="Times New Roman" panose="02020603050405020304"/>
                <a:cs typeface="Times New Roman" panose="02020603050405020304"/>
              </a:rPr>
              <a:t>dedicated </a:t>
            </a:r>
            <a:r>
              <a:rPr sz="2200" spc="-5" dirty="0">
                <a:latin typeface="Times New Roman" panose="02020603050405020304"/>
                <a:cs typeface="Times New Roman" panose="02020603050405020304"/>
              </a:rPr>
              <a:t>cache, separate sets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memory locations are </a:t>
            </a:r>
            <a:r>
              <a:rPr sz="2200" dirty="0">
                <a:latin typeface="Times New Roman" panose="02020603050405020304"/>
                <a:cs typeface="Times New Roman" panose="02020603050405020304"/>
              </a:rPr>
              <a:t>reserved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reads </a:t>
            </a:r>
            <a:r>
              <a:rPr sz="2200" spc="-5" dirty="0">
                <a:latin typeface="Times New Roman" panose="02020603050405020304"/>
                <a:cs typeface="Times New Roman" panose="02020603050405020304"/>
              </a:rPr>
              <a:t>and writes.</a:t>
            </a:r>
            <a:endParaRPr sz="2200">
              <a:latin typeface="Times New Roman" panose="02020603050405020304"/>
              <a:cs typeface="Times New Roman" panose="02020603050405020304"/>
            </a:endParaRPr>
          </a:p>
          <a:p>
            <a:pPr marL="355600" marR="5080" indent="-301625">
              <a:lnSpc>
                <a:spcPct val="100000"/>
              </a:lnSpc>
              <a:spcBef>
                <a:spcPts val="435"/>
              </a:spcBef>
              <a:buFont typeface="Arial MT"/>
              <a:buChar char="•"/>
              <a:tabLst>
                <a:tab pos="354965" algn="l"/>
                <a:tab pos="355600" algn="l"/>
              </a:tabLst>
            </a:pPr>
            <a:r>
              <a:rPr sz="2200" dirty="0">
                <a:latin typeface="Times New Roman" panose="02020603050405020304"/>
                <a:cs typeface="Times New Roman" panose="02020603050405020304"/>
              </a:rPr>
              <a:t>In global </a:t>
            </a:r>
            <a:r>
              <a:rPr sz="2200" spc="-5" dirty="0">
                <a:latin typeface="Times New Roman" panose="02020603050405020304"/>
                <a:cs typeface="Times New Roman" panose="02020603050405020304"/>
              </a:rPr>
              <a:t>cache, </a:t>
            </a:r>
            <a:r>
              <a:rPr sz="2200" dirty="0">
                <a:latin typeface="Times New Roman" panose="02020603050405020304"/>
                <a:cs typeface="Times New Roman" panose="02020603050405020304"/>
              </a:rPr>
              <a:t>both reads </a:t>
            </a:r>
            <a:r>
              <a:rPr sz="2200" spc="-5" dirty="0">
                <a:latin typeface="Times New Roman" panose="02020603050405020304"/>
                <a:cs typeface="Times New Roman" panose="02020603050405020304"/>
              </a:rPr>
              <a:t>and writes can </a:t>
            </a:r>
            <a:r>
              <a:rPr sz="2200" dirty="0">
                <a:latin typeface="Times New Roman" panose="02020603050405020304"/>
                <a:cs typeface="Times New Roman" panose="02020603050405020304"/>
              </a:rPr>
              <a:t>use </a:t>
            </a:r>
            <a:r>
              <a:rPr sz="2200" spc="-5" dirty="0">
                <a:latin typeface="Times New Roman" panose="02020603050405020304"/>
                <a:cs typeface="Times New Roman" panose="02020603050405020304"/>
              </a:rPr>
              <a:t>any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the available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memory addresses. Cache management is more efficient in </a:t>
            </a:r>
            <a:r>
              <a:rPr sz="2200" dirty="0">
                <a:latin typeface="Times New Roman" panose="02020603050405020304"/>
                <a:cs typeface="Times New Roman" panose="02020603050405020304"/>
              </a:rPr>
              <a:t>a global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implementation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because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only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global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addresses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has</a:t>
            </a:r>
            <a:r>
              <a:rPr sz="2200" spc="-5" dirty="0">
                <a:latin typeface="Times New Roman" panose="02020603050405020304"/>
                <a:cs typeface="Times New Roman" panose="02020603050405020304"/>
              </a:rPr>
              <a:t> to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managed.</a:t>
            </a:r>
            <a:endParaRPr sz="2200">
              <a:latin typeface="Times New Roman" panose="02020603050405020304"/>
              <a:cs typeface="Times New Roman" panose="020206030504050203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555447"/>
            <a:ext cx="2553970"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000000"/>
                </a:solidFill>
                <a:latin typeface="Times New Roman" panose="02020603050405020304"/>
                <a:cs typeface="Times New Roman" panose="02020603050405020304"/>
              </a:rPr>
              <a:t>Cache</a:t>
            </a:r>
            <a:r>
              <a:rPr sz="2400" i="1" spc="-85" dirty="0">
                <a:solidFill>
                  <a:srgbClr val="000000"/>
                </a:solidFill>
                <a:latin typeface="Times New Roman" panose="02020603050405020304"/>
                <a:cs typeface="Times New Roman" panose="02020603050405020304"/>
              </a:rPr>
              <a:t> </a:t>
            </a:r>
            <a:r>
              <a:rPr sz="2400" i="1" spc="-5" dirty="0">
                <a:solidFill>
                  <a:srgbClr val="000000"/>
                </a:solidFill>
                <a:latin typeface="Times New Roman" panose="02020603050405020304"/>
                <a:cs typeface="Times New Roman" panose="02020603050405020304"/>
              </a:rPr>
              <a:t>Management</a:t>
            </a:r>
            <a:endParaRPr sz="2400">
              <a:latin typeface="Times New Roman" panose="02020603050405020304"/>
              <a:cs typeface="Times New Roman" panose="02020603050405020304"/>
            </a:endParaRPr>
          </a:p>
        </p:txBody>
      </p:sp>
      <p:sp>
        <p:nvSpPr>
          <p:cNvPr id="3" name="object 3"/>
          <p:cNvSpPr txBox="1"/>
          <p:nvPr/>
        </p:nvSpPr>
        <p:spPr>
          <a:xfrm>
            <a:off x="444500" y="949782"/>
            <a:ext cx="8214359" cy="5056505"/>
          </a:xfrm>
          <a:prstGeom prst="rect">
            <a:avLst/>
          </a:prstGeom>
        </p:spPr>
        <p:txBody>
          <a:bodyPr vert="horz" wrap="square" lIns="0" tIns="45720" rIns="0" bIns="0" rtlCol="0">
            <a:spAutoFit/>
          </a:bodyPr>
          <a:lstStyle/>
          <a:p>
            <a:pPr marL="355600" marR="5080" indent="-297815">
              <a:lnSpc>
                <a:spcPct val="91000"/>
              </a:lnSpc>
              <a:spcBef>
                <a:spcPts val="360"/>
              </a:spcBef>
              <a:buFont typeface="Arial MT"/>
              <a:buChar char="•"/>
              <a:tabLst>
                <a:tab pos="354965" algn="l"/>
                <a:tab pos="355600" algn="l"/>
              </a:tabLst>
            </a:pPr>
            <a:r>
              <a:rPr sz="2400" spc="-5" dirty="0">
                <a:latin typeface="Times New Roman" panose="02020603050405020304"/>
                <a:cs typeface="Times New Roman" panose="02020603050405020304"/>
              </a:rPr>
              <a:t>Cache is </a:t>
            </a:r>
            <a:r>
              <a:rPr sz="2400" dirty="0">
                <a:latin typeface="Times New Roman" panose="02020603050405020304"/>
                <a:cs typeface="Times New Roman" panose="02020603050405020304"/>
              </a:rPr>
              <a:t>a </a:t>
            </a:r>
            <a:r>
              <a:rPr sz="2400" spc="-5" dirty="0">
                <a:latin typeface="Times New Roman" panose="02020603050405020304"/>
                <a:cs typeface="Times New Roman" panose="02020603050405020304"/>
              </a:rPr>
              <a:t>ﬁnite and expensive </a:t>
            </a:r>
            <a:r>
              <a:rPr sz="2400" dirty="0">
                <a:latin typeface="Times New Roman" panose="02020603050405020304"/>
                <a:cs typeface="Times New Roman" panose="02020603050405020304"/>
              </a:rPr>
              <a:t>resource </a:t>
            </a:r>
            <a:r>
              <a:rPr sz="2400" spc="-5" dirty="0">
                <a:latin typeface="Times New Roman" panose="02020603050405020304"/>
                <a:cs typeface="Times New Roman" panose="02020603050405020304"/>
              </a:rPr>
              <a:t>that </a:t>
            </a:r>
            <a:r>
              <a:rPr sz="2400" dirty="0">
                <a:latin typeface="Times New Roman" panose="02020603050405020304"/>
                <a:cs typeface="Times New Roman" panose="02020603050405020304"/>
              </a:rPr>
              <a:t>needs proper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management. Even though modern intelligent storage systems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come with </a:t>
            </a:r>
            <a:r>
              <a:rPr sz="2400" dirty="0">
                <a:latin typeface="Times New Roman" panose="02020603050405020304"/>
                <a:cs typeface="Times New Roman" panose="02020603050405020304"/>
              </a:rPr>
              <a:t>a </a:t>
            </a:r>
            <a:r>
              <a:rPr sz="2400" spc="-5" dirty="0">
                <a:latin typeface="Times New Roman" panose="02020603050405020304"/>
                <a:cs typeface="Times New Roman" panose="02020603050405020304"/>
              </a:rPr>
              <a:t>large amount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cache, when all cache </a:t>
            </a:r>
            <a:r>
              <a:rPr sz="2400" dirty="0">
                <a:latin typeface="Times New Roman" panose="02020603050405020304"/>
                <a:cs typeface="Times New Roman" panose="02020603050405020304"/>
              </a:rPr>
              <a:t>pages </a:t>
            </a:r>
            <a:r>
              <a:rPr sz="2400" spc="-5" dirty="0">
                <a:latin typeface="Times New Roman" panose="02020603050405020304"/>
                <a:cs typeface="Times New Roman" panose="02020603050405020304"/>
              </a:rPr>
              <a:t>are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ﬁlled,</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some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pages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have</a:t>
            </a:r>
            <a:r>
              <a:rPr sz="2400" spc="-5" dirty="0">
                <a:latin typeface="Times New Roman" panose="02020603050405020304"/>
                <a:cs typeface="Times New Roman" panose="02020603050405020304"/>
              </a:rPr>
              <a:t> to</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be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freed</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up</a:t>
            </a:r>
            <a:r>
              <a:rPr sz="2400" spc="-5" dirty="0">
                <a:latin typeface="Times New Roman" panose="02020603050405020304"/>
                <a:cs typeface="Times New Roman" panose="02020603050405020304"/>
              </a:rPr>
              <a:t> to</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accommodate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new</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avoid </a:t>
            </a:r>
            <a:r>
              <a:rPr sz="2400" dirty="0">
                <a:latin typeface="Times New Roman" panose="02020603050405020304"/>
                <a:cs typeface="Times New Roman" panose="02020603050405020304"/>
              </a:rPr>
              <a:t>performance</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degradation.</a:t>
            </a:r>
            <a:endParaRPr sz="2400">
              <a:latin typeface="Times New Roman" panose="02020603050405020304"/>
              <a:cs typeface="Times New Roman" panose="02020603050405020304"/>
            </a:endParaRPr>
          </a:p>
          <a:p>
            <a:pPr marL="355600" marR="220345" indent="-297815">
              <a:lnSpc>
                <a:spcPct val="91000"/>
              </a:lnSpc>
              <a:spcBef>
                <a:spcPts val="490"/>
              </a:spcBef>
              <a:buFont typeface="Arial MT"/>
              <a:buChar char="•"/>
              <a:tabLst>
                <a:tab pos="354965" algn="l"/>
                <a:tab pos="355600" algn="l"/>
              </a:tabLst>
            </a:pPr>
            <a:r>
              <a:rPr sz="2400" spc="-5" dirty="0">
                <a:latin typeface="Times New Roman" panose="02020603050405020304"/>
                <a:cs typeface="Times New Roman" panose="02020603050405020304"/>
              </a:rPr>
              <a:t>Various cache management algorithms are implemented in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intelligent storage systems to </a:t>
            </a:r>
            <a:r>
              <a:rPr sz="2400" dirty="0">
                <a:latin typeface="Times New Roman" panose="02020603050405020304"/>
                <a:cs typeface="Times New Roman" panose="02020603050405020304"/>
              </a:rPr>
              <a:t>proactively </a:t>
            </a:r>
            <a:r>
              <a:rPr sz="2400" spc="-5" dirty="0">
                <a:latin typeface="Times New Roman" panose="02020603050405020304"/>
                <a:cs typeface="Times New Roman" panose="02020603050405020304"/>
              </a:rPr>
              <a:t>maintain </a:t>
            </a:r>
            <a:r>
              <a:rPr sz="2400" dirty="0">
                <a:latin typeface="Times New Roman" panose="02020603050405020304"/>
                <a:cs typeface="Times New Roman" panose="02020603050405020304"/>
              </a:rPr>
              <a:t>a </a:t>
            </a:r>
            <a:r>
              <a:rPr sz="2400" spc="-5" dirty="0">
                <a:latin typeface="Times New Roman" panose="02020603050405020304"/>
                <a:cs typeface="Times New Roman" panose="02020603050405020304"/>
              </a:rPr>
              <a:t>set </a:t>
            </a:r>
            <a:r>
              <a:rPr sz="2400" dirty="0">
                <a:latin typeface="Times New Roman" panose="02020603050405020304"/>
                <a:cs typeface="Times New Roman" panose="02020603050405020304"/>
              </a:rPr>
              <a:t>of free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pages </a:t>
            </a:r>
            <a:r>
              <a:rPr sz="2400" spc="-5" dirty="0">
                <a:latin typeface="Times New Roman" panose="02020603050405020304"/>
                <a:cs typeface="Times New Roman" panose="02020603050405020304"/>
              </a:rPr>
              <a:t>and </a:t>
            </a:r>
            <a:r>
              <a:rPr sz="2400" dirty="0">
                <a:latin typeface="Times New Roman" panose="02020603050405020304"/>
                <a:cs typeface="Times New Roman" panose="02020603050405020304"/>
              </a:rPr>
              <a:t>a </a:t>
            </a:r>
            <a:r>
              <a:rPr sz="2400" spc="-5" dirty="0">
                <a:latin typeface="Times New Roman" panose="02020603050405020304"/>
                <a:cs typeface="Times New Roman" panose="02020603050405020304"/>
              </a:rPr>
              <a:t>list </a:t>
            </a:r>
            <a:r>
              <a:rPr sz="2400" dirty="0">
                <a:latin typeface="Times New Roman" panose="02020603050405020304"/>
                <a:cs typeface="Times New Roman" panose="02020603050405020304"/>
              </a:rPr>
              <a:t>of pages </a:t>
            </a:r>
            <a:r>
              <a:rPr sz="2400" spc="-5" dirty="0">
                <a:latin typeface="Times New Roman" panose="02020603050405020304"/>
                <a:cs typeface="Times New Roman" panose="02020603050405020304"/>
              </a:rPr>
              <a:t>that can </a:t>
            </a:r>
            <a:r>
              <a:rPr sz="2400" dirty="0">
                <a:latin typeface="Times New Roman" panose="02020603050405020304"/>
                <a:cs typeface="Times New Roman" panose="02020603050405020304"/>
              </a:rPr>
              <a:t>be potentially freed up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whenever</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required.</a:t>
            </a:r>
            <a:endParaRPr sz="2400">
              <a:latin typeface="Times New Roman" panose="02020603050405020304"/>
              <a:cs typeface="Times New Roman" panose="02020603050405020304"/>
            </a:endParaRPr>
          </a:p>
          <a:p>
            <a:pPr marL="355600" marR="125730" indent="-342900">
              <a:lnSpc>
                <a:spcPct val="91000"/>
              </a:lnSpc>
              <a:spcBef>
                <a:spcPts val="450"/>
              </a:spcBef>
            </a:pPr>
            <a:r>
              <a:rPr sz="2200" b="1" spc="-5" dirty="0">
                <a:latin typeface="Times New Roman" panose="02020603050405020304"/>
                <a:cs typeface="Times New Roman" panose="02020603050405020304"/>
              </a:rPr>
              <a:t>Least Recently Used </a:t>
            </a:r>
            <a:r>
              <a:rPr sz="2200" b="1" dirty="0">
                <a:latin typeface="Times New Roman" panose="02020603050405020304"/>
                <a:cs typeface="Times New Roman" panose="02020603050405020304"/>
              </a:rPr>
              <a:t>(LRU): </a:t>
            </a:r>
            <a:r>
              <a:rPr sz="2200" spc="-5" dirty="0">
                <a:latin typeface="Times New Roman" panose="02020603050405020304"/>
                <a:cs typeface="Times New Roman" panose="02020603050405020304"/>
              </a:rPr>
              <a:t>An algorithm that continuously monitors </a:t>
            </a:r>
            <a:r>
              <a:rPr sz="2200" dirty="0">
                <a:latin typeface="Times New Roman" panose="02020603050405020304"/>
                <a:cs typeface="Times New Roman" panose="02020603050405020304"/>
              </a:rPr>
              <a:t> data</a:t>
            </a:r>
            <a:r>
              <a:rPr sz="2200" spc="-5" dirty="0">
                <a:latin typeface="Times New Roman" panose="02020603050405020304"/>
                <a:cs typeface="Times New Roman" panose="02020603050405020304"/>
              </a:rPr>
              <a:t> access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identiﬁes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cache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pages</a:t>
            </a:r>
            <a:r>
              <a:rPr sz="2200" spc="-5" dirty="0">
                <a:latin typeface="Times New Roman" panose="02020603050405020304"/>
                <a:cs typeface="Times New Roman" panose="02020603050405020304"/>
              </a:rPr>
              <a:t> 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have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been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 a</a:t>
            </a:r>
            <a:r>
              <a:rPr sz="2200" spc="-5" dirty="0">
                <a:latin typeface="Times New Roman" panose="02020603050405020304"/>
                <a:cs typeface="Times New Roman" panose="02020603050405020304"/>
              </a:rPr>
              <a:t> long time.</a:t>
            </a:r>
            <a:endParaRPr sz="2200">
              <a:latin typeface="Times New Roman" panose="02020603050405020304"/>
              <a:cs typeface="Times New Roman" panose="02020603050405020304"/>
            </a:endParaRPr>
          </a:p>
          <a:p>
            <a:pPr marL="355600" marR="734695" indent="-301625">
              <a:lnSpc>
                <a:spcPct val="91000"/>
              </a:lnSpc>
              <a:spcBef>
                <a:spcPts val="435"/>
              </a:spcBef>
              <a:buFont typeface="Arial MT"/>
              <a:buChar char="•"/>
              <a:tabLst>
                <a:tab pos="354965" algn="l"/>
                <a:tab pos="355600" algn="l"/>
              </a:tabLst>
            </a:pPr>
            <a:r>
              <a:rPr sz="2200" spc="-5" dirty="0">
                <a:latin typeface="Times New Roman" panose="02020603050405020304"/>
                <a:cs typeface="Times New Roman" panose="02020603050405020304"/>
              </a:rPr>
              <a:t>LRU either </a:t>
            </a:r>
            <a:r>
              <a:rPr sz="2200" dirty="0">
                <a:latin typeface="Times New Roman" panose="02020603050405020304"/>
                <a:cs typeface="Times New Roman" panose="02020603050405020304"/>
              </a:rPr>
              <a:t>frees up </a:t>
            </a:r>
            <a:r>
              <a:rPr sz="2200" spc="-5" dirty="0">
                <a:latin typeface="Times New Roman" panose="02020603050405020304"/>
                <a:cs typeface="Times New Roman" panose="02020603050405020304"/>
              </a:rPr>
              <a:t>these </a:t>
            </a:r>
            <a:r>
              <a:rPr sz="2200" dirty="0">
                <a:latin typeface="Times New Roman" panose="02020603050405020304"/>
                <a:cs typeface="Times New Roman" panose="02020603050405020304"/>
              </a:rPr>
              <a:t>pages or </a:t>
            </a:r>
            <a:r>
              <a:rPr sz="2200" spc="-5" dirty="0">
                <a:latin typeface="Times New Roman" panose="02020603050405020304"/>
                <a:cs typeface="Times New Roman" panose="02020603050405020304"/>
              </a:rPr>
              <a:t>marks them </a:t>
            </a:r>
            <a:r>
              <a:rPr sz="2200" dirty="0">
                <a:latin typeface="Times New Roman" panose="02020603050405020304"/>
                <a:cs typeface="Times New Roman" panose="02020603050405020304"/>
              </a:rPr>
              <a:t>for reuse. </a:t>
            </a:r>
            <a:r>
              <a:rPr sz="2200" spc="-5" dirty="0">
                <a:latin typeface="Times New Roman" panose="02020603050405020304"/>
                <a:cs typeface="Times New Roman" panose="02020603050405020304"/>
              </a:rPr>
              <a:t>This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algorithm</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based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assumption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has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been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while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will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not be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requested by</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a:t>
            </a:r>
            <a:endParaRPr sz="2200">
              <a:latin typeface="Times New Roman" panose="02020603050405020304"/>
              <a:cs typeface="Times New Roman" panose="02020603050405020304"/>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33323"/>
            <a:ext cx="341312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000000"/>
                </a:solidFill>
              </a:rPr>
              <a:t>Most</a:t>
            </a:r>
            <a:r>
              <a:rPr sz="2200" spc="-35" dirty="0">
                <a:solidFill>
                  <a:srgbClr val="000000"/>
                </a:solidFill>
              </a:rPr>
              <a:t> </a:t>
            </a:r>
            <a:r>
              <a:rPr sz="2200" spc="-5" dirty="0">
                <a:solidFill>
                  <a:srgbClr val="000000"/>
                </a:solidFill>
              </a:rPr>
              <a:t>Recently</a:t>
            </a:r>
            <a:r>
              <a:rPr sz="2200" spc="-30" dirty="0">
                <a:solidFill>
                  <a:srgbClr val="000000"/>
                </a:solidFill>
              </a:rPr>
              <a:t> </a:t>
            </a:r>
            <a:r>
              <a:rPr sz="2200" spc="-5" dirty="0">
                <a:solidFill>
                  <a:srgbClr val="000000"/>
                </a:solidFill>
              </a:rPr>
              <a:t>Used</a:t>
            </a:r>
            <a:r>
              <a:rPr sz="2200" spc="-30" dirty="0">
                <a:solidFill>
                  <a:srgbClr val="000000"/>
                </a:solidFill>
              </a:rPr>
              <a:t> </a:t>
            </a:r>
            <a:r>
              <a:rPr sz="2200" dirty="0">
                <a:solidFill>
                  <a:srgbClr val="000000"/>
                </a:solidFill>
              </a:rPr>
              <a:t>(MRU):</a:t>
            </a:r>
            <a:endParaRPr sz="2200"/>
          </a:p>
        </p:txBody>
      </p:sp>
      <p:sp>
        <p:nvSpPr>
          <p:cNvPr id="3" name="object 3"/>
          <p:cNvSpPr txBox="1"/>
          <p:nvPr/>
        </p:nvSpPr>
        <p:spPr>
          <a:xfrm>
            <a:off x="444500" y="822579"/>
            <a:ext cx="8093709" cy="4887595"/>
          </a:xfrm>
          <a:prstGeom prst="rect">
            <a:avLst/>
          </a:prstGeom>
        </p:spPr>
        <p:txBody>
          <a:bodyPr vert="horz" wrap="square" lIns="0" tIns="13970" rIns="0" bIns="0" rtlCol="0">
            <a:spAutoFit/>
          </a:bodyPr>
          <a:lstStyle/>
          <a:p>
            <a:pPr marL="355600" marR="5080" indent="-301625">
              <a:lnSpc>
                <a:spcPct val="100000"/>
              </a:lnSpc>
              <a:spcBef>
                <a:spcPts val="110"/>
              </a:spcBef>
              <a:buFont typeface="Arial MT"/>
              <a:buChar char="•"/>
              <a:tabLst>
                <a:tab pos="354965" algn="l"/>
                <a:tab pos="355600" algn="l"/>
              </a:tabLst>
            </a:pPr>
            <a:r>
              <a:rPr sz="2200" spc="-5" dirty="0">
                <a:latin typeface="Times New Roman" panose="02020603050405020304"/>
                <a:cs typeface="Times New Roman" panose="02020603050405020304"/>
              </a:rPr>
              <a:t>This algorithm is the </a:t>
            </a:r>
            <a:r>
              <a:rPr sz="2200" dirty="0">
                <a:latin typeface="Times New Roman" panose="02020603050405020304"/>
                <a:cs typeface="Times New Roman" panose="02020603050405020304"/>
              </a:rPr>
              <a:t>opposite of </a:t>
            </a:r>
            <a:r>
              <a:rPr sz="2200" spc="-5" dirty="0">
                <a:latin typeface="Times New Roman" panose="02020603050405020304"/>
                <a:cs typeface="Times New Roman" panose="02020603050405020304"/>
              </a:rPr>
              <a:t>LRU, where the </a:t>
            </a:r>
            <a:r>
              <a:rPr sz="2200" dirty="0">
                <a:latin typeface="Times New Roman" panose="02020603050405020304"/>
                <a:cs typeface="Times New Roman" panose="02020603050405020304"/>
              </a:rPr>
              <a:t>pages </a:t>
            </a:r>
            <a:r>
              <a:rPr sz="2200" spc="-5" dirty="0">
                <a:latin typeface="Times New Roman" panose="02020603050405020304"/>
                <a:cs typeface="Times New Roman" panose="02020603050405020304"/>
              </a:rPr>
              <a:t>that </a:t>
            </a:r>
            <a:r>
              <a:rPr sz="2200" dirty="0">
                <a:latin typeface="Times New Roman" panose="02020603050405020304"/>
                <a:cs typeface="Times New Roman" panose="02020603050405020304"/>
              </a:rPr>
              <a:t>have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been </a:t>
            </a:r>
            <a:r>
              <a:rPr sz="2200" spc="-5" dirty="0">
                <a:latin typeface="Times New Roman" panose="02020603050405020304"/>
                <a:cs typeface="Times New Roman" panose="02020603050405020304"/>
              </a:rPr>
              <a:t>accessed most </a:t>
            </a:r>
            <a:r>
              <a:rPr sz="2200" dirty="0">
                <a:latin typeface="Times New Roman" panose="02020603050405020304"/>
                <a:cs typeface="Times New Roman" panose="02020603050405020304"/>
              </a:rPr>
              <a:t>recently </a:t>
            </a:r>
            <a:r>
              <a:rPr sz="2200" spc="-5" dirty="0">
                <a:latin typeface="Times New Roman" panose="02020603050405020304"/>
                <a:cs typeface="Times New Roman" panose="02020603050405020304"/>
              </a:rPr>
              <a:t>are </a:t>
            </a:r>
            <a:r>
              <a:rPr sz="2200" dirty="0">
                <a:latin typeface="Times New Roman" panose="02020603050405020304"/>
                <a:cs typeface="Times New Roman" panose="02020603050405020304"/>
              </a:rPr>
              <a:t>freed up or </a:t>
            </a:r>
            <a:r>
              <a:rPr sz="2200" spc="-5" dirty="0">
                <a:latin typeface="Times New Roman" panose="02020603050405020304"/>
                <a:cs typeface="Times New Roman" panose="02020603050405020304"/>
              </a:rPr>
              <a:t>marked </a:t>
            </a:r>
            <a:r>
              <a:rPr sz="2200" dirty="0">
                <a:latin typeface="Times New Roman" panose="02020603050405020304"/>
                <a:cs typeface="Times New Roman" panose="02020603050405020304"/>
              </a:rPr>
              <a:t>for reuse. </a:t>
            </a:r>
            <a:r>
              <a:rPr sz="2200" spc="-5" dirty="0">
                <a:latin typeface="Times New Roman" panose="02020603050405020304"/>
                <a:cs typeface="Times New Roman" panose="02020603050405020304"/>
              </a:rPr>
              <a:t>This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algorithm</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based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assumption</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recently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data</a:t>
            </a:r>
            <a:r>
              <a:rPr sz="2200" spc="-5" dirty="0">
                <a:latin typeface="Times New Roman" panose="02020603050405020304"/>
                <a:cs typeface="Times New Roman" panose="02020603050405020304"/>
              </a:rPr>
              <a:t> may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not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 required for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while.</a:t>
            </a:r>
            <a:endParaRPr sz="2200">
              <a:latin typeface="Times New Roman" panose="02020603050405020304"/>
              <a:cs typeface="Times New Roman" panose="02020603050405020304"/>
            </a:endParaRPr>
          </a:p>
          <a:p>
            <a:pPr marL="12700">
              <a:lnSpc>
                <a:spcPct val="100000"/>
              </a:lnSpc>
              <a:spcBef>
                <a:spcPts val="455"/>
              </a:spcBef>
            </a:pPr>
            <a:r>
              <a:rPr sz="2400" b="1" spc="-5" dirty="0">
                <a:latin typeface="Times New Roman" panose="02020603050405020304"/>
                <a:cs typeface="Times New Roman" panose="02020603050405020304"/>
              </a:rPr>
              <a:t>Flushing</a:t>
            </a:r>
            <a:r>
              <a:rPr sz="2400" b="1"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355600" marR="273685" indent="-297815">
              <a:lnSpc>
                <a:spcPct val="100000"/>
              </a:lnSpc>
              <a:spcBef>
                <a:spcPts val="510"/>
              </a:spcBef>
              <a:buFont typeface="Arial MT"/>
              <a:buChar char="•"/>
              <a:tabLst>
                <a:tab pos="354965" algn="l"/>
                <a:tab pos="355600" algn="l"/>
              </a:tabLst>
            </a:pPr>
            <a:r>
              <a:rPr sz="2400" spc="-5" dirty="0">
                <a:latin typeface="Times New Roman" panose="02020603050405020304"/>
                <a:cs typeface="Times New Roman" panose="02020603050405020304"/>
              </a:rPr>
              <a:t>Flushing is the </a:t>
            </a:r>
            <a:r>
              <a:rPr sz="2400" dirty="0">
                <a:latin typeface="Times New Roman" panose="02020603050405020304"/>
                <a:cs typeface="Times New Roman" panose="02020603050405020304"/>
              </a:rPr>
              <a:t>process </a:t>
            </a:r>
            <a:r>
              <a:rPr sz="2400" spc="-5" dirty="0">
                <a:latin typeface="Times New Roman" panose="02020603050405020304"/>
                <a:cs typeface="Times New Roman" panose="02020603050405020304"/>
              </a:rPr>
              <a:t>that commits </a:t>
            </a:r>
            <a:r>
              <a:rPr sz="2400" dirty="0">
                <a:latin typeface="Times New Roman" panose="02020603050405020304"/>
                <a:cs typeface="Times New Roman" panose="02020603050405020304"/>
              </a:rPr>
              <a:t>data from </a:t>
            </a:r>
            <a:r>
              <a:rPr sz="2400" spc="-5" dirty="0">
                <a:latin typeface="Times New Roman" panose="02020603050405020304"/>
                <a:cs typeface="Times New Roman" panose="02020603050405020304"/>
              </a:rPr>
              <a:t>cache to the </a:t>
            </a:r>
            <a:r>
              <a:rPr sz="2400" dirty="0">
                <a:latin typeface="Times New Roman" panose="02020603050405020304"/>
                <a:cs typeface="Times New Roman" panose="02020603050405020304"/>
              </a:rPr>
              <a:t> disk.</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On</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basis</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I/O</a:t>
            </a:r>
            <a:r>
              <a:rPr sz="2400" spc="-5" dirty="0">
                <a:latin typeface="Times New Roman" panose="02020603050405020304"/>
                <a:cs typeface="Times New Roman" panose="02020603050405020304"/>
              </a:rPr>
              <a:t> access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rate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pattern,</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high</a:t>
            </a:r>
            <a:r>
              <a:rPr sz="2400" spc="-5" dirty="0">
                <a:latin typeface="Times New Roman" panose="02020603050405020304"/>
                <a:cs typeface="Times New Roman" panose="02020603050405020304"/>
              </a:rPr>
              <a:t> and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low levels called watermarks are set in cache to manage the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ﬂushing</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process.</a:t>
            </a:r>
            <a:endParaRPr sz="2400">
              <a:latin typeface="Times New Roman" panose="02020603050405020304"/>
              <a:cs typeface="Times New Roman" panose="02020603050405020304"/>
            </a:endParaRPr>
          </a:p>
          <a:p>
            <a:pPr marL="355600" marR="21590" indent="-297815">
              <a:lnSpc>
                <a:spcPct val="100000"/>
              </a:lnSpc>
              <a:spcBef>
                <a:spcPts val="435"/>
              </a:spcBef>
              <a:buFont typeface="Arial MT"/>
              <a:buChar char="•"/>
              <a:tabLst>
                <a:tab pos="431165" algn="l"/>
                <a:tab pos="431800" algn="l"/>
              </a:tabLst>
            </a:pPr>
            <a:r>
              <a:rPr dirty="0"/>
              <a:t>	</a:t>
            </a:r>
            <a:r>
              <a:rPr sz="2400" spc="-5" dirty="0">
                <a:latin typeface="Times New Roman" panose="02020603050405020304"/>
                <a:cs typeface="Times New Roman" panose="02020603050405020304"/>
              </a:rPr>
              <a:t>High watermark </a:t>
            </a:r>
            <a:r>
              <a:rPr sz="2400" dirty="0">
                <a:latin typeface="Times New Roman" panose="02020603050405020304"/>
                <a:cs typeface="Times New Roman" panose="02020603050405020304"/>
              </a:rPr>
              <a:t>(HWM) </a:t>
            </a:r>
            <a:r>
              <a:rPr sz="2400" spc="-5" dirty="0">
                <a:latin typeface="Times New Roman" panose="02020603050405020304"/>
                <a:cs typeface="Times New Roman" panose="02020603050405020304"/>
              </a:rPr>
              <a:t>is the cache </a:t>
            </a:r>
            <a:r>
              <a:rPr sz="2400" dirty="0">
                <a:latin typeface="Times New Roman" panose="02020603050405020304"/>
                <a:cs typeface="Times New Roman" panose="02020603050405020304"/>
              </a:rPr>
              <a:t>utilization </a:t>
            </a:r>
            <a:r>
              <a:rPr sz="2400" spc="-5" dirty="0">
                <a:latin typeface="Times New Roman" panose="02020603050405020304"/>
                <a:cs typeface="Times New Roman" panose="02020603050405020304"/>
              </a:rPr>
              <a:t>level at which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storage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system</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starts</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high-speed</a:t>
            </a:r>
            <a:r>
              <a:rPr sz="2400" spc="-5" dirty="0">
                <a:latin typeface="Times New Roman" panose="02020603050405020304"/>
                <a:cs typeface="Times New Roman" panose="02020603050405020304"/>
              </a:rPr>
              <a:t> ﬂushing</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5" dirty="0">
                <a:latin typeface="Times New Roman" panose="02020603050405020304"/>
                <a:cs typeface="Times New Roman" panose="02020603050405020304"/>
              </a:rPr>
              <a:t> cache</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a:p>
            <a:pPr marL="355600" marR="746760" indent="-297815">
              <a:lnSpc>
                <a:spcPct val="100000"/>
              </a:lnSpc>
              <a:spcBef>
                <a:spcPts val="435"/>
              </a:spcBef>
              <a:buFont typeface="Arial MT"/>
              <a:buChar char="•"/>
              <a:tabLst>
                <a:tab pos="431165" algn="l"/>
                <a:tab pos="431800" algn="l"/>
              </a:tabLst>
            </a:pPr>
            <a:r>
              <a:rPr dirty="0"/>
              <a:t>	</a:t>
            </a:r>
            <a:r>
              <a:rPr sz="2400" spc="-5" dirty="0">
                <a:latin typeface="Times New Roman" panose="02020603050405020304"/>
                <a:cs typeface="Times New Roman" panose="02020603050405020304"/>
              </a:rPr>
              <a:t>Low watermark </a:t>
            </a:r>
            <a:r>
              <a:rPr sz="2400" dirty="0">
                <a:latin typeface="Times New Roman" panose="02020603050405020304"/>
                <a:cs typeface="Times New Roman" panose="02020603050405020304"/>
              </a:rPr>
              <a:t>(LWM) </a:t>
            </a:r>
            <a:r>
              <a:rPr sz="2400" spc="-5" dirty="0">
                <a:latin typeface="Times New Roman" panose="02020603050405020304"/>
                <a:cs typeface="Times New Roman" panose="02020603050405020304"/>
              </a:rPr>
              <a:t>is the </a:t>
            </a:r>
            <a:r>
              <a:rPr sz="2400" dirty="0">
                <a:latin typeface="Times New Roman" panose="02020603050405020304"/>
                <a:cs typeface="Times New Roman" panose="02020603050405020304"/>
              </a:rPr>
              <a:t>point </a:t>
            </a:r>
            <a:r>
              <a:rPr sz="2400" spc="-5" dirty="0">
                <a:latin typeface="Times New Roman" panose="02020603050405020304"/>
                <a:cs typeface="Times New Roman" panose="02020603050405020304"/>
              </a:rPr>
              <a:t>at which the storage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system</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stops ﬂushing</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 </a:t>
            </a:r>
            <a:r>
              <a:rPr sz="2400" spc="-5" dirty="0">
                <a:latin typeface="Times New Roman" panose="02020603050405020304"/>
                <a:cs typeface="Times New Roman" panose="02020603050405020304"/>
              </a:rPr>
              <a:t>to</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 </a:t>
            </a:r>
            <a:r>
              <a:rPr sz="2400" dirty="0">
                <a:latin typeface="Times New Roman" panose="02020603050405020304"/>
                <a:cs typeface="Times New Roman" panose="02020603050405020304"/>
              </a:rPr>
              <a:t>disks.</a:t>
            </a:r>
            <a:endParaRPr sz="24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034" rIns="0" bIns="0" rtlCol="0">
            <a:spAutoFit/>
          </a:bodyPr>
          <a:lstStyle/>
          <a:p>
            <a:pPr marL="2124075" marR="5080" indent="-2112010">
              <a:lnSpc>
                <a:spcPts val="3830"/>
              </a:lnSpc>
              <a:spcBef>
                <a:spcPts val="205"/>
              </a:spcBef>
            </a:pPr>
            <a:r>
              <a:rPr spc="-10" dirty="0"/>
              <a:t>Evolution </a:t>
            </a:r>
            <a:r>
              <a:rPr dirty="0"/>
              <a:t>of </a:t>
            </a:r>
            <a:r>
              <a:rPr spc="-5" dirty="0"/>
              <a:t>Storage </a:t>
            </a:r>
            <a:r>
              <a:rPr spc="-10" dirty="0"/>
              <a:t>Technology </a:t>
            </a:r>
            <a:r>
              <a:rPr dirty="0"/>
              <a:t>and </a:t>
            </a:r>
            <a:r>
              <a:rPr spc="-785" dirty="0"/>
              <a:t> </a:t>
            </a:r>
            <a:r>
              <a:rPr spc="-5" dirty="0"/>
              <a:t>Architecture</a:t>
            </a:r>
            <a:endParaRPr spc="-5" dirty="0"/>
          </a:p>
        </p:txBody>
      </p:sp>
      <p:sp>
        <p:nvSpPr>
          <p:cNvPr id="3" name="object 3"/>
          <p:cNvSpPr txBox="1"/>
          <p:nvPr/>
        </p:nvSpPr>
        <p:spPr>
          <a:xfrm>
            <a:off x="444500" y="1577162"/>
            <a:ext cx="8322945" cy="4850765"/>
          </a:xfrm>
          <a:prstGeom prst="rect">
            <a:avLst/>
          </a:prstGeom>
        </p:spPr>
        <p:txBody>
          <a:bodyPr vert="horz" wrap="square" lIns="0" tIns="17145" rIns="0" bIns="0" rtlCol="0">
            <a:spAutoFit/>
          </a:bodyPr>
          <a:lstStyle/>
          <a:p>
            <a:pPr marL="12700">
              <a:lnSpc>
                <a:spcPct val="100000"/>
              </a:lnSpc>
              <a:spcBef>
                <a:spcPts val="135"/>
              </a:spcBef>
            </a:pPr>
            <a:r>
              <a:rPr sz="2000" spc="10" dirty="0">
                <a:latin typeface="Times New Roman" panose="02020603050405020304"/>
                <a:cs typeface="Times New Roman" panose="02020603050405020304"/>
                <a:hlinkClick r:id="rId1"/>
              </a:rPr>
              <a:t>https://www.frontierinternet.com/gateway/data-storage-timeline/</a:t>
            </a:r>
            <a:endParaRPr sz="2000">
              <a:latin typeface="Times New Roman" panose="02020603050405020304"/>
              <a:cs typeface="Times New Roman" panose="02020603050405020304"/>
            </a:endParaRPr>
          </a:p>
          <a:p>
            <a:pPr marL="355600" indent="-304165">
              <a:lnSpc>
                <a:spcPct val="100000"/>
              </a:lnSpc>
              <a:spcBef>
                <a:spcPts val="75"/>
              </a:spcBef>
              <a:buFont typeface="Arial MT"/>
              <a:buChar char="•"/>
              <a:tabLst>
                <a:tab pos="354965" algn="l"/>
                <a:tab pos="355600" algn="l"/>
                <a:tab pos="1811655" algn="l"/>
                <a:tab pos="3377565" algn="l"/>
                <a:tab pos="3923665" algn="l"/>
                <a:tab pos="5225415" algn="l"/>
                <a:tab pos="6471285" algn="l"/>
                <a:tab pos="7936230" algn="l"/>
              </a:tabLst>
            </a:pPr>
            <a:r>
              <a:rPr sz="2000" spc="5" dirty="0">
                <a:latin typeface="Times New Roman" panose="02020603050405020304"/>
                <a:cs typeface="Times New Roman" panose="02020603050405020304"/>
              </a:rPr>
              <a:t>Historically</a:t>
            </a:r>
            <a:r>
              <a:rPr sz="2000" spc="5" dirty="0">
                <a:latin typeface="Times New Roman" panose="02020603050405020304"/>
                <a:cs typeface="Times New Roman" panose="02020603050405020304"/>
              </a:rPr>
              <a:t>,</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organizations</a:t>
            </a:r>
            <a:r>
              <a:rPr sz="200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had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centralize</a:t>
            </a:r>
            <a:r>
              <a:rPr sz="2000" spc="15" dirty="0">
                <a:latin typeface="Times New Roman" panose="02020603050405020304"/>
                <a:cs typeface="Times New Roman" panose="02020603050405020304"/>
              </a:rPr>
              <a:t>d</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computer</a:t>
            </a:r>
            <a:r>
              <a:rPr sz="2000" spc="10" dirty="0">
                <a:latin typeface="Times New Roman" panose="02020603050405020304"/>
                <a:cs typeface="Times New Roman" panose="02020603050405020304"/>
              </a:rPr>
              <a:t>s</a:t>
            </a:r>
            <a:r>
              <a:rPr sz="200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(mainframe)</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endParaRPr sz="2000">
              <a:latin typeface="Times New Roman" panose="02020603050405020304"/>
              <a:cs typeface="Times New Roman" panose="02020603050405020304"/>
            </a:endParaRPr>
          </a:p>
          <a:p>
            <a:pPr marL="355600" marR="5080" algn="just">
              <a:lnSpc>
                <a:spcPct val="153000"/>
              </a:lnSpc>
            </a:pPr>
            <a:r>
              <a:rPr sz="2000" spc="10" dirty="0">
                <a:latin typeface="Times New Roman" panose="02020603050405020304"/>
                <a:cs typeface="Times New Roman" panose="02020603050405020304"/>
              </a:rPr>
              <a:t>information storage </a:t>
            </a:r>
            <a:r>
              <a:rPr sz="2000" spc="15" dirty="0">
                <a:latin typeface="Times New Roman" panose="02020603050405020304"/>
                <a:cs typeface="Times New Roman" panose="02020603050405020304"/>
              </a:rPr>
              <a:t>devices </a:t>
            </a:r>
            <a:r>
              <a:rPr sz="2000" spc="10" dirty="0">
                <a:latin typeface="Times New Roman" panose="02020603050405020304"/>
                <a:cs typeface="Times New Roman" panose="02020603050405020304"/>
              </a:rPr>
              <a:t>(tape reels and disk </a:t>
            </a:r>
            <a:r>
              <a:rPr sz="2000" spc="15" dirty="0">
                <a:latin typeface="Times New Roman" panose="02020603050405020304"/>
                <a:cs typeface="Times New Roman" panose="02020603050405020304"/>
              </a:rPr>
              <a:t>packs) </a:t>
            </a:r>
            <a:r>
              <a:rPr sz="2000" spc="10" dirty="0">
                <a:latin typeface="Times New Roman" panose="02020603050405020304"/>
                <a:cs typeface="Times New Roman" panose="02020603050405020304"/>
              </a:rPr>
              <a:t>in </a:t>
            </a:r>
            <a:r>
              <a:rPr sz="2000" spc="5" dirty="0">
                <a:latin typeface="Times New Roman" panose="02020603050405020304"/>
                <a:cs typeface="Times New Roman" panose="02020603050405020304"/>
              </a:rPr>
              <a:t>their </a:t>
            </a:r>
            <a:r>
              <a:rPr sz="2000" spc="1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center. </a:t>
            </a:r>
            <a:r>
              <a:rPr sz="2000" spc="10" dirty="0">
                <a:latin typeface="Times New Roman" panose="02020603050405020304"/>
                <a:cs typeface="Times New Roman" panose="02020603050405020304"/>
              </a:rPr>
              <a:t> The evolution of </a:t>
            </a:r>
            <a:r>
              <a:rPr sz="2000" spc="15" dirty="0">
                <a:latin typeface="Times New Roman" panose="02020603050405020304"/>
                <a:cs typeface="Times New Roman" panose="02020603050405020304"/>
              </a:rPr>
              <a:t>open </a:t>
            </a:r>
            <a:r>
              <a:rPr sz="2000" spc="10" dirty="0">
                <a:latin typeface="Times New Roman" panose="02020603050405020304"/>
                <a:cs typeface="Times New Roman" panose="02020603050405020304"/>
              </a:rPr>
              <a:t>systems and the </a:t>
            </a:r>
            <a:r>
              <a:rPr sz="2000" spc="5" dirty="0">
                <a:latin typeface="Times New Roman" panose="02020603050405020304"/>
                <a:cs typeface="Times New Roman" panose="02020603050405020304"/>
              </a:rPr>
              <a:t>affordability </a:t>
            </a:r>
            <a:r>
              <a:rPr sz="2000" spc="10" dirty="0">
                <a:latin typeface="Times New Roman" panose="02020603050405020304"/>
                <a:cs typeface="Times New Roman" panose="02020603050405020304"/>
              </a:rPr>
              <a:t>and ease of </a:t>
            </a:r>
            <a:r>
              <a:rPr sz="2000" spc="15" dirty="0">
                <a:latin typeface="Times New Roman" panose="02020603050405020304"/>
                <a:cs typeface="Times New Roman" panose="02020603050405020304"/>
              </a:rPr>
              <a:t>deployment </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 </a:t>
            </a:r>
            <a:r>
              <a:rPr sz="2000" spc="10" dirty="0">
                <a:latin typeface="Times New Roman" panose="02020603050405020304"/>
                <a:cs typeface="Times New Roman" panose="02020603050405020304"/>
              </a:rPr>
              <a:t>they offer </a:t>
            </a:r>
            <a:r>
              <a:rPr sz="2000" spc="15" dirty="0">
                <a:latin typeface="Times New Roman" panose="02020603050405020304"/>
                <a:cs typeface="Times New Roman" panose="02020603050405020304"/>
              </a:rPr>
              <a:t>made </a:t>
            </a:r>
            <a:r>
              <a:rPr sz="2000" spc="5" dirty="0">
                <a:latin typeface="Times New Roman" panose="02020603050405020304"/>
                <a:cs typeface="Times New Roman" panose="02020603050405020304"/>
              </a:rPr>
              <a:t>it </a:t>
            </a:r>
            <a:r>
              <a:rPr sz="2000" spc="10" dirty="0">
                <a:latin typeface="Times New Roman" panose="02020603050405020304"/>
                <a:cs typeface="Times New Roman" panose="02020603050405020304"/>
              </a:rPr>
              <a:t>possible for business units/departments to </a:t>
            </a:r>
            <a:r>
              <a:rPr sz="2000" spc="15" dirty="0">
                <a:latin typeface="Times New Roman" panose="02020603050405020304"/>
                <a:cs typeface="Times New Roman" panose="02020603050405020304"/>
              </a:rPr>
              <a:t>have </a:t>
            </a:r>
            <a:r>
              <a:rPr sz="2000" spc="5" dirty="0">
                <a:latin typeface="Times New Roman" panose="02020603050405020304"/>
                <a:cs typeface="Times New Roman" panose="02020603050405020304"/>
              </a:rPr>
              <a:t>their </a:t>
            </a:r>
            <a:r>
              <a:rPr sz="2000" spc="1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own </a:t>
            </a:r>
            <a:r>
              <a:rPr sz="2000" spc="5" dirty="0">
                <a:latin typeface="Times New Roman" panose="02020603050405020304"/>
                <a:cs typeface="Times New Roman" panose="02020603050405020304"/>
              </a:rPr>
              <a:t>servers </a:t>
            </a:r>
            <a:r>
              <a:rPr sz="2000" spc="10" dirty="0">
                <a:latin typeface="Times New Roman" panose="02020603050405020304"/>
                <a:cs typeface="Times New Roman" panose="02020603050405020304"/>
              </a:rPr>
              <a:t>and </a:t>
            </a:r>
            <a:r>
              <a:rPr sz="2000" spc="5" dirty="0">
                <a:latin typeface="Times New Roman" panose="02020603050405020304"/>
                <a:cs typeface="Times New Roman" panose="02020603050405020304"/>
              </a:rPr>
              <a:t>storage. </a:t>
            </a:r>
            <a:r>
              <a:rPr sz="2000" spc="10" dirty="0">
                <a:latin typeface="Times New Roman" panose="02020603050405020304"/>
                <a:cs typeface="Times New Roman" panose="02020603050405020304"/>
              </a:rPr>
              <a:t>In </a:t>
            </a:r>
            <a:r>
              <a:rPr sz="2000" spc="5" dirty="0">
                <a:latin typeface="Times New Roman" panose="02020603050405020304"/>
                <a:cs typeface="Times New Roman" panose="02020603050405020304"/>
              </a:rPr>
              <a:t>earlier </a:t>
            </a:r>
            <a:r>
              <a:rPr sz="2000" spc="10" dirty="0">
                <a:latin typeface="Times New Roman" panose="02020603050405020304"/>
                <a:cs typeface="Times New Roman" panose="02020603050405020304"/>
              </a:rPr>
              <a:t>implementations of </a:t>
            </a:r>
            <a:r>
              <a:rPr sz="2000" spc="15" dirty="0">
                <a:latin typeface="Times New Roman" panose="02020603050405020304"/>
                <a:cs typeface="Times New Roman" panose="02020603050405020304"/>
              </a:rPr>
              <a:t>open </a:t>
            </a:r>
            <a:r>
              <a:rPr sz="2000" spc="10" dirty="0">
                <a:latin typeface="Times New Roman" panose="02020603050405020304"/>
                <a:cs typeface="Times New Roman" panose="02020603050405020304"/>
              </a:rPr>
              <a:t>systems,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storage</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was</a:t>
            </a:r>
            <a:r>
              <a:rPr sz="2000" spc="5" dirty="0">
                <a:latin typeface="Times New Roman" panose="02020603050405020304"/>
                <a:cs typeface="Times New Roman" panose="02020603050405020304"/>
              </a:rPr>
              <a:t> typically internal </a:t>
            </a:r>
            <a:r>
              <a:rPr sz="2000" spc="10"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server.</a:t>
            </a:r>
            <a:endParaRPr sz="2000">
              <a:latin typeface="Times New Roman" panose="02020603050405020304"/>
              <a:cs typeface="Times New Roman" panose="02020603050405020304"/>
            </a:endParaRPr>
          </a:p>
          <a:p>
            <a:pPr marL="355600" marR="6985" indent="-304165" algn="just">
              <a:lnSpc>
                <a:spcPct val="153000"/>
              </a:lnSpc>
              <a:buFont typeface="Arial MT"/>
              <a:buChar char="•"/>
              <a:tabLst>
                <a:tab pos="355600" algn="l"/>
              </a:tabLst>
            </a:pPr>
            <a:r>
              <a:rPr sz="2000" spc="5" dirty="0">
                <a:latin typeface="Times New Roman" panose="02020603050405020304"/>
                <a:cs typeface="Times New Roman" panose="02020603050405020304"/>
              </a:rPr>
              <a:t>Originally, </a:t>
            </a:r>
            <a:r>
              <a:rPr sz="2000" spc="10" dirty="0">
                <a:latin typeface="Times New Roman" panose="02020603050405020304"/>
                <a:cs typeface="Times New Roman" panose="02020603050405020304"/>
              </a:rPr>
              <a:t>there were </a:t>
            </a:r>
            <a:r>
              <a:rPr sz="2000" spc="15" dirty="0">
                <a:latin typeface="Times New Roman" panose="02020603050405020304"/>
                <a:cs typeface="Times New Roman" panose="02020603050405020304"/>
              </a:rPr>
              <a:t>very </a:t>
            </a:r>
            <a:r>
              <a:rPr sz="2000" spc="5" dirty="0">
                <a:latin typeface="Times New Roman" panose="02020603050405020304"/>
                <a:cs typeface="Times New Roman" panose="02020603050405020304"/>
              </a:rPr>
              <a:t>limited </a:t>
            </a:r>
            <a:r>
              <a:rPr sz="2000" spc="10" dirty="0">
                <a:latin typeface="Times New Roman" panose="02020603050405020304"/>
                <a:cs typeface="Times New Roman" panose="02020603050405020304"/>
              </a:rPr>
              <a:t>policies and processes for managing </a:t>
            </a:r>
            <a:r>
              <a:rPr sz="2000" spc="5" dirty="0">
                <a:latin typeface="Times New Roman" panose="02020603050405020304"/>
                <a:cs typeface="Times New Roman" panose="02020603050405020304"/>
              </a:rPr>
              <a:t>the </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servers</a:t>
            </a:r>
            <a:r>
              <a:rPr sz="2000" spc="10" dirty="0">
                <a:latin typeface="Times New Roman" panose="02020603050405020304"/>
                <a:cs typeface="Times New Roman" panose="02020603050405020304"/>
              </a:rPr>
              <a:t> and</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created.</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To</a:t>
            </a:r>
            <a:r>
              <a:rPr sz="2000" spc="2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overcome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these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challenges,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 </a:t>
            </a:r>
            <a:r>
              <a:rPr sz="2000" spc="10" dirty="0">
                <a:latin typeface="Times New Roman" panose="02020603050405020304"/>
                <a:cs typeface="Times New Roman" panose="02020603050405020304"/>
              </a:rPr>
              <a:t> technology</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evolved</a:t>
            </a:r>
            <a:r>
              <a:rPr sz="2000" spc="15" dirty="0">
                <a:latin typeface="Times New Roman" panose="02020603050405020304"/>
                <a:cs typeface="Times New Roman" panose="02020603050405020304"/>
              </a:rPr>
              <a:t> from</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non-intelligent</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internal</a:t>
            </a:r>
            <a:r>
              <a:rPr sz="2000" spc="10" dirty="0">
                <a:latin typeface="Times New Roman" panose="02020603050405020304"/>
                <a:cs typeface="Times New Roman" panose="02020603050405020304"/>
              </a:rPr>
              <a:t> storage</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intelligent </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networked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a:t>
            </a:r>
            <a:endParaRPr sz="2000">
              <a:latin typeface="Times New Roman" panose="02020603050405020304"/>
              <a:cs typeface="Times New Roman" panose="020206030504050203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860361"/>
            <a:ext cx="8124825" cy="3475354"/>
          </a:xfrm>
          <a:prstGeom prst="rect">
            <a:avLst/>
          </a:prstGeom>
        </p:spPr>
        <p:txBody>
          <a:bodyPr vert="horz" wrap="square" lIns="0" tIns="24765" rIns="0" bIns="0" rtlCol="0">
            <a:spAutoFit/>
          </a:bodyPr>
          <a:lstStyle/>
          <a:p>
            <a:pPr marL="313690" marR="105410" indent="-301625">
              <a:lnSpc>
                <a:spcPts val="2630"/>
              </a:lnSpc>
              <a:spcBef>
                <a:spcPts val="195"/>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Idle ﬂushing: </a:t>
            </a:r>
            <a:r>
              <a:rPr sz="2200" spc="-5" dirty="0">
                <a:latin typeface="Times New Roman" panose="02020603050405020304"/>
                <a:cs typeface="Times New Roman" panose="02020603050405020304"/>
              </a:rPr>
              <a:t>Occurs continuously, at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modest </a:t>
            </a:r>
            <a:r>
              <a:rPr sz="2200" dirty="0">
                <a:latin typeface="Times New Roman" panose="02020603050405020304"/>
                <a:cs typeface="Times New Roman" panose="02020603050405020304"/>
              </a:rPr>
              <a:t>rate, </a:t>
            </a:r>
            <a:r>
              <a:rPr sz="2200" spc="-5" dirty="0">
                <a:latin typeface="Times New Roman" panose="02020603050405020304"/>
                <a:cs typeface="Times New Roman" panose="02020603050405020304"/>
              </a:rPr>
              <a:t>when the cache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utilization</a:t>
            </a:r>
            <a:r>
              <a:rPr sz="2200" spc="-5" dirty="0">
                <a:latin typeface="Times New Roman" panose="02020603050405020304"/>
                <a:cs typeface="Times New Roman" panose="02020603050405020304"/>
              </a:rPr>
              <a:t> level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between</a:t>
            </a:r>
            <a:r>
              <a:rPr sz="2200" spc="-5" dirty="0">
                <a:latin typeface="Times New Roman" panose="02020603050405020304"/>
                <a:cs typeface="Times New Roman" panose="02020603050405020304"/>
              </a:rPr>
              <a:t> the </a:t>
            </a:r>
            <a:r>
              <a:rPr sz="2200" dirty="0">
                <a:latin typeface="Times New Roman" panose="02020603050405020304"/>
                <a:cs typeface="Times New Roman" panose="02020603050405020304"/>
              </a:rPr>
              <a:t>high</a:t>
            </a:r>
            <a:r>
              <a:rPr sz="2200" spc="-5" dirty="0">
                <a:latin typeface="Times New Roman" panose="02020603050405020304"/>
                <a:cs typeface="Times New Roman" panose="02020603050405020304"/>
              </a:rPr>
              <a:t> and low</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watermark</a:t>
            </a:r>
            <a:endParaRPr sz="2200">
              <a:latin typeface="Times New Roman" panose="02020603050405020304"/>
              <a:cs typeface="Times New Roman" panose="02020603050405020304"/>
            </a:endParaRPr>
          </a:p>
          <a:p>
            <a:pPr marL="313690" marR="80010" indent="-301625">
              <a:lnSpc>
                <a:spcPct val="100000"/>
              </a:lnSpc>
              <a:spcBef>
                <a:spcPts val="345"/>
              </a:spcBef>
              <a:buFont typeface="Arial" panose="020B0604020202020204"/>
              <a:buChar char="•"/>
              <a:tabLst>
                <a:tab pos="313055" algn="l"/>
                <a:tab pos="314325" algn="l"/>
              </a:tabLst>
            </a:pPr>
            <a:r>
              <a:rPr sz="2200" b="1" spc="-5" dirty="0">
                <a:latin typeface="Times New Roman" panose="02020603050405020304"/>
                <a:cs typeface="Times New Roman" panose="02020603050405020304"/>
              </a:rPr>
              <a:t>High watermark ﬂushing: </a:t>
            </a:r>
            <a:r>
              <a:rPr sz="2200" spc="-5" dirty="0">
                <a:latin typeface="Times New Roman" panose="02020603050405020304"/>
                <a:cs typeface="Times New Roman" panose="02020603050405020304"/>
              </a:rPr>
              <a:t>Activated when cache </a:t>
            </a:r>
            <a:r>
              <a:rPr sz="2200" dirty="0">
                <a:latin typeface="Times New Roman" panose="02020603050405020304"/>
                <a:cs typeface="Times New Roman" panose="02020603050405020304"/>
              </a:rPr>
              <a:t>utilization hits </a:t>
            </a:r>
            <a:r>
              <a:rPr sz="2200" spc="-5" dirty="0">
                <a:latin typeface="Times New Roman" panose="02020603050405020304"/>
                <a:cs typeface="Times New Roman" panose="02020603050405020304"/>
              </a:rPr>
              <a:t>the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 </a:t>
            </a:r>
            <a:r>
              <a:rPr sz="2200" spc="-5" dirty="0">
                <a:latin typeface="Times New Roman" panose="02020603050405020304"/>
                <a:cs typeface="Times New Roman" panose="02020603050405020304"/>
              </a:rPr>
              <a:t>watermark. The storage system </a:t>
            </a:r>
            <a:r>
              <a:rPr sz="2200" dirty="0">
                <a:latin typeface="Times New Roman" panose="02020603050405020304"/>
                <a:cs typeface="Times New Roman" panose="02020603050405020304"/>
              </a:rPr>
              <a:t>dedicates </a:t>
            </a:r>
            <a:r>
              <a:rPr sz="2200" spc="-5" dirty="0">
                <a:latin typeface="Times New Roman" panose="02020603050405020304"/>
                <a:cs typeface="Times New Roman" panose="02020603050405020304"/>
              </a:rPr>
              <a:t>some additional </a:t>
            </a:r>
            <a:r>
              <a:rPr sz="2200" dirty="0">
                <a:latin typeface="Times New Roman" panose="02020603050405020304"/>
                <a:cs typeface="Times New Roman" panose="02020603050405020304"/>
              </a:rPr>
              <a:t> resources for </a:t>
            </a:r>
            <a:r>
              <a:rPr sz="2200" spc="-5" dirty="0">
                <a:latin typeface="Times New Roman" panose="02020603050405020304"/>
                <a:cs typeface="Times New Roman" panose="02020603050405020304"/>
              </a:rPr>
              <a:t>ﬂushing. This type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ﬂushing </a:t>
            </a:r>
            <a:r>
              <a:rPr sz="2200" dirty="0">
                <a:latin typeface="Times New Roman" panose="02020603050405020304"/>
                <a:cs typeface="Times New Roman" panose="02020603050405020304"/>
              </a:rPr>
              <a:t>has </a:t>
            </a:r>
            <a:r>
              <a:rPr sz="2200" spc="-5" dirty="0">
                <a:latin typeface="Times New Roman" panose="02020603050405020304"/>
                <a:cs typeface="Times New Roman" panose="02020603050405020304"/>
              </a:rPr>
              <a:t>some impact </a:t>
            </a:r>
            <a:r>
              <a:rPr sz="2200" dirty="0">
                <a:latin typeface="Times New Roman" panose="02020603050405020304"/>
                <a:cs typeface="Times New Roman" panose="02020603050405020304"/>
              </a:rPr>
              <a:t>on I/O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processing.</a:t>
            </a:r>
            <a:endParaRPr sz="2200">
              <a:latin typeface="Times New Roman" panose="02020603050405020304"/>
              <a:cs typeface="Times New Roman" panose="02020603050405020304"/>
            </a:endParaRPr>
          </a:p>
          <a:p>
            <a:pPr marL="313690" marR="5080" indent="-301625" algn="just">
              <a:lnSpc>
                <a:spcPct val="100000"/>
              </a:lnSpc>
              <a:spcBef>
                <a:spcPts val="435"/>
              </a:spcBef>
              <a:buFont typeface="Arial" panose="020B0604020202020204"/>
              <a:buChar char="•"/>
              <a:tabLst>
                <a:tab pos="314325" algn="l"/>
              </a:tabLst>
            </a:pPr>
            <a:r>
              <a:rPr sz="2200" b="1" spc="-5" dirty="0">
                <a:latin typeface="Times New Roman" panose="02020603050405020304"/>
                <a:cs typeface="Times New Roman" panose="02020603050405020304"/>
              </a:rPr>
              <a:t>Forced ﬂushing: </a:t>
            </a:r>
            <a:r>
              <a:rPr sz="2200" spc="-5" dirty="0">
                <a:latin typeface="Times New Roman" panose="02020603050405020304"/>
                <a:cs typeface="Times New Roman" panose="02020603050405020304"/>
              </a:rPr>
              <a:t>Occurs in the event </a:t>
            </a:r>
            <a:r>
              <a:rPr sz="2200" dirty="0">
                <a:latin typeface="Times New Roman" panose="02020603050405020304"/>
                <a:cs typeface="Times New Roman" panose="02020603050405020304"/>
              </a:rPr>
              <a:t>of a </a:t>
            </a:r>
            <a:r>
              <a:rPr sz="2200" spc="-5" dirty="0">
                <a:latin typeface="Times New Roman" panose="02020603050405020304"/>
                <a:cs typeface="Times New Roman" panose="02020603050405020304"/>
              </a:rPr>
              <a:t>large </a:t>
            </a:r>
            <a:r>
              <a:rPr sz="2200" dirty="0">
                <a:latin typeface="Times New Roman" panose="02020603050405020304"/>
                <a:cs typeface="Times New Roman" panose="02020603050405020304"/>
              </a:rPr>
              <a:t>I/O burst </a:t>
            </a:r>
            <a:r>
              <a:rPr sz="2200" spc="-5" dirty="0">
                <a:latin typeface="Times New Roman" panose="02020603050405020304"/>
                <a:cs typeface="Times New Roman" panose="02020603050405020304"/>
              </a:rPr>
              <a:t>when cache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reaches 100 percent of </a:t>
            </a:r>
            <a:r>
              <a:rPr sz="2200" spc="-5" dirty="0">
                <a:latin typeface="Times New Roman" panose="02020603050405020304"/>
                <a:cs typeface="Times New Roman" panose="02020603050405020304"/>
              </a:rPr>
              <a:t>its capacity, which signiﬁcantly affects the </a:t>
            </a:r>
            <a:r>
              <a:rPr sz="2200" dirty="0">
                <a:latin typeface="Times New Roman" panose="02020603050405020304"/>
                <a:cs typeface="Times New Roman" panose="02020603050405020304"/>
              </a:rPr>
              <a:t>I/O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response </a:t>
            </a:r>
            <a:r>
              <a:rPr sz="2200" spc="-5" dirty="0">
                <a:latin typeface="Times New Roman" panose="02020603050405020304"/>
                <a:cs typeface="Times New Roman" panose="02020603050405020304"/>
              </a:rPr>
              <a:t>time. </a:t>
            </a:r>
            <a:r>
              <a:rPr sz="2200" dirty="0">
                <a:latin typeface="Times New Roman" panose="02020603050405020304"/>
                <a:cs typeface="Times New Roman" panose="02020603050405020304"/>
              </a:rPr>
              <a:t>In forced </a:t>
            </a:r>
            <a:r>
              <a:rPr sz="2200" spc="-5" dirty="0">
                <a:latin typeface="Times New Roman" panose="02020603050405020304"/>
                <a:cs typeface="Times New Roman" panose="02020603050405020304"/>
              </a:rPr>
              <a:t>ﬂushing, system ﬂushes the cache </a:t>
            </a:r>
            <a:r>
              <a:rPr sz="2200" dirty="0">
                <a:latin typeface="Times New Roman" panose="02020603050405020304"/>
                <a:cs typeface="Times New Roman" panose="02020603050405020304"/>
              </a:rPr>
              <a:t>on priority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by</a:t>
            </a:r>
            <a:r>
              <a:rPr sz="2200" spc="-5" dirty="0">
                <a:latin typeface="Times New Roman" panose="02020603050405020304"/>
                <a:cs typeface="Times New Roman" panose="02020603050405020304"/>
              </a:rPr>
              <a:t> allocating more </a:t>
            </a:r>
            <a:r>
              <a:rPr sz="2200" dirty="0">
                <a:latin typeface="Times New Roman" panose="02020603050405020304"/>
                <a:cs typeface="Times New Roman" panose="02020603050405020304"/>
              </a:rPr>
              <a:t>resources.</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133600" y="4543425"/>
            <a:ext cx="4733924" cy="199072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0154" y="557276"/>
            <a:ext cx="3017520" cy="452120"/>
          </a:xfrm>
          <a:prstGeom prst="rect">
            <a:avLst/>
          </a:prstGeom>
        </p:spPr>
        <p:txBody>
          <a:bodyPr vert="horz" wrap="square" lIns="0" tIns="12700" rIns="0" bIns="0" rtlCol="0">
            <a:spAutoFit/>
          </a:bodyPr>
          <a:lstStyle/>
          <a:p>
            <a:pPr marL="12700">
              <a:lnSpc>
                <a:spcPct val="100000"/>
              </a:lnSpc>
              <a:spcBef>
                <a:spcPts val="100"/>
              </a:spcBef>
            </a:pPr>
            <a:r>
              <a:rPr sz="2800" b="0" spc="-5" dirty="0">
                <a:latin typeface="Times New Roman" panose="02020603050405020304"/>
                <a:cs typeface="Times New Roman" panose="02020603050405020304"/>
              </a:rPr>
              <a:t>Storage</a:t>
            </a:r>
            <a:r>
              <a:rPr sz="2800" b="0" spc="-80" dirty="0">
                <a:latin typeface="Times New Roman" panose="02020603050405020304"/>
                <a:cs typeface="Times New Roman" panose="02020603050405020304"/>
              </a:rPr>
              <a:t> </a:t>
            </a:r>
            <a:r>
              <a:rPr sz="2800" b="0" spc="-5" dirty="0">
                <a:latin typeface="Times New Roman" panose="02020603050405020304"/>
                <a:cs typeface="Times New Roman" panose="02020603050405020304"/>
              </a:rPr>
              <a:t>Provisioning</a:t>
            </a:r>
            <a:endParaRPr sz="2800">
              <a:latin typeface="Times New Roman" panose="02020603050405020304"/>
              <a:cs typeface="Times New Roman" panose="02020603050405020304"/>
            </a:endParaRPr>
          </a:p>
        </p:txBody>
      </p:sp>
      <p:sp>
        <p:nvSpPr>
          <p:cNvPr id="3" name="object 3"/>
          <p:cNvSpPr txBox="1"/>
          <p:nvPr/>
        </p:nvSpPr>
        <p:spPr>
          <a:xfrm>
            <a:off x="444500" y="1168501"/>
            <a:ext cx="8239125" cy="4942205"/>
          </a:xfrm>
          <a:prstGeom prst="rect">
            <a:avLst/>
          </a:prstGeom>
        </p:spPr>
        <p:txBody>
          <a:bodyPr vert="horz" wrap="square" lIns="0" tIns="48260" rIns="0" bIns="0" rtlCol="0">
            <a:spAutoFit/>
          </a:bodyPr>
          <a:lstStyle/>
          <a:p>
            <a:pPr marL="355600" marR="5080" indent="-301625">
              <a:lnSpc>
                <a:spcPts val="2400"/>
              </a:lnSpc>
              <a:spcBef>
                <a:spcPts val="380"/>
              </a:spcBef>
              <a:buFont typeface="Arial" panose="020B0604020202020204"/>
              <a:buChar char="•"/>
              <a:tabLst>
                <a:tab pos="354965" algn="l"/>
                <a:tab pos="355600" algn="l"/>
              </a:tabLst>
            </a:pPr>
            <a:r>
              <a:rPr sz="2200" i="1" dirty="0">
                <a:latin typeface="Times New Roman" panose="02020603050405020304"/>
                <a:cs typeface="Times New Roman" panose="02020603050405020304"/>
              </a:rPr>
              <a:t>Storage provisioning </a:t>
            </a:r>
            <a:r>
              <a:rPr sz="2200" spc="-5" dirty="0">
                <a:latin typeface="Times New Roman" panose="02020603050405020304"/>
                <a:cs typeface="Times New Roman" panose="02020603050405020304"/>
              </a:rPr>
              <a:t>is the </a:t>
            </a:r>
            <a:r>
              <a:rPr sz="2200" dirty="0">
                <a:latin typeface="Times New Roman" panose="02020603050405020304"/>
                <a:cs typeface="Times New Roman" panose="02020603050405020304"/>
              </a:rPr>
              <a:t>process of </a:t>
            </a:r>
            <a:r>
              <a:rPr sz="2200" spc="-5" dirty="0">
                <a:latin typeface="Times New Roman" panose="02020603050405020304"/>
                <a:cs typeface="Times New Roman" panose="02020603050405020304"/>
              </a:rPr>
              <a:t>assigning storage </a:t>
            </a:r>
            <a:r>
              <a:rPr sz="2200" dirty="0">
                <a:latin typeface="Times New Roman" panose="02020603050405020304"/>
                <a:cs typeface="Times New Roman" panose="02020603050405020304"/>
              </a:rPr>
              <a:t>resources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 hosts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based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requirements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running on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hosts.</a:t>
            </a:r>
            <a:endParaRPr sz="2200">
              <a:latin typeface="Times New Roman" panose="02020603050405020304"/>
              <a:cs typeface="Times New Roman" panose="02020603050405020304"/>
            </a:endParaRPr>
          </a:p>
          <a:p>
            <a:pPr marL="355600" marR="154940" indent="-301625">
              <a:lnSpc>
                <a:spcPct val="91000"/>
              </a:lnSpc>
              <a:spcBef>
                <a:spcPts val="395"/>
              </a:spcBef>
              <a:buFont typeface="Arial MT"/>
              <a:buChar char="•"/>
              <a:tabLst>
                <a:tab pos="354965" algn="l"/>
                <a:tab pos="355600" algn="l"/>
              </a:tabLst>
            </a:pP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can </a:t>
            </a:r>
            <a:r>
              <a:rPr sz="2200" dirty="0">
                <a:latin typeface="Times New Roman" panose="02020603050405020304"/>
                <a:cs typeface="Times New Roman" panose="02020603050405020304"/>
              </a:rPr>
              <a:t>be performed </a:t>
            </a:r>
            <a:r>
              <a:rPr sz="2200" spc="-5" dirty="0">
                <a:latin typeface="Times New Roman" panose="02020603050405020304"/>
                <a:cs typeface="Times New Roman" panose="02020603050405020304"/>
              </a:rPr>
              <a:t>in two ways: </a:t>
            </a:r>
            <a:r>
              <a:rPr sz="2200" b="1" dirty="0">
                <a:latin typeface="Times New Roman" panose="02020603050405020304"/>
                <a:cs typeface="Times New Roman" panose="02020603050405020304"/>
              </a:rPr>
              <a:t>traditional and </a:t>
            </a:r>
            <a:r>
              <a:rPr sz="2200" b="1" spc="-53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virtual. </a:t>
            </a:r>
            <a:r>
              <a:rPr sz="2200" i="1" spc="-5" dirty="0">
                <a:latin typeface="Times New Roman" panose="02020603050405020304"/>
                <a:cs typeface="Times New Roman" panose="02020603050405020304"/>
              </a:rPr>
              <a:t>Virtual </a:t>
            </a:r>
            <a:r>
              <a:rPr sz="2200" i="1"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leverages </a:t>
            </a:r>
            <a:r>
              <a:rPr sz="2200" dirty="0">
                <a:latin typeface="Times New Roman" panose="02020603050405020304"/>
                <a:cs typeface="Times New Roman" panose="02020603050405020304"/>
              </a:rPr>
              <a:t>virtualization </a:t>
            </a:r>
            <a:r>
              <a:rPr sz="2200" spc="-5" dirty="0">
                <a:latin typeface="Times New Roman" panose="02020603050405020304"/>
                <a:cs typeface="Times New Roman" panose="02020603050405020304"/>
              </a:rPr>
              <a:t>technology </a:t>
            </a:r>
            <a:r>
              <a:rPr sz="2200" dirty="0">
                <a:latin typeface="Times New Roman" panose="02020603050405020304"/>
                <a:cs typeface="Times New Roman" panose="02020603050405020304"/>
              </a:rPr>
              <a:t>for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provisioning</a:t>
            </a:r>
            <a:r>
              <a:rPr sz="2200" spc="-5" dirty="0">
                <a:latin typeface="Times New Roman" panose="02020603050405020304"/>
                <a:cs typeface="Times New Roman" panose="02020603050405020304"/>
              </a:rPr>
              <a:t> storage </a:t>
            </a:r>
            <a:r>
              <a:rPr sz="2200" dirty="0">
                <a:latin typeface="Times New Roman" panose="02020603050405020304"/>
                <a:cs typeface="Times New Roman" panose="02020603050405020304"/>
              </a:rPr>
              <a:t>for</a:t>
            </a:r>
            <a:r>
              <a:rPr sz="2200" spc="-5" dirty="0">
                <a:latin typeface="Times New Roman" panose="02020603050405020304"/>
                <a:cs typeface="Times New Roman" panose="02020603050405020304"/>
              </a:rPr>
              <a:t> applications.</a:t>
            </a:r>
            <a:endParaRPr sz="2200">
              <a:latin typeface="Times New Roman" panose="02020603050405020304"/>
              <a:cs typeface="Times New Roman" panose="02020603050405020304"/>
            </a:endParaRPr>
          </a:p>
          <a:p>
            <a:pPr marL="12700">
              <a:lnSpc>
                <a:spcPct val="100000"/>
              </a:lnSpc>
              <a:spcBef>
                <a:spcPts val="210"/>
              </a:spcBef>
            </a:pPr>
            <a:r>
              <a:rPr sz="2400" b="1" spc="-5" dirty="0">
                <a:latin typeface="Times New Roman" panose="02020603050405020304"/>
                <a:cs typeface="Times New Roman" panose="02020603050405020304"/>
              </a:rPr>
              <a:t>Traditional</a:t>
            </a:r>
            <a:r>
              <a:rPr sz="2400" b="1" spc="-3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Storage</a:t>
            </a:r>
            <a:r>
              <a:rPr sz="2400" b="1" spc="-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Provisioning</a:t>
            </a:r>
            <a:endParaRPr sz="2400">
              <a:latin typeface="Times New Roman" panose="02020603050405020304"/>
              <a:cs typeface="Times New Roman" panose="02020603050405020304"/>
            </a:endParaRPr>
          </a:p>
          <a:p>
            <a:pPr marL="355600" marR="264795" indent="-301625">
              <a:lnSpc>
                <a:spcPct val="91000"/>
              </a:lnSpc>
              <a:spcBef>
                <a:spcPts val="420"/>
              </a:spcBef>
              <a:buFont typeface="Arial MT"/>
              <a:buChar char="•"/>
              <a:tabLst>
                <a:tab pos="424815" algn="l"/>
                <a:tab pos="425450" algn="l"/>
              </a:tabLst>
            </a:pPr>
            <a:r>
              <a:rPr dirty="0"/>
              <a:t>	</a:t>
            </a:r>
            <a:r>
              <a:rPr sz="2200" dirty="0">
                <a:latin typeface="Times New Roman" panose="02020603050405020304"/>
                <a:cs typeface="Times New Roman" panose="02020603050405020304"/>
              </a:rPr>
              <a:t>In </a:t>
            </a:r>
            <a:r>
              <a:rPr sz="2200" spc="-5" dirty="0">
                <a:latin typeface="Times New Roman" panose="02020603050405020304"/>
                <a:cs typeface="Times New Roman" panose="02020603050405020304"/>
              </a:rPr>
              <a:t>traditional storage </a:t>
            </a:r>
            <a:r>
              <a:rPr sz="2200" dirty="0">
                <a:latin typeface="Times New Roman" panose="02020603050405020304"/>
                <a:cs typeface="Times New Roman" panose="02020603050405020304"/>
              </a:rPr>
              <a:t>provisioning, physical disks </a:t>
            </a:r>
            <a:r>
              <a:rPr sz="2200" spc="-5" dirty="0">
                <a:latin typeface="Times New Roman" panose="02020603050405020304"/>
                <a:cs typeface="Times New Roman" panose="02020603050405020304"/>
              </a:rPr>
              <a:t>are logically </a:t>
            </a:r>
            <a:r>
              <a:rPr sz="2200" dirty="0">
                <a:latin typeface="Times New Roman" panose="02020603050405020304"/>
                <a:cs typeface="Times New Roman" panose="02020603050405020304"/>
              </a:rPr>
              <a:t> grouped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together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required</a:t>
            </a:r>
            <a:r>
              <a:rPr sz="2200" spc="-5" dirty="0">
                <a:latin typeface="Times New Roman" panose="02020603050405020304"/>
                <a:cs typeface="Times New Roman" panose="02020603050405020304"/>
              </a:rPr>
              <a:t> RAID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level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form</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called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RAID set.</a:t>
            </a:r>
            <a:endParaRPr sz="2200">
              <a:latin typeface="Times New Roman" panose="02020603050405020304"/>
              <a:cs typeface="Times New Roman" panose="02020603050405020304"/>
            </a:endParaRPr>
          </a:p>
          <a:p>
            <a:pPr marL="355600" marR="137795" indent="-301625">
              <a:lnSpc>
                <a:spcPts val="2410"/>
              </a:lnSpc>
              <a:spcBef>
                <a:spcPts val="470"/>
              </a:spcBef>
              <a:buFont typeface="Arial MT"/>
              <a:buChar char="•"/>
              <a:tabLst>
                <a:tab pos="424815" algn="l"/>
                <a:tab pos="425450" algn="l"/>
              </a:tabLst>
            </a:pPr>
            <a:r>
              <a:rPr dirty="0"/>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number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drives</a:t>
            </a:r>
            <a:r>
              <a:rPr sz="2200" spc="-5" dirty="0">
                <a:latin typeface="Times New Roman" panose="02020603050405020304"/>
                <a:cs typeface="Times New Roman" panose="02020603050405020304"/>
              </a:rPr>
              <a:t> in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 level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determine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 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 of</a:t>
            </a:r>
            <a:r>
              <a:rPr sz="2200" spc="-5" dirty="0">
                <a:latin typeface="Times New Roman" panose="02020603050405020304"/>
                <a:cs typeface="Times New Roman" panose="02020603050405020304"/>
              </a:rPr>
              <a:t> 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 set.</a:t>
            </a:r>
            <a:endParaRPr sz="2200">
              <a:latin typeface="Times New Roman" panose="02020603050405020304"/>
              <a:cs typeface="Times New Roman" panose="02020603050405020304"/>
            </a:endParaRPr>
          </a:p>
          <a:p>
            <a:pPr marL="355600" marR="374650" indent="-301625">
              <a:lnSpc>
                <a:spcPct val="91000"/>
              </a:lnSpc>
              <a:spcBef>
                <a:spcPts val="395"/>
              </a:spcBef>
              <a:buFont typeface="Arial MT"/>
              <a:buChar char="•"/>
              <a:tabLst>
                <a:tab pos="354965" algn="l"/>
                <a:tab pos="355600" algn="l"/>
              </a:tabLst>
            </a:pPr>
            <a:r>
              <a:rPr sz="2200" dirty="0">
                <a:latin typeface="Times New Roman" panose="02020603050405020304"/>
                <a:cs typeface="Times New Roman" panose="02020603050405020304"/>
              </a:rPr>
              <a:t>It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highly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recommend</a:t>
            </a:r>
            <a:r>
              <a:rPr sz="2200" spc="-5" dirty="0">
                <a:latin typeface="Times New Roman" panose="02020603050405020304"/>
                <a:cs typeface="Times New Roman" panose="02020603050405020304"/>
              </a:rPr>
              <a:t> that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created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same type, speed, and capacity to ensure maximum </a:t>
            </a:r>
            <a:r>
              <a:rPr sz="2200" dirty="0">
                <a:latin typeface="Times New Roman" panose="02020603050405020304"/>
                <a:cs typeface="Times New Roman" panose="02020603050405020304"/>
              </a:rPr>
              <a:t>usable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reliability,</a:t>
            </a:r>
            <a:r>
              <a:rPr sz="2200" spc="-5" dirty="0">
                <a:latin typeface="Times New Roman" panose="02020603050405020304"/>
                <a:cs typeface="Times New Roman" panose="02020603050405020304"/>
              </a:rPr>
              <a:t> and consistency</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 </a:t>
            </a:r>
            <a:r>
              <a:rPr sz="2200" dirty="0">
                <a:latin typeface="Times New Roman" panose="02020603050405020304"/>
                <a:cs typeface="Times New Roman" panose="02020603050405020304"/>
              </a:rPr>
              <a:t>performance.</a:t>
            </a:r>
            <a:endParaRPr sz="2200">
              <a:latin typeface="Times New Roman" panose="02020603050405020304"/>
              <a:cs typeface="Times New Roman" panose="02020603050405020304"/>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1088961"/>
            <a:ext cx="8204834" cy="5256530"/>
          </a:xfrm>
          <a:prstGeom prst="rect">
            <a:avLst/>
          </a:prstGeom>
        </p:spPr>
        <p:txBody>
          <a:bodyPr vert="horz" wrap="square" lIns="0" tIns="24765" rIns="0" bIns="0" rtlCol="0">
            <a:spAutoFit/>
          </a:bodyPr>
          <a:lstStyle/>
          <a:p>
            <a:pPr marL="313690" marR="12065"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Each logical </a:t>
            </a:r>
            <a:r>
              <a:rPr sz="2200" dirty="0">
                <a:latin typeface="Times New Roman" panose="02020603050405020304"/>
                <a:cs typeface="Times New Roman" panose="02020603050405020304"/>
              </a:rPr>
              <a:t>unit </a:t>
            </a:r>
            <a:r>
              <a:rPr sz="2200" spc="-5" dirty="0">
                <a:latin typeface="Times New Roman" panose="02020603050405020304"/>
                <a:cs typeface="Times New Roman" panose="02020603050405020304"/>
              </a:rPr>
              <a:t>created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RAID set is assigned </a:t>
            </a:r>
            <a:r>
              <a:rPr sz="2200" dirty="0">
                <a:latin typeface="Times New Roman" panose="02020603050405020304"/>
                <a:cs typeface="Times New Roman" panose="02020603050405020304"/>
              </a:rPr>
              <a:t>a unique ID,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called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2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logical </a:t>
            </a:r>
            <a:r>
              <a:rPr sz="2200" i="1" dirty="0">
                <a:latin typeface="Times New Roman" panose="02020603050405020304"/>
                <a:cs typeface="Times New Roman" panose="02020603050405020304"/>
              </a:rPr>
              <a:t>unit</a:t>
            </a:r>
            <a:r>
              <a:rPr sz="2200" i="1" spc="-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number</a:t>
            </a:r>
            <a:r>
              <a:rPr sz="2200" i="1"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(LUN).</a:t>
            </a:r>
            <a:endParaRPr sz="2200">
              <a:latin typeface="Times New Roman" panose="02020603050405020304"/>
              <a:cs typeface="Times New Roman" panose="02020603050405020304"/>
            </a:endParaRPr>
          </a:p>
          <a:p>
            <a:pPr marL="313690" marR="8890" indent="-301625" algn="just">
              <a:lnSpc>
                <a:spcPct val="100000"/>
              </a:lnSpc>
              <a:spcBef>
                <a:spcPts val="345"/>
              </a:spcBef>
              <a:buFont typeface="Arial MT"/>
              <a:buChar char="•"/>
              <a:tabLst>
                <a:tab pos="314325" algn="l"/>
              </a:tabLst>
            </a:pPr>
            <a:r>
              <a:rPr sz="2200" spc="-5" dirty="0">
                <a:latin typeface="Times New Roman" panose="02020603050405020304"/>
                <a:cs typeface="Times New Roman" panose="02020603050405020304"/>
              </a:rPr>
              <a:t>LUNs</a:t>
            </a:r>
            <a:r>
              <a:rPr sz="2200" spc="290" dirty="0">
                <a:latin typeface="Times New Roman" panose="02020603050405020304"/>
                <a:cs typeface="Times New Roman" panose="02020603050405020304"/>
              </a:rPr>
              <a:t> </a:t>
            </a:r>
            <a:r>
              <a:rPr sz="2200" dirty="0">
                <a:latin typeface="Times New Roman" panose="02020603050405020304"/>
                <a:cs typeface="Times New Roman" panose="02020603050405020304"/>
              </a:rPr>
              <a:t>hide</a:t>
            </a:r>
            <a:r>
              <a:rPr sz="2200" spc="3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29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organization</a:t>
            </a:r>
            <a:r>
              <a:rPr sz="2200" spc="2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2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composition</a:t>
            </a:r>
            <a:r>
              <a:rPr sz="2200" spc="29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3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29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RAID</a:t>
            </a:r>
            <a:r>
              <a:rPr sz="2200" spc="29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set</a:t>
            </a:r>
            <a:r>
              <a:rPr sz="2200" spc="300"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hosts. </a:t>
            </a:r>
            <a:r>
              <a:rPr sz="2200" spc="-5" dirty="0">
                <a:latin typeface="Times New Roman" panose="02020603050405020304"/>
                <a:cs typeface="Times New Roman" panose="02020603050405020304"/>
              </a:rPr>
              <a:t>LUNs created </a:t>
            </a:r>
            <a:r>
              <a:rPr sz="2200" dirty="0">
                <a:latin typeface="Times New Roman" panose="02020603050405020304"/>
                <a:cs typeface="Times New Roman" panose="02020603050405020304"/>
              </a:rPr>
              <a:t>by </a:t>
            </a:r>
            <a:r>
              <a:rPr sz="2200" spc="-5" dirty="0">
                <a:latin typeface="Times New Roman" panose="02020603050405020304"/>
                <a:cs typeface="Times New Roman" panose="02020603050405020304"/>
              </a:rPr>
              <a:t>traditional storage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methods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 also </a:t>
            </a:r>
            <a:r>
              <a:rPr sz="2200" dirty="0">
                <a:latin typeface="Times New Roman" panose="02020603050405020304"/>
                <a:cs typeface="Times New Roman" panose="02020603050405020304"/>
              </a:rPr>
              <a:t>referred </a:t>
            </a:r>
            <a:r>
              <a:rPr sz="2200" spc="-5" dirty="0">
                <a:latin typeface="Times New Roman" panose="02020603050405020304"/>
                <a:cs typeface="Times New Roman" panose="02020603050405020304"/>
              </a:rPr>
              <a:t>to as </a:t>
            </a:r>
            <a:r>
              <a:rPr sz="2200" i="1" spc="-5" dirty="0">
                <a:latin typeface="Times New Roman" panose="02020603050405020304"/>
                <a:cs typeface="Times New Roman" panose="02020603050405020304"/>
              </a:rPr>
              <a:t>thick LUNs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distinguish </a:t>
            </a:r>
            <a:r>
              <a:rPr sz="2200" spc="-5" dirty="0">
                <a:latin typeface="Times New Roman" panose="02020603050405020304"/>
                <a:cs typeface="Times New Roman" panose="02020603050405020304"/>
              </a:rPr>
              <a:t>them </a:t>
            </a:r>
            <a:r>
              <a:rPr sz="2200" dirty="0">
                <a:latin typeface="Times New Roman" panose="02020603050405020304"/>
                <a:cs typeface="Times New Roman" panose="02020603050405020304"/>
              </a:rPr>
              <a:t>from </a:t>
            </a:r>
            <a:r>
              <a:rPr sz="2200" spc="-5" dirty="0">
                <a:latin typeface="Times New Roman" panose="02020603050405020304"/>
                <a:cs typeface="Times New Roman" panose="02020603050405020304"/>
              </a:rPr>
              <a:t>the LUNs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by virtual</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methods.</a:t>
            </a:r>
            <a:endParaRPr sz="2200">
              <a:latin typeface="Times New Roman" panose="02020603050405020304"/>
              <a:cs typeface="Times New Roman" panose="02020603050405020304"/>
            </a:endParaRPr>
          </a:p>
          <a:p>
            <a:pPr marL="313690" marR="11430" indent="-301625" algn="just">
              <a:lnSpc>
                <a:spcPct val="100000"/>
              </a:lnSpc>
              <a:spcBef>
                <a:spcPts val="425"/>
              </a:spcBef>
              <a:buFont typeface="Arial MT"/>
              <a:buChar char="•"/>
              <a:tabLst>
                <a:tab pos="314325" algn="l"/>
              </a:tabLst>
            </a:pPr>
            <a:r>
              <a:rPr sz="2200" spc="-5" dirty="0">
                <a:latin typeface="Times New Roman" panose="02020603050405020304"/>
                <a:cs typeface="Times New Roman" panose="02020603050405020304"/>
              </a:rPr>
              <a:t>When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LUN is conﬁgured and assigned to </a:t>
            </a:r>
            <a:r>
              <a:rPr sz="2200" dirty="0">
                <a:latin typeface="Times New Roman" panose="02020603050405020304"/>
                <a:cs typeface="Times New Roman" panose="02020603050405020304"/>
              </a:rPr>
              <a:t>a non-virtualized host, a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bus</a:t>
            </a:r>
            <a:r>
              <a:rPr sz="2200" spc="-5" dirty="0">
                <a:latin typeface="Times New Roman" panose="02020603050405020304"/>
                <a:cs typeface="Times New Roman" panose="02020603050405020304"/>
              </a:rPr>
              <a:t> scan is </a:t>
            </a:r>
            <a:r>
              <a:rPr sz="2200" dirty="0">
                <a:latin typeface="Times New Roman" panose="02020603050405020304"/>
                <a:cs typeface="Times New Roman" panose="02020603050405020304"/>
              </a:rPr>
              <a:t>required</a:t>
            </a:r>
            <a:r>
              <a:rPr sz="2200" spc="-5" dirty="0">
                <a:latin typeface="Times New Roman" panose="02020603050405020304"/>
                <a:cs typeface="Times New Roman" panose="02020603050405020304"/>
              </a:rPr>
              <a:t> to identify the LUN.</a:t>
            </a:r>
            <a:endParaRPr sz="2200">
              <a:latin typeface="Times New Roman" panose="02020603050405020304"/>
              <a:cs typeface="Times New Roman" panose="02020603050405020304"/>
            </a:endParaRPr>
          </a:p>
          <a:p>
            <a:pPr marL="313690" marR="5080" indent="-301625" algn="just">
              <a:lnSpc>
                <a:spcPct val="100000"/>
              </a:lnSpc>
              <a:spcBef>
                <a:spcPts val="430"/>
              </a:spcBef>
              <a:buFont typeface="Arial MT"/>
              <a:buChar char="•"/>
              <a:tabLst>
                <a:tab pos="314325" algn="l"/>
              </a:tabLst>
            </a:pPr>
            <a:r>
              <a:rPr sz="2200" spc="-5" dirty="0">
                <a:latin typeface="Times New Roman" panose="02020603050405020304"/>
                <a:cs typeface="Times New Roman" panose="02020603050405020304"/>
              </a:rPr>
              <a:t>This LUN appears as </a:t>
            </a:r>
            <a:r>
              <a:rPr sz="2200" dirty="0">
                <a:latin typeface="Times New Roman" panose="02020603050405020304"/>
                <a:cs typeface="Times New Roman" panose="02020603050405020304"/>
              </a:rPr>
              <a:t>a raw disk </a:t>
            </a:r>
            <a:r>
              <a:rPr sz="2200" spc="-5" dirty="0">
                <a:latin typeface="Times New Roman" panose="02020603050405020304"/>
                <a:cs typeface="Times New Roman" panose="02020603050405020304"/>
              </a:rPr>
              <a:t>to the </a:t>
            </a:r>
            <a:r>
              <a:rPr sz="2200" dirty="0">
                <a:latin typeface="Times New Roman" panose="02020603050405020304"/>
                <a:cs typeface="Times New Roman" panose="02020603050405020304"/>
              </a:rPr>
              <a:t>operating </a:t>
            </a:r>
            <a:r>
              <a:rPr sz="2200" spc="-5" dirty="0">
                <a:latin typeface="Times New Roman" panose="02020603050405020304"/>
                <a:cs typeface="Times New Roman" panose="02020603050405020304"/>
              </a:rPr>
              <a:t>system. To make this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a:t>
            </a:r>
            <a:r>
              <a:rPr sz="2200" spc="105" dirty="0">
                <a:latin typeface="Times New Roman" panose="02020603050405020304"/>
                <a:cs typeface="Times New Roman" panose="02020603050405020304"/>
              </a:rPr>
              <a:t> </a:t>
            </a:r>
            <a:r>
              <a:rPr sz="2200" dirty="0">
                <a:latin typeface="Times New Roman" panose="02020603050405020304"/>
                <a:cs typeface="Times New Roman" panose="02020603050405020304"/>
              </a:rPr>
              <a:t>usable,</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it</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5" dirty="0">
                <a:latin typeface="Times New Roman" panose="02020603050405020304"/>
                <a:cs typeface="Times New Roman" panose="02020603050405020304"/>
              </a:rPr>
              <a:t> </a:t>
            </a:r>
            <a:r>
              <a:rPr sz="2200" dirty="0">
                <a:latin typeface="Times New Roman" panose="02020603050405020304"/>
                <a:cs typeface="Times New Roman" panose="02020603050405020304"/>
              </a:rPr>
              <a:t>formatted</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a:t>
            </a:r>
            <a:r>
              <a:rPr sz="2200" spc="1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ﬁle</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then</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ﬁle</a:t>
            </a:r>
            <a:r>
              <a:rPr sz="2200" spc="10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mounted.</a:t>
            </a:r>
            <a:endParaRPr sz="2200">
              <a:latin typeface="Times New Roman" panose="02020603050405020304"/>
              <a:cs typeface="Times New Roman" panose="02020603050405020304"/>
            </a:endParaRPr>
          </a:p>
          <a:p>
            <a:pPr marL="313690" marR="5715" indent="-301625" algn="just">
              <a:lnSpc>
                <a:spcPct val="100000"/>
              </a:lnSpc>
              <a:spcBef>
                <a:spcPts val="435"/>
              </a:spcBef>
              <a:buFont typeface="Arial MT"/>
              <a:buChar char="•"/>
              <a:tabLst>
                <a:tab pos="314325" algn="l"/>
              </a:tabLst>
            </a:pPr>
            <a:r>
              <a:rPr sz="2200"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virtualized</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host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environment,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LUN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assigned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 hypervisor, </a:t>
            </a:r>
            <a:r>
              <a:rPr sz="2200" spc="-5" dirty="0">
                <a:latin typeface="Times New Roman" panose="02020603050405020304"/>
                <a:cs typeface="Times New Roman" panose="02020603050405020304"/>
              </a:rPr>
              <a:t>which </a:t>
            </a:r>
            <a:r>
              <a:rPr sz="2200" dirty="0">
                <a:latin typeface="Times New Roman" panose="02020603050405020304"/>
                <a:cs typeface="Times New Roman" panose="02020603050405020304"/>
              </a:rPr>
              <a:t>recognizes </a:t>
            </a:r>
            <a:r>
              <a:rPr sz="2200" spc="-5" dirty="0">
                <a:latin typeface="Times New Roman" panose="02020603050405020304"/>
                <a:cs typeface="Times New Roman" panose="02020603050405020304"/>
              </a:rPr>
              <a:t>it as </a:t>
            </a:r>
            <a:r>
              <a:rPr sz="2200" dirty="0">
                <a:latin typeface="Times New Roman" panose="02020603050405020304"/>
                <a:cs typeface="Times New Roman" panose="02020603050405020304"/>
              </a:rPr>
              <a:t>a raw disk. </a:t>
            </a:r>
            <a:r>
              <a:rPr sz="2200" spc="-5" dirty="0">
                <a:latin typeface="Times New Roman" panose="02020603050405020304"/>
                <a:cs typeface="Times New Roman" panose="02020603050405020304"/>
              </a:rPr>
              <a:t>This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is conﬁgured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with</a:t>
            </a:r>
            <a:r>
              <a:rPr sz="2200" spc="18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80" dirty="0">
                <a:latin typeface="Times New Roman" panose="02020603050405020304"/>
                <a:cs typeface="Times New Roman" panose="02020603050405020304"/>
              </a:rPr>
              <a:t> </a:t>
            </a:r>
            <a:r>
              <a:rPr sz="2200" dirty="0">
                <a:latin typeface="Times New Roman" panose="02020603050405020304"/>
                <a:cs typeface="Times New Roman" panose="02020603050405020304"/>
              </a:rPr>
              <a:t>hypervisor</a:t>
            </a:r>
            <a:r>
              <a:rPr sz="2200" spc="1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ﬁle</a:t>
            </a:r>
            <a:r>
              <a:rPr sz="2200" spc="1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system,</a:t>
            </a:r>
            <a:r>
              <a:rPr sz="2200" spc="1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8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then</a:t>
            </a:r>
            <a:r>
              <a:rPr sz="2200" spc="180" dirty="0">
                <a:latin typeface="Times New Roman" panose="02020603050405020304"/>
                <a:cs typeface="Times New Roman" panose="02020603050405020304"/>
              </a:rPr>
              <a:t> </a:t>
            </a:r>
            <a:r>
              <a:rPr sz="2200" dirty="0">
                <a:latin typeface="Times New Roman" panose="02020603050405020304"/>
                <a:cs typeface="Times New Roman" panose="02020603050405020304"/>
              </a:rPr>
              <a:t>virtual</a:t>
            </a:r>
            <a:r>
              <a:rPr sz="2200" spc="185" dirty="0">
                <a:latin typeface="Times New Roman" panose="02020603050405020304"/>
                <a:cs typeface="Times New Roman" panose="02020603050405020304"/>
              </a:rPr>
              <a:t> </a:t>
            </a:r>
            <a:r>
              <a:rPr sz="2200" dirty="0">
                <a:latin typeface="Times New Roman" panose="02020603050405020304"/>
                <a:cs typeface="Times New Roman" panose="02020603050405020304"/>
              </a:rPr>
              <a:t>disks</a:t>
            </a:r>
            <a:r>
              <a:rPr sz="2200" spc="1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a:t>
            </a:r>
            <a:r>
              <a:rPr sz="2200" spc="18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created</a:t>
            </a:r>
            <a:r>
              <a:rPr sz="2200" spc="18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it.</a:t>
            </a:r>
            <a:r>
              <a:rPr sz="220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Virtual </a:t>
            </a:r>
            <a:r>
              <a:rPr sz="2200" i="1" dirty="0">
                <a:latin typeface="Times New Roman" panose="02020603050405020304"/>
                <a:cs typeface="Times New Roman" panose="02020603050405020304"/>
              </a:rPr>
              <a:t>disks</a:t>
            </a:r>
            <a:r>
              <a:rPr sz="2200" i="1"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are ﬁles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hypervisor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file </a:t>
            </a:r>
            <a:r>
              <a:rPr sz="2200" spc="-5" dirty="0">
                <a:latin typeface="Times New Roman" panose="02020603050405020304"/>
                <a:cs typeface="Times New Roman" panose="02020603050405020304"/>
              </a:rPr>
              <a:t>system.</a:t>
            </a:r>
            <a:endParaRPr sz="2200">
              <a:latin typeface="Times New Roman" panose="02020603050405020304"/>
              <a:cs typeface="Times New Roman" panose="02020603050405020304"/>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9" y="1013776"/>
            <a:ext cx="7916545" cy="2559050"/>
          </a:xfrm>
          <a:prstGeom prst="rect">
            <a:avLst/>
          </a:prstGeom>
        </p:spPr>
        <p:txBody>
          <a:bodyPr vert="horz" wrap="square" lIns="0" tIns="12700" rIns="0" bIns="0" rtlCol="0">
            <a:spAutoFit/>
          </a:bodyPr>
          <a:lstStyle/>
          <a:p>
            <a:pPr marL="316865" marR="64770" indent="-304800">
              <a:lnSpc>
                <a:spcPct val="100000"/>
              </a:lnSpc>
              <a:spcBef>
                <a:spcPts val="100"/>
              </a:spcBef>
              <a:buFont typeface="Arial MT"/>
              <a:buChar char="•"/>
              <a:tabLst>
                <a:tab pos="316865" algn="l"/>
                <a:tab pos="317500" algn="l"/>
              </a:tabLst>
            </a:pPr>
            <a:r>
              <a:rPr sz="2000" spc="-5" dirty="0">
                <a:latin typeface="Times New Roman" panose="02020603050405020304"/>
                <a:cs typeface="Times New Roman" panose="02020603050405020304"/>
              </a:rPr>
              <a:t>Virtual machines can also access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LUN </a:t>
            </a:r>
            <a:r>
              <a:rPr sz="2000" dirty="0">
                <a:latin typeface="Times New Roman" panose="02020603050405020304"/>
                <a:cs typeface="Times New Roman" panose="02020603050405020304"/>
              </a:rPr>
              <a:t>directly on </a:t>
            </a:r>
            <a:r>
              <a:rPr sz="2000" spc="-5" dirty="0">
                <a:latin typeface="Times New Roman" panose="02020603050405020304"/>
                <a:cs typeface="Times New Roman" panose="02020603050405020304"/>
              </a:rPr>
              <a:t>the storage system. </a:t>
            </a:r>
            <a:r>
              <a:rPr sz="2000" dirty="0">
                <a:latin typeface="Times New Roman" panose="02020603050405020304"/>
                <a:cs typeface="Times New Roman" panose="02020603050405020304"/>
              </a:rPr>
              <a:t>In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this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method 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entire LUN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 allocated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a</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single </a:t>
            </a:r>
            <a:r>
              <a:rPr sz="2000" dirty="0">
                <a:latin typeface="Times New Roman" panose="02020603050405020304"/>
                <a:cs typeface="Times New Roman" panose="02020603050405020304"/>
              </a:rPr>
              <a:t>virtual</a:t>
            </a:r>
            <a:r>
              <a:rPr sz="2000" spc="-5" dirty="0">
                <a:latin typeface="Times New Roman" panose="02020603050405020304"/>
                <a:cs typeface="Times New Roman" panose="02020603050405020304"/>
              </a:rPr>
              <a:t> machine.</a:t>
            </a:r>
            <a:endParaRPr sz="2000">
              <a:latin typeface="Times New Roman" panose="02020603050405020304"/>
              <a:cs typeface="Times New Roman" panose="02020603050405020304"/>
            </a:endParaRPr>
          </a:p>
          <a:p>
            <a:pPr marL="316865" marR="5080" indent="-304800">
              <a:lnSpc>
                <a:spcPct val="100000"/>
              </a:lnSpc>
              <a:spcBef>
                <a:spcPts val="410"/>
              </a:spcBef>
              <a:buFont typeface="Arial MT"/>
              <a:buChar char="•"/>
              <a:tabLst>
                <a:tab pos="316865" algn="l"/>
                <a:tab pos="317500" algn="l"/>
              </a:tabLst>
            </a:pPr>
            <a:r>
              <a:rPr sz="2000" spc="-5" dirty="0">
                <a:latin typeface="Times New Roman" panose="02020603050405020304"/>
                <a:cs typeface="Times New Roman" panose="02020603050405020304"/>
              </a:rPr>
              <a:t>Storing </a:t>
            </a:r>
            <a:r>
              <a:rPr sz="2000" dirty="0">
                <a:latin typeface="Times New Roman" panose="02020603050405020304"/>
                <a:cs typeface="Times New Roman" panose="02020603050405020304"/>
              </a:rPr>
              <a:t>data </a:t>
            </a:r>
            <a:r>
              <a:rPr sz="2000" spc="-5" dirty="0">
                <a:latin typeface="Times New Roman" panose="02020603050405020304"/>
                <a:cs typeface="Times New Roman" panose="02020603050405020304"/>
              </a:rPr>
              <a:t>in this way is </a:t>
            </a:r>
            <a:r>
              <a:rPr sz="2000" dirty="0">
                <a:latin typeface="Times New Roman" panose="02020603050405020304"/>
                <a:cs typeface="Times New Roman" panose="02020603050405020304"/>
              </a:rPr>
              <a:t>recommended </a:t>
            </a:r>
            <a:r>
              <a:rPr sz="2000" spc="-5" dirty="0">
                <a:latin typeface="Times New Roman" panose="02020603050405020304"/>
                <a:cs typeface="Times New Roman" panose="02020603050405020304"/>
              </a:rPr>
              <a:t>when the applications </a:t>
            </a:r>
            <a:r>
              <a:rPr sz="2000" dirty="0">
                <a:latin typeface="Times New Roman" panose="02020603050405020304"/>
                <a:cs typeface="Times New Roman" panose="02020603050405020304"/>
              </a:rPr>
              <a:t>running on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virtual </a:t>
            </a:r>
            <a:r>
              <a:rPr sz="2000" spc="-5" dirty="0">
                <a:latin typeface="Times New Roman" panose="02020603050405020304"/>
                <a:cs typeface="Times New Roman" panose="02020603050405020304"/>
              </a:rPr>
              <a:t>machine are </a:t>
            </a:r>
            <a:r>
              <a:rPr sz="2000" dirty="0">
                <a:latin typeface="Times New Roman" panose="02020603050405020304"/>
                <a:cs typeface="Times New Roman" panose="02020603050405020304"/>
              </a:rPr>
              <a:t>response-time </a:t>
            </a:r>
            <a:r>
              <a:rPr sz="2000" spc="-5" dirty="0">
                <a:latin typeface="Times New Roman" panose="02020603050405020304"/>
                <a:cs typeface="Times New Roman" panose="02020603050405020304"/>
              </a:rPr>
              <a:t>sensitive, and sharing storage with </a:t>
            </a:r>
            <a:r>
              <a:rPr sz="2000" dirty="0">
                <a:latin typeface="Times New Roman" panose="02020603050405020304"/>
                <a:cs typeface="Times New Roman" panose="02020603050405020304"/>
              </a:rPr>
              <a:t> other</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virtual </a:t>
            </a:r>
            <a:r>
              <a:rPr sz="2000" spc="-5" dirty="0">
                <a:latin typeface="Times New Roman" panose="02020603050405020304"/>
                <a:cs typeface="Times New Roman" panose="02020603050405020304"/>
              </a:rPr>
              <a:t>machines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may impact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their </a:t>
            </a:r>
            <a:r>
              <a:rPr sz="2000" dirty="0">
                <a:latin typeface="Times New Roman" panose="02020603050405020304"/>
                <a:cs typeface="Times New Roman" panose="02020603050405020304"/>
              </a:rPr>
              <a:t>response </a:t>
            </a:r>
            <a:r>
              <a:rPr sz="2000" spc="-5" dirty="0">
                <a:latin typeface="Times New Roman" panose="02020603050405020304"/>
                <a:cs typeface="Times New Roman" panose="02020603050405020304"/>
              </a:rPr>
              <a:t>time.</a:t>
            </a:r>
            <a:endParaRPr sz="2000">
              <a:latin typeface="Times New Roman" panose="02020603050405020304"/>
              <a:cs typeface="Times New Roman" panose="02020603050405020304"/>
            </a:endParaRPr>
          </a:p>
          <a:p>
            <a:pPr marL="316865" marR="146050" indent="-304800">
              <a:lnSpc>
                <a:spcPct val="100000"/>
              </a:lnSpc>
              <a:spcBef>
                <a:spcPts val="415"/>
              </a:spcBef>
              <a:buFont typeface="Arial MT"/>
              <a:buChar char="•"/>
              <a:tabLst>
                <a:tab pos="316865" algn="l"/>
                <a:tab pos="317500" algn="l"/>
              </a:tabLst>
            </a:pP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direct </a:t>
            </a:r>
            <a:r>
              <a:rPr sz="2000" spc="-5" dirty="0">
                <a:latin typeface="Times New Roman" panose="02020603050405020304"/>
                <a:cs typeface="Times New Roman" panose="02020603050405020304"/>
              </a:rPr>
              <a:t>access method is also </a:t>
            </a:r>
            <a:r>
              <a:rPr sz="2000" dirty="0">
                <a:latin typeface="Times New Roman" panose="02020603050405020304"/>
                <a:cs typeface="Times New Roman" panose="02020603050405020304"/>
              </a:rPr>
              <a:t>used </a:t>
            </a:r>
            <a:r>
              <a:rPr sz="2000" spc="-5" dirty="0">
                <a:latin typeface="Times New Roman" panose="02020603050405020304"/>
                <a:cs typeface="Times New Roman" panose="02020603050405020304"/>
              </a:rPr>
              <a:t>when </a:t>
            </a:r>
            <a:r>
              <a:rPr sz="2000" dirty="0">
                <a:latin typeface="Times New Roman" panose="02020603050405020304"/>
                <a:cs typeface="Times New Roman" panose="02020603050405020304"/>
              </a:rPr>
              <a:t>a virtual </a:t>
            </a:r>
            <a:r>
              <a:rPr sz="2000" spc="-5" dirty="0">
                <a:latin typeface="Times New Roman" panose="02020603050405020304"/>
                <a:cs typeface="Times New Roman" panose="02020603050405020304"/>
              </a:rPr>
              <a:t>machine is clustered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with </a:t>
            </a:r>
            <a:r>
              <a:rPr sz="2000" dirty="0">
                <a:latin typeface="Times New Roman" panose="02020603050405020304"/>
                <a:cs typeface="Times New Roman" panose="02020603050405020304"/>
              </a:rPr>
              <a:t>a physical </a:t>
            </a:r>
            <a:r>
              <a:rPr sz="2000" spc="-5" dirty="0">
                <a:latin typeface="Times New Roman" panose="02020603050405020304"/>
                <a:cs typeface="Times New Roman" panose="02020603050405020304"/>
              </a:rPr>
              <a:t>machine. </a:t>
            </a:r>
            <a:r>
              <a:rPr sz="2000" dirty="0">
                <a:latin typeface="Times New Roman" panose="02020603050405020304"/>
                <a:cs typeface="Times New Roman" panose="02020603050405020304"/>
              </a:rPr>
              <a:t>In </a:t>
            </a:r>
            <a:r>
              <a:rPr sz="2000" spc="-5" dirty="0">
                <a:latin typeface="Times New Roman" panose="02020603050405020304"/>
                <a:cs typeface="Times New Roman" panose="02020603050405020304"/>
              </a:rPr>
              <a:t>this case, the </a:t>
            </a:r>
            <a:r>
              <a:rPr sz="2000" dirty="0">
                <a:latin typeface="Times New Roman" panose="02020603050405020304"/>
                <a:cs typeface="Times New Roman" panose="02020603050405020304"/>
              </a:rPr>
              <a:t>virtual </a:t>
            </a:r>
            <a:r>
              <a:rPr sz="2000" spc="-5" dirty="0">
                <a:latin typeface="Times New Roman" panose="02020603050405020304"/>
                <a:cs typeface="Times New Roman" panose="02020603050405020304"/>
              </a:rPr>
              <a:t>machine is </a:t>
            </a:r>
            <a:r>
              <a:rPr sz="2000" dirty="0">
                <a:latin typeface="Times New Roman" panose="02020603050405020304"/>
                <a:cs typeface="Times New Roman" panose="02020603050405020304"/>
              </a:rPr>
              <a:t>required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access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LUN</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 is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being </a:t>
            </a:r>
            <a:r>
              <a:rPr sz="2000" spc="-5" dirty="0">
                <a:latin typeface="Times New Roman" panose="02020603050405020304"/>
                <a:cs typeface="Times New Roman" panose="02020603050405020304"/>
              </a:rPr>
              <a:t>accessed</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physical </a:t>
            </a:r>
            <a:r>
              <a:rPr sz="2000" spc="-5" dirty="0">
                <a:latin typeface="Times New Roman" panose="02020603050405020304"/>
                <a:cs typeface="Times New Roman" panose="02020603050405020304"/>
              </a:rPr>
              <a:t>machine.</a:t>
            </a:r>
            <a:endParaRPr sz="20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124075" y="3952875"/>
            <a:ext cx="4657724" cy="2447924"/>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784161"/>
            <a:ext cx="7868284" cy="1694180"/>
          </a:xfrm>
          <a:prstGeom prst="rect">
            <a:avLst/>
          </a:prstGeom>
        </p:spPr>
        <p:txBody>
          <a:bodyPr vert="horz" wrap="square" lIns="0" tIns="24130" rIns="0" bIns="0" rtlCol="0">
            <a:spAutoFit/>
          </a:bodyPr>
          <a:lstStyle/>
          <a:p>
            <a:pPr marL="313690" marR="5080" indent="-301625">
              <a:lnSpc>
                <a:spcPts val="2630"/>
              </a:lnSpc>
              <a:spcBef>
                <a:spcPts val="190"/>
              </a:spcBef>
              <a:buFont typeface="Arial" panose="020B0604020202020204"/>
              <a:buChar char="•"/>
              <a:tabLst>
                <a:tab pos="313055" algn="l"/>
                <a:tab pos="314325" algn="l"/>
              </a:tabLst>
            </a:pPr>
            <a:r>
              <a:rPr sz="2200" i="1" dirty="0">
                <a:latin typeface="Times New Roman" panose="02020603050405020304"/>
                <a:cs typeface="Times New Roman" panose="02020603050405020304"/>
              </a:rPr>
              <a:t>MetaLUN </a:t>
            </a:r>
            <a:r>
              <a:rPr sz="2200" spc="-5" dirty="0">
                <a:latin typeface="Times New Roman" panose="02020603050405020304"/>
                <a:cs typeface="Times New Roman" panose="02020603050405020304"/>
              </a:rPr>
              <a:t>is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method to expand LUNs that </a:t>
            </a:r>
            <a:r>
              <a:rPr sz="2200" dirty="0">
                <a:latin typeface="Times New Roman" panose="02020603050405020304"/>
                <a:cs typeface="Times New Roman" panose="02020603050405020304"/>
              </a:rPr>
              <a:t>require </a:t>
            </a:r>
            <a:r>
              <a:rPr sz="2200" spc="-5" dirty="0">
                <a:latin typeface="Times New Roman" panose="02020603050405020304"/>
                <a:cs typeface="Times New Roman" panose="02020603050405020304"/>
              </a:rPr>
              <a:t>additional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 </a:t>
            </a:r>
            <a:r>
              <a:rPr sz="2200" dirty="0">
                <a:latin typeface="Times New Roman" panose="02020603050405020304"/>
                <a:cs typeface="Times New Roman" panose="02020603050405020304"/>
              </a:rPr>
              <a:t>or performance. A </a:t>
            </a:r>
            <a:r>
              <a:rPr sz="2200" spc="-5" dirty="0">
                <a:latin typeface="Times New Roman" panose="02020603050405020304"/>
                <a:cs typeface="Times New Roman" panose="02020603050405020304"/>
              </a:rPr>
              <a:t>metaLUN can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created </a:t>
            </a:r>
            <a:r>
              <a:rPr sz="2200" dirty="0">
                <a:latin typeface="Times New Roman" panose="02020603050405020304"/>
                <a:cs typeface="Times New Roman" panose="02020603050405020304"/>
              </a:rPr>
              <a:t>by </a:t>
            </a:r>
            <a:r>
              <a:rPr sz="2200" spc="-5" dirty="0">
                <a:latin typeface="Times New Roman" panose="02020603050405020304"/>
                <a:cs typeface="Times New Roman" panose="02020603050405020304"/>
              </a:rPr>
              <a:t>combining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two</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or</a:t>
            </a:r>
            <a:r>
              <a:rPr sz="2200" spc="-5" dirty="0">
                <a:latin typeface="Times New Roman" panose="02020603050405020304"/>
                <a:cs typeface="Times New Roman" panose="02020603050405020304"/>
              </a:rPr>
              <a:t> more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LUNs.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metaLUN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consists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base</a:t>
            </a:r>
            <a:r>
              <a:rPr sz="2200" spc="-5" dirty="0">
                <a:latin typeface="Times New Roman" panose="02020603050405020304"/>
                <a:cs typeface="Times New Roman" panose="02020603050405020304"/>
              </a:rPr>
              <a:t> LUN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one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more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component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LUNs.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MetaLUNs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a:t>
            </a:r>
            <a:r>
              <a:rPr sz="2200" spc="-5" dirty="0">
                <a:latin typeface="Times New Roman" panose="02020603050405020304"/>
                <a:cs typeface="Times New Roman" panose="02020603050405020304"/>
              </a:rPr>
              <a:t> either</a:t>
            </a:r>
            <a:r>
              <a:rPr sz="2200" spc="8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concatenated</a:t>
            </a:r>
            <a:r>
              <a:rPr sz="2200" i="1" spc="25" dirty="0">
                <a:latin typeface="Times New Roman" panose="02020603050405020304"/>
                <a:cs typeface="Times New Roman" panose="02020603050405020304"/>
              </a:rPr>
              <a:t> </a:t>
            </a:r>
            <a:r>
              <a:rPr sz="2200" dirty="0">
                <a:latin typeface="Times New Roman" panose="02020603050405020304"/>
                <a:cs typeface="Times New Roman" panose="02020603050405020304"/>
              </a:rPr>
              <a:t>or </a:t>
            </a:r>
            <a:r>
              <a:rPr sz="2200" spc="5"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striped.</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428875" y="2514600"/>
            <a:ext cx="4438649" cy="320992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400" y="936561"/>
            <a:ext cx="8086725" cy="1360805"/>
          </a:xfrm>
          <a:prstGeom prst="rect">
            <a:avLst/>
          </a:prstGeom>
        </p:spPr>
        <p:txBody>
          <a:bodyPr vert="horz" wrap="square" lIns="0" tIns="24765" rIns="0" bIns="0" rtlCol="0">
            <a:spAutoFit/>
          </a:bodyPr>
          <a:lstStyle/>
          <a:p>
            <a:pPr marL="313690" marR="5080" indent="-301625" algn="just">
              <a:lnSpc>
                <a:spcPts val="2630"/>
              </a:lnSpc>
              <a:spcBef>
                <a:spcPts val="195"/>
              </a:spcBef>
              <a:buFont typeface="Arial MT"/>
              <a:buChar char="•"/>
              <a:tabLst>
                <a:tab pos="314325" algn="l"/>
              </a:tabLst>
            </a:pPr>
            <a:r>
              <a:rPr sz="2200" spc="-5" dirty="0">
                <a:latin typeface="Times New Roman" panose="02020603050405020304"/>
                <a:cs typeface="Times New Roman" panose="02020603050405020304"/>
              </a:rPr>
              <a:t>Striped expansion </a:t>
            </a:r>
            <a:r>
              <a:rPr sz="2200" dirty="0">
                <a:latin typeface="Times New Roman" panose="02020603050405020304"/>
                <a:cs typeface="Times New Roman" panose="02020603050405020304"/>
              </a:rPr>
              <a:t>restripes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base </a:t>
            </a:r>
            <a:r>
              <a:rPr sz="2200" spc="-5" dirty="0">
                <a:latin typeface="Times New Roman" panose="02020603050405020304"/>
                <a:cs typeface="Times New Roman" panose="02020603050405020304"/>
              </a:rPr>
              <a:t>LUN’s </a:t>
            </a:r>
            <a:r>
              <a:rPr sz="220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across the </a:t>
            </a:r>
            <a:r>
              <a:rPr sz="2200" dirty="0">
                <a:latin typeface="Times New Roman" panose="02020603050405020304"/>
                <a:cs typeface="Times New Roman" panose="02020603050405020304"/>
              </a:rPr>
              <a:t>base </a:t>
            </a:r>
            <a:r>
              <a:rPr sz="2200" spc="-5" dirty="0">
                <a:latin typeface="Times New Roman" panose="02020603050405020304"/>
                <a:cs typeface="Times New Roman" panose="02020603050405020304"/>
              </a:rPr>
              <a:t>LUN </a:t>
            </a:r>
            <a:r>
              <a:rPr sz="2200" spc="-5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component LUNs. </a:t>
            </a:r>
            <a:r>
              <a:rPr sz="2200" dirty="0">
                <a:latin typeface="Times New Roman" panose="02020603050405020304"/>
                <a:cs typeface="Times New Roman" panose="02020603050405020304"/>
              </a:rPr>
              <a:t>In </a:t>
            </a:r>
            <a:r>
              <a:rPr sz="2200" spc="-5" dirty="0">
                <a:latin typeface="Times New Roman" panose="02020603050405020304"/>
                <a:cs typeface="Times New Roman" panose="02020603050405020304"/>
              </a:rPr>
              <a:t>striped expansion, all LUNs must </a:t>
            </a:r>
            <a:r>
              <a:rPr sz="2200" dirty="0">
                <a:latin typeface="Times New Roman" panose="02020603050405020304"/>
                <a:cs typeface="Times New Roman" panose="02020603050405020304"/>
              </a:rPr>
              <a:t>be of </a:t>
            </a:r>
            <a:r>
              <a:rPr sz="2200" spc="-5"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same capacity and RAID level. Striped expansion </a:t>
            </a:r>
            <a:r>
              <a:rPr sz="2200" dirty="0">
                <a:latin typeface="Times New Roman" panose="02020603050405020304"/>
                <a:cs typeface="Times New Roman" panose="02020603050405020304"/>
              </a:rPr>
              <a:t>provides </a:t>
            </a:r>
            <a:r>
              <a:rPr sz="2200" spc="-5" dirty="0">
                <a:latin typeface="Times New Roman" panose="02020603050405020304"/>
                <a:cs typeface="Times New Roman" panose="02020603050405020304"/>
              </a:rPr>
              <a:t>improved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performance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due</a:t>
            </a:r>
            <a:r>
              <a:rPr sz="2200" spc="-5" dirty="0">
                <a:latin typeface="Times New Roman" panose="02020603050405020304"/>
                <a:cs typeface="Times New Roman" panose="02020603050405020304"/>
              </a:rPr>
              <a:t> 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increased</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number</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drives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being</a:t>
            </a:r>
            <a:r>
              <a:rPr sz="2200" spc="-5" dirty="0">
                <a:latin typeface="Times New Roman" panose="02020603050405020304"/>
                <a:cs typeface="Times New Roman" panose="02020603050405020304"/>
              </a:rPr>
              <a:t> striped.</a:t>
            </a:r>
            <a:endParaRPr sz="2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362200" y="2924175"/>
            <a:ext cx="4429124" cy="2905124"/>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37951"/>
            <a:ext cx="3194685" cy="335915"/>
          </a:xfrm>
          <a:prstGeom prst="rect">
            <a:avLst/>
          </a:prstGeom>
        </p:spPr>
        <p:txBody>
          <a:bodyPr vert="horz" wrap="square" lIns="0" tIns="17145" rIns="0" bIns="0" rtlCol="0">
            <a:spAutoFit/>
          </a:bodyPr>
          <a:lstStyle/>
          <a:p>
            <a:pPr marL="12700">
              <a:lnSpc>
                <a:spcPct val="100000"/>
              </a:lnSpc>
              <a:spcBef>
                <a:spcPts val="135"/>
              </a:spcBef>
            </a:pPr>
            <a:r>
              <a:rPr sz="2000" spc="10" dirty="0">
                <a:solidFill>
                  <a:srgbClr val="000000"/>
                </a:solidFill>
              </a:rPr>
              <a:t>Virtual</a:t>
            </a:r>
            <a:r>
              <a:rPr sz="2000" spc="-25" dirty="0">
                <a:solidFill>
                  <a:srgbClr val="000000"/>
                </a:solidFill>
              </a:rPr>
              <a:t> </a:t>
            </a:r>
            <a:r>
              <a:rPr sz="2000" spc="10" dirty="0">
                <a:solidFill>
                  <a:srgbClr val="000000"/>
                </a:solidFill>
              </a:rPr>
              <a:t>Storage</a:t>
            </a:r>
            <a:r>
              <a:rPr sz="2000" spc="-25" dirty="0">
                <a:solidFill>
                  <a:srgbClr val="000000"/>
                </a:solidFill>
              </a:rPr>
              <a:t> </a:t>
            </a:r>
            <a:r>
              <a:rPr sz="2000" spc="10" dirty="0">
                <a:solidFill>
                  <a:srgbClr val="000000"/>
                </a:solidFill>
              </a:rPr>
              <a:t>Provisioning</a:t>
            </a:r>
            <a:endParaRPr sz="2000"/>
          </a:p>
        </p:txBody>
      </p:sp>
      <p:sp>
        <p:nvSpPr>
          <p:cNvPr id="3" name="object 3"/>
          <p:cNvSpPr txBox="1"/>
          <p:nvPr/>
        </p:nvSpPr>
        <p:spPr>
          <a:xfrm>
            <a:off x="486784" y="967368"/>
            <a:ext cx="8188325" cy="5107940"/>
          </a:xfrm>
          <a:prstGeom prst="rect">
            <a:avLst/>
          </a:prstGeom>
        </p:spPr>
        <p:txBody>
          <a:bodyPr vert="horz" wrap="square" lIns="0" tIns="45085" rIns="0" bIns="0" rtlCol="0">
            <a:spAutoFit/>
          </a:bodyPr>
          <a:lstStyle/>
          <a:p>
            <a:pPr marL="313055" marR="276860" indent="-300990">
              <a:lnSpc>
                <a:spcPct val="91000"/>
              </a:lnSpc>
              <a:spcBef>
                <a:spcPts val="355"/>
              </a:spcBef>
              <a:buFont typeface="Arial" panose="020B0604020202020204"/>
              <a:buChar char="•"/>
              <a:tabLst>
                <a:tab pos="313055" algn="l"/>
                <a:tab pos="313690" algn="l"/>
              </a:tabLst>
            </a:pPr>
            <a:r>
              <a:rPr sz="2200" i="1" dirty="0">
                <a:latin typeface="Times New Roman" panose="02020603050405020304"/>
                <a:cs typeface="Times New Roman" panose="02020603050405020304"/>
              </a:rPr>
              <a:t>Virtual</a:t>
            </a:r>
            <a:r>
              <a:rPr sz="2200" i="1" spc="5" dirty="0">
                <a:latin typeface="Times New Roman" panose="02020603050405020304"/>
                <a:cs typeface="Times New Roman" panose="02020603050405020304"/>
              </a:rPr>
              <a:t> provisioning</a:t>
            </a:r>
            <a:r>
              <a:rPr sz="2200" i="1" spc="30" dirty="0">
                <a:latin typeface="Times New Roman" panose="02020603050405020304"/>
                <a:cs typeface="Times New Roman" panose="02020603050405020304"/>
              </a:rPr>
              <a:t> </a:t>
            </a:r>
            <a:r>
              <a:rPr sz="2200" dirty="0">
                <a:latin typeface="Times New Roman" panose="02020603050405020304"/>
                <a:cs typeface="Times New Roman" panose="02020603050405020304"/>
              </a:rPr>
              <a:t>enables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creating</a:t>
            </a:r>
            <a:r>
              <a:rPr sz="2200" spc="5" dirty="0">
                <a:latin typeface="Times New Roman" panose="02020603050405020304"/>
                <a:cs typeface="Times New Roman" panose="02020603050405020304"/>
              </a:rPr>
              <a:t> and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presenting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a:t>
            </a:r>
            <a:r>
              <a:rPr sz="2200" spc="10" dirty="0">
                <a:latin typeface="Times New Roman" panose="02020603050405020304"/>
                <a:cs typeface="Times New Roman" panose="02020603050405020304"/>
              </a:rPr>
              <a:t>LUN </a:t>
            </a:r>
            <a:r>
              <a:rPr sz="2200" dirty="0">
                <a:latin typeface="Times New Roman" panose="02020603050405020304"/>
                <a:cs typeface="Times New Roman" panose="02020603050405020304"/>
              </a:rPr>
              <a:t>with </a:t>
            </a:r>
            <a:r>
              <a:rPr sz="2200" spc="5" dirty="0">
                <a:latin typeface="Times New Roman" panose="02020603050405020304"/>
                <a:cs typeface="Times New Roman" panose="02020603050405020304"/>
              </a:rPr>
              <a:t> more </a:t>
            </a:r>
            <a:r>
              <a:rPr sz="2200" dirty="0">
                <a:latin typeface="Times New Roman" panose="02020603050405020304"/>
                <a:cs typeface="Times New Roman" panose="02020603050405020304"/>
              </a:rPr>
              <a:t>capacity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than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is</a:t>
            </a:r>
            <a:r>
              <a:rPr sz="2200" spc="5" dirty="0">
                <a:latin typeface="Times New Roman" panose="02020603050405020304"/>
                <a:cs typeface="Times New Roman" panose="02020603050405020304"/>
              </a:rPr>
              <a:t> physically</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allocated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a:t>
            </a:r>
            <a:r>
              <a:rPr sz="2200" dirty="0">
                <a:latin typeface="Times New Roman" panose="02020603050405020304"/>
                <a:cs typeface="Times New Roman" panose="02020603050405020304"/>
              </a:rPr>
              <a:t>it</a:t>
            </a:r>
            <a:r>
              <a:rPr sz="2200" spc="10" dirty="0">
                <a:latin typeface="Times New Roman" panose="02020603050405020304"/>
                <a:cs typeface="Times New Roman" panose="02020603050405020304"/>
              </a:rPr>
              <a:t> on</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array.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a:t>
            </a:r>
            <a:r>
              <a:rPr sz="2200" spc="10" dirty="0">
                <a:latin typeface="Times New Roman" panose="02020603050405020304"/>
                <a:cs typeface="Times New Roman" panose="02020603050405020304"/>
              </a:rPr>
              <a:t>LUN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created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using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virtual</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provisioning</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called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7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thin</a:t>
            </a:r>
            <a:r>
              <a:rPr sz="2200" i="1" spc="10" dirty="0">
                <a:latin typeface="Times New Roman" panose="02020603050405020304"/>
                <a:cs typeface="Times New Roman" panose="02020603050405020304"/>
              </a:rPr>
              <a:t> </a:t>
            </a:r>
            <a:r>
              <a:rPr sz="2200" i="1" spc="5" dirty="0">
                <a:latin typeface="Times New Roman" panose="02020603050405020304"/>
                <a:cs typeface="Times New Roman" panose="02020603050405020304"/>
              </a:rPr>
              <a:t>LUN</a:t>
            </a:r>
            <a:r>
              <a:rPr sz="2200" i="1" spc="20" dirty="0">
                <a:latin typeface="Times New Roman" panose="02020603050405020304"/>
                <a:cs typeface="Times New Roman" panose="02020603050405020304"/>
              </a:rPr>
              <a:t> </a:t>
            </a:r>
            <a:r>
              <a:rPr sz="2200" dirty="0">
                <a:latin typeface="Times New Roman" panose="02020603050405020304"/>
                <a:cs typeface="Times New Roman" panose="02020603050405020304"/>
              </a:rPr>
              <a:t>to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distinguish </a:t>
            </a:r>
            <a:r>
              <a:rPr sz="2200" dirty="0">
                <a:latin typeface="Times New Roman" panose="02020603050405020304"/>
                <a:cs typeface="Times New Roman" panose="02020603050405020304"/>
              </a:rPr>
              <a:t>it </a:t>
            </a:r>
            <a:r>
              <a:rPr sz="2200" spc="5" dirty="0">
                <a:latin typeface="Times New Roman" panose="02020603050405020304"/>
                <a:cs typeface="Times New Roman" panose="02020603050405020304"/>
              </a:rPr>
              <a:t>from </a:t>
            </a:r>
            <a:r>
              <a:rPr sz="2200" dirty="0">
                <a:latin typeface="Times New Roman" panose="02020603050405020304"/>
                <a:cs typeface="Times New Roman" panose="02020603050405020304"/>
              </a:rPr>
              <a:t>the traditional </a:t>
            </a:r>
            <a:r>
              <a:rPr sz="2200" spc="5" dirty="0">
                <a:latin typeface="Times New Roman" panose="02020603050405020304"/>
                <a:cs typeface="Times New Roman" panose="02020603050405020304"/>
              </a:rPr>
              <a:t>LUN.</a:t>
            </a:r>
            <a:endParaRPr sz="2200">
              <a:latin typeface="Times New Roman" panose="02020603050405020304"/>
              <a:cs typeface="Times New Roman" panose="02020603050405020304"/>
            </a:endParaRPr>
          </a:p>
          <a:p>
            <a:pPr marL="313055" marR="5080" indent="-300990">
              <a:lnSpc>
                <a:spcPct val="91000"/>
              </a:lnSpc>
              <a:spcBef>
                <a:spcPts val="445"/>
              </a:spcBef>
              <a:buFont typeface="Arial MT"/>
              <a:buChar char="•"/>
              <a:tabLst>
                <a:tab pos="313055" algn="l"/>
                <a:tab pos="313690" algn="l"/>
              </a:tabLst>
            </a:pPr>
            <a:r>
              <a:rPr sz="2200" spc="5" dirty="0">
                <a:latin typeface="Times New Roman" panose="02020603050405020304"/>
                <a:cs typeface="Times New Roman" panose="02020603050405020304"/>
              </a:rPr>
              <a:t>Thin LUNs</a:t>
            </a:r>
            <a:r>
              <a:rPr sz="2200" spc="10" dirty="0">
                <a:latin typeface="Times New Roman" panose="02020603050405020304"/>
                <a:cs typeface="Times New Roman" panose="02020603050405020304"/>
              </a:rPr>
              <a:t> do </a:t>
            </a:r>
            <a:r>
              <a:rPr sz="2200" spc="5" dirty="0">
                <a:latin typeface="Times New Roman" panose="02020603050405020304"/>
                <a:cs typeface="Times New Roman" panose="02020603050405020304"/>
              </a:rPr>
              <a:t>not</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require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physical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storage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be</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completely</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allocated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them </a:t>
            </a:r>
            <a:r>
              <a:rPr sz="2200" dirty="0">
                <a:latin typeface="Times New Roman" panose="02020603050405020304"/>
                <a:cs typeface="Times New Roman" panose="02020603050405020304"/>
              </a:rPr>
              <a:t>at</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time </a:t>
            </a:r>
            <a:r>
              <a:rPr sz="2200" dirty="0">
                <a:latin typeface="Times New Roman" panose="02020603050405020304"/>
                <a:cs typeface="Times New Roman" panose="02020603050405020304"/>
              </a:rPr>
              <a:t>they</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are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created</a:t>
            </a:r>
            <a:r>
              <a:rPr sz="2200" spc="5" dirty="0">
                <a:latin typeface="Times New Roman" panose="02020603050405020304"/>
                <a:cs typeface="Times New Roman" panose="02020603050405020304"/>
              </a:rPr>
              <a:t> and presented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 a host.</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Physical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storage is</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allocated</a:t>
            </a:r>
            <a:r>
              <a:rPr sz="2200" spc="5" dirty="0">
                <a:latin typeface="Times New Roman" panose="02020603050405020304"/>
                <a:cs typeface="Times New Roman" panose="02020603050405020304"/>
              </a:rPr>
              <a:t> to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host</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“on-demand” from a </a:t>
            </a:r>
            <a:r>
              <a:rPr sz="2200" dirty="0">
                <a:latin typeface="Times New Roman" panose="02020603050405020304"/>
                <a:cs typeface="Times New Roman" panose="02020603050405020304"/>
              </a:rPr>
              <a:t>shared</a:t>
            </a:r>
            <a:r>
              <a:rPr sz="2200" spc="5" dirty="0">
                <a:latin typeface="Times New Roman" panose="02020603050405020304"/>
                <a:cs typeface="Times New Roman" panose="02020603050405020304"/>
              </a:rPr>
              <a:t> pool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 </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physical</a:t>
            </a:r>
            <a:r>
              <a:rPr sz="2200" dirty="0">
                <a:latin typeface="Times New Roman" panose="02020603050405020304"/>
                <a:cs typeface="Times New Roman" panose="02020603050405020304"/>
              </a:rPr>
              <a:t> capacity.</a:t>
            </a:r>
            <a:endParaRPr sz="2200">
              <a:latin typeface="Times New Roman" panose="02020603050405020304"/>
              <a:cs typeface="Times New Roman" panose="02020603050405020304"/>
            </a:endParaRPr>
          </a:p>
          <a:p>
            <a:pPr marL="313055" marR="239395" indent="-300990">
              <a:lnSpc>
                <a:spcPct val="91000"/>
              </a:lnSpc>
              <a:spcBef>
                <a:spcPts val="440"/>
              </a:spcBef>
              <a:buFont typeface="Arial MT"/>
              <a:buChar char="•"/>
              <a:tabLst>
                <a:tab pos="383540" algn="l"/>
                <a:tab pos="384175" algn="l"/>
              </a:tabLst>
            </a:pPr>
            <a:r>
              <a:rPr dirty="0"/>
              <a:t>	</a:t>
            </a:r>
            <a:r>
              <a:rPr sz="2200" spc="1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i="1" dirty="0">
                <a:latin typeface="Times New Roman" panose="02020603050405020304"/>
                <a:cs typeface="Times New Roman" panose="02020603050405020304"/>
              </a:rPr>
              <a:t>shared</a:t>
            </a:r>
            <a:r>
              <a:rPr sz="2200" i="1" spc="5" dirty="0">
                <a:latin typeface="Times New Roman" panose="02020603050405020304"/>
                <a:cs typeface="Times New Roman" panose="02020603050405020304"/>
              </a:rPr>
              <a:t> pool</a:t>
            </a:r>
            <a:r>
              <a:rPr sz="2200" i="1"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consists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physical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disks.</a:t>
            </a:r>
            <a:r>
              <a:rPr sz="2200" spc="15"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shared</a:t>
            </a:r>
            <a:r>
              <a:rPr sz="2200" spc="5" dirty="0">
                <a:latin typeface="Times New Roman" panose="02020603050405020304"/>
                <a:cs typeface="Times New Roman" panose="02020603050405020304"/>
              </a:rPr>
              <a:t> pool</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 virtual </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provisioning</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analogous</a:t>
            </a:r>
            <a:r>
              <a:rPr sz="2200" spc="5" dirty="0">
                <a:latin typeface="Times New Roman" panose="02020603050405020304"/>
                <a:cs typeface="Times New Roman" panose="02020603050405020304"/>
              </a:rPr>
              <a:t> to</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RAID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group,</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which</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is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a:t>
            </a:r>
            <a:r>
              <a:rPr sz="2200" dirty="0">
                <a:latin typeface="Times New Roman" panose="02020603050405020304"/>
                <a:cs typeface="Times New Roman" panose="02020603050405020304"/>
              </a:rPr>
              <a:t>collection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of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drives</a:t>
            </a:r>
            <a:r>
              <a:rPr sz="220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on</a:t>
            </a:r>
            <a:r>
              <a:rPr sz="2200" spc="5" dirty="0">
                <a:latin typeface="Times New Roman" panose="02020603050405020304"/>
                <a:cs typeface="Times New Roman" panose="02020603050405020304"/>
              </a:rPr>
              <a:t> which</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LUNs</a:t>
            </a:r>
            <a:r>
              <a:rPr sz="2200" dirty="0">
                <a:latin typeface="Times New Roman" panose="02020603050405020304"/>
                <a:cs typeface="Times New Roman" panose="02020603050405020304"/>
              </a:rPr>
              <a:t> are created.</a:t>
            </a:r>
            <a:endParaRPr sz="2200">
              <a:latin typeface="Times New Roman" panose="02020603050405020304"/>
              <a:cs typeface="Times New Roman" panose="02020603050405020304"/>
            </a:endParaRPr>
          </a:p>
          <a:p>
            <a:pPr marL="313055" marR="38735" indent="-300990">
              <a:lnSpc>
                <a:spcPct val="91000"/>
              </a:lnSpc>
              <a:spcBef>
                <a:spcPts val="440"/>
              </a:spcBef>
              <a:buFont typeface="Arial MT"/>
              <a:buChar char="•"/>
              <a:tabLst>
                <a:tab pos="313055" algn="l"/>
                <a:tab pos="313690" algn="l"/>
              </a:tabLst>
            </a:pPr>
            <a:r>
              <a:rPr sz="2200" dirty="0">
                <a:latin typeface="Times New Roman" panose="02020603050405020304"/>
                <a:cs typeface="Times New Roman" panose="02020603050405020304"/>
              </a:rPr>
              <a:t>Similar </a:t>
            </a:r>
            <a:r>
              <a:rPr sz="2200" spc="5" dirty="0">
                <a:latin typeface="Times New Roman" panose="02020603050405020304"/>
                <a:cs typeface="Times New Roman" panose="02020603050405020304"/>
              </a:rPr>
              <a:t>to a RAID group,</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dirty="0">
                <a:latin typeface="Times New Roman" panose="02020603050405020304"/>
                <a:cs typeface="Times New Roman" panose="02020603050405020304"/>
              </a:rPr>
              <a:t> shared</a:t>
            </a:r>
            <a:r>
              <a:rPr sz="2200" spc="5" dirty="0">
                <a:latin typeface="Times New Roman" panose="02020603050405020304"/>
                <a:cs typeface="Times New Roman" panose="02020603050405020304"/>
              </a:rPr>
              <a:t> pool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supports</a:t>
            </a:r>
            <a:r>
              <a:rPr sz="2200" spc="5" dirty="0">
                <a:latin typeface="Times New Roman" panose="02020603050405020304"/>
                <a:cs typeface="Times New Roman" panose="02020603050405020304"/>
              </a:rPr>
              <a:t> a </a:t>
            </a:r>
            <a:r>
              <a:rPr sz="2200" dirty="0">
                <a:latin typeface="Times New Roman" panose="02020603050405020304"/>
                <a:cs typeface="Times New Roman" panose="02020603050405020304"/>
              </a:rPr>
              <a:t>single </a:t>
            </a:r>
            <a:r>
              <a:rPr sz="2200" spc="5" dirty="0">
                <a:latin typeface="Times New Roman" panose="02020603050405020304"/>
                <a:cs typeface="Times New Roman" panose="02020603050405020304"/>
              </a:rPr>
              <a:t>RAID </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protection</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level.</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However, unlike</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RAID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group,</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a:t>
            </a:r>
            <a:r>
              <a:rPr sz="2200" dirty="0">
                <a:latin typeface="Times New Roman" panose="02020603050405020304"/>
                <a:cs typeface="Times New Roman" panose="02020603050405020304"/>
              </a:rPr>
              <a:t>shared</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pool</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might </a:t>
            </a:r>
            <a:r>
              <a:rPr sz="2200" spc="-535" dirty="0">
                <a:latin typeface="Times New Roman" panose="02020603050405020304"/>
                <a:cs typeface="Times New Roman" panose="02020603050405020304"/>
              </a:rPr>
              <a:t> </a:t>
            </a:r>
            <a:r>
              <a:rPr sz="2200" dirty="0">
                <a:latin typeface="Times New Roman" panose="02020603050405020304"/>
                <a:cs typeface="Times New Roman" panose="02020603050405020304"/>
              </a:rPr>
              <a:t>contain large</a:t>
            </a:r>
            <a:r>
              <a:rPr sz="2200" spc="5" dirty="0">
                <a:latin typeface="Times New Roman" panose="02020603050405020304"/>
                <a:cs typeface="Times New Roman" panose="02020603050405020304"/>
              </a:rPr>
              <a:t> numbers of</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drives.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Shared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pools</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 be </a:t>
            </a:r>
            <a:r>
              <a:rPr sz="2200" spc="10" dirty="0">
                <a:latin typeface="Times New Roman" panose="02020603050405020304"/>
                <a:cs typeface="Times New Roman" panose="02020603050405020304"/>
              </a:rPr>
              <a:t>homogeneous </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(containing</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10" dirty="0">
                <a:latin typeface="Times New Roman" panose="02020603050405020304"/>
                <a:cs typeface="Times New Roman" panose="02020603050405020304"/>
              </a:rPr>
              <a:t> </a:t>
            </a:r>
            <a:r>
              <a:rPr sz="2200" dirty="0">
                <a:latin typeface="Times New Roman" panose="02020603050405020304"/>
                <a:cs typeface="Times New Roman" panose="02020603050405020304"/>
              </a:rPr>
              <a:t>single</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drive</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type)</a:t>
            </a:r>
            <a:r>
              <a:rPr sz="2200" spc="5" dirty="0">
                <a:latin typeface="Times New Roman" panose="02020603050405020304"/>
                <a:cs typeface="Times New Roman" panose="02020603050405020304"/>
              </a:rPr>
              <a:t> or</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heterogeneous</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(containing</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mixed </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drive </a:t>
            </a:r>
            <a:r>
              <a:rPr sz="2200" dirty="0">
                <a:latin typeface="Times New Roman" panose="02020603050405020304"/>
                <a:cs typeface="Times New Roman" panose="02020603050405020304"/>
              </a:rPr>
              <a:t>types, </a:t>
            </a:r>
            <a:r>
              <a:rPr sz="2200" spc="5" dirty="0">
                <a:latin typeface="Times New Roman" panose="02020603050405020304"/>
                <a:cs typeface="Times New Roman" panose="02020603050405020304"/>
              </a:rPr>
              <a:t>such</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as</a:t>
            </a:r>
            <a:r>
              <a:rPr sz="2200" dirty="0">
                <a:latin typeface="Times New Roman" panose="02020603050405020304"/>
                <a:cs typeface="Times New Roman" panose="02020603050405020304"/>
              </a:rPr>
              <a:t> ﬂash, </a:t>
            </a:r>
            <a:r>
              <a:rPr sz="2200" spc="5" dirty="0">
                <a:latin typeface="Times New Roman" panose="02020603050405020304"/>
                <a:cs typeface="Times New Roman" panose="02020603050405020304"/>
              </a:rPr>
              <a:t>FC,</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SATA</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drives).</a:t>
            </a:r>
            <a:endParaRPr sz="2200">
              <a:latin typeface="Times New Roman" panose="02020603050405020304"/>
              <a:cs typeface="Times New Roman" panose="02020603050405020304"/>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9" y="937576"/>
            <a:ext cx="8124190" cy="2206625"/>
          </a:xfrm>
          <a:prstGeom prst="rect">
            <a:avLst/>
          </a:prstGeom>
        </p:spPr>
        <p:txBody>
          <a:bodyPr vert="horz" wrap="square" lIns="0" tIns="12700" rIns="0" bIns="0" rtlCol="0">
            <a:spAutoFit/>
          </a:bodyPr>
          <a:lstStyle/>
          <a:p>
            <a:pPr marL="316865" marR="213360" indent="-304800">
              <a:lnSpc>
                <a:spcPct val="100000"/>
              </a:lnSpc>
              <a:spcBef>
                <a:spcPts val="100"/>
              </a:spcBef>
              <a:buFont typeface="Arial MT"/>
              <a:buChar char="•"/>
              <a:tabLst>
                <a:tab pos="316865" algn="l"/>
                <a:tab pos="317500" algn="l"/>
              </a:tabLst>
            </a:pPr>
            <a:r>
              <a:rPr sz="2000" spc="-5" dirty="0">
                <a:latin typeface="Times New Roman" panose="02020603050405020304"/>
                <a:cs typeface="Times New Roman" panose="02020603050405020304"/>
              </a:rPr>
              <a:t>Virtual </a:t>
            </a:r>
            <a:r>
              <a:rPr sz="2000" dirty="0">
                <a:latin typeface="Times New Roman" panose="02020603050405020304"/>
                <a:cs typeface="Times New Roman" panose="02020603050405020304"/>
              </a:rPr>
              <a:t>provisioning </a:t>
            </a:r>
            <a:r>
              <a:rPr sz="2000" spc="-5" dirty="0">
                <a:latin typeface="Times New Roman" panose="02020603050405020304"/>
                <a:cs typeface="Times New Roman" panose="02020603050405020304"/>
              </a:rPr>
              <a:t>enables more efﬁcient allocation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storage to </a:t>
            </a:r>
            <a:r>
              <a:rPr sz="2000" dirty="0">
                <a:latin typeface="Times New Roman" panose="02020603050405020304"/>
                <a:cs typeface="Times New Roman" panose="02020603050405020304"/>
              </a:rPr>
              <a:t>hosts.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Virtual </a:t>
            </a:r>
            <a:r>
              <a:rPr sz="2000" dirty="0">
                <a:latin typeface="Times New Roman" panose="02020603050405020304"/>
                <a:cs typeface="Times New Roman" panose="02020603050405020304"/>
              </a:rPr>
              <a:t>provisioning </a:t>
            </a:r>
            <a:r>
              <a:rPr sz="2000" spc="-5" dirty="0">
                <a:latin typeface="Times New Roman" panose="02020603050405020304"/>
                <a:cs typeface="Times New Roman" panose="02020603050405020304"/>
              </a:rPr>
              <a:t>also enables </a:t>
            </a:r>
            <a:r>
              <a:rPr sz="2000" dirty="0">
                <a:latin typeface="Times New Roman" panose="02020603050405020304"/>
                <a:cs typeface="Times New Roman" panose="02020603050405020304"/>
              </a:rPr>
              <a:t>oversubscription, </a:t>
            </a:r>
            <a:r>
              <a:rPr sz="2000" spc="-5" dirty="0">
                <a:latin typeface="Times New Roman" panose="02020603050405020304"/>
                <a:cs typeface="Times New Roman" panose="02020603050405020304"/>
              </a:rPr>
              <a:t>where more capacity is </a:t>
            </a:r>
            <a:r>
              <a:rPr sz="2000" spc="-484" dirty="0">
                <a:latin typeface="Times New Roman" panose="02020603050405020304"/>
                <a:cs typeface="Times New Roman" panose="02020603050405020304"/>
              </a:rPr>
              <a:t> </a:t>
            </a:r>
            <a:r>
              <a:rPr sz="2000" dirty="0">
                <a:latin typeface="Times New Roman" panose="02020603050405020304"/>
                <a:cs typeface="Times New Roman" panose="02020603050405020304"/>
              </a:rPr>
              <a:t>presented</a:t>
            </a:r>
            <a:r>
              <a:rPr sz="2000" spc="-5" dirty="0">
                <a:latin typeface="Times New Roman" panose="02020603050405020304"/>
                <a:cs typeface="Times New Roman" panose="02020603050405020304"/>
              </a:rPr>
              <a:t> to</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hosts</a:t>
            </a:r>
            <a:r>
              <a:rPr sz="2000" spc="-5" dirty="0">
                <a:latin typeface="Times New Roman" panose="02020603050405020304"/>
                <a:cs typeface="Times New Roman" panose="02020603050405020304"/>
              </a:rPr>
              <a:t> than is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actually available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 </a:t>
            </a:r>
            <a:r>
              <a:rPr sz="2000" spc="-5"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 array.</a:t>
            </a:r>
            <a:endParaRPr sz="2000">
              <a:latin typeface="Times New Roman" panose="02020603050405020304"/>
              <a:cs typeface="Times New Roman" panose="02020603050405020304"/>
            </a:endParaRPr>
          </a:p>
          <a:p>
            <a:pPr marL="316865" marR="5080" indent="-304800">
              <a:lnSpc>
                <a:spcPct val="100000"/>
              </a:lnSpc>
              <a:spcBef>
                <a:spcPts val="405"/>
              </a:spcBef>
              <a:buFont typeface="Arial MT"/>
              <a:buChar char="•"/>
              <a:tabLst>
                <a:tab pos="316865" algn="l"/>
                <a:tab pos="317500" algn="l"/>
              </a:tabLst>
            </a:pPr>
            <a:r>
              <a:rPr sz="2000" spc="-5" dirty="0">
                <a:latin typeface="Times New Roman" panose="02020603050405020304"/>
                <a:cs typeface="Times New Roman" panose="02020603050405020304"/>
              </a:rPr>
              <a:t>Both shared </a:t>
            </a:r>
            <a:r>
              <a:rPr sz="2000" dirty="0">
                <a:latin typeface="Times New Roman" panose="02020603050405020304"/>
                <a:cs typeface="Times New Roman" panose="02020603050405020304"/>
              </a:rPr>
              <a:t>pool </a:t>
            </a:r>
            <a:r>
              <a:rPr sz="2000" spc="-5" dirty="0">
                <a:latin typeface="Times New Roman" panose="02020603050405020304"/>
                <a:cs typeface="Times New Roman" panose="02020603050405020304"/>
              </a:rPr>
              <a:t>and thin LUN 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expanded </a:t>
            </a:r>
            <a:r>
              <a:rPr sz="2000" dirty="0">
                <a:latin typeface="Times New Roman" panose="02020603050405020304"/>
                <a:cs typeface="Times New Roman" panose="02020603050405020304"/>
              </a:rPr>
              <a:t>non disruptively </a:t>
            </a:r>
            <a:r>
              <a:rPr sz="2000" spc="-5" dirty="0">
                <a:latin typeface="Times New Roman" panose="02020603050405020304"/>
                <a:cs typeface="Times New Roman" panose="02020603050405020304"/>
              </a:rPr>
              <a:t>as the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storage </a:t>
            </a:r>
            <a:r>
              <a:rPr sz="2000" dirty="0">
                <a:latin typeface="Times New Roman" panose="02020603050405020304"/>
                <a:cs typeface="Times New Roman" panose="02020603050405020304"/>
              </a:rPr>
              <a:t>requirements of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hosts grow. </a:t>
            </a:r>
            <a:r>
              <a:rPr sz="2000" spc="-5" dirty="0">
                <a:latin typeface="Times New Roman" panose="02020603050405020304"/>
                <a:cs typeface="Times New Roman" panose="02020603050405020304"/>
              </a:rPr>
              <a:t>Multiple shared </a:t>
            </a:r>
            <a:r>
              <a:rPr sz="2000" dirty="0">
                <a:latin typeface="Times New Roman" panose="02020603050405020304"/>
                <a:cs typeface="Times New Roman" panose="02020603050405020304"/>
              </a:rPr>
              <a:t>pools </a:t>
            </a:r>
            <a:r>
              <a:rPr sz="2000" spc="-5" dirty="0">
                <a:latin typeface="Times New Roman" panose="02020603050405020304"/>
                <a:cs typeface="Times New Roman" panose="02020603050405020304"/>
              </a:rPr>
              <a:t>can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created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within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storage array, and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shared </a:t>
            </a:r>
            <a:r>
              <a:rPr sz="2000" dirty="0">
                <a:latin typeface="Times New Roman" panose="02020603050405020304"/>
                <a:cs typeface="Times New Roman" panose="02020603050405020304"/>
              </a:rPr>
              <a:t>pool </a:t>
            </a:r>
            <a:r>
              <a:rPr sz="2000" spc="-5" dirty="0">
                <a:latin typeface="Times New Roman" panose="02020603050405020304"/>
                <a:cs typeface="Times New Roman" panose="02020603050405020304"/>
              </a:rPr>
              <a:t>may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shared </a:t>
            </a:r>
            <a:r>
              <a:rPr sz="2000"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multiple thin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LUNs.</a:t>
            </a:r>
            <a:endParaRPr sz="20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438400" y="3150717"/>
            <a:ext cx="3962399" cy="3458139"/>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958786"/>
            <a:ext cx="8248650" cy="4977130"/>
          </a:xfrm>
          <a:prstGeom prst="rect">
            <a:avLst/>
          </a:prstGeom>
        </p:spPr>
        <p:txBody>
          <a:bodyPr vert="horz" wrap="square" lIns="0" tIns="66675" rIns="0" bIns="0" rtlCol="0">
            <a:spAutoFit/>
          </a:bodyPr>
          <a:lstStyle/>
          <a:p>
            <a:pPr marL="12700" algn="just">
              <a:lnSpc>
                <a:spcPct val="100000"/>
              </a:lnSpc>
              <a:spcBef>
                <a:spcPts val="525"/>
              </a:spcBef>
            </a:pPr>
            <a:r>
              <a:rPr sz="2200" b="1" spc="-5" dirty="0">
                <a:latin typeface="Times New Roman" panose="02020603050405020304"/>
                <a:cs typeface="Times New Roman" panose="02020603050405020304"/>
              </a:rPr>
              <a:t>Comparison</a:t>
            </a:r>
            <a:r>
              <a:rPr sz="2200" b="1" spc="-2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between</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Virtual</a:t>
            </a:r>
            <a:r>
              <a:rPr sz="2200" b="1" spc="-1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and</a:t>
            </a:r>
            <a:r>
              <a:rPr sz="2200" b="1" spc="-10"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Traditional</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Storage</a:t>
            </a:r>
            <a:r>
              <a:rPr sz="2200" b="1" spc="-1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Provisioning</a:t>
            </a:r>
            <a:endParaRPr sz="2200">
              <a:latin typeface="Times New Roman" panose="02020603050405020304"/>
              <a:cs typeface="Times New Roman" panose="02020603050405020304"/>
            </a:endParaRPr>
          </a:p>
          <a:p>
            <a:pPr marL="355600" marR="7620" indent="-301625" algn="just">
              <a:lnSpc>
                <a:spcPct val="100000"/>
              </a:lnSpc>
              <a:spcBef>
                <a:spcPts val="435"/>
              </a:spcBef>
              <a:buFont typeface="Arial MT"/>
              <a:buChar char="•"/>
              <a:tabLst>
                <a:tab pos="355600" algn="l"/>
              </a:tabLst>
            </a:pPr>
            <a:r>
              <a:rPr sz="2200" spc="-5" dirty="0">
                <a:latin typeface="Times New Roman" panose="02020603050405020304"/>
                <a:cs typeface="Times New Roman" panose="02020603050405020304"/>
              </a:rPr>
              <a:t>Administrators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typically</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allocate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a:t>
            </a:r>
            <a:r>
              <a:rPr sz="2200" spc="545" dirty="0">
                <a:latin typeface="Times New Roman" panose="02020603050405020304"/>
                <a:cs typeface="Times New Roman" panose="02020603050405020304"/>
              </a:rPr>
              <a:t> </a:t>
            </a:r>
            <a:r>
              <a:rPr sz="2200" dirty="0">
                <a:latin typeface="Times New Roman" panose="02020603050405020304"/>
                <a:cs typeface="Times New Roman" panose="02020603050405020304"/>
              </a:rPr>
              <a:t>based</a:t>
            </a:r>
            <a:r>
              <a:rPr sz="2200" spc="555" dirty="0">
                <a:latin typeface="Times New Roman" panose="02020603050405020304"/>
                <a:cs typeface="Times New Roman" panose="02020603050405020304"/>
              </a:rPr>
              <a:t> </a:t>
            </a:r>
            <a:r>
              <a:rPr sz="2200" dirty="0">
                <a:latin typeface="Times New Roman" panose="02020603050405020304"/>
                <a:cs typeface="Times New Roman" panose="02020603050405020304"/>
              </a:rPr>
              <a:t>on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anticipated storage </a:t>
            </a:r>
            <a:r>
              <a:rPr sz="2200" dirty="0">
                <a:latin typeface="Times New Roman" panose="02020603050405020304"/>
                <a:cs typeface="Times New Roman" panose="02020603050405020304"/>
              </a:rPr>
              <a:t>requirements. </a:t>
            </a:r>
            <a:r>
              <a:rPr sz="2200" spc="-5" dirty="0">
                <a:latin typeface="Times New Roman" panose="02020603050405020304"/>
                <a:cs typeface="Times New Roman" panose="02020603050405020304"/>
              </a:rPr>
              <a:t>This </a:t>
            </a:r>
            <a:r>
              <a:rPr sz="2200" dirty="0">
                <a:latin typeface="Times New Roman" panose="02020603050405020304"/>
                <a:cs typeface="Times New Roman" panose="02020603050405020304"/>
              </a:rPr>
              <a:t>generally results </a:t>
            </a:r>
            <a:r>
              <a:rPr sz="2200" spc="-5" dirty="0">
                <a:latin typeface="Times New Roman" panose="02020603050405020304"/>
                <a:cs typeface="Times New Roman" panose="02020603050405020304"/>
              </a:rPr>
              <a:t>in the </a:t>
            </a:r>
            <a:r>
              <a:rPr sz="2200" dirty="0">
                <a:latin typeface="Times New Roman" panose="02020603050405020304"/>
                <a:cs typeface="Times New Roman" panose="02020603050405020304"/>
              </a:rPr>
              <a:t>over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provisioning of </a:t>
            </a:r>
            <a:r>
              <a:rPr sz="2200" spc="-5" dirty="0">
                <a:latin typeface="Times New Roman" panose="02020603050405020304"/>
                <a:cs typeface="Times New Roman" panose="02020603050405020304"/>
              </a:rPr>
              <a:t>storage capacity, which then leads to </a:t>
            </a:r>
            <a:r>
              <a:rPr sz="2200" dirty="0">
                <a:latin typeface="Times New Roman" panose="02020603050405020304"/>
                <a:cs typeface="Times New Roman" panose="02020603050405020304"/>
              </a:rPr>
              <a:t>higher </a:t>
            </a:r>
            <a:r>
              <a:rPr sz="2200" spc="-5" dirty="0">
                <a:latin typeface="Times New Roman" panose="02020603050405020304"/>
                <a:cs typeface="Times New Roman" panose="02020603050405020304"/>
              </a:rPr>
              <a:t>costs and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lower</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 </a:t>
            </a:r>
            <a:r>
              <a:rPr sz="2200" dirty="0">
                <a:latin typeface="Times New Roman" panose="02020603050405020304"/>
                <a:cs typeface="Times New Roman" panose="02020603050405020304"/>
              </a:rPr>
              <a:t>utilization.</a:t>
            </a:r>
            <a:endParaRPr sz="2200">
              <a:latin typeface="Times New Roman" panose="02020603050405020304"/>
              <a:cs typeface="Times New Roman" panose="02020603050405020304"/>
            </a:endParaRPr>
          </a:p>
          <a:p>
            <a:pPr marL="355600" marR="5080" indent="-301625" algn="just">
              <a:lnSpc>
                <a:spcPct val="100000"/>
              </a:lnSpc>
              <a:spcBef>
                <a:spcPts val="435"/>
              </a:spcBef>
              <a:buFont typeface="Arial MT"/>
              <a:buChar char="•"/>
              <a:tabLst>
                <a:tab pos="355600" algn="l"/>
              </a:tabLst>
            </a:pPr>
            <a:r>
              <a:rPr sz="2200" spc="-5" dirty="0">
                <a:latin typeface="Times New Roman" panose="02020603050405020304"/>
                <a:cs typeface="Times New Roman" panose="02020603050405020304"/>
              </a:rPr>
              <a:t>Administrators</a:t>
            </a:r>
            <a:r>
              <a:rPr sz="2200" dirty="0">
                <a:latin typeface="Times New Roman" panose="02020603050405020304"/>
                <a:cs typeface="Times New Roman" panose="02020603050405020304"/>
              </a:rPr>
              <a:t> often</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over-provision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application</a:t>
            </a:r>
            <a:r>
              <a:rPr sz="2200" dirty="0">
                <a:latin typeface="Times New Roman" panose="02020603050405020304"/>
                <a:cs typeface="Times New Roman" panose="02020603050405020304"/>
              </a:rPr>
              <a:t> for </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various reasons, </a:t>
            </a:r>
            <a:r>
              <a:rPr sz="2200" spc="-5" dirty="0">
                <a:latin typeface="Times New Roman" panose="02020603050405020304"/>
                <a:cs typeface="Times New Roman" panose="02020603050405020304"/>
              </a:rPr>
              <a:t>such as, to avoid </a:t>
            </a:r>
            <a:r>
              <a:rPr sz="2200" dirty="0">
                <a:latin typeface="Times New Roman" panose="02020603050405020304"/>
                <a:cs typeface="Times New Roman" panose="02020603050405020304"/>
              </a:rPr>
              <a:t>frequent provisioning of </a:t>
            </a:r>
            <a:r>
              <a:rPr sz="2200" spc="-5" dirty="0">
                <a:latin typeface="Times New Roman" panose="02020603050405020304"/>
                <a:cs typeface="Times New Roman" panose="02020603050405020304"/>
              </a:rPr>
              <a:t>storage if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LUN capacity is exhausted, and to </a:t>
            </a:r>
            <a:r>
              <a:rPr sz="2200" dirty="0">
                <a:latin typeface="Times New Roman" panose="02020603050405020304"/>
                <a:cs typeface="Times New Roman" panose="02020603050405020304"/>
              </a:rPr>
              <a:t>reduce disruption </a:t>
            </a:r>
            <a:r>
              <a:rPr sz="2200" spc="-5" dirty="0">
                <a:latin typeface="Times New Roman" panose="02020603050405020304"/>
                <a:cs typeface="Times New Roman" panose="02020603050405020304"/>
              </a:rPr>
              <a:t>to application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availability.</a:t>
            </a:r>
            <a:endParaRPr sz="2200">
              <a:latin typeface="Times New Roman" panose="02020603050405020304"/>
              <a:cs typeface="Times New Roman" panose="02020603050405020304"/>
            </a:endParaRPr>
          </a:p>
          <a:p>
            <a:pPr marL="355600" marR="6985" indent="-301625" algn="just">
              <a:lnSpc>
                <a:spcPct val="100000"/>
              </a:lnSpc>
              <a:spcBef>
                <a:spcPts val="425"/>
              </a:spcBef>
              <a:buFont typeface="Arial MT"/>
              <a:buChar char="•"/>
              <a:tabLst>
                <a:tab pos="355600" algn="l"/>
              </a:tabLst>
            </a:pPr>
            <a:r>
              <a:rPr sz="2200" spc="-5" dirty="0">
                <a:latin typeface="Times New Roman" panose="02020603050405020304"/>
                <a:cs typeface="Times New Roman" panose="02020603050405020304"/>
              </a:rPr>
              <a:t>Over</a:t>
            </a:r>
            <a:r>
              <a:rPr sz="2200" dirty="0">
                <a:latin typeface="Times New Roman" panose="02020603050405020304"/>
                <a:cs typeface="Times New Roman" panose="02020603050405020304"/>
              </a:rPr>
              <a:t> provisioning</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often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leads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additional</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acquisition</a:t>
            </a:r>
            <a:r>
              <a:rPr sz="2200" spc="-1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 </a:t>
            </a:r>
            <a:r>
              <a:rPr sz="2200" dirty="0">
                <a:latin typeface="Times New Roman" panose="02020603050405020304"/>
                <a:cs typeface="Times New Roman" panose="02020603050405020304"/>
              </a:rPr>
              <a:t>operational </a:t>
            </a:r>
            <a:r>
              <a:rPr sz="2200" spc="-5" dirty="0">
                <a:latin typeface="Times New Roman" panose="02020603050405020304"/>
                <a:cs typeface="Times New Roman" panose="02020603050405020304"/>
              </a:rPr>
              <a:t>costs.</a:t>
            </a:r>
            <a:endParaRPr sz="2200">
              <a:latin typeface="Times New Roman" panose="02020603050405020304"/>
              <a:cs typeface="Times New Roman" panose="02020603050405020304"/>
            </a:endParaRPr>
          </a:p>
          <a:p>
            <a:pPr marL="355600" marR="8890" indent="-301625" algn="just">
              <a:lnSpc>
                <a:spcPct val="100000"/>
              </a:lnSpc>
              <a:spcBef>
                <a:spcPts val="430"/>
              </a:spcBef>
              <a:buFont typeface="Arial MT"/>
              <a:buChar char="•"/>
              <a:tabLst>
                <a:tab pos="355600" algn="l"/>
              </a:tabLst>
            </a:pPr>
            <a:r>
              <a:rPr sz="2200" spc="-5" dirty="0">
                <a:latin typeface="Times New Roman" panose="02020603050405020304"/>
                <a:cs typeface="Times New Roman" panose="02020603050405020304"/>
              </a:rPr>
              <a:t>Virtual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addresses these challenges. Virtual </a:t>
            </a:r>
            <a:r>
              <a:rPr sz="2200" dirty="0">
                <a:latin typeface="Times New Roman" panose="02020603050405020304"/>
                <a:cs typeface="Times New Roman" panose="02020603050405020304"/>
              </a:rPr>
              <a:t>provisioning </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improves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capacity</a:t>
            </a:r>
            <a:r>
              <a:rPr sz="2200" dirty="0">
                <a:latin typeface="Times New Roman" panose="02020603050405020304"/>
                <a:cs typeface="Times New Roman" panose="02020603050405020304"/>
              </a:rPr>
              <a:t> utilization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simpliﬁes</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storage </a:t>
            </a:r>
            <a:r>
              <a:rPr sz="2200" spc="-53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management.</a:t>
            </a:r>
            <a:endParaRPr sz="2200">
              <a:latin typeface="Times New Roman" panose="02020603050405020304"/>
              <a:cs typeface="Times New Roman" panose="02020603050405020304"/>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164077"/>
            <a:ext cx="8017509" cy="2336165"/>
          </a:xfrm>
          <a:prstGeom prst="rect">
            <a:avLst/>
          </a:prstGeom>
        </p:spPr>
        <p:txBody>
          <a:bodyPr vert="horz" wrap="square" lIns="0" tIns="75565" rIns="0" bIns="0" rtlCol="0">
            <a:spAutoFit/>
          </a:bodyPr>
          <a:lstStyle/>
          <a:p>
            <a:pPr marL="12700">
              <a:lnSpc>
                <a:spcPct val="100000"/>
              </a:lnSpc>
              <a:spcBef>
                <a:spcPts val="595"/>
              </a:spcBef>
            </a:pPr>
            <a:r>
              <a:rPr sz="2400" b="1" spc="-5" dirty="0">
                <a:latin typeface="Times New Roman" panose="02020603050405020304"/>
                <a:cs typeface="Times New Roman" panose="02020603050405020304"/>
              </a:rPr>
              <a:t>LUN</a:t>
            </a:r>
            <a:r>
              <a:rPr sz="2400" b="1" spc="-5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Masking</a:t>
            </a:r>
            <a:endParaRPr sz="2400">
              <a:latin typeface="Times New Roman" panose="02020603050405020304"/>
              <a:cs typeface="Times New Roman" panose="02020603050405020304"/>
            </a:endParaRPr>
          </a:p>
          <a:p>
            <a:pPr marL="355600" marR="5080" indent="-297815">
              <a:lnSpc>
                <a:spcPct val="99000"/>
              </a:lnSpc>
              <a:spcBef>
                <a:spcPts val="515"/>
              </a:spcBef>
              <a:buFont typeface="Arial MT"/>
              <a:buChar char="•"/>
              <a:tabLst>
                <a:tab pos="354965" algn="l"/>
                <a:tab pos="355600" algn="l"/>
              </a:tabLst>
            </a:pPr>
            <a:r>
              <a:rPr sz="2400" spc="-5" dirty="0">
                <a:latin typeface="Times New Roman" panose="02020603050405020304"/>
                <a:cs typeface="Times New Roman" panose="02020603050405020304"/>
              </a:rPr>
              <a:t>LUN masking is </a:t>
            </a:r>
            <a:r>
              <a:rPr sz="2400" dirty="0">
                <a:latin typeface="Times New Roman" panose="02020603050405020304"/>
                <a:cs typeface="Times New Roman" panose="02020603050405020304"/>
              </a:rPr>
              <a:t>a process </a:t>
            </a:r>
            <a:r>
              <a:rPr sz="2400" spc="-5" dirty="0">
                <a:latin typeface="Times New Roman" panose="02020603050405020304"/>
                <a:cs typeface="Times New Roman" panose="02020603050405020304"/>
              </a:rPr>
              <a:t>that </a:t>
            </a:r>
            <a:r>
              <a:rPr sz="2400" dirty="0">
                <a:latin typeface="Times New Roman" panose="02020603050405020304"/>
                <a:cs typeface="Times New Roman" panose="02020603050405020304"/>
              </a:rPr>
              <a:t>provides data </a:t>
            </a:r>
            <a:r>
              <a:rPr sz="2400" spc="-5" dirty="0">
                <a:latin typeface="Times New Roman" panose="02020603050405020304"/>
                <a:cs typeface="Times New Roman" panose="02020603050405020304"/>
              </a:rPr>
              <a:t>access control </a:t>
            </a:r>
            <a:r>
              <a:rPr sz="2400" dirty="0">
                <a:latin typeface="Times New Roman" panose="02020603050405020304"/>
                <a:cs typeface="Times New Roman" panose="02020603050405020304"/>
              </a:rPr>
              <a:t>by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deﬁning </a:t>
            </a:r>
            <a:r>
              <a:rPr sz="2400" spc="-5" dirty="0">
                <a:latin typeface="Times New Roman" panose="02020603050405020304"/>
                <a:cs typeface="Times New Roman" panose="02020603050405020304"/>
              </a:rPr>
              <a:t>which LUNs </a:t>
            </a:r>
            <a:r>
              <a:rPr sz="2400" dirty="0">
                <a:latin typeface="Times New Roman" panose="02020603050405020304"/>
                <a:cs typeface="Times New Roman" panose="02020603050405020304"/>
              </a:rPr>
              <a:t>a host </a:t>
            </a:r>
            <a:r>
              <a:rPr sz="2400" spc="-5" dirty="0">
                <a:latin typeface="Times New Roman" panose="02020603050405020304"/>
                <a:cs typeface="Times New Roman" panose="02020603050405020304"/>
              </a:rPr>
              <a:t>can access. The LUN masking </a:t>
            </a:r>
            <a:r>
              <a:rPr sz="2400" dirty="0">
                <a:latin typeface="Times New Roman" panose="02020603050405020304"/>
                <a:cs typeface="Times New Roman" panose="02020603050405020304"/>
              </a:rPr>
              <a:t> function </a:t>
            </a:r>
            <a:r>
              <a:rPr sz="2400" spc="-5" dirty="0">
                <a:latin typeface="Times New Roman" panose="02020603050405020304"/>
                <a:cs typeface="Times New Roman" panose="02020603050405020304"/>
              </a:rPr>
              <a:t>is implemented </a:t>
            </a:r>
            <a:r>
              <a:rPr sz="2400" dirty="0">
                <a:latin typeface="Times New Roman" panose="02020603050405020304"/>
                <a:cs typeface="Times New Roman" panose="02020603050405020304"/>
              </a:rPr>
              <a:t>on </a:t>
            </a:r>
            <a:r>
              <a:rPr sz="2400" spc="-5" dirty="0">
                <a:latin typeface="Times New Roman" panose="02020603050405020304"/>
                <a:cs typeface="Times New Roman" panose="02020603050405020304"/>
              </a:rPr>
              <a:t>the storage array. This ensures that </a:t>
            </a:r>
            <a:r>
              <a:rPr sz="2400" spc="-590" dirty="0">
                <a:latin typeface="Times New Roman" panose="02020603050405020304"/>
                <a:cs typeface="Times New Roman" panose="02020603050405020304"/>
              </a:rPr>
              <a:t> </a:t>
            </a:r>
            <a:r>
              <a:rPr sz="2400" dirty="0">
                <a:latin typeface="Times New Roman" panose="02020603050405020304"/>
                <a:cs typeface="Times New Roman" panose="02020603050405020304"/>
              </a:rPr>
              <a:t>volume </a:t>
            </a:r>
            <a:r>
              <a:rPr sz="2400" spc="-5" dirty="0">
                <a:latin typeface="Times New Roman" panose="02020603050405020304"/>
                <a:cs typeface="Times New Roman" panose="02020603050405020304"/>
              </a:rPr>
              <a:t>access </a:t>
            </a:r>
            <a:r>
              <a:rPr sz="2400" dirty="0">
                <a:latin typeface="Times New Roman" panose="02020603050405020304"/>
                <a:cs typeface="Times New Roman" panose="02020603050405020304"/>
              </a:rPr>
              <a:t>by hosts </a:t>
            </a:r>
            <a:r>
              <a:rPr sz="2400" spc="-5" dirty="0">
                <a:latin typeface="Times New Roman" panose="02020603050405020304"/>
                <a:cs typeface="Times New Roman" panose="02020603050405020304"/>
              </a:rPr>
              <a:t>is controlled appropriately, </a:t>
            </a:r>
            <a:r>
              <a:rPr sz="2400" dirty="0">
                <a:latin typeface="Times New Roman" panose="02020603050405020304"/>
                <a:cs typeface="Times New Roman" panose="02020603050405020304"/>
              </a:rPr>
              <a:t>preventing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unauthorized</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or</a:t>
            </a:r>
            <a:r>
              <a:rPr sz="2400" spc="-5" dirty="0">
                <a:latin typeface="Times New Roman" panose="02020603050405020304"/>
                <a:cs typeface="Times New Roman" panose="02020603050405020304"/>
              </a:rPr>
              <a:t> accidental</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use</a:t>
            </a:r>
            <a:r>
              <a:rPr sz="2400" spc="-5" dirty="0">
                <a:latin typeface="Times New Roman" panose="02020603050405020304"/>
                <a:cs typeface="Times New Roman" panose="02020603050405020304"/>
              </a:rPr>
              <a:t> in</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shared</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environment.</a:t>
            </a:r>
            <a:endParaRPr sz="24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1981200" y="762000"/>
            <a:ext cx="4924424" cy="25622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59472</Words>
  <Application>WPS Presentation</Application>
  <PresentationFormat>On-screen Show (4:3)</PresentationFormat>
  <Paragraphs>624</Paragraphs>
  <Slides>110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110</vt:i4>
      </vt:variant>
    </vt:vector>
  </HeadingPairs>
  <TitlesOfParts>
    <vt:vector size="124" baseType="lpstr">
      <vt:lpstr>Arial</vt:lpstr>
      <vt:lpstr>SimSun</vt:lpstr>
      <vt:lpstr>Wingdings</vt:lpstr>
      <vt:lpstr>Times New Roman</vt:lpstr>
      <vt:lpstr>Arial MT</vt:lpstr>
      <vt:lpstr>Arial</vt:lpstr>
      <vt:lpstr>MS UI Gothic</vt:lpstr>
      <vt:lpstr>Microsoft YaHei</vt:lpstr>
      <vt:lpstr>Arial Unicode MS</vt:lpstr>
      <vt:lpstr>Calibri</vt:lpstr>
      <vt:lpstr>Tahoma</vt:lpstr>
      <vt:lpstr>Calibri</vt:lpstr>
      <vt:lpstr>Yu Gothic UI</vt:lpstr>
      <vt:lpstr>Office Theme</vt:lpstr>
      <vt:lpstr>CHENNAI.</vt:lpstr>
      <vt:lpstr>UNIT – I</vt:lpstr>
      <vt:lpstr>Introduction to Information Storage  Management</vt:lpstr>
      <vt:lpstr>PowerPoint 演示文稿</vt:lpstr>
      <vt:lpstr>PowerPoint 演示文稿</vt:lpstr>
      <vt:lpstr>PowerPoint 演示文稿</vt:lpstr>
      <vt:lpstr>Types of Data</vt:lpstr>
      <vt:lpstr>PowerPoint 演示文稿</vt:lpstr>
      <vt:lpstr>Evolution of Storage Technology and  Architecture</vt:lpstr>
      <vt:lpstr>PowerPoint 演示文稿</vt:lpstr>
      <vt:lpstr>PowerPoint 演示文稿</vt:lpstr>
      <vt:lpstr>Data Center Infrastructure</vt:lpstr>
      <vt:lpstr>PowerPoint 演示文稿</vt:lpstr>
      <vt:lpstr>PowerPoint 演示文稿</vt:lpstr>
      <vt:lpstr>PowerPoint 演示文稿</vt:lpstr>
      <vt:lpstr>PowerPoint 演示文稿</vt:lpstr>
      <vt:lpstr>PowerPoint 演示文稿</vt:lpstr>
      <vt:lpstr>PowerPoint 演示文稿</vt:lpstr>
      <vt:lpstr>Cloud Computing</vt:lpstr>
      <vt:lpstr>Characteristics of Cloud Computing</vt:lpstr>
      <vt:lpstr>Cloud Computing provides mainly three types of service models. such as</vt:lpstr>
      <vt:lpstr>PowerPoint 演示文稿</vt:lpstr>
      <vt:lpstr>Private Cloud</vt:lpstr>
      <vt:lpstr>Private Cloud</vt:lpstr>
      <vt:lpstr>Public Cloud</vt:lpstr>
      <vt:lpstr>Community Cloud</vt:lpstr>
      <vt:lpstr>Hybrid Cloud</vt:lpstr>
      <vt:lpstr>PowerPoint 演示文稿</vt:lpstr>
      <vt:lpstr>Benefits and challenges of cloud computing</vt:lpstr>
      <vt:lpstr>PowerPoint 演示文稿</vt:lpstr>
      <vt:lpstr>PowerPoint 演示文稿</vt:lpstr>
      <vt:lpstr>Challenges for Providers</vt:lpstr>
      <vt:lpstr>PowerPoint 演示文稿</vt:lpstr>
      <vt:lpstr>PowerPoint 演示文稿</vt:lpstr>
      <vt:lpstr>Virtualization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Types of	Virtualization</vt:lpstr>
      <vt:lpstr>PowerPoint 演示文稿</vt:lpstr>
      <vt:lpstr>Hardware Virtualization.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Key Challenges in Managing Information</vt:lpstr>
      <vt:lpstr>Data Center Environment: Application</vt:lpstr>
      <vt:lpstr>PowerPoint 演示文稿</vt:lpstr>
      <vt:lpstr>Database Management System (DBMS)</vt:lpstr>
      <vt:lpstr>Applications</vt:lpstr>
      <vt:lpstr>Host : Connectivity, Storage</vt:lpstr>
      <vt:lpstr>PowerPoint 演示文稿</vt:lpstr>
      <vt:lpstr>Physical components of connectivity</vt:lpstr>
      <vt:lpstr>PowerPoint 演示文稿</vt:lpstr>
      <vt:lpstr>Disk Drive Components</vt:lpstr>
      <vt:lpstr>PowerPoint 演示文稿</vt:lpstr>
      <vt:lpstr>Platter</vt:lpstr>
      <vt:lpstr>Spindle</vt:lpstr>
      <vt:lpstr>PowerPoint 演示文稿</vt:lpstr>
      <vt:lpstr>Actuator Arm Assembly</vt:lpstr>
      <vt:lpstr>Drive Controller Board</vt:lpstr>
      <vt:lpstr>PowerPoint 演示文稿</vt:lpstr>
      <vt:lpstr>PowerPoint 演示文稿</vt:lpstr>
      <vt:lpstr>PowerPoint 演示文稿</vt:lpstr>
      <vt:lpstr>PowerPoint 演示文稿</vt:lpstr>
      <vt:lpstr>Disk Drive Performance</vt:lpstr>
      <vt:lpstr>PowerPoint 演示文稿</vt:lpstr>
      <vt:lpstr>PowerPoint 演示文稿</vt:lpstr>
      <vt:lpstr>External transfer rate is the rate at which data can be moved through  the interface to the HBA. External transfer rate is generally the  advertised speed of the interface, such as 133 MB/s for ATA.</vt:lpstr>
      <vt:lpstr>Intelligent Storage Systems</vt:lpstr>
      <vt:lpstr>PowerPoint 演示文稿</vt:lpstr>
      <vt:lpstr>Components of an Intelligent Storage System</vt:lpstr>
      <vt:lpstr>PowerPoint 演示文稿</vt:lpstr>
      <vt:lpstr>Cache</vt:lpstr>
      <vt:lpstr>PowerPoint 演示文稿</vt:lpstr>
      <vt:lpstr>PowerPoint 演示文稿</vt:lpstr>
      <vt:lpstr>PowerPoint 演示文稿</vt:lpstr>
      <vt:lpstr>PowerPoint 演示文稿</vt:lpstr>
      <vt:lpstr>PowerPoint 演示文稿</vt:lpstr>
      <vt:lpstr>Cache Management</vt:lpstr>
      <vt:lpstr>Most Recently Used (MRU):</vt:lpstr>
      <vt:lpstr>PowerPoint 演示文稿</vt:lpstr>
      <vt:lpstr>Storage Provisioning</vt:lpstr>
      <vt:lpstr>PowerPoint 演示文稿</vt:lpstr>
      <vt:lpstr>PowerPoint 演示文稿</vt:lpstr>
      <vt:lpstr>PowerPoint 演示文稿</vt:lpstr>
      <vt:lpstr>PowerPoint 演示文稿</vt:lpstr>
      <vt:lpstr>Virtual Storage Provisioning</vt:lpstr>
      <vt:lpstr>PowerPoint 演示文稿</vt:lpstr>
      <vt:lpstr>PowerPoint 演示文稿</vt:lpstr>
      <vt:lpstr>PowerPoint 演示文稿</vt:lpstr>
      <vt:lpstr>Types of Intelligent Storage Systems</vt:lpstr>
      <vt:lpstr>PowerPoint 演示文稿</vt:lpstr>
      <vt:lpstr>Midrange Storage Systems</vt:lpstr>
      <vt:lpstr>PowerPoint 演示文稿</vt:lpstr>
      <vt:lpstr>Creation of Virtual storage machine,</vt:lpstr>
      <vt:lpstr>Procedure</vt:lpstr>
      <vt:lpstr>–	R700: VSP</vt:lpstr>
      <vt:lpstr>PowerPoint 演示文稿</vt:lpstr>
      <vt:lpstr>Navigation of storage system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CHENNAI.</dc:title>
  <dc:creator/>
  <cp:lastModifiedBy>rs423</cp:lastModifiedBy>
  <cp:revision>2</cp:revision>
  <dcterms:created xsi:type="dcterms:W3CDTF">2023-02-19T14:17:17Z</dcterms:created>
  <dcterms:modified xsi:type="dcterms:W3CDTF">2023-02-19T14:18:57Z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8A1D1473AEF94B009DE83082799D68ED</vt:lpwstr>
  </property>
  <property fmtid="{D5CDD505-2E9C-101B-9397-08002B2CF9AE}" pid="4" name="KSOProductBuildVer">
    <vt:lpwstr>1033-11.2.0.11440</vt:lpwstr>
  </property>
</Properties>
</file>