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15"/>
  </p:notesMasterIdLst>
  <p:sldIdLst>
    <p:sldId id="256" r:id="rId2"/>
    <p:sldId id="257" r:id="rId3"/>
    <p:sldId id="263" r:id="rId4"/>
    <p:sldId id="258" r:id="rId5"/>
    <p:sldId id="260" r:id="rId6"/>
    <p:sldId id="259"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56807F-80B2-434A-9236-083ED17F19A3}">
          <p14:sldIdLst>
            <p14:sldId id="256"/>
            <p14:sldId id="257"/>
            <p14:sldId id="263"/>
            <p14:sldId id="258"/>
            <p14:sldId id="260"/>
            <p14:sldId id="259"/>
            <p14:sldId id="264"/>
            <p14:sldId id="265"/>
            <p14:sldId id="266"/>
            <p14:sldId id="267"/>
            <p14:sldId id="268"/>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2D974-925A-4CC1-A146-55ED1743497E}"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C54D3-6789-45D3-AC29-887897271358}" type="slidenum">
              <a:rPr lang="en-US" smtClean="0"/>
              <a:t>‹#›</a:t>
            </a:fld>
            <a:endParaRPr lang="en-US"/>
          </a:p>
        </p:txBody>
      </p:sp>
    </p:spTree>
    <p:extLst>
      <p:ext uri="{BB962C8B-B14F-4D97-AF65-F5344CB8AC3E}">
        <p14:creationId xmlns:p14="http://schemas.microsoft.com/office/powerpoint/2010/main" val="2938178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570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83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0361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14974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2055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4009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432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3095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531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2801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947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466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973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41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726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611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722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7/10/2024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843603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hyperlink" Target="mailto:sahilmalek2378@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B36-12D1-EB2A-95F5-019B73EBEA77}"/>
              </a:ext>
            </a:extLst>
          </p:cNvPr>
          <p:cNvSpPr>
            <a:spLocks noGrp="1"/>
          </p:cNvSpPr>
          <p:nvPr>
            <p:ph type="ctrTitle"/>
          </p:nvPr>
        </p:nvSpPr>
        <p:spPr>
          <a:xfrm>
            <a:off x="1262743" y="802298"/>
            <a:ext cx="10428514" cy="2541431"/>
          </a:xfrm>
        </p:spPr>
        <p:txBody>
          <a:bodyPr/>
          <a:lstStyle/>
          <a:p>
            <a:pPr algn="ctr"/>
            <a:r>
              <a:rPr lang="en-GB" dirty="0"/>
              <a:t>Insurance CLAIM PREDICTION</a:t>
            </a:r>
            <a:endParaRPr lang="en-US" dirty="0"/>
          </a:p>
        </p:txBody>
      </p:sp>
      <p:sp>
        <p:nvSpPr>
          <p:cNvPr id="3" name="Subtitle 2">
            <a:extLst>
              <a:ext uri="{FF2B5EF4-FFF2-40B4-BE49-F238E27FC236}">
                <a16:creationId xmlns:a16="http://schemas.microsoft.com/office/drawing/2014/main" id="{65A47BE6-B491-5655-C579-DF2F25465FFF}"/>
              </a:ext>
            </a:extLst>
          </p:cNvPr>
          <p:cNvSpPr>
            <a:spLocks noGrp="1"/>
          </p:cNvSpPr>
          <p:nvPr>
            <p:ph type="subTitle" idx="1"/>
          </p:nvPr>
        </p:nvSpPr>
        <p:spPr>
          <a:xfrm>
            <a:off x="2417780" y="3531204"/>
            <a:ext cx="8637072" cy="1233836"/>
          </a:xfrm>
        </p:spPr>
        <p:txBody>
          <a:bodyPr>
            <a:noAutofit/>
          </a:bodyPr>
          <a:lstStyle/>
          <a:p>
            <a:pPr algn="ctr"/>
            <a:r>
              <a:rPr lang="en-GB" sz="4400" dirty="0"/>
              <a:t>PRESENTED BY SAHIL MALEK</a:t>
            </a:r>
            <a:endParaRPr lang="en-US" sz="4400" dirty="0"/>
          </a:p>
        </p:txBody>
      </p:sp>
    </p:spTree>
    <p:extLst>
      <p:ext uri="{BB962C8B-B14F-4D97-AF65-F5344CB8AC3E}">
        <p14:creationId xmlns:p14="http://schemas.microsoft.com/office/powerpoint/2010/main" val="101481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882B0-2025-830F-8E3E-57C18FCEE34F}"/>
              </a:ext>
            </a:extLst>
          </p:cNvPr>
          <p:cNvSpPr>
            <a:spLocks noGrp="1"/>
          </p:cNvSpPr>
          <p:nvPr>
            <p:ph type="title"/>
          </p:nvPr>
        </p:nvSpPr>
        <p:spPr>
          <a:xfrm>
            <a:off x="913795" y="609601"/>
            <a:ext cx="10353761" cy="731520"/>
          </a:xfrm>
        </p:spPr>
        <p:txBody>
          <a:bodyPr>
            <a:normAutofit fontScale="90000"/>
          </a:bodyPr>
          <a:lstStyle/>
          <a:p>
            <a:r>
              <a:rPr lang="en-IN" dirty="0"/>
              <a:t>Eda with charts and plots</a:t>
            </a:r>
            <a:br>
              <a:rPr lang="en-IN" dirty="0"/>
            </a:br>
            <a:r>
              <a:rPr lang="en-IN" dirty="0"/>
              <a:t>(Heat map)</a:t>
            </a:r>
            <a:endParaRPr lang="en-US" dirty="0"/>
          </a:p>
        </p:txBody>
      </p:sp>
      <p:pic>
        <p:nvPicPr>
          <p:cNvPr id="5" name="Content Placeholder 4">
            <a:extLst>
              <a:ext uri="{FF2B5EF4-FFF2-40B4-BE49-F238E27FC236}">
                <a16:creationId xmlns:a16="http://schemas.microsoft.com/office/drawing/2014/main" id="{77103509-CE59-F164-B431-9EE780216484}"/>
              </a:ext>
            </a:extLst>
          </p:cNvPr>
          <p:cNvPicPr>
            <a:picLocks noGrp="1" noChangeAspect="1"/>
          </p:cNvPicPr>
          <p:nvPr>
            <p:ph idx="1"/>
          </p:nvPr>
        </p:nvPicPr>
        <p:blipFill>
          <a:blip r:embed="rId2"/>
          <a:stretch>
            <a:fillRect/>
          </a:stretch>
        </p:blipFill>
        <p:spPr>
          <a:xfrm>
            <a:off x="1270000" y="1709418"/>
            <a:ext cx="9591040" cy="4843781"/>
          </a:xfrm>
        </p:spPr>
      </p:pic>
    </p:spTree>
    <p:extLst>
      <p:ext uri="{BB962C8B-B14F-4D97-AF65-F5344CB8AC3E}">
        <p14:creationId xmlns:p14="http://schemas.microsoft.com/office/powerpoint/2010/main" val="388043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8528-A69C-7A55-3139-79B8E6793474}"/>
              </a:ext>
            </a:extLst>
          </p:cNvPr>
          <p:cNvSpPr>
            <a:spLocks noGrp="1"/>
          </p:cNvSpPr>
          <p:nvPr>
            <p:ph type="title"/>
          </p:nvPr>
        </p:nvSpPr>
        <p:spPr/>
        <p:txBody>
          <a:bodyPr/>
          <a:lstStyle/>
          <a:p>
            <a:r>
              <a:rPr lang="en-US" dirty="0"/>
              <a:t>Model development implementation and testing</a:t>
            </a:r>
          </a:p>
        </p:txBody>
      </p:sp>
      <p:sp>
        <p:nvSpPr>
          <p:cNvPr id="3" name="Content Placeholder 2">
            <a:extLst>
              <a:ext uri="{FF2B5EF4-FFF2-40B4-BE49-F238E27FC236}">
                <a16:creationId xmlns:a16="http://schemas.microsoft.com/office/drawing/2014/main" id="{A4D33EF5-DF0A-D122-9835-CEAD459267B3}"/>
              </a:ext>
            </a:extLst>
          </p:cNvPr>
          <p:cNvSpPr>
            <a:spLocks noGrp="1"/>
          </p:cNvSpPr>
          <p:nvPr>
            <p:ph idx="1"/>
          </p:nvPr>
        </p:nvSpPr>
        <p:spPr/>
        <p:txBody>
          <a:bodyPr/>
          <a:lstStyle/>
          <a:p>
            <a:pPr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dirty="0">
                <a:effectLst/>
                <a:latin typeface="Times New Roman" panose="02020603050405020304" pitchFamily="18" charset="0"/>
                <a:ea typeface="Times New Roman" panose="02020603050405020304" pitchFamily="18" charset="0"/>
              </a:rPr>
              <a:t>Decision Tree Classifier:   </a:t>
            </a:r>
            <a:endParaRPr lang="en-IN" sz="2000" dirty="0">
              <a:effectLst/>
              <a:latin typeface="Times New Roman" panose="02020603050405020304" pitchFamily="18" charset="0"/>
              <a:ea typeface="Times New Roman" panose="02020603050405020304" pitchFamily="18" charset="0"/>
            </a:endParaRPr>
          </a:p>
          <a:p>
            <a:pPr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rPr>
              <a:t> Accuracy: 0.98, Precision: 0.99 , Recall: 0.98, F1 Score: 0.99</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dirty="0">
                <a:effectLst/>
                <a:latin typeface="Times New Roman" panose="02020603050405020304" pitchFamily="18" charset="0"/>
                <a:ea typeface="Times New Roman" panose="02020603050405020304" pitchFamily="18" charset="0"/>
              </a:rPr>
              <a:t>Linear Regression:</a:t>
            </a:r>
            <a:endParaRPr lang="en-IN" sz="2000" dirty="0">
              <a:effectLst/>
              <a:latin typeface="Times New Roman" panose="02020603050405020304" pitchFamily="18"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rPr>
              <a:t> MSE for linear regression : 0.14  R2 Score :0.41</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effectLst/>
                <a:latin typeface="Times New Roman" panose="02020603050405020304" pitchFamily="18" charset="0"/>
                <a:ea typeface="Times New Roman" panose="02020603050405020304" pitchFamily="18" charset="0"/>
              </a:rPr>
              <a:t>Support Vector Machine</a:t>
            </a:r>
            <a:r>
              <a:rPr lang="en-IN" sz="2000" b="1"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rPr>
              <a:t> MSE : 0.28  R2 Score : -0.15</a:t>
            </a:r>
          </a:p>
          <a:p>
            <a:endParaRPr lang="en-US" dirty="0"/>
          </a:p>
        </p:txBody>
      </p:sp>
    </p:spTree>
    <p:extLst>
      <p:ext uri="{BB962C8B-B14F-4D97-AF65-F5344CB8AC3E}">
        <p14:creationId xmlns:p14="http://schemas.microsoft.com/office/powerpoint/2010/main" val="62172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29E8-AB7B-94F6-B322-377F079E8878}"/>
              </a:ext>
            </a:extLst>
          </p:cNvPr>
          <p:cNvSpPr>
            <a:spLocks noGrp="1"/>
          </p:cNvSpPr>
          <p:nvPr>
            <p:ph type="title"/>
          </p:nvPr>
        </p:nvSpPr>
        <p:spPr>
          <a:xfrm>
            <a:off x="913795" y="609600"/>
            <a:ext cx="10353761" cy="3180080"/>
          </a:xfrm>
        </p:spPr>
        <p:txBody>
          <a:bodyPr/>
          <a:lstStyle/>
          <a:p>
            <a:r>
              <a:rPr lang="en-US" dirty="0">
                <a:ln w="28575">
                  <a:noFill/>
                  <a:prstDash val="solid"/>
                </a:ln>
                <a:latin typeface="Tw Cen MT" panose="020B0602020104020603" pitchFamily="34" charset="77"/>
                <a:ea typeface="Verdana" panose="020B0604030504040204" pitchFamily="34" charset="0"/>
              </a:rPr>
              <a:t>conclusion</a:t>
            </a:r>
            <a:endParaRPr lang="en-US" dirty="0"/>
          </a:p>
        </p:txBody>
      </p:sp>
      <p:sp>
        <p:nvSpPr>
          <p:cNvPr id="3" name="Content Placeholder 2">
            <a:extLst>
              <a:ext uri="{FF2B5EF4-FFF2-40B4-BE49-F238E27FC236}">
                <a16:creationId xmlns:a16="http://schemas.microsoft.com/office/drawing/2014/main" id="{DBA486A8-E6D5-717F-C64A-BD1524E72114}"/>
              </a:ext>
            </a:extLst>
          </p:cNvPr>
          <p:cNvSpPr>
            <a:spLocks noGrp="1"/>
          </p:cNvSpPr>
          <p:nvPr>
            <p:ph idx="1"/>
          </p:nvPr>
        </p:nvSpPr>
        <p:spPr>
          <a:xfrm>
            <a:off x="1096675" y="2715824"/>
            <a:ext cx="10353762" cy="3268416"/>
          </a:xfrm>
        </p:spPr>
        <p:txBody>
          <a:bodyPr>
            <a:normAutofit/>
          </a:bodyPr>
          <a:lstStyle/>
          <a:p>
            <a:pPr marL="0" indent="0" algn="ctr">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This study aims to showcase the tool, techniques and methodologies of Data Analytics in upgrading the quality and visibility of the predict the insurance claim and risk factors patterns of claims behaviour and effectiveness of fraud detection measures enhance the customer satisfaction and optimize their business processes</a:t>
            </a:r>
            <a:endParaRPr lang="en-US" sz="2400" dirty="0"/>
          </a:p>
        </p:txBody>
      </p:sp>
    </p:spTree>
    <p:extLst>
      <p:ext uri="{BB962C8B-B14F-4D97-AF65-F5344CB8AC3E}">
        <p14:creationId xmlns:p14="http://schemas.microsoft.com/office/powerpoint/2010/main" val="320824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76DB-1A02-821F-50DC-C6E88E9626C2}"/>
              </a:ext>
            </a:extLst>
          </p:cNvPr>
          <p:cNvSpPr>
            <a:spLocks noGrp="1"/>
          </p:cNvSpPr>
          <p:nvPr>
            <p:ph type="title"/>
          </p:nvPr>
        </p:nvSpPr>
        <p:spPr>
          <a:xfrm>
            <a:off x="913795" y="609600"/>
            <a:ext cx="10353761" cy="2819400"/>
          </a:xfrm>
        </p:spPr>
        <p:txBody>
          <a:bodyPr>
            <a:normAutofit/>
          </a:bodyPr>
          <a:lstStyle/>
          <a:p>
            <a:r>
              <a:rPr lang="en-US" sz="5400" b="1" spc="600" dirty="0">
                <a:ln w="28575">
                  <a:noFill/>
                  <a:prstDash val="solid"/>
                </a:ln>
                <a:latin typeface="Tw Cen MT" panose="020B0602020104020603" pitchFamily="34" charset="77"/>
              </a:rPr>
              <a:t>THANK YOU</a:t>
            </a:r>
            <a:endParaRPr lang="en-US" sz="5400" dirty="0"/>
          </a:p>
        </p:txBody>
      </p:sp>
      <p:sp>
        <p:nvSpPr>
          <p:cNvPr id="3" name="Content Placeholder 2">
            <a:extLst>
              <a:ext uri="{FF2B5EF4-FFF2-40B4-BE49-F238E27FC236}">
                <a16:creationId xmlns:a16="http://schemas.microsoft.com/office/drawing/2014/main" id="{F5833F67-2A4F-D6BB-942E-303F0D3347BB}"/>
              </a:ext>
            </a:extLst>
          </p:cNvPr>
          <p:cNvSpPr>
            <a:spLocks noGrp="1"/>
          </p:cNvSpPr>
          <p:nvPr>
            <p:ph idx="1"/>
          </p:nvPr>
        </p:nvSpPr>
        <p:spPr>
          <a:xfrm>
            <a:off x="924444" y="2829560"/>
            <a:ext cx="10353762" cy="3695136"/>
          </a:xfrm>
        </p:spPr>
        <p:txBody>
          <a:bodyPr/>
          <a:lstStyle/>
          <a:p>
            <a:pPr marL="0" indent="0" algn="ctr">
              <a:buNone/>
            </a:pPr>
            <a:r>
              <a:rPr lang="en-GB" sz="3200" dirty="0"/>
              <a:t>SAHIL MALEK</a:t>
            </a:r>
          </a:p>
          <a:p>
            <a:pPr marL="0" indent="0" algn="ctr">
              <a:buNone/>
            </a:pPr>
            <a:r>
              <a:rPr lang="en-US" dirty="0">
                <a:hlinkClick r:id="rId2"/>
              </a:rPr>
              <a:t>sahilmalek2378@Gmail.com</a:t>
            </a:r>
            <a:endParaRPr lang="en-US" dirty="0"/>
          </a:p>
          <a:p>
            <a:pPr marL="0" indent="0" algn="ctr">
              <a:buNone/>
            </a:pPr>
            <a:r>
              <a:rPr lang="en-US" dirty="0"/>
              <a:t>+91 9510045859</a:t>
            </a:r>
          </a:p>
          <a:p>
            <a:pPr marL="0" indent="0" algn="ctr">
              <a:buNone/>
            </a:pPr>
            <a:r>
              <a:rPr lang="en-US" dirty="0">
                <a:hlinkClick r:id="rId3" action="ppaction://hlinksldjump"/>
              </a:rPr>
              <a:t>https://www.linkedin.com/in/sahil-malek-1834071ab</a:t>
            </a:r>
            <a:endParaRPr lang="en-US" dirty="0"/>
          </a:p>
        </p:txBody>
      </p:sp>
    </p:spTree>
    <p:extLst>
      <p:ext uri="{BB962C8B-B14F-4D97-AF65-F5344CB8AC3E}">
        <p14:creationId xmlns:p14="http://schemas.microsoft.com/office/powerpoint/2010/main" val="1424693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296-D061-E7C3-38E6-890E3CE6AE58}"/>
              </a:ext>
            </a:extLst>
          </p:cNvPr>
          <p:cNvSpPr>
            <a:spLocks noGrp="1"/>
          </p:cNvSpPr>
          <p:nvPr>
            <p:ph type="title" idx="4294967295"/>
          </p:nvPr>
        </p:nvSpPr>
        <p:spPr>
          <a:xfrm>
            <a:off x="0" y="720725"/>
            <a:ext cx="4987925" cy="1016000"/>
          </a:xfrm>
        </p:spPr>
        <p:txBody>
          <a:bodyPr/>
          <a:lstStyle/>
          <a:p>
            <a:r>
              <a:rPr lang="en-US" sz="3200" b="1" spc="600" dirty="0">
                <a:ln w="28575">
                  <a:noFill/>
                  <a:prstDash val="solid"/>
                </a:ln>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399602CA-3413-1761-D574-9EC22E2311CC}"/>
              </a:ext>
            </a:extLst>
          </p:cNvPr>
          <p:cNvSpPr>
            <a:spLocks noGrp="1"/>
          </p:cNvSpPr>
          <p:nvPr>
            <p:ph idx="4294967295"/>
          </p:nvPr>
        </p:nvSpPr>
        <p:spPr>
          <a:xfrm>
            <a:off x="0" y="1565275"/>
            <a:ext cx="7294563" cy="4487863"/>
          </a:xfrm>
        </p:spPr>
        <p:txBody>
          <a:bodyPr>
            <a:normAutofit fontScale="70000" lnSpcReduction="20000"/>
          </a:bodyPr>
          <a:lstStyle/>
          <a:p>
            <a:pPr marL="342900" indent="-342900" algn="l">
              <a:lnSpc>
                <a:spcPct val="100000"/>
              </a:lnSpc>
              <a:buClr>
                <a:schemeClr val="accent6"/>
              </a:buClr>
              <a:buFont typeface="Courier New" panose="02070309020205020404" pitchFamily="49" charset="0"/>
              <a:buChar char="o"/>
            </a:pPr>
            <a:r>
              <a:rPr lang="en-US" sz="3600" dirty="0">
                <a:latin typeface="Segoe UI Light" panose="020B0502040204020203" pitchFamily="34" charset="0"/>
                <a:cs typeface="Segoe UI Light" panose="020B0502040204020203" pitchFamily="34" charset="0"/>
              </a:rPr>
              <a:t>Introduction</a:t>
            </a:r>
          </a:p>
          <a:p>
            <a:pPr marL="342900" indent="-342900" algn="l">
              <a:lnSpc>
                <a:spcPct val="100000"/>
              </a:lnSpc>
              <a:buClr>
                <a:schemeClr val="accent6"/>
              </a:buClr>
              <a:buFont typeface="Courier New" panose="02070309020205020404" pitchFamily="49" charset="0"/>
              <a:buChar char="o"/>
            </a:pPr>
            <a:r>
              <a:rPr lang="en-US" sz="3600" dirty="0">
                <a:latin typeface="Segoe UI Light" panose="020B0502040204020203" pitchFamily="34" charset="0"/>
                <a:cs typeface="Segoe UI Light" panose="020B0502040204020203" pitchFamily="34" charset="0"/>
              </a:rPr>
              <a:t>Problem Statement </a:t>
            </a:r>
          </a:p>
          <a:p>
            <a:pPr marL="342900" indent="-342900" algn="l">
              <a:lnSpc>
                <a:spcPct val="100000"/>
              </a:lnSpc>
              <a:buClr>
                <a:schemeClr val="accent6"/>
              </a:buClr>
              <a:buFont typeface="Courier New" panose="02070309020205020404" pitchFamily="49" charset="0"/>
              <a:buChar char="o"/>
            </a:pPr>
            <a:r>
              <a:rPr lang="en-US" sz="3600" dirty="0">
                <a:latin typeface="Segoe UI Light" panose="020B0502040204020203" pitchFamily="34" charset="0"/>
                <a:cs typeface="Segoe UI Light" panose="020B0502040204020203" pitchFamily="34" charset="0"/>
              </a:rPr>
              <a:t>Objective of Project </a:t>
            </a:r>
            <a:endParaRPr lang="en-US" sz="3600" dirty="0">
              <a:solidFill>
                <a:schemeClr val="bg1"/>
              </a:solidFill>
              <a:latin typeface="Segoe UI Light" panose="020B0502040204020203" pitchFamily="34" charset="0"/>
              <a:cs typeface="Segoe UI Light" panose="020B0502040204020203" pitchFamily="34" charset="0"/>
            </a:endParaRPr>
          </a:p>
          <a:p>
            <a:pPr marL="342900" indent="-342900" algn="l">
              <a:lnSpc>
                <a:spcPct val="100000"/>
              </a:lnSpc>
              <a:buClr>
                <a:schemeClr val="accent6"/>
              </a:buClr>
              <a:buFont typeface="Courier New" panose="02070309020205020404" pitchFamily="49" charset="0"/>
              <a:buChar char="o"/>
            </a:pPr>
            <a:r>
              <a:rPr lang="en-US" sz="3600" dirty="0">
                <a:latin typeface="Segoe UI Light" panose="020B0502040204020203" pitchFamily="34" charset="0"/>
                <a:cs typeface="Segoe UI Light" panose="020B0502040204020203" pitchFamily="34" charset="0"/>
              </a:rPr>
              <a:t>Coding Environment and language</a:t>
            </a:r>
            <a:endParaRPr lang="en-US" sz="3600" dirty="0">
              <a:solidFill>
                <a:schemeClr val="bg1"/>
              </a:solidFill>
              <a:latin typeface="Segoe UI Light" panose="020B0502040204020203" pitchFamily="34" charset="0"/>
              <a:cs typeface="Segoe UI Light" panose="020B0502040204020203" pitchFamily="34" charset="0"/>
            </a:endParaRPr>
          </a:p>
          <a:p>
            <a:pPr marL="342900" indent="-342900" algn="l">
              <a:lnSpc>
                <a:spcPct val="100000"/>
              </a:lnSpc>
              <a:buClr>
                <a:schemeClr val="accent6"/>
              </a:buClr>
              <a:buFont typeface="Courier New" panose="02070309020205020404" pitchFamily="49" charset="0"/>
              <a:buChar char="o"/>
            </a:pPr>
            <a:r>
              <a:rPr lang="en-US" sz="3600" dirty="0">
                <a:latin typeface="Segoe UI Light" panose="020B0502040204020203" pitchFamily="34" charset="0"/>
                <a:cs typeface="Segoe UI Light" panose="020B0502040204020203" pitchFamily="34" charset="0"/>
              </a:rPr>
              <a:t>Dataset and Algorithms</a:t>
            </a:r>
          </a:p>
          <a:p>
            <a:pPr marL="342900" indent="-342900" algn="l">
              <a:lnSpc>
                <a:spcPct val="100000"/>
              </a:lnSpc>
              <a:buClr>
                <a:schemeClr val="accent6"/>
              </a:buClr>
              <a:buFont typeface="Courier New" panose="02070309020205020404" pitchFamily="49" charset="0"/>
              <a:buChar char="o"/>
            </a:pPr>
            <a:r>
              <a:rPr lang="en-US" sz="3600" dirty="0">
                <a:latin typeface="Segoe UI Light" panose="020B0502040204020203" pitchFamily="34" charset="0"/>
                <a:cs typeface="Segoe UI Light" panose="020B0502040204020203" pitchFamily="34" charset="0"/>
              </a:rPr>
              <a:t>Data cleaning and its pre-processing</a:t>
            </a:r>
          </a:p>
          <a:p>
            <a:pPr marL="342900" indent="-342900" algn="l">
              <a:lnSpc>
                <a:spcPct val="100000"/>
              </a:lnSpc>
              <a:buClr>
                <a:schemeClr val="accent6"/>
              </a:buClr>
              <a:buFont typeface="Courier New" panose="02070309020205020404" pitchFamily="49" charset="0"/>
              <a:buChar char="o"/>
            </a:pPr>
            <a:r>
              <a:rPr lang="en-US" sz="3600" dirty="0">
                <a:latin typeface="Segoe UI Light" panose="020B0502040204020203" pitchFamily="34" charset="0"/>
                <a:cs typeface="Segoe UI Light" panose="020B0502040204020203" pitchFamily="34" charset="0"/>
              </a:rPr>
              <a:t>EDA with Charts and plots</a:t>
            </a:r>
          </a:p>
          <a:p>
            <a:pPr marL="342900" indent="-342900" algn="l">
              <a:lnSpc>
                <a:spcPct val="100000"/>
              </a:lnSpc>
              <a:buClr>
                <a:schemeClr val="accent6"/>
              </a:buClr>
              <a:buFont typeface="Courier New" panose="02070309020205020404" pitchFamily="49" charset="0"/>
              <a:buChar char="o"/>
            </a:pPr>
            <a:r>
              <a:rPr lang="en-US" sz="3600" dirty="0">
                <a:latin typeface="Segoe UI Light" panose="020B0502040204020203" pitchFamily="34" charset="0"/>
                <a:cs typeface="Segoe UI Light" panose="020B0502040204020203" pitchFamily="34" charset="0"/>
              </a:rPr>
              <a:t>Model development , Implementation and testing</a:t>
            </a:r>
          </a:p>
          <a:p>
            <a:pPr marL="342900" indent="-342900" algn="l">
              <a:lnSpc>
                <a:spcPct val="100000"/>
              </a:lnSpc>
              <a:buClr>
                <a:schemeClr val="accent6"/>
              </a:buClr>
              <a:buFont typeface="Courier New" panose="02070309020205020404" pitchFamily="49" charset="0"/>
              <a:buChar char="o"/>
            </a:pPr>
            <a:r>
              <a:rPr lang="en-US" sz="3600" dirty="0">
                <a:latin typeface="Segoe UI Light" panose="020B0502040204020203" pitchFamily="34" charset="0"/>
                <a:cs typeface="Segoe UI Light" panose="020B0502040204020203" pitchFamily="34" charset="0"/>
              </a:rPr>
              <a:t>Outcomes and Conclusion  </a:t>
            </a:r>
          </a:p>
          <a:p>
            <a:endParaRPr lang="en-US" sz="3200" b="1" cap="all" spc="600" dirty="0">
              <a:ln w="28575">
                <a:noFill/>
                <a:prstDash val="solid"/>
              </a:ln>
              <a:solidFill>
                <a:schemeClr val="bg1"/>
              </a:solidFill>
              <a:latin typeface="Tw Cen MT" panose="020B0602020104020603" pitchFamily="34" charset="77"/>
              <a:ea typeface="+mj-ea"/>
              <a:cs typeface="+mj-cs"/>
            </a:endParaRPr>
          </a:p>
        </p:txBody>
      </p:sp>
      <p:pic>
        <p:nvPicPr>
          <p:cNvPr id="5" name="Picture 4">
            <a:extLst>
              <a:ext uri="{FF2B5EF4-FFF2-40B4-BE49-F238E27FC236}">
                <a16:creationId xmlns:a16="http://schemas.microsoft.com/office/drawing/2014/main" id="{044F0637-AE1F-BA5C-065C-CA57F1C95A59}"/>
              </a:ext>
            </a:extLst>
          </p:cNvPr>
          <p:cNvPicPr>
            <a:picLocks noChangeAspect="1"/>
          </p:cNvPicPr>
          <p:nvPr/>
        </p:nvPicPr>
        <p:blipFill>
          <a:blip r:embed="rId2"/>
          <a:stretch>
            <a:fillRect/>
          </a:stretch>
        </p:blipFill>
        <p:spPr>
          <a:xfrm>
            <a:off x="7346996" y="3291840"/>
            <a:ext cx="4829621" cy="351197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E33B2EDD-BAE7-CF2E-A8EB-99192D43492B}"/>
              </a:ext>
            </a:extLst>
          </p:cNvPr>
          <p:cNvPicPr>
            <a:picLocks noChangeAspect="1"/>
          </p:cNvPicPr>
          <p:nvPr/>
        </p:nvPicPr>
        <p:blipFill>
          <a:blip r:embed="rId3"/>
          <a:stretch>
            <a:fillRect/>
          </a:stretch>
        </p:blipFill>
        <p:spPr>
          <a:xfrm>
            <a:off x="7447280" y="54187"/>
            <a:ext cx="4744720" cy="31631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0533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1EAE-FEE2-FA42-42B7-C7D84700C8E7}"/>
              </a:ext>
            </a:extLst>
          </p:cNvPr>
          <p:cNvSpPr>
            <a:spLocks noGrp="1"/>
          </p:cNvSpPr>
          <p:nvPr>
            <p:ph type="title"/>
          </p:nvPr>
        </p:nvSpPr>
        <p:spPr>
          <a:xfrm>
            <a:off x="1229244" y="660400"/>
            <a:ext cx="9733512" cy="2499360"/>
          </a:xfrm>
        </p:spPr>
        <p:txBody>
          <a:bodyPr>
            <a:normAutofit/>
          </a:bodyPr>
          <a:lstStyle/>
          <a:p>
            <a:r>
              <a:rPr lang="en-GB" dirty="0"/>
              <a:t>INTRODUCTION</a:t>
            </a:r>
            <a:br>
              <a:rPr lang="en-GB" dirty="0"/>
            </a:br>
            <a:br>
              <a:rPr lang="en-GB" dirty="0"/>
            </a:br>
            <a:endParaRPr lang="en-US" dirty="0"/>
          </a:p>
        </p:txBody>
      </p:sp>
      <p:sp>
        <p:nvSpPr>
          <p:cNvPr id="3" name="Text Placeholder 2">
            <a:extLst>
              <a:ext uri="{FF2B5EF4-FFF2-40B4-BE49-F238E27FC236}">
                <a16:creationId xmlns:a16="http://schemas.microsoft.com/office/drawing/2014/main" id="{FC48E1EA-4FE5-33CE-EE96-91D1E1593B5B}"/>
              </a:ext>
            </a:extLst>
          </p:cNvPr>
          <p:cNvSpPr>
            <a:spLocks noGrp="1"/>
          </p:cNvSpPr>
          <p:nvPr>
            <p:ph type="body" idx="1"/>
          </p:nvPr>
        </p:nvSpPr>
        <p:spPr>
          <a:xfrm>
            <a:off x="1229244" y="2509520"/>
            <a:ext cx="9733512" cy="3962400"/>
          </a:xfrm>
        </p:spPr>
        <p:txBody>
          <a:bodyPr>
            <a:normAutofit lnSpcReduction="10000"/>
          </a:bodyPr>
          <a:lstStyle/>
          <a:p>
            <a:r>
              <a:rPr lang="en-US" dirty="0">
                <a:solidFill>
                  <a:schemeClr val="tx1"/>
                </a:solidFill>
              </a:rPr>
              <a:t>In today's highly competitive business landscape, understanding customer or client behavior is crucial for success. </a:t>
            </a:r>
            <a:r>
              <a:rPr lang="en-GB" dirty="0">
                <a:solidFill>
                  <a:schemeClr val="tx1"/>
                </a:solidFill>
              </a:rPr>
              <a:t>Insurance claim data refers to the records of requests made by policyholders to an insurance company for compensation or coverage of specific losses, damages, or expenses as defined by their insurance policy. This data includes details such as the policyholder's information, type of claim, date of the incident, amount claimed, and the status of the claim. </a:t>
            </a:r>
            <a:r>
              <a:rPr lang="en-GB" dirty="0" err="1">
                <a:solidFill>
                  <a:schemeClr val="tx1"/>
                </a:solidFill>
              </a:rPr>
              <a:t>Analyzing</a:t>
            </a:r>
            <a:r>
              <a:rPr lang="en-GB" dirty="0">
                <a:solidFill>
                  <a:schemeClr val="tx1"/>
                </a:solidFill>
              </a:rPr>
              <a:t> this data helps insurance companies assess risk, detect fraud, and improve their services.</a:t>
            </a:r>
            <a:endParaRPr lang="en-US" dirty="0">
              <a:solidFill>
                <a:schemeClr val="tx1"/>
              </a:solidFill>
            </a:endParaRPr>
          </a:p>
          <a:p>
            <a:endParaRPr lang="en-US" dirty="0"/>
          </a:p>
        </p:txBody>
      </p:sp>
    </p:spTree>
    <p:extLst>
      <p:ext uri="{BB962C8B-B14F-4D97-AF65-F5344CB8AC3E}">
        <p14:creationId xmlns:p14="http://schemas.microsoft.com/office/powerpoint/2010/main" val="251749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4DB46B-BECD-7174-F93C-F45E488DC79E}"/>
              </a:ext>
            </a:extLst>
          </p:cNvPr>
          <p:cNvSpPr>
            <a:spLocks noGrp="1"/>
          </p:cNvSpPr>
          <p:nvPr>
            <p:ph type="title"/>
          </p:nvPr>
        </p:nvSpPr>
        <p:spPr>
          <a:xfrm>
            <a:off x="913795" y="853440"/>
            <a:ext cx="10353761" cy="1422400"/>
          </a:xfrm>
        </p:spPr>
        <p:txBody>
          <a:bodyPr/>
          <a:lstStyle/>
          <a:p>
            <a:r>
              <a:rPr lang="en-GB" dirty="0"/>
              <a:t>PROBLEM STATEMENT</a:t>
            </a:r>
            <a:endParaRPr lang="en-US" dirty="0"/>
          </a:p>
        </p:txBody>
      </p:sp>
      <p:sp>
        <p:nvSpPr>
          <p:cNvPr id="5" name="Content Placeholder 4">
            <a:extLst>
              <a:ext uri="{FF2B5EF4-FFF2-40B4-BE49-F238E27FC236}">
                <a16:creationId xmlns:a16="http://schemas.microsoft.com/office/drawing/2014/main" id="{30FE392A-7D61-E9C1-9682-F9179F5714CF}"/>
              </a:ext>
            </a:extLst>
          </p:cNvPr>
          <p:cNvSpPr>
            <a:spLocks noGrp="1"/>
          </p:cNvSpPr>
          <p:nvPr>
            <p:ph idx="1"/>
          </p:nvPr>
        </p:nvSpPr>
        <p:spPr>
          <a:xfrm>
            <a:off x="913795" y="2096064"/>
            <a:ext cx="10353762" cy="2618176"/>
          </a:xfrm>
        </p:spPr>
        <p:txBody>
          <a:bodyPr/>
          <a:lstStyle/>
          <a:p>
            <a:r>
              <a:rPr lang="en-GB" dirty="0"/>
              <a:t>Insurance claims often face delays due to bureaucratic inefficiencies and incomplete documentation. </a:t>
            </a:r>
          </a:p>
          <a:p>
            <a:r>
              <a:rPr lang="en-GB" dirty="0"/>
              <a:t>Claims can be denied if the incident falls under policy exclusions.</a:t>
            </a:r>
          </a:p>
          <a:p>
            <a:r>
              <a:rPr lang="en-GB" dirty="0"/>
              <a:t> Investigating potential fraud further slows down the process, and poor communication between insurers and claimants can lead to misunderstandings and additional delays.</a:t>
            </a:r>
            <a:endParaRPr lang="en-US" dirty="0"/>
          </a:p>
        </p:txBody>
      </p:sp>
    </p:spTree>
    <p:extLst>
      <p:ext uri="{BB962C8B-B14F-4D97-AF65-F5344CB8AC3E}">
        <p14:creationId xmlns:p14="http://schemas.microsoft.com/office/powerpoint/2010/main" val="140358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F134-06CA-77A5-7CD1-AEB05706A007}"/>
              </a:ext>
            </a:extLst>
          </p:cNvPr>
          <p:cNvSpPr>
            <a:spLocks noGrp="1"/>
          </p:cNvSpPr>
          <p:nvPr>
            <p:ph type="title"/>
          </p:nvPr>
        </p:nvSpPr>
        <p:spPr/>
        <p:txBody>
          <a:bodyPr/>
          <a:lstStyle/>
          <a:p>
            <a:r>
              <a:rPr lang="en-US" dirty="0">
                <a:ln w="28575">
                  <a:noFill/>
                  <a:prstDash val="solid"/>
                </a:ln>
                <a:latin typeface="Tw Cen MT" panose="020B0602020104020603" pitchFamily="34" charset="77"/>
              </a:rPr>
              <a:t>Objective of the project</a:t>
            </a:r>
            <a:endParaRPr lang="en-US" dirty="0"/>
          </a:p>
        </p:txBody>
      </p:sp>
      <p:sp>
        <p:nvSpPr>
          <p:cNvPr id="3" name="Content Placeholder 2">
            <a:extLst>
              <a:ext uri="{FF2B5EF4-FFF2-40B4-BE49-F238E27FC236}">
                <a16:creationId xmlns:a16="http://schemas.microsoft.com/office/drawing/2014/main" id="{AA38674D-FA1E-426B-FF70-F177142A811C}"/>
              </a:ext>
            </a:extLst>
          </p:cNvPr>
          <p:cNvSpPr>
            <a:spLocks noGrp="1"/>
          </p:cNvSpPr>
          <p:nvPr>
            <p:ph idx="1"/>
          </p:nvPr>
        </p:nvSpPr>
        <p:spPr>
          <a:xfrm>
            <a:off x="913795" y="2096064"/>
            <a:ext cx="10353762" cy="4579056"/>
          </a:xfrm>
        </p:spPr>
        <p:txBody>
          <a:bodyPr>
            <a:normAutofit/>
          </a:bodyPr>
          <a:lstStyle/>
          <a:p>
            <a:r>
              <a:rPr lang="en-GB" sz="2000" dirty="0">
                <a:effectLst/>
                <a:latin typeface="Times New Roman" panose="02020603050405020304" pitchFamily="18" charset="0"/>
                <a:ea typeface="Times New Roman" panose="02020603050405020304" pitchFamily="18" charset="0"/>
              </a:rPr>
              <a:t>The objective of an insurance claim is to provide financial protection and compensation to policyholders for covered losses or damages.</a:t>
            </a:r>
          </a:p>
          <a:p>
            <a:r>
              <a:rPr lang="en-GB" sz="2000" dirty="0">
                <a:effectLst/>
                <a:latin typeface="Times New Roman" panose="02020603050405020304" pitchFamily="18" charset="0"/>
                <a:ea typeface="Times New Roman" panose="02020603050405020304" pitchFamily="18" charset="0"/>
              </a:rPr>
              <a:t> It ensures that individuals or businesses can recover from unforeseen events without bearing the full financial burden. </a:t>
            </a:r>
          </a:p>
          <a:p>
            <a:r>
              <a:rPr lang="en-GB" sz="2000" dirty="0">
                <a:effectLst/>
                <a:latin typeface="Times New Roman" panose="02020603050405020304" pitchFamily="18" charset="0"/>
                <a:ea typeface="Times New Roman" panose="02020603050405020304" pitchFamily="18" charset="0"/>
              </a:rPr>
              <a:t>Insurance claims help maintain financial stability by covering costs such as medical expenses, property damage, or liability.</a:t>
            </a:r>
          </a:p>
          <a:p>
            <a:r>
              <a:rPr lang="en-GB" sz="2000" dirty="0">
                <a:effectLst/>
                <a:latin typeface="Times New Roman" panose="02020603050405020304" pitchFamily="18" charset="0"/>
                <a:ea typeface="Times New Roman" panose="02020603050405020304" pitchFamily="18" charset="0"/>
              </a:rPr>
              <a:t> They also offer peace of mind, knowing that there is a safety net in place.</a:t>
            </a:r>
          </a:p>
          <a:p>
            <a:r>
              <a:rPr lang="en-GB" sz="2000" dirty="0">
                <a:effectLst/>
                <a:latin typeface="Times New Roman" panose="02020603050405020304" pitchFamily="18" charset="0"/>
                <a:ea typeface="Times New Roman" panose="02020603050405020304" pitchFamily="18" charset="0"/>
              </a:rPr>
              <a:t> Ultimately, the claim process is designed to fulfil the promise made by the insurer to support the policyholder in times of need.</a:t>
            </a:r>
            <a:endParaRPr lang="en-IN" sz="20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458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309FA4-5947-C43A-A6B0-734DE8BF12E0}"/>
              </a:ext>
            </a:extLst>
          </p:cNvPr>
          <p:cNvSpPr>
            <a:spLocks noGrp="1"/>
          </p:cNvSpPr>
          <p:nvPr>
            <p:ph type="title"/>
          </p:nvPr>
        </p:nvSpPr>
        <p:spPr>
          <a:xfrm>
            <a:off x="913795" y="873760"/>
            <a:ext cx="10353761" cy="1326321"/>
          </a:xfrm>
        </p:spPr>
        <p:txBody>
          <a:bodyPr/>
          <a:lstStyle/>
          <a:p>
            <a:r>
              <a:rPr lang="en-IN" dirty="0"/>
              <a:t>Dataset and algorithms</a:t>
            </a:r>
            <a:endParaRPr lang="en-US" dirty="0"/>
          </a:p>
        </p:txBody>
      </p:sp>
      <p:sp>
        <p:nvSpPr>
          <p:cNvPr id="4" name="Content Placeholder 3">
            <a:extLst>
              <a:ext uri="{FF2B5EF4-FFF2-40B4-BE49-F238E27FC236}">
                <a16:creationId xmlns:a16="http://schemas.microsoft.com/office/drawing/2014/main" id="{1D4A868E-6617-96A5-0668-A43FF355F458}"/>
              </a:ext>
            </a:extLst>
          </p:cNvPr>
          <p:cNvSpPr>
            <a:spLocks noGrp="1"/>
          </p:cNvSpPr>
          <p:nvPr>
            <p:ph idx="1"/>
          </p:nvPr>
        </p:nvSpPr>
        <p:spPr>
          <a:xfrm>
            <a:off x="913795" y="2096064"/>
            <a:ext cx="10353762" cy="4640016"/>
          </a:xfrm>
        </p:spPr>
        <p:txBody>
          <a:bodyPr>
            <a:norm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dataset contains comprehensive information on insurance data and behaviour, it contains policy details, claim amounts and dates. It includes customer demographics, This data is used to analyze and predict risks, detect fraud and improve claims processing efficiency.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Age</a:t>
            </a:r>
            <a:r>
              <a:rPr lang="en-IN" sz="1800" dirty="0">
                <a:effectLst/>
                <a:latin typeface="Calibri" panose="020F0502020204030204" pitchFamily="34" charset="0"/>
                <a:ea typeface="Calibri" panose="020F0502020204030204" pitchFamily="34" charset="0"/>
                <a:cs typeface="Times New Roman" panose="02020603050405020304" pitchFamily="18" charset="0"/>
              </a:rPr>
              <a:t>: Number of ages of customer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or policy holder or a individual filing the claim</a:t>
            </a:r>
            <a:r>
              <a:rPr lang="en-US" sz="2000" dirty="0">
                <a:effectLst/>
                <a:latin typeface="Times New Roman" panose="02020603050405020304" pitchFamily="18" charset="0"/>
                <a:ea typeface="Times New Roman" panose="02020603050405020304" pitchFamily="18" charset="0"/>
              </a:rPr>
              <a:t>.</a:t>
            </a:r>
          </a:p>
          <a:p>
            <a:r>
              <a:rPr lang="en-IN" sz="1800" b="1" dirty="0">
                <a:effectLst/>
                <a:latin typeface="Times New Roman" panose="02020603050405020304" pitchFamily="18" charset="0"/>
                <a:ea typeface="Times New Roman" panose="02020603050405020304" pitchFamily="18" charset="0"/>
              </a:rPr>
              <a:t>Bmi:</a:t>
            </a:r>
            <a:r>
              <a:rPr lang="en-IN" sz="1800" dirty="0">
                <a:effectLst/>
                <a:latin typeface="Times New Roman" panose="02020603050405020304" pitchFamily="18" charset="0"/>
                <a:ea typeface="Times New Roman" panose="02020603050405020304" pitchFamily="18" charset="0"/>
              </a:rPr>
              <a:t> Body Mass Index (BMI) used to access weight and height to evaluate health risks  </a:t>
            </a:r>
            <a:endParaRPr lang="en-US" sz="1800" dirty="0">
              <a:effectLst/>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Insurance Claim:</a:t>
            </a:r>
            <a:r>
              <a:rPr lang="en-IN" sz="1800" dirty="0">
                <a:effectLst/>
                <a:latin typeface="Times New Roman" panose="02020603050405020304" pitchFamily="18" charset="0"/>
                <a:ea typeface="Times New Roman" panose="02020603050405020304" pitchFamily="18" charset="0"/>
              </a:rPr>
              <a:t> It includes records of incidents where the policy holder request compensation from their insurance provider</a:t>
            </a:r>
            <a:endParaRPr lang="en-US" sz="1800"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Children’s:</a:t>
            </a:r>
            <a:r>
              <a:rPr lang="en-IN" sz="1800" dirty="0">
                <a:effectLst/>
                <a:latin typeface="Times New Roman" panose="02020603050405020304" pitchFamily="18" charset="0"/>
                <a:ea typeface="Times New Roman" panose="02020603050405020304" pitchFamily="18" charset="0"/>
              </a:rPr>
              <a:t> Dependents covered under a policy such as minors who are beneficiaries of health or life insurance.</a:t>
            </a:r>
            <a:endParaRPr lang="en-US" sz="1800"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Sex:</a:t>
            </a:r>
            <a:r>
              <a:rPr lang="en-IN" sz="1800" dirty="0">
                <a:effectLst/>
                <a:latin typeface="Times New Roman" panose="02020603050405020304" pitchFamily="18" charset="0"/>
                <a:ea typeface="Times New Roman" panose="02020603050405020304" pitchFamily="18" charset="0"/>
              </a:rPr>
              <a:t> Gender of policy holders and claimant such as male, female, others</a:t>
            </a:r>
            <a:endParaRPr lang="en-US" sz="1800" dirty="0">
              <a:effectLst/>
              <a:latin typeface="Times New Roman" panose="02020603050405020304" pitchFamily="18" charset="0"/>
              <a:ea typeface="Times New Roman" panose="02020603050405020304" pitchFamily="18" charset="0"/>
            </a:endParaRPr>
          </a:p>
          <a:p>
            <a:r>
              <a:rPr lang="en-US" sz="2000" spc="-40" dirty="0">
                <a:effectLst/>
                <a:highlight>
                  <a:srgbClr val="FF0000"/>
                </a:highlight>
                <a:latin typeface="Times New Roman" panose="02020603050405020304" pitchFamily="18" charset="0"/>
                <a:ea typeface="Times New Roman" panose="02020603050405020304" pitchFamily="18" charset="0"/>
              </a:rPr>
              <a:t>I have used Decision Tree Classifier, Random Forest and Linear Regression, SVM.</a:t>
            </a:r>
            <a:endParaRPr lang="en-IN" sz="2000" dirty="0">
              <a:effectLst/>
              <a:highlight>
                <a:srgbClr val="FF0000"/>
              </a:highligh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endParaRPr lang="en-IN" sz="2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8150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3D99-882F-2693-AB70-32485A3EDE91}"/>
              </a:ext>
            </a:extLst>
          </p:cNvPr>
          <p:cNvSpPr>
            <a:spLocks noGrp="1"/>
          </p:cNvSpPr>
          <p:nvPr>
            <p:ph type="title"/>
          </p:nvPr>
        </p:nvSpPr>
        <p:spPr>
          <a:xfrm>
            <a:off x="721361" y="650240"/>
            <a:ext cx="11044036" cy="1326321"/>
          </a:xfrm>
        </p:spPr>
        <p:txBody>
          <a:bodyPr/>
          <a:lstStyle/>
          <a:p>
            <a:r>
              <a:rPr lang="en-US" dirty="0"/>
              <a:t>Data cleaning and its pre-processing</a:t>
            </a:r>
          </a:p>
        </p:txBody>
      </p:sp>
      <p:sp>
        <p:nvSpPr>
          <p:cNvPr id="3" name="Content Placeholder 2">
            <a:extLst>
              <a:ext uri="{FF2B5EF4-FFF2-40B4-BE49-F238E27FC236}">
                <a16:creationId xmlns:a16="http://schemas.microsoft.com/office/drawing/2014/main" id="{3F200057-D43B-F559-DBE8-C011B41C1DCB}"/>
              </a:ext>
            </a:extLst>
          </p:cNvPr>
          <p:cNvSpPr>
            <a:spLocks noGrp="1"/>
          </p:cNvSpPr>
          <p:nvPr>
            <p:ph idx="1"/>
          </p:nvPr>
        </p:nvSpPr>
        <p:spPr>
          <a:xfrm>
            <a:off x="913795" y="2096064"/>
            <a:ext cx="10353762" cy="1531056"/>
          </a:xfrm>
        </p:spPr>
        <p:txBody>
          <a:bodyPr/>
          <a:lstStyle/>
          <a:p>
            <a:r>
              <a:rPr lang="en-IN" sz="2000" dirty="0">
                <a:latin typeface="Times New Roman" panose="02020603050405020304" pitchFamily="18" charset="0"/>
                <a:cs typeface="Times New Roman" panose="02020603050405020304" pitchFamily="18" charset="0"/>
              </a:rPr>
              <a:t>Data cleaning and its pre-processing plays and important role in data analytics process.</a:t>
            </a:r>
          </a:p>
          <a:p>
            <a:r>
              <a:rPr lang="en-IN" sz="2000" dirty="0">
                <a:latin typeface="Times New Roman" panose="02020603050405020304" pitchFamily="18" charset="0"/>
                <a:cs typeface="Times New Roman" panose="02020603050405020304" pitchFamily="18" charset="0"/>
              </a:rPr>
              <a:t>I have 1338 rows and 8 columns in my dataset and I have cleaned and pre-processed my dataset. </a:t>
            </a:r>
          </a:p>
          <a:p>
            <a:r>
              <a:rPr lang="en-IN" sz="2000" dirty="0">
                <a:latin typeface="Times New Roman" panose="02020603050405020304" pitchFamily="18" charset="0"/>
                <a:cs typeface="Times New Roman" panose="02020603050405020304" pitchFamily="18" charset="0"/>
              </a:rPr>
              <a:t>After cleaning and pre-processing my data looks like the given image below.</a:t>
            </a:r>
            <a:endParaRPr lang="en-IN"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AAF6A16-7AC1-3D4E-793D-AC1308896C43}"/>
              </a:ext>
            </a:extLst>
          </p:cNvPr>
          <p:cNvPicPr>
            <a:picLocks noChangeAspect="1"/>
          </p:cNvPicPr>
          <p:nvPr/>
        </p:nvPicPr>
        <p:blipFill>
          <a:blip r:embed="rId2"/>
          <a:stretch>
            <a:fillRect/>
          </a:stretch>
        </p:blipFill>
        <p:spPr>
          <a:xfrm>
            <a:off x="568658" y="3587750"/>
            <a:ext cx="11044036" cy="3270250"/>
          </a:xfrm>
          <a:prstGeom prst="rect">
            <a:avLst/>
          </a:prstGeom>
        </p:spPr>
      </p:pic>
    </p:spTree>
    <p:extLst>
      <p:ext uri="{BB962C8B-B14F-4D97-AF65-F5344CB8AC3E}">
        <p14:creationId xmlns:p14="http://schemas.microsoft.com/office/powerpoint/2010/main" val="1251040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233F-284D-76D9-9BA1-ED98454EF6E2}"/>
              </a:ext>
            </a:extLst>
          </p:cNvPr>
          <p:cNvSpPr>
            <a:spLocks noGrp="1"/>
          </p:cNvSpPr>
          <p:nvPr>
            <p:ph type="title"/>
          </p:nvPr>
        </p:nvSpPr>
        <p:spPr>
          <a:xfrm>
            <a:off x="913795" y="-71119"/>
            <a:ext cx="10353761" cy="961232"/>
          </a:xfrm>
        </p:spPr>
        <p:txBody>
          <a:bodyPr>
            <a:normAutofit fontScale="90000"/>
          </a:bodyPr>
          <a:lstStyle/>
          <a:p>
            <a:r>
              <a:rPr lang="en-IN" dirty="0"/>
              <a:t>EDA with charts and plots</a:t>
            </a:r>
            <a:br>
              <a:rPr lang="en-IN" dirty="0"/>
            </a:br>
            <a:r>
              <a:rPr lang="en-IN" dirty="0"/>
              <a:t>bar plot</a:t>
            </a:r>
            <a:endParaRPr lang="en-US" dirty="0"/>
          </a:p>
        </p:txBody>
      </p:sp>
      <p:pic>
        <p:nvPicPr>
          <p:cNvPr id="9" name="Content Placeholder 8">
            <a:extLst>
              <a:ext uri="{FF2B5EF4-FFF2-40B4-BE49-F238E27FC236}">
                <a16:creationId xmlns:a16="http://schemas.microsoft.com/office/drawing/2014/main" id="{D68A79BE-ABE2-F75F-3A9C-8A3194A72BE8}"/>
              </a:ext>
            </a:extLst>
          </p:cNvPr>
          <p:cNvPicPr>
            <a:picLocks noGrp="1" noChangeAspect="1"/>
          </p:cNvPicPr>
          <p:nvPr>
            <p:ph idx="1"/>
          </p:nvPr>
        </p:nvPicPr>
        <p:blipFill>
          <a:blip r:embed="rId2"/>
          <a:stretch>
            <a:fillRect/>
          </a:stretch>
        </p:blipFill>
        <p:spPr>
          <a:xfrm>
            <a:off x="1306928" y="808833"/>
            <a:ext cx="4138831" cy="2858927"/>
          </a:xfrm>
        </p:spPr>
      </p:pic>
      <p:pic>
        <p:nvPicPr>
          <p:cNvPr id="11" name="Picture 10">
            <a:extLst>
              <a:ext uri="{FF2B5EF4-FFF2-40B4-BE49-F238E27FC236}">
                <a16:creationId xmlns:a16="http://schemas.microsoft.com/office/drawing/2014/main" id="{4F85A8F5-EEE9-72A7-CDD3-30B80F140920}"/>
              </a:ext>
            </a:extLst>
          </p:cNvPr>
          <p:cNvPicPr>
            <a:picLocks noChangeAspect="1"/>
          </p:cNvPicPr>
          <p:nvPr/>
        </p:nvPicPr>
        <p:blipFill>
          <a:blip r:embed="rId3"/>
          <a:stretch>
            <a:fillRect/>
          </a:stretch>
        </p:blipFill>
        <p:spPr>
          <a:xfrm>
            <a:off x="7128725" y="890113"/>
            <a:ext cx="4138831" cy="2777647"/>
          </a:xfrm>
          <a:prstGeom prst="rect">
            <a:avLst/>
          </a:prstGeom>
        </p:spPr>
      </p:pic>
      <p:pic>
        <p:nvPicPr>
          <p:cNvPr id="13" name="Picture 12">
            <a:extLst>
              <a:ext uri="{FF2B5EF4-FFF2-40B4-BE49-F238E27FC236}">
                <a16:creationId xmlns:a16="http://schemas.microsoft.com/office/drawing/2014/main" id="{9F5EED18-C9A4-ABAF-B9B0-05F9827DB0AA}"/>
              </a:ext>
            </a:extLst>
          </p:cNvPr>
          <p:cNvPicPr>
            <a:picLocks noChangeAspect="1"/>
          </p:cNvPicPr>
          <p:nvPr/>
        </p:nvPicPr>
        <p:blipFill>
          <a:blip r:embed="rId4"/>
          <a:stretch>
            <a:fillRect/>
          </a:stretch>
        </p:blipFill>
        <p:spPr>
          <a:xfrm>
            <a:off x="1306928" y="3917792"/>
            <a:ext cx="9960628" cy="2858927"/>
          </a:xfrm>
          <a:prstGeom prst="rect">
            <a:avLst/>
          </a:prstGeom>
        </p:spPr>
      </p:pic>
    </p:spTree>
    <p:extLst>
      <p:ext uri="{BB962C8B-B14F-4D97-AF65-F5344CB8AC3E}">
        <p14:creationId xmlns:p14="http://schemas.microsoft.com/office/powerpoint/2010/main" val="324170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A7F7-25BF-4E24-6D66-777747AA21BF}"/>
              </a:ext>
            </a:extLst>
          </p:cNvPr>
          <p:cNvSpPr>
            <a:spLocks noGrp="1"/>
          </p:cNvSpPr>
          <p:nvPr>
            <p:ph type="title"/>
          </p:nvPr>
        </p:nvSpPr>
        <p:spPr>
          <a:xfrm>
            <a:off x="913795" y="0"/>
            <a:ext cx="10353761" cy="1198881"/>
          </a:xfrm>
        </p:spPr>
        <p:txBody>
          <a:bodyPr/>
          <a:lstStyle/>
          <a:p>
            <a:r>
              <a:rPr lang="en-US" dirty="0"/>
              <a:t>Eda with charts and plots</a:t>
            </a:r>
            <a:br>
              <a:rPr lang="en-US" dirty="0"/>
            </a:br>
            <a:r>
              <a:rPr lang="en-US" dirty="0"/>
              <a:t>scatter plot map</a:t>
            </a:r>
          </a:p>
        </p:txBody>
      </p:sp>
      <p:pic>
        <p:nvPicPr>
          <p:cNvPr id="5" name="Content Placeholder 4">
            <a:extLst>
              <a:ext uri="{FF2B5EF4-FFF2-40B4-BE49-F238E27FC236}">
                <a16:creationId xmlns:a16="http://schemas.microsoft.com/office/drawing/2014/main" id="{781EF942-664F-BE31-B423-DFF50B38FE6D}"/>
              </a:ext>
            </a:extLst>
          </p:cNvPr>
          <p:cNvPicPr>
            <a:picLocks noGrp="1" noChangeAspect="1"/>
          </p:cNvPicPr>
          <p:nvPr>
            <p:ph idx="1"/>
          </p:nvPr>
        </p:nvPicPr>
        <p:blipFill>
          <a:blip r:embed="rId2"/>
          <a:stretch>
            <a:fillRect/>
          </a:stretch>
        </p:blipFill>
        <p:spPr>
          <a:xfrm>
            <a:off x="137981" y="1198881"/>
            <a:ext cx="5399219" cy="27914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705E852A-FE43-EDAB-657F-B146AA026999}"/>
              </a:ext>
            </a:extLst>
          </p:cNvPr>
          <p:cNvPicPr>
            <a:picLocks noChangeAspect="1"/>
          </p:cNvPicPr>
          <p:nvPr/>
        </p:nvPicPr>
        <p:blipFill>
          <a:blip r:embed="rId3"/>
          <a:stretch>
            <a:fillRect/>
          </a:stretch>
        </p:blipFill>
        <p:spPr>
          <a:xfrm>
            <a:off x="6090675" y="1198882"/>
            <a:ext cx="5740401" cy="2791460"/>
          </a:xfrm>
          <a:prstGeom prst="rect">
            <a:avLst/>
          </a:prstGeom>
        </p:spPr>
      </p:pic>
      <p:pic>
        <p:nvPicPr>
          <p:cNvPr id="9" name="Picture 8">
            <a:extLst>
              <a:ext uri="{FF2B5EF4-FFF2-40B4-BE49-F238E27FC236}">
                <a16:creationId xmlns:a16="http://schemas.microsoft.com/office/drawing/2014/main" id="{F7900373-0350-FF06-7D33-3E7EF07AC852}"/>
              </a:ext>
            </a:extLst>
          </p:cNvPr>
          <p:cNvPicPr>
            <a:picLocks noChangeAspect="1"/>
          </p:cNvPicPr>
          <p:nvPr/>
        </p:nvPicPr>
        <p:blipFill>
          <a:blip r:embed="rId4"/>
          <a:stretch>
            <a:fillRect/>
          </a:stretch>
        </p:blipFill>
        <p:spPr>
          <a:xfrm>
            <a:off x="1124366" y="4169136"/>
            <a:ext cx="9716354" cy="2607584"/>
          </a:xfrm>
          <a:prstGeom prst="rect">
            <a:avLst/>
          </a:prstGeom>
        </p:spPr>
      </p:pic>
    </p:spTree>
    <p:extLst>
      <p:ext uri="{BB962C8B-B14F-4D97-AF65-F5344CB8AC3E}">
        <p14:creationId xmlns:p14="http://schemas.microsoft.com/office/powerpoint/2010/main" val="924136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162</TotalTime>
  <Words>652</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Bookman Old Style</vt:lpstr>
      <vt:lpstr>Calibri</vt:lpstr>
      <vt:lpstr>Courier New</vt:lpstr>
      <vt:lpstr>Rockwell</vt:lpstr>
      <vt:lpstr>Segoe UI Light</vt:lpstr>
      <vt:lpstr>Symbol</vt:lpstr>
      <vt:lpstr>Times New Roman</vt:lpstr>
      <vt:lpstr>Tw Cen MT</vt:lpstr>
      <vt:lpstr>Damask</vt:lpstr>
      <vt:lpstr>Insurance CLAIM PREDICTION</vt:lpstr>
      <vt:lpstr>CONTENTS</vt:lpstr>
      <vt:lpstr>INTRODUCTION  </vt:lpstr>
      <vt:lpstr>PROBLEM STATEMENT</vt:lpstr>
      <vt:lpstr>Objective of the project</vt:lpstr>
      <vt:lpstr>Dataset and algorithms</vt:lpstr>
      <vt:lpstr>Data cleaning and its pre-processing</vt:lpstr>
      <vt:lpstr>EDA with charts and plots bar plot</vt:lpstr>
      <vt:lpstr>Eda with charts and plots scatter plot map</vt:lpstr>
      <vt:lpstr>Eda with charts and plots (Heat map)</vt:lpstr>
      <vt:lpstr>Model development implementation and testing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SAHIL MALEK</dc:creator>
  <cp:lastModifiedBy>SAHIL MALEK</cp:lastModifiedBy>
  <cp:revision>1</cp:revision>
  <dcterms:created xsi:type="dcterms:W3CDTF">2024-07-10T18:19:25Z</dcterms:created>
  <dcterms:modified xsi:type="dcterms:W3CDTF">2024-07-10T21:01:35Z</dcterms:modified>
</cp:coreProperties>
</file>