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5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594ED7C-AE3C-4A40-94C6-CCB9E22C155D}" type="datetimeFigureOut">
              <a:rPr lang="en-IN" smtClean="0"/>
              <a:t>22-02-2024</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16D36E86-E358-4CB5-89AD-B9F1E2A34A5A}" type="slidenum">
              <a:rPr lang="en-IN" smtClean="0"/>
              <a:t>‹#›</a:t>
            </a:fld>
            <a:endParaRPr lang="en-IN"/>
          </a:p>
        </p:txBody>
      </p:sp>
    </p:spTree>
    <p:extLst>
      <p:ext uri="{BB962C8B-B14F-4D97-AF65-F5344CB8AC3E}">
        <p14:creationId xmlns:p14="http://schemas.microsoft.com/office/powerpoint/2010/main" val="2897480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94ED7C-AE3C-4A40-94C6-CCB9E22C155D}"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D36E86-E358-4CB5-89AD-B9F1E2A34A5A}" type="slidenum">
              <a:rPr lang="en-IN" smtClean="0"/>
              <a:t>‹#›</a:t>
            </a:fld>
            <a:endParaRPr lang="en-IN"/>
          </a:p>
        </p:txBody>
      </p:sp>
    </p:spTree>
    <p:extLst>
      <p:ext uri="{BB962C8B-B14F-4D97-AF65-F5344CB8AC3E}">
        <p14:creationId xmlns:p14="http://schemas.microsoft.com/office/powerpoint/2010/main" val="901292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94ED7C-AE3C-4A40-94C6-CCB9E22C155D}"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D36E86-E358-4CB5-89AD-B9F1E2A34A5A}" type="slidenum">
              <a:rPr lang="en-IN" smtClean="0"/>
              <a:t>‹#›</a:t>
            </a:fld>
            <a:endParaRPr lang="en-IN"/>
          </a:p>
        </p:txBody>
      </p:sp>
    </p:spTree>
    <p:extLst>
      <p:ext uri="{BB962C8B-B14F-4D97-AF65-F5344CB8AC3E}">
        <p14:creationId xmlns:p14="http://schemas.microsoft.com/office/powerpoint/2010/main" val="3494785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94ED7C-AE3C-4A40-94C6-CCB9E22C155D}"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D36E86-E358-4CB5-89AD-B9F1E2A34A5A}" type="slidenum">
              <a:rPr lang="en-IN" smtClean="0"/>
              <a:t>‹#›</a:t>
            </a:fld>
            <a:endParaRPr lang="en-IN"/>
          </a:p>
        </p:txBody>
      </p:sp>
    </p:spTree>
    <p:extLst>
      <p:ext uri="{BB962C8B-B14F-4D97-AF65-F5344CB8AC3E}">
        <p14:creationId xmlns:p14="http://schemas.microsoft.com/office/powerpoint/2010/main" val="3287717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94ED7C-AE3C-4A40-94C6-CCB9E22C155D}"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D36E86-E358-4CB5-89AD-B9F1E2A34A5A}" type="slidenum">
              <a:rPr lang="en-IN" smtClean="0"/>
              <a:t>‹#›</a:t>
            </a:fld>
            <a:endParaRPr lang="en-IN"/>
          </a:p>
        </p:txBody>
      </p:sp>
    </p:spTree>
    <p:extLst>
      <p:ext uri="{BB962C8B-B14F-4D97-AF65-F5344CB8AC3E}">
        <p14:creationId xmlns:p14="http://schemas.microsoft.com/office/powerpoint/2010/main" val="128891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94ED7C-AE3C-4A40-94C6-CCB9E22C155D}" type="datetimeFigureOut">
              <a:rPr lang="en-IN" smtClean="0"/>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D36E86-E358-4CB5-89AD-B9F1E2A34A5A}" type="slidenum">
              <a:rPr lang="en-IN" smtClean="0"/>
              <a:t>‹#›</a:t>
            </a:fld>
            <a:endParaRPr lang="en-IN"/>
          </a:p>
        </p:txBody>
      </p:sp>
    </p:spTree>
    <p:extLst>
      <p:ext uri="{BB962C8B-B14F-4D97-AF65-F5344CB8AC3E}">
        <p14:creationId xmlns:p14="http://schemas.microsoft.com/office/powerpoint/2010/main" val="206692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94ED7C-AE3C-4A40-94C6-CCB9E22C155D}" type="datetimeFigureOut">
              <a:rPr lang="en-IN" smtClean="0"/>
              <a:t>22-02-2024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D36E86-E358-4CB5-89AD-B9F1E2A34A5A}" type="slidenum">
              <a:rPr lang="en-IN" smtClean="0"/>
              <a:t>‹#›</a:t>
            </a:fld>
            <a:endParaRPr lang="en-IN"/>
          </a:p>
        </p:txBody>
      </p:sp>
    </p:spTree>
    <p:extLst>
      <p:ext uri="{BB962C8B-B14F-4D97-AF65-F5344CB8AC3E}">
        <p14:creationId xmlns:p14="http://schemas.microsoft.com/office/powerpoint/2010/main" val="454544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94ED7C-AE3C-4A40-94C6-CCB9E22C155D}" type="datetimeFigureOut">
              <a:rPr lang="en-IN" smtClean="0"/>
              <a:t>22-02-2024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D36E86-E358-4CB5-89AD-B9F1E2A34A5A}" type="slidenum">
              <a:rPr lang="en-IN" smtClean="0"/>
              <a:t>‹#›</a:t>
            </a:fld>
            <a:endParaRPr lang="en-IN"/>
          </a:p>
        </p:txBody>
      </p:sp>
    </p:spTree>
    <p:extLst>
      <p:ext uri="{BB962C8B-B14F-4D97-AF65-F5344CB8AC3E}">
        <p14:creationId xmlns:p14="http://schemas.microsoft.com/office/powerpoint/2010/main" val="481451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94ED7C-AE3C-4A40-94C6-CCB9E22C155D}" type="datetimeFigureOut">
              <a:rPr lang="en-IN" smtClean="0"/>
              <a:t>22-02-2024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D36E86-E358-4CB5-89AD-B9F1E2A34A5A}" type="slidenum">
              <a:rPr lang="en-IN" smtClean="0"/>
              <a:t>‹#›</a:t>
            </a:fld>
            <a:endParaRPr lang="en-IN"/>
          </a:p>
        </p:txBody>
      </p:sp>
    </p:spTree>
    <p:extLst>
      <p:ext uri="{BB962C8B-B14F-4D97-AF65-F5344CB8AC3E}">
        <p14:creationId xmlns:p14="http://schemas.microsoft.com/office/powerpoint/2010/main" val="111912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8594ED7C-AE3C-4A40-94C6-CCB9E22C155D}" type="datetimeFigureOut">
              <a:rPr lang="en-IN" smtClean="0"/>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6D36E86-E358-4CB5-89AD-B9F1E2A34A5A}" type="slidenum">
              <a:rPr lang="en-IN" smtClean="0"/>
              <a:t>‹#›</a:t>
            </a:fld>
            <a:endParaRPr lang="en-IN"/>
          </a:p>
        </p:txBody>
      </p:sp>
    </p:spTree>
    <p:extLst>
      <p:ext uri="{BB962C8B-B14F-4D97-AF65-F5344CB8AC3E}">
        <p14:creationId xmlns:p14="http://schemas.microsoft.com/office/powerpoint/2010/main" val="1629135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594ED7C-AE3C-4A40-94C6-CCB9E22C155D}" type="datetimeFigureOut">
              <a:rPr lang="en-IN" smtClean="0"/>
              <a:t>22-02-2024</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6D36E86-E358-4CB5-89AD-B9F1E2A34A5A}" type="slidenum">
              <a:rPr lang="en-IN" smtClean="0"/>
              <a:t>‹#›</a:t>
            </a:fld>
            <a:endParaRPr lang="en-IN"/>
          </a:p>
        </p:txBody>
      </p:sp>
    </p:spTree>
    <p:extLst>
      <p:ext uri="{BB962C8B-B14F-4D97-AF65-F5344CB8AC3E}">
        <p14:creationId xmlns:p14="http://schemas.microsoft.com/office/powerpoint/2010/main" val="120441744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594ED7C-AE3C-4A40-94C6-CCB9E22C155D}" type="datetimeFigureOut">
              <a:rPr lang="en-IN" smtClean="0"/>
              <a:t>22-02-2024</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16D36E86-E358-4CB5-89AD-B9F1E2A34A5A}" type="slidenum">
              <a:rPr lang="en-IN" smtClean="0"/>
              <a:t>‹#›</a:t>
            </a:fld>
            <a:endParaRPr lang="en-IN"/>
          </a:p>
        </p:txBody>
      </p:sp>
    </p:spTree>
    <p:extLst>
      <p:ext uri="{BB962C8B-B14F-4D97-AF65-F5344CB8AC3E}">
        <p14:creationId xmlns:p14="http://schemas.microsoft.com/office/powerpoint/2010/main" val="41137591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B223-C075-3D50-F9F9-0B7F13B729CF}"/>
              </a:ext>
            </a:extLst>
          </p:cNvPr>
          <p:cNvSpPr>
            <a:spLocks noGrp="1"/>
          </p:cNvSpPr>
          <p:nvPr>
            <p:ph type="ctrTitle"/>
          </p:nvPr>
        </p:nvSpPr>
        <p:spPr>
          <a:xfrm>
            <a:off x="704850" y="493058"/>
            <a:ext cx="10782300" cy="1667436"/>
          </a:xfrm>
        </p:spPr>
        <p:txBody>
          <a:bodyPr/>
          <a:lstStyle/>
          <a:p>
            <a:pPr algn="ctr"/>
            <a:r>
              <a:rPr lang="en-IN" sz="4800" b="1" i="0" dirty="0">
                <a:solidFill>
                  <a:srgbClr val="0D0D0D"/>
                </a:solidFill>
                <a:effectLst/>
                <a:latin typeface="Franklin Gothic Heavy" panose="020B0903020102020204" pitchFamily="34" charset="0"/>
              </a:rPr>
              <a:t>Hospital Records Analysis for Public Health Programme</a:t>
            </a:r>
            <a:endParaRPr lang="en-IN" sz="4800" dirty="0">
              <a:latin typeface="Franklin Gothic Heavy" panose="020B0903020102020204" pitchFamily="34" charset="0"/>
            </a:endParaRPr>
          </a:p>
        </p:txBody>
      </p:sp>
      <p:pic>
        <p:nvPicPr>
          <p:cNvPr id="6" name="Picture 5">
            <a:extLst>
              <a:ext uri="{FF2B5EF4-FFF2-40B4-BE49-F238E27FC236}">
                <a16:creationId xmlns:a16="http://schemas.microsoft.com/office/drawing/2014/main" id="{D80CAB46-AAF5-C65E-D3E5-9610CFE65ECC}"/>
              </a:ext>
            </a:extLst>
          </p:cNvPr>
          <p:cNvPicPr>
            <a:picLocks noChangeAspect="1"/>
          </p:cNvPicPr>
          <p:nvPr/>
        </p:nvPicPr>
        <p:blipFill>
          <a:blip r:embed="rId2"/>
          <a:stretch>
            <a:fillRect/>
          </a:stretch>
        </p:blipFill>
        <p:spPr>
          <a:xfrm>
            <a:off x="2393577" y="2160494"/>
            <a:ext cx="7620000" cy="4295775"/>
          </a:xfrm>
          <a:prstGeom prst="rect">
            <a:avLst/>
          </a:prstGeom>
        </p:spPr>
      </p:pic>
    </p:spTree>
    <p:extLst>
      <p:ext uri="{BB962C8B-B14F-4D97-AF65-F5344CB8AC3E}">
        <p14:creationId xmlns:p14="http://schemas.microsoft.com/office/powerpoint/2010/main" val="91113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DE2BD-460F-4581-299B-E1280814683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37B2F68-7B77-586F-494F-85A26311703F}"/>
              </a:ext>
            </a:extLst>
          </p:cNvPr>
          <p:cNvSpPr/>
          <p:nvPr/>
        </p:nvSpPr>
        <p:spPr>
          <a:xfrm>
            <a:off x="0" y="0"/>
            <a:ext cx="12191999" cy="10130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lang="en-IN" b="1" i="0" dirty="0">
                <a:solidFill>
                  <a:srgbClr val="000000"/>
                </a:solidFill>
                <a:effectLst/>
                <a:latin typeface="Arial Black" panose="020B0A04020102020204" pitchFamily="34" charset="0"/>
              </a:rPr>
              <a:t>7. Write a SQL query to retrieve the top 5 cities with the highest number of visits, along with the count of visits in each city.</a:t>
            </a:r>
            <a:endParaRPr kumimoji="0" lang="en-US" altLang="en-US" b="1" i="0" u="none" strike="noStrike" cap="none" normalizeH="0" baseline="0" dirty="0">
              <a:ln>
                <a:noFill/>
              </a:ln>
              <a:solidFill>
                <a:schemeClr val="tx1"/>
              </a:solidFill>
              <a:effectLst/>
              <a:latin typeface="Arial Black" panose="020B0A040201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93539BE-1753-1996-0DCD-52115A565FA3}"/>
              </a:ext>
            </a:extLst>
          </p:cNvPr>
          <p:cNvPicPr>
            <a:picLocks noChangeAspect="1"/>
          </p:cNvPicPr>
          <p:nvPr/>
        </p:nvPicPr>
        <p:blipFill rotWithShape="1">
          <a:blip r:embed="rId2">
            <a:extLst>
              <a:ext uri="{28A0092B-C50C-407E-A947-70E740481C1C}">
                <a14:useLocalDpi xmlns:a14="http://schemas.microsoft.com/office/drawing/2010/main" val="0"/>
              </a:ext>
            </a:extLst>
          </a:blip>
          <a:srcRect l="16986" t="53595" r="70661" b="35686"/>
          <a:stretch/>
        </p:blipFill>
        <p:spPr>
          <a:xfrm>
            <a:off x="7593105" y="2438400"/>
            <a:ext cx="3738282" cy="1317811"/>
          </a:xfrm>
          <a:prstGeom prst="rect">
            <a:avLst/>
          </a:prstGeom>
        </p:spPr>
      </p:pic>
      <p:sp>
        <p:nvSpPr>
          <p:cNvPr id="6" name="TextBox 5">
            <a:extLst>
              <a:ext uri="{FF2B5EF4-FFF2-40B4-BE49-F238E27FC236}">
                <a16:creationId xmlns:a16="http://schemas.microsoft.com/office/drawing/2014/main" id="{1189B87E-ECA1-FA32-41C3-7E25FE3209F1}"/>
              </a:ext>
            </a:extLst>
          </p:cNvPr>
          <p:cNvSpPr txBox="1"/>
          <p:nvPr/>
        </p:nvSpPr>
        <p:spPr>
          <a:xfrm>
            <a:off x="423582" y="1190109"/>
            <a:ext cx="6100482" cy="2308324"/>
          </a:xfrm>
          <a:prstGeom prst="rect">
            <a:avLst/>
          </a:prstGeom>
          <a:noFill/>
        </p:spPr>
        <p:txBody>
          <a:bodyPr wrap="square">
            <a:spAutoFit/>
          </a:bodyPr>
          <a:lstStyle/>
          <a:p>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city</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countotvisit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from</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city</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FF00FF"/>
                </a:solidFill>
                <a:latin typeface="Consolas" panose="020B0609020204030204" pitchFamily="49" charset="0"/>
              </a:rPr>
              <a:t>count</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visit_id</a:t>
            </a:r>
            <a:r>
              <a:rPr lang="en-IN" sz="1800" dirty="0">
                <a:solidFill>
                  <a:srgbClr val="808080"/>
                </a:solidFill>
                <a:latin typeface="Consolas" panose="020B0609020204030204" pitchFamily="49" charset="0"/>
              </a:rPr>
              <a:t>)</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countotvisit</a:t>
            </a:r>
            <a:r>
              <a:rPr lang="en-IN" sz="1800" dirty="0" err="1">
                <a:solidFill>
                  <a:srgbClr val="808080"/>
                </a:solidFill>
                <a:latin typeface="Consolas" panose="020B0609020204030204" pitchFamily="49" charset="0"/>
              </a:rPr>
              <a:t>,</a:t>
            </a:r>
            <a:r>
              <a:rPr lang="en-IN" sz="1800" dirty="0" err="1">
                <a:solidFill>
                  <a:srgbClr val="FF00FF"/>
                </a:solidFill>
                <a:latin typeface="Consolas" panose="020B0609020204030204" pitchFamily="49" charset="0"/>
              </a:rPr>
              <a:t>dense_rank</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over </a:t>
            </a:r>
            <a:r>
              <a:rPr lang="en-IN" sz="1800" dirty="0">
                <a:solidFill>
                  <a:srgbClr val="808080"/>
                </a:solidFill>
                <a:latin typeface="Consolas" panose="020B0609020204030204" pitchFamily="49" charset="0"/>
              </a:rPr>
              <a:t>(</a:t>
            </a:r>
            <a:r>
              <a:rPr lang="en-IN" sz="1800" dirty="0">
                <a:solidFill>
                  <a:srgbClr val="0000FF"/>
                </a:solidFill>
                <a:latin typeface="Consolas" panose="020B0609020204030204" pitchFamily="49" charset="0"/>
              </a:rPr>
              <a:t>order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a:solidFill>
                  <a:srgbClr val="FF00FF"/>
                </a:solidFill>
                <a:latin typeface="Consolas" panose="020B0609020204030204" pitchFamily="49" charset="0"/>
              </a:rPr>
              <a:t>count</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visit_id</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0000FF"/>
                </a:solidFill>
                <a:latin typeface="Consolas" panose="020B0609020204030204" pitchFamily="49" charset="0"/>
              </a:rPr>
              <a:t>desc</a:t>
            </a:r>
            <a:r>
              <a:rPr lang="en-IN" sz="1800" dirty="0">
                <a:solidFill>
                  <a:srgbClr val="808080"/>
                </a:solidFill>
                <a:latin typeface="Consolas" panose="020B0609020204030204" pitchFamily="49" charset="0"/>
              </a:rPr>
              <a:t>)</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rn</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Patients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p</a:t>
            </a: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Visits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v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patient_id</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patient_id</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group</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city</a:t>
            </a:r>
          </a:p>
          <a:p>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temp</a:t>
            </a:r>
          </a:p>
          <a:p>
            <a:r>
              <a:rPr lang="en-IN" sz="1800" dirty="0">
                <a:solidFill>
                  <a:srgbClr val="0000FF"/>
                </a:solidFill>
                <a:latin typeface="Consolas" panose="020B0609020204030204" pitchFamily="49" charset="0"/>
              </a:rPr>
              <a:t>where</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rn</a:t>
            </a:r>
            <a:r>
              <a:rPr lang="en-IN" sz="1800" dirty="0">
                <a:solidFill>
                  <a:srgbClr val="808080"/>
                </a:solidFill>
                <a:latin typeface="Consolas" panose="020B0609020204030204" pitchFamily="49" charset="0"/>
              </a:rPr>
              <a:t>&lt;=</a:t>
            </a:r>
            <a:r>
              <a:rPr lang="en-IN" sz="1800" dirty="0">
                <a:solidFill>
                  <a:srgbClr val="000000"/>
                </a:solidFill>
                <a:latin typeface="Consolas" panose="020B0609020204030204" pitchFamily="49" charset="0"/>
              </a:rPr>
              <a:t>5</a:t>
            </a:r>
            <a:endParaRPr lang="en-IN" dirty="0"/>
          </a:p>
        </p:txBody>
      </p:sp>
      <p:sp>
        <p:nvSpPr>
          <p:cNvPr id="8" name="TextBox 7">
            <a:extLst>
              <a:ext uri="{FF2B5EF4-FFF2-40B4-BE49-F238E27FC236}">
                <a16:creationId xmlns:a16="http://schemas.microsoft.com/office/drawing/2014/main" id="{02AA1446-5FB2-EFD2-3FDF-62C3A2F31617}"/>
              </a:ext>
            </a:extLst>
          </p:cNvPr>
          <p:cNvSpPr txBox="1"/>
          <p:nvPr/>
        </p:nvSpPr>
        <p:spPr>
          <a:xfrm>
            <a:off x="448236" y="4332708"/>
            <a:ext cx="6100482" cy="1754326"/>
          </a:xfrm>
          <a:prstGeom prst="rect">
            <a:avLst/>
          </a:prstGeom>
          <a:noFill/>
        </p:spPr>
        <p:txBody>
          <a:bodyPr wrap="square">
            <a:spAutoFit/>
          </a:bodyPr>
          <a:lstStyle/>
          <a:p>
            <a:r>
              <a:rPr lang="en-IN" sz="1800" dirty="0">
                <a:solidFill>
                  <a:srgbClr val="008000"/>
                </a:solidFill>
                <a:latin typeface="Consolas" panose="020B0609020204030204" pitchFamily="49" charset="0"/>
              </a:rPr>
              <a:t>---or----</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city</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FF00FF"/>
                </a:solidFill>
                <a:latin typeface="Consolas" panose="020B0609020204030204" pitchFamily="49" charset="0"/>
              </a:rPr>
              <a:t>count</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visit_id</a:t>
            </a:r>
            <a:r>
              <a:rPr lang="en-IN" sz="1800" dirty="0">
                <a:solidFill>
                  <a:srgbClr val="808080"/>
                </a:solidFill>
                <a:latin typeface="Consolas" panose="020B0609020204030204" pitchFamily="49" charset="0"/>
              </a:rPr>
              <a:t>)</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countotvisit</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Patients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p</a:t>
            </a: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Visits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v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patient_id</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patient_id</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group</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city</a:t>
            </a:r>
          </a:p>
          <a:p>
            <a:r>
              <a:rPr lang="en-IN" sz="1800" dirty="0">
                <a:solidFill>
                  <a:srgbClr val="0000FF"/>
                </a:solidFill>
                <a:latin typeface="Consolas" panose="020B0609020204030204" pitchFamily="49" charset="0"/>
              </a:rPr>
              <a:t>order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a:solidFill>
                  <a:srgbClr val="FF00FF"/>
                </a:solidFill>
                <a:latin typeface="Consolas" panose="020B0609020204030204" pitchFamily="49" charset="0"/>
              </a:rPr>
              <a:t>count</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visit_id</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0000FF"/>
                </a:solidFill>
                <a:latin typeface="Consolas" panose="020B0609020204030204" pitchFamily="49" charset="0"/>
              </a:rPr>
              <a:t>desc</a:t>
            </a:r>
            <a:r>
              <a:rPr lang="en-IN" sz="1800" dirty="0">
                <a:solidFill>
                  <a:srgbClr val="808080"/>
                </a:solidFill>
                <a:latin typeface="Consolas" panose="020B0609020204030204" pitchFamily="49" charset="0"/>
              </a:rPr>
              <a:t>;</a:t>
            </a:r>
            <a:endParaRPr lang="en-IN" dirty="0"/>
          </a:p>
        </p:txBody>
      </p:sp>
    </p:spTree>
    <p:extLst>
      <p:ext uri="{BB962C8B-B14F-4D97-AF65-F5344CB8AC3E}">
        <p14:creationId xmlns:p14="http://schemas.microsoft.com/office/powerpoint/2010/main" val="1676103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B80DD-A537-5A57-7408-766119A4B25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0CF13D5-6B1F-E381-732E-F0E2C7E5DBDB}"/>
              </a:ext>
            </a:extLst>
          </p:cNvPr>
          <p:cNvSpPr/>
          <p:nvPr/>
        </p:nvSpPr>
        <p:spPr>
          <a:xfrm>
            <a:off x="0" y="0"/>
            <a:ext cx="12191999" cy="10130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lang="en-IN" b="1" i="0" dirty="0">
                <a:solidFill>
                  <a:srgbClr val="000000"/>
                </a:solidFill>
                <a:effectLst/>
                <a:latin typeface="Arial Black" panose="020B0A04020102020204" pitchFamily="34" charset="0"/>
              </a:rPr>
              <a:t>8. Write a SQL query to find the patient who has the highest number of visits in a single day, along with the corresponding visit date</a:t>
            </a:r>
            <a:r>
              <a:rPr lang="en-IN" b="0" i="0" dirty="0">
                <a:solidFill>
                  <a:srgbClr val="000000"/>
                </a:solidFill>
                <a:effectLst/>
                <a:latin typeface="avenir-lt-w01_35-light1475496"/>
              </a:rPr>
              <a:t>.</a:t>
            </a:r>
            <a:endPar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A241405C-118A-76E5-965E-B2C73B67E098}"/>
              </a:ext>
            </a:extLst>
          </p:cNvPr>
          <p:cNvPicPr>
            <a:picLocks noChangeAspect="1"/>
          </p:cNvPicPr>
          <p:nvPr/>
        </p:nvPicPr>
        <p:blipFill rotWithShape="1">
          <a:blip r:embed="rId2">
            <a:extLst>
              <a:ext uri="{28A0092B-C50C-407E-A947-70E740481C1C}">
                <a14:useLocalDpi xmlns:a14="http://schemas.microsoft.com/office/drawing/2010/main" val="0"/>
              </a:ext>
            </a:extLst>
          </a:blip>
          <a:srcRect l="17279" t="53464" r="66251" b="37385"/>
          <a:stretch/>
        </p:blipFill>
        <p:spPr>
          <a:xfrm>
            <a:off x="7951694" y="3199839"/>
            <a:ext cx="2841811" cy="888067"/>
          </a:xfrm>
          <a:prstGeom prst="rect">
            <a:avLst/>
          </a:prstGeom>
        </p:spPr>
      </p:pic>
      <p:sp>
        <p:nvSpPr>
          <p:cNvPr id="6" name="TextBox 5">
            <a:extLst>
              <a:ext uri="{FF2B5EF4-FFF2-40B4-BE49-F238E27FC236}">
                <a16:creationId xmlns:a16="http://schemas.microsoft.com/office/drawing/2014/main" id="{D5FC7613-6DA0-7DF9-DD4C-E91950DFDE85}"/>
              </a:ext>
            </a:extLst>
          </p:cNvPr>
          <p:cNvSpPr txBox="1"/>
          <p:nvPr/>
        </p:nvSpPr>
        <p:spPr>
          <a:xfrm>
            <a:off x="602876" y="1444749"/>
            <a:ext cx="6100482" cy="4524315"/>
          </a:xfrm>
          <a:prstGeom prst="rect">
            <a:avLst/>
          </a:prstGeom>
          <a:noFill/>
        </p:spPr>
        <p:txBody>
          <a:bodyPr wrap="square">
            <a:spAutoFit/>
          </a:bodyPr>
          <a:lstStyle/>
          <a:p>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top</a:t>
            </a:r>
            <a:r>
              <a:rPr lang="en-IN" sz="1800" dirty="0">
                <a:solidFill>
                  <a:srgbClr val="000000"/>
                </a:solidFill>
                <a:latin typeface="Consolas" panose="020B0609020204030204" pitchFamily="49" charset="0"/>
              </a:rPr>
              <a:t> 1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patient_name</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visit_date</a:t>
            </a:r>
            <a:r>
              <a:rPr lang="en-IN" sz="1800" dirty="0" err="1">
                <a:solidFill>
                  <a:srgbClr val="808080"/>
                </a:solidFill>
                <a:latin typeface="Consolas" panose="020B0609020204030204" pitchFamily="49" charset="0"/>
              </a:rPr>
              <a:t>,</a:t>
            </a:r>
            <a:r>
              <a:rPr lang="en-IN" sz="1800" dirty="0" err="1">
                <a:solidFill>
                  <a:srgbClr val="FF00FF"/>
                </a:solidFill>
                <a:latin typeface="Consolas" panose="020B0609020204030204" pitchFamily="49" charset="0"/>
              </a:rPr>
              <a:t>count</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visit_date</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noofvisit</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Patients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p</a:t>
            </a: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Visits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v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patient_id</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patient_id</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group</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patient_name</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visit_date</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order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a:solidFill>
                  <a:srgbClr val="FF00FF"/>
                </a:solidFill>
                <a:latin typeface="Consolas" panose="020B0609020204030204" pitchFamily="49" charset="0"/>
              </a:rPr>
              <a:t>count</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visit_date</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0000FF"/>
                </a:solidFill>
                <a:latin typeface="Consolas" panose="020B0609020204030204" pitchFamily="49" charset="0"/>
              </a:rPr>
              <a:t>desc</a:t>
            </a:r>
            <a:endParaRPr lang="en-IN" sz="1800" dirty="0">
              <a:solidFill>
                <a:srgbClr val="000000"/>
              </a:solidFill>
              <a:latin typeface="Consolas" panose="020B0609020204030204" pitchFamily="49" charset="0"/>
            </a:endParaRPr>
          </a:p>
          <a:p>
            <a:endParaRPr lang="en-IN" sz="1800" dirty="0">
              <a:solidFill>
                <a:srgbClr val="000000"/>
              </a:solidFill>
              <a:latin typeface="Consolas" panose="020B0609020204030204" pitchFamily="49" charset="0"/>
            </a:endParaRPr>
          </a:p>
          <a:p>
            <a:r>
              <a:rPr lang="en-IN" sz="1800" dirty="0">
                <a:solidFill>
                  <a:srgbClr val="008000"/>
                </a:solidFill>
                <a:latin typeface="Consolas" panose="020B0609020204030204" pitchFamily="49" charset="0"/>
              </a:rPr>
              <a:t>---or-----------------------------------------</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patient_name</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visit_date</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from</a:t>
            </a:r>
            <a:r>
              <a:rPr lang="en-IN" sz="1800" dirty="0">
                <a:solidFill>
                  <a:srgbClr val="808080"/>
                </a:solidFill>
                <a:latin typeface="Consolas" panose="020B0609020204030204" pitchFamily="49" charset="0"/>
              </a:rPr>
              <a:t>(</a:t>
            </a:r>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patient_name</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visit_date</a:t>
            </a:r>
            <a:r>
              <a:rPr lang="en-IN" sz="1800" dirty="0" err="1">
                <a:solidFill>
                  <a:srgbClr val="808080"/>
                </a:solidFill>
                <a:latin typeface="Consolas" panose="020B0609020204030204" pitchFamily="49" charset="0"/>
              </a:rPr>
              <a:t>,</a:t>
            </a:r>
            <a:r>
              <a:rPr lang="en-IN" sz="1800" dirty="0" err="1">
                <a:solidFill>
                  <a:srgbClr val="FF00FF"/>
                </a:solidFill>
                <a:latin typeface="Consolas" panose="020B0609020204030204" pitchFamily="49" charset="0"/>
              </a:rPr>
              <a:t>count</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visit_id</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noofvisit</a:t>
            </a:r>
            <a:r>
              <a:rPr lang="en-IN" sz="1800" dirty="0" err="1">
                <a:solidFill>
                  <a:srgbClr val="808080"/>
                </a:solidFill>
                <a:latin typeface="Consolas" panose="020B0609020204030204" pitchFamily="49" charset="0"/>
              </a:rPr>
              <a:t>,</a:t>
            </a:r>
            <a:r>
              <a:rPr lang="en-IN" sz="1800" dirty="0" err="1">
                <a:solidFill>
                  <a:srgbClr val="FF00FF"/>
                </a:solidFill>
                <a:latin typeface="Consolas" panose="020B0609020204030204" pitchFamily="49" charset="0"/>
              </a:rPr>
              <a:t>rank</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over </a:t>
            </a:r>
            <a:r>
              <a:rPr lang="en-IN" sz="1800" dirty="0">
                <a:solidFill>
                  <a:srgbClr val="808080"/>
                </a:solidFill>
                <a:latin typeface="Consolas" panose="020B0609020204030204" pitchFamily="49" charset="0"/>
              </a:rPr>
              <a:t>(</a:t>
            </a:r>
            <a:r>
              <a:rPr lang="en-IN" sz="1800" dirty="0">
                <a:solidFill>
                  <a:srgbClr val="0000FF"/>
                </a:solidFill>
                <a:latin typeface="Consolas" panose="020B0609020204030204" pitchFamily="49" charset="0"/>
              </a:rPr>
              <a:t>order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a:solidFill>
                  <a:srgbClr val="FF00FF"/>
                </a:solidFill>
                <a:latin typeface="Consolas" panose="020B0609020204030204" pitchFamily="49" charset="0"/>
              </a:rPr>
              <a:t>count</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visit_id</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0000FF"/>
                </a:solidFill>
                <a:latin typeface="Consolas" panose="020B0609020204030204" pitchFamily="49" charset="0"/>
              </a:rPr>
              <a:t>desc</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rn</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Patients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p</a:t>
            </a: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Visits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v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patient_id</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patient_id</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group</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patient_name</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visit_date</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temp</a:t>
            </a:r>
          </a:p>
          <a:p>
            <a:r>
              <a:rPr lang="en-IN" sz="1800" dirty="0">
                <a:solidFill>
                  <a:srgbClr val="0000FF"/>
                </a:solidFill>
                <a:latin typeface="Consolas" panose="020B0609020204030204" pitchFamily="49" charset="0"/>
              </a:rPr>
              <a:t>where</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rn</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1</a:t>
            </a:r>
            <a:endParaRPr lang="en-IN" dirty="0"/>
          </a:p>
        </p:txBody>
      </p:sp>
    </p:spTree>
    <p:extLst>
      <p:ext uri="{BB962C8B-B14F-4D97-AF65-F5344CB8AC3E}">
        <p14:creationId xmlns:p14="http://schemas.microsoft.com/office/powerpoint/2010/main" val="1934675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4209B-673C-E66F-ED7E-62E08A3D0B8B}"/>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DE5456D-17CA-C6E1-EE3D-51784460524D}"/>
              </a:ext>
            </a:extLst>
          </p:cNvPr>
          <p:cNvSpPr/>
          <p:nvPr/>
        </p:nvSpPr>
        <p:spPr>
          <a:xfrm>
            <a:off x="0" y="0"/>
            <a:ext cx="12191999" cy="10130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lang="en-IN" b="1" i="0" dirty="0">
                <a:solidFill>
                  <a:srgbClr val="000000"/>
                </a:solidFill>
                <a:effectLst/>
                <a:latin typeface="Arial Black" panose="020B0A04020102020204" pitchFamily="34" charset="0"/>
              </a:rPr>
              <a:t>9. Write a SQL query to retrieve the average age of patients for each diagnosis, ordered by the average age in descending order</a:t>
            </a:r>
            <a:r>
              <a:rPr lang="en-IN" b="0" i="0" dirty="0">
                <a:solidFill>
                  <a:srgbClr val="000000"/>
                </a:solidFill>
                <a:effectLst/>
                <a:latin typeface="avenir-lt-w01_35-light1475496"/>
              </a:rPr>
              <a:t>.</a:t>
            </a:r>
            <a:endPar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FCD130D-A59D-16A9-30BA-D903FC32A7B6}"/>
              </a:ext>
            </a:extLst>
          </p:cNvPr>
          <p:cNvPicPr>
            <a:picLocks noChangeAspect="1"/>
          </p:cNvPicPr>
          <p:nvPr/>
        </p:nvPicPr>
        <p:blipFill rotWithShape="1">
          <a:blip r:embed="rId2">
            <a:extLst>
              <a:ext uri="{28A0092B-C50C-407E-A947-70E740481C1C}">
                <a14:useLocalDpi xmlns:a14="http://schemas.microsoft.com/office/drawing/2010/main" val="0"/>
              </a:ext>
            </a:extLst>
          </a:blip>
          <a:srcRect l="17060" t="55454" r="64661" b="29246"/>
          <a:stretch/>
        </p:blipFill>
        <p:spPr>
          <a:xfrm>
            <a:off x="6095999" y="3926541"/>
            <a:ext cx="4131696" cy="1945342"/>
          </a:xfrm>
          <a:prstGeom prst="rect">
            <a:avLst/>
          </a:prstGeom>
        </p:spPr>
      </p:pic>
      <p:sp>
        <p:nvSpPr>
          <p:cNvPr id="6" name="TextBox 5">
            <a:extLst>
              <a:ext uri="{FF2B5EF4-FFF2-40B4-BE49-F238E27FC236}">
                <a16:creationId xmlns:a16="http://schemas.microsoft.com/office/drawing/2014/main" id="{18702ECD-178F-69BC-BD99-9A3FDFE080C9}"/>
              </a:ext>
            </a:extLst>
          </p:cNvPr>
          <p:cNvSpPr txBox="1"/>
          <p:nvPr/>
        </p:nvSpPr>
        <p:spPr>
          <a:xfrm>
            <a:off x="609600" y="1724887"/>
            <a:ext cx="6113928" cy="2031325"/>
          </a:xfrm>
          <a:prstGeom prst="rect">
            <a:avLst/>
          </a:prstGeom>
          <a:noFill/>
        </p:spPr>
        <p:txBody>
          <a:bodyPr wrap="square">
            <a:spAutoFit/>
          </a:bodyPr>
          <a:lstStyle/>
          <a:p>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diagnosis_name</a:t>
            </a:r>
            <a:r>
              <a:rPr lang="en-IN" sz="1800" dirty="0" err="1">
                <a:solidFill>
                  <a:srgbClr val="808080"/>
                </a:solidFill>
                <a:latin typeface="Consolas" panose="020B0609020204030204" pitchFamily="49" charset="0"/>
              </a:rPr>
              <a:t>,</a:t>
            </a:r>
            <a:r>
              <a:rPr lang="en-IN" sz="1800" dirty="0" err="1">
                <a:solidFill>
                  <a:srgbClr val="FF00FF"/>
                </a:solidFill>
                <a:latin typeface="Consolas" panose="020B0609020204030204" pitchFamily="49" charset="0"/>
              </a:rPr>
              <a:t>avg</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age</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avgage</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Diagnoses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d</a:t>
            </a: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Visits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v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diagnosis_id</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diagnosis_id</a:t>
            </a:r>
            <a:endParaRPr lang="en-IN" sz="1800" dirty="0">
              <a:solidFill>
                <a:srgbClr val="000000"/>
              </a:solidFill>
              <a:latin typeface="Consolas" panose="020B0609020204030204" pitchFamily="49" charset="0"/>
            </a:endParaRP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Patients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p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patient_id</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patient_id</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group</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diagnosis_name</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order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err="1">
                <a:solidFill>
                  <a:srgbClr val="FF00FF"/>
                </a:solidFill>
                <a:latin typeface="Consolas" panose="020B0609020204030204" pitchFamily="49" charset="0"/>
              </a:rPr>
              <a:t>avg</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age</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0000FF"/>
                </a:solidFill>
                <a:latin typeface="Consolas" panose="020B0609020204030204" pitchFamily="49" charset="0"/>
              </a:rPr>
              <a:t>desc</a:t>
            </a:r>
            <a:endParaRPr lang="en-IN" dirty="0"/>
          </a:p>
        </p:txBody>
      </p:sp>
    </p:spTree>
    <p:extLst>
      <p:ext uri="{BB962C8B-B14F-4D97-AF65-F5344CB8AC3E}">
        <p14:creationId xmlns:p14="http://schemas.microsoft.com/office/powerpoint/2010/main" val="2249417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C405E-96DB-F507-B885-83637B8EC3C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50D6B9B4-C91F-D266-14D0-8FBF95CB7CCC}"/>
              </a:ext>
            </a:extLst>
          </p:cNvPr>
          <p:cNvSpPr/>
          <p:nvPr/>
        </p:nvSpPr>
        <p:spPr>
          <a:xfrm>
            <a:off x="0" y="0"/>
            <a:ext cx="12191999" cy="10130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lang="en-IN" b="1" i="0" dirty="0">
                <a:solidFill>
                  <a:srgbClr val="000000"/>
                </a:solidFill>
                <a:effectLst/>
                <a:latin typeface="Arial Black" panose="020B0A04020102020204" pitchFamily="34" charset="0"/>
              </a:rPr>
              <a:t>10. Write a SQL query to calculate the cumulative count of visits over time, ordered by the visit date.</a:t>
            </a:r>
            <a:endParaRPr kumimoji="0" lang="en-US" altLang="en-US" b="1" i="0" u="none" strike="noStrike" cap="none" normalizeH="0" baseline="0" dirty="0">
              <a:ln>
                <a:noFill/>
              </a:ln>
              <a:solidFill>
                <a:schemeClr val="tx1"/>
              </a:solidFill>
              <a:effectLst/>
              <a:latin typeface="Arial Black" panose="020B0A040201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84A7229-D8D1-4845-BBCE-1462E3015F3E}"/>
              </a:ext>
            </a:extLst>
          </p:cNvPr>
          <p:cNvPicPr>
            <a:picLocks noChangeAspect="1"/>
          </p:cNvPicPr>
          <p:nvPr/>
        </p:nvPicPr>
        <p:blipFill rotWithShape="1">
          <a:blip r:embed="rId2">
            <a:extLst>
              <a:ext uri="{28A0092B-C50C-407E-A947-70E740481C1C}">
                <a14:useLocalDpi xmlns:a14="http://schemas.microsoft.com/office/drawing/2010/main" val="0"/>
              </a:ext>
            </a:extLst>
          </a:blip>
          <a:srcRect l="17132" t="54641" r="63971" b="27581"/>
          <a:stretch/>
        </p:blipFill>
        <p:spPr>
          <a:xfrm>
            <a:off x="6947647" y="3429000"/>
            <a:ext cx="3827928" cy="2613928"/>
          </a:xfrm>
          <a:prstGeom prst="rect">
            <a:avLst/>
          </a:prstGeom>
        </p:spPr>
      </p:pic>
      <p:sp>
        <p:nvSpPr>
          <p:cNvPr id="6" name="TextBox 5">
            <a:extLst>
              <a:ext uri="{FF2B5EF4-FFF2-40B4-BE49-F238E27FC236}">
                <a16:creationId xmlns:a16="http://schemas.microsoft.com/office/drawing/2014/main" id="{E0A99B94-42B5-DFE4-CA19-97D305455A63}"/>
              </a:ext>
            </a:extLst>
          </p:cNvPr>
          <p:cNvSpPr txBox="1"/>
          <p:nvPr/>
        </p:nvSpPr>
        <p:spPr>
          <a:xfrm>
            <a:off x="560294" y="1745920"/>
            <a:ext cx="6140822" cy="2308324"/>
          </a:xfrm>
          <a:prstGeom prst="rect">
            <a:avLst/>
          </a:prstGeom>
          <a:noFill/>
        </p:spPr>
        <p:txBody>
          <a:bodyPr wrap="square">
            <a:spAutoFit/>
          </a:bodyPr>
          <a:lstStyle/>
          <a:p>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visit_date</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FF00FF"/>
                </a:solidFill>
                <a:latin typeface="Consolas" panose="020B0609020204030204" pitchFamily="49" charset="0"/>
              </a:rPr>
              <a:t>count</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visit_id</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countof_visit</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FF00FF"/>
                </a:solidFill>
                <a:latin typeface="Consolas" panose="020B0609020204030204" pitchFamily="49" charset="0"/>
              </a:rPr>
              <a:t>sum</a:t>
            </a:r>
            <a:r>
              <a:rPr lang="en-IN" sz="1800" dirty="0">
                <a:solidFill>
                  <a:srgbClr val="808080"/>
                </a:solidFill>
                <a:latin typeface="Consolas" panose="020B0609020204030204" pitchFamily="49" charset="0"/>
              </a:rPr>
              <a:t>(</a:t>
            </a:r>
            <a:r>
              <a:rPr lang="en-IN" sz="1800" dirty="0">
                <a:solidFill>
                  <a:srgbClr val="FF00FF"/>
                </a:solidFill>
                <a:latin typeface="Consolas" panose="020B0609020204030204" pitchFamily="49" charset="0"/>
              </a:rPr>
              <a:t>count</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visit_id</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over</a:t>
            </a:r>
            <a:r>
              <a:rPr lang="en-IN" sz="1800" dirty="0">
                <a:solidFill>
                  <a:srgbClr val="808080"/>
                </a:solidFill>
                <a:latin typeface="Consolas" panose="020B0609020204030204" pitchFamily="49" charset="0"/>
              </a:rPr>
              <a:t>(</a:t>
            </a:r>
            <a:r>
              <a:rPr lang="en-IN" sz="1800" dirty="0">
                <a:solidFill>
                  <a:srgbClr val="0000FF"/>
                </a:solidFill>
                <a:latin typeface="Consolas" panose="020B0609020204030204" pitchFamily="49" charset="0"/>
              </a:rPr>
              <a:t>order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visit_date</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ROWS</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BETWEEN</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unbounded</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preceding</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and</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current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row</a:t>
            </a:r>
            <a:r>
              <a:rPr lang="en-IN" sz="1800" dirty="0">
                <a:solidFill>
                  <a:srgbClr val="808080"/>
                </a:solidFill>
                <a:latin typeface="Consolas" panose="020B0609020204030204" pitchFamily="49" charset="0"/>
              </a:rPr>
              <a:t>)</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cummulative</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Visits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v</a:t>
            </a:r>
          </a:p>
          <a:p>
            <a:r>
              <a:rPr lang="en-IN" sz="1800" dirty="0">
                <a:solidFill>
                  <a:srgbClr val="0000FF"/>
                </a:solidFill>
                <a:latin typeface="Consolas" panose="020B0609020204030204" pitchFamily="49" charset="0"/>
              </a:rPr>
              <a:t>group</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visit_date</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order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visit_date</a:t>
            </a:r>
            <a:endParaRPr lang="en-IN" dirty="0"/>
          </a:p>
        </p:txBody>
      </p:sp>
    </p:spTree>
    <p:extLst>
      <p:ext uri="{BB962C8B-B14F-4D97-AF65-F5344CB8AC3E}">
        <p14:creationId xmlns:p14="http://schemas.microsoft.com/office/powerpoint/2010/main" val="792479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62B00D-E362-3FD8-CD1F-84CEEB78562F}"/>
              </a:ext>
            </a:extLst>
          </p:cNvPr>
          <p:cNvSpPr/>
          <p:nvPr/>
        </p:nvSpPr>
        <p:spPr>
          <a:xfrm>
            <a:off x="0" y="0"/>
            <a:ext cx="12191999" cy="10130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Black" panose="020B0A04020102020204" pitchFamily="34" charset="0"/>
              </a:rPr>
              <a:t>Conclusion </a:t>
            </a:r>
          </a:p>
        </p:txBody>
      </p:sp>
      <p:sp>
        <p:nvSpPr>
          <p:cNvPr id="3" name="Rectangle 1">
            <a:extLst>
              <a:ext uri="{FF2B5EF4-FFF2-40B4-BE49-F238E27FC236}">
                <a16:creationId xmlns:a16="http://schemas.microsoft.com/office/drawing/2014/main" id="{0CAA2788-ED6A-32B4-3CAE-45F9BDB693DC}"/>
              </a:ext>
            </a:extLst>
          </p:cNvPr>
          <p:cNvSpPr>
            <a:spLocks noChangeArrowheads="1"/>
          </p:cNvSpPr>
          <p:nvPr/>
        </p:nvSpPr>
        <p:spPr bwMode="auto">
          <a:xfrm>
            <a:off x="401780" y="1112070"/>
            <a:ext cx="11386807" cy="56020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D0D0D"/>
                </a:solidFill>
                <a:effectLst/>
                <a:cs typeface="Arial" panose="020B0604020202020204" pitchFamily="34" charset="0"/>
              </a:rPr>
              <a:t>Healthcare Data Analysis Project</a:t>
            </a:r>
            <a:endParaRPr kumimoji="0" lang="en-US" altLang="en-US" sz="16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D0D0D"/>
                </a:solidFill>
                <a:effectLst/>
                <a:cs typeface="Arial" panose="020B0604020202020204" pitchFamily="34" charset="0"/>
              </a:rPr>
              <a:t>As part of a public health initiative, led a comprehensive data analysis project aimed at understanding the prevalence and progression of common illnesses within a healthcare system. Leveraged SQL queries to analyze hospital records stored in three key tables: </a:t>
            </a:r>
            <a:r>
              <a:rPr kumimoji="0" lang="en-US" altLang="en-US" sz="1600" b="1" i="0" u="none" strike="noStrike" cap="none" normalizeH="0" baseline="0" dirty="0">
                <a:ln>
                  <a:noFill/>
                </a:ln>
                <a:solidFill>
                  <a:srgbClr val="0D0D0D"/>
                </a:solidFill>
                <a:effectLst/>
                <a:cs typeface="Arial" panose="020B0604020202020204" pitchFamily="34" charset="0"/>
              </a:rPr>
              <a:t>patients</a:t>
            </a:r>
            <a:r>
              <a:rPr kumimoji="0" lang="en-US" altLang="en-US" sz="1600" b="0" i="0" u="none" strike="noStrike" cap="none" normalizeH="0" baseline="0" dirty="0">
                <a:ln>
                  <a:noFill/>
                </a:ln>
                <a:solidFill>
                  <a:srgbClr val="0D0D0D"/>
                </a:solidFill>
                <a:effectLst/>
                <a:cs typeface="Arial" panose="020B0604020202020204" pitchFamily="34" charset="0"/>
              </a:rPr>
              <a:t>, </a:t>
            </a:r>
            <a:r>
              <a:rPr kumimoji="0" lang="en-US" altLang="en-US" sz="1600" b="1" i="0" u="none" strike="noStrike" cap="none" normalizeH="0" baseline="0" dirty="0">
                <a:ln>
                  <a:noFill/>
                </a:ln>
                <a:solidFill>
                  <a:srgbClr val="0D0D0D"/>
                </a:solidFill>
                <a:effectLst/>
                <a:cs typeface="Arial" panose="020B0604020202020204" pitchFamily="34" charset="0"/>
              </a:rPr>
              <a:t>symptom</a:t>
            </a:r>
            <a:r>
              <a:rPr kumimoji="0" lang="en-US" altLang="en-US" sz="1600" b="0" i="0" u="none" strike="noStrike" cap="none" normalizeH="0" baseline="0" dirty="0">
                <a:ln>
                  <a:noFill/>
                </a:ln>
                <a:solidFill>
                  <a:srgbClr val="0D0D0D"/>
                </a:solidFill>
                <a:effectLst/>
                <a:cs typeface="Arial" panose="020B0604020202020204" pitchFamily="34" charset="0"/>
              </a:rPr>
              <a:t>, and </a:t>
            </a:r>
            <a:r>
              <a:rPr kumimoji="0" lang="en-US" altLang="en-US" sz="1600" b="1" i="0" u="none" strike="noStrike" cap="none" normalizeH="0" baseline="0" dirty="0">
                <a:ln>
                  <a:noFill/>
                </a:ln>
                <a:solidFill>
                  <a:srgbClr val="0D0D0D"/>
                </a:solidFill>
                <a:effectLst/>
                <a:cs typeface="Arial" panose="020B0604020202020204" pitchFamily="34" charset="0"/>
              </a:rPr>
              <a:t>visit</a:t>
            </a:r>
            <a:r>
              <a:rPr kumimoji="0" lang="en-US" altLang="en-US" sz="1600" b="0" i="0" u="none" strike="noStrike" cap="none" normalizeH="0" baseline="0" dirty="0">
                <a:ln>
                  <a:noFill/>
                </a:ln>
                <a:solidFill>
                  <a:srgbClr val="0D0D0D"/>
                </a:solidFill>
                <a:effectLst/>
                <a:cs typeface="Arial" panose="020B0604020202020204" pitchFamily="34" charset="0"/>
              </a:rPr>
              <a:t>.</a:t>
            </a:r>
            <a:endParaRPr kumimoji="0" lang="en-US" altLang="en-US" sz="16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0D0D0D"/>
                </a:solidFill>
                <a:effectLst/>
                <a:cs typeface="Arial" panose="020B0604020202020204" pitchFamily="34" charset="0"/>
              </a:rPr>
              <a:t>Identifying COVID-19 Cases</a:t>
            </a:r>
            <a:r>
              <a:rPr kumimoji="0" lang="en-US" altLang="en-US" sz="1600" b="0" i="0" u="none" strike="noStrike" cap="none" normalizeH="0" baseline="0" dirty="0">
                <a:ln>
                  <a:noFill/>
                </a:ln>
                <a:solidFill>
                  <a:srgbClr val="0D0D0D"/>
                </a:solidFill>
                <a:effectLst/>
                <a:cs typeface="Arial" panose="020B0604020202020204" pitchFamily="34" charset="0"/>
              </a:rPr>
              <a:t>: Developed SQL queries to retrieve all patients diagnosed with COVID-19, providing critical insights into the spread of the virus within the community.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0D0D0D"/>
                </a:solidFill>
                <a:effectLst/>
                <a:cs typeface="Arial" panose="020B0604020202020204" pitchFamily="34" charset="0"/>
              </a:rPr>
              <a:t>Patient Visit Analysis</a:t>
            </a:r>
            <a:r>
              <a:rPr kumimoji="0" lang="en-US" altLang="en-US" sz="1600" b="0" i="0" u="none" strike="noStrike" cap="none" normalizeH="0" baseline="0" dirty="0">
                <a:ln>
                  <a:noFill/>
                </a:ln>
                <a:solidFill>
                  <a:srgbClr val="0D0D0D"/>
                </a:solidFill>
                <a:effectLst/>
                <a:cs typeface="Arial" panose="020B0604020202020204" pitchFamily="34" charset="0"/>
              </a:rPr>
              <a:t>: Designed SQL queries to determine the number of visits made by each patient, enabling the identification of high-utilization patients and potential areas for targeted intervention.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0D0D0D"/>
                </a:solidFill>
                <a:effectLst/>
                <a:cs typeface="Arial" panose="020B0604020202020204" pitchFamily="34" charset="0"/>
              </a:rPr>
              <a:t>Symptom Trends</a:t>
            </a:r>
            <a:r>
              <a:rPr kumimoji="0" lang="en-US" altLang="en-US" sz="1600" b="0" i="0" u="none" strike="noStrike" cap="none" normalizeH="0" baseline="0" dirty="0">
                <a:ln>
                  <a:noFill/>
                </a:ln>
                <a:solidFill>
                  <a:srgbClr val="0D0D0D"/>
                </a:solidFill>
                <a:effectLst/>
                <a:cs typeface="Arial" panose="020B0604020202020204" pitchFamily="34" charset="0"/>
              </a:rPr>
              <a:t>: Utilized SQL queries to identify the top three most common symptoms reported across all visits, informing healthcare providers of prevalent symptoms and guiding symptom-based diagnosis strategies.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0D0D0D"/>
                </a:solidFill>
                <a:effectLst/>
                <a:cs typeface="Arial" panose="020B0604020202020204" pitchFamily="34" charset="0"/>
              </a:rPr>
              <a:t>Demographic Insights</a:t>
            </a:r>
            <a:r>
              <a:rPr kumimoji="0" lang="en-US" altLang="en-US" sz="1600" b="0" i="0" u="none" strike="noStrike" cap="none" normalizeH="0" baseline="0" dirty="0">
                <a:ln>
                  <a:noFill/>
                </a:ln>
                <a:solidFill>
                  <a:srgbClr val="0D0D0D"/>
                </a:solidFill>
                <a:effectLst/>
                <a:cs typeface="Arial" panose="020B0604020202020204" pitchFamily="34" charset="0"/>
              </a:rPr>
              <a:t>: Calculated the average age of patients diagnosed with Pneumonia, offering valuable demographic insights for disease management and resource allocation.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0D0D0D"/>
                </a:solidFill>
                <a:effectLst/>
                <a:cs typeface="Arial" panose="020B0604020202020204" pitchFamily="34" charset="0"/>
              </a:rPr>
              <a:t>Public Health Metrics</a:t>
            </a:r>
            <a:r>
              <a:rPr kumimoji="0" lang="en-US" altLang="en-US" sz="1600" b="0" i="0" u="none" strike="noStrike" cap="none" normalizeH="0" baseline="0" dirty="0">
                <a:ln>
                  <a:noFill/>
                </a:ln>
                <a:solidFill>
                  <a:srgbClr val="0D0D0D"/>
                </a:solidFill>
                <a:effectLst/>
                <a:cs typeface="Arial" panose="020B0604020202020204" pitchFamily="34" charset="0"/>
              </a:rPr>
              <a:t>: Analyzed the percentage of patients diagnosed with COVID-19 out of the total patient population, contributing to the assessment of disease burden and informing public health policy decisions.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0D0D0D"/>
                </a:solidFill>
                <a:effectLst/>
                <a:cs typeface="Arial" panose="020B0604020202020204" pitchFamily="34" charset="0"/>
              </a:rPr>
              <a:t>Geospatial Analysis</a:t>
            </a:r>
            <a:r>
              <a:rPr kumimoji="0" lang="en-US" altLang="en-US" sz="1600" b="0" i="0" u="none" strike="noStrike" cap="none" normalizeH="0" baseline="0" dirty="0">
                <a:ln>
                  <a:noFill/>
                </a:ln>
                <a:solidFill>
                  <a:srgbClr val="0D0D0D"/>
                </a:solidFill>
                <a:effectLst/>
                <a:cs typeface="Arial" panose="020B0604020202020204" pitchFamily="34" charset="0"/>
              </a:rPr>
              <a:t>: Identified the top five cities with the highest number of visits, facilitating geospatial analysis to pinpoint areas of high healthcare demand and prioritize resource allocation.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0D0D0D"/>
                </a:solidFill>
                <a:effectLst/>
                <a:cs typeface="Arial" panose="020B0604020202020204" pitchFamily="34" charset="0"/>
              </a:rPr>
              <a:t>Patient Engagement Strategies</a:t>
            </a:r>
            <a:r>
              <a:rPr kumimoji="0" lang="en-US" altLang="en-US" sz="1600" b="0" i="0" u="none" strike="noStrike" cap="none" normalizeH="0" baseline="0" dirty="0">
                <a:ln>
                  <a:noFill/>
                </a:ln>
                <a:solidFill>
                  <a:srgbClr val="0D0D0D"/>
                </a:solidFill>
                <a:effectLst/>
                <a:cs typeface="Arial" panose="020B0604020202020204" pitchFamily="34" charset="0"/>
              </a:rPr>
              <a:t>: Investigated the patient with the highest number of different reported symptoms, informing personalized patient engagement strategies and tailored healthcare interventions.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0D0D0D"/>
                </a:solidFill>
                <a:effectLst/>
                <a:cs typeface="Arial" panose="020B0604020202020204" pitchFamily="34" charset="0"/>
              </a:rPr>
              <a:t>Longitudinal Analysis</a:t>
            </a:r>
            <a:r>
              <a:rPr kumimoji="0" lang="en-US" altLang="en-US" sz="1600" b="0" i="0" u="none" strike="noStrike" cap="none" normalizeH="0" baseline="0" dirty="0">
                <a:ln>
                  <a:noFill/>
                </a:ln>
                <a:solidFill>
                  <a:srgbClr val="0D0D0D"/>
                </a:solidFill>
                <a:effectLst/>
                <a:cs typeface="Arial" panose="020B0604020202020204" pitchFamily="34" charset="0"/>
              </a:rPr>
              <a:t>: Calculated the cumulative count of visits over time, providing longitudinal insights into healthcare utilization patterns and enabling trend analysis for proactive healthcare planning.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975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727675-C50B-DEB0-1A0C-B121D887F87E}"/>
              </a:ext>
            </a:extLst>
          </p:cNvPr>
          <p:cNvSpPr/>
          <p:nvPr/>
        </p:nvSpPr>
        <p:spPr>
          <a:xfrm>
            <a:off x="0" y="0"/>
            <a:ext cx="12191999" cy="10130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D0D0D"/>
                </a:solidFill>
                <a:effectLst/>
                <a:latin typeface="Arial Black" panose="020B0A04020102020204" pitchFamily="34" charset="0"/>
              </a:rPr>
              <a:t>Problem Statement: Hospital Records Analysis for Public Health </a:t>
            </a:r>
            <a:r>
              <a:rPr kumimoji="0" lang="en-US" altLang="en-US" b="1" i="0" u="none" strike="noStrike" cap="none" normalizeH="0" baseline="0" dirty="0" err="1">
                <a:ln>
                  <a:noFill/>
                </a:ln>
                <a:solidFill>
                  <a:srgbClr val="0D0D0D"/>
                </a:solidFill>
                <a:effectLst/>
                <a:latin typeface="Arial Black" panose="020B0A04020102020204" pitchFamily="34" charset="0"/>
              </a:rPr>
              <a:t>Programme</a:t>
            </a:r>
            <a:endParaRPr kumimoji="0" lang="en-US" altLang="en-US" b="0" i="0" u="none" strike="noStrike" cap="none" normalizeH="0" baseline="0" dirty="0">
              <a:ln>
                <a:noFill/>
              </a:ln>
              <a:solidFill>
                <a:schemeClr val="tx1"/>
              </a:solidFill>
              <a:effectLst/>
              <a:latin typeface="Arial Black" panose="020B0A04020102020204" pitchFamily="34" charset="0"/>
            </a:endParaRPr>
          </a:p>
        </p:txBody>
      </p:sp>
      <p:sp>
        <p:nvSpPr>
          <p:cNvPr id="5" name="Rectangle 2">
            <a:extLst>
              <a:ext uri="{FF2B5EF4-FFF2-40B4-BE49-F238E27FC236}">
                <a16:creationId xmlns:a16="http://schemas.microsoft.com/office/drawing/2014/main" id="{A38F5576-9BF9-8700-A666-45977573079C}"/>
              </a:ext>
            </a:extLst>
          </p:cNvPr>
          <p:cNvSpPr>
            <a:spLocks noChangeArrowheads="1"/>
          </p:cNvSpPr>
          <p:nvPr/>
        </p:nvSpPr>
        <p:spPr bwMode="auto">
          <a:xfrm>
            <a:off x="566950" y="1416147"/>
            <a:ext cx="10988556"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D0D0D"/>
                </a:solidFill>
                <a:effectLst/>
                <a:cs typeface="Arial" panose="020B0604020202020204" pitchFamily="34" charset="0"/>
              </a:rPr>
              <a:t>As part of a public health initiative, you have been tasked with analyzing hospital records to track the progress of common illnesses. The data is stored across </a:t>
            </a:r>
            <a:r>
              <a:rPr kumimoji="0" lang="en-US" altLang="en-US" b="1" i="0" u="none" strike="noStrike" cap="none" normalizeH="0" baseline="0" dirty="0">
                <a:ln>
                  <a:noFill/>
                </a:ln>
                <a:solidFill>
                  <a:srgbClr val="0D0D0D"/>
                </a:solidFill>
                <a:effectLst/>
                <a:cs typeface="Arial" panose="020B0604020202020204" pitchFamily="34" charset="0"/>
              </a:rPr>
              <a:t>three tables: patients, symptom, and visit</a:t>
            </a:r>
            <a:r>
              <a:rPr kumimoji="0" lang="en-US" altLang="en-US" i="0" u="none" strike="noStrike" cap="none" normalizeH="0" baseline="0" dirty="0">
                <a:ln>
                  <a:noFill/>
                </a:ln>
                <a:solidFill>
                  <a:srgbClr val="0D0D0D"/>
                </a:solidFill>
                <a:effectLst/>
                <a:cs typeface="Arial" panose="020B0604020202020204" pitchFamily="34" charset="0"/>
              </a:rPr>
              <a:t>. The patients table contains information about each patient, including their age and city of residence. The symptom table records the symptoms reported by patients during their visits, while the visit table documents each patient's visit to the hospital, including the diagnosis made during each visit.</a:t>
            </a:r>
            <a:endParaRPr kumimoji="0" lang="en-US" altLang="en-US" i="0" u="none" strike="noStrike" cap="none" normalizeH="0" baseline="0" dirty="0">
              <a:ln>
                <a:noFill/>
              </a:ln>
              <a:solidFill>
                <a:schemeClr val="tx1"/>
              </a:solidFill>
              <a:effectLst/>
              <a:cs typeface="Arial" panose="020B0604020202020204" pitchFamily="34" charset="0"/>
            </a:endParaRPr>
          </a:p>
        </p:txBody>
      </p:sp>
      <p:sp>
        <p:nvSpPr>
          <p:cNvPr id="7" name="TextBox 6">
            <a:extLst>
              <a:ext uri="{FF2B5EF4-FFF2-40B4-BE49-F238E27FC236}">
                <a16:creationId xmlns:a16="http://schemas.microsoft.com/office/drawing/2014/main" id="{FD4615B8-0331-9539-C1E9-4CA37943DE0A}"/>
              </a:ext>
            </a:extLst>
          </p:cNvPr>
          <p:cNvSpPr txBox="1"/>
          <p:nvPr/>
        </p:nvSpPr>
        <p:spPr>
          <a:xfrm>
            <a:off x="1100418" y="3964526"/>
            <a:ext cx="9666194" cy="923330"/>
          </a:xfrm>
          <a:prstGeom prst="rect">
            <a:avLst/>
          </a:prstGeom>
          <a:noFill/>
        </p:spPr>
        <p:txBody>
          <a:bodyPr wrap="square">
            <a:spAutoFit/>
          </a:bodyPr>
          <a:lstStyle/>
          <a:p>
            <a:r>
              <a:rPr lang="en-IN" b="1" dirty="0">
                <a:solidFill>
                  <a:srgbClr val="0D0D0D"/>
                </a:solidFill>
                <a:latin typeface="Arial" panose="020B0604020202020204" pitchFamily="34" charset="0"/>
                <a:cs typeface="Arial" panose="020B0604020202020204" pitchFamily="34" charset="0"/>
              </a:rPr>
              <a:t>O</a:t>
            </a:r>
            <a:r>
              <a:rPr lang="en-IN" b="1" i="0" dirty="0">
                <a:solidFill>
                  <a:srgbClr val="0D0D0D"/>
                </a:solidFill>
                <a:effectLst/>
                <a:latin typeface="Arial" panose="020B0604020202020204" pitchFamily="34" charset="0"/>
                <a:cs typeface="Arial" panose="020B0604020202020204" pitchFamily="34" charset="0"/>
              </a:rPr>
              <a:t>bjective</a:t>
            </a:r>
            <a:r>
              <a:rPr lang="en-IN" b="0" i="0" dirty="0">
                <a:solidFill>
                  <a:srgbClr val="0D0D0D"/>
                </a:solidFill>
                <a:effectLst/>
                <a:latin typeface="Söhne"/>
              </a:rPr>
              <a:t> </a:t>
            </a:r>
            <a:r>
              <a:rPr lang="en-IN" b="0" i="0" dirty="0">
                <a:solidFill>
                  <a:srgbClr val="0D0D0D"/>
                </a:solidFill>
                <a:effectLst/>
                <a:latin typeface="Arial" panose="020B0604020202020204" pitchFamily="34" charset="0"/>
                <a:cs typeface="Arial" panose="020B0604020202020204" pitchFamily="34" charset="0"/>
              </a:rPr>
              <a:t>is to extract meaningful insights from this data to inform the development of a public health program. To accomplish this, you need to write SQL queries to address various analytical questions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8285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8F7F8C-9711-CB26-0288-5DA00D0C04D3}"/>
              </a:ext>
            </a:extLst>
          </p:cNvPr>
          <p:cNvSpPr/>
          <p:nvPr/>
        </p:nvSpPr>
        <p:spPr>
          <a:xfrm>
            <a:off x="0" y="0"/>
            <a:ext cx="12191999" cy="10130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en-IN" b="1" i="0" cap="all" dirty="0">
                <a:solidFill>
                  <a:srgbClr val="000000"/>
                </a:solidFill>
                <a:effectLst/>
                <a:latin typeface="Arial Black" panose="020B0A04020102020204" pitchFamily="34" charset="0"/>
              </a:rPr>
              <a:t>TABLES</a:t>
            </a:r>
            <a:endParaRPr lang="en-IN" b="1" i="0" dirty="0">
              <a:solidFill>
                <a:srgbClr val="000000"/>
              </a:solidFill>
              <a:effectLst/>
              <a:latin typeface="Arial Black" panose="020B0A04020102020204" pitchFamily="34" charset="0"/>
            </a:endParaRPr>
          </a:p>
        </p:txBody>
      </p:sp>
      <p:pic>
        <p:nvPicPr>
          <p:cNvPr id="3" name="Picture 2">
            <a:extLst>
              <a:ext uri="{FF2B5EF4-FFF2-40B4-BE49-F238E27FC236}">
                <a16:creationId xmlns:a16="http://schemas.microsoft.com/office/drawing/2014/main" id="{1F5ECEC5-B84B-FC68-4472-A66897FCC79F}"/>
              </a:ext>
            </a:extLst>
          </p:cNvPr>
          <p:cNvPicPr>
            <a:picLocks noChangeAspect="1"/>
          </p:cNvPicPr>
          <p:nvPr/>
        </p:nvPicPr>
        <p:blipFill>
          <a:blip r:embed="rId2"/>
          <a:stretch>
            <a:fillRect/>
          </a:stretch>
        </p:blipFill>
        <p:spPr>
          <a:xfrm>
            <a:off x="733145" y="1516295"/>
            <a:ext cx="10508597" cy="3825409"/>
          </a:xfrm>
          <a:prstGeom prst="rect">
            <a:avLst/>
          </a:prstGeom>
        </p:spPr>
      </p:pic>
    </p:spTree>
    <p:extLst>
      <p:ext uri="{BB962C8B-B14F-4D97-AF65-F5344CB8AC3E}">
        <p14:creationId xmlns:p14="http://schemas.microsoft.com/office/powerpoint/2010/main" val="683790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FEE2C-1557-3B64-94CE-1DEDC87D423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C2AAFDC-E104-0B56-70E4-A3910BD123B1}"/>
              </a:ext>
            </a:extLst>
          </p:cNvPr>
          <p:cNvSpPr/>
          <p:nvPr/>
        </p:nvSpPr>
        <p:spPr>
          <a:xfrm>
            <a:off x="1" y="0"/>
            <a:ext cx="12191999" cy="10130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lang="en-IN" b="1" i="0" dirty="0">
                <a:solidFill>
                  <a:srgbClr val="000000"/>
                </a:solidFill>
                <a:effectLst/>
                <a:latin typeface="Arial Black" panose="020B0A04020102020204" pitchFamily="34" charset="0"/>
              </a:rPr>
              <a:t>1. Write a SQL query to retrieve all patients who have been diagnosed with COVID-19</a:t>
            </a:r>
            <a:endParaRPr kumimoji="0" lang="en-US" altLang="en-US" b="1" i="0" u="none" strike="noStrike" cap="none" normalizeH="0" baseline="0" dirty="0">
              <a:ln>
                <a:noFill/>
              </a:ln>
              <a:solidFill>
                <a:schemeClr val="tx1"/>
              </a:solidFill>
              <a:effectLst/>
              <a:latin typeface="Arial Black" panose="020B0A04020102020204" pitchFamily="34" charset="0"/>
            </a:endParaRPr>
          </a:p>
        </p:txBody>
      </p:sp>
      <p:pic>
        <p:nvPicPr>
          <p:cNvPr id="4" name="Picture 3">
            <a:extLst>
              <a:ext uri="{FF2B5EF4-FFF2-40B4-BE49-F238E27FC236}">
                <a16:creationId xmlns:a16="http://schemas.microsoft.com/office/drawing/2014/main" id="{E6F1B0BF-C8FC-D90E-673F-690503DEB168}"/>
              </a:ext>
            </a:extLst>
          </p:cNvPr>
          <p:cNvPicPr>
            <a:picLocks noChangeAspect="1"/>
          </p:cNvPicPr>
          <p:nvPr/>
        </p:nvPicPr>
        <p:blipFill rotWithShape="1">
          <a:blip r:embed="rId2">
            <a:extLst>
              <a:ext uri="{28A0092B-C50C-407E-A947-70E740481C1C}">
                <a14:useLocalDpi xmlns:a14="http://schemas.microsoft.com/office/drawing/2010/main" val="0"/>
              </a:ext>
            </a:extLst>
          </a:blip>
          <a:srcRect l="18162" t="53201" r="59265" b="36996"/>
          <a:stretch/>
        </p:blipFill>
        <p:spPr>
          <a:xfrm>
            <a:off x="4625788" y="4654991"/>
            <a:ext cx="5765854" cy="1408596"/>
          </a:xfrm>
          <a:prstGeom prst="rect">
            <a:avLst/>
          </a:prstGeom>
        </p:spPr>
      </p:pic>
      <p:sp>
        <p:nvSpPr>
          <p:cNvPr id="6" name="TextBox 5">
            <a:extLst>
              <a:ext uri="{FF2B5EF4-FFF2-40B4-BE49-F238E27FC236}">
                <a16:creationId xmlns:a16="http://schemas.microsoft.com/office/drawing/2014/main" id="{8E2586EC-A8EE-ECC6-2531-77CB5B63ADAF}"/>
              </a:ext>
            </a:extLst>
          </p:cNvPr>
          <p:cNvSpPr txBox="1"/>
          <p:nvPr/>
        </p:nvSpPr>
        <p:spPr>
          <a:xfrm>
            <a:off x="638735" y="1937501"/>
            <a:ext cx="5116606" cy="2308324"/>
          </a:xfrm>
          <a:prstGeom prst="rect">
            <a:avLst/>
          </a:prstGeom>
          <a:noFill/>
        </p:spPr>
        <p:txBody>
          <a:bodyPr wrap="square">
            <a:spAutoFit/>
          </a:bodyPr>
          <a:lstStyle/>
          <a:p>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patient_id</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patient_name</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age</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gender</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city</a:t>
            </a:r>
            <a:r>
              <a:rPr lang="en-IN" sz="1800" dirty="0">
                <a:solidFill>
                  <a:srgbClr val="000000"/>
                </a:solidFill>
                <a:latin typeface="Consolas" panose="020B0609020204030204" pitchFamily="49" charset="0"/>
              </a:rPr>
              <a:t> </a:t>
            </a: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Patients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p</a:t>
            </a: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Visits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v</a:t>
            </a:r>
          </a:p>
          <a:p>
            <a:r>
              <a:rPr lang="fr-FR" sz="1800" dirty="0">
                <a:solidFill>
                  <a:srgbClr val="0000FF"/>
                </a:solidFill>
                <a:latin typeface="Consolas" panose="020B0609020204030204" pitchFamily="49" charset="0"/>
              </a:rPr>
              <a:t>on</a:t>
            </a: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p</a:t>
            </a:r>
            <a:r>
              <a:rPr lang="fr-FR" sz="1800" dirty="0" err="1">
                <a:solidFill>
                  <a:srgbClr val="808080"/>
                </a:solidFill>
                <a:latin typeface="Consolas" panose="020B0609020204030204" pitchFamily="49" charset="0"/>
              </a:rPr>
              <a:t>.</a:t>
            </a:r>
            <a:r>
              <a:rPr lang="fr-FR" sz="1800" dirty="0" err="1">
                <a:solidFill>
                  <a:srgbClr val="000000"/>
                </a:solidFill>
                <a:latin typeface="Consolas" panose="020B0609020204030204" pitchFamily="49" charset="0"/>
              </a:rPr>
              <a:t>patient_id</a:t>
            </a:r>
            <a:r>
              <a:rPr lang="fr-FR" sz="1800" dirty="0">
                <a:solidFill>
                  <a:srgbClr val="808080"/>
                </a:solidFill>
                <a:latin typeface="Consolas" panose="020B0609020204030204" pitchFamily="49" charset="0"/>
              </a:rPr>
              <a:t>=</a:t>
            </a:r>
            <a:r>
              <a:rPr lang="fr-FR" sz="1800" dirty="0" err="1">
                <a:solidFill>
                  <a:srgbClr val="000000"/>
                </a:solidFill>
                <a:latin typeface="Consolas" panose="020B0609020204030204" pitchFamily="49" charset="0"/>
              </a:rPr>
              <a:t>v</a:t>
            </a:r>
            <a:r>
              <a:rPr lang="fr-FR" sz="1800" dirty="0" err="1">
                <a:solidFill>
                  <a:srgbClr val="808080"/>
                </a:solidFill>
                <a:latin typeface="Consolas" panose="020B0609020204030204" pitchFamily="49" charset="0"/>
              </a:rPr>
              <a:t>.</a:t>
            </a:r>
            <a:r>
              <a:rPr lang="fr-FR" sz="1800" dirty="0" err="1">
                <a:solidFill>
                  <a:srgbClr val="000000"/>
                </a:solidFill>
                <a:latin typeface="Consolas" panose="020B0609020204030204" pitchFamily="49" charset="0"/>
              </a:rPr>
              <a:t>patient_id</a:t>
            </a:r>
            <a:endParaRPr lang="fr-FR" sz="1800" dirty="0">
              <a:solidFill>
                <a:srgbClr val="000000"/>
              </a:solidFill>
              <a:latin typeface="Consolas" panose="020B0609020204030204" pitchFamily="49" charset="0"/>
            </a:endParaRP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Diagnoses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d</a:t>
            </a:r>
          </a:p>
          <a:p>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diagnosis_id</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d</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diagnosis_id</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where</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diagnosis_name</a:t>
            </a:r>
            <a:r>
              <a:rPr lang="en-IN" sz="1800" dirty="0">
                <a:solidFill>
                  <a:srgbClr val="808080"/>
                </a:solidFill>
                <a:latin typeface="Consolas" panose="020B0609020204030204" pitchFamily="49" charset="0"/>
              </a:rPr>
              <a:t>=</a:t>
            </a:r>
            <a:r>
              <a:rPr lang="en-IN" sz="1800" dirty="0">
                <a:solidFill>
                  <a:srgbClr val="FF0000"/>
                </a:solidFill>
                <a:latin typeface="Consolas" panose="020B0609020204030204" pitchFamily="49" charset="0"/>
              </a:rPr>
              <a:t>'COVID-19'</a:t>
            </a:r>
            <a:r>
              <a:rPr lang="en-IN" sz="1800" dirty="0">
                <a:solidFill>
                  <a:srgbClr val="808080"/>
                </a:solidFill>
                <a:latin typeface="Consolas" panose="020B0609020204030204" pitchFamily="49" charset="0"/>
              </a:rPr>
              <a:t>;</a:t>
            </a:r>
            <a:endParaRPr lang="en-IN" dirty="0"/>
          </a:p>
        </p:txBody>
      </p:sp>
    </p:spTree>
    <p:extLst>
      <p:ext uri="{BB962C8B-B14F-4D97-AF65-F5344CB8AC3E}">
        <p14:creationId xmlns:p14="http://schemas.microsoft.com/office/powerpoint/2010/main" val="1929186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A0F50-473F-27A4-A87E-E8086DCF152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DA8875C-EAC8-754E-CA5B-4C8F1CDD246F}"/>
              </a:ext>
            </a:extLst>
          </p:cNvPr>
          <p:cNvSpPr/>
          <p:nvPr/>
        </p:nvSpPr>
        <p:spPr>
          <a:xfrm>
            <a:off x="1" y="0"/>
            <a:ext cx="12191999" cy="10130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lang="en-IN" b="1" i="0" dirty="0">
                <a:solidFill>
                  <a:srgbClr val="000000"/>
                </a:solidFill>
                <a:effectLst/>
                <a:latin typeface="Arial Black" panose="020B0A04020102020204" pitchFamily="34" charset="0"/>
              </a:rPr>
              <a:t>2. Write a SQL query to retrieve the number of visits made by each patient, ordered by the number of visits in descending order.</a:t>
            </a:r>
            <a:endParaRPr kumimoji="0" lang="en-US" altLang="en-US" b="1" i="0" u="none" strike="noStrike" cap="none" normalizeH="0" baseline="0" dirty="0">
              <a:ln>
                <a:noFill/>
              </a:ln>
              <a:solidFill>
                <a:schemeClr val="tx1"/>
              </a:solidFill>
              <a:effectLst/>
              <a:latin typeface="Arial Black" panose="020B0A04020102020204" pitchFamily="34" charset="0"/>
            </a:endParaRPr>
          </a:p>
        </p:txBody>
      </p:sp>
      <p:pic>
        <p:nvPicPr>
          <p:cNvPr id="4" name="Picture 3">
            <a:extLst>
              <a:ext uri="{FF2B5EF4-FFF2-40B4-BE49-F238E27FC236}">
                <a16:creationId xmlns:a16="http://schemas.microsoft.com/office/drawing/2014/main" id="{15D1B428-01B3-198D-0D05-34A680855D5F}"/>
              </a:ext>
            </a:extLst>
          </p:cNvPr>
          <p:cNvPicPr>
            <a:picLocks noChangeAspect="1"/>
          </p:cNvPicPr>
          <p:nvPr/>
        </p:nvPicPr>
        <p:blipFill rotWithShape="1">
          <a:blip r:embed="rId2">
            <a:extLst>
              <a:ext uri="{28A0092B-C50C-407E-A947-70E740481C1C}">
                <a14:useLocalDpi xmlns:a14="http://schemas.microsoft.com/office/drawing/2010/main" val="0"/>
              </a:ext>
            </a:extLst>
          </a:blip>
          <a:srcRect l="17794" t="55425" r="70441" b="31895"/>
          <a:stretch/>
        </p:blipFill>
        <p:spPr>
          <a:xfrm>
            <a:off x="6589059" y="3666563"/>
            <a:ext cx="4572000" cy="2771778"/>
          </a:xfrm>
          <a:prstGeom prst="rect">
            <a:avLst/>
          </a:prstGeom>
        </p:spPr>
      </p:pic>
      <p:sp>
        <p:nvSpPr>
          <p:cNvPr id="6" name="TextBox 5">
            <a:extLst>
              <a:ext uri="{FF2B5EF4-FFF2-40B4-BE49-F238E27FC236}">
                <a16:creationId xmlns:a16="http://schemas.microsoft.com/office/drawing/2014/main" id="{DD85FBD9-A681-71E7-1B18-57FCA1110E41}"/>
              </a:ext>
            </a:extLst>
          </p:cNvPr>
          <p:cNvSpPr txBox="1"/>
          <p:nvPr/>
        </p:nvSpPr>
        <p:spPr>
          <a:xfrm>
            <a:off x="1095935" y="1462624"/>
            <a:ext cx="6100482" cy="1754326"/>
          </a:xfrm>
          <a:prstGeom prst="rect">
            <a:avLst/>
          </a:prstGeom>
          <a:noFill/>
        </p:spPr>
        <p:txBody>
          <a:bodyPr wrap="square">
            <a:spAutoFit/>
          </a:bodyPr>
          <a:lstStyle/>
          <a:p>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patient_name</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FF00FF"/>
                </a:solidFill>
                <a:latin typeface="Consolas" panose="020B0609020204030204" pitchFamily="49" charset="0"/>
              </a:rPr>
              <a:t>count</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patient_name</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noofvisits</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Patients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p </a:t>
            </a: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Visits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v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patient_id</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patient_id</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group</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patient_name</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order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a:solidFill>
                  <a:srgbClr val="FF00FF"/>
                </a:solidFill>
                <a:latin typeface="Consolas" panose="020B0609020204030204" pitchFamily="49" charset="0"/>
              </a:rPr>
              <a:t>count</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patient_name</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0000FF"/>
                </a:solidFill>
                <a:latin typeface="Consolas" panose="020B0609020204030204" pitchFamily="49" charset="0"/>
              </a:rPr>
              <a:t>desc</a:t>
            </a:r>
            <a:r>
              <a:rPr lang="en-IN" sz="1800" dirty="0">
                <a:solidFill>
                  <a:srgbClr val="808080"/>
                </a:solidFill>
                <a:latin typeface="Consolas" panose="020B0609020204030204" pitchFamily="49" charset="0"/>
              </a:rPr>
              <a:t>;</a:t>
            </a:r>
            <a:endParaRPr lang="en-IN" dirty="0"/>
          </a:p>
        </p:txBody>
      </p:sp>
    </p:spTree>
    <p:extLst>
      <p:ext uri="{BB962C8B-B14F-4D97-AF65-F5344CB8AC3E}">
        <p14:creationId xmlns:p14="http://schemas.microsoft.com/office/powerpoint/2010/main" val="1382114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D04C12-E01B-7695-6387-D255C8FD96B8}"/>
              </a:ext>
            </a:extLst>
          </p:cNvPr>
          <p:cNvSpPr/>
          <p:nvPr/>
        </p:nvSpPr>
        <p:spPr>
          <a:xfrm>
            <a:off x="0" y="0"/>
            <a:ext cx="12191999" cy="10130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lang="en-IN" b="1" i="0">
                <a:solidFill>
                  <a:srgbClr val="000000"/>
                </a:solidFill>
                <a:effectLst/>
                <a:latin typeface="Arial Black" panose="020B0A04020102020204" pitchFamily="34" charset="0"/>
              </a:rPr>
              <a:t>3. Write a SQL query to calculate the average age of patients who have been diagnosed with Pneumonia</a:t>
            </a:r>
            <a:endParaRPr kumimoji="0" lang="en-US" altLang="en-US" b="1" i="0" u="none" strike="noStrike" cap="none" normalizeH="0" baseline="0" dirty="0">
              <a:ln>
                <a:noFill/>
              </a:ln>
              <a:solidFill>
                <a:schemeClr val="tx1"/>
              </a:solidFill>
              <a:effectLst/>
              <a:latin typeface="Arial Black" panose="020B0A04020102020204" pitchFamily="34" charset="0"/>
            </a:endParaRPr>
          </a:p>
        </p:txBody>
      </p:sp>
      <p:pic>
        <p:nvPicPr>
          <p:cNvPr id="4" name="Picture 3">
            <a:extLst>
              <a:ext uri="{FF2B5EF4-FFF2-40B4-BE49-F238E27FC236}">
                <a16:creationId xmlns:a16="http://schemas.microsoft.com/office/drawing/2014/main" id="{03AC3F9B-DE7E-8B34-06C3-54D6AE3B16C9}"/>
              </a:ext>
            </a:extLst>
          </p:cNvPr>
          <p:cNvPicPr>
            <a:picLocks noChangeAspect="1"/>
          </p:cNvPicPr>
          <p:nvPr/>
        </p:nvPicPr>
        <p:blipFill rotWithShape="1">
          <a:blip r:embed="rId2">
            <a:extLst>
              <a:ext uri="{28A0092B-C50C-407E-A947-70E740481C1C}">
                <a14:useLocalDpi xmlns:a14="http://schemas.microsoft.com/office/drawing/2010/main" val="0"/>
              </a:ext>
            </a:extLst>
          </a:blip>
          <a:srcRect l="17720" t="55556" r="68236" b="39215"/>
          <a:stretch/>
        </p:blipFill>
        <p:spPr>
          <a:xfrm>
            <a:off x="3065929" y="4437529"/>
            <a:ext cx="8390073" cy="1757082"/>
          </a:xfrm>
          <a:prstGeom prst="rect">
            <a:avLst/>
          </a:prstGeom>
        </p:spPr>
      </p:pic>
      <p:sp>
        <p:nvSpPr>
          <p:cNvPr id="6" name="TextBox 5">
            <a:extLst>
              <a:ext uri="{FF2B5EF4-FFF2-40B4-BE49-F238E27FC236}">
                <a16:creationId xmlns:a16="http://schemas.microsoft.com/office/drawing/2014/main" id="{A37DD43D-DDC2-868D-63D8-F8875182D102}"/>
              </a:ext>
            </a:extLst>
          </p:cNvPr>
          <p:cNvSpPr txBox="1"/>
          <p:nvPr/>
        </p:nvSpPr>
        <p:spPr>
          <a:xfrm>
            <a:off x="907676" y="1424570"/>
            <a:ext cx="6100482" cy="2031325"/>
          </a:xfrm>
          <a:prstGeom prst="rect">
            <a:avLst/>
          </a:prstGeom>
          <a:noFill/>
        </p:spPr>
        <p:txBody>
          <a:bodyPr wrap="square">
            <a:spAutoFit/>
          </a:bodyPr>
          <a:lstStyle/>
          <a:p>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patient_name</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err="1">
                <a:solidFill>
                  <a:srgbClr val="FF00FF"/>
                </a:solidFill>
                <a:latin typeface="Consolas" panose="020B0609020204030204" pitchFamily="49" charset="0"/>
              </a:rPr>
              <a:t>avg</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age</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avgageofpt</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Patients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p</a:t>
            </a: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Visits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v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patient_id</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patient_id</a:t>
            </a:r>
            <a:endParaRPr lang="en-IN" sz="1800" dirty="0">
              <a:solidFill>
                <a:srgbClr val="000000"/>
              </a:solidFill>
              <a:latin typeface="Consolas" panose="020B0609020204030204" pitchFamily="49" charset="0"/>
            </a:endParaRP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Diagnoses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d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diagnosis_id</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d</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diagnosis_id</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where</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diagnosis_name</a:t>
            </a:r>
            <a:r>
              <a:rPr lang="en-IN" sz="1800" dirty="0">
                <a:solidFill>
                  <a:srgbClr val="808080"/>
                </a:solidFill>
                <a:latin typeface="Consolas" panose="020B0609020204030204" pitchFamily="49" charset="0"/>
              </a:rPr>
              <a:t>=</a:t>
            </a:r>
            <a:r>
              <a:rPr lang="en-IN" sz="1800" dirty="0">
                <a:solidFill>
                  <a:srgbClr val="FF0000"/>
                </a:solidFill>
                <a:latin typeface="Consolas" panose="020B0609020204030204" pitchFamily="49" charset="0"/>
              </a:rPr>
              <a:t>'Pneumonia'</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group</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patient_name</a:t>
            </a:r>
            <a:endParaRPr lang="en-IN" dirty="0"/>
          </a:p>
        </p:txBody>
      </p:sp>
    </p:spTree>
    <p:extLst>
      <p:ext uri="{BB962C8B-B14F-4D97-AF65-F5344CB8AC3E}">
        <p14:creationId xmlns:p14="http://schemas.microsoft.com/office/powerpoint/2010/main" val="123436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BB5CC-BCB8-6BC0-B341-3D1A5B5843D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8DBF7AD-0C9A-4D23-D017-C4D3C8596793}"/>
              </a:ext>
            </a:extLst>
          </p:cNvPr>
          <p:cNvSpPr/>
          <p:nvPr/>
        </p:nvSpPr>
        <p:spPr>
          <a:xfrm>
            <a:off x="0" y="0"/>
            <a:ext cx="12191999" cy="10130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lang="en-IN" b="1" i="0">
                <a:solidFill>
                  <a:srgbClr val="000000"/>
                </a:solidFill>
                <a:effectLst/>
                <a:latin typeface="Arial" panose="020B0604020202020204" pitchFamily="34" charset="0"/>
                <a:cs typeface="Arial" panose="020B0604020202020204" pitchFamily="34" charset="0"/>
              </a:rPr>
              <a:t>4. Write a SQL query to retrieve the top 3 most common symptoms among all visits.</a:t>
            </a:r>
            <a:endPar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A5CE30A1-B8E7-61B3-8EC3-E56D7E709BED}"/>
              </a:ext>
            </a:extLst>
          </p:cNvPr>
          <p:cNvPicPr>
            <a:picLocks noChangeAspect="1"/>
          </p:cNvPicPr>
          <p:nvPr/>
        </p:nvPicPr>
        <p:blipFill rotWithShape="1">
          <a:blip r:embed="rId2">
            <a:extLst>
              <a:ext uri="{28A0092B-C50C-407E-A947-70E740481C1C}">
                <a14:useLocalDpi xmlns:a14="http://schemas.microsoft.com/office/drawing/2010/main" val="0"/>
              </a:ext>
            </a:extLst>
          </a:blip>
          <a:srcRect l="16912" t="53464" r="70882" b="34117"/>
          <a:stretch/>
        </p:blipFill>
        <p:spPr>
          <a:xfrm>
            <a:off x="8543363" y="4329953"/>
            <a:ext cx="2725271" cy="1532965"/>
          </a:xfrm>
          <a:prstGeom prst="rect">
            <a:avLst/>
          </a:prstGeom>
        </p:spPr>
      </p:pic>
      <p:sp>
        <p:nvSpPr>
          <p:cNvPr id="6" name="TextBox 5">
            <a:extLst>
              <a:ext uri="{FF2B5EF4-FFF2-40B4-BE49-F238E27FC236}">
                <a16:creationId xmlns:a16="http://schemas.microsoft.com/office/drawing/2014/main" id="{A2D26DFE-6F2A-A426-4EDD-2EB651EC26B1}"/>
              </a:ext>
            </a:extLst>
          </p:cNvPr>
          <p:cNvSpPr txBox="1"/>
          <p:nvPr/>
        </p:nvSpPr>
        <p:spPr>
          <a:xfrm>
            <a:off x="1149723" y="1776390"/>
            <a:ext cx="6100482" cy="1754326"/>
          </a:xfrm>
          <a:prstGeom prst="rect">
            <a:avLst/>
          </a:prstGeom>
          <a:noFill/>
        </p:spPr>
        <p:txBody>
          <a:bodyPr wrap="square">
            <a:spAutoFit/>
          </a:bodyPr>
          <a:lstStyle/>
          <a:p>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symptom_name</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from </a:t>
            </a:r>
            <a:r>
              <a:rPr lang="en-IN" sz="1800" dirty="0">
                <a:solidFill>
                  <a:srgbClr val="808080"/>
                </a:solidFill>
                <a:latin typeface="Consolas" panose="020B0609020204030204" pitchFamily="49" charset="0"/>
              </a:rPr>
              <a:t>(</a:t>
            </a:r>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top</a:t>
            </a:r>
            <a:r>
              <a:rPr lang="en-IN" sz="1800" dirty="0">
                <a:solidFill>
                  <a:srgbClr val="000000"/>
                </a:solidFill>
                <a:latin typeface="Consolas" panose="020B0609020204030204" pitchFamily="49" charset="0"/>
              </a:rPr>
              <a:t> 3 </a:t>
            </a:r>
            <a:r>
              <a:rPr lang="en-IN" sz="1800" dirty="0" err="1">
                <a:solidFill>
                  <a:srgbClr val="000000"/>
                </a:solidFill>
                <a:latin typeface="Consolas" panose="020B0609020204030204" pitchFamily="49" charset="0"/>
              </a:rPr>
              <a:t>s</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symptom_name</a:t>
            </a:r>
            <a:r>
              <a:rPr lang="en-IN" sz="1800" dirty="0" err="1">
                <a:solidFill>
                  <a:srgbClr val="808080"/>
                </a:solidFill>
                <a:latin typeface="Consolas" panose="020B0609020204030204" pitchFamily="49" charset="0"/>
              </a:rPr>
              <a:t>,</a:t>
            </a:r>
            <a:r>
              <a:rPr lang="en-IN" sz="1800" dirty="0" err="1">
                <a:solidFill>
                  <a:srgbClr val="FF00FF"/>
                </a:solidFill>
                <a:latin typeface="Consolas" panose="020B0609020204030204" pitchFamily="49" charset="0"/>
              </a:rPr>
              <a:t>count</a:t>
            </a:r>
            <a:r>
              <a:rPr lang="en-IN" sz="1800" dirty="0">
                <a:solidFill>
                  <a:srgbClr val="808080"/>
                </a:solidFill>
                <a:latin typeface="Consolas" panose="020B0609020204030204" pitchFamily="49" charset="0"/>
              </a:rPr>
              <a:t>(*)</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cs</a:t>
            </a: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Symptoms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s</a:t>
            </a: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Visits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v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s</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symptom_id</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symptom_id</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group</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s</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symptom_name</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order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a:solidFill>
                  <a:srgbClr val="FF00FF"/>
                </a:solidFill>
                <a:latin typeface="Consolas" panose="020B0609020204030204" pitchFamily="49" charset="0"/>
              </a:rPr>
              <a:t>count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0000FF"/>
                </a:solidFill>
                <a:latin typeface="Consolas" panose="020B0609020204030204" pitchFamily="49" charset="0"/>
              </a:rPr>
              <a:t>desc</a:t>
            </a:r>
            <a:r>
              <a:rPr lang="en-IN" sz="1800" dirty="0">
                <a:solidFill>
                  <a:srgbClr val="808080"/>
                </a:solidFill>
                <a:latin typeface="Consolas" panose="020B0609020204030204" pitchFamily="49" charset="0"/>
              </a:rPr>
              <a:t>)</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sp</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214387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E79BF3-FB82-3A64-1129-66FD70FCED07}"/>
              </a:ext>
            </a:extLst>
          </p:cNvPr>
          <p:cNvSpPr/>
          <p:nvPr/>
        </p:nvSpPr>
        <p:spPr>
          <a:xfrm>
            <a:off x="0" y="0"/>
            <a:ext cx="12191999" cy="10130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lang="en-IN" b="1" i="0" dirty="0">
                <a:solidFill>
                  <a:srgbClr val="000000"/>
                </a:solidFill>
                <a:effectLst/>
                <a:latin typeface="Arial" panose="020B0604020202020204" pitchFamily="34" charset="0"/>
                <a:cs typeface="Arial" panose="020B0604020202020204" pitchFamily="34" charset="0"/>
              </a:rPr>
              <a:t>5. Write a SQL query to retrieve the patient who has the highest number of different symptoms reported</a:t>
            </a:r>
            <a:endPar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57B9E6E-77CF-99AF-3F27-51E9965C0BA3}"/>
              </a:ext>
            </a:extLst>
          </p:cNvPr>
          <p:cNvPicPr>
            <a:picLocks noChangeAspect="1"/>
          </p:cNvPicPr>
          <p:nvPr/>
        </p:nvPicPr>
        <p:blipFill rotWithShape="1">
          <a:blip r:embed="rId2">
            <a:extLst>
              <a:ext uri="{28A0092B-C50C-407E-A947-70E740481C1C}">
                <a14:useLocalDpi xmlns:a14="http://schemas.microsoft.com/office/drawing/2010/main" val="0"/>
              </a:ext>
            </a:extLst>
          </a:blip>
          <a:srcRect l="16985" t="53333" r="63383" b="31896"/>
          <a:stretch/>
        </p:blipFill>
        <p:spPr>
          <a:xfrm>
            <a:off x="8319247" y="4401670"/>
            <a:ext cx="2393578" cy="1013012"/>
          </a:xfrm>
          <a:prstGeom prst="rect">
            <a:avLst/>
          </a:prstGeom>
        </p:spPr>
      </p:pic>
      <p:sp>
        <p:nvSpPr>
          <p:cNvPr id="6" name="TextBox 5">
            <a:extLst>
              <a:ext uri="{FF2B5EF4-FFF2-40B4-BE49-F238E27FC236}">
                <a16:creationId xmlns:a16="http://schemas.microsoft.com/office/drawing/2014/main" id="{B6B7D4B4-6AE5-359E-0BEC-5D2D80429BE0}"/>
              </a:ext>
            </a:extLst>
          </p:cNvPr>
          <p:cNvSpPr txBox="1"/>
          <p:nvPr/>
        </p:nvSpPr>
        <p:spPr>
          <a:xfrm>
            <a:off x="773205" y="1416040"/>
            <a:ext cx="6100482" cy="3416320"/>
          </a:xfrm>
          <a:prstGeom prst="rect">
            <a:avLst/>
          </a:prstGeom>
          <a:noFill/>
        </p:spPr>
        <p:txBody>
          <a:bodyPr wrap="square">
            <a:spAutoFit/>
          </a:bodyPr>
          <a:lstStyle/>
          <a:p>
            <a:r>
              <a:rPr lang="en-IN" sz="1800" dirty="0">
                <a:solidFill>
                  <a:srgbClr val="0000FF"/>
                </a:solidFill>
                <a:latin typeface="Consolas" panose="020B0609020204030204" pitchFamily="49" charset="0"/>
              </a:rPr>
              <a:t>with</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cte</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as </a:t>
            </a:r>
            <a:r>
              <a:rPr lang="en-IN" sz="1800" dirty="0">
                <a:solidFill>
                  <a:srgbClr val="808080"/>
                </a:solidFill>
                <a:latin typeface="Consolas" panose="020B0609020204030204" pitchFamily="49" charset="0"/>
              </a:rPr>
              <a:t>(</a:t>
            </a:r>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patient_name</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s</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symptom_name</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FF00FF"/>
                </a:solidFill>
                <a:latin typeface="Consolas" panose="020B0609020204030204" pitchFamily="49" charset="0"/>
              </a:rPr>
              <a:t>DENSE_RANK</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over</a:t>
            </a:r>
            <a:r>
              <a:rPr lang="en-IN" sz="1800" dirty="0">
                <a:solidFill>
                  <a:srgbClr val="808080"/>
                </a:solidFill>
                <a:latin typeface="Consolas" panose="020B0609020204030204" pitchFamily="49" charset="0"/>
              </a:rPr>
              <a:t>(</a:t>
            </a:r>
            <a:r>
              <a:rPr lang="en-IN" sz="1800" dirty="0">
                <a:solidFill>
                  <a:srgbClr val="0000FF"/>
                </a:solidFill>
                <a:latin typeface="Consolas" panose="020B0609020204030204" pitchFamily="49" charset="0"/>
              </a:rPr>
              <a:t>partition</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patient_name</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order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s</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symptom_id</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rn</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Patients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p</a:t>
            </a: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Visits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v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patient_id</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patient_id</a:t>
            </a:r>
            <a:endParaRPr lang="en-IN" sz="1800" dirty="0">
              <a:solidFill>
                <a:srgbClr val="000000"/>
              </a:solidFill>
              <a:latin typeface="Consolas" panose="020B0609020204030204" pitchFamily="49" charset="0"/>
            </a:endParaRP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Symptoms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s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symptom_id</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s</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symptom_id</a:t>
            </a:r>
            <a:endParaRPr lang="en-IN" sz="1800" dirty="0">
              <a:solidFill>
                <a:srgbClr val="000000"/>
              </a:solidFill>
              <a:latin typeface="Consolas" panose="020B0609020204030204" pitchFamily="49" charset="0"/>
            </a:endParaRPr>
          </a:p>
          <a:p>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cte</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patient_name</a:t>
            </a:r>
            <a:r>
              <a:rPr lang="en-IN" sz="1800" dirty="0" err="1">
                <a:solidFill>
                  <a:srgbClr val="808080"/>
                </a:solidFill>
                <a:latin typeface="Consolas" panose="020B0609020204030204" pitchFamily="49" charset="0"/>
              </a:rPr>
              <a:t>,</a:t>
            </a:r>
            <a:r>
              <a:rPr lang="en-IN" sz="1800" dirty="0" err="1">
                <a:solidFill>
                  <a:srgbClr val="FF00FF"/>
                </a:solidFill>
                <a:latin typeface="Consolas" panose="020B0609020204030204" pitchFamily="49" charset="0"/>
              </a:rPr>
              <a:t>count</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rn</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hightest_number_ofdiffsym</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cte</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group</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cte</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patient_name</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order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a:solidFill>
                  <a:srgbClr val="FF00FF"/>
                </a:solidFill>
                <a:latin typeface="Consolas" panose="020B0609020204030204" pitchFamily="49" charset="0"/>
              </a:rPr>
              <a:t>count</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cte</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rn</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0000FF"/>
                </a:solidFill>
                <a:latin typeface="Consolas" panose="020B0609020204030204" pitchFamily="49" charset="0"/>
              </a:rPr>
              <a:t>desc</a:t>
            </a:r>
            <a:r>
              <a:rPr lang="en-IN" sz="1800" dirty="0">
                <a:solidFill>
                  <a:srgbClr val="808080"/>
                </a:solidFill>
                <a:latin typeface="Consolas" panose="020B0609020204030204" pitchFamily="49" charset="0"/>
              </a:rPr>
              <a:t>;</a:t>
            </a:r>
            <a:endParaRPr lang="en-IN" dirty="0"/>
          </a:p>
        </p:txBody>
      </p:sp>
    </p:spTree>
    <p:extLst>
      <p:ext uri="{BB962C8B-B14F-4D97-AF65-F5344CB8AC3E}">
        <p14:creationId xmlns:p14="http://schemas.microsoft.com/office/powerpoint/2010/main" val="271790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D5E6A9-5076-AC37-0AFB-DD80D0ABDB99}"/>
              </a:ext>
            </a:extLst>
          </p:cNvPr>
          <p:cNvSpPr/>
          <p:nvPr/>
        </p:nvSpPr>
        <p:spPr>
          <a:xfrm>
            <a:off x="0" y="0"/>
            <a:ext cx="12191999" cy="10130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lang="en-IN" b="1" i="0">
                <a:solidFill>
                  <a:srgbClr val="000000"/>
                </a:solidFill>
                <a:effectLst/>
                <a:latin typeface="Arial" panose="020B0604020202020204" pitchFamily="34" charset="0"/>
                <a:cs typeface="Arial" panose="020B0604020202020204" pitchFamily="34" charset="0"/>
              </a:rPr>
              <a:t>6. Write a SQL query to calculate the percentage of patients who have been diagnosed with COVID-19 out of the total number of patients.</a:t>
            </a:r>
            <a:endPar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FA01C70-194F-163C-3278-82490FA55864}"/>
              </a:ext>
            </a:extLst>
          </p:cNvPr>
          <p:cNvPicPr>
            <a:picLocks noChangeAspect="1"/>
          </p:cNvPicPr>
          <p:nvPr/>
        </p:nvPicPr>
        <p:blipFill rotWithShape="1">
          <a:blip r:embed="rId2">
            <a:extLst>
              <a:ext uri="{28A0092B-C50C-407E-A947-70E740481C1C}">
                <a14:useLocalDpi xmlns:a14="http://schemas.microsoft.com/office/drawing/2010/main" val="0"/>
              </a:ext>
            </a:extLst>
          </a:blip>
          <a:srcRect l="17353" t="53595" r="59853" b="35817"/>
          <a:stretch/>
        </p:blipFill>
        <p:spPr>
          <a:xfrm>
            <a:off x="6006353" y="4320988"/>
            <a:ext cx="5523800" cy="1443319"/>
          </a:xfrm>
          <a:prstGeom prst="rect">
            <a:avLst/>
          </a:prstGeom>
        </p:spPr>
      </p:pic>
      <p:sp>
        <p:nvSpPr>
          <p:cNvPr id="6" name="TextBox 5">
            <a:extLst>
              <a:ext uri="{FF2B5EF4-FFF2-40B4-BE49-F238E27FC236}">
                <a16:creationId xmlns:a16="http://schemas.microsoft.com/office/drawing/2014/main" id="{B0BBC044-97B9-F553-70A6-668EC4ACA11C}"/>
              </a:ext>
            </a:extLst>
          </p:cNvPr>
          <p:cNvSpPr txBox="1"/>
          <p:nvPr/>
        </p:nvSpPr>
        <p:spPr>
          <a:xfrm>
            <a:off x="6091517" y="1323672"/>
            <a:ext cx="6100482" cy="1754326"/>
          </a:xfrm>
          <a:prstGeom prst="rect">
            <a:avLst/>
          </a:prstGeom>
          <a:noFill/>
        </p:spPr>
        <p:txBody>
          <a:bodyPr wrap="square">
            <a:spAutoFit/>
          </a:bodyPr>
          <a:lstStyle/>
          <a:p>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a:t>
            </a:r>
            <a:r>
              <a:rPr lang="en-IN" sz="1800" dirty="0">
                <a:solidFill>
                  <a:srgbClr val="FF00FF"/>
                </a:solidFill>
                <a:latin typeface="Consolas" panose="020B0609020204030204" pitchFamily="49" charset="0"/>
              </a:rPr>
              <a:t>count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100</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5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covidpercentage</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from</a:t>
            </a:r>
            <a:r>
              <a:rPr lang="en-IN" sz="1800" dirty="0">
                <a:solidFill>
                  <a:srgbClr val="808080"/>
                </a:solidFill>
                <a:latin typeface="Consolas" panose="020B0609020204030204" pitchFamily="49" charset="0"/>
              </a:rPr>
              <a:t>(</a:t>
            </a:r>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patient_name</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Patients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p</a:t>
            </a: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Visits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v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patient_id</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patient_id</a:t>
            </a:r>
            <a:endParaRPr lang="en-IN" sz="1800" dirty="0">
              <a:solidFill>
                <a:srgbClr val="000000"/>
              </a:solidFill>
              <a:latin typeface="Consolas" panose="020B0609020204030204" pitchFamily="49" charset="0"/>
            </a:endParaRP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Diagnoses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d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diagnosis_id</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d</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diagnosis_id</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where</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diagnosis_name</a:t>
            </a:r>
            <a:r>
              <a:rPr lang="en-IN" sz="1800" dirty="0">
                <a:solidFill>
                  <a:srgbClr val="808080"/>
                </a:solidFill>
                <a:latin typeface="Consolas" panose="020B0609020204030204" pitchFamily="49" charset="0"/>
              </a:rPr>
              <a:t>=</a:t>
            </a:r>
            <a:r>
              <a:rPr lang="en-IN" sz="1800" dirty="0">
                <a:solidFill>
                  <a:srgbClr val="FF0000"/>
                </a:solidFill>
                <a:latin typeface="Consolas" panose="020B0609020204030204" pitchFamily="49" charset="0"/>
              </a:rPr>
              <a:t>'COVID-19'</a:t>
            </a:r>
            <a:r>
              <a:rPr lang="en-IN" sz="1800" dirty="0">
                <a:solidFill>
                  <a:srgbClr val="808080"/>
                </a:solidFill>
                <a:latin typeface="Consolas" panose="020B0609020204030204" pitchFamily="49" charset="0"/>
              </a:rPr>
              <a:t>)</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sp</a:t>
            </a:r>
            <a:endParaRPr lang="en-IN" dirty="0"/>
          </a:p>
        </p:txBody>
      </p:sp>
      <p:sp>
        <p:nvSpPr>
          <p:cNvPr id="8" name="TextBox 7">
            <a:extLst>
              <a:ext uri="{FF2B5EF4-FFF2-40B4-BE49-F238E27FC236}">
                <a16:creationId xmlns:a16="http://schemas.microsoft.com/office/drawing/2014/main" id="{DF836214-BA05-DC60-A923-5AA5E5281E2E}"/>
              </a:ext>
            </a:extLst>
          </p:cNvPr>
          <p:cNvSpPr txBox="1"/>
          <p:nvPr/>
        </p:nvSpPr>
        <p:spPr>
          <a:xfrm>
            <a:off x="109817" y="2197329"/>
            <a:ext cx="6100482" cy="4247317"/>
          </a:xfrm>
          <a:prstGeom prst="rect">
            <a:avLst/>
          </a:prstGeom>
          <a:noFill/>
        </p:spPr>
        <p:txBody>
          <a:bodyPr wrap="square">
            <a:spAutoFit/>
          </a:bodyPr>
          <a:lstStyle/>
          <a:p>
            <a:r>
              <a:rPr lang="en-IN" sz="1800" dirty="0">
                <a:solidFill>
                  <a:srgbClr val="0000FF"/>
                </a:solidFill>
                <a:latin typeface="Consolas" panose="020B0609020204030204" pitchFamily="49" charset="0"/>
              </a:rPr>
              <a:t>with</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covidpt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as </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distinct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patient_id</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patient_name</a:t>
            </a:r>
            <a:r>
              <a:rPr lang="en-IN" sz="1800" dirty="0">
                <a:solidFill>
                  <a:srgbClr val="000000"/>
                </a:solidFill>
                <a:latin typeface="Consolas" panose="020B0609020204030204" pitchFamily="49" charset="0"/>
              </a:rPr>
              <a:t>  </a:t>
            </a: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Patients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p </a:t>
            </a: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Visits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v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patient_id</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patient_id</a:t>
            </a:r>
            <a:endParaRPr lang="en-IN" sz="1800" dirty="0">
              <a:solidFill>
                <a:srgbClr val="000000"/>
              </a:solidFill>
              <a:latin typeface="Consolas" panose="020B0609020204030204" pitchFamily="49" charset="0"/>
            </a:endParaRP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Diagnoses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d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v</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diagnosis_id</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d</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diagnosis_id</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where</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diagnosis_name</a:t>
            </a:r>
            <a:r>
              <a:rPr lang="en-IN" sz="1800" dirty="0">
                <a:solidFill>
                  <a:srgbClr val="808080"/>
                </a:solidFill>
                <a:latin typeface="Consolas" panose="020B0609020204030204" pitchFamily="49" charset="0"/>
              </a:rPr>
              <a:t>=</a:t>
            </a:r>
            <a:r>
              <a:rPr lang="en-IN" sz="1800" dirty="0">
                <a:solidFill>
                  <a:srgbClr val="FF0000"/>
                </a:solidFill>
                <a:latin typeface="Consolas" panose="020B0609020204030204" pitchFamily="49" charset="0"/>
              </a:rPr>
              <a:t>'COVID-19'</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err="1">
                <a:solidFill>
                  <a:srgbClr val="000000"/>
                </a:solidFill>
                <a:latin typeface="Consolas" panose="020B0609020204030204" pitchFamily="49" charset="0"/>
              </a:rPr>
              <a:t>totalpt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as </a:t>
            </a:r>
            <a:r>
              <a:rPr lang="en-IN" sz="1800" dirty="0">
                <a:solidFill>
                  <a:srgbClr val="808080"/>
                </a:solidFill>
                <a:latin typeface="Consolas" panose="020B0609020204030204" pitchFamily="49" charset="0"/>
              </a:rPr>
              <a:t>(</a:t>
            </a:r>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patient_id</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patient_name</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Patients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p</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a:t>
            </a:r>
            <a:r>
              <a:rPr lang="en-IN" sz="1800" dirty="0">
                <a:solidFill>
                  <a:srgbClr val="FF00FF"/>
                </a:solidFill>
                <a:latin typeface="Consolas" panose="020B0609020204030204" pitchFamily="49" charset="0"/>
              </a:rPr>
              <a:t>count</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covidpt</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patient_id</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100</a:t>
            </a:r>
            <a:r>
              <a:rPr lang="en-IN" sz="1800" dirty="0">
                <a:solidFill>
                  <a:srgbClr val="808080"/>
                </a:solidFill>
                <a:latin typeface="Consolas" panose="020B0609020204030204" pitchFamily="49" charset="0"/>
              </a:rPr>
              <a:t>/</a:t>
            </a:r>
            <a:r>
              <a:rPr lang="en-IN" sz="1800" dirty="0">
                <a:solidFill>
                  <a:srgbClr val="FF00FF"/>
                </a:solidFill>
                <a:latin typeface="Consolas" panose="020B0609020204030204" pitchFamily="49" charset="0"/>
              </a:rPr>
              <a:t>count</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totalpt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patient_id</a:t>
            </a:r>
            <a:r>
              <a:rPr lang="en-IN" sz="1800" dirty="0">
                <a:solidFill>
                  <a:srgbClr val="808080"/>
                </a:solidFill>
                <a:latin typeface="Consolas" panose="020B0609020204030204" pitchFamily="49" charset="0"/>
              </a:rPr>
              <a:t>)</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covidpercentage</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covidpt</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full</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totalpt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covidpt</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patient_id</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totalpt</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patient_id</a:t>
            </a:r>
            <a:endParaRPr lang="en-IN" dirty="0"/>
          </a:p>
        </p:txBody>
      </p:sp>
      <p:sp>
        <p:nvSpPr>
          <p:cNvPr id="9" name="TextBox 8">
            <a:extLst>
              <a:ext uri="{FF2B5EF4-FFF2-40B4-BE49-F238E27FC236}">
                <a16:creationId xmlns:a16="http://schemas.microsoft.com/office/drawing/2014/main" id="{1DD0948C-430C-E765-495B-BB196BD086AB}"/>
              </a:ext>
            </a:extLst>
          </p:cNvPr>
          <p:cNvSpPr txBox="1"/>
          <p:nvPr/>
        </p:nvSpPr>
        <p:spPr>
          <a:xfrm>
            <a:off x="6481483" y="1013012"/>
            <a:ext cx="1308847" cy="369332"/>
          </a:xfrm>
          <a:prstGeom prst="rect">
            <a:avLst/>
          </a:prstGeom>
          <a:noFill/>
        </p:spPr>
        <p:txBody>
          <a:bodyPr wrap="square" rtlCol="0">
            <a:spAutoFit/>
          </a:bodyPr>
          <a:lstStyle/>
          <a:p>
            <a:pPr algn="ctr"/>
            <a:r>
              <a:rPr lang="en-US" b="1" dirty="0">
                <a:latin typeface="Arial Black" panose="020B0A04020102020204" pitchFamily="34" charset="0"/>
              </a:rPr>
              <a:t>or</a:t>
            </a:r>
            <a:endParaRPr lang="en-IN" b="1" dirty="0">
              <a:latin typeface="Arial Black" panose="020B0A04020102020204" pitchFamily="34" charset="0"/>
            </a:endParaRPr>
          </a:p>
        </p:txBody>
      </p:sp>
    </p:spTree>
    <p:extLst>
      <p:ext uri="{BB962C8B-B14F-4D97-AF65-F5344CB8AC3E}">
        <p14:creationId xmlns:p14="http://schemas.microsoft.com/office/powerpoint/2010/main" val="2157817454"/>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37</TotalTime>
  <Words>1614</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avenir-lt-w01_35-light1475496</vt:lpstr>
      <vt:lpstr>Calibri Light</vt:lpstr>
      <vt:lpstr>Consolas</vt:lpstr>
      <vt:lpstr>Franklin Gothic Heavy</vt:lpstr>
      <vt:lpstr>Söhne</vt:lpstr>
      <vt:lpstr>Metropolitan</vt:lpstr>
      <vt:lpstr>Hospital Records Analysis for Public Health Programme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Records Analysis for Public Health Programme</dc:title>
  <dc:creator>sahil bhoyar</dc:creator>
  <cp:lastModifiedBy>sahil bhoyar</cp:lastModifiedBy>
  <cp:revision>1</cp:revision>
  <dcterms:created xsi:type="dcterms:W3CDTF">2024-02-22T12:03:07Z</dcterms:created>
  <dcterms:modified xsi:type="dcterms:W3CDTF">2024-02-22T12:41:03Z</dcterms:modified>
</cp:coreProperties>
</file>