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5" r:id="rId7"/>
    <p:sldId id="260" r:id="rId8"/>
    <p:sldId id="261" r:id="rId9"/>
    <p:sldId id="266" r:id="rId10"/>
    <p:sldId id="262" r:id="rId11"/>
    <p:sldId id="263" r:id="rId12"/>
    <p:sldId id="264"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Lora" pitchFamily="2"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ExtraBold" panose="020B0906030804020204" pitchFamily="34" charset="0"/>
      <p:bold r:id="rId27"/>
      <p:boldItalic r:id="rId28"/>
    </p:embeddedFont>
    <p:embeddedFont>
      <p:font typeface="Open Sans Light" panose="020B03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KPMG_T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[KPMG_T1.xlsx]chart1!PivotTable21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a:t>
            </a:r>
            <a:r>
              <a:rPr lang="en-IN" baseline="0"/>
              <a:t> Distribution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944881889763774E-2"/>
          <c:y val="0.13472222222222222"/>
          <c:w val="0.87427734033245841"/>
          <c:h val="0.73111111111111116"/>
        </c:manualLayout>
      </c:layout>
      <c:barChart>
        <c:barDir val="col"/>
        <c:grouping val="clustered"/>
        <c:varyColors val="0"/>
        <c:ser>
          <c:idx val="0"/>
          <c:order val="0"/>
          <c:tx>
            <c:strRef>
              <c:f>chart1!$AF$4</c:f>
              <c:strCache>
                <c:ptCount val="1"/>
                <c:pt idx="0">
                  <c:v>Total</c:v>
                </c:pt>
              </c:strCache>
            </c:strRef>
          </c:tx>
          <c:spPr>
            <a:solidFill>
              <a:schemeClr val="accent1"/>
            </a:solidFill>
            <a:ln>
              <a:noFill/>
            </a:ln>
            <a:effectLst/>
          </c:spPr>
          <c:invertIfNegative val="0"/>
          <c:cat>
            <c:strRef>
              <c:f>chart1!$AE$5:$AE$12</c:f>
              <c:strCache>
                <c:ptCount val="7"/>
                <c:pt idx="0">
                  <c:v>21-31</c:v>
                </c:pt>
                <c:pt idx="1">
                  <c:v>31-41</c:v>
                </c:pt>
                <c:pt idx="2">
                  <c:v>41-51</c:v>
                </c:pt>
                <c:pt idx="3">
                  <c:v>51-61</c:v>
                </c:pt>
                <c:pt idx="4">
                  <c:v>61-71</c:v>
                </c:pt>
                <c:pt idx="5">
                  <c:v>71-81</c:v>
                </c:pt>
                <c:pt idx="6">
                  <c:v>81-91</c:v>
                </c:pt>
              </c:strCache>
            </c:strRef>
          </c:cat>
          <c:val>
            <c:numRef>
              <c:f>chart1!$AF$5:$AF$12</c:f>
              <c:numCache>
                <c:formatCode>General</c:formatCode>
                <c:ptCount val="7"/>
                <c:pt idx="0">
                  <c:v>1992</c:v>
                </c:pt>
                <c:pt idx="1">
                  <c:v>2389</c:v>
                </c:pt>
                <c:pt idx="2">
                  <c:v>4768</c:v>
                </c:pt>
                <c:pt idx="3">
                  <c:v>2421</c:v>
                </c:pt>
                <c:pt idx="4">
                  <c:v>2035</c:v>
                </c:pt>
                <c:pt idx="5">
                  <c:v>12</c:v>
                </c:pt>
                <c:pt idx="6">
                  <c:v>5</c:v>
                </c:pt>
              </c:numCache>
            </c:numRef>
          </c:val>
          <c:extLst>
            <c:ext xmlns:c16="http://schemas.microsoft.com/office/drawing/2014/chart" uri="{C3380CC4-5D6E-409C-BE32-E72D297353CC}">
              <c16:uniqueId val="{00000000-A102-4DA8-A7B6-292DD1833B08}"/>
            </c:ext>
          </c:extLst>
        </c:ser>
        <c:dLbls>
          <c:showLegendKey val="0"/>
          <c:showVal val="0"/>
          <c:showCatName val="0"/>
          <c:showSerName val="0"/>
          <c:showPercent val="0"/>
          <c:showBubbleSize val="0"/>
        </c:dLbls>
        <c:gapWidth val="219"/>
        <c:overlap val="-27"/>
        <c:axId val="274689152"/>
        <c:axId val="152863344"/>
      </c:barChart>
      <c:catAx>
        <c:axId val="27468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863344"/>
        <c:crosses val="autoZero"/>
        <c:auto val="1"/>
        <c:lblAlgn val="ctr"/>
        <c:lblOffset val="100"/>
        <c:noMultiLvlLbl val="0"/>
      </c:catAx>
      <c:valAx>
        <c:axId val="15286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68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[KPMG_T1.xlsx]chart1!PivotTable16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a:t>
            </a:r>
            <a:r>
              <a:rPr lang="en-IN" baseline="0"/>
              <a:t> cluster points</a:t>
            </a:r>
            <a:endParaRPr lang="en-IN"/>
          </a:p>
        </c:rich>
      </c:tx>
      <c:layout>
        <c:manualLayout>
          <c:xMode val="edge"/>
          <c:yMode val="edge"/>
          <c:x val="0.31211789151356079"/>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chart1!$B$3:$B$4</c:f>
              <c:strCache>
                <c:ptCount val="1"/>
                <c:pt idx="0">
                  <c:v>Affluent Customer</c:v>
                </c:pt>
              </c:strCache>
            </c:strRef>
          </c:tx>
          <c:spPr>
            <a:solidFill>
              <a:schemeClr val="accent1"/>
            </a:solidFill>
            <a:ln>
              <a:noFill/>
            </a:ln>
            <a:effectLst/>
          </c:spPr>
          <c:invertIfNegative val="0"/>
          <c:cat>
            <c:strRef>
              <c:f>chart1!$A$5:$A$14</c:f>
              <c:strCache>
                <c:ptCount val="9"/>
                <c:pt idx="0">
                  <c:v>&lt;21 or (blank)</c:v>
                </c:pt>
                <c:pt idx="1">
                  <c:v>21-31</c:v>
                </c:pt>
                <c:pt idx="2">
                  <c:v>31-41</c:v>
                </c:pt>
                <c:pt idx="3">
                  <c:v>41-51</c:v>
                </c:pt>
                <c:pt idx="4">
                  <c:v>51-61</c:v>
                </c:pt>
                <c:pt idx="5">
                  <c:v>61-71</c:v>
                </c:pt>
                <c:pt idx="6">
                  <c:v>71-81</c:v>
                </c:pt>
                <c:pt idx="7">
                  <c:v>81-91</c:v>
                </c:pt>
                <c:pt idx="8">
                  <c:v>&gt;101</c:v>
                </c:pt>
              </c:strCache>
            </c:strRef>
          </c:cat>
          <c:val>
            <c:numRef>
              <c:f>chart1!$B$5:$B$14</c:f>
              <c:numCache>
                <c:formatCode>General</c:formatCode>
                <c:ptCount val="9"/>
                <c:pt idx="0">
                  <c:v>847282.28998780018</c:v>
                </c:pt>
                <c:pt idx="1">
                  <c:v>280016.34498409973</c:v>
                </c:pt>
                <c:pt idx="2">
                  <c:v>288395.05000000022</c:v>
                </c:pt>
                <c:pt idx="3">
                  <c:v>644157.4000000013</c:v>
                </c:pt>
                <c:pt idx="4">
                  <c:v>300286.87999999966</c:v>
                </c:pt>
                <c:pt idx="5">
                  <c:v>255920.62999999966</c:v>
                </c:pt>
                <c:pt idx="6">
                  <c:v>467.04999999999995</c:v>
                </c:pt>
                <c:pt idx="7">
                  <c:v>583.2700000000001</c:v>
                </c:pt>
                <c:pt idx="8">
                  <c:v>2066.38</c:v>
                </c:pt>
              </c:numCache>
            </c:numRef>
          </c:val>
          <c:extLst>
            <c:ext xmlns:c16="http://schemas.microsoft.com/office/drawing/2014/chart" uri="{C3380CC4-5D6E-409C-BE32-E72D297353CC}">
              <c16:uniqueId val="{00000000-9421-42EE-A7A3-BA86F037B21B}"/>
            </c:ext>
          </c:extLst>
        </c:ser>
        <c:ser>
          <c:idx val="1"/>
          <c:order val="1"/>
          <c:tx>
            <c:strRef>
              <c:f>chart1!$C$3:$C$4</c:f>
              <c:strCache>
                <c:ptCount val="1"/>
                <c:pt idx="0">
                  <c:v>High Net Worth</c:v>
                </c:pt>
              </c:strCache>
            </c:strRef>
          </c:tx>
          <c:spPr>
            <a:solidFill>
              <a:schemeClr val="accent2"/>
            </a:solidFill>
            <a:ln>
              <a:noFill/>
            </a:ln>
            <a:effectLst/>
          </c:spPr>
          <c:invertIfNegative val="0"/>
          <c:cat>
            <c:strRef>
              <c:f>chart1!$A$5:$A$14</c:f>
              <c:strCache>
                <c:ptCount val="9"/>
                <c:pt idx="0">
                  <c:v>&lt;21 or (blank)</c:v>
                </c:pt>
                <c:pt idx="1">
                  <c:v>21-31</c:v>
                </c:pt>
                <c:pt idx="2">
                  <c:v>31-41</c:v>
                </c:pt>
                <c:pt idx="3">
                  <c:v>41-51</c:v>
                </c:pt>
                <c:pt idx="4">
                  <c:v>51-61</c:v>
                </c:pt>
                <c:pt idx="5">
                  <c:v>61-71</c:v>
                </c:pt>
                <c:pt idx="6">
                  <c:v>71-81</c:v>
                </c:pt>
                <c:pt idx="7">
                  <c:v>81-91</c:v>
                </c:pt>
                <c:pt idx="8">
                  <c:v>&gt;101</c:v>
                </c:pt>
              </c:strCache>
            </c:strRef>
          </c:cat>
          <c:val>
            <c:numRef>
              <c:f>chart1!$C$5:$C$14</c:f>
              <c:numCache>
                <c:formatCode>General</c:formatCode>
                <c:ptCount val="9"/>
                <c:pt idx="0">
                  <c:v>846217.83000000101</c:v>
                </c:pt>
                <c:pt idx="1">
                  <c:v>294334.85999999981</c:v>
                </c:pt>
                <c:pt idx="2">
                  <c:v>328539.11999999953</c:v>
                </c:pt>
                <c:pt idx="3">
                  <c:v>641398.11000000127</c:v>
                </c:pt>
                <c:pt idx="4">
                  <c:v>326421.1599999998</c:v>
                </c:pt>
                <c:pt idx="5">
                  <c:v>293955.21999999956</c:v>
                </c:pt>
                <c:pt idx="6">
                  <c:v>960.94</c:v>
                </c:pt>
                <c:pt idx="7">
                  <c:v>941.4899999999999</c:v>
                </c:pt>
                <c:pt idx="8">
                  <c:v>209.84000000000003</c:v>
                </c:pt>
              </c:numCache>
            </c:numRef>
          </c:val>
          <c:extLst>
            <c:ext xmlns:c16="http://schemas.microsoft.com/office/drawing/2014/chart" uri="{C3380CC4-5D6E-409C-BE32-E72D297353CC}">
              <c16:uniqueId val="{00000001-9421-42EE-A7A3-BA86F037B21B}"/>
            </c:ext>
          </c:extLst>
        </c:ser>
        <c:ser>
          <c:idx val="2"/>
          <c:order val="2"/>
          <c:tx>
            <c:strRef>
              <c:f>chart1!$D$3:$D$4</c:f>
              <c:strCache>
                <c:ptCount val="1"/>
                <c:pt idx="0">
                  <c:v>Mass Customer</c:v>
                </c:pt>
              </c:strCache>
            </c:strRef>
          </c:tx>
          <c:spPr>
            <a:solidFill>
              <a:schemeClr val="accent3"/>
            </a:solidFill>
            <a:ln>
              <a:noFill/>
            </a:ln>
            <a:effectLst/>
          </c:spPr>
          <c:invertIfNegative val="0"/>
          <c:cat>
            <c:strRef>
              <c:f>chart1!$A$5:$A$14</c:f>
              <c:strCache>
                <c:ptCount val="9"/>
                <c:pt idx="0">
                  <c:v>&lt;21 or (blank)</c:v>
                </c:pt>
                <c:pt idx="1">
                  <c:v>21-31</c:v>
                </c:pt>
                <c:pt idx="2">
                  <c:v>31-41</c:v>
                </c:pt>
                <c:pt idx="3">
                  <c:v>41-51</c:v>
                </c:pt>
                <c:pt idx="4">
                  <c:v>51-61</c:v>
                </c:pt>
                <c:pt idx="5">
                  <c:v>61-71</c:v>
                </c:pt>
                <c:pt idx="6">
                  <c:v>71-81</c:v>
                </c:pt>
                <c:pt idx="7">
                  <c:v>81-91</c:v>
                </c:pt>
                <c:pt idx="8">
                  <c:v>&gt;101</c:v>
                </c:pt>
              </c:strCache>
            </c:strRef>
          </c:cat>
          <c:val>
            <c:numRef>
              <c:f>chart1!$D$5:$D$14</c:f>
              <c:numCache>
                <c:formatCode>General</c:formatCode>
                <c:ptCount val="9"/>
                <c:pt idx="0">
                  <c:v>1698283.4800000077</c:v>
                </c:pt>
                <c:pt idx="1">
                  <c:v>503698.85000000033</c:v>
                </c:pt>
                <c:pt idx="2">
                  <c:v>669889.66</c:v>
                </c:pt>
                <c:pt idx="3">
                  <c:v>1311889.4200000034</c:v>
                </c:pt>
                <c:pt idx="4">
                  <c:v>622711.4</c:v>
                </c:pt>
                <c:pt idx="5">
                  <c:v>560765.96000000031</c:v>
                </c:pt>
                <c:pt idx="6">
                  <c:v>5387.28</c:v>
                </c:pt>
                <c:pt idx="7">
                  <c:v>1067.83</c:v>
                </c:pt>
                <c:pt idx="8">
                  <c:v>1645.5900000000001</c:v>
                </c:pt>
              </c:numCache>
            </c:numRef>
          </c:val>
          <c:extLst>
            <c:ext xmlns:c16="http://schemas.microsoft.com/office/drawing/2014/chart" uri="{C3380CC4-5D6E-409C-BE32-E72D297353CC}">
              <c16:uniqueId val="{00000002-9421-42EE-A7A3-BA86F037B21B}"/>
            </c:ext>
          </c:extLst>
        </c:ser>
        <c:ser>
          <c:idx val="3"/>
          <c:order val="3"/>
          <c:tx>
            <c:strRef>
              <c:f>chart1!$E$3:$E$4</c:f>
              <c:strCache>
                <c:ptCount val="1"/>
                <c:pt idx="0">
                  <c:v>(blank)</c:v>
                </c:pt>
              </c:strCache>
            </c:strRef>
          </c:tx>
          <c:spPr>
            <a:solidFill>
              <a:schemeClr val="accent4"/>
            </a:solidFill>
            <a:ln>
              <a:noFill/>
            </a:ln>
            <a:effectLst/>
          </c:spPr>
          <c:invertIfNegative val="0"/>
          <c:cat>
            <c:strRef>
              <c:f>chart1!$A$5:$A$14</c:f>
              <c:strCache>
                <c:ptCount val="9"/>
                <c:pt idx="0">
                  <c:v>&lt;21 or (blank)</c:v>
                </c:pt>
                <c:pt idx="1">
                  <c:v>21-31</c:v>
                </c:pt>
                <c:pt idx="2">
                  <c:v>31-41</c:v>
                </c:pt>
                <c:pt idx="3">
                  <c:v>41-51</c:v>
                </c:pt>
                <c:pt idx="4">
                  <c:v>51-61</c:v>
                </c:pt>
                <c:pt idx="5">
                  <c:v>61-71</c:v>
                </c:pt>
                <c:pt idx="6">
                  <c:v>71-81</c:v>
                </c:pt>
                <c:pt idx="7">
                  <c:v>81-91</c:v>
                </c:pt>
                <c:pt idx="8">
                  <c:v>&gt;101</c:v>
                </c:pt>
              </c:strCache>
            </c:strRef>
          </c:cat>
          <c:val>
            <c:numRef>
              <c:f>chart1!$E$5:$E$14</c:f>
              <c:numCache>
                <c:formatCode>General</c:formatCode>
                <c:ptCount val="9"/>
              </c:numCache>
            </c:numRef>
          </c:val>
          <c:extLst>
            <c:ext xmlns:c16="http://schemas.microsoft.com/office/drawing/2014/chart" uri="{C3380CC4-5D6E-409C-BE32-E72D297353CC}">
              <c16:uniqueId val="{00000003-9421-42EE-A7A3-BA86F037B21B}"/>
            </c:ext>
          </c:extLst>
        </c:ser>
        <c:dLbls>
          <c:showLegendKey val="0"/>
          <c:showVal val="0"/>
          <c:showCatName val="0"/>
          <c:showSerName val="0"/>
          <c:showPercent val="0"/>
          <c:showBubbleSize val="0"/>
        </c:dLbls>
        <c:gapWidth val="219"/>
        <c:overlap val="-27"/>
        <c:axId val="274706912"/>
        <c:axId val="207203696"/>
      </c:barChart>
      <c:catAx>
        <c:axId val="27470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03696"/>
        <c:crosses val="autoZero"/>
        <c:auto val="1"/>
        <c:lblAlgn val="ctr"/>
        <c:lblOffset val="100"/>
        <c:noMultiLvlLbl val="0"/>
      </c:catAx>
      <c:valAx>
        <c:axId val="207203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06912"/>
        <c:crosses val="autoZero"/>
        <c:crossBetween val="between"/>
      </c:valAx>
      <c:spPr>
        <a:noFill/>
        <a:ln>
          <a:noFill/>
        </a:ln>
        <a:effectLst/>
      </c:spPr>
    </c:plotArea>
    <c:legend>
      <c:legendPos val="r"/>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[KPMG_T1.xlsx]chart1!PivotTable22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Bike</a:t>
            </a:r>
            <a:r>
              <a:rPr lang="en-IN" baseline="0"/>
              <a:t> purchase w.r.t gender -subcategory agegroup</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chart1!$AN$4:$AN$5</c:f>
              <c:strCache>
                <c:ptCount val="1"/>
                <c:pt idx="0">
                  <c:v>21-31</c:v>
                </c:pt>
              </c:strCache>
            </c:strRef>
          </c:tx>
          <c:spPr>
            <a:solidFill>
              <a:schemeClr val="accent1"/>
            </a:solidFill>
            <a:ln>
              <a:noFill/>
            </a:ln>
            <a:effectLst/>
          </c:spPr>
          <c:invertIfNegative val="0"/>
          <c:cat>
            <c:strRef>
              <c:f>chart1!$AM$6:$AM$8</c:f>
              <c:strCache>
                <c:ptCount val="2"/>
                <c:pt idx="0">
                  <c:v>Female</c:v>
                </c:pt>
                <c:pt idx="1">
                  <c:v>Male</c:v>
                </c:pt>
              </c:strCache>
            </c:strRef>
          </c:cat>
          <c:val>
            <c:numRef>
              <c:f>chart1!$AN$6:$AN$8</c:f>
              <c:numCache>
                <c:formatCode>General</c:formatCode>
                <c:ptCount val="2"/>
                <c:pt idx="0">
                  <c:v>47899</c:v>
                </c:pt>
                <c:pt idx="1">
                  <c:v>47565</c:v>
                </c:pt>
              </c:numCache>
            </c:numRef>
          </c:val>
          <c:extLst>
            <c:ext xmlns:c16="http://schemas.microsoft.com/office/drawing/2014/chart" uri="{C3380CC4-5D6E-409C-BE32-E72D297353CC}">
              <c16:uniqueId val="{00000000-E172-4956-9EDC-E9D8DF77F150}"/>
            </c:ext>
          </c:extLst>
        </c:ser>
        <c:ser>
          <c:idx val="1"/>
          <c:order val="1"/>
          <c:tx>
            <c:strRef>
              <c:f>chart1!$AO$4:$AO$5</c:f>
              <c:strCache>
                <c:ptCount val="1"/>
                <c:pt idx="0">
                  <c:v>31-41</c:v>
                </c:pt>
              </c:strCache>
            </c:strRef>
          </c:tx>
          <c:spPr>
            <a:solidFill>
              <a:schemeClr val="accent2"/>
            </a:solidFill>
            <a:ln>
              <a:noFill/>
            </a:ln>
            <a:effectLst/>
          </c:spPr>
          <c:invertIfNegative val="0"/>
          <c:cat>
            <c:strRef>
              <c:f>chart1!$AM$6:$AM$8</c:f>
              <c:strCache>
                <c:ptCount val="2"/>
                <c:pt idx="0">
                  <c:v>Female</c:v>
                </c:pt>
                <c:pt idx="1">
                  <c:v>Male</c:v>
                </c:pt>
              </c:strCache>
            </c:strRef>
          </c:cat>
          <c:val>
            <c:numRef>
              <c:f>chart1!$AO$6:$AO$8</c:f>
              <c:numCache>
                <c:formatCode>General</c:formatCode>
                <c:ptCount val="2"/>
                <c:pt idx="0">
                  <c:v>58388</c:v>
                </c:pt>
                <c:pt idx="1">
                  <c:v>57011</c:v>
                </c:pt>
              </c:numCache>
            </c:numRef>
          </c:val>
          <c:extLst>
            <c:ext xmlns:c16="http://schemas.microsoft.com/office/drawing/2014/chart" uri="{C3380CC4-5D6E-409C-BE32-E72D297353CC}">
              <c16:uniqueId val="{00000001-E172-4956-9EDC-E9D8DF77F150}"/>
            </c:ext>
          </c:extLst>
        </c:ser>
        <c:ser>
          <c:idx val="2"/>
          <c:order val="2"/>
          <c:tx>
            <c:strRef>
              <c:f>chart1!$AP$4:$AP$5</c:f>
              <c:strCache>
                <c:ptCount val="1"/>
                <c:pt idx="0">
                  <c:v>41-51</c:v>
                </c:pt>
              </c:strCache>
            </c:strRef>
          </c:tx>
          <c:spPr>
            <a:solidFill>
              <a:schemeClr val="accent3"/>
            </a:solidFill>
            <a:ln>
              <a:noFill/>
            </a:ln>
            <a:effectLst/>
          </c:spPr>
          <c:invertIfNegative val="0"/>
          <c:cat>
            <c:strRef>
              <c:f>chart1!$AM$6:$AM$8</c:f>
              <c:strCache>
                <c:ptCount val="2"/>
                <c:pt idx="0">
                  <c:v>Female</c:v>
                </c:pt>
                <c:pt idx="1">
                  <c:v>Male</c:v>
                </c:pt>
              </c:strCache>
            </c:strRef>
          </c:cat>
          <c:val>
            <c:numRef>
              <c:f>chart1!$AP$6:$AP$8</c:f>
              <c:numCache>
                <c:formatCode>General</c:formatCode>
                <c:ptCount val="2"/>
                <c:pt idx="0">
                  <c:v>113400</c:v>
                </c:pt>
                <c:pt idx="1">
                  <c:v>105301</c:v>
                </c:pt>
              </c:numCache>
            </c:numRef>
          </c:val>
          <c:extLst>
            <c:ext xmlns:c16="http://schemas.microsoft.com/office/drawing/2014/chart" uri="{C3380CC4-5D6E-409C-BE32-E72D297353CC}">
              <c16:uniqueId val="{00000002-E172-4956-9EDC-E9D8DF77F150}"/>
            </c:ext>
          </c:extLst>
        </c:ser>
        <c:ser>
          <c:idx val="3"/>
          <c:order val="3"/>
          <c:tx>
            <c:strRef>
              <c:f>chart1!$AQ$4:$AQ$5</c:f>
              <c:strCache>
                <c:ptCount val="1"/>
                <c:pt idx="0">
                  <c:v>51-61</c:v>
                </c:pt>
              </c:strCache>
            </c:strRef>
          </c:tx>
          <c:spPr>
            <a:solidFill>
              <a:schemeClr val="accent4"/>
            </a:solidFill>
            <a:ln>
              <a:noFill/>
            </a:ln>
            <a:effectLst/>
          </c:spPr>
          <c:invertIfNegative val="0"/>
          <c:cat>
            <c:strRef>
              <c:f>chart1!$AM$6:$AM$8</c:f>
              <c:strCache>
                <c:ptCount val="2"/>
                <c:pt idx="0">
                  <c:v>Female</c:v>
                </c:pt>
                <c:pt idx="1">
                  <c:v>Male</c:v>
                </c:pt>
              </c:strCache>
            </c:strRef>
          </c:cat>
          <c:val>
            <c:numRef>
              <c:f>chart1!$AQ$6:$AQ$8</c:f>
              <c:numCache>
                <c:formatCode>General</c:formatCode>
                <c:ptCount val="2"/>
                <c:pt idx="0">
                  <c:v>56874</c:v>
                </c:pt>
                <c:pt idx="1">
                  <c:v>55053</c:v>
                </c:pt>
              </c:numCache>
            </c:numRef>
          </c:val>
          <c:extLst>
            <c:ext xmlns:c16="http://schemas.microsoft.com/office/drawing/2014/chart" uri="{C3380CC4-5D6E-409C-BE32-E72D297353CC}">
              <c16:uniqueId val="{00000003-E172-4956-9EDC-E9D8DF77F150}"/>
            </c:ext>
          </c:extLst>
        </c:ser>
        <c:ser>
          <c:idx val="4"/>
          <c:order val="4"/>
          <c:tx>
            <c:strRef>
              <c:f>chart1!$AR$4:$AR$5</c:f>
              <c:strCache>
                <c:ptCount val="1"/>
                <c:pt idx="0">
                  <c:v>61-71</c:v>
                </c:pt>
              </c:strCache>
            </c:strRef>
          </c:tx>
          <c:spPr>
            <a:solidFill>
              <a:schemeClr val="accent5"/>
            </a:solidFill>
            <a:ln>
              <a:noFill/>
            </a:ln>
            <a:effectLst/>
          </c:spPr>
          <c:invertIfNegative val="0"/>
          <c:cat>
            <c:strRef>
              <c:f>chart1!$AM$6:$AM$8</c:f>
              <c:strCache>
                <c:ptCount val="2"/>
                <c:pt idx="0">
                  <c:v>Female</c:v>
                </c:pt>
                <c:pt idx="1">
                  <c:v>Male</c:v>
                </c:pt>
              </c:strCache>
            </c:strRef>
          </c:cat>
          <c:val>
            <c:numRef>
              <c:f>chart1!$AR$6:$AR$8</c:f>
              <c:numCache>
                <c:formatCode>General</c:formatCode>
                <c:ptCount val="2"/>
                <c:pt idx="0">
                  <c:v>45863</c:v>
                </c:pt>
                <c:pt idx="1">
                  <c:v>46905</c:v>
                </c:pt>
              </c:numCache>
            </c:numRef>
          </c:val>
          <c:extLst>
            <c:ext xmlns:c16="http://schemas.microsoft.com/office/drawing/2014/chart" uri="{C3380CC4-5D6E-409C-BE32-E72D297353CC}">
              <c16:uniqueId val="{00000004-E172-4956-9EDC-E9D8DF77F150}"/>
            </c:ext>
          </c:extLst>
        </c:ser>
        <c:ser>
          <c:idx val="5"/>
          <c:order val="5"/>
          <c:tx>
            <c:strRef>
              <c:f>chart1!$AS$4:$AS$5</c:f>
              <c:strCache>
                <c:ptCount val="1"/>
                <c:pt idx="0">
                  <c:v>71-81</c:v>
                </c:pt>
              </c:strCache>
            </c:strRef>
          </c:tx>
          <c:spPr>
            <a:solidFill>
              <a:schemeClr val="accent6"/>
            </a:solidFill>
            <a:ln>
              <a:noFill/>
            </a:ln>
            <a:effectLst/>
          </c:spPr>
          <c:invertIfNegative val="0"/>
          <c:cat>
            <c:strRef>
              <c:f>chart1!$AM$6:$AM$8</c:f>
              <c:strCache>
                <c:ptCount val="2"/>
                <c:pt idx="0">
                  <c:v>Female</c:v>
                </c:pt>
                <c:pt idx="1">
                  <c:v>Male</c:v>
                </c:pt>
              </c:strCache>
            </c:strRef>
          </c:cat>
          <c:val>
            <c:numRef>
              <c:f>chart1!$AS$6:$AS$8</c:f>
              <c:numCache>
                <c:formatCode>General</c:formatCode>
                <c:ptCount val="2"/>
                <c:pt idx="0">
                  <c:v>448</c:v>
                </c:pt>
                <c:pt idx="1">
                  <c:v>179</c:v>
                </c:pt>
              </c:numCache>
            </c:numRef>
          </c:val>
          <c:extLst>
            <c:ext xmlns:c16="http://schemas.microsoft.com/office/drawing/2014/chart" uri="{C3380CC4-5D6E-409C-BE32-E72D297353CC}">
              <c16:uniqueId val="{00000005-E172-4956-9EDC-E9D8DF77F150}"/>
            </c:ext>
          </c:extLst>
        </c:ser>
        <c:ser>
          <c:idx val="6"/>
          <c:order val="6"/>
          <c:tx>
            <c:strRef>
              <c:f>chart1!$AT$4:$AT$5</c:f>
              <c:strCache>
                <c:ptCount val="1"/>
                <c:pt idx="0">
                  <c:v>81-91</c:v>
                </c:pt>
              </c:strCache>
            </c:strRef>
          </c:tx>
          <c:spPr>
            <a:solidFill>
              <a:schemeClr val="accent1">
                <a:lumMod val="60000"/>
              </a:schemeClr>
            </a:solidFill>
            <a:ln>
              <a:noFill/>
            </a:ln>
            <a:effectLst/>
          </c:spPr>
          <c:invertIfNegative val="0"/>
          <c:cat>
            <c:strRef>
              <c:f>chart1!$AM$6:$AM$8</c:f>
              <c:strCache>
                <c:ptCount val="2"/>
                <c:pt idx="0">
                  <c:v>Female</c:v>
                </c:pt>
                <c:pt idx="1">
                  <c:v>Male</c:v>
                </c:pt>
              </c:strCache>
            </c:strRef>
          </c:cat>
          <c:val>
            <c:numRef>
              <c:f>chart1!$AT$6:$AT$8</c:f>
              <c:numCache>
                <c:formatCode>General</c:formatCode>
                <c:ptCount val="2"/>
                <c:pt idx="0">
                  <c:v>159</c:v>
                </c:pt>
                <c:pt idx="1">
                  <c:v>154</c:v>
                </c:pt>
              </c:numCache>
            </c:numRef>
          </c:val>
          <c:extLst>
            <c:ext xmlns:c16="http://schemas.microsoft.com/office/drawing/2014/chart" uri="{C3380CC4-5D6E-409C-BE32-E72D297353CC}">
              <c16:uniqueId val="{00000006-E172-4956-9EDC-E9D8DF77F150}"/>
            </c:ext>
          </c:extLst>
        </c:ser>
        <c:dLbls>
          <c:showLegendKey val="0"/>
          <c:showVal val="0"/>
          <c:showCatName val="0"/>
          <c:showSerName val="0"/>
          <c:showPercent val="0"/>
          <c:showBubbleSize val="0"/>
        </c:dLbls>
        <c:gapWidth val="219"/>
        <c:overlap val="-27"/>
        <c:axId val="235677888"/>
        <c:axId val="207201216"/>
      </c:barChart>
      <c:catAx>
        <c:axId val="23567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01216"/>
        <c:crosses val="autoZero"/>
        <c:auto val="1"/>
        <c:lblAlgn val="ctr"/>
        <c:lblOffset val="100"/>
        <c:noMultiLvlLbl val="0"/>
      </c:catAx>
      <c:valAx>
        <c:axId val="2072012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677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[KPMG_T1.xlsx]chart1!PivotTable20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Profit</a:t>
            </a:r>
            <a:r>
              <a:rPr lang="en-IN" baseline="0"/>
              <a:t> based on Industry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chart1!$Y$4</c:f>
              <c:strCache>
                <c:ptCount val="1"/>
                <c:pt idx="0">
                  <c:v>Total</c:v>
                </c:pt>
              </c:strCache>
            </c:strRef>
          </c:tx>
          <c:spPr>
            <a:solidFill>
              <a:schemeClr val="accent1"/>
            </a:solidFill>
            <a:ln>
              <a:noFill/>
            </a:ln>
            <a:effectLst/>
          </c:spPr>
          <c:invertIfNegative val="0"/>
          <c:cat>
            <c:strRef>
              <c:f>chart1!$X$5:$X$14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chart1!$Y$5:$Y$14</c:f>
              <c:numCache>
                <c:formatCode>General</c:formatCode>
                <c:ptCount val="9"/>
                <c:pt idx="0">
                  <c:v>300566.2399999997</c:v>
                </c:pt>
                <c:pt idx="1">
                  <c:v>380207.90999999986</c:v>
                </c:pt>
                <c:pt idx="2">
                  <c:v>2114978.6600000062</c:v>
                </c:pt>
                <c:pt idx="3">
                  <c:v>1633504.4400000053</c:v>
                </c:pt>
                <c:pt idx="4">
                  <c:v>598669.46000000054</c:v>
                </c:pt>
                <c:pt idx="5">
                  <c:v>2125108.2100000028</c:v>
                </c:pt>
                <c:pt idx="6">
                  <c:v>688763.64000000025</c:v>
                </c:pt>
                <c:pt idx="7">
                  <c:v>963206.73000000184</c:v>
                </c:pt>
                <c:pt idx="8">
                  <c:v>186662.44000000006</c:v>
                </c:pt>
              </c:numCache>
            </c:numRef>
          </c:val>
          <c:extLst>
            <c:ext xmlns:c16="http://schemas.microsoft.com/office/drawing/2014/chart" uri="{C3380CC4-5D6E-409C-BE32-E72D297353CC}">
              <c16:uniqueId val="{00000000-22B5-40E0-8496-00929AFB529E}"/>
            </c:ext>
          </c:extLst>
        </c:ser>
        <c:dLbls>
          <c:showLegendKey val="0"/>
          <c:showVal val="0"/>
          <c:showCatName val="0"/>
          <c:showSerName val="0"/>
          <c:showPercent val="0"/>
          <c:showBubbleSize val="0"/>
        </c:dLbls>
        <c:gapWidth val="219"/>
        <c:overlap val="-27"/>
        <c:axId val="274711232"/>
        <c:axId val="274678368"/>
      </c:barChart>
      <c:catAx>
        <c:axId val="27471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678368"/>
        <c:crosses val="autoZero"/>
        <c:auto val="1"/>
        <c:lblAlgn val="ctr"/>
        <c:lblOffset val="100"/>
        <c:noMultiLvlLbl val="0"/>
      </c:catAx>
      <c:valAx>
        <c:axId val="2746783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71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[KPMG_T1.xlsx]chart1!PivotTable19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Bike</a:t>
            </a:r>
            <a:r>
              <a:rPr lang="en-IN" baseline="0"/>
              <a:t> Purchase Base on Industry</a:t>
            </a:r>
            <a:endParaRPr lang="en-IN"/>
          </a:p>
        </c:rich>
      </c:tx>
      <c:layout>
        <c:manualLayout>
          <c:xMode val="edge"/>
          <c:yMode val="edge"/>
          <c:x val="0.1260971128608924"/>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97287839020123"/>
          <c:y val="0.17686654908877134"/>
          <c:w val="0.84647156605424323"/>
          <c:h val="0.47456401283172939"/>
        </c:manualLayout>
      </c:layout>
      <c:barChart>
        <c:barDir val="col"/>
        <c:grouping val="clustered"/>
        <c:varyColors val="0"/>
        <c:ser>
          <c:idx val="0"/>
          <c:order val="0"/>
          <c:tx>
            <c:strRef>
              <c:f>chart1!$U$4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chart1!$T$5:$T$15</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chart1!$U$5:$U$15</c:f>
              <c:numCache>
                <c:formatCode>General</c:formatCode>
                <c:ptCount val="10"/>
                <c:pt idx="0">
                  <c:v>29033</c:v>
                </c:pt>
                <c:pt idx="1">
                  <c:v>31518</c:v>
                </c:pt>
                <c:pt idx="2">
                  <c:v>184662</c:v>
                </c:pt>
                <c:pt idx="3">
                  <c:v>151460</c:v>
                </c:pt>
                <c:pt idx="4">
                  <c:v>48988</c:v>
                </c:pt>
                <c:pt idx="5">
                  <c:v>188052</c:v>
                </c:pt>
                <c:pt idx="6">
                  <c:v>154388</c:v>
                </c:pt>
                <c:pt idx="7">
                  <c:v>62222</c:v>
                </c:pt>
                <c:pt idx="8">
                  <c:v>83748</c:v>
                </c:pt>
                <c:pt idx="9">
                  <c:v>14706</c:v>
                </c:pt>
              </c:numCache>
            </c:numRef>
          </c:val>
          <c:extLst>
            <c:ext xmlns:c16="http://schemas.microsoft.com/office/drawing/2014/chart" uri="{C3380CC4-5D6E-409C-BE32-E72D297353CC}">
              <c16:uniqueId val="{00000000-4F69-4DB4-BA21-22448D5737FB}"/>
            </c:ext>
          </c:extLst>
        </c:ser>
        <c:dLbls>
          <c:dLblPos val="outEnd"/>
          <c:showLegendKey val="0"/>
          <c:showVal val="1"/>
          <c:showCatName val="0"/>
          <c:showSerName val="0"/>
          <c:showPercent val="0"/>
          <c:showBubbleSize val="0"/>
        </c:dLbls>
        <c:gapWidth val="219"/>
        <c:overlap val="-27"/>
        <c:axId val="235681248"/>
        <c:axId val="204098752"/>
      </c:barChart>
      <c:catAx>
        <c:axId val="23568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98752"/>
        <c:crosses val="autoZero"/>
        <c:auto val="1"/>
        <c:lblAlgn val="ctr"/>
        <c:lblOffset val="100"/>
        <c:noMultiLvlLbl val="0"/>
      </c:catAx>
      <c:valAx>
        <c:axId val="204098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681248"/>
        <c:crosses val="autoZero"/>
        <c:crossBetween val="between"/>
        <c:dispUnits>
          <c:builtInUnit val="hundre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[KPMG_T1.xlsx]chart1!PivotTable18</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Car Each State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chart1!$L$5:$L$6</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chart1!$K$7:$K$10</c:f>
              <c:strCache>
                <c:ptCount val="3"/>
                <c:pt idx="0">
                  <c:v>NSW</c:v>
                </c:pt>
                <c:pt idx="1">
                  <c:v>QLD</c:v>
                </c:pt>
                <c:pt idx="2">
                  <c:v>VIC</c:v>
                </c:pt>
              </c:strCache>
            </c:strRef>
          </c:cat>
          <c:val>
            <c:numRef>
              <c:f>chart1!$L$7:$L$10</c:f>
              <c:numCache>
                <c:formatCode>General</c:formatCode>
                <c:ptCount val="3"/>
                <c:pt idx="0">
                  <c:v>272</c:v>
                </c:pt>
                <c:pt idx="1">
                  <c:v>103</c:v>
                </c:pt>
                <c:pt idx="2">
                  <c:v>132</c:v>
                </c:pt>
              </c:numCache>
            </c:numRef>
          </c:val>
          <c:extLst>
            <c:ext xmlns:c16="http://schemas.microsoft.com/office/drawing/2014/chart" uri="{C3380CC4-5D6E-409C-BE32-E72D297353CC}">
              <c16:uniqueId val="{00000000-5D7B-4403-BA67-51AA1D67A95A}"/>
            </c:ext>
          </c:extLst>
        </c:ser>
        <c:ser>
          <c:idx val="1"/>
          <c:order val="1"/>
          <c:tx>
            <c:strRef>
              <c:f>chart1!$M$5:$M$6</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chart1!$K$7:$K$10</c:f>
              <c:strCache>
                <c:ptCount val="3"/>
                <c:pt idx="0">
                  <c:v>NSW</c:v>
                </c:pt>
                <c:pt idx="1">
                  <c:v>QLD</c:v>
                </c:pt>
                <c:pt idx="2">
                  <c:v>VIC</c:v>
                </c:pt>
              </c:strCache>
            </c:strRef>
          </c:cat>
          <c:val>
            <c:numRef>
              <c:f>chart1!$M$7:$M$10</c:f>
              <c:numCache>
                <c:formatCode>General</c:formatCode>
                <c:ptCount val="3"/>
                <c:pt idx="0">
                  <c:v>234</c:v>
                </c:pt>
                <c:pt idx="1">
                  <c:v>125</c:v>
                </c:pt>
                <c:pt idx="2">
                  <c:v>134</c:v>
                </c:pt>
              </c:numCache>
            </c:numRef>
          </c:val>
          <c:extLst>
            <c:ext xmlns:c16="http://schemas.microsoft.com/office/drawing/2014/chart" uri="{C3380CC4-5D6E-409C-BE32-E72D297353CC}">
              <c16:uniqueId val="{00000001-5D7B-4403-BA67-51AA1D67A95A}"/>
            </c:ext>
          </c:extLst>
        </c:ser>
        <c:dLbls>
          <c:dLblPos val="outEnd"/>
          <c:showLegendKey val="0"/>
          <c:showVal val="1"/>
          <c:showCatName val="0"/>
          <c:showSerName val="0"/>
          <c:showPercent val="0"/>
          <c:showBubbleSize val="0"/>
        </c:dLbls>
        <c:gapWidth val="219"/>
        <c:overlap val="-27"/>
        <c:axId val="274683872"/>
        <c:axId val="1835795072"/>
      </c:barChart>
      <c:catAx>
        <c:axId val="27468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795072"/>
        <c:crosses val="autoZero"/>
        <c:auto val="1"/>
        <c:lblAlgn val="ctr"/>
        <c:lblOffset val="100"/>
        <c:noMultiLvlLbl val="0"/>
      </c:catAx>
      <c:valAx>
        <c:axId val="1835795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683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[KPMG_T1.xlsx]chart!PivotTable2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Profile - RFM analysis</a:t>
            </a:r>
            <a:endParaRPr lang="en-US"/>
          </a:p>
        </c:rich>
      </c:tx>
      <c:layout>
        <c:manualLayout>
          <c:xMode val="edge"/>
          <c:yMode val="edge"/>
          <c:x val="0.2118471128608923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c:f>
              <c:strCache>
                <c:ptCount val="1"/>
                <c:pt idx="0">
                  <c:v>Total</c:v>
                </c:pt>
              </c:strCache>
            </c:strRef>
          </c:tx>
          <c:spPr>
            <a:solidFill>
              <a:schemeClr val="accent1"/>
            </a:solidFill>
            <a:ln>
              <a:noFill/>
            </a:ln>
            <a:effectLst/>
          </c:spPr>
          <c:invertIfNegative val="0"/>
          <c:cat>
            <c:strRef>
              <c:f>chart!$A$4:$A$8</c:f>
              <c:strCache>
                <c:ptCount val="4"/>
                <c:pt idx="0">
                  <c:v>Bronze customer</c:v>
                </c:pt>
                <c:pt idx="1">
                  <c:v>Gold customer</c:v>
                </c:pt>
                <c:pt idx="2">
                  <c:v>Platinum customer</c:v>
                </c:pt>
                <c:pt idx="3">
                  <c:v>Silver customer</c:v>
                </c:pt>
              </c:strCache>
            </c:strRef>
          </c:cat>
          <c:val>
            <c:numRef>
              <c:f>chart!$B$4:$B$8</c:f>
              <c:numCache>
                <c:formatCode>General</c:formatCode>
                <c:ptCount val="4"/>
                <c:pt idx="0">
                  <c:v>28587</c:v>
                </c:pt>
                <c:pt idx="1">
                  <c:v>258130</c:v>
                </c:pt>
                <c:pt idx="2">
                  <c:v>464082</c:v>
                </c:pt>
                <c:pt idx="3">
                  <c:v>189496</c:v>
                </c:pt>
              </c:numCache>
            </c:numRef>
          </c:val>
          <c:extLst>
            <c:ext xmlns:c16="http://schemas.microsoft.com/office/drawing/2014/chart" uri="{C3380CC4-5D6E-409C-BE32-E72D297353CC}">
              <c16:uniqueId val="{00000000-EA36-4F49-BD50-5FF6161F3FE3}"/>
            </c:ext>
          </c:extLst>
        </c:ser>
        <c:dLbls>
          <c:showLegendKey val="0"/>
          <c:showVal val="0"/>
          <c:showCatName val="0"/>
          <c:showSerName val="0"/>
          <c:showPercent val="0"/>
          <c:showBubbleSize val="0"/>
        </c:dLbls>
        <c:gapWidth val="219"/>
        <c:overlap val="-27"/>
        <c:axId val="163156192"/>
        <c:axId val="205547104"/>
      </c:barChart>
      <c:catAx>
        <c:axId val="163156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47104"/>
        <c:crosses val="autoZero"/>
        <c:auto val="1"/>
        <c:lblAlgn val="ctr"/>
        <c:lblOffset val="100"/>
        <c:noMultiLvlLbl val="0"/>
      </c:catAx>
      <c:valAx>
        <c:axId val="205547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56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Bike purchase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40-51 , followed by 51-60 &amp; 61-71.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71-81 &amp; 81-99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AF35FF28-1D43-7A97-017C-EB1579BF00C5}"/>
              </a:ext>
            </a:extLst>
          </p:cNvPr>
          <p:cNvGraphicFramePr>
            <a:graphicFrameLocks/>
          </p:cNvGraphicFramePr>
          <p:nvPr>
            <p:extLst>
              <p:ext uri="{D42A27DB-BD31-4B8C-83A1-F6EECF244321}">
                <p14:modId xmlns:p14="http://schemas.microsoft.com/office/powerpoint/2010/main" val="3870614034"/>
              </p:ext>
            </p:extLst>
          </p:nvPr>
        </p:nvGraphicFramePr>
        <p:xfrm>
          <a:off x="5191200" y="971300"/>
          <a:ext cx="3391200" cy="18439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E205315-C849-899E-31F9-85DFCE83EBE9}"/>
              </a:ext>
            </a:extLst>
          </p:cNvPr>
          <p:cNvSpPr txBox="1"/>
          <p:nvPr/>
        </p:nvSpPr>
        <p:spPr>
          <a:xfrm>
            <a:off x="205025" y="2854365"/>
            <a:ext cx="4593600" cy="523220"/>
          </a:xfrm>
          <a:prstGeom prst="rect">
            <a:avLst/>
          </a:prstGeom>
          <a:noFill/>
        </p:spPr>
        <p:txBody>
          <a:bodyPr wrap="square">
            <a:spAutoFit/>
          </a:bodyPr>
          <a:lstStyle/>
          <a:p>
            <a:pPr marL="285750" indent="-285750">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The wealth segment-wise age cluster shows mass customer has the highest as compared to other.</a:t>
            </a:r>
          </a:p>
        </p:txBody>
      </p:sp>
      <p:graphicFrame>
        <p:nvGraphicFramePr>
          <p:cNvPr id="8" name="Chart 7">
            <a:extLst>
              <a:ext uri="{FF2B5EF4-FFF2-40B4-BE49-F238E27FC236}">
                <a16:creationId xmlns:a16="http://schemas.microsoft.com/office/drawing/2014/main" id="{AE6F509D-E9CD-758D-8451-3C2B2BD7DAB2}"/>
              </a:ext>
            </a:extLst>
          </p:cNvPr>
          <p:cNvGraphicFramePr>
            <a:graphicFrameLocks/>
          </p:cNvGraphicFramePr>
          <p:nvPr>
            <p:extLst>
              <p:ext uri="{D42A27DB-BD31-4B8C-83A1-F6EECF244321}">
                <p14:modId xmlns:p14="http://schemas.microsoft.com/office/powerpoint/2010/main" val="575073367"/>
              </p:ext>
            </p:extLst>
          </p:nvPr>
        </p:nvGraphicFramePr>
        <p:xfrm>
          <a:off x="4950000" y="2988925"/>
          <a:ext cx="3718800" cy="18439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1;p28">
            <a:extLst>
              <a:ext uri="{FF2B5EF4-FFF2-40B4-BE49-F238E27FC236}">
                <a16:creationId xmlns:a16="http://schemas.microsoft.com/office/drawing/2014/main" id="{351C8D37-AAA3-EE85-AFD7-F90671F988C6}"/>
              </a:ext>
            </a:extLst>
          </p:cNvPr>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402C9BD9-B85B-3FA8-86B6-FA14BE1E05B4}"/>
              </a:ext>
            </a:extLst>
          </p:cNvPr>
          <p:cNvSpPr txBox="1"/>
          <p:nvPr/>
        </p:nvSpPr>
        <p:spPr>
          <a:xfrm>
            <a:off x="345600" y="1288800"/>
            <a:ext cx="4593600" cy="2058833"/>
          </a:xfrm>
          <a:prstGeom prst="rect">
            <a:avLst/>
          </a:prstGeom>
          <a:noFill/>
        </p:spPr>
        <p:txBody>
          <a:bodyPr wrap="square">
            <a:spAutoFit/>
          </a:bodyPr>
          <a:lstStyle/>
          <a:p>
            <a:pPr marL="285750" marR="0" lvl="0" indent="-285750" algn="l" rtl="0">
              <a:lnSpc>
                <a:spcPct val="115000"/>
              </a:lnSpc>
              <a:spcBef>
                <a:spcPts val="0"/>
              </a:spcBef>
              <a:spcAft>
                <a:spcPts val="0"/>
              </a:spcAft>
              <a:buClr>
                <a:schemeClr val="dk1"/>
              </a:buClr>
              <a:buSzPts val="1500"/>
              <a:buFont typeface="Noto Sans Symbols"/>
              <a:buChar char="❑"/>
            </a:pPr>
            <a:r>
              <a:rPr lang="en-IN" sz="1400" b="0" i="0" u="none" strike="noStrike" cap="none" dirty="0">
                <a:solidFill>
                  <a:schemeClr val="dk1"/>
                </a:solidFill>
                <a:latin typeface="Open Sans"/>
                <a:ea typeface="Open Sans"/>
                <a:cs typeface="Open Sans"/>
                <a:sym typeface="Open Sans"/>
              </a:rPr>
              <a:t>Data shows age group </a:t>
            </a:r>
            <a:r>
              <a:rPr lang="en-IN" sz="1400" b="1" i="0" u="none" strike="noStrike" cap="none" dirty="0">
                <a:solidFill>
                  <a:schemeClr val="dk1"/>
                </a:solidFill>
                <a:latin typeface="Open Sans"/>
                <a:ea typeface="Open Sans"/>
                <a:cs typeface="Open Sans"/>
                <a:sym typeface="Open Sans"/>
              </a:rPr>
              <a:t>40-50</a:t>
            </a:r>
            <a:r>
              <a:rPr lang="en-IN" sz="1400" b="0" i="0" u="none" strike="noStrike" cap="none" dirty="0">
                <a:solidFill>
                  <a:schemeClr val="dk1"/>
                </a:solidFill>
                <a:latin typeface="Open Sans"/>
                <a:ea typeface="Open Sans"/>
                <a:cs typeface="Open Sans"/>
                <a:sym typeface="Open Sans"/>
              </a:rPr>
              <a:t> has high count in terms of bike purchased in last 3 years wit</a:t>
            </a:r>
            <a:r>
              <a:rPr lang="en-IN" sz="1400" dirty="0">
                <a:solidFill>
                  <a:schemeClr val="dk1"/>
                </a:solidFill>
                <a:latin typeface="Open Sans"/>
                <a:ea typeface="Open Sans"/>
                <a:cs typeface="Open Sans"/>
                <a:sym typeface="Open Sans"/>
              </a:rPr>
              <a:t>h a slightly greater female ratio. </a:t>
            </a:r>
          </a:p>
          <a:p>
            <a:pPr marL="457200" marR="0" lvl="0" indent="0" algn="l" rtl="0">
              <a:lnSpc>
                <a:spcPct val="115000"/>
              </a:lnSpc>
              <a:spcBef>
                <a:spcPts val="0"/>
              </a:spcBef>
              <a:spcAft>
                <a:spcPts val="0"/>
              </a:spcAft>
              <a:buNone/>
            </a:pPr>
            <a:endParaRPr lang="en-IN" sz="14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IN" sz="1400" dirty="0">
                <a:solidFill>
                  <a:schemeClr val="dk1"/>
                </a:solidFill>
                <a:latin typeface="Open Sans"/>
                <a:ea typeface="Open Sans"/>
                <a:cs typeface="Open Sans"/>
                <a:sym typeface="Open Sans"/>
              </a:rPr>
              <a:t>The target audience for our marketing and advertising should be inclined to provide focus on females than males.</a:t>
            </a:r>
          </a:p>
          <a:p>
            <a:pPr marL="457200" marR="0" lvl="0" indent="0" algn="l" rtl="0">
              <a:lnSpc>
                <a:spcPct val="115000"/>
              </a:lnSpc>
              <a:spcBef>
                <a:spcPts val="0"/>
              </a:spcBef>
              <a:spcAft>
                <a:spcPts val="0"/>
              </a:spcAft>
              <a:buNone/>
            </a:pPr>
            <a:endParaRPr lang="en-IN" dirty="0">
              <a:solidFill>
                <a:schemeClr val="dk1"/>
              </a:solidFill>
              <a:latin typeface="Open Sans"/>
              <a:ea typeface="Open Sans"/>
              <a:cs typeface="Open Sans"/>
              <a:sym typeface="Open Sans"/>
            </a:endParaRPr>
          </a:p>
        </p:txBody>
      </p:sp>
      <p:graphicFrame>
        <p:nvGraphicFramePr>
          <p:cNvPr id="10" name="Chart 9">
            <a:extLst>
              <a:ext uri="{FF2B5EF4-FFF2-40B4-BE49-F238E27FC236}">
                <a16:creationId xmlns:a16="http://schemas.microsoft.com/office/drawing/2014/main" id="{06660710-50F4-AF6F-9539-52B372D3DC33}"/>
              </a:ext>
            </a:extLst>
          </p:cNvPr>
          <p:cNvGraphicFramePr>
            <a:graphicFrameLocks/>
          </p:cNvGraphicFramePr>
          <p:nvPr>
            <p:extLst>
              <p:ext uri="{D42A27DB-BD31-4B8C-83A1-F6EECF244321}">
                <p14:modId xmlns:p14="http://schemas.microsoft.com/office/powerpoint/2010/main" val="2696181748"/>
              </p:ext>
            </p:extLst>
          </p:nvPr>
        </p:nvGraphicFramePr>
        <p:xfrm>
          <a:off x="4636800" y="2350433"/>
          <a:ext cx="4017600" cy="2250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713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Job Industry</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p:cNvSpPr/>
          <p:nvPr/>
        </p:nvSpPr>
        <p:spPr>
          <a:xfrm>
            <a:off x="117900" y="1064775"/>
            <a:ext cx="4454100" cy="1064825"/>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CEB12535-6EFA-B90C-10D8-47507E46B9A1}"/>
              </a:ext>
            </a:extLst>
          </p:cNvPr>
          <p:cNvGraphicFramePr>
            <a:graphicFrameLocks/>
          </p:cNvGraphicFramePr>
          <p:nvPr>
            <p:extLst>
              <p:ext uri="{D42A27DB-BD31-4B8C-83A1-F6EECF244321}">
                <p14:modId xmlns:p14="http://schemas.microsoft.com/office/powerpoint/2010/main" val="1974950363"/>
              </p:ext>
            </p:extLst>
          </p:nvPr>
        </p:nvGraphicFramePr>
        <p:xfrm>
          <a:off x="4487825" y="734837"/>
          <a:ext cx="4538275" cy="24331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175FD170-4905-18DE-F725-B6F8B5DB43BF}"/>
              </a:ext>
            </a:extLst>
          </p:cNvPr>
          <p:cNvGraphicFramePr>
            <a:graphicFrameLocks/>
          </p:cNvGraphicFramePr>
          <p:nvPr>
            <p:extLst>
              <p:ext uri="{D42A27DB-BD31-4B8C-83A1-F6EECF244321}">
                <p14:modId xmlns:p14="http://schemas.microsoft.com/office/powerpoint/2010/main" val="77938520"/>
              </p:ext>
            </p:extLst>
          </p:nvPr>
        </p:nvGraphicFramePr>
        <p:xfrm>
          <a:off x="205025" y="2354400"/>
          <a:ext cx="4831399" cy="27216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4F91F365-AA36-0D65-A4DF-88F22012F21A}"/>
              </a:ext>
            </a:extLst>
          </p:cNvPr>
          <p:cNvSpPr txBox="1"/>
          <p:nvPr/>
        </p:nvSpPr>
        <p:spPr>
          <a:xfrm>
            <a:off x="5326745" y="3283720"/>
            <a:ext cx="3265713" cy="1067793"/>
          </a:xfrm>
          <a:prstGeom prst="rect">
            <a:avLst/>
          </a:prstGeom>
          <a:noFill/>
        </p:spPr>
        <p:txBody>
          <a:bodyPr wrap="square">
            <a:spAutoFit/>
          </a:bodyPr>
          <a:lstStyle/>
          <a:p>
            <a:pPr marL="457200" marR="0" lvl="0" indent="-323850" algn="l" rtl="0">
              <a:lnSpc>
                <a:spcPct val="115000"/>
              </a:lnSpc>
              <a:spcBef>
                <a:spcPts val="0"/>
              </a:spcBef>
              <a:spcAft>
                <a:spcPts val="0"/>
              </a:spcAft>
              <a:buSzPts val="1500"/>
              <a:buChar char="❏"/>
            </a:pPr>
            <a:r>
              <a:rPr lang="en-IN" sz="1400" dirty="0">
                <a:latin typeface="Open Sans"/>
                <a:ea typeface="Open Sans"/>
                <a:cs typeface="Open Sans"/>
                <a:sym typeface="Open Sans"/>
              </a:rPr>
              <a:t>The highest </a:t>
            </a:r>
            <a:r>
              <a:rPr lang="en-IN" dirty="0">
                <a:latin typeface="Open Sans"/>
                <a:ea typeface="Open Sans"/>
                <a:cs typeface="Open Sans"/>
                <a:sym typeface="Open Sans"/>
              </a:rPr>
              <a:t>BIKE purchase</a:t>
            </a:r>
            <a:r>
              <a:rPr lang="en-IN" sz="1400" dirty="0">
                <a:latin typeface="Open Sans"/>
                <a:ea typeface="Open Sans"/>
                <a:cs typeface="Open Sans"/>
                <a:sym typeface="Open Sans"/>
              </a:rPr>
              <a:t> are also </a:t>
            </a:r>
            <a:r>
              <a:rPr lang="en-IN" sz="1400" dirty="0">
                <a:solidFill>
                  <a:schemeClr val="dk1"/>
                </a:solidFill>
                <a:latin typeface="Open Sans"/>
                <a:ea typeface="Open Sans"/>
                <a:cs typeface="Open Sans"/>
                <a:sym typeface="Open Sans"/>
              </a:rPr>
              <a:t>Financial Services, Manufacturing, and Health as seen in the second chart. </a:t>
            </a:r>
            <a:endParaRPr lang="en-IN" sz="140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graphicFrame>
        <p:nvGraphicFramePr>
          <p:cNvPr id="2" name="Chart 1">
            <a:extLst>
              <a:ext uri="{FF2B5EF4-FFF2-40B4-BE49-F238E27FC236}">
                <a16:creationId xmlns:a16="http://schemas.microsoft.com/office/drawing/2014/main" id="{114A2296-0907-D485-5F56-8FB7FFDA1A4B}"/>
              </a:ext>
            </a:extLst>
          </p:cNvPr>
          <p:cNvGraphicFramePr>
            <a:graphicFrameLocks/>
          </p:cNvGraphicFramePr>
          <p:nvPr>
            <p:extLst>
              <p:ext uri="{D42A27DB-BD31-4B8C-83A1-F6EECF244321}">
                <p14:modId xmlns:p14="http://schemas.microsoft.com/office/powerpoint/2010/main" val="365193693"/>
              </p:ext>
            </p:extLst>
          </p:nvPr>
        </p:nvGraphicFramePr>
        <p:xfrm>
          <a:off x="4487825" y="1410874"/>
          <a:ext cx="4344118" cy="2522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707A765-2AB5-B3CA-5B69-3932B30DCD14}"/>
              </a:ext>
            </a:extLst>
          </p:cNvPr>
          <p:cNvGraphicFramePr>
            <a:graphicFrameLocks/>
          </p:cNvGraphicFramePr>
          <p:nvPr>
            <p:extLst>
              <p:ext uri="{D42A27DB-BD31-4B8C-83A1-F6EECF244321}">
                <p14:modId xmlns:p14="http://schemas.microsoft.com/office/powerpoint/2010/main" val="3414578893"/>
              </p:ext>
            </p:extLst>
          </p:nvPr>
        </p:nvGraphicFramePr>
        <p:xfrm>
          <a:off x="4404732" y="120015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Google Shape;114;p27">
            <a:extLst>
              <a:ext uri="{FF2B5EF4-FFF2-40B4-BE49-F238E27FC236}">
                <a16:creationId xmlns:a16="http://schemas.microsoft.com/office/drawing/2014/main" id="{3E787CED-A246-103A-56E7-9FFD13505698}"/>
              </a:ext>
            </a:extLst>
          </p:cNvPr>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430807F4-DCD0-05CF-4E2D-73ACE9C570BF}"/>
              </a:ext>
            </a:extLst>
          </p:cNvPr>
          <p:cNvSpPr txBox="1"/>
          <p:nvPr/>
        </p:nvSpPr>
        <p:spPr>
          <a:xfrm>
            <a:off x="167268" y="1420147"/>
            <a:ext cx="3663132" cy="1384995"/>
          </a:xfrm>
          <a:prstGeom prst="rect">
            <a:avLst/>
          </a:prstGeom>
          <a:noFill/>
        </p:spPr>
        <p:txBody>
          <a:bodyPr wrap="square">
            <a:spAutoFit/>
          </a:bodyPr>
          <a:lstStyle/>
          <a:p>
            <a:r>
              <a:rPr lang="en-IN" b="0" i="0" dirty="0">
                <a:solidFill>
                  <a:srgbClr val="202124"/>
                </a:solidFill>
                <a:effectLst/>
                <a:latin typeface="Google Sans"/>
              </a:rPr>
              <a:t>The “RFM” in RFM analysis stands for recency, frequency and monetary value. RFM analysis is </a:t>
            </a:r>
            <a:r>
              <a:rPr lang="en-IN" b="0" i="0" dirty="0">
                <a:solidFill>
                  <a:srgbClr val="040C28"/>
                </a:solidFill>
                <a:effectLst/>
                <a:latin typeface="Google Sans"/>
              </a:rPr>
              <a:t>a way to use data based on existing customer </a:t>
            </a:r>
            <a:r>
              <a:rPr lang="en-IN" b="0" i="0" dirty="0" err="1">
                <a:solidFill>
                  <a:srgbClr val="040C28"/>
                </a:solidFill>
                <a:effectLst/>
                <a:latin typeface="Google Sans"/>
              </a:rPr>
              <a:t>behavior</a:t>
            </a:r>
            <a:r>
              <a:rPr lang="en-IN" b="0" i="0" dirty="0">
                <a:solidFill>
                  <a:srgbClr val="040C28"/>
                </a:solidFill>
                <a:effectLst/>
                <a:latin typeface="Google Sans"/>
              </a:rPr>
              <a:t> to predict how a new customer is likely to act in the future</a:t>
            </a:r>
            <a:r>
              <a:rPr lang="en-IN" b="0" i="0" dirty="0">
                <a:solidFill>
                  <a:srgbClr val="202124"/>
                </a:solidFill>
                <a:effectLst/>
                <a:latin typeface="Google Sans"/>
              </a:rPr>
              <a:t>.</a:t>
            </a:r>
          </a:p>
          <a:p>
            <a:r>
              <a:rPr lang="en-IN" dirty="0">
                <a:solidFill>
                  <a:srgbClr val="202124"/>
                </a:solidFill>
                <a:latin typeface="Google Sans"/>
              </a:rPr>
              <a:t>Platinum customer around 450000</a:t>
            </a:r>
            <a:endParaRPr lang="en-IN" dirty="0"/>
          </a:p>
        </p:txBody>
      </p:sp>
    </p:spTree>
    <p:extLst>
      <p:ext uri="{BB962C8B-B14F-4D97-AF65-F5344CB8AC3E}">
        <p14:creationId xmlns:p14="http://schemas.microsoft.com/office/powerpoint/2010/main" val="293672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On-screen Show (16:9)</PresentationFormat>
  <Paragraphs>108</Paragraphs>
  <Slides>11</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Open Sans ExtraBold</vt:lpstr>
      <vt:lpstr>Open Sans</vt:lpstr>
      <vt:lpstr>Calibri</vt:lpstr>
      <vt:lpstr>Lora</vt:lpstr>
      <vt:lpstr>Comic Sans MS</vt:lpstr>
      <vt:lpstr>Arial</vt:lpstr>
      <vt:lpstr>Google Sans</vt:lpstr>
      <vt:lpstr>Noto Sans Symbols</vt:lpstr>
      <vt:lpstr>Open Sans Light</vt:lpstr>
      <vt:lpstr>Wingdings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sahil bhoyar</cp:lastModifiedBy>
  <cp:revision>1</cp:revision>
  <dcterms:modified xsi:type="dcterms:W3CDTF">2024-02-10T18:32:55Z</dcterms:modified>
</cp:coreProperties>
</file>