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E336-D4C3-5D3E-A9F2-BBFAD45DA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b="1" dirty="0"/>
              <a:t>Zomato Interview Question 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06449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2E54-D1B3-8627-4713-15D4D313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0" i="0" dirty="0">
                <a:solidFill>
                  <a:schemeClr val="bg1"/>
                </a:solidFill>
                <a:effectLst/>
                <a:latin typeface="Söhne"/>
              </a:rPr>
              <a:t>Q5. monthly retention </a:t>
            </a:r>
            <a:r>
              <a:rPr lang="en-IN" sz="1800" b="0" i="0" dirty="0" err="1">
                <a:solidFill>
                  <a:schemeClr val="bg1"/>
                </a:solidFill>
                <a:effectLst/>
                <a:latin typeface="Söhne"/>
              </a:rPr>
              <a:t>rate,how</a:t>
            </a:r>
            <a:r>
              <a:rPr lang="en-IN" sz="1800" b="0" i="0" dirty="0">
                <a:solidFill>
                  <a:schemeClr val="bg1"/>
                </a:solidFill>
                <a:effectLst/>
                <a:latin typeface="Söhne"/>
              </a:rPr>
              <a:t> many user who ordered in month of x also order in month x+1, x+2 month in </a:t>
            </a:r>
            <a:r>
              <a:rPr lang="en-IN" sz="1800" b="0" i="0" dirty="0" err="1">
                <a:solidFill>
                  <a:schemeClr val="bg1"/>
                </a:solidFill>
                <a:effectLst/>
                <a:latin typeface="Söhne"/>
              </a:rPr>
              <a:t>yyyymm</a:t>
            </a:r>
            <a:r>
              <a:rPr lang="en-IN" sz="1800" b="0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C4CB2-80A1-E859-73A2-0E7C56C44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059" y="1527605"/>
            <a:ext cx="4503753" cy="2032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494B2A-F75A-C440-D583-86FB192E13B7}"/>
              </a:ext>
            </a:extLst>
          </p:cNvPr>
          <p:cNvSpPr txBox="1"/>
          <p:nvPr/>
        </p:nvSpPr>
        <p:spPr>
          <a:xfrm>
            <a:off x="419470" y="3103126"/>
            <a:ext cx="963005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MonthlyRetention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'19700101'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112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TransactionMonth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Transactions</a:t>
            </a:r>
          </a:p>
          <a:p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t1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TransactionMonth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Month1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t2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TransactionMonth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Month2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t1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TransactingUserCount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MonthlyRetention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t1</a:t>
            </a:r>
          </a:p>
          <a:p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MonthlyRetention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t2 </a:t>
            </a:r>
          </a:p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t1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TransactionMonth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t2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TransactionMonth</a:t>
            </a:r>
          </a:p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t1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TransactionMonth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t2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TransactionMonth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1421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D8B1-D13F-02D0-0555-35FBA14C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0" i="0" dirty="0">
                <a:solidFill>
                  <a:schemeClr val="bg1"/>
                </a:solidFill>
                <a:effectLst/>
                <a:latin typeface="Söhne"/>
              </a:rPr>
              <a:t>Case Study - Average order value (AOV) AOV - Average order value (AOV) is the final amount that the user pays to Zomato. </a:t>
            </a:r>
            <a:br>
              <a:rPr lang="en-IN" sz="20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IN" sz="2000" b="0" i="0" dirty="0">
                <a:solidFill>
                  <a:schemeClr val="bg1"/>
                </a:solidFill>
                <a:effectLst/>
                <a:latin typeface="Söhne"/>
              </a:rPr>
              <a:t>Formula for AOV - Total amount paid by user/total number of orders </a:t>
            </a:r>
            <a:br>
              <a:rPr lang="en-IN" sz="20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IN" sz="2000" b="0" i="0" dirty="0">
                <a:solidFill>
                  <a:schemeClr val="bg1"/>
                </a:solidFill>
                <a:effectLst/>
                <a:latin typeface="Söhne"/>
              </a:rPr>
              <a:t>Question 1: List down the factors on which AOV depends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B6603-E948-05E2-CD18-FF147E612E92}"/>
              </a:ext>
            </a:extLst>
          </p:cNvPr>
          <p:cNvSpPr txBox="1"/>
          <p:nvPr/>
        </p:nvSpPr>
        <p:spPr>
          <a:xfrm>
            <a:off x="579268" y="2367548"/>
            <a:ext cx="112280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Menu Pricing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The prices of items on the menu directly affect the total amount paid by the user. Higher-priced items will contribute to a higher AOV.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Promotions and Discounts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The presence and level of discounts or promotions can impact the AOV. For example, if there are buy-one-get-one (BOGO) offers or percentage-based discounts, it may influence the average amount spent.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Order Frequency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The number of orders placed by a user can impact the AOV. If a user places multiple orders, the AOV may vary.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Average Items per Order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The number of items included in an order can influence the AOV. Larger orders with more items will contribute to a higher average.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Seasonal Trends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Seasonal variations or special occasions may affect consumer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behavior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and spending patterns, influencing the AOV.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328AA-4541-F974-DC55-13FB5954CA72}"/>
              </a:ext>
            </a:extLst>
          </p:cNvPr>
          <p:cNvSpPr txBox="1"/>
          <p:nvPr/>
        </p:nvSpPr>
        <p:spPr>
          <a:xfrm>
            <a:off x="579268" y="5080468"/>
            <a:ext cx="118073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6. Payment Methods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The availability of different payment methods and associated discounts or fees can impact the AOV.</a:t>
            </a:r>
          </a:p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7. Cross-Selling and Upselling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Strategies to encourage customers to add more items to their order or upgrade to premium options can affect the AOV.</a:t>
            </a:r>
          </a:p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8.Customer Loyalty Programs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Loyalty programs that reward customers for higher spending can influence the AOV as users aim to maximize their benefits.</a:t>
            </a:r>
          </a:p>
        </p:txBody>
      </p:sp>
    </p:spTree>
    <p:extLst>
      <p:ext uri="{BB962C8B-B14F-4D97-AF65-F5344CB8AC3E}">
        <p14:creationId xmlns:p14="http://schemas.microsoft.com/office/powerpoint/2010/main" val="50344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9F88-9391-6C1A-1E62-7C87AAB4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List down the ideas/products through which we can increase the AOV of a user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5F43E-D4AB-8987-02A7-B2E36B271A30}"/>
              </a:ext>
            </a:extLst>
          </p:cNvPr>
          <p:cNvSpPr txBox="1"/>
          <p:nvPr/>
        </p:nvSpPr>
        <p:spPr>
          <a:xfrm>
            <a:off x="756510" y="2495196"/>
            <a:ext cx="106789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Bundled Offers: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Create bundled packages or meal deals at a slightly discounted price when compared to buying items individually.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Upselling and Cross-selling: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Recommend complementary items or suggest upgrades during the ordering process to encourage users to add more items to their cart.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Minimum Order Requirements: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Offer incentives such as free delivery or discounts for orders that meet a minimum spending threshold.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Loyalty Programs: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Introduce a loyalty program where users can earn points or rewards based on their order value. This encourages customers to spend more to unlock benefits.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Limited-Time Promotions: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Create time-sensitive promotions, such as "spend a certain amount and get a discount," to encourage immediate higher spending.</a:t>
            </a:r>
          </a:p>
        </p:txBody>
      </p:sp>
    </p:spTree>
    <p:extLst>
      <p:ext uri="{BB962C8B-B14F-4D97-AF65-F5344CB8AC3E}">
        <p14:creationId xmlns:p14="http://schemas.microsoft.com/office/powerpoint/2010/main" val="419035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8CCDCB8-13A9-5460-8988-94B0440D7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55939" y="676349"/>
            <a:ext cx="910448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Question 3: What will be the success metrics that you will track for the ideas listed in the above question which will help our team to gauge the success of a product (assume you have all the data available)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82444-237F-5899-6F1E-076A1AF086AA}"/>
              </a:ext>
            </a:extLst>
          </p:cNvPr>
          <p:cNvSpPr txBox="1"/>
          <p:nvPr/>
        </p:nvSpPr>
        <p:spPr>
          <a:xfrm>
            <a:off x="1156686" y="2479297"/>
            <a:ext cx="987862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Product Bundles: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Average Order Value (AOV):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Measure the increase in AOV for users who purchase bundled products compared to those who don't. A higher AOV indicates the success of the bundling strategy.</a:t>
            </a: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Combo Meals and Upgrades: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Percentage of Users Choosing Upgrades: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Track the percentage of users who opt for larger portions or additional items. A higher percentage suggests successful adoption of combo meals and upgrades.</a:t>
            </a: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Limited-Time Promotions: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Conversion Rate during Promotion Period: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Monitor the conversion rate during limited-time promotions to assess how effectively users are converting during these periods.</a:t>
            </a: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Free Shipping Threshold: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Percentage of Orders Qualifying for Free Shipping: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Track the percentage of orders that meet the minimum threshold for free shipping. An increase indicates successful incentivization for higher spending.</a:t>
            </a: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Cross-Sell and Up-Sell Recommendations: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Conversion Rate of Recommended Items: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Evaluate the conversion rate of items recommended through cross-selling and up-selling strategies to measure their impact on AOV.</a:t>
            </a: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Loyalty Programs: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Increase in AOV for Loyalty Program Members: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Compare the AOV of users enrolled in the loyalty program with those who are not. A higher AOV for program members indicates success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20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E836-FC18-8449-84DC-35288BCE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Case Study - Safety on our platform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41414-A19A-9CFB-7FC8-CE35274BB4D8}"/>
              </a:ext>
            </a:extLst>
          </p:cNvPr>
          <p:cNvSpPr txBox="1"/>
          <p:nvPr/>
        </p:nvSpPr>
        <p:spPr>
          <a:xfrm>
            <a:off x="996518" y="2667675"/>
            <a:ext cx="99585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dirty="0">
                <a:solidFill>
                  <a:srgbClr val="0F0F0F"/>
                </a:solidFill>
                <a:effectLst/>
                <a:latin typeface="Söhne"/>
              </a:rPr>
              <a:t>Case Study - Safety on our platform</a:t>
            </a:r>
          </a:p>
          <a:p>
            <a:endParaRPr lang="en-IN" sz="2000" dirty="0">
              <a:solidFill>
                <a:srgbClr val="0F0F0F"/>
              </a:solidFill>
              <a:latin typeface="Söhne"/>
            </a:endParaRPr>
          </a:p>
          <a:p>
            <a:r>
              <a:rPr lang="en-IN" sz="2000" b="0" i="0" dirty="0">
                <a:solidFill>
                  <a:srgbClr val="0F0F0F"/>
                </a:solidFill>
                <a:effectLst/>
                <a:latin typeface="Söhne"/>
              </a:rPr>
              <a:t>We are sure you would’ve ordered food online at least once through Zomato, thus being a Zomato customer makes you one of the key stakeholders on our platform. In order to ensure smooth operations for all stakeholders on our platform, we must ensure that all safety-related incidents that occur are properly managed and addressed in a timely manner while also preparing mechanisms for any potential incidents that may occur in the future.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3526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6022-E430-C1C2-BE71-73F16364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608" y="895047"/>
            <a:ext cx="8761413" cy="706964"/>
          </a:xfrm>
        </p:spPr>
        <p:txBody>
          <a:bodyPr/>
          <a:lstStyle/>
          <a:p>
            <a:r>
              <a:rPr lang="en-IN" sz="1800" b="0" i="0" dirty="0">
                <a:solidFill>
                  <a:schemeClr val="bg1"/>
                </a:solidFill>
                <a:effectLst/>
                <a:latin typeface="Söhne"/>
              </a:rPr>
              <a:t>Question 1: In the course of an order lifecycle, what are all the different points where a safety related incident may occur?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D09EC-0C0B-1FEC-5FF4-1133D207A571}"/>
              </a:ext>
            </a:extLst>
          </p:cNvPr>
          <p:cNvSpPr txBox="1"/>
          <p:nvPr/>
        </p:nvSpPr>
        <p:spPr>
          <a:xfrm>
            <a:off x="6507332" y="2208603"/>
            <a:ext cx="533548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1" dirty="0">
                <a:solidFill>
                  <a:srgbClr val="374151"/>
                </a:solidFill>
                <a:latin typeface="Söhne"/>
              </a:rPr>
              <a:t>4.</a:t>
            </a: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User Account Security: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Unauthorized Access: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Incidents involving the unauthorized access to user accounts, leading to potential misuse.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Password Security: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Issues related to weak password policies or inadequate account security measures.</a:t>
            </a:r>
          </a:p>
          <a:p>
            <a:pPr algn="l"/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5.Platform Security: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Cybersecurity: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Potential incidents involving hacking, data breaches, or other cyber threats.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System Downtime: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Technical issues leading to service interruptions may impact user experience and safety.</a:t>
            </a:r>
          </a:p>
          <a:p>
            <a:pPr algn="l"/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6.Reviews and Feedback: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Fake Reviews: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Incidents related to the posting of fraudulent or misleading reviews.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Public Relations: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Managing negative feedback and incidents to maintain the platform's reputation.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A804E0-936F-D70A-68BF-793C99D28474}"/>
              </a:ext>
            </a:extLst>
          </p:cNvPr>
          <p:cNvSpPr/>
          <p:nvPr/>
        </p:nvSpPr>
        <p:spPr>
          <a:xfrm>
            <a:off x="216022" y="2281561"/>
            <a:ext cx="6291309" cy="44990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Order Placement: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Payment Security: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Incidents related to unauthorized transactions, fraudulent activities, or payment information breaches.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Data Privacy: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Concerns related to the collection and handling of personal information during the order placement process.</a:t>
            </a: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Restaurant and Food Preparation: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Food Safety: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Issues related to food quality, contamination, or incorrect preparation leading to health hazards.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Allergen Information: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Lack of accurate allergen information on the platform may pose risks to customers with allergies.</a:t>
            </a: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Delivery Process: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Delivery Personnel Safety: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Incidents involving the safety and </a:t>
            </a:r>
            <a:r>
              <a:rPr lang="en-IN" sz="1400" b="0" i="0" dirty="0" err="1">
                <a:solidFill>
                  <a:srgbClr val="374151"/>
                </a:solidFill>
                <a:effectLst/>
                <a:latin typeface="Söhne"/>
              </a:rPr>
              <a:t>behavior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of delivery personnel.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Contactless Delivery Concerns: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Misunderstandings or problems related to contactless delivery options.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Delivery Time: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Late deliveries may result in safety concerns, especially for perishable items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8FFD3-6199-E6F5-214B-669E0052F67F}"/>
              </a:ext>
            </a:extLst>
          </p:cNvPr>
          <p:cNvSpPr txBox="1"/>
          <p:nvPr/>
        </p:nvSpPr>
        <p:spPr>
          <a:xfrm>
            <a:off x="6507332" y="5378177"/>
            <a:ext cx="546864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7. Returns and Refunds: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Product Returns: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Handling safety concerns related to the return of products, especially in the case of food items.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Refund Disputes: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Addressing issues related to refunds and disputes in a fair and timely manner.</a:t>
            </a:r>
          </a:p>
        </p:txBody>
      </p:sp>
    </p:spTree>
    <p:extLst>
      <p:ext uri="{BB962C8B-B14F-4D97-AF65-F5344CB8AC3E}">
        <p14:creationId xmlns:p14="http://schemas.microsoft.com/office/powerpoint/2010/main" val="115924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9A8C-41C2-4DE0-60F2-FB5FEAB7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0" i="0" dirty="0">
                <a:solidFill>
                  <a:schemeClr val="bg1"/>
                </a:solidFill>
                <a:effectLst/>
                <a:latin typeface="Söhne"/>
              </a:rPr>
              <a:t>Question 2: How does a related safety incident affect Zomato (wherever Zomato is involved in the system)?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C74D4-6435-FCAD-7C08-384BABC5F1B4}"/>
              </a:ext>
            </a:extLst>
          </p:cNvPr>
          <p:cNvSpPr txBox="1"/>
          <p:nvPr/>
        </p:nvSpPr>
        <p:spPr>
          <a:xfrm>
            <a:off x="375082" y="2239638"/>
            <a:ext cx="60945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Reputation Damage: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Negative safety incidents, especially those related to food quality or delivery mishaps, can harm Zomato's reputation.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Public perception and trust in the platform may decline, impacting user confidence in using Zomato's services.</a:t>
            </a: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Customer Trust and Loyalty: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Safety incidents can erode customer trust and loyalty, leading to a potential loss of business.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Dissatisfied customers may choose alternative platforms for their food ordering needs.</a:t>
            </a: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Legal Consequences: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Safety incidents may result in legal implications, especially if there are issues related to food safety, privacy breaches, or contractual disputes.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Legal actions can lead to financial losses and damage Zomato's standing in the industry.</a:t>
            </a: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Financial Impact: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Refunds, compensations, or potential loss of customers due to safety incidents can have a direct financial impact on Zomato.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Costs related to resolving incidents, implementing safety measures, and potential fines can affect profitability.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9373F6-3252-1541-F500-6A284CD7DDC5}"/>
              </a:ext>
            </a:extLst>
          </p:cNvPr>
          <p:cNvSpPr txBox="1"/>
          <p:nvPr/>
        </p:nvSpPr>
        <p:spPr>
          <a:xfrm>
            <a:off x="6587231" y="2564608"/>
            <a:ext cx="508690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5.Employee Morale: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Safety incidents can affect the morale of Zomato employees, particularly those involved in customer support and operations.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Increased workload and negative feedback may impact the overall work environment.</a:t>
            </a:r>
          </a:p>
          <a:p>
            <a:pPr algn="l"/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6.Investor Confidence: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Negative safety incidents can shake investor confidence in Zomato's ability to manage risks and maintain a secure platform.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Stock prices may be affected, impacting the company's market value. </a:t>
            </a:r>
          </a:p>
        </p:txBody>
      </p:sp>
    </p:spTree>
    <p:extLst>
      <p:ext uri="{BB962C8B-B14F-4D97-AF65-F5344CB8AC3E}">
        <p14:creationId xmlns:p14="http://schemas.microsoft.com/office/powerpoint/2010/main" val="1384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DE8B-052C-35F0-A61F-5162657A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0" i="0" dirty="0">
                <a:solidFill>
                  <a:schemeClr val="bg1"/>
                </a:solidFill>
                <a:effectLst/>
                <a:latin typeface="Söhne"/>
              </a:rPr>
              <a:t>Question 3: Define KPIs to measure each of these incidents and their respective resolutions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53C9F-8C9C-9D13-0CEF-4E1B0888A165}"/>
              </a:ext>
            </a:extLst>
          </p:cNvPr>
          <p:cNvSpPr txBox="1"/>
          <p:nvPr/>
        </p:nvSpPr>
        <p:spPr>
          <a:xfrm>
            <a:off x="517124" y="2108226"/>
            <a:ext cx="1105935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Order Placement: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Payment Security: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Number of unauthorized transactions.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Percentage of successful fraud prevention measures.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Data Privacy: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Number of reported data privacy incidents.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Average time to address and resolve data privacy concerns.</a:t>
            </a: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Restaurant and Food Preparation: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Food Safety: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Number of reported food safety incidents.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Percentage of restaurants with regular health and safety audits.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Allergen Information: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Accuracy of allergen information (percentage of correct listings).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Number of reported allergen-related incidents.</a:t>
            </a:r>
          </a:p>
          <a:p>
            <a:pPr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Delivery Process: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Delivery Personnel Safety: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Number of reported incidents involving delivery personnel.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Average response time to address safety concerns.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Contactless Delivery Concerns: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Percentage of successful contactless deliveries.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Customer satisfaction ratings for contactless delivery.</a:t>
            </a:r>
          </a:p>
        </p:txBody>
      </p:sp>
    </p:spTree>
    <p:extLst>
      <p:ext uri="{BB962C8B-B14F-4D97-AF65-F5344CB8AC3E}">
        <p14:creationId xmlns:p14="http://schemas.microsoft.com/office/powerpoint/2010/main" val="2769264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A33D-9B61-0D60-BBB1-F68C0A6C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CONTI…..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C0895-F9D5-2A81-1244-0BF70569C9DD}"/>
              </a:ext>
            </a:extLst>
          </p:cNvPr>
          <p:cNvSpPr txBox="1"/>
          <p:nvPr/>
        </p:nvSpPr>
        <p:spPr>
          <a:xfrm>
            <a:off x="454981" y="2245012"/>
            <a:ext cx="834279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4.Platform Security: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Cybersecurity: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Number of cybersecurity incidents.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Time taken to patch vulnerabilities after identification.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System Downtime: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Percentage of uptime.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Average time to restore services after an outage.</a:t>
            </a:r>
          </a:p>
          <a:p>
            <a:pPr algn="l"/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5.Reviews and Feedback: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Fake Reviews: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Number of identified fake reviews.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Time taken to investigate and remove fake reviews.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Public Relations: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Net promoter score (NPS) reflecting customer sentiment.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Number of positive PR actions taken after safety incidents.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80238-E764-6C9C-C5E7-D429E438FC0E}"/>
              </a:ext>
            </a:extLst>
          </p:cNvPr>
          <p:cNvSpPr txBox="1"/>
          <p:nvPr/>
        </p:nvSpPr>
        <p:spPr>
          <a:xfrm>
            <a:off x="534878" y="5257562"/>
            <a:ext cx="796992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6.Returns and Refunds: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Product Returns: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Number of product return incidents.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Average time to process returns and refunds.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b="1" i="0" dirty="0">
                <a:solidFill>
                  <a:srgbClr val="374151"/>
                </a:solidFill>
                <a:effectLst/>
                <a:latin typeface="Söhne"/>
              </a:rPr>
              <a:t>Refund Disputes:</a:t>
            </a:r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Percentage of successful resolution of refund disputes.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KPI: Customer satisfaction with the refund process.</a:t>
            </a:r>
          </a:p>
        </p:txBody>
      </p:sp>
    </p:spTree>
    <p:extLst>
      <p:ext uri="{BB962C8B-B14F-4D97-AF65-F5344CB8AC3E}">
        <p14:creationId xmlns:p14="http://schemas.microsoft.com/office/powerpoint/2010/main" val="417906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7C68-90A6-B720-A006-10F6010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881" y="591927"/>
            <a:ext cx="9063244" cy="1414425"/>
          </a:xfrm>
        </p:spPr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docs-Roboto"/>
              </a:rPr>
              <a:t>Technical test:</a:t>
            </a:r>
            <a:r>
              <a:rPr lang="en-IN" b="0" i="0" dirty="0">
                <a:solidFill>
                  <a:schemeClr val="bg1"/>
                </a:solidFill>
                <a:effectLst/>
                <a:latin typeface="docs-Roboto"/>
              </a:rPr>
              <a:t> Below is the structure of the Transactions Table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4563C6-C527-81FE-2C2E-05AE1FAB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825920"/>
            <a:ext cx="70485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2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27BA-8851-A45B-8872-5766ABB6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Total Monthly orders for each city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0754F-A715-858B-B79D-0EB56C8E8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911" y="2030396"/>
            <a:ext cx="5195762" cy="24350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903EFB-D8C4-36DA-65CE-4F5EA9EC9612}"/>
              </a:ext>
            </a:extLst>
          </p:cNvPr>
          <p:cNvSpPr txBox="1"/>
          <p:nvPr/>
        </p:nvSpPr>
        <p:spPr>
          <a:xfrm>
            <a:off x="497159" y="4244867"/>
            <a:ext cx="94192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	City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	FORMAT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'19700101'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yyyyMM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[Month]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Transactions</a:t>
            </a:r>
          </a:p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City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'19700101'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yyyyMM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[Month]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8389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66D6-38E9-45B3-1962-929D8E44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</a:t>
            </a:r>
            <a:r>
              <a:rPr lang="en-US" sz="2800" dirty="0"/>
              <a:t>Cumulative number of orders monthly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0A065E-D6C9-1E25-221F-AE8ED2650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226" y="1842301"/>
            <a:ext cx="4574774" cy="2497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A88B25-E7AD-5A4A-F15D-FE6B93914AAE}"/>
              </a:ext>
            </a:extLst>
          </p:cNvPr>
          <p:cNvSpPr txBox="1"/>
          <p:nvPr/>
        </p:nvSpPr>
        <p:spPr>
          <a:xfrm>
            <a:off x="614778" y="2354721"/>
            <a:ext cx="71354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'19700101'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yyyyMM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[month]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RowNum</a:t>
            </a:r>
            <a:endParaRPr lang="en-IN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Transactions</a:t>
            </a:r>
          </a:p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	FORMAT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'19700101'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yyyyMM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	[month]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RowNum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CumulativeOrderCount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	[month];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2198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4C27-F8D0-890F-0263-2FA309D3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second method  (qurey2)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54651-CBF7-ADD8-9FA4-AB0DDF046ED0}"/>
              </a:ext>
            </a:extLst>
          </p:cNvPr>
          <p:cNvSpPr txBox="1"/>
          <p:nvPr/>
        </p:nvSpPr>
        <p:spPr>
          <a:xfrm>
            <a:off x="721310" y="2530927"/>
            <a:ext cx="111303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'19700101'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112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[month]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	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	 SUM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				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'19700101'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112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culumativeordercount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Transactions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	CONVERT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'19700101'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112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79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09C7-D12F-ED40-8DEE-95CC996E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444" y="831626"/>
            <a:ext cx="8761413" cy="706964"/>
          </a:xfrm>
        </p:spPr>
        <p:txBody>
          <a:bodyPr/>
          <a:lstStyle/>
          <a:p>
            <a:r>
              <a:rPr lang="en-US" dirty="0"/>
              <a:t>Q3. Number of new user monthly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F9109-5020-76A7-A84C-BDE36B8C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55" y="1689626"/>
            <a:ext cx="3701248" cy="2482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9C7CAA-62DB-D8E9-77F2-D05DAA6E89DD}"/>
              </a:ext>
            </a:extLst>
          </p:cNvPr>
          <p:cNvSpPr txBox="1"/>
          <p:nvPr/>
        </p:nvSpPr>
        <p:spPr>
          <a:xfrm>
            <a:off x="469406" y="3875712"/>
            <a:ext cx="93814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	FORMAT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'19700101'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yyyyMM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[month]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NewUserCount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Transactions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'19700101'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yyyyMM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[month]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16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24E7-2C0C-52C3-9E17-EB2ADD4E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80" y="867136"/>
            <a:ext cx="8761413" cy="706964"/>
          </a:xfrm>
        </p:spPr>
        <p:txBody>
          <a:bodyPr/>
          <a:lstStyle/>
          <a:p>
            <a:r>
              <a:rPr lang="en-US" dirty="0"/>
              <a:t>Q3. second method  (query 3)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BFC17-B4CF-5278-FC60-E0F03A3BF34D}"/>
              </a:ext>
            </a:extLst>
          </p:cNvPr>
          <p:cNvSpPr txBox="1"/>
          <p:nvPr/>
        </p:nvSpPr>
        <p:spPr>
          <a:xfrm>
            <a:off x="1032028" y="2834560"/>
            <a:ext cx="99851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months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	count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NewUserCount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'19700101'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yyyyMM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	months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Transactions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	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CH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months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36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3854-9583-B3BD-36D7-61241B82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26" y="760603"/>
            <a:ext cx="9329574" cy="881765"/>
          </a:xfrm>
        </p:spPr>
        <p:txBody>
          <a:bodyPr/>
          <a:lstStyle/>
          <a:p>
            <a:r>
              <a:rPr lang="en-US" sz="2400" dirty="0"/>
              <a:t>Q4. city with the highest number of order each month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1A268-F5FE-3C48-7E64-227681D6D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3234" b="1577"/>
          <a:stretch/>
        </p:blipFill>
        <p:spPr>
          <a:xfrm>
            <a:off x="6791602" y="3904611"/>
            <a:ext cx="4994234" cy="2584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502978-033D-609F-884D-5D07DDADDFF5}"/>
              </a:ext>
            </a:extLst>
          </p:cNvPr>
          <p:cNvSpPr txBox="1"/>
          <p:nvPr/>
        </p:nvSpPr>
        <p:spPr>
          <a:xfrm>
            <a:off x="539840" y="2485167"/>
            <a:ext cx="82224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MonthlyCityOrderCounts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'19700101'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yyyyMM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[month]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City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'19700101'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yyyyMM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’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				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RankByOrderCount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Transactions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2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'19700101'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yyyyMM</a:t>
            </a:r>
            <a:r>
              <a:rPr lang="en-IN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City</a:t>
            </a:r>
          </a:p>
          <a:p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[month]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City</a:t>
            </a:r>
          </a:p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MonthlyCityOrderCounts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RankByOrderCount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IN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3161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CC2D-52E4-A388-653B-2B05A9D1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 second method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73F10-363E-B203-C7BB-8094B3247225}"/>
              </a:ext>
            </a:extLst>
          </p:cNvPr>
          <p:cNvSpPr txBox="1"/>
          <p:nvPr/>
        </p:nvSpPr>
        <p:spPr>
          <a:xfrm>
            <a:off x="881107" y="2245050"/>
            <a:ext cx="107575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[MONTH]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city 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'19700101'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112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[MONTH]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City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		 MAX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				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'19700101'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112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an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	Transactions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	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	City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Timestamp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'19700101'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112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[MONTH]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388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{18469A94-9906-4C07-9F98-0EB4970EF3ED}tf02900722</Template>
  <TotalTime>66</TotalTime>
  <Words>2355</Words>
  <Application>Microsoft Office PowerPoint</Application>
  <PresentationFormat>Widescreen</PresentationFormat>
  <Paragraphs>239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Century Gothic</vt:lpstr>
      <vt:lpstr>Consolas</vt:lpstr>
      <vt:lpstr>docs-Roboto</vt:lpstr>
      <vt:lpstr>Söhne</vt:lpstr>
      <vt:lpstr>Wingdings 3</vt:lpstr>
      <vt:lpstr>Ion Boardroom</vt:lpstr>
      <vt:lpstr>Zomato Interview Question </vt:lpstr>
      <vt:lpstr>Technical test: Below is the structure of the Transactions Table</vt:lpstr>
      <vt:lpstr>Q1. Total Monthly orders for each city</vt:lpstr>
      <vt:lpstr>Q2. Cumulative number of orders monthly</vt:lpstr>
      <vt:lpstr>Q2 second method  (qurey2)</vt:lpstr>
      <vt:lpstr>Q3. Number of new user monthly</vt:lpstr>
      <vt:lpstr>Q3. second method  (query 3)</vt:lpstr>
      <vt:lpstr>Q4. city with the highest number of order each month</vt:lpstr>
      <vt:lpstr>Q4. second method</vt:lpstr>
      <vt:lpstr>Q5. monthly retention rate,how many user who ordered in month of x also order in month x+1, x+2 month in yyyymm, </vt:lpstr>
      <vt:lpstr>Case Study - Average order value (AOV) AOV - Average order value (AOV) is the final amount that the user pays to Zomato.  Formula for AOV - Total amount paid by user/total number of orders  Question 1: List down the factors on which AOV depends</vt:lpstr>
      <vt:lpstr>List down the ideas/products through which we can increase the AOV of a user</vt:lpstr>
      <vt:lpstr>Question 3: What will be the success metrics that you will track for the ideas listed in the above question which will help our team to gauge the success of a product (assume you have all the data available)  </vt:lpstr>
      <vt:lpstr>Case Study - Safety on our platform</vt:lpstr>
      <vt:lpstr>Question 1: In the course of an order lifecycle, what are all the different points where a safety related incident may occur?</vt:lpstr>
      <vt:lpstr>Question 2: How does a related safety incident affect Zomato (wherever Zomato is involved in the system)?</vt:lpstr>
      <vt:lpstr>Question 3: Define KPIs to measure each of these incidents and their respective resolutions</vt:lpstr>
      <vt:lpstr>CONTI…..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Interview Question </dc:title>
  <dc:creator>sahil bhoyar</dc:creator>
  <cp:lastModifiedBy>sahil bhoyar</cp:lastModifiedBy>
  <cp:revision>1</cp:revision>
  <dcterms:created xsi:type="dcterms:W3CDTF">2024-02-03T11:59:10Z</dcterms:created>
  <dcterms:modified xsi:type="dcterms:W3CDTF">2024-02-03T13:05:45Z</dcterms:modified>
</cp:coreProperties>
</file>