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62" r:id="rId7"/>
    <p:sldId id="259" r:id="rId8"/>
    <p:sldId id="260" r:id="rId9"/>
    <p:sldId id="263" r:id="rId10"/>
    <p:sldId id="261"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presProps" Target="pres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2" Type="http://schemas.openxmlformats.org/officeDocument/2006/relationships/customXml" Target="../customXml/item2.xml" /><Relationship Id="rId16"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theme" Target="theme/theme1.xml" /><Relationship Id="rId10" Type="http://schemas.openxmlformats.org/officeDocument/2006/relationships/slide" Target="slides/slide6.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3/19/2024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3/19/2024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3/19/2024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3/19/2024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3/19/2024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3/19/2024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3/19/2024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22468" y="570076"/>
            <a:ext cx="10993549" cy="1475013"/>
          </a:xfrm>
        </p:spPr>
        <p:txBody>
          <a:bodyPr>
            <a:normAutofit/>
          </a:bodyPr>
          <a:lstStyle/>
          <a:p>
            <a:r>
              <a:rPr lang="en-US" sz="6000" dirty="0"/>
              <a:t>[</a:t>
            </a:r>
            <a:r>
              <a:rPr lang="en-US" sz="6000" dirty="0" err="1"/>
              <a:t>lte</a:t>
            </a:r>
            <a:r>
              <a:rPr lang="en-US" sz="6000" dirty="0"/>
              <a:t>] long Term evolution</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2293" y="2055688"/>
            <a:ext cx="10993546" cy="468233"/>
          </a:xfrm>
        </p:spPr>
        <p:txBody>
          <a:bodyPr>
            <a:normAutofit/>
          </a:bodyPr>
          <a:lstStyle/>
          <a:p>
            <a:r>
              <a:rPr lang="en-US" dirty="0"/>
              <a:t>Mobile computing</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63156" y="3341925"/>
            <a:ext cx="11260667" cy="3310466"/>
          </a:xfrm>
          <a:prstGeom prst="rect">
            <a:avLst/>
          </a:prstGeom>
        </p:spPr>
      </p:pic>
      <p:sp>
        <p:nvSpPr>
          <p:cNvPr id="8" name="Subtitle 2">
            <a:extLst>
              <a:ext uri="{FF2B5EF4-FFF2-40B4-BE49-F238E27FC236}">
                <a16:creationId xmlns:a16="http://schemas.microsoft.com/office/drawing/2014/main" id="{BE3D7594-A7EB-9EB4-BA3B-DBB3CF296EDF}"/>
              </a:ext>
            </a:extLst>
          </p:cNvPr>
          <p:cNvSpPr txBox="1">
            <a:spLocks/>
          </p:cNvSpPr>
          <p:nvPr/>
        </p:nvSpPr>
        <p:spPr>
          <a:xfrm>
            <a:off x="9744238" y="2626799"/>
            <a:ext cx="2213674" cy="917014"/>
          </a:xfrm>
          <a:prstGeom prst="rect">
            <a:avLst/>
          </a:prstGeom>
        </p:spPr>
        <p:txBody>
          <a:bodyPr vert="horz" lIns="91440" tIns="45720" rIns="91440" bIns="45720" rtlCol="0" anchor="t">
            <a:normAutofit/>
          </a:bodyPr>
          <a:lstStyle>
            <a:lvl1pPr marL="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just"/>
            <a:r>
              <a:rPr lang="en-US" b="1" dirty="0">
                <a:solidFill>
                  <a:schemeClr val="tx1"/>
                </a:solidFill>
              </a:rPr>
              <a:t>Sahil jinadra – 37</a:t>
            </a:r>
          </a:p>
          <a:p>
            <a:pPr algn="just"/>
            <a:r>
              <a:rPr lang="en-US" b="1" dirty="0">
                <a:solidFill>
                  <a:schemeClr val="tx1"/>
                </a:solidFill>
              </a:rPr>
              <a:t>Rohit </a:t>
            </a:r>
            <a:r>
              <a:rPr lang="en-US" b="1" dirty="0" err="1">
                <a:solidFill>
                  <a:schemeClr val="tx1"/>
                </a:solidFill>
              </a:rPr>
              <a:t>joshi</a:t>
            </a:r>
            <a:r>
              <a:rPr lang="en-US" b="1" dirty="0">
                <a:solidFill>
                  <a:schemeClr val="tx1"/>
                </a:solidFill>
              </a:rPr>
              <a:t> - 38</a:t>
            </a:r>
          </a:p>
        </p:txBody>
      </p:sp>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613349" y="265928"/>
            <a:ext cx="11029616" cy="1188720"/>
          </a:xfrm>
        </p:spPr>
        <p:txBody>
          <a:bodyPr>
            <a:normAutofit/>
          </a:bodyPr>
          <a:lstStyle/>
          <a:p>
            <a:r>
              <a:rPr lang="en-US" sz="4000" dirty="0"/>
              <a:t>What is long term evolution ?</a:t>
            </a:r>
          </a:p>
        </p:txBody>
      </p:sp>
      <p:sp>
        <p:nvSpPr>
          <p:cNvPr id="7" name="TextBox 6">
            <a:extLst>
              <a:ext uri="{FF2B5EF4-FFF2-40B4-BE49-F238E27FC236}">
                <a16:creationId xmlns:a16="http://schemas.microsoft.com/office/drawing/2014/main" id="{841F5B27-3F57-66AC-B672-8B61139F7404}"/>
              </a:ext>
            </a:extLst>
          </p:cNvPr>
          <p:cNvSpPr txBox="1"/>
          <p:nvPr/>
        </p:nvSpPr>
        <p:spPr>
          <a:xfrm>
            <a:off x="709791" y="1837189"/>
            <a:ext cx="10772417" cy="440120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Long-Term Evolution (LTE) is a 3GPP project that provides extensions and modifications of the UMTS system allowing high data rate, low latency and packet </a:t>
            </a:r>
            <a:r>
              <a:rPr lang="en-US" sz="2000" dirty="0" err="1">
                <a:latin typeface="Times New Roman" panose="02020603050405020304" pitchFamily="18" charset="0"/>
                <a:cs typeface="Times New Roman" panose="02020603050405020304" pitchFamily="18" charset="0"/>
              </a:rPr>
              <a:t>optimised</a:t>
            </a:r>
            <a:r>
              <a:rPr lang="en-US" sz="2000" dirty="0">
                <a:latin typeface="Times New Roman" panose="02020603050405020304" pitchFamily="18" charset="0"/>
                <a:cs typeface="Times New Roman" panose="02020603050405020304" pitchFamily="18" charset="0"/>
              </a:rPr>
              <a:t> radio access networks. System Architecture Evolution (SAE) is an associated 3GPP project working on 3GPP core network evolution. The new air interface and network architecture aim at providing decreased cost per transmitted bit, achieved by:</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Advanced modulation techniques that allow </a:t>
            </a:r>
            <a:r>
              <a:rPr lang="en-US" sz="2000" dirty="0" err="1">
                <a:latin typeface="Times New Roman" panose="02020603050405020304" pitchFamily="18" charset="0"/>
                <a:cs typeface="Times New Roman" panose="02020603050405020304" pitchFamily="18" charset="0"/>
              </a:rPr>
              <a:t>optimised</a:t>
            </a:r>
            <a:r>
              <a:rPr lang="en-US" sz="2000" dirty="0">
                <a:latin typeface="Times New Roman" panose="02020603050405020304" pitchFamily="18" charset="0"/>
                <a:cs typeface="Times New Roman" panose="02020603050405020304" pitchFamily="18" charset="0"/>
              </a:rPr>
              <a:t> use of radio frequency.</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Flat architecture that </a:t>
            </a:r>
            <a:r>
              <a:rPr lang="en-US" sz="2000" dirty="0" err="1">
                <a:latin typeface="Times New Roman" panose="02020603050405020304" pitchFamily="18" charset="0"/>
                <a:cs typeface="Times New Roman" panose="02020603050405020304" pitchFamily="18" charset="0"/>
              </a:rPr>
              <a:t>minimises</a:t>
            </a:r>
            <a:r>
              <a:rPr lang="en-US" sz="2000" dirty="0">
                <a:latin typeface="Times New Roman" panose="02020603050405020304" pitchFamily="18" charset="0"/>
                <a:cs typeface="Times New Roman" panose="02020603050405020304" pitchFamily="18" charset="0"/>
              </a:rPr>
              <a:t> the number of network elements and </a:t>
            </a:r>
            <a:r>
              <a:rPr lang="en-US" sz="2000" dirty="0" err="1">
                <a:latin typeface="Times New Roman" panose="02020603050405020304" pitchFamily="18" charset="0"/>
                <a:cs typeface="Times New Roman" panose="02020603050405020304" pitchFamily="18" charset="0"/>
              </a:rPr>
              <a:t>optimises</a:t>
            </a:r>
            <a:r>
              <a:rPr lang="en-US" sz="2000" dirty="0">
                <a:latin typeface="Times New Roman" panose="02020603050405020304" pitchFamily="18" charset="0"/>
                <a:cs typeface="Times New Roman" panose="02020603050405020304" pitchFamily="18" charset="0"/>
              </a:rPr>
              <a:t> the usage of the transmission network.</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Capability to serve high quality, low latency real-time traffic, allowing both voice and data services to be provided over a single all-IP network.</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F390-5623-CBFC-973A-DDA2B4F01C52}"/>
              </a:ext>
            </a:extLst>
          </p:cNvPr>
          <p:cNvSpPr>
            <a:spLocks noGrp="1"/>
          </p:cNvSpPr>
          <p:nvPr>
            <p:ph type="title"/>
          </p:nvPr>
        </p:nvSpPr>
        <p:spPr>
          <a:xfrm>
            <a:off x="790916" y="702155"/>
            <a:ext cx="11029616" cy="690416"/>
          </a:xfrm>
        </p:spPr>
        <p:txBody>
          <a:bodyPr>
            <a:noAutofit/>
          </a:bodyPr>
          <a:lstStyle/>
          <a:p>
            <a:r>
              <a:rPr lang="en-IN" sz="4000" dirty="0"/>
              <a:t>Key features of </a:t>
            </a:r>
            <a:r>
              <a:rPr lang="en-IN" sz="4000" dirty="0" err="1"/>
              <a:t>lte</a:t>
            </a:r>
            <a:endParaRPr lang="en-IN" sz="4000" dirty="0"/>
          </a:p>
        </p:txBody>
      </p:sp>
      <p:sp>
        <p:nvSpPr>
          <p:cNvPr id="3" name="Content Placeholder 2">
            <a:extLst>
              <a:ext uri="{FF2B5EF4-FFF2-40B4-BE49-F238E27FC236}">
                <a16:creationId xmlns:a16="http://schemas.microsoft.com/office/drawing/2014/main" id="{3F9CBF46-EB55-5501-B739-C8A3813F670B}"/>
              </a:ext>
            </a:extLst>
          </p:cNvPr>
          <p:cNvSpPr>
            <a:spLocks noGrp="1"/>
          </p:cNvSpPr>
          <p:nvPr>
            <p:ph idx="1"/>
          </p:nvPr>
        </p:nvSpPr>
        <p:spPr>
          <a:xfrm>
            <a:off x="581192" y="1912690"/>
            <a:ext cx="11029615" cy="4798503"/>
          </a:xfrm>
        </p:spPr>
        <p:txBody>
          <a:bodyPr>
            <a:noAutofit/>
          </a:bodyPr>
          <a:lstStyle/>
          <a:p>
            <a:pPr marL="0" indent="0">
              <a:buNone/>
            </a:pP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High Data Rates: </a:t>
            </a:r>
            <a:r>
              <a:rPr lang="en-US" sz="1800" dirty="0">
                <a:latin typeface="Times New Roman" panose="02020603050405020304" pitchFamily="18" charset="0"/>
                <a:cs typeface="Times New Roman" panose="02020603050405020304" pitchFamily="18" charset="0"/>
              </a:rPr>
              <a:t>LTE offers high data rates, with theoretical peak download speeds of up to 300 Mbps and upload speeds of up to 75 Mbps.</a:t>
            </a:r>
          </a:p>
          <a:p>
            <a:r>
              <a:rPr lang="en-US" sz="1800" b="1" dirty="0">
                <a:latin typeface="Times New Roman" panose="02020603050405020304" pitchFamily="18" charset="0"/>
                <a:cs typeface="Times New Roman" panose="02020603050405020304" pitchFamily="18" charset="0"/>
              </a:rPr>
              <a:t>Low Latency: </a:t>
            </a:r>
            <a:r>
              <a:rPr lang="en-US" sz="1800" dirty="0">
                <a:latin typeface="Times New Roman" panose="02020603050405020304" pitchFamily="18" charset="0"/>
                <a:cs typeface="Times New Roman" panose="02020603050405020304" pitchFamily="18" charset="0"/>
              </a:rPr>
              <a:t>LTE networks have low latency, which means faster response times for interactive applications like online gaming and video calling.</a:t>
            </a:r>
          </a:p>
          <a:p>
            <a:r>
              <a:rPr lang="en-US" sz="1800" b="1" dirty="0">
                <a:latin typeface="Times New Roman" panose="02020603050405020304" pitchFamily="18" charset="0"/>
                <a:cs typeface="Times New Roman" panose="02020603050405020304" pitchFamily="18" charset="0"/>
              </a:rPr>
              <a:t>Efficient Spectrum Use: </a:t>
            </a:r>
            <a:r>
              <a:rPr lang="en-US" sz="1800" dirty="0">
                <a:latin typeface="Times New Roman" panose="02020603050405020304" pitchFamily="18" charset="0"/>
                <a:cs typeface="Times New Roman" panose="02020603050405020304" pitchFamily="18" charset="0"/>
              </a:rPr>
              <a:t>LTE uses spectrum more efficiently than previous technologies, allowing for more users and higher data rates in the same amount of spectrum.</a:t>
            </a:r>
          </a:p>
          <a:p>
            <a:r>
              <a:rPr lang="en-US" sz="1800" b="1" dirty="0">
                <a:latin typeface="Times New Roman" panose="02020603050405020304" pitchFamily="18" charset="0"/>
                <a:cs typeface="Times New Roman" panose="02020603050405020304" pitchFamily="18" charset="0"/>
              </a:rPr>
              <a:t>Backward Compatibility: </a:t>
            </a:r>
            <a:r>
              <a:rPr lang="en-US" sz="1800" dirty="0">
                <a:latin typeface="Times New Roman" panose="02020603050405020304" pitchFamily="18" charset="0"/>
                <a:cs typeface="Times New Roman" panose="02020603050405020304" pitchFamily="18" charset="0"/>
              </a:rPr>
              <a:t>LTE networks are backward compatible with 2G and 3G networks, ensuring that users can still connect to older networks when LTE is not available.</a:t>
            </a:r>
          </a:p>
          <a:p>
            <a:r>
              <a:rPr lang="en-US" sz="1800" b="1" dirty="0">
                <a:latin typeface="Times New Roman" panose="02020603050405020304" pitchFamily="18" charset="0"/>
                <a:cs typeface="Times New Roman" panose="02020603050405020304" pitchFamily="18" charset="0"/>
              </a:rPr>
              <a:t>Quality of Service (QoS) : </a:t>
            </a:r>
            <a:r>
              <a:rPr lang="en-US" sz="1800" dirty="0">
                <a:latin typeface="Times New Roman" panose="02020603050405020304" pitchFamily="18" charset="0"/>
                <a:cs typeface="Times New Roman" panose="02020603050405020304" pitchFamily="18" charset="0"/>
              </a:rPr>
              <a:t>LTE supports different levels of QoS, allowing operators to prioritize traffic based on application requirements.</a:t>
            </a:r>
          </a:p>
          <a:p>
            <a:r>
              <a:rPr lang="en-US" sz="1800" b="1" dirty="0">
                <a:latin typeface="Times New Roman" panose="02020603050405020304" pitchFamily="18" charset="0"/>
                <a:cs typeface="Times New Roman" panose="02020603050405020304" pitchFamily="18" charset="0"/>
              </a:rPr>
              <a:t>IP-Based Network: </a:t>
            </a:r>
            <a:r>
              <a:rPr lang="en-US" sz="1800" dirty="0">
                <a:latin typeface="Times New Roman" panose="02020603050405020304" pitchFamily="18" charset="0"/>
                <a:cs typeface="Times New Roman" panose="02020603050405020304" pitchFamily="18" charset="0"/>
              </a:rPr>
              <a:t>LTE is based on an all-IP network architecture, which simplifies the network and enables seamless integration with other IP-based services.</a:t>
            </a:r>
          </a:p>
          <a:p>
            <a:r>
              <a:rPr lang="en-US" sz="1800" b="1" dirty="0">
                <a:latin typeface="Times New Roman" panose="02020603050405020304" pitchFamily="18" charset="0"/>
                <a:cs typeface="Times New Roman" panose="02020603050405020304" pitchFamily="18" charset="0"/>
              </a:rPr>
              <a:t>VoLTE (Voice over LTE): </a:t>
            </a:r>
            <a:r>
              <a:rPr lang="en-US" sz="1800" dirty="0">
                <a:latin typeface="Times New Roman" panose="02020603050405020304" pitchFamily="18" charset="0"/>
                <a:cs typeface="Times New Roman" panose="02020603050405020304" pitchFamily="18" charset="0"/>
              </a:rPr>
              <a:t>LTE supports voice calls over the data network, providing higher quality voice calls compared to traditional circuit-switched voice calls.</a:t>
            </a:r>
          </a:p>
          <a:p>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2581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BF38A6-FABB-59AA-6895-F5DD2824FE36}"/>
              </a:ext>
            </a:extLst>
          </p:cNvPr>
          <p:cNvPicPr>
            <a:picLocks noChangeAspect="1"/>
          </p:cNvPicPr>
          <p:nvPr/>
        </p:nvPicPr>
        <p:blipFill rotWithShape="1">
          <a:blip r:embed="rId2"/>
          <a:srcRect l="7736" t="4038" r="16782" b="11402"/>
          <a:stretch/>
        </p:blipFill>
        <p:spPr>
          <a:xfrm>
            <a:off x="3640347" y="722233"/>
            <a:ext cx="8252286" cy="6056850"/>
          </a:xfrm>
          <a:prstGeom prst="rect">
            <a:avLst/>
          </a:prstGeom>
        </p:spPr>
      </p:pic>
      <p:sp>
        <p:nvSpPr>
          <p:cNvPr id="4" name="TextBox 3">
            <a:extLst>
              <a:ext uri="{FF2B5EF4-FFF2-40B4-BE49-F238E27FC236}">
                <a16:creationId xmlns:a16="http://schemas.microsoft.com/office/drawing/2014/main" id="{A997CD04-C18F-18EB-AF4B-F0DBAEEC50E1}"/>
              </a:ext>
            </a:extLst>
          </p:cNvPr>
          <p:cNvSpPr txBox="1"/>
          <p:nvPr/>
        </p:nvSpPr>
        <p:spPr>
          <a:xfrm>
            <a:off x="558424" y="567622"/>
            <a:ext cx="3984770" cy="6463308"/>
          </a:xfrm>
          <a:prstGeom prst="rect">
            <a:avLst/>
          </a:prstGeom>
          <a:noFill/>
        </p:spPr>
        <p:txBody>
          <a:bodyPr wrap="square" rtlCol="0">
            <a:spAutoFit/>
          </a:bodyPr>
          <a:lstStyle/>
          <a:p>
            <a:r>
              <a:rPr lang="en-IN" sz="4000" b="1" dirty="0"/>
              <a:t>Architecture of LTE</a:t>
            </a:r>
          </a:p>
          <a:p>
            <a:endParaRPr lang="en-IN" sz="2800" b="1" dirty="0"/>
          </a:p>
          <a:p>
            <a:pPr marL="285750" indent="-285750" algn="just">
              <a:buFont typeface="Wingdings" panose="05000000000000000000" pitchFamily="2" charset="2"/>
              <a:buChar char="§"/>
            </a:pPr>
            <a:r>
              <a:rPr lang="en-IN" b="1" dirty="0"/>
              <a:t>UE – </a:t>
            </a:r>
            <a:r>
              <a:rPr lang="en-IN"/>
              <a:t>User </a:t>
            </a:r>
            <a:r>
              <a:rPr lang="en-US"/>
              <a:t>Equipment</a:t>
            </a:r>
            <a:endParaRPr lang="en-IN" dirty="0"/>
          </a:p>
          <a:p>
            <a:pPr marL="285750" indent="-285750" algn="just">
              <a:buFont typeface="Wingdings" panose="05000000000000000000" pitchFamily="2" charset="2"/>
              <a:buChar char="§"/>
            </a:pPr>
            <a:endParaRPr lang="en-IN" dirty="0"/>
          </a:p>
          <a:p>
            <a:pPr marL="285750" indent="-285750" algn="just">
              <a:buFont typeface="Wingdings" panose="05000000000000000000" pitchFamily="2" charset="2"/>
              <a:buChar char="§"/>
            </a:pPr>
            <a:r>
              <a:rPr lang="en-IN" b="1" dirty="0" err="1"/>
              <a:t>eNodeB</a:t>
            </a:r>
            <a:r>
              <a:rPr lang="en-IN" b="1" dirty="0"/>
              <a:t> – </a:t>
            </a:r>
            <a:r>
              <a:rPr lang="en-IN" dirty="0"/>
              <a:t>evolved </a:t>
            </a:r>
            <a:r>
              <a:rPr lang="en-IN" dirty="0" err="1"/>
              <a:t>NodeB</a:t>
            </a:r>
            <a:r>
              <a:rPr lang="en-IN" dirty="0"/>
              <a:t> (BS)</a:t>
            </a:r>
          </a:p>
          <a:p>
            <a:pPr marL="285750" indent="-285750" algn="just">
              <a:buFont typeface="Wingdings" panose="05000000000000000000" pitchFamily="2" charset="2"/>
              <a:buChar char="§"/>
            </a:pPr>
            <a:endParaRPr lang="en-IN" dirty="0"/>
          </a:p>
          <a:p>
            <a:pPr marL="285750" indent="-285750" algn="just">
              <a:buFont typeface="Wingdings" panose="05000000000000000000" pitchFamily="2" charset="2"/>
              <a:buChar char="§"/>
            </a:pPr>
            <a:r>
              <a:rPr lang="en-IN" b="1" dirty="0"/>
              <a:t>S-GW – </a:t>
            </a:r>
            <a:r>
              <a:rPr lang="en-IN" dirty="0"/>
              <a:t>serving gateway</a:t>
            </a:r>
          </a:p>
          <a:p>
            <a:pPr marL="285750" indent="-285750" algn="just">
              <a:buFont typeface="Wingdings" panose="05000000000000000000" pitchFamily="2" charset="2"/>
              <a:buChar char="§"/>
            </a:pPr>
            <a:endParaRPr lang="en-IN" dirty="0"/>
          </a:p>
          <a:p>
            <a:pPr marL="285750" indent="-285750" algn="just">
              <a:buFont typeface="Wingdings" panose="05000000000000000000" pitchFamily="2" charset="2"/>
              <a:buChar char="§"/>
            </a:pPr>
            <a:r>
              <a:rPr lang="en-IN" b="1" dirty="0"/>
              <a:t>P-GW - </a:t>
            </a:r>
            <a:r>
              <a:rPr lang="en-IN" dirty="0"/>
              <a:t>PDN gateway</a:t>
            </a:r>
          </a:p>
          <a:p>
            <a:pPr marL="285750" indent="-285750" algn="just">
              <a:buFont typeface="Wingdings" panose="05000000000000000000" pitchFamily="2" charset="2"/>
              <a:buChar char="§"/>
            </a:pPr>
            <a:endParaRPr lang="en-IN" dirty="0"/>
          </a:p>
          <a:p>
            <a:pPr marL="285750" indent="-285750" algn="just">
              <a:buFont typeface="Wingdings" panose="05000000000000000000" pitchFamily="2" charset="2"/>
              <a:buChar char="§"/>
            </a:pPr>
            <a:r>
              <a:rPr lang="en-IN" b="1" dirty="0"/>
              <a:t>MME – </a:t>
            </a:r>
            <a:r>
              <a:rPr lang="en-IN" dirty="0"/>
              <a:t>mobility management entity</a:t>
            </a:r>
          </a:p>
          <a:p>
            <a:pPr algn="just"/>
            <a:r>
              <a:rPr lang="en-IN" dirty="0"/>
              <a:t> </a:t>
            </a:r>
          </a:p>
          <a:p>
            <a:pPr marL="285750" indent="-285750" algn="just">
              <a:buFont typeface="Wingdings" panose="05000000000000000000" pitchFamily="2" charset="2"/>
              <a:buChar char="§"/>
            </a:pPr>
            <a:r>
              <a:rPr lang="en-IN" b="1" dirty="0"/>
              <a:t>PCRF – </a:t>
            </a:r>
            <a:r>
              <a:rPr lang="en-IN" dirty="0"/>
              <a:t>policy rules and charging control functions</a:t>
            </a:r>
          </a:p>
          <a:p>
            <a:pPr marL="285750" indent="-285750" algn="just">
              <a:buFont typeface="Wingdings" panose="05000000000000000000" pitchFamily="2" charset="2"/>
              <a:buChar char="§"/>
            </a:pPr>
            <a:endParaRPr lang="en-IN" dirty="0"/>
          </a:p>
          <a:p>
            <a:pPr marL="285750" indent="-285750" algn="just">
              <a:buFont typeface="Wingdings" panose="05000000000000000000" pitchFamily="2" charset="2"/>
              <a:buChar char="§"/>
            </a:pPr>
            <a:r>
              <a:rPr lang="en-IN" b="1" dirty="0"/>
              <a:t>HSS - </a:t>
            </a:r>
            <a:r>
              <a:rPr lang="en-IN" dirty="0"/>
              <a:t>home subscriber server</a:t>
            </a:r>
          </a:p>
          <a:p>
            <a:pPr marL="285750" indent="-285750" algn="just">
              <a:buFont typeface="Wingdings" panose="05000000000000000000" pitchFamily="2" charset="2"/>
              <a:buChar char="§"/>
            </a:pPr>
            <a:endParaRPr lang="en-IN" dirty="0"/>
          </a:p>
          <a:p>
            <a:pPr marL="285750" indent="-285750" algn="just">
              <a:buFont typeface="Wingdings" panose="05000000000000000000" pitchFamily="2" charset="2"/>
              <a:buChar char="§"/>
            </a:pPr>
            <a:r>
              <a:rPr lang="en-IN" b="1" dirty="0"/>
              <a:t>IMS</a:t>
            </a:r>
            <a:r>
              <a:rPr lang="en-IN" dirty="0"/>
              <a:t> – IP multimedia subsystem</a:t>
            </a:r>
          </a:p>
          <a:p>
            <a:endParaRPr lang="en-IN" dirty="0"/>
          </a:p>
        </p:txBody>
      </p:sp>
    </p:spTree>
    <p:extLst>
      <p:ext uri="{BB962C8B-B14F-4D97-AF65-F5344CB8AC3E}">
        <p14:creationId xmlns:p14="http://schemas.microsoft.com/office/powerpoint/2010/main" val="696417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0BF60-D17C-D97E-E4A8-FECEBE456487}"/>
              </a:ext>
            </a:extLst>
          </p:cNvPr>
          <p:cNvSpPr>
            <a:spLocks noGrp="1"/>
          </p:cNvSpPr>
          <p:nvPr>
            <p:ph type="title"/>
          </p:nvPr>
        </p:nvSpPr>
        <p:spPr>
          <a:xfrm>
            <a:off x="488675" y="156227"/>
            <a:ext cx="11029616" cy="1188720"/>
          </a:xfrm>
        </p:spPr>
        <p:txBody>
          <a:bodyPr>
            <a:normAutofit/>
          </a:bodyPr>
          <a:lstStyle/>
          <a:p>
            <a:r>
              <a:rPr lang="en-IN" sz="4000" dirty="0"/>
              <a:t>Network element used in </a:t>
            </a:r>
            <a:r>
              <a:rPr lang="en-IN" sz="4000" dirty="0" err="1"/>
              <a:t>lte</a:t>
            </a:r>
            <a:endParaRPr lang="en-IN" sz="4000" dirty="0"/>
          </a:p>
        </p:txBody>
      </p:sp>
      <p:sp>
        <p:nvSpPr>
          <p:cNvPr id="3" name="Content Placeholder 2">
            <a:extLst>
              <a:ext uri="{FF2B5EF4-FFF2-40B4-BE49-F238E27FC236}">
                <a16:creationId xmlns:a16="http://schemas.microsoft.com/office/drawing/2014/main" id="{AFA89CB0-40B9-7F07-8236-7120090FDE03}"/>
              </a:ext>
            </a:extLst>
          </p:cNvPr>
          <p:cNvSpPr>
            <a:spLocks noGrp="1"/>
          </p:cNvSpPr>
          <p:nvPr>
            <p:ph idx="1"/>
          </p:nvPr>
        </p:nvSpPr>
        <p:spPr>
          <a:xfrm>
            <a:off x="620785" y="1434517"/>
            <a:ext cx="10796838" cy="5267256"/>
          </a:xfrm>
        </p:spPr>
        <p:txBody>
          <a:bodyPr>
            <a:noAutofit/>
          </a:bodyPr>
          <a:lstStyle/>
          <a:p>
            <a:pPr algn="just"/>
            <a:endParaRPr lang="en-US" sz="14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14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b="1" dirty="0">
                <a:solidFill>
                  <a:schemeClr val="tx1"/>
                </a:solidFill>
                <a:latin typeface="Times New Roman" panose="02020603050405020304" pitchFamily="18" charset="0"/>
                <a:cs typeface="Times New Roman" panose="02020603050405020304" pitchFamily="18" charset="0"/>
              </a:rPr>
              <a:t>Evolved Packet Core (EPC): </a:t>
            </a:r>
            <a:r>
              <a:rPr lang="en-US" sz="2000" dirty="0">
                <a:solidFill>
                  <a:schemeClr val="tx1"/>
                </a:solidFill>
                <a:latin typeface="Times New Roman" panose="02020603050405020304" pitchFamily="18" charset="0"/>
                <a:cs typeface="Times New Roman" panose="02020603050405020304" pitchFamily="18" charset="0"/>
              </a:rPr>
              <a:t>The EPC is the core network of LTE, consisting of several elements:</a:t>
            </a:r>
          </a:p>
          <a:p>
            <a:pPr lvl="1" algn="just">
              <a:buFont typeface="Wingdings" panose="05000000000000000000" pitchFamily="2" charset="2"/>
              <a:buChar char="§"/>
            </a:pPr>
            <a:r>
              <a:rPr lang="en-US" sz="2000" b="1" dirty="0">
                <a:solidFill>
                  <a:schemeClr val="tx1"/>
                </a:solidFill>
                <a:latin typeface="Times New Roman" panose="02020603050405020304" pitchFamily="18" charset="0"/>
                <a:cs typeface="Times New Roman" panose="02020603050405020304" pitchFamily="18" charset="0"/>
              </a:rPr>
              <a:t>Mobility Management Entity (MME): </a:t>
            </a:r>
            <a:r>
              <a:rPr lang="en-US" sz="2000" dirty="0">
                <a:solidFill>
                  <a:schemeClr val="tx1"/>
                </a:solidFill>
                <a:latin typeface="Times New Roman" panose="02020603050405020304" pitchFamily="18" charset="0"/>
                <a:cs typeface="Times New Roman" panose="02020603050405020304" pitchFamily="18" charset="0"/>
              </a:rPr>
              <a:t>The MME is the central element in the EPC and it provides a logically direct Control plane connection with the UE. The MME manages and stores UE context, generates temporary identities and allocates them for UEs, authenticates the user, manages mobility and bearers, and is the termination point for NAS </a:t>
            </a:r>
            <a:r>
              <a:rPr lang="en-US" sz="2000" dirty="0" err="1">
                <a:solidFill>
                  <a:schemeClr val="tx1"/>
                </a:solidFill>
                <a:latin typeface="Times New Roman" panose="02020603050405020304" pitchFamily="18" charset="0"/>
                <a:cs typeface="Times New Roman" panose="02020603050405020304" pitchFamily="18" charset="0"/>
              </a:rPr>
              <a:t>signalling</a:t>
            </a:r>
            <a:r>
              <a:rPr lang="en-US" sz="2000" dirty="0">
                <a:solidFill>
                  <a:schemeClr val="tx1"/>
                </a:solidFill>
                <a:latin typeface="Times New Roman" panose="02020603050405020304" pitchFamily="18" charset="0"/>
                <a:cs typeface="Times New Roman" panose="02020603050405020304" pitchFamily="18" charset="0"/>
              </a:rPr>
              <a:t>.</a:t>
            </a:r>
          </a:p>
          <a:p>
            <a:pPr marL="324000" lvl="1" indent="0" algn="just">
              <a:buNone/>
            </a:pPr>
            <a:endParaRPr lang="en-US" sz="2000" dirty="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sz="2000" b="1" dirty="0">
                <a:solidFill>
                  <a:schemeClr val="tx1"/>
                </a:solidFill>
                <a:latin typeface="Times New Roman" panose="02020603050405020304" pitchFamily="18" charset="0"/>
                <a:cs typeface="Times New Roman" panose="02020603050405020304" pitchFamily="18" charset="0"/>
              </a:rPr>
              <a:t>Home Subscriber Server (HSS): </a:t>
            </a:r>
            <a:r>
              <a:rPr lang="en-US" sz="2000" dirty="0">
                <a:solidFill>
                  <a:schemeClr val="tx1"/>
                </a:solidFill>
                <a:latin typeface="Times New Roman" panose="02020603050405020304" pitchFamily="18" charset="0"/>
                <a:cs typeface="Times New Roman" panose="02020603050405020304" pitchFamily="18" charset="0"/>
              </a:rPr>
              <a:t>The HSS is the subscriber database that stores user-related information, including authentication and subscription profiles.</a:t>
            </a:r>
          </a:p>
          <a:p>
            <a:pPr marL="324000" lvl="1" indent="0" algn="just">
              <a:buNone/>
            </a:pPr>
            <a:endParaRPr lang="en-US" sz="2000" dirty="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sz="2000" b="1" dirty="0">
                <a:solidFill>
                  <a:schemeClr val="tx1"/>
                </a:solidFill>
                <a:latin typeface="Times New Roman" panose="02020603050405020304" pitchFamily="18" charset="0"/>
                <a:cs typeface="Times New Roman" panose="02020603050405020304" pitchFamily="18" charset="0"/>
              </a:rPr>
              <a:t>Serving Gateway (SG-W): </a:t>
            </a:r>
            <a:r>
              <a:rPr lang="en-US" sz="2000" dirty="0">
                <a:solidFill>
                  <a:schemeClr val="tx1"/>
                </a:solidFill>
                <a:latin typeface="Times New Roman" panose="02020603050405020304" pitchFamily="18" charset="0"/>
                <a:cs typeface="Times New Roman" panose="02020603050405020304" pitchFamily="18" charset="0"/>
              </a:rPr>
              <a:t>The SGW is responsible for routing user data packets within the LTE network, as well as mobility anchoring during inter-</a:t>
            </a:r>
            <a:r>
              <a:rPr lang="en-US" sz="2000" dirty="0" err="1">
                <a:solidFill>
                  <a:schemeClr val="tx1"/>
                </a:solidFill>
                <a:latin typeface="Times New Roman" panose="02020603050405020304" pitchFamily="18" charset="0"/>
                <a:cs typeface="Times New Roman" panose="02020603050405020304" pitchFamily="18" charset="0"/>
              </a:rPr>
              <a:t>eNodeB</a:t>
            </a:r>
            <a:r>
              <a:rPr lang="en-US" sz="2000" dirty="0">
                <a:solidFill>
                  <a:schemeClr val="tx1"/>
                </a:solidFill>
                <a:latin typeface="Times New Roman" panose="02020603050405020304" pitchFamily="18" charset="0"/>
                <a:cs typeface="Times New Roman" panose="02020603050405020304" pitchFamily="18" charset="0"/>
              </a:rPr>
              <a:t> handovers.</a:t>
            </a:r>
            <a:r>
              <a:rPr lang="en-US" sz="2800" b="0" i="0" dirty="0">
                <a:solidFill>
                  <a:srgbClr val="ECECEC"/>
                </a:solidFill>
                <a:effectLst/>
                <a:latin typeface="Söhne"/>
              </a:rPr>
              <a:t> </a:t>
            </a:r>
            <a:r>
              <a:rPr lang="en-US" sz="2000" b="0" i="0" dirty="0">
                <a:solidFill>
                  <a:schemeClr val="tx1"/>
                </a:solidFill>
                <a:effectLst/>
                <a:latin typeface="Times New Roman" panose="02020603050405020304" pitchFamily="18" charset="0"/>
                <a:cs typeface="Times New Roman" panose="02020603050405020304" pitchFamily="18" charset="0"/>
              </a:rPr>
              <a:t>The SGW forwards user data packets between the UE and the PGW. It optimizes the routing of data packets to minimize latency and ensure efficient use of network resources.</a:t>
            </a:r>
            <a:endParaRPr lang="en-US" sz="2000" dirty="0">
              <a:solidFill>
                <a:schemeClr val="tx1"/>
              </a:solidFill>
              <a:latin typeface="Times New Roman" panose="02020603050405020304" pitchFamily="18" charset="0"/>
              <a:cs typeface="Times New Roman" panose="02020603050405020304" pitchFamily="18" charset="0"/>
            </a:endParaRP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1288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653193-4F89-55AF-7723-44FB19149DF3}"/>
              </a:ext>
            </a:extLst>
          </p:cNvPr>
          <p:cNvSpPr txBox="1"/>
          <p:nvPr/>
        </p:nvSpPr>
        <p:spPr>
          <a:xfrm>
            <a:off x="335559" y="1563546"/>
            <a:ext cx="10645629" cy="3785652"/>
          </a:xfrm>
          <a:prstGeom prst="rect">
            <a:avLst/>
          </a:prstGeom>
          <a:noFill/>
        </p:spPr>
        <p:txBody>
          <a:bodyPr wrap="square">
            <a:spAutoFit/>
          </a:bodyPr>
          <a:lstStyle/>
          <a:p>
            <a:pPr marL="800100" lvl="1" indent="-342900" algn="just">
              <a:buClr>
                <a:schemeClr val="accent1"/>
              </a:buClr>
              <a:buFont typeface="Wingdings" panose="05000000000000000000" pitchFamily="2" charset="2"/>
              <a:buChar char="§"/>
            </a:pPr>
            <a:r>
              <a:rPr lang="en-US" sz="2000" b="1" dirty="0">
                <a:solidFill>
                  <a:schemeClr val="tx1"/>
                </a:solidFill>
                <a:latin typeface="Times New Roman" panose="02020603050405020304" pitchFamily="18" charset="0"/>
                <a:cs typeface="Times New Roman" panose="02020603050405020304" pitchFamily="18" charset="0"/>
              </a:rPr>
              <a:t>Packet Data Network Gateway (P-GW): </a:t>
            </a:r>
            <a:r>
              <a:rPr lang="en-US" sz="2000" dirty="0">
                <a:solidFill>
                  <a:schemeClr val="tx1"/>
                </a:solidFill>
                <a:latin typeface="Times New Roman" panose="02020603050405020304" pitchFamily="18" charset="0"/>
                <a:cs typeface="Times New Roman" panose="02020603050405020304" pitchFamily="18" charset="0"/>
              </a:rPr>
              <a:t>The PGW is the gateway between the LTE network and external packet data networks, such as the internet or corporate networks. It is responsible for IP address allocation and QoS enforcement.</a:t>
            </a:r>
            <a:r>
              <a:rPr lang="en-US" sz="2000" b="0" i="0" dirty="0">
                <a:solidFill>
                  <a:srgbClr val="ECECEC"/>
                </a:solidFill>
                <a:effectLst/>
                <a:latin typeface="Söhne"/>
              </a:rPr>
              <a:t> </a:t>
            </a:r>
            <a:r>
              <a:rPr lang="en-US" sz="2000" b="0" i="0" dirty="0">
                <a:effectLst/>
                <a:latin typeface="Söhne"/>
              </a:rPr>
              <a:t>The PGW allocates IP addresses to user equipment (UE) when they connect to the LTE network. It manages the assignment and release of IP addresses to ensure efficient use of IP resources.</a:t>
            </a:r>
            <a:endParaRPr lang="en-US" sz="2000" dirty="0">
              <a:latin typeface="Times New Roman" panose="02020603050405020304" pitchFamily="18" charset="0"/>
              <a:cs typeface="Times New Roman" panose="02020603050405020304" pitchFamily="18" charset="0"/>
            </a:endParaRPr>
          </a:p>
          <a:p>
            <a:pPr marL="800100" lvl="1" indent="-342900" algn="just">
              <a:buClr>
                <a:schemeClr val="accent1">
                  <a:lumMod val="75000"/>
                </a:schemeClr>
              </a:buClr>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lvl="1" algn="just">
              <a:buClr>
                <a:schemeClr val="accent1">
                  <a:lumMod val="75000"/>
                </a:schemeClr>
              </a:buClr>
            </a:pPr>
            <a:endParaRPr lang="en-US" sz="2000" dirty="0">
              <a:latin typeface="Times New Roman" panose="02020603050405020304" pitchFamily="18" charset="0"/>
              <a:cs typeface="Times New Roman" panose="02020603050405020304" pitchFamily="18" charset="0"/>
            </a:endParaRPr>
          </a:p>
          <a:p>
            <a:pPr marL="800100" lvl="1" indent="-342900" algn="just">
              <a:buClr>
                <a:schemeClr val="accent1">
                  <a:lumMod val="75000"/>
                </a:schemeClr>
              </a:buClr>
              <a:buFont typeface="Wingdings" panose="05000000000000000000" pitchFamily="2" charset="2"/>
              <a:buChar char="§"/>
            </a:pPr>
            <a:r>
              <a:rPr lang="en-US" sz="2000" b="1" dirty="0">
                <a:solidFill>
                  <a:schemeClr val="tx1"/>
                </a:solidFill>
                <a:latin typeface="Times New Roman" panose="02020603050405020304" pitchFamily="18" charset="0"/>
                <a:cs typeface="Times New Roman" panose="02020603050405020304" pitchFamily="18" charset="0"/>
              </a:rPr>
              <a:t>Policy and Charging Rules Function (PCRF): </a:t>
            </a:r>
            <a:r>
              <a:rPr lang="en-US" sz="2000" dirty="0">
                <a:solidFill>
                  <a:schemeClr val="tx1"/>
                </a:solidFill>
                <a:latin typeface="Times New Roman" panose="02020603050405020304" pitchFamily="18" charset="0"/>
                <a:cs typeface="Times New Roman" panose="02020603050405020304" pitchFamily="18" charset="0"/>
              </a:rPr>
              <a:t>The PCRF is responsible for policy control and flow-based charging in the LTE network. It determines the policies for QoS, charging, and access control based on subscriber and network conditions. </a:t>
            </a:r>
            <a:r>
              <a:rPr lang="en-US" sz="2000" b="0" i="0" dirty="0">
                <a:solidFill>
                  <a:schemeClr val="tx1"/>
                </a:solidFill>
                <a:effectLst/>
                <a:latin typeface="Times New Roman" panose="02020603050405020304" pitchFamily="18" charset="0"/>
                <a:cs typeface="Times New Roman" panose="02020603050405020304" pitchFamily="18" charset="0"/>
              </a:rPr>
              <a:t>The PCRF defines and enforces policies related to Quality of Service (QoS), such as data rate limits, priority levels, and traffic handling rules.</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5835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6997AA-FC6F-43C0-1E7E-084C71F1F092}"/>
              </a:ext>
            </a:extLst>
          </p:cNvPr>
          <p:cNvSpPr>
            <a:spLocks noGrp="1"/>
          </p:cNvSpPr>
          <p:nvPr>
            <p:ph idx="1"/>
          </p:nvPr>
        </p:nvSpPr>
        <p:spPr>
          <a:xfrm>
            <a:off x="290596" y="3152895"/>
            <a:ext cx="11610808" cy="1064034"/>
          </a:xfrm>
        </p:spPr>
        <p:txBody>
          <a:bodyPr>
            <a:noAutofit/>
          </a:bodyPr>
          <a:lstStyle/>
          <a:p>
            <a:pPr>
              <a:buFont typeface="Wingdings" panose="05000000000000000000" pitchFamily="2" charset="2"/>
              <a:buChar char="q"/>
            </a:pPr>
            <a:endParaRPr lang="en-US" sz="2000" b="1"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000" b="1"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000" b="1"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000" b="1"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b="1" dirty="0">
                <a:solidFill>
                  <a:schemeClr val="tx1"/>
                </a:solidFill>
                <a:latin typeface="Times New Roman" panose="02020603050405020304" pitchFamily="18" charset="0"/>
                <a:cs typeface="Times New Roman" panose="02020603050405020304" pitchFamily="18" charset="0"/>
              </a:rPr>
              <a:t>IMS Core: </a:t>
            </a:r>
            <a:r>
              <a:rPr lang="en-US" sz="2000" dirty="0">
                <a:solidFill>
                  <a:schemeClr val="tx1"/>
                </a:solidFill>
                <a:latin typeface="Times New Roman" panose="02020603050405020304" pitchFamily="18" charset="0"/>
                <a:cs typeface="Times New Roman" panose="02020603050405020304" pitchFamily="18" charset="0"/>
              </a:rPr>
              <a:t>The IMS (IP Multimedia Subsystem) Core provides multimedia services, such as voice over LTE (VoLTE) and video calling, over an IP network. It includes elements like the Call Session Control Function (CSCF) and the Home Subscriber Server (HSS).</a:t>
            </a:r>
          </a:p>
          <a:p>
            <a:pPr>
              <a:buFont typeface="Wingdings" panose="05000000000000000000" pitchFamily="2" charset="2"/>
              <a:buChar char="q"/>
            </a:pPr>
            <a:endParaRPr lang="en-US" sz="20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b="1" dirty="0">
                <a:solidFill>
                  <a:schemeClr val="tx1"/>
                </a:solidFill>
                <a:latin typeface="Times New Roman" panose="02020603050405020304" pitchFamily="18" charset="0"/>
                <a:cs typeface="Times New Roman" panose="02020603050405020304" pitchFamily="18" charset="0"/>
              </a:rPr>
              <a:t>UE: </a:t>
            </a:r>
            <a:r>
              <a:rPr lang="en-US" sz="2000" dirty="0">
                <a:solidFill>
                  <a:schemeClr val="tx1"/>
                </a:solidFill>
                <a:latin typeface="Times New Roman" panose="02020603050405020304" pitchFamily="18" charset="0"/>
                <a:cs typeface="Times New Roman" panose="02020603050405020304" pitchFamily="18" charset="0"/>
              </a:rPr>
              <a:t>(UE) is the </a:t>
            </a:r>
            <a:r>
              <a:rPr lang="en-US" sz="2000">
                <a:solidFill>
                  <a:schemeClr val="tx1"/>
                </a:solidFill>
                <a:latin typeface="Times New Roman" panose="02020603050405020304" pitchFamily="18" charset="0"/>
                <a:cs typeface="Times New Roman" panose="02020603050405020304" pitchFamily="18" charset="0"/>
              </a:rPr>
              <a:t>user equipment. </a:t>
            </a:r>
            <a:r>
              <a:rPr lang="en-US" sz="2000" dirty="0">
                <a:solidFill>
                  <a:schemeClr val="tx1"/>
                </a:solidFill>
                <a:latin typeface="Times New Roman" panose="02020603050405020304" pitchFamily="18" charset="0"/>
                <a:cs typeface="Times New Roman" panose="02020603050405020304" pitchFamily="18" charset="0"/>
              </a:rPr>
              <a:t>It refers to the mobile device or terminal used by an individual to access LTE services. The UE communicates with the LTE network through the </a:t>
            </a:r>
            <a:r>
              <a:rPr lang="en-US" sz="2000" dirty="0" err="1">
                <a:solidFill>
                  <a:schemeClr val="tx1"/>
                </a:solidFill>
                <a:latin typeface="Times New Roman" panose="02020603050405020304" pitchFamily="18" charset="0"/>
                <a:cs typeface="Times New Roman" panose="02020603050405020304" pitchFamily="18" charset="0"/>
              </a:rPr>
              <a:t>eNodeB</a:t>
            </a:r>
            <a:r>
              <a:rPr lang="en-US" sz="2000" dirty="0">
                <a:solidFill>
                  <a:schemeClr val="tx1"/>
                </a:solidFill>
                <a:latin typeface="Times New Roman" panose="02020603050405020304" pitchFamily="18" charset="0"/>
                <a:cs typeface="Times New Roman" panose="02020603050405020304" pitchFamily="18" charset="0"/>
              </a:rPr>
              <a:t> (base station) and is responsible for initiating connections, transmitting and receiving data, and performing mobility-related functions such as handovers between cells.</a:t>
            </a:r>
          </a:p>
        </p:txBody>
      </p:sp>
      <p:pic>
        <p:nvPicPr>
          <p:cNvPr id="5" name="Picture 4">
            <a:extLst>
              <a:ext uri="{FF2B5EF4-FFF2-40B4-BE49-F238E27FC236}">
                <a16:creationId xmlns:a16="http://schemas.microsoft.com/office/drawing/2014/main" id="{1501D648-7492-09BA-2403-5AA9AA07E50D}"/>
              </a:ext>
            </a:extLst>
          </p:cNvPr>
          <p:cNvPicPr>
            <a:picLocks noChangeAspect="1"/>
          </p:cNvPicPr>
          <p:nvPr/>
        </p:nvPicPr>
        <p:blipFill>
          <a:blip r:embed="rId2"/>
          <a:stretch>
            <a:fillRect/>
          </a:stretch>
        </p:blipFill>
        <p:spPr>
          <a:xfrm>
            <a:off x="7474591" y="812458"/>
            <a:ext cx="4717409" cy="2554355"/>
          </a:xfrm>
          <a:prstGeom prst="rect">
            <a:avLst/>
          </a:prstGeom>
        </p:spPr>
      </p:pic>
      <p:sp>
        <p:nvSpPr>
          <p:cNvPr id="8" name="TextBox 7">
            <a:extLst>
              <a:ext uri="{FF2B5EF4-FFF2-40B4-BE49-F238E27FC236}">
                <a16:creationId xmlns:a16="http://schemas.microsoft.com/office/drawing/2014/main" id="{E58216B6-E671-F20F-ED29-72B1F070F738}"/>
              </a:ext>
            </a:extLst>
          </p:cNvPr>
          <p:cNvSpPr txBox="1"/>
          <p:nvPr/>
        </p:nvSpPr>
        <p:spPr>
          <a:xfrm>
            <a:off x="290596" y="1559078"/>
            <a:ext cx="7189365" cy="1631216"/>
          </a:xfrm>
          <a:prstGeom prst="rect">
            <a:avLst/>
          </a:prstGeom>
          <a:noFill/>
        </p:spPr>
        <p:txBody>
          <a:bodyPr wrap="square" rtlCol="0">
            <a:spAutoFit/>
          </a:bodyPr>
          <a:lstStyle/>
          <a:p>
            <a:pPr marL="342900" indent="-342900" algn="just">
              <a:buClr>
                <a:schemeClr val="accent1"/>
              </a:buClr>
              <a:buFont typeface="Wingdings" panose="05000000000000000000" pitchFamily="2" charset="2"/>
              <a:buChar char="q"/>
            </a:pPr>
            <a:r>
              <a:rPr lang="en-US" sz="2000" b="1" dirty="0" err="1">
                <a:solidFill>
                  <a:schemeClr val="tx1"/>
                </a:solidFill>
                <a:latin typeface="Times New Roman" panose="02020603050405020304" pitchFamily="18" charset="0"/>
                <a:cs typeface="Times New Roman" panose="02020603050405020304" pitchFamily="18" charset="0"/>
              </a:rPr>
              <a:t>eNodeB</a:t>
            </a:r>
            <a:r>
              <a:rPr lang="en-US" sz="2000" b="1" dirty="0">
                <a:solidFill>
                  <a:schemeClr val="tx1"/>
                </a:solidFill>
                <a:latin typeface="Times New Roman" panose="02020603050405020304" pitchFamily="18" charset="0"/>
                <a:cs typeface="Times New Roman" panose="02020603050405020304" pitchFamily="18" charset="0"/>
              </a:rPr>
              <a:t> (BS): </a:t>
            </a:r>
            <a:r>
              <a:rPr lang="en-US" sz="2000" dirty="0">
                <a:solidFill>
                  <a:schemeClr val="tx1"/>
                </a:solidFill>
                <a:latin typeface="Times New Roman" panose="02020603050405020304" pitchFamily="18" charset="0"/>
                <a:cs typeface="Times New Roman" panose="02020603050405020304" pitchFamily="18" charset="0"/>
              </a:rPr>
              <a:t>The </a:t>
            </a:r>
            <a:r>
              <a:rPr lang="en-US" sz="2000" dirty="0" err="1">
                <a:solidFill>
                  <a:schemeClr val="tx1"/>
                </a:solidFill>
                <a:latin typeface="Times New Roman" panose="02020603050405020304" pitchFamily="18" charset="0"/>
                <a:cs typeface="Times New Roman" panose="02020603050405020304" pitchFamily="18" charset="0"/>
              </a:rPr>
              <a:t>eNodeB</a:t>
            </a:r>
            <a:r>
              <a:rPr lang="en-US" sz="2000" dirty="0">
                <a:solidFill>
                  <a:schemeClr val="tx1"/>
                </a:solidFill>
                <a:latin typeface="Times New Roman" panose="02020603050405020304" pitchFamily="18" charset="0"/>
                <a:cs typeface="Times New Roman" panose="02020603050405020304" pitchFamily="18" charset="0"/>
              </a:rPr>
              <a:t> is the LTE base station that communicates directly with user devices (UEs). It is responsible for radio resource management, including radio bearers' setup and release, handovers, and scheduling.</a:t>
            </a:r>
          </a:p>
          <a:p>
            <a:pPr algn="just"/>
            <a:endParaRPr lang="en-IN" sz="2000" dirty="0"/>
          </a:p>
        </p:txBody>
      </p:sp>
    </p:spTree>
    <p:extLst>
      <p:ext uri="{BB962C8B-B14F-4D97-AF65-F5344CB8AC3E}">
        <p14:creationId xmlns:p14="http://schemas.microsoft.com/office/powerpoint/2010/main" val="1587903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96B0AA1-EEF0-094C-9A67-4E00B370B8A3}"/>
              </a:ext>
            </a:extLst>
          </p:cNvPr>
          <p:cNvSpPr>
            <a:spLocks noGrp="1"/>
          </p:cNvSpPr>
          <p:nvPr>
            <p:ph type="title"/>
          </p:nvPr>
        </p:nvSpPr>
        <p:spPr>
          <a:xfrm>
            <a:off x="4141161" y="2928937"/>
            <a:ext cx="3740777" cy="1178719"/>
          </a:xfrm>
        </p:spPr>
        <p:txBody>
          <a:bodyPr>
            <a:normAutofit/>
          </a:bodyPr>
          <a:lstStyle/>
          <a:p>
            <a:r>
              <a:rPr lang="en-US" sz="4800"/>
              <a:t>THANK YOU</a:t>
            </a:r>
          </a:p>
        </p:txBody>
      </p:sp>
    </p:spTree>
    <p:extLst>
      <p:ext uri="{BB962C8B-B14F-4D97-AF65-F5344CB8AC3E}">
        <p14:creationId xmlns:p14="http://schemas.microsoft.com/office/powerpoint/2010/main" val="2735540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71af3243-3dd4-4a8d-8c0d-dd76da1f02a5"/>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{AB58E389-3B68-4C7E-BA77-661E13CB91A2}tf33552983_win32</Template>
  <TotalTime>187</TotalTime>
  <Words>1069</Words>
  <Application>Microsoft Office PowerPoint</Application>
  <PresentationFormat>Widescreen</PresentationFormat>
  <Paragraphs>66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DividendVTI</vt:lpstr>
      <vt:lpstr>[lte] long Term evolution</vt:lpstr>
      <vt:lpstr>What is long term evolution ?</vt:lpstr>
      <vt:lpstr>Key features of lte</vt:lpstr>
      <vt:lpstr>PowerPoint Presentation</vt:lpstr>
      <vt:lpstr>Network element used in lte</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[lte] long Term evolution</dc:title>
  <dc:creator>sahil jinadra</dc:creator>
  <cp:lastModifiedBy>Unknown User</cp:lastModifiedBy>
  <cp:revision>29</cp:revision>
  <dcterms:created xsi:type="dcterms:W3CDTF">2024-03-13T10:14:52Z</dcterms:created>
  <dcterms:modified xsi:type="dcterms:W3CDTF">2024-03-19T03:49:43Z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