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414132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33D04-0F18-4660-BA93-9776280B7C1E}"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321669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1353655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7062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2742813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1009959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645744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1540615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295727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185120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308901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33D04-0F18-4660-BA93-9776280B7C1E}"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384645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33D04-0F18-4660-BA93-9776280B7C1E}"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243873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251427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226583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433D04-0F18-4660-BA93-9776280B7C1E}" type="datetimeFigureOut">
              <a:rPr lang="en-IN" smtClean="0"/>
              <a:t>20-02-2021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381290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33D04-0F18-4660-BA93-9776280B7C1E}"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0B515A-CA48-4696-8BFF-C931B56A207A}" type="slidenum">
              <a:rPr lang="en-IN" smtClean="0"/>
              <a:t>‹#›</a:t>
            </a:fld>
            <a:endParaRPr lang="en-IN"/>
          </a:p>
        </p:txBody>
      </p:sp>
    </p:spTree>
    <p:extLst>
      <p:ext uri="{BB962C8B-B14F-4D97-AF65-F5344CB8AC3E}">
        <p14:creationId xmlns:p14="http://schemas.microsoft.com/office/powerpoint/2010/main" val="88190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433D04-0F18-4660-BA93-9776280B7C1E}" type="datetimeFigureOut">
              <a:rPr lang="en-IN" smtClean="0"/>
              <a:t>20-02-2021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0B515A-CA48-4696-8BFF-C931B56A207A}" type="slidenum">
              <a:rPr lang="en-IN" smtClean="0"/>
              <a:t>‹#›</a:t>
            </a:fld>
            <a:endParaRPr lang="en-IN"/>
          </a:p>
        </p:txBody>
      </p:sp>
    </p:spTree>
    <p:extLst>
      <p:ext uri="{BB962C8B-B14F-4D97-AF65-F5344CB8AC3E}">
        <p14:creationId xmlns:p14="http://schemas.microsoft.com/office/powerpoint/2010/main" val="12493951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E9C4F-892E-4088-A6B5-E9EC43245A0A}"/>
              </a:ext>
            </a:extLst>
          </p:cNvPr>
          <p:cNvSpPr>
            <a:spLocks noGrp="1"/>
          </p:cNvSpPr>
          <p:nvPr>
            <p:ph type="subTitle" idx="1"/>
          </p:nvPr>
        </p:nvSpPr>
        <p:spPr>
          <a:xfrm>
            <a:off x="1683171" y="2516793"/>
            <a:ext cx="8825658" cy="861420"/>
          </a:xfrm>
        </p:spPr>
        <p:txBody>
          <a:bodyPr>
            <a:normAutofit/>
          </a:bodyPr>
          <a:lstStyle/>
          <a:p>
            <a:pPr algn="ctr"/>
            <a:r>
              <a:rPr lang="en-IN" sz="4000" dirty="0">
                <a:solidFill>
                  <a:schemeClr val="tx1"/>
                </a:solidFill>
                <a:latin typeface="Calibri" panose="020F0502020204030204" pitchFamily="34" charset="0"/>
                <a:cs typeface="Calibri" panose="020F0502020204030204" pitchFamily="34" charset="0"/>
              </a:rPr>
              <a:t>MICRO CREDIT PROJECT</a:t>
            </a:r>
          </a:p>
        </p:txBody>
      </p:sp>
      <p:pic>
        <p:nvPicPr>
          <p:cNvPr id="4" name="Picture 3">
            <a:extLst>
              <a:ext uri="{FF2B5EF4-FFF2-40B4-BE49-F238E27FC236}">
                <a16:creationId xmlns:a16="http://schemas.microsoft.com/office/drawing/2014/main" id="{7DC236E0-C32B-475A-B251-B971B8E493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53827" y="-537748"/>
            <a:ext cx="4284346" cy="3915961"/>
          </a:xfrm>
          <a:prstGeom prst="rect">
            <a:avLst/>
          </a:prstGeom>
          <a:noFill/>
          <a:ln>
            <a:noFill/>
          </a:ln>
        </p:spPr>
      </p:pic>
      <p:sp>
        <p:nvSpPr>
          <p:cNvPr id="5" name="TextBox 4">
            <a:extLst>
              <a:ext uri="{FF2B5EF4-FFF2-40B4-BE49-F238E27FC236}">
                <a16:creationId xmlns:a16="http://schemas.microsoft.com/office/drawing/2014/main" id="{6CA19ACC-BCA7-4866-A851-A87C021D7E64}"/>
              </a:ext>
            </a:extLst>
          </p:cNvPr>
          <p:cNvSpPr txBox="1"/>
          <p:nvPr/>
        </p:nvSpPr>
        <p:spPr>
          <a:xfrm>
            <a:off x="3108664" y="4065972"/>
            <a:ext cx="5974672" cy="1496564"/>
          </a:xfrm>
          <a:prstGeom prst="rect">
            <a:avLst/>
          </a:prstGeom>
          <a:noFill/>
        </p:spPr>
        <p:txBody>
          <a:bodyPr wrap="square" rtlCol="0">
            <a:spAutoFit/>
          </a:bodyPr>
          <a:lstStyle/>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ct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SAHIL SHAH</a:t>
            </a:r>
          </a:p>
          <a:p>
            <a:endParaRPr lang="en-IN" dirty="0"/>
          </a:p>
        </p:txBody>
      </p:sp>
    </p:spTree>
    <p:extLst>
      <p:ext uri="{BB962C8B-B14F-4D97-AF65-F5344CB8AC3E}">
        <p14:creationId xmlns:p14="http://schemas.microsoft.com/office/powerpoint/2010/main" val="111166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714128C-4698-42E1-86B8-1E843499C37D}"/>
              </a:ext>
            </a:extLst>
          </p:cNvPr>
          <p:cNvSpPr txBox="1">
            <a:spLocks/>
          </p:cNvSpPr>
          <p:nvPr/>
        </p:nvSpPr>
        <p:spPr>
          <a:xfrm>
            <a:off x="152400" y="118872"/>
            <a:ext cx="12192000" cy="6629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Random forest</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The greater number of trees in the forest leads to higher accuracy and prevents the problem of overfitting.</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After fitting the model, the AUC was 0.88.</a:t>
            </a:r>
          </a:p>
        </p:txBody>
      </p:sp>
    </p:spTree>
    <p:extLst>
      <p:ext uri="{BB962C8B-B14F-4D97-AF65-F5344CB8AC3E}">
        <p14:creationId xmlns:p14="http://schemas.microsoft.com/office/powerpoint/2010/main" val="283317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37499A5-EE5E-4435-A12E-D3C231A3F9E5}"/>
              </a:ext>
            </a:extLst>
          </p:cNvPr>
          <p:cNvSpPr txBox="1">
            <a:spLocks/>
          </p:cNvSpPr>
          <p:nvPr/>
        </p:nvSpPr>
        <p:spPr>
          <a:xfrm>
            <a:off x="152400" y="118872"/>
            <a:ext cx="12192000" cy="6629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Gradient Boost Classifier</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Gradient boosting is a machine learning technique for regression and classification problems, which produces a prediction model in the form of an ensemble of weak prediction models, typically decision trees. When a decision tree is the weak learner, the resulting algorithm is called gradient boosted trees, which usually outperforms random forest. It builds the model in a stage-wise fashion like other boosting methods do, and it generalizes them by allowing optimization of an arbitrary differentiable loss function.</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After fitting the model, the AUC was 0.86.</a:t>
            </a:r>
          </a:p>
        </p:txBody>
      </p:sp>
    </p:spTree>
    <p:extLst>
      <p:ext uri="{BB962C8B-B14F-4D97-AF65-F5344CB8AC3E}">
        <p14:creationId xmlns:p14="http://schemas.microsoft.com/office/powerpoint/2010/main" val="269302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A71DC1-707D-45ED-87A6-6042C7BF85C4}"/>
              </a:ext>
            </a:extLst>
          </p:cNvPr>
          <p:cNvSpPr>
            <a:spLocks noGrp="1"/>
          </p:cNvSpPr>
          <p:nvPr>
            <p:ph type="title"/>
          </p:nvPr>
        </p:nvSpPr>
        <p:spPr>
          <a:xfrm>
            <a:off x="0" y="452438"/>
            <a:ext cx="12191999" cy="1400175"/>
          </a:xfrm>
        </p:spPr>
        <p:txBody>
          <a:bodyPr/>
          <a:lstStyle/>
          <a:p>
            <a:pPr algn="ctr"/>
            <a:r>
              <a:rPr lang="en-IN" dirty="0">
                <a:latin typeface="Calibri" panose="020F0502020204030204" pitchFamily="34" charset="0"/>
                <a:cs typeface="Calibri" panose="020F0502020204030204" pitchFamily="34" charset="0"/>
              </a:rPr>
              <a:t>CONCLUSION</a:t>
            </a:r>
            <a:endParaRPr lang="en-IN" dirty="0"/>
          </a:p>
        </p:txBody>
      </p:sp>
      <p:sp>
        <p:nvSpPr>
          <p:cNvPr id="5" name="Content Placeholder 2">
            <a:extLst>
              <a:ext uri="{FF2B5EF4-FFF2-40B4-BE49-F238E27FC236}">
                <a16:creationId xmlns:a16="http://schemas.microsoft.com/office/drawing/2014/main" id="{484AC075-FBF9-4800-BCF2-589663465294}"/>
              </a:ext>
            </a:extLst>
          </p:cNvPr>
          <p:cNvSpPr txBox="1">
            <a:spLocks/>
          </p:cNvSpPr>
          <p:nvPr/>
        </p:nvSpPr>
        <p:spPr>
          <a:xfrm>
            <a:off x="152400" y="1446496"/>
            <a:ext cx="12192000" cy="4827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Random Forest performs the best with accuracy of 0.88 as compared to all other models. The curve for the same is tending towards the ideal shape. Hence Random Forest is the best fit for the problem.</a:t>
            </a:r>
          </a:p>
        </p:txBody>
      </p:sp>
    </p:spTree>
    <p:extLst>
      <p:ext uri="{BB962C8B-B14F-4D97-AF65-F5344CB8AC3E}">
        <p14:creationId xmlns:p14="http://schemas.microsoft.com/office/powerpoint/2010/main" val="48133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A1DE-E686-4E27-9530-CBBFFD73E749}"/>
              </a:ext>
            </a:extLst>
          </p:cNvPr>
          <p:cNvSpPr>
            <a:spLocks noGrp="1"/>
          </p:cNvSpPr>
          <p:nvPr>
            <p:ph type="title"/>
          </p:nvPr>
        </p:nvSpPr>
        <p:spPr>
          <a:xfrm>
            <a:off x="0" y="452718"/>
            <a:ext cx="12191999" cy="1400530"/>
          </a:xfrm>
        </p:spPr>
        <p:txBody>
          <a:bodyPr/>
          <a:lstStyle/>
          <a:p>
            <a:pPr algn="ctr"/>
            <a:r>
              <a:rPr lang="en-IN" dirty="0">
                <a:latin typeface="Calibri" panose="020F0502020204030204" pitchFamily="34" charset="0"/>
                <a:cs typeface="Calibri" panose="020F0502020204030204" pitchFamily="34" charset="0"/>
              </a:rPr>
              <a:t>PROBLEM</a:t>
            </a:r>
            <a:r>
              <a:rPr lang="en-IN" dirty="0"/>
              <a:t> STATMENT</a:t>
            </a:r>
          </a:p>
        </p:txBody>
      </p:sp>
      <p:sp>
        <p:nvSpPr>
          <p:cNvPr id="3" name="Content Placeholder 2">
            <a:extLst>
              <a:ext uri="{FF2B5EF4-FFF2-40B4-BE49-F238E27FC236}">
                <a16:creationId xmlns:a16="http://schemas.microsoft.com/office/drawing/2014/main" id="{41A550AB-60D6-423E-AD68-866F2A5A4B50}"/>
              </a:ext>
            </a:extLst>
          </p:cNvPr>
          <p:cNvSpPr>
            <a:spLocks noGrp="1"/>
          </p:cNvSpPr>
          <p:nvPr>
            <p:ph idx="1"/>
          </p:nvPr>
        </p:nvSpPr>
        <p:spPr>
          <a:xfrm>
            <a:off x="0" y="1420428"/>
            <a:ext cx="12192000" cy="4827972"/>
          </a:xfrm>
        </p:spPr>
        <p:txBody>
          <a:bodyPr>
            <a:normAutofit lnSpcReduction="10000"/>
          </a:bodyPr>
          <a:lstStyle/>
          <a:p>
            <a:pPr marL="0" indent="0" algn="just">
              <a:lnSpc>
                <a:spcPct val="107000"/>
              </a:lnSpc>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0" indent="0" algn="just">
              <a:lnSpc>
                <a:spcPct val="107000"/>
              </a:lnSpc>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MFI is providing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indent="0" algn="just">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36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5E0237-F02D-4388-B9AD-50DE2BD64FD0}"/>
              </a:ext>
            </a:extLst>
          </p:cNvPr>
          <p:cNvSpPr>
            <a:spLocks noGrp="1"/>
          </p:cNvSpPr>
          <p:nvPr>
            <p:ph type="title"/>
          </p:nvPr>
        </p:nvSpPr>
        <p:spPr>
          <a:xfrm>
            <a:off x="0" y="452438"/>
            <a:ext cx="12192000" cy="1400175"/>
          </a:xfrm>
        </p:spPr>
        <p:txBody>
          <a:bodyPr/>
          <a:lstStyle/>
          <a:p>
            <a:pPr algn="ctr"/>
            <a:r>
              <a:rPr lang="en-IN" dirty="0">
                <a:latin typeface="Calibri" panose="020F0502020204030204" pitchFamily="34" charset="0"/>
                <a:cs typeface="Calibri" panose="020F0502020204030204" pitchFamily="34" charset="0"/>
              </a:rPr>
              <a:t>SCOPE OF PROJECT</a:t>
            </a:r>
            <a:endParaRPr lang="en-IN" dirty="0"/>
          </a:p>
        </p:txBody>
      </p:sp>
      <p:sp>
        <p:nvSpPr>
          <p:cNvPr id="5" name="Content Placeholder 2">
            <a:extLst>
              <a:ext uri="{FF2B5EF4-FFF2-40B4-BE49-F238E27FC236}">
                <a16:creationId xmlns:a16="http://schemas.microsoft.com/office/drawing/2014/main" id="{27CA0D61-324B-4666-926F-739AD1E61710}"/>
              </a:ext>
            </a:extLst>
          </p:cNvPr>
          <p:cNvSpPr txBox="1">
            <a:spLocks/>
          </p:cNvSpPr>
          <p:nvPr/>
        </p:nvSpPr>
        <p:spPr>
          <a:xfrm>
            <a:off x="0" y="1294096"/>
            <a:ext cx="12192000" cy="4827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Earlier it was very difficult to predict the defaulters, because many times a perfect candidate would display unpredictable financial and repayment behavior after being approved for loan. For the same purpose candidates’ income, past debt and repayment behavior are important parameters.</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Before advancement of Data Science, loan lending companies used to risk a high rate of defaulting. By applying this Machine Learning model, it will be easier for microfinance institutions (MFI) to predict the loan defaulters, and might not face losses regarding the issue.</a:t>
            </a:r>
          </a:p>
        </p:txBody>
      </p:sp>
    </p:spTree>
    <p:extLst>
      <p:ext uri="{BB962C8B-B14F-4D97-AF65-F5344CB8AC3E}">
        <p14:creationId xmlns:p14="http://schemas.microsoft.com/office/powerpoint/2010/main" val="146977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4783B0-2AA1-44C4-BA88-147F65C4ECC3}"/>
              </a:ext>
            </a:extLst>
          </p:cNvPr>
          <p:cNvSpPr>
            <a:spLocks noGrp="1"/>
          </p:cNvSpPr>
          <p:nvPr>
            <p:ph type="title"/>
          </p:nvPr>
        </p:nvSpPr>
        <p:spPr>
          <a:xfrm>
            <a:off x="0" y="452438"/>
            <a:ext cx="12191999" cy="1400175"/>
          </a:xfrm>
        </p:spPr>
        <p:txBody>
          <a:bodyPr/>
          <a:lstStyle/>
          <a:p>
            <a:pPr algn="ctr"/>
            <a:r>
              <a:rPr lang="en-IN" dirty="0">
                <a:latin typeface="Calibri" panose="020F0502020204030204" pitchFamily="34" charset="0"/>
                <a:cs typeface="Calibri" panose="020F0502020204030204" pitchFamily="34" charset="0"/>
              </a:rPr>
              <a:t>METHODOLOGY</a:t>
            </a:r>
            <a:endParaRPr lang="en-IN" dirty="0"/>
          </a:p>
        </p:txBody>
      </p:sp>
      <p:sp>
        <p:nvSpPr>
          <p:cNvPr id="6" name="Content Placeholder 2">
            <a:extLst>
              <a:ext uri="{FF2B5EF4-FFF2-40B4-BE49-F238E27FC236}">
                <a16:creationId xmlns:a16="http://schemas.microsoft.com/office/drawing/2014/main" id="{54D0C9E4-4D74-4680-8FDE-C4BD55EAE74B}"/>
              </a:ext>
            </a:extLst>
          </p:cNvPr>
          <p:cNvSpPr txBox="1">
            <a:spLocks/>
          </p:cNvSpPr>
          <p:nvPr/>
        </p:nvSpPr>
        <p:spPr>
          <a:xfrm>
            <a:off x="0" y="1294096"/>
            <a:ext cx="12192000" cy="4827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948D80DE-B63F-4182-A9DA-EFD5F0170620}"/>
              </a:ext>
            </a:extLst>
          </p:cNvPr>
          <p:cNvSpPr txBox="1">
            <a:spLocks/>
          </p:cNvSpPr>
          <p:nvPr/>
        </p:nvSpPr>
        <p:spPr>
          <a:xfrm>
            <a:off x="152400" y="1446496"/>
            <a:ext cx="12192000" cy="4827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Data Exploration and Cleaning</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On data exploration, I found that the dataset was imbalanced for the target feature (87.5% for Non-defaulters and 12.5% for Defaulters). Also, I found that the data had some very unrealistic values such as 999860 days which is not possible. Also, there were negative values for variables which must not have one (example: frequency, amount of recharge </a:t>
            </a:r>
            <a:r>
              <a:rPr lang="en-US" sz="2400" dirty="0" err="1">
                <a:latin typeface="Calibri" panose="020F0502020204030204" pitchFamily="34" charset="0"/>
                <a:ea typeface="Calibri" panose="020F0502020204030204" pitchFamily="34" charset="0"/>
                <a:cs typeface="Times New Roman" panose="02020603050405020304" pitchFamily="18" charset="0"/>
              </a:rPr>
              <a:t>etc</a:t>
            </a:r>
            <a:r>
              <a:rPr lang="en-US" sz="2400" dirty="0">
                <a:latin typeface="Calibri" panose="020F0502020204030204" pitchFamily="34" charset="0"/>
                <a:ea typeface="Calibri" panose="020F0502020204030204" pitchFamily="34" charset="0"/>
                <a:cs typeface="Times New Roman" panose="02020603050405020304" pitchFamily="18" charset="0"/>
              </a:rPr>
              <a:t>). All these unrealistic values were dropped which caused a data loss of 8% only. </a:t>
            </a:r>
          </a:p>
        </p:txBody>
      </p:sp>
    </p:spTree>
    <p:extLst>
      <p:ext uri="{BB962C8B-B14F-4D97-AF65-F5344CB8AC3E}">
        <p14:creationId xmlns:p14="http://schemas.microsoft.com/office/powerpoint/2010/main" val="347825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0CB0090-060B-4986-973E-2131BE2A3CEF}"/>
              </a:ext>
            </a:extLst>
          </p:cNvPr>
          <p:cNvSpPr txBox="1">
            <a:spLocks/>
          </p:cNvSpPr>
          <p:nvPr/>
        </p:nvSpPr>
        <p:spPr>
          <a:xfrm>
            <a:off x="152400" y="118872"/>
            <a:ext cx="12192000" cy="6629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Feature Selection</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Since there were 36 features, many of which I suspected were redundant because of the data duplication. It was imperative to select only most significant of them to make ML models more efficient and cost effective. The method used was 'Univariate Selection' using chi-square test. I selected top 20 features which were highly significant.</a:t>
            </a:r>
          </a:p>
          <a:p>
            <a:pPr marL="0" indent="0">
              <a:lnSpc>
                <a:spcPct val="107000"/>
              </a:lnSpc>
              <a:spcAft>
                <a:spcPts val="800"/>
              </a:spcAft>
              <a:buFont typeface="Wingdings 3" charset="2"/>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Data Visualization</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On visualizing data, there were two important insights I gathered. </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a. Imbalance of data</a:t>
            </a:r>
          </a:p>
          <a:p>
            <a:pPr marL="0" indent="0">
              <a:lnSpc>
                <a:spcPct val="107000"/>
              </a:lnSpc>
              <a:spcAft>
                <a:spcPts val="800"/>
              </a:spcAft>
              <a:buNone/>
            </a:pPr>
            <a:r>
              <a:rPr lang="en-US" sz="2400" dirty="0">
                <a:latin typeface="Calibri" panose="020F0502020204030204" pitchFamily="34" charset="0"/>
                <a:ea typeface="Calibri" panose="020F0502020204030204" pitchFamily="34" charset="0"/>
                <a:cs typeface="Times New Roman" panose="02020603050405020304" pitchFamily="18" charset="0"/>
              </a:rPr>
              <a:t>b. Distribution was not normal</a:t>
            </a:r>
          </a:p>
        </p:txBody>
      </p:sp>
    </p:spTree>
    <p:extLst>
      <p:ext uri="{BB962C8B-B14F-4D97-AF65-F5344CB8AC3E}">
        <p14:creationId xmlns:p14="http://schemas.microsoft.com/office/powerpoint/2010/main" val="314482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4AA67E7-BE9F-4B77-B873-9A0DA01EAD44}"/>
              </a:ext>
            </a:extLst>
          </p:cNvPr>
          <p:cNvSpPr txBox="1">
            <a:spLocks/>
          </p:cNvSpPr>
          <p:nvPr/>
        </p:nvSpPr>
        <p:spPr>
          <a:xfrm>
            <a:off x="152400" y="118872"/>
            <a:ext cx="12192000" cy="6629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Data Normalization</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Since the data was not normal, I normalized all the features except the target variable which was dichotomous (Values '1' and '0').</a:t>
            </a:r>
          </a:p>
          <a:p>
            <a:pPr marL="0" indent="0">
              <a:lnSpc>
                <a:spcPct val="107000"/>
              </a:lnSpc>
              <a:spcAft>
                <a:spcPts val="800"/>
              </a:spcAft>
              <a:buFont typeface="Wingdings 3" charset="2"/>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Oversampling of Minority class</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Since the data was expensive, I did not want to lose out on data by </a:t>
            </a:r>
            <a:r>
              <a:rPr lang="en-US" sz="2400" dirty="0" err="1">
                <a:latin typeface="Calibri" panose="020F0502020204030204" pitchFamily="34" charset="0"/>
                <a:ea typeface="Calibri" panose="020F0502020204030204" pitchFamily="34" charset="0"/>
                <a:cs typeface="Times New Roman" panose="02020603050405020304" pitchFamily="18" charset="0"/>
              </a:rPr>
              <a:t>undersampling</a:t>
            </a:r>
            <a:r>
              <a:rPr lang="en-US" sz="2400" dirty="0">
                <a:latin typeface="Calibri" panose="020F0502020204030204" pitchFamily="34" charset="0"/>
                <a:ea typeface="Calibri" panose="020F0502020204030204" pitchFamily="34" charset="0"/>
                <a:cs typeface="Times New Roman" panose="02020603050405020304" pitchFamily="18" charset="0"/>
              </a:rPr>
              <a:t> the majority class. Instead, I decided to oversample the minority class using SMOTE. After that I have built 5 different models.</a:t>
            </a:r>
          </a:p>
        </p:txBody>
      </p:sp>
    </p:spTree>
    <p:extLst>
      <p:ext uri="{BB962C8B-B14F-4D97-AF65-F5344CB8AC3E}">
        <p14:creationId xmlns:p14="http://schemas.microsoft.com/office/powerpoint/2010/main" val="65535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79B3D4-C0E0-4FEF-8FC5-6E42222BA1A2}"/>
              </a:ext>
            </a:extLst>
          </p:cNvPr>
          <p:cNvSpPr>
            <a:spLocks noGrp="1"/>
          </p:cNvSpPr>
          <p:nvPr>
            <p:ph type="title"/>
          </p:nvPr>
        </p:nvSpPr>
        <p:spPr>
          <a:xfrm>
            <a:off x="0" y="452438"/>
            <a:ext cx="12191999" cy="1400175"/>
          </a:xfrm>
        </p:spPr>
        <p:txBody>
          <a:bodyPr/>
          <a:lstStyle/>
          <a:p>
            <a:pPr algn="ctr"/>
            <a:r>
              <a:rPr lang="en-IN" dirty="0">
                <a:latin typeface="Calibri" panose="020F0502020204030204" pitchFamily="34" charset="0"/>
                <a:cs typeface="Calibri" panose="020F0502020204030204" pitchFamily="34" charset="0"/>
              </a:rPr>
              <a:t>BUILDING MACHINE LEARNING MODELS</a:t>
            </a:r>
            <a:endParaRPr lang="en-IN" dirty="0"/>
          </a:p>
        </p:txBody>
      </p:sp>
      <p:sp>
        <p:nvSpPr>
          <p:cNvPr id="5" name="Content Placeholder 2">
            <a:extLst>
              <a:ext uri="{FF2B5EF4-FFF2-40B4-BE49-F238E27FC236}">
                <a16:creationId xmlns:a16="http://schemas.microsoft.com/office/drawing/2014/main" id="{440DEC89-A7EB-45E7-AA4B-2C256522F16C}"/>
              </a:ext>
            </a:extLst>
          </p:cNvPr>
          <p:cNvSpPr txBox="1">
            <a:spLocks/>
          </p:cNvSpPr>
          <p:nvPr/>
        </p:nvSpPr>
        <p:spPr>
          <a:xfrm>
            <a:off x="152400" y="1446496"/>
            <a:ext cx="12192000" cy="48279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Logistic Regression</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Logistic Regression is a Machine Learning algorithm which is used for the classification problems, it is a predictive analysis algorithm and based on the concept of probability. We can call a Logistic Regression a Linear Regression model, but the Logistic Regression uses a more complex cost function, this cost function can be defined as the ‘Sigmoid function’ or also known as the ‘logistic function’ instead of a linear function. The hypothesis of logistic regression tends it to limit the cost function between 0 and 1. Therefore linear functions fail to represent it as it can have a value greater than 1 or less than 0 which is not possible as per the hypothesis of logistic regression.</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After fitting the model, the AUC was 0.83.</a:t>
            </a:r>
          </a:p>
        </p:txBody>
      </p:sp>
    </p:spTree>
    <p:extLst>
      <p:ext uri="{BB962C8B-B14F-4D97-AF65-F5344CB8AC3E}">
        <p14:creationId xmlns:p14="http://schemas.microsoft.com/office/powerpoint/2010/main" val="238010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16AE76A-003B-4EEA-B374-48158252569A}"/>
              </a:ext>
            </a:extLst>
          </p:cNvPr>
          <p:cNvSpPr txBox="1">
            <a:spLocks/>
          </p:cNvSpPr>
          <p:nvPr/>
        </p:nvSpPr>
        <p:spPr>
          <a:xfrm>
            <a:off x="152400" y="118872"/>
            <a:ext cx="12192000" cy="6629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Linear SVM</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Support Vector Machine (SVM) is a supervised machine learning algorithm capable of performing classification, regression and even outlier detection. The linear SVM classifier works by drawing a straight line between two classes. All the data points that fall on one side of the line will be labeled as one class and all the points that fall on the other side will be labeled as the second. Sounds simple enough, but there’s an infinite number of lines to choose from. How do we know which line will do the best job of classifying the data? This is where the LSVM algorithm comes in to play. The LSVM algorithm will select a line that not only separates the two classes but stays as far away from the closest samples as possible. In fact, the “support vector” in “support vector machine” refers to two position vectors drawn from the origin to the points which dictate the decision boundary.</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After fitting the model, the AUC was 0.82.</a:t>
            </a:r>
          </a:p>
        </p:txBody>
      </p:sp>
    </p:spTree>
    <p:extLst>
      <p:ext uri="{BB962C8B-B14F-4D97-AF65-F5344CB8AC3E}">
        <p14:creationId xmlns:p14="http://schemas.microsoft.com/office/powerpoint/2010/main" val="264975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208E268-A18A-4ADA-90FD-B837C7F1F002}"/>
              </a:ext>
            </a:extLst>
          </p:cNvPr>
          <p:cNvSpPr txBox="1">
            <a:spLocks/>
          </p:cNvSpPr>
          <p:nvPr/>
        </p:nvSpPr>
        <p:spPr>
          <a:xfrm>
            <a:off x="152400" y="118872"/>
            <a:ext cx="12192000" cy="6629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	Decision Tree</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Decision tree is one of the predictive modelling approaches used in statistics, data mining and machine learning. A decision tree is a branched flowchart showing multiple pathways for potential decisions and outcomes. The tree starts with what is called a decision node, which signifies that a decision must be made. From the decision node, a branch is created for each of the alternative choices under consideration. </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Decision trees are constructed via an algorithmic approach that identifies ways to split a data set based on different conditions. It is one of the most widely used and practical methods for supervised learning. Decision Trees are a non-parametric supervised learning method used for both classification and regression tasks.</a:t>
            </a:r>
          </a:p>
          <a:p>
            <a:pPr marL="0" indent="0">
              <a:lnSpc>
                <a:spcPct val="107000"/>
              </a:lnSpc>
              <a:spcAft>
                <a:spcPts val="800"/>
              </a:spcAft>
              <a:buFont typeface="Wingdings 3" charset="2"/>
              <a:buNone/>
            </a:pPr>
            <a:r>
              <a:rPr lang="en-US" sz="2400" dirty="0">
                <a:latin typeface="Calibri" panose="020F0502020204030204" pitchFamily="34" charset="0"/>
                <a:ea typeface="Calibri" panose="020F0502020204030204" pitchFamily="34" charset="0"/>
                <a:cs typeface="Times New Roman" panose="02020603050405020304" pitchFamily="18" charset="0"/>
              </a:rPr>
              <a:t>After fitting the model, the AUC was 0.71.</a:t>
            </a:r>
          </a:p>
        </p:txBody>
      </p:sp>
    </p:spTree>
    <p:extLst>
      <p:ext uri="{BB962C8B-B14F-4D97-AF65-F5344CB8AC3E}">
        <p14:creationId xmlns:p14="http://schemas.microsoft.com/office/powerpoint/2010/main" val="251050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1335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PowerPoint Presentation</vt:lpstr>
      <vt:lpstr>PROBLEM STATMENT</vt:lpstr>
      <vt:lpstr>SCOPE OF PROJECT</vt:lpstr>
      <vt:lpstr>METHODOLOGY</vt:lpstr>
      <vt:lpstr>PowerPoint Presentation</vt:lpstr>
      <vt:lpstr>PowerPoint Presentation</vt:lpstr>
      <vt:lpstr>BUILDING MACHINE LEARNING MODELS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Shah</dc:creator>
  <cp:lastModifiedBy>Sahil Shah</cp:lastModifiedBy>
  <cp:revision>3</cp:revision>
  <dcterms:created xsi:type="dcterms:W3CDTF">2021-02-20T17:45:27Z</dcterms:created>
  <dcterms:modified xsi:type="dcterms:W3CDTF">2021-02-20T18:10:46Z</dcterms:modified>
</cp:coreProperties>
</file>