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66" r:id="rId2"/>
    <p:sldId id="259" r:id="rId3"/>
    <p:sldId id="258" r:id="rId4"/>
    <p:sldId id="262" r:id="rId5"/>
    <p:sldId id="267" r:id="rId6"/>
    <p:sldId id="265" r:id="rId7"/>
    <p:sldId id="269" r:id="rId8"/>
    <p:sldId id="264" r:id="rId9"/>
    <p:sldId id="268" r:id="rId10"/>
    <p:sldId id="270" r:id="rId11"/>
    <p:sldId id="271" r:id="rId12"/>
  </p:sldIdLst>
  <p:sldSz cx="9144000" cy="5143500" type="screen16x9"/>
  <p:notesSz cx="6858000" cy="9144000"/>
  <p:embeddedFontLst>
    <p:embeddedFont>
      <p:font typeface="Alfa Slab One" panose="020B0604020202020204" charset="0"/>
      <p:regular r:id="rId14"/>
    </p:embeddedFont>
    <p:embeddedFont>
      <p:font typeface="Calibri" panose="020F0502020204030204" pitchFamily="34" charset="0"/>
      <p:regular r:id="rId15"/>
      <p:bold r:id="rId16"/>
      <p:italic r:id="rId17"/>
      <p:boldItalic r:id="rId18"/>
    </p:embeddedFont>
    <p:embeddedFont>
      <p:font typeface="Proxima Nova"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66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6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74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26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0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80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143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3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data.mendeley.com/datasets/8gx2fvg2k6/5"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Statement of Project Objectives</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41218"/>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To analyze Supply Chain logistics data and make a classification model to predict late deliveries and fraudulent transactions based on the features provided in the dataset</a:t>
            </a:r>
            <a:endParaRPr lang="en-IN" sz="1600" b="1" dirty="0">
              <a:solidFill>
                <a:schemeClr val="lt1"/>
              </a:solidFill>
              <a:latin typeface="Calibri" panose="020F0502020204030204" pitchFamily="34" charset="0"/>
              <a:ea typeface="Roboto"/>
              <a:cs typeface="Calibri" panose="020F0502020204030204" pitchFamily="34" charset="0"/>
              <a:sym typeface="Roboto"/>
            </a:endParaRPr>
          </a:p>
          <a:p>
            <a:pPr marL="171450" lvl="0" indent="-171450" algn="just">
              <a:lnSpc>
                <a:spcPct val="150000"/>
              </a:lnSpc>
              <a:buClr>
                <a:schemeClr val="lt1"/>
              </a:buClr>
              <a:buSzPts val="1200"/>
              <a:buFont typeface="Arial" panose="020B0604020202020204" pitchFamily="34" charset="0"/>
              <a:buChar char="•"/>
            </a:pPr>
            <a:endParaRPr lang="en-IN" sz="1600" b="1" dirty="0">
              <a:solidFill>
                <a:schemeClr val="lt1"/>
              </a:solidFill>
              <a:latin typeface="Calibri" panose="020F0502020204030204" pitchFamily="34" charset="0"/>
              <a:ea typeface="Roboto"/>
              <a:cs typeface="Calibri" panose="020F0502020204030204" pitchFamily="34" charset="0"/>
              <a:sym typeface="Roboto"/>
            </a:endParaRPr>
          </a:p>
        </p:txBody>
      </p:sp>
    </p:spTree>
    <p:extLst>
      <p:ext uri="{BB962C8B-B14F-4D97-AF65-F5344CB8AC3E}">
        <p14:creationId xmlns:p14="http://schemas.microsoft.com/office/powerpoint/2010/main" val="366053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lvl="0"/>
            <a:r>
              <a:rPr lang="en-US" sz="2000" dirty="0">
                <a:latin typeface="Calibri" panose="020F0502020204030204" pitchFamily="34" charset="0"/>
                <a:cs typeface="Calibri" panose="020F0502020204030204" pitchFamily="34" charset="0"/>
              </a:rPr>
              <a:t>Which region and what product is being suspected to the fraud the most?</a:t>
            </a:r>
            <a:endParaRPr sz="2000"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32819"/>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It can be observed that highest number of suspected fraud orders are from Western Europe which is approximately 17.4% of total orders followed by Central America with 15.5%.</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It is very surprising to see that cleats department is being suspected to fraud the most followed by Men's footwear in all the regions and also in Western Europe.</a:t>
            </a:r>
            <a:endParaRPr lang="en-IN" sz="1600" b="1" dirty="0">
              <a:solidFill>
                <a:schemeClr val="lt1"/>
              </a:solidFill>
              <a:latin typeface="Calibri" panose="020F0502020204030204" pitchFamily="34" charset="0"/>
              <a:ea typeface="Roboto"/>
              <a:cs typeface="Calibri" panose="020F0502020204030204" pitchFamily="34" charset="0"/>
              <a:sym typeface="Roboto"/>
            </a:endParaRPr>
          </a:p>
        </p:txBody>
      </p:sp>
      <p:pic>
        <p:nvPicPr>
          <p:cNvPr id="5" name="Picture 4">
            <a:extLst>
              <a:ext uri="{FF2B5EF4-FFF2-40B4-BE49-F238E27FC236}">
                <a16:creationId xmlns:a16="http://schemas.microsoft.com/office/drawing/2014/main" id="{E2A71C39-02B3-4D14-830C-CD397B4AE28D}"/>
              </a:ext>
            </a:extLst>
          </p:cNvPr>
          <p:cNvPicPr>
            <a:picLocks noChangeAspect="1"/>
          </p:cNvPicPr>
          <p:nvPr/>
        </p:nvPicPr>
        <p:blipFill>
          <a:blip r:embed="rId3"/>
          <a:stretch>
            <a:fillRect/>
          </a:stretch>
        </p:blipFill>
        <p:spPr>
          <a:xfrm>
            <a:off x="1" y="2736272"/>
            <a:ext cx="4245579" cy="2139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4ABC1D2-E118-448A-A5B5-579DBC509489}"/>
              </a:ext>
            </a:extLst>
          </p:cNvPr>
          <p:cNvPicPr>
            <a:picLocks noChangeAspect="1"/>
          </p:cNvPicPr>
          <p:nvPr/>
        </p:nvPicPr>
        <p:blipFill>
          <a:blip r:embed="rId4"/>
          <a:stretch>
            <a:fillRect/>
          </a:stretch>
        </p:blipFill>
        <p:spPr>
          <a:xfrm>
            <a:off x="4424870" y="2735864"/>
            <a:ext cx="4102600" cy="2139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760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Next Steps?</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41218"/>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Next steps will be to analyze the dataset more and research on the logistics domain</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To perform extensive EDA and feature engineering</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Build a Model to predict the late deliveries and fraudulent transactions</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Validate the model with real testing data</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Create a user friendly website and deploy the Model</a:t>
            </a:r>
          </a:p>
        </p:txBody>
      </p:sp>
    </p:spTree>
    <p:extLst>
      <p:ext uri="{BB962C8B-B14F-4D97-AF65-F5344CB8AC3E}">
        <p14:creationId xmlns:p14="http://schemas.microsoft.com/office/powerpoint/2010/main" val="391649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7671" y="21412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latin typeface="Calibri" panose="020F0502020204030204" pitchFamily="34" charset="0"/>
                <a:cs typeface="Calibri" panose="020F0502020204030204" pitchFamily="34" charset="0"/>
              </a:rPr>
              <a:t>Challenges in Logistics</a:t>
            </a:r>
            <a:endParaRPr dirty="0">
              <a:latin typeface="Calibri" panose="020F0502020204030204" pitchFamily="34" charset="0"/>
              <a:cs typeface="Calibri" panose="020F0502020204030204" pitchFamily="34" charset="0"/>
            </a:endParaRPr>
          </a:p>
        </p:txBody>
      </p:sp>
      <p:sp>
        <p:nvSpPr>
          <p:cNvPr id="90" name="Google Shape;90;p18"/>
          <p:cNvSpPr txBox="1"/>
          <p:nvPr/>
        </p:nvSpPr>
        <p:spPr>
          <a:xfrm>
            <a:off x="6039127" y="2199154"/>
            <a:ext cx="1723200" cy="1650186"/>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600" b="1" i="0" u="none" strike="noStrike" cap="none" dirty="0">
                <a:solidFill>
                  <a:schemeClr val="accent2"/>
                </a:solidFill>
                <a:latin typeface="Calibri" panose="020F0502020204030204" pitchFamily="34" charset="0"/>
                <a:ea typeface="Roboto"/>
                <a:cs typeface="Calibri" panose="020F0502020204030204" pitchFamily="34" charset="0"/>
                <a:sym typeface="Roboto"/>
              </a:rPr>
              <a:t>Problem #2</a:t>
            </a:r>
            <a:br>
              <a:rPr lang="en" sz="1600" b="1" i="0" u="none" strike="noStrike" cap="none" dirty="0">
                <a:solidFill>
                  <a:srgbClr val="7F7F7F"/>
                </a:solidFill>
                <a:latin typeface="Calibri" panose="020F0502020204030204" pitchFamily="34" charset="0"/>
                <a:ea typeface="Roboto"/>
                <a:cs typeface="Calibri" panose="020F0502020204030204" pitchFamily="34" charset="0"/>
                <a:sym typeface="Roboto"/>
              </a:rPr>
            </a:br>
            <a:r>
              <a:rPr lang="en-IN" sz="1600" b="1" i="0" u="none" strike="noStrike" cap="none" dirty="0">
                <a:solidFill>
                  <a:srgbClr val="7F7F7F"/>
                </a:solidFill>
                <a:latin typeface="Calibri" panose="020F0502020204030204" pitchFamily="34" charset="0"/>
                <a:ea typeface="Roboto"/>
                <a:cs typeface="Calibri" panose="020F0502020204030204" pitchFamily="34" charset="0"/>
                <a:sym typeface="Roboto"/>
              </a:rPr>
              <a:t>Why the some transactions are suspected as fraudulent</a:t>
            </a:r>
            <a:r>
              <a:rPr lang="en-IN" sz="1600" b="1" dirty="0">
                <a:solidFill>
                  <a:srgbClr val="7F7F7F"/>
                </a:solidFill>
                <a:latin typeface="Calibri" panose="020F0502020204030204" pitchFamily="34" charset="0"/>
                <a:ea typeface="Roboto"/>
                <a:cs typeface="Calibri" panose="020F0502020204030204" pitchFamily="34" charset="0"/>
                <a:sym typeface="Roboto"/>
              </a:rPr>
              <a:t>?</a:t>
            </a:r>
            <a:endParaRPr lang="en-IN" sz="1600" b="1" i="0" u="none" strike="noStrike" cap="none" dirty="0">
              <a:solidFill>
                <a:srgbClr val="7F7F7F"/>
              </a:solidFill>
              <a:latin typeface="Calibri" panose="020F0502020204030204" pitchFamily="34" charset="0"/>
              <a:ea typeface="Roboto"/>
              <a:cs typeface="Calibri" panose="020F0502020204030204" pitchFamily="34" charset="0"/>
              <a:sym typeface="Roboto"/>
            </a:endParaRPr>
          </a:p>
          <a:p>
            <a:pPr marL="0" marR="0" lvl="0" indent="0" algn="ctr" rtl="0">
              <a:lnSpc>
                <a:spcPct val="130000"/>
              </a:lnSpc>
              <a:spcBef>
                <a:spcPts val="0"/>
              </a:spcBef>
              <a:spcAft>
                <a:spcPts val="0"/>
              </a:spcAft>
              <a:buClr>
                <a:schemeClr val="accent2"/>
              </a:buClr>
              <a:buSzPts val="1400"/>
              <a:buFont typeface="Noto Sans Symbols"/>
              <a:buNone/>
            </a:pPr>
            <a:endParaRPr sz="1100" b="0" i="0" u="none" strike="noStrike" cap="none" dirty="0">
              <a:solidFill>
                <a:srgbClr val="7F7F7F"/>
              </a:solidFill>
              <a:latin typeface="Calibri" panose="020F0502020204030204" pitchFamily="34" charset="0"/>
              <a:ea typeface="Roboto"/>
              <a:cs typeface="Calibri" panose="020F0502020204030204" pitchFamily="34" charset="0"/>
              <a:sym typeface="Roboto"/>
            </a:endParaRPr>
          </a:p>
        </p:txBody>
      </p:sp>
      <p:sp>
        <p:nvSpPr>
          <p:cNvPr id="94" name="Google Shape;94;p18"/>
          <p:cNvSpPr/>
          <p:nvPr/>
        </p:nvSpPr>
        <p:spPr>
          <a:xfrm>
            <a:off x="6223327" y="709424"/>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1254395" y="2199153"/>
            <a:ext cx="1723200" cy="1650187"/>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600" b="1" u="none" dirty="0">
                <a:solidFill>
                  <a:schemeClr val="accent1"/>
                </a:solidFill>
                <a:latin typeface="Calibri" panose="020F0502020204030204" pitchFamily="34" charset="0"/>
                <a:ea typeface="Roboto"/>
                <a:cs typeface="Calibri" panose="020F0502020204030204" pitchFamily="34" charset="0"/>
                <a:sym typeface="Roboto"/>
              </a:rPr>
              <a:t>Problem #1</a:t>
            </a:r>
            <a:br>
              <a:rPr lang="en" sz="1600" b="1" u="none" dirty="0">
                <a:solidFill>
                  <a:srgbClr val="7F7F7F"/>
                </a:solidFill>
                <a:latin typeface="Calibri" panose="020F0502020204030204" pitchFamily="34" charset="0"/>
                <a:ea typeface="Roboto"/>
                <a:cs typeface="Calibri" panose="020F0502020204030204" pitchFamily="34" charset="0"/>
                <a:sym typeface="Roboto"/>
              </a:rPr>
            </a:br>
            <a:r>
              <a:rPr lang="en-IN" sz="1600" b="1" u="none" dirty="0">
                <a:solidFill>
                  <a:srgbClr val="7F7F7F"/>
                </a:solidFill>
                <a:latin typeface="Calibri" panose="020F0502020204030204" pitchFamily="34" charset="0"/>
                <a:ea typeface="Roboto"/>
                <a:cs typeface="Calibri" panose="020F0502020204030204" pitchFamily="34" charset="0"/>
                <a:sym typeface="Roboto"/>
              </a:rPr>
              <a:t>What are </a:t>
            </a:r>
            <a:r>
              <a:rPr lang="en-IN" sz="1600" b="1" dirty="0">
                <a:solidFill>
                  <a:srgbClr val="7F7F7F"/>
                </a:solidFill>
                <a:latin typeface="Calibri" panose="020F0502020204030204" pitchFamily="34" charset="0"/>
                <a:ea typeface="Roboto"/>
                <a:cs typeface="Calibri" panose="020F0502020204030204" pitchFamily="34" charset="0"/>
                <a:sym typeface="Roboto"/>
              </a:rPr>
              <a:t>the factors involved for </a:t>
            </a:r>
            <a:r>
              <a:rPr lang="en-IN" sz="1600" b="1" u="none" dirty="0">
                <a:solidFill>
                  <a:srgbClr val="7F7F7F"/>
                </a:solidFill>
                <a:latin typeface="Calibri" panose="020F0502020204030204" pitchFamily="34" charset="0"/>
                <a:ea typeface="Roboto"/>
                <a:cs typeface="Calibri" panose="020F0502020204030204" pitchFamily="34" charset="0"/>
                <a:sym typeface="Roboto"/>
              </a:rPr>
              <a:t>Orders to get Delivered Late?</a:t>
            </a:r>
            <a:endParaRPr sz="1100" b="0" u="none" dirty="0">
              <a:solidFill>
                <a:srgbClr val="7F7F7F"/>
              </a:solidFill>
              <a:latin typeface="Calibri" panose="020F0502020204030204" pitchFamily="34" charset="0"/>
              <a:ea typeface="Roboto"/>
              <a:cs typeface="Calibri" panose="020F0502020204030204" pitchFamily="34" charset="0"/>
              <a:sym typeface="Roboto"/>
            </a:endParaRPr>
          </a:p>
        </p:txBody>
      </p:sp>
      <p:sp>
        <p:nvSpPr>
          <p:cNvPr id="96" name="Google Shape;96;p18"/>
          <p:cNvSpPr/>
          <p:nvPr/>
        </p:nvSpPr>
        <p:spPr>
          <a:xfrm>
            <a:off x="1438595" y="709424"/>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775649" y="384266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98" name="Google Shape;98;p18"/>
          <p:cNvSpPr/>
          <p:nvPr/>
        </p:nvSpPr>
        <p:spPr>
          <a:xfrm>
            <a:off x="6560381"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387750" y="313740"/>
            <a:ext cx="8368500" cy="720842"/>
          </a:xfrm>
          <a:prstGeom prst="rect">
            <a:avLst/>
          </a:prstGeom>
          <a:noFill/>
          <a:ln>
            <a:noFill/>
          </a:ln>
        </p:spPr>
        <p:txBody>
          <a:bodyPr spcFirstLastPara="1" wrap="square" lIns="0" tIns="0" rIns="0" bIns="0" anchor="ctr" anchorCtr="0">
            <a:noAutofit/>
          </a:bodyPr>
          <a:lstStyle/>
          <a:p>
            <a:r>
              <a:rPr lang="en-IN" dirty="0">
                <a:latin typeface="Calibri" panose="020F0502020204030204" pitchFamily="34" charset="0"/>
                <a:cs typeface="Calibri" panose="020F0502020204030204" pitchFamily="34" charset="0"/>
              </a:rPr>
              <a:t>Pirates working on this</a:t>
            </a:r>
            <a:br>
              <a:rPr lang="en-IN"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UNH Intro to Data Science 6002.03 Group 8 - 2022 Fall</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(https://github.com/sahil095/DS_Group-8_Project) </a:t>
            </a:r>
            <a:br>
              <a:rPr lang="en-US"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78" name="Google Shape;78;p17"/>
          <p:cNvSpPr/>
          <p:nvPr/>
        </p:nvSpPr>
        <p:spPr>
          <a:xfrm>
            <a:off x="281007"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3133406" y="3254286"/>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6452520"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1" name="Google Shape;81;p17"/>
          <p:cNvSpPr/>
          <p:nvPr/>
        </p:nvSpPr>
        <p:spPr>
          <a:xfrm>
            <a:off x="477191" y="3488303"/>
            <a:ext cx="1704513" cy="934517"/>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accent1"/>
                </a:solidFill>
                <a:latin typeface="Calibri" panose="020F0502020204030204" pitchFamily="34" charset="0"/>
                <a:ea typeface="Roboto"/>
                <a:cs typeface="Calibri" panose="020F0502020204030204" pitchFamily="34" charset="0"/>
                <a:sym typeface="Roboto"/>
              </a:rPr>
              <a:t>Sahil Sehgal</a:t>
            </a:r>
            <a:br>
              <a:rPr lang="en" sz="1100" b="1" dirty="0">
                <a:solidFill>
                  <a:schemeClr val="accent1"/>
                </a:solidFill>
                <a:latin typeface="Calibri" panose="020F0502020204030204" pitchFamily="34" charset="0"/>
                <a:ea typeface="Roboto"/>
                <a:cs typeface="Calibri" panose="020F0502020204030204" pitchFamily="34" charset="0"/>
                <a:sym typeface="Roboto"/>
              </a:rPr>
            </a:br>
            <a:r>
              <a:rPr lang="en" sz="1050" dirty="0">
                <a:solidFill>
                  <a:schemeClr val="accent1"/>
                </a:solidFill>
                <a:latin typeface="Calibri" panose="020F0502020204030204" pitchFamily="34" charset="0"/>
                <a:ea typeface="Roboto"/>
                <a:cs typeface="Calibri" panose="020F0502020204030204" pitchFamily="34" charset="0"/>
                <a:sym typeface="Roboto"/>
              </a:rPr>
              <a:t> </a:t>
            </a:r>
            <a:r>
              <a:rPr lang="en-IN" sz="1050" dirty="0">
                <a:solidFill>
                  <a:schemeClr val="accent1"/>
                </a:solidFill>
                <a:latin typeface="Calibri" panose="020F0502020204030204" pitchFamily="34" charset="0"/>
                <a:ea typeface="Roboto"/>
                <a:cs typeface="Calibri" panose="020F0502020204030204" pitchFamily="34" charset="0"/>
                <a:sym typeface="Roboto"/>
              </a:rPr>
              <a:t>Team Leader</a:t>
            </a:r>
          </a:p>
          <a:p>
            <a:pPr marL="0" marR="0" lvl="0" indent="0" algn="ctr" rtl="0">
              <a:spcBef>
                <a:spcPts val="0"/>
              </a:spcBef>
              <a:spcAft>
                <a:spcPts val="0"/>
              </a:spcAft>
              <a:buNone/>
            </a:pPr>
            <a:r>
              <a:rPr lang="en-US" sz="1050" dirty="0">
                <a:solidFill>
                  <a:schemeClr val="accent1"/>
                </a:solidFill>
                <a:latin typeface="Calibri" panose="020F0502020204030204" pitchFamily="34" charset="0"/>
                <a:ea typeface="Roboto"/>
                <a:cs typeface="Calibri" panose="020F0502020204030204" pitchFamily="34" charset="0"/>
                <a:sym typeface="Roboto"/>
              </a:rPr>
              <a:t>Business Understanding </a:t>
            </a:r>
            <a:r>
              <a:rPr lang="en-IN" sz="1050" dirty="0">
                <a:solidFill>
                  <a:schemeClr val="accent1"/>
                </a:solidFill>
                <a:latin typeface="Calibri" panose="020F0502020204030204" pitchFamily="34" charset="0"/>
                <a:ea typeface="Roboto"/>
                <a:cs typeface="Calibri" panose="020F0502020204030204" pitchFamily="34" charset="0"/>
                <a:sym typeface="Roboto"/>
              </a:rPr>
              <a:t>and Model Building</a:t>
            </a:r>
          </a:p>
          <a:p>
            <a:pPr marL="0" marR="0" lvl="0" indent="0" algn="ctr" rtl="0">
              <a:spcBef>
                <a:spcPts val="0"/>
              </a:spcBef>
              <a:spcAft>
                <a:spcPts val="0"/>
              </a:spcAft>
              <a:buNone/>
            </a:pPr>
            <a:r>
              <a:rPr lang="en-US" sz="1050" dirty="0">
                <a:solidFill>
                  <a:schemeClr val="accent1"/>
                </a:solidFill>
                <a:latin typeface="Calibri" panose="020F0502020204030204" pitchFamily="34" charset="0"/>
                <a:ea typeface="Roboto"/>
                <a:cs typeface="Calibri" panose="020F0502020204030204" pitchFamily="34" charset="0"/>
                <a:sym typeface="Roboto"/>
              </a:rPr>
              <a:t>s</a:t>
            </a:r>
            <a:r>
              <a:rPr lang="en-IN" sz="1050" dirty="0">
                <a:solidFill>
                  <a:schemeClr val="accent1"/>
                </a:solidFill>
                <a:latin typeface="Calibri" panose="020F0502020204030204" pitchFamily="34" charset="0"/>
                <a:ea typeface="Roboto"/>
                <a:cs typeface="Calibri" panose="020F0502020204030204" pitchFamily="34" charset="0"/>
                <a:sym typeface="Roboto"/>
              </a:rPr>
              <a:t>sehg1@unh.Newhaven.edu</a:t>
            </a:r>
            <a:endParaRPr sz="1000" dirty="0">
              <a:solidFill>
                <a:schemeClr val="accent1"/>
              </a:solidFill>
              <a:latin typeface="Calibri" panose="020F0502020204030204" pitchFamily="34" charset="0"/>
              <a:ea typeface="Roboto"/>
              <a:cs typeface="Calibri" panose="020F0502020204030204" pitchFamily="34" charset="0"/>
              <a:sym typeface="Roboto"/>
            </a:endParaRPr>
          </a:p>
        </p:txBody>
      </p:sp>
      <p:sp>
        <p:nvSpPr>
          <p:cNvPr id="11" name="Google Shape;81;p17">
            <a:extLst>
              <a:ext uri="{FF2B5EF4-FFF2-40B4-BE49-F238E27FC236}">
                <a16:creationId xmlns:a16="http://schemas.microsoft.com/office/drawing/2014/main" id="{D6BEA9A9-67AB-4ABE-853A-20D9E486418D}"/>
              </a:ext>
            </a:extLst>
          </p:cNvPr>
          <p:cNvSpPr/>
          <p:nvPr/>
        </p:nvSpPr>
        <p:spPr>
          <a:xfrm>
            <a:off x="7010834" y="3488302"/>
            <a:ext cx="1511400" cy="93451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accent1"/>
                </a:solidFill>
                <a:latin typeface="Calibri" panose="020F0502020204030204" pitchFamily="34" charset="0"/>
                <a:ea typeface="Roboto"/>
                <a:cs typeface="Calibri" panose="020F0502020204030204" pitchFamily="34" charset="0"/>
                <a:sym typeface="Roboto"/>
              </a:rPr>
              <a:t>Sai Kumar Gude</a:t>
            </a:r>
          </a:p>
          <a:p>
            <a:pPr lvl="0" algn="ctr"/>
            <a:r>
              <a:rPr lang="en-US" sz="1000" dirty="0">
                <a:solidFill>
                  <a:schemeClr val="accent1"/>
                </a:solidFill>
                <a:latin typeface="Calibri" panose="020F0502020204030204" pitchFamily="34" charset="0"/>
                <a:ea typeface="Roboto"/>
                <a:cs typeface="Calibri" panose="020F0502020204030204" pitchFamily="34" charset="0"/>
                <a:sym typeface="Roboto"/>
              </a:rPr>
              <a:t>Data Analysis and Visualization</a:t>
            </a:r>
          </a:p>
          <a:p>
            <a:pPr lvl="0" algn="ctr"/>
            <a:r>
              <a:rPr lang="en-IN" sz="1000" dirty="0">
                <a:solidFill>
                  <a:schemeClr val="accent1"/>
                </a:solidFill>
                <a:latin typeface="Calibri" panose="020F0502020204030204" pitchFamily="34" charset="0"/>
                <a:ea typeface="Roboto"/>
                <a:cs typeface="Calibri" panose="020F0502020204030204" pitchFamily="34" charset="0"/>
                <a:sym typeface="Roboto"/>
              </a:rPr>
              <a:t>sgude3@unh.newhaven.edu</a:t>
            </a:r>
            <a:endParaRPr sz="1000" dirty="0">
              <a:solidFill>
                <a:schemeClr val="accent1"/>
              </a:solidFill>
              <a:latin typeface="Calibri" panose="020F0502020204030204" pitchFamily="34" charset="0"/>
              <a:ea typeface="Roboto"/>
              <a:cs typeface="Calibri" panose="020F0502020204030204" pitchFamily="34" charset="0"/>
              <a:sym typeface="Roboto"/>
            </a:endParaRPr>
          </a:p>
        </p:txBody>
      </p:sp>
      <p:sp>
        <p:nvSpPr>
          <p:cNvPr id="12" name="Google Shape;81;p17">
            <a:extLst>
              <a:ext uri="{FF2B5EF4-FFF2-40B4-BE49-F238E27FC236}">
                <a16:creationId xmlns:a16="http://schemas.microsoft.com/office/drawing/2014/main" id="{543A49AF-9336-458B-AA29-7EDAAD57A442}"/>
              </a:ext>
            </a:extLst>
          </p:cNvPr>
          <p:cNvSpPr/>
          <p:nvPr/>
        </p:nvSpPr>
        <p:spPr>
          <a:xfrm>
            <a:off x="4701406" y="3488304"/>
            <a:ext cx="1997358" cy="9345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accent1"/>
                </a:solidFill>
                <a:latin typeface="Calibri" panose="020F0502020204030204" pitchFamily="34" charset="0"/>
                <a:ea typeface="Roboto"/>
                <a:cs typeface="Calibri" panose="020F0502020204030204" pitchFamily="34" charset="0"/>
                <a:sym typeface="Roboto"/>
              </a:rPr>
              <a:t>Bello Salisu</a:t>
            </a:r>
          </a:p>
          <a:p>
            <a:pPr lvl="0" algn="ctr"/>
            <a:r>
              <a:rPr lang="en-US" sz="1000" dirty="0">
                <a:solidFill>
                  <a:schemeClr val="accent1"/>
                </a:solidFill>
                <a:latin typeface="Calibri" panose="020F0502020204030204" pitchFamily="34" charset="0"/>
                <a:ea typeface="Roboto"/>
                <a:cs typeface="Calibri" panose="020F0502020204030204" pitchFamily="34" charset="0"/>
                <a:sym typeface="Roboto"/>
              </a:rPr>
              <a:t>Data Visualization and Model Deployment</a:t>
            </a:r>
          </a:p>
          <a:p>
            <a:pPr lvl="0" algn="ctr"/>
            <a:r>
              <a:rPr lang="en-IN" sz="1000" dirty="0">
                <a:solidFill>
                  <a:schemeClr val="accent1"/>
                </a:solidFill>
                <a:latin typeface="Calibri" panose="020F0502020204030204" pitchFamily="34" charset="0"/>
                <a:ea typeface="Roboto"/>
                <a:cs typeface="Calibri" panose="020F0502020204030204" pitchFamily="34" charset="0"/>
                <a:sym typeface="Roboto"/>
              </a:rPr>
              <a:t>undefined bsali2@unh.newhaven.edu</a:t>
            </a:r>
            <a:endParaRPr sz="1000" dirty="0">
              <a:solidFill>
                <a:schemeClr val="accent1"/>
              </a:solidFill>
              <a:latin typeface="Calibri" panose="020F0502020204030204" pitchFamily="34" charset="0"/>
              <a:ea typeface="Roboto"/>
              <a:cs typeface="Calibri" panose="020F0502020204030204" pitchFamily="34" charset="0"/>
              <a:sym typeface="Roboto"/>
            </a:endParaRPr>
          </a:p>
        </p:txBody>
      </p:sp>
      <p:sp>
        <p:nvSpPr>
          <p:cNvPr id="13" name="Google Shape;81;p17">
            <a:extLst>
              <a:ext uri="{FF2B5EF4-FFF2-40B4-BE49-F238E27FC236}">
                <a16:creationId xmlns:a16="http://schemas.microsoft.com/office/drawing/2014/main" id="{7DFA8BB7-98D7-44EC-8D66-5A9AC8595E66}"/>
              </a:ext>
            </a:extLst>
          </p:cNvPr>
          <p:cNvSpPr/>
          <p:nvPr/>
        </p:nvSpPr>
        <p:spPr>
          <a:xfrm>
            <a:off x="2556251" y="3488303"/>
            <a:ext cx="1796515" cy="93451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1400" b="1" dirty="0">
                <a:solidFill>
                  <a:schemeClr val="accent1"/>
                </a:solidFill>
                <a:latin typeface="Calibri" panose="020F0502020204030204" pitchFamily="34" charset="0"/>
                <a:ea typeface="Roboto"/>
                <a:cs typeface="Calibri" panose="020F0502020204030204" pitchFamily="34" charset="0"/>
                <a:sym typeface="Roboto"/>
              </a:rPr>
              <a:t>Yegneshwar Rao Ginjupalli</a:t>
            </a:r>
          </a:p>
          <a:p>
            <a:pPr lvl="0" algn="ctr"/>
            <a:r>
              <a:rPr lang="en-US" sz="1050" dirty="0">
                <a:solidFill>
                  <a:schemeClr val="accent1"/>
                </a:solidFill>
                <a:latin typeface="Calibri" panose="020F0502020204030204" pitchFamily="34" charset="0"/>
                <a:ea typeface="Roboto"/>
                <a:cs typeface="Calibri" panose="020F0502020204030204" pitchFamily="34" charset="0"/>
                <a:sym typeface="Roboto"/>
              </a:rPr>
              <a:t>D</a:t>
            </a:r>
            <a:r>
              <a:rPr lang="en-IN" sz="1050" dirty="0">
                <a:solidFill>
                  <a:schemeClr val="accent1"/>
                </a:solidFill>
                <a:latin typeface="Calibri" panose="020F0502020204030204" pitchFamily="34" charset="0"/>
                <a:ea typeface="Roboto"/>
                <a:cs typeface="Calibri" panose="020F0502020204030204" pitchFamily="34" charset="0"/>
                <a:sym typeface="Roboto"/>
              </a:rPr>
              <a:t>ata Wrangling and Business Modelling</a:t>
            </a:r>
          </a:p>
          <a:p>
            <a:pPr algn="ctr"/>
            <a:r>
              <a:rPr lang="en-IN" sz="1050" dirty="0">
                <a:solidFill>
                  <a:schemeClr val="accent1"/>
                </a:solidFill>
                <a:latin typeface="Calibri" panose="020F0502020204030204" pitchFamily="34" charset="0"/>
                <a:ea typeface="Roboto"/>
                <a:cs typeface="Calibri" panose="020F0502020204030204" pitchFamily="34" charset="0"/>
                <a:sym typeface="Roboto"/>
              </a:rPr>
              <a:t>yginj1@unh.newhaven.edu</a:t>
            </a:r>
          </a:p>
        </p:txBody>
      </p:sp>
      <p:pic>
        <p:nvPicPr>
          <p:cNvPr id="7" name="Picture 6">
            <a:extLst>
              <a:ext uri="{FF2B5EF4-FFF2-40B4-BE49-F238E27FC236}">
                <a16:creationId xmlns:a16="http://schemas.microsoft.com/office/drawing/2014/main" id="{B4305D28-BF10-4476-A127-A8F4BB659CA2}"/>
              </a:ext>
            </a:extLst>
          </p:cNvPr>
          <p:cNvPicPr>
            <a:picLocks noChangeAspect="1"/>
          </p:cNvPicPr>
          <p:nvPr/>
        </p:nvPicPr>
        <p:blipFill>
          <a:blip r:embed="rId3"/>
          <a:stretch>
            <a:fillRect/>
          </a:stretch>
        </p:blipFill>
        <p:spPr>
          <a:xfrm>
            <a:off x="477191" y="975566"/>
            <a:ext cx="1722788" cy="2297051"/>
          </a:xfrm>
          <a:prstGeom prst="rect">
            <a:avLst/>
          </a:prstGeom>
        </p:spPr>
      </p:pic>
      <p:pic>
        <p:nvPicPr>
          <p:cNvPr id="9" name="Picture 8">
            <a:extLst>
              <a:ext uri="{FF2B5EF4-FFF2-40B4-BE49-F238E27FC236}">
                <a16:creationId xmlns:a16="http://schemas.microsoft.com/office/drawing/2014/main" id="{6AD2C6C3-B49B-4038-BF36-C125FF752128}"/>
              </a:ext>
            </a:extLst>
          </p:cNvPr>
          <p:cNvPicPr>
            <a:picLocks noChangeAspect="1"/>
          </p:cNvPicPr>
          <p:nvPr/>
        </p:nvPicPr>
        <p:blipFill>
          <a:blip r:embed="rId4"/>
          <a:stretch>
            <a:fillRect/>
          </a:stretch>
        </p:blipFill>
        <p:spPr>
          <a:xfrm>
            <a:off x="4701406" y="981601"/>
            <a:ext cx="1997358" cy="2297051"/>
          </a:xfrm>
          <a:prstGeom prst="rect">
            <a:avLst/>
          </a:prstGeom>
        </p:spPr>
      </p:pic>
      <p:pic>
        <p:nvPicPr>
          <p:cNvPr id="14" name="Picture 13">
            <a:extLst>
              <a:ext uri="{FF2B5EF4-FFF2-40B4-BE49-F238E27FC236}">
                <a16:creationId xmlns:a16="http://schemas.microsoft.com/office/drawing/2014/main" id="{5CEDA18F-2D8A-4900-BE4A-D495E8738CFD}"/>
              </a:ext>
            </a:extLst>
          </p:cNvPr>
          <p:cNvPicPr>
            <a:picLocks noChangeAspect="1"/>
          </p:cNvPicPr>
          <p:nvPr/>
        </p:nvPicPr>
        <p:blipFill>
          <a:blip r:embed="rId5"/>
          <a:stretch>
            <a:fillRect/>
          </a:stretch>
        </p:blipFill>
        <p:spPr>
          <a:xfrm>
            <a:off x="7010835" y="975567"/>
            <a:ext cx="1511400" cy="2303086"/>
          </a:xfrm>
          <a:prstGeom prst="rect">
            <a:avLst/>
          </a:prstGeom>
        </p:spPr>
      </p:pic>
      <p:pic>
        <p:nvPicPr>
          <p:cNvPr id="16" name="Picture 15">
            <a:extLst>
              <a:ext uri="{FF2B5EF4-FFF2-40B4-BE49-F238E27FC236}">
                <a16:creationId xmlns:a16="http://schemas.microsoft.com/office/drawing/2014/main" id="{3E97486E-C365-4B0D-BA52-55720A723DA7}"/>
              </a:ext>
            </a:extLst>
          </p:cNvPr>
          <p:cNvPicPr>
            <a:picLocks noChangeAspect="1"/>
          </p:cNvPicPr>
          <p:nvPr/>
        </p:nvPicPr>
        <p:blipFill>
          <a:blip r:embed="rId6"/>
          <a:stretch>
            <a:fillRect/>
          </a:stretch>
        </p:blipFill>
        <p:spPr>
          <a:xfrm>
            <a:off x="2556252" y="995909"/>
            <a:ext cx="1796516" cy="22970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7527" y="238235"/>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latin typeface="Calibri" panose="020F0502020204030204" pitchFamily="34" charset="0"/>
                <a:cs typeface="Calibri" panose="020F0502020204030204" pitchFamily="34" charset="0"/>
              </a:rPr>
              <a:t>Business model / Plan</a:t>
            </a:r>
            <a:br>
              <a:rPr lang="en" dirty="0">
                <a:latin typeface="Calibri" panose="020F0502020204030204" pitchFamily="34" charset="0"/>
                <a:cs typeface="Calibri" panose="020F0502020204030204" pitchFamily="34" charset="0"/>
              </a:rPr>
            </a:br>
            <a:r>
              <a:rPr lang="en" sz="1800" dirty="0">
                <a:latin typeface="Calibri" panose="020F0502020204030204" pitchFamily="34" charset="0"/>
                <a:cs typeface="Calibri" panose="020F0502020204030204" pitchFamily="34" charset="0"/>
              </a:rPr>
              <a:t>Following CRISP-DM methodology for </a:t>
            </a:r>
            <a:r>
              <a:rPr lang="en-IN" sz="1800" dirty="0">
                <a:latin typeface="Calibri" panose="020F0502020204030204" pitchFamily="34" charset="0"/>
                <a:cs typeface="Calibri" panose="020F0502020204030204" pitchFamily="34" charset="0"/>
              </a:rPr>
              <a:t>Data Science Process</a:t>
            </a:r>
            <a:endParaRPr dirty="0">
              <a:latin typeface="Calibri" panose="020F0502020204030204" pitchFamily="34" charset="0"/>
              <a:cs typeface="Calibri" panose="020F0502020204030204" pitchFamily="34" charset="0"/>
            </a:endParaRPr>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2334986" y="1344476"/>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Understand the Domain and Analyze the data</a:t>
            </a:r>
            <a:endParaRPr sz="900"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Build the Classification Model with maximum accuracy </a:t>
            </a:r>
            <a:endParaRPr sz="900"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Perform Exploratory Data Analysis for Model building</a:t>
            </a:r>
            <a:endParaRPr sz="900"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Perform Hypothesis testing and back those with the data given</a:t>
            </a:r>
            <a:endParaRPr sz="825"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Validate the generated model with testing data</a:t>
            </a:r>
            <a:endParaRPr sz="900"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r>
              <a:rPr lang="en-IN" sz="1200" b="1" dirty="0">
                <a:solidFill>
                  <a:srgbClr val="5B5B5B"/>
                </a:solidFill>
                <a:latin typeface="Calibri" panose="020F0502020204030204" pitchFamily="34" charset="0"/>
                <a:ea typeface="Roboto"/>
                <a:cs typeface="Calibri" panose="020F0502020204030204" pitchFamily="34" charset="0"/>
                <a:sym typeface="Roboto"/>
              </a:rPr>
              <a:t>Deploy the system and automate the process</a:t>
            </a:r>
            <a:endParaRPr sz="900" dirty="0">
              <a:solidFill>
                <a:srgbClr val="5B5B5B"/>
              </a:solidFill>
              <a:latin typeface="Calibri" panose="020F0502020204030204" pitchFamily="34" charset="0"/>
              <a:ea typeface="Roboto"/>
              <a:cs typeface="Calibri" panose="020F0502020204030204" pitchFamily="34" charset="0"/>
              <a:sym typeface="Roboto"/>
            </a:endParaRPr>
          </a:p>
        </p:txBody>
      </p:sp>
      <p:sp>
        <p:nvSpPr>
          <p:cNvPr id="158" name="Google Shape;158;p21"/>
          <p:cNvSpPr/>
          <p:nvPr/>
        </p:nvSpPr>
        <p:spPr>
          <a:xfrm>
            <a:off x="4115649" y="1283074"/>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59" name="Google Shape;159;p21"/>
          <p:cNvSpPr/>
          <p:nvPr/>
        </p:nvSpPr>
        <p:spPr>
          <a:xfrm>
            <a:off x="5181261"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0" name="Google Shape;160;p21"/>
          <p:cNvSpPr/>
          <p:nvPr/>
        </p:nvSpPr>
        <p:spPr>
          <a:xfrm>
            <a:off x="5181261"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1" name="Google Shape;161;p21"/>
          <p:cNvSpPr/>
          <p:nvPr/>
        </p:nvSpPr>
        <p:spPr>
          <a:xfrm>
            <a:off x="4115649" y="374400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2" name="Google Shape;162;p21"/>
          <p:cNvSpPr/>
          <p:nvPr/>
        </p:nvSpPr>
        <p:spPr>
          <a:xfrm>
            <a:off x="3050035"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3" name="Google Shape;163;p21"/>
          <p:cNvSpPr/>
          <p:nvPr/>
        </p:nvSpPr>
        <p:spPr>
          <a:xfrm>
            <a:off x="3050035"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Business Understanding</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32819"/>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From the Operations perspective if we can analyze the factors affecting the deliveries of the orders and the transactions, we can predict the future delivery and order status. We need to work on the below mention steps</a:t>
            </a:r>
          </a:p>
          <a:p>
            <a:pPr marL="171450" lvl="1"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Research around </a:t>
            </a:r>
            <a:r>
              <a:rPr lang="en-IN" sz="1300" b="1" dirty="0">
                <a:solidFill>
                  <a:schemeClr val="lt1"/>
                </a:solidFill>
                <a:latin typeface="Calibri" panose="020F0502020204030204" pitchFamily="34" charset="0"/>
                <a:ea typeface="Roboto"/>
                <a:cs typeface="Calibri" panose="020F0502020204030204" pitchFamily="34" charset="0"/>
                <a:sym typeface="Roboto"/>
              </a:rPr>
              <a:t>Supply Chain sector and dig deep into logistics domain to understand the pipeline of an order (every chain involved from seller to buyer)</a:t>
            </a:r>
          </a:p>
          <a:p>
            <a:pPr marL="171450" lvl="1"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Analyze the dataset to understand the relationship between different features affecting the delivery of the order and also causing suspicion to the transaction</a:t>
            </a:r>
          </a:p>
          <a:p>
            <a:pPr marL="171450" lvl="3"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Identify factors like payment modes, shipping methods, order and customer regions, sales, order quantity, days for shipment etc. to back any hypothesis</a:t>
            </a:r>
          </a:p>
          <a:p>
            <a:pPr marL="171450" lvl="1"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To find any improvement/implementations in the overall logistics pipeline which can prevent the above challenges</a:t>
            </a:r>
          </a:p>
          <a:p>
            <a:pPr marL="171450" lvl="1" indent="-171450" algn="just">
              <a:lnSpc>
                <a:spcPct val="150000"/>
              </a:lnSpc>
              <a:buClr>
                <a:schemeClr val="lt1"/>
              </a:buClr>
              <a:buSzPts val="1200"/>
              <a:buFont typeface="Arial" panose="020B0604020202020204" pitchFamily="34" charset="0"/>
              <a:buChar char="•"/>
            </a:pPr>
            <a:r>
              <a:rPr lang="en-US" sz="1300" b="1" dirty="0">
                <a:solidFill>
                  <a:schemeClr val="lt1"/>
                </a:solidFill>
                <a:latin typeface="Calibri" panose="020F0502020204030204" pitchFamily="34" charset="0"/>
                <a:ea typeface="Roboto"/>
                <a:cs typeface="Calibri" panose="020F0502020204030204" pitchFamily="34" charset="0"/>
                <a:sym typeface="Roboto"/>
              </a:rPr>
              <a:t>At last, Build a classification Model to classify any order (given order details) to fall under on-time delivery or late delivery and any order to fall under fraudulent transaction or valid transaction</a:t>
            </a:r>
            <a:endParaRPr lang="en-IN" sz="1300" b="1" dirty="0">
              <a:solidFill>
                <a:schemeClr val="lt1"/>
              </a:solidFill>
              <a:latin typeface="Calibri" panose="020F0502020204030204" pitchFamily="34" charset="0"/>
              <a:ea typeface="Roboto"/>
              <a:cs typeface="Calibri" panose="020F0502020204030204" pitchFamily="34" charset="0"/>
              <a:sym typeface="Roboto"/>
            </a:endParaRPr>
          </a:p>
        </p:txBody>
      </p:sp>
    </p:spTree>
    <p:extLst>
      <p:ext uri="{BB962C8B-B14F-4D97-AF65-F5344CB8AC3E}">
        <p14:creationId xmlns:p14="http://schemas.microsoft.com/office/powerpoint/2010/main" val="124526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Data Understanding</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32819"/>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The following fields can be found in the dataset (The dataset is big so we only incorporated a few columns)</a:t>
            </a:r>
          </a:p>
          <a:p>
            <a:pPr marL="17145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The dataset consists of roughly 180k transactions from supply chains used by the company </a:t>
            </a:r>
            <a:r>
              <a:rPr lang="en-US" sz="800" b="1" dirty="0" err="1">
                <a:solidFill>
                  <a:schemeClr val="lt1"/>
                </a:solidFill>
                <a:latin typeface="Calibri" panose="020F0502020204030204" pitchFamily="34" charset="0"/>
                <a:ea typeface="Roboto"/>
                <a:cs typeface="Calibri" panose="020F0502020204030204" pitchFamily="34" charset="0"/>
                <a:sym typeface="Roboto"/>
              </a:rPr>
              <a:t>DataCo</a:t>
            </a:r>
            <a:r>
              <a:rPr lang="en-US" sz="800" b="1" dirty="0">
                <a:solidFill>
                  <a:schemeClr val="lt1"/>
                </a:solidFill>
                <a:latin typeface="Calibri" panose="020F0502020204030204" pitchFamily="34" charset="0"/>
                <a:ea typeface="Roboto"/>
                <a:cs typeface="Calibri" panose="020F0502020204030204" pitchFamily="34" charset="0"/>
                <a:sym typeface="Roboto"/>
              </a:rPr>
              <a:t> Global for 3 years.</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FIELDS	DESCRIPTION</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Type:  Type of transaction made</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Days for shipping (real):  Actual shipping days of the purchased product</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Days for shipment (scheduled):  Days of scheduled delivery of the purchased product</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Benefit per order:  Earnings per order placed</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Sales per customer:  Total sales per customer made per customer</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Delivery Status:  Delivery status of orders: Advance shipping , Late delivery , Shipping canceled , Shipping on time</a:t>
            </a:r>
          </a:p>
          <a:p>
            <a:pPr marL="171450" lvl="0" indent="-171450" algn="just">
              <a:lnSpc>
                <a:spcPct val="150000"/>
              </a:lnSpc>
              <a:buClr>
                <a:schemeClr val="lt1"/>
              </a:buClr>
              <a:buSzPts val="1200"/>
              <a:buFont typeface="Arial" panose="020B0604020202020204" pitchFamily="34" charset="0"/>
              <a:buChar char="•"/>
            </a:pPr>
            <a:r>
              <a:rPr lang="en-US" sz="800" b="1" dirty="0" err="1">
                <a:solidFill>
                  <a:schemeClr val="lt1"/>
                </a:solidFill>
                <a:latin typeface="Calibri" panose="020F0502020204030204" pitchFamily="34" charset="0"/>
                <a:ea typeface="Roboto"/>
                <a:cs typeface="Calibri" panose="020F0502020204030204" pitchFamily="34" charset="0"/>
                <a:sym typeface="Roboto"/>
              </a:rPr>
              <a:t>Late_delivery_risk</a:t>
            </a:r>
            <a:r>
              <a:rPr lang="en-US" sz="800" b="1" dirty="0">
                <a:solidFill>
                  <a:schemeClr val="lt1"/>
                </a:solidFill>
                <a:latin typeface="Calibri" panose="020F0502020204030204" pitchFamily="34" charset="0"/>
                <a:ea typeface="Roboto"/>
                <a:cs typeface="Calibri" panose="020F0502020204030204" pitchFamily="34" charset="0"/>
                <a:sym typeface="Roboto"/>
              </a:rPr>
              <a:t>:  Categorical variable that indicates if sending is late (1), it is not late (0).</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Customer City:  City where the customer made the purchase</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Customer Country:  Country where the customer made the purchase</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Customer Segment:  Types of Customers: Consumer , Corporate , Home Office</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Market:  Market to where the order is delivered : Africa , Europe , LATAM , Pacific Asia , USCA</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Order City:  Destination city of the order</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Order Country:  Destination country of the order</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Sales:  Value in sales</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Order Region:  Region of the world where the order is delivered :  Southeast Asia ,South Asia </a:t>
            </a:r>
            <a:r>
              <a:rPr lang="en-US" sz="800" b="1" dirty="0" err="1">
                <a:solidFill>
                  <a:schemeClr val="lt1"/>
                </a:solidFill>
                <a:latin typeface="Calibri" panose="020F0502020204030204" pitchFamily="34" charset="0"/>
                <a:ea typeface="Roboto"/>
                <a:cs typeface="Calibri" panose="020F0502020204030204" pitchFamily="34" charset="0"/>
                <a:sym typeface="Roboto"/>
              </a:rPr>
              <a:t>etc</a:t>
            </a:r>
            <a:endParaRPr lang="en-US" sz="800" b="1" dirty="0">
              <a:solidFill>
                <a:schemeClr val="lt1"/>
              </a:solidFill>
              <a:latin typeface="Calibri" panose="020F0502020204030204" pitchFamily="34" charset="0"/>
              <a:ea typeface="Roboto"/>
              <a:cs typeface="Calibri" panose="020F0502020204030204" pitchFamily="34" charset="0"/>
              <a:sym typeface="Roboto"/>
            </a:endParaRP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Order State:  State of the region where the order is delivered</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Order Status:  Order Status : COMPLETE , PENDING , CLOSED , PENDING_PAYMENT ,CANCELED , PROCESSING ,SUSPECTED_FRAUD ,ON_HOLD ,PAYMENT_REVIEW</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Shipping date (</a:t>
            </a:r>
            <a:r>
              <a:rPr lang="en-US" sz="800" b="1" dirty="0" err="1">
                <a:solidFill>
                  <a:schemeClr val="lt1"/>
                </a:solidFill>
                <a:latin typeface="Calibri" panose="020F0502020204030204" pitchFamily="34" charset="0"/>
                <a:ea typeface="Roboto"/>
                <a:cs typeface="Calibri" panose="020F0502020204030204" pitchFamily="34" charset="0"/>
                <a:sym typeface="Roboto"/>
              </a:rPr>
              <a:t>DateOrders</a:t>
            </a:r>
            <a:r>
              <a:rPr lang="en-US" sz="800" b="1" dirty="0">
                <a:solidFill>
                  <a:schemeClr val="lt1"/>
                </a:solidFill>
                <a:latin typeface="Calibri" panose="020F0502020204030204" pitchFamily="34" charset="0"/>
                <a:ea typeface="Roboto"/>
                <a:cs typeface="Calibri" panose="020F0502020204030204" pitchFamily="34" charset="0"/>
                <a:sym typeface="Roboto"/>
              </a:rPr>
              <a:t>):  Exact date and time of shipment</a:t>
            </a:r>
          </a:p>
          <a:p>
            <a:pPr marL="171450" lvl="0" indent="-171450" algn="just">
              <a:lnSpc>
                <a:spcPct val="150000"/>
              </a:lnSpc>
              <a:buClr>
                <a:schemeClr val="lt1"/>
              </a:buClr>
              <a:buSzPts val="1200"/>
              <a:buFont typeface="Arial" panose="020B0604020202020204" pitchFamily="34" charset="0"/>
              <a:buChar char="•"/>
            </a:pPr>
            <a:r>
              <a:rPr lang="en-US" sz="800" b="1" dirty="0">
                <a:solidFill>
                  <a:schemeClr val="lt1"/>
                </a:solidFill>
                <a:latin typeface="Calibri" panose="020F0502020204030204" pitchFamily="34" charset="0"/>
                <a:ea typeface="Roboto"/>
                <a:cs typeface="Calibri" panose="020F0502020204030204" pitchFamily="34" charset="0"/>
                <a:sym typeface="Roboto"/>
              </a:rPr>
              <a:t>Shipping Mode:  The following shipping modes are presented : Standard Class , First Class , Second Class , Same Day</a:t>
            </a:r>
          </a:p>
          <a:p>
            <a:pPr marL="171450" lvl="0" indent="-171450" algn="just">
              <a:lnSpc>
                <a:spcPct val="150000"/>
              </a:lnSpc>
              <a:buClr>
                <a:schemeClr val="lt1"/>
              </a:buClr>
              <a:buSzPts val="1200"/>
              <a:buFont typeface="Arial" panose="020B0604020202020204" pitchFamily="34" charset="0"/>
              <a:buChar char="•"/>
            </a:pPr>
            <a:endParaRPr lang="en-US" sz="800" b="1" dirty="0">
              <a:solidFill>
                <a:schemeClr val="lt1"/>
              </a:solidFill>
              <a:latin typeface="Calibri" panose="020F0502020204030204" pitchFamily="34" charset="0"/>
              <a:ea typeface="Roboto"/>
              <a:cs typeface="Calibri" panose="020F0502020204030204" pitchFamily="34" charset="0"/>
              <a:sym typeface="Roboto"/>
            </a:endParaRPr>
          </a:p>
        </p:txBody>
      </p:sp>
    </p:spTree>
    <p:extLst>
      <p:ext uri="{BB962C8B-B14F-4D97-AF65-F5344CB8AC3E}">
        <p14:creationId xmlns:p14="http://schemas.microsoft.com/office/powerpoint/2010/main" val="33266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Data Preparation</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32819"/>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Removed all the unnecessary columns which is not affecting our analysis like Customer Email, Customer Password, Product Image etc.</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Removed Null data (The complete columns were null), or filled NULL rows with mean values (0 for zip codes)</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Converted string date to Datetime object</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Performed Visualization and Exploratory Data Analysis</a:t>
            </a:r>
          </a:p>
          <a:p>
            <a:pPr marL="171450" lvl="0" indent="-171450" algn="just">
              <a:lnSpc>
                <a:spcPct val="150000"/>
              </a:lnSpc>
              <a:buClr>
                <a:schemeClr val="lt1"/>
              </a:buClr>
              <a:buSzPts val="1200"/>
              <a:buFont typeface="Arial" panose="020B0604020202020204" pitchFamily="34" charset="0"/>
              <a:buChar char="•"/>
            </a:pPr>
            <a:endParaRPr lang="en-US" sz="1600" b="1" dirty="0">
              <a:solidFill>
                <a:schemeClr val="lt1"/>
              </a:solidFill>
              <a:latin typeface="Calibri" panose="020F0502020204030204" pitchFamily="34" charset="0"/>
              <a:ea typeface="Roboto"/>
              <a:cs typeface="Calibri" panose="020F0502020204030204" pitchFamily="34" charset="0"/>
              <a:sym typeface="Roboto"/>
            </a:endParaRPr>
          </a:p>
          <a:p>
            <a:pPr marL="171450" lvl="0" indent="-171450" algn="just">
              <a:lnSpc>
                <a:spcPct val="150000"/>
              </a:lnSpc>
              <a:buClr>
                <a:schemeClr val="lt1"/>
              </a:buClr>
              <a:buSzPts val="1200"/>
              <a:buFont typeface="Arial" panose="020B0604020202020204" pitchFamily="34" charset="0"/>
              <a:buChar char="•"/>
            </a:pPr>
            <a:endParaRPr lang="en-US" sz="1600" b="1" dirty="0">
              <a:solidFill>
                <a:schemeClr val="lt1"/>
              </a:solidFill>
              <a:latin typeface="Calibri" panose="020F0502020204030204" pitchFamily="34" charset="0"/>
              <a:ea typeface="Roboto"/>
              <a:cs typeface="Calibri" panose="020F0502020204030204" pitchFamily="34" charset="0"/>
              <a:sym typeface="Roboto"/>
            </a:endParaRPr>
          </a:p>
        </p:txBody>
      </p:sp>
    </p:spTree>
    <p:extLst>
      <p:ext uri="{BB962C8B-B14F-4D97-AF65-F5344CB8AC3E}">
        <p14:creationId xmlns:p14="http://schemas.microsoft.com/office/powerpoint/2010/main" val="136442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IN" dirty="0">
                <a:solidFill>
                  <a:srgbClr val="797979"/>
                </a:solidFill>
                <a:latin typeface="Calibri" panose="020F0502020204030204" pitchFamily="34" charset="0"/>
                <a:cs typeface="Calibri" panose="020F0502020204030204" pitchFamily="34" charset="0"/>
              </a:rPr>
              <a:t>Tools</a:t>
            </a:r>
            <a:endParaRPr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41218"/>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A </a:t>
            </a:r>
            <a:r>
              <a:rPr lang="en-US" sz="1600" b="1" dirty="0" err="1">
                <a:solidFill>
                  <a:schemeClr val="lt1"/>
                </a:solidFill>
                <a:latin typeface="Calibri" panose="020F0502020204030204" pitchFamily="34" charset="0"/>
                <a:ea typeface="Roboto"/>
                <a:cs typeface="Calibri" panose="020F0502020204030204" pitchFamily="34" charset="0"/>
                <a:sym typeface="Roboto"/>
              </a:rPr>
              <a:t>DataSet</a:t>
            </a:r>
            <a:r>
              <a:rPr lang="en-US" sz="1600" b="1" dirty="0">
                <a:solidFill>
                  <a:schemeClr val="lt1"/>
                </a:solidFill>
                <a:latin typeface="Calibri" panose="020F0502020204030204" pitchFamily="34" charset="0"/>
                <a:ea typeface="Roboto"/>
                <a:cs typeface="Calibri" panose="020F0502020204030204" pitchFamily="34" charset="0"/>
                <a:sym typeface="Roboto"/>
              </a:rPr>
              <a:t> of Supply Chains used by the company </a:t>
            </a:r>
            <a:r>
              <a:rPr lang="en-US" sz="1600" b="1" dirty="0" err="1">
                <a:solidFill>
                  <a:schemeClr val="lt1"/>
                </a:solidFill>
                <a:latin typeface="Calibri" panose="020F0502020204030204" pitchFamily="34" charset="0"/>
                <a:ea typeface="Roboto"/>
                <a:cs typeface="Calibri" panose="020F0502020204030204" pitchFamily="34" charset="0"/>
                <a:sym typeface="Roboto"/>
              </a:rPr>
              <a:t>DataCo</a:t>
            </a:r>
            <a:r>
              <a:rPr lang="en-US" sz="1600" b="1" dirty="0">
                <a:solidFill>
                  <a:schemeClr val="lt1"/>
                </a:solidFill>
                <a:latin typeface="Calibri" panose="020F0502020204030204" pitchFamily="34" charset="0"/>
                <a:ea typeface="Roboto"/>
                <a:cs typeface="Calibri" panose="020F0502020204030204" pitchFamily="34" charset="0"/>
                <a:sym typeface="Roboto"/>
              </a:rPr>
              <a:t> Global was used for the analysis. (</a:t>
            </a:r>
            <a:r>
              <a:rPr lang="en-US" sz="1600" b="1" dirty="0">
                <a:solidFill>
                  <a:schemeClr val="bg1"/>
                </a:solidFill>
                <a:latin typeface="Calibri" panose="020F0502020204030204" pitchFamily="34" charset="0"/>
                <a:ea typeface="Roboto"/>
                <a:cs typeface="Calibri" panose="020F0502020204030204" pitchFamily="34" charset="0"/>
                <a:sym typeface="Roboto"/>
                <a:hlinkClick r:id="rId3">
                  <a:extLst>
                    <a:ext uri="{A12FA001-AC4F-418D-AE19-62706E023703}">
                      <ahyp:hlinkClr xmlns:ahyp="http://schemas.microsoft.com/office/drawing/2018/hyperlinkcolor" val="tx"/>
                    </a:ext>
                  </a:extLst>
                </a:hlinkClick>
              </a:rPr>
              <a:t>https://data.mendeley.com/datasets/8gx2fvg2k6/5</a:t>
            </a:r>
            <a:r>
              <a:rPr lang="en-US" sz="1600" b="1" dirty="0">
                <a:solidFill>
                  <a:schemeClr val="lt1"/>
                </a:solidFill>
                <a:latin typeface="Calibri" panose="020F0502020204030204" pitchFamily="34" charset="0"/>
                <a:ea typeface="Roboto"/>
                <a:cs typeface="Calibri" panose="020F0502020204030204" pitchFamily="34" charset="0"/>
                <a:sym typeface="Roboto"/>
              </a:rPr>
              <a:t>)</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Anaconda (python) for all the statistical analysis, visualizations and model building</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Any hosting services (GCP, AWS, Heroku, </a:t>
            </a:r>
            <a:r>
              <a:rPr lang="en-US" sz="1600" b="1" dirty="0" err="1">
                <a:solidFill>
                  <a:schemeClr val="lt1"/>
                </a:solidFill>
                <a:latin typeface="Calibri" panose="020F0502020204030204" pitchFamily="34" charset="0"/>
                <a:ea typeface="Roboto"/>
                <a:cs typeface="Calibri" panose="020F0502020204030204" pitchFamily="34" charset="0"/>
                <a:sym typeface="Roboto"/>
              </a:rPr>
              <a:t>Github</a:t>
            </a:r>
            <a:r>
              <a:rPr lang="en-US" sz="1600" b="1" dirty="0">
                <a:solidFill>
                  <a:schemeClr val="lt1"/>
                </a:solidFill>
                <a:latin typeface="Calibri" panose="020F0502020204030204" pitchFamily="34" charset="0"/>
                <a:ea typeface="Roboto"/>
                <a:cs typeface="Calibri" panose="020F0502020204030204" pitchFamily="34" charset="0"/>
                <a:sym typeface="Roboto"/>
              </a:rPr>
              <a:t> etc.)</a:t>
            </a:r>
          </a:p>
          <a:p>
            <a:pPr marL="171450" lvl="0" indent="-171450" algn="just">
              <a:lnSpc>
                <a:spcPct val="150000"/>
              </a:lnSpc>
              <a:buClr>
                <a:schemeClr val="lt1"/>
              </a:buClr>
              <a:buSzPts val="1200"/>
              <a:buFont typeface="Arial" panose="020B0604020202020204" pitchFamily="34" charset="0"/>
              <a:buChar char="•"/>
            </a:pPr>
            <a:r>
              <a:rPr lang="en-US" sz="1600" b="1" dirty="0" err="1">
                <a:solidFill>
                  <a:schemeClr val="lt1"/>
                </a:solidFill>
                <a:latin typeface="Calibri" panose="020F0502020204030204" pitchFamily="34" charset="0"/>
                <a:ea typeface="Roboto"/>
                <a:cs typeface="Calibri" panose="020F0502020204030204" pitchFamily="34" charset="0"/>
                <a:sym typeface="Roboto"/>
              </a:rPr>
              <a:t>Github</a:t>
            </a:r>
            <a:r>
              <a:rPr lang="en-US" sz="1600" b="1" dirty="0">
                <a:solidFill>
                  <a:schemeClr val="lt1"/>
                </a:solidFill>
                <a:latin typeface="Calibri" panose="020F0502020204030204" pitchFamily="34" charset="0"/>
                <a:ea typeface="Roboto"/>
                <a:cs typeface="Calibri" panose="020F0502020204030204" pitchFamily="34" charset="0"/>
                <a:sym typeface="Roboto"/>
              </a:rPr>
              <a:t> Account</a:t>
            </a:r>
          </a:p>
          <a:p>
            <a:pPr marL="171450" lvl="0" indent="-171450" algn="just">
              <a:lnSpc>
                <a:spcPct val="150000"/>
              </a:lnSpc>
              <a:buClr>
                <a:schemeClr val="lt1"/>
              </a:buClr>
              <a:buSzPts val="1200"/>
              <a:buFont typeface="Arial" panose="020B0604020202020204" pitchFamily="34" charset="0"/>
              <a:buChar char="•"/>
            </a:pPr>
            <a:endParaRPr lang="en-IN" sz="1600" b="1" dirty="0">
              <a:solidFill>
                <a:schemeClr val="lt1"/>
              </a:solidFill>
              <a:latin typeface="Calibri" panose="020F0502020204030204" pitchFamily="34" charset="0"/>
              <a:ea typeface="Roboto"/>
              <a:cs typeface="Calibri" panose="020F0502020204030204" pitchFamily="34" charset="0"/>
              <a:sym typeface="Roboto"/>
            </a:endParaRPr>
          </a:p>
        </p:txBody>
      </p:sp>
    </p:spTree>
    <p:extLst>
      <p:ext uri="{BB962C8B-B14F-4D97-AF65-F5344CB8AC3E}">
        <p14:creationId xmlns:p14="http://schemas.microsoft.com/office/powerpoint/2010/main" val="36114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7750" y="181374"/>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sz="2000" dirty="0">
                <a:solidFill>
                  <a:srgbClr val="797979"/>
                </a:solidFill>
                <a:latin typeface="Calibri" panose="020F0502020204030204" pitchFamily="34" charset="0"/>
                <a:cs typeface="Calibri" panose="020F0502020204030204" pitchFamily="34" charset="0"/>
              </a:rPr>
              <a:t>How many orders are tagged as late deliveries and tagged as Fraudulent?</a:t>
            </a:r>
            <a:endParaRPr sz="2000" dirty="0">
              <a:solidFill>
                <a:srgbClr val="797979"/>
              </a:solidFill>
              <a:latin typeface="Calibri" panose="020F0502020204030204" pitchFamily="34" charset="0"/>
              <a:cs typeface="Calibri" panose="020F0502020204030204" pitchFamily="34" charset="0"/>
            </a:endParaRPr>
          </a:p>
        </p:txBody>
      </p:sp>
      <p:sp>
        <p:nvSpPr>
          <p:cNvPr id="109" name="Google Shape;109;p19"/>
          <p:cNvSpPr/>
          <p:nvPr/>
        </p:nvSpPr>
        <p:spPr>
          <a:xfrm>
            <a:off x="807066" y="676674"/>
            <a:ext cx="7444067" cy="4285452"/>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892867" y="732819"/>
            <a:ext cx="7267460" cy="4142509"/>
          </a:xfrm>
          <a:prstGeom prst="rect">
            <a:avLst/>
          </a:prstGeom>
          <a:noFill/>
          <a:ln>
            <a:noFill/>
          </a:ln>
        </p:spPr>
        <p:txBody>
          <a:bodyPr spcFirstLastPara="1" wrap="square" lIns="0" tIns="0" rIns="0" bIns="0" anchor="t" anchorCtr="0">
            <a:noAutofit/>
          </a:bodyPr>
          <a:lstStyle/>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More than half of the orders (54.1%) are at tagged as late delivery risk or are delivered late</a:t>
            </a:r>
          </a:p>
          <a:p>
            <a:pPr marL="171450" lvl="0" indent="-171450" algn="just">
              <a:lnSpc>
                <a:spcPct val="150000"/>
              </a:lnSpc>
              <a:buClr>
                <a:schemeClr val="lt1"/>
              </a:buClr>
              <a:buSzPts val="1200"/>
              <a:buFont typeface="Arial" panose="020B0604020202020204" pitchFamily="34" charset="0"/>
              <a:buChar char="•"/>
            </a:pPr>
            <a:r>
              <a:rPr lang="en-US" sz="1600" b="1" dirty="0">
                <a:solidFill>
                  <a:schemeClr val="lt1"/>
                </a:solidFill>
                <a:latin typeface="Calibri" panose="020F0502020204030204" pitchFamily="34" charset="0"/>
                <a:ea typeface="Roboto"/>
                <a:cs typeface="Calibri" panose="020F0502020204030204" pitchFamily="34" charset="0"/>
                <a:sym typeface="Roboto"/>
              </a:rPr>
              <a:t>A very few (2.25%, which is good) transactions are tagged as ‘Suspected Fraud’ but the sales amount they hold is around $0.74 millions</a:t>
            </a:r>
            <a:endParaRPr lang="en-IN" sz="1600" b="1" dirty="0">
              <a:solidFill>
                <a:schemeClr val="lt1"/>
              </a:solidFill>
              <a:latin typeface="Calibri" panose="020F0502020204030204" pitchFamily="34" charset="0"/>
              <a:ea typeface="Roboto"/>
              <a:cs typeface="Calibri" panose="020F0502020204030204" pitchFamily="34" charset="0"/>
              <a:sym typeface="Roboto"/>
            </a:endParaRPr>
          </a:p>
        </p:txBody>
      </p:sp>
      <p:pic>
        <p:nvPicPr>
          <p:cNvPr id="2" name="Picture 1">
            <a:extLst>
              <a:ext uri="{FF2B5EF4-FFF2-40B4-BE49-F238E27FC236}">
                <a16:creationId xmlns:a16="http://schemas.microsoft.com/office/drawing/2014/main" id="{93336577-6B71-4033-9BBF-A512E92EE550}"/>
              </a:ext>
            </a:extLst>
          </p:cNvPr>
          <p:cNvPicPr>
            <a:picLocks noChangeAspect="1"/>
          </p:cNvPicPr>
          <p:nvPr/>
        </p:nvPicPr>
        <p:blipFill>
          <a:blip r:embed="rId3"/>
          <a:stretch>
            <a:fillRect/>
          </a:stretch>
        </p:blipFill>
        <p:spPr>
          <a:xfrm>
            <a:off x="892866" y="2676075"/>
            <a:ext cx="3658351" cy="2242799"/>
          </a:xfrm>
          <a:prstGeom prst="rect">
            <a:avLst/>
          </a:prstGeom>
        </p:spPr>
      </p:pic>
      <p:pic>
        <p:nvPicPr>
          <p:cNvPr id="4" name="Picture 3">
            <a:extLst>
              <a:ext uri="{FF2B5EF4-FFF2-40B4-BE49-F238E27FC236}">
                <a16:creationId xmlns:a16="http://schemas.microsoft.com/office/drawing/2014/main" id="{EF78DDE6-3396-4CAF-A7B2-351464FD59F4}"/>
              </a:ext>
            </a:extLst>
          </p:cNvPr>
          <p:cNvPicPr>
            <a:picLocks noChangeAspect="1"/>
          </p:cNvPicPr>
          <p:nvPr/>
        </p:nvPicPr>
        <p:blipFill>
          <a:blip r:embed="rId4"/>
          <a:stretch>
            <a:fillRect/>
          </a:stretch>
        </p:blipFill>
        <p:spPr>
          <a:xfrm>
            <a:off x="4613825" y="2676075"/>
            <a:ext cx="3546736" cy="2242800"/>
          </a:xfrm>
          <a:prstGeom prst="rect">
            <a:avLst/>
          </a:prstGeom>
        </p:spPr>
      </p:pic>
    </p:spTree>
    <p:extLst>
      <p:ext uri="{BB962C8B-B14F-4D97-AF65-F5344CB8AC3E}">
        <p14:creationId xmlns:p14="http://schemas.microsoft.com/office/powerpoint/2010/main" val="2842166476"/>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6706</TotalTime>
  <Words>1009</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Noto Sans Symbols</vt:lpstr>
      <vt:lpstr>Alfa Slab One</vt:lpstr>
      <vt:lpstr>Roboto</vt:lpstr>
      <vt:lpstr>Calibri</vt:lpstr>
      <vt:lpstr>Proxima Nova</vt:lpstr>
      <vt:lpstr>Arial</vt:lpstr>
      <vt:lpstr>Gameday</vt:lpstr>
      <vt:lpstr>Statement of Project Objectives</vt:lpstr>
      <vt:lpstr>Challenges in Logistics</vt:lpstr>
      <vt:lpstr>Pirates working on this UNH Intro to Data Science 6002.03 Group 8 - 2022 Fall (https://github.com/sahil095/DS_Group-8_Project)  </vt:lpstr>
      <vt:lpstr>Business model / Plan Following CRISP-DM methodology for Data Science Process</vt:lpstr>
      <vt:lpstr>Business Understanding</vt:lpstr>
      <vt:lpstr>Data Understanding</vt:lpstr>
      <vt:lpstr>Data Preparation</vt:lpstr>
      <vt:lpstr>Tools</vt:lpstr>
      <vt:lpstr>How many orders are tagged as late deliveries and tagged as Fraudulent?</vt:lpstr>
      <vt:lpstr>Which region and what product is being suspected to the fraud the most?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Sahil Sehgal</cp:lastModifiedBy>
  <cp:revision>69</cp:revision>
  <dcterms:modified xsi:type="dcterms:W3CDTF">2022-10-20T15:53:05Z</dcterms:modified>
</cp:coreProperties>
</file>