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FF08A-1F64-46A5-B792-6673A3ADB9E7}" type="datetimeFigureOut">
              <a:rPr lang="en-IN" smtClean="0"/>
              <a:t>22-08-2025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2C2D6-7D09-4F72-97F7-F85BFAA54CE2}" type="slidenum">
              <a:rPr lang="en-IN" smtClean="0"/>
              <a:t>‹#›</a:t>
            </a:fld>
            <a:endParaRPr lang="en-IN"/>
          </a:p>
        </p:txBody>
      </p:sp>
    </p:spTree>
    <p:extLst>
      <p:ext uri="{BB962C8B-B14F-4D97-AF65-F5344CB8AC3E}">
        <p14:creationId xmlns:p14="http://schemas.microsoft.com/office/powerpoint/2010/main" val="123397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B2C2D6-7D09-4F72-97F7-F85BFAA54CE2}" type="slidenum">
              <a:rPr lang="en-IN" smtClean="0"/>
              <a:t>24</a:t>
            </a:fld>
            <a:endParaRPr lang="en-IN"/>
          </a:p>
        </p:txBody>
      </p:sp>
    </p:spTree>
    <p:extLst>
      <p:ext uri="{BB962C8B-B14F-4D97-AF65-F5344CB8AC3E}">
        <p14:creationId xmlns:p14="http://schemas.microsoft.com/office/powerpoint/2010/main" val="2561999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2868E4-F4DF-4612-87C7-2DE1360E11A8}"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261979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868E4-F4DF-4612-87C7-2DE1360E11A8}"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63432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868E4-F4DF-4612-87C7-2DE1360E11A8}"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75967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868E4-F4DF-4612-87C7-2DE1360E11A8}"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254094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868E4-F4DF-4612-87C7-2DE1360E11A8}"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52841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2868E4-F4DF-4612-87C7-2DE1360E11A8}" type="datetimeFigureOut">
              <a:rPr lang="en-IN" smtClean="0"/>
              <a:t>22-08-2025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56733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2868E4-F4DF-4612-87C7-2DE1360E11A8}" type="datetimeFigureOut">
              <a:rPr lang="en-IN" smtClean="0"/>
              <a:t>22-08-2025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3749090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2868E4-F4DF-4612-87C7-2DE1360E11A8}" type="datetimeFigureOut">
              <a:rPr lang="en-IN" smtClean="0"/>
              <a:t>22-08-2025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974904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868E4-F4DF-4612-87C7-2DE1360E11A8}" type="datetimeFigureOut">
              <a:rPr lang="en-IN" smtClean="0"/>
              <a:t>22-08-2025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130137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2868E4-F4DF-4612-87C7-2DE1360E11A8}" type="datetimeFigureOut">
              <a:rPr lang="en-IN" smtClean="0"/>
              <a:t>22-08-2025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188919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2868E4-F4DF-4612-87C7-2DE1360E11A8}" type="datetimeFigureOut">
              <a:rPr lang="en-IN" smtClean="0"/>
              <a:t>22-08-2025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0C5FB-844C-41FD-B38E-A458B9B26CDF}" type="slidenum">
              <a:rPr lang="en-IN" smtClean="0"/>
              <a:t>‹#›</a:t>
            </a:fld>
            <a:endParaRPr lang="en-IN"/>
          </a:p>
        </p:txBody>
      </p:sp>
    </p:spTree>
    <p:extLst>
      <p:ext uri="{BB962C8B-B14F-4D97-AF65-F5344CB8AC3E}">
        <p14:creationId xmlns:p14="http://schemas.microsoft.com/office/powerpoint/2010/main" val="161312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868E4-F4DF-4612-87C7-2DE1360E11A8}" type="datetimeFigureOut">
              <a:rPr lang="en-IN" smtClean="0"/>
              <a:t>22-08-2025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0C5FB-844C-41FD-B38E-A458B9B26CDF}" type="slidenum">
              <a:rPr lang="en-IN" smtClean="0"/>
              <a:t>‹#›</a:t>
            </a:fld>
            <a:endParaRPr lang="en-IN"/>
          </a:p>
        </p:txBody>
      </p:sp>
    </p:spTree>
    <p:extLst>
      <p:ext uri="{BB962C8B-B14F-4D97-AF65-F5344CB8AC3E}">
        <p14:creationId xmlns:p14="http://schemas.microsoft.com/office/powerpoint/2010/main" val="257577018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87DF-8292-378F-01ED-0108A78F0977}"/>
              </a:ext>
            </a:extLst>
          </p:cNvPr>
          <p:cNvSpPr>
            <a:spLocks noGrp="1"/>
          </p:cNvSpPr>
          <p:nvPr>
            <p:ph type="ctrTitle"/>
          </p:nvPr>
        </p:nvSpPr>
        <p:spPr>
          <a:xfrm>
            <a:off x="304800" y="0"/>
            <a:ext cx="11582400" cy="3156857"/>
          </a:xfrm>
        </p:spPr>
        <p:txBody>
          <a:bodyPr>
            <a:normAutofit/>
          </a:bodyPr>
          <a:lstStyle/>
          <a:p>
            <a:r>
              <a:rPr lang="en-US" b="1" i="0" dirty="0">
                <a:solidFill>
                  <a:srgbClr val="FF0000"/>
                </a:solidFill>
                <a:effectLst/>
                <a:latin typeface="Agency FB" panose="020B0503020202020204" pitchFamily="34" charset="0"/>
              </a:rPr>
              <a:t>Exploratory Data Analysis on Aviation Dataset</a:t>
            </a:r>
            <a:br>
              <a:rPr lang="en-US" b="0" i="0" dirty="0">
                <a:solidFill>
                  <a:srgbClr val="202124"/>
                </a:solidFill>
                <a:effectLst/>
                <a:latin typeface="Google Sans"/>
              </a:rPr>
            </a:br>
            <a:endParaRPr lang="en-IN" dirty="0"/>
          </a:p>
        </p:txBody>
      </p:sp>
      <p:sp>
        <p:nvSpPr>
          <p:cNvPr id="3" name="Subtitle 2">
            <a:extLst>
              <a:ext uri="{FF2B5EF4-FFF2-40B4-BE49-F238E27FC236}">
                <a16:creationId xmlns:a16="http://schemas.microsoft.com/office/drawing/2014/main" id="{EC683DE3-1B85-8A97-CD1F-9435326DB717}"/>
              </a:ext>
            </a:extLst>
          </p:cNvPr>
          <p:cNvSpPr>
            <a:spLocks noGrp="1"/>
          </p:cNvSpPr>
          <p:nvPr>
            <p:ph type="subTitle" idx="1"/>
          </p:nvPr>
        </p:nvSpPr>
        <p:spPr>
          <a:xfrm>
            <a:off x="8229600" y="4528458"/>
            <a:ext cx="3559628" cy="1447800"/>
          </a:xfrm>
        </p:spPr>
        <p:txBody>
          <a:bodyPr>
            <a:normAutofit/>
          </a:bodyPr>
          <a:lstStyle/>
          <a:p>
            <a:r>
              <a:rPr lang="en-US" sz="6000" b="1" dirty="0">
                <a:solidFill>
                  <a:srgbClr val="FF0000"/>
                </a:solidFill>
                <a:latin typeface="Agency FB" panose="020B0503020202020204" pitchFamily="34" charset="0"/>
              </a:rPr>
              <a:t>BY SAHIL</a:t>
            </a:r>
            <a:endParaRPr lang="en-IN" sz="6000" b="1" dirty="0">
              <a:solidFill>
                <a:srgbClr val="FF0000"/>
              </a:solidFill>
              <a:latin typeface="Agency FB" panose="020B0503020202020204" pitchFamily="34" charset="0"/>
            </a:endParaRPr>
          </a:p>
        </p:txBody>
      </p:sp>
      <p:pic>
        <p:nvPicPr>
          <p:cNvPr id="5" name="Picture 4">
            <a:extLst>
              <a:ext uri="{FF2B5EF4-FFF2-40B4-BE49-F238E27FC236}">
                <a16:creationId xmlns:a16="http://schemas.microsoft.com/office/drawing/2014/main" id="{E8C910D5-4EE8-33D0-416A-1C654260E7D0}"/>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831772" y="3015344"/>
            <a:ext cx="3726082" cy="23186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331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3D4C-3F77-9F55-D8C5-9C214265405F}"/>
              </a:ext>
            </a:extLst>
          </p:cNvPr>
          <p:cNvSpPr>
            <a:spLocks noGrp="1"/>
          </p:cNvSpPr>
          <p:nvPr>
            <p:ph type="title"/>
          </p:nvPr>
        </p:nvSpPr>
        <p:spPr>
          <a:xfrm>
            <a:off x="288471" y="217715"/>
            <a:ext cx="10205357" cy="1349828"/>
          </a:xfrm>
        </p:spPr>
        <p:txBody>
          <a:bodyPr>
            <a:noAutofit/>
          </a:bodyPr>
          <a:lstStyle/>
          <a:p>
            <a:r>
              <a:rPr lang="en-US" b="1" i="0" dirty="0">
                <a:solidFill>
                  <a:srgbClr val="FFC000"/>
                </a:solidFill>
                <a:effectLst/>
                <a:latin typeface="Agency FB" panose="020B0503020202020204" pitchFamily="34" charset="0"/>
              </a:rPr>
              <a:t>1. Weather condition during accidents or incidents:</a:t>
            </a:r>
            <a:br>
              <a:rPr lang="en-US" b="1" i="0" dirty="0">
                <a:solidFill>
                  <a:srgbClr val="FFC000"/>
                </a:solidFill>
                <a:effectLst/>
                <a:latin typeface="Agency FB" panose="020B0503020202020204" pitchFamily="34" charset="0"/>
              </a:rPr>
            </a:br>
            <a:endParaRPr lang="en-IN"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0AE262D8-6A82-48B3-A6D7-32296889D31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085" y="1567543"/>
            <a:ext cx="6487886" cy="4931228"/>
          </a:xfrm>
        </p:spPr>
      </p:pic>
      <p:sp>
        <p:nvSpPr>
          <p:cNvPr id="4" name="Content Placeholder 3">
            <a:extLst>
              <a:ext uri="{FF2B5EF4-FFF2-40B4-BE49-F238E27FC236}">
                <a16:creationId xmlns:a16="http://schemas.microsoft.com/office/drawing/2014/main" id="{921524A6-010F-8843-DE03-FDE048024385}"/>
              </a:ext>
            </a:extLst>
          </p:cNvPr>
          <p:cNvSpPr>
            <a:spLocks noGrp="1"/>
          </p:cNvSpPr>
          <p:nvPr>
            <p:ph sz="half" idx="2"/>
          </p:nvPr>
        </p:nvSpPr>
        <p:spPr>
          <a:xfrm>
            <a:off x="6879770" y="1469571"/>
            <a:ext cx="5094515" cy="5029200"/>
          </a:xfrm>
        </p:spPr>
        <p:txBody>
          <a:bodyPr>
            <a:normAutofit lnSpcReduction="10000"/>
          </a:bodyPr>
          <a:lstStyle/>
          <a:p>
            <a:r>
              <a:rPr lang="en-US" sz="2400" b="1" dirty="0">
                <a:solidFill>
                  <a:srgbClr val="FFC000"/>
                </a:solidFill>
              </a:rPr>
              <a:t>1.VMC </a:t>
            </a:r>
            <a:r>
              <a:rPr lang="en-US" sz="2400" dirty="0"/>
              <a:t>= VISUAL METEROLOGICAL</a:t>
            </a:r>
          </a:p>
          <a:p>
            <a:r>
              <a:rPr lang="en-US" sz="2400" dirty="0"/>
              <a:t>CONDITION (WEATHER IS CLEAR).</a:t>
            </a:r>
          </a:p>
          <a:p>
            <a:pPr marL="0" indent="0">
              <a:buNone/>
            </a:pPr>
            <a:endParaRPr lang="en-US" dirty="0"/>
          </a:p>
          <a:p>
            <a:pPr marL="0" indent="0">
              <a:buNone/>
            </a:pPr>
            <a:r>
              <a:rPr lang="en-US" sz="2400" b="1" dirty="0">
                <a:solidFill>
                  <a:srgbClr val="FFC000"/>
                </a:solidFill>
              </a:rPr>
              <a:t>2.IMC </a:t>
            </a:r>
            <a:r>
              <a:rPr lang="en-US" sz="2400" dirty="0"/>
              <a:t>= (POOR VISIBILITY WATHER)</a:t>
            </a:r>
          </a:p>
          <a:p>
            <a:pPr marL="0" indent="0">
              <a:buNone/>
            </a:pPr>
            <a:r>
              <a:rPr lang="en-US" sz="2400" dirty="0"/>
              <a:t>HIGHER RISK.</a:t>
            </a:r>
          </a:p>
          <a:p>
            <a:endParaRPr lang="en-US" dirty="0"/>
          </a:p>
          <a:p>
            <a:r>
              <a:rPr lang="en-US" b="1" dirty="0">
                <a:solidFill>
                  <a:srgbClr val="FFC000"/>
                </a:solidFill>
              </a:rPr>
              <a:t># Insight:</a:t>
            </a:r>
          </a:p>
          <a:p>
            <a:endParaRPr lang="en-US" dirty="0"/>
          </a:p>
          <a:p>
            <a:pPr marL="0" indent="0">
              <a:buNone/>
            </a:pPr>
            <a:r>
              <a:rPr lang="en-US" sz="2400" dirty="0">
                <a:solidFill>
                  <a:srgbClr val="92D050"/>
                </a:solidFill>
                <a:latin typeface="Comic Sans MS" panose="030F0702030302020204" pitchFamily="66" charset="0"/>
              </a:rPr>
              <a:t>Highest number of accidents/incidents (77302) took place when weather condition was (VMC) clear weather.</a:t>
            </a:r>
            <a:endParaRPr lang="en-IN" sz="2400" dirty="0">
              <a:solidFill>
                <a:srgbClr val="92D050"/>
              </a:solidFill>
              <a:latin typeface="Comic Sans MS" panose="030F0702030302020204" pitchFamily="66" charset="0"/>
            </a:endParaRPr>
          </a:p>
        </p:txBody>
      </p:sp>
    </p:spTree>
    <p:extLst>
      <p:ext uri="{BB962C8B-B14F-4D97-AF65-F5344CB8AC3E}">
        <p14:creationId xmlns:p14="http://schemas.microsoft.com/office/powerpoint/2010/main" val="372699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7EFF-1B5A-7D7D-69E1-00E87D96DB86}"/>
              </a:ext>
            </a:extLst>
          </p:cNvPr>
          <p:cNvSpPr>
            <a:spLocks noGrp="1"/>
          </p:cNvSpPr>
          <p:nvPr>
            <p:ph type="title"/>
          </p:nvPr>
        </p:nvSpPr>
        <p:spPr>
          <a:xfrm>
            <a:off x="838200" y="365126"/>
            <a:ext cx="10515600" cy="745218"/>
          </a:xfrm>
        </p:spPr>
        <p:txBody>
          <a:bodyPr/>
          <a:lstStyle/>
          <a:p>
            <a:r>
              <a:rPr lang="en-US" b="1" dirty="0">
                <a:solidFill>
                  <a:srgbClr val="FFC000"/>
                </a:solidFill>
                <a:latin typeface="Agency FB" panose="020B0503020202020204" pitchFamily="34" charset="0"/>
              </a:rPr>
              <a:t>2.Correlation Between Weather and Injury Severity</a:t>
            </a:r>
            <a:endParaRPr lang="en-IN"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D25D8D1B-A75B-F487-C5B3-E46DFFB2B4C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0630" y="1469571"/>
            <a:ext cx="5584370" cy="5192486"/>
          </a:xfrm>
        </p:spPr>
      </p:pic>
      <p:sp>
        <p:nvSpPr>
          <p:cNvPr id="4" name="Content Placeholder 3">
            <a:extLst>
              <a:ext uri="{FF2B5EF4-FFF2-40B4-BE49-F238E27FC236}">
                <a16:creationId xmlns:a16="http://schemas.microsoft.com/office/drawing/2014/main" id="{70B4DF47-AF7B-3FF8-0DEF-0385164C62B7}"/>
              </a:ext>
            </a:extLst>
          </p:cNvPr>
          <p:cNvSpPr>
            <a:spLocks noGrp="1"/>
          </p:cNvSpPr>
          <p:nvPr>
            <p:ph sz="half" idx="2"/>
          </p:nvPr>
        </p:nvSpPr>
        <p:spPr>
          <a:xfrm>
            <a:off x="5834742" y="1469570"/>
            <a:ext cx="6226627" cy="5192486"/>
          </a:xfrm>
        </p:spPr>
        <p:txBody>
          <a:bodyPr>
            <a:normAutofit fontScale="92500" lnSpcReduction="10000"/>
          </a:bodyPr>
          <a:lstStyle/>
          <a:p>
            <a:pPr marL="457200" lvl="1" indent="0">
              <a:buNone/>
            </a:pPr>
            <a:r>
              <a:rPr lang="en-US" dirty="0">
                <a:latin typeface="Comic Sans MS" panose="030F0702030302020204" pitchFamily="66" charset="0"/>
              </a:rPr>
              <a:t>1.There is no strong or meaningful relationship Between the weather and injury severity.</a:t>
            </a:r>
          </a:p>
          <a:p>
            <a:pPr marL="457200" lvl="1" indent="0">
              <a:buNone/>
            </a:pPr>
            <a:endParaRPr lang="en-US" dirty="0">
              <a:latin typeface="Comic Sans MS" panose="030F0702030302020204" pitchFamily="66" charset="0"/>
            </a:endParaRPr>
          </a:p>
          <a:p>
            <a:pPr marL="457200" lvl="1" indent="0">
              <a:buNone/>
            </a:pPr>
            <a:r>
              <a:rPr lang="en-US" dirty="0">
                <a:latin typeface="Comic Sans MS" panose="030F0702030302020204" pitchFamily="66" charset="0"/>
              </a:rPr>
              <a:t>2. Most correlations coefficients are close to zero.</a:t>
            </a:r>
          </a:p>
          <a:p>
            <a:pPr marL="457200" lvl="1" indent="0">
              <a:buNone/>
            </a:pPr>
            <a:r>
              <a:rPr lang="en-US" dirty="0">
                <a:latin typeface="Comic Sans MS" panose="030F0702030302020204" pitchFamily="66" charset="0"/>
              </a:rPr>
              <a:t>Suggesting weak or negligible correlation</a:t>
            </a:r>
          </a:p>
          <a:p>
            <a:pPr marL="457200" lvl="1" indent="0">
              <a:buNone/>
            </a:pPr>
            <a:endParaRPr lang="en-US" dirty="0"/>
          </a:p>
          <a:p>
            <a:pPr marL="457200" lvl="1" indent="0">
              <a:buNone/>
            </a:pPr>
            <a:endParaRPr lang="en-IN" dirty="0"/>
          </a:p>
          <a:p>
            <a:pPr marL="457200" lvl="1" indent="0">
              <a:buNone/>
            </a:pPr>
            <a:r>
              <a:rPr lang="en-IN" sz="3600" b="1" dirty="0">
                <a:solidFill>
                  <a:srgbClr val="FFC000"/>
                </a:solidFill>
                <a:latin typeface="Agency FB" panose="020B0503020202020204" pitchFamily="34" charset="0"/>
              </a:rPr>
              <a:t># Conclusion</a:t>
            </a:r>
            <a:r>
              <a:rPr lang="en-IN" sz="3600" b="1" dirty="0"/>
              <a:t>:</a:t>
            </a:r>
          </a:p>
          <a:p>
            <a:pPr marL="457200" lvl="1" indent="0">
              <a:buNone/>
            </a:pPr>
            <a:r>
              <a:rPr lang="en-IN" dirty="0">
                <a:solidFill>
                  <a:srgbClr val="92D050"/>
                </a:solidFill>
                <a:latin typeface="Comic Sans MS" panose="030F0702030302020204" pitchFamily="66" charset="0"/>
              </a:rPr>
              <a:t>Weather may alone may not be the significant</a:t>
            </a:r>
          </a:p>
          <a:p>
            <a:pPr marL="457200" lvl="1" indent="0">
              <a:buNone/>
            </a:pPr>
            <a:r>
              <a:rPr lang="en-IN" dirty="0">
                <a:solidFill>
                  <a:srgbClr val="92D050"/>
                </a:solidFill>
                <a:latin typeface="Comic Sans MS" panose="030F0702030302020204" pitchFamily="66" charset="0"/>
              </a:rPr>
              <a:t>Indicator of injury severity.</a:t>
            </a:r>
          </a:p>
          <a:p>
            <a:pPr marL="457200" lvl="1" indent="0">
              <a:buNone/>
            </a:pPr>
            <a:r>
              <a:rPr lang="en-US" dirty="0">
                <a:solidFill>
                  <a:srgbClr val="92D050"/>
                </a:solidFill>
                <a:latin typeface="Comic Sans MS" panose="030F0702030302020204" pitchFamily="66" charset="0"/>
              </a:rPr>
              <a:t>Other factors outside of weather plays a crucial role in injury outcomes.</a:t>
            </a:r>
          </a:p>
        </p:txBody>
      </p:sp>
    </p:spTree>
    <p:extLst>
      <p:ext uri="{BB962C8B-B14F-4D97-AF65-F5344CB8AC3E}">
        <p14:creationId xmlns:p14="http://schemas.microsoft.com/office/powerpoint/2010/main" val="364167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7CD6-19BB-7D9D-224D-84C5F20277FE}"/>
              </a:ext>
            </a:extLst>
          </p:cNvPr>
          <p:cNvSpPr>
            <a:spLocks noGrp="1"/>
          </p:cNvSpPr>
          <p:nvPr>
            <p:ph type="title"/>
          </p:nvPr>
        </p:nvSpPr>
        <p:spPr>
          <a:xfrm>
            <a:off x="468086" y="108858"/>
            <a:ext cx="9851571" cy="1186542"/>
          </a:xfrm>
        </p:spPr>
        <p:txBody>
          <a:bodyPr/>
          <a:lstStyle/>
          <a:p>
            <a:r>
              <a:rPr lang="en-US" b="1" dirty="0">
                <a:solidFill>
                  <a:srgbClr val="FFC000"/>
                </a:solidFill>
                <a:latin typeface="Agency FB" panose="020B0503020202020204" pitchFamily="34" charset="0"/>
              </a:rPr>
              <a:t>Aircraft Damage By Weather Condition.</a:t>
            </a:r>
            <a:endParaRPr lang="en-IN"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E6689E47-994C-5FAA-710D-5D64C1E6506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5058" y="1404257"/>
            <a:ext cx="5910942" cy="5257800"/>
          </a:xfrm>
        </p:spPr>
      </p:pic>
      <p:sp>
        <p:nvSpPr>
          <p:cNvPr id="14" name="Content Placeholder 13">
            <a:extLst>
              <a:ext uri="{FF2B5EF4-FFF2-40B4-BE49-F238E27FC236}">
                <a16:creationId xmlns:a16="http://schemas.microsoft.com/office/drawing/2014/main" id="{E5D58B18-A9B5-8EAE-E9DB-EF30CF1DFCEF}"/>
              </a:ext>
            </a:extLst>
          </p:cNvPr>
          <p:cNvSpPr>
            <a:spLocks noGrp="1"/>
          </p:cNvSpPr>
          <p:nvPr>
            <p:ph sz="half" idx="2"/>
          </p:nvPr>
        </p:nvSpPr>
        <p:spPr>
          <a:xfrm>
            <a:off x="6172200" y="3614057"/>
            <a:ext cx="5910942" cy="3047998"/>
          </a:xfrm>
        </p:spPr>
        <p:txBody>
          <a:bodyPr/>
          <a:lstStyle/>
          <a:p>
            <a:r>
              <a:rPr lang="en-US" sz="3600" b="1" dirty="0">
                <a:solidFill>
                  <a:srgbClr val="FFC000"/>
                </a:solidFill>
                <a:latin typeface="Agency FB" panose="020B0503020202020204" pitchFamily="34" charset="0"/>
              </a:rPr>
              <a:t>Insight:</a:t>
            </a:r>
          </a:p>
          <a:p>
            <a:r>
              <a:rPr lang="en-US" sz="2400" dirty="0">
                <a:solidFill>
                  <a:srgbClr val="00B050"/>
                </a:solidFill>
                <a:latin typeface="Comic Sans MS" panose="030F0702030302020204" pitchFamily="66" charset="0"/>
              </a:rPr>
              <a:t>VMC(Visual Meteorological Condition)</a:t>
            </a:r>
          </a:p>
          <a:p>
            <a:r>
              <a:rPr lang="en-US" sz="2400" dirty="0">
                <a:solidFill>
                  <a:srgbClr val="00B050"/>
                </a:solidFill>
                <a:latin typeface="Comic Sans MS" panose="030F0702030302020204" pitchFamily="66" charset="0"/>
              </a:rPr>
              <a:t>Shows the higher number of substantial</a:t>
            </a:r>
          </a:p>
          <a:p>
            <a:pPr marL="0" indent="0">
              <a:buNone/>
            </a:pPr>
            <a:r>
              <a:rPr lang="en-US" sz="2400" dirty="0">
                <a:solidFill>
                  <a:srgbClr val="00B050"/>
                </a:solidFill>
                <a:latin typeface="Comic Sans MS" panose="030F0702030302020204" pitchFamily="66" charset="0"/>
              </a:rPr>
              <a:t> damage followed by the Destroyed and </a:t>
            </a:r>
          </a:p>
          <a:p>
            <a:pPr marL="0" indent="0">
              <a:buNone/>
            </a:pPr>
            <a:r>
              <a:rPr lang="en-US" sz="2400" dirty="0">
                <a:solidFill>
                  <a:srgbClr val="00B050"/>
                </a:solidFill>
                <a:latin typeface="Comic Sans MS" panose="030F0702030302020204" pitchFamily="66" charset="0"/>
              </a:rPr>
              <a:t> substantial.</a:t>
            </a:r>
            <a:endParaRPr lang="en-IN" sz="2400" dirty="0">
              <a:solidFill>
                <a:srgbClr val="00B050"/>
              </a:solidFill>
              <a:latin typeface="Comic Sans MS" panose="030F0702030302020204" pitchFamily="66" charset="0"/>
            </a:endParaRPr>
          </a:p>
        </p:txBody>
      </p:sp>
      <p:pic>
        <p:nvPicPr>
          <p:cNvPr id="15" name="Content Placeholder 7">
            <a:extLst>
              <a:ext uri="{FF2B5EF4-FFF2-40B4-BE49-F238E27FC236}">
                <a16:creationId xmlns:a16="http://schemas.microsoft.com/office/drawing/2014/main" id="{00A05854-10BE-8678-F4BD-DECD29177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404256"/>
            <a:ext cx="5910942" cy="2024743"/>
          </a:xfrm>
          <a:prstGeom prst="rect">
            <a:avLst/>
          </a:prstGeom>
        </p:spPr>
      </p:pic>
    </p:spTree>
    <p:extLst>
      <p:ext uri="{BB962C8B-B14F-4D97-AF65-F5344CB8AC3E}">
        <p14:creationId xmlns:p14="http://schemas.microsoft.com/office/powerpoint/2010/main" val="139211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0521-6580-EA1A-84C2-C32029DE22F4}"/>
              </a:ext>
            </a:extLst>
          </p:cNvPr>
          <p:cNvSpPr>
            <a:spLocks noGrp="1"/>
          </p:cNvSpPr>
          <p:nvPr>
            <p:ph type="title"/>
          </p:nvPr>
        </p:nvSpPr>
        <p:spPr>
          <a:xfrm>
            <a:off x="185057" y="365126"/>
            <a:ext cx="11168743" cy="1213304"/>
          </a:xfrm>
        </p:spPr>
        <p:txBody>
          <a:bodyPr/>
          <a:lstStyle/>
          <a:p>
            <a:r>
              <a:rPr lang="en-US" b="1" dirty="0">
                <a:solidFill>
                  <a:srgbClr val="FFC000"/>
                </a:solidFill>
                <a:latin typeface="Agency FB" panose="020B0503020202020204" pitchFamily="34" charset="0"/>
              </a:rPr>
              <a:t>3.Top Ten Airport by Accidents/Incidents:</a:t>
            </a:r>
            <a:endParaRPr lang="en-IN"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CE7DE2D3-EFD4-AE5F-DAA1-A37BBB0A7E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5057" y="1825625"/>
            <a:ext cx="6705600" cy="4667250"/>
          </a:xfrm>
        </p:spPr>
      </p:pic>
      <p:sp>
        <p:nvSpPr>
          <p:cNvPr id="4" name="Content Placeholder 3">
            <a:extLst>
              <a:ext uri="{FF2B5EF4-FFF2-40B4-BE49-F238E27FC236}">
                <a16:creationId xmlns:a16="http://schemas.microsoft.com/office/drawing/2014/main" id="{7F50A9BE-A345-0092-1159-7095D797E7F1}"/>
              </a:ext>
            </a:extLst>
          </p:cNvPr>
          <p:cNvSpPr>
            <a:spLocks noGrp="1"/>
          </p:cNvSpPr>
          <p:nvPr>
            <p:ph sz="half" idx="2"/>
          </p:nvPr>
        </p:nvSpPr>
        <p:spPr>
          <a:xfrm>
            <a:off x="7456714" y="1825624"/>
            <a:ext cx="4430486" cy="4466319"/>
          </a:xfrm>
        </p:spPr>
        <p:txBody>
          <a:bodyPr>
            <a:normAutofit/>
          </a:bodyPr>
          <a:lstStyle/>
          <a:p>
            <a:r>
              <a:rPr lang="en-US" sz="3600" b="1" dirty="0">
                <a:solidFill>
                  <a:srgbClr val="FFC000"/>
                </a:solidFill>
                <a:latin typeface="Agency FB" panose="020B0503020202020204" pitchFamily="34" charset="0"/>
              </a:rPr>
              <a:t># Insight:</a:t>
            </a:r>
          </a:p>
          <a:p>
            <a:endParaRPr lang="en-US" dirty="0"/>
          </a:p>
          <a:p>
            <a:pPr marL="0" indent="0">
              <a:buNone/>
            </a:pPr>
            <a:r>
              <a:rPr lang="en-US" dirty="0">
                <a:solidFill>
                  <a:srgbClr val="00B050"/>
                </a:solidFill>
                <a:latin typeface="Comic Sans MS" panose="030F0702030302020204" pitchFamily="66" charset="0"/>
              </a:rPr>
              <a:t>The airport with the highest number of accidents/incidents is labeled </a:t>
            </a:r>
            <a:r>
              <a:rPr lang="en-US" dirty="0">
                <a:latin typeface="Comic Sans MS" panose="030F0702030302020204" pitchFamily="66" charset="0"/>
              </a:rPr>
              <a:t>"Private," </a:t>
            </a:r>
            <a:r>
              <a:rPr lang="en-US" dirty="0">
                <a:solidFill>
                  <a:srgbClr val="00B050"/>
                </a:solidFill>
                <a:latin typeface="Comic Sans MS" panose="030F0702030302020204" pitchFamily="66" charset="0"/>
              </a:rPr>
              <a:t>approaching around 230 accidents/incidents</a:t>
            </a:r>
            <a:r>
              <a:rPr lang="en-US" dirty="0">
                <a:latin typeface="Comic Sans MS" panose="030F0702030302020204" pitchFamily="66" charset="0"/>
              </a:rPr>
              <a:t>.</a:t>
            </a:r>
            <a:endParaRPr lang="en-IN" dirty="0">
              <a:latin typeface="Comic Sans MS" panose="030F0702030302020204" pitchFamily="66" charset="0"/>
            </a:endParaRPr>
          </a:p>
        </p:txBody>
      </p:sp>
    </p:spTree>
    <p:extLst>
      <p:ext uri="{BB962C8B-B14F-4D97-AF65-F5344CB8AC3E}">
        <p14:creationId xmlns:p14="http://schemas.microsoft.com/office/powerpoint/2010/main" val="100781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6E41-B714-EB54-F064-DBC57E30C66C}"/>
              </a:ext>
            </a:extLst>
          </p:cNvPr>
          <p:cNvSpPr>
            <a:spLocks noGrp="1"/>
          </p:cNvSpPr>
          <p:nvPr>
            <p:ph type="title"/>
          </p:nvPr>
        </p:nvSpPr>
        <p:spPr>
          <a:xfrm>
            <a:off x="304800" y="108857"/>
            <a:ext cx="11050588" cy="957943"/>
          </a:xfrm>
        </p:spPr>
        <p:txBody>
          <a:bodyPr/>
          <a:lstStyle/>
          <a:p>
            <a:r>
              <a:rPr lang="en-US" b="1" dirty="0">
                <a:solidFill>
                  <a:srgbClr val="FFC000"/>
                </a:solidFill>
                <a:latin typeface="Agency FB" panose="020B0503020202020204" pitchFamily="34" charset="0"/>
              </a:rPr>
              <a:t>4. Aircraft model by Accidents and Incidents:</a:t>
            </a:r>
            <a:endParaRPr lang="en-IN" b="1" dirty="0">
              <a:solidFill>
                <a:srgbClr val="FFC000"/>
              </a:solidFill>
              <a:latin typeface="Agency FB" panose="020B0503020202020204" pitchFamily="34" charset="0"/>
            </a:endParaRPr>
          </a:p>
        </p:txBody>
      </p:sp>
      <p:sp>
        <p:nvSpPr>
          <p:cNvPr id="3" name="Text Placeholder 2">
            <a:extLst>
              <a:ext uri="{FF2B5EF4-FFF2-40B4-BE49-F238E27FC236}">
                <a16:creationId xmlns:a16="http://schemas.microsoft.com/office/drawing/2014/main" id="{10095A4C-C66D-C240-98F6-30623EA62DFE}"/>
              </a:ext>
            </a:extLst>
          </p:cNvPr>
          <p:cNvSpPr>
            <a:spLocks noGrp="1"/>
          </p:cNvSpPr>
          <p:nvPr>
            <p:ph type="body" idx="1"/>
          </p:nvPr>
        </p:nvSpPr>
        <p:spPr>
          <a:xfrm>
            <a:off x="152400" y="1295401"/>
            <a:ext cx="5845175" cy="1209674"/>
          </a:xfrm>
        </p:spPr>
        <p:txBody>
          <a:bodyPr>
            <a:normAutofit fontScale="92500" lnSpcReduction="10000"/>
          </a:bodyPr>
          <a:lstStyle/>
          <a:p>
            <a:r>
              <a:rPr lang="en-US" dirty="0">
                <a:solidFill>
                  <a:srgbClr val="FFC000"/>
                </a:solidFill>
              </a:rPr>
              <a:t># By accidents:</a:t>
            </a:r>
          </a:p>
          <a:p>
            <a:r>
              <a:rPr lang="en-US" dirty="0"/>
              <a:t>Aircraft Model 152 is related with the highest number of accidents.</a:t>
            </a:r>
            <a:endParaRPr lang="en-IN" dirty="0"/>
          </a:p>
        </p:txBody>
      </p:sp>
      <p:pic>
        <p:nvPicPr>
          <p:cNvPr id="8" name="Content Placeholder 7">
            <a:extLst>
              <a:ext uri="{FF2B5EF4-FFF2-40B4-BE49-F238E27FC236}">
                <a16:creationId xmlns:a16="http://schemas.microsoft.com/office/drawing/2014/main" id="{0E145CC1-8E24-0FD2-8933-6DB6A85424E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400" y="2733676"/>
            <a:ext cx="5845175" cy="3928381"/>
          </a:xfrm>
        </p:spPr>
      </p:pic>
      <p:sp>
        <p:nvSpPr>
          <p:cNvPr id="5" name="Text Placeholder 4">
            <a:extLst>
              <a:ext uri="{FF2B5EF4-FFF2-40B4-BE49-F238E27FC236}">
                <a16:creationId xmlns:a16="http://schemas.microsoft.com/office/drawing/2014/main" id="{9B341B87-4396-0AB3-9500-A788450DC6D2}"/>
              </a:ext>
            </a:extLst>
          </p:cNvPr>
          <p:cNvSpPr>
            <a:spLocks noGrp="1"/>
          </p:cNvSpPr>
          <p:nvPr>
            <p:ph type="body" sz="quarter" idx="3"/>
          </p:nvPr>
        </p:nvSpPr>
        <p:spPr>
          <a:xfrm>
            <a:off x="6172200" y="1436914"/>
            <a:ext cx="5183188" cy="1068161"/>
          </a:xfrm>
        </p:spPr>
        <p:txBody>
          <a:bodyPr>
            <a:normAutofit fontScale="92500" lnSpcReduction="10000"/>
          </a:bodyPr>
          <a:lstStyle/>
          <a:p>
            <a:r>
              <a:rPr lang="en-US" dirty="0">
                <a:solidFill>
                  <a:srgbClr val="FFC000"/>
                </a:solidFill>
              </a:rPr>
              <a:t># By incidents:</a:t>
            </a:r>
          </a:p>
          <a:p>
            <a:r>
              <a:rPr lang="en-US" dirty="0"/>
              <a:t>Aircraft Model 737 is related with the highest number of Incidents.</a:t>
            </a:r>
          </a:p>
        </p:txBody>
      </p:sp>
      <p:pic>
        <p:nvPicPr>
          <p:cNvPr id="10" name="Content Placeholder 9">
            <a:extLst>
              <a:ext uri="{FF2B5EF4-FFF2-40B4-BE49-F238E27FC236}">
                <a16:creationId xmlns:a16="http://schemas.microsoft.com/office/drawing/2014/main" id="{1AC1DF11-6699-FA22-9E95-83BB62147E7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33676"/>
            <a:ext cx="5748338" cy="3928381"/>
          </a:xfrm>
        </p:spPr>
      </p:pic>
    </p:spTree>
    <p:extLst>
      <p:ext uri="{BB962C8B-B14F-4D97-AF65-F5344CB8AC3E}">
        <p14:creationId xmlns:p14="http://schemas.microsoft.com/office/powerpoint/2010/main" val="211282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2EB0-9ECB-EA14-7F09-641773A86E6A}"/>
              </a:ext>
            </a:extLst>
          </p:cNvPr>
          <p:cNvSpPr>
            <a:spLocks noGrp="1"/>
          </p:cNvSpPr>
          <p:nvPr>
            <p:ph type="title"/>
          </p:nvPr>
        </p:nvSpPr>
        <p:spPr>
          <a:xfrm>
            <a:off x="348343" y="217715"/>
            <a:ext cx="11005457" cy="827314"/>
          </a:xfrm>
        </p:spPr>
        <p:txBody>
          <a:bodyPr/>
          <a:lstStyle/>
          <a:p>
            <a:r>
              <a:rPr lang="en-US" b="1" dirty="0">
                <a:solidFill>
                  <a:srgbClr val="FFC000"/>
                </a:solidFill>
                <a:latin typeface="Agency FB" panose="020B0503020202020204" pitchFamily="34" charset="0"/>
              </a:rPr>
              <a:t>5.Accidents Frequency By Engine Type:</a:t>
            </a:r>
            <a:endParaRPr lang="en-IN"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A860A42B-FF77-DDF2-A7D0-99BC648F6FB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343" y="1741714"/>
            <a:ext cx="6749143" cy="4435249"/>
          </a:xfrm>
        </p:spPr>
      </p:pic>
      <p:sp>
        <p:nvSpPr>
          <p:cNvPr id="4" name="Content Placeholder 3">
            <a:extLst>
              <a:ext uri="{FF2B5EF4-FFF2-40B4-BE49-F238E27FC236}">
                <a16:creationId xmlns:a16="http://schemas.microsoft.com/office/drawing/2014/main" id="{2EB9DF4E-D2E9-3611-0720-031F5CD79251}"/>
              </a:ext>
            </a:extLst>
          </p:cNvPr>
          <p:cNvSpPr>
            <a:spLocks noGrp="1"/>
          </p:cNvSpPr>
          <p:nvPr>
            <p:ph sz="half" idx="2"/>
          </p:nvPr>
        </p:nvSpPr>
        <p:spPr>
          <a:xfrm>
            <a:off x="7609113" y="1741714"/>
            <a:ext cx="4343401" cy="4435248"/>
          </a:xfrm>
        </p:spPr>
        <p:txBody>
          <a:bodyPr>
            <a:normAutofit lnSpcReduction="10000"/>
          </a:bodyPr>
          <a:lstStyle/>
          <a:p>
            <a:r>
              <a:rPr lang="en-US" sz="4400" dirty="0">
                <a:solidFill>
                  <a:srgbClr val="FFC000"/>
                </a:solidFill>
                <a:latin typeface="Agency FB" panose="020B0503020202020204" pitchFamily="34" charset="0"/>
              </a:rPr>
              <a:t>Insight:</a:t>
            </a:r>
          </a:p>
          <a:p>
            <a:endParaRPr lang="en-US" sz="4400" dirty="0">
              <a:solidFill>
                <a:srgbClr val="FFC000"/>
              </a:solidFill>
              <a:latin typeface="Agency FB" panose="020B0503020202020204" pitchFamily="34" charset="0"/>
            </a:endParaRPr>
          </a:p>
          <a:p>
            <a:pPr marL="0" indent="0">
              <a:buNone/>
            </a:pPr>
            <a:r>
              <a:rPr lang="en-US" dirty="0">
                <a:solidFill>
                  <a:srgbClr val="00B050"/>
                </a:solidFill>
                <a:latin typeface="Comic Sans MS" panose="030F0702030302020204" pitchFamily="66" charset="0"/>
              </a:rPr>
              <a:t>Aircraft with the Reciprocating Engine type</a:t>
            </a:r>
          </a:p>
          <a:p>
            <a:pPr marL="0" indent="0">
              <a:buNone/>
            </a:pPr>
            <a:r>
              <a:rPr lang="en-US" dirty="0">
                <a:solidFill>
                  <a:srgbClr val="00B050"/>
                </a:solidFill>
                <a:latin typeface="Comic Sans MS" panose="030F0702030302020204" pitchFamily="66" charset="0"/>
              </a:rPr>
              <a:t>Is related with the highest number of Accidents</a:t>
            </a:r>
            <a:r>
              <a:rPr lang="en-US" dirty="0">
                <a:solidFill>
                  <a:srgbClr val="FFC000"/>
                </a:solidFill>
                <a:latin typeface="Comic Sans MS" panose="030F0702030302020204" pitchFamily="66" charset="0"/>
              </a:rPr>
              <a:t>.</a:t>
            </a:r>
          </a:p>
          <a:p>
            <a:pPr marL="0" indent="0">
              <a:buNone/>
            </a:pPr>
            <a:r>
              <a:rPr lang="en-US" dirty="0"/>
              <a:t> </a:t>
            </a:r>
            <a:endParaRPr lang="en-IN" dirty="0"/>
          </a:p>
        </p:txBody>
      </p:sp>
    </p:spTree>
    <p:extLst>
      <p:ext uri="{BB962C8B-B14F-4D97-AF65-F5344CB8AC3E}">
        <p14:creationId xmlns:p14="http://schemas.microsoft.com/office/powerpoint/2010/main" val="321179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2D2F-564A-190B-E697-4242670A62CA}"/>
              </a:ext>
            </a:extLst>
          </p:cNvPr>
          <p:cNvSpPr>
            <a:spLocks noGrp="1"/>
          </p:cNvSpPr>
          <p:nvPr>
            <p:ph type="title"/>
          </p:nvPr>
        </p:nvSpPr>
        <p:spPr>
          <a:xfrm>
            <a:off x="381000" y="365126"/>
            <a:ext cx="10972800" cy="875846"/>
          </a:xfrm>
        </p:spPr>
        <p:txBody>
          <a:bodyPr/>
          <a:lstStyle/>
          <a:p>
            <a:r>
              <a:rPr lang="en-US" b="1" dirty="0">
                <a:solidFill>
                  <a:srgbClr val="FFC000"/>
                </a:solidFill>
                <a:latin typeface="Agency FB" panose="020B0503020202020204" pitchFamily="34" charset="0"/>
              </a:rPr>
              <a:t>6. Accidents by Flight Phase</a:t>
            </a:r>
            <a:endParaRPr lang="en-IN"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9DC7CE68-C2CD-E8CE-56F3-C34F20F04D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971" y="1825625"/>
            <a:ext cx="6901543" cy="4667250"/>
          </a:xfrm>
        </p:spPr>
      </p:pic>
      <p:sp>
        <p:nvSpPr>
          <p:cNvPr id="4" name="Content Placeholder 3">
            <a:extLst>
              <a:ext uri="{FF2B5EF4-FFF2-40B4-BE49-F238E27FC236}">
                <a16:creationId xmlns:a16="http://schemas.microsoft.com/office/drawing/2014/main" id="{D32607E0-EF10-299F-DF4C-8026C5DF5D77}"/>
              </a:ext>
            </a:extLst>
          </p:cNvPr>
          <p:cNvSpPr>
            <a:spLocks noGrp="1"/>
          </p:cNvSpPr>
          <p:nvPr>
            <p:ph sz="half" idx="2"/>
          </p:nvPr>
        </p:nvSpPr>
        <p:spPr>
          <a:xfrm>
            <a:off x="7249886" y="1825625"/>
            <a:ext cx="4735284" cy="2898775"/>
          </a:xfrm>
        </p:spPr>
        <p:txBody>
          <a:bodyPr/>
          <a:lstStyle/>
          <a:p>
            <a:r>
              <a:rPr lang="en-US" sz="4400" b="1" dirty="0">
                <a:solidFill>
                  <a:srgbClr val="FFC000"/>
                </a:solidFill>
                <a:latin typeface="Agency FB" panose="020B0503020202020204" pitchFamily="34" charset="0"/>
              </a:rPr>
              <a:t># Insight:</a:t>
            </a:r>
          </a:p>
          <a:p>
            <a:endParaRPr lang="en-US" dirty="0"/>
          </a:p>
          <a:p>
            <a:r>
              <a:rPr lang="en-US" dirty="0">
                <a:solidFill>
                  <a:srgbClr val="00B050"/>
                </a:solidFill>
                <a:latin typeface="Comic Sans MS" panose="030F0702030302020204" pitchFamily="66" charset="0"/>
              </a:rPr>
              <a:t>Highest Number of Accidents </a:t>
            </a:r>
            <a:r>
              <a:rPr lang="en-IN" dirty="0">
                <a:solidFill>
                  <a:srgbClr val="00B050"/>
                </a:solidFill>
                <a:latin typeface="Comic Sans MS" panose="030F0702030302020204" pitchFamily="66" charset="0"/>
              </a:rPr>
              <a:t>occurred during Landing and </a:t>
            </a:r>
            <a:r>
              <a:rPr lang="en-IN" dirty="0" err="1">
                <a:solidFill>
                  <a:srgbClr val="00B050"/>
                </a:solidFill>
                <a:latin typeface="Comic Sans MS" panose="030F0702030302020204" pitchFamily="66" charset="0"/>
              </a:rPr>
              <a:t>Takeoff</a:t>
            </a:r>
            <a:r>
              <a:rPr lang="en-IN" dirty="0">
                <a:solidFill>
                  <a:srgbClr val="00B050"/>
                </a:solidFill>
                <a:latin typeface="Comic Sans MS" panose="030F0702030302020204" pitchFamily="66" charset="0"/>
              </a:rPr>
              <a:t> of flight</a:t>
            </a:r>
            <a:endParaRPr lang="en-US" dirty="0">
              <a:solidFill>
                <a:srgbClr val="00B050"/>
              </a:solidFill>
              <a:latin typeface="Comic Sans MS" panose="030F0702030302020204" pitchFamily="66" charset="0"/>
            </a:endParaRPr>
          </a:p>
        </p:txBody>
      </p:sp>
    </p:spTree>
    <p:extLst>
      <p:ext uri="{BB962C8B-B14F-4D97-AF65-F5344CB8AC3E}">
        <p14:creationId xmlns:p14="http://schemas.microsoft.com/office/powerpoint/2010/main" val="304779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0A9D-2ADB-3C0D-891B-306F172AD7FE}"/>
              </a:ext>
            </a:extLst>
          </p:cNvPr>
          <p:cNvSpPr>
            <a:spLocks noGrp="1"/>
          </p:cNvSpPr>
          <p:nvPr>
            <p:ph type="title"/>
          </p:nvPr>
        </p:nvSpPr>
        <p:spPr>
          <a:xfrm>
            <a:off x="261257" y="206829"/>
            <a:ext cx="11092543" cy="1045028"/>
          </a:xfrm>
        </p:spPr>
        <p:txBody>
          <a:bodyPr/>
          <a:lstStyle/>
          <a:p>
            <a:r>
              <a:rPr lang="en-US" b="1" dirty="0">
                <a:solidFill>
                  <a:srgbClr val="FFC000"/>
                </a:solidFill>
                <a:latin typeface="Agency FB" panose="020B0503020202020204" pitchFamily="34" charset="0"/>
              </a:rPr>
              <a:t>7. Injury Severity By Phase of Flight:</a:t>
            </a:r>
            <a:endParaRPr lang="en-IN" b="1" dirty="0">
              <a:solidFill>
                <a:srgbClr val="FFC000"/>
              </a:solidFill>
              <a:latin typeface="Agency FB" panose="020B0503020202020204" pitchFamily="34" charset="0"/>
            </a:endParaRPr>
          </a:p>
        </p:txBody>
      </p:sp>
      <p:sp>
        <p:nvSpPr>
          <p:cNvPr id="10" name="TextBox 9">
            <a:extLst>
              <a:ext uri="{FF2B5EF4-FFF2-40B4-BE49-F238E27FC236}">
                <a16:creationId xmlns:a16="http://schemas.microsoft.com/office/drawing/2014/main" id="{233FFF99-637C-55FD-E7CF-32E3E5A005C0}"/>
              </a:ext>
            </a:extLst>
          </p:cNvPr>
          <p:cNvSpPr txBox="1"/>
          <p:nvPr/>
        </p:nvSpPr>
        <p:spPr>
          <a:xfrm>
            <a:off x="8430170" y="4307661"/>
            <a:ext cx="3587658" cy="2462213"/>
          </a:xfrm>
          <a:prstGeom prst="rect">
            <a:avLst/>
          </a:prstGeom>
          <a:noFill/>
        </p:spPr>
        <p:txBody>
          <a:bodyPr wrap="square">
            <a:spAutoFit/>
          </a:bodyPr>
          <a:lstStyle/>
          <a:p>
            <a:r>
              <a:rPr lang="en-US" sz="2800" b="1" dirty="0">
                <a:solidFill>
                  <a:srgbClr val="FFC000"/>
                </a:solidFill>
                <a:latin typeface="Agency FB" panose="020B0503020202020204" pitchFamily="34" charset="0"/>
              </a:rPr>
              <a:t># Insight:</a:t>
            </a:r>
          </a:p>
          <a:p>
            <a:r>
              <a:rPr lang="en-US" sz="1800" b="0" i="0" dirty="0">
                <a:solidFill>
                  <a:srgbClr val="00B050"/>
                </a:solidFill>
                <a:effectLst/>
                <a:latin typeface="Comic Sans MS" panose="030F0702030302020204" pitchFamily="66" charset="0"/>
              </a:rPr>
              <a:t>The plot reveals that while most injuries tend to be less severe, there are occasional high-severity events across various phases, especially in  "Cruise“ , “Takeoff”</a:t>
            </a:r>
          </a:p>
          <a:p>
            <a:pPr marL="0" indent="0">
              <a:buNone/>
            </a:pPr>
            <a:r>
              <a:rPr lang="en-US" sz="1800" dirty="0">
                <a:solidFill>
                  <a:srgbClr val="00B050"/>
                </a:solidFill>
                <a:latin typeface="Comic Sans MS" panose="030F0702030302020204" pitchFamily="66" charset="0"/>
              </a:rPr>
              <a:t> and approach</a:t>
            </a:r>
            <a:endParaRPr lang="en-US" sz="1800" b="0" i="0" dirty="0">
              <a:solidFill>
                <a:srgbClr val="00B050"/>
              </a:solidFill>
              <a:effectLst/>
              <a:latin typeface="Comic Sans MS" panose="030F0702030302020204" pitchFamily="66" charset="0"/>
            </a:endParaRPr>
          </a:p>
        </p:txBody>
      </p:sp>
      <p:pic>
        <p:nvPicPr>
          <p:cNvPr id="7" name="Content Placeholder 6">
            <a:extLst>
              <a:ext uri="{FF2B5EF4-FFF2-40B4-BE49-F238E27FC236}">
                <a16:creationId xmlns:a16="http://schemas.microsoft.com/office/drawing/2014/main" id="{2967BB58-C7FB-8632-E8B8-CE4F2F8ACE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30170" y="1341283"/>
            <a:ext cx="3114946" cy="2566688"/>
          </a:xfrm>
        </p:spPr>
      </p:pic>
      <p:pic>
        <p:nvPicPr>
          <p:cNvPr id="13" name="Content Placeholder 12">
            <a:extLst>
              <a:ext uri="{FF2B5EF4-FFF2-40B4-BE49-F238E27FC236}">
                <a16:creationId xmlns:a16="http://schemas.microsoft.com/office/drawing/2014/main" id="{0D08250B-7699-F886-7C14-0936D6F1F61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61257" y="1341283"/>
            <a:ext cx="7565572" cy="5201031"/>
          </a:xfrm>
        </p:spPr>
      </p:pic>
    </p:spTree>
    <p:extLst>
      <p:ext uri="{BB962C8B-B14F-4D97-AF65-F5344CB8AC3E}">
        <p14:creationId xmlns:p14="http://schemas.microsoft.com/office/powerpoint/2010/main" val="373010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9E9B-D263-F84F-8FFF-6828F30AD841}"/>
              </a:ext>
            </a:extLst>
          </p:cNvPr>
          <p:cNvSpPr>
            <a:spLocks noGrp="1"/>
          </p:cNvSpPr>
          <p:nvPr>
            <p:ph type="title"/>
          </p:nvPr>
        </p:nvSpPr>
        <p:spPr>
          <a:xfrm>
            <a:off x="293914" y="261256"/>
            <a:ext cx="9546771" cy="1273629"/>
          </a:xfrm>
        </p:spPr>
        <p:txBody>
          <a:bodyPr>
            <a:noAutofit/>
          </a:bodyPr>
          <a:lstStyle/>
          <a:p>
            <a:r>
              <a:rPr lang="en-US" sz="4800" b="1" i="0" dirty="0">
                <a:solidFill>
                  <a:srgbClr val="FFC000"/>
                </a:solidFill>
                <a:effectLst/>
                <a:latin typeface="Agency FB" panose="020B0503020202020204" pitchFamily="34" charset="0"/>
              </a:rPr>
              <a:t>8 . Factors Associated with Fatality Rates:</a:t>
            </a:r>
            <a:br>
              <a:rPr lang="en-US" sz="4800" b="1" i="0" dirty="0">
                <a:solidFill>
                  <a:srgbClr val="FFC000"/>
                </a:solidFill>
                <a:effectLst/>
                <a:latin typeface="Agency FB" panose="020B0503020202020204" pitchFamily="34" charset="0"/>
              </a:rPr>
            </a:br>
            <a:endParaRPr lang="en-IN" sz="4800"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89F0C60C-964B-087B-EE77-C3A574013A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6829" y="1632857"/>
            <a:ext cx="6662056" cy="5148943"/>
          </a:xfrm>
        </p:spPr>
      </p:pic>
      <p:sp>
        <p:nvSpPr>
          <p:cNvPr id="4" name="Content Placeholder 3">
            <a:extLst>
              <a:ext uri="{FF2B5EF4-FFF2-40B4-BE49-F238E27FC236}">
                <a16:creationId xmlns:a16="http://schemas.microsoft.com/office/drawing/2014/main" id="{7CECB72E-825D-DFC2-7234-8A8F4D663E22}"/>
              </a:ext>
            </a:extLst>
          </p:cNvPr>
          <p:cNvSpPr>
            <a:spLocks noGrp="1"/>
          </p:cNvSpPr>
          <p:nvPr>
            <p:ph sz="half" idx="2"/>
          </p:nvPr>
        </p:nvSpPr>
        <p:spPr>
          <a:xfrm>
            <a:off x="7369628" y="1534885"/>
            <a:ext cx="4528457" cy="4957989"/>
          </a:xfrm>
        </p:spPr>
        <p:txBody>
          <a:bodyPr>
            <a:normAutofit lnSpcReduction="10000"/>
          </a:bodyPr>
          <a:lstStyle/>
          <a:p>
            <a:r>
              <a:rPr lang="en-US" sz="4000" b="1" i="0" dirty="0">
                <a:solidFill>
                  <a:srgbClr val="FFC000"/>
                </a:solidFill>
                <a:effectLst/>
                <a:latin typeface="Agency FB" panose="020B0503020202020204" pitchFamily="34" charset="0"/>
              </a:rPr>
              <a:t>1. Fatality Rates vs number of engines:</a:t>
            </a:r>
          </a:p>
          <a:p>
            <a:pPr marL="0" indent="0">
              <a:buNone/>
            </a:pPr>
            <a:endParaRPr lang="en-US" dirty="0">
              <a:latin typeface="system-ui"/>
            </a:endParaRPr>
          </a:p>
          <a:p>
            <a:pPr marL="0" indent="0">
              <a:buNone/>
            </a:pPr>
            <a:r>
              <a:rPr lang="en-US" sz="4000" b="1" i="0" dirty="0">
                <a:solidFill>
                  <a:srgbClr val="FFC000"/>
                </a:solidFill>
                <a:effectLst/>
                <a:latin typeface="Agency FB" panose="020B0503020202020204" pitchFamily="34" charset="0"/>
                <a:ea typeface="Calibri Light" panose="020F0302020204030204" pitchFamily="34" charset="0"/>
                <a:cs typeface="Calibri Light" panose="020F0302020204030204" pitchFamily="34" charset="0"/>
              </a:rPr>
              <a:t># Insight </a:t>
            </a:r>
            <a:r>
              <a:rPr lang="en-US" sz="4000" b="1" i="0" dirty="0">
                <a:solidFill>
                  <a:srgbClr val="92D050"/>
                </a:solidFill>
                <a:effectLst/>
                <a:latin typeface="Comic Sans MS" panose="030F0702030302020204" pitchFamily="66" charset="0"/>
                <a:ea typeface="Calibri Light" panose="020F0302020204030204" pitchFamily="34" charset="0"/>
                <a:cs typeface="Calibri Light" panose="020F0302020204030204" pitchFamily="34" charset="0"/>
              </a:rPr>
              <a:t>:</a:t>
            </a:r>
          </a:p>
          <a:p>
            <a:pPr marL="0" indent="0">
              <a:buNone/>
            </a:pPr>
            <a:endParaRPr lang="en-US" sz="2000" b="0" i="0" dirty="0">
              <a:solidFill>
                <a:srgbClr val="92D050"/>
              </a:solidFill>
              <a:effectLst/>
              <a:latin typeface="Comic Sans MS" panose="030F0702030302020204" pitchFamily="66" charset="0"/>
              <a:ea typeface="Calibri Light" panose="020F0302020204030204" pitchFamily="34" charset="0"/>
              <a:cs typeface="Calibri Light" panose="020F0302020204030204" pitchFamily="34" charset="0"/>
            </a:endParaRPr>
          </a:p>
          <a:p>
            <a:pPr marL="0" indent="0">
              <a:buNone/>
            </a:pPr>
            <a:r>
              <a:rPr lang="en-US" sz="2400" b="0" i="0" dirty="0">
                <a:solidFill>
                  <a:srgbClr val="92D050"/>
                </a:solidFill>
                <a:effectLst/>
                <a:latin typeface="Comic Sans MS" panose="030F0702030302020204" pitchFamily="66" charset="0"/>
                <a:ea typeface="Calibri Light" panose="020F0302020204030204" pitchFamily="34" charset="0"/>
                <a:cs typeface="Calibri Light" panose="020F0302020204030204" pitchFamily="34" charset="0"/>
              </a:rPr>
              <a:t>There is a very weak positive correlation(0.071) between the number of engines and fatality rates:# It means fatality rate is very less associated with the number of engines in a aircraft</a:t>
            </a:r>
            <a:r>
              <a:rPr lang="en-US" sz="2000" b="0" i="0" dirty="0">
                <a:solidFill>
                  <a:srgbClr val="92D050"/>
                </a:solidFill>
                <a:effectLst/>
                <a:latin typeface="Comic Sans MS" panose="030F0702030302020204" pitchFamily="66" charset="0"/>
                <a:ea typeface="Calibri Light" panose="020F0302020204030204" pitchFamily="34" charset="0"/>
                <a:cs typeface="Calibri Light" panose="020F0302020204030204" pitchFamily="34" charset="0"/>
              </a:rPr>
              <a:t>.</a:t>
            </a:r>
          </a:p>
          <a:p>
            <a:endParaRPr lang="en-IN" dirty="0"/>
          </a:p>
        </p:txBody>
      </p:sp>
    </p:spTree>
    <p:extLst>
      <p:ext uri="{BB962C8B-B14F-4D97-AF65-F5344CB8AC3E}">
        <p14:creationId xmlns:p14="http://schemas.microsoft.com/office/powerpoint/2010/main" val="311468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6114-461A-7522-3FA8-4FA9A6196508}"/>
              </a:ext>
            </a:extLst>
          </p:cNvPr>
          <p:cNvSpPr>
            <a:spLocks noGrp="1"/>
          </p:cNvSpPr>
          <p:nvPr>
            <p:ph type="title"/>
          </p:nvPr>
        </p:nvSpPr>
        <p:spPr>
          <a:xfrm>
            <a:off x="468086" y="397782"/>
            <a:ext cx="10515600" cy="1147989"/>
          </a:xfrm>
        </p:spPr>
        <p:txBody>
          <a:bodyPr>
            <a:noAutofit/>
          </a:bodyPr>
          <a:lstStyle/>
          <a:p>
            <a:r>
              <a:rPr lang="en-US" sz="4800" b="1" dirty="0">
                <a:solidFill>
                  <a:srgbClr val="FFC000"/>
                </a:solidFill>
                <a:latin typeface="Agency FB" panose="020B0503020202020204" pitchFamily="34" charset="0"/>
              </a:rPr>
              <a:t>8.2 </a:t>
            </a:r>
            <a:r>
              <a:rPr lang="en-US" sz="4800" b="1" i="0" dirty="0">
                <a:solidFill>
                  <a:srgbClr val="FFC000"/>
                </a:solidFill>
                <a:effectLst/>
                <a:latin typeface="Agency FB" panose="020B0503020202020204" pitchFamily="34" charset="0"/>
              </a:rPr>
              <a:t>Total Fatal Injuries vs Aircraft make:</a:t>
            </a:r>
            <a:br>
              <a:rPr lang="en-US" sz="4800" b="1" i="0" dirty="0">
                <a:solidFill>
                  <a:srgbClr val="FFC000"/>
                </a:solidFill>
                <a:effectLst/>
                <a:latin typeface="Agency FB" panose="020B0503020202020204" pitchFamily="34" charset="0"/>
              </a:rPr>
            </a:br>
            <a:endParaRPr lang="en-IN" sz="4800"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438FA703-97CB-9126-2C37-1F0B9B00074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5942" y="1883229"/>
            <a:ext cx="7053943" cy="4802187"/>
          </a:xfrm>
        </p:spPr>
      </p:pic>
      <p:sp>
        <p:nvSpPr>
          <p:cNvPr id="4" name="Content Placeholder 3">
            <a:extLst>
              <a:ext uri="{FF2B5EF4-FFF2-40B4-BE49-F238E27FC236}">
                <a16:creationId xmlns:a16="http://schemas.microsoft.com/office/drawing/2014/main" id="{1A96A746-1266-69A3-0D38-69D08285E21C}"/>
              </a:ext>
            </a:extLst>
          </p:cNvPr>
          <p:cNvSpPr>
            <a:spLocks noGrp="1"/>
          </p:cNvSpPr>
          <p:nvPr>
            <p:ph sz="half" idx="2"/>
          </p:nvPr>
        </p:nvSpPr>
        <p:spPr>
          <a:xfrm>
            <a:off x="7587342" y="1883229"/>
            <a:ext cx="4310743" cy="4386942"/>
          </a:xfrm>
        </p:spPr>
        <p:txBody>
          <a:bodyPr/>
          <a:lstStyle/>
          <a:p>
            <a:endParaRPr lang="en-US" dirty="0"/>
          </a:p>
          <a:p>
            <a:r>
              <a:rPr lang="en-IN" sz="4400" b="1" dirty="0">
                <a:solidFill>
                  <a:srgbClr val="FFC000"/>
                </a:solidFill>
                <a:latin typeface="Agency FB" panose="020B0503020202020204" pitchFamily="34" charset="0"/>
              </a:rPr>
              <a:t>Insight:</a:t>
            </a:r>
          </a:p>
          <a:p>
            <a:endParaRPr lang="en-IN" dirty="0"/>
          </a:p>
          <a:p>
            <a:r>
              <a:rPr lang="en-US" dirty="0">
                <a:solidFill>
                  <a:srgbClr val="92D050"/>
                </a:solidFill>
                <a:latin typeface="Comic Sans MS" panose="030F0702030302020204" pitchFamily="66" charset="0"/>
              </a:rPr>
              <a:t>Aircraft Make Cessna has the highest no of total fatal injuries (7688).</a:t>
            </a:r>
            <a:endParaRPr lang="en-IN" dirty="0">
              <a:solidFill>
                <a:srgbClr val="92D050"/>
              </a:solidFill>
              <a:latin typeface="Comic Sans MS" panose="030F0702030302020204" pitchFamily="66" charset="0"/>
            </a:endParaRPr>
          </a:p>
        </p:txBody>
      </p:sp>
    </p:spTree>
    <p:extLst>
      <p:ext uri="{BB962C8B-B14F-4D97-AF65-F5344CB8AC3E}">
        <p14:creationId xmlns:p14="http://schemas.microsoft.com/office/powerpoint/2010/main" val="61885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D7D4-0E8C-35F5-895D-3E03DF10342C}"/>
              </a:ext>
            </a:extLst>
          </p:cNvPr>
          <p:cNvSpPr>
            <a:spLocks noGrp="1"/>
          </p:cNvSpPr>
          <p:nvPr>
            <p:ph type="title"/>
          </p:nvPr>
        </p:nvSpPr>
        <p:spPr>
          <a:xfrm>
            <a:off x="838200" y="365126"/>
            <a:ext cx="10515600" cy="527504"/>
          </a:xfrm>
        </p:spPr>
        <p:txBody>
          <a:bodyPr>
            <a:noAutofit/>
          </a:bodyPr>
          <a:lstStyle/>
          <a:p>
            <a:r>
              <a:rPr lang="en-US" sz="4800" b="1" dirty="0">
                <a:solidFill>
                  <a:srgbClr val="FF0000"/>
                </a:solidFill>
                <a:latin typeface="Agency FB" panose="020B0503020202020204" pitchFamily="34" charset="0"/>
              </a:rPr>
              <a:t>INTRODUCTION:</a:t>
            </a:r>
            <a:endParaRPr lang="en-IN" sz="4800" b="1" dirty="0">
              <a:solidFill>
                <a:srgbClr val="FF00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8226404D-9894-6D7B-8AE7-41E4DD155A52}"/>
              </a:ext>
            </a:extLst>
          </p:cNvPr>
          <p:cNvSpPr>
            <a:spLocks noGrp="1"/>
          </p:cNvSpPr>
          <p:nvPr>
            <p:ph idx="1"/>
          </p:nvPr>
        </p:nvSpPr>
        <p:spPr>
          <a:xfrm>
            <a:off x="838200" y="1415144"/>
            <a:ext cx="10515600" cy="4604656"/>
          </a:xfrm>
        </p:spPr>
        <p:txBody>
          <a:bodyPr>
            <a:normAutofit/>
          </a:bodyPr>
          <a:lstStyle/>
          <a:p>
            <a:pPr>
              <a:buNone/>
            </a:pPr>
            <a:r>
              <a:rPr lang="en-US" sz="2400" dirty="0"/>
              <a:t>Air travel, while statistically one of the safest modes of transportation, is still subject to accidents and incidents that can result in significant human and material losses. Understanding the contributing factors behind these events is crucial for improving aviation safety, guiding regulatory decisions, and enhancing pilot training and aircraft design.</a:t>
            </a:r>
          </a:p>
          <a:p>
            <a:pPr>
              <a:buNone/>
            </a:pPr>
            <a:endParaRPr lang="en-US" sz="2400" dirty="0"/>
          </a:p>
          <a:p>
            <a:r>
              <a:rPr lang="en-US" sz="2400" dirty="0"/>
              <a:t>This report explores and analyzes aviation accident data collected from the National Transportation Safety Board (NTSB), which includes detailed records of both accidents and incidents involving various types of aircraft across different countries and time periods. The dataset includes attributes such as aircraft make and model, weather conditions, engine type, number of injuries, flight phase, and airport location.</a:t>
            </a:r>
          </a:p>
          <a:p>
            <a:endParaRPr lang="en-IN" dirty="0"/>
          </a:p>
        </p:txBody>
      </p:sp>
    </p:spTree>
    <p:extLst>
      <p:ext uri="{BB962C8B-B14F-4D97-AF65-F5344CB8AC3E}">
        <p14:creationId xmlns:p14="http://schemas.microsoft.com/office/powerpoint/2010/main" val="27606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CB9A-D0AE-161C-6302-04AA6F44C322}"/>
              </a:ext>
            </a:extLst>
          </p:cNvPr>
          <p:cNvSpPr>
            <a:spLocks noGrp="1"/>
          </p:cNvSpPr>
          <p:nvPr>
            <p:ph type="title"/>
          </p:nvPr>
        </p:nvSpPr>
        <p:spPr>
          <a:xfrm>
            <a:off x="293914" y="484868"/>
            <a:ext cx="10515600" cy="962933"/>
          </a:xfrm>
        </p:spPr>
        <p:txBody>
          <a:bodyPr>
            <a:noAutofit/>
          </a:bodyPr>
          <a:lstStyle/>
          <a:p>
            <a:r>
              <a:rPr lang="en-US" sz="5400" b="1" dirty="0">
                <a:solidFill>
                  <a:srgbClr val="FFC000"/>
                </a:solidFill>
                <a:latin typeface="Agency FB" panose="020B0503020202020204" pitchFamily="34" charset="0"/>
              </a:rPr>
              <a:t>8.3 </a:t>
            </a:r>
            <a:r>
              <a:rPr lang="en-US" sz="5400" b="1" i="0" dirty="0">
                <a:solidFill>
                  <a:srgbClr val="FFC000"/>
                </a:solidFill>
                <a:effectLst/>
                <a:latin typeface="Agency FB" panose="020B0503020202020204" pitchFamily="34" charset="0"/>
              </a:rPr>
              <a:t>Fatality rate vs aircraft make:</a:t>
            </a:r>
            <a:br>
              <a:rPr lang="en-US" sz="5400" b="1" i="0" dirty="0">
                <a:solidFill>
                  <a:srgbClr val="FFC000"/>
                </a:solidFill>
                <a:effectLst/>
                <a:latin typeface="Agency FB" panose="020B0503020202020204" pitchFamily="34" charset="0"/>
              </a:rPr>
            </a:br>
            <a:endParaRPr lang="en-IN" sz="5400" b="1" dirty="0">
              <a:solidFill>
                <a:srgbClr val="FFC000"/>
              </a:solidFill>
              <a:latin typeface="Agency FB" panose="020B0503020202020204" pitchFamily="34" charset="0"/>
            </a:endParaRPr>
          </a:p>
        </p:txBody>
      </p:sp>
      <p:pic>
        <p:nvPicPr>
          <p:cNvPr id="8" name="Content Placeholder 7">
            <a:extLst>
              <a:ext uri="{FF2B5EF4-FFF2-40B4-BE49-F238E27FC236}">
                <a16:creationId xmlns:a16="http://schemas.microsoft.com/office/drawing/2014/main" id="{1F1555E5-AD60-E910-96C4-0F7FF040A6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171" y="1690688"/>
            <a:ext cx="7380515" cy="4960483"/>
          </a:xfrm>
        </p:spPr>
      </p:pic>
      <p:sp>
        <p:nvSpPr>
          <p:cNvPr id="4" name="Content Placeholder 3">
            <a:extLst>
              <a:ext uri="{FF2B5EF4-FFF2-40B4-BE49-F238E27FC236}">
                <a16:creationId xmlns:a16="http://schemas.microsoft.com/office/drawing/2014/main" id="{3B03038B-B6DC-E917-A603-EB217BDF5297}"/>
              </a:ext>
            </a:extLst>
          </p:cNvPr>
          <p:cNvSpPr>
            <a:spLocks noGrp="1"/>
          </p:cNvSpPr>
          <p:nvPr>
            <p:ph sz="half" idx="2"/>
          </p:nvPr>
        </p:nvSpPr>
        <p:spPr>
          <a:xfrm>
            <a:off x="8011886" y="1825625"/>
            <a:ext cx="4005943" cy="4667250"/>
          </a:xfrm>
        </p:spPr>
        <p:txBody>
          <a:bodyPr/>
          <a:lstStyle/>
          <a:p>
            <a:r>
              <a:rPr lang="en-US" sz="4400" dirty="0">
                <a:solidFill>
                  <a:srgbClr val="FFC000"/>
                </a:solidFill>
                <a:latin typeface="Agency FB" panose="020B0503020202020204" pitchFamily="34" charset="0"/>
              </a:rPr>
              <a:t> </a:t>
            </a:r>
            <a:r>
              <a:rPr lang="en-US" sz="4400" b="1" dirty="0">
                <a:solidFill>
                  <a:srgbClr val="FFC000"/>
                </a:solidFill>
                <a:latin typeface="Agency FB" panose="020B0503020202020204" pitchFamily="34" charset="0"/>
              </a:rPr>
              <a:t>Insight:</a:t>
            </a:r>
          </a:p>
          <a:p>
            <a:endParaRPr lang="en-US" dirty="0"/>
          </a:p>
          <a:p>
            <a:r>
              <a:rPr lang="en-US" sz="2400" dirty="0">
                <a:solidFill>
                  <a:srgbClr val="00B050"/>
                </a:solidFill>
                <a:latin typeface="Comic Sans MS" panose="030F0702030302020204" pitchFamily="66" charset="0"/>
              </a:rPr>
              <a:t>Aircraft Make Tupolev has the highest fatality rates(100%) (most deadly aircraft not suitable for travel purpose).</a:t>
            </a:r>
            <a:endParaRPr lang="en-IN" sz="2400" dirty="0">
              <a:solidFill>
                <a:srgbClr val="00B050"/>
              </a:solidFill>
              <a:latin typeface="Comic Sans MS" panose="030F0702030302020204" pitchFamily="66" charset="0"/>
            </a:endParaRPr>
          </a:p>
        </p:txBody>
      </p:sp>
    </p:spTree>
    <p:extLst>
      <p:ext uri="{BB962C8B-B14F-4D97-AF65-F5344CB8AC3E}">
        <p14:creationId xmlns:p14="http://schemas.microsoft.com/office/powerpoint/2010/main" val="794592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85EA-507E-B644-0E4D-CCCADAF22775}"/>
              </a:ext>
            </a:extLst>
          </p:cNvPr>
          <p:cNvSpPr>
            <a:spLocks noGrp="1"/>
          </p:cNvSpPr>
          <p:nvPr>
            <p:ph type="title"/>
          </p:nvPr>
        </p:nvSpPr>
        <p:spPr>
          <a:xfrm>
            <a:off x="228600" y="376010"/>
            <a:ext cx="10515600" cy="919389"/>
          </a:xfrm>
        </p:spPr>
        <p:txBody>
          <a:bodyPr>
            <a:noAutofit/>
          </a:bodyPr>
          <a:lstStyle/>
          <a:p>
            <a:r>
              <a:rPr lang="en-IN" sz="4800" b="1" i="0" dirty="0">
                <a:solidFill>
                  <a:srgbClr val="FFC000"/>
                </a:solidFill>
                <a:effectLst/>
                <a:latin typeface="Agency FB" panose="020B0503020202020204" pitchFamily="34" charset="0"/>
              </a:rPr>
              <a:t>8.4 Fatality rates vs models:</a:t>
            </a:r>
            <a:br>
              <a:rPr lang="en-IN" sz="4800" b="1" i="0" dirty="0">
                <a:solidFill>
                  <a:srgbClr val="FFC000"/>
                </a:solidFill>
                <a:effectLst/>
                <a:latin typeface="Agency FB" panose="020B0503020202020204" pitchFamily="34" charset="0"/>
              </a:rPr>
            </a:br>
            <a:endParaRPr lang="en-IN" sz="4800"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BD4DBD1B-668F-2D57-527F-71D8586A4C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857" y="1600200"/>
            <a:ext cx="7630886" cy="5007429"/>
          </a:xfrm>
        </p:spPr>
      </p:pic>
      <p:sp>
        <p:nvSpPr>
          <p:cNvPr id="4" name="Content Placeholder 3">
            <a:extLst>
              <a:ext uri="{FF2B5EF4-FFF2-40B4-BE49-F238E27FC236}">
                <a16:creationId xmlns:a16="http://schemas.microsoft.com/office/drawing/2014/main" id="{98232121-01BA-40DF-0674-348B5D6F6DC9}"/>
              </a:ext>
            </a:extLst>
          </p:cNvPr>
          <p:cNvSpPr>
            <a:spLocks noGrp="1"/>
          </p:cNvSpPr>
          <p:nvPr>
            <p:ph sz="half" idx="2"/>
          </p:nvPr>
        </p:nvSpPr>
        <p:spPr>
          <a:xfrm>
            <a:off x="8001000" y="1600200"/>
            <a:ext cx="3995057" cy="5007429"/>
          </a:xfrm>
        </p:spPr>
        <p:txBody>
          <a:bodyPr/>
          <a:lstStyle/>
          <a:p>
            <a:r>
              <a:rPr lang="en-US" sz="4800" dirty="0">
                <a:solidFill>
                  <a:srgbClr val="FFC000"/>
                </a:solidFill>
                <a:latin typeface="Agency FB" panose="020B0503020202020204" pitchFamily="34" charset="0"/>
              </a:rPr>
              <a:t># Insight:</a:t>
            </a:r>
          </a:p>
          <a:p>
            <a:endParaRPr lang="en-IN" dirty="0"/>
          </a:p>
          <a:p>
            <a:r>
              <a:rPr lang="en-US" dirty="0">
                <a:solidFill>
                  <a:srgbClr val="00B050"/>
                </a:solidFill>
                <a:latin typeface="Comic Sans MS" panose="030F0702030302020204" pitchFamily="66" charset="0"/>
              </a:rPr>
              <a:t> There are 18 aircraft models with the 100%  fatality rates which are not suitable for  travel</a:t>
            </a:r>
          </a:p>
        </p:txBody>
      </p:sp>
    </p:spTree>
    <p:extLst>
      <p:ext uri="{BB962C8B-B14F-4D97-AF65-F5344CB8AC3E}">
        <p14:creationId xmlns:p14="http://schemas.microsoft.com/office/powerpoint/2010/main" val="401853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B7A2-52A3-1F74-8551-AEF0CD81A20F}"/>
              </a:ext>
            </a:extLst>
          </p:cNvPr>
          <p:cNvSpPr>
            <a:spLocks noGrp="1"/>
          </p:cNvSpPr>
          <p:nvPr>
            <p:ph type="title"/>
          </p:nvPr>
        </p:nvSpPr>
        <p:spPr>
          <a:xfrm>
            <a:off x="337457" y="365125"/>
            <a:ext cx="11016343" cy="1147989"/>
          </a:xfrm>
        </p:spPr>
        <p:txBody>
          <a:bodyPr>
            <a:noAutofit/>
          </a:bodyPr>
          <a:lstStyle/>
          <a:p>
            <a:r>
              <a:rPr lang="en-US" sz="4800" b="1" i="0" dirty="0">
                <a:solidFill>
                  <a:srgbClr val="FFC000"/>
                </a:solidFill>
                <a:effectLst/>
                <a:latin typeface="Agency FB" panose="020B0503020202020204" pitchFamily="34" charset="0"/>
              </a:rPr>
              <a:t>9. Survival Rate vs Number of Engines:</a:t>
            </a:r>
            <a:br>
              <a:rPr lang="en-US" sz="4800" b="1" i="0" dirty="0">
                <a:solidFill>
                  <a:srgbClr val="FFC000"/>
                </a:solidFill>
                <a:effectLst/>
                <a:latin typeface="Agency FB" panose="020B0503020202020204" pitchFamily="34" charset="0"/>
              </a:rPr>
            </a:br>
            <a:endParaRPr lang="en-IN" sz="4800"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D772F682-1AE9-519F-90CF-7461CF1BCF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171" y="1513114"/>
            <a:ext cx="6564086" cy="5203372"/>
          </a:xfrm>
        </p:spPr>
      </p:pic>
      <p:sp>
        <p:nvSpPr>
          <p:cNvPr id="4" name="Content Placeholder 3">
            <a:extLst>
              <a:ext uri="{FF2B5EF4-FFF2-40B4-BE49-F238E27FC236}">
                <a16:creationId xmlns:a16="http://schemas.microsoft.com/office/drawing/2014/main" id="{67FA8AB8-9351-AA6E-97BA-D241F6224265}"/>
              </a:ext>
            </a:extLst>
          </p:cNvPr>
          <p:cNvSpPr>
            <a:spLocks noGrp="1"/>
          </p:cNvSpPr>
          <p:nvPr>
            <p:ph sz="half" idx="2"/>
          </p:nvPr>
        </p:nvSpPr>
        <p:spPr>
          <a:xfrm>
            <a:off x="7173686" y="1513114"/>
            <a:ext cx="4767943" cy="5105400"/>
          </a:xfrm>
        </p:spPr>
        <p:txBody>
          <a:bodyPr>
            <a:normAutofit fontScale="77500" lnSpcReduction="20000"/>
          </a:bodyPr>
          <a:lstStyle/>
          <a:p>
            <a:r>
              <a:rPr lang="en-US" sz="5200" b="1" dirty="0">
                <a:solidFill>
                  <a:srgbClr val="FFC000"/>
                </a:solidFill>
                <a:latin typeface="Agency FB" panose="020B0503020202020204" pitchFamily="34" charset="0"/>
              </a:rPr>
              <a:t># Insight:</a:t>
            </a:r>
          </a:p>
          <a:p>
            <a:endParaRPr lang="en-US" dirty="0"/>
          </a:p>
          <a:p>
            <a:r>
              <a:rPr lang="en-US" dirty="0">
                <a:solidFill>
                  <a:srgbClr val="00B050"/>
                </a:solidFill>
              </a:rPr>
              <a:t>1. The survival rate tends to be high and consistent for 0, 1, and 2 engines, with medians near 100%.</a:t>
            </a:r>
          </a:p>
          <a:p>
            <a:r>
              <a:rPr lang="en-US" dirty="0">
                <a:solidFill>
                  <a:srgbClr val="00B050"/>
                </a:solidFill>
              </a:rPr>
              <a:t> 2.For 3 and 4 engines, survival rates are more spread out, with some outliers and slightly lower median values.</a:t>
            </a:r>
          </a:p>
          <a:p>
            <a:r>
              <a:rPr lang="en-US" dirty="0">
                <a:solidFill>
                  <a:srgbClr val="00B050"/>
                </a:solidFill>
              </a:rPr>
              <a:t>3.For 8 engines, the survival rate distribution shifts lower, with a median around 20%, indicating lower survival rates for ships with more engines.</a:t>
            </a:r>
          </a:p>
          <a:p>
            <a:r>
              <a:rPr lang="en-US" dirty="0">
                <a:solidFill>
                  <a:srgbClr val="00B050"/>
                </a:solidFill>
              </a:rPr>
              <a:t> Overall, increasing the number of engines appears associated with decreasing survival rates.</a:t>
            </a:r>
            <a:endParaRPr lang="en-IN" dirty="0">
              <a:solidFill>
                <a:srgbClr val="00B050"/>
              </a:solidFill>
            </a:endParaRPr>
          </a:p>
        </p:txBody>
      </p:sp>
    </p:spTree>
    <p:extLst>
      <p:ext uri="{BB962C8B-B14F-4D97-AF65-F5344CB8AC3E}">
        <p14:creationId xmlns:p14="http://schemas.microsoft.com/office/powerpoint/2010/main" val="359028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9114-8583-9BFA-38B5-45A48AE6F298}"/>
              </a:ext>
            </a:extLst>
          </p:cNvPr>
          <p:cNvSpPr>
            <a:spLocks noGrp="1"/>
          </p:cNvSpPr>
          <p:nvPr>
            <p:ph type="title"/>
          </p:nvPr>
        </p:nvSpPr>
        <p:spPr>
          <a:xfrm>
            <a:off x="337457" y="245382"/>
            <a:ext cx="10515600" cy="1147990"/>
          </a:xfrm>
        </p:spPr>
        <p:txBody>
          <a:bodyPr>
            <a:noAutofit/>
          </a:bodyPr>
          <a:lstStyle/>
          <a:p>
            <a:r>
              <a:rPr lang="en-IN" sz="4800" b="1" i="0" dirty="0">
                <a:solidFill>
                  <a:srgbClr val="FFC000"/>
                </a:solidFill>
                <a:effectLst/>
                <a:latin typeface="Agency FB" panose="020B0503020202020204" pitchFamily="34" charset="0"/>
              </a:rPr>
              <a:t>10 Injury By Countries:</a:t>
            </a:r>
            <a:br>
              <a:rPr lang="en-IN" sz="4800" b="0" i="0" dirty="0">
                <a:effectLst/>
                <a:latin typeface="Agency FB" panose="020B0503020202020204" pitchFamily="34" charset="0"/>
              </a:rPr>
            </a:br>
            <a:endParaRPr lang="en-IN" sz="4800" dirty="0">
              <a:latin typeface="Agency FB" panose="020B0503020202020204" pitchFamily="34" charset="0"/>
            </a:endParaRPr>
          </a:p>
        </p:txBody>
      </p:sp>
      <p:pic>
        <p:nvPicPr>
          <p:cNvPr id="6" name="Content Placeholder 5">
            <a:extLst>
              <a:ext uri="{FF2B5EF4-FFF2-40B4-BE49-F238E27FC236}">
                <a16:creationId xmlns:a16="http://schemas.microsoft.com/office/drawing/2014/main" id="{3230CA03-82C1-997F-CFE9-67AF2BC829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9486" y="1513115"/>
            <a:ext cx="7456714" cy="5099504"/>
          </a:xfrm>
        </p:spPr>
      </p:pic>
      <p:sp>
        <p:nvSpPr>
          <p:cNvPr id="4" name="Content Placeholder 3">
            <a:extLst>
              <a:ext uri="{FF2B5EF4-FFF2-40B4-BE49-F238E27FC236}">
                <a16:creationId xmlns:a16="http://schemas.microsoft.com/office/drawing/2014/main" id="{5B1E8DD3-0B37-7706-14B9-68CEBCB8ABB5}"/>
              </a:ext>
            </a:extLst>
          </p:cNvPr>
          <p:cNvSpPr>
            <a:spLocks noGrp="1"/>
          </p:cNvSpPr>
          <p:nvPr>
            <p:ph sz="half" idx="2"/>
          </p:nvPr>
        </p:nvSpPr>
        <p:spPr>
          <a:xfrm>
            <a:off x="7924800" y="1513114"/>
            <a:ext cx="3810000" cy="4898572"/>
          </a:xfrm>
        </p:spPr>
        <p:txBody>
          <a:bodyPr/>
          <a:lstStyle/>
          <a:p>
            <a:r>
              <a:rPr lang="en-US" sz="4400" dirty="0">
                <a:solidFill>
                  <a:srgbClr val="FFC000"/>
                </a:solidFill>
                <a:latin typeface="Agency FB" panose="020B0503020202020204" pitchFamily="34" charset="0"/>
              </a:rPr>
              <a:t># Insight:</a:t>
            </a:r>
          </a:p>
          <a:p>
            <a:endParaRPr lang="en-US" dirty="0">
              <a:latin typeface="Agency FB" panose="020B0503020202020204" pitchFamily="34" charset="0"/>
            </a:endParaRPr>
          </a:p>
          <a:p>
            <a:r>
              <a:rPr lang="en-US" dirty="0">
                <a:solidFill>
                  <a:srgbClr val="00B050"/>
                </a:solidFill>
                <a:latin typeface="Comic Sans MS" panose="030F0702030302020204" pitchFamily="66" charset="0"/>
              </a:rPr>
              <a:t># The country Which is associated with highest number of injuries is United States(72231)</a:t>
            </a:r>
            <a:endParaRPr lang="en-IN" dirty="0">
              <a:solidFill>
                <a:srgbClr val="00B050"/>
              </a:solidFill>
              <a:latin typeface="Comic Sans MS" panose="030F0702030302020204" pitchFamily="66" charset="0"/>
            </a:endParaRPr>
          </a:p>
        </p:txBody>
      </p:sp>
    </p:spTree>
    <p:extLst>
      <p:ext uri="{BB962C8B-B14F-4D97-AF65-F5344CB8AC3E}">
        <p14:creationId xmlns:p14="http://schemas.microsoft.com/office/powerpoint/2010/main" val="3344727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1058-048A-CD1C-0FA6-A42EEC24174F}"/>
              </a:ext>
            </a:extLst>
          </p:cNvPr>
          <p:cNvSpPr>
            <a:spLocks noGrp="1"/>
          </p:cNvSpPr>
          <p:nvPr>
            <p:ph type="title"/>
          </p:nvPr>
        </p:nvSpPr>
        <p:spPr>
          <a:xfrm>
            <a:off x="315686" y="365126"/>
            <a:ext cx="6237514" cy="1126218"/>
          </a:xfrm>
        </p:spPr>
        <p:txBody>
          <a:bodyPr>
            <a:normAutofit/>
          </a:bodyPr>
          <a:lstStyle/>
          <a:p>
            <a:r>
              <a:rPr lang="en-US" sz="4800" b="1" dirty="0">
                <a:solidFill>
                  <a:srgbClr val="FFC000"/>
                </a:solidFill>
                <a:latin typeface="Agency FB" panose="020B0503020202020204" pitchFamily="34" charset="0"/>
              </a:rPr>
              <a:t>11. Injury By Location:</a:t>
            </a:r>
            <a:endParaRPr lang="en-IN" sz="4800" b="1" dirty="0">
              <a:solidFill>
                <a:srgbClr val="FFC000"/>
              </a:solidFill>
              <a:latin typeface="Agency FB" panose="020B0503020202020204" pitchFamily="34" charset="0"/>
            </a:endParaRPr>
          </a:p>
        </p:txBody>
      </p:sp>
      <p:pic>
        <p:nvPicPr>
          <p:cNvPr id="6" name="Content Placeholder 5">
            <a:extLst>
              <a:ext uri="{FF2B5EF4-FFF2-40B4-BE49-F238E27FC236}">
                <a16:creationId xmlns:a16="http://schemas.microsoft.com/office/drawing/2014/main" id="{A4E31C83-14AF-E6D3-E406-B2AD9355949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1513" y="1719943"/>
            <a:ext cx="7217229" cy="4909457"/>
          </a:xfrm>
          <a:prstGeom prst="rect">
            <a:avLst/>
          </a:prstGeom>
          <a:pattFill prst="pct5">
            <a:fgClr>
              <a:srgbClr val="00B050"/>
            </a:fgClr>
            <a:bgClr>
              <a:schemeClr val="bg1"/>
            </a:bgClr>
          </a:pattFill>
          <a:ln w="88900" cap="sq" cmpd="thickThin">
            <a:solidFill>
              <a:srgbClr val="000000"/>
            </a:solidFill>
            <a:prstDash val="solid"/>
            <a:miter lim="800000"/>
          </a:ln>
          <a:effectLst>
            <a:innerShdw blurRad="76200">
              <a:srgbClr val="000000"/>
            </a:innerShdw>
          </a:effectLst>
        </p:spPr>
      </p:pic>
      <p:sp>
        <p:nvSpPr>
          <p:cNvPr id="4" name="Content Placeholder 3">
            <a:extLst>
              <a:ext uri="{FF2B5EF4-FFF2-40B4-BE49-F238E27FC236}">
                <a16:creationId xmlns:a16="http://schemas.microsoft.com/office/drawing/2014/main" id="{5AE24C93-A81E-8AF3-43C4-A0204A33BB4F}"/>
              </a:ext>
            </a:extLst>
          </p:cNvPr>
          <p:cNvSpPr>
            <a:spLocks noGrp="1"/>
          </p:cNvSpPr>
          <p:nvPr>
            <p:ph sz="half" idx="2"/>
          </p:nvPr>
        </p:nvSpPr>
        <p:spPr>
          <a:xfrm>
            <a:off x="7957456" y="1643744"/>
            <a:ext cx="3918858" cy="49856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127000">
              <a:schemeClr val="accent1"/>
            </a:glow>
            <a:outerShdw blurRad="50800" dist="50800" dir="5400000" algn="ctr" rotWithShape="0">
              <a:srgbClr val="000000">
                <a:alpha val="92000"/>
              </a:srgbClr>
            </a:outerShdw>
            <a:softEdge rad="38100"/>
          </a:effectLst>
        </p:spPr>
        <p:txBody>
          <a:bodyPr/>
          <a:lstStyle/>
          <a:p>
            <a:r>
              <a:rPr lang="en-US" sz="4000" dirty="0">
                <a:solidFill>
                  <a:srgbClr val="FFC000"/>
                </a:solidFill>
                <a:latin typeface="Agency FB" panose="020B0503020202020204" pitchFamily="34" charset="0"/>
              </a:rPr>
              <a:t>Insight:</a:t>
            </a:r>
          </a:p>
          <a:p>
            <a:endParaRPr lang="en-US" dirty="0"/>
          </a:p>
          <a:p>
            <a:r>
              <a:rPr lang="en-US" dirty="0">
                <a:solidFill>
                  <a:srgbClr val="00B050"/>
                </a:solidFill>
                <a:latin typeface="Comic Sans MS" panose="030F0702030302020204" pitchFamily="66" charset="0"/>
              </a:rPr>
              <a:t>New Delhi , India is associated with the highest number of Injuries(709) by Location</a:t>
            </a:r>
            <a:endParaRPr lang="en-IN" dirty="0">
              <a:solidFill>
                <a:srgbClr val="00B050"/>
              </a:solidFill>
              <a:latin typeface="Comic Sans MS" panose="030F0702030302020204" pitchFamily="66" charset="0"/>
            </a:endParaRPr>
          </a:p>
        </p:txBody>
      </p:sp>
    </p:spTree>
    <p:extLst>
      <p:ext uri="{BB962C8B-B14F-4D97-AF65-F5344CB8AC3E}">
        <p14:creationId xmlns:p14="http://schemas.microsoft.com/office/powerpoint/2010/main" val="4154049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87FC-E486-52D1-E775-201B28814AEA}"/>
              </a:ext>
            </a:extLst>
          </p:cNvPr>
          <p:cNvSpPr>
            <a:spLocks noGrp="1"/>
          </p:cNvSpPr>
          <p:nvPr>
            <p:ph type="title"/>
          </p:nvPr>
        </p:nvSpPr>
        <p:spPr>
          <a:xfrm>
            <a:off x="368300" y="365126"/>
            <a:ext cx="10985500" cy="1054242"/>
          </a:xfrm>
        </p:spPr>
        <p:txBody>
          <a:bodyPr/>
          <a:lstStyle/>
          <a:p>
            <a:r>
              <a:rPr lang="en-IN" dirty="0"/>
              <a:t>✈️ </a:t>
            </a:r>
            <a:r>
              <a:rPr lang="en-IN" b="1" dirty="0">
                <a:solidFill>
                  <a:srgbClr val="FF0000"/>
                </a:solidFill>
                <a:latin typeface="Agency FB" panose="020B0503020202020204" pitchFamily="34" charset="0"/>
              </a:rPr>
              <a:t>Aviation Safety Recommendations</a:t>
            </a:r>
            <a:endParaRPr lang="en-IN" dirty="0">
              <a:solidFill>
                <a:srgbClr val="FF0000"/>
              </a:solidFill>
              <a:latin typeface="Agency FB" panose="020B0503020202020204" pitchFamily="34" charset="0"/>
            </a:endParaRPr>
          </a:p>
        </p:txBody>
      </p:sp>
      <p:sp>
        <p:nvSpPr>
          <p:cNvPr id="4" name="Rectangle 1">
            <a:extLst>
              <a:ext uri="{FF2B5EF4-FFF2-40B4-BE49-F238E27FC236}">
                <a16:creationId xmlns:a16="http://schemas.microsoft.com/office/drawing/2014/main" id="{8EC49799-B649-CAB1-601D-9D5CCA9215FE}"/>
              </a:ext>
            </a:extLst>
          </p:cNvPr>
          <p:cNvSpPr>
            <a:spLocks noGrp="1" noChangeArrowheads="1"/>
          </p:cNvSpPr>
          <p:nvPr>
            <p:ph idx="1"/>
          </p:nvPr>
        </p:nvSpPr>
        <p:spPr bwMode="auto">
          <a:xfrm>
            <a:off x="368300" y="1781614"/>
            <a:ext cx="1164173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C000"/>
                </a:solidFill>
                <a:effectLst/>
                <a:latin typeface="Arial" panose="020B0604020202020204" pitchFamily="34" charset="0"/>
              </a:rPr>
              <a:t>Don’t Rely Solely on Clear Weather (VMC)</a:t>
            </a:r>
            <a:endParaRPr kumimoji="0" lang="en-US" altLang="en-US" sz="2400" b="0" i="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Most accidents happen in clear weather; enhance pilot focus and procedural discipline even in good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C000"/>
                </a:solidFill>
                <a:effectLst/>
                <a:latin typeface="Arial" panose="020B0604020202020204" pitchFamily="34" charset="0"/>
              </a:rPr>
              <a:t>Improve Private Airport Safety</a:t>
            </a:r>
            <a:endParaRPr kumimoji="0" lang="en-US" altLang="en-US" sz="2400" b="0" i="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Strengthen infrastructure, compliance, and safety checks at private airstrips.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C000"/>
                </a:solidFill>
                <a:effectLst/>
                <a:latin typeface="Arial" panose="020B0604020202020204" pitchFamily="34" charset="0"/>
              </a:rPr>
              <a:t>Target High-Risk Aircraft Models</a:t>
            </a:r>
            <a:endParaRPr kumimoji="0" lang="en-US" altLang="en-US" sz="2400" b="0" i="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Monitor models like 152 and 737 closely; improve maintenance and pilot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C000"/>
                </a:solidFill>
                <a:effectLst/>
                <a:latin typeface="Arial" panose="020B0604020202020204" pitchFamily="34" charset="0"/>
              </a:rPr>
              <a:t>Focus on Reciprocating Engine Aircraft</a:t>
            </a:r>
            <a:endParaRPr kumimoji="0" lang="en-US" altLang="en-US" sz="2400" b="0" i="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Increase engine checks and failure response training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9598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3EAE-61C5-3B38-1E42-0BB38AD238B0}"/>
              </a:ext>
            </a:extLst>
          </p:cNvPr>
          <p:cNvSpPr>
            <a:spLocks noGrp="1"/>
          </p:cNvSpPr>
          <p:nvPr>
            <p:ph type="title"/>
          </p:nvPr>
        </p:nvSpPr>
        <p:spPr>
          <a:xfrm>
            <a:off x="232012" y="150125"/>
            <a:ext cx="11121788" cy="649045"/>
          </a:xfrm>
        </p:spPr>
        <p:txBody>
          <a:bodyPr>
            <a:normAutofit fontScale="90000"/>
          </a:bodyPr>
          <a:lstStyle/>
          <a:p>
            <a:r>
              <a:rPr lang="en-IN" dirty="0"/>
              <a:t>✈️ </a:t>
            </a:r>
            <a:r>
              <a:rPr lang="en-IN" b="1" dirty="0">
                <a:solidFill>
                  <a:srgbClr val="FF0000"/>
                </a:solidFill>
                <a:latin typeface="Agency FB" panose="020B0503020202020204" pitchFamily="34" charset="0"/>
              </a:rPr>
              <a:t>Aviation Safety Recommendations</a:t>
            </a:r>
            <a:endParaRPr lang="en-IN" dirty="0"/>
          </a:p>
        </p:txBody>
      </p:sp>
      <p:sp>
        <p:nvSpPr>
          <p:cNvPr id="4" name="Rectangle 1">
            <a:extLst>
              <a:ext uri="{FF2B5EF4-FFF2-40B4-BE49-F238E27FC236}">
                <a16:creationId xmlns:a16="http://schemas.microsoft.com/office/drawing/2014/main" id="{8E5E6073-5C6F-D31B-AFC0-B7F925531EE4}"/>
              </a:ext>
            </a:extLst>
          </p:cNvPr>
          <p:cNvSpPr>
            <a:spLocks noGrp="1" noChangeArrowheads="1"/>
          </p:cNvSpPr>
          <p:nvPr>
            <p:ph idx="1"/>
          </p:nvPr>
        </p:nvSpPr>
        <p:spPr bwMode="auto">
          <a:xfrm>
            <a:off x="232012" y="799170"/>
            <a:ext cx="12367741"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C000"/>
                </a:solidFill>
                <a:effectLst/>
                <a:latin typeface="Arial" panose="020B0604020202020204" pitchFamily="34" charset="0"/>
              </a:rPr>
              <a:t>Boost Safety During Landing, Takeoff, and Cruise</a:t>
            </a:r>
            <a:endParaRPr kumimoji="0" lang="en-US" altLang="en-US" sz="2400" b="0" i="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 extra simulator training and real-time system support during critical phases.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C000"/>
                </a:solidFill>
                <a:effectLst/>
                <a:latin typeface="Arial" panose="020B0604020202020204" pitchFamily="34" charset="0"/>
              </a:rPr>
              <a:t>Review High-Fatality Aircraft Models</a:t>
            </a:r>
            <a:endParaRPr kumimoji="0" lang="en-US" altLang="en-US" sz="2400" b="0" i="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Investigate or phase out aircraft with consistent 100% fatality rates.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C000"/>
                </a:solidFill>
                <a:effectLst/>
                <a:latin typeface="Arial" panose="020B0604020202020204" pitchFamily="34" charset="0"/>
              </a:rPr>
              <a:t>Engine Count vs. Survival</a:t>
            </a:r>
            <a:endParaRPr kumimoji="0" lang="en-US" altLang="en-US" sz="2400" b="0" i="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Extra engines don’t guarantee safety; improve emergency planning for large aircraft.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C000"/>
                </a:solidFill>
                <a:effectLst/>
                <a:latin typeface="Arial" panose="020B0604020202020204" pitchFamily="34" charset="0"/>
              </a:rPr>
              <a:t>Regional Action Plans</a:t>
            </a:r>
            <a:endParaRPr kumimoji="0" lang="en-US" altLang="en-US" sz="2400" b="0" i="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Focus on the U.S. and New Delhi for injury hotspots with tailored safety initiatives.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solidFill>
                  <a:srgbClr val="FFC000"/>
                </a:solidFill>
              </a:rPr>
              <a:t>Use Predictive Analytics for Risk Assessment</a:t>
            </a:r>
            <a:r>
              <a:rPr lang="en-US" dirty="0">
                <a:solidFill>
                  <a:srgbClr val="FFC000"/>
                </a:solidFill>
              </a:rPr>
              <a:t>:</a:t>
            </a:r>
            <a:br>
              <a:rPr lang="en-US" sz="1600" dirty="0"/>
            </a:br>
            <a:r>
              <a:rPr lang="en-US" sz="2400" dirty="0"/>
              <a:t>Train machine learning models on past accident data to forecast future risks and proactively prevent incidents.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909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6088-3549-61EE-6E6D-9C9175C70B49}"/>
              </a:ext>
            </a:extLst>
          </p:cNvPr>
          <p:cNvSpPr>
            <a:spLocks noGrp="1"/>
          </p:cNvSpPr>
          <p:nvPr>
            <p:ph type="title"/>
          </p:nvPr>
        </p:nvSpPr>
        <p:spPr>
          <a:xfrm>
            <a:off x="838200" y="365125"/>
            <a:ext cx="10515600" cy="843189"/>
          </a:xfrm>
        </p:spPr>
        <p:txBody>
          <a:bodyPr>
            <a:normAutofit/>
          </a:bodyPr>
          <a:lstStyle/>
          <a:p>
            <a:r>
              <a:rPr lang="en-US" sz="4800" b="1" dirty="0">
                <a:solidFill>
                  <a:srgbClr val="FF0000"/>
                </a:solidFill>
                <a:latin typeface="Agency FB" panose="020B0503020202020204" pitchFamily="34" charset="0"/>
              </a:rPr>
              <a:t>OBJECTIVE:</a:t>
            </a:r>
            <a:endParaRPr lang="en-IN" sz="4800" b="1" dirty="0">
              <a:solidFill>
                <a:srgbClr val="FF00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60A1752F-B880-E224-2CFD-C184916450B0}"/>
              </a:ext>
            </a:extLst>
          </p:cNvPr>
          <p:cNvSpPr>
            <a:spLocks noGrp="1"/>
          </p:cNvSpPr>
          <p:nvPr>
            <p:ph idx="1"/>
          </p:nvPr>
        </p:nvSpPr>
        <p:spPr>
          <a:xfrm>
            <a:off x="838200" y="1447800"/>
            <a:ext cx="10515600" cy="4729163"/>
          </a:xfrm>
        </p:spPr>
        <p:txBody>
          <a:bodyPr>
            <a:normAutofit/>
          </a:bodyPr>
          <a:lstStyle/>
          <a:p>
            <a:pPr>
              <a:buFont typeface="Arial" panose="020B0604020202020204" pitchFamily="34" charset="0"/>
              <a:buChar char="•"/>
            </a:pPr>
            <a:r>
              <a:rPr lang="en-US" sz="2400" dirty="0"/>
              <a:t>To identify trends and patterns in aviation accidents over time.</a:t>
            </a:r>
          </a:p>
          <a:p>
            <a:pPr>
              <a:buFont typeface="Arial" panose="020B0604020202020204" pitchFamily="34" charset="0"/>
              <a:buChar char="•"/>
            </a:pPr>
            <a:r>
              <a:rPr lang="en-US" sz="2400" dirty="0"/>
              <a:t>To assess how weather conditions, flight phases, and aircraft configurations influence the severity of accidents.</a:t>
            </a:r>
          </a:p>
          <a:p>
            <a:pPr>
              <a:buFont typeface="Arial" panose="020B0604020202020204" pitchFamily="34" charset="0"/>
              <a:buChar char="•"/>
            </a:pPr>
            <a:r>
              <a:rPr lang="en-US" sz="2400" dirty="0"/>
              <a:t>To examine which aircraft models, airports, and engine types are most frequently involved in accidents.</a:t>
            </a:r>
          </a:p>
          <a:p>
            <a:pPr>
              <a:buFont typeface="Arial" panose="020B0604020202020204" pitchFamily="34" charset="0"/>
              <a:buChar char="•"/>
            </a:pPr>
            <a:r>
              <a:rPr lang="en-US" sz="2400" dirty="0"/>
              <a:t>To provide data-driven insights that can inform safety improvements and policy-making in the aviation industry.</a:t>
            </a:r>
          </a:p>
          <a:p>
            <a:pPr>
              <a:buFont typeface="Arial" panose="020B0604020202020204" pitchFamily="34" charset="0"/>
              <a:buChar char="•"/>
            </a:pPr>
            <a:endParaRPr lang="en-US" sz="2400" dirty="0"/>
          </a:p>
          <a:p>
            <a:r>
              <a:rPr lang="en-US" sz="2400" dirty="0"/>
              <a:t>By combining statistical analysis with visual exploration, this report aims to uncover actionable insights from the data to support continued improvements in aviation safety.</a:t>
            </a:r>
          </a:p>
          <a:p>
            <a:endParaRPr lang="en-IN" sz="2400" dirty="0"/>
          </a:p>
        </p:txBody>
      </p:sp>
    </p:spTree>
    <p:extLst>
      <p:ext uri="{BB962C8B-B14F-4D97-AF65-F5344CB8AC3E}">
        <p14:creationId xmlns:p14="http://schemas.microsoft.com/office/powerpoint/2010/main" val="274756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C026-744F-92CB-2D35-E3072C737D06}"/>
              </a:ext>
            </a:extLst>
          </p:cNvPr>
          <p:cNvSpPr>
            <a:spLocks noGrp="1"/>
          </p:cNvSpPr>
          <p:nvPr>
            <p:ph type="title"/>
          </p:nvPr>
        </p:nvSpPr>
        <p:spPr>
          <a:xfrm>
            <a:off x="283028" y="174170"/>
            <a:ext cx="4615543" cy="533401"/>
          </a:xfrm>
        </p:spPr>
        <p:txBody>
          <a:bodyPr>
            <a:normAutofit fontScale="90000"/>
          </a:bodyPr>
          <a:lstStyle/>
          <a:p>
            <a:r>
              <a:rPr lang="en-US" b="1" dirty="0">
                <a:solidFill>
                  <a:srgbClr val="FF0000"/>
                </a:solidFill>
                <a:latin typeface="Agency FB" panose="020B0503020202020204" pitchFamily="34" charset="0"/>
              </a:rPr>
              <a:t>DATASET OVERVIEW</a:t>
            </a:r>
            <a:endParaRPr lang="en-IN" b="1" dirty="0">
              <a:solidFill>
                <a:srgbClr val="FF00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9ED2F0BE-8DB6-C8F7-F11A-BC5FC2C64387}"/>
              </a:ext>
            </a:extLst>
          </p:cNvPr>
          <p:cNvSpPr>
            <a:spLocks noGrp="1"/>
          </p:cNvSpPr>
          <p:nvPr>
            <p:ph idx="1"/>
          </p:nvPr>
        </p:nvSpPr>
        <p:spPr>
          <a:xfrm>
            <a:off x="1" y="925285"/>
            <a:ext cx="12192000" cy="5932715"/>
          </a:xfrm>
        </p:spPr>
        <p:txBody>
          <a:bodyPr>
            <a:noAutofit/>
          </a:bodyPr>
          <a:lstStyle/>
          <a:p>
            <a:r>
              <a:rPr lang="en-US" sz="2400" dirty="0">
                <a:solidFill>
                  <a:srgbClr val="FFC000"/>
                </a:solidFill>
              </a:rPr>
              <a:t>Event Id:     </a:t>
            </a:r>
            <a:r>
              <a:rPr lang="en-US" sz="2400" dirty="0"/>
              <a:t>Unique identifier for each event (accident/incident).</a:t>
            </a:r>
          </a:p>
          <a:p>
            <a:r>
              <a:rPr lang="en-US" sz="2400" dirty="0">
                <a:solidFill>
                  <a:srgbClr val="FFC000"/>
                </a:solidFill>
              </a:rPr>
              <a:t>Investigation Type: </a:t>
            </a:r>
            <a:r>
              <a:rPr lang="en-US" sz="2400" dirty="0"/>
              <a:t>Type of investigation (</a:t>
            </a:r>
            <a:r>
              <a:rPr lang="en-US" sz="2400" dirty="0" err="1"/>
              <a:t>eg</a:t>
            </a:r>
            <a:r>
              <a:rPr lang="en-US" sz="2400" dirty="0"/>
              <a:t> :accident/Incident).</a:t>
            </a:r>
          </a:p>
          <a:p>
            <a:r>
              <a:rPr lang="en-US" sz="2400" dirty="0">
                <a:solidFill>
                  <a:srgbClr val="FFC000"/>
                </a:solidFill>
              </a:rPr>
              <a:t>Accident Number: </a:t>
            </a:r>
            <a:r>
              <a:rPr lang="en-US" sz="2400" dirty="0"/>
              <a:t>Case number for the accident, sometimes reused in related events.</a:t>
            </a:r>
          </a:p>
          <a:p>
            <a:r>
              <a:rPr lang="en-US" sz="2400" dirty="0">
                <a:solidFill>
                  <a:srgbClr val="FFC000"/>
                </a:solidFill>
              </a:rPr>
              <a:t>Event Date: </a:t>
            </a:r>
            <a:r>
              <a:rPr lang="en-US" sz="2400" dirty="0"/>
              <a:t>The date the event occurred.</a:t>
            </a:r>
          </a:p>
          <a:p>
            <a:r>
              <a:rPr lang="en-US" sz="2400" dirty="0">
                <a:solidFill>
                  <a:srgbClr val="FFC000"/>
                </a:solidFill>
              </a:rPr>
              <a:t>Location: </a:t>
            </a:r>
            <a:r>
              <a:rPr lang="en-US" sz="2400" dirty="0"/>
              <a:t>City or local area where the event happened.</a:t>
            </a:r>
          </a:p>
          <a:p>
            <a:r>
              <a:rPr lang="en-US" sz="2400" dirty="0">
                <a:solidFill>
                  <a:srgbClr val="FFC000"/>
                </a:solidFill>
              </a:rPr>
              <a:t>Country: </a:t>
            </a:r>
            <a:r>
              <a:rPr lang="en-US" sz="2400" dirty="0"/>
              <a:t>Country where the event took place.</a:t>
            </a:r>
          </a:p>
          <a:p>
            <a:r>
              <a:rPr lang="en-US" sz="2400" dirty="0">
                <a:solidFill>
                  <a:srgbClr val="FFC000"/>
                </a:solidFill>
              </a:rPr>
              <a:t>Latitude: </a:t>
            </a:r>
            <a:r>
              <a:rPr lang="en-US" sz="2400" dirty="0"/>
              <a:t>Geographical latitude of the event location.</a:t>
            </a:r>
          </a:p>
          <a:p>
            <a:r>
              <a:rPr lang="en-US" sz="2400" dirty="0">
                <a:solidFill>
                  <a:srgbClr val="FFC000"/>
                </a:solidFill>
              </a:rPr>
              <a:t>Longitude: </a:t>
            </a:r>
            <a:r>
              <a:rPr lang="en-US" sz="2400" dirty="0"/>
              <a:t>Geographical longitude of the event location.</a:t>
            </a:r>
          </a:p>
          <a:p>
            <a:r>
              <a:rPr lang="en-US" sz="2400" dirty="0">
                <a:solidFill>
                  <a:srgbClr val="FFC000"/>
                </a:solidFill>
              </a:rPr>
              <a:t>Airport Code: </a:t>
            </a:r>
            <a:r>
              <a:rPr lang="en-US" sz="2400" dirty="0"/>
              <a:t>Official airport code (if the event happened at/near an airport)</a:t>
            </a:r>
          </a:p>
          <a:p>
            <a:r>
              <a:rPr lang="en-US" sz="2400" dirty="0">
                <a:solidFill>
                  <a:srgbClr val="FFC000"/>
                </a:solidFill>
              </a:rPr>
              <a:t>Airport Name: </a:t>
            </a:r>
            <a:r>
              <a:rPr lang="en-US" sz="2400" dirty="0"/>
              <a:t>Name of the airport involved, if applicable Injury.</a:t>
            </a:r>
          </a:p>
          <a:p>
            <a:r>
              <a:rPr lang="en-US" sz="2400" dirty="0">
                <a:solidFill>
                  <a:srgbClr val="FFC000"/>
                </a:solidFill>
              </a:rPr>
              <a:t>Severity: </a:t>
            </a:r>
            <a:r>
              <a:rPr lang="en-US" sz="2400" dirty="0"/>
              <a:t>Severity of injuries (e.g., Fatal, Serious, Minor, or None)</a:t>
            </a:r>
          </a:p>
          <a:p>
            <a:r>
              <a:rPr lang="en-US" sz="2400" dirty="0">
                <a:solidFill>
                  <a:srgbClr val="FFC000"/>
                </a:solidFill>
              </a:rPr>
              <a:t>Aircraft damage: </a:t>
            </a:r>
            <a:r>
              <a:rPr lang="en-US" sz="2400" dirty="0"/>
              <a:t>Extent of damage to the aircraft (e.g., Substantial, Destroyed, Minor)</a:t>
            </a:r>
          </a:p>
          <a:p>
            <a:r>
              <a:rPr lang="en-US" sz="2400" dirty="0">
                <a:solidFill>
                  <a:srgbClr val="FFC000"/>
                </a:solidFill>
              </a:rPr>
              <a:t>Aircraft Category: </a:t>
            </a:r>
            <a:r>
              <a:rPr lang="en-US" sz="2400" dirty="0"/>
              <a:t>Classification of aircraft (e.g., Airplane, Helicopter)</a:t>
            </a:r>
          </a:p>
          <a:p>
            <a:r>
              <a:rPr lang="en-US" sz="2400" dirty="0"/>
              <a:t>.</a:t>
            </a:r>
            <a:endParaRPr lang="en-IN" sz="2400" dirty="0"/>
          </a:p>
        </p:txBody>
      </p:sp>
    </p:spTree>
    <p:extLst>
      <p:ext uri="{BB962C8B-B14F-4D97-AF65-F5344CB8AC3E}">
        <p14:creationId xmlns:p14="http://schemas.microsoft.com/office/powerpoint/2010/main" val="159111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71AA-F26D-C725-8C85-6E347363612E}"/>
              </a:ext>
            </a:extLst>
          </p:cNvPr>
          <p:cNvSpPr>
            <a:spLocks noGrp="1"/>
          </p:cNvSpPr>
          <p:nvPr>
            <p:ph type="title"/>
          </p:nvPr>
        </p:nvSpPr>
        <p:spPr>
          <a:xfrm>
            <a:off x="337457" y="130629"/>
            <a:ext cx="4855029" cy="729343"/>
          </a:xfrm>
        </p:spPr>
        <p:txBody>
          <a:bodyPr>
            <a:normAutofit/>
          </a:bodyPr>
          <a:lstStyle/>
          <a:p>
            <a:r>
              <a:rPr lang="en-US" b="1" dirty="0">
                <a:solidFill>
                  <a:srgbClr val="FF0000"/>
                </a:solidFill>
                <a:latin typeface="Agency FB" panose="020B0503020202020204" pitchFamily="34" charset="0"/>
              </a:rPr>
              <a:t>DATASET OVERVIEW:</a:t>
            </a:r>
            <a:endParaRPr lang="en-IN" b="1" dirty="0">
              <a:solidFill>
                <a:srgbClr val="FF00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28084415-E8E3-C303-A9F9-E24704A5175E}"/>
              </a:ext>
            </a:extLst>
          </p:cNvPr>
          <p:cNvSpPr>
            <a:spLocks noGrp="1"/>
          </p:cNvSpPr>
          <p:nvPr>
            <p:ph idx="1"/>
          </p:nvPr>
        </p:nvSpPr>
        <p:spPr>
          <a:xfrm>
            <a:off x="130629" y="1153886"/>
            <a:ext cx="11223171" cy="5366657"/>
          </a:xfrm>
        </p:spPr>
        <p:txBody>
          <a:bodyPr>
            <a:normAutofit/>
          </a:bodyPr>
          <a:lstStyle/>
          <a:p>
            <a:r>
              <a:rPr lang="en-US" sz="2000" dirty="0">
                <a:solidFill>
                  <a:srgbClr val="FFC000"/>
                </a:solidFill>
              </a:rPr>
              <a:t>Aircraft damage: </a:t>
            </a:r>
            <a:r>
              <a:rPr lang="en-US" sz="2000" dirty="0"/>
              <a:t>Extent of damage to the aircraft (e.g., Substantial, Destroyed, Minor).</a:t>
            </a:r>
          </a:p>
          <a:p>
            <a:r>
              <a:rPr lang="en-US" sz="2000" dirty="0">
                <a:solidFill>
                  <a:srgbClr val="FFC000"/>
                </a:solidFill>
              </a:rPr>
              <a:t>Aircraft Category: </a:t>
            </a:r>
            <a:r>
              <a:rPr lang="en-US" sz="2000" dirty="0"/>
              <a:t>Classification of aircraft (e.g., Airplane, Helicopter).</a:t>
            </a:r>
          </a:p>
          <a:p>
            <a:r>
              <a:rPr lang="en-US" sz="2000" dirty="0">
                <a:solidFill>
                  <a:srgbClr val="FFC000"/>
                </a:solidFill>
              </a:rPr>
              <a:t>Registration Number:</a:t>
            </a:r>
            <a:r>
              <a:rPr lang="en-US" sz="2000" dirty="0"/>
              <a:t> Aircraft registration (tail number).</a:t>
            </a:r>
          </a:p>
          <a:p>
            <a:r>
              <a:rPr lang="en-US" sz="2000" dirty="0">
                <a:solidFill>
                  <a:srgbClr val="FFC000"/>
                </a:solidFill>
              </a:rPr>
              <a:t>Make</a:t>
            </a:r>
            <a:r>
              <a:rPr lang="en-US" sz="2000" dirty="0"/>
              <a:t>: Manufacturer of the aircraft.</a:t>
            </a:r>
          </a:p>
          <a:p>
            <a:r>
              <a:rPr lang="en-US" sz="2000" dirty="0">
                <a:solidFill>
                  <a:srgbClr val="FFC000"/>
                </a:solidFill>
              </a:rPr>
              <a:t>Model: </a:t>
            </a:r>
            <a:r>
              <a:rPr lang="en-US" sz="2000" dirty="0"/>
              <a:t>Model name/number of the aircraft.</a:t>
            </a:r>
          </a:p>
          <a:p>
            <a:r>
              <a:rPr lang="en-US" sz="2000" dirty="0">
                <a:solidFill>
                  <a:srgbClr val="FFC000"/>
                </a:solidFill>
              </a:rPr>
              <a:t>Amateur Built: </a:t>
            </a:r>
            <a:r>
              <a:rPr lang="en-US" sz="2000" dirty="0"/>
              <a:t>Indicates if the aircraft was amateur/homebuilt (Yes/No)</a:t>
            </a:r>
          </a:p>
          <a:p>
            <a:r>
              <a:rPr lang="en-US" sz="2000" dirty="0"/>
              <a:t>.</a:t>
            </a:r>
            <a:r>
              <a:rPr lang="en-US" sz="2000" dirty="0">
                <a:solidFill>
                  <a:srgbClr val="FFC000"/>
                </a:solidFill>
              </a:rPr>
              <a:t>Number of Engines</a:t>
            </a:r>
            <a:r>
              <a:rPr lang="en-US" sz="2000" dirty="0"/>
              <a:t>: Count of engines in the aircraft Engine.</a:t>
            </a:r>
          </a:p>
          <a:p>
            <a:r>
              <a:rPr lang="en-US" sz="2000" dirty="0">
                <a:solidFill>
                  <a:srgbClr val="FFC000"/>
                </a:solidFill>
              </a:rPr>
              <a:t>Type</a:t>
            </a:r>
            <a:r>
              <a:rPr lang="en-US" sz="2000" dirty="0"/>
              <a:t>: Type of engine (e.g., Reciprocating, Turbojet).</a:t>
            </a:r>
          </a:p>
          <a:p>
            <a:r>
              <a:rPr lang="en-US" sz="2000" dirty="0">
                <a:solidFill>
                  <a:srgbClr val="FFC000"/>
                </a:solidFill>
              </a:rPr>
              <a:t>FAR Description</a:t>
            </a:r>
            <a:r>
              <a:rPr lang="en-US" sz="2000" dirty="0"/>
              <a:t>: Code category under the Federal Aviation Regulations applicable to the </a:t>
            </a:r>
          </a:p>
          <a:p>
            <a:r>
              <a:rPr lang="en-US" sz="2000" dirty="0">
                <a:solidFill>
                  <a:srgbClr val="FFC000"/>
                </a:solidFill>
              </a:rPr>
              <a:t>Flight schedule</a:t>
            </a:r>
            <a:r>
              <a:rPr lang="en-US" sz="2000" dirty="0"/>
              <a:t>: Indicates whether the flight was scheduled or not.</a:t>
            </a:r>
          </a:p>
          <a:p>
            <a:r>
              <a:rPr lang="en-US" sz="2000" dirty="0">
                <a:solidFill>
                  <a:srgbClr val="FFC000"/>
                </a:solidFill>
              </a:rPr>
              <a:t>Purpose of flight</a:t>
            </a:r>
            <a:r>
              <a:rPr lang="en-US" sz="2000" dirty="0"/>
              <a:t>: Purpose of the flight (e.g., Personal, Business, Instructional).</a:t>
            </a:r>
          </a:p>
          <a:p>
            <a:r>
              <a:rPr lang="en-US" sz="2000" dirty="0">
                <a:solidFill>
                  <a:srgbClr val="FFC000"/>
                </a:solidFill>
              </a:rPr>
              <a:t>Air carrier: </a:t>
            </a:r>
            <a:r>
              <a:rPr lang="en-US" sz="2000" dirty="0"/>
              <a:t>Name of the airline or air carrier involved, if applicable.</a:t>
            </a:r>
          </a:p>
          <a:p>
            <a:r>
              <a:rPr lang="en-US" sz="2000" dirty="0">
                <a:solidFill>
                  <a:srgbClr val="FFC000"/>
                </a:solidFill>
              </a:rPr>
              <a:t>Total Fatal Injuries: </a:t>
            </a:r>
            <a:r>
              <a:rPr lang="en-US" sz="2000" dirty="0"/>
              <a:t>Number of people who died in the event.</a:t>
            </a:r>
          </a:p>
          <a:p>
            <a:endParaRPr lang="en-IN" sz="2000" dirty="0"/>
          </a:p>
        </p:txBody>
      </p:sp>
    </p:spTree>
    <p:extLst>
      <p:ext uri="{BB962C8B-B14F-4D97-AF65-F5344CB8AC3E}">
        <p14:creationId xmlns:p14="http://schemas.microsoft.com/office/powerpoint/2010/main" val="51229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D226-8AD2-B5A2-8830-20276BCE1BBC}"/>
              </a:ext>
            </a:extLst>
          </p:cNvPr>
          <p:cNvSpPr>
            <a:spLocks noGrp="1"/>
          </p:cNvSpPr>
          <p:nvPr>
            <p:ph type="title"/>
          </p:nvPr>
        </p:nvSpPr>
        <p:spPr>
          <a:xfrm>
            <a:off x="478970" y="343355"/>
            <a:ext cx="5257800" cy="984704"/>
          </a:xfrm>
        </p:spPr>
        <p:txBody>
          <a:bodyPr/>
          <a:lstStyle/>
          <a:p>
            <a:r>
              <a:rPr lang="en-US" b="1" dirty="0">
                <a:solidFill>
                  <a:srgbClr val="FF0000"/>
                </a:solidFill>
                <a:latin typeface="Agency FB" panose="020B0503020202020204" pitchFamily="34" charset="0"/>
              </a:rPr>
              <a:t>DATASET OVERVIEW:</a:t>
            </a:r>
            <a:endParaRPr lang="en-IN" b="1" dirty="0">
              <a:solidFill>
                <a:srgbClr val="FF00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353F2968-AC3A-67FF-C14A-9B1516A33BC7}"/>
              </a:ext>
            </a:extLst>
          </p:cNvPr>
          <p:cNvSpPr>
            <a:spLocks noGrp="1"/>
          </p:cNvSpPr>
          <p:nvPr>
            <p:ph idx="1"/>
          </p:nvPr>
        </p:nvSpPr>
        <p:spPr>
          <a:xfrm>
            <a:off x="478970" y="1589315"/>
            <a:ext cx="10874829" cy="5072742"/>
          </a:xfrm>
        </p:spPr>
        <p:txBody>
          <a:bodyPr>
            <a:normAutofit fontScale="77500" lnSpcReduction="20000"/>
          </a:bodyPr>
          <a:lstStyle/>
          <a:p>
            <a:r>
              <a:rPr lang="en-US" sz="2800" dirty="0">
                <a:solidFill>
                  <a:srgbClr val="FFC000"/>
                </a:solidFill>
              </a:rPr>
              <a:t>Total Serious</a:t>
            </a:r>
            <a:r>
              <a:rPr lang="en-US" dirty="0">
                <a:solidFill>
                  <a:srgbClr val="FFC000"/>
                </a:solidFill>
              </a:rPr>
              <a:t> </a:t>
            </a:r>
            <a:r>
              <a:rPr lang="en-US" sz="2800" dirty="0">
                <a:solidFill>
                  <a:srgbClr val="FFC000"/>
                </a:solidFill>
              </a:rPr>
              <a:t>Injuries: </a:t>
            </a:r>
            <a:r>
              <a:rPr lang="en-US" sz="2800" dirty="0"/>
              <a:t>Number of people seriously injured.</a:t>
            </a:r>
          </a:p>
          <a:p>
            <a:endParaRPr lang="en-US" sz="2800" dirty="0"/>
          </a:p>
          <a:p>
            <a:r>
              <a:rPr lang="en-US" sz="2800" dirty="0">
                <a:solidFill>
                  <a:srgbClr val="FFC000"/>
                </a:solidFill>
              </a:rPr>
              <a:t>Total Minor</a:t>
            </a:r>
            <a:r>
              <a:rPr lang="en-US" dirty="0">
                <a:solidFill>
                  <a:srgbClr val="FFC000"/>
                </a:solidFill>
              </a:rPr>
              <a:t> </a:t>
            </a:r>
            <a:r>
              <a:rPr lang="en-US" sz="2800" dirty="0">
                <a:solidFill>
                  <a:srgbClr val="FFC000"/>
                </a:solidFill>
              </a:rPr>
              <a:t>Injuries: </a:t>
            </a:r>
            <a:r>
              <a:rPr lang="en-US" sz="2800" dirty="0"/>
              <a:t>Number of people with minor injuries.</a:t>
            </a:r>
          </a:p>
          <a:p>
            <a:endParaRPr lang="en-US" sz="2800" dirty="0"/>
          </a:p>
          <a:p>
            <a:r>
              <a:rPr lang="en-US" sz="2800" dirty="0">
                <a:solidFill>
                  <a:srgbClr val="FFC000"/>
                </a:solidFill>
              </a:rPr>
              <a:t>Total Uninjured: </a:t>
            </a:r>
            <a:r>
              <a:rPr lang="en-US" sz="2800" dirty="0"/>
              <a:t>Number of people not injured</a:t>
            </a:r>
          </a:p>
          <a:p>
            <a:endParaRPr lang="en-US" dirty="0"/>
          </a:p>
          <a:p>
            <a:pPr marL="0" indent="0">
              <a:buNone/>
            </a:pPr>
            <a:r>
              <a:rPr lang="en-US" dirty="0"/>
              <a:t>    </a:t>
            </a:r>
            <a:r>
              <a:rPr lang="en-US" dirty="0">
                <a:solidFill>
                  <a:srgbClr val="FFC000"/>
                </a:solidFill>
              </a:rPr>
              <a:t>Weather Condition</a:t>
            </a:r>
            <a:r>
              <a:rPr lang="en-US" dirty="0"/>
              <a:t>: Weather at the time of the event (e.g., Visual, Instrument)</a:t>
            </a:r>
          </a:p>
          <a:p>
            <a:pPr marL="0" indent="0">
              <a:buNone/>
            </a:pPr>
            <a:endParaRPr lang="en-US" dirty="0"/>
          </a:p>
          <a:p>
            <a:r>
              <a:rPr lang="en-US" dirty="0">
                <a:solidFill>
                  <a:srgbClr val="FFC000"/>
                </a:solidFill>
              </a:rPr>
              <a:t>Broad phase of flight: </a:t>
            </a:r>
            <a:r>
              <a:rPr lang="en-US" dirty="0"/>
              <a:t>Phase of flight during which the event occurred (e.g., Takeoff, Landing)</a:t>
            </a:r>
          </a:p>
          <a:p>
            <a:endParaRPr lang="en-US" dirty="0"/>
          </a:p>
          <a:p>
            <a:r>
              <a:rPr lang="en-US" dirty="0">
                <a:solidFill>
                  <a:srgbClr val="FFC000"/>
                </a:solidFill>
              </a:rPr>
              <a:t> Report Status: </a:t>
            </a:r>
            <a:r>
              <a:rPr lang="en-US" dirty="0"/>
              <a:t>Status of the official report (e.g., Preliminary, Final).</a:t>
            </a:r>
          </a:p>
          <a:p>
            <a:endParaRPr lang="en-US" dirty="0"/>
          </a:p>
          <a:p>
            <a:r>
              <a:rPr lang="en-US" dirty="0">
                <a:solidFill>
                  <a:srgbClr val="FFC000"/>
                </a:solidFill>
              </a:rPr>
              <a:t>Publication Date</a:t>
            </a:r>
            <a:r>
              <a:rPr lang="en-US" dirty="0"/>
              <a:t>: Date when the report was officially published</a:t>
            </a:r>
            <a:endParaRPr lang="en-IN" dirty="0"/>
          </a:p>
        </p:txBody>
      </p:sp>
    </p:spTree>
    <p:extLst>
      <p:ext uri="{BB962C8B-B14F-4D97-AF65-F5344CB8AC3E}">
        <p14:creationId xmlns:p14="http://schemas.microsoft.com/office/powerpoint/2010/main" val="406649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D556-641B-E06C-2265-214F1F55A887}"/>
              </a:ext>
            </a:extLst>
          </p:cNvPr>
          <p:cNvSpPr>
            <a:spLocks noGrp="1"/>
          </p:cNvSpPr>
          <p:nvPr>
            <p:ph type="title"/>
          </p:nvPr>
        </p:nvSpPr>
        <p:spPr>
          <a:xfrm>
            <a:off x="293914" y="119743"/>
            <a:ext cx="7870372" cy="1023257"/>
          </a:xfrm>
        </p:spPr>
        <p:txBody>
          <a:bodyPr/>
          <a:lstStyle/>
          <a:p>
            <a:r>
              <a:rPr lang="en-US" b="1" dirty="0">
                <a:solidFill>
                  <a:srgbClr val="FFC000"/>
                </a:solidFill>
                <a:latin typeface="Bahnschrift Condensed" panose="020B0502040204020203" pitchFamily="34" charset="0"/>
              </a:rPr>
              <a:t>EDA(Exploratory Data Analysis):</a:t>
            </a:r>
            <a:endParaRPr lang="en-IN" b="1" dirty="0">
              <a:solidFill>
                <a:srgbClr val="FFC000"/>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6D37149E-101B-21E1-D110-012699D98201}"/>
              </a:ext>
            </a:extLst>
          </p:cNvPr>
          <p:cNvSpPr>
            <a:spLocks noGrp="1"/>
          </p:cNvSpPr>
          <p:nvPr>
            <p:ph idx="1"/>
          </p:nvPr>
        </p:nvSpPr>
        <p:spPr>
          <a:xfrm>
            <a:off x="217714" y="1317172"/>
            <a:ext cx="11136086" cy="5246914"/>
          </a:xfrm>
        </p:spPr>
        <p:txBody>
          <a:bodyPr>
            <a:normAutofit fontScale="92500" lnSpcReduction="20000"/>
          </a:bodyPr>
          <a:lstStyle/>
          <a:p>
            <a:r>
              <a:rPr lang="en-US" dirty="0">
                <a:solidFill>
                  <a:srgbClr val="FFC000"/>
                </a:solidFill>
              </a:rPr>
              <a:t>STEPS:</a:t>
            </a:r>
          </a:p>
          <a:p>
            <a:r>
              <a:rPr lang="en-US" dirty="0">
                <a:solidFill>
                  <a:srgbClr val="FFC000"/>
                </a:solidFill>
              </a:rPr>
              <a:t>1. Importing Necessary Libraries:</a:t>
            </a:r>
          </a:p>
          <a:p>
            <a:r>
              <a:rPr lang="en-IN" dirty="0">
                <a:solidFill>
                  <a:srgbClr val="FFC000"/>
                </a:solidFill>
              </a:rPr>
              <a:t>2. Loading and Reading File:</a:t>
            </a:r>
          </a:p>
          <a:p>
            <a:r>
              <a:rPr lang="en-IN" dirty="0">
                <a:solidFill>
                  <a:srgbClr val="FFC000"/>
                </a:solidFill>
              </a:rPr>
              <a:t>3. Columns Overview:</a:t>
            </a:r>
          </a:p>
          <a:p>
            <a:r>
              <a:rPr lang="en-IN" dirty="0">
                <a:solidFill>
                  <a:srgbClr val="FFC000"/>
                </a:solidFill>
              </a:rPr>
              <a:t>4. Statistical Summary:</a:t>
            </a:r>
          </a:p>
          <a:p>
            <a:endParaRPr lang="en-IN" dirty="0">
              <a:solidFill>
                <a:srgbClr val="FFC000"/>
              </a:solidFill>
            </a:endParaRPr>
          </a:p>
          <a:p>
            <a:endParaRPr lang="en-IN" dirty="0"/>
          </a:p>
          <a:p>
            <a:r>
              <a:rPr lang="en-IN" dirty="0">
                <a:solidFill>
                  <a:srgbClr val="FFC000"/>
                </a:solidFill>
              </a:rPr>
              <a:t>5.Data Cleaning:</a:t>
            </a:r>
          </a:p>
          <a:p>
            <a:r>
              <a:rPr lang="en-IN" dirty="0">
                <a:solidFill>
                  <a:srgbClr val="00B050"/>
                </a:solidFill>
              </a:rPr>
              <a:t>1.Handling null values:</a:t>
            </a:r>
          </a:p>
          <a:p>
            <a:r>
              <a:rPr lang="en-IN" dirty="0"/>
              <a:t>1.1. Dropping Unnecessary columns:</a:t>
            </a:r>
          </a:p>
          <a:p>
            <a:r>
              <a:rPr lang="en-IN" dirty="0"/>
              <a:t>1.2.Replacing null values in categorical columns by ‘unknown’.</a:t>
            </a:r>
          </a:p>
          <a:p>
            <a:r>
              <a:rPr lang="en-IN" dirty="0"/>
              <a:t>1.3 .Replacing null values in the  numerical column by  median.</a:t>
            </a:r>
          </a:p>
          <a:p>
            <a:r>
              <a:rPr lang="en-IN" dirty="0"/>
              <a:t>  </a:t>
            </a:r>
          </a:p>
        </p:txBody>
      </p:sp>
    </p:spTree>
    <p:extLst>
      <p:ext uri="{BB962C8B-B14F-4D97-AF65-F5344CB8AC3E}">
        <p14:creationId xmlns:p14="http://schemas.microsoft.com/office/powerpoint/2010/main" val="60773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FE98-B5C9-C224-2769-7CF08703F3B3}"/>
              </a:ext>
            </a:extLst>
          </p:cNvPr>
          <p:cNvSpPr>
            <a:spLocks noGrp="1"/>
          </p:cNvSpPr>
          <p:nvPr>
            <p:ph type="title"/>
          </p:nvPr>
        </p:nvSpPr>
        <p:spPr>
          <a:xfrm>
            <a:off x="413657" y="248556"/>
            <a:ext cx="6814457" cy="864961"/>
          </a:xfrm>
        </p:spPr>
        <p:txBody>
          <a:bodyPr/>
          <a:lstStyle/>
          <a:p>
            <a:r>
              <a:rPr lang="en-US" b="1" dirty="0">
                <a:solidFill>
                  <a:srgbClr val="FFC000"/>
                </a:solidFill>
                <a:latin typeface="Bahnschrift Condensed" panose="020B0502040204020203" pitchFamily="34" charset="0"/>
              </a:rPr>
              <a:t>EDA(Exploratory Data Analysis):</a:t>
            </a:r>
            <a:endParaRPr lang="en-IN" b="1" dirty="0"/>
          </a:p>
        </p:txBody>
      </p:sp>
      <p:sp>
        <p:nvSpPr>
          <p:cNvPr id="3" name="Content Placeholder 2">
            <a:extLst>
              <a:ext uri="{FF2B5EF4-FFF2-40B4-BE49-F238E27FC236}">
                <a16:creationId xmlns:a16="http://schemas.microsoft.com/office/drawing/2014/main" id="{88CCCC1B-999C-FE3A-7A6C-172560A2EA18}"/>
              </a:ext>
            </a:extLst>
          </p:cNvPr>
          <p:cNvSpPr>
            <a:spLocks noGrp="1"/>
          </p:cNvSpPr>
          <p:nvPr>
            <p:ph idx="1"/>
          </p:nvPr>
        </p:nvSpPr>
        <p:spPr>
          <a:xfrm>
            <a:off x="108857" y="1113517"/>
            <a:ext cx="11887200" cy="5635626"/>
          </a:xfrm>
        </p:spPr>
        <p:txBody>
          <a:bodyPr>
            <a:normAutofit fontScale="92500" lnSpcReduction="10000"/>
          </a:bodyPr>
          <a:lstStyle/>
          <a:p>
            <a:r>
              <a:rPr lang="en-US" sz="2400" dirty="0">
                <a:solidFill>
                  <a:srgbClr val="FFC000"/>
                </a:solidFill>
              </a:rPr>
              <a:t>6 . Checking Datatypes:</a:t>
            </a:r>
          </a:p>
          <a:p>
            <a:endParaRPr lang="en-US" sz="2400" dirty="0"/>
          </a:p>
          <a:p>
            <a:r>
              <a:rPr lang="en-US" sz="2400" dirty="0">
                <a:solidFill>
                  <a:srgbClr val="FFC000"/>
                </a:solidFill>
              </a:rPr>
              <a:t>7. </a:t>
            </a:r>
            <a:r>
              <a:rPr lang="en-US" sz="2400" dirty="0" err="1">
                <a:solidFill>
                  <a:srgbClr val="FFC000"/>
                </a:solidFill>
              </a:rPr>
              <a:t>DataTypes</a:t>
            </a:r>
            <a:r>
              <a:rPr lang="en-US" sz="2400" dirty="0">
                <a:solidFill>
                  <a:srgbClr val="FFC000"/>
                </a:solidFill>
              </a:rPr>
              <a:t>  Conversion</a:t>
            </a:r>
            <a:r>
              <a:rPr lang="en-US" sz="2400" dirty="0"/>
              <a:t>:</a:t>
            </a:r>
          </a:p>
          <a:p>
            <a:r>
              <a:rPr lang="en-US" sz="2400" dirty="0"/>
              <a:t>7.1. Converting Event Date to datetime:</a:t>
            </a:r>
          </a:p>
          <a:p>
            <a:r>
              <a:rPr lang="en-US" sz="2400" dirty="0"/>
              <a:t>7.2. Converting numerical columns to integer from float:</a:t>
            </a:r>
          </a:p>
          <a:p>
            <a:endParaRPr lang="en-US" sz="2400" dirty="0"/>
          </a:p>
          <a:p>
            <a:r>
              <a:rPr lang="en-US" sz="2400" dirty="0">
                <a:solidFill>
                  <a:srgbClr val="FFC000"/>
                </a:solidFill>
              </a:rPr>
              <a:t>8 . </a:t>
            </a:r>
            <a:r>
              <a:rPr lang="en-US" sz="2400" dirty="0" err="1">
                <a:solidFill>
                  <a:srgbClr val="FFC000"/>
                </a:solidFill>
              </a:rPr>
              <a:t>Droping</a:t>
            </a:r>
            <a:r>
              <a:rPr lang="en-US" sz="2400" dirty="0">
                <a:solidFill>
                  <a:srgbClr val="FFC000"/>
                </a:solidFill>
              </a:rPr>
              <a:t> Duplicates:</a:t>
            </a:r>
          </a:p>
          <a:p>
            <a:endParaRPr lang="en-US" sz="2400" dirty="0"/>
          </a:p>
          <a:p>
            <a:r>
              <a:rPr lang="en-US" sz="2400" dirty="0"/>
              <a:t>9</a:t>
            </a:r>
            <a:r>
              <a:rPr lang="en-US" sz="2400" dirty="0">
                <a:solidFill>
                  <a:srgbClr val="FFC000"/>
                </a:solidFill>
              </a:rPr>
              <a:t>.Data preprocessing:</a:t>
            </a:r>
          </a:p>
          <a:p>
            <a:r>
              <a:rPr lang="en-US" sz="2400" dirty="0">
                <a:solidFill>
                  <a:srgbClr val="92D050"/>
                </a:solidFill>
              </a:rPr>
              <a:t>1.creating boxplot for numerical columns:</a:t>
            </a:r>
          </a:p>
          <a:p>
            <a:r>
              <a:rPr lang="en-US" sz="2400" dirty="0">
                <a:solidFill>
                  <a:srgbClr val="92D050"/>
                </a:solidFill>
              </a:rPr>
              <a:t>2. creating new features:</a:t>
            </a:r>
          </a:p>
          <a:p>
            <a:r>
              <a:rPr lang="en-US" sz="2400" dirty="0"/>
              <a:t>2.1. Year.</a:t>
            </a:r>
          </a:p>
          <a:p>
            <a:r>
              <a:rPr lang="en-US" sz="2400" dirty="0"/>
              <a:t>2.2 Month.</a:t>
            </a:r>
          </a:p>
          <a:p>
            <a:r>
              <a:rPr lang="en-US" sz="2400" dirty="0"/>
              <a:t>2.3 Day.</a:t>
            </a:r>
          </a:p>
          <a:p>
            <a:endParaRPr lang="en-US" sz="2000" dirty="0"/>
          </a:p>
          <a:p>
            <a:endParaRPr lang="en-US" dirty="0"/>
          </a:p>
          <a:p>
            <a:endParaRPr lang="en-IN" dirty="0"/>
          </a:p>
        </p:txBody>
      </p:sp>
    </p:spTree>
    <p:extLst>
      <p:ext uri="{BB962C8B-B14F-4D97-AF65-F5344CB8AC3E}">
        <p14:creationId xmlns:p14="http://schemas.microsoft.com/office/powerpoint/2010/main" val="378979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35E4-9F35-8F82-5492-E02EB3B64F62}"/>
              </a:ext>
            </a:extLst>
          </p:cNvPr>
          <p:cNvSpPr>
            <a:spLocks noGrp="1"/>
          </p:cNvSpPr>
          <p:nvPr>
            <p:ph type="title"/>
          </p:nvPr>
        </p:nvSpPr>
        <p:spPr>
          <a:xfrm>
            <a:off x="489857" y="125640"/>
            <a:ext cx="7391400" cy="658132"/>
          </a:xfrm>
        </p:spPr>
        <p:txBody>
          <a:bodyPr>
            <a:noAutofit/>
          </a:bodyPr>
          <a:lstStyle/>
          <a:p>
            <a:r>
              <a:rPr lang="en-US" sz="3600" b="1" dirty="0">
                <a:solidFill>
                  <a:srgbClr val="FFC000"/>
                </a:solidFill>
                <a:latin typeface="Agency FB" panose="020B0503020202020204" pitchFamily="34" charset="0"/>
              </a:rPr>
              <a:t>INSIGHTS FROM DATA PREPROCESSING:</a:t>
            </a:r>
            <a:endParaRPr lang="en-IN" sz="3600" b="1" dirty="0">
              <a:solidFill>
                <a:srgbClr val="FFC000"/>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FD078C72-0820-FE0A-F424-6FF900875516}"/>
              </a:ext>
            </a:extLst>
          </p:cNvPr>
          <p:cNvSpPr>
            <a:spLocks noGrp="1"/>
          </p:cNvSpPr>
          <p:nvPr>
            <p:ph idx="1"/>
          </p:nvPr>
        </p:nvSpPr>
        <p:spPr>
          <a:xfrm>
            <a:off x="489857" y="783772"/>
            <a:ext cx="10863943" cy="6074228"/>
          </a:xfrm>
        </p:spPr>
        <p:txBody>
          <a:bodyPr>
            <a:normAutofit lnSpcReduction="10000"/>
          </a:bodyPr>
          <a:lstStyle/>
          <a:p>
            <a:r>
              <a:rPr lang="en-US" dirty="0">
                <a:solidFill>
                  <a:srgbClr val="FFC000"/>
                </a:solidFill>
              </a:rPr>
              <a:t>1. Number of engines:</a:t>
            </a:r>
          </a:p>
          <a:p>
            <a:r>
              <a:rPr lang="en-US" sz="2000" dirty="0"/>
              <a:t># Maximum number of Aircrafts have 1 engines ( Aircraft = 69582)</a:t>
            </a:r>
          </a:p>
          <a:p>
            <a:r>
              <a:rPr lang="en-US" sz="2000" dirty="0"/>
              <a:t># Some aircraft even don't have engines (Aircraft = 1226)</a:t>
            </a:r>
          </a:p>
          <a:p>
            <a:r>
              <a:rPr lang="en-US" sz="2000" dirty="0"/>
              <a:t># There are 3 Aircrafts which have the maximum number of 8 engines</a:t>
            </a:r>
            <a:r>
              <a:rPr lang="en-US" dirty="0"/>
              <a:t>:</a:t>
            </a:r>
          </a:p>
          <a:p>
            <a:endParaRPr lang="en-US" dirty="0"/>
          </a:p>
          <a:p>
            <a:r>
              <a:rPr lang="en-US" dirty="0">
                <a:solidFill>
                  <a:srgbClr val="FFC000"/>
                </a:solidFill>
              </a:rPr>
              <a:t>2. Total Fatal Injuries:</a:t>
            </a:r>
          </a:p>
          <a:p>
            <a:r>
              <a:rPr lang="en-US" sz="2000" dirty="0"/>
              <a:t># Highest number of people(349) died in an accident on 1996-11-12 in India New Delhi: </a:t>
            </a:r>
          </a:p>
          <a:p>
            <a:endParaRPr lang="en-IN" dirty="0"/>
          </a:p>
          <a:p>
            <a:r>
              <a:rPr lang="en-IN" dirty="0">
                <a:solidFill>
                  <a:srgbClr val="FFC000"/>
                </a:solidFill>
              </a:rPr>
              <a:t>3.Total Serious Injuries:</a:t>
            </a:r>
          </a:p>
          <a:p>
            <a:r>
              <a:rPr lang="en-US" sz="2000" dirty="0"/>
              <a:t># The highest number of total serious injuries(161) took place on 2020-02-05 in Istanbul Turkey:</a:t>
            </a:r>
            <a:endParaRPr lang="en-IN" sz="2000" dirty="0"/>
          </a:p>
          <a:p>
            <a:endParaRPr lang="en-IN" dirty="0"/>
          </a:p>
          <a:p>
            <a:r>
              <a:rPr lang="en-IN" dirty="0">
                <a:solidFill>
                  <a:srgbClr val="FFC000"/>
                </a:solidFill>
              </a:rPr>
              <a:t>4.Total Minor Injuries:</a:t>
            </a:r>
          </a:p>
          <a:p>
            <a:r>
              <a:rPr lang="en-US" sz="2000" dirty="0"/>
              <a:t># Highest number of total minor injuries took place in an incident on '2000-07-23; in  MONTREAL, Canada.</a:t>
            </a:r>
            <a:endParaRPr lang="en-IN" sz="2000" dirty="0"/>
          </a:p>
          <a:p>
            <a:endParaRPr lang="en-IN" dirty="0"/>
          </a:p>
        </p:txBody>
      </p:sp>
    </p:spTree>
    <p:extLst>
      <p:ext uri="{BB962C8B-B14F-4D97-AF65-F5344CB8AC3E}">
        <p14:creationId xmlns:p14="http://schemas.microsoft.com/office/powerpoint/2010/main" val="41966448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TotalTime>
  <Words>1756</Words>
  <Application>Microsoft Office PowerPoint</Application>
  <PresentationFormat>Widescreen</PresentationFormat>
  <Paragraphs>211</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Agency FB</vt:lpstr>
      <vt:lpstr>Arial</vt:lpstr>
      <vt:lpstr>Bahnschrift Condensed</vt:lpstr>
      <vt:lpstr>Calibri</vt:lpstr>
      <vt:lpstr>Calibri Light</vt:lpstr>
      <vt:lpstr>Comic Sans MS</vt:lpstr>
      <vt:lpstr>Google Sans</vt:lpstr>
      <vt:lpstr>system-ui</vt:lpstr>
      <vt:lpstr>Office Theme</vt:lpstr>
      <vt:lpstr>Exploratory Data Analysis on Aviation Dataset </vt:lpstr>
      <vt:lpstr>INTRODUCTION:</vt:lpstr>
      <vt:lpstr>OBJECTIVE:</vt:lpstr>
      <vt:lpstr>DATASET OVERVIEW</vt:lpstr>
      <vt:lpstr>DATASET OVERVIEW:</vt:lpstr>
      <vt:lpstr>DATASET OVERVIEW:</vt:lpstr>
      <vt:lpstr>EDA(Exploratory Data Analysis):</vt:lpstr>
      <vt:lpstr>EDA(Exploratory Data Analysis):</vt:lpstr>
      <vt:lpstr>INSIGHTS FROM DATA PREPROCESSING:</vt:lpstr>
      <vt:lpstr>1. Weather condition during accidents or incidents: </vt:lpstr>
      <vt:lpstr>2.Correlation Between Weather and Injury Severity</vt:lpstr>
      <vt:lpstr>Aircraft Damage By Weather Condition.</vt:lpstr>
      <vt:lpstr>3.Top Ten Airport by Accidents/Incidents:</vt:lpstr>
      <vt:lpstr>4. Aircraft model by Accidents and Incidents:</vt:lpstr>
      <vt:lpstr>5.Accidents Frequency By Engine Type:</vt:lpstr>
      <vt:lpstr>6. Accidents by Flight Phase</vt:lpstr>
      <vt:lpstr>7. Injury Severity By Phase of Flight:</vt:lpstr>
      <vt:lpstr>8 . Factors Associated with Fatality Rates: </vt:lpstr>
      <vt:lpstr>8.2 Total Fatal Injuries vs Aircraft make: </vt:lpstr>
      <vt:lpstr>8.3 Fatality rate vs aircraft make: </vt:lpstr>
      <vt:lpstr>8.4 Fatality rates vs models: </vt:lpstr>
      <vt:lpstr>9. Survival Rate vs Number of Engines: </vt:lpstr>
      <vt:lpstr>10 Injury By Countries: </vt:lpstr>
      <vt:lpstr>11. Injury By Location:</vt:lpstr>
      <vt:lpstr>✈️ Aviation Safety Recommendations</vt:lpstr>
      <vt:lpstr>✈️ Aviation Safety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Kumar</dc:creator>
  <cp:lastModifiedBy>Sahil Kumar</cp:lastModifiedBy>
  <cp:revision>5</cp:revision>
  <dcterms:created xsi:type="dcterms:W3CDTF">2025-05-11T07:37:26Z</dcterms:created>
  <dcterms:modified xsi:type="dcterms:W3CDTF">2025-08-22T09:46:57Z</dcterms:modified>
</cp:coreProperties>
</file>