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3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8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3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892B-2A6A-4784-9C9F-D28C7E9BF3A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DADF-6286-4893-9EB5-E5747284C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3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7C378-F16D-63F0-BF25-7F663E1F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95943"/>
            <a:ext cx="11669485" cy="2329543"/>
          </a:xfrm>
        </p:spPr>
        <p:txBody>
          <a:bodyPr/>
          <a:lstStyle/>
          <a:p>
            <a:r>
              <a:rPr lang="en-US" dirty="0"/>
              <a:t>📊 </a:t>
            </a:r>
            <a:r>
              <a:rPr lang="en-US" b="1" dirty="0"/>
              <a:t>Customer Churn Analysis Report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2C717-A5B5-FA66-0822-CC1E8AB5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9792" y="4517409"/>
            <a:ext cx="3903260" cy="1132764"/>
          </a:xfrm>
        </p:spPr>
        <p:txBody>
          <a:bodyPr>
            <a:normAutofit/>
          </a:bodyPr>
          <a:lstStyle/>
          <a:p>
            <a:r>
              <a:rPr lang="en-US" sz="7200" dirty="0"/>
              <a:t># By Sahil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58051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67D8-794F-A9E2-01E3-26F7C153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7"/>
            <a:ext cx="10515600" cy="770021"/>
          </a:xfrm>
        </p:spPr>
        <p:txBody>
          <a:bodyPr/>
          <a:lstStyle/>
          <a:p>
            <a:r>
              <a:rPr lang="en-US" dirty="0"/>
              <a:t>Customer Churn due to bank </a:t>
            </a:r>
            <a:r>
              <a:rPr lang="en-US" dirty="0" err="1"/>
              <a:t>Servcies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817C-03BA-0855-0DCA-A7C67842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898358"/>
            <a:ext cx="11566358" cy="583130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700" b="1" dirty="0"/>
              <a:t>1</a:t>
            </a:r>
            <a:r>
              <a:rPr lang="en-US" sz="1900" b="1" dirty="0"/>
              <a:t>. Poor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Long wait times on calls or at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Unhelpful or rude representatives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Lack of resolution in customer queries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sz="1900" dirty="0"/>
            </a:br>
            <a:r>
              <a:rPr lang="en-US" sz="1900" b="1" dirty="0"/>
              <a:t>Strategy</a:t>
            </a:r>
            <a:r>
              <a:rPr lang="en-US" sz="1900" dirty="0"/>
              <a:t>: Improve customer service training, enable quicker response through chatbots or priority service for loyal customers.</a:t>
            </a:r>
          </a:p>
          <a:p>
            <a:endParaRPr lang="en-IN" sz="1900" dirty="0"/>
          </a:p>
          <a:p>
            <a:pPr>
              <a:buNone/>
            </a:pPr>
            <a:r>
              <a:rPr lang="en-US" sz="1900" b="1" dirty="0"/>
              <a:t>2. High Fees or Unclear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Unexpected maintenance or transaction fees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Hidden costs in services or credit cards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sz="1900" dirty="0"/>
            </a:br>
            <a:r>
              <a:rPr lang="en-US" sz="1900" b="1" dirty="0"/>
              <a:t>Strategy</a:t>
            </a:r>
            <a:r>
              <a:rPr lang="en-US" sz="1900" dirty="0"/>
              <a:t>: Simplify fee structures, provide transparent statements, and proactively notify customers of charges.</a:t>
            </a:r>
          </a:p>
          <a:p>
            <a:endParaRPr lang="en-IN" sz="1900" dirty="0"/>
          </a:p>
          <a:p>
            <a:pPr>
              <a:buNone/>
            </a:pPr>
            <a:r>
              <a:rPr lang="en-US" sz="2200" b="1" dirty="0"/>
              <a:t>3. Outdated Technology or Poor Digital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Mobile app or website is slow, buggy, or lacks 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Difficulties in online transactions or account access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sz="2200" dirty="0"/>
            </a:br>
            <a:r>
              <a:rPr lang="en-US" sz="2200" b="1" dirty="0"/>
              <a:t>Strategy</a:t>
            </a:r>
            <a:r>
              <a:rPr lang="en-US" sz="2200" dirty="0"/>
              <a:t>: Invest in a seamless digital experience with modern UX, biometric login, easy transfers, and AI-powered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70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DB7-6085-FA0B-EC5B-CEC6794B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Churn due to bank </a:t>
            </a:r>
            <a:r>
              <a:rPr lang="en-US" dirty="0" err="1"/>
              <a:t>Servcies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F59-DA87-891C-C562-8A23C33D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338943"/>
            <a:ext cx="11059886" cy="53231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dirty="0"/>
              <a:t>4. Uncompetitive Interest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Lower savings interest rates or higher loan rates compared to other banks</a:t>
            </a:r>
            <a:br>
              <a:rPr lang="en-US" sz="2600" dirty="0"/>
            </a:br>
            <a:r>
              <a:rPr lang="en-US" sz="2600" b="1" dirty="0"/>
              <a:t>Strategy</a:t>
            </a:r>
            <a:r>
              <a:rPr lang="en-US" sz="2600" dirty="0"/>
              <a:t>: Benchmark and adjust interest rates, or add value in other ways like cashback, rewards, or better service.</a:t>
            </a:r>
          </a:p>
          <a:p>
            <a:endParaRPr lang="en-IN" sz="2600" dirty="0"/>
          </a:p>
          <a:p>
            <a:pPr>
              <a:buNone/>
            </a:pPr>
            <a:r>
              <a:rPr lang="en-US" sz="2600" b="1" dirty="0"/>
              <a:t>5. Complex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Complicated onboarding, loan applications, or KYC processes</a:t>
            </a:r>
            <a:br>
              <a:rPr lang="en-US" sz="2600" dirty="0"/>
            </a:br>
            <a:r>
              <a:rPr lang="en-US" sz="2600" b="1" dirty="0"/>
              <a:t>Strategy</a:t>
            </a:r>
            <a:r>
              <a:rPr lang="en-US" sz="2600" dirty="0"/>
              <a:t>: Streamline workflows using automation, e-KYC, and guided steps for better ease of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None/>
            </a:pPr>
            <a:r>
              <a:rPr lang="en-US" sz="2600" b="1" dirty="0"/>
              <a:t>6. No Retention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No attempt to retain customers who show churn signals</a:t>
            </a:r>
            <a:br>
              <a:rPr lang="en-US" sz="2600" dirty="0"/>
            </a:br>
            <a:r>
              <a:rPr lang="en-US" sz="2600" b="1" dirty="0"/>
              <a:t>Strategy</a:t>
            </a:r>
            <a:r>
              <a:rPr lang="en-US" sz="2600" dirty="0"/>
              <a:t>: Monitor churn signals (inactivity, low balance), and trigger retention actions like offers, calls, or surveys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0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36C8-17C8-D58F-59C8-FEE5C7EE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📝 </a:t>
            </a:r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32AE-9554-0C1F-F6C5-8A12D88D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/>
              <a:t>In today's competitive banking environment, understanding customer behavior is crucial for reducing attrition and improving customer satisfaction. This report presents an exploratory data analysis (EDA) of a real-world dataset provided by a bank. The dataset includes detailed information about customer demographics, credit usage patterns, transaction history, and account activity.</a:t>
            </a:r>
          </a:p>
          <a:p>
            <a:pPr>
              <a:buNone/>
            </a:pPr>
            <a:endParaRPr lang="en-US" dirty="0"/>
          </a:p>
          <a:p>
            <a:r>
              <a:rPr lang="en-US" sz="2600" dirty="0"/>
              <a:t>The </a:t>
            </a:r>
            <a:r>
              <a:rPr lang="en-US" sz="2600" b="1" dirty="0"/>
              <a:t>primary objective</a:t>
            </a:r>
            <a:r>
              <a:rPr lang="en-US" sz="2600" dirty="0"/>
              <a:t> of this analysis is to extract meaningful insights regarding customer churn behavior by exploring patterns, visual trends, and key statistical features in the data. Through visualizations, statistical summaries, and data-driven insights, this report aims to uncover the characteristics that differentiate churned customers from retained ones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7899-87B1-0417-26CF-9D0FFCA4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0743" cy="1376589"/>
          </a:xfrm>
        </p:spPr>
        <p:txBody>
          <a:bodyPr/>
          <a:lstStyle/>
          <a:p>
            <a:r>
              <a:rPr lang="en-IN" dirty="0"/>
              <a:t>📦 </a:t>
            </a:r>
            <a:r>
              <a:rPr lang="en-IN" b="1" dirty="0"/>
              <a:t>Dataset Overview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3072A3-9928-C232-9533-AE6A51FE5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660" y="2785576"/>
            <a:ext cx="1142382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comprises structured information about bank customers,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features (e.g., age, gender, marital status)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Account-level features (e.g., credit limit, transaction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status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Attrition Flag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Utilization behavior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Utilization</a:t>
            </a:r>
            <a:r>
              <a:rPr lang="en-US" altLang="en-US" sz="2400" dirty="0"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4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267E-3FB3-3FAB-98D7-72B3DCC9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88758"/>
            <a:ext cx="10886287" cy="767156"/>
          </a:xfrm>
        </p:spPr>
        <p:txBody>
          <a:bodyPr/>
          <a:lstStyle/>
          <a:p>
            <a:r>
              <a:rPr lang="en-US" dirty="0"/>
              <a:t>Key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A60B-8DF3-9106-7275-94CFBC8A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0" y="1331494"/>
            <a:ext cx="12094029" cy="5526505"/>
          </a:xfrm>
        </p:spPr>
        <p:txBody>
          <a:bodyPr>
            <a:normAutofit/>
          </a:bodyPr>
          <a:lstStyle/>
          <a:p>
            <a:r>
              <a:rPr lang="en-IN" sz="1800" b="0" i="0" dirty="0">
                <a:effectLst/>
                <a:latin typeface="system-ui"/>
              </a:rPr>
              <a:t>1. Churn distribution</a:t>
            </a:r>
          </a:p>
          <a:p>
            <a:r>
              <a:rPr lang="en-US" sz="1800" dirty="0"/>
              <a:t>Out of 10127 total number of churned customers are: 1627:</a:t>
            </a:r>
          </a:p>
          <a:p>
            <a:endParaRPr lang="en-US" sz="1800" dirty="0"/>
          </a:p>
          <a:p>
            <a:r>
              <a:rPr lang="en-US" sz="1800" b="0" i="0" dirty="0">
                <a:effectLst/>
                <a:latin typeface="system-ui"/>
              </a:rPr>
              <a:t>2. Age distribution by Attrition Flag:</a:t>
            </a:r>
            <a:r>
              <a:rPr lang="en-US" sz="1800" dirty="0">
                <a:latin typeface="system-ui"/>
              </a:rPr>
              <a:t> </a:t>
            </a:r>
          </a:p>
          <a:p>
            <a:r>
              <a:rPr lang="en-US" sz="1800" b="0" i="0" dirty="0">
                <a:effectLst/>
                <a:latin typeface="system-ui"/>
              </a:rPr>
              <a:t>The highest number of </a:t>
            </a:r>
            <a:r>
              <a:rPr lang="en-US" sz="1800" b="0" i="0" dirty="0" err="1">
                <a:effectLst/>
                <a:latin typeface="system-ui"/>
              </a:rPr>
              <a:t>attrited</a:t>
            </a:r>
            <a:r>
              <a:rPr lang="en-US" sz="1800" b="0" i="0" dirty="0">
                <a:effectLst/>
                <a:latin typeface="system-ui"/>
              </a:rPr>
              <a:t> customers appears around ages 38-53,  which could indicate that customers in their 40s are more likely to churn.</a:t>
            </a:r>
          </a:p>
          <a:p>
            <a:endParaRPr lang="en-US" sz="1800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system-ui"/>
              </a:rPr>
              <a:t>. Most frequent ages among churned customers:</a:t>
            </a:r>
          </a:p>
          <a:p>
            <a:r>
              <a:rPr lang="en-US" sz="1800" b="0" i="0" dirty="0">
                <a:effectLst/>
                <a:latin typeface="system-ui"/>
              </a:rPr>
              <a:t>Age: 43, Count: 85</a:t>
            </a:r>
          </a:p>
          <a:p>
            <a:r>
              <a:rPr lang="en-US" sz="1800" b="0" i="0" dirty="0">
                <a:effectLst/>
                <a:latin typeface="system-ui"/>
              </a:rPr>
              <a:t>Age: 48, Count: 85</a:t>
            </a:r>
          </a:p>
          <a:p>
            <a:endParaRPr lang="en-IN" dirty="0"/>
          </a:p>
          <a:p>
            <a:r>
              <a:rPr lang="en-US" sz="1800" b="0" i="0" dirty="0">
                <a:effectLst/>
                <a:latin typeface="system-ui"/>
              </a:rPr>
              <a:t>Customer Churn by Card Category:</a:t>
            </a:r>
          </a:p>
          <a:p>
            <a:r>
              <a:rPr lang="en-US" sz="2000" dirty="0"/>
              <a:t>person with the platinum card have the highest number of number of churned customer:(25%)</a:t>
            </a:r>
          </a:p>
          <a:p>
            <a:r>
              <a:rPr lang="en-US" sz="2000" dirty="0"/>
              <a:t>person with the silver car have the lowest number of churn:(14.8%)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996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8B3F-4AA9-B6DD-4FF6-8275EA5F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753979"/>
          </a:xfrm>
        </p:spPr>
        <p:txBody>
          <a:bodyPr>
            <a:normAutofit/>
          </a:bodyPr>
          <a:lstStyle/>
          <a:p>
            <a:r>
              <a:rPr lang="en-US" dirty="0"/>
              <a:t>Key Insight: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0D24-8697-A516-80D2-4B11BBC8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122946"/>
            <a:ext cx="11564066" cy="573505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ystem-ui"/>
              </a:rPr>
              <a:t>3.Customer Churn By Gender:</a:t>
            </a:r>
          </a:p>
          <a:p>
            <a:r>
              <a:rPr lang="en-US" sz="2000" b="0" i="0" dirty="0">
                <a:effectLst/>
                <a:latin typeface="system-ui"/>
              </a:rPr>
              <a:t>Churned Female customer(930) are more than male(697):</a:t>
            </a:r>
          </a:p>
          <a:p>
            <a:pPr marL="0" indent="0">
              <a:buNone/>
            </a:pPr>
            <a:endParaRPr lang="en-US" sz="3200" dirty="0">
              <a:latin typeface="system-ui"/>
            </a:endParaRPr>
          </a:p>
          <a:p>
            <a:pPr marL="0" indent="0">
              <a:buNone/>
            </a:pPr>
            <a:r>
              <a:rPr lang="fr-FR" sz="2000" b="0" i="0" dirty="0">
                <a:effectLst/>
                <a:latin typeface="system-ui"/>
              </a:rPr>
              <a:t>4 .Total Trans</a:t>
            </a:r>
            <a:r>
              <a:rPr lang="fr-FR" sz="2000" dirty="0">
                <a:latin typeface="system-ui"/>
              </a:rPr>
              <a:t> </a:t>
            </a:r>
            <a:r>
              <a:rPr lang="fr-FR" sz="2000" b="0" i="0" dirty="0">
                <a:effectLst/>
                <a:latin typeface="system-ui"/>
              </a:rPr>
              <a:t>ct vs Total</a:t>
            </a:r>
            <a:r>
              <a:rPr lang="fr-FR" sz="2000" dirty="0">
                <a:latin typeface="system-ui"/>
              </a:rPr>
              <a:t> </a:t>
            </a:r>
            <a:r>
              <a:rPr lang="fr-FR" sz="2000" b="0" i="0" dirty="0">
                <a:effectLst/>
                <a:latin typeface="system-ui"/>
              </a:rPr>
              <a:t>trans </a:t>
            </a:r>
            <a:r>
              <a:rPr lang="fr-FR" sz="2000" b="0" i="0" dirty="0" err="1">
                <a:effectLst/>
                <a:latin typeface="system-ui"/>
              </a:rPr>
              <a:t>amt</a:t>
            </a:r>
            <a:r>
              <a:rPr lang="fr-FR" sz="2000" b="0" i="0" dirty="0">
                <a:effectLst/>
                <a:latin typeface="system-ui"/>
              </a:rPr>
              <a:t>:</a:t>
            </a:r>
          </a:p>
          <a:p>
            <a:r>
              <a:rPr lang="en-US" sz="2000" b="0" i="0" dirty="0">
                <a:effectLst/>
                <a:latin typeface="system-ui"/>
              </a:rPr>
              <a:t>Among churned customers, the total transaction count ranges from 10 to 94, while the total transaction amount varies between 510 and 10,583.# A clear trend is observed: as the transaction count increases, the total transaction amount also tends to increase. </a:t>
            </a:r>
          </a:p>
          <a:p>
            <a:endParaRPr lang="en-US" sz="2000" dirty="0">
              <a:latin typeface="system-ui"/>
            </a:endParaRPr>
          </a:p>
          <a:p>
            <a:r>
              <a:rPr lang="en-US" sz="2000" b="0" i="0" dirty="0">
                <a:effectLst/>
                <a:latin typeface="system-ui"/>
              </a:rPr>
              <a:t># Transaction Behavior Insights for Churned Customers  </a:t>
            </a:r>
          </a:p>
          <a:p>
            <a:r>
              <a:rPr lang="en-US" sz="2000" b="0" i="0" dirty="0">
                <a:effectLst/>
                <a:latin typeface="system-ui"/>
              </a:rPr>
              <a:t>1.The highest total transaction amount among churned customers is 10,583, associated with a transaction count of 75.</a:t>
            </a:r>
          </a:p>
          <a:p>
            <a:r>
              <a:rPr lang="en-US" sz="2000" b="0" i="0" dirty="0">
                <a:effectLst/>
                <a:latin typeface="system-ui"/>
              </a:rPr>
              <a:t>2.The lowest total transaction amount is 510, with a corresponding transaction count of 24</a:t>
            </a:r>
          </a:p>
          <a:p>
            <a:r>
              <a:rPr lang="en-US" sz="2000" b="0" i="0" dirty="0">
                <a:effectLst/>
                <a:latin typeface="system-ui"/>
              </a:rPr>
              <a:t>3.The maximum number of transactions (</a:t>
            </a:r>
            <a:r>
              <a:rPr lang="en-US" sz="2000" b="0" i="0" dirty="0" err="1">
                <a:effectLst/>
                <a:latin typeface="system-ui"/>
              </a:rPr>
              <a:t>Total_Trans_Ct</a:t>
            </a:r>
            <a:r>
              <a:rPr lang="en-US" sz="2000" b="0" i="0" dirty="0">
                <a:effectLst/>
                <a:latin typeface="system-ui"/>
              </a:rPr>
              <a:t>) observed is 94, linked to a transaction amount of 8,600.</a:t>
            </a:r>
          </a:p>
          <a:p>
            <a:r>
              <a:rPr lang="en-US" sz="2000" b="0" i="0" dirty="0">
                <a:effectLst/>
                <a:latin typeface="system-ui"/>
              </a:rPr>
              <a:t>4.The minimum transaction count is 10, with associated transaction amounts of 530, 646, 695, and 741.</a:t>
            </a:r>
            <a:endParaRPr lang="fr-FR" sz="2000" b="0" i="0" dirty="0">
              <a:effectLst/>
              <a:latin typeface="system-ui"/>
            </a:endParaRPr>
          </a:p>
          <a:p>
            <a:endParaRPr lang="fr-FR" sz="2000" b="0" i="0" dirty="0">
              <a:effectLst/>
              <a:latin typeface="system-ui"/>
            </a:endParaRPr>
          </a:p>
          <a:p>
            <a:endParaRPr lang="en-US" sz="2000" b="0" i="0" dirty="0">
              <a:effectLst/>
              <a:latin typeface="system-ui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49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F51D-9F4D-E20F-3AB1-7F2E4729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0629"/>
            <a:ext cx="11157857" cy="620485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1F9D-5B43-BA85-D16C-856300BB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946484"/>
            <a:ext cx="11843657" cy="5780887"/>
          </a:xfrm>
        </p:spPr>
        <p:txBody>
          <a:bodyPr/>
          <a:lstStyle/>
          <a:p>
            <a:r>
              <a:rPr lang="fr-FR" sz="2000" b="0" i="0" dirty="0">
                <a:effectLst/>
                <a:latin typeface="system-ui"/>
              </a:rPr>
              <a:t>5. </a:t>
            </a:r>
            <a:r>
              <a:rPr lang="fr-FR" sz="2000" b="0" i="0" dirty="0" err="1">
                <a:effectLst/>
                <a:latin typeface="system-ui"/>
              </a:rPr>
              <a:t>Avg</a:t>
            </a:r>
            <a:r>
              <a:rPr lang="fr-FR" sz="2000" b="0" i="0" dirty="0">
                <a:effectLst/>
                <a:latin typeface="system-ui"/>
              </a:rPr>
              <a:t> utilisation ratio vs </a:t>
            </a:r>
            <a:r>
              <a:rPr lang="fr-FR" sz="2000" b="0" i="0" dirty="0" err="1">
                <a:effectLst/>
                <a:latin typeface="system-ui"/>
              </a:rPr>
              <a:t>churn</a:t>
            </a:r>
            <a:r>
              <a:rPr lang="fr-FR" sz="2000" b="0" i="0" dirty="0">
                <a:effectLst/>
                <a:latin typeface="system-ui"/>
              </a:rPr>
              <a:t> :</a:t>
            </a:r>
            <a:r>
              <a:rPr lang="en-US" sz="2000" dirty="0">
                <a:latin typeface="system-ui"/>
              </a:rPr>
              <a:t> </a:t>
            </a:r>
          </a:p>
          <a:p>
            <a:r>
              <a:rPr lang="en-US" sz="2000" b="0" i="0" dirty="0">
                <a:effectLst/>
                <a:latin typeface="system-ui"/>
              </a:rPr>
              <a:t>Churned customers have remarkably high </a:t>
            </a:r>
            <a:r>
              <a:rPr lang="en-US" sz="2000" b="0" i="0" dirty="0" err="1">
                <a:effectLst/>
                <a:latin typeface="system-ui"/>
              </a:rPr>
              <a:t>utilisation</a:t>
            </a:r>
            <a:r>
              <a:rPr lang="en-US" sz="2000" b="0" i="0" dirty="0">
                <a:effectLst/>
                <a:latin typeface="system-ui"/>
              </a:rPr>
              <a:t> ratios :</a:t>
            </a:r>
          </a:p>
          <a:p>
            <a:r>
              <a:rPr lang="en-US" sz="2000" b="0" i="0" dirty="0">
                <a:effectLst/>
                <a:latin typeface="system-ui"/>
              </a:rPr>
              <a:t>Number of customer who are spending more than avg </a:t>
            </a:r>
            <a:r>
              <a:rPr lang="en-US" sz="2000" b="0" i="0" dirty="0" err="1">
                <a:effectLst/>
                <a:latin typeface="system-ui"/>
              </a:rPr>
              <a:t>utlisation</a:t>
            </a:r>
            <a:r>
              <a:rPr lang="en-US" sz="2000" b="0" i="0" dirty="0">
                <a:effectLst/>
                <a:latin typeface="system-ui"/>
              </a:rPr>
              <a:t> ratio: 194</a:t>
            </a:r>
          </a:p>
          <a:p>
            <a:endParaRPr lang="en-US" sz="2000" dirty="0">
              <a:latin typeface="system-ui"/>
            </a:endParaRPr>
          </a:p>
          <a:p>
            <a:r>
              <a:rPr lang="en-US" sz="2000" b="0" i="0" dirty="0">
                <a:effectLst/>
                <a:latin typeface="system-ui"/>
              </a:rPr>
              <a:t>6 . Churn by Income Category:</a:t>
            </a:r>
          </a:p>
          <a:p>
            <a:r>
              <a:rPr lang="en-US" sz="2000" dirty="0">
                <a:latin typeface="system-ui"/>
              </a:rPr>
              <a:t>C</a:t>
            </a:r>
            <a:r>
              <a:rPr lang="en-US" sz="2000" b="0" i="0" dirty="0">
                <a:effectLst/>
                <a:latin typeface="system-ui"/>
              </a:rPr>
              <a:t>ustomer who are earning less than $40k have the highest number of churn:(612)</a:t>
            </a:r>
          </a:p>
          <a:p>
            <a:endParaRPr lang="en-US" sz="2000" dirty="0">
              <a:latin typeface="system-ui"/>
            </a:endParaRPr>
          </a:p>
          <a:p>
            <a:r>
              <a:rPr lang="en-US" sz="2000" b="0" i="0" dirty="0">
                <a:effectLst/>
                <a:latin typeface="system-ui"/>
              </a:rPr>
              <a:t>7.  Customer Churn By Martial Status:</a:t>
            </a:r>
          </a:p>
          <a:p>
            <a:r>
              <a:rPr lang="en-US" sz="2000" b="0" i="0" dirty="0">
                <a:effectLst/>
                <a:latin typeface="system-ui"/>
              </a:rPr>
              <a:t>Married and single have the nearly same name of customer with churn:</a:t>
            </a:r>
          </a:p>
          <a:p>
            <a:endParaRPr lang="fr-FR" sz="2000" b="0" i="0" dirty="0">
              <a:effectLst/>
              <a:latin typeface="system-ui"/>
            </a:endParaRPr>
          </a:p>
          <a:p>
            <a:r>
              <a:rPr lang="fr-FR" sz="2000" b="0" i="0" dirty="0">
                <a:effectLst/>
                <a:latin typeface="system-ui"/>
              </a:rPr>
              <a:t>8.Utilisation Ratio vs </a:t>
            </a:r>
            <a:r>
              <a:rPr lang="fr-FR" sz="2000" b="0" i="0" dirty="0" err="1">
                <a:effectLst/>
                <a:latin typeface="system-ui"/>
              </a:rPr>
              <a:t>Credit</a:t>
            </a:r>
            <a:r>
              <a:rPr lang="fr-FR" sz="2000" b="0" i="0" dirty="0">
                <a:effectLst/>
                <a:latin typeface="system-ui"/>
              </a:rPr>
              <a:t> </a:t>
            </a:r>
            <a:r>
              <a:rPr lang="fr-FR" sz="2000" b="0" i="0" dirty="0" err="1">
                <a:effectLst/>
                <a:latin typeface="system-ui"/>
              </a:rPr>
              <a:t>limit</a:t>
            </a:r>
            <a:r>
              <a:rPr lang="fr-FR" sz="2000" b="0" i="0" dirty="0">
                <a:effectLst/>
                <a:latin typeface="system-ui"/>
              </a:rPr>
              <a:t>:</a:t>
            </a:r>
          </a:p>
          <a:p>
            <a:r>
              <a:rPr lang="en-US" sz="2000" dirty="0"/>
              <a:t>customers with higher credit limits typically utilize a smaller portion of their available credit,# aligning with common credit behavior patterns.</a:t>
            </a:r>
          </a:p>
          <a:p>
            <a:r>
              <a:rPr lang="en-US" sz="2000" dirty="0"/>
              <a:t>There are some  customers  with the  high and low credit limit who bought the credit card but left the bank without even using it: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18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E1C0-14D0-DDB2-C1EF-C8EE5428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759E-E109-2C82-B631-7FF556B8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1436914"/>
            <a:ext cx="11728153" cy="528472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system-ui"/>
              </a:rPr>
              <a:t>9.  Inactive month vs Customer Churn:</a:t>
            </a:r>
          </a:p>
          <a:p>
            <a:pPr marL="0" indent="0">
              <a:buNone/>
            </a:pPr>
            <a:r>
              <a:rPr lang="en-US" dirty="0"/>
              <a:t>   A significant number of churned customers were inactive for </a:t>
            </a:r>
            <a:r>
              <a:rPr lang="en-US" b="1" dirty="0"/>
              <a:t>3 months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i="0" dirty="0">
                <a:effectLst/>
                <a:latin typeface="system-ui"/>
              </a:rPr>
              <a:t> 10. Total Transaction Amount vs Credit Limit:</a:t>
            </a:r>
          </a:p>
          <a:p>
            <a:pPr marL="0" indent="0">
              <a:buNone/>
            </a:pPr>
            <a:r>
              <a:rPr lang="en-IN" dirty="0">
                <a:latin typeface="system-ui"/>
              </a:rPr>
              <a:t> Some churned customer have the low credit limit by high total transaction limit</a:t>
            </a:r>
          </a:p>
          <a:p>
            <a:pPr marL="0" indent="0">
              <a:buNone/>
            </a:pPr>
            <a:endParaRPr lang="en-IN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IN" dirty="0">
                <a:latin typeface="system-ui"/>
              </a:rPr>
              <a:t>11. Contact _count_12_month vs customer churn: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system-ui"/>
              </a:rPr>
              <a:t> </a:t>
            </a:r>
            <a:r>
              <a:rPr lang="en-US" b="0" i="0" dirty="0">
                <a:effectLst/>
                <a:latin typeface="system-ui"/>
              </a:rPr>
              <a:t>Churned customer have contacted more times to customer service in comparison to the existing customer:</a:t>
            </a:r>
            <a:endParaRPr lang="en-IN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IN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7E1C-65F4-D1E6-36B4-5C01EAC0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🧍‍♂️ </a:t>
            </a:r>
            <a:r>
              <a:rPr lang="en-US" b="1" dirty="0"/>
              <a:t>Personal Reasons for Customer Churn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3CA2-D4ED-6278-D633-1EB392DC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" y="1136470"/>
            <a:ext cx="11625943" cy="525126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1. Financial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of income, increased expenses, or budgeting decisions may force customers to cut non-essential spending, even if they value your product.</a:t>
            </a:r>
          </a:p>
          <a:p>
            <a:pPr>
              <a:buNone/>
            </a:pPr>
            <a:r>
              <a:rPr lang="en-US" b="1" dirty="0"/>
              <a:t>2. Lifestyle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Relocation, change in job, new family responsibilities (e.g., newborn child or caring for elderly parents) can shift priorities.</a:t>
            </a:r>
          </a:p>
          <a:p>
            <a:pPr>
              <a:buNone/>
            </a:pPr>
            <a:r>
              <a:rPr lang="en-US" b="1" dirty="0"/>
              <a:t>3. Health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or mental health concerns may prevent engagement with certain products or services (e.g., gym memberships, travel packages, or even financial tools).</a:t>
            </a:r>
          </a:p>
          <a:p>
            <a:pPr>
              <a:buNone/>
            </a:pPr>
            <a:r>
              <a:rPr lang="en-US" b="1" dirty="0"/>
              <a:t>4. Time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Feeling too busy to use a service or forgetting to engage can lead to cancellation — especially for things like subscriptions or learning platforms.</a:t>
            </a:r>
          </a:p>
          <a:p>
            <a:pPr>
              <a:buNone/>
            </a:pPr>
            <a:r>
              <a:rPr lang="en-US" b="1" dirty="0"/>
              <a:t>5. Loss of Interest or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enthusiasm can fade over time, especially if the service doesn’t keep the customer engaged or show progress (common in fitness, learning, or hobby apps).</a:t>
            </a:r>
          </a:p>
          <a:p>
            <a:pPr>
              <a:buNone/>
            </a:pPr>
            <a:r>
              <a:rPr lang="en-US" b="1" dirty="0"/>
              <a:t>6. Family Pressure or Influence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Decisions influenced by spouse, children, or extended family — e.g., cancelling a streaming service to cut screen time or family budget discussions.</a:t>
            </a:r>
          </a:p>
          <a:p>
            <a:pPr>
              <a:buNone/>
            </a:pPr>
            <a:r>
              <a:rPr lang="en-US" b="1" dirty="0"/>
              <a:t>7. Switching to a Competitor by 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recommendations from friends or influencers can drive churn even if the current service is satisfactory.</a:t>
            </a:r>
          </a:p>
          <a:p>
            <a:pPr>
              <a:buNone/>
            </a:pPr>
            <a:r>
              <a:rPr lang="en-US" b="1" dirty="0"/>
              <a:t>8. Lack of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Feeling that the product or service doesn’t align with their personal needs or preferences anymore.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93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3DD-22E5-82F7-0807-28B622CC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Tip: How to Handle This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6BC81-1228-7AE2-E1D5-7E2ECBDA3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114" y="2570135"/>
            <a:ext cx="97440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surveys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asking for personal reasons in a sensitive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cancelling services where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re-engagement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targeting former users with solutions tailored to personal challenges (e.g., “Try again free for 30 days,” or “Restart your journey”).</a:t>
            </a:r>
          </a:p>
        </p:txBody>
      </p:sp>
    </p:spTree>
    <p:extLst>
      <p:ext uri="{BB962C8B-B14F-4D97-AF65-F5344CB8AC3E}">
        <p14:creationId xmlns:p14="http://schemas.microsoft.com/office/powerpoint/2010/main" val="25822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1229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system-ui</vt:lpstr>
      <vt:lpstr>Office Theme</vt:lpstr>
      <vt:lpstr>📊 Customer Churn Analysis Report</vt:lpstr>
      <vt:lpstr>📝 Introduction</vt:lpstr>
      <vt:lpstr>📦 Dataset Overview</vt:lpstr>
      <vt:lpstr>Key Insights:</vt:lpstr>
      <vt:lpstr>Key Insight:</vt:lpstr>
      <vt:lpstr>Key Insight:</vt:lpstr>
      <vt:lpstr>Key Insight:</vt:lpstr>
      <vt:lpstr>🧍‍♂️ Personal Reasons for Customer Churn</vt:lpstr>
      <vt:lpstr>🎯 Tip: How to Handle This</vt:lpstr>
      <vt:lpstr>Customer Churn due to bank Servcies</vt:lpstr>
      <vt:lpstr>Customer Churn due to bank Servcies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Kumar</dc:creator>
  <cp:lastModifiedBy>Sahil Kumar</cp:lastModifiedBy>
  <cp:revision>1</cp:revision>
  <dcterms:created xsi:type="dcterms:W3CDTF">2025-05-02T06:14:02Z</dcterms:created>
  <dcterms:modified xsi:type="dcterms:W3CDTF">2025-08-22T07:28:33Z</dcterms:modified>
</cp:coreProperties>
</file>