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C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46A01202-C4C9-4E44-B9A7-D1ABD3930AC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057866F-6A02-4A07-ADF3-D2534676C18D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774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1202-C4C9-4E44-B9A7-D1ABD3930AC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866F-6A02-4A07-ADF3-D2534676C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45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1202-C4C9-4E44-B9A7-D1ABD3930AC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866F-6A02-4A07-ADF3-D2534676C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914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1202-C4C9-4E44-B9A7-D1ABD3930AC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866F-6A02-4A07-ADF3-D2534676C18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03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1202-C4C9-4E44-B9A7-D1ABD3930AC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866F-6A02-4A07-ADF3-D2534676C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363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1202-C4C9-4E44-B9A7-D1ABD3930AC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866F-6A02-4A07-ADF3-D2534676C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299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1202-C4C9-4E44-B9A7-D1ABD3930AC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866F-6A02-4A07-ADF3-D2534676C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724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1202-C4C9-4E44-B9A7-D1ABD3930AC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866F-6A02-4A07-ADF3-D2534676C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994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1202-C4C9-4E44-B9A7-D1ABD3930AC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866F-6A02-4A07-ADF3-D2534676C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30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1202-C4C9-4E44-B9A7-D1ABD3930AC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866F-6A02-4A07-ADF3-D2534676C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42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1202-C4C9-4E44-B9A7-D1ABD3930AC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866F-6A02-4A07-ADF3-D2534676C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56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1202-C4C9-4E44-B9A7-D1ABD3930AC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866F-6A02-4A07-ADF3-D2534676C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2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1202-C4C9-4E44-B9A7-D1ABD3930AC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866F-6A02-4A07-ADF3-D2534676C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43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1202-C4C9-4E44-B9A7-D1ABD3930AC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866F-6A02-4A07-ADF3-D2534676C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08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1202-C4C9-4E44-B9A7-D1ABD3930AC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866F-6A02-4A07-ADF3-D2534676C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94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1202-C4C9-4E44-B9A7-D1ABD3930AC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866F-6A02-4A07-ADF3-D2534676C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64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1202-C4C9-4E44-B9A7-D1ABD3930AC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866F-6A02-4A07-ADF3-D2534676C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56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46A01202-C4C9-4E44-B9A7-D1ABD3930AC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057866F-6A02-4A07-ADF3-D2534676C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57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738F-B3FC-E9D5-5A99-F7FB0155E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873630" y="166975"/>
            <a:ext cx="9755187" cy="3087307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</a:br>
            <a:b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</a:br>
            <a:b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</a:br>
            <a:r>
              <a:rPr lang="en-US" b="1" i="0" dirty="0">
                <a:effectLst/>
                <a:latin typeface="Google Sans"/>
              </a:rPr>
              <a:t>Apple and Google Stocks Analysis in SQL</a:t>
            </a:r>
            <a:b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D699D-8735-E205-01BB-11A61E400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6726814" y="2781752"/>
            <a:ext cx="3575307" cy="1134310"/>
          </a:xfrm>
        </p:spPr>
        <p:txBody>
          <a:bodyPr/>
          <a:lstStyle/>
          <a:p>
            <a:r>
              <a:rPr lang="en-US" sz="7200" dirty="0">
                <a:solidFill>
                  <a:schemeClr val="accent1"/>
                </a:solidFill>
              </a:rPr>
              <a:t>By </a:t>
            </a:r>
            <a:r>
              <a:rPr lang="en-US" sz="7200" dirty="0" err="1">
                <a:solidFill>
                  <a:schemeClr val="accent1"/>
                </a:solidFill>
              </a:rPr>
              <a:t>sahil</a:t>
            </a:r>
            <a:endParaRPr lang="en-IN" sz="7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209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F41027-7D65-F3A9-C899-D455FC19F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713028" cy="558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69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E7B864-0752-A864-E97F-CB4059B47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91257" cy="552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01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D710E0-A54F-4E26-0382-B01E0F3A8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658600" cy="558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0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D277FA-5693-C62D-A3AA-199863053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669486" cy="558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7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D7221F-41C2-910C-AE5E-0A5378679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8806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46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375419-911C-7027-108C-A1A47AF76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7971"/>
            <a:ext cx="11636829" cy="545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8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2E77A3-68F1-6FF9-0E06-3CA69E2BE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47714" cy="557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08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05252A-9012-96EB-12AB-2ACFE3128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47714" cy="562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41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5D23F9-4AB9-65F9-6298-3C1B64D7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69485" cy="554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30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4DD960-FA5F-A0FD-F162-DDC94B12A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1"/>
            <a:ext cx="11495313" cy="546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6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A828-683D-963F-F440-8593F780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17715"/>
            <a:ext cx="10396882" cy="914400"/>
          </a:xfrm>
        </p:spPr>
        <p:txBody>
          <a:bodyPr/>
          <a:lstStyle/>
          <a:p>
            <a:r>
              <a:rPr lang="en-US" dirty="0"/>
              <a:t>objective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CD599-87A6-4AF7-ADC0-32B561E621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273628"/>
            <a:ext cx="10744200" cy="4100957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Rockwell" panose="02060603020205020403" pitchFamily="18" charset="0"/>
              </a:rPr>
              <a:t>The objective of this analysis is to perform an in-depth comparative study of Apple and Google stock data using SQL.</a:t>
            </a:r>
            <a:br>
              <a:rPr lang="en-US" dirty="0">
                <a:latin typeface="Rockwell" panose="02060603020205020403" pitchFamily="18" charset="0"/>
              </a:rPr>
            </a:br>
            <a:r>
              <a:rPr lang="en-US" dirty="0">
                <a:latin typeface="Rockwell" panose="02060603020205020403" pitchFamily="18" charset="0"/>
              </a:rPr>
              <a:t>It aims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Summarize key trading metrics (volume, price, return)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Compare performance between Apple and Google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Identify trends and anomalies across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Use SQL joins, window functions, CTEs, and aggregations to derive actionable insights from historical stock prices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5637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1AB8B1-813A-F578-12E8-4CD5F61C6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843073" cy="557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45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D4AD85-18D1-EE2E-F136-3AC5AD352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36829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79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0756-D82E-88B2-AFEB-D8AF6835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39487"/>
            <a:ext cx="10396882" cy="751114"/>
          </a:xfrm>
        </p:spPr>
        <p:txBody>
          <a:bodyPr>
            <a:normAutofit fontScale="90000"/>
          </a:bodyPr>
          <a:lstStyle/>
          <a:p>
            <a:r>
              <a:rPr lang="en-IN" dirty="0"/>
              <a:t>Key Insights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A7B2-CFDB-AA39-B195-77CF49694A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349828"/>
            <a:ext cx="10394707" cy="4024757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Apple and Google stocks</a:t>
            </a:r>
            <a:r>
              <a:rPr lang="en-US" dirty="0">
                <a:latin typeface="Rockwell" panose="02060603020205020403" pitchFamily="18" charset="0"/>
              </a:rPr>
              <a:t> showed varying daily performance and trading volumes.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Google's average closing price</a:t>
            </a:r>
            <a:r>
              <a:rPr lang="en-US" dirty="0">
                <a:latin typeface="Rockwell" panose="02060603020205020403" pitchFamily="18" charset="0"/>
              </a:rPr>
              <a:t> was higher, but </a:t>
            </a:r>
            <a:r>
              <a:rPr lang="en-US" b="1" dirty="0">
                <a:latin typeface="Rockwell" panose="02060603020205020403" pitchFamily="18" charset="0"/>
              </a:rPr>
              <a:t>Apple had competitive daily returns</a:t>
            </a:r>
            <a:r>
              <a:rPr lang="en-US" dirty="0">
                <a:latin typeface="Rockwell" panose="020606030202050204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Apple outperformed Google</a:t>
            </a:r>
            <a:r>
              <a:rPr lang="en-US" dirty="0">
                <a:latin typeface="Rockwell" panose="02060603020205020403" pitchFamily="18" charset="0"/>
              </a:rPr>
              <a:t> on several days in terms of closing price.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Google had more High Volume trading days</a:t>
            </a:r>
            <a:r>
              <a:rPr lang="en-US" dirty="0">
                <a:latin typeface="Rockwell" panose="02060603020205020403" pitchFamily="18" charset="0"/>
              </a:rPr>
              <a:t>, indicating greater market 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Monthly trends</a:t>
            </a:r>
            <a:r>
              <a:rPr lang="en-US" dirty="0">
                <a:latin typeface="Rockwell" panose="02060603020205020403" pitchFamily="18" charset="0"/>
              </a:rPr>
              <a:t> revealed strong performance periods for Apple.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The largest closing price gap</a:t>
            </a:r>
            <a:r>
              <a:rPr lang="en-US" dirty="0">
                <a:latin typeface="Rockwell" panose="02060603020205020403" pitchFamily="18" charset="0"/>
              </a:rPr>
              <a:t> between the two occurred on a specific date worth noting.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Overall</a:t>
            </a:r>
            <a:r>
              <a:rPr lang="en-US" dirty="0">
                <a:latin typeface="Rockwell" panose="02060603020205020403" pitchFamily="18" charset="0"/>
              </a:rPr>
              <a:t>, both stocks showed unique strengths—Apple in growth days and Google in price stability.</a:t>
            </a:r>
          </a:p>
          <a:p>
            <a:endParaRPr lang="en-I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7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E81A-87C5-4226-1966-59EC1751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39487"/>
            <a:ext cx="10396882" cy="1132114"/>
          </a:xfrm>
        </p:spPr>
        <p:txBody>
          <a:bodyPr/>
          <a:lstStyle/>
          <a:p>
            <a:r>
              <a:rPr lang="en-US" dirty="0">
                <a:latin typeface="+mn-lt"/>
              </a:rPr>
              <a:t>Dataset overview:</a:t>
            </a:r>
            <a:endParaRPr lang="en-IN" dirty="0">
              <a:latin typeface="+mn-lt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BABF9B5-3949-8A78-AAC8-82F8B596BFC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74028362"/>
              </p:ext>
            </p:extLst>
          </p:nvPr>
        </p:nvGraphicFramePr>
        <p:xfrm>
          <a:off x="1588845" y="1356770"/>
          <a:ext cx="8588860" cy="4033336"/>
        </p:xfrm>
        <a:graphic>
          <a:graphicData uri="http://schemas.openxmlformats.org/drawingml/2006/table">
            <a:tbl>
              <a:tblPr/>
              <a:tblGrid>
                <a:gridCol w="4294430">
                  <a:extLst>
                    <a:ext uri="{9D8B030D-6E8A-4147-A177-3AD203B41FA5}">
                      <a16:colId xmlns:a16="http://schemas.microsoft.com/office/drawing/2014/main" val="3622337867"/>
                    </a:ext>
                  </a:extLst>
                </a:gridCol>
                <a:gridCol w="4294430">
                  <a:extLst>
                    <a:ext uri="{9D8B030D-6E8A-4147-A177-3AD203B41FA5}">
                      <a16:colId xmlns:a16="http://schemas.microsoft.com/office/drawing/2014/main" val="576502295"/>
                    </a:ext>
                  </a:extLst>
                </a:gridCol>
              </a:tblGrid>
              <a:tr h="302164">
                <a:tc>
                  <a:txBody>
                    <a:bodyPr/>
                    <a:lstStyle/>
                    <a:p>
                      <a:r>
                        <a:rPr lang="en-IN" sz="1500" b="1">
                          <a:latin typeface="Rockwell" panose="02060603020205020403" pitchFamily="18" charset="0"/>
                        </a:rPr>
                        <a:t>Column</a:t>
                      </a:r>
                      <a:endParaRPr lang="en-IN" sz="1500">
                        <a:latin typeface="Rockwell" panose="02060603020205020403" pitchFamily="18" charset="0"/>
                      </a:endParaRPr>
                    </a:p>
                  </a:txBody>
                  <a:tcPr marL="75541" marR="75541" marT="37771" marB="37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>
                          <a:latin typeface="Rockwell" panose="02060603020205020403" pitchFamily="18" charset="0"/>
                        </a:rPr>
                        <a:t>Description</a:t>
                      </a:r>
                      <a:endParaRPr lang="en-IN" sz="1500">
                        <a:latin typeface="Rockwell" panose="02060603020205020403" pitchFamily="18" charset="0"/>
                      </a:endParaRPr>
                    </a:p>
                  </a:txBody>
                  <a:tcPr marL="75541" marR="75541" marT="37771" marB="37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025501"/>
                  </a:ext>
                </a:extLst>
              </a:tr>
              <a:tr h="528787">
                <a:tc>
                  <a:txBody>
                    <a:bodyPr/>
                    <a:lstStyle/>
                    <a:p>
                      <a:r>
                        <a:rPr lang="en-IN" sz="1500" b="1">
                          <a:latin typeface="Rockwell" panose="02060603020205020403" pitchFamily="18" charset="0"/>
                        </a:rPr>
                        <a:t>Date</a:t>
                      </a:r>
                      <a:endParaRPr lang="en-IN" sz="1500">
                        <a:latin typeface="Rockwell" panose="02060603020205020403" pitchFamily="18" charset="0"/>
                      </a:endParaRPr>
                    </a:p>
                  </a:txBody>
                  <a:tcPr marL="75541" marR="75541" marT="37771" marB="37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Rockwell" panose="02060603020205020403" pitchFamily="18" charset="0"/>
                        </a:rPr>
                        <a:t>The trading date on which the stock data was recorded.</a:t>
                      </a:r>
                    </a:p>
                  </a:txBody>
                  <a:tcPr marL="75541" marR="75541" marT="37771" marB="37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209"/>
                  </a:ext>
                </a:extLst>
              </a:tr>
              <a:tr h="528787">
                <a:tc>
                  <a:txBody>
                    <a:bodyPr/>
                    <a:lstStyle/>
                    <a:p>
                      <a:r>
                        <a:rPr lang="en-IN" sz="1500" b="1" dirty="0">
                          <a:latin typeface="Rockwell" panose="02060603020205020403" pitchFamily="18" charset="0"/>
                        </a:rPr>
                        <a:t>Open</a:t>
                      </a:r>
                      <a:endParaRPr lang="en-IN" sz="1500" dirty="0">
                        <a:latin typeface="Rockwell" panose="02060603020205020403" pitchFamily="18" charset="0"/>
                      </a:endParaRPr>
                    </a:p>
                  </a:txBody>
                  <a:tcPr marL="75541" marR="75541" marT="37771" marB="37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Rockwell" panose="02060603020205020403" pitchFamily="18" charset="0"/>
                        </a:rPr>
                        <a:t>The price at which the stock started trading at the beginning of the day.</a:t>
                      </a:r>
                    </a:p>
                  </a:txBody>
                  <a:tcPr marL="75541" marR="75541" marT="37771" marB="37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046984"/>
                  </a:ext>
                </a:extLst>
              </a:tr>
              <a:tr h="528787">
                <a:tc>
                  <a:txBody>
                    <a:bodyPr/>
                    <a:lstStyle/>
                    <a:p>
                      <a:r>
                        <a:rPr lang="en-IN" sz="1500" b="1">
                          <a:latin typeface="Rockwell" panose="02060603020205020403" pitchFamily="18" charset="0"/>
                        </a:rPr>
                        <a:t>High</a:t>
                      </a:r>
                      <a:endParaRPr lang="en-IN" sz="1500">
                        <a:latin typeface="Rockwell" panose="02060603020205020403" pitchFamily="18" charset="0"/>
                      </a:endParaRPr>
                    </a:p>
                  </a:txBody>
                  <a:tcPr marL="75541" marR="75541" marT="37771" marB="37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Rockwell" panose="02060603020205020403" pitchFamily="18" charset="0"/>
                        </a:rPr>
                        <a:t>The highest price the stock reached during that trading day.</a:t>
                      </a:r>
                    </a:p>
                  </a:txBody>
                  <a:tcPr marL="75541" marR="75541" marT="37771" marB="37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83243"/>
                  </a:ext>
                </a:extLst>
              </a:tr>
              <a:tr h="528787">
                <a:tc>
                  <a:txBody>
                    <a:bodyPr/>
                    <a:lstStyle/>
                    <a:p>
                      <a:r>
                        <a:rPr lang="en-IN" sz="1500" b="1">
                          <a:latin typeface="Rockwell" panose="02060603020205020403" pitchFamily="18" charset="0"/>
                        </a:rPr>
                        <a:t>Low</a:t>
                      </a:r>
                      <a:endParaRPr lang="en-IN" sz="1500">
                        <a:latin typeface="Rockwell" panose="02060603020205020403" pitchFamily="18" charset="0"/>
                      </a:endParaRPr>
                    </a:p>
                  </a:txBody>
                  <a:tcPr marL="75541" marR="75541" marT="37771" marB="37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Rockwell" panose="02060603020205020403" pitchFamily="18" charset="0"/>
                        </a:rPr>
                        <a:t>The lowest price the stock dropped to during the trading day.</a:t>
                      </a:r>
                    </a:p>
                  </a:txBody>
                  <a:tcPr marL="75541" marR="75541" marT="37771" marB="37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432728"/>
                  </a:ext>
                </a:extLst>
              </a:tr>
              <a:tr h="528787">
                <a:tc>
                  <a:txBody>
                    <a:bodyPr/>
                    <a:lstStyle/>
                    <a:p>
                      <a:r>
                        <a:rPr lang="en-IN" sz="1500" b="1">
                          <a:latin typeface="Rockwell" panose="02060603020205020403" pitchFamily="18" charset="0"/>
                        </a:rPr>
                        <a:t>Close</a:t>
                      </a:r>
                      <a:endParaRPr lang="en-IN" sz="1500">
                        <a:latin typeface="Rockwell" panose="02060603020205020403" pitchFamily="18" charset="0"/>
                      </a:endParaRPr>
                    </a:p>
                  </a:txBody>
                  <a:tcPr marL="75541" marR="75541" marT="37771" marB="37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Rockwell" panose="02060603020205020403" pitchFamily="18" charset="0"/>
                        </a:rPr>
                        <a:t>The price at which the stock ended trading on that day.</a:t>
                      </a:r>
                    </a:p>
                  </a:txBody>
                  <a:tcPr marL="75541" marR="75541" marT="37771" marB="37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821434"/>
                  </a:ext>
                </a:extLst>
              </a:tr>
              <a:tr h="528787">
                <a:tc>
                  <a:txBody>
                    <a:bodyPr/>
                    <a:lstStyle/>
                    <a:p>
                      <a:r>
                        <a:rPr lang="en-IN" sz="1500" b="1">
                          <a:latin typeface="Rockwell" panose="02060603020205020403" pitchFamily="18" charset="0"/>
                        </a:rPr>
                        <a:t>Adj Close</a:t>
                      </a:r>
                      <a:endParaRPr lang="en-IN" sz="1500">
                        <a:latin typeface="Rockwell" panose="02060603020205020403" pitchFamily="18" charset="0"/>
                      </a:endParaRPr>
                    </a:p>
                  </a:txBody>
                  <a:tcPr marL="75541" marR="75541" marT="37771" marB="37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Rockwell" panose="02060603020205020403" pitchFamily="18" charset="0"/>
                        </a:rPr>
                        <a:t>The closing price adjusted for dividends, stock splits, and other factors.</a:t>
                      </a:r>
                    </a:p>
                  </a:txBody>
                  <a:tcPr marL="75541" marR="75541" marT="37771" marB="37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456003"/>
                  </a:ext>
                </a:extLst>
              </a:tr>
              <a:tr h="528787">
                <a:tc>
                  <a:txBody>
                    <a:bodyPr/>
                    <a:lstStyle/>
                    <a:p>
                      <a:r>
                        <a:rPr lang="en-IN" sz="1500" b="1">
                          <a:latin typeface="Rockwell" panose="02060603020205020403" pitchFamily="18" charset="0"/>
                        </a:rPr>
                        <a:t>Volume</a:t>
                      </a:r>
                      <a:endParaRPr lang="en-IN" sz="1500">
                        <a:latin typeface="Rockwell" panose="02060603020205020403" pitchFamily="18" charset="0"/>
                      </a:endParaRPr>
                    </a:p>
                  </a:txBody>
                  <a:tcPr marL="75541" marR="75541" marT="37771" marB="37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Rockwell" panose="02060603020205020403" pitchFamily="18" charset="0"/>
                        </a:rPr>
                        <a:t>The total number of shares traded on that particular day.</a:t>
                      </a:r>
                    </a:p>
                  </a:txBody>
                  <a:tcPr marL="75541" marR="75541" marT="37771" marB="37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761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54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79F2FE-D254-B564-C6AF-29C560587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615056" cy="560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5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6BEEC5-311E-FA9E-2543-53FF2A9B4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02143" cy="557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19501B-0F4D-7694-34B0-2ED4991B8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6" y="0"/>
            <a:ext cx="11560628" cy="552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5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90534E-0B5D-B213-65D2-1B4952FF7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" y="0"/>
            <a:ext cx="11549743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3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61050A-E790-D8B1-3F15-89C89BFDD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" y="97970"/>
            <a:ext cx="11545911" cy="531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4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845C77-1AF0-A67A-B082-3031E621E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16" y="76200"/>
            <a:ext cx="11259356" cy="550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30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279</Words>
  <Application>Microsoft Office PowerPoint</Application>
  <PresentationFormat>Widescreen</PresentationFormat>
  <Paragraphs>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Google Sans</vt:lpstr>
      <vt:lpstr>Impact</vt:lpstr>
      <vt:lpstr>Rockwell</vt:lpstr>
      <vt:lpstr>Main Event</vt:lpstr>
      <vt:lpstr>   Apple and Google Stocks Analysis in SQL </vt:lpstr>
      <vt:lpstr>objective :</vt:lpstr>
      <vt:lpstr>Dataset overview: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Insights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Sahil Kumar</dc:creator>
  <cp:lastModifiedBy>Sahil Kumar</cp:lastModifiedBy>
  <cp:revision>1</cp:revision>
  <dcterms:created xsi:type="dcterms:W3CDTF">2025-05-07T10:14:43Z</dcterms:created>
  <dcterms:modified xsi:type="dcterms:W3CDTF">2025-05-07T11:19:32Z</dcterms:modified>
</cp:coreProperties>
</file>