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91" r:id="rId7"/>
    <p:sldId id="261" r:id="rId8"/>
    <p:sldId id="262" r:id="rId9"/>
    <p:sldId id="292" r:id="rId10"/>
    <p:sldId id="274" r:id="rId11"/>
    <p:sldId id="293" r:id="rId12"/>
    <p:sldId id="294" r:id="rId13"/>
  </p:sldIdLst>
  <p:sldSz cx="9144000" cy="5143500" type="screen16x9"/>
  <p:notesSz cx="6858000" cy="9144000"/>
  <p:embeddedFontLst>
    <p:embeddedFont>
      <p:font typeface="Fira Sans Extra Condensed" panose="020B0503050000020004" pitchFamily="34" charset="0"/>
      <p:regular r:id="rId15"/>
      <p:bold r:id="rId16"/>
      <p:italic r:id="rId17"/>
      <p:boldItalic r:id="rId18"/>
    </p:embeddedFont>
    <p:embeddedFont>
      <p:font typeface="Fira Sans Extra Condensed SemiBold"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1D2AAE-01FF-461C-BF01-A8D21C79BB0D}">
  <a:tblStyle styleId="{541D2AAE-01FF-461C-BF01-A8D21C79BB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e96fd5876e_0_2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e96fd5876e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681374"/>
            <a:ext cx="3545700" cy="165307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6000" dirty="0"/>
              <a:t>Drowsiness</a:t>
            </a:r>
            <a:br>
              <a:rPr lang="en-IN" sz="6000" dirty="0"/>
            </a:br>
            <a:r>
              <a:rPr lang="en-IN" sz="6000" dirty="0"/>
              <a:t>Detection</a:t>
            </a:r>
            <a:endParaRPr sz="6000" dirty="0"/>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Outputs</a:t>
            </a:r>
            <a:endParaRPr dirty="0"/>
          </a:p>
        </p:txBody>
      </p:sp>
      <p:sp>
        <p:nvSpPr>
          <p:cNvPr id="2" name="Google Shape;323;p16">
            <a:extLst>
              <a:ext uri="{FF2B5EF4-FFF2-40B4-BE49-F238E27FC236}">
                <a16:creationId xmlns:a16="http://schemas.microsoft.com/office/drawing/2014/main" id="{200B65D3-8FB1-8E35-DD99-3AFFB31E2199}"/>
              </a:ext>
            </a:extLst>
          </p:cNvPr>
          <p:cNvSpPr/>
          <p:nvPr/>
        </p:nvSpPr>
        <p:spPr>
          <a:xfrm>
            <a:off x="3290150" y="299125"/>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06</a:t>
            </a:r>
            <a:endParaRPr sz="1800" dirty="0">
              <a:solidFill>
                <a:schemeClr val="lt1"/>
              </a:solidFill>
            </a:endParaRPr>
          </a:p>
        </p:txBody>
      </p:sp>
      <p:pic>
        <p:nvPicPr>
          <p:cNvPr id="12" name="Picture 11">
            <a:extLst>
              <a:ext uri="{FF2B5EF4-FFF2-40B4-BE49-F238E27FC236}">
                <a16:creationId xmlns:a16="http://schemas.microsoft.com/office/drawing/2014/main" id="{43DA3A0E-7578-8EBA-76C7-09BA48936816}"/>
              </a:ext>
            </a:extLst>
          </p:cNvPr>
          <p:cNvPicPr>
            <a:picLocks noChangeAspect="1"/>
          </p:cNvPicPr>
          <p:nvPr/>
        </p:nvPicPr>
        <p:blipFill>
          <a:blip r:embed="rId3"/>
          <a:stretch>
            <a:fillRect/>
          </a:stretch>
        </p:blipFill>
        <p:spPr>
          <a:xfrm>
            <a:off x="311636" y="1163449"/>
            <a:ext cx="2466644" cy="1957703"/>
          </a:xfrm>
          <a:prstGeom prst="rect">
            <a:avLst/>
          </a:prstGeom>
        </p:spPr>
      </p:pic>
      <p:pic>
        <p:nvPicPr>
          <p:cNvPr id="14" name="Picture 13">
            <a:extLst>
              <a:ext uri="{FF2B5EF4-FFF2-40B4-BE49-F238E27FC236}">
                <a16:creationId xmlns:a16="http://schemas.microsoft.com/office/drawing/2014/main" id="{F1970923-41CA-8D42-49D8-5F7B857171FB}"/>
              </a:ext>
            </a:extLst>
          </p:cNvPr>
          <p:cNvPicPr>
            <a:picLocks noChangeAspect="1"/>
          </p:cNvPicPr>
          <p:nvPr/>
        </p:nvPicPr>
        <p:blipFill>
          <a:blip r:embed="rId4"/>
          <a:stretch>
            <a:fillRect/>
          </a:stretch>
        </p:blipFill>
        <p:spPr>
          <a:xfrm>
            <a:off x="5914104" y="1114681"/>
            <a:ext cx="2465741" cy="1952817"/>
          </a:xfrm>
          <a:prstGeom prst="rect">
            <a:avLst/>
          </a:prstGeom>
        </p:spPr>
      </p:pic>
      <p:pic>
        <p:nvPicPr>
          <p:cNvPr id="16" name="Picture 15">
            <a:extLst>
              <a:ext uri="{FF2B5EF4-FFF2-40B4-BE49-F238E27FC236}">
                <a16:creationId xmlns:a16="http://schemas.microsoft.com/office/drawing/2014/main" id="{C6764311-5E41-C4C8-D99A-0754376AB45D}"/>
              </a:ext>
            </a:extLst>
          </p:cNvPr>
          <p:cNvPicPr>
            <a:picLocks noChangeAspect="1"/>
          </p:cNvPicPr>
          <p:nvPr/>
        </p:nvPicPr>
        <p:blipFill>
          <a:blip r:embed="rId5"/>
          <a:stretch>
            <a:fillRect/>
          </a:stretch>
        </p:blipFill>
        <p:spPr>
          <a:xfrm>
            <a:off x="3123456" y="1143953"/>
            <a:ext cx="2372007" cy="1952816"/>
          </a:xfrm>
          <a:prstGeom prst="rect">
            <a:avLst/>
          </a:prstGeom>
        </p:spPr>
      </p:pic>
      <p:sp>
        <p:nvSpPr>
          <p:cNvPr id="17" name="TextBox 16">
            <a:extLst>
              <a:ext uri="{FF2B5EF4-FFF2-40B4-BE49-F238E27FC236}">
                <a16:creationId xmlns:a16="http://schemas.microsoft.com/office/drawing/2014/main" id="{9BCDB734-B824-4E93-99B6-69FA54C008AF}"/>
              </a:ext>
            </a:extLst>
          </p:cNvPr>
          <p:cNvSpPr txBox="1"/>
          <p:nvPr/>
        </p:nvSpPr>
        <p:spPr>
          <a:xfrm>
            <a:off x="311636" y="3620074"/>
            <a:ext cx="8068209" cy="369332"/>
          </a:xfrm>
          <a:prstGeom prst="rect">
            <a:avLst/>
          </a:prstGeom>
          <a:noFill/>
        </p:spPr>
        <p:txBody>
          <a:bodyPr wrap="square" rtlCol="0">
            <a:spAutoFit/>
          </a:bodyPr>
          <a:lstStyle/>
          <a:p>
            <a:r>
              <a:rPr lang="en-IN" sz="1800" b="1" dirty="0"/>
              <a:t>	Drowsy 			Yawn 			Normal</a:t>
            </a:r>
          </a:p>
        </p:txBody>
      </p:sp>
      <p:sp>
        <p:nvSpPr>
          <p:cNvPr id="18" name="TextBox 17">
            <a:extLst>
              <a:ext uri="{FF2B5EF4-FFF2-40B4-BE49-F238E27FC236}">
                <a16:creationId xmlns:a16="http://schemas.microsoft.com/office/drawing/2014/main" id="{B55054F1-6942-4BE0-AFA5-2F8B9B3B5105}"/>
              </a:ext>
            </a:extLst>
          </p:cNvPr>
          <p:cNvSpPr txBox="1"/>
          <p:nvPr/>
        </p:nvSpPr>
        <p:spPr>
          <a:xfrm>
            <a:off x="311636" y="3616178"/>
            <a:ext cx="8068209" cy="369332"/>
          </a:xfrm>
          <a:prstGeom prst="rect">
            <a:avLst/>
          </a:prstGeom>
          <a:noFill/>
        </p:spPr>
        <p:txBody>
          <a:bodyPr wrap="square" rtlCol="0">
            <a:spAutoFit/>
          </a:bodyPr>
          <a:lstStyle/>
          <a:p>
            <a:r>
              <a:rPr lang="en-IN" sz="1800" b="1" dirty="0"/>
              <a:t>	Drowsy 			Yawn 			Normal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AF19B4-DDB9-49A0-4FFC-06BB85E27202}"/>
              </a:ext>
            </a:extLst>
          </p:cNvPr>
          <p:cNvPicPr>
            <a:picLocks noChangeAspect="1"/>
          </p:cNvPicPr>
          <p:nvPr/>
        </p:nvPicPr>
        <p:blipFill>
          <a:blip r:embed="rId2"/>
          <a:stretch>
            <a:fillRect/>
          </a:stretch>
        </p:blipFill>
        <p:spPr>
          <a:xfrm>
            <a:off x="406551" y="508660"/>
            <a:ext cx="3697937" cy="4126180"/>
          </a:xfrm>
          <a:prstGeom prst="rect">
            <a:avLst/>
          </a:prstGeom>
        </p:spPr>
      </p:pic>
      <p:sp>
        <p:nvSpPr>
          <p:cNvPr id="5" name="TextBox 4">
            <a:extLst>
              <a:ext uri="{FF2B5EF4-FFF2-40B4-BE49-F238E27FC236}">
                <a16:creationId xmlns:a16="http://schemas.microsoft.com/office/drawing/2014/main" id="{FB364400-3AAB-32AF-E5C6-AE1FD107D8EA}"/>
              </a:ext>
            </a:extLst>
          </p:cNvPr>
          <p:cNvSpPr txBox="1"/>
          <p:nvPr/>
        </p:nvSpPr>
        <p:spPr>
          <a:xfrm>
            <a:off x="5039514" y="2310140"/>
            <a:ext cx="3893189" cy="523220"/>
          </a:xfrm>
          <a:prstGeom prst="rect">
            <a:avLst/>
          </a:prstGeom>
          <a:noFill/>
        </p:spPr>
        <p:txBody>
          <a:bodyPr wrap="square" rtlCol="0">
            <a:spAutoFit/>
          </a:bodyPr>
          <a:lstStyle/>
          <a:p>
            <a:r>
              <a:rPr lang="en-IN" sz="2800" b="1" dirty="0"/>
              <a:t>Prediction</a:t>
            </a:r>
          </a:p>
        </p:txBody>
      </p:sp>
    </p:spTree>
    <p:extLst>
      <p:ext uri="{BB962C8B-B14F-4D97-AF65-F5344CB8AC3E}">
        <p14:creationId xmlns:p14="http://schemas.microsoft.com/office/powerpoint/2010/main" val="380327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3880-C36F-F850-7C19-BCD028E4F4B5}"/>
              </a:ext>
            </a:extLst>
          </p:cNvPr>
          <p:cNvSpPr>
            <a:spLocks noGrp="1"/>
          </p:cNvSpPr>
          <p:nvPr>
            <p:ph type="title"/>
          </p:nvPr>
        </p:nvSpPr>
        <p:spPr/>
        <p:txBody>
          <a:bodyPr>
            <a:normAutofit fontScale="90000"/>
          </a:bodyPr>
          <a:lstStyle/>
          <a:p>
            <a:r>
              <a:rPr lang="en-IN" dirty="0"/>
              <a:t>Result</a:t>
            </a:r>
          </a:p>
        </p:txBody>
      </p:sp>
      <p:sp>
        <p:nvSpPr>
          <p:cNvPr id="3" name="Title 1">
            <a:extLst>
              <a:ext uri="{FF2B5EF4-FFF2-40B4-BE49-F238E27FC236}">
                <a16:creationId xmlns:a16="http://schemas.microsoft.com/office/drawing/2014/main" id="{C98779A3-4541-2117-DB30-ECB68D3EE8BC}"/>
              </a:ext>
            </a:extLst>
          </p:cNvPr>
          <p:cNvSpPr txBox="1">
            <a:spLocks/>
          </p:cNvSpPr>
          <p:nvPr/>
        </p:nvSpPr>
        <p:spPr>
          <a:xfrm>
            <a:off x="-3072384" y="782875"/>
            <a:ext cx="8229600" cy="371400"/>
          </a:xfrm>
          <a:prstGeom prst="rect">
            <a:avLst/>
          </a:prstGeom>
          <a:noFill/>
          <a:ln>
            <a:noFill/>
          </a:ln>
        </p:spPr>
        <p:txBody>
          <a:bodyPr spcFirstLastPara="1" wrap="square" lIns="91425" tIns="91425" rIns="91425" bIns="91425" anchor="ctr" anchorCtr="0">
            <a:normAutofit fontScale="5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Accuracy : 0.95 </a:t>
            </a:r>
          </a:p>
        </p:txBody>
      </p:sp>
      <p:pic>
        <p:nvPicPr>
          <p:cNvPr id="5" name="Picture 4">
            <a:extLst>
              <a:ext uri="{FF2B5EF4-FFF2-40B4-BE49-F238E27FC236}">
                <a16:creationId xmlns:a16="http://schemas.microsoft.com/office/drawing/2014/main" id="{08D361F6-AD19-4F9C-092E-B586F272DA6B}"/>
              </a:ext>
            </a:extLst>
          </p:cNvPr>
          <p:cNvPicPr>
            <a:picLocks noChangeAspect="1"/>
          </p:cNvPicPr>
          <p:nvPr/>
        </p:nvPicPr>
        <p:blipFill rotWithShape="1">
          <a:blip r:embed="rId2"/>
          <a:srcRect t="1567"/>
          <a:stretch/>
        </p:blipFill>
        <p:spPr>
          <a:xfrm>
            <a:off x="457200" y="1402080"/>
            <a:ext cx="3956304" cy="2958545"/>
          </a:xfrm>
          <a:prstGeom prst="rect">
            <a:avLst/>
          </a:prstGeom>
        </p:spPr>
      </p:pic>
      <p:pic>
        <p:nvPicPr>
          <p:cNvPr id="7" name="Picture 6">
            <a:extLst>
              <a:ext uri="{FF2B5EF4-FFF2-40B4-BE49-F238E27FC236}">
                <a16:creationId xmlns:a16="http://schemas.microsoft.com/office/drawing/2014/main" id="{A6063FDC-D1B2-FFA1-7147-129743E0199D}"/>
              </a:ext>
            </a:extLst>
          </p:cNvPr>
          <p:cNvPicPr>
            <a:picLocks noChangeAspect="1"/>
          </p:cNvPicPr>
          <p:nvPr/>
        </p:nvPicPr>
        <p:blipFill>
          <a:blip r:embed="rId3"/>
          <a:stretch>
            <a:fillRect/>
          </a:stretch>
        </p:blipFill>
        <p:spPr>
          <a:xfrm>
            <a:off x="4572000" y="1402080"/>
            <a:ext cx="4146989" cy="3060192"/>
          </a:xfrm>
          <a:prstGeom prst="rect">
            <a:avLst/>
          </a:prstGeom>
        </p:spPr>
      </p:pic>
    </p:spTree>
    <p:extLst>
      <p:ext uri="{BB962C8B-B14F-4D97-AF65-F5344CB8AC3E}">
        <p14:creationId xmlns:p14="http://schemas.microsoft.com/office/powerpoint/2010/main" val="71116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Content Table</a:t>
            </a:r>
            <a:endParaRPr dirty="0"/>
          </a:p>
        </p:txBody>
      </p:sp>
      <p:grpSp>
        <p:nvGrpSpPr>
          <p:cNvPr id="236" name="Google Shape;236;p16"/>
          <p:cNvGrpSpPr/>
          <p:nvPr/>
        </p:nvGrpSpPr>
        <p:grpSpPr>
          <a:xfrm>
            <a:off x="3297248" y="1109874"/>
            <a:ext cx="2653500" cy="596101"/>
            <a:chOff x="3297248" y="1109874"/>
            <a:chExt cx="2653500" cy="596101"/>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endParaRPr>
            </a:p>
          </p:txBody>
        </p:sp>
        <p:sp>
          <p:nvSpPr>
            <p:cNvPr id="239" name="Google Shape;239;p16"/>
            <p:cNvSpPr txBox="1"/>
            <p:nvPr/>
          </p:nvSpPr>
          <p:spPr>
            <a:xfrm>
              <a:off x="3969548"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Objective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 name="Google Shape;237;p16">
              <a:extLst>
                <a:ext uri="{FF2B5EF4-FFF2-40B4-BE49-F238E27FC236}">
                  <a16:creationId xmlns:a16="http://schemas.microsoft.com/office/drawing/2014/main" id="{FCA314CC-7B46-424C-47D1-00E9EF5213A4}"/>
                </a:ext>
              </a:extLst>
            </p:cNvPr>
            <p:cNvSpPr/>
            <p:nvPr/>
          </p:nvSpPr>
          <p:spPr>
            <a:xfrm>
              <a:off x="3297248" y="1109875"/>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109875"/>
            <a:ext cx="2653473" cy="596100"/>
            <a:chOff x="6033350" y="1109875"/>
            <a:chExt cx="2653473" cy="596100"/>
          </a:xfrm>
        </p:grpSpPr>
        <p:sp>
          <p:nvSpPr>
            <p:cNvPr id="301" name="Google Shape;301;p16"/>
            <p:cNvSpPr txBox="1"/>
            <p:nvPr/>
          </p:nvSpPr>
          <p:spPr>
            <a:xfrm>
              <a:off x="6705623"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Use Case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04</a:t>
              </a:r>
              <a:endParaRPr sz="1800" dirty="0">
                <a:solidFill>
                  <a:schemeClr val="lt1"/>
                </a:solidFill>
              </a:endParaRPr>
            </a:p>
          </p:txBody>
        </p:sp>
      </p:grpSp>
      <p:grpSp>
        <p:nvGrpSpPr>
          <p:cNvPr id="304" name="Google Shape;304;p16"/>
          <p:cNvGrpSpPr/>
          <p:nvPr/>
        </p:nvGrpSpPr>
        <p:grpSpPr>
          <a:xfrm>
            <a:off x="3297248" y="2582777"/>
            <a:ext cx="2649158" cy="596100"/>
            <a:chOff x="3297248" y="2582777"/>
            <a:chExt cx="2649158" cy="596100"/>
          </a:xfrm>
        </p:grpSpPr>
        <p:sp>
          <p:nvSpPr>
            <p:cNvPr id="306" name="Google Shape;306;p16"/>
            <p:cNvSpPr txBox="1"/>
            <p:nvPr/>
          </p:nvSpPr>
          <p:spPr>
            <a:xfrm>
              <a:off x="3965206" y="272855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Introduction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2777"/>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02</a:t>
              </a:r>
              <a:endParaRPr sz="1800" dirty="0">
                <a:solidFill>
                  <a:schemeClr val="lt1"/>
                </a:solidFill>
              </a:endParaRPr>
            </a:p>
          </p:txBody>
        </p:sp>
      </p:grpSp>
      <p:grpSp>
        <p:nvGrpSpPr>
          <p:cNvPr id="309" name="Google Shape;309;p16"/>
          <p:cNvGrpSpPr/>
          <p:nvPr/>
        </p:nvGrpSpPr>
        <p:grpSpPr>
          <a:xfrm>
            <a:off x="3297248" y="4055117"/>
            <a:ext cx="2577300" cy="596100"/>
            <a:chOff x="3297248" y="4055108"/>
            <a:chExt cx="2577300" cy="596100"/>
          </a:xfrm>
        </p:grpSpPr>
        <p:sp>
          <p:nvSpPr>
            <p:cNvPr id="311" name="Google Shape;311;p16"/>
            <p:cNvSpPr txBox="1"/>
            <p:nvPr/>
          </p:nvSpPr>
          <p:spPr>
            <a:xfrm>
              <a:off x="3893348" y="4187258"/>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Architecture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108"/>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03</a:t>
              </a:r>
              <a:endParaRPr sz="1800" dirty="0">
                <a:solidFill>
                  <a:schemeClr val="lt1"/>
                </a:solidFill>
              </a:endParaRPr>
            </a:p>
          </p:txBody>
        </p:sp>
      </p:grpSp>
      <p:grpSp>
        <p:nvGrpSpPr>
          <p:cNvPr id="314" name="Google Shape;314;p16"/>
          <p:cNvGrpSpPr/>
          <p:nvPr/>
        </p:nvGrpSpPr>
        <p:grpSpPr>
          <a:xfrm>
            <a:off x="6033350" y="2622385"/>
            <a:ext cx="2683930" cy="596100"/>
            <a:chOff x="6033350" y="2616950"/>
            <a:chExt cx="2653473" cy="596100"/>
          </a:xfrm>
        </p:grpSpPr>
        <p:sp>
          <p:nvSpPr>
            <p:cNvPr id="316" name="Google Shape;316;p16"/>
            <p:cNvSpPr txBox="1"/>
            <p:nvPr/>
          </p:nvSpPr>
          <p:spPr>
            <a:xfrm>
              <a:off x="6705623" y="273175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Model / Deployment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05</a:t>
              </a:r>
              <a:endParaRPr sz="1800" dirty="0">
                <a:solidFill>
                  <a:schemeClr val="lt1"/>
                </a:solidFill>
              </a:endParaRPr>
            </a:p>
          </p:txBody>
        </p:sp>
      </p:grpSp>
      <p:grpSp>
        <p:nvGrpSpPr>
          <p:cNvPr id="319" name="Google Shape;319;p16"/>
          <p:cNvGrpSpPr/>
          <p:nvPr/>
        </p:nvGrpSpPr>
        <p:grpSpPr>
          <a:xfrm>
            <a:off x="6033350" y="4056000"/>
            <a:ext cx="2630474" cy="596100"/>
            <a:chOff x="6033350" y="4056000"/>
            <a:chExt cx="2630474" cy="596100"/>
          </a:xfrm>
        </p:grpSpPr>
        <p:sp>
          <p:nvSpPr>
            <p:cNvPr id="321" name="Google Shape;321;p16"/>
            <p:cNvSpPr txBox="1"/>
            <p:nvPr/>
          </p:nvSpPr>
          <p:spPr>
            <a:xfrm>
              <a:off x="6682624" y="4187267"/>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Outputs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06</a:t>
              </a:r>
              <a:endParaRPr sz="1800" dirty="0">
                <a:solidFill>
                  <a:schemeClr val="lt1"/>
                </a:solidFill>
              </a:endParaRPr>
            </a:p>
          </p:txBody>
        </p:sp>
      </p:grpSp>
      <p:cxnSp>
        <p:nvCxnSpPr>
          <p:cNvPr id="324" name="Google Shape;324;p16"/>
          <p:cNvCxnSpPr>
            <a:stCxn id="237" idx="4"/>
            <a:endCxn id="308" idx="0"/>
          </p:cNvCxnSpPr>
          <p:nvPr/>
        </p:nvCxnSpPr>
        <p:spPr>
          <a:xfrm flipH="1">
            <a:off x="3595298" y="1705974"/>
            <a:ext cx="1" cy="876803"/>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298" y="3178877"/>
            <a:ext cx="0" cy="87624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3421" cy="91641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flipH="1">
            <a:off x="6331400" y="3218485"/>
            <a:ext cx="3421" cy="837515"/>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Objective</a:t>
            </a:r>
            <a:endParaRPr dirty="0"/>
          </a:p>
        </p:txBody>
      </p:sp>
      <p:sp>
        <p:nvSpPr>
          <p:cNvPr id="354" name="Google Shape;354;p17"/>
          <p:cNvSpPr txBox="1"/>
          <p:nvPr/>
        </p:nvSpPr>
        <p:spPr>
          <a:xfrm>
            <a:off x="1260022" y="1328928"/>
            <a:ext cx="7131917" cy="2386575"/>
          </a:xfrm>
          <a:prstGeom prst="rect">
            <a:avLst/>
          </a:prstGeom>
          <a:noFill/>
          <a:ln>
            <a:noFill/>
          </a:ln>
        </p:spPr>
        <p:txBody>
          <a:bodyPr spcFirstLastPara="1" wrap="square" lIns="91425" tIns="91425" rIns="91425" bIns="91425" anchor="t" anchorCtr="0">
            <a:noAutofit/>
          </a:bodyPr>
          <a:lstStyle/>
          <a:p>
            <a:pPr algn="just"/>
            <a:r>
              <a:rPr lang="en-US" sz="1800" dirty="0">
                <a:effectLst/>
                <a:latin typeface="Times New Roman" panose="02020603050405020304" pitchFamily="18" charset="0"/>
                <a:ea typeface="Times New Roman" panose="02020603050405020304" pitchFamily="18" charset="0"/>
              </a:rPr>
              <a:t>A module for Advanced Driver Assistance System (ADAS) is presented to reduce the number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of accidents due to drivers fatigue and hence increase the transportation safety; this system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deals with automatic driver drowsiness detection based on visual information and Artificial Intelligence.</a:t>
            </a:r>
            <a:endParaRPr lang="en-IN" sz="1800" dirty="0">
              <a:effectLst/>
              <a:latin typeface="Times New Roman" panose="02020603050405020304" pitchFamily="18" charset="0"/>
              <a:ea typeface="Times New Roman" panose="02020603050405020304" pitchFamily="18" charset="0"/>
            </a:endParaRPr>
          </a:p>
        </p:txBody>
      </p:sp>
      <p:sp>
        <p:nvSpPr>
          <p:cNvPr id="2" name="Google Shape;237;p16">
            <a:extLst>
              <a:ext uri="{FF2B5EF4-FFF2-40B4-BE49-F238E27FC236}">
                <a16:creationId xmlns:a16="http://schemas.microsoft.com/office/drawing/2014/main" id="{3F6CD077-B1C8-0031-462A-013012293CE9}"/>
              </a:ext>
            </a:extLst>
          </p:cNvPr>
          <p:cNvSpPr/>
          <p:nvPr/>
        </p:nvSpPr>
        <p:spPr>
          <a:xfrm>
            <a:off x="2965133" y="299125"/>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08;p16">
            <a:extLst>
              <a:ext uri="{FF2B5EF4-FFF2-40B4-BE49-F238E27FC236}">
                <a16:creationId xmlns:a16="http://schemas.microsoft.com/office/drawing/2014/main" id="{807093BA-2D94-0048-BE7A-41EB97C15C5D}"/>
              </a:ext>
            </a:extLst>
          </p:cNvPr>
          <p:cNvSpPr/>
          <p:nvPr/>
        </p:nvSpPr>
        <p:spPr>
          <a:xfrm>
            <a:off x="3059912" y="299125"/>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02</a:t>
            </a:r>
            <a:endParaRPr sz="1800" dirty="0">
              <a:solidFill>
                <a:schemeClr val="lt1"/>
              </a:solidFill>
            </a:endParaRPr>
          </a:p>
        </p:txBody>
      </p:sp>
      <p:sp>
        <p:nvSpPr>
          <p:cNvPr id="4" name="Title 3">
            <a:extLst>
              <a:ext uri="{FF2B5EF4-FFF2-40B4-BE49-F238E27FC236}">
                <a16:creationId xmlns:a16="http://schemas.microsoft.com/office/drawing/2014/main" id="{6C3AA678-761C-32FF-DFF9-6C9A59680DE0}"/>
              </a:ext>
            </a:extLst>
          </p:cNvPr>
          <p:cNvSpPr>
            <a:spLocks noGrp="1"/>
          </p:cNvSpPr>
          <p:nvPr>
            <p:ph type="title"/>
          </p:nvPr>
        </p:nvSpPr>
        <p:spPr/>
        <p:txBody>
          <a:bodyPr>
            <a:normAutofit fontScale="90000"/>
          </a:bodyPr>
          <a:lstStyle/>
          <a:p>
            <a:r>
              <a:rPr lang="en-IN" dirty="0"/>
              <a:t>Introduction</a:t>
            </a:r>
          </a:p>
        </p:txBody>
      </p:sp>
      <p:sp>
        <p:nvSpPr>
          <p:cNvPr id="5" name="TextBox 4">
            <a:extLst>
              <a:ext uri="{FF2B5EF4-FFF2-40B4-BE49-F238E27FC236}">
                <a16:creationId xmlns:a16="http://schemas.microsoft.com/office/drawing/2014/main" id="{148B1420-9C09-A5E4-E037-0389590B403F}"/>
              </a:ext>
            </a:extLst>
          </p:cNvPr>
          <p:cNvSpPr txBox="1"/>
          <p:nvPr/>
        </p:nvSpPr>
        <p:spPr>
          <a:xfrm>
            <a:off x="457200" y="1099930"/>
            <a:ext cx="8229600" cy="3785652"/>
          </a:xfrm>
          <a:prstGeom prst="rect">
            <a:avLst/>
          </a:prstGeom>
          <a:noFill/>
        </p:spPr>
        <p:txBody>
          <a:bodyPr wrap="square" rtlCol="0">
            <a:spAutoFit/>
          </a:bodyPr>
          <a:lstStyle/>
          <a:p>
            <a:pPr algn="l"/>
            <a:r>
              <a:rPr lang="en-US" sz="1600" b="0" i="0" dirty="0">
                <a:solidFill>
                  <a:schemeClr val="tx1"/>
                </a:solidFill>
                <a:effectLst/>
                <a:latin typeface="Times New Roman" panose="02020603050405020304" pitchFamily="18" charset="0"/>
                <a:cs typeface="Times New Roman" panose="02020603050405020304" pitchFamily="18" charset="0"/>
              </a:rPr>
              <a:t>Detecting and addressing driver fatigue in real-time is crucial for accident prevention. The Driver Drowsiness Alert System plays a vital role in identifying early signs of drowsiness, allowing for timely intervention and averting potential disasters.</a:t>
            </a:r>
          </a:p>
          <a:p>
            <a:pPr algn="l"/>
            <a:r>
              <a:rPr lang="en-US" sz="1600" b="0" i="0" dirty="0">
                <a:solidFill>
                  <a:schemeClr val="tx1"/>
                </a:solidFill>
                <a:effectLst/>
                <a:latin typeface="Times New Roman" panose="02020603050405020304" pitchFamily="18" charset="0"/>
                <a:cs typeface="Times New Roman" panose="02020603050405020304" pitchFamily="18" charset="0"/>
              </a:rPr>
              <a:t>The system employs computer vision, image processing, and machine learning algorithms to monitor driver behavior. By analyzing facial expressions, eye movements, and other cues, it accurately determines if a driver is showing signs of fatigue. Upon detection, the system triggers an alert to notify the driver, prompting them to take necessary precautions or rest.</a:t>
            </a:r>
          </a:p>
          <a:p>
            <a:pPr algn="l"/>
            <a:r>
              <a:rPr lang="en-US" sz="1600" b="0" i="0" dirty="0">
                <a:solidFill>
                  <a:schemeClr val="tx1"/>
                </a:solidFill>
                <a:effectLst/>
                <a:latin typeface="Times New Roman" panose="02020603050405020304" pitchFamily="18" charset="0"/>
                <a:cs typeface="Times New Roman" panose="02020603050405020304" pitchFamily="18" charset="0"/>
              </a:rPr>
              <a:t>Implementing a Driver Drowsiness Alert System has the potential to save lives and prevent accidents. By proactively monitoring driver fatigue, it prevents hazardous situations on the road, ensuring safety for drivers, passengers, and pedestrians.</a:t>
            </a:r>
          </a:p>
          <a:p>
            <a:pPr algn="l"/>
            <a:r>
              <a:rPr lang="en-US" sz="1600" b="0" i="0" dirty="0">
                <a:solidFill>
                  <a:schemeClr val="tx1"/>
                </a:solidFill>
                <a:effectLst/>
                <a:latin typeface="Times New Roman" panose="02020603050405020304" pitchFamily="18" charset="0"/>
                <a:cs typeface="Times New Roman" panose="02020603050405020304" pitchFamily="18" charset="0"/>
              </a:rPr>
              <a:t>Future advancements can further refine the Driver Drowsiness Alert System. Integration with advanced driver assistance systems and vehicle-to-infrastructure communication can provide a comprehensive approach to road safety. Ongoing research and development can improve accuracy, expand functionalities, and incorporate additional parameters for drowsiness detection, ensuring continuous improvements in accident prevention.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B22069C6-A56F-2D4D-E11A-B0B20EE52E89}"/>
              </a:ext>
            </a:extLst>
          </p:cNvPr>
          <p:cNvSpPr>
            <a:spLocks noGrp="1"/>
          </p:cNvSpPr>
          <p:nvPr>
            <p:ph type="title"/>
          </p:nvPr>
        </p:nvSpPr>
        <p:spPr/>
        <p:txBody>
          <a:bodyPr>
            <a:normAutofit fontScale="90000"/>
          </a:bodyPr>
          <a:lstStyle/>
          <a:p>
            <a:r>
              <a:rPr lang="en-IN" dirty="0"/>
              <a:t>Architecture</a:t>
            </a:r>
          </a:p>
        </p:txBody>
      </p:sp>
      <p:sp>
        <p:nvSpPr>
          <p:cNvPr id="5" name="Google Shape;313;p16">
            <a:extLst>
              <a:ext uri="{FF2B5EF4-FFF2-40B4-BE49-F238E27FC236}">
                <a16:creationId xmlns:a16="http://schemas.microsoft.com/office/drawing/2014/main" id="{FA5C67A4-5BC0-245D-4330-C28521E0FE56}"/>
              </a:ext>
            </a:extLst>
          </p:cNvPr>
          <p:cNvSpPr/>
          <p:nvPr/>
        </p:nvSpPr>
        <p:spPr>
          <a:xfrm>
            <a:off x="2840035" y="299125"/>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03</a:t>
            </a:r>
            <a:endParaRPr sz="1800" dirty="0">
              <a:solidFill>
                <a:schemeClr val="lt1"/>
              </a:solidFill>
            </a:endParaRPr>
          </a:p>
        </p:txBody>
      </p:sp>
      <p:sp>
        <p:nvSpPr>
          <p:cNvPr id="7" name="TextBox 6">
            <a:extLst>
              <a:ext uri="{FF2B5EF4-FFF2-40B4-BE49-F238E27FC236}">
                <a16:creationId xmlns:a16="http://schemas.microsoft.com/office/drawing/2014/main" id="{93CC76AF-1B5A-8CF7-0FCE-1BFE43192F54}"/>
              </a:ext>
            </a:extLst>
          </p:cNvPr>
          <p:cNvSpPr txBox="1"/>
          <p:nvPr/>
        </p:nvSpPr>
        <p:spPr>
          <a:xfrm>
            <a:off x="457200" y="1007575"/>
            <a:ext cx="5599016" cy="3653564"/>
          </a:xfrm>
          <a:prstGeom prst="rect">
            <a:avLst/>
          </a:prstGeom>
          <a:noFill/>
        </p:spPr>
        <p:txBody>
          <a:bodyPr wrap="square">
            <a:spAutoFit/>
          </a:bodyPr>
          <a:lstStyle/>
          <a:p>
            <a:pPr marL="698500" marR="778510" algn="just">
              <a:lnSpc>
                <a:spcPct val="107000"/>
              </a:lnSpc>
              <a:spcBef>
                <a:spcPts val="950"/>
              </a:spcBef>
              <a:spcAft>
                <a:spcPts val="0"/>
              </a:spcAft>
            </a:pPr>
            <a:r>
              <a:rPr lang="en-US" sz="1400" dirty="0">
                <a:effectLst/>
                <a:latin typeface="Times New Roman" panose="02020603050405020304" pitchFamily="18" charset="0"/>
                <a:ea typeface="Times New Roman" panose="02020603050405020304" pitchFamily="18" charset="0"/>
              </a:rPr>
              <a:t>The model we used is built with </a:t>
            </a:r>
            <a:r>
              <a:rPr lang="en-US" sz="1400" dirty="0" err="1">
                <a:effectLst/>
                <a:latin typeface="Times New Roman" panose="02020603050405020304" pitchFamily="18" charset="0"/>
                <a:ea typeface="Times New Roman" panose="02020603050405020304" pitchFamily="18" charset="0"/>
              </a:rPr>
              <a:t>Keras</a:t>
            </a:r>
            <a:r>
              <a:rPr lang="en-US" sz="1400" dirty="0">
                <a:effectLst/>
                <a:latin typeface="Times New Roman" panose="02020603050405020304" pitchFamily="18" charset="0"/>
                <a:ea typeface="Times New Roman" panose="02020603050405020304" pitchFamily="18" charset="0"/>
              </a:rPr>
              <a:t> using Convolutional Neural Networks</a:t>
            </a:r>
            <a:endParaRPr lang="en-IN" sz="1200" dirty="0">
              <a:effectLst/>
              <a:latin typeface="Times New Roman" panose="02020603050405020304" pitchFamily="18" charset="0"/>
              <a:ea typeface="Times New Roman" panose="02020603050405020304" pitchFamily="18" charset="0"/>
            </a:endParaRPr>
          </a:p>
          <a:p>
            <a:pPr marL="698500" marR="778510" algn="just">
              <a:lnSpc>
                <a:spcPct val="107000"/>
              </a:lnSpc>
              <a:spcBef>
                <a:spcPts val="950"/>
              </a:spcBef>
              <a:spcAft>
                <a:spcPts val="0"/>
              </a:spcAft>
            </a:pP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(CNN). A convolutional neural network is a special type of deep neural network</a:t>
            </a:r>
            <a:r>
              <a:rPr lang="en-US" sz="1400" spc="5"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698500" marR="778510" algn="just">
              <a:lnSpc>
                <a:spcPct val="107000"/>
              </a:lnSpc>
              <a:spcBef>
                <a:spcPts val="950"/>
              </a:spcBef>
              <a:spcAft>
                <a:spcPts val="0"/>
              </a:spcAft>
            </a:pPr>
            <a:r>
              <a:rPr lang="en-US" sz="1400" dirty="0">
                <a:effectLst/>
                <a:latin typeface="Times New Roman" panose="02020603050405020304" pitchFamily="18" charset="0"/>
                <a:ea typeface="Times New Roman" panose="02020603050405020304" pitchFamily="18" charset="0"/>
              </a:rPr>
              <a:t>which</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performs</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extremely</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well</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image</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classification</a:t>
            </a:r>
            <a:r>
              <a:rPr lang="en-US" sz="1400" spc="-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purposes.</a:t>
            </a:r>
            <a:r>
              <a:rPr lang="en-US" sz="1400" spc="-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CNN</a:t>
            </a:r>
            <a:r>
              <a:rPr lang="en-US" sz="1400" spc="-55"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698500" marR="778510" algn="just">
              <a:lnSpc>
                <a:spcPct val="107000"/>
              </a:lnSpc>
              <a:spcBef>
                <a:spcPts val="950"/>
              </a:spcBef>
              <a:spcAft>
                <a:spcPts val="0"/>
              </a:spcAft>
            </a:pPr>
            <a:r>
              <a:rPr lang="en-US" sz="1400" dirty="0">
                <a:effectLst/>
                <a:latin typeface="Times New Roman" panose="02020603050405020304" pitchFamily="18" charset="0"/>
                <a:ea typeface="Times New Roman" panose="02020603050405020304" pitchFamily="18" charset="0"/>
              </a:rPr>
              <a:t>basically</a:t>
            </a:r>
            <a:r>
              <a:rPr lang="en-US" sz="1400" spc="-3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consists of an input layer, an output layer and a hidden layer which can </a:t>
            </a:r>
            <a:endParaRPr lang="en-IN" sz="1200" dirty="0">
              <a:effectLst/>
              <a:latin typeface="Times New Roman" panose="02020603050405020304" pitchFamily="18" charset="0"/>
              <a:ea typeface="Times New Roman" panose="02020603050405020304" pitchFamily="18" charset="0"/>
            </a:endParaRPr>
          </a:p>
          <a:p>
            <a:pPr marL="698500" marR="778510" algn="just">
              <a:lnSpc>
                <a:spcPct val="107000"/>
              </a:lnSpc>
              <a:spcBef>
                <a:spcPts val="950"/>
              </a:spcBef>
              <a:spcAft>
                <a:spcPts val="0"/>
              </a:spcAft>
            </a:pPr>
            <a:r>
              <a:rPr lang="en-US" sz="1400" dirty="0">
                <a:effectLst/>
                <a:latin typeface="Times New Roman" panose="02020603050405020304" pitchFamily="18" charset="0"/>
                <a:ea typeface="Times New Roman" panose="02020603050405020304" pitchFamily="18" charset="0"/>
              </a:rPr>
              <a:t>have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multiple layers. A convolution operation is performed on these layers using </a:t>
            </a:r>
            <a:endParaRPr lang="en-IN" sz="1200" dirty="0">
              <a:effectLst/>
              <a:latin typeface="Times New Roman" panose="02020603050405020304" pitchFamily="18" charset="0"/>
              <a:ea typeface="Times New Roman" panose="02020603050405020304" pitchFamily="18" charset="0"/>
            </a:endParaRPr>
          </a:p>
          <a:p>
            <a:pPr marL="698500" marR="778510" algn="just">
              <a:lnSpc>
                <a:spcPct val="107000"/>
              </a:lnSpc>
              <a:spcBef>
                <a:spcPts val="950"/>
              </a:spcBef>
              <a:spcAft>
                <a:spcPts val="0"/>
              </a:spcAft>
            </a:pPr>
            <a:r>
              <a:rPr lang="en-US" sz="1400" dirty="0">
                <a:effectLst/>
                <a:latin typeface="Times New Roman" panose="02020603050405020304" pitchFamily="18" charset="0"/>
                <a:ea typeface="Times New Roman" panose="02020603050405020304" pitchFamily="18" charset="0"/>
              </a:rPr>
              <a:t>a filter</a:t>
            </a:r>
            <a:r>
              <a:rPr lang="en-US" sz="1400" spc="-3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performs</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2D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matrix</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multiplication</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on</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layer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filter.</a:t>
            </a:r>
            <a:endParaRPr lang="en-IN" sz="1200" dirty="0">
              <a:effectLst/>
              <a:latin typeface="Times New Roman" panose="02020603050405020304" pitchFamily="18" charset="0"/>
              <a:ea typeface="Times New Roman" panose="02020603050405020304" pitchFamily="18" charset="0"/>
            </a:endParaRPr>
          </a:p>
          <a:p>
            <a:pPr algn="just"/>
            <a:r>
              <a:rPr lang="en-US" sz="10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pic>
        <p:nvPicPr>
          <p:cNvPr id="8" name="image3.jpeg">
            <a:extLst>
              <a:ext uri="{FF2B5EF4-FFF2-40B4-BE49-F238E27FC236}">
                <a16:creationId xmlns:a16="http://schemas.microsoft.com/office/drawing/2014/main" id="{303608DA-9316-DF4B-9740-1A53EF84E7F9}"/>
              </a:ext>
            </a:extLst>
          </p:cNvPr>
          <p:cNvPicPr>
            <a:picLocks noChangeAspect="1"/>
          </p:cNvPicPr>
          <p:nvPr/>
        </p:nvPicPr>
        <p:blipFill>
          <a:blip r:embed="rId3" cstate="print"/>
          <a:stretch>
            <a:fillRect/>
          </a:stretch>
        </p:blipFill>
        <p:spPr>
          <a:xfrm>
            <a:off x="6056216" y="782875"/>
            <a:ext cx="2630584" cy="37840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28262F-57FF-5492-B335-0CB78752DBF6}"/>
              </a:ext>
            </a:extLst>
          </p:cNvPr>
          <p:cNvSpPr txBox="1"/>
          <p:nvPr/>
        </p:nvSpPr>
        <p:spPr>
          <a:xfrm>
            <a:off x="298704" y="449993"/>
            <a:ext cx="4503678" cy="4819268"/>
          </a:xfrm>
          <a:prstGeom prst="rect">
            <a:avLst/>
          </a:prstGeom>
          <a:noFill/>
        </p:spPr>
        <p:txBody>
          <a:bodyPr wrap="square" rtlCol="0">
            <a:spAutoFit/>
          </a:bodyPr>
          <a:lstStyle/>
          <a:p>
            <a:pPr marL="698500">
              <a:spcBef>
                <a:spcPts val="790"/>
              </a:spcBef>
              <a:spcAft>
                <a:spcPts val="0"/>
              </a:spcAft>
            </a:pP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architecture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consists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layers: </a:t>
            </a:r>
            <a:endParaRPr lang="en-IN" sz="1800" dirty="0">
              <a:effectLst/>
              <a:latin typeface="Times New Roman" panose="02020603050405020304" pitchFamily="18" charset="0"/>
              <a:ea typeface="Times New Roman" panose="02020603050405020304" pitchFamily="18" charset="0"/>
            </a:endParaRPr>
          </a:p>
          <a:p>
            <a:pPr marL="342900" lvl="2" indent="-342900">
              <a:spcBef>
                <a:spcPts val="935"/>
              </a:spcBef>
              <a:buSzPts val="1400"/>
              <a:buFont typeface="Times New Roman" panose="02020603050405020304" pitchFamily="18" charset="0"/>
              <a:buAutoNum type="arabicPeriod"/>
              <a:tabLst>
                <a:tab pos="1156335" algn="l"/>
              </a:tabLst>
            </a:pPr>
            <a:r>
              <a:rPr lang="en-US" sz="1800" spc="0" dirty="0">
                <a:effectLst/>
                <a:latin typeface="Times New Roman" panose="02020603050405020304" pitchFamily="18" charset="0"/>
                <a:ea typeface="Times New Roman" panose="02020603050405020304" pitchFamily="18" charset="0"/>
              </a:rPr>
              <a:t>Convolutional</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layer;</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32</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nodes,</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kernel</a:t>
            </a:r>
            <a:r>
              <a:rPr lang="en-US" sz="1800" spc="-4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size</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3</a:t>
            </a:r>
            <a:endParaRPr lang="en-IN" sz="1800" dirty="0">
              <a:latin typeface="Times New Roman" panose="02020603050405020304" pitchFamily="18" charset="0"/>
              <a:ea typeface="Times New Roman" panose="02020603050405020304" pitchFamily="18" charset="0"/>
            </a:endParaRPr>
          </a:p>
          <a:p>
            <a:pPr marL="342900" lvl="2" indent="-342900">
              <a:spcBef>
                <a:spcPts val="935"/>
              </a:spcBef>
              <a:buSzPts val="1400"/>
              <a:buFont typeface="Times New Roman" panose="02020603050405020304" pitchFamily="18" charset="0"/>
              <a:buAutoNum type="arabicPeriod"/>
              <a:tabLst>
                <a:tab pos="1156335" algn="l"/>
              </a:tabLst>
            </a:pPr>
            <a:r>
              <a:rPr lang="en-US" sz="1800" spc="0" dirty="0">
                <a:effectLst/>
                <a:latin typeface="Times New Roman" panose="02020603050405020304" pitchFamily="18" charset="0"/>
                <a:ea typeface="Times New Roman" panose="02020603050405020304" pitchFamily="18" charset="0"/>
              </a:rPr>
              <a:t>Convolutional</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layer;</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32</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nodes,</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kernel</a:t>
            </a:r>
            <a:r>
              <a:rPr lang="en-US" sz="1800" spc="-4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size</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3</a:t>
            </a:r>
            <a:endParaRPr lang="en-IN" sz="1800" dirty="0">
              <a:latin typeface="Times New Roman" panose="02020603050405020304" pitchFamily="18" charset="0"/>
              <a:ea typeface="Times New Roman" panose="02020603050405020304" pitchFamily="18" charset="0"/>
            </a:endParaRPr>
          </a:p>
          <a:p>
            <a:pPr marL="342900" lvl="2" indent="-342900">
              <a:spcBef>
                <a:spcPts val="130"/>
              </a:spcBef>
              <a:buSzPts val="1400"/>
              <a:buFont typeface="Times New Roman" panose="02020603050405020304" pitchFamily="18" charset="0"/>
              <a:buAutoNum type="arabicPeriod"/>
              <a:tabLst>
                <a:tab pos="1156335" algn="l"/>
              </a:tabLst>
            </a:pPr>
            <a:r>
              <a:rPr lang="en-US" sz="1800" spc="0" dirty="0">
                <a:effectLst/>
                <a:latin typeface="Times New Roman" panose="02020603050405020304" pitchFamily="18" charset="0"/>
                <a:ea typeface="Times New Roman" panose="02020603050405020304" pitchFamily="18" charset="0"/>
              </a:rPr>
              <a:t>Convolutional</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layer;</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64</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nodes,</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kernel</a:t>
            </a:r>
            <a:r>
              <a:rPr lang="en-US" sz="1800" spc="-4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size</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3</a:t>
            </a:r>
            <a:endParaRPr lang="en-IN" sz="1800" dirty="0">
              <a:latin typeface="Times New Roman" panose="02020603050405020304" pitchFamily="18" charset="0"/>
              <a:ea typeface="Times New Roman" panose="02020603050405020304" pitchFamily="18" charset="0"/>
            </a:endParaRPr>
          </a:p>
          <a:p>
            <a:pPr marL="342900" lvl="2" indent="-342900">
              <a:spcBef>
                <a:spcPts val="120"/>
              </a:spcBef>
              <a:buSzPts val="1400"/>
              <a:buFont typeface="Times New Roman" panose="02020603050405020304" pitchFamily="18" charset="0"/>
              <a:buAutoNum type="arabicPeriod"/>
              <a:tabLst>
                <a:tab pos="1156335" algn="l"/>
              </a:tabLst>
            </a:pPr>
            <a:r>
              <a:rPr lang="en-US" sz="1800" spc="0" dirty="0">
                <a:effectLst/>
                <a:latin typeface="Times New Roman" panose="02020603050405020304" pitchFamily="18" charset="0"/>
                <a:ea typeface="Times New Roman" panose="02020603050405020304" pitchFamily="18" charset="0"/>
              </a:rPr>
              <a:t>Fully</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connected</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layer;</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128</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nodes</a:t>
            </a:r>
            <a:endParaRPr lang="en-IN" sz="1800" spc="0" dirty="0">
              <a:latin typeface="Times New Roman" panose="02020603050405020304" pitchFamily="18" charset="0"/>
              <a:ea typeface="Times New Roman" panose="02020603050405020304" pitchFamily="18" charset="0"/>
            </a:endParaRPr>
          </a:p>
          <a:p>
            <a:pPr lvl="2">
              <a:spcBef>
                <a:spcPts val="120"/>
              </a:spcBef>
              <a:buSzPts val="1400"/>
              <a:tabLst>
                <a:tab pos="1156335" algn="l"/>
              </a:tabLst>
            </a:pPr>
            <a:endParaRPr lang="en-IN" sz="1800" dirty="0">
              <a:effectLst/>
              <a:latin typeface="Times New Roman" panose="02020603050405020304" pitchFamily="18" charset="0"/>
              <a:ea typeface="Times New Roman" panose="02020603050405020304" pitchFamily="18" charset="0"/>
            </a:endParaRPr>
          </a:p>
          <a:p>
            <a:pPr lvl="2">
              <a:spcBef>
                <a:spcPts val="120"/>
              </a:spcBef>
              <a:buSzPts val="1400"/>
              <a:tabLst>
                <a:tab pos="1156335" algn="l"/>
              </a:tabLst>
            </a:pPr>
            <a:r>
              <a:rPr lang="en-US" sz="1800" dirty="0">
                <a:effectLst/>
                <a:latin typeface="Times New Roman" panose="02020603050405020304" pitchFamily="18" charset="0"/>
                <a:ea typeface="Times New Roman" panose="02020603050405020304" pitchFamily="18" charset="0"/>
              </a:rPr>
              <a:t>The final layer is also a fully connected layer with 2 nodes. A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 activation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except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output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which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a:t>
            </a:r>
            <a:r>
              <a:rPr lang="en-US" sz="1800" dirty="0" err="1">
                <a:effectLst/>
                <a:latin typeface="Times New Roman" panose="02020603050405020304" pitchFamily="18" charset="0"/>
                <a:ea typeface="Times New Roman" panose="02020603050405020304" pitchFamily="18" charset="0"/>
              </a:rPr>
              <a:t>Softmax</a:t>
            </a:r>
            <a:r>
              <a:rPr lang="en-US" sz="1800" dirty="0">
                <a:effectLst/>
                <a:latin typeface="Times New Roman" panose="02020603050405020304" pitchFamily="18" charset="0"/>
                <a:ea typeface="Times New Roman" panose="02020603050405020304" pitchFamily="18" charset="0"/>
              </a:rPr>
              <a:t>.</a:t>
            </a:r>
          </a:p>
          <a:p>
            <a:pPr lvl="2">
              <a:spcBef>
                <a:spcPts val="120"/>
              </a:spcBef>
              <a:buSzPts val="1400"/>
              <a:tabLst>
                <a:tab pos="1156335" algn="l"/>
              </a:tabLst>
            </a:pP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D2A557D8-0869-BBF4-29BE-B0E745F2E7DB}"/>
              </a:ext>
            </a:extLst>
          </p:cNvPr>
          <p:cNvPicPr>
            <a:picLocks noChangeAspect="1"/>
          </p:cNvPicPr>
          <p:nvPr/>
        </p:nvPicPr>
        <p:blipFill>
          <a:blip r:embed="rId2"/>
          <a:stretch>
            <a:fillRect/>
          </a:stretch>
        </p:blipFill>
        <p:spPr>
          <a:xfrm>
            <a:off x="4572000" y="1209704"/>
            <a:ext cx="4503678" cy="2724092"/>
          </a:xfrm>
          <a:prstGeom prst="rect">
            <a:avLst/>
          </a:prstGeom>
        </p:spPr>
      </p:pic>
    </p:spTree>
    <p:extLst>
      <p:ext uri="{BB962C8B-B14F-4D97-AF65-F5344CB8AC3E}">
        <p14:creationId xmlns:p14="http://schemas.microsoft.com/office/powerpoint/2010/main" val="252889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541"/>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 Cases Diagram</a:t>
            </a:r>
            <a:endParaRPr dirty="0"/>
          </a:p>
        </p:txBody>
      </p:sp>
      <p:sp>
        <p:nvSpPr>
          <p:cNvPr id="2" name="Google Shape;303;p16">
            <a:extLst>
              <a:ext uri="{FF2B5EF4-FFF2-40B4-BE49-F238E27FC236}">
                <a16:creationId xmlns:a16="http://schemas.microsoft.com/office/drawing/2014/main" id="{5F6A2266-77C1-CE50-D09E-9B186B73E701}"/>
              </a:ext>
            </a:extLst>
          </p:cNvPr>
          <p:cNvSpPr/>
          <p:nvPr/>
        </p:nvSpPr>
        <p:spPr>
          <a:xfrm>
            <a:off x="2458863" y="302443"/>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04</a:t>
            </a:r>
            <a:endParaRPr sz="1800" dirty="0">
              <a:solidFill>
                <a:schemeClr val="lt1"/>
              </a:solidFill>
            </a:endParaRPr>
          </a:p>
        </p:txBody>
      </p:sp>
      <p:pic>
        <p:nvPicPr>
          <p:cNvPr id="3" name="image4.png">
            <a:extLst>
              <a:ext uri="{FF2B5EF4-FFF2-40B4-BE49-F238E27FC236}">
                <a16:creationId xmlns:a16="http://schemas.microsoft.com/office/drawing/2014/main" id="{6E6097BA-FBE2-8EBF-A4C4-4AAD5C293FDD}"/>
              </a:ext>
            </a:extLst>
          </p:cNvPr>
          <p:cNvPicPr>
            <a:picLocks noChangeAspect="1"/>
          </p:cNvPicPr>
          <p:nvPr/>
        </p:nvPicPr>
        <p:blipFill>
          <a:blip r:embed="rId3" cstate="print"/>
          <a:stretch>
            <a:fillRect/>
          </a:stretch>
        </p:blipFill>
        <p:spPr>
          <a:xfrm>
            <a:off x="2505456" y="1087848"/>
            <a:ext cx="4133088" cy="37532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 Deployment</a:t>
            </a:r>
            <a:endParaRPr dirty="0"/>
          </a:p>
        </p:txBody>
      </p:sp>
      <p:sp>
        <p:nvSpPr>
          <p:cNvPr id="4" name="Google Shape;318;p16">
            <a:extLst>
              <a:ext uri="{FF2B5EF4-FFF2-40B4-BE49-F238E27FC236}">
                <a16:creationId xmlns:a16="http://schemas.microsoft.com/office/drawing/2014/main" id="{C046FE8D-F733-285A-C333-810AEAB2EBC9}"/>
              </a:ext>
            </a:extLst>
          </p:cNvPr>
          <p:cNvSpPr/>
          <p:nvPr/>
        </p:nvSpPr>
        <p:spPr>
          <a:xfrm>
            <a:off x="2434390" y="297273"/>
            <a:ext cx="602942"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05</a:t>
            </a:r>
            <a:endParaRPr sz="1800" dirty="0">
              <a:solidFill>
                <a:schemeClr val="lt1"/>
              </a:solidFill>
            </a:endParaRPr>
          </a:p>
        </p:txBody>
      </p:sp>
      <p:pic>
        <p:nvPicPr>
          <p:cNvPr id="6" name="Picture 5">
            <a:extLst>
              <a:ext uri="{FF2B5EF4-FFF2-40B4-BE49-F238E27FC236}">
                <a16:creationId xmlns:a16="http://schemas.microsoft.com/office/drawing/2014/main" id="{B9DB79E0-95CF-7503-5053-845B1A226275}"/>
              </a:ext>
            </a:extLst>
          </p:cNvPr>
          <p:cNvPicPr>
            <a:picLocks noChangeAspect="1"/>
          </p:cNvPicPr>
          <p:nvPr/>
        </p:nvPicPr>
        <p:blipFill>
          <a:blip r:embed="rId3"/>
          <a:stretch>
            <a:fillRect/>
          </a:stretch>
        </p:blipFill>
        <p:spPr>
          <a:xfrm>
            <a:off x="899160" y="1007575"/>
            <a:ext cx="7345680" cy="36951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60E021-DC88-A774-41D9-9B71F2653BD3}"/>
              </a:ext>
            </a:extLst>
          </p:cNvPr>
          <p:cNvPicPr>
            <a:picLocks noChangeAspect="1"/>
          </p:cNvPicPr>
          <p:nvPr/>
        </p:nvPicPr>
        <p:blipFill>
          <a:blip r:embed="rId2"/>
          <a:stretch>
            <a:fillRect/>
          </a:stretch>
        </p:blipFill>
        <p:spPr>
          <a:xfrm>
            <a:off x="263457" y="1025543"/>
            <a:ext cx="4496190" cy="2507197"/>
          </a:xfrm>
          <a:prstGeom prst="rect">
            <a:avLst/>
          </a:prstGeom>
        </p:spPr>
      </p:pic>
      <p:pic>
        <p:nvPicPr>
          <p:cNvPr id="8" name="Picture 7">
            <a:extLst>
              <a:ext uri="{FF2B5EF4-FFF2-40B4-BE49-F238E27FC236}">
                <a16:creationId xmlns:a16="http://schemas.microsoft.com/office/drawing/2014/main" id="{1910C84B-1EAF-D698-0776-7E95E16D44B4}"/>
              </a:ext>
            </a:extLst>
          </p:cNvPr>
          <p:cNvPicPr>
            <a:picLocks noChangeAspect="1"/>
          </p:cNvPicPr>
          <p:nvPr/>
        </p:nvPicPr>
        <p:blipFill rotWithShape="1">
          <a:blip r:embed="rId3"/>
          <a:srcRect l="1315"/>
          <a:stretch/>
        </p:blipFill>
        <p:spPr>
          <a:xfrm>
            <a:off x="5047487" y="976013"/>
            <a:ext cx="3900985" cy="3108307"/>
          </a:xfrm>
          <a:prstGeom prst="rect">
            <a:avLst/>
          </a:prstGeom>
        </p:spPr>
      </p:pic>
    </p:spTree>
    <p:extLst>
      <p:ext uri="{BB962C8B-B14F-4D97-AF65-F5344CB8AC3E}">
        <p14:creationId xmlns:p14="http://schemas.microsoft.com/office/powerpoint/2010/main" val="1585181325"/>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465</Words>
  <Application>Microsoft Office PowerPoint</Application>
  <PresentationFormat>On-screen Show (16:9)</PresentationFormat>
  <Paragraphs>57</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Fira Sans Extra Condensed SemiBold</vt:lpstr>
      <vt:lpstr>Times New Roman</vt:lpstr>
      <vt:lpstr>Fira Sans Extra Condensed</vt:lpstr>
      <vt:lpstr>Arial</vt:lpstr>
      <vt:lpstr>Roboto</vt:lpstr>
      <vt:lpstr>Machine Learning Infographics by Slidesgo</vt:lpstr>
      <vt:lpstr>Drowsiness Detection</vt:lpstr>
      <vt:lpstr>Content Table</vt:lpstr>
      <vt:lpstr>Objective</vt:lpstr>
      <vt:lpstr>Introduction</vt:lpstr>
      <vt:lpstr>Architecture</vt:lpstr>
      <vt:lpstr>PowerPoint Presentation</vt:lpstr>
      <vt:lpstr>Use Cases Diagram</vt:lpstr>
      <vt:lpstr>Model / Deployment</vt:lpstr>
      <vt:lpstr>PowerPoint Presentation</vt:lpstr>
      <vt:lpstr>Outputs</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dc:title>
  <dc:creator>Varun Khachane</dc:creator>
  <cp:lastModifiedBy>Varun Khachane</cp:lastModifiedBy>
  <cp:revision>8</cp:revision>
  <dcterms:modified xsi:type="dcterms:W3CDTF">2023-05-10T05:30:03Z</dcterms:modified>
</cp:coreProperties>
</file>