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6"/>
          <p:cNvPicPr/>
          <p:nvPr/>
        </p:nvPicPr>
        <p:blipFill>
          <a:blip r:embed="rId14"/>
          <a:stretch/>
        </p:blipFill>
        <p:spPr>
          <a:xfrm>
            <a:off x="10449360" y="325800"/>
            <a:ext cx="1445760" cy="378720"/>
          </a:xfrm>
          <a:prstGeom prst="rect">
            <a:avLst/>
          </a:prstGeom>
          <a:ln>
            <a:noFill/>
          </a:ln>
        </p:spPr>
      </p:pic>
      <p:pic>
        <p:nvPicPr>
          <p:cNvPr id="5" name="Picture 7"/>
          <p:cNvPicPr/>
          <p:nvPr/>
        </p:nvPicPr>
        <p:blipFill>
          <a:blip r:embed="rId15"/>
          <a:stretch/>
        </p:blipFill>
        <p:spPr>
          <a:xfrm>
            <a:off x="0" y="177840"/>
            <a:ext cx="1267200" cy="813960"/>
          </a:xfrm>
          <a:prstGeom prst="rect">
            <a:avLst/>
          </a:prstGeom>
          <a:ln>
            <a:noFill/>
          </a:ln>
        </p:spPr>
      </p:pic>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Picture 6"/>
          <p:cNvPicPr/>
          <p:nvPr/>
        </p:nvPicPr>
        <p:blipFill>
          <a:blip r:embed="rId14"/>
          <a:stretch/>
        </p:blipFill>
        <p:spPr>
          <a:xfrm>
            <a:off x="10449360" y="325800"/>
            <a:ext cx="1445760" cy="378720"/>
          </a:xfrm>
          <a:prstGeom prst="rect">
            <a:avLst/>
          </a:prstGeom>
          <a:ln>
            <a:noFill/>
          </a:ln>
        </p:spPr>
      </p:pic>
      <p:pic>
        <p:nvPicPr>
          <p:cNvPr id="41" name="Picture 7"/>
          <p:cNvPicPr/>
          <p:nvPr/>
        </p:nvPicPr>
        <p:blipFill>
          <a:blip r:embed="rId15"/>
          <a:stretch/>
        </p:blipFill>
        <p:spPr>
          <a:xfrm>
            <a:off x="0" y="177840"/>
            <a:ext cx="1267200" cy="81396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1391400" y="344520"/>
            <a:ext cx="9142920" cy="319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IN" sz="2800" b="0" strike="noStrike" spc="-1" dirty="0">
                <a:solidFill>
                  <a:srgbClr val="000000"/>
                </a:solidFill>
                <a:latin typeface="Times New Roman"/>
                <a:ea typeface="DejaVu Sans"/>
              </a:rPr>
              <a:t>INVESTMENT CASE STUDY </a:t>
            </a:r>
            <a:br>
              <a:rPr dirty="0"/>
            </a:br>
            <a:br>
              <a:rPr dirty="0"/>
            </a:br>
            <a:r>
              <a:rPr lang="en-IN" sz="2800" b="0" strike="noStrike" spc="-1" dirty="0">
                <a:solidFill>
                  <a:srgbClr val="000000"/>
                </a:solidFill>
                <a:latin typeface="Times New Roman"/>
                <a:ea typeface="DejaVu Sans"/>
              </a:rPr>
              <a:t>SUBMISSION </a:t>
            </a:r>
            <a:endParaRPr lang="en-IN" sz="2800" b="0" strike="noStrike" spc="-1" dirty="0">
              <a:latin typeface="Arial"/>
            </a:endParaRPr>
          </a:p>
        </p:txBody>
      </p:sp>
      <p:sp>
        <p:nvSpPr>
          <p:cNvPr id="81" name="CustomShape 2"/>
          <p:cNvSpPr/>
          <p:nvPr/>
        </p:nvSpPr>
        <p:spPr>
          <a:xfrm>
            <a:off x="388440" y="4793760"/>
            <a:ext cx="6137640" cy="153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r>
              <a:rPr lang="en-IN" sz="1200" b="0" strike="noStrike" spc="-1" dirty="0">
                <a:solidFill>
                  <a:srgbClr val="000000"/>
                </a:solidFill>
                <a:latin typeface="Times New Roman"/>
                <a:ea typeface="DejaVu Sans"/>
              </a:rPr>
              <a:t> </a:t>
            </a:r>
            <a:r>
              <a:rPr lang="en-IN" sz="1800" b="0" strike="noStrike" spc="-1" dirty="0">
                <a:solidFill>
                  <a:srgbClr val="000000"/>
                </a:solidFill>
                <a:latin typeface="Times New Roman"/>
                <a:ea typeface="DejaVu Sans"/>
              </a:rPr>
              <a:t>Group Name: Technocrats</a:t>
            </a:r>
            <a:endParaRPr lang="en-IN" sz="1800" b="0" strike="noStrike" spc="-1" dirty="0">
              <a:latin typeface="Arial"/>
            </a:endParaRPr>
          </a:p>
          <a:p>
            <a:pPr marL="457200" indent="-456120">
              <a:lnSpc>
                <a:spcPct val="90000"/>
              </a:lnSpc>
              <a:spcBef>
                <a:spcPts val="1001"/>
              </a:spcBef>
              <a:buClr>
                <a:srgbClr val="000000"/>
              </a:buClr>
              <a:buFont typeface="Calibri Light"/>
              <a:buAutoNum type="arabicPeriod"/>
            </a:pPr>
            <a:r>
              <a:rPr lang="en-IN" sz="1800" b="0" strike="noStrike" spc="-1" dirty="0">
                <a:solidFill>
                  <a:srgbClr val="000000"/>
                </a:solidFill>
                <a:latin typeface="Times New Roman"/>
                <a:ea typeface="DejaVu Sans"/>
              </a:rPr>
              <a:t> Aditya Chopra</a:t>
            </a:r>
            <a:endParaRPr lang="en-IN" sz="1800" b="0" strike="noStrike" spc="-1" dirty="0">
              <a:latin typeface="Arial"/>
            </a:endParaRPr>
          </a:p>
          <a:p>
            <a:pPr marL="457200" indent="-456120">
              <a:lnSpc>
                <a:spcPct val="90000"/>
              </a:lnSpc>
              <a:spcBef>
                <a:spcPts val="1001"/>
              </a:spcBef>
              <a:buClr>
                <a:srgbClr val="000000"/>
              </a:buClr>
              <a:buFont typeface="Calibri Light"/>
              <a:buAutoNum type="arabicPeriod"/>
            </a:pPr>
            <a:r>
              <a:rPr lang="en-IN" sz="1800" b="0" strike="noStrike" spc="-1" dirty="0">
                <a:solidFill>
                  <a:srgbClr val="000000"/>
                </a:solidFill>
                <a:latin typeface="Times New Roman"/>
                <a:ea typeface="DejaVu Sans"/>
              </a:rPr>
              <a:t> Sahil Bansal</a:t>
            </a:r>
            <a:endParaRPr lang="en-IN" sz="1800" b="0" strike="noStrike" spc="-1" dirty="0">
              <a:latin typeface="Arial"/>
            </a:endParaRPr>
          </a:p>
          <a:p>
            <a:pPr marL="457200" indent="-456120">
              <a:lnSpc>
                <a:spcPct val="90000"/>
              </a:lnSpc>
              <a:spcBef>
                <a:spcPts val="1001"/>
              </a:spcBef>
              <a:buClr>
                <a:srgbClr val="000000"/>
              </a:buClr>
              <a:buFont typeface="Calibri Light"/>
              <a:buAutoNum type="arabicPeriod"/>
            </a:pPr>
            <a:r>
              <a:rPr lang="en-IN" sz="1800" b="0" strike="noStrike" spc="-1" dirty="0">
                <a:solidFill>
                  <a:srgbClr val="000000"/>
                </a:solidFill>
                <a:latin typeface="Times New Roman"/>
                <a:ea typeface="DejaVu Sans"/>
              </a:rPr>
              <a:t> K </a:t>
            </a:r>
            <a:r>
              <a:rPr lang="en-IN" sz="1800" b="0" strike="noStrike" spc="-1" dirty="0" err="1">
                <a:solidFill>
                  <a:srgbClr val="000000"/>
                </a:solidFill>
                <a:latin typeface="Times New Roman"/>
                <a:ea typeface="DejaVu Sans"/>
              </a:rPr>
              <a:t>Bhagyashree</a:t>
            </a:r>
            <a:r>
              <a:rPr lang="en-IN" sz="1800" b="0" strike="noStrike" spc="-1" dirty="0">
                <a:solidFill>
                  <a:srgbClr val="000000"/>
                </a:solidFill>
                <a:latin typeface="Times New Roman"/>
                <a:ea typeface="DejaVu Sans"/>
              </a:rPr>
              <a:t> </a:t>
            </a:r>
            <a:endParaRPr lang="en-IN" sz="1800" b="0" strike="noStrike" spc="-1" dirty="0">
              <a:latin typeface="Arial"/>
            </a:endParaRPr>
          </a:p>
          <a:p>
            <a:pPr>
              <a:lnSpc>
                <a:spcPct val="90000"/>
              </a:lnSpc>
              <a:spcBef>
                <a:spcPts val="1001"/>
              </a:spcBef>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05000" y="1855080"/>
            <a:ext cx="11167560" cy="434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IN" sz="2400" b="0" strike="noStrike" spc="-1" dirty="0">
                <a:solidFill>
                  <a:srgbClr val="000000"/>
                </a:solidFill>
                <a:latin typeface="Times New Roman"/>
                <a:ea typeface="DejaVu Sans"/>
              </a:rPr>
              <a:t>The visualization is done with the Tableau tool by using data frames that we obtained after </a:t>
            </a:r>
            <a:r>
              <a:rPr lang="en-IN" sz="2400" b="0" strike="noStrike" spc="-1" dirty="0" err="1">
                <a:solidFill>
                  <a:srgbClr val="000000"/>
                </a:solidFill>
                <a:latin typeface="Times New Roman"/>
                <a:ea typeface="DejaVu Sans"/>
              </a:rPr>
              <a:t>analyzing</a:t>
            </a:r>
            <a:r>
              <a:rPr lang="en-IN" sz="2400" b="0" strike="noStrike" spc="-1" dirty="0">
                <a:solidFill>
                  <a:srgbClr val="000000"/>
                </a:solidFill>
                <a:latin typeface="Times New Roman"/>
                <a:ea typeface="DejaVu Sans"/>
              </a:rPr>
              <a:t> the data in </a:t>
            </a:r>
            <a:r>
              <a:rPr lang="en-IN" sz="2400" spc="-1" dirty="0" err="1">
                <a:solidFill>
                  <a:srgbClr val="000000"/>
                </a:solidFill>
                <a:latin typeface="Times New Roman"/>
                <a:ea typeface="DejaVu Sans"/>
              </a:rPr>
              <a:t>J</a:t>
            </a:r>
            <a:r>
              <a:rPr lang="en-IN" sz="2400" b="0" strike="noStrike" spc="-1" dirty="0" err="1">
                <a:solidFill>
                  <a:srgbClr val="000000"/>
                </a:solidFill>
                <a:latin typeface="Times New Roman"/>
                <a:ea typeface="DejaVu Sans"/>
              </a:rPr>
              <a:t>upyter</a:t>
            </a:r>
            <a:r>
              <a:rPr lang="en-IN" sz="2400" b="0" strike="noStrike" spc="-1" dirty="0">
                <a:solidFill>
                  <a:srgbClr val="000000"/>
                </a:solidFill>
                <a:latin typeface="Times New Roman"/>
                <a:ea typeface="DejaVu Sans"/>
              </a:rPr>
              <a:t> notebook. The results shown in plots make clear that funding type </a:t>
            </a:r>
            <a:r>
              <a:rPr lang="en-IN" sz="2400" b="1" spc="-1" dirty="0">
                <a:solidFill>
                  <a:srgbClr val="000000"/>
                </a:solidFill>
                <a:latin typeface="Times New Roman"/>
                <a:ea typeface="DejaVu Sans"/>
              </a:rPr>
              <a:t>V</a:t>
            </a:r>
            <a:r>
              <a:rPr lang="en-IN" sz="2400" b="1" strike="noStrike" spc="-1" dirty="0">
                <a:solidFill>
                  <a:srgbClr val="000000"/>
                </a:solidFill>
                <a:latin typeface="Times New Roman"/>
                <a:ea typeface="DejaVu Sans"/>
              </a:rPr>
              <a:t>enture</a:t>
            </a:r>
            <a:r>
              <a:rPr lang="en-IN" sz="2400" b="0" strike="noStrike" spc="-1" dirty="0">
                <a:solidFill>
                  <a:srgbClr val="000000"/>
                </a:solidFill>
                <a:latin typeface="Times New Roman"/>
                <a:ea typeface="DejaVu Sans"/>
              </a:rPr>
              <a:t> is best suited for Spark funds. </a:t>
            </a:r>
          </a:p>
          <a:p>
            <a:pPr marL="228600" indent="-227520">
              <a:lnSpc>
                <a:spcPct val="90000"/>
              </a:lnSpc>
              <a:spcBef>
                <a:spcPts val="1001"/>
              </a:spcBef>
              <a:buClr>
                <a:srgbClr val="000000"/>
              </a:buClr>
              <a:buFont typeface="Arial"/>
              <a:buChar char="•"/>
            </a:pPr>
            <a:r>
              <a:rPr lang="en-IN" sz="2400" b="0" strike="noStrike" spc="-1" dirty="0">
                <a:solidFill>
                  <a:srgbClr val="000000"/>
                </a:solidFill>
                <a:latin typeface="Times New Roman"/>
                <a:ea typeface="DejaVu Sans"/>
              </a:rPr>
              <a:t>It shows the top 3 countries in which investment was maximum in Venture type. Thus, provides a list of top 3 countries to assist the Spark funds for the countries in which they should invest.</a:t>
            </a:r>
          </a:p>
          <a:p>
            <a:pPr marL="228600" indent="-227520">
              <a:lnSpc>
                <a:spcPct val="90000"/>
              </a:lnSpc>
              <a:spcBef>
                <a:spcPts val="1001"/>
              </a:spcBef>
              <a:buClr>
                <a:srgbClr val="000000"/>
              </a:buClr>
              <a:buFont typeface="Arial"/>
              <a:buChar char="•"/>
            </a:pPr>
            <a:r>
              <a:rPr lang="en-IN" sz="2400" b="0" strike="noStrike" spc="-1" dirty="0">
                <a:solidFill>
                  <a:srgbClr val="000000"/>
                </a:solidFill>
                <a:latin typeface="Times New Roman"/>
                <a:ea typeface="DejaVu Sans"/>
              </a:rPr>
              <a:t>Also analysis provides us with the top 3 sectors to invest in each of the top 3 countries.</a:t>
            </a:r>
          </a:p>
          <a:p>
            <a:pPr marL="228600" indent="-227520">
              <a:lnSpc>
                <a:spcPct val="90000"/>
              </a:lnSpc>
              <a:spcBef>
                <a:spcPts val="1001"/>
              </a:spcBef>
              <a:buClr>
                <a:srgbClr val="000000"/>
              </a:buClr>
              <a:buFont typeface="Arial"/>
              <a:buChar char="•"/>
            </a:pPr>
            <a:r>
              <a:rPr lang="en-IN" sz="2400" spc="-1" dirty="0">
                <a:solidFill>
                  <a:srgbClr val="000000"/>
                </a:solidFill>
                <a:latin typeface="Times New Roman"/>
                <a:ea typeface="DejaVu Sans"/>
              </a:rPr>
              <a:t>The analysis also provides us with the Companies to invest in respective sector in respective country.</a:t>
            </a:r>
          </a:p>
          <a:p>
            <a:pPr marL="228600" indent="-227520">
              <a:lnSpc>
                <a:spcPct val="90000"/>
              </a:lnSpc>
              <a:spcBef>
                <a:spcPts val="1001"/>
              </a:spcBef>
              <a:buClr>
                <a:srgbClr val="000000"/>
              </a:buClr>
              <a:buFont typeface="Arial"/>
              <a:buChar char="•"/>
            </a:pPr>
            <a:r>
              <a:rPr lang="en-IN" sz="2400" b="0" strike="noStrike" spc="-1" dirty="0">
                <a:solidFill>
                  <a:srgbClr val="000000"/>
                </a:solidFill>
                <a:latin typeface="Times New Roman"/>
                <a:ea typeface="DejaVu Sans"/>
              </a:rPr>
              <a:t>Thus, with the he</a:t>
            </a:r>
            <a:r>
              <a:rPr lang="en-IN" sz="2400" spc="-1" dirty="0">
                <a:solidFill>
                  <a:srgbClr val="000000"/>
                </a:solidFill>
                <a:latin typeface="Times New Roman"/>
                <a:ea typeface="DejaVu Sans"/>
              </a:rPr>
              <a:t>lp of analysis we achieved detailed results to help the Spark funds to invest in and get higher returns based upon their supposition.</a:t>
            </a:r>
            <a:endParaRPr lang="en-IN" sz="2400" b="0" strike="noStrike" spc="-1" dirty="0">
              <a:latin typeface="Arial"/>
            </a:endParaRPr>
          </a:p>
        </p:txBody>
      </p:sp>
      <p:sp>
        <p:nvSpPr>
          <p:cNvPr id="110" name="CustomShape 2"/>
          <p:cNvSpPr/>
          <p:nvPr/>
        </p:nvSpPr>
        <p:spPr>
          <a:xfrm>
            <a:off x="1136520" y="640080"/>
            <a:ext cx="931284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b="1" strike="noStrike" spc="-1">
                <a:solidFill>
                  <a:srgbClr val="000000"/>
                </a:solidFill>
                <a:latin typeface="Times New Roman"/>
                <a:ea typeface="DejaVu Sans"/>
              </a:rPr>
              <a:t> </a:t>
            </a:r>
            <a:r>
              <a:rPr lang="en-IN" sz="2800" b="0" strike="noStrike" spc="-1">
                <a:solidFill>
                  <a:srgbClr val="000000"/>
                </a:solidFill>
                <a:latin typeface="Times New Roman"/>
                <a:ea typeface="DejaVu Sans"/>
              </a:rPr>
              <a:t>Conclusions</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05000" y="1855080"/>
            <a:ext cx="11167560" cy="434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IN" b="1" strike="noStrike" spc="-1" dirty="0">
                <a:solidFill>
                  <a:srgbClr val="000000"/>
                </a:solidFill>
                <a:latin typeface="Times New Roman" panose="02020603050405020304" pitchFamily="18" charset="0"/>
                <a:ea typeface="DejaVu Sans"/>
                <a:cs typeface="Times New Roman" panose="02020603050405020304" pitchFamily="18" charset="0"/>
              </a:rPr>
              <a:t>Spark Funds an asset management company wants to make investments in a few companies based on global trends. </a:t>
            </a:r>
            <a:endParaRPr lang="en-IN" b="0" strike="noStrike" spc="-1" dirty="0">
              <a:latin typeface="Times New Roman" panose="02020603050405020304" pitchFamily="18" charset="0"/>
              <a:cs typeface="Times New Roman" panose="02020603050405020304" pitchFamily="18" charset="0"/>
            </a:endParaRPr>
          </a:p>
          <a:p>
            <a:pPr marL="228600" indent="-227520">
              <a:lnSpc>
                <a:spcPct val="90000"/>
              </a:lnSpc>
              <a:spcBef>
                <a:spcPts val="1001"/>
              </a:spcBef>
              <a:buClr>
                <a:srgbClr val="000000"/>
              </a:buClr>
              <a:buFont typeface="Arial"/>
              <a:buChar char="•"/>
            </a:pPr>
            <a:r>
              <a:rPr lang="en-IN" b="1" strike="noStrike" spc="-1" dirty="0">
                <a:solidFill>
                  <a:srgbClr val="000000"/>
                </a:solidFill>
                <a:latin typeface="Times New Roman" panose="02020603050405020304" pitchFamily="18" charset="0"/>
                <a:ea typeface="DejaVu Sans"/>
                <a:cs typeface="Times New Roman" panose="02020603050405020304" pitchFamily="18" charset="0"/>
              </a:rPr>
              <a:t>What is the strategy? </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Spark Funds wants to invest where most </a:t>
            </a:r>
            <a:r>
              <a:rPr lang="en-IN" b="1" strike="noStrike" spc="-1" dirty="0">
                <a:solidFill>
                  <a:srgbClr val="000000"/>
                </a:solidFill>
                <a:latin typeface="Times New Roman" panose="02020603050405020304" pitchFamily="18" charset="0"/>
                <a:ea typeface="DejaVu Sans"/>
                <a:cs typeface="Times New Roman" panose="02020603050405020304" pitchFamily="18" charset="0"/>
              </a:rPr>
              <a:t>other investors are investing</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This pattern is often observed among early stage </a:t>
            </a:r>
            <a:r>
              <a:rPr lang="en-IN" b="0" strike="noStrike" spc="-1" dirty="0" err="1">
                <a:solidFill>
                  <a:srgbClr val="000000"/>
                </a:solidFill>
                <a:latin typeface="Times New Roman" panose="02020603050405020304" pitchFamily="18" charset="0"/>
                <a:ea typeface="DejaVu Sans"/>
                <a:cs typeface="Times New Roman" panose="02020603050405020304" pitchFamily="18" charset="0"/>
              </a:rPr>
              <a:t>startup</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investors.</a:t>
            </a:r>
            <a:endParaRPr lang="en-IN" b="0" strike="noStrike" spc="-1" dirty="0">
              <a:latin typeface="Times New Roman" panose="02020603050405020304" pitchFamily="18" charset="0"/>
              <a:cs typeface="Times New Roman" panose="02020603050405020304" pitchFamily="18" charset="0"/>
            </a:endParaRPr>
          </a:p>
          <a:p>
            <a:pPr marL="228600" indent="-227520">
              <a:lnSpc>
                <a:spcPct val="90000"/>
              </a:lnSpc>
              <a:spcBef>
                <a:spcPts val="1001"/>
              </a:spcBef>
              <a:buClr>
                <a:srgbClr val="000000"/>
              </a:buClr>
              <a:buFont typeface="Arial"/>
              <a:buChar char="•"/>
            </a:pPr>
            <a:r>
              <a:rPr lang="en-IN" b="1" strike="noStrike" spc="-1" dirty="0">
                <a:solidFill>
                  <a:srgbClr val="000000"/>
                </a:solidFill>
                <a:latin typeface="Times New Roman" panose="02020603050405020304" pitchFamily="18" charset="0"/>
                <a:ea typeface="DejaVu Sans"/>
                <a:cs typeface="Times New Roman" panose="02020603050405020304" pitchFamily="18" charset="0"/>
              </a:rPr>
              <a:t>Business objective:</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The objective was to identify the best sectors, countries and suitable investment type for making investments. The overall strategy is to invest where others are investing, implying that the 'best' sectors and countries are the ones where most investors are investing.</a:t>
            </a:r>
            <a:endParaRPr lang="en-IN" b="0" strike="noStrike" spc="-1" dirty="0">
              <a:latin typeface="Times New Roman" panose="02020603050405020304" pitchFamily="18" charset="0"/>
              <a:cs typeface="Times New Roman" panose="02020603050405020304" pitchFamily="18" charset="0"/>
            </a:endParaRPr>
          </a:p>
          <a:p>
            <a:pPr marL="228600" indent="-227520">
              <a:lnSpc>
                <a:spcPct val="90000"/>
              </a:lnSpc>
              <a:spcBef>
                <a:spcPts val="1001"/>
              </a:spcBef>
              <a:buClr>
                <a:srgbClr val="000000"/>
              </a:buClr>
              <a:buFont typeface="Arial"/>
              <a:buChar char="•"/>
            </a:pPr>
            <a:r>
              <a:rPr lang="en-IN" b="1" strike="noStrike" spc="-1" dirty="0">
                <a:solidFill>
                  <a:srgbClr val="000000"/>
                </a:solidFill>
                <a:latin typeface="Times New Roman" panose="02020603050405020304" pitchFamily="18" charset="0"/>
                <a:ea typeface="DejaVu Sans"/>
                <a:cs typeface="Times New Roman" panose="02020603050405020304" pitchFamily="18" charset="0"/>
              </a:rPr>
              <a:t>Goals of data analysis</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a:t>
            </a:r>
          </a:p>
          <a:p>
            <a:pPr marL="685800" lvl="1" indent="-227520">
              <a:lnSpc>
                <a:spcPct val="90000"/>
              </a:lnSpc>
              <a:spcBef>
                <a:spcPts val="1001"/>
              </a:spcBef>
              <a:buClr>
                <a:srgbClr val="000000"/>
              </a:buClr>
              <a:buFont typeface="Arial"/>
              <a:buChar char="•"/>
            </a:pPr>
            <a:r>
              <a:rPr lang="en-IN" b="1" strike="noStrike" spc="-1" dirty="0">
                <a:solidFill>
                  <a:srgbClr val="000000"/>
                </a:solidFill>
                <a:latin typeface="Times New Roman" panose="02020603050405020304" pitchFamily="18" charset="0"/>
                <a:ea typeface="DejaVu Sans"/>
                <a:cs typeface="Times New Roman" panose="02020603050405020304" pitchFamily="18" charset="0"/>
              </a:rPr>
              <a:t>Investment type analysis</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For this particular analysis we compared the typical investment amounts in the venture, seed, angel, private equity etc. and choose the type that is best suited.</a:t>
            </a:r>
            <a:endParaRPr lang="en-IN" spc="-1" dirty="0">
              <a:latin typeface="Times New Roman" panose="02020603050405020304" pitchFamily="18" charset="0"/>
              <a:cs typeface="Times New Roman" panose="02020603050405020304" pitchFamily="18" charset="0"/>
            </a:endParaRPr>
          </a:p>
          <a:p>
            <a:pPr marL="685800" lvl="1" indent="-227520">
              <a:lnSpc>
                <a:spcPct val="90000"/>
              </a:lnSpc>
              <a:spcBef>
                <a:spcPts val="1001"/>
              </a:spcBef>
              <a:buClr>
                <a:srgbClr val="000000"/>
              </a:buClr>
              <a:buFont typeface="Arial"/>
              <a:buChar char="•"/>
            </a:pPr>
            <a:r>
              <a:rPr lang="en-IN" b="1" strike="noStrike" spc="-1" dirty="0">
                <a:solidFill>
                  <a:srgbClr val="000000"/>
                </a:solidFill>
                <a:latin typeface="Times New Roman" panose="02020603050405020304" pitchFamily="18" charset="0"/>
                <a:ea typeface="DejaVu Sans"/>
                <a:cs typeface="Times New Roman" panose="02020603050405020304" pitchFamily="18" charset="0"/>
              </a:rPr>
              <a:t>Country analysis</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We identified the countries which have been the most heavily invested in the past.</a:t>
            </a:r>
            <a:endParaRPr lang="en-IN" spc="-1" dirty="0">
              <a:latin typeface="Times New Roman" panose="02020603050405020304" pitchFamily="18" charset="0"/>
              <a:cs typeface="Times New Roman" panose="02020603050405020304" pitchFamily="18" charset="0"/>
            </a:endParaRPr>
          </a:p>
          <a:p>
            <a:pPr marL="685800" lvl="1" indent="-227520">
              <a:lnSpc>
                <a:spcPct val="90000"/>
              </a:lnSpc>
              <a:spcBef>
                <a:spcPts val="1001"/>
              </a:spcBef>
              <a:buClr>
                <a:srgbClr val="000000"/>
              </a:buClr>
              <a:buFont typeface="Arial"/>
              <a:buChar char="•"/>
            </a:pPr>
            <a:r>
              <a:rPr lang="en-IN" b="1" strike="noStrike" spc="-1" dirty="0">
                <a:solidFill>
                  <a:srgbClr val="000000"/>
                </a:solidFill>
                <a:latin typeface="Times New Roman" panose="02020603050405020304" pitchFamily="18" charset="0"/>
                <a:ea typeface="DejaVu Sans"/>
                <a:cs typeface="Times New Roman" panose="02020603050405020304" pitchFamily="18" charset="0"/>
              </a:rPr>
              <a:t>Sector analysis</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Mapped the distribution of investments across the eight main sectors as it was the required condition.</a:t>
            </a:r>
          </a:p>
          <a:p>
            <a:pPr marL="685800" lvl="1" indent="-227520">
              <a:lnSpc>
                <a:spcPct val="90000"/>
              </a:lnSpc>
              <a:spcBef>
                <a:spcPts val="1001"/>
              </a:spcBef>
              <a:buClr>
                <a:srgbClr val="000000"/>
              </a:buClr>
              <a:buFont typeface="Arial"/>
              <a:buChar char="•"/>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Hence we achieved the results as expected.</a:t>
            </a:r>
            <a:endParaRPr lang="en-IN" b="0" strike="noStrike" spc="-1" dirty="0">
              <a:latin typeface="Times New Roman" panose="02020603050405020304" pitchFamily="18" charset="0"/>
              <a:cs typeface="Times New Roman" panose="02020603050405020304" pitchFamily="18" charset="0"/>
            </a:endParaRPr>
          </a:p>
          <a:p>
            <a:pPr>
              <a:lnSpc>
                <a:spcPct val="90000"/>
              </a:lnSpc>
              <a:spcBef>
                <a:spcPts val="1001"/>
              </a:spcBef>
            </a:pPr>
            <a:endParaRPr lang="en-IN" b="0" strike="noStrike" spc="-1" dirty="0">
              <a:latin typeface="Times New Roman" panose="02020603050405020304" pitchFamily="18" charset="0"/>
              <a:cs typeface="Times New Roman" panose="02020603050405020304" pitchFamily="18" charset="0"/>
            </a:endParaRPr>
          </a:p>
          <a:p>
            <a:pPr>
              <a:lnSpc>
                <a:spcPct val="90000"/>
              </a:lnSpc>
              <a:spcBef>
                <a:spcPts val="1001"/>
              </a:spcBef>
            </a:pPr>
            <a:endParaRPr lang="en-IN" b="0" strike="noStrike" spc="-1" dirty="0">
              <a:latin typeface="Times New Roman" panose="02020603050405020304" pitchFamily="18" charset="0"/>
              <a:cs typeface="Times New Roman" panose="02020603050405020304" pitchFamily="18" charset="0"/>
            </a:endParaRPr>
          </a:p>
        </p:txBody>
      </p:sp>
      <p:sp>
        <p:nvSpPr>
          <p:cNvPr id="83" name="CustomShape 2"/>
          <p:cNvSpPr/>
          <p:nvPr/>
        </p:nvSpPr>
        <p:spPr>
          <a:xfrm>
            <a:off x="1136520" y="640080"/>
            <a:ext cx="931284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2800" b="0" strike="noStrike" spc="-1">
                <a:solidFill>
                  <a:srgbClr val="000000"/>
                </a:solidFill>
                <a:latin typeface="Times New Roman"/>
                <a:ea typeface="DejaVu Sans"/>
              </a:rPr>
              <a:t>About The Investment Case Study</a:t>
            </a:r>
            <a:endParaRPr lang="en-IN" sz="2800" b="0" strike="noStrike" spc="-1">
              <a:latin typeface="Arial"/>
            </a:endParaRPr>
          </a:p>
        </p:txBody>
      </p:sp>
      <p:sp>
        <p:nvSpPr>
          <p:cNvPr id="84" name="CustomShape 3"/>
          <p:cNvSpPr/>
          <p:nvPr/>
        </p:nvSpPr>
        <p:spPr>
          <a:xfrm>
            <a:off x="312480" y="5457960"/>
            <a:ext cx="180000" cy="3430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136520" y="640080"/>
            <a:ext cx="931284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b="1" strike="noStrike" spc="-1" dirty="0">
                <a:solidFill>
                  <a:srgbClr val="000000"/>
                </a:solidFill>
                <a:latin typeface="Times New Roman"/>
                <a:ea typeface="DejaVu Sans"/>
              </a:rPr>
              <a:t> </a:t>
            </a:r>
            <a:r>
              <a:rPr lang="en-IN" sz="2800" b="0" strike="noStrike" spc="-1" dirty="0">
                <a:solidFill>
                  <a:srgbClr val="000000"/>
                </a:solidFill>
                <a:latin typeface="Times New Roman"/>
                <a:ea typeface="DejaVu Sans"/>
              </a:rPr>
              <a:t>Analysis-Part1</a:t>
            </a:r>
            <a:endParaRPr lang="en-IN" sz="2800" b="0" strike="noStrike" spc="-1" dirty="0">
              <a:latin typeface="Arial"/>
            </a:endParaRPr>
          </a:p>
        </p:txBody>
      </p:sp>
      <p:sp>
        <p:nvSpPr>
          <p:cNvPr id="86" name="CustomShape 2"/>
          <p:cNvSpPr/>
          <p:nvPr/>
        </p:nvSpPr>
        <p:spPr>
          <a:xfrm>
            <a:off x="392040" y="1429920"/>
            <a:ext cx="11167560" cy="508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90000"/>
              </a:lnSpc>
              <a:spcBef>
                <a:spcPts val="1001"/>
              </a:spcBef>
              <a:buClr>
                <a:srgbClr val="000000"/>
              </a:buClr>
              <a:buFont typeface="Calibri Light"/>
              <a:buAutoNum type="arabicPeriod"/>
            </a:pPr>
            <a:r>
              <a:rPr lang="en-IN" b="0" strike="noStrike" spc="-1" dirty="0">
                <a:solidFill>
                  <a:srgbClr val="000000"/>
                </a:solidFill>
                <a:latin typeface="Times New Roman"/>
                <a:ea typeface="DejaVu Sans"/>
              </a:rPr>
              <a:t>The part 1 of our analysis including in depth study of our data sets as different data sets were in the form of text file or .csv format  and hence also required some special encoding for decrypting them in Jupiter notebook for analysis.</a:t>
            </a:r>
            <a:endParaRPr lang="en-IN" b="0" strike="noStrike" spc="-1" dirty="0">
              <a:latin typeface="Arial"/>
            </a:endParaRPr>
          </a:p>
          <a:p>
            <a:pPr marL="343080" indent="-342000">
              <a:lnSpc>
                <a:spcPct val="90000"/>
              </a:lnSpc>
              <a:spcBef>
                <a:spcPts val="1001"/>
              </a:spcBef>
              <a:buClr>
                <a:srgbClr val="000000"/>
              </a:buClr>
              <a:buFont typeface="Calibri Light"/>
              <a:buAutoNum type="arabicPeriod"/>
            </a:pPr>
            <a:r>
              <a:rPr lang="en-IN" b="0" strike="noStrike" spc="-1" dirty="0">
                <a:solidFill>
                  <a:srgbClr val="000000"/>
                </a:solidFill>
                <a:latin typeface="Times New Roman"/>
                <a:ea typeface="DejaVu Sans"/>
              </a:rPr>
              <a:t>After decrypting them successfully various tasks were performed for finding out  number of things which are stated as follows:-</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Finding the number of unique companies  present in rounds2 and company  file.</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Finding which column can be used as the  unique key for each company  in the companies data frame.</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Are there any companies in the rounds2 file which are not  present in companies ? </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Merging both company and rounds2 </a:t>
            </a:r>
            <a:r>
              <a:rPr lang="en-IN" b="0" strike="noStrike" spc="-1" dirty="0" err="1">
                <a:solidFill>
                  <a:srgbClr val="000000"/>
                </a:solidFill>
                <a:latin typeface="Times New Roman"/>
                <a:ea typeface="DejaVu Sans"/>
              </a:rPr>
              <a:t>dataframe</a:t>
            </a:r>
            <a:r>
              <a:rPr lang="en-IN" b="0" strike="noStrike" spc="-1" dirty="0">
                <a:solidFill>
                  <a:srgbClr val="000000"/>
                </a:solidFill>
                <a:latin typeface="Times New Roman"/>
                <a:ea typeface="DejaVu Sans"/>
              </a:rPr>
              <a:t> and finding the number of rows in this </a:t>
            </a:r>
            <a:r>
              <a:rPr lang="en-IN" b="0" strike="noStrike" spc="-1" dirty="0" err="1">
                <a:solidFill>
                  <a:srgbClr val="000000"/>
                </a:solidFill>
                <a:latin typeface="Times New Roman"/>
                <a:ea typeface="DejaVu Sans"/>
              </a:rPr>
              <a:t>dataframe</a:t>
            </a:r>
            <a:r>
              <a:rPr lang="en-IN" b="0" strike="noStrike" spc="-1" dirty="0">
                <a:solidFill>
                  <a:srgbClr val="000000"/>
                </a:solidFill>
                <a:latin typeface="Times New Roman"/>
                <a:ea typeface="DejaVu Sans"/>
              </a:rPr>
              <a:t>.</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Average funding amount </a:t>
            </a:r>
            <a:r>
              <a:rPr lang="en-IN" spc="-1" dirty="0">
                <a:solidFill>
                  <a:srgbClr val="000000"/>
                </a:solidFill>
                <a:latin typeface="Times New Roman"/>
                <a:ea typeface="DejaVu Sans"/>
              </a:rPr>
              <a:t>invested in</a:t>
            </a:r>
            <a:r>
              <a:rPr lang="en-IN" b="0" strike="noStrike" spc="-1" dirty="0">
                <a:solidFill>
                  <a:srgbClr val="000000"/>
                </a:solidFill>
                <a:latin typeface="Times New Roman"/>
                <a:ea typeface="DejaVu Sans"/>
              </a:rPr>
              <a:t> venture type, angel type, seed type &amp; private equity type</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Considering that Spark Funds wants to invest between 5 to 15 million USD per  investment round, which investment type is the most suitable for them?</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Top, second and third English speaking country in terms of:</a:t>
            </a:r>
            <a:endParaRPr lang="en-IN" spc="-1" dirty="0">
              <a:latin typeface="Arial"/>
            </a:endParaRPr>
          </a:p>
          <a:p>
            <a:pPr marL="1143000" lvl="2"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Total number of Investments (count)</a:t>
            </a:r>
            <a:endParaRPr lang="en-IN" spc="-1" dirty="0">
              <a:latin typeface="Arial"/>
            </a:endParaRPr>
          </a:p>
          <a:p>
            <a:pPr marL="1143000" lvl="2"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Total amount of investment (USD)</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Top , second &amp; third  sector name’s respectively(no. of investment-wise)</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Number of investments in top , second &amp; third sector .</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Which company received the highest investment in top &amp; second sector respectively?</a:t>
            </a:r>
            <a:endParaRPr lang="en-IN"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21840" y="1365120"/>
            <a:ext cx="11589840" cy="52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Our problem solving methodology included step by step prosecution of data , as follows:-</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Understanding all the necessary conditions mentioned for the analysis</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Analysing the data sheets provided</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Performing various tasks required on data set in </a:t>
            </a:r>
            <a:r>
              <a:rPr lang="en-IN" b="0" strike="noStrike" spc="-1" dirty="0" err="1">
                <a:solidFill>
                  <a:srgbClr val="000000"/>
                </a:solidFill>
                <a:latin typeface="Times New Roman" panose="02020603050405020304" pitchFamily="18" charset="0"/>
                <a:ea typeface="DejaVu Sans"/>
                <a:cs typeface="Times New Roman" panose="02020603050405020304" pitchFamily="18" charset="0"/>
              </a:rPr>
              <a:t>Jupyter</a:t>
            </a: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notebook.</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Evaluating the required results using data analysis in python and filling the investment datasheet provided.</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IN" b="0" strike="noStrike" spc="-1" dirty="0">
              <a:latin typeface="Times New Roman" panose="02020603050405020304" pitchFamily="18" charset="0"/>
              <a:cs typeface="Times New Roman" panose="02020603050405020304" pitchFamily="18" charset="0"/>
            </a:endParaRPr>
          </a:p>
          <a:p>
            <a:pPr algn="ctr">
              <a:lnSpc>
                <a:spcPct val="90000"/>
              </a:lnSpc>
              <a:spcBef>
                <a:spcPts val="1001"/>
              </a:spcBef>
            </a:pPr>
            <a:r>
              <a:rPr lang="en-IN" b="0" strike="noStrike" spc="-1" dirty="0">
                <a:solidFill>
                  <a:srgbClr val="000000"/>
                </a:solidFill>
                <a:latin typeface="Times New Roman" panose="02020603050405020304" pitchFamily="18" charset="0"/>
                <a:ea typeface="DejaVu Sans"/>
                <a:cs typeface="Times New Roman" panose="02020603050405020304" pitchFamily="18" charset="0"/>
              </a:rPr>
              <a:t>Finally, representing our results using Tableau - visualization tool.</a:t>
            </a:r>
            <a:endParaRPr lang="en-IN" b="0" strike="noStrike" spc="-1" dirty="0">
              <a:latin typeface="Times New Roman" panose="02020603050405020304" pitchFamily="18" charset="0"/>
              <a:cs typeface="Times New Roman" panose="02020603050405020304" pitchFamily="18" charset="0"/>
            </a:endParaRPr>
          </a:p>
        </p:txBody>
      </p:sp>
      <p:sp>
        <p:nvSpPr>
          <p:cNvPr id="88" name="CustomShape 2"/>
          <p:cNvSpPr/>
          <p:nvPr/>
        </p:nvSpPr>
        <p:spPr>
          <a:xfrm>
            <a:off x="1136520" y="640080"/>
            <a:ext cx="931284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b="1" strike="noStrike" spc="-1">
                <a:solidFill>
                  <a:srgbClr val="000000"/>
                </a:solidFill>
                <a:latin typeface="Times New Roman"/>
                <a:ea typeface="DejaVu Sans"/>
              </a:rPr>
              <a:t> </a:t>
            </a:r>
            <a:r>
              <a:rPr lang="en-IN" sz="2800" b="0" strike="noStrike" spc="-1">
                <a:solidFill>
                  <a:srgbClr val="000000"/>
                </a:solidFill>
                <a:latin typeface="Times New Roman"/>
                <a:ea typeface="DejaVu Sans"/>
              </a:rPr>
              <a:t>Problem solving methodology</a:t>
            </a:r>
            <a:endParaRPr lang="en-IN" sz="2800" b="0" strike="noStrike" spc="-1">
              <a:latin typeface="Arial"/>
            </a:endParaRPr>
          </a:p>
        </p:txBody>
      </p:sp>
      <p:sp>
        <p:nvSpPr>
          <p:cNvPr id="89" name="CustomShape 3"/>
          <p:cNvSpPr/>
          <p:nvPr/>
        </p:nvSpPr>
        <p:spPr>
          <a:xfrm>
            <a:off x="5916180" y="2095040"/>
            <a:ext cx="359640" cy="7588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90" name="CustomShape 4"/>
          <p:cNvSpPr/>
          <p:nvPr/>
        </p:nvSpPr>
        <p:spPr>
          <a:xfrm>
            <a:off x="5916180" y="3266216"/>
            <a:ext cx="359640" cy="7074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91" name="CustomShape 5"/>
          <p:cNvSpPr/>
          <p:nvPr/>
        </p:nvSpPr>
        <p:spPr>
          <a:xfrm>
            <a:off x="5916180" y="4385912"/>
            <a:ext cx="359640" cy="70740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92" name="CustomShape 6"/>
          <p:cNvSpPr/>
          <p:nvPr/>
        </p:nvSpPr>
        <p:spPr>
          <a:xfrm>
            <a:off x="5916180" y="5505608"/>
            <a:ext cx="359640" cy="60408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136520" y="640080"/>
            <a:ext cx="931284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b="1" strike="noStrike" spc="-1">
                <a:solidFill>
                  <a:srgbClr val="000000"/>
                </a:solidFill>
                <a:latin typeface="Times New Roman"/>
                <a:ea typeface="DejaVu Sans"/>
              </a:rPr>
              <a:t> </a:t>
            </a:r>
            <a:r>
              <a:rPr lang="en-IN" sz="2800" b="0" strike="noStrike" spc="-1">
                <a:solidFill>
                  <a:srgbClr val="000000"/>
                </a:solidFill>
                <a:latin typeface="Times New Roman"/>
                <a:ea typeface="DejaVu Sans"/>
              </a:rPr>
              <a:t>Analysis-Part1 (depth analysis)</a:t>
            </a:r>
            <a:endParaRPr lang="en-IN" sz="2800" b="0" strike="noStrike" spc="-1">
              <a:latin typeface="Arial"/>
            </a:endParaRPr>
          </a:p>
        </p:txBody>
      </p:sp>
      <p:sp>
        <p:nvSpPr>
          <p:cNvPr id="94" name="CustomShape 2"/>
          <p:cNvSpPr/>
          <p:nvPr/>
        </p:nvSpPr>
        <p:spPr>
          <a:xfrm>
            <a:off x="405000" y="1855080"/>
            <a:ext cx="11167560" cy="434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IN" sz="1600" b="0" strike="noStrike" spc="-1" dirty="0">
                <a:solidFill>
                  <a:srgbClr val="000000"/>
                </a:solidFill>
                <a:latin typeface="Times New Roman"/>
                <a:ea typeface="DejaVu Sans"/>
              </a:rPr>
              <a:t>During the python analysis , we had to keep some  points in mind , which are as follows:-</a:t>
            </a:r>
            <a:endParaRPr lang="en-IN" sz="1600" b="0" strike="noStrike" spc="-1" dirty="0">
              <a:latin typeface="Arial"/>
            </a:endParaRPr>
          </a:p>
          <a:p>
            <a:pPr marL="343080" indent="-342000">
              <a:lnSpc>
                <a:spcPct val="90000"/>
              </a:lnSpc>
              <a:spcBef>
                <a:spcPts val="1001"/>
              </a:spcBef>
              <a:buClr>
                <a:srgbClr val="000000"/>
              </a:buClr>
              <a:buFont typeface="Calibri Light"/>
              <a:buAutoNum type="arabicPeriod"/>
            </a:pPr>
            <a:r>
              <a:rPr lang="en-IN" sz="1600" b="0" strike="noStrike" spc="-1" dirty="0">
                <a:solidFill>
                  <a:srgbClr val="000000"/>
                </a:solidFill>
                <a:latin typeface="Times New Roman"/>
                <a:ea typeface="DejaVu Sans"/>
              </a:rPr>
              <a:t>While retrieving data from various files , we had to keep a check on the formats of the  file and hence also apply encoding , wherever required to get the data in the correct format.</a:t>
            </a:r>
            <a:endParaRPr lang="en-IN" sz="1600" b="0" strike="noStrike" spc="-1" dirty="0">
              <a:latin typeface="Arial"/>
            </a:endParaRPr>
          </a:p>
          <a:p>
            <a:pPr marL="343080" indent="-342000">
              <a:lnSpc>
                <a:spcPct val="90000"/>
              </a:lnSpc>
              <a:spcBef>
                <a:spcPts val="1001"/>
              </a:spcBef>
              <a:buClr>
                <a:srgbClr val="000000"/>
              </a:buClr>
              <a:buFont typeface="Calibri Light"/>
              <a:buAutoNum type="arabicPeriod"/>
            </a:pPr>
            <a:r>
              <a:rPr lang="en-IN" sz="1600" b="0" strike="noStrike" spc="-1" dirty="0">
                <a:solidFill>
                  <a:srgbClr val="000000"/>
                </a:solidFill>
                <a:latin typeface="Times New Roman"/>
                <a:ea typeface="DejaVu Sans"/>
              </a:rPr>
              <a:t>Check  for </a:t>
            </a:r>
            <a:r>
              <a:rPr lang="en-IN" sz="1600" b="0" strike="noStrike" spc="-1" dirty="0" err="1">
                <a:solidFill>
                  <a:srgbClr val="000000"/>
                </a:solidFill>
                <a:latin typeface="Times New Roman"/>
                <a:ea typeface="DejaVu Sans"/>
              </a:rPr>
              <a:t>NaN</a:t>
            </a:r>
            <a:r>
              <a:rPr lang="en-IN" sz="1600" b="0" strike="noStrike" spc="-1" dirty="0">
                <a:solidFill>
                  <a:srgbClr val="000000"/>
                </a:solidFill>
                <a:latin typeface="Times New Roman"/>
                <a:ea typeface="DejaVu Sans"/>
              </a:rPr>
              <a:t> , </a:t>
            </a:r>
            <a:r>
              <a:rPr lang="en-IN" sz="1600" b="0" strike="noStrike" spc="-1" dirty="0" err="1">
                <a:solidFill>
                  <a:srgbClr val="000000"/>
                </a:solidFill>
                <a:latin typeface="Times New Roman"/>
                <a:ea typeface="DejaVu Sans"/>
              </a:rPr>
              <a:t>i.e</a:t>
            </a:r>
            <a:r>
              <a:rPr lang="en-IN" sz="1600" b="0" strike="noStrike" spc="-1" dirty="0">
                <a:solidFill>
                  <a:srgbClr val="000000"/>
                </a:solidFill>
                <a:latin typeface="Times New Roman"/>
                <a:ea typeface="DejaVu Sans"/>
              </a:rPr>
              <a:t> null values in all </a:t>
            </a:r>
            <a:r>
              <a:rPr lang="en-IN" sz="1600" b="0" strike="noStrike" spc="-1" dirty="0" err="1">
                <a:solidFill>
                  <a:srgbClr val="000000"/>
                </a:solidFill>
                <a:latin typeface="Times New Roman"/>
                <a:ea typeface="DejaVu Sans"/>
              </a:rPr>
              <a:t>dataframes</a:t>
            </a:r>
            <a:r>
              <a:rPr lang="en-IN" sz="1600" b="0" strike="noStrike" spc="-1" dirty="0">
                <a:solidFill>
                  <a:srgbClr val="000000"/>
                </a:solidFill>
                <a:latin typeface="Times New Roman"/>
                <a:ea typeface="DejaVu Sans"/>
              </a:rPr>
              <a:t> and removing them wherever they do not effect our over all analysis.</a:t>
            </a:r>
            <a:endParaRPr lang="en-IN" sz="1600" b="0" strike="noStrike" spc="-1" dirty="0">
              <a:latin typeface="Arial"/>
            </a:endParaRPr>
          </a:p>
          <a:p>
            <a:pPr marL="343080" indent="-342000">
              <a:lnSpc>
                <a:spcPct val="90000"/>
              </a:lnSpc>
              <a:spcBef>
                <a:spcPts val="1001"/>
              </a:spcBef>
              <a:buClr>
                <a:srgbClr val="000000"/>
              </a:buClr>
              <a:buFont typeface="Calibri Light"/>
              <a:buAutoNum type="arabicPeriod"/>
            </a:pPr>
            <a:r>
              <a:rPr lang="en-IN" sz="1600" b="0" strike="noStrike" spc="-1" dirty="0">
                <a:solidFill>
                  <a:srgbClr val="000000"/>
                </a:solidFill>
                <a:latin typeface="Times New Roman"/>
                <a:ea typeface="DejaVu Sans"/>
              </a:rPr>
              <a:t>Some key steps taken by us in our analysis are:-</a:t>
            </a:r>
            <a:endParaRPr lang="en-IN" sz="1600" b="0" strike="noStrike" spc="-1" dirty="0">
              <a:latin typeface="Arial"/>
            </a:endParaRPr>
          </a:p>
          <a:p>
            <a:pPr marL="685800" lvl="1" indent="-227520">
              <a:lnSpc>
                <a:spcPct val="90000"/>
              </a:lnSpc>
              <a:spcBef>
                <a:spcPts val="499"/>
              </a:spcBef>
              <a:buClr>
                <a:srgbClr val="000000"/>
              </a:buClr>
              <a:buFont typeface="Arial"/>
              <a:buChar char="•"/>
            </a:pPr>
            <a:r>
              <a:rPr lang="en-IN" sz="1600" b="0" strike="noStrike" spc="-1" dirty="0">
                <a:solidFill>
                  <a:srgbClr val="000000"/>
                </a:solidFill>
                <a:latin typeface="Times New Roman"/>
                <a:ea typeface="DejaVu Sans"/>
              </a:rPr>
              <a:t>During merging of rounds2 table and company table we first converted all the ‘permalink‘ values from company table to lower case as they were present in rounds2 table and hence we were able to join both the frame’s to get a </a:t>
            </a:r>
            <a:r>
              <a:rPr lang="en-IN" sz="1600" b="0" strike="noStrike" spc="-1" dirty="0" err="1">
                <a:solidFill>
                  <a:srgbClr val="000000"/>
                </a:solidFill>
                <a:latin typeface="Times New Roman"/>
                <a:ea typeface="DejaVu Sans"/>
              </a:rPr>
              <a:t>master_frame</a:t>
            </a:r>
            <a:r>
              <a:rPr lang="en-IN" sz="1600" b="0" strike="noStrike" spc="-1" dirty="0">
                <a:solidFill>
                  <a:srgbClr val="000000"/>
                </a:solidFill>
                <a:latin typeface="Times New Roman"/>
                <a:ea typeface="DejaVu Sans"/>
              </a:rPr>
              <a:t>.</a:t>
            </a:r>
            <a:endParaRPr lang="en-IN" sz="1600" b="0" strike="noStrike" spc="-1" dirty="0">
              <a:latin typeface="Arial"/>
            </a:endParaRPr>
          </a:p>
          <a:p>
            <a:pPr marL="685800" lvl="1" indent="-227520">
              <a:lnSpc>
                <a:spcPct val="90000"/>
              </a:lnSpc>
              <a:spcBef>
                <a:spcPts val="499"/>
              </a:spcBef>
              <a:buClr>
                <a:srgbClr val="000000"/>
              </a:buClr>
              <a:buFont typeface="Arial"/>
              <a:buChar char="•"/>
            </a:pPr>
            <a:r>
              <a:rPr lang="en-IN" sz="1600" b="0" strike="noStrike" spc="-1" dirty="0">
                <a:solidFill>
                  <a:srgbClr val="000000"/>
                </a:solidFill>
                <a:latin typeface="Times New Roman"/>
                <a:ea typeface="DejaVu Sans"/>
              </a:rPr>
              <a:t>During analysis of top9 countries based on </a:t>
            </a:r>
            <a:r>
              <a:rPr lang="en-IN" sz="1600" b="0" strike="noStrike" spc="-1" dirty="0" err="1">
                <a:solidFill>
                  <a:srgbClr val="000000"/>
                </a:solidFill>
                <a:latin typeface="Times New Roman"/>
                <a:ea typeface="DejaVu Sans"/>
              </a:rPr>
              <a:t>raised_amount_usd</a:t>
            </a:r>
            <a:r>
              <a:rPr lang="en-IN" sz="1600" b="0" strike="noStrike" spc="-1" dirty="0">
                <a:solidFill>
                  <a:srgbClr val="000000"/>
                </a:solidFill>
                <a:latin typeface="Times New Roman"/>
                <a:ea typeface="DejaVu Sans"/>
              </a:rPr>
              <a:t> we got top 3 countries which included CHN as 2</a:t>
            </a:r>
            <a:r>
              <a:rPr lang="en-IN" sz="1600" b="0" strike="noStrike" spc="-1" baseline="30000" dirty="0">
                <a:solidFill>
                  <a:srgbClr val="000000"/>
                </a:solidFill>
                <a:latin typeface="Times New Roman"/>
                <a:ea typeface="DejaVu Sans"/>
              </a:rPr>
              <a:t>nd</a:t>
            </a:r>
            <a:r>
              <a:rPr lang="en-IN" sz="1600" b="0" strike="noStrike" spc="-1" dirty="0">
                <a:solidFill>
                  <a:srgbClr val="000000"/>
                </a:solidFill>
                <a:latin typeface="Times New Roman"/>
                <a:ea typeface="DejaVu Sans"/>
              </a:rPr>
              <a:t> country , which is not an English specking country and hence was dropped out and top 3 English speaking countries came out to be :- USA, GBR &amp; IND respectively.</a:t>
            </a:r>
            <a:endParaRPr lang="en-IN" sz="1600" b="0" strike="noStrike" spc="-1" dirty="0">
              <a:latin typeface="Arial"/>
            </a:endParaRPr>
          </a:p>
          <a:p>
            <a:pPr marL="685800" lvl="1" indent="-227520">
              <a:lnSpc>
                <a:spcPct val="90000"/>
              </a:lnSpc>
              <a:spcBef>
                <a:spcPts val="499"/>
              </a:spcBef>
              <a:buClr>
                <a:srgbClr val="000000"/>
              </a:buClr>
              <a:buFont typeface="Arial"/>
              <a:buChar char="•"/>
            </a:pPr>
            <a:r>
              <a:rPr lang="en-IN" sz="1600" b="0" strike="noStrike" spc="-1" dirty="0">
                <a:solidFill>
                  <a:srgbClr val="000000"/>
                </a:solidFill>
                <a:latin typeface="Times New Roman"/>
                <a:ea typeface="DejaVu Sans"/>
              </a:rPr>
              <a:t>To get the column ‘</a:t>
            </a:r>
            <a:r>
              <a:rPr lang="en-IN" sz="1600" b="0" strike="noStrike" spc="-1" dirty="0" err="1">
                <a:solidFill>
                  <a:srgbClr val="000000"/>
                </a:solidFill>
                <a:latin typeface="Times New Roman"/>
                <a:ea typeface="DejaVu Sans"/>
              </a:rPr>
              <a:t>primary_sector</a:t>
            </a:r>
            <a:r>
              <a:rPr lang="en-IN" sz="1600" b="0" strike="noStrike" spc="-1" dirty="0">
                <a:solidFill>
                  <a:srgbClr val="000000"/>
                </a:solidFill>
                <a:latin typeface="Times New Roman"/>
                <a:ea typeface="DejaVu Sans"/>
              </a:rPr>
              <a:t>’ from ‘</a:t>
            </a:r>
            <a:r>
              <a:rPr lang="en-IN" sz="1600" b="0" strike="noStrike" spc="-1" dirty="0" err="1">
                <a:solidFill>
                  <a:srgbClr val="000000"/>
                </a:solidFill>
                <a:latin typeface="Times New Roman"/>
                <a:ea typeface="DejaVu Sans"/>
              </a:rPr>
              <a:t>category_list</a:t>
            </a:r>
            <a:r>
              <a:rPr lang="en-IN" sz="1600" b="0" strike="noStrike" spc="-1" dirty="0">
                <a:solidFill>
                  <a:srgbClr val="000000"/>
                </a:solidFill>
                <a:latin typeface="Times New Roman"/>
                <a:ea typeface="DejaVu Sans"/>
              </a:rPr>
              <a:t> ‘ column in </a:t>
            </a:r>
            <a:r>
              <a:rPr lang="en-IN" sz="1600" b="0" strike="noStrike" spc="-1" dirty="0" err="1">
                <a:solidFill>
                  <a:srgbClr val="000000"/>
                </a:solidFill>
                <a:latin typeface="Times New Roman"/>
                <a:ea typeface="DejaVu Sans"/>
              </a:rPr>
              <a:t>master_frame</a:t>
            </a:r>
            <a:r>
              <a:rPr lang="en-IN" sz="1600" b="0" strike="noStrike" spc="-1" dirty="0">
                <a:solidFill>
                  <a:srgbClr val="000000"/>
                </a:solidFill>
                <a:latin typeface="Times New Roman"/>
                <a:ea typeface="DejaVu Sans"/>
              </a:rPr>
              <a:t> we used pipeline split logic.</a:t>
            </a:r>
            <a:endParaRPr lang="en-IN" sz="1600" b="0" strike="noStrike" spc="-1" dirty="0">
              <a:latin typeface="Arial"/>
            </a:endParaRPr>
          </a:p>
          <a:p>
            <a:pPr marL="685800" lvl="1" indent="-227520">
              <a:lnSpc>
                <a:spcPct val="90000"/>
              </a:lnSpc>
              <a:spcBef>
                <a:spcPts val="499"/>
              </a:spcBef>
              <a:buClr>
                <a:srgbClr val="000000"/>
              </a:buClr>
              <a:buFont typeface="Arial"/>
              <a:buChar char="•"/>
            </a:pPr>
            <a:r>
              <a:rPr lang="en-IN" sz="1600" b="0" strike="noStrike" spc="-1" dirty="0">
                <a:solidFill>
                  <a:srgbClr val="000000"/>
                </a:solidFill>
                <a:latin typeface="Times New Roman"/>
                <a:ea typeface="DejaVu Sans"/>
              </a:rPr>
              <a:t>After importing mapping.csv file we had to apply a special data purifying task on the </a:t>
            </a:r>
            <a:r>
              <a:rPr lang="en-IN" sz="1600" b="0" strike="noStrike" spc="-1" dirty="0" err="1">
                <a:solidFill>
                  <a:srgbClr val="000000"/>
                </a:solidFill>
                <a:latin typeface="Times New Roman"/>
                <a:ea typeface="DejaVu Sans"/>
              </a:rPr>
              <a:t>catergory_list</a:t>
            </a:r>
            <a:r>
              <a:rPr lang="en-IN" sz="1600" b="0" strike="noStrike" spc="-1" dirty="0">
                <a:solidFill>
                  <a:srgbClr val="000000"/>
                </a:solidFill>
                <a:latin typeface="Times New Roman"/>
                <a:ea typeface="DejaVu Sans"/>
              </a:rPr>
              <a:t> column as there was spelling error present in the whole column and thus ‘0’ </a:t>
            </a:r>
            <a:r>
              <a:rPr lang="en-IN" sz="1600" spc="-1" dirty="0">
                <a:solidFill>
                  <a:srgbClr val="000000"/>
                </a:solidFill>
                <a:latin typeface="Times New Roman"/>
                <a:ea typeface="DejaVu Sans"/>
              </a:rPr>
              <a:t>after the first position of the word</a:t>
            </a:r>
            <a:r>
              <a:rPr lang="en-IN" sz="1600" b="0" strike="noStrike" spc="-1" dirty="0">
                <a:solidFill>
                  <a:srgbClr val="000000"/>
                </a:solidFill>
                <a:latin typeface="Times New Roman"/>
                <a:ea typeface="DejaVu Sans"/>
              </a:rPr>
              <a:t> was replaced by ‘</a:t>
            </a:r>
            <a:r>
              <a:rPr lang="en-IN" sz="1600" b="0" strike="noStrike" spc="-1" dirty="0" err="1">
                <a:solidFill>
                  <a:srgbClr val="000000"/>
                </a:solidFill>
                <a:latin typeface="Times New Roman"/>
                <a:ea typeface="DejaVu Sans"/>
              </a:rPr>
              <a:t>na</a:t>
            </a:r>
            <a:r>
              <a:rPr lang="en-IN" sz="1600" b="0" strike="noStrike" spc="-1" dirty="0">
                <a:solidFill>
                  <a:srgbClr val="000000"/>
                </a:solidFill>
                <a:latin typeface="Times New Roman"/>
                <a:ea typeface="DejaVu Sans"/>
              </a:rPr>
              <a:t>’  and ‘0’ at first position of the word was replaced by ‘Na’. For this we developed a regex expression which was used in the process of data purifying task.</a:t>
            </a:r>
            <a:endParaRPr lang="en-IN" sz="1600" b="0" strike="noStrike" spc="-1" dirty="0">
              <a:latin typeface="Arial"/>
            </a:endParaRPr>
          </a:p>
          <a:p>
            <a:pPr marL="343080" indent="-342000">
              <a:lnSpc>
                <a:spcPct val="90000"/>
              </a:lnSpc>
              <a:spcBef>
                <a:spcPts val="1001"/>
              </a:spcBef>
              <a:buClr>
                <a:srgbClr val="000000"/>
              </a:buClr>
              <a:buFont typeface="Calibri Light"/>
              <a:buAutoNum type="arabicPeriod"/>
            </a:pPr>
            <a:r>
              <a:rPr lang="en-IN" sz="1600" b="0" strike="noStrike" spc="-1" dirty="0">
                <a:solidFill>
                  <a:srgbClr val="000000"/>
                </a:solidFill>
                <a:latin typeface="Times New Roman"/>
                <a:ea typeface="DejaVu Sans"/>
              </a:rPr>
              <a:t>Keeping in mind the important conditions mentioned  like 5-15 million </a:t>
            </a:r>
            <a:r>
              <a:rPr lang="en-IN" sz="1600" b="0" strike="noStrike" spc="-1" dirty="0" err="1">
                <a:solidFill>
                  <a:srgbClr val="000000"/>
                </a:solidFill>
                <a:latin typeface="Times New Roman"/>
                <a:ea typeface="DejaVu Sans"/>
              </a:rPr>
              <a:t>usd</a:t>
            </a:r>
            <a:r>
              <a:rPr lang="en-IN" sz="1600" b="0" strike="noStrike" spc="-1" dirty="0">
                <a:solidFill>
                  <a:srgbClr val="000000"/>
                </a:solidFill>
                <a:latin typeface="Times New Roman"/>
                <a:ea typeface="DejaVu Sans"/>
              </a:rPr>
              <a:t> dollar , English speaking countries etc .</a:t>
            </a:r>
            <a:endParaRPr lang="en-IN" sz="1600" b="0" strike="noStrike" spc="-1" dirty="0">
              <a:latin typeface="Arial"/>
            </a:endParaRPr>
          </a:p>
          <a:p>
            <a:pPr marL="343080" indent="-342000">
              <a:lnSpc>
                <a:spcPct val="90000"/>
              </a:lnSpc>
              <a:spcBef>
                <a:spcPts val="1001"/>
              </a:spcBef>
              <a:buClr>
                <a:srgbClr val="000000"/>
              </a:buClr>
              <a:buFont typeface="Calibri Light"/>
              <a:buAutoNum type="arabicPeriod"/>
            </a:pPr>
            <a:r>
              <a:rPr lang="en-IN" sz="1600" b="0" strike="noStrike" spc="-1" dirty="0">
                <a:solidFill>
                  <a:srgbClr val="000000"/>
                </a:solidFill>
                <a:latin typeface="Times New Roman"/>
                <a:ea typeface="DejaVu Sans"/>
              </a:rPr>
              <a:t>Preparing all the data for visual analysis.</a:t>
            </a:r>
            <a:endParaRPr lang="en-IN" sz="1600" b="0" strike="noStrike" spc="-1" dirty="0">
              <a:latin typeface="Arial"/>
            </a:endParaRPr>
          </a:p>
          <a:p>
            <a:pPr marL="457200">
              <a:lnSpc>
                <a:spcPct val="90000"/>
              </a:lnSpc>
              <a:spcBef>
                <a:spcPts val="1001"/>
              </a:spcBef>
            </a:pPr>
            <a:endParaRPr lang="en-IN"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1136520" y="640080"/>
            <a:ext cx="931284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4000" b="1" strike="noStrike" spc="-1">
                <a:solidFill>
                  <a:srgbClr val="000000"/>
                </a:solidFill>
                <a:latin typeface="Times New Roman"/>
                <a:ea typeface="DejaVu Sans"/>
              </a:rPr>
              <a:t> </a:t>
            </a:r>
            <a:r>
              <a:rPr lang="en-IN" sz="2800" b="0" strike="noStrike" spc="-1">
                <a:solidFill>
                  <a:srgbClr val="000000"/>
                </a:solidFill>
                <a:latin typeface="Times New Roman"/>
                <a:ea typeface="DejaVu Sans"/>
              </a:rPr>
              <a:t>Analysis-Part2</a:t>
            </a:r>
            <a:endParaRPr lang="en-IN" sz="2800" b="0" strike="noStrike" spc="-1">
              <a:latin typeface="Arial"/>
            </a:endParaRPr>
          </a:p>
        </p:txBody>
      </p:sp>
      <p:sp>
        <p:nvSpPr>
          <p:cNvPr id="96" name="CustomShape 2"/>
          <p:cNvSpPr/>
          <p:nvPr/>
        </p:nvSpPr>
        <p:spPr>
          <a:xfrm>
            <a:off x="405000" y="1855080"/>
            <a:ext cx="11167560" cy="434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90000"/>
              </a:lnSpc>
              <a:spcBef>
                <a:spcPts val="1001"/>
              </a:spcBef>
              <a:buClr>
                <a:srgbClr val="000000"/>
              </a:buClr>
              <a:buFont typeface="Calibri Light"/>
              <a:buAutoNum type="arabicPeriod"/>
            </a:pPr>
            <a:r>
              <a:rPr lang="en-IN" b="0" strike="noStrike" spc="-1" dirty="0">
                <a:solidFill>
                  <a:srgbClr val="000000"/>
                </a:solidFill>
                <a:latin typeface="Times New Roman"/>
                <a:ea typeface="DejaVu Sans"/>
              </a:rPr>
              <a:t>This part of analysis includes the visual analysis on the tableau interface.</a:t>
            </a:r>
            <a:endParaRPr lang="en-IN" b="0" strike="noStrike" spc="-1" dirty="0">
              <a:latin typeface="Arial"/>
            </a:endParaRPr>
          </a:p>
          <a:p>
            <a:pPr marL="343080" indent="-342000">
              <a:lnSpc>
                <a:spcPct val="90000"/>
              </a:lnSpc>
              <a:spcBef>
                <a:spcPts val="1001"/>
              </a:spcBef>
              <a:buClr>
                <a:srgbClr val="000000"/>
              </a:buClr>
              <a:buFont typeface="Calibri Light"/>
              <a:buAutoNum type="arabicPeriod"/>
            </a:pPr>
            <a:r>
              <a:rPr lang="en-IN" b="0" strike="noStrike" spc="-1" dirty="0">
                <a:solidFill>
                  <a:srgbClr val="000000"/>
                </a:solidFill>
                <a:latin typeface="Times New Roman"/>
                <a:ea typeface="DejaVu Sans"/>
              </a:rPr>
              <a:t>For analysis in tableau , few </a:t>
            </a:r>
            <a:r>
              <a:rPr lang="en-IN" b="0" strike="noStrike" spc="-1" dirty="0" err="1">
                <a:solidFill>
                  <a:srgbClr val="000000"/>
                </a:solidFill>
                <a:latin typeface="Times New Roman"/>
                <a:ea typeface="DejaVu Sans"/>
              </a:rPr>
              <a:t>dataframes</a:t>
            </a:r>
            <a:r>
              <a:rPr lang="en-IN" b="0" strike="noStrike" spc="-1" dirty="0">
                <a:solidFill>
                  <a:srgbClr val="000000"/>
                </a:solidFill>
                <a:latin typeface="Times New Roman"/>
                <a:ea typeface="DejaVu Sans"/>
              </a:rPr>
              <a:t> were taken from our python analysis , which are:-</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err="1">
                <a:solidFill>
                  <a:srgbClr val="000000"/>
                </a:solidFill>
                <a:latin typeface="Times New Roman"/>
                <a:ea typeface="DejaVu Sans"/>
              </a:rPr>
              <a:t>Master_frame</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Top9 frame</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D1,D2 &amp; D3 frames respectively.</a:t>
            </a:r>
            <a:endParaRPr lang="en-IN" b="0" strike="noStrike" spc="-1" dirty="0">
              <a:latin typeface="Arial"/>
            </a:endParaRPr>
          </a:p>
          <a:p>
            <a:pPr marL="343080" indent="-342000">
              <a:lnSpc>
                <a:spcPct val="90000"/>
              </a:lnSpc>
              <a:spcBef>
                <a:spcPts val="1001"/>
              </a:spcBef>
              <a:buClr>
                <a:srgbClr val="000000"/>
              </a:buClr>
              <a:buFont typeface="Calibri Light"/>
              <a:buAutoNum type="arabicPeriod"/>
            </a:pPr>
            <a:r>
              <a:rPr lang="en-IN" b="0" strike="noStrike" spc="-1" dirty="0">
                <a:solidFill>
                  <a:srgbClr val="000000"/>
                </a:solidFill>
                <a:latin typeface="Times New Roman"/>
                <a:ea typeface="DejaVu Sans"/>
              </a:rPr>
              <a:t>Now various points were analysed in tableau , which are :-</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A plot showing the fraction of total investments (globally) in venture, seed, and private equity, and the average amount of investment in each funding type. This chart should make it clear that a certain funding type (FT) is best suited for Spark Funds.</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A plot showing the top 9 countries against the total amount of investments of funding type FT. This should make the top 3 countries (Country 1, Country 2, and Country 3) very clear.</a:t>
            </a:r>
            <a:endParaRPr lang="en-IN" b="0" strike="noStrike" spc="-1" dirty="0">
              <a:latin typeface="Arial"/>
            </a:endParaRPr>
          </a:p>
          <a:p>
            <a:pPr marL="685800" lvl="1" indent="-227520">
              <a:lnSpc>
                <a:spcPct val="90000"/>
              </a:lnSpc>
              <a:spcBef>
                <a:spcPts val="499"/>
              </a:spcBef>
              <a:buClr>
                <a:srgbClr val="000000"/>
              </a:buClr>
              <a:buFont typeface="Arial"/>
              <a:buChar char="•"/>
            </a:pPr>
            <a:r>
              <a:rPr lang="en-IN" b="0" strike="noStrike" spc="-1" dirty="0">
                <a:solidFill>
                  <a:srgbClr val="000000"/>
                </a:solidFill>
                <a:latin typeface="Times New Roman"/>
                <a:ea typeface="DejaVu Sans"/>
              </a:rPr>
              <a:t>A plot showing the number of investments in the </a:t>
            </a:r>
            <a:r>
              <a:rPr lang="en-IN" b="1" strike="noStrike" spc="-1" dirty="0">
                <a:solidFill>
                  <a:srgbClr val="000000"/>
                </a:solidFill>
                <a:latin typeface="Times New Roman"/>
                <a:ea typeface="DejaVu Sans"/>
              </a:rPr>
              <a:t>top 3 sectors</a:t>
            </a:r>
            <a:r>
              <a:rPr lang="en-IN" b="0" strike="noStrike" spc="-1" dirty="0">
                <a:solidFill>
                  <a:srgbClr val="000000"/>
                </a:solidFill>
                <a:latin typeface="Times New Roman"/>
                <a:ea typeface="DejaVu Sans"/>
              </a:rPr>
              <a:t> of the </a:t>
            </a:r>
            <a:r>
              <a:rPr lang="en-IN" b="1" strike="noStrike" spc="-1" dirty="0">
                <a:solidFill>
                  <a:srgbClr val="000000"/>
                </a:solidFill>
                <a:latin typeface="Times New Roman"/>
                <a:ea typeface="DejaVu Sans"/>
              </a:rPr>
              <a:t>top 3 countries </a:t>
            </a:r>
            <a:r>
              <a:rPr lang="en-IN" b="0" strike="noStrike" spc="-1" dirty="0">
                <a:solidFill>
                  <a:srgbClr val="000000"/>
                </a:solidFill>
                <a:latin typeface="Times New Roman"/>
                <a:ea typeface="DejaVu Sans"/>
              </a:rPr>
              <a:t>on one chart (for the chosen investment type FT).</a:t>
            </a:r>
            <a:endParaRPr lang="en-IN" b="0" strike="noStrike" spc="-1" dirty="0">
              <a:latin typeface="Arial"/>
            </a:endParaRPr>
          </a:p>
          <a:p>
            <a:pPr marL="343080" indent="-342000">
              <a:lnSpc>
                <a:spcPct val="90000"/>
              </a:lnSpc>
              <a:spcBef>
                <a:spcPts val="1001"/>
              </a:spcBef>
              <a:buClr>
                <a:srgbClr val="000000"/>
              </a:buClr>
              <a:buFont typeface="Calibri Light"/>
              <a:buAutoNum type="arabicPeriod"/>
            </a:pPr>
            <a:r>
              <a:rPr lang="en-IN" b="0" strike="noStrike" spc="-1" dirty="0">
                <a:solidFill>
                  <a:srgbClr val="000000"/>
                </a:solidFill>
                <a:latin typeface="Times New Roman"/>
                <a:ea typeface="DejaVu Sans"/>
              </a:rPr>
              <a:t>Hence our analysis in tableau almost gave us the same results as in python and thus our analysis ended.</a:t>
            </a:r>
            <a:endParaRPr lang="en-IN"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05000" y="1855080"/>
            <a:ext cx="11167560" cy="4343040"/>
          </a:xfrm>
          <a:prstGeom prst="rect">
            <a:avLst/>
          </a:prstGeom>
          <a:noFill/>
          <a:ln>
            <a:noFill/>
          </a:ln>
        </p:spPr>
        <p:style>
          <a:lnRef idx="0">
            <a:scrgbClr r="0" g="0" b="0"/>
          </a:lnRef>
          <a:fillRef idx="0">
            <a:scrgbClr r="0" g="0" b="0"/>
          </a:fillRef>
          <a:effectRef idx="0">
            <a:scrgbClr r="0" g="0" b="0"/>
          </a:effectRef>
          <a:fontRef idx="minor"/>
        </p:style>
      </p:sp>
      <p:sp>
        <p:nvSpPr>
          <p:cNvPr id="98" name="CustomShape 2"/>
          <p:cNvSpPr/>
          <p:nvPr/>
        </p:nvSpPr>
        <p:spPr>
          <a:xfrm>
            <a:off x="992520" y="640080"/>
            <a:ext cx="931284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b="1" strike="noStrike" spc="-1" dirty="0">
                <a:solidFill>
                  <a:srgbClr val="000000"/>
                </a:solidFill>
                <a:latin typeface="Times New Roman"/>
                <a:ea typeface="DejaVu Sans"/>
              </a:rPr>
              <a:t> </a:t>
            </a:r>
            <a:r>
              <a:rPr lang="en-IN" sz="2800" b="0" strike="noStrike" spc="-1" dirty="0">
                <a:solidFill>
                  <a:srgbClr val="000000"/>
                </a:solidFill>
                <a:latin typeface="Times New Roman"/>
                <a:ea typeface="DejaVu Sans"/>
              </a:rPr>
              <a:t>Results</a:t>
            </a:r>
            <a:endParaRPr lang="en-IN" sz="2800" b="0" strike="noStrike" spc="-1" dirty="0">
              <a:latin typeface="Arial"/>
            </a:endParaRPr>
          </a:p>
        </p:txBody>
      </p:sp>
      <p:sp>
        <p:nvSpPr>
          <p:cNvPr id="100" name="TextShape 3"/>
          <p:cNvSpPr txBox="1"/>
          <p:nvPr/>
        </p:nvSpPr>
        <p:spPr>
          <a:xfrm>
            <a:off x="1368000" y="1368000"/>
            <a:ext cx="9985800" cy="858240"/>
          </a:xfrm>
          <a:prstGeom prst="rect">
            <a:avLst/>
          </a:prstGeom>
          <a:noFill/>
          <a:ln>
            <a:noFill/>
          </a:ln>
        </p:spPr>
        <p:txBody>
          <a:bodyPr lIns="90000" tIns="45000" rIns="90000" bIns="45000"/>
          <a:lstStyle/>
          <a:p>
            <a:r>
              <a:rPr lang="en-IN" sz="1800" b="0" strike="noStrike" spc="-1" dirty="0">
                <a:latin typeface="Times New Roman" panose="02020603050405020304" pitchFamily="18" charset="0"/>
                <a:cs typeface="Times New Roman" panose="02020603050405020304" pitchFamily="18" charset="0"/>
              </a:rPr>
              <a:t>Plot 1:</a:t>
            </a:r>
          </a:p>
          <a:p>
            <a:r>
              <a:rPr lang="en-IN" sz="1800" b="0" strike="noStrike" spc="-1" dirty="0">
                <a:latin typeface="Times New Roman" panose="02020603050405020304" pitchFamily="18" charset="0"/>
                <a:cs typeface="Times New Roman" panose="02020603050405020304" pitchFamily="18" charset="0"/>
              </a:rPr>
              <a:t>The plot shows the fraction of total investments (globally) in venture, seed, private equity and the average amount of investment in each funding type.</a:t>
            </a:r>
          </a:p>
        </p:txBody>
      </p:sp>
      <p:pic>
        <p:nvPicPr>
          <p:cNvPr id="1026" name="Picture 2" descr="C:\Users\Lenovo\Desktop\plo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86240"/>
            <a:ext cx="7439025" cy="3937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05000" y="1855080"/>
            <a:ext cx="11167560" cy="4343040"/>
          </a:xfrm>
          <a:prstGeom prst="rect">
            <a:avLst/>
          </a:prstGeom>
          <a:noFill/>
          <a:ln>
            <a:noFill/>
          </a:ln>
        </p:spPr>
        <p:style>
          <a:lnRef idx="0">
            <a:scrgbClr r="0" g="0" b="0"/>
          </a:lnRef>
          <a:fillRef idx="0">
            <a:scrgbClr r="0" g="0" b="0"/>
          </a:fillRef>
          <a:effectRef idx="0">
            <a:scrgbClr r="0" g="0" b="0"/>
          </a:effectRef>
          <a:fontRef idx="minor"/>
        </p:style>
      </p:sp>
      <p:sp>
        <p:nvSpPr>
          <p:cNvPr id="102" name="CustomShape 2"/>
          <p:cNvSpPr/>
          <p:nvPr/>
        </p:nvSpPr>
        <p:spPr>
          <a:xfrm>
            <a:off x="1136520" y="640080"/>
            <a:ext cx="931284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b="1" strike="noStrike" spc="-1">
                <a:solidFill>
                  <a:srgbClr val="000000"/>
                </a:solidFill>
                <a:latin typeface="Times New Roman"/>
                <a:ea typeface="DejaVu Sans"/>
              </a:rPr>
              <a:t> </a:t>
            </a:r>
            <a:r>
              <a:rPr lang="en-IN" sz="2800" b="0" strike="noStrike" spc="-1">
                <a:solidFill>
                  <a:srgbClr val="000000"/>
                </a:solidFill>
                <a:latin typeface="Times New Roman"/>
                <a:ea typeface="DejaVu Sans"/>
              </a:rPr>
              <a:t>Results</a:t>
            </a:r>
            <a:endParaRPr lang="en-IN" sz="2800" b="0" strike="noStrike" spc="-1">
              <a:latin typeface="Arial"/>
            </a:endParaRPr>
          </a:p>
        </p:txBody>
      </p:sp>
      <p:sp>
        <p:nvSpPr>
          <p:cNvPr id="104" name="TextShape 3"/>
          <p:cNvSpPr txBox="1"/>
          <p:nvPr/>
        </p:nvSpPr>
        <p:spPr>
          <a:xfrm>
            <a:off x="1440000" y="1368000"/>
            <a:ext cx="8919360" cy="858240"/>
          </a:xfrm>
          <a:prstGeom prst="rect">
            <a:avLst/>
          </a:prstGeom>
          <a:noFill/>
          <a:ln>
            <a:noFill/>
          </a:ln>
        </p:spPr>
        <p:txBody>
          <a:bodyPr lIns="90000" tIns="45000" rIns="90000" bIns="45000"/>
          <a:lstStyle/>
          <a:p>
            <a:r>
              <a:rPr lang="en-IN" sz="1800" b="0" strike="noStrike" spc="-1" dirty="0">
                <a:latin typeface="Times New Roman" panose="02020603050405020304" pitchFamily="18" charset="0"/>
                <a:cs typeface="Times New Roman" panose="02020603050405020304" pitchFamily="18" charset="0"/>
              </a:rPr>
              <a:t>Plot 2:</a:t>
            </a:r>
          </a:p>
          <a:p>
            <a:r>
              <a:rPr lang="en-IN" sz="1800" b="0" strike="noStrike" spc="-1" dirty="0">
                <a:latin typeface="Times New Roman" panose="02020603050405020304" pitchFamily="18" charset="0"/>
                <a:cs typeface="Times New Roman" panose="02020603050405020304" pitchFamily="18" charset="0"/>
              </a:rPr>
              <a:t>The plot shows Top 9 countries against total amount of investments of funding type FT.</a:t>
            </a:r>
          </a:p>
          <a:p>
            <a:r>
              <a:rPr lang="en-IN" sz="1800" b="0" strike="noStrike" spc="-1" dirty="0">
                <a:latin typeface="Times New Roman" panose="02020603050405020304" pitchFamily="18" charset="0"/>
                <a:cs typeface="Times New Roman" panose="02020603050405020304" pitchFamily="18" charset="0"/>
              </a:rPr>
              <a:t>The top three countries are USA, GBR, IND.</a:t>
            </a:r>
          </a:p>
        </p:txBody>
      </p:sp>
      <p:pic>
        <p:nvPicPr>
          <p:cNvPr id="3" name="Picture 2">
            <a:extLst>
              <a:ext uri="{FF2B5EF4-FFF2-40B4-BE49-F238E27FC236}">
                <a16:creationId xmlns:a16="http://schemas.microsoft.com/office/drawing/2014/main" id="{BB5850AD-79AB-436F-B6B5-01C421890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223000"/>
            <a:ext cx="6243240" cy="448213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05000" y="1855080"/>
            <a:ext cx="11167560" cy="4343040"/>
          </a:xfrm>
          <a:prstGeom prst="rect">
            <a:avLst/>
          </a:prstGeom>
          <a:noFill/>
          <a:ln>
            <a:noFill/>
          </a:ln>
        </p:spPr>
        <p:style>
          <a:lnRef idx="0">
            <a:scrgbClr r="0" g="0" b="0"/>
          </a:lnRef>
          <a:fillRef idx="0">
            <a:scrgbClr r="0" g="0" b="0"/>
          </a:fillRef>
          <a:effectRef idx="0">
            <a:scrgbClr r="0" g="0" b="0"/>
          </a:effectRef>
          <a:fontRef idx="minor"/>
        </p:style>
      </p:sp>
      <p:sp>
        <p:nvSpPr>
          <p:cNvPr id="106" name="CustomShape 2"/>
          <p:cNvSpPr/>
          <p:nvPr/>
        </p:nvSpPr>
        <p:spPr>
          <a:xfrm>
            <a:off x="1136520" y="640080"/>
            <a:ext cx="931284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000" b="1" strike="noStrike" spc="-1">
                <a:solidFill>
                  <a:srgbClr val="000000"/>
                </a:solidFill>
                <a:latin typeface="Times New Roman"/>
                <a:ea typeface="DejaVu Sans"/>
              </a:rPr>
              <a:t> </a:t>
            </a:r>
            <a:r>
              <a:rPr lang="en-IN" sz="2800" b="0" strike="noStrike" spc="-1">
                <a:solidFill>
                  <a:srgbClr val="000000"/>
                </a:solidFill>
                <a:latin typeface="Times New Roman"/>
                <a:ea typeface="DejaVu Sans"/>
              </a:rPr>
              <a:t>Results</a:t>
            </a:r>
            <a:endParaRPr lang="en-IN" sz="2800" b="0" strike="noStrike" spc="-1">
              <a:latin typeface="Arial"/>
            </a:endParaRPr>
          </a:p>
          <a:p>
            <a:pPr>
              <a:lnSpc>
                <a:spcPct val="90000"/>
              </a:lnSpc>
            </a:pPr>
            <a:endParaRPr lang="en-IN" sz="2800" b="0" strike="noStrike" spc="-1">
              <a:latin typeface="Arial"/>
            </a:endParaRPr>
          </a:p>
        </p:txBody>
      </p:sp>
      <p:sp>
        <p:nvSpPr>
          <p:cNvPr id="108" name="TextShape 3"/>
          <p:cNvSpPr txBox="1"/>
          <p:nvPr/>
        </p:nvSpPr>
        <p:spPr>
          <a:xfrm>
            <a:off x="1323720" y="1309680"/>
            <a:ext cx="7921080" cy="858240"/>
          </a:xfrm>
          <a:prstGeom prst="rect">
            <a:avLst/>
          </a:prstGeom>
          <a:noFill/>
          <a:ln>
            <a:noFill/>
          </a:ln>
        </p:spPr>
        <p:txBody>
          <a:bodyPr lIns="90000" tIns="45000" rIns="90000" bIns="45000"/>
          <a:lstStyle/>
          <a:p>
            <a:r>
              <a:rPr lang="en-IN" sz="1800" b="0" strike="noStrike" spc="-1" dirty="0">
                <a:latin typeface="Times New Roman" panose="02020603050405020304" pitchFamily="18" charset="0"/>
                <a:cs typeface="Times New Roman" panose="02020603050405020304" pitchFamily="18" charset="0"/>
              </a:rPr>
              <a:t>Plot 3:</a:t>
            </a:r>
          </a:p>
          <a:p>
            <a:r>
              <a:rPr lang="en-IN" sz="1800" b="0" strike="noStrike" spc="-1" dirty="0">
                <a:latin typeface="Times New Roman" panose="02020603050405020304" pitchFamily="18" charset="0"/>
                <a:cs typeface="Times New Roman" panose="02020603050405020304" pitchFamily="18" charset="0"/>
              </a:rPr>
              <a:t>The sum of total invested amount vs main sector and country code is plotted</a:t>
            </a:r>
          </a:p>
          <a:p>
            <a:r>
              <a:rPr lang="en-IN" sz="1800" b="0" strike="noStrike" spc="-1" dirty="0">
                <a:latin typeface="Times New Roman" panose="02020603050405020304" pitchFamily="18" charset="0"/>
                <a:cs typeface="Times New Roman" panose="02020603050405020304" pitchFamily="18" charset="0"/>
              </a:rPr>
              <a:t>get top 3 main sectors in top 3 countries.</a:t>
            </a:r>
          </a:p>
        </p:txBody>
      </p:sp>
      <p:pic>
        <p:nvPicPr>
          <p:cNvPr id="3074" name="Picture 2" descr="C:\Users\Lenovo\Desktop\plo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438400"/>
            <a:ext cx="8229600" cy="42427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1745</TotalTime>
  <Words>838</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 Light</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Aditya Chopra</cp:lastModifiedBy>
  <cp:revision>72</cp:revision>
  <dcterms:created xsi:type="dcterms:W3CDTF">2016-06-09T08:16:28Z</dcterms:created>
  <dcterms:modified xsi:type="dcterms:W3CDTF">2018-11-11T14:26:41Z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