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96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90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15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6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5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17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14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93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45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1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59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8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61BE426-15A7-4A58-B431-FEAE881F5A1A}" type="datetimeFigureOut">
              <a:rPr lang="en-IN" smtClean="0"/>
              <a:t>04-07-2024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B2B8DFE-15D6-4EFB-BC69-304FC1DE4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763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-educational-resources.de/keine-stecknadel-im-heuhaufen-wo-man-literatur-zu-oer-finden-kann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49FC-1154-F26D-0BBE-6E5716FA1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8913"/>
            <a:ext cx="9144000" cy="88696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Sales Insights in Data Science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934C8-CA1A-3DEC-2C99-1FDC29E66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30552"/>
            <a:ext cx="8799576" cy="358526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MINOR PROJECT PRESENTATION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PRESENTED BY: SAHIL TRIPATHI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49DF-F485-B84E-1847-368AD19C3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160" y="3547872"/>
            <a:ext cx="2481834" cy="244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3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BAEB-AAA6-2274-45DE-C2E2E401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RECOMMENDATIONS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F9EB-5F0F-9B8A-B78F-5CBA9FDA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Based on these insights, we recommend the following actions:</a:t>
            </a:r>
          </a:p>
          <a:p>
            <a:r>
              <a:rPr lang="en-US" dirty="0"/>
              <a:t>1. Seasonal Promotions: Develop and implement aggressive marketing campaigns around key holiday periods to capitalize on peak sales opportunities.   </a:t>
            </a:r>
          </a:p>
          <a:p>
            <a:r>
              <a:rPr lang="en-US" dirty="0"/>
              <a:t>2. Targeted Marketing: Utilize customer segmentation data to create personalized marketing messages and loyalty programs tailored to each customer segment's preferences and behaviors.</a:t>
            </a:r>
          </a:p>
          <a:p>
            <a:r>
              <a:rPr lang="en-US" dirty="0"/>
              <a:t>3. Product Strategy: Focus on expanding high-performing product lines and consider phasing out underperforming items to optimize inventory and profitability.</a:t>
            </a:r>
          </a:p>
          <a:p>
            <a:r>
              <a:rPr lang="en-US" dirty="0"/>
              <a:t>4. Regional Focus: Allocate marketing resources more effectively by tailoring strategies to high-potential regions, and explore ways to boost sales in lower-performing areas.</a:t>
            </a:r>
          </a:p>
          <a:p>
            <a:r>
              <a:rPr lang="en-US" dirty="0"/>
              <a:t>5. E-commerce Optimization: Invest in enhancing the online shopping experience, including website optimization, mobile app improvements, and targeted digital advertising campaigns to drive online sales growth.</a:t>
            </a:r>
          </a:p>
          <a:p>
            <a:r>
              <a:rPr lang="en-US" dirty="0"/>
              <a:t>By implementing these recommendations, we can enhance our sales performance, better meet customer needs, and sustain long-term business growth.---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93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8963-F57A-FF0C-0954-ABC00E368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REFERENCES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22B6-1A81-5DAA-5A0B-6D16B436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of the sources used for the Minor Project :</a:t>
            </a:r>
          </a:p>
          <a:p>
            <a:r>
              <a:rPr lang="en-US" b="1" dirty="0"/>
              <a:t>Webinars and Online Courses</a:t>
            </a:r>
            <a:r>
              <a:rPr lang="en-US" dirty="0"/>
              <a:t> </a:t>
            </a:r>
          </a:p>
          <a:p>
            <a:r>
              <a:rPr lang="en-US" b="1" dirty="0"/>
              <a:t>Online articles and blogs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E8A74-1976-ED69-BD4A-0ACB3160D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1080" y="2794415"/>
            <a:ext cx="3282696" cy="21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2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015F-9004-C097-35DD-A9B7B99A5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9600" dirty="0"/>
              <a:t>THANKYOU.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9F872-D328-964A-17C4-BA98B0BA8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D2A4-6CD9-791F-7D84-2217F043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INTRODUCTION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221E-28AF-542E-07EA-28F086E2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517904"/>
            <a:ext cx="10554574" cy="5166359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OVERVIEW</a:t>
            </a:r>
            <a:r>
              <a:rPr lang="en-US" dirty="0"/>
              <a:t>: Sales data is a critical asset for businesses, providing insights into customer behavior, sales trends, and market dynamics.</a:t>
            </a:r>
          </a:p>
          <a:p>
            <a:pPr marL="0" indent="0">
              <a:buNone/>
            </a:pPr>
            <a:r>
              <a:rPr lang="en-US" dirty="0"/>
              <a:t> Data science offers advanced techniques to analyze and interpret this data, uncovering patterns and predicting future trends.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OBJECTIVE</a:t>
            </a:r>
            <a:r>
              <a:rPr lang="en-US" dirty="0"/>
              <a:t>: The primary goal of this project is to utilize data science methods to extract actionable insights from sales data, helping businesses make informed decisions.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RELEVANCE</a:t>
            </a:r>
            <a:r>
              <a:rPr lang="en-IN" dirty="0"/>
              <a:t>: </a:t>
            </a:r>
            <a:r>
              <a:rPr lang="en-US" dirty="0"/>
              <a:t>Effective analysis of sales data can lead to improved customer targeting, optimized inventory management, and enhanced overall sales performance.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EC02E0-8E79-386B-2C71-0DDA49CF4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057" y="0"/>
            <a:ext cx="2276856" cy="22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04FC-3DA9-C422-1C60-87B75E93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LITERATURE SURVEY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AFF5F-351B-FC03-8958-BBE5C54BB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u="sng" dirty="0"/>
              <a:t>OVERVIEW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- Review of key research in sales data analysis.</a:t>
            </a:r>
            <a:endParaRPr lang="en-IN" dirty="0"/>
          </a:p>
          <a:p>
            <a:r>
              <a:rPr lang="en-IN" b="1" u="sng" dirty="0"/>
              <a:t>KEY STUDIES</a:t>
            </a:r>
            <a:r>
              <a:rPr lang="en-IN" dirty="0"/>
              <a:t>: </a:t>
            </a:r>
            <a:r>
              <a:rPr lang="en-US" dirty="0"/>
              <a:t>1. *Predictive Analytics for Sales Forecasting*   - Method: ARIMA models.</a:t>
            </a:r>
          </a:p>
          <a:p>
            <a:r>
              <a:rPr lang="en-US" dirty="0"/>
              <a:t> Outcome: Improved sales trend predictions</a:t>
            </a:r>
          </a:p>
          <a:p>
            <a:r>
              <a:rPr lang="en-US" dirty="0"/>
              <a:t>2.Customer Segmentation Using Clustering Techniques  - Method: K-means clustering. </a:t>
            </a:r>
          </a:p>
          <a:p>
            <a:pPr marL="0" indent="0">
              <a:buNone/>
            </a:pPr>
            <a:r>
              <a:rPr lang="en-US" dirty="0"/>
              <a:t>  Outcome: Identified high-value customer segments.</a:t>
            </a:r>
          </a:p>
          <a:p>
            <a:r>
              <a:rPr lang="en-US" dirty="0"/>
              <a:t>3. Impact of Marketing Campaigns on Sales  - Method: Regression analysis.  </a:t>
            </a:r>
          </a:p>
          <a:p>
            <a:pPr marL="0" indent="0">
              <a:buNone/>
            </a:pPr>
            <a:r>
              <a:rPr lang="en-US" dirty="0"/>
              <a:t> Outcome: Positive correlation between campaigns and sales growth.</a:t>
            </a:r>
          </a:p>
          <a:p>
            <a:r>
              <a:rPr lang="en-US" b="1" u="sng" dirty="0"/>
              <a:t>GAPS IN RESEARCH:</a:t>
            </a:r>
            <a:r>
              <a:rPr lang="en-US" b="1" dirty="0"/>
              <a:t> </a:t>
            </a:r>
            <a:r>
              <a:rPr lang="en-US" dirty="0"/>
              <a:t>Limited real-time data integration.</a:t>
            </a:r>
          </a:p>
          <a:p>
            <a:pPr marL="0" indent="0">
              <a:buNone/>
            </a:pPr>
            <a:r>
              <a:rPr lang="en-US" dirty="0"/>
              <a:t>- Underuse of advanced machine learning techniques.</a:t>
            </a:r>
          </a:p>
          <a:p>
            <a:pPr marL="0" indent="0">
              <a:buNone/>
            </a:pPr>
            <a:r>
              <a:rPr lang="en-US" dirty="0"/>
              <a:t>- Need for comprehensive multi-source approaches</a:t>
            </a:r>
            <a:r>
              <a:rPr lang="en-US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98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832C-8D0B-8CA7-030A-601C04F2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PROBLEM STATEMENT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DC1A-1C54-25C4-1D8E-40A22B74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CURRENT CHALLENGES</a:t>
            </a:r>
            <a:r>
              <a:rPr lang="en-US" dirty="0"/>
              <a:t>: - Data Silos: Sales data scattered across multiple systems.</a:t>
            </a:r>
          </a:p>
          <a:p>
            <a:pPr>
              <a:buFontTx/>
              <a:buChar char="-"/>
            </a:pPr>
            <a:r>
              <a:rPr lang="en-US" dirty="0"/>
              <a:t>Lack of Real-Time Analysis: Delayed insights affecting decisions.</a:t>
            </a:r>
          </a:p>
          <a:p>
            <a:pPr>
              <a:buFontTx/>
              <a:buChar char="-"/>
            </a:pPr>
            <a:r>
              <a:rPr lang="en-US" dirty="0"/>
              <a:t>Predictive Accuracy: Traditional methods lacking precision in forecasting.</a:t>
            </a:r>
          </a:p>
          <a:p>
            <a:r>
              <a:rPr lang="en-US" b="1" u="sng" dirty="0"/>
              <a:t>SPECIFIC PROBLEMS</a:t>
            </a:r>
            <a:r>
              <a:rPr lang="en-US" dirty="0"/>
              <a:t>: Objective: Create a comprehensive data science solution to integrate sales data, enable real-time analysis, and enhance predictive accuracy for actionable business 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56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F141-EDFA-C8DD-C58D-FF16BEDA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PROPOSED SOLUTION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8CEE-E68B-D6EB-BD0A-BD791642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APPROACH</a:t>
            </a:r>
            <a:r>
              <a:rPr lang="en-US" dirty="0"/>
              <a:t>: Data Integration: Unify sales data from multiple sources.</a:t>
            </a:r>
          </a:p>
          <a:p>
            <a:pPr marL="0" indent="0">
              <a:buNone/>
            </a:pPr>
            <a:r>
              <a:rPr lang="en-US" dirty="0"/>
              <a:t>- Real-Time Analysis: Employ tools for real-time processing.</a:t>
            </a:r>
          </a:p>
          <a:p>
            <a:pPr>
              <a:buFontTx/>
              <a:buChar char="-"/>
            </a:pPr>
            <a:r>
              <a:rPr lang="en-US" dirty="0"/>
              <a:t>Predictive Modeling: Apply advanced machine learning for accurate forecasts</a:t>
            </a:r>
          </a:p>
          <a:p>
            <a:r>
              <a:rPr lang="en-US" b="1" u="sng" dirty="0"/>
              <a:t>METHODOLOGY</a:t>
            </a:r>
            <a:r>
              <a:rPr lang="en-US" dirty="0"/>
              <a:t>: 1. Data Collection: CRM systems, transaction logs, etc.</a:t>
            </a:r>
          </a:p>
          <a:p>
            <a:pPr marL="0" indent="0">
              <a:buNone/>
            </a:pPr>
            <a:r>
              <a:rPr lang="en-US" dirty="0"/>
              <a:t>2. Data Preprocessing: Cleaning and preparation.</a:t>
            </a:r>
          </a:p>
          <a:p>
            <a:pPr marL="0" indent="0">
              <a:buNone/>
            </a:pPr>
            <a:r>
              <a:rPr lang="en-US" dirty="0"/>
              <a:t>3. Model Building: Train machine learning models.</a:t>
            </a:r>
          </a:p>
          <a:p>
            <a:pPr marL="0" indent="0">
              <a:buNone/>
            </a:pPr>
            <a:r>
              <a:rPr lang="en-US" dirty="0"/>
              <a:t>4. Evaluation: Test and refine models.</a:t>
            </a:r>
          </a:p>
          <a:p>
            <a:r>
              <a:rPr lang="en-US" b="1" u="sng" dirty="0"/>
              <a:t>TOOLS</a:t>
            </a:r>
            <a:r>
              <a:rPr lang="en-US" dirty="0"/>
              <a:t>: - Integration &amp; Analysis: SQL.</a:t>
            </a:r>
          </a:p>
          <a:p>
            <a:pPr marL="0" indent="0">
              <a:buNone/>
            </a:pPr>
            <a:r>
              <a:rPr lang="en-US" dirty="0"/>
              <a:t>Manager Tableau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B66DE-8FDD-C744-DA1D-85925C1C2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760" y="4224062"/>
            <a:ext cx="3315271" cy="21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3CB1-529A-A1CC-FAAE-95096B9E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DATA COLLECTION AND PREPROCESSING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1738D-108F-E2D3-0D49-09471857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DATA SOURCES</a:t>
            </a:r>
            <a:r>
              <a:rPr lang="en-US" dirty="0"/>
              <a:t>: - CRM Systems: Customer relationship management data.</a:t>
            </a:r>
          </a:p>
          <a:p>
            <a:pPr marL="0" indent="0">
              <a:buNone/>
            </a:pPr>
            <a:r>
              <a:rPr lang="en-US" dirty="0"/>
              <a:t>- Transaction Logs: Sales records.</a:t>
            </a:r>
          </a:p>
          <a:p>
            <a:pPr>
              <a:buFontTx/>
              <a:buChar char="-"/>
            </a:pPr>
            <a:r>
              <a:rPr lang="en-US" dirty="0"/>
              <a:t>External Data: Market trends and economic indicators.</a:t>
            </a:r>
          </a:p>
          <a:p>
            <a:r>
              <a:rPr lang="en-US" b="1" u="sng" dirty="0"/>
              <a:t>PREPROCESSING STEPS</a:t>
            </a:r>
            <a:r>
              <a:rPr lang="en-US" dirty="0"/>
              <a:t>: 1. Data Cleaning: Handle missing values and duplicates.</a:t>
            </a:r>
          </a:p>
          <a:p>
            <a:pPr marL="0" indent="0">
              <a:buNone/>
            </a:pPr>
            <a:r>
              <a:rPr lang="en-US" dirty="0"/>
              <a:t>2. Data Transformation: Normalize and scale data.</a:t>
            </a:r>
          </a:p>
          <a:p>
            <a:pPr marL="0" indent="0">
              <a:buNone/>
            </a:pPr>
            <a:r>
              <a:rPr lang="en-US" dirty="0"/>
              <a:t>3. Feature Engineering: Create new features to enhance model performance.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940BF-DBC6-F013-D93F-1121CC240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4908203"/>
            <a:ext cx="2318766" cy="19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2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2355-2647-DC03-6C94-5917A27C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184" y="513977"/>
            <a:ext cx="10571998" cy="970450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EXPLORATORY DATA ANALYSIS [EDA]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C2FED-CAFB-B9C2-9367-6B91166F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KEY INSIGHTS: </a:t>
            </a:r>
          </a:p>
          <a:p>
            <a:pPr>
              <a:buFontTx/>
              <a:buChar char="-"/>
            </a:pPr>
            <a:r>
              <a:rPr lang="en-US" dirty="0"/>
              <a:t>Sales Trends: Seasonal patterns and growth trends identified.</a:t>
            </a:r>
          </a:p>
          <a:p>
            <a:pPr>
              <a:buFontTx/>
              <a:buChar char="-"/>
            </a:pPr>
            <a:r>
              <a:rPr lang="en-US" dirty="0"/>
              <a:t>Customer Behavior: Insights into purchasing patterns and customer segments.</a:t>
            </a:r>
          </a:p>
          <a:p>
            <a:pPr>
              <a:buFontTx/>
              <a:buChar char="-"/>
            </a:pPr>
            <a:r>
              <a:rPr lang="en-US" dirty="0"/>
              <a:t>Product Performance: Sales performance comparison across products.</a:t>
            </a:r>
          </a:p>
          <a:p>
            <a:r>
              <a:rPr lang="en-US" b="1" u="sng" dirty="0"/>
              <a:t>VISUALIZATIONS: </a:t>
            </a:r>
          </a:p>
          <a:p>
            <a:pPr>
              <a:buFontTx/>
              <a:buChar char="-"/>
            </a:pPr>
            <a:r>
              <a:rPr lang="en-US" dirty="0"/>
              <a:t>Line Charts: Display sales trends over time.</a:t>
            </a:r>
          </a:p>
          <a:p>
            <a:pPr>
              <a:buFontTx/>
              <a:buChar char="-"/>
            </a:pPr>
            <a:r>
              <a:rPr lang="en-US" dirty="0"/>
              <a:t>Bar Charts: Compare sales of different products.</a:t>
            </a:r>
          </a:p>
          <a:p>
            <a:pPr>
              <a:buFontTx/>
              <a:buChar char="-"/>
            </a:pPr>
            <a:r>
              <a:rPr lang="en-US" dirty="0"/>
              <a:t>Heatmaps: Highlight customer purchasing patterns.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91ECD-CFCF-4D28-84EC-65439E182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4" y="4177702"/>
            <a:ext cx="2350008" cy="230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60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1AB1-98D2-A694-4E44-FCF34F38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RESULTS AND DISCUSSION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FBBC-A674-EB1E-E167-2917EC6E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INSIGHTS:</a:t>
            </a:r>
          </a:p>
          <a:p>
            <a:pPr>
              <a:buFont typeface="+mj-lt"/>
              <a:buAutoNum type="arabicPeriod"/>
            </a:pPr>
            <a:r>
              <a:rPr lang="en-US" dirty="0"/>
              <a:t>Key Drivers: Price, seasonality, and promotions were major factors influencing sales.</a:t>
            </a:r>
          </a:p>
          <a:p>
            <a:pPr>
              <a:buFont typeface="+mj-lt"/>
              <a:buAutoNum type="arabicPeriod"/>
            </a:pPr>
            <a:r>
              <a:rPr lang="en-US" dirty="0"/>
              <a:t>Customer Segments: High-value customer segments identified for targeted marketing.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Sales Forecasts: Enhanced forecasts aiding better inventory and marketing strategies.</a:t>
            </a:r>
          </a:p>
          <a:p>
            <a:r>
              <a:rPr lang="en-US" b="1" u="sng" dirty="0"/>
              <a:t>KEY DRIVERS</a:t>
            </a:r>
            <a:r>
              <a:rPr lang="en-US" dirty="0"/>
              <a:t>: Price, seasonality, and promotions were major factors influencing sales.</a:t>
            </a:r>
          </a:p>
          <a:p>
            <a:r>
              <a:rPr lang="en-US" b="1" u="sng" dirty="0"/>
              <a:t>CUSTOMER SEGAMENTS</a:t>
            </a:r>
            <a:r>
              <a:rPr lang="en-US" dirty="0"/>
              <a:t>: High-value customer segments identified for targeted marketing.</a:t>
            </a:r>
          </a:p>
          <a:p>
            <a:r>
              <a:rPr lang="en-US" b="1" u="sng" dirty="0"/>
              <a:t>SALES FORECAST</a:t>
            </a:r>
            <a:r>
              <a:rPr lang="en-US" dirty="0"/>
              <a:t>: Enhanced forecasts aiding better inventory and marketing strategies.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D8484-8F4D-57CA-5C55-43C6ACD04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71" y="37177"/>
            <a:ext cx="23812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68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F698-04D7-9F95-1C82-55AE6BAD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</a:rPr>
              <a:t>CONCLUSION</a:t>
            </a:r>
            <a:endParaRPr lang="en-IN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7E5F-1C94-C871-B32E-5ED0FF2E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our analysis of sales data, several key insights have emerged:</a:t>
            </a:r>
          </a:p>
          <a:p>
            <a:pPr>
              <a:buAutoNum type="arabicPeriod"/>
            </a:pPr>
            <a:r>
              <a:rPr lang="en-US" dirty="0"/>
              <a:t>*Sales Trends*: We observed a consistent upward trend in sales over the past year, with significant spikes during the holiday season. This suggests strong seasonal demand which can be leveraged for targeted marketing campaigns.</a:t>
            </a:r>
          </a:p>
          <a:p>
            <a:pPr>
              <a:buAutoNum type="arabicPeriod"/>
            </a:pPr>
            <a:r>
              <a:rPr lang="en-US" dirty="0"/>
              <a:t>2. Customer Segmentation: Our customer segmentation analysis identified three primary segments: high-value repeat customers, occasional buyers, and first-time purchasers. Tailored marketing strategies for each segment can enhance customer retention and acquisition efforts.</a:t>
            </a:r>
          </a:p>
          <a:p>
            <a:pPr>
              <a:buAutoNum type="arabicPeriod"/>
            </a:pPr>
            <a:r>
              <a:rPr lang="en-US" dirty="0"/>
              <a:t>3. Product Performance: Certain products consistently outperformed others, particularly in categories related to technology and home goods. This highlights opportunities for product line expansion and focused promotional efforts on high-demand items.</a:t>
            </a:r>
          </a:p>
          <a:p>
            <a:pPr>
              <a:buAutoNum type="arabicPeriod"/>
            </a:pPr>
            <a:r>
              <a:rPr lang="en-US" dirty="0"/>
              <a:t>4. Geographic Insights: Sales performance varied significantly across different regions, with urban areas showing higher sales volumes compared to rural areas. This geographic disparity underscores the need for region-specific marketing and distribution strategies.</a:t>
            </a:r>
          </a:p>
          <a:p>
            <a:pPr>
              <a:buAutoNum type="arabicPeriod"/>
            </a:pPr>
            <a:r>
              <a:rPr lang="en-US" dirty="0"/>
              <a:t>5. Channel Effectiveness: Online sales channels outperformed brick-and-mortar stores, reflecting a shift in consumer purchasing behavior towards e-commerce. Strengthening online presence and optimizing digital marketing will be crucial moving forward.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8EEF29-6E65-74A3-1C30-835BF6FA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770" y="132313"/>
            <a:ext cx="222351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845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86</TotalTime>
  <Words>975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Sales Insights in Data Science</vt:lpstr>
      <vt:lpstr>INTRODUCTION</vt:lpstr>
      <vt:lpstr>LITERATURE SURVEY</vt:lpstr>
      <vt:lpstr>PROBLEM STATEMENT</vt:lpstr>
      <vt:lpstr>PROPOSED SOLUTION</vt:lpstr>
      <vt:lpstr>DATA COLLECTION AND PREPROCESSING</vt:lpstr>
      <vt:lpstr>EXPLORATORY DATA ANALYSIS [EDA]</vt:lpstr>
      <vt:lpstr>RESULTS AND DISCUSSION</vt:lpstr>
      <vt:lpstr>CONCLUSION</vt:lpstr>
      <vt:lpstr>RECOMMENDATIONS</vt:lpstr>
      <vt:lpstr>REFERENCES</vt:lpstr>
      <vt:lpstr>THANKYOU.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Amd</dc:creator>
  <cp:lastModifiedBy>Amd</cp:lastModifiedBy>
  <cp:revision>9</cp:revision>
  <dcterms:created xsi:type="dcterms:W3CDTF">2024-07-04T11:08:03Z</dcterms:created>
  <dcterms:modified xsi:type="dcterms:W3CDTF">2024-07-04T12:43:36Z</dcterms:modified>
</cp:coreProperties>
</file>