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1321E2-749A-4FA0-9A91-E58FA1EC92D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E04ADB4F-313A-4719-B0BC-7A2C6E51BE43}">
      <dgm:prSet/>
      <dgm:spPr/>
      <dgm:t>
        <a:bodyPr/>
        <a:lstStyle/>
        <a:p>
          <a:r>
            <a:rPr lang="en-US"/>
            <a:t>• Location of the supermarket is one of the most important decisions that will determine whether it will be a success or a failure</a:t>
          </a:r>
        </a:p>
      </dgm:t>
    </dgm:pt>
    <dgm:pt modelId="{09D8BF74-DFD8-4FE5-996A-1E8707449736}" type="parTrans" cxnId="{5136A6E5-0166-43BA-A2FE-5509ED042C02}">
      <dgm:prSet/>
      <dgm:spPr/>
      <dgm:t>
        <a:bodyPr/>
        <a:lstStyle/>
        <a:p>
          <a:endParaRPr lang="en-US"/>
        </a:p>
      </dgm:t>
    </dgm:pt>
    <dgm:pt modelId="{6E12A484-88DA-47B3-8223-054A7B1CEA7A}" type="sibTrans" cxnId="{5136A6E5-0166-43BA-A2FE-5509ED042C02}">
      <dgm:prSet/>
      <dgm:spPr/>
      <dgm:t>
        <a:bodyPr/>
        <a:lstStyle/>
        <a:p>
          <a:endParaRPr lang="en-US"/>
        </a:p>
      </dgm:t>
    </dgm:pt>
    <dgm:pt modelId="{E6ED8228-BB32-4F8F-8570-74555106C003}">
      <dgm:prSet/>
      <dgm:spPr/>
      <dgm:t>
        <a:bodyPr/>
        <a:lstStyle/>
        <a:p>
          <a:r>
            <a:rPr lang="en-US"/>
            <a:t>• </a:t>
          </a:r>
          <a:r>
            <a:rPr lang="en-US" b="1"/>
            <a:t>Objective</a:t>
          </a:r>
          <a:r>
            <a:rPr lang="en-US"/>
            <a:t>: To analyse and select the best locations in the city of Kuala Lumpur, Malaysia to open a new supermarket</a:t>
          </a:r>
        </a:p>
      </dgm:t>
    </dgm:pt>
    <dgm:pt modelId="{E60B5A79-E254-49C8-AC9F-1A55DAB8FB81}" type="parTrans" cxnId="{2880CB23-D231-4C37-8E66-C9067512B155}">
      <dgm:prSet/>
      <dgm:spPr/>
      <dgm:t>
        <a:bodyPr/>
        <a:lstStyle/>
        <a:p>
          <a:endParaRPr lang="en-US"/>
        </a:p>
      </dgm:t>
    </dgm:pt>
    <dgm:pt modelId="{FC0DEE08-9163-49D4-AB5F-8520C5324C2B}" type="sibTrans" cxnId="{2880CB23-D231-4C37-8E66-C9067512B155}">
      <dgm:prSet/>
      <dgm:spPr/>
      <dgm:t>
        <a:bodyPr/>
        <a:lstStyle/>
        <a:p>
          <a:endParaRPr lang="en-US"/>
        </a:p>
      </dgm:t>
    </dgm:pt>
    <dgm:pt modelId="{F1EA2B3C-06DD-417E-AB29-B473688CDEAE}">
      <dgm:prSet/>
      <dgm:spPr/>
      <dgm:t>
        <a:bodyPr/>
        <a:lstStyle/>
        <a:p>
          <a:r>
            <a:rPr lang="en-US"/>
            <a:t>• </a:t>
          </a:r>
          <a:r>
            <a:rPr lang="en-US" b="1"/>
            <a:t>Business question: </a:t>
          </a:r>
          <a:r>
            <a:rPr lang="en-US"/>
            <a:t>In the city of Kuala Lumpur, Malaysia, if a property developer is looking to open a new shopping mall, where would you recommend that they open it? </a:t>
          </a:r>
        </a:p>
      </dgm:t>
    </dgm:pt>
    <dgm:pt modelId="{F153D14F-0906-4FA4-BE61-E81F9E25518D}" type="parTrans" cxnId="{6561243F-5EF2-4BE0-887D-80F296C17D40}">
      <dgm:prSet/>
      <dgm:spPr/>
      <dgm:t>
        <a:bodyPr/>
        <a:lstStyle/>
        <a:p>
          <a:endParaRPr lang="en-US"/>
        </a:p>
      </dgm:t>
    </dgm:pt>
    <dgm:pt modelId="{853A5307-BFDE-4FE4-98AD-8550C36934DD}" type="sibTrans" cxnId="{6561243F-5EF2-4BE0-887D-80F296C17D40}">
      <dgm:prSet/>
      <dgm:spPr/>
      <dgm:t>
        <a:bodyPr/>
        <a:lstStyle/>
        <a:p>
          <a:endParaRPr lang="en-US"/>
        </a:p>
      </dgm:t>
    </dgm:pt>
    <dgm:pt modelId="{FEB83319-DC1D-4C08-A91F-3B8B2F6E6FA8}" type="pres">
      <dgm:prSet presAssocID="{961321E2-749A-4FA0-9A91-E58FA1EC92D5}" presName="root" presStyleCnt="0">
        <dgm:presLayoutVars>
          <dgm:dir/>
          <dgm:resizeHandles val="exact"/>
        </dgm:presLayoutVars>
      </dgm:prSet>
      <dgm:spPr/>
    </dgm:pt>
    <dgm:pt modelId="{344D4D3A-6E91-4C2B-B033-E418818259F9}" type="pres">
      <dgm:prSet presAssocID="{E04ADB4F-313A-4719-B0BC-7A2C6E51BE43}" presName="compNode" presStyleCnt="0"/>
      <dgm:spPr/>
    </dgm:pt>
    <dgm:pt modelId="{195A8682-6A56-448A-B84C-3789F7131C5E}" type="pres">
      <dgm:prSet presAssocID="{E04ADB4F-313A-4719-B0BC-7A2C6E51BE43}" presName="bgRect" presStyleLbl="bgShp" presStyleIdx="0" presStyleCnt="3"/>
      <dgm:spPr/>
    </dgm:pt>
    <dgm:pt modelId="{1D03CB03-AAC5-4B5E-A21A-F31E9E87E305}" type="pres">
      <dgm:prSet presAssocID="{E04ADB4F-313A-4719-B0BC-7A2C6E51BE4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9268BDD1-F3CF-4EA3-B90B-B6362B05DF0F}" type="pres">
      <dgm:prSet presAssocID="{E04ADB4F-313A-4719-B0BC-7A2C6E51BE43}" presName="spaceRect" presStyleCnt="0"/>
      <dgm:spPr/>
    </dgm:pt>
    <dgm:pt modelId="{413BA35F-9BD2-4FB3-9E45-285467255B32}" type="pres">
      <dgm:prSet presAssocID="{E04ADB4F-313A-4719-B0BC-7A2C6E51BE43}" presName="parTx" presStyleLbl="revTx" presStyleIdx="0" presStyleCnt="3">
        <dgm:presLayoutVars>
          <dgm:chMax val="0"/>
          <dgm:chPref val="0"/>
        </dgm:presLayoutVars>
      </dgm:prSet>
      <dgm:spPr/>
    </dgm:pt>
    <dgm:pt modelId="{4B498051-8511-4E7C-BDCD-0C669E87EF47}" type="pres">
      <dgm:prSet presAssocID="{6E12A484-88DA-47B3-8223-054A7B1CEA7A}" presName="sibTrans" presStyleCnt="0"/>
      <dgm:spPr/>
    </dgm:pt>
    <dgm:pt modelId="{C1774AD8-C28D-4AA0-8F53-7B5C907A0946}" type="pres">
      <dgm:prSet presAssocID="{E6ED8228-BB32-4F8F-8570-74555106C003}" presName="compNode" presStyleCnt="0"/>
      <dgm:spPr/>
    </dgm:pt>
    <dgm:pt modelId="{6994F0DD-E777-4E4E-A216-056B46D98F03}" type="pres">
      <dgm:prSet presAssocID="{E6ED8228-BB32-4F8F-8570-74555106C003}" presName="bgRect" presStyleLbl="bgShp" presStyleIdx="1" presStyleCnt="3"/>
      <dgm:spPr/>
    </dgm:pt>
    <dgm:pt modelId="{65A4D4B9-7FA0-4B55-BD48-983DA8FAACAA}" type="pres">
      <dgm:prSet presAssocID="{E6ED8228-BB32-4F8F-8570-74555106C00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692C8140-8782-4EDB-BAF1-684635E19873}" type="pres">
      <dgm:prSet presAssocID="{E6ED8228-BB32-4F8F-8570-74555106C003}" presName="spaceRect" presStyleCnt="0"/>
      <dgm:spPr/>
    </dgm:pt>
    <dgm:pt modelId="{B24CAB10-C3FD-4E34-9E49-EE5EB38CB507}" type="pres">
      <dgm:prSet presAssocID="{E6ED8228-BB32-4F8F-8570-74555106C003}" presName="parTx" presStyleLbl="revTx" presStyleIdx="1" presStyleCnt="3">
        <dgm:presLayoutVars>
          <dgm:chMax val="0"/>
          <dgm:chPref val="0"/>
        </dgm:presLayoutVars>
      </dgm:prSet>
      <dgm:spPr/>
    </dgm:pt>
    <dgm:pt modelId="{074F88A5-2DAE-42BD-8CAD-6FABBA49C0A7}" type="pres">
      <dgm:prSet presAssocID="{FC0DEE08-9163-49D4-AB5F-8520C5324C2B}" presName="sibTrans" presStyleCnt="0"/>
      <dgm:spPr/>
    </dgm:pt>
    <dgm:pt modelId="{7FC06DC4-26CC-453C-A8C2-E12F91A64DF8}" type="pres">
      <dgm:prSet presAssocID="{F1EA2B3C-06DD-417E-AB29-B473688CDEAE}" presName="compNode" presStyleCnt="0"/>
      <dgm:spPr/>
    </dgm:pt>
    <dgm:pt modelId="{BCA76079-5FB5-4DED-AE2B-317A3AFADB2F}" type="pres">
      <dgm:prSet presAssocID="{F1EA2B3C-06DD-417E-AB29-B473688CDEAE}" presName="bgRect" presStyleLbl="bgShp" presStyleIdx="2" presStyleCnt="3"/>
      <dgm:spPr/>
    </dgm:pt>
    <dgm:pt modelId="{62ED535D-A82C-4637-8053-401931C55C70}" type="pres">
      <dgm:prSet presAssocID="{F1EA2B3C-06DD-417E-AB29-B473688CDEA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iosk"/>
        </a:ext>
      </dgm:extLst>
    </dgm:pt>
    <dgm:pt modelId="{5F70EAEA-E258-4C7C-A050-B67731C5BA30}" type="pres">
      <dgm:prSet presAssocID="{F1EA2B3C-06DD-417E-AB29-B473688CDEAE}" presName="spaceRect" presStyleCnt="0"/>
      <dgm:spPr/>
    </dgm:pt>
    <dgm:pt modelId="{07D2859D-54F1-4080-B425-2EDCAC7D5CDF}" type="pres">
      <dgm:prSet presAssocID="{F1EA2B3C-06DD-417E-AB29-B473688CDEAE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3E11B212-4AA2-400C-AF55-7B9A09993093}" type="presOf" srcId="{E6ED8228-BB32-4F8F-8570-74555106C003}" destId="{B24CAB10-C3FD-4E34-9E49-EE5EB38CB507}" srcOrd="0" destOrd="0" presId="urn:microsoft.com/office/officeart/2018/2/layout/IconVerticalSolidList"/>
    <dgm:cxn modelId="{2880CB23-D231-4C37-8E66-C9067512B155}" srcId="{961321E2-749A-4FA0-9A91-E58FA1EC92D5}" destId="{E6ED8228-BB32-4F8F-8570-74555106C003}" srcOrd="1" destOrd="0" parTransId="{E60B5A79-E254-49C8-AC9F-1A55DAB8FB81}" sibTransId="{FC0DEE08-9163-49D4-AB5F-8520C5324C2B}"/>
    <dgm:cxn modelId="{16554235-D71E-434C-81D3-260A1A1FA2FF}" type="presOf" srcId="{961321E2-749A-4FA0-9A91-E58FA1EC92D5}" destId="{FEB83319-DC1D-4C08-A91F-3B8B2F6E6FA8}" srcOrd="0" destOrd="0" presId="urn:microsoft.com/office/officeart/2018/2/layout/IconVerticalSolidList"/>
    <dgm:cxn modelId="{68E5973A-B71A-4341-AF62-AD608A98B707}" type="presOf" srcId="{F1EA2B3C-06DD-417E-AB29-B473688CDEAE}" destId="{07D2859D-54F1-4080-B425-2EDCAC7D5CDF}" srcOrd="0" destOrd="0" presId="urn:microsoft.com/office/officeart/2018/2/layout/IconVerticalSolidList"/>
    <dgm:cxn modelId="{6561243F-5EF2-4BE0-887D-80F296C17D40}" srcId="{961321E2-749A-4FA0-9A91-E58FA1EC92D5}" destId="{F1EA2B3C-06DD-417E-AB29-B473688CDEAE}" srcOrd="2" destOrd="0" parTransId="{F153D14F-0906-4FA4-BE61-E81F9E25518D}" sibTransId="{853A5307-BFDE-4FE4-98AD-8550C36934DD}"/>
    <dgm:cxn modelId="{2A06078C-B615-4CBE-AF9F-15629BEDA061}" type="presOf" srcId="{E04ADB4F-313A-4719-B0BC-7A2C6E51BE43}" destId="{413BA35F-9BD2-4FB3-9E45-285467255B32}" srcOrd="0" destOrd="0" presId="urn:microsoft.com/office/officeart/2018/2/layout/IconVerticalSolidList"/>
    <dgm:cxn modelId="{5136A6E5-0166-43BA-A2FE-5509ED042C02}" srcId="{961321E2-749A-4FA0-9A91-E58FA1EC92D5}" destId="{E04ADB4F-313A-4719-B0BC-7A2C6E51BE43}" srcOrd="0" destOrd="0" parTransId="{09D8BF74-DFD8-4FE5-996A-1E8707449736}" sibTransId="{6E12A484-88DA-47B3-8223-054A7B1CEA7A}"/>
    <dgm:cxn modelId="{DA94ACBE-B6A7-4049-868D-2871725BE51E}" type="presParOf" srcId="{FEB83319-DC1D-4C08-A91F-3B8B2F6E6FA8}" destId="{344D4D3A-6E91-4C2B-B033-E418818259F9}" srcOrd="0" destOrd="0" presId="urn:microsoft.com/office/officeart/2018/2/layout/IconVerticalSolidList"/>
    <dgm:cxn modelId="{83C133EA-28A2-4A87-8E34-416143E36878}" type="presParOf" srcId="{344D4D3A-6E91-4C2B-B033-E418818259F9}" destId="{195A8682-6A56-448A-B84C-3789F7131C5E}" srcOrd="0" destOrd="0" presId="urn:microsoft.com/office/officeart/2018/2/layout/IconVerticalSolidList"/>
    <dgm:cxn modelId="{BD42AE4C-B006-4EBA-A9E1-6A3C18D5C37D}" type="presParOf" srcId="{344D4D3A-6E91-4C2B-B033-E418818259F9}" destId="{1D03CB03-AAC5-4B5E-A21A-F31E9E87E305}" srcOrd="1" destOrd="0" presId="urn:microsoft.com/office/officeart/2018/2/layout/IconVerticalSolidList"/>
    <dgm:cxn modelId="{D328AE3E-5556-4B16-B0B9-3BCB43837FF8}" type="presParOf" srcId="{344D4D3A-6E91-4C2B-B033-E418818259F9}" destId="{9268BDD1-F3CF-4EA3-B90B-B6362B05DF0F}" srcOrd="2" destOrd="0" presId="urn:microsoft.com/office/officeart/2018/2/layout/IconVerticalSolidList"/>
    <dgm:cxn modelId="{2EB22904-A924-46DC-8A06-D843BED10F93}" type="presParOf" srcId="{344D4D3A-6E91-4C2B-B033-E418818259F9}" destId="{413BA35F-9BD2-4FB3-9E45-285467255B32}" srcOrd="3" destOrd="0" presId="urn:microsoft.com/office/officeart/2018/2/layout/IconVerticalSolidList"/>
    <dgm:cxn modelId="{BFC0F221-E17A-4166-B107-890CDB426D50}" type="presParOf" srcId="{FEB83319-DC1D-4C08-A91F-3B8B2F6E6FA8}" destId="{4B498051-8511-4E7C-BDCD-0C669E87EF47}" srcOrd="1" destOrd="0" presId="urn:microsoft.com/office/officeart/2018/2/layout/IconVerticalSolidList"/>
    <dgm:cxn modelId="{FBC067F6-04F8-48E3-82DB-E6D774E45D43}" type="presParOf" srcId="{FEB83319-DC1D-4C08-A91F-3B8B2F6E6FA8}" destId="{C1774AD8-C28D-4AA0-8F53-7B5C907A0946}" srcOrd="2" destOrd="0" presId="urn:microsoft.com/office/officeart/2018/2/layout/IconVerticalSolidList"/>
    <dgm:cxn modelId="{45AAF89B-A6CA-4929-BBC3-D1F79DAD219D}" type="presParOf" srcId="{C1774AD8-C28D-4AA0-8F53-7B5C907A0946}" destId="{6994F0DD-E777-4E4E-A216-056B46D98F03}" srcOrd="0" destOrd="0" presId="urn:microsoft.com/office/officeart/2018/2/layout/IconVerticalSolidList"/>
    <dgm:cxn modelId="{062111C2-375C-438C-B745-CC1EB33FF975}" type="presParOf" srcId="{C1774AD8-C28D-4AA0-8F53-7B5C907A0946}" destId="{65A4D4B9-7FA0-4B55-BD48-983DA8FAACAA}" srcOrd="1" destOrd="0" presId="urn:microsoft.com/office/officeart/2018/2/layout/IconVerticalSolidList"/>
    <dgm:cxn modelId="{6DC9D74A-E09E-463F-B202-40E5993526E5}" type="presParOf" srcId="{C1774AD8-C28D-4AA0-8F53-7B5C907A0946}" destId="{692C8140-8782-4EDB-BAF1-684635E19873}" srcOrd="2" destOrd="0" presId="urn:microsoft.com/office/officeart/2018/2/layout/IconVerticalSolidList"/>
    <dgm:cxn modelId="{52D5D5F2-7DD9-413B-A869-37EFF1A05EF6}" type="presParOf" srcId="{C1774AD8-C28D-4AA0-8F53-7B5C907A0946}" destId="{B24CAB10-C3FD-4E34-9E49-EE5EB38CB507}" srcOrd="3" destOrd="0" presId="urn:microsoft.com/office/officeart/2018/2/layout/IconVerticalSolidList"/>
    <dgm:cxn modelId="{DFE44397-983C-4EEA-B30B-27AAE39BFA0E}" type="presParOf" srcId="{FEB83319-DC1D-4C08-A91F-3B8B2F6E6FA8}" destId="{074F88A5-2DAE-42BD-8CAD-6FABBA49C0A7}" srcOrd="3" destOrd="0" presId="urn:microsoft.com/office/officeart/2018/2/layout/IconVerticalSolidList"/>
    <dgm:cxn modelId="{0B4E0870-EAE9-4648-B9D6-AD1E8970B0EC}" type="presParOf" srcId="{FEB83319-DC1D-4C08-A91F-3B8B2F6E6FA8}" destId="{7FC06DC4-26CC-453C-A8C2-E12F91A64DF8}" srcOrd="4" destOrd="0" presId="urn:microsoft.com/office/officeart/2018/2/layout/IconVerticalSolidList"/>
    <dgm:cxn modelId="{04475CFC-9631-42A8-99AD-15A635E5BA9A}" type="presParOf" srcId="{7FC06DC4-26CC-453C-A8C2-E12F91A64DF8}" destId="{BCA76079-5FB5-4DED-AE2B-317A3AFADB2F}" srcOrd="0" destOrd="0" presId="urn:microsoft.com/office/officeart/2018/2/layout/IconVerticalSolidList"/>
    <dgm:cxn modelId="{6D1E606E-EC82-4D98-9CA8-1C484C518354}" type="presParOf" srcId="{7FC06DC4-26CC-453C-A8C2-E12F91A64DF8}" destId="{62ED535D-A82C-4637-8053-401931C55C70}" srcOrd="1" destOrd="0" presId="urn:microsoft.com/office/officeart/2018/2/layout/IconVerticalSolidList"/>
    <dgm:cxn modelId="{1D5EE0D6-B9B0-4DA0-B9F7-4804B88CD92C}" type="presParOf" srcId="{7FC06DC4-26CC-453C-A8C2-E12F91A64DF8}" destId="{5F70EAEA-E258-4C7C-A050-B67731C5BA30}" srcOrd="2" destOrd="0" presId="urn:microsoft.com/office/officeart/2018/2/layout/IconVerticalSolidList"/>
    <dgm:cxn modelId="{CFF7FE42-041C-409C-989B-4542CAF6FD90}" type="presParOf" srcId="{7FC06DC4-26CC-453C-A8C2-E12F91A64DF8}" destId="{07D2859D-54F1-4080-B425-2EDCAC7D5CD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20893EF-ACB8-41B0-9E35-98207B5F649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307B7487-990B-4835-9D14-064617684991}">
      <dgm:prSet/>
      <dgm:spPr/>
      <dgm:t>
        <a:bodyPr/>
        <a:lstStyle/>
        <a:p>
          <a:r>
            <a:rPr lang="en-US"/>
            <a:t>Most of the supermarkets are concentrated in the central area of the city </a:t>
          </a:r>
        </a:p>
      </dgm:t>
    </dgm:pt>
    <dgm:pt modelId="{8541087F-B1D4-4C0A-A482-611FFC140B20}" type="parTrans" cxnId="{176FA15F-7401-481D-8F66-6639C20B22AD}">
      <dgm:prSet/>
      <dgm:spPr/>
      <dgm:t>
        <a:bodyPr/>
        <a:lstStyle/>
        <a:p>
          <a:endParaRPr lang="en-US"/>
        </a:p>
      </dgm:t>
    </dgm:pt>
    <dgm:pt modelId="{19BE6E7E-2594-49AD-941E-A6106880FAF8}" type="sibTrans" cxnId="{176FA15F-7401-481D-8F66-6639C20B22AD}">
      <dgm:prSet/>
      <dgm:spPr/>
      <dgm:t>
        <a:bodyPr/>
        <a:lstStyle/>
        <a:p>
          <a:endParaRPr lang="en-US"/>
        </a:p>
      </dgm:t>
    </dgm:pt>
    <dgm:pt modelId="{BD77ECC9-8C10-468C-8C0D-E480C022E625}">
      <dgm:prSet/>
      <dgm:spPr/>
      <dgm:t>
        <a:bodyPr/>
        <a:lstStyle/>
        <a:p>
          <a:r>
            <a:rPr lang="en-US"/>
            <a:t>Highest number in cluster 2 and moderate number in cluster 0 </a:t>
          </a:r>
        </a:p>
      </dgm:t>
    </dgm:pt>
    <dgm:pt modelId="{E69C086C-D034-4BFE-BBEA-1F643E2334B7}" type="parTrans" cxnId="{E4C3D844-5459-40C7-B45F-780D2C770516}">
      <dgm:prSet/>
      <dgm:spPr/>
      <dgm:t>
        <a:bodyPr/>
        <a:lstStyle/>
        <a:p>
          <a:endParaRPr lang="en-US"/>
        </a:p>
      </dgm:t>
    </dgm:pt>
    <dgm:pt modelId="{C5A4E86E-BAB2-4CBA-8E15-E387FE193491}" type="sibTrans" cxnId="{E4C3D844-5459-40C7-B45F-780D2C770516}">
      <dgm:prSet/>
      <dgm:spPr/>
      <dgm:t>
        <a:bodyPr/>
        <a:lstStyle/>
        <a:p>
          <a:endParaRPr lang="en-US"/>
        </a:p>
      </dgm:t>
    </dgm:pt>
    <dgm:pt modelId="{72369ED8-45FA-44F0-9C78-110704551C55}">
      <dgm:prSet/>
      <dgm:spPr/>
      <dgm:t>
        <a:bodyPr/>
        <a:lstStyle/>
        <a:p>
          <a:r>
            <a:rPr lang="en-US"/>
            <a:t>Cluster 1 has very low number to no shopping mall in the neighbourhoods.</a:t>
          </a:r>
        </a:p>
      </dgm:t>
    </dgm:pt>
    <dgm:pt modelId="{D049BAC5-1DBB-4A01-873B-68BF8A6B31B2}" type="parTrans" cxnId="{394DAD07-520E-46E0-BEDA-96D5029948BD}">
      <dgm:prSet/>
      <dgm:spPr/>
      <dgm:t>
        <a:bodyPr/>
        <a:lstStyle/>
        <a:p>
          <a:endParaRPr lang="en-US"/>
        </a:p>
      </dgm:t>
    </dgm:pt>
    <dgm:pt modelId="{2B9E1219-7528-4419-AB12-EDDBF3BA41E6}" type="sibTrans" cxnId="{394DAD07-520E-46E0-BEDA-96D5029948BD}">
      <dgm:prSet/>
      <dgm:spPr/>
      <dgm:t>
        <a:bodyPr/>
        <a:lstStyle/>
        <a:p>
          <a:endParaRPr lang="en-US"/>
        </a:p>
      </dgm:t>
    </dgm:pt>
    <dgm:pt modelId="{C5F967B0-E96C-412D-80B4-84C5143AAA9D}">
      <dgm:prSet/>
      <dgm:spPr/>
      <dgm:t>
        <a:bodyPr/>
        <a:lstStyle/>
        <a:p>
          <a:r>
            <a:rPr lang="en-US"/>
            <a:t>Oversupply of supermarkets mostly happened in the central area of the city, with the suburb area still have very few supermarkets.</a:t>
          </a:r>
        </a:p>
      </dgm:t>
    </dgm:pt>
    <dgm:pt modelId="{94E2A832-B2C6-49D1-BCE6-E5F098F8FBB0}" type="parTrans" cxnId="{C02FD631-8FF2-4D33-8D65-C792FABFA245}">
      <dgm:prSet/>
      <dgm:spPr/>
      <dgm:t>
        <a:bodyPr/>
        <a:lstStyle/>
        <a:p>
          <a:endParaRPr lang="en-US"/>
        </a:p>
      </dgm:t>
    </dgm:pt>
    <dgm:pt modelId="{D5AAED4D-0D68-4E6E-B4EB-351FE204D9FB}" type="sibTrans" cxnId="{C02FD631-8FF2-4D33-8D65-C792FABFA245}">
      <dgm:prSet/>
      <dgm:spPr/>
      <dgm:t>
        <a:bodyPr/>
        <a:lstStyle/>
        <a:p>
          <a:endParaRPr lang="en-US"/>
        </a:p>
      </dgm:t>
    </dgm:pt>
    <dgm:pt modelId="{BE7E8408-23FE-4542-B163-025BACED0BD6}" type="pres">
      <dgm:prSet presAssocID="{920893EF-ACB8-41B0-9E35-98207B5F6496}" presName="root" presStyleCnt="0">
        <dgm:presLayoutVars>
          <dgm:dir/>
          <dgm:resizeHandles val="exact"/>
        </dgm:presLayoutVars>
      </dgm:prSet>
      <dgm:spPr/>
    </dgm:pt>
    <dgm:pt modelId="{85F459AE-2A4F-407A-B3D0-0A4728393EB4}" type="pres">
      <dgm:prSet presAssocID="{307B7487-990B-4835-9D14-064617684991}" presName="compNode" presStyleCnt="0"/>
      <dgm:spPr/>
    </dgm:pt>
    <dgm:pt modelId="{CF028F5F-13BA-4965-8A0D-B6A4D20FFB1B}" type="pres">
      <dgm:prSet presAssocID="{307B7487-990B-4835-9D14-064617684991}" presName="bgRect" presStyleLbl="bgShp" presStyleIdx="0" presStyleCnt="4"/>
      <dgm:spPr/>
    </dgm:pt>
    <dgm:pt modelId="{E07827AE-A107-415A-8432-50A99B69BEF9}" type="pres">
      <dgm:prSet presAssocID="{307B7487-990B-4835-9D14-06461768499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E1F6F689-A520-4053-928A-1453096803D2}" type="pres">
      <dgm:prSet presAssocID="{307B7487-990B-4835-9D14-064617684991}" presName="spaceRect" presStyleCnt="0"/>
      <dgm:spPr/>
    </dgm:pt>
    <dgm:pt modelId="{9B335CC0-4D2F-472B-9CDF-A150AA3E74CA}" type="pres">
      <dgm:prSet presAssocID="{307B7487-990B-4835-9D14-064617684991}" presName="parTx" presStyleLbl="revTx" presStyleIdx="0" presStyleCnt="4">
        <dgm:presLayoutVars>
          <dgm:chMax val="0"/>
          <dgm:chPref val="0"/>
        </dgm:presLayoutVars>
      </dgm:prSet>
      <dgm:spPr/>
    </dgm:pt>
    <dgm:pt modelId="{2F96D2CD-83FE-4FD0-9202-B5BC394BFA45}" type="pres">
      <dgm:prSet presAssocID="{19BE6E7E-2594-49AD-941E-A6106880FAF8}" presName="sibTrans" presStyleCnt="0"/>
      <dgm:spPr/>
    </dgm:pt>
    <dgm:pt modelId="{24E92722-00B7-4C2D-B55B-FC3D118B9A98}" type="pres">
      <dgm:prSet presAssocID="{BD77ECC9-8C10-468C-8C0D-E480C022E625}" presName="compNode" presStyleCnt="0"/>
      <dgm:spPr/>
    </dgm:pt>
    <dgm:pt modelId="{99CBD24F-3181-4F66-92E7-FEAA764B6D33}" type="pres">
      <dgm:prSet presAssocID="{BD77ECC9-8C10-468C-8C0D-E480C022E625}" presName="bgRect" presStyleLbl="bgShp" presStyleIdx="1" presStyleCnt="4"/>
      <dgm:spPr/>
    </dgm:pt>
    <dgm:pt modelId="{0454857E-42C5-4221-B3BA-BA3989F1CC97}" type="pres">
      <dgm:prSet presAssocID="{BD77ECC9-8C10-468C-8C0D-E480C022E62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ght Pointing Backhand Index"/>
        </a:ext>
      </dgm:extLst>
    </dgm:pt>
    <dgm:pt modelId="{15E79717-4317-4107-B155-3CF491936D79}" type="pres">
      <dgm:prSet presAssocID="{BD77ECC9-8C10-468C-8C0D-E480C022E625}" presName="spaceRect" presStyleCnt="0"/>
      <dgm:spPr/>
    </dgm:pt>
    <dgm:pt modelId="{1C964BE8-A3B5-4D5E-9DA6-CF2EA56ED18B}" type="pres">
      <dgm:prSet presAssocID="{BD77ECC9-8C10-468C-8C0D-E480C022E625}" presName="parTx" presStyleLbl="revTx" presStyleIdx="1" presStyleCnt="4">
        <dgm:presLayoutVars>
          <dgm:chMax val="0"/>
          <dgm:chPref val="0"/>
        </dgm:presLayoutVars>
      </dgm:prSet>
      <dgm:spPr/>
    </dgm:pt>
    <dgm:pt modelId="{024294BF-E0EA-4663-B841-F8ABDEDFA0A9}" type="pres">
      <dgm:prSet presAssocID="{C5A4E86E-BAB2-4CBA-8E15-E387FE193491}" presName="sibTrans" presStyleCnt="0"/>
      <dgm:spPr/>
    </dgm:pt>
    <dgm:pt modelId="{8AB3FF5E-30BC-4839-BB3F-913F9FC8AEB2}" type="pres">
      <dgm:prSet presAssocID="{72369ED8-45FA-44F0-9C78-110704551C55}" presName="compNode" presStyleCnt="0"/>
      <dgm:spPr/>
    </dgm:pt>
    <dgm:pt modelId="{D520309C-344E-41DC-8FB7-63E72D9C51E1}" type="pres">
      <dgm:prSet presAssocID="{72369ED8-45FA-44F0-9C78-110704551C55}" presName="bgRect" presStyleLbl="bgShp" presStyleIdx="2" presStyleCnt="4"/>
      <dgm:spPr/>
    </dgm:pt>
    <dgm:pt modelId="{E7344953-A39B-4053-87C5-45B4273E456A}" type="pres">
      <dgm:prSet presAssocID="{72369ED8-45FA-44F0-9C78-110704551C5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iosk"/>
        </a:ext>
      </dgm:extLst>
    </dgm:pt>
    <dgm:pt modelId="{825C4E81-C9F4-4BE7-B424-6A9C99FBC89D}" type="pres">
      <dgm:prSet presAssocID="{72369ED8-45FA-44F0-9C78-110704551C55}" presName="spaceRect" presStyleCnt="0"/>
      <dgm:spPr/>
    </dgm:pt>
    <dgm:pt modelId="{AF111127-0255-42D0-81D6-F9FC9E0FA2CF}" type="pres">
      <dgm:prSet presAssocID="{72369ED8-45FA-44F0-9C78-110704551C55}" presName="parTx" presStyleLbl="revTx" presStyleIdx="2" presStyleCnt="4">
        <dgm:presLayoutVars>
          <dgm:chMax val="0"/>
          <dgm:chPref val="0"/>
        </dgm:presLayoutVars>
      </dgm:prSet>
      <dgm:spPr/>
    </dgm:pt>
    <dgm:pt modelId="{BA84A143-1261-445B-A220-873C40F35B3F}" type="pres">
      <dgm:prSet presAssocID="{2B9E1219-7528-4419-AB12-EDDBF3BA41E6}" presName="sibTrans" presStyleCnt="0"/>
      <dgm:spPr/>
    </dgm:pt>
    <dgm:pt modelId="{8D204CE9-6874-4713-9BDD-6D1EE0F8B227}" type="pres">
      <dgm:prSet presAssocID="{C5F967B0-E96C-412D-80B4-84C5143AAA9D}" presName="compNode" presStyleCnt="0"/>
      <dgm:spPr/>
    </dgm:pt>
    <dgm:pt modelId="{32AD11FA-A28B-489C-81FE-08EE49C88F68}" type="pres">
      <dgm:prSet presAssocID="{C5F967B0-E96C-412D-80B4-84C5143AAA9D}" presName="bgRect" presStyleLbl="bgShp" presStyleIdx="3" presStyleCnt="4"/>
      <dgm:spPr/>
    </dgm:pt>
    <dgm:pt modelId="{D43DDB9D-16F5-4BE6-BEF0-62B7954EBD49}" type="pres">
      <dgm:prSet presAssocID="{C5F967B0-E96C-412D-80B4-84C5143AAA9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ty"/>
        </a:ext>
      </dgm:extLst>
    </dgm:pt>
    <dgm:pt modelId="{5B645506-1EDF-4538-AA74-1422C98826DB}" type="pres">
      <dgm:prSet presAssocID="{C5F967B0-E96C-412D-80B4-84C5143AAA9D}" presName="spaceRect" presStyleCnt="0"/>
      <dgm:spPr/>
    </dgm:pt>
    <dgm:pt modelId="{3BE9FF8F-55A4-4931-974C-1EBB4448559E}" type="pres">
      <dgm:prSet presAssocID="{C5F967B0-E96C-412D-80B4-84C5143AAA9D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394DAD07-520E-46E0-BEDA-96D5029948BD}" srcId="{920893EF-ACB8-41B0-9E35-98207B5F6496}" destId="{72369ED8-45FA-44F0-9C78-110704551C55}" srcOrd="2" destOrd="0" parTransId="{D049BAC5-1DBB-4A01-873B-68BF8A6B31B2}" sibTransId="{2B9E1219-7528-4419-AB12-EDDBF3BA41E6}"/>
    <dgm:cxn modelId="{05F82008-DBD7-48DF-A75B-5FB6A2356E3C}" type="presOf" srcId="{72369ED8-45FA-44F0-9C78-110704551C55}" destId="{AF111127-0255-42D0-81D6-F9FC9E0FA2CF}" srcOrd="0" destOrd="0" presId="urn:microsoft.com/office/officeart/2018/2/layout/IconVerticalSolidList"/>
    <dgm:cxn modelId="{C7AD3626-8D06-472B-B088-35E83D5D7AE0}" type="presOf" srcId="{C5F967B0-E96C-412D-80B4-84C5143AAA9D}" destId="{3BE9FF8F-55A4-4931-974C-1EBB4448559E}" srcOrd="0" destOrd="0" presId="urn:microsoft.com/office/officeart/2018/2/layout/IconVerticalSolidList"/>
    <dgm:cxn modelId="{C02FD631-8FF2-4D33-8D65-C792FABFA245}" srcId="{920893EF-ACB8-41B0-9E35-98207B5F6496}" destId="{C5F967B0-E96C-412D-80B4-84C5143AAA9D}" srcOrd="3" destOrd="0" parTransId="{94E2A832-B2C6-49D1-BCE6-E5F098F8FBB0}" sibTransId="{D5AAED4D-0D68-4E6E-B4EB-351FE204D9FB}"/>
    <dgm:cxn modelId="{176FA15F-7401-481D-8F66-6639C20B22AD}" srcId="{920893EF-ACB8-41B0-9E35-98207B5F6496}" destId="{307B7487-990B-4835-9D14-064617684991}" srcOrd="0" destOrd="0" parTransId="{8541087F-B1D4-4C0A-A482-611FFC140B20}" sibTransId="{19BE6E7E-2594-49AD-941E-A6106880FAF8}"/>
    <dgm:cxn modelId="{E4C3D844-5459-40C7-B45F-780D2C770516}" srcId="{920893EF-ACB8-41B0-9E35-98207B5F6496}" destId="{BD77ECC9-8C10-468C-8C0D-E480C022E625}" srcOrd="1" destOrd="0" parTransId="{E69C086C-D034-4BFE-BBEA-1F643E2334B7}" sibTransId="{C5A4E86E-BAB2-4CBA-8E15-E387FE193491}"/>
    <dgm:cxn modelId="{4F26254F-374B-48B1-9433-7E49E763C3DC}" type="presOf" srcId="{307B7487-990B-4835-9D14-064617684991}" destId="{9B335CC0-4D2F-472B-9CDF-A150AA3E74CA}" srcOrd="0" destOrd="0" presId="urn:microsoft.com/office/officeart/2018/2/layout/IconVerticalSolidList"/>
    <dgm:cxn modelId="{ECDAE4BC-5F5F-4D65-A7B7-9DA77DCB82C9}" type="presOf" srcId="{920893EF-ACB8-41B0-9E35-98207B5F6496}" destId="{BE7E8408-23FE-4542-B163-025BACED0BD6}" srcOrd="0" destOrd="0" presId="urn:microsoft.com/office/officeart/2018/2/layout/IconVerticalSolidList"/>
    <dgm:cxn modelId="{9C9D54D0-6D13-4925-A9FD-B9D602744F1A}" type="presOf" srcId="{BD77ECC9-8C10-468C-8C0D-E480C022E625}" destId="{1C964BE8-A3B5-4D5E-9DA6-CF2EA56ED18B}" srcOrd="0" destOrd="0" presId="urn:microsoft.com/office/officeart/2018/2/layout/IconVerticalSolidList"/>
    <dgm:cxn modelId="{E59CED70-426D-4212-AB26-2ACE02A3F4C5}" type="presParOf" srcId="{BE7E8408-23FE-4542-B163-025BACED0BD6}" destId="{85F459AE-2A4F-407A-B3D0-0A4728393EB4}" srcOrd="0" destOrd="0" presId="urn:microsoft.com/office/officeart/2018/2/layout/IconVerticalSolidList"/>
    <dgm:cxn modelId="{9E0564EC-ABC1-4FC4-90AA-9DA366086F17}" type="presParOf" srcId="{85F459AE-2A4F-407A-B3D0-0A4728393EB4}" destId="{CF028F5F-13BA-4965-8A0D-B6A4D20FFB1B}" srcOrd="0" destOrd="0" presId="urn:microsoft.com/office/officeart/2018/2/layout/IconVerticalSolidList"/>
    <dgm:cxn modelId="{3E1E29AD-AC7A-498E-8723-EFFAC00E0D94}" type="presParOf" srcId="{85F459AE-2A4F-407A-B3D0-0A4728393EB4}" destId="{E07827AE-A107-415A-8432-50A99B69BEF9}" srcOrd="1" destOrd="0" presId="urn:microsoft.com/office/officeart/2018/2/layout/IconVerticalSolidList"/>
    <dgm:cxn modelId="{F818AF9E-20CE-403B-A6C4-18489B56461F}" type="presParOf" srcId="{85F459AE-2A4F-407A-B3D0-0A4728393EB4}" destId="{E1F6F689-A520-4053-928A-1453096803D2}" srcOrd="2" destOrd="0" presId="urn:microsoft.com/office/officeart/2018/2/layout/IconVerticalSolidList"/>
    <dgm:cxn modelId="{6468B51D-2467-46B4-B93C-BB82BAFA18D8}" type="presParOf" srcId="{85F459AE-2A4F-407A-B3D0-0A4728393EB4}" destId="{9B335CC0-4D2F-472B-9CDF-A150AA3E74CA}" srcOrd="3" destOrd="0" presId="urn:microsoft.com/office/officeart/2018/2/layout/IconVerticalSolidList"/>
    <dgm:cxn modelId="{CE5B7ABF-89BB-473D-9BDF-9FE297693E9B}" type="presParOf" srcId="{BE7E8408-23FE-4542-B163-025BACED0BD6}" destId="{2F96D2CD-83FE-4FD0-9202-B5BC394BFA45}" srcOrd="1" destOrd="0" presId="urn:microsoft.com/office/officeart/2018/2/layout/IconVerticalSolidList"/>
    <dgm:cxn modelId="{B75108AE-B1A6-4BFF-82BE-AD8F866F8320}" type="presParOf" srcId="{BE7E8408-23FE-4542-B163-025BACED0BD6}" destId="{24E92722-00B7-4C2D-B55B-FC3D118B9A98}" srcOrd="2" destOrd="0" presId="urn:microsoft.com/office/officeart/2018/2/layout/IconVerticalSolidList"/>
    <dgm:cxn modelId="{28D22900-5D7A-4417-A70E-F51FC855DE01}" type="presParOf" srcId="{24E92722-00B7-4C2D-B55B-FC3D118B9A98}" destId="{99CBD24F-3181-4F66-92E7-FEAA764B6D33}" srcOrd="0" destOrd="0" presId="urn:microsoft.com/office/officeart/2018/2/layout/IconVerticalSolidList"/>
    <dgm:cxn modelId="{00268F34-B751-4A8F-86ED-934C54B51339}" type="presParOf" srcId="{24E92722-00B7-4C2D-B55B-FC3D118B9A98}" destId="{0454857E-42C5-4221-B3BA-BA3989F1CC97}" srcOrd="1" destOrd="0" presId="urn:microsoft.com/office/officeart/2018/2/layout/IconVerticalSolidList"/>
    <dgm:cxn modelId="{02DEB300-A034-463B-A285-883703C068D5}" type="presParOf" srcId="{24E92722-00B7-4C2D-B55B-FC3D118B9A98}" destId="{15E79717-4317-4107-B155-3CF491936D79}" srcOrd="2" destOrd="0" presId="urn:microsoft.com/office/officeart/2018/2/layout/IconVerticalSolidList"/>
    <dgm:cxn modelId="{40C36B86-B10C-4EAC-A6ED-080BFFBFE080}" type="presParOf" srcId="{24E92722-00B7-4C2D-B55B-FC3D118B9A98}" destId="{1C964BE8-A3B5-4D5E-9DA6-CF2EA56ED18B}" srcOrd="3" destOrd="0" presId="urn:microsoft.com/office/officeart/2018/2/layout/IconVerticalSolidList"/>
    <dgm:cxn modelId="{323E3912-3AA9-4E6B-8A78-EB19FA571997}" type="presParOf" srcId="{BE7E8408-23FE-4542-B163-025BACED0BD6}" destId="{024294BF-E0EA-4663-B841-F8ABDEDFA0A9}" srcOrd="3" destOrd="0" presId="urn:microsoft.com/office/officeart/2018/2/layout/IconVerticalSolidList"/>
    <dgm:cxn modelId="{892A63A1-E1CB-41A2-BFF1-A43483B9DED8}" type="presParOf" srcId="{BE7E8408-23FE-4542-B163-025BACED0BD6}" destId="{8AB3FF5E-30BC-4839-BB3F-913F9FC8AEB2}" srcOrd="4" destOrd="0" presId="urn:microsoft.com/office/officeart/2018/2/layout/IconVerticalSolidList"/>
    <dgm:cxn modelId="{05BE7D31-86FF-45E6-9AAE-45C24A5F27C4}" type="presParOf" srcId="{8AB3FF5E-30BC-4839-BB3F-913F9FC8AEB2}" destId="{D520309C-344E-41DC-8FB7-63E72D9C51E1}" srcOrd="0" destOrd="0" presId="urn:microsoft.com/office/officeart/2018/2/layout/IconVerticalSolidList"/>
    <dgm:cxn modelId="{B059FC7D-81BB-439E-B98F-77D0198769C1}" type="presParOf" srcId="{8AB3FF5E-30BC-4839-BB3F-913F9FC8AEB2}" destId="{E7344953-A39B-4053-87C5-45B4273E456A}" srcOrd="1" destOrd="0" presId="urn:microsoft.com/office/officeart/2018/2/layout/IconVerticalSolidList"/>
    <dgm:cxn modelId="{F4A6CF6C-832A-47F7-B14A-C7140007F8D0}" type="presParOf" srcId="{8AB3FF5E-30BC-4839-BB3F-913F9FC8AEB2}" destId="{825C4E81-C9F4-4BE7-B424-6A9C99FBC89D}" srcOrd="2" destOrd="0" presId="urn:microsoft.com/office/officeart/2018/2/layout/IconVerticalSolidList"/>
    <dgm:cxn modelId="{55D9A2FF-6A97-442C-A971-77BF1263E6D5}" type="presParOf" srcId="{8AB3FF5E-30BC-4839-BB3F-913F9FC8AEB2}" destId="{AF111127-0255-42D0-81D6-F9FC9E0FA2CF}" srcOrd="3" destOrd="0" presId="urn:microsoft.com/office/officeart/2018/2/layout/IconVerticalSolidList"/>
    <dgm:cxn modelId="{9CF56D73-F2C1-4560-9D47-66472A82B95D}" type="presParOf" srcId="{BE7E8408-23FE-4542-B163-025BACED0BD6}" destId="{BA84A143-1261-445B-A220-873C40F35B3F}" srcOrd="5" destOrd="0" presId="urn:microsoft.com/office/officeart/2018/2/layout/IconVerticalSolidList"/>
    <dgm:cxn modelId="{804C1B29-A9D2-4DE7-8AA0-7E32467DB5D8}" type="presParOf" srcId="{BE7E8408-23FE-4542-B163-025BACED0BD6}" destId="{8D204CE9-6874-4713-9BDD-6D1EE0F8B227}" srcOrd="6" destOrd="0" presId="urn:microsoft.com/office/officeart/2018/2/layout/IconVerticalSolidList"/>
    <dgm:cxn modelId="{3BB10166-F0FD-4451-A795-8DBC97BD951B}" type="presParOf" srcId="{8D204CE9-6874-4713-9BDD-6D1EE0F8B227}" destId="{32AD11FA-A28B-489C-81FE-08EE49C88F68}" srcOrd="0" destOrd="0" presId="urn:microsoft.com/office/officeart/2018/2/layout/IconVerticalSolidList"/>
    <dgm:cxn modelId="{7A86EE10-A9B6-4A75-8C4F-3434425AF659}" type="presParOf" srcId="{8D204CE9-6874-4713-9BDD-6D1EE0F8B227}" destId="{D43DDB9D-16F5-4BE6-BEF0-62B7954EBD49}" srcOrd="1" destOrd="0" presId="urn:microsoft.com/office/officeart/2018/2/layout/IconVerticalSolidList"/>
    <dgm:cxn modelId="{2F68702F-BC1E-4971-80A9-710BE0C10A0E}" type="presParOf" srcId="{8D204CE9-6874-4713-9BDD-6D1EE0F8B227}" destId="{5B645506-1EDF-4538-AA74-1422C98826DB}" srcOrd="2" destOrd="0" presId="urn:microsoft.com/office/officeart/2018/2/layout/IconVerticalSolidList"/>
    <dgm:cxn modelId="{8C39E5CF-181F-4153-AB01-1C3EB4E13EE2}" type="presParOf" srcId="{8D204CE9-6874-4713-9BDD-6D1EE0F8B227}" destId="{3BE9FF8F-55A4-4931-974C-1EBB4448559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7EDAB85-052D-4C0F-8E32-2285D2A96661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926A096-F5D6-43E3-824A-E87D478B161D}">
      <dgm:prSet/>
      <dgm:spPr/>
      <dgm:t>
        <a:bodyPr/>
        <a:lstStyle/>
        <a:p>
          <a:r>
            <a:rPr lang="en-US"/>
            <a:t>Open new supermarkets in neighbourhoods in cluster 1 with little to no competition </a:t>
          </a:r>
        </a:p>
      </dgm:t>
    </dgm:pt>
    <dgm:pt modelId="{654B7562-A3C8-4E86-BBFF-901EE2024183}" type="parTrans" cxnId="{75B665EA-4904-4C76-8DE2-2F97003B8713}">
      <dgm:prSet/>
      <dgm:spPr/>
      <dgm:t>
        <a:bodyPr/>
        <a:lstStyle/>
        <a:p>
          <a:endParaRPr lang="en-US"/>
        </a:p>
      </dgm:t>
    </dgm:pt>
    <dgm:pt modelId="{D24D2D28-5DF3-499A-A231-88162CE28BB4}" type="sibTrans" cxnId="{75B665EA-4904-4C76-8DE2-2F97003B8713}">
      <dgm:prSet phldrT="01"/>
      <dgm:spPr/>
      <dgm:t>
        <a:bodyPr/>
        <a:lstStyle/>
        <a:p>
          <a:r>
            <a:rPr lang="en-US"/>
            <a:t>01</a:t>
          </a:r>
        </a:p>
      </dgm:t>
    </dgm:pt>
    <dgm:pt modelId="{F47BD8E9-75BF-4ABC-9C13-ACA4E81C2870}">
      <dgm:prSet/>
      <dgm:spPr/>
      <dgm:t>
        <a:bodyPr/>
        <a:lstStyle/>
        <a:p>
          <a:r>
            <a:rPr lang="en-US"/>
            <a:t>Can also open in neighbourhoods in cluster 0 with moderate competition if have unique selling propositions to stand out from the competition </a:t>
          </a:r>
        </a:p>
      </dgm:t>
    </dgm:pt>
    <dgm:pt modelId="{F1D228D8-0FA2-423F-B471-325BD564EA58}" type="parTrans" cxnId="{959310A0-E852-486A-B2A2-BC7B8828CE6F}">
      <dgm:prSet/>
      <dgm:spPr/>
      <dgm:t>
        <a:bodyPr/>
        <a:lstStyle/>
        <a:p>
          <a:endParaRPr lang="en-US"/>
        </a:p>
      </dgm:t>
    </dgm:pt>
    <dgm:pt modelId="{6CCCB006-9A3D-45FF-985B-74F1DB5B3CF6}" type="sibTrans" cxnId="{959310A0-E852-486A-B2A2-BC7B8828CE6F}">
      <dgm:prSet phldrT="02"/>
      <dgm:spPr/>
      <dgm:t>
        <a:bodyPr/>
        <a:lstStyle/>
        <a:p>
          <a:r>
            <a:rPr lang="en-US"/>
            <a:t>02</a:t>
          </a:r>
        </a:p>
      </dgm:t>
    </dgm:pt>
    <dgm:pt modelId="{8A25F0E4-FE9E-4BBD-B9C4-F74EA34ACB63}">
      <dgm:prSet/>
      <dgm:spPr/>
      <dgm:t>
        <a:bodyPr/>
        <a:lstStyle/>
        <a:p>
          <a:r>
            <a:rPr lang="en-US"/>
            <a:t>Avoid neighbourhoods in cluster 2, already high concentration of supermarkets and intense competition</a:t>
          </a:r>
        </a:p>
      </dgm:t>
    </dgm:pt>
    <dgm:pt modelId="{64AB7B78-02F1-4460-BDC4-435202E9CB67}" type="parTrans" cxnId="{141623FC-629B-4AD1-A13A-98A8CA99822A}">
      <dgm:prSet/>
      <dgm:spPr/>
      <dgm:t>
        <a:bodyPr/>
        <a:lstStyle/>
        <a:p>
          <a:endParaRPr lang="en-US"/>
        </a:p>
      </dgm:t>
    </dgm:pt>
    <dgm:pt modelId="{B6FC10EA-97C9-47E0-AAE9-AE9FED3CB2D2}" type="sibTrans" cxnId="{141623FC-629B-4AD1-A13A-98A8CA99822A}">
      <dgm:prSet phldrT="03"/>
      <dgm:spPr/>
      <dgm:t>
        <a:bodyPr/>
        <a:lstStyle/>
        <a:p>
          <a:r>
            <a:rPr lang="en-US"/>
            <a:t>03</a:t>
          </a:r>
        </a:p>
      </dgm:t>
    </dgm:pt>
    <dgm:pt modelId="{37FFC9A4-37DB-4612-BD64-32E9E235BFDE}" type="pres">
      <dgm:prSet presAssocID="{87EDAB85-052D-4C0F-8E32-2285D2A96661}" presName="Name0" presStyleCnt="0">
        <dgm:presLayoutVars>
          <dgm:animLvl val="lvl"/>
          <dgm:resizeHandles val="exact"/>
        </dgm:presLayoutVars>
      </dgm:prSet>
      <dgm:spPr/>
    </dgm:pt>
    <dgm:pt modelId="{137186C3-AEED-4621-BBE8-632721FB3E8B}" type="pres">
      <dgm:prSet presAssocID="{5926A096-F5D6-43E3-824A-E87D478B161D}" presName="compositeNode" presStyleCnt="0">
        <dgm:presLayoutVars>
          <dgm:bulletEnabled val="1"/>
        </dgm:presLayoutVars>
      </dgm:prSet>
      <dgm:spPr/>
    </dgm:pt>
    <dgm:pt modelId="{139B6E29-6C14-48F9-9A73-EF5D4137633C}" type="pres">
      <dgm:prSet presAssocID="{5926A096-F5D6-43E3-824A-E87D478B161D}" presName="bgRect" presStyleLbl="alignNode1" presStyleIdx="0" presStyleCnt="3"/>
      <dgm:spPr/>
    </dgm:pt>
    <dgm:pt modelId="{5B48358D-4479-4364-AE2C-B457FA40C304}" type="pres">
      <dgm:prSet presAssocID="{D24D2D28-5DF3-499A-A231-88162CE28BB4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AA75188B-9638-4295-A391-4E292E14441B}" type="pres">
      <dgm:prSet presAssocID="{5926A096-F5D6-43E3-824A-E87D478B161D}" presName="nodeRect" presStyleLbl="alignNode1" presStyleIdx="0" presStyleCnt="3">
        <dgm:presLayoutVars>
          <dgm:bulletEnabled val="1"/>
        </dgm:presLayoutVars>
      </dgm:prSet>
      <dgm:spPr/>
    </dgm:pt>
    <dgm:pt modelId="{09A5150E-47AD-4F3B-A425-A45B70B21FE8}" type="pres">
      <dgm:prSet presAssocID="{D24D2D28-5DF3-499A-A231-88162CE28BB4}" presName="sibTrans" presStyleCnt="0"/>
      <dgm:spPr/>
    </dgm:pt>
    <dgm:pt modelId="{D2C13C83-C13B-4B9F-A97A-356BDA4716DA}" type="pres">
      <dgm:prSet presAssocID="{F47BD8E9-75BF-4ABC-9C13-ACA4E81C2870}" presName="compositeNode" presStyleCnt="0">
        <dgm:presLayoutVars>
          <dgm:bulletEnabled val="1"/>
        </dgm:presLayoutVars>
      </dgm:prSet>
      <dgm:spPr/>
    </dgm:pt>
    <dgm:pt modelId="{96A6CA29-B4B8-44EC-9066-D330396A70B7}" type="pres">
      <dgm:prSet presAssocID="{F47BD8E9-75BF-4ABC-9C13-ACA4E81C2870}" presName="bgRect" presStyleLbl="alignNode1" presStyleIdx="1" presStyleCnt="3"/>
      <dgm:spPr/>
    </dgm:pt>
    <dgm:pt modelId="{858D641C-F652-4C26-A19D-381878113916}" type="pres">
      <dgm:prSet presAssocID="{6CCCB006-9A3D-45FF-985B-74F1DB5B3CF6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50FAD631-47B5-4089-A5F6-A51390B34737}" type="pres">
      <dgm:prSet presAssocID="{F47BD8E9-75BF-4ABC-9C13-ACA4E81C2870}" presName="nodeRect" presStyleLbl="alignNode1" presStyleIdx="1" presStyleCnt="3">
        <dgm:presLayoutVars>
          <dgm:bulletEnabled val="1"/>
        </dgm:presLayoutVars>
      </dgm:prSet>
      <dgm:spPr/>
    </dgm:pt>
    <dgm:pt modelId="{7E323F1D-1238-4940-8784-2B4BF7F243A8}" type="pres">
      <dgm:prSet presAssocID="{6CCCB006-9A3D-45FF-985B-74F1DB5B3CF6}" presName="sibTrans" presStyleCnt="0"/>
      <dgm:spPr/>
    </dgm:pt>
    <dgm:pt modelId="{9E3B9294-0362-40B6-B4C4-05AD7F9C4790}" type="pres">
      <dgm:prSet presAssocID="{8A25F0E4-FE9E-4BBD-B9C4-F74EA34ACB63}" presName="compositeNode" presStyleCnt="0">
        <dgm:presLayoutVars>
          <dgm:bulletEnabled val="1"/>
        </dgm:presLayoutVars>
      </dgm:prSet>
      <dgm:spPr/>
    </dgm:pt>
    <dgm:pt modelId="{75171CDD-85B4-4160-AA39-57C0CD74DFBF}" type="pres">
      <dgm:prSet presAssocID="{8A25F0E4-FE9E-4BBD-B9C4-F74EA34ACB63}" presName="bgRect" presStyleLbl="alignNode1" presStyleIdx="2" presStyleCnt="3"/>
      <dgm:spPr/>
    </dgm:pt>
    <dgm:pt modelId="{DC894FF0-5FD8-4A0D-AD4F-D5C78C18628F}" type="pres">
      <dgm:prSet presAssocID="{B6FC10EA-97C9-47E0-AAE9-AE9FED3CB2D2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95127177-EFAD-4435-9AAC-A66727F22703}" type="pres">
      <dgm:prSet presAssocID="{8A25F0E4-FE9E-4BBD-B9C4-F74EA34ACB63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427AB11E-ED58-4ABB-8FFE-333D8C1318F6}" type="presOf" srcId="{5926A096-F5D6-43E3-824A-E87D478B161D}" destId="{139B6E29-6C14-48F9-9A73-EF5D4137633C}" srcOrd="0" destOrd="0" presId="urn:microsoft.com/office/officeart/2016/7/layout/LinearBlockProcessNumbered"/>
    <dgm:cxn modelId="{0B52525E-9007-47CE-ACAC-1ECBD9DF5D72}" type="presOf" srcId="{F47BD8E9-75BF-4ABC-9C13-ACA4E81C2870}" destId="{50FAD631-47B5-4089-A5F6-A51390B34737}" srcOrd="1" destOrd="0" presId="urn:microsoft.com/office/officeart/2016/7/layout/LinearBlockProcessNumbered"/>
    <dgm:cxn modelId="{B13FE74C-45B1-4807-93D9-BE956CF3E4AB}" type="presOf" srcId="{D24D2D28-5DF3-499A-A231-88162CE28BB4}" destId="{5B48358D-4479-4364-AE2C-B457FA40C304}" srcOrd="0" destOrd="0" presId="urn:microsoft.com/office/officeart/2016/7/layout/LinearBlockProcessNumbered"/>
    <dgm:cxn modelId="{BFDE778A-31EF-423E-A342-1434F2EEE27A}" type="presOf" srcId="{B6FC10EA-97C9-47E0-AAE9-AE9FED3CB2D2}" destId="{DC894FF0-5FD8-4A0D-AD4F-D5C78C18628F}" srcOrd="0" destOrd="0" presId="urn:microsoft.com/office/officeart/2016/7/layout/LinearBlockProcessNumbered"/>
    <dgm:cxn modelId="{B64EF590-701F-4F37-B55C-C5BAB32829F2}" type="presOf" srcId="{87EDAB85-052D-4C0F-8E32-2285D2A96661}" destId="{37FFC9A4-37DB-4612-BD64-32E9E235BFDE}" srcOrd="0" destOrd="0" presId="urn:microsoft.com/office/officeart/2016/7/layout/LinearBlockProcessNumbered"/>
    <dgm:cxn modelId="{959310A0-E852-486A-B2A2-BC7B8828CE6F}" srcId="{87EDAB85-052D-4C0F-8E32-2285D2A96661}" destId="{F47BD8E9-75BF-4ABC-9C13-ACA4E81C2870}" srcOrd="1" destOrd="0" parTransId="{F1D228D8-0FA2-423F-B471-325BD564EA58}" sibTransId="{6CCCB006-9A3D-45FF-985B-74F1DB5B3CF6}"/>
    <dgm:cxn modelId="{8365E8AA-7D85-4AEE-815C-76885FC52C51}" type="presOf" srcId="{8A25F0E4-FE9E-4BBD-B9C4-F74EA34ACB63}" destId="{95127177-EFAD-4435-9AAC-A66727F22703}" srcOrd="1" destOrd="0" presId="urn:microsoft.com/office/officeart/2016/7/layout/LinearBlockProcessNumbered"/>
    <dgm:cxn modelId="{399076BE-8169-4CC8-805D-0DD67E1181C3}" type="presOf" srcId="{F47BD8E9-75BF-4ABC-9C13-ACA4E81C2870}" destId="{96A6CA29-B4B8-44EC-9066-D330396A70B7}" srcOrd="0" destOrd="0" presId="urn:microsoft.com/office/officeart/2016/7/layout/LinearBlockProcessNumbered"/>
    <dgm:cxn modelId="{678630D6-D481-41E8-A5F5-E55AC4D6445C}" type="presOf" srcId="{6CCCB006-9A3D-45FF-985B-74F1DB5B3CF6}" destId="{858D641C-F652-4C26-A19D-381878113916}" srcOrd="0" destOrd="0" presId="urn:microsoft.com/office/officeart/2016/7/layout/LinearBlockProcessNumbered"/>
    <dgm:cxn modelId="{335946DA-7CCD-4BF4-901B-1817130D2670}" type="presOf" srcId="{5926A096-F5D6-43E3-824A-E87D478B161D}" destId="{AA75188B-9638-4295-A391-4E292E14441B}" srcOrd="1" destOrd="0" presId="urn:microsoft.com/office/officeart/2016/7/layout/LinearBlockProcessNumbered"/>
    <dgm:cxn modelId="{071EE7DF-F92F-491D-B736-97F9318225F3}" type="presOf" srcId="{8A25F0E4-FE9E-4BBD-B9C4-F74EA34ACB63}" destId="{75171CDD-85B4-4160-AA39-57C0CD74DFBF}" srcOrd="0" destOrd="0" presId="urn:microsoft.com/office/officeart/2016/7/layout/LinearBlockProcessNumbered"/>
    <dgm:cxn modelId="{75B665EA-4904-4C76-8DE2-2F97003B8713}" srcId="{87EDAB85-052D-4C0F-8E32-2285D2A96661}" destId="{5926A096-F5D6-43E3-824A-E87D478B161D}" srcOrd="0" destOrd="0" parTransId="{654B7562-A3C8-4E86-BBFF-901EE2024183}" sibTransId="{D24D2D28-5DF3-499A-A231-88162CE28BB4}"/>
    <dgm:cxn modelId="{141623FC-629B-4AD1-A13A-98A8CA99822A}" srcId="{87EDAB85-052D-4C0F-8E32-2285D2A96661}" destId="{8A25F0E4-FE9E-4BBD-B9C4-F74EA34ACB63}" srcOrd="2" destOrd="0" parTransId="{64AB7B78-02F1-4460-BDC4-435202E9CB67}" sibTransId="{B6FC10EA-97C9-47E0-AAE9-AE9FED3CB2D2}"/>
    <dgm:cxn modelId="{35C2B28F-F575-48E0-B1A1-1DCC1CB1DB2B}" type="presParOf" srcId="{37FFC9A4-37DB-4612-BD64-32E9E235BFDE}" destId="{137186C3-AEED-4621-BBE8-632721FB3E8B}" srcOrd="0" destOrd="0" presId="urn:microsoft.com/office/officeart/2016/7/layout/LinearBlockProcessNumbered"/>
    <dgm:cxn modelId="{3C5EA677-6E32-404B-BA21-7F68E8F8CCE0}" type="presParOf" srcId="{137186C3-AEED-4621-BBE8-632721FB3E8B}" destId="{139B6E29-6C14-48F9-9A73-EF5D4137633C}" srcOrd="0" destOrd="0" presId="urn:microsoft.com/office/officeart/2016/7/layout/LinearBlockProcessNumbered"/>
    <dgm:cxn modelId="{84BB5886-DC53-4D2F-9AF2-5537ACE9042E}" type="presParOf" srcId="{137186C3-AEED-4621-BBE8-632721FB3E8B}" destId="{5B48358D-4479-4364-AE2C-B457FA40C304}" srcOrd="1" destOrd="0" presId="urn:microsoft.com/office/officeart/2016/7/layout/LinearBlockProcessNumbered"/>
    <dgm:cxn modelId="{89AC6EDB-BFBD-459A-BF9B-03081434E86D}" type="presParOf" srcId="{137186C3-AEED-4621-BBE8-632721FB3E8B}" destId="{AA75188B-9638-4295-A391-4E292E14441B}" srcOrd="2" destOrd="0" presId="urn:microsoft.com/office/officeart/2016/7/layout/LinearBlockProcessNumbered"/>
    <dgm:cxn modelId="{2104080D-4EA9-4624-9DF9-48F4D438A167}" type="presParOf" srcId="{37FFC9A4-37DB-4612-BD64-32E9E235BFDE}" destId="{09A5150E-47AD-4F3B-A425-A45B70B21FE8}" srcOrd="1" destOrd="0" presId="urn:microsoft.com/office/officeart/2016/7/layout/LinearBlockProcessNumbered"/>
    <dgm:cxn modelId="{C4B8F042-B8D7-4A02-BFBA-417FAF6E813D}" type="presParOf" srcId="{37FFC9A4-37DB-4612-BD64-32E9E235BFDE}" destId="{D2C13C83-C13B-4B9F-A97A-356BDA4716DA}" srcOrd="2" destOrd="0" presId="urn:microsoft.com/office/officeart/2016/7/layout/LinearBlockProcessNumbered"/>
    <dgm:cxn modelId="{7C47EF47-B8F5-4EEE-8877-0AB0A256DB75}" type="presParOf" srcId="{D2C13C83-C13B-4B9F-A97A-356BDA4716DA}" destId="{96A6CA29-B4B8-44EC-9066-D330396A70B7}" srcOrd="0" destOrd="0" presId="urn:microsoft.com/office/officeart/2016/7/layout/LinearBlockProcessNumbered"/>
    <dgm:cxn modelId="{E56617DC-604B-4AD3-94AC-BF1BF9E69920}" type="presParOf" srcId="{D2C13C83-C13B-4B9F-A97A-356BDA4716DA}" destId="{858D641C-F652-4C26-A19D-381878113916}" srcOrd="1" destOrd="0" presId="urn:microsoft.com/office/officeart/2016/7/layout/LinearBlockProcessNumbered"/>
    <dgm:cxn modelId="{5DEE3D2E-785D-4B63-9D33-96DBB3A6C003}" type="presParOf" srcId="{D2C13C83-C13B-4B9F-A97A-356BDA4716DA}" destId="{50FAD631-47B5-4089-A5F6-A51390B34737}" srcOrd="2" destOrd="0" presId="urn:microsoft.com/office/officeart/2016/7/layout/LinearBlockProcessNumbered"/>
    <dgm:cxn modelId="{87B2DD58-06D3-4DE2-B797-AB788480282F}" type="presParOf" srcId="{37FFC9A4-37DB-4612-BD64-32E9E235BFDE}" destId="{7E323F1D-1238-4940-8784-2B4BF7F243A8}" srcOrd="3" destOrd="0" presId="urn:microsoft.com/office/officeart/2016/7/layout/LinearBlockProcessNumbered"/>
    <dgm:cxn modelId="{4802EA75-2ED5-4BFE-B7C2-533A03F93247}" type="presParOf" srcId="{37FFC9A4-37DB-4612-BD64-32E9E235BFDE}" destId="{9E3B9294-0362-40B6-B4C4-05AD7F9C4790}" srcOrd="4" destOrd="0" presId="urn:microsoft.com/office/officeart/2016/7/layout/LinearBlockProcessNumbered"/>
    <dgm:cxn modelId="{0D555795-D6A6-4852-A3BE-19F1E1FC5F6C}" type="presParOf" srcId="{9E3B9294-0362-40B6-B4C4-05AD7F9C4790}" destId="{75171CDD-85B4-4160-AA39-57C0CD74DFBF}" srcOrd="0" destOrd="0" presId="urn:microsoft.com/office/officeart/2016/7/layout/LinearBlockProcessNumbered"/>
    <dgm:cxn modelId="{9538F65F-37B8-4ED5-B54D-25FA9DC80C6A}" type="presParOf" srcId="{9E3B9294-0362-40B6-B4C4-05AD7F9C4790}" destId="{DC894FF0-5FD8-4A0D-AD4F-D5C78C18628F}" srcOrd="1" destOrd="0" presId="urn:microsoft.com/office/officeart/2016/7/layout/LinearBlockProcessNumbered"/>
    <dgm:cxn modelId="{3ADC8DAC-7E76-4ECF-8AB1-B0015923B8EA}" type="presParOf" srcId="{9E3B9294-0362-40B6-B4C4-05AD7F9C4790}" destId="{95127177-EFAD-4435-9AAC-A66727F22703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5A8682-6A56-448A-B84C-3789F7131C5E}">
      <dsp:nvSpPr>
        <dsp:cNvPr id="0" name=""/>
        <dsp:cNvSpPr/>
      </dsp:nvSpPr>
      <dsp:spPr>
        <a:xfrm>
          <a:off x="0" y="680"/>
          <a:ext cx="6269038" cy="159164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03CB03-AAC5-4B5E-A21A-F31E9E87E305}">
      <dsp:nvSpPr>
        <dsp:cNvPr id="0" name=""/>
        <dsp:cNvSpPr/>
      </dsp:nvSpPr>
      <dsp:spPr>
        <a:xfrm>
          <a:off x="481473" y="358800"/>
          <a:ext cx="875405" cy="87540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3BA35F-9BD2-4FB3-9E45-285467255B32}">
      <dsp:nvSpPr>
        <dsp:cNvPr id="0" name=""/>
        <dsp:cNvSpPr/>
      </dsp:nvSpPr>
      <dsp:spPr>
        <a:xfrm>
          <a:off x="1838352" y="680"/>
          <a:ext cx="4430685" cy="15916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449" tIns="168449" rIns="168449" bIns="168449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• Location of the supermarket is one of the most important decisions that will determine whether it will be a success or a failure</a:t>
          </a:r>
        </a:p>
      </dsp:txBody>
      <dsp:txXfrm>
        <a:off x="1838352" y="680"/>
        <a:ext cx="4430685" cy="1591647"/>
      </dsp:txXfrm>
    </dsp:sp>
    <dsp:sp modelId="{6994F0DD-E777-4E4E-A216-056B46D98F03}">
      <dsp:nvSpPr>
        <dsp:cNvPr id="0" name=""/>
        <dsp:cNvSpPr/>
      </dsp:nvSpPr>
      <dsp:spPr>
        <a:xfrm>
          <a:off x="0" y="1990238"/>
          <a:ext cx="6269038" cy="159164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A4D4B9-7FA0-4B55-BD48-983DA8FAACAA}">
      <dsp:nvSpPr>
        <dsp:cNvPr id="0" name=""/>
        <dsp:cNvSpPr/>
      </dsp:nvSpPr>
      <dsp:spPr>
        <a:xfrm>
          <a:off x="481473" y="2348359"/>
          <a:ext cx="875405" cy="87540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4CAB10-C3FD-4E34-9E49-EE5EB38CB507}">
      <dsp:nvSpPr>
        <dsp:cNvPr id="0" name=""/>
        <dsp:cNvSpPr/>
      </dsp:nvSpPr>
      <dsp:spPr>
        <a:xfrm>
          <a:off x="1838352" y="1990238"/>
          <a:ext cx="4430685" cy="15916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449" tIns="168449" rIns="168449" bIns="168449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• </a:t>
          </a:r>
          <a:r>
            <a:rPr lang="en-US" sz="1700" b="1" kern="1200"/>
            <a:t>Objective</a:t>
          </a:r>
          <a:r>
            <a:rPr lang="en-US" sz="1700" kern="1200"/>
            <a:t>: To analyse and select the best locations in the city of Kuala Lumpur, Malaysia to open a new supermarket</a:t>
          </a:r>
        </a:p>
      </dsp:txBody>
      <dsp:txXfrm>
        <a:off x="1838352" y="1990238"/>
        <a:ext cx="4430685" cy="1591647"/>
      </dsp:txXfrm>
    </dsp:sp>
    <dsp:sp modelId="{BCA76079-5FB5-4DED-AE2B-317A3AFADB2F}">
      <dsp:nvSpPr>
        <dsp:cNvPr id="0" name=""/>
        <dsp:cNvSpPr/>
      </dsp:nvSpPr>
      <dsp:spPr>
        <a:xfrm>
          <a:off x="0" y="3979797"/>
          <a:ext cx="6269038" cy="159164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ED535D-A82C-4637-8053-401931C55C70}">
      <dsp:nvSpPr>
        <dsp:cNvPr id="0" name=""/>
        <dsp:cNvSpPr/>
      </dsp:nvSpPr>
      <dsp:spPr>
        <a:xfrm>
          <a:off x="481473" y="4337918"/>
          <a:ext cx="875405" cy="87540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D2859D-54F1-4080-B425-2EDCAC7D5CDF}">
      <dsp:nvSpPr>
        <dsp:cNvPr id="0" name=""/>
        <dsp:cNvSpPr/>
      </dsp:nvSpPr>
      <dsp:spPr>
        <a:xfrm>
          <a:off x="1838352" y="3979797"/>
          <a:ext cx="4430685" cy="15916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449" tIns="168449" rIns="168449" bIns="168449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• </a:t>
          </a:r>
          <a:r>
            <a:rPr lang="en-US" sz="1700" b="1" kern="1200"/>
            <a:t>Business question: </a:t>
          </a:r>
          <a:r>
            <a:rPr lang="en-US" sz="1700" kern="1200"/>
            <a:t>In the city of Kuala Lumpur, Malaysia, if a property developer is looking to open a new shopping mall, where would you recommend that they open it? </a:t>
          </a:r>
        </a:p>
      </dsp:txBody>
      <dsp:txXfrm>
        <a:off x="1838352" y="3979797"/>
        <a:ext cx="4430685" cy="159164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028F5F-13BA-4965-8A0D-B6A4D20FFB1B}">
      <dsp:nvSpPr>
        <dsp:cNvPr id="0" name=""/>
        <dsp:cNvSpPr/>
      </dsp:nvSpPr>
      <dsp:spPr>
        <a:xfrm>
          <a:off x="0" y="1805"/>
          <a:ext cx="10515600" cy="91531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7827AE-A107-415A-8432-50A99B69BEF9}">
      <dsp:nvSpPr>
        <dsp:cNvPr id="0" name=""/>
        <dsp:cNvSpPr/>
      </dsp:nvSpPr>
      <dsp:spPr>
        <a:xfrm>
          <a:off x="276881" y="207750"/>
          <a:ext cx="503420" cy="5034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335CC0-4D2F-472B-9CDF-A150AA3E74CA}">
      <dsp:nvSpPr>
        <dsp:cNvPr id="0" name=""/>
        <dsp:cNvSpPr/>
      </dsp:nvSpPr>
      <dsp:spPr>
        <a:xfrm>
          <a:off x="1057183" y="1805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Most of the supermarkets are concentrated in the central area of the city </a:t>
          </a:r>
        </a:p>
      </dsp:txBody>
      <dsp:txXfrm>
        <a:off x="1057183" y="1805"/>
        <a:ext cx="9458416" cy="915310"/>
      </dsp:txXfrm>
    </dsp:sp>
    <dsp:sp modelId="{99CBD24F-3181-4F66-92E7-FEAA764B6D33}">
      <dsp:nvSpPr>
        <dsp:cNvPr id="0" name=""/>
        <dsp:cNvSpPr/>
      </dsp:nvSpPr>
      <dsp:spPr>
        <a:xfrm>
          <a:off x="0" y="1145944"/>
          <a:ext cx="10515600" cy="91531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54857E-42C5-4221-B3BA-BA3989F1CC97}">
      <dsp:nvSpPr>
        <dsp:cNvPr id="0" name=""/>
        <dsp:cNvSpPr/>
      </dsp:nvSpPr>
      <dsp:spPr>
        <a:xfrm>
          <a:off x="276881" y="1351889"/>
          <a:ext cx="503420" cy="5034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964BE8-A3B5-4D5E-9DA6-CF2EA56ED18B}">
      <dsp:nvSpPr>
        <dsp:cNvPr id="0" name=""/>
        <dsp:cNvSpPr/>
      </dsp:nvSpPr>
      <dsp:spPr>
        <a:xfrm>
          <a:off x="1057183" y="1145944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Highest number in cluster 2 and moderate number in cluster 0 </a:t>
          </a:r>
        </a:p>
      </dsp:txBody>
      <dsp:txXfrm>
        <a:off x="1057183" y="1145944"/>
        <a:ext cx="9458416" cy="915310"/>
      </dsp:txXfrm>
    </dsp:sp>
    <dsp:sp modelId="{D520309C-344E-41DC-8FB7-63E72D9C51E1}">
      <dsp:nvSpPr>
        <dsp:cNvPr id="0" name=""/>
        <dsp:cNvSpPr/>
      </dsp:nvSpPr>
      <dsp:spPr>
        <a:xfrm>
          <a:off x="0" y="2290082"/>
          <a:ext cx="10515600" cy="91531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344953-A39B-4053-87C5-45B4273E456A}">
      <dsp:nvSpPr>
        <dsp:cNvPr id="0" name=""/>
        <dsp:cNvSpPr/>
      </dsp:nvSpPr>
      <dsp:spPr>
        <a:xfrm>
          <a:off x="276881" y="2496027"/>
          <a:ext cx="503420" cy="5034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111127-0255-42D0-81D6-F9FC9E0FA2CF}">
      <dsp:nvSpPr>
        <dsp:cNvPr id="0" name=""/>
        <dsp:cNvSpPr/>
      </dsp:nvSpPr>
      <dsp:spPr>
        <a:xfrm>
          <a:off x="1057183" y="2290082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Cluster 1 has very low number to no shopping mall in the neighbourhoods.</a:t>
          </a:r>
        </a:p>
      </dsp:txBody>
      <dsp:txXfrm>
        <a:off x="1057183" y="2290082"/>
        <a:ext cx="9458416" cy="915310"/>
      </dsp:txXfrm>
    </dsp:sp>
    <dsp:sp modelId="{32AD11FA-A28B-489C-81FE-08EE49C88F68}">
      <dsp:nvSpPr>
        <dsp:cNvPr id="0" name=""/>
        <dsp:cNvSpPr/>
      </dsp:nvSpPr>
      <dsp:spPr>
        <a:xfrm>
          <a:off x="0" y="3434221"/>
          <a:ext cx="10515600" cy="91531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3DDB9D-16F5-4BE6-BEF0-62B7954EBD49}">
      <dsp:nvSpPr>
        <dsp:cNvPr id="0" name=""/>
        <dsp:cNvSpPr/>
      </dsp:nvSpPr>
      <dsp:spPr>
        <a:xfrm>
          <a:off x="276881" y="3640166"/>
          <a:ext cx="503420" cy="5034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E9FF8F-55A4-4931-974C-1EBB4448559E}">
      <dsp:nvSpPr>
        <dsp:cNvPr id="0" name=""/>
        <dsp:cNvSpPr/>
      </dsp:nvSpPr>
      <dsp:spPr>
        <a:xfrm>
          <a:off x="1057183" y="3434221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Oversupply of supermarkets mostly happened in the central area of the city, with the suburb area still have very few supermarkets.</a:t>
          </a:r>
        </a:p>
      </dsp:txBody>
      <dsp:txXfrm>
        <a:off x="1057183" y="3434221"/>
        <a:ext cx="9458416" cy="9153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9B6E29-6C14-48F9-9A73-EF5D4137633C}">
      <dsp:nvSpPr>
        <dsp:cNvPr id="0" name=""/>
        <dsp:cNvSpPr/>
      </dsp:nvSpPr>
      <dsp:spPr>
        <a:xfrm>
          <a:off x="821" y="179348"/>
          <a:ext cx="3327201" cy="399264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0" rIns="328654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Open new supermarkets in neighbourhoods in cluster 1 with little to no competition </a:t>
          </a:r>
        </a:p>
      </dsp:txBody>
      <dsp:txXfrm>
        <a:off x="821" y="1776404"/>
        <a:ext cx="3327201" cy="2395585"/>
      </dsp:txXfrm>
    </dsp:sp>
    <dsp:sp modelId="{5B48358D-4479-4364-AE2C-B457FA40C304}">
      <dsp:nvSpPr>
        <dsp:cNvPr id="0" name=""/>
        <dsp:cNvSpPr/>
      </dsp:nvSpPr>
      <dsp:spPr>
        <a:xfrm>
          <a:off x="821" y="179348"/>
          <a:ext cx="3327201" cy="159705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165100" rIns="32865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</a:p>
      </dsp:txBody>
      <dsp:txXfrm>
        <a:off x="821" y="179348"/>
        <a:ext cx="3327201" cy="1597056"/>
      </dsp:txXfrm>
    </dsp:sp>
    <dsp:sp modelId="{96A6CA29-B4B8-44EC-9066-D330396A70B7}">
      <dsp:nvSpPr>
        <dsp:cNvPr id="0" name=""/>
        <dsp:cNvSpPr/>
      </dsp:nvSpPr>
      <dsp:spPr>
        <a:xfrm>
          <a:off x="3594199" y="179348"/>
          <a:ext cx="3327201" cy="3992641"/>
        </a:xfrm>
        <a:prstGeom prst="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0" rIns="328654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Can also open in neighbourhoods in cluster 0 with moderate competition if have unique selling propositions to stand out from the competition </a:t>
          </a:r>
        </a:p>
      </dsp:txBody>
      <dsp:txXfrm>
        <a:off x="3594199" y="1776404"/>
        <a:ext cx="3327201" cy="2395585"/>
      </dsp:txXfrm>
    </dsp:sp>
    <dsp:sp modelId="{858D641C-F652-4C26-A19D-381878113916}">
      <dsp:nvSpPr>
        <dsp:cNvPr id="0" name=""/>
        <dsp:cNvSpPr/>
      </dsp:nvSpPr>
      <dsp:spPr>
        <a:xfrm>
          <a:off x="3594199" y="179348"/>
          <a:ext cx="3327201" cy="159705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165100" rIns="32865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3594199" y="179348"/>
        <a:ext cx="3327201" cy="1597056"/>
      </dsp:txXfrm>
    </dsp:sp>
    <dsp:sp modelId="{75171CDD-85B4-4160-AA39-57C0CD74DFBF}">
      <dsp:nvSpPr>
        <dsp:cNvPr id="0" name=""/>
        <dsp:cNvSpPr/>
      </dsp:nvSpPr>
      <dsp:spPr>
        <a:xfrm>
          <a:off x="7187576" y="179348"/>
          <a:ext cx="3327201" cy="3992641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0" rIns="328654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Avoid neighbourhoods in cluster 2, already high concentration of supermarkets and intense competition</a:t>
          </a:r>
        </a:p>
      </dsp:txBody>
      <dsp:txXfrm>
        <a:off x="7187576" y="1776404"/>
        <a:ext cx="3327201" cy="2395585"/>
      </dsp:txXfrm>
    </dsp:sp>
    <dsp:sp modelId="{DC894FF0-5FD8-4A0D-AD4F-D5C78C18628F}">
      <dsp:nvSpPr>
        <dsp:cNvPr id="0" name=""/>
        <dsp:cNvSpPr/>
      </dsp:nvSpPr>
      <dsp:spPr>
        <a:xfrm>
          <a:off x="7187576" y="179348"/>
          <a:ext cx="3327201" cy="159705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165100" rIns="32865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7187576" y="179348"/>
        <a:ext cx="3327201" cy="15970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4D971-8028-450C-A868-339B75C2BE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E228BB-3C3E-48CC-89DD-5E0B95C700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7B9629-0A5F-4C7E-9A4F-23DC4EA41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C2862-2F6B-447D-BBFE-40668CD2C605}" type="datetimeFigureOut">
              <a:rPr lang="en-IN" smtClean="0"/>
              <a:t>09-05-2020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6A0E4A-47DF-459C-9641-EE98D02F5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11B505-9273-440F-AAD6-36A017CAB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ACAA9-56A7-4A1F-BF8D-4E6C33007D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4307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B3435-0F78-4667-8922-B6D788F25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F6E998-3769-4CCA-9EC6-91E2C7F670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DFD99-4239-4834-A9B8-AB25AABAA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C2862-2F6B-447D-BBFE-40668CD2C605}" type="datetimeFigureOut">
              <a:rPr lang="en-IN" smtClean="0"/>
              <a:t>09-05-2020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5DF6E8-201D-4D9A-9FC2-96E65686D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963A7C-7A90-4B81-87BE-ADBE8799C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ACAA9-56A7-4A1F-BF8D-4E6C33007D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61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870F98-EC89-4791-A462-50F221C60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A6068E-56AF-4813-AFD6-1331F63EDC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B3CF02-A197-4129-AE37-FCC86F45A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C2862-2F6B-447D-BBFE-40668CD2C605}" type="datetimeFigureOut">
              <a:rPr lang="en-IN" smtClean="0"/>
              <a:t>09-05-2020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BE88A4-140B-49FB-8B81-09A022A37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1810BC-3950-457D-8C69-04FE77E26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ACAA9-56A7-4A1F-BF8D-4E6C33007D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2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B2B6F-8365-4F52-BE7A-933D85C7F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19F46-0057-4400-995A-796AC0BE5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0764A-FFDD-4E40-8CA2-69661546C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C2862-2F6B-447D-BBFE-40668CD2C605}" type="datetimeFigureOut">
              <a:rPr lang="en-IN" smtClean="0"/>
              <a:t>09-05-2020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988838-844E-4781-8C91-BD283CA01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CB666-4D8E-49CA-9EAC-518E3EAB3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ACAA9-56A7-4A1F-BF8D-4E6C33007D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1980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47BBD-9BD9-4165-9C65-A88643FF7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583600-569A-44DF-9725-FDF2276CCB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D8AFD-CBB7-4DAE-B56D-B2CB7BBE1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C2862-2F6B-447D-BBFE-40668CD2C605}" type="datetimeFigureOut">
              <a:rPr lang="en-IN" smtClean="0"/>
              <a:t>09-05-2020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CC125A-59D9-4EDA-B953-19A06BA87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E8C9AD-E347-4D77-9C00-3EAE032AE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ACAA9-56A7-4A1F-BF8D-4E6C33007D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5367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8021D-1D1B-4F1C-B1AA-F04243E33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BF6E4-EE49-4CC9-B52D-EA35ADA48B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99F095-EFF8-4B38-9099-3BBF77D8A4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97A943-6032-4E9C-B903-82C44A2CF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C2862-2F6B-447D-BBFE-40668CD2C605}" type="datetimeFigureOut">
              <a:rPr lang="en-IN" smtClean="0"/>
              <a:t>09-05-2020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6B4027-CC19-4EAF-8A66-5C5245EDC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A4B10F-ADAD-4080-90FC-AE8D1E9B4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ACAA9-56A7-4A1F-BF8D-4E6C33007D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0977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3F41A-5351-43BF-8E95-A0A42347F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C1D06F-D628-45D0-85CF-D73E5C5A5B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3CAD14-F74D-4B7C-94D7-DAECBFD2E6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F67E73-0E64-40BA-8C48-8C170E9C10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9A11CC-171E-4825-B4E0-4DD976C82E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92FB15-DE48-41F0-9541-8879C8579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C2862-2F6B-447D-BBFE-40668CD2C605}" type="datetimeFigureOut">
              <a:rPr lang="en-IN" smtClean="0"/>
              <a:t>09-05-2020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21A574-79A7-4C8E-ACA1-4B2B40DC3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CC9740-7D22-4E5D-B2BF-58CC8CD40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ACAA9-56A7-4A1F-BF8D-4E6C33007D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5103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54631-1F5C-44F3-81E2-7644BC869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9EAB91-9AD8-4DF2-B237-D802E0222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C2862-2F6B-447D-BBFE-40668CD2C605}" type="datetimeFigureOut">
              <a:rPr lang="en-IN" smtClean="0"/>
              <a:t>09-05-2020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4E2107-9ABF-4D1E-91C7-5BBC4255E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8784FC-CB12-4613-BC69-75ED5D84E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ACAA9-56A7-4A1F-BF8D-4E6C33007D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7299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732-12FA-4951-84D2-1EFD90C2F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C2862-2F6B-447D-BBFE-40668CD2C605}" type="datetimeFigureOut">
              <a:rPr lang="en-IN" smtClean="0"/>
              <a:t>09-05-2020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A4F0CC-B3E6-48F9-9594-826B33F36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F8224C-2F1C-48CA-B916-68F80F147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ACAA9-56A7-4A1F-BF8D-4E6C33007D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5315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1A85-E7E4-4148-BDE9-8BF42E612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25CEE-8CB4-4EF4-AFEE-A62FEE98BA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508110-B5B5-4110-8A6F-694B992630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59686B-39AE-4479-92BE-0E055C375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C2862-2F6B-447D-BBFE-40668CD2C605}" type="datetimeFigureOut">
              <a:rPr lang="en-IN" smtClean="0"/>
              <a:t>09-05-2020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C55E69-80C1-4497-8933-C9D7184BE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A42BF5-93A7-49E6-B170-FBAAF9DD6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ACAA9-56A7-4A1F-BF8D-4E6C33007D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2390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6D6A1-66BF-40AB-BBE2-EC7EFC698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0E74BF-9CEB-4ECD-A613-6ED2F1C743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7D9B9E-5085-44CE-A25B-030ABB5BE6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7AA60D-99DC-4D18-B6D2-C453ED038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C2862-2F6B-447D-BBFE-40668CD2C605}" type="datetimeFigureOut">
              <a:rPr lang="en-IN" smtClean="0"/>
              <a:t>09-05-2020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3E84A4-F9D8-4D4A-AB93-6CFF9DFE9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853F38-F299-446C-8F98-15F6F81AB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ACAA9-56A7-4A1F-BF8D-4E6C33007D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2645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20C25A-83F2-4A19-A556-A1B2A0AD1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AF7BB6-F98F-4ADC-9CCB-7F95447F5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59CC06-CF41-4E8E-B0F0-315529C414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C2862-2F6B-447D-BBFE-40668CD2C605}" type="datetimeFigureOut">
              <a:rPr lang="en-IN" smtClean="0"/>
              <a:t>09-05-2020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392ABE-6542-4BE7-B088-DC523AB935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221FA7-9CC4-4AF4-A47A-E706FF7D1E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4ACAA9-56A7-4A1F-BF8D-4E6C33007D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9530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E42565C-E3CC-4EF0-8093-88FCC788A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2F429C4-ABC9-46FC-818A-B5429CDE4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270325" y="3369273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EF98E4-3709-4952-8F42-2305CCE34F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374475" y="1040470"/>
            <a:ext cx="6858003" cy="47770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10BCCF5-D685-47FF-B675-647EAEB72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914" y="857786"/>
            <a:ext cx="8027347" cy="5208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6F3E41-B971-4040-9AD4-BD4194B8F7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4721" y="1558851"/>
            <a:ext cx="7061200" cy="3268794"/>
          </a:xfrm>
        </p:spPr>
        <p:txBody>
          <a:bodyPr anchor="ctr">
            <a:normAutofit/>
          </a:bodyPr>
          <a:lstStyle/>
          <a:p>
            <a:pPr algn="l"/>
            <a:r>
              <a:rPr lang="en-IN" dirty="0"/>
              <a:t>Coursera Capstone </a:t>
            </a:r>
            <a:br>
              <a:rPr lang="en-IN" dirty="0"/>
            </a:br>
            <a:br>
              <a:rPr lang="en-IN" dirty="0"/>
            </a:br>
            <a:r>
              <a:rPr lang="en-IN" dirty="0"/>
              <a:t>IBM Applied Data Science Capstone </a:t>
            </a:r>
          </a:p>
          <a:p>
            <a:pPr algn="l"/>
            <a:r>
              <a:rPr lang="en-IN" dirty="0"/>
              <a:t>Opening a New supermarket in Kuala Lumpur, Malaysia </a:t>
            </a:r>
          </a:p>
          <a:p>
            <a:pPr algn="l"/>
            <a:endParaRPr lang="en-IN" sz="1700" dirty="0"/>
          </a:p>
          <a:p>
            <a:pPr algn="l"/>
            <a:endParaRPr lang="en-IN" sz="1700" dirty="0"/>
          </a:p>
          <a:p>
            <a:pPr algn="l"/>
            <a:endParaRPr lang="en-IN" sz="1700" dirty="0"/>
          </a:p>
          <a:p>
            <a:pPr algn="l"/>
            <a:r>
              <a:rPr lang="en-IN" dirty="0"/>
              <a:t>By: Sahil Aggarwal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EE8A42-107A-4D4C-8D56-BBAE95C7F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524009" y="3366125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869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08E89D5E-1885-4160-AC77-CC471DD1D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1C5AD1-F84A-4D24-8879-040E1D7FB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US" b="1"/>
              <a:t>Business Problem</a:t>
            </a:r>
            <a:endParaRPr lang="en-IN" b="1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C15C128-8E68-44BD-BF94-FBA9CA4B03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5304" y="2395983"/>
            <a:ext cx="0" cy="2228850"/>
          </a:xfrm>
          <a:prstGeom prst="line">
            <a:avLst/>
          </a:prstGeom>
          <a:ln w="1905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9512D0BC-0901-47DD-88E3-6494E88BB8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9510870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918359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515D20E-1AB7-4E74-9236-2B72B63D6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1C5AD1-F84A-4D24-8879-040E1D7FB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028" y="1336329"/>
            <a:ext cx="3892732" cy="4382588"/>
          </a:xfrm>
        </p:spPr>
        <p:txBody>
          <a:bodyPr anchor="ctr">
            <a:normAutofit/>
          </a:bodyPr>
          <a:lstStyle/>
          <a:p>
            <a:r>
              <a:rPr lang="en-IN" sz="5400" b="1"/>
              <a:t>Data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63461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982976"/>
            <a:ext cx="6009366" cy="512063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C48AD-BA8F-47BE-80F1-A88690B1D1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1" y="1336329"/>
            <a:ext cx="5260848" cy="438258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b="1">
                <a:latin typeface="+mj-lt"/>
              </a:rPr>
              <a:t>• Data required </a:t>
            </a:r>
          </a:p>
          <a:p>
            <a:pPr lvl="1"/>
            <a:r>
              <a:rPr lang="en-US" sz="2000">
                <a:latin typeface="+mj-lt"/>
              </a:rPr>
              <a:t>List of neighbourhoods in Kuala Lumpur</a:t>
            </a:r>
          </a:p>
          <a:p>
            <a:pPr lvl="1"/>
            <a:r>
              <a:rPr lang="en-US" sz="2000">
                <a:latin typeface="+mj-lt"/>
              </a:rPr>
              <a:t>Latitude and longitude coordinates of the neighbourhoods</a:t>
            </a:r>
          </a:p>
          <a:p>
            <a:pPr lvl="1"/>
            <a:r>
              <a:rPr lang="en-US" sz="2000">
                <a:latin typeface="+mj-lt"/>
              </a:rPr>
              <a:t>Venue data, particularly data related to supermarkets</a:t>
            </a:r>
          </a:p>
          <a:p>
            <a:pPr marL="0" indent="0">
              <a:buNone/>
            </a:pPr>
            <a:r>
              <a:rPr lang="en-IN" sz="2000"/>
              <a:t>• Sources of data</a:t>
            </a:r>
          </a:p>
          <a:p>
            <a:pPr lvl="1"/>
            <a:r>
              <a:rPr lang="en-IN" sz="2000">
                <a:latin typeface="+mj-lt"/>
              </a:rPr>
              <a:t> Wikipedia page for neighbourhoods (</a:t>
            </a:r>
            <a:r>
              <a:rPr lang="en-IN" sz="2000"/>
              <a:t>https://en.wikipedia.org/wiki/Neighbourhoods_of_Kuala Lampur</a:t>
            </a:r>
            <a:r>
              <a:rPr lang="en-IN" sz="2000">
                <a:latin typeface="+mj-lt"/>
              </a:rPr>
              <a:t>) </a:t>
            </a:r>
          </a:p>
          <a:p>
            <a:pPr lvl="1"/>
            <a:r>
              <a:rPr lang="en-IN" sz="2000">
                <a:latin typeface="+mj-lt"/>
              </a:rPr>
              <a:t>Geocoder package for latitude and longitude coordinates </a:t>
            </a:r>
          </a:p>
          <a:p>
            <a:pPr lvl="1"/>
            <a:r>
              <a:rPr lang="en-IN" sz="2000">
                <a:latin typeface="+mj-lt"/>
              </a:rPr>
              <a:t>Foursquare API for venue data</a:t>
            </a:r>
          </a:p>
        </p:txBody>
      </p:sp>
    </p:spTree>
    <p:extLst>
      <p:ext uri="{BB962C8B-B14F-4D97-AF65-F5344CB8AC3E}">
        <p14:creationId xmlns:p14="http://schemas.microsoft.com/office/powerpoint/2010/main" val="3743595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B9AA7C6-5E5A-498E-A6DF-A943376E0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3EAB11A-76F7-48F4-9B4F-5BFDF4BF9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300" y="2385102"/>
            <a:ext cx="574091" cy="2087796"/>
            <a:chOff x="209668" y="2857422"/>
            <a:chExt cx="463662" cy="208779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4D4C416-D5F4-4F6F-A6F1-87A21CD4FC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423947" y="2857422"/>
              <a:ext cx="249383" cy="208779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6AC1C30-21C6-4BF6-93EE-B211D7A85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209668" y="2857423"/>
              <a:ext cx="1" cy="208779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81E140AE-0ABF-47C8-BF32-7D2F0CF2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631767"/>
            <a:ext cx="11111729" cy="575240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7737CF-FDBA-4299-9465-A8F5B721C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618" y="1239927"/>
            <a:ext cx="4008586" cy="4680583"/>
          </a:xfrm>
        </p:spPr>
        <p:txBody>
          <a:bodyPr anchor="ctr">
            <a:normAutofit/>
          </a:bodyPr>
          <a:lstStyle/>
          <a:p>
            <a:r>
              <a:rPr lang="en-IN" sz="5200" b="1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A9DE0-BAF5-42DB-A6EB-8158FB9274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1923" y="1239927"/>
            <a:ext cx="4971824" cy="4680583"/>
          </a:xfrm>
        </p:spPr>
        <p:txBody>
          <a:bodyPr anchor="ctr">
            <a:normAutofit/>
          </a:bodyPr>
          <a:lstStyle/>
          <a:p>
            <a:r>
              <a:rPr lang="en-US" sz="2000">
                <a:latin typeface="+mj-lt"/>
              </a:rPr>
              <a:t>Web scraping Wikipedia page for neighbourhoods list</a:t>
            </a:r>
          </a:p>
          <a:p>
            <a:r>
              <a:rPr lang="en-US" sz="2000">
                <a:latin typeface="+mj-lt"/>
              </a:rPr>
              <a:t>Get latitude and longitude coordinates using Geocoder </a:t>
            </a:r>
          </a:p>
          <a:p>
            <a:r>
              <a:rPr lang="en-US" sz="2000">
                <a:latin typeface="+mj-lt"/>
              </a:rPr>
              <a:t>Use Foursquare API to get venue data </a:t>
            </a:r>
          </a:p>
          <a:p>
            <a:r>
              <a:rPr lang="en-US" sz="2000">
                <a:latin typeface="+mj-lt"/>
              </a:rPr>
              <a:t>Group data by neighbourhood and taking the mean of the frequency of occurrence of each venue category</a:t>
            </a:r>
          </a:p>
          <a:p>
            <a:r>
              <a:rPr lang="en-US" sz="2000">
                <a:latin typeface="+mj-lt"/>
              </a:rPr>
              <a:t>Filter venue category by Supermarket</a:t>
            </a:r>
          </a:p>
          <a:p>
            <a:r>
              <a:rPr lang="en-US" sz="2000">
                <a:latin typeface="+mj-lt"/>
              </a:rPr>
              <a:t>Perform clustering on the data by using k-means clustering </a:t>
            </a:r>
          </a:p>
          <a:p>
            <a:r>
              <a:rPr lang="en-US" sz="2000">
                <a:latin typeface="+mj-lt"/>
              </a:rPr>
              <a:t>Visualize the clusters in a map using Folium</a:t>
            </a:r>
            <a:endParaRPr lang="en-IN" sz="20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76221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7737CF-FDBA-4299-9465-A8F5B721C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IN" sz="4000" b="1" dirty="0"/>
              <a:t>Results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A9DE0-BAF5-42DB-A6EB-8158FB9274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+mj-lt"/>
              </a:rPr>
              <a:t>Categorized the neighbourhoods into 3 clusters :</a:t>
            </a:r>
          </a:p>
          <a:p>
            <a:pPr lvl="1"/>
            <a:r>
              <a:rPr lang="en-IN" sz="2000" dirty="0">
                <a:latin typeface="+mj-lt"/>
              </a:rPr>
              <a:t>Cluster</a:t>
            </a:r>
            <a:r>
              <a:rPr lang="en-US" sz="2000" dirty="0">
                <a:latin typeface="+mj-lt"/>
              </a:rPr>
              <a:t> 0: Neighbourhoods with moderate number of supermarkets</a:t>
            </a:r>
          </a:p>
          <a:p>
            <a:pPr lvl="1"/>
            <a:r>
              <a:rPr lang="en-US" sz="2000" dirty="0">
                <a:latin typeface="+mj-lt"/>
              </a:rPr>
              <a:t>Cluster 1: Neighbourhoods with low number to no existence of supermarkets </a:t>
            </a:r>
          </a:p>
          <a:p>
            <a:pPr lvl="1"/>
            <a:r>
              <a:rPr lang="en-US" sz="2000" dirty="0">
                <a:latin typeface="+mj-lt"/>
              </a:rPr>
              <a:t>Cluster 2: Neighbourhoods with high concentration of supermarkets</a:t>
            </a:r>
            <a:endParaRPr lang="en-IN" sz="2000" dirty="0">
              <a:latin typeface="+mj-lt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9997E8-0B5F-4486-AA3E-DE52E79B9A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01" r="22338" b="3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807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DA1F35B-C8F7-4A5A-9339-7DA4D785B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B2D4AD41-40DA-4A81-92F5-B6E3BA1ED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746107">
            <a:off x="8175088" y="457951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7737CF-FDBA-4299-9465-A8F5B721C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dirty="0"/>
              <a:t>Discussion</a:t>
            </a:r>
            <a:endParaRPr lang="en-IN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474C41D-1093-49F7-9874-78BA5783E9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598620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90586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7DA1F35B-C8F7-4A5A-9339-7DA4D785B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c 28">
            <a:extLst>
              <a:ext uri="{FF2B5EF4-FFF2-40B4-BE49-F238E27FC236}">
                <a16:creationId xmlns:a16="http://schemas.microsoft.com/office/drawing/2014/main" id="{B2D4AD41-40DA-4A81-92F5-B6E3BA1ED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746107">
            <a:off x="8175088" y="457951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7737CF-FDBA-4299-9465-A8F5B721C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/>
              <a:t>Recommendations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E6B6C43-422D-43B3-819B-4A83F73C6C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617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91533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7737CF-FDBA-4299-9465-A8F5B721C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IN" sz="5400"/>
              <a:t>Conclusion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A9DE0-BAF5-42DB-A6EB-8158FB9274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en-US" sz="2400">
                <a:latin typeface="+mj-lt"/>
              </a:rPr>
              <a:t>Answer to business question: The neighbourhoods in cluster 1 are the most preferred locations to open a new supermarket</a:t>
            </a:r>
          </a:p>
          <a:p>
            <a:r>
              <a:rPr lang="en-US" sz="2400">
                <a:latin typeface="+mj-lt"/>
              </a:rPr>
              <a:t>Findings of this project will help the relevant stakeholders to capitalize on the opportunities on high potential locations while avoiding overcrowded areas in their decisions to open a new supermarket</a:t>
            </a:r>
            <a:endParaRPr lang="en-IN" sz="24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05540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435</Words>
  <Application>Microsoft Office PowerPoint</Application>
  <PresentationFormat>Widescreen</PresentationFormat>
  <Paragraphs>47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Business Problem</vt:lpstr>
      <vt:lpstr>Data</vt:lpstr>
      <vt:lpstr>Methodology</vt:lpstr>
      <vt:lpstr>Results</vt:lpstr>
      <vt:lpstr>Discussion</vt:lpstr>
      <vt:lpstr>Recommendations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Sahil Aggarwal</dc:creator>
  <cp:lastModifiedBy>Sahil Aggarwal</cp:lastModifiedBy>
  <cp:revision>2</cp:revision>
  <dcterms:created xsi:type="dcterms:W3CDTF">2020-05-09T19:20:56Z</dcterms:created>
  <dcterms:modified xsi:type="dcterms:W3CDTF">2020-05-09T19:30:39Z</dcterms:modified>
</cp:coreProperties>
</file>