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6" r:id="rId8"/>
    <p:sldId id="265" r:id="rId9"/>
    <p:sldId id="267"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70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D020-BD51-41B8-AE38-E2DE3C85F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AEA490-1EDA-4AA8-B39F-EEB26CDB78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05BCCC-7366-4CD6-91C3-A9820FC007F0}"/>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5" name="Footer Placeholder 4">
            <a:extLst>
              <a:ext uri="{FF2B5EF4-FFF2-40B4-BE49-F238E27FC236}">
                <a16:creationId xmlns:a16="http://schemas.microsoft.com/office/drawing/2014/main" id="{D47F0661-DC84-4EBF-B6B7-520F62764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4BF8D-783E-4FE0-9708-0AD3EF74AEB8}"/>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389175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27F1-830E-4DA0-8195-6CD9BA714A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03CA86-EE67-4538-B396-F433EEBF68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08BC2-EA91-4C9E-8331-2F5131C7299F}"/>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5" name="Footer Placeholder 4">
            <a:extLst>
              <a:ext uri="{FF2B5EF4-FFF2-40B4-BE49-F238E27FC236}">
                <a16:creationId xmlns:a16="http://schemas.microsoft.com/office/drawing/2014/main" id="{01C7D2CA-D079-4615-9803-378F6267E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A99F63-B587-4C12-A5A5-10DBA28680EB}"/>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296698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335AC-433B-4648-A279-649E9759A8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5C8E26-03FD-458E-A59F-8FB060DB8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F10F5-B705-4187-9FFB-269F665ED412}"/>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5" name="Footer Placeholder 4">
            <a:extLst>
              <a:ext uri="{FF2B5EF4-FFF2-40B4-BE49-F238E27FC236}">
                <a16:creationId xmlns:a16="http://schemas.microsoft.com/office/drawing/2014/main" id="{F23F6E0A-3715-45BA-9B21-3BA8A536C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2AAD6-0078-494C-B218-7E7730F3258E}"/>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115592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7FD7-E885-4162-BFD1-1C14AFB10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2A021A-DDF6-4BEF-86C9-4ABF28A33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BD9795-D522-4439-814B-92A58CA664F3}"/>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5" name="Footer Placeholder 4">
            <a:extLst>
              <a:ext uri="{FF2B5EF4-FFF2-40B4-BE49-F238E27FC236}">
                <a16:creationId xmlns:a16="http://schemas.microsoft.com/office/drawing/2014/main" id="{32C3EC8C-1ABE-4112-BBBB-DBC00E7C0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D4B9D-C22D-4032-AF65-456ECAD35517}"/>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224512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86D4-A6C7-4A98-8661-B715512C74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4C339C-6707-4F56-8D80-8740DA337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0A056-A1AA-4F2E-A320-09A1B70BB466}"/>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5" name="Footer Placeholder 4">
            <a:extLst>
              <a:ext uri="{FF2B5EF4-FFF2-40B4-BE49-F238E27FC236}">
                <a16:creationId xmlns:a16="http://schemas.microsoft.com/office/drawing/2014/main" id="{A18595B4-D470-4E7C-ADEE-D10C6AAE4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F0908C-B17C-4685-90A3-055B50B2518D}"/>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329572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AD24-EAC6-4C5D-BFEB-7DA2C91FC2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DDC71-28A1-4ECB-B8D2-786992B40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D708F0-521A-4D70-A579-98FEB4C6D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1D696-B777-4660-907A-25E6900E7A0A}"/>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6" name="Footer Placeholder 5">
            <a:extLst>
              <a:ext uri="{FF2B5EF4-FFF2-40B4-BE49-F238E27FC236}">
                <a16:creationId xmlns:a16="http://schemas.microsoft.com/office/drawing/2014/main" id="{CAF3E68A-65C7-44D7-9F0D-2DC595EBA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C79F60-E1C1-4EC4-B8E4-88304622AFBB}"/>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406822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5AA4-11C8-4C52-94F2-D5D1A6361C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073C4-2C88-4913-B1D0-0651B79E1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6F71A-B560-4788-8B68-213E76692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AEE7AA-D74D-4579-A5D4-1AD89E72FC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FC08A-6FB5-4E50-8B5A-459AC9FBB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5C4A90-7404-4B8F-8316-A99692489AEA}"/>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8" name="Footer Placeholder 7">
            <a:extLst>
              <a:ext uri="{FF2B5EF4-FFF2-40B4-BE49-F238E27FC236}">
                <a16:creationId xmlns:a16="http://schemas.microsoft.com/office/drawing/2014/main" id="{AB4DFF28-BA65-4F97-8CC3-A318E971AA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77D32D-9267-4115-AFFD-97D2B2829553}"/>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180625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3FC6-A9AF-4AA0-AE97-F67E515FEF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E97B1C-EF6B-4557-850A-0FF6262DE4E8}"/>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4" name="Footer Placeholder 3">
            <a:extLst>
              <a:ext uri="{FF2B5EF4-FFF2-40B4-BE49-F238E27FC236}">
                <a16:creationId xmlns:a16="http://schemas.microsoft.com/office/drawing/2014/main" id="{1A6014C6-5D93-4512-9878-71761E57D8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C4148E-E8D3-4887-8026-AE2D8E557FA4}"/>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77743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5A572-36AC-4FDF-82E9-965322126FC4}"/>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3" name="Footer Placeholder 2">
            <a:extLst>
              <a:ext uri="{FF2B5EF4-FFF2-40B4-BE49-F238E27FC236}">
                <a16:creationId xmlns:a16="http://schemas.microsoft.com/office/drawing/2014/main" id="{1FAF03D8-F2AB-44A5-B78C-E2B47717A5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596CB4-5286-4AE8-81F1-2D059DC32D2A}"/>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268121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22F3-5065-47A9-990C-5C27207D5B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98A687-7058-4340-B7DC-F8DAE02BF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0FA224-AE56-4B0E-920C-8753A88BF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F8C0D-543F-4F84-A9AC-4C6FB7921D49}"/>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6" name="Footer Placeholder 5">
            <a:extLst>
              <a:ext uri="{FF2B5EF4-FFF2-40B4-BE49-F238E27FC236}">
                <a16:creationId xmlns:a16="http://schemas.microsoft.com/office/drawing/2014/main" id="{0D69D710-4DAB-401A-8B2E-BB108AB5E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7D2505-3363-47A3-A159-A4725DF9B29E}"/>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397416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E702-4DC9-473D-8E39-D9A75A6DB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D95544-3328-4A61-BD9B-CC2C598D61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4C70F4-BB91-402E-82A4-3CA604A56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29B3C-EA56-43AC-819D-66D5D831F4BB}"/>
              </a:ext>
            </a:extLst>
          </p:cNvPr>
          <p:cNvSpPr>
            <a:spLocks noGrp="1"/>
          </p:cNvSpPr>
          <p:nvPr>
            <p:ph type="dt" sz="half" idx="10"/>
          </p:nvPr>
        </p:nvSpPr>
        <p:spPr/>
        <p:txBody>
          <a:bodyPr/>
          <a:lstStyle/>
          <a:p>
            <a:fld id="{47CE50C4-1DFA-48AC-ABE9-6DFCFE29CCCB}" type="datetimeFigureOut">
              <a:rPr lang="en-IN" smtClean="0"/>
              <a:t>26-05-2019</a:t>
            </a:fld>
            <a:endParaRPr lang="en-IN"/>
          </a:p>
        </p:txBody>
      </p:sp>
      <p:sp>
        <p:nvSpPr>
          <p:cNvPr id="6" name="Footer Placeholder 5">
            <a:extLst>
              <a:ext uri="{FF2B5EF4-FFF2-40B4-BE49-F238E27FC236}">
                <a16:creationId xmlns:a16="http://schemas.microsoft.com/office/drawing/2014/main" id="{001715F6-8604-47A8-9BFC-7A8D637EA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32FE7-CF14-4EFC-9838-3278E9FBB41E}"/>
              </a:ext>
            </a:extLst>
          </p:cNvPr>
          <p:cNvSpPr>
            <a:spLocks noGrp="1"/>
          </p:cNvSpPr>
          <p:nvPr>
            <p:ph type="sldNum" sz="quarter" idx="12"/>
          </p:nvPr>
        </p:nvSpPr>
        <p:spPr/>
        <p:txBody>
          <a:bodyPr/>
          <a:lstStyle/>
          <a:p>
            <a:fld id="{126B8BB7-44FC-457F-A7A5-913C3B712E89}" type="slidenum">
              <a:rPr lang="en-IN" smtClean="0"/>
              <a:t>‹#›</a:t>
            </a:fld>
            <a:endParaRPr lang="en-IN"/>
          </a:p>
        </p:txBody>
      </p:sp>
    </p:spTree>
    <p:extLst>
      <p:ext uri="{BB962C8B-B14F-4D97-AF65-F5344CB8AC3E}">
        <p14:creationId xmlns:p14="http://schemas.microsoft.com/office/powerpoint/2010/main" val="23376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DC877-A5AB-4954-9F12-AAE518676B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401EE-64FD-4976-9E4F-EF13B6C1E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336EC-1F20-4BC7-BB4E-F71F1B170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E50C4-1DFA-48AC-ABE9-6DFCFE29CCCB}" type="datetimeFigureOut">
              <a:rPr lang="en-IN" smtClean="0"/>
              <a:t>26-05-2019</a:t>
            </a:fld>
            <a:endParaRPr lang="en-IN"/>
          </a:p>
        </p:txBody>
      </p:sp>
      <p:sp>
        <p:nvSpPr>
          <p:cNvPr id="5" name="Footer Placeholder 4">
            <a:extLst>
              <a:ext uri="{FF2B5EF4-FFF2-40B4-BE49-F238E27FC236}">
                <a16:creationId xmlns:a16="http://schemas.microsoft.com/office/drawing/2014/main" id="{2F738F87-8D5F-4EA8-B36C-F288860765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4B3F48-D35D-4EBB-B36D-5409B5F43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B8BB7-44FC-457F-A7A5-913C3B712E89}" type="slidenum">
              <a:rPr lang="en-IN" smtClean="0"/>
              <a:t>‹#›</a:t>
            </a:fld>
            <a:endParaRPr lang="en-IN"/>
          </a:p>
        </p:txBody>
      </p:sp>
    </p:spTree>
    <p:extLst>
      <p:ext uri="{BB962C8B-B14F-4D97-AF65-F5344CB8AC3E}">
        <p14:creationId xmlns:p14="http://schemas.microsoft.com/office/powerpoint/2010/main" val="38464746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tutorials.jenkov.com/javafx/index.html#javafx-use-cases" TargetMode="External"/><Relationship Id="rId5" Type="http://schemas.openxmlformats.org/officeDocument/2006/relationships/hyperlink" Target="https://nanosai.com/" TargetMode="External"/><Relationship Id="rId4" Type="http://schemas.openxmlformats.org/officeDocument/2006/relationships/hyperlink" Target="http://tutorials.jenkov.com/iap/index.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46" name="TextBox 45">
            <a:extLst>
              <a:ext uri="{FF2B5EF4-FFF2-40B4-BE49-F238E27FC236}">
                <a16:creationId xmlns:a16="http://schemas.microsoft.com/office/drawing/2014/main" id="{64AD8E53-1470-46CF-8F78-AB3A5D0ED400}"/>
              </a:ext>
            </a:extLst>
          </p:cNvPr>
          <p:cNvSpPr txBox="1"/>
          <p:nvPr/>
        </p:nvSpPr>
        <p:spPr>
          <a:xfrm>
            <a:off x="6019059" y="4305669"/>
            <a:ext cx="5140171" cy="1938992"/>
          </a:xfrm>
          <a:prstGeom prst="rect">
            <a:avLst/>
          </a:prstGeom>
          <a:noFill/>
        </p:spPr>
        <p:txBody>
          <a:bodyPr wrap="square" rtlCol="0">
            <a:spAutoFit/>
          </a:bodyPr>
          <a:lstStyle/>
          <a:p>
            <a:r>
              <a:rPr lang="en-IN" sz="2400" b="1" dirty="0"/>
              <a:t>Developed By:-</a:t>
            </a:r>
          </a:p>
          <a:p>
            <a:endParaRPr lang="en-IN" sz="2400" dirty="0"/>
          </a:p>
          <a:p>
            <a:r>
              <a:rPr lang="en-IN" sz="2400" dirty="0"/>
              <a:t>Akshit Gupta (1610991077)</a:t>
            </a:r>
          </a:p>
          <a:p>
            <a:r>
              <a:rPr lang="en-IN" sz="2400" dirty="0"/>
              <a:t>Mast Ram Sharma (1610991508)</a:t>
            </a:r>
          </a:p>
          <a:p>
            <a:r>
              <a:rPr lang="en-IN" sz="2400" dirty="0"/>
              <a:t>Vinayak Dev Sharma (1610991957)</a:t>
            </a:r>
          </a:p>
        </p:txBody>
      </p:sp>
      <p:pic>
        <p:nvPicPr>
          <p:cNvPr id="48" name="Picture 47">
            <a:extLst>
              <a:ext uri="{FF2B5EF4-FFF2-40B4-BE49-F238E27FC236}">
                <a16:creationId xmlns:a16="http://schemas.microsoft.com/office/drawing/2014/main" id="{3F5E9996-089E-4D4C-B454-8719F8893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05" y="1064086"/>
            <a:ext cx="5770485" cy="3150197"/>
          </a:xfrm>
          <a:prstGeom prst="rect">
            <a:avLst/>
          </a:prstGeom>
        </p:spPr>
      </p:pic>
      <p:pic>
        <p:nvPicPr>
          <p:cNvPr id="49" name="Picture 48">
            <a:extLst>
              <a:ext uri="{FF2B5EF4-FFF2-40B4-BE49-F238E27FC236}">
                <a16:creationId xmlns:a16="http://schemas.microsoft.com/office/drawing/2014/main" id="{933A6D8E-6189-4E76-8753-FEA276C1C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417" y="1503169"/>
            <a:ext cx="5187518" cy="2545126"/>
          </a:xfrm>
          <a:prstGeom prst="rect">
            <a:avLst/>
          </a:prstGeom>
        </p:spPr>
      </p:pic>
    </p:spTree>
    <p:extLst>
      <p:ext uri="{BB962C8B-B14F-4D97-AF65-F5344CB8AC3E}">
        <p14:creationId xmlns:p14="http://schemas.microsoft.com/office/powerpoint/2010/main" val="290557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2" name="TextBox 1">
            <a:extLst>
              <a:ext uri="{FF2B5EF4-FFF2-40B4-BE49-F238E27FC236}">
                <a16:creationId xmlns:a16="http://schemas.microsoft.com/office/drawing/2014/main" id="{EE87625B-9E34-453E-B015-5F3E4E92D943}"/>
              </a:ext>
            </a:extLst>
          </p:cNvPr>
          <p:cNvSpPr txBox="1"/>
          <p:nvPr/>
        </p:nvSpPr>
        <p:spPr>
          <a:xfrm>
            <a:off x="221941" y="905522"/>
            <a:ext cx="1811045" cy="1200329"/>
          </a:xfrm>
          <a:prstGeom prst="rect">
            <a:avLst/>
          </a:prstGeom>
          <a:noFill/>
        </p:spPr>
        <p:txBody>
          <a:bodyPr wrap="square" rtlCol="0">
            <a:spAutoFit/>
          </a:bodyPr>
          <a:lstStyle/>
          <a:p>
            <a:r>
              <a:rPr lang="en-IN" sz="2400" b="1" dirty="0"/>
              <a:t>Snapshots :</a:t>
            </a:r>
          </a:p>
          <a:p>
            <a:endParaRPr lang="en-IN" sz="2400" b="1" dirty="0"/>
          </a:p>
          <a:p>
            <a:pPr marL="342900" indent="-342900">
              <a:buFont typeface="Arial" panose="020B0604020202020204" pitchFamily="34" charset="0"/>
              <a:buChar char="•"/>
            </a:pPr>
            <a:endParaRPr lang="en-IN" sz="2400" b="1" dirty="0"/>
          </a:p>
        </p:txBody>
      </p:sp>
      <p:pic>
        <p:nvPicPr>
          <p:cNvPr id="10" name="Picture 9">
            <a:extLst>
              <a:ext uri="{FF2B5EF4-FFF2-40B4-BE49-F238E27FC236}">
                <a16:creationId xmlns:a16="http://schemas.microsoft.com/office/drawing/2014/main" id="{07FC9F5D-5EBA-48F3-AEFF-C63E8B486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84" y="1427466"/>
            <a:ext cx="5459766" cy="4174344"/>
          </a:xfrm>
          <a:prstGeom prst="rect">
            <a:avLst/>
          </a:prstGeom>
        </p:spPr>
      </p:pic>
      <p:pic>
        <p:nvPicPr>
          <p:cNvPr id="12" name="Picture 11">
            <a:extLst>
              <a:ext uri="{FF2B5EF4-FFF2-40B4-BE49-F238E27FC236}">
                <a16:creationId xmlns:a16="http://schemas.microsoft.com/office/drawing/2014/main" id="{582D8ABD-B21F-406B-91E9-25C6E21290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167" y="2230025"/>
            <a:ext cx="5575177" cy="4081998"/>
          </a:xfrm>
          <a:prstGeom prst="rect">
            <a:avLst/>
          </a:prstGeom>
        </p:spPr>
      </p:pic>
    </p:spTree>
    <p:extLst>
      <p:ext uri="{BB962C8B-B14F-4D97-AF65-F5344CB8AC3E}">
        <p14:creationId xmlns:p14="http://schemas.microsoft.com/office/powerpoint/2010/main" val="199617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pic>
        <p:nvPicPr>
          <p:cNvPr id="6" name="Picture 5">
            <a:extLst>
              <a:ext uri="{FF2B5EF4-FFF2-40B4-BE49-F238E27FC236}">
                <a16:creationId xmlns:a16="http://schemas.microsoft.com/office/drawing/2014/main" id="{8BF2DBDC-F1B2-4A4C-BFA9-123C2091E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39266"/>
            <a:ext cx="5886781" cy="3830716"/>
          </a:xfrm>
          <a:prstGeom prst="rect">
            <a:avLst/>
          </a:prstGeom>
        </p:spPr>
      </p:pic>
      <p:pic>
        <p:nvPicPr>
          <p:cNvPr id="11" name="Picture 10">
            <a:extLst>
              <a:ext uri="{FF2B5EF4-FFF2-40B4-BE49-F238E27FC236}">
                <a16:creationId xmlns:a16="http://schemas.microsoft.com/office/drawing/2014/main" id="{4645AC53-A968-4F86-9550-B9413D8C1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63226"/>
            <a:ext cx="5708341" cy="3830716"/>
          </a:xfrm>
          <a:prstGeom prst="rect">
            <a:avLst/>
          </a:prstGeom>
        </p:spPr>
      </p:pic>
    </p:spTree>
    <p:extLst>
      <p:ext uri="{BB962C8B-B14F-4D97-AF65-F5344CB8AC3E}">
        <p14:creationId xmlns:p14="http://schemas.microsoft.com/office/powerpoint/2010/main" val="13503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2" name="TextBox 1">
            <a:extLst>
              <a:ext uri="{FF2B5EF4-FFF2-40B4-BE49-F238E27FC236}">
                <a16:creationId xmlns:a16="http://schemas.microsoft.com/office/drawing/2014/main" id="{EE87625B-9E34-453E-B015-5F3E4E92D943}"/>
              </a:ext>
            </a:extLst>
          </p:cNvPr>
          <p:cNvSpPr txBox="1"/>
          <p:nvPr/>
        </p:nvSpPr>
        <p:spPr>
          <a:xfrm>
            <a:off x="221941" y="905522"/>
            <a:ext cx="11549849" cy="4524315"/>
          </a:xfrm>
          <a:prstGeom prst="rect">
            <a:avLst/>
          </a:prstGeom>
          <a:noFill/>
        </p:spPr>
        <p:txBody>
          <a:bodyPr wrap="square" rtlCol="0">
            <a:spAutoFit/>
          </a:bodyPr>
          <a:lstStyle/>
          <a:p>
            <a:r>
              <a:rPr lang="en-IN" sz="2400" b="1" dirty="0"/>
              <a:t>Future Scope :</a:t>
            </a:r>
          </a:p>
          <a:p>
            <a:endParaRPr lang="en-IN" sz="2400" b="1" dirty="0"/>
          </a:p>
          <a:p>
            <a:pPr marL="342900" indent="-342900">
              <a:buFont typeface="Arial" panose="020B0604020202020204" pitchFamily="34" charset="0"/>
              <a:buChar char="•"/>
            </a:pPr>
            <a:r>
              <a:rPr lang="en-IN" dirty="0"/>
              <a:t>Blockchain technology is not a company, nor is it an app, but rather an entirely new way of documenting data on the internet. The technology can be used to develop blockchain applications, such as social networks, messengers, games, exchanges, storage platforms, voting systems, prediction markets, online shops and much more. In this sense, it is similar to the internet, which is why some have dubbed it “The Internet 3.0”. </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dirty="0"/>
              <a:t>A servlet is a  java programming language class that is used to extend the capabilities of servers that host applications accessed by means of a request-response programming model. Although servlets can respond to any type of request, they are commonly used to extend the applications hosted by web servers. It is also a web component that is deployed on the server to create a dynamic web page. </a:t>
            </a:r>
          </a:p>
          <a:p>
            <a:pPr marL="342900" indent="-342900">
              <a:buFont typeface="Arial" panose="020B0604020202020204" pitchFamily="34" charset="0"/>
              <a:buChar char="•"/>
            </a:pPr>
            <a:endParaRPr lang="en-IN" sz="2400" b="1" dirty="0"/>
          </a:p>
          <a:p>
            <a:endParaRPr lang="en-IN" sz="2400" b="1" dirty="0"/>
          </a:p>
          <a:p>
            <a:pPr marL="342900" indent="-342900">
              <a:buFont typeface="Arial" panose="020B0604020202020204" pitchFamily="34" charset="0"/>
              <a:buChar char="•"/>
            </a:pPr>
            <a:endParaRPr lang="en-IN" sz="2400" b="1" dirty="0"/>
          </a:p>
        </p:txBody>
      </p:sp>
    </p:spTree>
    <p:extLst>
      <p:ext uri="{BB962C8B-B14F-4D97-AF65-F5344CB8AC3E}">
        <p14:creationId xmlns:p14="http://schemas.microsoft.com/office/powerpoint/2010/main" val="214624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2" name="TextBox 1">
            <a:extLst>
              <a:ext uri="{FF2B5EF4-FFF2-40B4-BE49-F238E27FC236}">
                <a16:creationId xmlns:a16="http://schemas.microsoft.com/office/drawing/2014/main" id="{EF6B49DE-CD68-42BB-A753-85D043D8CD02}"/>
              </a:ext>
            </a:extLst>
          </p:cNvPr>
          <p:cNvSpPr txBox="1"/>
          <p:nvPr/>
        </p:nvSpPr>
        <p:spPr>
          <a:xfrm>
            <a:off x="275208" y="825623"/>
            <a:ext cx="10182687" cy="5509200"/>
          </a:xfrm>
          <a:prstGeom prst="rect">
            <a:avLst/>
          </a:prstGeom>
          <a:noFill/>
        </p:spPr>
        <p:txBody>
          <a:bodyPr wrap="square" rtlCol="0">
            <a:spAutoFit/>
          </a:bodyPr>
          <a:lstStyle/>
          <a:p>
            <a:r>
              <a:rPr lang="en-IN" sz="2800" b="1" dirty="0"/>
              <a:t>Project Statement :</a:t>
            </a:r>
          </a:p>
          <a:p>
            <a:endParaRPr lang="en-IN" b="1" dirty="0"/>
          </a:p>
          <a:p>
            <a:pPr marL="285750" indent="-285750">
              <a:buFont typeface="Arial" panose="020B0604020202020204" pitchFamily="34" charset="0"/>
              <a:buChar char="•"/>
            </a:pPr>
            <a:r>
              <a:rPr lang="en-IN" dirty="0"/>
              <a:t>Cloud storage offers a convenient alternative to offline storage devices, but cloud providers are not necessarily the most secure option available to consumers.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Even though data is encrypted but still the encryption depends on individual servers to protect data as it travels between the user’s computer and the cloud. Therefore, it can be broken or weakened by a server that has been compromised by a hacker, or doesn’t support the latest version of encryption, potentially allowing a bad actor to steal your data or login information.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Not only are they susceptible to identity theft, financial theft and even potential for physical harm. Cloud servers are also prone to natural/manmade disasters, accidents and attacks like DOS or DDOS.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DE - CLOUD is a distributed cloud storage system which splits the data in large numbers of chunks and then encrypting it to send into a diverse network of storage devices.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Encrypted small spitted chunks of data ensure that even if a cloud storage gets compromised, the attacker will only get a small incomplete encrypted form of a large file which is useless until you gather and combine all chunks of data</a:t>
            </a:r>
          </a:p>
        </p:txBody>
      </p:sp>
    </p:spTree>
    <p:extLst>
      <p:ext uri="{BB962C8B-B14F-4D97-AF65-F5344CB8AC3E}">
        <p14:creationId xmlns:p14="http://schemas.microsoft.com/office/powerpoint/2010/main" val="41592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2" name="TextBox 1">
            <a:extLst>
              <a:ext uri="{FF2B5EF4-FFF2-40B4-BE49-F238E27FC236}">
                <a16:creationId xmlns:a16="http://schemas.microsoft.com/office/drawing/2014/main" id="{EE87625B-9E34-453E-B015-5F3E4E92D943}"/>
              </a:ext>
            </a:extLst>
          </p:cNvPr>
          <p:cNvSpPr txBox="1"/>
          <p:nvPr/>
        </p:nvSpPr>
        <p:spPr>
          <a:xfrm>
            <a:off x="221941" y="905522"/>
            <a:ext cx="11549849" cy="6001643"/>
          </a:xfrm>
          <a:prstGeom prst="rect">
            <a:avLst/>
          </a:prstGeom>
          <a:noFill/>
        </p:spPr>
        <p:txBody>
          <a:bodyPr wrap="square" rtlCol="0">
            <a:spAutoFit/>
          </a:bodyPr>
          <a:lstStyle/>
          <a:p>
            <a:r>
              <a:rPr lang="en-IN" sz="2400" b="1" dirty="0"/>
              <a:t>Technology Used :</a:t>
            </a:r>
          </a:p>
          <a:p>
            <a:endParaRPr lang="en-IN" sz="2400" b="1" dirty="0"/>
          </a:p>
          <a:p>
            <a:pPr marL="342900" indent="-342900">
              <a:buFont typeface="Arial" panose="020B0604020202020204" pitchFamily="34" charset="0"/>
              <a:buChar char="•"/>
            </a:pPr>
            <a:r>
              <a:rPr lang="en-IN" sz="2400" dirty="0"/>
              <a:t>Front-end</a:t>
            </a:r>
          </a:p>
          <a:p>
            <a:pPr lvl="1"/>
            <a:r>
              <a:rPr lang="en-IN" sz="2400" dirty="0"/>
              <a:t>	Java FX</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Back-end</a:t>
            </a:r>
          </a:p>
          <a:p>
            <a:pPr marL="800100" lvl="1" indent="-342900">
              <a:buFont typeface="Arial" panose="020B0604020202020204" pitchFamily="34" charset="0"/>
              <a:buChar char="•"/>
            </a:pPr>
            <a:r>
              <a:rPr lang="en-IN" sz="2400" dirty="0"/>
              <a:t>Java Libraries</a:t>
            </a:r>
          </a:p>
          <a:p>
            <a:pPr lvl="1"/>
            <a:r>
              <a:rPr lang="en-IN" sz="2400" dirty="0"/>
              <a:t>	Security</a:t>
            </a:r>
          </a:p>
          <a:p>
            <a:pPr lvl="1"/>
            <a:r>
              <a:rPr lang="en-IN" sz="2400" dirty="0"/>
              <a:t>	Crypto</a:t>
            </a:r>
          </a:p>
          <a:p>
            <a:pPr lvl="1"/>
            <a:r>
              <a:rPr lang="en-IN" sz="2400" dirty="0"/>
              <a:t>	File</a:t>
            </a:r>
          </a:p>
          <a:p>
            <a:pPr lvl="1"/>
            <a:r>
              <a:rPr lang="en-IN" sz="2400" dirty="0"/>
              <a:t>	IO</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Java Servlet</a:t>
            </a:r>
          </a:p>
          <a:p>
            <a:pPr lvl="2"/>
            <a:r>
              <a:rPr lang="en-IN" sz="2400" dirty="0"/>
              <a:t>Server Connection</a:t>
            </a:r>
          </a:p>
          <a:p>
            <a:endParaRPr lang="en-IN" sz="2400" b="1" dirty="0"/>
          </a:p>
          <a:p>
            <a:pPr marL="342900" indent="-342900">
              <a:buFont typeface="Arial" panose="020B0604020202020204" pitchFamily="34" charset="0"/>
              <a:buChar char="•"/>
            </a:pPr>
            <a:endParaRPr lang="en-IN" sz="2400" b="1" dirty="0"/>
          </a:p>
        </p:txBody>
      </p:sp>
    </p:spTree>
    <p:extLst>
      <p:ext uri="{BB962C8B-B14F-4D97-AF65-F5344CB8AC3E}">
        <p14:creationId xmlns:p14="http://schemas.microsoft.com/office/powerpoint/2010/main" val="414970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2" name="TextBox 1">
            <a:extLst>
              <a:ext uri="{FF2B5EF4-FFF2-40B4-BE49-F238E27FC236}">
                <a16:creationId xmlns:a16="http://schemas.microsoft.com/office/drawing/2014/main" id="{7DBF0E46-8B73-44B0-A7D1-52B50FB775ED}"/>
              </a:ext>
            </a:extLst>
          </p:cNvPr>
          <p:cNvSpPr txBox="1"/>
          <p:nvPr/>
        </p:nvSpPr>
        <p:spPr>
          <a:xfrm>
            <a:off x="656948" y="932155"/>
            <a:ext cx="4847207" cy="461665"/>
          </a:xfrm>
          <a:prstGeom prst="rect">
            <a:avLst/>
          </a:prstGeom>
          <a:noFill/>
        </p:spPr>
        <p:txBody>
          <a:bodyPr wrap="square" rtlCol="0">
            <a:spAutoFit/>
          </a:bodyPr>
          <a:lstStyle/>
          <a:p>
            <a:r>
              <a:rPr lang="en-IN" sz="2400" b="1" dirty="0"/>
              <a:t>Flow Diagram :</a:t>
            </a:r>
          </a:p>
        </p:txBody>
      </p:sp>
      <p:sp>
        <p:nvSpPr>
          <p:cNvPr id="3" name="Rectangle 2">
            <a:extLst>
              <a:ext uri="{FF2B5EF4-FFF2-40B4-BE49-F238E27FC236}">
                <a16:creationId xmlns:a16="http://schemas.microsoft.com/office/drawing/2014/main" id="{B88BC63D-167B-4375-88A3-7FB4C592B899}"/>
              </a:ext>
            </a:extLst>
          </p:cNvPr>
          <p:cNvSpPr/>
          <p:nvPr/>
        </p:nvSpPr>
        <p:spPr>
          <a:xfrm>
            <a:off x="514905" y="2805344"/>
            <a:ext cx="1420427" cy="6924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FFADA69-49BA-45FC-8738-A30B8CBB8579}"/>
              </a:ext>
            </a:extLst>
          </p:cNvPr>
          <p:cNvSpPr/>
          <p:nvPr/>
        </p:nvSpPr>
        <p:spPr>
          <a:xfrm>
            <a:off x="3649093" y="1759977"/>
            <a:ext cx="1482571" cy="7723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FF0000"/>
                </a:solidFill>
              </a:rPr>
              <a:t>    Data 1.1</a:t>
            </a:r>
          </a:p>
        </p:txBody>
      </p:sp>
      <p:sp>
        <p:nvSpPr>
          <p:cNvPr id="10" name="Rectangle 9">
            <a:extLst>
              <a:ext uri="{FF2B5EF4-FFF2-40B4-BE49-F238E27FC236}">
                <a16:creationId xmlns:a16="http://schemas.microsoft.com/office/drawing/2014/main" id="{ECAAFA71-655A-42E6-8AB0-A3482707B2FC}"/>
              </a:ext>
            </a:extLst>
          </p:cNvPr>
          <p:cNvSpPr/>
          <p:nvPr/>
        </p:nvSpPr>
        <p:spPr>
          <a:xfrm>
            <a:off x="3649095" y="3285083"/>
            <a:ext cx="1482571" cy="7723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FF0000"/>
                </a:solidFill>
              </a:rPr>
              <a:t>    Data 1.2</a:t>
            </a:r>
          </a:p>
        </p:txBody>
      </p:sp>
      <p:sp>
        <p:nvSpPr>
          <p:cNvPr id="11" name="Rectangle 10">
            <a:extLst>
              <a:ext uri="{FF2B5EF4-FFF2-40B4-BE49-F238E27FC236}">
                <a16:creationId xmlns:a16="http://schemas.microsoft.com/office/drawing/2014/main" id="{D966370D-30A6-4E9C-B8D6-CDCFC736A549}"/>
              </a:ext>
            </a:extLst>
          </p:cNvPr>
          <p:cNvSpPr/>
          <p:nvPr/>
        </p:nvSpPr>
        <p:spPr>
          <a:xfrm>
            <a:off x="3649094" y="4856257"/>
            <a:ext cx="1482571" cy="7723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FF0000"/>
                </a:solidFill>
              </a:rPr>
              <a:t>    Data 1.3</a:t>
            </a:r>
          </a:p>
        </p:txBody>
      </p:sp>
      <p:sp>
        <p:nvSpPr>
          <p:cNvPr id="7" name="Oval 6">
            <a:extLst>
              <a:ext uri="{FF2B5EF4-FFF2-40B4-BE49-F238E27FC236}">
                <a16:creationId xmlns:a16="http://schemas.microsoft.com/office/drawing/2014/main" id="{DEA1D57F-0917-4831-AE9A-F4AF188B58C5}"/>
              </a:ext>
            </a:extLst>
          </p:cNvPr>
          <p:cNvSpPr/>
          <p:nvPr/>
        </p:nvSpPr>
        <p:spPr>
          <a:xfrm>
            <a:off x="7341833" y="1773334"/>
            <a:ext cx="1988598" cy="91412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9DF752ED-92EA-484F-9CB6-314247C70077}"/>
              </a:ext>
            </a:extLst>
          </p:cNvPr>
          <p:cNvSpPr/>
          <p:nvPr/>
        </p:nvSpPr>
        <p:spPr>
          <a:xfrm>
            <a:off x="7494232" y="3298440"/>
            <a:ext cx="1757779" cy="7590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DC817781-98EB-4B99-884F-1405F520BED7}"/>
              </a:ext>
            </a:extLst>
          </p:cNvPr>
          <p:cNvSpPr/>
          <p:nvPr/>
        </p:nvSpPr>
        <p:spPr>
          <a:xfrm>
            <a:off x="7494232" y="4816868"/>
            <a:ext cx="1757779" cy="7590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F3A20305-DA9D-4DE7-8E23-50B56119FA1D}"/>
              </a:ext>
            </a:extLst>
          </p:cNvPr>
          <p:cNvCxnSpPr/>
          <p:nvPr/>
        </p:nvCxnSpPr>
        <p:spPr>
          <a:xfrm flipV="1">
            <a:off x="2192784" y="2237173"/>
            <a:ext cx="994299" cy="5060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458727A-1031-4ED3-9218-D836F18F1770}"/>
              </a:ext>
            </a:extLst>
          </p:cNvPr>
          <p:cNvCxnSpPr/>
          <p:nvPr/>
        </p:nvCxnSpPr>
        <p:spPr>
          <a:xfrm>
            <a:off x="2325950" y="3298440"/>
            <a:ext cx="976543" cy="199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97477C-6A73-457A-83ED-E0F7698E5E0C}"/>
              </a:ext>
            </a:extLst>
          </p:cNvPr>
          <p:cNvCxnSpPr/>
          <p:nvPr/>
        </p:nvCxnSpPr>
        <p:spPr>
          <a:xfrm>
            <a:off x="2121763" y="3810945"/>
            <a:ext cx="1065320" cy="1005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BD03E0-2F12-4892-A6E2-101BA6664692}"/>
              </a:ext>
            </a:extLst>
          </p:cNvPr>
          <p:cNvCxnSpPr>
            <a:cxnSpLocks/>
          </p:cNvCxnSpPr>
          <p:nvPr/>
        </p:nvCxnSpPr>
        <p:spPr>
          <a:xfrm flipV="1">
            <a:off x="5504155" y="2192637"/>
            <a:ext cx="1171853"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DF7AEF3-6596-4588-A49B-9652A5EE5310}"/>
              </a:ext>
            </a:extLst>
          </p:cNvPr>
          <p:cNvCxnSpPr>
            <a:cxnSpLocks/>
          </p:cNvCxnSpPr>
          <p:nvPr/>
        </p:nvCxnSpPr>
        <p:spPr>
          <a:xfrm flipV="1">
            <a:off x="5727021" y="3697373"/>
            <a:ext cx="1171853"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69003B6-E92C-4BFD-BBFA-9CA417E96E93}"/>
              </a:ext>
            </a:extLst>
          </p:cNvPr>
          <p:cNvCxnSpPr>
            <a:cxnSpLocks/>
          </p:cNvCxnSpPr>
          <p:nvPr/>
        </p:nvCxnSpPr>
        <p:spPr>
          <a:xfrm flipV="1">
            <a:off x="5727022" y="5196367"/>
            <a:ext cx="1171853" cy="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B2AB8A9-0774-4026-A54A-A9F2EB91E379}"/>
              </a:ext>
            </a:extLst>
          </p:cNvPr>
          <p:cNvCxnSpPr/>
          <p:nvPr/>
        </p:nvCxnSpPr>
        <p:spPr>
          <a:xfrm>
            <a:off x="9792070" y="2192637"/>
            <a:ext cx="11984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0DF0F0-44AF-4FFF-95F7-96F126339A44}"/>
              </a:ext>
            </a:extLst>
          </p:cNvPr>
          <p:cNvCxnSpPr/>
          <p:nvPr/>
        </p:nvCxnSpPr>
        <p:spPr>
          <a:xfrm>
            <a:off x="10025849" y="3689827"/>
            <a:ext cx="11984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2A4908-8D14-438B-864C-141FCD279AA9}"/>
              </a:ext>
            </a:extLst>
          </p:cNvPr>
          <p:cNvCxnSpPr/>
          <p:nvPr/>
        </p:nvCxnSpPr>
        <p:spPr>
          <a:xfrm>
            <a:off x="10025849" y="5196367"/>
            <a:ext cx="119848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EB7D087-C87F-4634-9C54-CBF2F1A2BB43}"/>
              </a:ext>
            </a:extLst>
          </p:cNvPr>
          <p:cNvSpPr txBox="1"/>
          <p:nvPr/>
        </p:nvSpPr>
        <p:spPr>
          <a:xfrm>
            <a:off x="798991" y="3000306"/>
            <a:ext cx="1073647" cy="400110"/>
          </a:xfrm>
          <a:prstGeom prst="rect">
            <a:avLst/>
          </a:prstGeom>
          <a:noFill/>
        </p:spPr>
        <p:txBody>
          <a:bodyPr wrap="square" rtlCol="0">
            <a:spAutoFit/>
          </a:bodyPr>
          <a:lstStyle/>
          <a:p>
            <a:r>
              <a:rPr lang="en-IN" sz="2000" b="1" dirty="0">
                <a:solidFill>
                  <a:srgbClr val="FF0000"/>
                </a:solidFill>
              </a:rPr>
              <a:t>Data</a:t>
            </a:r>
          </a:p>
        </p:txBody>
      </p:sp>
      <p:sp>
        <p:nvSpPr>
          <p:cNvPr id="30" name="TextBox 29">
            <a:extLst>
              <a:ext uri="{FF2B5EF4-FFF2-40B4-BE49-F238E27FC236}">
                <a16:creationId xmlns:a16="http://schemas.microsoft.com/office/drawing/2014/main" id="{D7C626EB-3455-475D-B48D-D1E1E57767E7}"/>
              </a:ext>
            </a:extLst>
          </p:cNvPr>
          <p:cNvSpPr txBox="1"/>
          <p:nvPr/>
        </p:nvSpPr>
        <p:spPr>
          <a:xfrm>
            <a:off x="7599286" y="2041132"/>
            <a:ext cx="1405634" cy="338554"/>
          </a:xfrm>
          <a:prstGeom prst="rect">
            <a:avLst/>
          </a:prstGeom>
          <a:noFill/>
        </p:spPr>
        <p:txBody>
          <a:bodyPr wrap="square" rtlCol="0">
            <a:spAutoFit/>
          </a:bodyPr>
          <a:lstStyle/>
          <a:p>
            <a:r>
              <a:rPr lang="en-IN" sz="1600" b="1" dirty="0">
                <a:solidFill>
                  <a:schemeClr val="accent1"/>
                </a:solidFill>
              </a:rPr>
              <a:t>Encrypted 1.1</a:t>
            </a:r>
          </a:p>
        </p:txBody>
      </p:sp>
      <p:sp>
        <p:nvSpPr>
          <p:cNvPr id="31" name="TextBox 30">
            <a:extLst>
              <a:ext uri="{FF2B5EF4-FFF2-40B4-BE49-F238E27FC236}">
                <a16:creationId xmlns:a16="http://schemas.microsoft.com/office/drawing/2014/main" id="{69AA644A-7217-4975-8C42-932FBDA5E921}"/>
              </a:ext>
            </a:extLst>
          </p:cNvPr>
          <p:cNvSpPr txBox="1"/>
          <p:nvPr/>
        </p:nvSpPr>
        <p:spPr>
          <a:xfrm>
            <a:off x="7697864" y="3501985"/>
            <a:ext cx="1405634" cy="338554"/>
          </a:xfrm>
          <a:prstGeom prst="rect">
            <a:avLst/>
          </a:prstGeom>
          <a:noFill/>
        </p:spPr>
        <p:txBody>
          <a:bodyPr wrap="square" rtlCol="0">
            <a:spAutoFit/>
          </a:bodyPr>
          <a:lstStyle/>
          <a:p>
            <a:r>
              <a:rPr lang="en-IN" sz="1600" b="1" dirty="0">
                <a:solidFill>
                  <a:schemeClr val="accent1"/>
                </a:solidFill>
              </a:rPr>
              <a:t>Encrypted 1.2</a:t>
            </a:r>
          </a:p>
        </p:txBody>
      </p:sp>
      <p:sp>
        <p:nvSpPr>
          <p:cNvPr id="32" name="TextBox 31">
            <a:extLst>
              <a:ext uri="{FF2B5EF4-FFF2-40B4-BE49-F238E27FC236}">
                <a16:creationId xmlns:a16="http://schemas.microsoft.com/office/drawing/2014/main" id="{54A1DC12-4FCF-41CD-95AB-5C48EC5320D2}"/>
              </a:ext>
            </a:extLst>
          </p:cNvPr>
          <p:cNvSpPr txBox="1"/>
          <p:nvPr/>
        </p:nvSpPr>
        <p:spPr>
          <a:xfrm>
            <a:off x="7683067" y="5027090"/>
            <a:ext cx="1405634" cy="338554"/>
          </a:xfrm>
          <a:prstGeom prst="rect">
            <a:avLst/>
          </a:prstGeom>
          <a:noFill/>
        </p:spPr>
        <p:txBody>
          <a:bodyPr wrap="square" rtlCol="0">
            <a:spAutoFit/>
          </a:bodyPr>
          <a:lstStyle/>
          <a:p>
            <a:r>
              <a:rPr lang="en-IN" sz="1600" b="1" dirty="0">
                <a:solidFill>
                  <a:schemeClr val="accent1"/>
                </a:solidFill>
              </a:rPr>
              <a:t>Encrypted 1.3</a:t>
            </a:r>
          </a:p>
        </p:txBody>
      </p:sp>
      <p:sp>
        <p:nvSpPr>
          <p:cNvPr id="33" name="TextBox 32">
            <a:extLst>
              <a:ext uri="{FF2B5EF4-FFF2-40B4-BE49-F238E27FC236}">
                <a16:creationId xmlns:a16="http://schemas.microsoft.com/office/drawing/2014/main" id="{51139058-B704-47B9-8E3E-C7359FD6EA4C}"/>
              </a:ext>
            </a:extLst>
          </p:cNvPr>
          <p:cNvSpPr txBox="1"/>
          <p:nvPr/>
        </p:nvSpPr>
        <p:spPr>
          <a:xfrm>
            <a:off x="5504155" y="1180730"/>
            <a:ext cx="1651247" cy="400110"/>
          </a:xfrm>
          <a:prstGeom prst="rect">
            <a:avLst/>
          </a:prstGeom>
          <a:noFill/>
        </p:spPr>
        <p:txBody>
          <a:bodyPr wrap="square" rtlCol="0">
            <a:spAutoFit/>
          </a:bodyPr>
          <a:lstStyle/>
          <a:p>
            <a:r>
              <a:rPr lang="en-IN" sz="2000" b="1" dirty="0">
                <a:solidFill>
                  <a:schemeClr val="accent1"/>
                </a:solidFill>
              </a:rPr>
              <a:t>Encryption</a:t>
            </a:r>
          </a:p>
        </p:txBody>
      </p:sp>
    </p:spTree>
    <p:extLst>
      <p:ext uri="{BB962C8B-B14F-4D97-AF65-F5344CB8AC3E}">
        <p14:creationId xmlns:p14="http://schemas.microsoft.com/office/powerpoint/2010/main" val="210760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2" name="TextBox 1">
            <a:extLst>
              <a:ext uri="{FF2B5EF4-FFF2-40B4-BE49-F238E27FC236}">
                <a16:creationId xmlns:a16="http://schemas.microsoft.com/office/drawing/2014/main" id="{7DBF0E46-8B73-44B0-A7D1-52B50FB775ED}"/>
              </a:ext>
            </a:extLst>
          </p:cNvPr>
          <p:cNvSpPr txBox="1"/>
          <p:nvPr/>
        </p:nvSpPr>
        <p:spPr>
          <a:xfrm>
            <a:off x="656948" y="932155"/>
            <a:ext cx="4847207" cy="830997"/>
          </a:xfrm>
          <a:prstGeom prst="rect">
            <a:avLst/>
          </a:prstGeom>
          <a:noFill/>
        </p:spPr>
        <p:txBody>
          <a:bodyPr wrap="square" rtlCol="0">
            <a:spAutoFit/>
          </a:bodyPr>
          <a:lstStyle/>
          <a:p>
            <a:r>
              <a:rPr lang="en-IN" sz="2400" b="1" dirty="0"/>
              <a:t>Working :</a:t>
            </a:r>
          </a:p>
          <a:p>
            <a:r>
              <a:rPr lang="en-IN" sz="2400" b="1" dirty="0"/>
              <a:t>AES Encryption</a:t>
            </a:r>
          </a:p>
        </p:txBody>
      </p:sp>
      <p:pic>
        <p:nvPicPr>
          <p:cNvPr id="34" name="Picture 33">
            <a:extLst>
              <a:ext uri="{FF2B5EF4-FFF2-40B4-BE49-F238E27FC236}">
                <a16:creationId xmlns:a16="http://schemas.microsoft.com/office/drawing/2014/main" id="{73C67516-79E8-48A5-A81F-A100F61D48A0}"/>
              </a:ext>
            </a:extLst>
          </p:cNvPr>
          <p:cNvPicPr/>
          <p:nvPr/>
        </p:nvPicPr>
        <p:blipFill>
          <a:blip r:embed="rId3"/>
          <a:stretch>
            <a:fillRect/>
          </a:stretch>
        </p:blipFill>
        <p:spPr>
          <a:xfrm>
            <a:off x="534288" y="2162341"/>
            <a:ext cx="5351607" cy="3208020"/>
          </a:xfrm>
          <a:prstGeom prst="rect">
            <a:avLst/>
          </a:prstGeom>
        </p:spPr>
      </p:pic>
      <p:sp>
        <p:nvSpPr>
          <p:cNvPr id="14" name="TextBox 13">
            <a:extLst>
              <a:ext uri="{FF2B5EF4-FFF2-40B4-BE49-F238E27FC236}">
                <a16:creationId xmlns:a16="http://schemas.microsoft.com/office/drawing/2014/main" id="{F2F2C87D-F182-47A6-B07B-CBDA39E16FCC}"/>
              </a:ext>
            </a:extLst>
          </p:cNvPr>
          <p:cNvSpPr txBox="1"/>
          <p:nvPr/>
        </p:nvSpPr>
        <p:spPr>
          <a:xfrm>
            <a:off x="6306107" y="2162341"/>
            <a:ext cx="5351607" cy="2862322"/>
          </a:xfrm>
          <a:prstGeom prst="rect">
            <a:avLst/>
          </a:prstGeom>
          <a:noFill/>
        </p:spPr>
        <p:txBody>
          <a:bodyPr wrap="square" rtlCol="0">
            <a:spAutoFit/>
          </a:bodyPr>
          <a:lstStyle/>
          <a:p>
            <a:r>
              <a:rPr lang="en-IN" dirty="0"/>
              <a:t>The more popular and widely adopted symmetric encryption algorithm likely to be encountered nowadays is the Advanced Encryption Standard (AES). It is found at least six time faster than triple DES. </a:t>
            </a:r>
          </a:p>
          <a:p>
            <a:r>
              <a:rPr lang="en-IN" dirty="0"/>
              <a:t>A replacement for DES was needed as its key size was too small. With increasing computing power, it was considered vulnerable against exhaustive key search attack. Triple DES was designed to overcome this drawback but it was found slow. </a:t>
            </a:r>
          </a:p>
          <a:p>
            <a:endParaRPr lang="en-IN" dirty="0"/>
          </a:p>
        </p:txBody>
      </p:sp>
    </p:spTree>
    <p:extLst>
      <p:ext uri="{BB962C8B-B14F-4D97-AF65-F5344CB8AC3E}">
        <p14:creationId xmlns:p14="http://schemas.microsoft.com/office/powerpoint/2010/main" val="421160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3" name="TextBox 2">
            <a:extLst>
              <a:ext uri="{FF2B5EF4-FFF2-40B4-BE49-F238E27FC236}">
                <a16:creationId xmlns:a16="http://schemas.microsoft.com/office/drawing/2014/main" id="{B2229B70-D4A3-4F36-AE21-7A3B90C6C593}"/>
              </a:ext>
            </a:extLst>
          </p:cNvPr>
          <p:cNvSpPr txBox="1"/>
          <p:nvPr/>
        </p:nvSpPr>
        <p:spPr>
          <a:xfrm>
            <a:off x="168676" y="852256"/>
            <a:ext cx="6436310" cy="830997"/>
          </a:xfrm>
          <a:prstGeom prst="rect">
            <a:avLst/>
          </a:prstGeom>
          <a:noFill/>
        </p:spPr>
        <p:txBody>
          <a:bodyPr wrap="square" rtlCol="0">
            <a:spAutoFit/>
          </a:bodyPr>
          <a:lstStyle/>
          <a:p>
            <a:r>
              <a:rPr lang="en-IN" sz="2400" b="1" dirty="0"/>
              <a:t>Java Libraries:</a:t>
            </a:r>
          </a:p>
          <a:p>
            <a:r>
              <a:rPr lang="en-IN" sz="2400" b="1" dirty="0"/>
              <a:t>Security</a:t>
            </a:r>
          </a:p>
        </p:txBody>
      </p:sp>
      <p:pic>
        <p:nvPicPr>
          <p:cNvPr id="10" name="Picture 9">
            <a:extLst>
              <a:ext uri="{FF2B5EF4-FFF2-40B4-BE49-F238E27FC236}">
                <a16:creationId xmlns:a16="http://schemas.microsoft.com/office/drawing/2014/main" id="{F01D86B1-74A4-44D7-80FC-75769D74F7D5}"/>
              </a:ext>
            </a:extLst>
          </p:cNvPr>
          <p:cNvPicPr/>
          <p:nvPr/>
        </p:nvPicPr>
        <p:blipFill>
          <a:blip r:embed="rId3"/>
          <a:stretch>
            <a:fillRect/>
          </a:stretch>
        </p:blipFill>
        <p:spPr>
          <a:xfrm>
            <a:off x="405044" y="2059942"/>
            <a:ext cx="4690739" cy="3541868"/>
          </a:xfrm>
          <a:prstGeom prst="rect">
            <a:avLst/>
          </a:prstGeom>
        </p:spPr>
      </p:pic>
      <p:sp>
        <p:nvSpPr>
          <p:cNvPr id="6" name="TextBox 5">
            <a:extLst>
              <a:ext uri="{FF2B5EF4-FFF2-40B4-BE49-F238E27FC236}">
                <a16:creationId xmlns:a16="http://schemas.microsoft.com/office/drawing/2014/main" id="{8B373EAA-CD8D-45CE-98B2-D77834D98584}"/>
              </a:ext>
            </a:extLst>
          </p:cNvPr>
          <p:cNvSpPr txBox="1"/>
          <p:nvPr/>
        </p:nvSpPr>
        <p:spPr>
          <a:xfrm>
            <a:off x="5726097" y="2024109"/>
            <a:ext cx="5841507" cy="3970318"/>
          </a:xfrm>
          <a:prstGeom prst="rect">
            <a:avLst/>
          </a:prstGeom>
          <a:noFill/>
        </p:spPr>
        <p:txBody>
          <a:bodyPr wrap="square" rtlCol="0">
            <a:spAutoFit/>
          </a:bodyPr>
          <a:lstStyle/>
          <a:p>
            <a:r>
              <a:rPr lang="en-IN" dirty="0"/>
              <a:t>Java Security services have expanded and include a large set of application programming interfaces (APIs), tools, a number of security algorithm implementations, mechanisms, and protocols. This provides a comprehensive environment to develop secure applications and manage them accordingly. The span of the Java security API is extensive. The basis of developing a secure application lies in the Cryptographic and public key infrastructure (PKI) interfaces, multiple interoperable common algorithmic implementation, and other security services. There are interfaces for performing authentication and access control. This enables applications to guard against unauthorized access to protected resources. </a:t>
            </a:r>
          </a:p>
          <a:p>
            <a:endParaRPr lang="en-IN" dirty="0"/>
          </a:p>
        </p:txBody>
      </p:sp>
    </p:spTree>
    <p:extLst>
      <p:ext uri="{BB962C8B-B14F-4D97-AF65-F5344CB8AC3E}">
        <p14:creationId xmlns:p14="http://schemas.microsoft.com/office/powerpoint/2010/main" val="52973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3" name="TextBox 2">
            <a:extLst>
              <a:ext uri="{FF2B5EF4-FFF2-40B4-BE49-F238E27FC236}">
                <a16:creationId xmlns:a16="http://schemas.microsoft.com/office/drawing/2014/main" id="{B2229B70-D4A3-4F36-AE21-7A3B90C6C593}"/>
              </a:ext>
            </a:extLst>
          </p:cNvPr>
          <p:cNvSpPr txBox="1"/>
          <p:nvPr/>
        </p:nvSpPr>
        <p:spPr>
          <a:xfrm>
            <a:off x="168676" y="852256"/>
            <a:ext cx="6436310" cy="461665"/>
          </a:xfrm>
          <a:prstGeom prst="rect">
            <a:avLst/>
          </a:prstGeom>
          <a:noFill/>
        </p:spPr>
        <p:txBody>
          <a:bodyPr wrap="square" rtlCol="0">
            <a:spAutoFit/>
          </a:bodyPr>
          <a:lstStyle/>
          <a:p>
            <a:r>
              <a:rPr lang="en-IN" sz="2400" b="1" dirty="0"/>
              <a:t>Crypto</a:t>
            </a:r>
          </a:p>
        </p:txBody>
      </p:sp>
      <p:pic>
        <p:nvPicPr>
          <p:cNvPr id="7" name="Picture 6">
            <a:extLst>
              <a:ext uri="{FF2B5EF4-FFF2-40B4-BE49-F238E27FC236}">
                <a16:creationId xmlns:a16="http://schemas.microsoft.com/office/drawing/2014/main" id="{5E9B303A-76DA-431F-9A60-EAC19947B884}"/>
              </a:ext>
            </a:extLst>
          </p:cNvPr>
          <p:cNvPicPr/>
          <p:nvPr/>
        </p:nvPicPr>
        <p:blipFill>
          <a:blip r:embed="rId3"/>
          <a:stretch>
            <a:fillRect/>
          </a:stretch>
        </p:blipFill>
        <p:spPr>
          <a:xfrm>
            <a:off x="574404" y="1924050"/>
            <a:ext cx="4157394" cy="3233876"/>
          </a:xfrm>
          <a:prstGeom prst="rect">
            <a:avLst/>
          </a:prstGeom>
        </p:spPr>
      </p:pic>
      <p:sp>
        <p:nvSpPr>
          <p:cNvPr id="2" name="TextBox 1">
            <a:extLst>
              <a:ext uri="{FF2B5EF4-FFF2-40B4-BE49-F238E27FC236}">
                <a16:creationId xmlns:a16="http://schemas.microsoft.com/office/drawing/2014/main" id="{A1FA83ED-971C-4BD0-8C7F-3CEEDA2BA02B}"/>
              </a:ext>
            </a:extLst>
          </p:cNvPr>
          <p:cNvSpPr txBox="1"/>
          <p:nvPr/>
        </p:nvSpPr>
        <p:spPr>
          <a:xfrm>
            <a:off x="5477522" y="2050742"/>
            <a:ext cx="5770486" cy="4247317"/>
          </a:xfrm>
          <a:prstGeom prst="rect">
            <a:avLst/>
          </a:prstGeom>
          <a:noFill/>
        </p:spPr>
        <p:txBody>
          <a:bodyPr wrap="square" rtlCol="0">
            <a:spAutoFit/>
          </a:bodyPr>
          <a:lstStyle/>
          <a:p>
            <a:r>
              <a:rPr lang="en-IN" dirty="0"/>
              <a:t>The Java Cryptography Architecture (JCA) is the name for the internal design of the Java cryptography API.JCA is structured around some central general purpose classes and interfaces. The real functionality behind these interfaces are provided by </a:t>
            </a:r>
            <a:r>
              <a:rPr lang="en-IN" i="1" dirty="0"/>
              <a:t>providers</a:t>
            </a:r>
            <a:r>
              <a:rPr lang="en-IN" dirty="0"/>
              <a:t>. Thus, you may use a Cipher class to encrypt and decrypt some data, but the concrete cipher implementation (encryption algorithm) depends on the concrete provider used. We can implement and plugin your own providers too, but you should be careful with that. </a:t>
            </a:r>
          </a:p>
          <a:p>
            <a:r>
              <a:rPr lang="en-IN" dirty="0"/>
              <a:t>Implementing encryption correctly without security holes is hard! Unless you know that you are doing, you are probably better off using the built in Java provider, or use a well-established provider like Bouncy Castle. </a:t>
            </a:r>
          </a:p>
          <a:p>
            <a:endParaRPr lang="en-IN" dirty="0"/>
          </a:p>
        </p:txBody>
      </p:sp>
    </p:spTree>
    <p:extLst>
      <p:ext uri="{BB962C8B-B14F-4D97-AF65-F5344CB8AC3E}">
        <p14:creationId xmlns:p14="http://schemas.microsoft.com/office/powerpoint/2010/main" val="169584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3" name="TextBox 2">
            <a:extLst>
              <a:ext uri="{FF2B5EF4-FFF2-40B4-BE49-F238E27FC236}">
                <a16:creationId xmlns:a16="http://schemas.microsoft.com/office/drawing/2014/main" id="{B2229B70-D4A3-4F36-AE21-7A3B90C6C593}"/>
              </a:ext>
            </a:extLst>
          </p:cNvPr>
          <p:cNvSpPr txBox="1"/>
          <p:nvPr/>
        </p:nvSpPr>
        <p:spPr>
          <a:xfrm>
            <a:off x="168676" y="852256"/>
            <a:ext cx="6436310" cy="461665"/>
          </a:xfrm>
          <a:prstGeom prst="rect">
            <a:avLst/>
          </a:prstGeom>
          <a:noFill/>
        </p:spPr>
        <p:txBody>
          <a:bodyPr wrap="square" rtlCol="0">
            <a:spAutoFit/>
          </a:bodyPr>
          <a:lstStyle/>
          <a:p>
            <a:r>
              <a:rPr lang="en-IN" sz="2400" b="1" dirty="0"/>
              <a:t>Java FX</a:t>
            </a:r>
          </a:p>
        </p:txBody>
      </p:sp>
      <p:pic>
        <p:nvPicPr>
          <p:cNvPr id="10" name="Picture 9">
            <a:extLst>
              <a:ext uri="{FF2B5EF4-FFF2-40B4-BE49-F238E27FC236}">
                <a16:creationId xmlns:a16="http://schemas.microsoft.com/office/drawing/2014/main" id="{54CF945C-F44A-41EA-A750-87C50F6D42A1}"/>
              </a:ext>
            </a:extLst>
          </p:cNvPr>
          <p:cNvPicPr/>
          <p:nvPr/>
        </p:nvPicPr>
        <p:blipFill>
          <a:blip r:embed="rId3"/>
          <a:stretch>
            <a:fillRect/>
          </a:stretch>
        </p:blipFill>
        <p:spPr>
          <a:xfrm>
            <a:off x="319725" y="1618421"/>
            <a:ext cx="5604510" cy="3503995"/>
          </a:xfrm>
          <a:prstGeom prst="rect">
            <a:avLst/>
          </a:prstGeom>
        </p:spPr>
      </p:pic>
      <p:sp>
        <p:nvSpPr>
          <p:cNvPr id="2" name="TextBox 1">
            <a:extLst>
              <a:ext uri="{FF2B5EF4-FFF2-40B4-BE49-F238E27FC236}">
                <a16:creationId xmlns:a16="http://schemas.microsoft.com/office/drawing/2014/main" id="{C2FA1466-6A63-476E-8D46-D7107E0F2879}"/>
              </a:ext>
            </a:extLst>
          </p:cNvPr>
          <p:cNvSpPr txBox="1"/>
          <p:nvPr/>
        </p:nvSpPr>
        <p:spPr>
          <a:xfrm>
            <a:off x="6489577" y="1325484"/>
            <a:ext cx="5299969" cy="5355312"/>
          </a:xfrm>
          <a:prstGeom prst="rect">
            <a:avLst/>
          </a:prstGeom>
          <a:noFill/>
        </p:spPr>
        <p:txBody>
          <a:bodyPr wrap="square" rtlCol="0">
            <a:spAutoFit/>
          </a:bodyPr>
          <a:lstStyle/>
          <a:p>
            <a:r>
              <a:rPr lang="en-IN" dirty="0"/>
              <a:t>JavaFX is a GUI toolkit for Java (GUI is short for Graphical User Interface). JavaFX makes it easier to create desktop applications and games in Java. This JavaFX tutorial is a multi-page tutorial explaining the core features of JavaFX. See the menu in the left side of this page to see all the topics covered in this JavaFX tutorial. </a:t>
            </a:r>
          </a:p>
          <a:p>
            <a:r>
              <a:rPr lang="en-IN" dirty="0"/>
              <a:t>Some applications are just easier to create as standalone desktop applications than as web applications. For instance, applications that need to access the local disk of the computer it runs on, or which needs to communicate with many different remote systems, and sometimes using other protocols than HTTP (e.g.</a:t>
            </a:r>
            <a:r>
              <a:rPr lang="en-IN" dirty="0">
                <a:hlinkClick r:id="rId4">
                  <a:extLst>
                    <a:ext uri="{A12FA001-AC4F-418D-AE19-62706E023703}">
                      <ahyp:hlinkClr xmlns:ahyp="http://schemas.microsoft.com/office/drawing/2018/hyperlinkcolor" val="tx"/>
                    </a:ext>
                  </a:extLst>
                </a:hlinkClick>
              </a:rPr>
              <a:t> IAP </a:t>
            </a:r>
            <a:r>
              <a:rPr lang="en-IN" dirty="0"/>
              <a:t>or streaming protocols etc.). JavaFX is a good option in these cases. We at</a:t>
            </a:r>
            <a:r>
              <a:rPr lang="en-IN" dirty="0">
                <a:hlinkClick r:id="rId5">
                  <a:extLst>
                    <a:ext uri="{A12FA001-AC4F-418D-AE19-62706E023703}">
                      <ahyp:hlinkClr xmlns:ahyp="http://schemas.microsoft.com/office/drawing/2018/hyperlinkcolor" val="tx"/>
                    </a:ext>
                  </a:extLst>
                </a:hlinkClick>
              </a:rPr>
              <a:t> </a:t>
            </a:r>
            <a:r>
              <a:rPr lang="en-IN" dirty="0" err="1">
                <a:hlinkClick r:id="rId5">
                  <a:extLst>
                    <a:ext uri="{A12FA001-AC4F-418D-AE19-62706E023703}">
                      <ahyp:hlinkClr xmlns:ahyp="http://schemas.microsoft.com/office/drawing/2018/hyperlinkcolor" val="tx"/>
                    </a:ext>
                  </a:extLst>
                </a:hlinkClick>
              </a:rPr>
              <a:t>Nanosai</a:t>
            </a:r>
            <a:r>
              <a:rPr lang="en-IN" dirty="0">
                <a:hlinkClick r:id="rId5">
                  <a:extLst>
                    <a:ext uri="{A12FA001-AC4F-418D-AE19-62706E023703}">
                      <ahyp:hlinkClr xmlns:ahyp="http://schemas.microsoft.com/office/drawing/2018/hyperlinkcolor" val="tx"/>
                    </a:ext>
                  </a:extLst>
                </a:hlinkClick>
              </a:rPr>
              <a:t> </a:t>
            </a:r>
            <a:r>
              <a:rPr lang="en-IN" dirty="0"/>
              <a:t>are actually developing a desktop app using JavaFX for these exact reasons. See</a:t>
            </a:r>
            <a:r>
              <a:rPr lang="en-IN" dirty="0">
                <a:hlinkClick r:id="rId6">
                  <a:extLst>
                    <a:ext uri="{A12FA001-AC4F-418D-AE19-62706E023703}">
                      <ahyp:hlinkClr xmlns:ahyp="http://schemas.microsoft.com/office/drawing/2018/hyperlinkcolor" val="tx"/>
                    </a:ext>
                  </a:extLst>
                </a:hlinkClick>
              </a:rPr>
              <a:t> JavaFX use cases </a:t>
            </a:r>
            <a:r>
              <a:rPr lang="en-IN" dirty="0"/>
              <a:t>for more examples. </a:t>
            </a:r>
          </a:p>
          <a:p>
            <a:endParaRPr lang="en-IN" dirty="0"/>
          </a:p>
        </p:txBody>
      </p:sp>
    </p:spTree>
    <p:extLst>
      <p:ext uri="{BB962C8B-B14F-4D97-AF65-F5344CB8AC3E}">
        <p14:creationId xmlns:p14="http://schemas.microsoft.com/office/powerpoint/2010/main" val="319930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6DB597-9A5B-455A-930B-9EBBC416A2F1}"/>
              </a:ext>
            </a:extLst>
          </p:cNvPr>
          <p:cNvSpPr/>
          <p:nvPr/>
        </p:nvSpPr>
        <p:spPr>
          <a:xfrm>
            <a:off x="0" y="-62143"/>
            <a:ext cx="12192000" cy="6924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C497BDF-A9A7-4191-B83A-4EC3BC65AABA}"/>
              </a:ext>
            </a:extLst>
          </p:cNvPr>
          <p:cNvSpPr/>
          <p:nvPr/>
        </p:nvSpPr>
        <p:spPr>
          <a:xfrm>
            <a:off x="0" y="6427432"/>
            <a:ext cx="12192000" cy="4305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66AEBD6-0FD9-408A-891D-4270D35BE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37" y="-62143"/>
            <a:ext cx="1512163" cy="692458"/>
          </a:xfrm>
          <a:prstGeom prst="rect">
            <a:avLst/>
          </a:prstGeom>
        </p:spPr>
      </p:pic>
      <p:sp>
        <p:nvSpPr>
          <p:cNvPr id="9" name="Rectangle 8">
            <a:extLst>
              <a:ext uri="{FF2B5EF4-FFF2-40B4-BE49-F238E27FC236}">
                <a16:creationId xmlns:a16="http://schemas.microsoft.com/office/drawing/2014/main" id="{2D76D2D2-A3D1-4442-BFF9-24B620FB300C}"/>
              </a:ext>
            </a:extLst>
          </p:cNvPr>
          <p:cNvSpPr/>
          <p:nvPr/>
        </p:nvSpPr>
        <p:spPr>
          <a:xfrm>
            <a:off x="-88029" y="-39080"/>
            <a:ext cx="8956821" cy="646331"/>
          </a:xfrm>
          <a:prstGeom prst="rect">
            <a:avLst/>
          </a:prstGeom>
          <a:noFill/>
        </p:spPr>
        <p:txBody>
          <a:bodyPr wrap="square" lIns="91440" tIns="45720" rIns="91440" bIns="45720">
            <a:spAutoFit/>
          </a:bodyPr>
          <a:lstStyle/>
          <a:p>
            <a:pPr algn="ctr"/>
            <a:r>
              <a:rPr lang="en-US" sz="3600" b="1" cap="none" spc="50" dirty="0">
                <a:ln w="0"/>
                <a:solidFill>
                  <a:schemeClr val="bg1"/>
                </a:solidFill>
                <a:effectLst>
                  <a:innerShdw blurRad="63500" dist="50800" dir="13500000">
                    <a:srgbClr val="000000">
                      <a:alpha val="50000"/>
                    </a:srgbClr>
                  </a:innerShdw>
                </a:effectLst>
              </a:rPr>
              <a:t>Decentralized Secured File Storage</a:t>
            </a:r>
          </a:p>
        </p:txBody>
      </p:sp>
      <p:sp>
        <p:nvSpPr>
          <p:cNvPr id="3" name="TextBox 2">
            <a:extLst>
              <a:ext uri="{FF2B5EF4-FFF2-40B4-BE49-F238E27FC236}">
                <a16:creationId xmlns:a16="http://schemas.microsoft.com/office/drawing/2014/main" id="{B2229B70-D4A3-4F36-AE21-7A3B90C6C593}"/>
              </a:ext>
            </a:extLst>
          </p:cNvPr>
          <p:cNvSpPr txBox="1"/>
          <p:nvPr/>
        </p:nvSpPr>
        <p:spPr>
          <a:xfrm>
            <a:off x="168676" y="852256"/>
            <a:ext cx="11878322" cy="4524315"/>
          </a:xfrm>
          <a:prstGeom prst="rect">
            <a:avLst/>
          </a:prstGeom>
          <a:noFill/>
        </p:spPr>
        <p:txBody>
          <a:bodyPr wrap="square" rtlCol="0">
            <a:spAutoFit/>
          </a:bodyPr>
          <a:lstStyle/>
          <a:p>
            <a:r>
              <a:rPr lang="en-IN" sz="2400" b="1" dirty="0"/>
              <a:t>Advantages</a:t>
            </a:r>
          </a:p>
          <a:p>
            <a:endParaRPr lang="en-IN" sz="2400" b="1" dirty="0"/>
          </a:p>
          <a:p>
            <a:pPr marL="342900" indent="-342900">
              <a:buFont typeface="Arial" panose="020B0604020202020204" pitchFamily="34" charset="0"/>
              <a:buChar char="•"/>
            </a:pPr>
            <a:r>
              <a:rPr lang="en-IN" dirty="0"/>
              <a:t>Even if a cloud server is compromised, data still remains the safe.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In case of failure of any cloud storage server. There is very loss of only a chunk of data which can also be retrieved because multiple copies of data are made.</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No need to apply expensive load balancing technique because data is already at multiple locations.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Natural calamities or disaster have minimum to no effects on efficiency of data storage and retrieval system.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Maximum bandwidth is achieved while uploading and downloading data due to multiple connections formations.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Saves money and time to build gigantic data storage warehouses. </a:t>
            </a:r>
          </a:p>
          <a:p>
            <a:pPr marL="342900" indent="-342900">
              <a:buFont typeface="Arial" panose="020B0604020202020204" pitchFamily="34" charset="0"/>
              <a:buChar char="•"/>
            </a:pPr>
            <a:endParaRPr lang="en-IN" sz="2400" b="1" dirty="0"/>
          </a:p>
        </p:txBody>
      </p:sp>
    </p:spTree>
    <p:extLst>
      <p:ext uri="{BB962C8B-B14F-4D97-AF65-F5344CB8AC3E}">
        <p14:creationId xmlns:p14="http://schemas.microsoft.com/office/powerpoint/2010/main" val="9917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1056</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 Gupta</dc:creator>
  <cp:lastModifiedBy>Akshit Gupta</cp:lastModifiedBy>
  <cp:revision>8</cp:revision>
  <dcterms:created xsi:type="dcterms:W3CDTF">2019-05-26T14:01:21Z</dcterms:created>
  <dcterms:modified xsi:type="dcterms:W3CDTF">2019-05-26T15:36:58Z</dcterms:modified>
</cp:coreProperties>
</file>