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x="4610100" cy="3460750"/>
  <p:notesSz cx="4610100" cy="346075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757" y="1072832"/>
            <a:ext cx="3918585" cy="7267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675"/>
              </a:lnSpc>
            </a:pPr>
            <a:r>
              <a:rPr dirty="0"/>
              <a:t>October</a:t>
            </a:r>
            <a:r>
              <a:rPr dirty="0" spc="20"/>
              <a:t> </a:t>
            </a:r>
            <a:r>
              <a:rPr dirty="0"/>
              <a:t>24,</a:t>
            </a:r>
            <a:r>
              <a:rPr dirty="0" spc="20"/>
              <a:t> </a:t>
            </a:r>
            <a:r>
              <a:rPr dirty="0" spc="-20"/>
              <a:t>2024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675"/>
              </a:lnSpc>
            </a:pPr>
            <a:r>
              <a:rPr dirty="0"/>
              <a:t>Dept</a:t>
            </a:r>
            <a:r>
              <a:rPr dirty="0" spc="30"/>
              <a:t> </a:t>
            </a:r>
            <a:r>
              <a:rPr dirty="0"/>
              <a:t>of</a:t>
            </a:r>
            <a:r>
              <a:rPr dirty="0" spc="30"/>
              <a:t> </a:t>
            </a:r>
            <a:r>
              <a:rPr dirty="0"/>
              <a:t>Comp</a:t>
            </a:r>
            <a:r>
              <a:rPr dirty="0" spc="30"/>
              <a:t> </a:t>
            </a:r>
            <a:r>
              <a:rPr dirty="0" spc="-20"/>
              <a:t>Engg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78105">
              <a:lnSpc>
                <a:spcPts val="675"/>
              </a:lnSpc>
            </a:pPr>
            <a:fld id="{81D60167-4931-47E6-BA6A-407CBD079E47}" type="slidenum">
              <a:rPr dirty="0" spc="-30"/>
              <a:t>#</a:t>
            </a:fld>
            <a:r>
              <a:rPr dirty="0" spc="-60"/>
              <a:t> </a:t>
            </a:r>
            <a:r>
              <a:rPr dirty="0" spc="150"/>
              <a:t>/</a:t>
            </a:r>
            <a:r>
              <a:rPr dirty="0" spc="-60"/>
              <a:t> </a:t>
            </a:r>
            <a:r>
              <a:rPr dirty="0" spc="-25"/>
              <a:t>22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675"/>
              </a:lnSpc>
            </a:pPr>
            <a:r>
              <a:rPr dirty="0"/>
              <a:t>October</a:t>
            </a:r>
            <a:r>
              <a:rPr dirty="0" spc="20"/>
              <a:t> </a:t>
            </a:r>
            <a:r>
              <a:rPr dirty="0"/>
              <a:t>24,</a:t>
            </a:r>
            <a:r>
              <a:rPr dirty="0" spc="20"/>
              <a:t> </a:t>
            </a:r>
            <a:r>
              <a:rPr dirty="0" spc="-20"/>
              <a:t>2024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675"/>
              </a:lnSpc>
            </a:pPr>
            <a:r>
              <a:rPr dirty="0"/>
              <a:t>Dept</a:t>
            </a:r>
            <a:r>
              <a:rPr dirty="0" spc="30"/>
              <a:t> </a:t>
            </a:r>
            <a:r>
              <a:rPr dirty="0"/>
              <a:t>of</a:t>
            </a:r>
            <a:r>
              <a:rPr dirty="0" spc="30"/>
              <a:t> </a:t>
            </a:r>
            <a:r>
              <a:rPr dirty="0"/>
              <a:t>Comp</a:t>
            </a:r>
            <a:r>
              <a:rPr dirty="0" spc="30"/>
              <a:t> </a:t>
            </a:r>
            <a:r>
              <a:rPr dirty="0" spc="-20"/>
              <a:t>Engg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78105">
              <a:lnSpc>
                <a:spcPts val="675"/>
              </a:lnSpc>
            </a:pPr>
            <a:fld id="{81D60167-4931-47E6-BA6A-407CBD079E47}" type="slidenum">
              <a:rPr dirty="0" spc="-30"/>
              <a:t>#</a:t>
            </a:fld>
            <a:r>
              <a:rPr dirty="0" spc="-60"/>
              <a:t> </a:t>
            </a:r>
            <a:r>
              <a:rPr dirty="0" spc="150"/>
              <a:t>/</a:t>
            </a:r>
            <a:r>
              <a:rPr dirty="0" spc="-60"/>
              <a:t> </a:t>
            </a:r>
            <a:r>
              <a:rPr dirty="0" spc="-25"/>
              <a:t>22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675"/>
              </a:lnSpc>
            </a:pPr>
            <a:r>
              <a:rPr dirty="0"/>
              <a:t>October</a:t>
            </a:r>
            <a:r>
              <a:rPr dirty="0" spc="20"/>
              <a:t> </a:t>
            </a:r>
            <a:r>
              <a:rPr dirty="0"/>
              <a:t>24,</a:t>
            </a:r>
            <a:r>
              <a:rPr dirty="0" spc="20"/>
              <a:t> </a:t>
            </a:r>
            <a:r>
              <a:rPr dirty="0" spc="-20"/>
              <a:t>2024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675"/>
              </a:lnSpc>
            </a:pPr>
            <a:r>
              <a:rPr dirty="0"/>
              <a:t>Dept</a:t>
            </a:r>
            <a:r>
              <a:rPr dirty="0" spc="30"/>
              <a:t> </a:t>
            </a:r>
            <a:r>
              <a:rPr dirty="0"/>
              <a:t>of</a:t>
            </a:r>
            <a:r>
              <a:rPr dirty="0" spc="30"/>
              <a:t> </a:t>
            </a:r>
            <a:r>
              <a:rPr dirty="0"/>
              <a:t>Comp</a:t>
            </a:r>
            <a:r>
              <a:rPr dirty="0" spc="30"/>
              <a:t> </a:t>
            </a:r>
            <a:r>
              <a:rPr dirty="0" spc="-20"/>
              <a:t>Engg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78105">
              <a:lnSpc>
                <a:spcPts val="675"/>
              </a:lnSpc>
            </a:pPr>
            <a:fld id="{81D60167-4931-47E6-BA6A-407CBD079E47}" type="slidenum">
              <a:rPr dirty="0" spc="-30"/>
              <a:t>#</a:t>
            </a:fld>
            <a:r>
              <a:rPr dirty="0" spc="-60"/>
              <a:t> </a:t>
            </a:r>
            <a:r>
              <a:rPr dirty="0" spc="150"/>
              <a:t>/</a:t>
            </a:r>
            <a:r>
              <a:rPr dirty="0" spc="-60"/>
              <a:t> </a:t>
            </a:r>
            <a:r>
              <a:rPr dirty="0" spc="-25"/>
              <a:t>22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69083" y="3261575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2989465" y="3257613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3167268" y="3257613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3323614" y="3251262"/>
            <a:ext cx="64135" cy="50800"/>
          </a:xfrm>
          <a:custGeom>
            <a:avLst/>
            <a:gdLst/>
            <a:ahLst/>
            <a:cxnLst/>
            <a:rect l="l" t="t" r="r" b="b"/>
            <a:pathLst>
              <a:path w="64135" h="50800">
                <a:moveTo>
                  <a:pt x="0" y="50800"/>
                </a:moveTo>
                <a:lnTo>
                  <a:pt x="43019" y="50800"/>
                </a:lnTo>
                <a:lnTo>
                  <a:pt x="43019" y="20434"/>
                </a:lnTo>
                <a:lnTo>
                  <a:pt x="0" y="20434"/>
                </a:lnTo>
                <a:lnTo>
                  <a:pt x="0" y="50800"/>
                </a:lnTo>
                <a:close/>
              </a:path>
              <a:path w="64135" h="50800">
                <a:moveTo>
                  <a:pt x="10491" y="20320"/>
                </a:moveTo>
                <a:lnTo>
                  <a:pt x="10491" y="10160"/>
                </a:lnTo>
                <a:lnTo>
                  <a:pt x="53672" y="10160"/>
                </a:lnTo>
                <a:lnTo>
                  <a:pt x="53672" y="40640"/>
                </a:lnTo>
                <a:lnTo>
                  <a:pt x="43512" y="40640"/>
                </a:lnTo>
              </a:path>
              <a:path w="64135" h="50800">
                <a:moveTo>
                  <a:pt x="20652" y="10160"/>
                </a:moveTo>
                <a:lnTo>
                  <a:pt x="20652" y="0"/>
                </a:lnTo>
                <a:lnTo>
                  <a:pt x="63832" y="0"/>
                </a:lnTo>
                <a:lnTo>
                  <a:pt x="63832" y="30480"/>
                </a:lnTo>
                <a:lnTo>
                  <a:pt x="53672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3260445" y="325761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3620326" y="32639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3531425" y="325761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3607626" y="3251262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3878593" y="3251262"/>
            <a:ext cx="50800" cy="25400"/>
          </a:xfrm>
          <a:custGeom>
            <a:avLst/>
            <a:gdLst/>
            <a:ahLst/>
            <a:cxnLst/>
            <a:rect l="l" t="t" r="r" b="b"/>
            <a:pathLst>
              <a:path w="50800" h="25400">
                <a:moveTo>
                  <a:pt x="0" y="0"/>
                </a:moveTo>
                <a:lnTo>
                  <a:pt x="38100" y="0"/>
                </a:lnTo>
              </a:path>
              <a:path w="50800" h="25400">
                <a:moveTo>
                  <a:pt x="12700" y="12700"/>
                </a:moveTo>
                <a:lnTo>
                  <a:pt x="50800" y="12700"/>
                </a:lnTo>
              </a:path>
              <a:path w="50800" h="25400">
                <a:moveTo>
                  <a:pt x="12700" y="25400"/>
                </a:moveTo>
                <a:lnTo>
                  <a:pt x="50800" y="254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3802393" y="325761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bg object 26"/>
          <p:cNvSpPr/>
          <p:nvPr/>
        </p:nvSpPr>
        <p:spPr>
          <a:xfrm>
            <a:off x="3878593" y="3289363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0" y="0"/>
                </a:moveTo>
                <a:lnTo>
                  <a:pt x="38100" y="0"/>
                </a:lnTo>
              </a:path>
              <a:path w="50800" h="12700">
                <a:moveTo>
                  <a:pt x="12700" y="12699"/>
                </a:moveTo>
                <a:lnTo>
                  <a:pt x="50800" y="12699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bg object 27"/>
          <p:cNvSpPr/>
          <p:nvPr/>
        </p:nvSpPr>
        <p:spPr>
          <a:xfrm>
            <a:off x="4149573" y="3251262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bg object 28"/>
          <p:cNvSpPr/>
          <p:nvPr/>
        </p:nvSpPr>
        <p:spPr>
          <a:xfrm>
            <a:off x="4451033" y="3281743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bg object 29"/>
          <p:cNvSpPr/>
          <p:nvPr/>
        </p:nvSpPr>
        <p:spPr>
          <a:xfrm>
            <a:off x="4423969" y="3255248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bg object 30"/>
          <p:cNvSpPr/>
          <p:nvPr/>
        </p:nvSpPr>
        <p:spPr>
          <a:xfrm>
            <a:off x="4329112" y="3251262"/>
            <a:ext cx="233679" cy="50800"/>
          </a:xfrm>
          <a:custGeom>
            <a:avLst/>
            <a:gdLst/>
            <a:ahLst/>
            <a:cxnLst/>
            <a:rect l="l" t="t" r="r" b="b"/>
            <a:pathLst>
              <a:path w="233679" h="50800">
                <a:moveTo>
                  <a:pt x="40640" y="50800"/>
                </a:moveTo>
                <a:lnTo>
                  <a:pt x="50400" y="48796"/>
                </a:lnTo>
                <a:lnTo>
                  <a:pt x="58488" y="43339"/>
                </a:lnTo>
                <a:lnTo>
                  <a:pt x="64002" y="35262"/>
                </a:lnTo>
                <a:lnTo>
                  <a:pt x="66040" y="25400"/>
                </a:lnTo>
                <a:lnTo>
                  <a:pt x="64036" y="15537"/>
                </a:lnTo>
                <a:lnTo>
                  <a:pt x="58579" y="7461"/>
                </a:lnTo>
                <a:lnTo>
                  <a:pt x="50502" y="2004"/>
                </a:lnTo>
                <a:lnTo>
                  <a:pt x="40640" y="0"/>
                </a:lnTo>
                <a:lnTo>
                  <a:pt x="30778" y="2004"/>
                </a:lnTo>
                <a:lnTo>
                  <a:pt x="22701" y="7461"/>
                </a:lnTo>
                <a:lnTo>
                  <a:pt x="17244" y="15537"/>
                </a:lnTo>
                <a:lnTo>
                  <a:pt x="15240" y="25400"/>
                </a:lnTo>
              </a:path>
              <a:path w="233679" h="50800">
                <a:moveTo>
                  <a:pt x="30480" y="17780"/>
                </a:moveTo>
                <a:lnTo>
                  <a:pt x="15240" y="30480"/>
                </a:lnTo>
                <a:lnTo>
                  <a:pt x="0" y="17780"/>
                </a:lnTo>
              </a:path>
              <a:path w="233679" h="50800">
                <a:moveTo>
                  <a:pt x="193042" y="50800"/>
                </a:moveTo>
                <a:lnTo>
                  <a:pt x="183179" y="48796"/>
                </a:lnTo>
                <a:lnTo>
                  <a:pt x="175103" y="43339"/>
                </a:lnTo>
                <a:lnTo>
                  <a:pt x="169646" y="35262"/>
                </a:lnTo>
                <a:lnTo>
                  <a:pt x="167642" y="25400"/>
                </a:lnTo>
                <a:lnTo>
                  <a:pt x="169646" y="15537"/>
                </a:lnTo>
                <a:lnTo>
                  <a:pt x="175103" y="7461"/>
                </a:lnTo>
                <a:lnTo>
                  <a:pt x="183179" y="2004"/>
                </a:lnTo>
                <a:lnTo>
                  <a:pt x="193042" y="0"/>
                </a:lnTo>
                <a:lnTo>
                  <a:pt x="202904" y="2004"/>
                </a:lnTo>
                <a:lnTo>
                  <a:pt x="210981" y="7461"/>
                </a:lnTo>
                <a:lnTo>
                  <a:pt x="216438" y="15537"/>
                </a:lnTo>
                <a:lnTo>
                  <a:pt x="218442" y="25400"/>
                </a:lnTo>
              </a:path>
              <a:path w="233679" h="50800">
                <a:moveTo>
                  <a:pt x="233682" y="17780"/>
                </a:moveTo>
                <a:lnTo>
                  <a:pt x="218442" y="30480"/>
                </a:lnTo>
                <a:lnTo>
                  <a:pt x="203202" y="177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bg object 31"/>
          <p:cNvSpPr/>
          <p:nvPr/>
        </p:nvSpPr>
        <p:spPr>
          <a:xfrm>
            <a:off x="0" y="-12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126"/>
                </a:lnTo>
                <a:lnTo>
                  <a:pt x="4608004" y="350126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675"/>
              </a:lnSpc>
            </a:pPr>
            <a:r>
              <a:rPr dirty="0"/>
              <a:t>October</a:t>
            </a:r>
            <a:r>
              <a:rPr dirty="0" spc="20"/>
              <a:t> </a:t>
            </a:r>
            <a:r>
              <a:rPr dirty="0"/>
              <a:t>24,</a:t>
            </a:r>
            <a:r>
              <a:rPr dirty="0" spc="20"/>
              <a:t> </a:t>
            </a:r>
            <a:r>
              <a:rPr dirty="0" spc="-20"/>
              <a:t>2024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675"/>
              </a:lnSpc>
            </a:pPr>
            <a:r>
              <a:rPr dirty="0"/>
              <a:t>Dept</a:t>
            </a:r>
            <a:r>
              <a:rPr dirty="0" spc="30"/>
              <a:t> </a:t>
            </a:r>
            <a:r>
              <a:rPr dirty="0"/>
              <a:t>of</a:t>
            </a:r>
            <a:r>
              <a:rPr dirty="0" spc="30"/>
              <a:t> </a:t>
            </a:r>
            <a:r>
              <a:rPr dirty="0"/>
              <a:t>Comp</a:t>
            </a:r>
            <a:r>
              <a:rPr dirty="0" spc="30"/>
              <a:t> </a:t>
            </a:r>
            <a:r>
              <a:rPr dirty="0" spc="-20"/>
              <a:t>Engg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78105">
              <a:lnSpc>
                <a:spcPts val="675"/>
              </a:lnSpc>
            </a:pPr>
            <a:fld id="{81D60167-4931-47E6-BA6A-407CBD079E47}" type="slidenum">
              <a:rPr dirty="0" spc="-30"/>
              <a:t>#</a:t>
            </a:fld>
            <a:r>
              <a:rPr dirty="0" spc="-60"/>
              <a:t> </a:t>
            </a:r>
            <a:r>
              <a:rPr dirty="0" spc="150"/>
              <a:t>/</a:t>
            </a:r>
            <a:r>
              <a:rPr dirty="0" spc="-60"/>
              <a:t> </a:t>
            </a:r>
            <a:r>
              <a:rPr dirty="0" spc="-25"/>
              <a:t>22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675"/>
              </a:lnSpc>
            </a:pPr>
            <a:r>
              <a:rPr dirty="0"/>
              <a:t>October</a:t>
            </a:r>
            <a:r>
              <a:rPr dirty="0" spc="20"/>
              <a:t> </a:t>
            </a:r>
            <a:r>
              <a:rPr dirty="0"/>
              <a:t>24,</a:t>
            </a:r>
            <a:r>
              <a:rPr dirty="0" spc="20"/>
              <a:t> </a:t>
            </a:r>
            <a:r>
              <a:rPr dirty="0" spc="-20"/>
              <a:t>2024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675"/>
              </a:lnSpc>
            </a:pPr>
            <a:r>
              <a:rPr dirty="0"/>
              <a:t>Dept</a:t>
            </a:r>
            <a:r>
              <a:rPr dirty="0" spc="30"/>
              <a:t> </a:t>
            </a:r>
            <a:r>
              <a:rPr dirty="0"/>
              <a:t>of</a:t>
            </a:r>
            <a:r>
              <a:rPr dirty="0" spc="30"/>
              <a:t> </a:t>
            </a:r>
            <a:r>
              <a:rPr dirty="0"/>
              <a:t>Comp</a:t>
            </a:r>
            <a:r>
              <a:rPr dirty="0" spc="30"/>
              <a:t> </a:t>
            </a:r>
            <a:r>
              <a:rPr dirty="0" spc="-20"/>
              <a:t>Engg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78105">
              <a:lnSpc>
                <a:spcPts val="675"/>
              </a:lnSpc>
            </a:pPr>
            <a:fld id="{81D60167-4931-47E6-BA6A-407CBD079E47}" type="slidenum">
              <a:rPr dirty="0" spc="-30"/>
              <a:t>#</a:t>
            </a:fld>
            <a:r>
              <a:rPr dirty="0" spc="-60"/>
              <a:t> </a:t>
            </a:r>
            <a:r>
              <a:rPr dirty="0" spc="150"/>
              <a:t>/</a:t>
            </a:r>
            <a:r>
              <a:rPr dirty="0" spc="-60"/>
              <a:t> </a:t>
            </a:r>
            <a:r>
              <a:rPr dirty="0" spc="-25"/>
              <a:t>22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69083" y="3261575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2989465" y="3257613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3167268" y="3257613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3323614" y="3251262"/>
            <a:ext cx="64135" cy="50800"/>
          </a:xfrm>
          <a:custGeom>
            <a:avLst/>
            <a:gdLst/>
            <a:ahLst/>
            <a:cxnLst/>
            <a:rect l="l" t="t" r="r" b="b"/>
            <a:pathLst>
              <a:path w="64135" h="50800">
                <a:moveTo>
                  <a:pt x="0" y="50800"/>
                </a:moveTo>
                <a:lnTo>
                  <a:pt x="43019" y="50800"/>
                </a:lnTo>
                <a:lnTo>
                  <a:pt x="43019" y="20434"/>
                </a:lnTo>
                <a:lnTo>
                  <a:pt x="0" y="20434"/>
                </a:lnTo>
                <a:lnTo>
                  <a:pt x="0" y="50800"/>
                </a:lnTo>
                <a:close/>
              </a:path>
              <a:path w="64135" h="50800">
                <a:moveTo>
                  <a:pt x="10491" y="20320"/>
                </a:moveTo>
                <a:lnTo>
                  <a:pt x="10491" y="10160"/>
                </a:lnTo>
                <a:lnTo>
                  <a:pt x="53672" y="10160"/>
                </a:lnTo>
                <a:lnTo>
                  <a:pt x="53672" y="40640"/>
                </a:lnTo>
                <a:lnTo>
                  <a:pt x="43512" y="40640"/>
                </a:lnTo>
              </a:path>
              <a:path w="64135" h="50800">
                <a:moveTo>
                  <a:pt x="20652" y="10160"/>
                </a:moveTo>
                <a:lnTo>
                  <a:pt x="20652" y="0"/>
                </a:lnTo>
                <a:lnTo>
                  <a:pt x="63832" y="0"/>
                </a:lnTo>
                <a:lnTo>
                  <a:pt x="63832" y="30480"/>
                </a:lnTo>
                <a:lnTo>
                  <a:pt x="53672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3260445" y="325761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3620326" y="32639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3531425" y="325761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3607626" y="3251262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3878593" y="3251262"/>
            <a:ext cx="50800" cy="25400"/>
          </a:xfrm>
          <a:custGeom>
            <a:avLst/>
            <a:gdLst/>
            <a:ahLst/>
            <a:cxnLst/>
            <a:rect l="l" t="t" r="r" b="b"/>
            <a:pathLst>
              <a:path w="50800" h="25400">
                <a:moveTo>
                  <a:pt x="0" y="0"/>
                </a:moveTo>
                <a:lnTo>
                  <a:pt x="38100" y="0"/>
                </a:lnTo>
              </a:path>
              <a:path w="50800" h="25400">
                <a:moveTo>
                  <a:pt x="12700" y="12700"/>
                </a:moveTo>
                <a:lnTo>
                  <a:pt x="50800" y="12700"/>
                </a:lnTo>
              </a:path>
              <a:path w="50800" h="25400">
                <a:moveTo>
                  <a:pt x="12700" y="25400"/>
                </a:moveTo>
                <a:lnTo>
                  <a:pt x="50800" y="254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3802393" y="325761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bg object 26"/>
          <p:cNvSpPr/>
          <p:nvPr/>
        </p:nvSpPr>
        <p:spPr>
          <a:xfrm>
            <a:off x="3878593" y="3289363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0" y="0"/>
                </a:moveTo>
                <a:lnTo>
                  <a:pt x="38100" y="0"/>
                </a:lnTo>
              </a:path>
              <a:path w="50800" h="12700">
                <a:moveTo>
                  <a:pt x="12700" y="12699"/>
                </a:moveTo>
                <a:lnTo>
                  <a:pt x="50800" y="12699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bg object 27"/>
          <p:cNvSpPr/>
          <p:nvPr/>
        </p:nvSpPr>
        <p:spPr>
          <a:xfrm>
            <a:off x="4149573" y="3251262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bg object 28"/>
          <p:cNvSpPr/>
          <p:nvPr/>
        </p:nvSpPr>
        <p:spPr>
          <a:xfrm>
            <a:off x="4451033" y="3281743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bg object 29"/>
          <p:cNvSpPr/>
          <p:nvPr/>
        </p:nvSpPr>
        <p:spPr>
          <a:xfrm>
            <a:off x="4423969" y="3255248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bg object 30"/>
          <p:cNvSpPr/>
          <p:nvPr/>
        </p:nvSpPr>
        <p:spPr>
          <a:xfrm>
            <a:off x="4329112" y="3251262"/>
            <a:ext cx="233679" cy="50800"/>
          </a:xfrm>
          <a:custGeom>
            <a:avLst/>
            <a:gdLst/>
            <a:ahLst/>
            <a:cxnLst/>
            <a:rect l="l" t="t" r="r" b="b"/>
            <a:pathLst>
              <a:path w="233679" h="50800">
                <a:moveTo>
                  <a:pt x="40640" y="50800"/>
                </a:moveTo>
                <a:lnTo>
                  <a:pt x="50400" y="48796"/>
                </a:lnTo>
                <a:lnTo>
                  <a:pt x="58488" y="43339"/>
                </a:lnTo>
                <a:lnTo>
                  <a:pt x="64002" y="35262"/>
                </a:lnTo>
                <a:lnTo>
                  <a:pt x="66040" y="25400"/>
                </a:lnTo>
                <a:lnTo>
                  <a:pt x="64036" y="15537"/>
                </a:lnTo>
                <a:lnTo>
                  <a:pt x="58579" y="7461"/>
                </a:lnTo>
                <a:lnTo>
                  <a:pt x="50502" y="2004"/>
                </a:lnTo>
                <a:lnTo>
                  <a:pt x="40640" y="0"/>
                </a:lnTo>
                <a:lnTo>
                  <a:pt x="30778" y="2004"/>
                </a:lnTo>
                <a:lnTo>
                  <a:pt x="22701" y="7461"/>
                </a:lnTo>
                <a:lnTo>
                  <a:pt x="17244" y="15537"/>
                </a:lnTo>
                <a:lnTo>
                  <a:pt x="15240" y="25400"/>
                </a:lnTo>
              </a:path>
              <a:path w="233679" h="50800">
                <a:moveTo>
                  <a:pt x="30480" y="17780"/>
                </a:moveTo>
                <a:lnTo>
                  <a:pt x="15240" y="30480"/>
                </a:lnTo>
                <a:lnTo>
                  <a:pt x="0" y="17780"/>
                </a:lnTo>
              </a:path>
              <a:path w="233679" h="50800">
                <a:moveTo>
                  <a:pt x="193042" y="50800"/>
                </a:moveTo>
                <a:lnTo>
                  <a:pt x="183179" y="48796"/>
                </a:lnTo>
                <a:lnTo>
                  <a:pt x="175103" y="43339"/>
                </a:lnTo>
                <a:lnTo>
                  <a:pt x="169646" y="35262"/>
                </a:lnTo>
                <a:lnTo>
                  <a:pt x="167642" y="25400"/>
                </a:lnTo>
                <a:lnTo>
                  <a:pt x="169646" y="15537"/>
                </a:lnTo>
                <a:lnTo>
                  <a:pt x="175103" y="7461"/>
                </a:lnTo>
                <a:lnTo>
                  <a:pt x="183179" y="2004"/>
                </a:lnTo>
                <a:lnTo>
                  <a:pt x="193042" y="0"/>
                </a:lnTo>
                <a:lnTo>
                  <a:pt x="202904" y="2004"/>
                </a:lnTo>
                <a:lnTo>
                  <a:pt x="210981" y="7461"/>
                </a:lnTo>
                <a:lnTo>
                  <a:pt x="216438" y="15537"/>
                </a:lnTo>
                <a:lnTo>
                  <a:pt x="218442" y="25400"/>
                </a:lnTo>
              </a:path>
              <a:path w="233679" h="50800">
                <a:moveTo>
                  <a:pt x="233682" y="17780"/>
                </a:moveTo>
                <a:lnTo>
                  <a:pt x="218442" y="30480"/>
                </a:lnTo>
                <a:lnTo>
                  <a:pt x="203202" y="177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5300" y="59878"/>
            <a:ext cx="4290060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02932" y="832941"/>
            <a:ext cx="4079240" cy="1854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417798" y="3351784"/>
            <a:ext cx="615962" cy="1022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675"/>
              </a:lnSpc>
            </a:pPr>
            <a:r>
              <a:rPr dirty="0"/>
              <a:t>October</a:t>
            </a:r>
            <a:r>
              <a:rPr dirty="0" spc="20"/>
              <a:t> </a:t>
            </a:r>
            <a:r>
              <a:rPr dirty="0"/>
              <a:t>24,</a:t>
            </a:r>
            <a:r>
              <a:rPr dirty="0" spc="20"/>
              <a:t> </a:t>
            </a:r>
            <a:r>
              <a:rPr dirty="0" spc="-20"/>
              <a:t>2024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15899" y="3351784"/>
            <a:ext cx="704850" cy="1022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675"/>
              </a:lnSpc>
            </a:pPr>
            <a:r>
              <a:rPr dirty="0"/>
              <a:t>Dept</a:t>
            </a:r>
            <a:r>
              <a:rPr dirty="0" spc="30"/>
              <a:t> </a:t>
            </a:r>
            <a:r>
              <a:rPr dirty="0"/>
              <a:t>of</a:t>
            </a:r>
            <a:r>
              <a:rPr dirty="0" spc="30"/>
              <a:t> </a:t>
            </a:r>
            <a:r>
              <a:rPr dirty="0"/>
              <a:t>Comp</a:t>
            </a:r>
            <a:r>
              <a:rPr dirty="0" spc="30"/>
              <a:t> </a:t>
            </a:r>
            <a:r>
              <a:rPr dirty="0" spc="-20"/>
              <a:t>Engg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4273889" y="3351784"/>
            <a:ext cx="279693" cy="1022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78105">
              <a:lnSpc>
                <a:spcPts val="675"/>
              </a:lnSpc>
            </a:pPr>
            <a:fld id="{81D60167-4931-47E6-BA6A-407CBD079E47}" type="slidenum">
              <a:rPr dirty="0" spc="-30"/>
              <a:t>#</a:t>
            </a:fld>
            <a:r>
              <a:rPr dirty="0" spc="-60"/>
              <a:t> </a:t>
            </a:r>
            <a:r>
              <a:rPr dirty="0" spc="150"/>
              <a:t>/</a:t>
            </a:r>
            <a:r>
              <a:rPr dirty="0" spc="-60"/>
              <a:t> </a:t>
            </a:r>
            <a:r>
              <a:rPr dirty="0" spc="-25"/>
              <a:t>22</a:t>
            </a:r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4.png"/><Relationship Id="rId3" Type="http://schemas.openxmlformats.org/officeDocument/2006/relationships/slide" Target="slide1.xml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1.xml"/><Relationship Id="rId3" Type="http://schemas.openxmlformats.org/officeDocument/2006/relationships/slide" Target="slide1.xml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6" Type="http://schemas.openxmlformats.org/officeDocument/2006/relationships/image" Target="../media/image29.png"/><Relationship Id="rId7" Type="http://schemas.openxmlformats.org/officeDocument/2006/relationships/image" Target="../media/image30.png"/><Relationship Id="rId8" Type="http://schemas.openxmlformats.org/officeDocument/2006/relationships/image" Target="../media/image31.jpg"/><Relationship Id="rId9" Type="http://schemas.openxmlformats.org/officeDocument/2006/relationships/slide" Target="slide1.xml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Relationship Id="rId3" Type="http://schemas.openxmlformats.org/officeDocument/2006/relationships/image" Target="../media/image33.png"/><Relationship Id="rId4" Type="http://schemas.openxmlformats.org/officeDocument/2006/relationships/slide" Target="slide1.xml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4.png"/><Relationship Id="rId3" Type="http://schemas.openxmlformats.org/officeDocument/2006/relationships/slide" Target="slide1.xml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5.png"/><Relationship Id="rId3" Type="http://schemas.openxmlformats.org/officeDocument/2006/relationships/slide" Target="slide1.xml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Relationship Id="rId3" Type="http://schemas.openxmlformats.org/officeDocument/2006/relationships/hyperlink" Target="http://kdd.ics.uci.edu/databases/shuttle/shuttle.data.html" TargetMode="External"/><Relationship Id="rId4" Type="http://schemas.openxmlformats.org/officeDocument/2006/relationships/image" Target="../media/image37.png"/><Relationship Id="rId5" Type="http://schemas.openxmlformats.org/officeDocument/2006/relationships/slide" Target="slide1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slide" Target="slide3.xml"/><Relationship Id="rId4" Type="http://schemas.openxmlformats.org/officeDocument/2006/relationships/slide" Target="slide4.xml"/><Relationship Id="rId5" Type="http://schemas.openxmlformats.org/officeDocument/2006/relationships/slide" Target="slide5.xml"/><Relationship Id="rId6" Type="http://schemas.openxmlformats.org/officeDocument/2006/relationships/slide" Target="slide6.xml"/><Relationship Id="rId7" Type="http://schemas.openxmlformats.org/officeDocument/2006/relationships/slide" Target="slide7.xml"/><Relationship Id="rId8" Type="http://schemas.openxmlformats.org/officeDocument/2006/relationships/slide" Target="slide8.xml"/><Relationship Id="rId9" Type="http://schemas.openxmlformats.org/officeDocument/2006/relationships/slide" Target="slide9.xml"/><Relationship Id="rId10" Type="http://schemas.openxmlformats.org/officeDocument/2006/relationships/slide" Target="slide10.xml"/><Relationship Id="rId11" Type="http://schemas.openxmlformats.org/officeDocument/2006/relationships/slide" Target="slide11.xml"/><Relationship Id="rId12" Type="http://schemas.openxmlformats.org/officeDocument/2006/relationships/image" Target="../media/image3.png"/><Relationship Id="rId13" Type="http://schemas.openxmlformats.org/officeDocument/2006/relationships/image" Target="../media/image4.png"/><Relationship Id="rId14" Type="http://schemas.openxmlformats.org/officeDocument/2006/relationships/image" Target="../media/image5.png"/><Relationship Id="rId15" Type="http://schemas.openxmlformats.org/officeDocument/2006/relationships/image" Target="../media/image6.png"/><Relationship Id="rId16" Type="http://schemas.openxmlformats.org/officeDocument/2006/relationships/image" Target="../media/image7.png"/><Relationship Id="rId17" Type="http://schemas.openxmlformats.org/officeDocument/2006/relationships/image" Target="../media/image8.png"/><Relationship Id="rId18" Type="http://schemas.openxmlformats.org/officeDocument/2006/relationships/slide" Target="slide13.xml"/><Relationship Id="rId19" Type="http://schemas.openxmlformats.org/officeDocument/2006/relationships/slide" Target="slide14.xml"/><Relationship Id="rId20" Type="http://schemas.openxmlformats.org/officeDocument/2006/relationships/slide" Target="slide15.xml"/><Relationship Id="rId21" Type="http://schemas.openxmlformats.org/officeDocument/2006/relationships/slide" Target="slide16.xml"/><Relationship Id="rId22" Type="http://schemas.openxmlformats.org/officeDocument/2006/relationships/slide" Target="slide18.xml"/><Relationship Id="rId23" Type="http://schemas.openxmlformats.org/officeDocument/2006/relationships/slide" Target="slide1.xml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png"/><Relationship Id="rId3" Type="http://schemas.openxmlformats.org/officeDocument/2006/relationships/image" Target="../media/image39.png"/><Relationship Id="rId4" Type="http://schemas.openxmlformats.org/officeDocument/2006/relationships/image" Target="../media/image40.png"/><Relationship Id="rId5" Type="http://schemas.openxmlformats.org/officeDocument/2006/relationships/image" Target="../media/image41.png"/><Relationship Id="rId6" Type="http://schemas.openxmlformats.org/officeDocument/2006/relationships/slide" Target="slide1.xml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2.jpg"/><Relationship Id="rId3" Type="http://schemas.openxmlformats.org/officeDocument/2006/relationships/slide" Target="slide1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slide" Target="slide1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slide" Target="slide1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7.jpg"/><Relationship Id="rId3" Type="http://schemas.openxmlformats.org/officeDocument/2006/relationships/slide" Target="slide1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6" Type="http://schemas.openxmlformats.org/officeDocument/2006/relationships/slide" Target="slide1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2.png"/><Relationship Id="rId3" Type="http://schemas.openxmlformats.org/officeDocument/2006/relationships/slide" Target="slide1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3.jpg"/><Relationship Id="rId3" Type="http://schemas.openxmlformats.org/officeDocument/2006/relationships/slide" Target="slide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87743" y="281393"/>
            <a:ext cx="4483735" cy="529590"/>
            <a:chOff x="87743" y="281393"/>
            <a:chExt cx="4483735" cy="529590"/>
          </a:xfrm>
        </p:grpSpPr>
        <p:sp>
          <p:nvSpPr>
            <p:cNvPr id="3" name="object 3" descr=""/>
            <p:cNvSpPr/>
            <p:nvPr/>
          </p:nvSpPr>
          <p:spPr>
            <a:xfrm>
              <a:off x="87743" y="281393"/>
              <a:ext cx="4432935" cy="82550"/>
            </a:xfrm>
            <a:custGeom>
              <a:avLst/>
              <a:gdLst/>
              <a:ahLst/>
              <a:cxnLst/>
              <a:rect l="l" t="t" r="r" b="b"/>
              <a:pathLst>
                <a:path w="4432935" h="82550">
                  <a:moveTo>
                    <a:pt x="4381765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82384"/>
                  </a:lnTo>
                  <a:lnTo>
                    <a:pt x="4432566" y="8238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3" y="14922"/>
                  </a:lnTo>
                  <a:lnTo>
                    <a:pt x="4401490" y="4008"/>
                  </a:lnTo>
                  <a:lnTo>
                    <a:pt x="4381765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138544" y="344649"/>
              <a:ext cx="4432935" cy="466090"/>
            </a:xfrm>
            <a:custGeom>
              <a:avLst/>
              <a:gdLst/>
              <a:ahLst/>
              <a:cxnLst/>
              <a:rect l="l" t="t" r="r" b="b"/>
              <a:pathLst>
                <a:path w="4432935" h="466090">
                  <a:moveTo>
                    <a:pt x="4432566" y="0"/>
                  </a:moveTo>
                  <a:lnTo>
                    <a:pt x="0" y="0"/>
                  </a:lnTo>
                  <a:lnTo>
                    <a:pt x="0" y="466093"/>
                  </a:lnTo>
                  <a:lnTo>
                    <a:pt x="4432566" y="466093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87743" y="325813"/>
              <a:ext cx="4432935" cy="434340"/>
            </a:xfrm>
            <a:custGeom>
              <a:avLst/>
              <a:gdLst/>
              <a:ahLst/>
              <a:cxnLst/>
              <a:rect l="l" t="t" r="r" b="b"/>
              <a:pathLst>
                <a:path w="4432935" h="434340">
                  <a:moveTo>
                    <a:pt x="4432566" y="0"/>
                  </a:moveTo>
                  <a:lnTo>
                    <a:pt x="0" y="0"/>
                  </a:lnTo>
                  <a:lnTo>
                    <a:pt x="0" y="383329"/>
                  </a:lnTo>
                  <a:lnTo>
                    <a:pt x="4008" y="403054"/>
                  </a:lnTo>
                  <a:lnTo>
                    <a:pt x="14922" y="419207"/>
                  </a:lnTo>
                  <a:lnTo>
                    <a:pt x="31075" y="430121"/>
                  </a:lnTo>
                  <a:lnTo>
                    <a:pt x="50800" y="434129"/>
                  </a:lnTo>
                  <a:lnTo>
                    <a:pt x="4381765" y="434129"/>
                  </a:lnTo>
                  <a:lnTo>
                    <a:pt x="4401490" y="430121"/>
                  </a:lnTo>
                  <a:lnTo>
                    <a:pt x="4417643" y="419207"/>
                  </a:lnTo>
                  <a:lnTo>
                    <a:pt x="4428558" y="403054"/>
                  </a:lnTo>
                  <a:lnTo>
                    <a:pt x="4432566" y="383329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8544" y="344649"/>
            <a:ext cx="4432935" cy="466090"/>
          </a:xfrm>
          <a:prstGeom prst="rect"/>
        </p:spPr>
        <p:txBody>
          <a:bodyPr wrap="square" lIns="0" tIns="56515" rIns="0" bIns="0" rtlCol="0" vert="horz">
            <a:spAutoFit/>
          </a:bodyPr>
          <a:lstStyle/>
          <a:p>
            <a:pPr marL="280035">
              <a:lnSpc>
                <a:spcPct val="100000"/>
              </a:lnSpc>
              <a:spcBef>
                <a:spcPts val="445"/>
              </a:spcBef>
            </a:pPr>
            <a:r>
              <a:rPr dirty="0" spc="-40"/>
              <a:t>Cloud-</a:t>
            </a:r>
            <a:r>
              <a:rPr dirty="0" spc="-20"/>
              <a:t>Based</a:t>
            </a:r>
            <a:r>
              <a:rPr dirty="0" spc="-40"/>
              <a:t> </a:t>
            </a:r>
            <a:r>
              <a:rPr dirty="0" spc="-50"/>
              <a:t>Integrated</a:t>
            </a:r>
            <a:r>
              <a:rPr dirty="0" spc="-40"/>
              <a:t> </a:t>
            </a:r>
            <a:r>
              <a:rPr dirty="0" spc="-45"/>
              <a:t>Development</a:t>
            </a:r>
            <a:r>
              <a:rPr dirty="0" spc="-35"/>
              <a:t> </a:t>
            </a:r>
            <a:r>
              <a:rPr dirty="0" spc="-10"/>
              <a:t>Environment</a:t>
            </a:r>
          </a:p>
        </p:txBody>
      </p:sp>
      <p:sp>
        <p:nvSpPr>
          <p:cNvPr id="7" name="object 7" descr=""/>
          <p:cNvSpPr txBox="1"/>
          <p:nvPr/>
        </p:nvSpPr>
        <p:spPr>
          <a:xfrm>
            <a:off x="1290802" y="970037"/>
            <a:ext cx="2113280" cy="64198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404495">
              <a:lnSpc>
                <a:spcPct val="100000"/>
              </a:lnSpc>
              <a:spcBef>
                <a:spcPts val="90"/>
              </a:spcBef>
            </a:pPr>
            <a:r>
              <a:rPr dirty="0" sz="1100">
                <a:latin typeface="Tahoma"/>
                <a:cs typeface="Tahoma"/>
              </a:rPr>
              <a:t>Sahil</a:t>
            </a:r>
            <a:r>
              <a:rPr dirty="0" sz="1100" spc="-6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Suhas</a:t>
            </a:r>
            <a:r>
              <a:rPr dirty="0" sz="1100" spc="-50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Sadekar</a:t>
            </a:r>
            <a:endParaRPr sz="11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35"/>
              </a:spcBef>
            </a:pPr>
            <a:r>
              <a:rPr dirty="0" sz="1100" spc="-35">
                <a:latin typeface="Tahoma"/>
                <a:cs typeface="Tahoma"/>
              </a:rPr>
              <a:t>Guide-</a:t>
            </a:r>
            <a:r>
              <a:rPr dirty="0" sz="1100" spc="30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MRS.</a:t>
            </a:r>
            <a:r>
              <a:rPr dirty="0" sz="1100" spc="35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A.</a:t>
            </a:r>
            <a:r>
              <a:rPr dirty="0" sz="1100" spc="40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A.</a:t>
            </a:r>
            <a:r>
              <a:rPr dirty="0" sz="1100" spc="35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JAMGAONKAR</a:t>
            </a:r>
            <a:endParaRPr sz="1100">
              <a:latin typeface="Tahoma"/>
              <a:cs typeface="Tahoma"/>
            </a:endParaRPr>
          </a:p>
          <a:p>
            <a:pPr algn="ctr" marR="43180">
              <a:lnSpc>
                <a:spcPct val="100000"/>
              </a:lnSpc>
              <a:spcBef>
                <a:spcPts val="1225"/>
              </a:spcBef>
            </a:pPr>
            <a:r>
              <a:rPr dirty="0" sz="800" spc="-10">
                <a:latin typeface="Arial MT"/>
                <a:cs typeface="Arial MT"/>
              </a:rPr>
              <a:t>Seminar</a:t>
            </a:r>
            <a:endParaRPr sz="800">
              <a:latin typeface="Arial MT"/>
              <a:cs typeface="Arial MT"/>
            </a:endParaRPr>
          </a:p>
        </p:txBody>
      </p:sp>
      <p:pic>
        <p:nvPicPr>
          <p:cNvPr id="8" name="object 8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44039" y="1591391"/>
            <a:ext cx="719911" cy="719983"/>
          </a:xfrm>
          <a:prstGeom prst="rect">
            <a:avLst/>
          </a:prstGeom>
        </p:spPr>
      </p:pic>
      <p:sp>
        <p:nvSpPr>
          <p:cNvPr id="9" name="object 9" descr=""/>
          <p:cNvSpPr txBox="1"/>
          <p:nvPr/>
        </p:nvSpPr>
        <p:spPr>
          <a:xfrm>
            <a:off x="1445501" y="2317647"/>
            <a:ext cx="1717675" cy="72580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algn="ctr" marL="12065" marR="5080" indent="-635">
              <a:lnSpc>
                <a:spcPts val="950"/>
              </a:lnSpc>
              <a:spcBef>
                <a:spcPts val="135"/>
              </a:spcBef>
            </a:pPr>
            <a:r>
              <a:rPr dirty="0" sz="800">
                <a:latin typeface="Arial MT"/>
                <a:cs typeface="Arial MT"/>
              </a:rPr>
              <a:t>PES</a:t>
            </a:r>
            <a:r>
              <a:rPr dirty="0" sz="800" spc="1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Modern</a:t>
            </a:r>
            <a:r>
              <a:rPr dirty="0" sz="800" spc="20">
                <a:latin typeface="Arial MT"/>
                <a:cs typeface="Arial MT"/>
              </a:rPr>
              <a:t> </a:t>
            </a:r>
            <a:r>
              <a:rPr dirty="0" sz="800" spc="-20">
                <a:latin typeface="Arial MT"/>
                <a:cs typeface="Arial MT"/>
              </a:rPr>
              <a:t>College</a:t>
            </a:r>
            <a:r>
              <a:rPr dirty="0" sz="800" spc="2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of</a:t>
            </a:r>
            <a:r>
              <a:rPr dirty="0" sz="800" spc="20">
                <a:latin typeface="Arial MT"/>
                <a:cs typeface="Arial MT"/>
              </a:rPr>
              <a:t> </a:t>
            </a:r>
            <a:r>
              <a:rPr dirty="0" sz="800" spc="-10">
                <a:latin typeface="Arial MT"/>
                <a:cs typeface="Arial MT"/>
              </a:rPr>
              <a:t>Engineering </a:t>
            </a:r>
            <a:r>
              <a:rPr dirty="0" sz="800">
                <a:latin typeface="Arial MT"/>
                <a:cs typeface="Arial MT"/>
              </a:rPr>
              <a:t>Department</a:t>
            </a:r>
            <a:r>
              <a:rPr dirty="0" sz="800" spc="2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of</a:t>
            </a:r>
            <a:r>
              <a:rPr dirty="0" sz="800" spc="30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Computer</a:t>
            </a:r>
            <a:r>
              <a:rPr dirty="0" sz="800" spc="30">
                <a:latin typeface="Arial MT"/>
                <a:cs typeface="Arial MT"/>
              </a:rPr>
              <a:t> </a:t>
            </a:r>
            <a:r>
              <a:rPr dirty="0" sz="800" spc="-25">
                <a:latin typeface="Arial MT"/>
                <a:cs typeface="Arial MT"/>
              </a:rPr>
              <a:t>Engineering</a:t>
            </a:r>
            <a:r>
              <a:rPr dirty="0" sz="800">
                <a:latin typeface="Arial MT"/>
                <a:cs typeface="Arial MT"/>
              </a:rPr>
              <a:t> Savitribai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>
                <a:latin typeface="Arial MT"/>
                <a:cs typeface="Arial MT"/>
              </a:rPr>
              <a:t>Phule</a:t>
            </a:r>
            <a:r>
              <a:rPr dirty="0" sz="800" spc="10">
                <a:latin typeface="Arial MT"/>
                <a:cs typeface="Arial MT"/>
              </a:rPr>
              <a:t> </a:t>
            </a:r>
            <a:r>
              <a:rPr dirty="0" sz="800" spc="-10">
                <a:latin typeface="Arial MT"/>
                <a:cs typeface="Arial MT"/>
              </a:rPr>
              <a:t>Pune</a:t>
            </a:r>
            <a:r>
              <a:rPr dirty="0" sz="800" spc="5">
                <a:latin typeface="Arial MT"/>
                <a:cs typeface="Arial MT"/>
              </a:rPr>
              <a:t> </a:t>
            </a:r>
            <a:r>
              <a:rPr dirty="0" sz="800" spc="-10">
                <a:latin typeface="Arial MT"/>
                <a:cs typeface="Arial MT"/>
              </a:rPr>
              <a:t>University</a:t>
            </a:r>
            <a:endParaRPr sz="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90"/>
              </a:spcBef>
            </a:pPr>
            <a:endParaRPr sz="800">
              <a:latin typeface="Arial MT"/>
              <a:cs typeface="Arial MT"/>
            </a:endParaRPr>
          </a:p>
          <a:p>
            <a:pPr algn="ctr">
              <a:lnSpc>
                <a:spcPct val="100000"/>
              </a:lnSpc>
            </a:pPr>
            <a:r>
              <a:rPr dirty="0" sz="1100" spc="-20">
                <a:latin typeface="Tahoma"/>
                <a:cs typeface="Tahoma"/>
              </a:rPr>
              <a:t>October</a:t>
            </a:r>
            <a:r>
              <a:rPr dirty="0" sz="1100" spc="-45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24,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2024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10" name="object 10" descr="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11" name="object 11" descr="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Dept</a:t>
            </a:r>
            <a:r>
              <a:rPr dirty="0" spc="30"/>
              <a:t> </a:t>
            </a:r>
            <a:r>
              <a:rPr dirty="0"/>
              <a:t>of</a:t>
            </a:r>
            <a:r>
              <a:rPr dirty="0" spc="30"/>
              <a:t> </a:t>
            </a:r>
            <a:r>
              <a:rPr dirty="0"/>
              <a:t>Comp</a:t>
            </a:r>
            <a:r>
              <a:rPr dirty="0" spc="30"/>
              <a:t> </a:t>
            </a:r>
            <a:r>
              <a:rPr dirty="0" spc="-20"/>
              <a:t>Engg</a:t>
            </a:r>
          </a:p>
        </p:txBody>
      </p:sp>
      <p:sp>
        <p:nvSpPr>
          <p:cNvPr id="15" name="object 15" descr=""/>
          <p:cNvSpPr txBox="1"/>
          <p:nvPr/>
        </p:nvSpPr>
        <p:spPr>
          <a:xfrm>
            <a:off x="2107933" y="3351784"/>
            <a:ext cx="39243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>
                <a:solidFill>
                  <a:srgbClr val="FFFFFF"/>
                </a:solidFill>
                <a:latin typeface="Arial MT"/>
                <a:cs typeface="Arial MT"/>
              </a:rPr>
              <a:t>Short</a:t>
            </a:r>
            <a:r>
              <a:rPr dirty="0" sz="600" spc="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Arial MT"/>
                <a:cs typeface="Arial MT"/>
              </a:rPr>
              <a:t>Title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16" name="object 1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October</a:t>
            </a:r>
            <a:r>
              <a:rPr dirty="0" spc="20"/>
              <a:t> </a:t>
            </a:r>
            <a:r>
              <a:rPr dirty="0"/>
              <a:t>24,</a:t>
            </a:r>
            <a:r>
              <a:rPr dirty="0" spc="20"/>
              <a:t> </a:t>
            </a:r>
            <a:r>
              <a:rPr dirty="0" spc="-20"/>
              <a:t>2024</a:t>
            </a:r>
          </a:p>
        </p:txBody>
      </p:sp>
      <p:sp>
        <p:nvSpPr>
          <p:cNvPr id="17" name="object 1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78105">
              <a:lnSpc>
                <a:spcPts val="675"/>
              </a:lnSpc>
            </a:pPr>
            <a:fld id="{81D60167-4931-47E6-BA6A-407CBD079E47}" type="slidenum">
              <a:rPr dirty="0" spc="-30"/>
              <a:t>1</a:t>
            </a:fld>
            <a:r>
              <a:rPr dirty="0" spc="-60"/>
              <a:t> </a:t>
            </a:r>
            <a:r>
              <a:rPr dirty="0" spc="150"/>
              <a:t>/</a:t>
            </a:r>
            <a:r>
              <a:rPr dirty="0" spc="-60"/>
              <a:t> </a:t>
            </a:r>
            <a:r>
              <a:rPr dirty="0" spc="-25"/>
              <a:t>22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-12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126"/>
                </a:lnTo>
                <a:lnTo>
                  <a:pt x="4608004" y="350126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10"/>
              <a:t>Algorithm</a:t>
            </a:r>
            <a:r>
              <a:rPr dirty="0" spc="-75"/>
              <a:t> </a:t>
            </a:r>
            <a:r>
              <a:rPr dirty="0" spc="-25"/>
              <a:t>Explanation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125844" y="826260"/>
            <a:ext cx="4340860" cy="1878964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96850" indent="-184150">
              <a:lnSpc>
                <a:spcPct val="100000"/>
              </a:lnSpc>
              <a:spcBef>
                <a:spcPts val="90"/>
              </a:spcBef>
              <a:buAutoNum type="arabicPeriod"/>
              <a:tabLst>
                <a:tab pos="196850" algn="l"/>
              </a:tabLst>
            </a:pPr>
            <a:r>
              <a:rPr dirty="0" sz="1100" spc="-30" b="1">
                <a:latin typeface="Arial"/>
                <a:cs typeface="Arial"/>
              </a:rPr>
              <a:t>Containerization</a:t>
            </a:r>
            <a:r>
              <a:rPr dirty="0" sz="1100" spc="5" b="1">
                <a:latin typeface="Arial"/>
                <a:cs typeface="Arial"/>
              </a:rPr>
              <a:t> </a:t>
            </a:r>
            <a:r>
              <a:rPr dirty="0" sz="1100" b="1">
                <a:latin typeface="Arial"/>
                <a:cs typeface="Arial"/>
              </a:rPr>
              <a:t>for</a:t>
            </a:r>
            <a:r>
              <a:rPr dirty="0" sz="1100" spc="10" b="1">
                <a:latin typeface="Arial"/>
                <a:cs typeface="Arial"/>
              </a:rPr>
              <a:t> </a:t>
            </a:r>
            <a:r>
              <a:rPr dirty="0" sz="1100" spc="-10" b="1">
                <a:latin typeface="Arial"/>
                <a:cs typeface="Arial"/>
              </a:rPr>
              <a:t>Isolation:</a:t>
            </a:r>
            <a:endParaRPr sz="1100">
              <a:latin typeface="Arial"/>
              <a:cs typeface="Arial"/>
            </a:endParaRPr>
          </a:p>
          <a:p>
            <a:pPr marL="12700" marR="5080">
              <a:lnSpc>
                <a:spcPct val="102600"/>
              </a:lnSpc>
            </a:pPr>
            <a:r>
              <a:rPr dirty="0" sz="1100" spc="-25">
                <a:latin typeface="Tahoma"/>
                <a:cs typeface="Tahoma"/>
              </a:rPr>
              <a:t>Docker</a:t>
            </a:r>
            <a:r>
              <a:rPr dirty="0" sz="1100" spc="-35">
                <a:latin typeface="Tahoma"/>
                <a:cs typeface="Tahoma"/>
              </a:rPr>
              <a:t> containers</a:t>
            </a:r>
            <a:r>
              <a:rPr dirty="0" sz="1100" spc="-25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ensure</a:t>
            </a:r>
            <a:r>
              <a:rPr dirty="0" sz="1100" spc="-2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each</a:t>
            </a:r>
            <a:r>
              <a:rPr dirty="0" sz="1100" spc="-30">
                <a:latin typeface="Tahoma"/>
                <a:cs typeface="Tahoma"/>
              </a:rPr>
              <a:t> user’s</a:t>
            </a:r>
            <a:r>
              <a:rPr dirty="0" sz="1100" spc="-2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development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environment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is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isolated, avoiding</a:t>
            </a:r>
            <a:r>
              <a:rPr dirty="0" sz="1100" spc="-45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conflicts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 spc="-70">
                <a:latin typeface="Tahoma"/>
                <a:cs typeface="Tahoma"/>
              </a:rPr>
              <a:t>between</a:t>
            </a:r>
            <a:r>
              <a:rPr dirty="0" sz="1100" spc="-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dependencies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or</a:t>
            </a:r>
            <a:r>
              <a:rPr dirty="0" sz="1100" spc="-2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resources.</a:t>
            </a:r>
            <a:r>
              <a:rPr dirty="0" sz="1100" spc="7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Users </a:t>
            </a:r>
            <a:r>
              <a:rPr dirty="0" sz="1100" spc="-55">
                <a:latin typeface="Tahoma"/>
                <a:cs typeface="Tahoma"/>
              </a:rPr>
              <a:t>have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their </a:t>
            </a:r>
            <a:r>
              <a:rPr dirty="0" sz="1100" spc="-60">
                <a:latin typeface="Tahoma"/>
                <a:cs typeface="Tahoma"/>
              </a:rPr>
              <a:t>own</a:t>
            </a:r>
            <a:r>
              <a:rPr dirty="0" sz="1100" spc="-15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sandboxed</a:t>
            </a:r>
            <a:r>
              <a:rPr dirty="0" sz="1100" spc="-15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workspace,</a:t>
            </a:r>
            <a:r>
              <a:rPr dirty="0" sz="1100" spc="-1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enhancing</a:t>
            </a:r>
            <a:r>
              <a:rPr dirty="0" sz="1100" spc="-1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security</a:t>
            </a:r>
            <a:r>
              <a:rPr dirty="0" sz="1100" spc="-2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and</a:t>
            </a:r>
            <a:r>
              <a:rPr dirty="0" sz="1100" spc="-1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preventing</a:t>
            </a:r>
            <a:r>
              <a:rPr dirty="0" sz="1100" spc="-20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interference </a:t>
            </a:r>
            <a:r>
              <a:rPr dirty="0" sz="1100" spc="-70">
                <a:latin typeface="Tahoma"/>
                <a:cs typeface="Tahoma"/>
              </a:rPr>
              <a:t>between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environments.</a:t>
            </a:r>
            <a:endParaRPr sz="1100">
              <a:latin typeface="Tahoma"/>
              <a:cs typeface="Tahoma"/>
            </a:endParaRPr>
          </a:p>
          <a:p>
            <a:pPr marL="196850" indent="-184150">
              <a:lnSpc>
                <a:spcPct val="100000"/>
              </a:lnSpc>
              <a:spcBef>
                <a:spcPts val="1125"/>
              </a:spcBef>
              <a:buAutoNum type="arabicPeriod" startAt="2"/>
              <a:tabLst>
                <a:tab pos="196850" algn="l"/>
              </a:tabLst>
            </a:pPr>
            <a:r>
              <a:rPr dirty="0" sz="1100" spc="-30" b="1">
                <a:latin typeface="Arial"/>
                <a:cs typeface="Arial"/>
              </a:rPr>
              <a:t>Decentralized</a:t>
            </a:r>
            <a:r>
              <a:rPr dirty="0" sz="1100" spc="25" b="1">
                <a:latin typeface="Arial"/>
                <a:cs typeface="Arial"/>
              </a:rPr>
              <a:t> </a:t>
            </a:r>
            <a:r>
              <a:rPr dirty="0" sz="1100" spc="-25" b="1">
                <a:latin typeface="Arial"/>
                <a:cs typeface="Arial"/>
              </a:rPr>
              <a:t>Container</a:t>
            </a:r>
            <a:r>
              <a:rPr dirty="0" sz="1100" spc="30" b="1">
                <a:latin typeface="Arial"/>
                <a:cs typeface="Arial"/>
              </a:rPr>
              <a:t> </a:t>
            </a:r>
            <a:r>
              <a:rPr dirty="0" sz="1100" spc="-10" b="1">
                <a:latin typeface="Arial"/>
                <a:cs typeface="Arial"/>
              </a:rPr>
              <a:t>Management:</a:t>
            </a:r>
            <a:endParaRPr sz="1100">
              <a:latin typeface="Arial"/>
              <a:cs typeface="Arial"/>
            </a:endParaRPr>
          </a:p>
          <a:p>
            <a:pPr marL="12700" marR="55244">
              <a:lnSpc>
                <a:spcPct val="102600"/>
              </a:lnSpc>
            </a:pPr>
            <a:r>
              <a:rPr dirty="0" sz="1100">
                <a:latin typeface="Tahoma"/>
                <a:cs typeface="Tahoma"/>
              </a:rPr>
              <a:t>Each</a:t>
            </a:r>
            <a:r>
              <a:rPr dirty="0" sz="1100" spc="-30">
                <a:latin typeface="Tahoma"/>
                <a:cs typeface="Tahoma"/>
              </a:rPr>
              <a:t> user’s </a:t>
            </a:r>
            <a:r>
              <a:rPr dirty="0" sz="1100" spc="-50">
                <a:latin typeface="Tahoma"/>
                <a:cs typeface="Tahoma"/>
              </a:rPr>
              <a:t>development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environment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is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encapsulated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in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its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dedicated </a:t>
            </a:r>
            <a:r>
              <a:rPr dirty="0" sz="1100" spc="-35">
                <a:latin typeface="Tahoma"/>
                <a:cs typeface="Tahoma"/>
              </a:rPr>
              <a:t>container,</a:t>
            </a:r>
            <a:r>
              <a:rPr dirty="0" sz="1100" spc="-2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creating</a:t>
            </a:r>
            <a:r>
              <a:rPr dirty="0" sz="1100" spc="-25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a</a:t>
            </a:r>
            <a:r>
              <a:rPr dirty="0" sz="1100" spc="-2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scalable</a:t>
            </a:r>
            <a:r>
              <a:rPr dirty="0" sz="1100" spc="-2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and</a:t>
            </a:r>
            <a:r>
              <a:rPr dirty="0" sz="1100" spc="-2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decentralized</a:t>
            </a:r>
            <a:r>
              <a:rPr dirty="0" sz="1100" spc="-2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approach.</a:t>
            </a:r>
            <a:r>
              <a:rPr dirty="0" sz="1100" spc="8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Containers</a:t>
            </a:r>
            <a:r>
              <a:rPr dirty="0" sz="1100" spc="-25">
                <a:latin typeface="Tahoma"/>
                <a:cs typeface="Tahoma"/>
              </a:rPr>
              <a:t> can </a:t>
            </a:r>
            <a:r>
              <a:rPr dirty="0" sz="1100" spc="-10">
                <a:latin typeface="Tahoma"/>
                <a:cs typeface="Tahoma"/>
              </a:rPr>
              <a:t>be</a:t>
            </a:r>
            <a:r>
              <a:rPr dirty="0" sz="1100" spc="-15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distributed</a:t>
            </a:r>
            <a:r>
              <a:rPr dirty="0" sz="1100" spc="-1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across</a:t>
            </a:r>
            <a:r>
              <a:rPr dirty="0" sz="1100" spc="-15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multiple</a:t>
            </a:r>
            <a:r>
              <a:rPr dirty="0" sz="1100" spc="-1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nodes,</a:t>
            </a:r>
            <a:r>
              <a:rPr dirty="0" sz="1100" spc="-1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improving</a:t>
            </a:r>
            <a:r>
              <a:rPr dirty="0" sz="1100" spc="-15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resource</a:t>
            </a:r>
            <a:r>
              <a:rPr dirty="0" sz="1100" spc="-10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distribution</a:t>
            </a:r>
            <a:r>
              <a:rPr dirty="0" sz="1100" spc="-15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and </a:t>
            </a:r>
            <a:r>
              <a:rPr dirty="0" sz="1100">
                <a:latin typeface="Tahoma"/>
                <a:cs typeface="Tahoma"/>
              </a:rPr>
              <a:t>fault</a:t>
            </a:r>
            <a:r>
              <a:rPr dirty="0" sz="1100" spc="-75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tolerance.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5" name="object 5" descr="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6" name="object 6" descr="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Dept</a:t>
            </a:r>
            <a:r>
              <a:rPr dirty="0" spc="30"/>
              <a:t> </a:t>
            </a:r>
            <a:r>
              <a:rPr dirty="0"/>
              <a:t>of</a:t>
            </a:r>
            <a:r>
              <a:rPr dirty="0" spc="30"/>
              <a:t> </a:t>
            </a:r>
            <a:r>
              <a:rPr dirty="0"/>
              <a:t>Comp</a:t>
            </a:r>
            <a:r>
              <a:rPr dirty="0" spc="30"/>
              <a:t> </a:t>
            </a:r>
            <a:r>
              <a:rPr dirty="0" spc="-20"/>
              <a:t>Engg</a:t>
            </a:r>
          </a:p>
        </p:txBody>
      </p:sp>
      <p:sp>
        <p:nvSpPr>
          <p:cNvPr id="10" name="object 10" descr=""/>
          <p:cNvSpPr txBox="1"/>
          <p:nvPr/>
        </p:nvSpPr>
        <p:spPr>
          <a:xfrm>
            <a:off x="2107933" y="3351784"/>
            <a:ext cx="39243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>
                <a:solidFill>
                  <a:srgbClr val="FFFFFF"/>
                </a:solidFill>
                <a:latin typeface="Arial MT"/>
                <a:cs typeface="Arial MT"/>
                <a:hlinkClick r:id="rId2" action="ppaction://hlinksldjump"/>
              </a:rPr>
              <a:t>Short</a:t>
            </a:r>
            <a:r>
              <a:rPr dirty="0" sz="600" spc="15">
                <a:solidFill>
                  <a:srgbClr val="FFFFFF"/>
                </a:solidFill>
                <a:latin typeface="Arial MT"/>
                <a:cs typeface="Arial MT"/>
                <a:hlinkClick r:id="rId2" action="ppaction://hlinksldjump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Arial MT"/>
                <a:cs typeface="Arial MT"/>
                <a:hlinkClick r:id="rId2" action="ppaction://hlinksldjump"/>
              </a:rPr>
              <a:t>Title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11" name="object 11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October</a:t>
            </a:r>
            <a:r>
              <a:rPr dirty="0" spc="20"/>
              <a:t> </a:t>
            </a:r>
            <a:r>
              <a:rPr dirty="0"/>
              <a:t>24,</a:t>
            </a:r>
            <a:r>
              <a:rPr dirty="0" spc="20"/>
              <a:t> </a:t>
            </a:r>
            <a:r>
              <a:rPr dirty="0" spc="-20"/>
              <a:t>2024</a:t>
            </a:r>
          </a:p>
        </p:txBody>
      </p:sp>
      <p:sp>
        <p:nvSpPr>
          <p:cNvPr id="12" name="object 12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dirty="0" spc="-30"/>
              <a:t>12</a:t>
            </a:fld>
            <a:r>
              <a:rPr dirty="0" spc="-55"/>
              <a:t> </a:t>
            </a:r>
            <a:r>
              <a:rPr dirty="0" spc="150"/>
              <a:t>/</a:t>
            </a:r>
            <a:r>
              <a:rPr dirty="0" spc="-55"/>
              <a:t> </a:t>
            </a:r>
            <a:r>
              <a:rPr dirty="0" spc="-35"/>
              <a:t>22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-12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126"/>
                </a:lnTo>
                <a:lnTo>
                  <a:pt x="4608004" y="350126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95300" y="59878"/>
            <a:ext cx="2012314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10">
                <a:solidFill>
                  <a:srgbClr val="FFFFFF"/>
                </a:solidFill>
                <a:latin typeface="Tahoma"/>
                <a:cs typeface="Tahoma"/>
              </a:rPr>
              <a:t>Architectural</a:t>
            </a:r>
            <a:r>
              <a:rPr dirty="0" sz="1400" spc="-6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400" spc="-25">
                <a:solidFill>
                  <a:srgbClr val="FFFFFF"/>
                </a:solidFill>
                <a:latin typeface="Tahoma"/>
                <a:cs typeface="Tahoma"/>
              </a:rPr>
              <a:t>Diagram</a:t>
            </a:r>
            <a:r>
              <a:rPr dirty="0" sz="1400" spc="-6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400" spc="-20">
                <a:solidFill>
                  <a:srgbClr val="FFFFFF"/>
                </a:solidFill>
                <a:latin typeface="Tahoma"/>
                <a:cs typeface="Tahoma"/>
              </a:rPr>
              <a:t>(2):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0" y="448063"/>
            <a:ext cx="4608195" cy="3007995"/>
            <a:chOff x="0" y="448063"/>
            <a:chExt cx="4608195" cy="3007995"/>
          </a:xfrm>
        </p:grpSpPr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4095" y="448063"/>
              <a:ext cx="2979841" cy="2879958"/>
            </a:xfrm>
            <a:prstGeom prst="rect">
              <a:avLst/>
            </a:prstGeom>
          </p:spPr>
        </p:pic>
        <p:sp>
          <p:nvSpPr>
            <p:cNvPr id="6" name="object 6" descr="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Dept</a:t>
            </a:r>
            <a:r>
              <a:rPr dirty="0" spc="30"/>
              <a:t> </a:t>
            </a:r>
            <a:r>
              <a:rPr dirty="0"/>
              <a:t>of</a:t>
            </a:r>
            <a:r>
              <a:rPr dirty="0" spc="30"/>
              <a:t> </a:t>
            </a:r>
            <a:r>
              <a:rPr dirty="0"/>
              <a:t>Comp</a:t>
            </a:r>
            <a:r>
              <a:rPr dirty="0" spc="30"/>
              <a:t> </a:t>
            </a:r>
            <a:r>
              <a:rPr dirty="0" spc="-20"/>
              <a:t>Engg</a:t>
            </a:r>
          </a:p>
        </p:txBody>
      </p:sp>
      <p:sp>
        <p:nvSpPr>
          <p:cNvPr id="10" name="object 10" descr=""/>
          <p:cNvSpPr txBox="1"/>
          <p:nvPr/>
        </p:nvSpPr>
        <p:spPr>
          <a:xfrm>
            <a:off x="2107933" y="3351784"/>
            <a:ext cx="39243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>
                <a:solidFill>
                  <a:srgbClr val="FFFFFF"/>
                </a:solidFill>
                <a:latin typeface="Arial MT"/>
                <a:cs typeface="Arial MT"/>
                <a:hlinkClick r:id="rId3" action="ppaction://hlinksldjump"/>
              </a:rPr>
              <a:t>Short</a:t>
            </a:r>
            <a:r>
              <a:rPr dirty="0" sz="600" spc="15">
                <a:solidFill>
                  <a:srgbClr val="FFFFFF"/>
                </a:solidFill>
                <a:latin typeface="Arial MT"/>
                <a:cs typeface="Arial MT"/>
                <a:hlinkClick r:id="rId3" action="ppaction://hlinksldjump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Arial MT"/>
                <a:cs typeface="Arial MT"/>
                <a:hlinkClick r:id="rId3" action="ppaction://hlinksldjump"/>
              </a:rPr>
              <a:t>Title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11" name="object 11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October</a:t>
            </a:r>
            <a:r>
              <a:rPr dirty="0" spc="20"/>
              <a:t> </a:t>
            </a:r>
            <a:r>
              <a:rPr dirty="0"/>
              <a:t>24,</a:t>
            </a:r>
            <a:r>
              <a:rPr dirty="0" spc="20"/>
              <a:t> </a:t>
            </a:r>
            <a:r>
              <a:rPr dirty="0" spc="-20"/>
              <a:t>2024</a:t>
            </a:r>
          </a:p>
        </p:txBody>
      </p:sp>
      <p:sp>
        <p:nvSpPr>
          <p:cNvPr id="12" name="object 12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dirty="0" spc="-30"/>
              <a:t>12</a:t>
            </a:fld>
            <a:r>
              <a:rPr dirty="0" spc="-55"/>
              <a:t> </a:t>
            </a:r>
            <a:r>
              <a:rPr dirty="0" spc="150"/>
              <a:t>/</a:t>
            </a:r>
            <a:r>
              <a:rPr dirty="0" spc="-55"/>
              <a:t> </a:t>
            </a:r>
            <a:r>
              <a:rPr dirty="0" spc="-35"/>
              <a:t>22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-12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126"/>
                </a:lnTo>
                <a:lnTo>
                  <a:pt x="4608004" y="350126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10"/>
              <a:t>Algorithm</a:t>
            </a:r>
            <a:r>
              <a:rPr dirty="0" spc="-75"/>
              <a:t> </a:t>
            </a:r>
            <a:r>
              <a:rPr dirty="0" spc="-25"/>
              <a:t>Explanation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125844" y="397365"/>
            <a:ext cx="4358005" cy="297053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65100" indent="-152400">
              <a:lnSpc>
                <a:spcPct val="100000"/>
              </a:lnSpc>
              <a:spcBef>
                <a:spcPts val="95"/>
              </a:spcBef>
              <a:buAutoNum type="arabicPeriod"/>
              <a:tabLst>
                <a:tab pos="165100" algn="l"/>
              </a:tabLst>
            </a:pPr>
            <a:r>
              <a:rPr dirty="0" sz="900" spc="-25" b="1">
                <a:latin typeface="Arial"/>
                <a:cs typeface="Arial"/>
              </a:rPr>
              <a:t>Containerization</a:t>
            </a:r>
            <a:r>
              <a:rPr dirty="0" sz="900" spc="10" b="1">
                <a:latin typeface="Arial"/>
                <a:cs typeface="Arial"/>
              </a:rPr>
              <a:t> </a:t>
            </a:r>
            <a:r>
              <a:rPr dirty="0" sz="900" b="1">
                <a:latin typeface="Arial"/>
                <a:cs typeface="Arial"/>
              </a:rPr>
              <a:t>for</a:t>
            </a:r>
            <a:r>
              <a:rPr dirty="0" sz="900" spc="10" b="1">
                <a:latin typeface="Arial"/>
                <a:cs typeface="Arial"/>
              </a:rPr>
              <a:t> </a:t>
            </a:r>
            <a:r>
              <a:rPr dirty="0" sz="900" spc="-10" b="1">
                <a:latin typeface="Arial"/>
                <a:cs typeface="Arial"/>
              </a:rPr>
              <a:t>Isolation:</a:t>
            </a:r>
            <a:endParaRPr sz="900">
              <a:latin typeface="Arial"/>
              <a:cs typeface="Arial"/>
            </a:endParaRPr>
          </a:p>
          <a:p>
            <a:pPr marL="12700" marR="5715">
              <a:lnSpc>
                <a:spcPct val="101499"/>
              </a:lnSpc>
            </a:pPr>
            <a:r>
              <a:rPr dirty="0" sz="900" spc="-10">
                <a:latin typeface="Arial MT"/>
                <a:cs typeface="Arial MT"/>
              </a:rPr>
              <a:t>Docker</a:t>
            </a:r>
            <a:r>
              <a:rPr dirty="0" sz="900" spc="-5">
                <a:latin typeface="Arial MT"/>
                <a:cs typeface="Arial MT"/>
              </a:rPr>
              <a:t> </a:t>
            </a:r>
            <a:r>
              <a:rPr dirty="0" sz="900" spc="-25">
                <a:latin typeface="Arial MT"/>
                <a:cs typeface="Arial MT"/>
              </a:rPr>
              <a:t>containers</a:t>
            </a:r>
            <a:r>
              <a:rPr dirty="0" sz="900">
                <a:latin typeface="Arial MT"/>
                <a:cs typeface="Arial MT"/>
              </a:rPr>
              <a:t> </a:t>
            </a:r>
            <a:r>
              <a:rPr dirty="0" sz="900" spc="-45">
                <a:latin typeface="Arial MT"/>
                <a:cs typeface="Arial MT"/>
              </a:rPr>
              <a:t>ensure</a:t>
            </a:r>
            <a:r>
              <a:rPr dirty="0" sz="900">
                <a:latin typeface="Arial MT"/>
                <a:cs typeface="Arial MT"/>
              </a:rPr>
              <a:t> </a:t>
            </a:r>
            <a:r>
              <a:rPr dirty="0" sz="900" spc="-40">
                <a:latin typeface="Arial MT"/>
                <a:cs typeface="Arial MT"/>
              </a:rPr>
              <a:t>each</a:t>
            </a:r>
            <a:r>
              <a:rPr dirty="0" sz="900">
                <a:latin typeface="Arial MT"/>
                <a:cs typeface="Arial MT"/>
              </a:rPr>
              <a:t> </a:t>
            </a:r>
            <a:r>
              <a:rPr dirty="0" sz="900" spc="-35">
                <a:latin typeface="Arial MT"/>
                <a:cs typeface="Arial MT"/>
              </a:rPr>
              <a:t>user’s</a:t>
            </a:r>
            <a:r>
              <a:rPr dirty="0" sz="900">
                <a:latin typeface="Arial MT"/>
                <a:cs typeface="Arial MT"/>
              </a:rPr>
              <a:t> </a:t>
            </a:r>
            <a:r>
              <a:rPr dirty="0" sz="900" spc="-30">
                <a:latin typeface="Arial MT"/>
                <a:cs typeface="Arial MT"/>
              </a:rPr>
              <a:t>development</a:t>
            </a:r>
            <a:r>
              <a:rPr dirty="0" sz="900">
                <a:latin typeface="Arial MT"/>
                <a:cs typeface="Arial MT"/>
              </a:rPr>
              <a:t> </a:t>
            </a:r>
            <a:r>
              <a:rPr dirty="0" sz="900" spc="-20">
                <a:latin typeface="Arial MT"/>
                <a:cs typeface="Arial MT"/>
              </a:rPr>
              <a:t>environment</a:t>
            </a:r>
            <a:r>
              <a:rPr dirty="0" sz="900">
                <a:latin typeface="Arial MT"/>
                <a:cs typeface="Arial MT"/>
              </a:rPr>
              <a:t> is </a:t>
            </a:r>
            <a:r>
              <a:rPr dirty="0" sz="900" spc="-20">
                <a:latin typeface="Arial MT"/>
                <a:cs typeface="Arial MT"/>
              </a:rPr>
              <a:t>isolated,</a:t>
            </a:r>
            <a:r>
              <a:rPr dirty="0" sz="900">
                <a:latin typeface="Arial MT"/>
                <a:cs typeface="Arial MT"/>
              </a:rPr>
              <a:t> </a:t>
            </a:r>
            <a:r>
              <a:rPr dirty="0" sz="900" spc="-10">
                <a:latin typeface="Arial MT"/>
                <a:cs typeface="Arial MT"/>
              </a:rPr>
              <a:t>avoiding conflicts</a:t>
            </a:r>
            <a:r>
              <a:rPr dirty="0" sz="900">
                <a:latin typeface="Arial MT"/>
                <a:cs typeface="Arial MT"/>
              </a:rPr>
              <a:t> </a:t>
            </a:r>
            <a:r>
              <a:rPr dirty="0" sz="900" spc="-35">
                <a:latin typeface="Arial MT"/>
                <a:cs typeface="Arial MT"/>
              </a:rPr>
              <a:t>between</a:t>
            </a:r>
            <a:r>
              <a:rPr dirty="0" sz="900">
                <a:latin typeface="Arial MT"/>
                <a:cs typeface="Arial MT"/>
              </a:rPr>
              <a:t> </a:t>
            </a:r>
            <a:r>
              <a:rPr dirty="0" sz="900" spc="-50">
                <a:latin typeface="Arial MT"/>
                <a:cs typeface="Arial MT"/>
              </a:rPr>
              <a:t>dependencies</a:t>
            </a:r>
            <a:r>
              <a:rPr dirty="0" sz="900">
                <a:latin typeface="Arial MT"/>
                <a:cs typeface="Arial MT"/>
              </a:rPr>
              <a:t> or </a:t>
            </a:r>
            <a:r>
              <a:rPr dirty="0" sz="900" spc="-40">
                <a:latin typeface="Arial MT"/>
                <a:cs typeface="Arial MT"/>
              </a:rPr>
              <a:t>resources.</a:t>
            </a:r>
            <a:r>
              <a:rPr dirty="0" sz="900" spc="95">
                <a:latin typeface="Arial MT"/>
                <a:cs typeface="Arial MT"/>
              </a:rPr>
              <a:t> </a:t>
            </a:r>
            <a:r>
              <a:rPr dirty="0" sz="900" spc="-60">
                <a:latin typeface="Arial MT"/>
                <a:cs typeface="Arial MT"/>
              </a:rPr>
              <a:t>Users</a:t>
            </a:r>
            <a:r>
              <a:rPr dirty="0" sz="900" spc="5">
                <a:latin typeface="Arial MT"/>
                <a:cs typeface="Arial MT"/>
              </a:rPr>
              <a:t> </a:t>
            </a:r>
            <a:r>
              <a:rPr dirty="0" sz="900" spc="-45">
                <a:latin typeface="Arial MT"/>
                <a:cs typeface="Arial MT"/>
              </a:rPr>
              <a:t>have</a:t>
            </a:r>
            <a:r>
              <a:rPr dirty="0" sz="900">
                <a:latin typeface="Arial MT"/>
                <a:cs typeface="Arial MT"/>
              </a:rPr>
              <a:t> their </a:t>
            </a:r>
            <a:r>
              <a:rPr dirty="0" sz="900" spc="-10">
                <a:latin typeface="Arial MT"/>
                <a:cs typeface="Arial MT"/>
              </a:rPr>
              <a:t>own</a:t>
            </a:r>
            <a:r>
              <a:rPr dirty="0" sz="900">
                <a:latin typeface="Arial MT"/>
                <a:cs typeface="Arial MT"/>
              </a:rPr>
              <a:t> </a:t>
            </a:r>
            <a:r>
              <a:rPr dirty="0" sz="900" spc="-45">
                <a:latin typeface="Arial MT"/>
                <a:cs typeface="Arial MT"/>
              </a:rPr>
              <a:t>sandboxed</a:t>
            </a:r>
            <a:r>
              <a:rPr dirty="0" sz="900">
                <a:latin typeface="Arial MT"/>
                <a:cs typeface="Arial MT"/>
              </a:rPr>
              <a:t> </a:t>
            </a:r>
            <a:r>
              <a:rPr dirty="0" sz="900" spc="-25">
                <a:latin typeface="Arial MT"/>
                <a:cs typeface="Arial MT"/>
              </a:rPr>
              <a:t>workspace, </a:t>
            </a:r>
            <a:r>
              <a:rPr dirty="0" sz="900" spc="-35">
                <a:latin typeface="Arial MT"/>
                <a:cs typeface="Arial MT"/>
              </a:rPr>
              <a:t>enhancing</a:t>
            </a:r>
            <a:r>
              <a:rPr dirty="0" sz="900" spc="5">
                <a:latin typeface="Arial MT"/>
                <a:cs typeface="Arial MT"/>
              </a:rPr>
              <a:t> </a:t>
            </a:r>
            <a:r>
              <a:rPr dirty="0" sz="900" spc="-20">
                <a:latin typeface="Arial MT"/>
                <a:cs typeface="Arial MT"/>
              </a:rPr>
              <a:t>security</a:t>
            </a:r>
            <a:r>
              <a:rPr dirty="0" sz="900" spc="5">
                <a:latin typeface="Arial MT"/>
                <a:cs typeface="Arial MT"/>
              </a:rPr>
              <a:t> </a:t>
            </a:r>
            <a:r>
              <a:rPr dirty="0" sz="900" spc="-10">
                <a:latin typeface="Arial MT"/>
                <a:cs typeface="Arial MT"/>
              </a:rPr>
              <a:t>and</a:t>
            </a:r>
            <a:r>
              <a:rPr dirty="0" sz="900" spc="5">
                <a:latin typeface="Arial MT"/>
                <a:cs typeface="Arial MT"/>
              </a:rPr>
              <a:t> </a:t>
            </a:r>
            <a:r>
              <a:rPr dirty="0" sz="900" spc="-20">
                <a:latin typeface="Arial MT"/>
                <a:cs typeface="Arial MT"/>
              </a:rPr>
              <a:t>preventing</a:t>
            </a:r>
            <a:r>
              <a:rPr dirty="0" sz="900" spc="10">
                <a:latin typeface="Arial MT"/>
                <a:cs typeface="Arial MT"/>
              </a:rPr>
              <a:t> </a:t>
            </a:r>
            <a:r>
              <a:rPr dirty="0" sz="900" spc="-25">
                <a:latin typeface="Arial MT"/>
                <a:cs typeface="Arial MT"/>
              </a:rPr>
              <a:t>interference</a:t>
            </a:r>
            <a:r>
              <a:rPr dirty="0" sz="900" spc="5">
                <a:latin typeface="Arial MT"/>
                <a:cs typeface="Arial MT"/>
              </a:rPr>
              <a:t> </a:t>
            </a:r>
            <a:r>
              <a:rPr dirty="0" sz="900" spc="-35">
                <a:latin typeface="Arial MT"/>
                <a:cs typeface="Arial MT"/>
              </a:rPr>
              <a:t>between</a:t>
            </a:r>
            <a:r>
              <a:rPr dirty="0" sz="900" spc="5">
                <a:latin typeface="Arial MT"/>
                <a:cs typeface="Arial MT"/>
              </a:rPr>
              <a:t> </a:t>
            </a:r>
            <a:r>
              <a:rPr dirty="0" sz="900" spc="-10">
                <a:latin typeface="Arial MT"/>
                <a:cs typeface="Arial MT"/>
              </a:rPr>
              <a:t>environments.</a:t>
            </a:r>
            <a:endParaRPr sz="900">
              <a:latin typeface="Arial MT"/>
              <a:cs typeface="Arial MT"/>
            </a:endParaRPr>
          </a:p>
          <a:p>
            <a:pPr marL="165100" indent="-152400">
              <a:lnSpc>
                <a:spcPct val="100000"/>
              </a:lnSpc>
              <a:spcBef>
                <a:spcPts val="290"/>
              </a:spcBef>
              <a:buAutoNum type="arabicPeriod" startAt="2"/>
              <a:tabLst>
                <a:tab pos="165100" algn="l"/>
              </a:tabLst>
            </a:pPr>
            <a:r>
              <a:rPr dirty="0" sz="900" spc="-20" b="1">
                <a:latin typeface="Arial"/>
                <a:cs typeface="Arial"/>
              </a:rPr>
              <a:t>Decentralized</a:t>
            </a:r>
            <a:r>
              <a:rPr dirty="0" sz="900" spc="25" b="1">
                <a:latin typeface="Arial"/>
                <a:cs typeface="Arial"/>
              </a:rPr>
              <a:t> </a:t>
            </a:r>
            <a:r>
              <a:rPr dirty="0" sz="900" spc="-20" b="1">
                <a:latin typeface="Arial"/>
                <a:cs typeface="Arial"/>
              </a:rPr>
              <a:t>Container</a:t>
            </a:r>
            <a:r>
              <a:rPr dirty="0" sz="900" spc="30" b="1">
                <a:latin typeface="Arial"/>
                <a:cs typeface="Arial"/>
              </a:rPr>
              <a:t> </a:t>
            </a:r>
            <a:r>
              <a:rPr dirty="0" sz="900" spc="-10" b="1">
                <a:latin typeface="Arial"/>
                <a:cs typeface="Arial"/>
              </a:rPr>
              <a:t>Management:</a:t>
            </a:r>
            <a:endParaRPr sz="900">
              <a:latin typeface="Arial"/>
              <a:cs typeface="Arial"/>
            </a:endParaRPr>
          </a:p>
          <a:p>
            <a:pPr marL="12700" marR="207010">
              <a:lnSpc>
                <a:spcPct val="101499"/>
              </a:lnSpc>
            </a:pPr>
            <a:r>
              <a:rPr dirty="0" sz="900" spc="-25">
                <a:latin typeface="Arial MT"/>
                <a:cs typeface="Arial MT"/>
              </a:rPr>
              <a:t>Each</a:t>
            </a:r>
            <a:r>
              <a:rPr dirty="0" sz="900" spc="15">
                <a:latin typeface="Arial MT"/>
                <a:cs typeface="Arial MT"/>
              </a:rPr>
              <a:t> </a:t>
            </a:r>
            <a:r>
              <a:rPr dirty="0" sz="900" spc="-30">
                <a:latin typeface="Arial MT"/>
                <a:cs typeface="Arial MT"/>
              </a:rPr>
              <a:t>user’s</a:t>
            </a:r>
            <a:r>
              <a:rPr dirty="0" sz="900" spc="15">
                <a:latin typeface="Arial MT"/>
                <a:cs typeface="Arial MT"/>
              </a:rPr>
              <a:t> </a:t>
            </a:r>
            <a:r>
              <a:rPr dirty="0" sz="900" spc="-30">
                <a:latin typeface="Arial MT"/>
                <a:cs typeface="Arial MT"/>
              </a:rPr>
              <a:t>development</a:t>
            </a:r>
            <a:r>
              <a:rPr dirty="0" sz="900" spc="15">
                <a:latin typeface="Arial MT"/>
                <a:cs typeface="Arial MT"/>
              </a:rPr>
              <a:t> </a:t>
            </a:r>
            <a:r>
              <a:rPr dirty="0" sz="900" spc="-20">
                <a:latin typeface="Arial MT"/>
                <a:cs typeface="Arial MT"/>
              </a:rPr>
              <a:t>environment</a:t>
            </a:r>
            <a:r>
              <a:rPr dirty="0" sz="900" spc="15">
                <a:latin typeface="Arial MT"/>
                <a:cs typeface="Arial MT"/>
              </a:rPr>
              <a:t> </a:t>
            </a:r>
            <a:r>
              <a:rPr dirty="0" sz="900">
                <a:latin typeface="Arial MT"/>
                <a:cs typeface="Arial MT"/>
              </a:rPr>
              <a:t>is</a:t>
            </a:r>
            <a:r>
              <a:rPr dirty="0" sz="900" spc="20">
                <a:latin typeface="Arial MT"/>
                <a:cs typeface="Arial MT"/>
              </a:rPr>
              <a:t> </a:t>
            </a:r>
            <a:r>
              <a:rPr dirty="0" sz="900" spc="-40">
                <a:latin typeface="Arial MT"/>
                <a:cs typeface="Arial MT"/>
              </a:rPr>
              <a:t>encapsulated</a:t>
            </a:r>
            <a:r>
              <a:rPr dirty="0" sz="900" spc="15">
                <a:latin typeface="Arial MT"/>
                <a:cs typeface="Arial MT"/>
              </a:rPr>
              <a:t> </a:t>
            </a:r>
            <a:r>
              <a:rPr dirty="0" sz="900">
                <a:latin typeface="Arial MT"/>
                <a:cs typeface="Arial MT"/>
              </a:rPr>
              <a:t>in</a:t>
            </a:r>
            <a:r>
              <a:rPr dirty="0" sz="900" spc="15">
                <a:latin typeface="Arial MT"/>
                <a:cs typeface="Arial MT"/>
              </a:rPr>
              <a:t> </a:t>
            </a:r>
            <a:r>
              <a:rPr dirty="0" sz="900">
                <a:latin typeface="Arial MT"/>
                <a:cs typeface="Arial MT"/>
              </a:rPr>
              <a:t>its</a:t>
            </a:r>
            <a:r>
              <a:rPr dirty="0" sz="900" spc="15">
                <a:latin typeface="Arial MT"/>
                <a:cs typeface="Arial MT"/>
              </a:rPr>
              <a:t> </a:t>
            </a:r>
            <a:r>
              <a:rPr dirty="0" sz="900" spc="-25">
                <a:latin typeface="Arial MT"/>
                <a:cs typeface="Arial MT"/>
              </a:rPr>
              <a:t>dedicated</a:t>
            </a:r>
            <a:r>
              <a:rPr dirty="0" sz="900" spc="15">
                <a:latin typeface="Arial MT"/>
                <a:cs typeface="Arial MT"/>
              </a:rPr>
              <a:t> </a:t>
            </a:r>
            <a:r>
              <a:rPr dirty="0" sz="900" spc="-10">
                <a:latin typeface="Arial MT"/>
                <a:cs typeface="Arial MT"/>
              </a:rPr>
              <a:t>container, creating </a:t>
            </a:r>
            <a:r>
              <a:rPr dirty="0" sz="900">
                <a:latin typeface="Arial MT"/>
                <a:cs typeface="Arial MT"/>
              </a:rPr>
              <a:t>a</a:t>
            </a:r>
            <a:r>
              <a:rPr dirty="0" sz="900" spc="-10">
                <a:latin typeface="Arial MT"/>
                <a:cs typeface="Arial MT"/>
              </a:rPr>
              <a:t> </a:t>
            </a:r>
            <a:r>
              <a:rPr dirty="0" sz="900" spc="-40">
                <a:latin typeface="Arial MT"/>
                <a:cs typeface="Arial MT"/>
              </a:rPr>
              <a:t>scalable</a:t>
            </a:r>
            <a:r>
              <a:rPr dirty="0" sz="900" spc="-10">
                <a:latin typeface="Arial MT"/>
                <a:cs typeface="Arial MT"/>
              </a:rPr>
              <a:t> and </a:t>
            </a:r>
            <a:r>
              <a:rPr dirty="0" sz="900" spc="-30">
                <a:latin typeface="Arial MT"/>
                <a:cs typeface="Arial MT"/>
              </a:rPr>
              <a:t>decentralized</a:t>
            </a:r>
            <a:r>
              <a:rPr dirty="0" sz="900" spc="-15">
                <a:latin typeface="Arial MT"/>
                <a:cs typeface="Arial MT"/>
              </a:rPr>
              <a:t> </a:t>
            </a:r>
            <a:r>
              <a:rPr dirty="0" sz="900" spc="-25">
                <a:latin typeface="Arial MT"/>
                <a:cs typeface="Arial MT"/>
              </a:rPr>
              <a:t>approach.</a:t>
            </a:r>
            <a:r>
              <a:rPr dirty="0" sz="900" spc="75">
                <a:latin typeface="Arial MT"/>
                <a:cs typeface="Arial MT"/>
              </a:rPr>
              <a:t> </a:t>
            </a:r>
            <a:r>
              <a:rPr dirty="0" sz="900" spc="-25">
                <a:latin typeface="Arial MT"/>
                <a:cs typeface="Arial MT"/>
              </a:rPr>
              <a:t>Containers</a:t>
            </a:r>
            <a:r>
              <a:rPr dirty="0" sz="900" spc="-10">
                <a:latin typeface="Arial MT"/>
                <a:cs typeface="Arial MT"/>
              </a:rPr>
              <a:t> can </a:t>
            </a:r>
            <a:r>
              <a:rPr dirty="0" sz="900">
                <a:latin typeface="Arial MT"/>
                <a:cs typeface="Arial MT"/>
              </a:rPr>
              <a:t>be</a:t>
            </a:r>
            <a:r>
              <a:rPr dirty="0" sz="900" spc="-10">
                <a:latin typeface="Arial MT"/>
                <a:cs typeface="Arial MT"/>
              </a:rPr>
              <a:t> </a:t>
            </a:r>
            <a:r>
              <a:rPr dirty="0" sz="900">
                <a:latin typeface="Arial MT"/>
                <a:cs typeface="Arial MT"/>
              </a:rPr>
              <a:t>distributed</a:t>
            </a:r>
            <a:r>
              <a:rPr dirty="0" sz="900" spc="-10">
                <a:latin typeface="Arial MT"/>
                <a:cs typeface="Arial MT"/>
              </a:rPr>
              <a:t> </a:t>
            </a:r>
            <a:r>
              <a:rPr dirty="0" sz="900" spc="-30">
                <a:latin typeface="Arial MT"/>
                <a:cs typeface="Arial MT"/>
              </a:rPr>
              <a:t>across </a:t>
            </a:r>
            <a:r>
              <a:rPr dirty="0" sz="900">
                <a:latin typeface="Arial MT"/>
                <a:cs typeface="Arial MT"/>
              </a:rPr>
              <a:t>multiple</a:t>
            </a:r>
            <a:r>
              <a:rPr dirty="0" sz="900" spc="15">
                <a:latin typeface="Arial MT"/>
                <a:cs typeface="Arial MT"/>
              </a:rPr>
              <a:t> </a:t>
            </a:r>
            <a:r>
              <a:rPr dirty="0" sz="900" spc="-35">
                <a:latin typeface="Arial MT"/>
                <a:cs typeface="Arial MT"/>
              </a:rPr>
              <a:t>nodes,</a:t>
            </a:r>
            <a:r>
              <a:rPr dirty="0" sz="900" spc="20">
                <a:latin typeface="Arial MT"/>
                <a:cs typeface="Arial MT"/>
              </a:rPr>
              <a:t> </a:t>
            </a:r>
            <a:r>
              <a:rPr dirty="0" sz="900" spc="-10">
                <a:latin typeface="Arial MT"/>
                <a:cs typeface="Arial MT"/>
              </a:rPr>
              <a:t>improving</a:t>
            </a:r>
            <a:r>
              <a:rPr dirty="0" sz="900" spc="20">
                <a:latin typeface="Arial MT"/>
                <a:cs typeface="Arial MT"/>
              </a:rPr>
              <a:t> </a:t>
            </a:r>
            <a:r>
              <a:rPr dirty="0" sz="900" spc="-40">
                <a:latin typeface="Arial MT"/>
                <a:cs typeface="Arial MT"/>
              </a:rPr>
              <a:t>resource</a:t>
            </a:r>
            <a:r>
              <a:rPr dirty="0" sz="900" spc="20">
                <a:latin typeface="Arial MT"/>
                <a:cs typeface="Arial MT"/>
              </a:rPr>
              <a:t> </a:t>
            </a:r>
            <a:r>
              <a:rPr dirty="0" sz="900">
                <a:latin typeface="Arial MT"/>
                <a:cs typeface="Arial MT"/>
              </a:rPr>
              <a:t>distribution</a:t>
            </a:r>
            <a:r>
              <a:rPr dirty="0" sz="900" spc="15">
                <a:latin typeface="Arial MT"/>
                <a:cs typeface="Arial MT"/>
              </a:rPr>
              <a:t> </a:t>
            </a:r>
            <a:r>
              <a:rPr dirty="0" sz="900" spc="-10">
                <a:latin typeface="Arial MT"/>
                <a:cs typeface="Arial MT"/>
              </a:rPr>
              <a:t>and</a:t>
            </a:r>
            <a:r>
              <a:rPr dirty="0" sz="900" spc="20">
                <a:latin typeface="Arial MT"/>
                <a:cs typeface="Arial MT"/>
              </a:rPr>
              <a:t> </a:t>
            </a:r>
            <a:r>
              <a:rPr dirty="0" sz="900">
                <a:latin typeface="Arial MT"/>
                <a:cs typeface="Arial MT"/>
              </a:rPr>
              <a:t>fault</a:t>
            </a:r>
            <a:r>
              <a:rPr dirty="0" sz="900" spc="20">
                <a:latin typeface="Arial MT"/>
                <a:cs typeface="Arial MT"/>
              </a:rPr>
              <a:t> </a:t>
            </a:r>
            <a:r>
              <a:rPr dirty="0" sz="900" spc="-10">
                <a:latin typeface="Arial MT"/>
                <a:cs typeface="Arial MT"/>
              </a:rPr>
              <a:t>tolerance.</a:t>
            </a:r>
            <a:endParaRPr sz="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dirty="0" sz="900" spc="-10" b="1">
                <a:latin typeface="Arial"/>
                <a:cs typeface="Arial"/>
              </a:rPr>
              <a:t>Kubernetes:</a:t>
            </a:r>
            <a:endParaRPr sz="900">
              <a:latin typeface="Arial"/>
              <a:cs typeface="Arial"/>
            </a:endParaRPr>
          </a:p>
          <a:p>
            <a:pPr marL="12700" marR="445134">
              <a:lnSpc>
                <a:spcPct val="101499"/>
              </a:lnSpc>
            </a:pPr>
            <a:r>
              <a:rPr dirty="0" sz="900" spc="-30">
                <a:latin typeface="Arial MT"/>
                <a:cs typeface="Arial MT"/>
              </a:rPr>
              <a:t>Orchestrates</a:t>
            </a:r>
            <a:r>
              <a:rPr dirty="0" sz="900" spc="20">
                <a:latin typeface="Arial MT"/>
                <a:cs typeface="Arial MT"/>
              </a:rPr>
              <a:t> </a:t>
            </a:r>
            <a:r>
              <a:rPr dirty="0" sz="900" spc="-25">
                <a:latin typeface="Arial MT"/>
                <a:cs typeface="Arial MT"/>
              </a:rPr>
              <a:t>containerized</a:t>
            </a:r>
            <a:r>
              <a:rPr dirty="0" sz="900" spc="25">
                <a:latin typeface="Arial MT"/>
                <a:cs typeface="Arial MT"/>
              </a:rPr>
              <a:t> </a:t>
            </a:r>
            <a:r>
              <a:rPr dirty="0" sz="900" spc="-30">
                <a:latin typeface="Arial MT"/>
                <a:cs typeface="Arial MT"/>
              </a:rPr>
              <a:t>workloads,</a:t>
            </a:r>
            <a:r>
              <a:rPr dirty="0" sz="900" spc="25">
                <a:latin typeface="Arial MT"/>
                <a:cs typeface="Arial MT"/>
              </a:rPr>
              <a:t> </a:t>
            </a:r>
            <a:r>
              <a:rPr dirty="0" sz="900" spc="-25">
                <a:latin typeface="Arial MT"/>
                <a:cs typeface="Arial MT"/>
              </a:rPr>
              <a:t>enabling</a:t>
            </a:r>
            <a:r>
              <a:rPr dirty="0" sz="900" spc="20">
                <a:latin typeface="Arial MT"/>
                <a:cs typeface="Arial MT"/>
              </a:rPr>
              <a:t> </a:t>
            </a:r>
            <a:r>
              <a:rPr dirty="0" sz="900" spc="-25">
                <a:latin typeface="Arial MT"/>
                <a:cs typeface="Arial MT"/>
              </a:rPr>
              <a:t>scaling</a:t>
            </a:r>
            <a:r>
              <a:rPr dirty="0" sz="900" spc="25">
                <a:latin typeface="Arial MT"/>
                <a:cs typeface="Arial MT"/>
              </a:rPr>
              <a:t> </a:t>
            </a:r>
            <a:r>
              <a:rPr dirty="0" sz="900" spc="-10">
                <a:latin typeface="Arial MT"/>
                <a:cs typeface="Arial MT"/>
              </a:rPr>
              <a:t>and</a:t>
            </a:r>
            <a:r>
              <a:rPr dirty="0" sz="900" spc="25">
                <a:latin typeface="Arial MT"/>
                <a:cs typeface="Arial MT"/>
              </a:rPr>
              <a:t> </a:t>
            </a:r>
            <a:r>
              <a:rPr dirty="0" sz="900" spc="-35">
                <a:latin typeface="Arial MT"/>
                <a:cs typeface="Arial MT"/>
              </a:rPr>
              <a:t>management</a:t>
            </a:r>
            <a:r>
              <a:rPr dirty="0" sz="900" spc="25">
                <a:latin typeface="Arial MT"/>
                <a:cs typeface="Arial MT"/>
              </a:rPr>
              <a:t> </a:t>
            </a:r>
            <a:r>
              <a:rPr dirty="0" sz="900">
                <a:latin typeface="Arial MT"/>
                <a:cs typeface="Arial MT"/>
              </a:rPr>
              <a:t>of</a:t>
            </a:r>
            <a:r>
              <a:rPr dirty="0" sz="900" spc="20">
                <a:latin typeface="Arial MT"/>
                <a:cs typeface="Arial MT"/>
              </a:rPr>
              <a:t> </a:t>
            </a:r>
            <a:r>
              <a:rPr dirty="0" sz="900" spc="-25">
                <a:latin typeface="Arial MT"/>
                <a:cs typeface="Arial MT"/>
              </a:rPr>
              <a:t>IDE </a:t>
            </a:r>
            <a:r>
              <a:rPr dirty="0" sz="900" spc="-10">
                <a:latin typeface="Arial MT"/>
                <a:cs typeface="Arial MT"/>
              </a:rPr>
              <a:t>instances.</a:t>
            </a:r>
            <a:endParaRPr sz="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dirty="0" sz="900" spc="-10" b="1">
                <a:latin typeface="Arial"/>
                <a:cs typeface="Arial"/>
              </a:rPr>
              <a:t>Docker:</a:t>
            </a: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900" spc="-30">
                <a:latin typeface="Arial MT"/>
                <a:cs typeface="Arial MT"/>
              </a:rPr>
              <a:t>Provides</a:t>
            </a:r>
            <a:r>
              <a:rPr dirty="0" sz="900" spc="15">
                <a:latin typeface="Arial MT"/>
                <a:cs typeface="Arial MT"/>
              </a:rPr>
              <a:t> </a:t>
            </a:r>
            <a:r>
              <a:rPr dirty="0" sz="900" spc="-20">
                <a:latin typeface="Arial MT"/>
                <a:cs typeface="Arial MT"/>
              </a:rPr>
              <a:t>isolated,</a:t>
            </a:r>
            <a:r>
              <a:rPr dirty="0" sz="900" spc="15">
                <a:latin typeface="Arial MT"/>
                <a:cs typeface="Arial MT"/>
              </a:rPr>
              <a:t> </a:t>
            </a:r>
            <a:r>
              <a:rPr dirty="0" sz="900" spc="-20">
                <a:latin typeface="Arial MT"/>
                <a:cs typeface="Arial MT"/>
              </a:rPr>
              <a:t>consistent</a:t>
            </a:r>
            <a:r>
              <a:rPr dirty="0" sz="900" spc="20">
                <a:latin typeface="Arial MT"/>
                <a:cs typeface="Arial MT"/>
              </a:rPr>
              <a:t> </a:t>
            </a:r>
            <a:r>
              <a:rPr dirty="0" sz="900" spc="-30">
                <a:latin typeface="Arial MT"/>
                <a:cs typeface="Arial MT"/>
              </a:rPr>
              <a:t>development</a:t>
            </a:r>
            <a:r>
              <a:rPr dirty="0" sz="900" spc="15">
                <a:latin typeface="Arial MT"/>
                <a:cs typeface="Arial MT"/>
              </a:rPr>
              <a:t> </a:t>
            </a:r>
            <a:r>
              <a:rPr dirty="0" sz="900" spc="-25">
                <a:latin typeface="Arial MT"/>
                <a:cs typeface="Arial MT"/>
              </a:rPr>
              <a:t>environments</a:t>
            </a:r>
            <a:r>
              <a:rPr dirty="0" sz="900" spc="20">
                <a:latin typeface="Arial MT"/>
                <a:cs typeface="Arial MT"/>
              </a:rPr>
              <a:t> </a:t>
            </a:r>
            <a:r>
              <a:rPr dirty="0" sz="900">
                <a:latin typeface="Arial MT"/>
                <a:cs typeface="Arial MT"/>
              </a:rPr>
              <a:t>via</a:t>
            </a:r>
            <a:r>
              <a:rPr dirty="0" sz="900" spc="15">
                <a:latin typeface="Arial MT"/>
                <a:cs typeface="Arial MT"/>
              </a:rPr>
              <a:t> </a:t>
            </a:r>
            <a:r>
              <a:rPr dirty="0" sz="900" spc="-10">
                <a:latin typeface="Arial MT"/>
                <a:cs typeface="Arial MT"/>
              </a:rPr>
              <a:t>containers.</a:t>
            </a:r>
            <a:endParaRPr sz="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dirty="0" sz="900" spc="-45" b="1">
                <a:latin typeface="Arial"/>
                <a:cs typeface="Arial"/>
              </a:rPr>
              <a:t>Ingress</a:t>
            </a:r>
            <a:r>
              <a:rPr dirty="0" sz="900" spc="5" b="1">
                <a:latin typeface="Arial"/>
                <a:cs typeface="Arial"/>
              </a:rPr>
              <a:t> </a:t>
            </a:r>
            <a:r>
              <a:rPr dirty="0" sz="900" spc="-10" b="1">
                <a:latin typeface="Arial"/>
                <a:cs typeface="Arial"/>
              </a:rPr>
              <a:t>Controller:</a:t>
            </a: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900" spc="-30">
                <a:latin typeface="Arial MT"/>
                <a:cs typeface="Arial MT"/>
              </a:rPr>
              <a:t>Routes</a:t>
            </a:r>
            <a:r>
              <a:rPr dirty="0" sz="900" spc="35">
                <a:latin typeface="Arial MT"/>
                <a:cs typeface="Arial MT"/>
              </a:rPr>
              <a:t> </a:t>
            </a:r>
            <a:r>
              <a:rPr dirty="0" sz="900">
                <a:latin typeface="Arial MT"/>
                <a:cs typeface="Arial MT"/>
              </a:rPr>
              <a:t>traffic</a:t>
            </a:r>
            <a:r>
              <a:rPr dirty="0" sz="900" spc="40">
                <a:latin typeface="Arial MT"/>
                <a:cs typeface="Arial MT"/>
              </a:rPr>
              <a:t> </a:t>
            </a:r>
            <a:r>
              <a:rPr dirty="0" sz="900">
                <a:latin typeface="Arial MT"/>
                <a:cs typeface="Arial MT"/>
              </a:rPr>
              <a:t>to</a:t>
            </a:r>
            <a:r>
              <a:rPr dirty="0" sz="900" spc="40">
                <a:latin typeface="Arial MT"/>
                <a:cs typeface="Arial MT"/>
              </a:rPr>
              <a:t> </a:t>
            </a:r>
            <a:r>
              <a:rPr dirty="0" sz="900" spc="-25">
                <a:latin typeface="Arial MT"/>
                <a:cs typeface="Arial MT"/>
              </a:rPr>
              <a:t>appropriate</a:t>
            </a:r>
            <a:r>
              <a:rPr dirty="0" sz="900" spc="40">
                <a:latin typeface="Arial MT"/>
                <a:cs typeface="Arial MT"/>
              </a:rPr>
              <a:t> </a:t>
            </a:r>
            <a:r>
              <a:rPr dirty="0" sz="900" spc="-45">
                <a:latin typeface="Arial MT"/>
                <a:cs typeface="Arial MT"/>
              </a:rPr>
              <a:t>services,</a:t>
            </a:r>
            <a:r>
              <a:rPr dirty="0" sz="900" spc="40">
                <a:latin typeface="Arial MT"/>
                <a:cs typeface="Arial MT"/>
              </a:rPr>
              <a:t> </a:t>
            </a:r>
            <a:r>
              <a:rPr dirty="0" sz="900" spc="-30">
                <a:latin typeface="Arial MT"/>
                <a:cs typeface="Arial MT"/>
              </a:rPr>
              <a:t>ensuring</a:t>
            </a:r>
            <a:r>
              <a:rPr dirty="0" sz="900" spc="40">
                <a:latin typeface="Arial MT"/>
                <a:cs typeface="Arial MT"/>
              </a:rPr>
              <a:t> </a:t>
            </a:r>
            <a:r>
              <a:rPr dirty="0" sz="900" spc="-50">
                <a:latin typeface="Arial MT"/>
                <a:cs typeface="Arial MT"/>
              </a:rPr>
              <a:t>secure</a:t>
            </a:r>
            <a:r>
              <a:rPr dirty="0" sz="900" spc="35">
                <a:latin typeface="Arial MT"/>
                <a:cs typeface="Arial MT"/>
              </a:rPr>
              <a:t> </a:t>
            </a:r>
            <a:r>
              <a:rPr dirty="0" sz="900" spc="-20">
                <a:latin typeface="Arial MT"/>
                <a:cs typeface="Arial MT"/>
              </a:rPr>
              <a:t>external</a:t>
            </a:r>
            <a:r>
              <a:rPr dirty="0" sz="900" spc="40">
                <a:latin typeface="Arial MT"/>
                <a:cs typeface="Arial MT"/>
              </a:rPr>
              <a:t> </a:t>
            </a:r>
            <a:r>
              <a:rPr dirty="0" sz="900" spc="-10">
                <a:latin typeface="Arial MT"/>
                <a:cs typeface="Arial MT"/>
              </a:rPr>
              <a:t>access.</a:t>
            </a:r>
            <a:endParaRPr sz="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dirty="0" sz="900" spc="-10" b="1">
                <a:latin typeface="Arial"/>
                <a:cs typeface="Arial"/>
              </a:rPr>
              <a:t>Azure</a:t>
            </a:r>
            <a:r>
              <a:rPr dirty="0" sz="900" b="1">
                <a:latin typeface="Arial"/>
                <a:cs typeface="Arial"/>
              </a:rPr>
              <a:t> </a:t>
            </a:r>
            <a:r>
              <a:rPr dirty="0" sz="900" spc="-10" b="1">
                <a:latin typeface="Arial"/>
                <a:cs typeface="Arial"/>
              </a:rPr>
              <a:t>Cloud:</a:t>
            </a:r>
            <a:endParaRPr sz="900">
              <a:latin typeface="Arial"/>
              <a:cs typeface="Arial"/>
            </a:endParaRPr>
          </a:p>
          <a:p>
            <a:pPr marL="12700" marR="5080">
              <a:lnSpc>
                <a:spcPct val="101499"/>
              </a:lnSpc>
            </a:pPr>
            <a:r>
              <a:rPr dirty="0" sz="900" spc="-55">
                <a:latin typeface="Arial MT"/>
                <a:cs typeface="Arial MT"/>
              </a:rPr>
              <a:t>Powers</a:t>
            </a:r>
            <a:r>
              <a:rPr dirty="0" sz="900" spc="5">
                <a:latin typeface="Arial MT"/>
                <a:cs typeface="Arial MT"/>
              </a:rPr>
              <a:t> </a:t>
            </a:r>
            <a:r>
              <a:rPr dirty="0" sz="900" spc="-10">
                <a:latin typeface="Arial MT"/>
                <a:cs typeface="Arial MT"/>
              </a:rPr>
              <a:t>compute,</a:t>
            </a:r>
            <a:r>
              <a:rPr dirty="0" sz="900" spc="5">
                <a:latin typeface="Arial MT"/>
                <a:cs typeface="Arial MT"/>
              </a:rPr>
              <a:t> </a:t>
            </a:r>
            <a:r>
              <a:rPr dirty="0" sz="900" spc="-30">
                <a:latin typeface="Arial MT"/>
                <a:cs typeface="Arial MT"/>
              </a:rPr>
              <a:t>storage,</a:t>
            </a:r>
            <a:r>
              <a:rPr dirty="0" sz="900" spc="5">
                <a:latin typeface="Arial MT"/>
                <a:cs typeface="Arial MT"/>
              </a:rPr>
              <a:t> </a:t>
            </a:r>
            <a:r>
              <a:rPr dirty="0" sz="900" spc="-10">
                <a:latin typeface="Arial MT"/>
                <a:cs typeface="Arial MT"/>
              </a:rPr>
              <a:t>and</a:t>
            </a:r>
            <a:r>
              <a:rPr dirty="0" sz="900" spc="5">
                <a:latin typeface="Arial MT"/>
                <a:cs typeface="Arial MT"/>
              </a:rPr>
              <a:t> </a:t>
            </a:r>
            <a:r>
              <a:rPr dirty="0" sz="900" spc="-20">
                <a:latin typeface="Arial MT"/>
                <a:cs typeface="Arial MT"/>
              </a:rPr>
              <a:t>networking</a:t>
            </a:r>
            <a:r>
              <a:rPr dirty="0" sz="900" spc="10">
                <a:latin typeface="Arial MT"/>
                <a:cs typeface="Arial MT"/>
              </a:rPr>
              <a:t> </a:t>
            </a:r>
            <a:r>
              <a:rPr dirty="0" sz="900">
                <a:latin typeface="Arial MT"/>
                <a:cs typeface="Arial MT"/>
              </a:rPr>
              <a:t>with</a:t>
            </a:r>
            <a:r>
              <a:rPr dirty="0" sz="900" spc="5">
                <a:latin typeface="Arial MT"/>
                <a:cs typeface="Arial MT"/>
              </a:rPr>
              <a:t> </a:t>
            </a:r>
            <a:r>
              <a:rPr dirty="0" sz="900" spc="-10">
                <a:latin typeface="Arial MT"/>
                <a:cs typeface="Arial MT"/>
              </a:rPr>
              <a:t>integrated</a:t>
            </a:r>
            <a:r>
              <a:rPr dirty="0" sz="900" spc="5">
                <a:latin typeface="Arial MT"/>
                <a:cs typeface="Arial MT"/>
              </a:rPr>
              <a:t> </a:t>
            </a:r>
            <a:r>
              <a:rPr dirty="0" sz="900" spc="-50">
                <a:latin typeface="Arial MT"/>
                <a:cs typeface="Arial MT"/>
              </a:rPr>
              <a:t>services</a:t>
            </a:r>
            <a:r>
              <a:rPr dirty="0" sz="900" spc="5">
                <a:latin typeface="Arial MT"/>
                <a:cs typeface="Arial MT"/>
              </a:rPr>
              <a:t> </a:t>
            </a:r>
            <a:r>
              <a:rPr dirty="0" sz="900">
                <a:latin typeface="Arial MT"/>
                <a:cs typeface="Arial MT"/>
              </a:rPr>
              <a:t>like</a:t>
            </a:r>
            <a:r>
              <a:rPr dirty="0" sz="900" spc="10">
                <a:latin typeface="Arial MT"/>
                <a:cs typeface="Arial MT"/>
              </a:rPr>
              <a:t> </a:t>
            </a:r>
            <a:r>
              <a:rPr dirty="0" sz="900" spc="-10">
                <a:latin typeface="Arial MT"/>
                <a:cs typeface="Arial MT"/>
              </a:rPr>
              <a:t>Azure</a:t>
            </a:r>
            <a:r>
              <a:rPr dirty="0" sz="900" spc="5">
                <a:latin typeface="Arial MT"/>
                <a:cs typeface="Arial MT"/>
              </a:rPr>
              <a:t> </a:t>
            </a:r>
            <a:r>
              <a:rPr dirty="0" sz="900" spc="-10">
                <a:latin typeface="Arial MT"/>
                <a:cs typeface="Arial MT"/>
              </a:rPr>
              <a:t>Kubernetes </a:t>
            </a:r>
            <a:r>
              <a:rPr dirty="0" sz="900" spc="-40">
                <a:latin typeface="Arial MT"/>
                <a:cs typeface="Arial MT"/>
              </a:rPr>
              <a:t>Service</a:t>
            </a:r>
            <a:r>
              <a:rPr dirty="0" sz="900" spc="-5">
                <a:latin typeface="Arial MT"/>
                <a:cs typeface="Arial MT"/>
              </a:rPr>
              <a:t> </a:t>
            </a:r>
            <a:r>
              <a:rPr dirty="0" sz="900" spc="-10">
                <a:latin typeface="Arial MT"/>
                <a:cs typeface="Arial MT"/>
              </a:rPr>
              <a:t>(AKS).</a:t>
            </a:r>
            <a:endParaRPr sz="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dirty="0" sz="900" spc="-25" b="1">
                <a:latin typeface="Arial"/>
                <a:cs typeface="Arial"/>
              </a:rPr>
              <a:t>Persistent</a:t>
            </a:r>
            <a:r>
              <a:rPr dirty="0" sz="900" spc="15" b="1">
                <a:latin typeface="Arial"/>
                <a:cs typeface="Arial"/>
              </a:rPr>
              <a:t> </a:t>
            </a:r>
            <a:r>
              <a:rPr dirty="0" sz="900" spc="-10" b="1">
                <a:latin typeface="Arial"/>
                <a:cs typeface="Arial"/>
              </a:rPr>
              <a:t>Storage:</a:t>
            </a: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900" spc="-35">
                <a:latin typeface="Arial MT"/>
                <a:cs typeface="Arial MT"/>
              </a:rPr>
              <a:t>Stores</a:t>
            </a:r>
            <a:r>
              <a:rPr dirty="0" sz="900" spc="-10">
                <a:latin typeface="Arial MT"/>
                <a:cs typeface="Arial MT"/>
              </a:rPr>
              <a:t> </a:t>
            </a:r>
            <a:r>
              <a:rPr dirty="0" sz="900" spc="-35">
                <a:latin typeface="Arial MT"/>
                <a:cs typeface="Arial MT"/>
              </a:rPr>
              <a:t>user</a:t>
            </a:r>
            <a:r>
              <a:rPr dirty="0" sz="900" spc="-10">
                <a:latin typeface="Arial MT"/>
                <a:cs typeface="Arial MT"/>
              </a:rPr>
              <a:t> </a:t>
            </a:r>
            <a:r>
              <a:rPr dirty="0" sz="900">
                <a:latin typeface="Arial MT"/>
                <a:cs typeface="Arial MT"/>
              </a:rPr>
              <a:t>data</a:t>
            </a:r>
            <a:r>
              <a:rPr dirty="0" sz="900" spc="-10">
                <a:latin typeface="Arial MT"/>
                <a:cs typeface="Arial MT"/>
              </a:rPr>
              <a:t> and</a:t>
            </a:r>
            <a:r>
              <a:rPr dirty="0" sz="900" spc="-5">
                <a:latin typeface="Arial MT"/>
                <a:cs typeface="Arial MT"/>
              </a:rPr>
              <a:t> </a:t>
            </a:r>
            <a:r>
              <a:rPr dirty="0" sz="900">
                <a:latin typeface="Arial MT"/>
                <a:cs typeface="Arial MT"/>
              </a:rPr>
              <a:t>project</a:t>
            </a:r>
            <a:r>
              <a:rPr dirty="0" sz="900" spc="-10">
                <a:latin typeface="Arial MT"/>
                <a:cs typeface="Arial MT"/>
              </a:rPr>
              <a:t> files </a:t>
            </a:r>
            <a:r>
              <a:rPr dirty="0" sz="900" spc="-20">
                <a:latin typeface="Arial MT"/>
                <a:cs typeface="Arial MT"/>
              </a:rPr>
              <a:t>using</a:t>
            </a:r>
            <a:r>
              <a:rPr dirty="0" sz="900" spc="-10">
                <a:latin typeface="Arial MT"/>
                <a:cs typeface="Arial MT"/>
              </a:rPr>
              <a:t> </a:t>
            </a:r>
            <a:r>
              <a:rPr dirty="0" sz="900" spc="-35">
                <a:latin typeface="Arial MT"/>
                <a:cs typeface="Arial MT"/>
              </a:rPr>
              <a:t>cloud-backed</a:t>
            </a:r>
            <a:r>
              <a:rPr dirty="0" sz="900" spc="-5">
                <a:latin typeface="Arial MT"/>
                <a:cs typeface="Arial MT"/>
              </a:rPr>
              <a:t> </a:t>
            </a:r>
            <a:r>
              <a:rPr dirty="0" sz="900" spc="-10">
                <a:latin typeface="Arial MT"/>
                <a:cs typeface="Arial MT"/>
                <a:hlinkClick r:id="rId2" action="ppaction://hlinksldjump"/>
              </a:rPr>
              <a:t>volumes.</a:t>
            </a:r>
            <a:endParaRPr sz="900">
              <a:latin typeface="Arial MT"/>
              <a:cs typeface="Arial MT"/>
            </a:endParaRPr>
          </a:p>
        </p:txBody>
      </p:sp>
      <p:grpSp>
        <p:nvGrpSpPr>
          <p:cNvPr id="5" name="object 5" descr="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6" name="object 6" descr="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Dept</a:t>
            </a:r>
            <a:r>
              <a:rPr dirty="0" spc="30"/>
              <a:t> </a:t>
            </a:r>
            <a:r>
              <a:rPr dirty="0"/>
              <a:t>of</a:t>
            </a:r>
            <a:r>
              <a:rPr dirty="0" spc="30"/>
              <a:t> </a:t>
            </a:r>
            <a:r>
              <a:rPr dirty="0"/>
              <a:t>Comp</a:t>
            </a:r>
            <a:r>
              <a:rPr dirty="0" spc="30"/>
              <a:t> </a:t>
            </a:r>
            <a:r>
              <a:rPr dirty="0" spc="-20"/>
              <a:t>Engg</a:t>
            </a:r>
          </a:p>
        </p:txBody>
      </p:sp>
      <p:sp>
        <p:nvSpPr>
          <p:cNvPr id="10" name="object 10" descr=""/>
          <p:cNvSpPr txBox="1"/>
          <p:nvPr/>
        </p:nvSpPr>
        <p:spPr>
          <a:xfrm>
            <a:off x="2107933" y="3351784"/>
            <a:ext cx="39243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>
                <a:solidFill>
                  <a:srgbClr val="FFFFFF"/>
                </a:solidFill>
                <a:latin typeface="Arial MT"/>
                <a:cs typeface="Arial MT"/>
                <a:hlinkClick r:id="rId3" action="ppaction://hlinksldjump"/>
              </a:rPr>
              <a:t>Short</a:t>
            </a:r>
            <a:r>
              <a:rPr dirty="0" sz="600" spc="15">
                <a:solidFill>
                  <a:srgbClr val="FFFFFF"/>
                </a:solidFill>
                <a:latin typeface="Arial MT"/>
                <a:cs typeface="Arial MT"/>
                <a:hlinkClick r:id="rId3" action="ppaction://hlinksldjump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Arial MT"/>
                <a:cs typeface="Arial MT"/>
                <a:hlinkClick r:id="rId3" action="ppaction://hlinksldjump"/>
              </a:rPr>
              <a:t>Title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11" name="object 11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October</a:t>
            </a:r>
            <a:r>
              <a:rPr dirty="0" spc="20"/>
              <a:t> </a:t>
            </a:r>
            <a:r>
              <a:rPr dirty="0"/>
              <a:t>24,</a:t>
            </a:r>
            <a:r>
              <a:rPr dirty="0" spc="20"/>
              <a:t> </a:t>
            </a:r>
            <a:r>
              <a:rPr dirty="0" spc="-20"/>
              <a:t>2024</a:t>
            </a:r>
          </a:p>
        </p:txBody>
      </p:sp>
      <p:sp>
        <p:nvSpPr>
          <p:cNvPr id="12" name="object 12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dirty="0" spc="-30"/>
              <a:t>12</a:t>
            </a:fld>
            <a:r>
              <a:rPr dirty="0" spc="-55"/>
              <a:t> </a:t>
            </a:r>
            <a:r>
              <a:rPr dirty="0" spc="150"/>
              <a:t>/</a:t>
            </a:r>
            <a:r>
              <a:rPr dirty="0" spc="-55"/>
              <a:t> </a:t>
            </a:r>
            <a:r>
              <a:rPr dirty="0" spc="-35"/>
              <a:t>22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-12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126"/>
                </a:lnTo>
                <a:lnTo>
                  <a:pt x="4608004" y="350126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20"/>
              <a:t>Popular</a:t>
            </a:r>
            <a:r>
              <a:rPr dirty="0" spc="-90"/>
              <a:t> </a:t>
            </a:r>
            <a:r>
              <a:rPr dirty="0"/>
              <a:t>Cloud</a:t>
            </a:r>
            <a:r>
              <a:rPr dirty="0" spc="-85"/>
              <a:t> </a:t>
            </a:r>
            <a:r>
              <a:rPr dirty="0" spc="-10"/>
              <a:t>IDEs,</a:t>
            </a:r>
            <a:r>
              <a:rPr dirty="0" spc="-75"/>
              <a:t> </a:t>
            </a:r>
            <a:r>
              <a:rPr dirty="0" spc="-45"/>
              <a:t>Resource</a:t>
            </a:r>
            <a:r>
              <a:rPr dirty="0" spc="-65"/>
              <a:t> </a:t>
            </a:r>
            <a:r>
              <a:rPr dirty="0"/>
              <a:t>Allocation</a:t>
            </a:r>
            <a:r>
              <a:rPr dirty="0" spc="-80"/>
              <a:t> </a:t>
            </a:r>
            <a:r>
              <a:rPr dirty="0" spc="-10"/>
              <a:t>Limitations</a:t>
            </a:r>
            <a:r>
              <a:rPr dirty="0" spc="-80"/>
              <a:t> </a:t>
            </a:r>
            <a:r>
              <a:rPr dirty="0" spc="-20"/>
              <a:t>(1):</a:t>
            </a: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089" y="765086"/>
            <a:ext cx="65265" cy="65265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089" y="934859"/>
            <a:ext cx="65265" cy="65265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1089" y="1104633"/>
            <a:ext cx="65265" cy="65265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81089" y="1444180"/>
            <a:ext cx="65265" cy="65265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81089" y="1613954"/>
            <a:ext cx="65265" cy="65265"/>
          </a:xfrm>
          <a:prstGeom prst="rect">
            <a:avLst/>
          </a:prstGeom>
        </p:spPr>
      </p:pic>
      <p:sp>
        <p:nvSpPr>
          <p:cNvPr id="9" name="object 9" descr=""/>
          <p:cNvSpPr txBox="1"/>
          <p:nvPr/>
        </p:nvSpPr>
        <p:spPr>
          <a:xfrm>
            <a:off x="125844" y="397365"/>
            <a:ext cx="4241165" cy="1320165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marL="12700" marR="5080">
              <a:lnSpc>
                <a:spcPct val="101499"/>
              </a:lnSpc>
              <a:spcBef>
                <a:spcPts val="80"/>
              </a:spcBef>
            </a:pPr>
            <a:r>
              <a:rPr dirty="0" sz="900" spc="-10">
                <a:latin typeface="Arial MT"/>
                <a:cs typeface="Arial MT"/>
              </a:rPr>
              <a:t>Cloud</a:t>
            </a:r>
            <a:r>
              <a:rPr dirty="0" sz="900" spc="5">
                <a:latin typeface="Arial MT"/>
                <a:cs typeface="Arial MT"/>
              </a:rPr>
              <a:t> </a:t>
            </a:r>
            <a:r>
              <a:rPr dirty="0" sz="900" spc="-10">
                <a:latin typeface="Arial MT"/>
                <a:cs typeface="Arial MT"/>
              </a:rPr>
              <a:t>IDEs</a:t>
            </a:r>
            <a:r>
              <a:rPr dirty="0" sz="900" spc="10">
                <a:latin typeface="Arial MT"/>
                <a:cs typeface="Arial MT"/>
              </a:rPr>
              <a:t> </a:t>
            </a:r>
            <a:r>
              <a:rPr dirty="0" sz="900" spc="-25">
                <a:latin typeface="Arial MT"/>
                <a:cs typeface="Arial MT"/>
              </a:rPr>
              <a:t>employ</a:t>
            </a:r>
            <a:r>
              <a:rPr dirty="0" sz="900" spc="10">
                <a:latin typeface="Arial MT"/>
                <a:cs typeface="Arial MT"/>
              </a:rPr>
              <a:t> </a:t>
            </a:r>
            <a:r>
              <a:rPr dirty="0" sz="900" spc="-30">
                <a:latin typeface="Arial MT"/>
                <a:cs typeface="Arial MT"/>
              </a:rPr>
              <a:t>various</a:t>
            </a:r>
            <a:r>
              <a:rPr dirty="0" sz="900" spc="10">
                <a:latin typeface="Arial MT"/>
                <a:cs typeface="Arial MT"/>
              </a:rPr>
              <a:t> </a:t>
            </a:r>
            <a:r>
              <a:rPr dirty="0" sz="900" spc="-40">
                <a:latin typeface="Arial MT"/>
                <a:cs typeface="Arial MT"/>
              </a:rPr>
              <a:t>resource</a:t>
            </a:r>
            <a:r>
              <a:rPr dirty="0" sz="900" spc="10">
                <a:latin typeface="Arial MT"/>
                <a:cs typeface="Arial MT"/>
              </a:rPr>
              <a:t> </a:t>
            </a:r>
            <a:r>
              <a:rPr dirty="0" sz="900" spc="-10">
                <a:latin typeface="Arial MT"/>
                <a:cs typeface="Arial MT"/>
              </a:rPr>
              <a:t>allocation</a:t>
            </a:r>
            <a:r>
              <a:rPr dirty="0" sz="900" spc="10">
                <a:latin typeface="Arial MT"/>
                <a:cs typeface="Arial MT"/>
              </a:rPr>
              <a:t> </a:t>
            </a:r>
            <a:r>
              <a:rPr dirty="0" sz="900" spc="-30">
                <a:latin typeface="Arial MT"/>
                <a:cs typeface="Arial MT"/>
              </a:rPr>
              <a:t>techniques</a:t>
            </a:r>
            <a:r>
              <a:rPr dirty="0" sz="900" spc="10">
                <a:latin typeface="Arial MT"/>
                <a:cs typeface="Arial MT"/>
              </a:rPr>
              <a:t> </a:t>
            </a:r>
            <a:r>
              <a:rPr dirty="0" sz="900">
                <a:latin typeface="Arial MT"/>
                <a:cs typeface="Arial MT"/>
              </a:rPr>
              <a:t>to</a:t>
            </a:r>
            <a:r>
              <a:rPr dirty="0" sz="900" spc="5">
                <a:latin typeface="Arial MT"/>
                <a:cs typeface="Arial MT"/>
              </a:rPr>
              <a:t> </a:t>
            </a:r>
            <a:r>
              <a:rPr dirty="0" sz="900" spc="-35">
                <a:latin typeface="Arial MT"/>
                <a:cs typeface="Arial MT"/>
              </a:rPr>
              <a:t>balance</a:t>
            </a:r>
            <a:r>
              <a:rPr dirty="0" sz="900" spc="10">
                <a:latin typeface="Arial MT"/>
                <a:cs typeface="Arial MT"/>
              </a:rPr>
              <a:t> </a:t>
            </a:r>
            <a:r>
              <a:rPr dirty="0" sz="900" spc="-30">
                <a:latin typeface="Arial MT"/>
                <a:cs typeface="Arial MT"/>
              </a:rPr>
              <a:t>performance</a:t>
            </a:r>
            <a:r>
              <a:rPr dirty="0" sz="900" spc="10">
                <a:latin typeface="Arial MT"/>
                <a:cs typeface="Arial MT"/>
              </a:rPr>
              <a:t> </a:t>
            </a:r>
            <a:r>
              <a:rPr dirty="0" sz="900" spc="-25">
                <a:latin typeface="Arial MT"/>
                <a:cs typeface="Arial MT"/>
              </a:rPr>
              <a:t>and </a:t>
            </a:r>
            <a:r>
              <a:rPr dirty="0" sz="900" spc="-10">
                <a:latin typeface="Arial MT"/>
                <a:cs typeface="Arial MT"/>
              </a:rPr>
              <a:t>cost.</a:t>
            </a:r>
            <a:endParaRPr sz="900">
              <a:latin typeface="Arial MT"/>
              <a:cs typeface="Arial MT"/>
            </a:endParaRPr>
          </a:p>
          <a:p>
            <a:pPr marL="289560">
              <a:lnSpc>
                <a:spcPct val="100000"/>
              </a:lnSpc>
              <a:spcBef>
                <a:spcPts val="254"/>
              </a:spcBef>
            </a:pPr>
            <a:r>
              <a:rPr dirty="0" sz="900" b="1">
                <a:latin typeface="Arial"/>
                <a:cs typeface="Arial"/>
              </a:rPr>
              <a:t>Static</a:t>
            </a:r>
            <a:r>
              <a:rPr dirty="0" sz="900" spc="20" b="1">
                <a:latin typeface="Arial"/>
                <a:cs typeface="Arial"/>
              </a:rPr>
              <a:t> </a:t>
            </a:r>
            <a:r>
              <a:rPr dirty="0" sz="900" spc="-10" b="1">
                <a:latin typeface="Arial"/>
                <a:cs typeface="Arial"/>
              </a:rPr>
              <a:t>Allocation</a:t>
            </a:r>
            <a:r>
              <a:rPr dirty="0" sz="900" spc="-10">
                <a:latin typeface="Arial MT"/>
                <a:cs typeface="Arial MT"/>
              </a:rPr>
              <a:t>:</a:t>
            </a:r>
            <a:r>
              <a:rPr dirty="0" sz="900" spc="90">
                <a:latin typeface="Arial MT"/>
                <a:cs typeface="Arial MT"/>
              </a:rPr>
              <a:t> </a:t>
            </a:r>
            <a:r>
              <a:rPr dirty="0" sz="900" spc="-10">
                <a:latin typeface="Arial MT"/>
                <a:cs typeface="Arial MT"/>
              </a:rPr>
              <a:t>Fixed</a:t>
            </a:r>
            <a:r>
              <a:rPr dirty="0" sz="900" spc="5">
                <a:latin typeface="Arial MT"/>
                <a:cs typeface="Arial MT"/>
              </a:rPr>
              <a:t> </a:t>
            </a:r>
            <a:r>
              <a:rPr dirty="0" sz="900" spc="-45">
                <a:latin typeface="Arial MT"/>
                <a:cs typeface="Arial MT"/>
              </a:rPr>
              <a:t>resources,</a:t>
            </a:r>
            <a:r>
              <a:rPr dirty="0" sz="900" spc="5">
                <a:latin typeface="Arial MT"/>
                <a:cs typeface="Arial MT"/>
              </a:rPr>
              <a:t> </a:t>
            </a:r>
            <a:r>
              <a:rPr dirty="0" sz="900" spc="-25">
                <a:latin typeface="Arial MT"/>
                <a:cs typeface="Arial MT"/>
              </a:rPr>
              <a:t>irrespective</a:t>
            </a:r>
            <a:r>
              <a:rPr dirty="0" sz="900" spc="5">
                <a:latin typeface="Arial MT"/>
                <a:cs typeface="Arial MT"/>
              </a:rPr>
              <a:t> </a:t>
            </a:r>
            <a:r>
              <a:rPr dirty="0" sz="900">
                <a:latin typeface="Arial MT"/>
                <a:cs typeface="Arial MT"/>
              </a:rPr>
              <a:t>of </a:t>
            </a:r>
            <a:r>
              <a:rPr dirty="0" sz="900" spc="-10">
                <a:latin typeface="Arial MT"/>
                <a:cs typeface="Arial MT"/>
              </a:rPr>
              <a:t>demand.</a:t>
            </a:r>
            <a:endParaRPr sz="900">
              <a:latin typeface="Arial MT"/>
              <a:cs typeface="Arial MT"/>
            </a:endParaRPr>
          </a:p>
          <a:p>
            <a:pPr marL="289560">
              <a:lnSpc>
                <a:spcPct val="100000"/>
              </a:lnSpc>
              <a:spcBef>
                <a:spcPts val="259"/>
              </a:spcBef>
            </a:pPr>
            <a:r>
              <a:rPr dirty="0" sz="900" spc="-20" b="1">
                <a:latin typeface="Arial"/>
                <a:cs typeface="Arial"/>
              </a:rPr>
              <a:t>Dynamic</a:t>
            </a:r>
            <a:r>
              <a:rPr dirty="0" sz="900" spc="15" b="1">
                <a:latin typeface="Arial"/>
                <a:cs typeface="Arial"/>
              </a:rPr>
              <a:t> </a:t>
            </a:r>
            <a:r>
              <a:rPr dirty="0" sz="900" spc="-10" b="1">
                <a:latin typeface="Arial"/>
                <a:cs typeface="Arial"/>
              </a:rPr>
              <a:t>Allocation</a:t>
            </a:r>
            <a:r>
              <a:rPr dirty="0" sz="900" spc="-10">
                <a:latin typeface="Arial MT"/>
                <a:cs typeface="Arial MT"/>
              </a:rPr>
              <a:t>:</a:t>
            </a:r>
            <a:r>
              <a:rPr dirty="0" sz="900" spc="90">
                <a:latin typeface="Arial MT"/>
                <a:cs typeface="Arial MT"/>
              </a:rPr>
              <a:t> </a:t>
            </a:r>
            <a:r>
              <a:rPr dirty="0" sz="900" spc="-10">
                <a:latin typeface="Arial MT"/>
                <a:cs typeface="Arial MT"/>
              </a:rPr>
              <a:t>Adjusts</a:t>
            </a:r>
            <a:r>
              <a:rPr dirty="0" sz="900" spc="5">
                <a:latin typeface="Arial MT"/>
                <a:cs typeface="Arial MT"/>
              </a:rPr>
              <a:t> </a:t>
            </a:r>
            <a:r>
              <a:rPr dirty="0" sz="900" spc="-50">
                <a:latin typeface="Arial MT"/>
                <a:cs typeface="Arial MT"/>
              </a:rPr>
              <a:t>resources</a:t>
            </a:r>
            <a:r>
              <a:rPr dirty="0" sz="900" spc="5">
                <a:latin typeface="Arial MT"/>
                <a:cs typeface="Arial MT"/>
              </a:rPr>
              <a:t> </a:t>
            </a:r>
            <a:r>
              <a:rPr dirty="0" sz="900" spc="-60">
                <a:latin typeface="Arial MT"/>
                <a:cs typeface="Arial MT"/>
              </a:rPr>
              <a:t>based</a:t>
            </a:r>
            <a:r>
              <a:rPr dirty="0" sz="900">
                <a:latin typeface="Arial MT"/>
                <a:cs typeface="Arial MT"/>
              </a:rPr>
              <a:t> on</a:t>
            </a:r>
            <a:r>
              <a:rPr dirty="0" sz="900" spc="5">
                <a:latin typeface="Arial MT"/>
                <a:cs typeface="Arial MT"/>
              </a:rPr>
              <a:t> </a:t>
            </a:r>
            <a:r>
              <a:rPr dirty="0" sz="900" spc="-10">
                <a:latin typeface="Arial MT"/>
                <a:cs typeface="Arial MT"/>
              </a:rPr>
              <a:t>needs.</a:t>
            </a:r>
            <a:endParaRPr sz="900">
              <a:latin typeface="Arial MT"/>
              <a:cs typeface="Arial MT"/>
            </a:endParaRPr>
          </a:p>
          <a:p>
            <a:pPr marL="289560">
              <a:lnSpc>
                <a:spcPct val="100000"/>
              </a:lnSpc>
              <a:spcBef>
                <a:spcPts val="254"/>
              </a:spcBef>
            </a:pPr>
            <a:r>
              <a:rPr dirty="0" sz="900" spc="-40" b="1">
                <a:latin typeface="Arial"/>
                <a:cs typeface="Arial"/>
              </a:rPr>
              <a:t>Auto-</a:t>
            </a:r>
            <a:r>
              <a:rPr dirty="0" sz="900" spc="-10" b="1">
                <a:latin typeface="Arial"/>
                <a:cs typeface="Arial"/>
              </a:rPr>
              <a:t>scaling</a:t>
            </a:r>
            <a:r>
              <a:rPr dirty="0" sz="900" spc="-10">
                <a:latin typeface="Arial MT"/>
                <a:cs typeface="Arial MT"/>
              </a:rPr>
              <a:t>:</a:t>
            </a:r>
            <a:r>
              <a:rPr dirty="0" sz="900" spc="114">
                <a:latin typeface="Arial MT"/>
                <a:cs typeface="Arial MT"/>
              </a:rPr>
              <a:t> </a:t>
            </a:r>
            <a:r>
              <a:rPr dirty="0" sz="900">
                <a:latin typeface="Arial MT"/>
                <a:cs typeface="Arial MT"/>
              </a:rPr>
              <a:t>Automatically</a:t>
            </a:r>
            <a:r>
              <a:rPr dirty="0" sz="900" spc="25">
                <a:latin typeface="Arial MT"/>
                <a:cs typeface="Arial MT"/>
              </a:rPr>
              <a:t> </a:t>
            </a:r>
            <a:r>
              <a:rPr dirty="0" sz="900" spc="-55">
                <a:latin typeface="Arial MT"/>
                <a:cs typeface="Arial MT"/>
              </a:rPr>
              <a:t>scales</a:t>
            </a:r>
            <a:r>
              <a:rPr dirty="0" sz="900" spc="25">
                <a:latin typeface="Arial MT"/>
                <a:cs typeface="Arial MT"/>
              </a:rPr>
              <a:t> </a:t>
            </a:r>
            <a:r>
              <a:rPr dirty="0" sz="900" spc="-50">
                <a:latin typeface="Arial MT"/>
                <a:cs typeface="Arial MT"/>
              </a:rPr>
              <a:t>resources</a:t>
            </a:r>
            <a:r>
              <a:rPr dirty="0" sz="900" spc="25">
                <a:latin typeface="Arial MT"/>
                <a:cs typeface="Arial MT"/>
              </a:rPr>
              <a:t> </a:t>
            </a:r>
            <a:r>
              <a:rPr dirty="0" sz="900">
                <a:latin typeface="Arial MT"/>
                <a:cs typeface="Arial MT"/>
              </a:rPr>
              <a:t>with</a:t>
            </a:r>
            <a:r>
              <a:rPr dirty="0" sz="900" spc="25">
                <a:latin typeface="Arial MT"/>
                <a:cs typeface="Arial MT"/>
              </a:rPr>
              <a:t> </a:t>
            </a:r>
            <a:r>
              <a:rPr dirty="0" sz="900" spc="-10">
                <a:latin typeface="Arial MT"/>
                <a:cs typeface="Arial MT"/>
              </a:rPr>
              <a:t>load.</a:t>
            </a:r>
            <a:endParaRPr sz="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dirty="0" sz="900" spc="-25">
                <a:latin typeface="Arial MT"/>
                <a:cs typeface="Arial MT"/>
              </a:rPr>
              <a:t>Each</a:t>
            </a:r>
            <a:r>
              <a:rPr dirty="0" sz="900" spc="-15">
                <a:latin typeface="Arial MT"/>
                <a:cs typeface="Arial MT"/>
              </a:rPr>
              <a:t> </a:t>
            </a:r>
            <a:r>
              <a:rPr dirty="0" sz="900">
                <a:latin typeface="Arial MT"/>
                <a:cs typeface="Arial MT"/>
              </a:rPr>
              <a:t>method</a:t>
            </a:r>
            <a:r>
              <a:rPr dirty="0" sz="900" spc="-15">
                <a:latin typeface="Arial MT"/>
                <a:cs typeface="Arial MT"/>
              </a:rPr>
              <a:t> </a:t>
            </a:r>
            <a:r>
              <a:rPr dirty="0" sz="900" spc="-45">
                <a:latin typeface="Arial MT"/>
                <a:cs typeface="Arial MT"/>
              </a:rPr>
              <a:t>has</a:t>
            </a:r>
            <a:r>
              <a:rPr dirty="0" sz="900" spc="-15">
                <a:latin typeface="Arial MT"/>
                <a:cs typeface="Arial MT"/>
              </a:rPr>
              <a:t> </a:t>
            </a:r>
            <a:r>
              <a:rPr dirty="0" sz="900" spc="-25">
                <a:latin typeface="Arial MT"/>
                <a:cs typeface="Arial MT"/>
              </a:rPr>
              <a:t>trade-</a:t>
            </a:r>
            <a:r>
              <a:rPr dirty="0" sz="900" spc="-10">
                <a:latin typeface="Arial MT"/>
                <a:cs typeface="Arial MT"/>
              </a:rPr>
              <a:t>offs:</a:t>
            </a:r>
            <a:endParaRPr sz="900">
              <a:latin typeface="Arial MT"/>
              <a:cs typeface="Arial MT"/>
            </a:endParaRPr>
          </a:p>
          <a:p>
            <a:pPr marL="289560">
              <a:lnSpc>
                <a:spcPct val="100000"/>
              </a:lnSpc>
              <a:spcBef>
                <a:spcPts val="259"/>
              </a:spcBef>
            </a:pPr>
            <a:r>
              <a:rPr dirty="0" sz="900" b="1">
                <a:latin typeface="Arial"/>
                <a:cs typeface="Arial"/>
              </a:rPr>
              <a:t>Cost</a:t>
            </a:r>
            <a:r>
              <a:rPr dirty="0" sz="900">
                <a:latin typeface="Arial MT"/>
                <a:cs typeface="Arial MT"/>
              </a:rPr>
              <a:t>:</a:t>
            </a:r>
            <a:r>
              <a:rPr dirty="0" sz="900" spc="80">
                <a:latin typeface="Arial MT"/>
                <a:cs typeface="Arial MT"/>
              </a:rPr>
              <a:t> </a:t>
            </a:r>
            <a:r>
              <a:rPr dirty="0" sz="900">
                <a:latin typeface="Arial MT"/>
                <a:cs typeface="Arial MT"/>
              </a:rPr>
              <a:t>Static</a:t>
            </a:r>
            <a:r>
              <a:rPr dirty="0" sz="900" spc="-5">
                <a:latin typeface="Arial MT"/>
                <a:cs typeface="Arial MT"/>
              </a:rPr>
              <a:t> </a:t>
            </a:r>
            <a:r>
              <a:rPr dirty="0" sz="900" spc="-10">
                <a:latin typeface="Arial MT"/>
                <a:cs typeface="Arial MT"/>
              </a:rPr>
              <a:t>allocation</a:t>
            </a:r>
            <a:r>
              <a:rPr dirty="0" sz="900">
                <a:latin typeface="Arial MT"/>
                <a:cs typeface="Arial MT"/>
              </a:rPr>
              <a:t> </a:t>
            </a:r>
            <a:r>
              <a:rPr dirty="0" sz="900" spc="-20">
                <a:latin typeface="Arial MT"/>
                <a:cs typeface="Arial MT"/>
              </a:rPr>
              <a:t>may</a:t>
            </a:r>
            <a:r>
              <a:rPr dirty="0" sz="900" spc="-5">
                <a:latin typeface="Arial MT"/>
                <a:cs typeface="Arial MT"/>
              </a:rPr>
              <a:t> </a:t>
            </a:r>
            <a:r>
              <a:rPr dirty="0" sz="900" spc="-25">
                <a:latin typeface="Arial MT"/>
                <a:cs typeface="Arial MT"/>
              </a:rPr>
              <a:t>lead</a:t>
            </a:r>
            <a:r>
              <a:rPr dirty="0" sz="900" spc="-5">
                <a:latin typeface="Arial MT"/>
                <a:cs typeface="Arial MT"/>
              </a:rPr>
              <a:t> </a:t>
            </a:r>
            <a:r>
              <a:rPr dirty="0" sz="900">
                <a:latin typeface="Arial MT"/>
                <a:cs typeface="Arial MT"/>
              </a:rPr>
              <a:t>to </a:t>
            </a:r>
            <a:r>
              <a:rPr dirty="0" sz="900" spc="-30">
                <a:latin typeface="Arial MT"/>
                <a:cs typeface="Arial MT"/>
              </a:rPr>
              <a:t>waste;</a:t>
            </a:r>
            <a:r>
              <a:rPr dirty="0" sz="900" spc="-5">
                <a:latin typeface="Arial MT"/>
                <a:cs typeface="Arial MT"/>
              </a:rPr>
              <a:t> </a:t>
            </a:r>
            <a:r>
              <a:rPr dirty="0" sz="900" spc="-30">
                <a:latin typeface="Arial MT"/>
                <a:cs typeface="Arial MT"/>
              </a:rPr>
              <a:t>auto-</a:t>
            </a:r>
            <a:r>
              <a:rPr dirty="0" sz="900" spc="-10">
                <a:latin typeface="Arial MT"/>
                <a:cs typeface="Arial MT"/>
              </a:rPr>
              <a:t>scaling</a:t>
            </a:r>
            <a:r>
              <a:rPr dirty="0" sz="900" spc="-5">
                <a:latin typeface="Arial MT"/>
                <a:cs typeface="Arial MT"/>
              </a:rPr>
              <a:t> </a:t>
            </a:r>
            <a:r>
              <a:rPr dirty="0" sz="900" spc="-10">
                <a:latin typeface="Arial MT"/>
                <a:cs typeface="Arial MT"/>
              </a:rPr>
              <a:t>can</a:t>
            </a:r>
            <a:r>
              <a:rPr dirty="0" sz="900">
                <a:latin typeface="Arial MT"/>
                <a:cs typeface="Arial MT"/>
              </a:rPr>
              <a:t> be</a:t>
            </a:r>
            <a:r>
              <a:rPr dirty="0" sz="900" spc="-5">
                <a:latin typeface="Arial MT"/>
                <a:cs typeface="Arial MT"/>
              </a:rPr>
              <a:t> </a:t>
            </a:r>
            <a:r>
              <a:rPr dirty="0" sz="900" spc="-10">
                <a:latin typeface="Arial MT"/>
                <a:cs typeface="Arial MT"/>
              </a:rPr>
              <a:t>costly.</a:t>
            </a:r>
            <a:endParaRPr sz="900">
              <a:latin typeface="Arial MT"/>
              <a:cs typeface="Arial MT"/>
            </a:endParaRPr>
          </a:p>
          <a:p>
            <a:pPr marL="289560">
              <a:lnSpc>
                <a:spcPct val="100000"/>
              </a:lnSpc>
              <a:spcBef>
                <a:spcPts val="254"/>
              </a:spcBef>
            </a:pPr>
            <a:r>
              <a:rPr dirty="0" sz="900" spc="-25" b="1">
                <a:latin typeface="Arial"/>
                <a:cs typeface="Arial"/>
              </a:rPr>
              <a:t>Performance</a:t>
            </a:r>
            <a:r>
              <a:rPr dirty="0" sz="900" spc="-25">
                <a:latin typeface="Arial MT"/>
                <a:cs typeface="Arial MT"/>
              </a:rPr>
              <a:t>:</a:t>
            </a:r>
            <a:r>
              <a:rPr dirty="0" sz="900" spc="100">
                <a:latin typeface="Arial MT"/>
                <a:cs typeface="Arial MT"/>
              </a:rPr>
              <a:t> </a:t>
            </a:r>
            <a:r>
              <a:rPr dirty="0" sz="900" spc="-10">
                <a:latin typeface="Arial MT"/>
                <a:cs typeface="Arial MT"/>
              </a:rPr>
              <a:t>Dynamic</a:t>
            </a:r>
            <a:r>
              <a:rPr dirty="0" sz="900" spc="15">
                <a:latin typeface="Arial MT"/>
                <a:cs typeface="Arial MT"/>
              </a:rPr>
              <a:t> </a:t>
            </a:r>
            <a:r>
              <a:rPr dirty="0" sz="900" spc="-10">
                <a:latin typeface="Arial MT"/>
                <a:cs typeface="Arial MT"/>
              </a:rPr>
              <a:t>allocation</a:t>
            </a:r>
            <a:r>
              <a:rPr dirty="0" sz="900" spc="15">
                <a:latin typeface="Arial MT"/>
                <a:cs typeface="Arial MT"/>
              </a:rPr>
              <a:t> </a:t>
            </a:r>
            <a:r>
              <a:rPr dirty="0" sz="900" spc="-20">
                <a:latin typeface="Arial MT"/>
                <a:cs typeface="Arial MT"/>
              </a:rPr>
              <a:t>boosts</a:t>
            </a:r>
            <a:r>
              <a:rPr dirty="0" sz="900" spc="15">
                <a:latin typeface="Arial MT"/>
                <a:cs typeface="Arial MT"/>
              </a:rPr>
              <a:t> </a:t>
            </a:r>
            <a:r>
              <a:rPr dirty="0" sz="900" spc="-30">
                <a:latin typeface="Arial MT"/>
                <a:cs typeface="Arial MT"/>
              </a:rPr>
              <a:t>performance</a:t>
            </a:r>
            <a:r>
              <a:rPr dirty="0" sz="900" spc="10">
                <a:latin typeface="Arial MT"/>
                <a:cs typeface="Arial MT"/>
              </a:rPr>
              <a:t> </a:t>
            </a:r>
            <a:r>
              <a:rPr dirty="0" sz="900">
                <a:latin typeface="Arial MT"/>
                <a:cs typeface="Arial MT"/>
              </a:rPr>
              <a:t>but</a:t>
            </a:r>
            <a:r>
              <a:rPr dirty="0" sz="900" spc="15">
                <a:latin typeface="Arial MT"/>
                <a:cs typeface="Arial MT"/>
              </a:rPr>
              <a:t> </a:t>
            </a:r>
            <a:r>
              <a:rPr dirty="0" sz="900" spc="-35">
                <a:latin typeface="Arial MT"/>
                <a:cs typeface="Arial MT"/>
              </a:rPr>
              <a:t>adds</a:t>
            </a:r>
            <a:r>
              <a:rPr dirty="0" sz="900" spc="15">
                <a:latin typeface="Arial MT"/>
                <a:cs typeface="Arial MT"/>
              </a:rPr>
              <a:t> </a:t>
            </a:r>
            <a:r>
              <a:rPr dirty="0" sz="900" spc="-10">
                <a:latin typeface="Arial MT"/>
                <a:cs typeface="Arial MT"/>
              </a:rPr>
              <a:t>complexity.</a:t>
            </a:r>
            <a:endParaRPr sz="900">
              <a:latin typeface="Arial MT"/>
              <a:cs typeface="Arial MT"/>
            </a:endParaRPr>
          </a:p>
        </p:txBody>
      </p:sp>
      <p:pic>
        <p:nvPicPr>
          <p:cNvPr id="10" name="object 10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00901" y="1811016"/>
            <a:ext cx="1759610" cy="1079960"/>
          </a:xfrm>
          <a:prstGeom prst="rect">
            <a:avLst/>
          </a:prstGeom>
        </p:spPr>
      </p:pic>
      <p:pic>
        <p:nvPicPr>
          <p:cNvPr id="11" name="object 11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355062" y="1811038"/>
            <a:ext cx="1952054" cy="1079938"/>
          </a:xfrm>
          <a:prstGeom prst="rect">
            <a:avLst/>
          </a:prstGeom>
        </p:spPr>
      </p:pic>
      <p:sp>
        <p:nvSpPr>
          <p:cNvPr id="12" name="object 12" descr=""/>
          <p:cNvSpPr txBox="1"/>
          <p:nvPr/>
        </p:nvSpPr>
        <p:spPr>
          <a:xfrm>
            <a:off x="1245616" y="2979501"/>
            <a:ext cx="211709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30">
                <a:solidFill>
                  <a:srgbClr val="3333B2"/>
                </a:solidFill>
                <a:latin typeface="Tahoma"/>
                <a:cs typeface="Tahoma"/>
              </a:rPr>
              <a:t>Figure:</a:t>
            </a:r>
            <a:r>
              <a:rPr dirty="0" sz="1000" spc="-50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Cloud</a:t>
            </a:r>
            <a:r>
              <a:rPr dirty="0" sz="1000" spc="-45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IDEs:</a:t>
            </a:r>
            <a:r>
              <a:rPr dirty="0" sz="1000" spc="4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Replit</a:t>
            </a:r>
            <a:r>
              <a:rPr dirty="0" sz="1000" spc="-50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and</a:t>
            </a:r>
            <a:r>
              <a:rPr dirty="0" sz="1000" spc="-45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Codium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13" name="object 13" descr="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14" name="object 14" descr="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Dept</a:t>
            </a:r>
            <a:r>
              <a:rPr dirty="0" spc="30"/>
              <a:t> </a:t>
            </a:r>
            <a:r>
              <a:rPr dirty="0"/>
              <a:t>of</a:t>
            </a:r>
            <a:r>
              <a:rPr dirty="0" spc="30"/>
              <a:t> </a:t>
            </a:r>
            <a:r>
              <a:rPr dirty="0"/>
              <a:t>Comp</a:t>
            </a:r>
            <a:r>
              <a:rPr dirty="0" spc="30"/>
              <a:t> </a:t>
            </a:r>
            <a:r>
              <a:rPr dirty="0" spc="-20"/>
              <a:t>Engg</a:t>
            </a:r>
          </a:p>
        </p:txBody>
      </p:sp>
      <p:sp>
        <p:nvSpPr>
          <p:cNvPr id="18" name="object 18" descr=""/>
          <p:cNvSpPr txBox="1"/>
          <p:nvPr/>
        </p:nvSpPr>
        <p:spPr>
          <a:xfrm>
            <a:off x="2107933" y="3351784"/>
            <a:ext cx="39243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>
                <a:solidFill>
                  <a:srgbClr val="FFFFFF"/>
                </a:solidFill>
                <a:latin typeface="Arial MT"/>
                <a:cs typeface="Arial MT"/>
                <a:hlinkClick r:id="rId9" action="ppaction://hlinksldjump"/>
              </a:rPr>
              <a:t>Short</a:t>
            </a:r>
            <a:r>
              <a:rPr dirty="0" sz="600" spc="15">
                <a:solidFill>
                  <a:srgbClr val="FFFFFF"/>
                </a:solidFill>
                <a:latin typeface="Arial MT"/>
                <a:cs typeface="Arial MT"/>
                <a:hlinkClick r:id="rId9" action="ppaction://hlinksldjump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Arial MT"/>
                <a:cs typeface="Arial MT"/>
                <a:hlinkClick r:id="rId9" action="ppaction://hlinksldjump"/>
              </a:rPr>
              <a:t>Title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19" name="object 19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October</a:t>
            </a:r>
            <a:r>
              <a:rPr dirty="0" spc="20"/>
              <a:t> </a:t>
            </a:r>
            <a:r>
              <a:rPr dirty="0"/>
              <a:t>24,</a:t>
            </a:r>
            <a:r>
              <a:rPr dirty="0" spc="20"/>
              <a:t> </a:t>
            </a:r>
            <a:r>
              <a:rPr dirty="0" spc="-20"/>
              <a:t>2024</a:t>
            </a:r>
          </a:p>
        </p:txBody>
      </p:sp>
      <p:sp>
        <p:nvSpPr>
          <p:cNvPr id="20" name="object 20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dirty="0" spc="-30"/>
              <a:t>12</a:t>
            </a:fld>
            <a:r>
              <a:rPr dirty="0" spc="-55"/>
              <a:t> </a:t>
            </a:r>
            <a:r>
              <a:rPr dirty="0" spc="150"/>
              <a:t>/</a:t>
            </a:r>
            <a:r>
              <a:rPr dirty="0" spc="-55"/>
              <a:t> </a:t>
            </a:r>
            <a:r>
              <a:rPr dirty="0" spc="-35"/>
              <a:t>22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-12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126"/>
                </a:lnTo>
                <a:lnTo>
                  <a:pt x="4608004" y="350126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20"/>
              <a:t>Popular</a:t>
            </a:r>
            <a:r>
              <a:rPr dirty="0" spc="-90"/>
              <a:t> </a:t>
            </a:r>
            <a:r>
              <a:rPr dirty="0"/>
              <a:t>Cloud</a:t>
            </a:r>
            <a:r>
              <a:rPr dirty="0" spc="-85"/>
              <a:t> </a:t>
            </a:r>
            <a:r>
              <a:rPr dirty="0" spc="-10"/>
              <a:t>IDEs,</a:t>
            </a:r>
            <a:r>
              <a:rPr dirty="0" spc="-75"/>
              <a:t> </a:t>
            </a:r>
            <a:r>
              <a:rPr dirty="0" spc="-45"/>
              <a:t>Resource</a:t>
            </a:r>
            <a:r>
              <a:rPr dirty="0" spc="-65"/>
              <a:t> </a:t>
            </a:r>
            <a:r>
              <a:rPr dirty="0"/>
              <a:t>Allocation</a:t>
            </a:r>
            <a:r>
              <a:rPr dirty="0" spc="-80"/>
              <a:t> </a:t>
            </a:r>
            <a:r>
              <a:rPr dirty="0" spc="-10"/>
              <a:t>Limitations</a:t>
            </a:r>
            <a:r>
              <a:rPr dirty="0" spc="-80"/>
              <a:t> </a:t>
            </a:r>
            <a:r>
              <a:rPr dirty="0" spc="-20"/>
              <a:t>(2):</a:t>
            </a: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367" y="1365103"/>
            <a:ext cx="2165324" cy="1079837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79667" y="833597"/>
            <a:ext cx="4449445" cy="543560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marL="58419" marR="107314">
              <a:lnSpc>
                <a:spcPct val="101499"/>
              </a:lnSpc>
              <a:spcBef>
                <a:spcPts val="80"/>
              </a:spcBef>
            </a:pPr>
            <a:r>
              <a:rPr dirty="0" sz="900">
                <a:latin typeface="Arial MT"/>
                <a:cs typeface="Arial MT"/>
              </a:rPr>
              <a:t>Other</a:t>
            </a:r>
            <a:r>
              <a:rPr dirty="0" sz="900" spc="-15">
                <a:latin typeface="Arial MT"/>
                <a:cs typeface="Arial MT"/>
              </a:rPr>
              <a:t> </a:t>
            </a:r>
            <a:r>
              <a:rPr dirty="0" sz="900" spc="-10">
                <a:latin typeface="Arial MT"/>
                <a:cs typeface="Arial MT"/>
              </a:rPr>
              <a:t>popular cloud IDEs include </a:t>
            </a:r>
            <a:r>
              <a:rPr dirty="0" sz="900" spc="-20">
                <a:latin typeface="Arial MT"/>
                <a:cs typeface="Arial MT"/>
              </a:rPr>
              <a:t>solutions</a:t>
            </a:r>
            <a:r>
              <a:rPr dirty="0" sz="900" spc="-10">
                <a:latin typeface="Arial MT"/>
                <a:cs typeface="Arial MT"/>
              </a:rPr>
              <a:t> tailored </a:t>
            </a:r>
            <a:r>
              <a:rPr dirty="0" sz="900">
                <a:latin typeface="Arial MT"/>
                <a:cs typeface="Arial MT"/>
              </a:rPr>
              <a:t>for</a:t>
            </a:r>
            <a:r>
              <a:rPr dirty="0" sz="900" spc="-10">
                <a:latin typeface="Arial MT"/>
                <a:cs typeface="Arial MT"/>
              </a:rPr>
              <a:t> </a:t>
            </a:r>
            <a:r>
              <a:rPr dirty="0" sz="900" spc="-30">
                <a:latin typeface="Arial MT"/>
                <a:cs typeface="Arial MT"/>
              </a:rPr>
              <a:t>enterprise</a:t>
            </a:r>
            <a:r>
              <a:rPr dirty="0" sz="900" spc="-10">
                <a:latin typeface="Arial MT"/>
                <a:cs typeface="Arial MT"/>
              </a:rPr>
              <a:t> and </a:t>
            </a:r>
            <a:r>
              <a:rPr dirty="0" sz="900">
                <a:latin typeface="Arial MT"/>
                <a:cs typeface="Arial MT"/>
              </a:rPr>
              <a:t>rapid</a:t>
            </a:r>
            <a:r>
              <a:rPr dirty="0" sz="900" spc="-10">
                <a:latin typeface="Arial MT"/>
                <a:cs typeface="Arial MT"/>
              </a:rPr>
              <a:t> prototyping needs.</a:t>
            </a:r>
            <a:endParaRPr sz="900">
              <a:latin typeface="Arial MT"/>
              <a:cs typeface="Arial MT"/>
            </a:endParaRPr>
          </a:p>
          <a:p>
            <a:pPr marL="168275">
              <a:lnSpc>
                <a:spcPts val="810"/>
              </a:lnSpc>
              <a:tabLst>
                <a:tab pos="2414270" algn="l"/>
              </a:tabLst>
            </a:pPr>
            <a:r>
              <a:rPr dirty="0" baseline="6172" sz="1350" spc="-37" b="1">
                <a:latin typeface="Arial"/>
                <a:cs typeface="Arial"/>
              </a:rPr>
              <a:t>Description</a:t>
            </a:r>
            <a:r>
              <a:rPr dirty="0" baseline="6172" sz="1350" spc="-37">
                <a:latin typeface="Arial MT"/>
                <a:cs typeface="Arial MT"/>
              </a:rPr>
              <a:t>:</a:t>
            </a:r>
            <a:r>
              <a:rPr dirty="0" baseline="6172" sz="1350" spc="254">
                <a:latin typeface="Arial MT"/>
                <a:cs typeface="Arial MT"/>
              </a:rPr>
              <a:t> </a:t>
            </a:r>
            <a:r>
              <a:rPr dirty="0" baseline="6172" sz="1350">
                <a:latin typeface="Arial MT"/>
                <a:cs typeface="Arial MT"/>
              </a:rPr>
              <a:t>A</a:t>
            </a:r>
            <a:r>
              <a:rPr dirty="0" baseline="6172" sz="1350" spc="97">
                <a:latin typeface="Arial MT"/>
                <a:cs typeface="Arial MT"/>
              </a:rPr>
              <a:t> </a:t>
            </a:r>
            <a:r>
              <a:rPr dirty="0" baseline="6172" sz="1350" spc="-44">
                <a:latin typeface="Arial MT"/>
                <a:cs typeface="Arial MT"/>
              </a:rPr>
              <a:t>Kubernetes-</a:t>
            </a:r>
            <a:r>
              <a:rPr dirty="0" baseline="6172" sz="1350" spc="-30">
                <a:latin typeface="Arial MT"/>
                <a:cs typeface="Arial MT"/>
              </a:rPr>
              <a:t>native</a:t>
            </a:r>
            <a:r>
              <a:rPr dirty="0" baseline="6172" sz="1350" spc="97">
                <a:latin typeface="Arial MT"/>
                <a:cs typeface="Arial MT"/>
              </a:rPr>
              <a:t> </a:t>
            </a:r>
            <a:r>
              <a:rPr dirty="0" baseline="6172" sz="1350" spc="-15">
                <a:latin typeface="Arial MT"/>
                <a:cs typeface="Arial MT"/>
              </a:rPr>
              <a:t>cloud</a:t>
            </a:r>
            <a:r>
              <a:rPr dirty="0" baseline="6172" sz="1350">
                <a:latin typeface="Arial MT"/>
                <a:cs typeface="Arial MT"/>
              </a:rPr>
              <a:t>	</a:t>
            </a:r>
            <a:r>
              <a:rPr dirty="0" sz="900" spc="-25" b="1">
                <a:latin typeface="Arial"/>
                <a:cs typeface="Arial"/>
              </a:rPr>
              <a:t>Description</a:t>
            </a:r>
            <a:r>
              <a:rPr dirty="0" sz="900" spc="-25">
                <a:latin typeface="Arial MT"/>
                <a:cs typeface="Arial MT"/>
              </a:rPr>
              <a:t>:</a:t>
            </a:r>
            <a:r>
              <a:rPr dirty="0" sz="900" spc="120">
                <a:latin typeface="Arial MT"/>
                <a:cs typeface="Arial MT"/>
              </a:rPr>
              <a:t> </a:t>
            </a:r>
            <a:r>
              <a:rPr dirty="0" sz="900">
                <a:latin typeface="Arial MT"/>
                <a:cs typeface="Arial MT"/>
              </a:rPr>
              <a:t>A</a:t>
            </a:r>
            <a:r>
              <a:rPr dirty="0" sz="900" spc="15">
                <a:latin typeface="Arial MT"/>
                <a:cs typeface="Arial MT"/>
              </a:rPr>
              <a:t> </a:t>
            </a:r>
            <a:r>
              <a:rPr dirty="0" sz="900" spc="-60">
                <a:latin typeface="Arial MT"/>
                <a:cs typeface="Arial MT"/>
              </a:rPr>
              <a:t>web-</a:t>
            </a:r>
            <a:r>
              <a:rPr dirty="0" sz="900" spc="-45">
                <a:latin typeface="Arial MT"/>
                <a:cs typeface="Arial MT"/>
              </a:rPr>
              <a:t>based</a:t>
            </a:r>
            <a:r>
              <a:rPr dirty="0" sz="900" spc="10">
                <a:latin typeface="Arial MT"/>
                <a:cs typeface="Arial MT"/>
              </a:rPr>
              <a:t> </a:t>
            </a:r>
            <a:r>
              <a:rPr dirty="0" sz="900">
                <a:latin typeface="Arial MT"/>
                <a:cs typeface="Arial MT"/>
              </a:rPr>
              <a:t>IDE</a:t>
            </a:r>
            <a:r>
              <a:rPr dirty="0" sz="900" spc="15">
                <a:latin typeface="Arial MT"/>
                <a:cs typeface="Arial MT"/>
              </a:rPr>
              <a:t> </a:t>
            </a:r>
            <a:r>
              <a:rPr dirty="0" sz="900" spc="-10">
                <a:latin typeface="Arial MT"/>
                <a:cs typeface="Arial MT"/>
              </a:rPr>
              <a:t>optimized</a:t>
            </a:r>
            <a:endParaRPr sz="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  <a:tabLst>
                <a:tab pos="2270125" algn="l"/>
              </a:tabLst>
            </a:pPr>
            <a:r>
              <a:rPr dirty="0" baseline="6172" sz="1350">
                <a:latin typeface="Arial MT"/>
                <a:cs typeface="Arial MT"/>
              </a:rPr>
              <a:t>IDE</a:t>
            </a:r>
            <a:r>
              <a:rPr dirty="0" baseline="6172" sz="1350" spc="30">
                <a:latin typeface="Arial MT"/>
                <a:cs typeface="Arial MT"/>
              </a:rPr>
              <a:t> </a:t>
            </a:r>
            <a:r>
              <a:rPr dirty="0" baseline="6172" sz="1350" spc="-67">
                <a:latin typeface="Arial MT"/>
                <a:cs typeface="Arial MT"/>
              </a:rPr>
              <a:t>designed</a:t>
            </a:r>
            <a:r>
              <a:rPr dirty="0" baseline="6172" sz="1350" spc="30">
                <a:latin typeface="Arial MT"/>
                <a:cs typeface="Arial MT"/>
              </a:rPr>
              <a:t> </a:t>
            </a:r>
            <a:r>
              <a:rPr dirty="0" baseline="6172" sz="1350">
                <a:latin typeface="Arial MT"/>
                <a:cs typeface="Arial MT"/>
              </a:rPr>
              <a:t>for</a:t>
            </a:r>
            <a:r>
              <a:rPr dirty="0" baseline="6172" sz="1350" spc="30">
                <a:latin typeface="Arial MT"/>
                <a:cs typeface="Arial MT"/>
              </a:rPr>
              <a:t> </a:t>
            </a:r>
            <a:r>
              <a:rPr dirty="0" baseline="6172" sz="1350" spc="-44">
                <a:latin typeface="Arial MT"/>
                <a:cs typeface="Arial MT"/>
              </a:rPr>
              <a:t>enterprise</a:t>
            </a:r>
            <a:r>
              <a:rPr dirty="0" baseline="6172" sz="1350" spc="30">
                <a:latin typeface="Arial MT"/>
                <a:cs typeface="Arial MT"/>
              </a:rPr>
              <a:t> </a:t>
            </a:r>
            <a:r>
              <a:rPr dirty="0" baseline="6172" sz="1350" spc="-15">
                <a:latin typeface="Arial MT"/>
                <a:cs typeface="Arial MT"/>
              </a:rPr>
              <a:t>development.</a:t>
            </a:r>
            <a:r>
              <a:rPr dirty="0" baseline="6172" sz="1350">
                <a:latin typeface="Arial MT"/>
                <a:cs typeface="Arial MT"/>
              </a:rPr>
              <a:t>	</a:t>
            </a:r>
            <a:r>
              <a:rPr dirty="0" sz="900">
                <a:latin typeface="Arial MT"/>
                <a:cs typeface="Arial MT"/>
              </a:rPr>
              <a:t>for</a:t>
            </a:r>
            <a:r>
              <a:rPr dirty="0" sz="900" spc="-25">
                <a:latin typeface="Arial MT"/>
                <a:cs typeface="Arial MT"/>
              </a:rPr>
              <a:t> </a:t>
            </a:r>
            <a:r>
              <a:rPr dirty="0" sz="900">
                <a:latin typeface="Arial MT"/>
                <a:cs typeface="Arial MT"/>
              </a:rPr>
              <a:t>quick</a:t>
            </a:r>
            <a:r>
              <a:rPr dirty="0" sz="900" spc="-20">
                <a:latin typeface="Arial MT"/>
                <a:cs typeface="Arial MT"/>
              </a:rPr>
              <a:t> </a:t>
            </a:r>
            <a:r>
              <a:rPr dirty="0" sz="900">
                <a:latin typeface="Arial MT"/>
                <a:cs typeface="Arial MT"/>
              </a:rPr>
              <a:t>prototyping</a:t>
            </a:r>
            <a:r>
              <a:rPr dirty="0" sz="900" spc="-20">
                <a:latin typeface="Arial MT"/>
                <a:cs typeface="Arial MT"/>
              </a:rPr>
              <a:t> </a:t>
            </a:r>
            <a:r>
              <a:rPr dirty="0" sz="900" spc="-10">
                <a:latin typeface="Arial MT"/>
                <a:cs typeface="Arial MT"/>
              </a:rPr>
              <a:t>and</a:t>
            </a:r>
            <a:r>
              <a:rPr dirty="0" sz="900" spc="-20">
                <a:latin typeface="Arial MT"/>
                <a:cs typeface="Arial MT"/>
              </a:rPr>
              <a:t> </a:t>
            </a:r>
            <a:r>
              <a:rPr dirty="0" sz="900" spc="-10">
                <a:latin typeface="Arial MT"/>
                <a:cs typeface="Arial MT"/>
              </a:rPr>
              <a:t>collaboration.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79667" y="2492662"/>
            <a:ext cx="646430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00" spc="-10">
                <a:latin typeface="Arial MT"/>
                <a:cs typeface="Arial MT"/>
              </a:rPr>
              <a:t>*Eclipse</a:t>
            </a:r>
            <a:r>
              <a:rPr dirty="0" sz="900" spc="-30">
                <a:latin typeface="Arial MT"/>
                <a:cs typeface="Arial MT"/>
              </a:rPr>
              <a:t> </a:t>
            </a:r>
            <a:r>
              <a:rPr dirty="0" sz="900" spc="-40">
                <a:latin typeface="Arial MT"/>
                <a:cs typeface="Arial MT"/>
              </a:rPr>
              <a:t>Che</a:t>
            </a:r>
            <a:endParaRPr sz="900">
              <a:latin typeface="Arial MT"/>
              <a:cs typeface="Arial MT"/>
            </a:endParaRPr>
          </a:p>
        </p:txBody>
      </p:sp>
      <p:pic>
        <p:nvPicPr>
          <p:cNvPr id="7" name="object 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50185" y="1376097"/>
            <a:ext cx="2165461" cy="1079942"/>
          </a:xfrm>
          <a:prstGeom prst="rect">
            <a:avLst/>
          </a:prstGeom>
        </p:spPr>
      </p:pic>
      <p:sp>
        <p:nvSpPr>
          <p:cNvPr id="8" name="object 8" descr=""/>
          <p:cNvSpPr txBox="1"/>
          <p:nvPr/>
        </p:nvSpPr>
        <p:spPr>
          <a:xfrm>
            <a:off x="2337485" y="2503761"/>
            <a:ext cx="748030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00" spc="-35">
                <a:latin typeface="Arial MT"/>
                <a:cs typeface="Arial MT"/>
              </a:rPr>
              <a:t>*CodeSandbox</a:t>
            </a:r>
            <a:endParaRPr sz="900">
              <a:latin typeface="Arial MT"/>
              <a:cs typeface="Arial MT"/>
            </a:endParaRPr>
          </a:p>
        </p:txBody>
      </p:sp>
      <p:grpSp>
        <p:nvGrpSpPr>
          <p:cNvPr id="9" name="object 9" descr="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10" name="object 10" descr="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Dept</a:t>
            </a:r>
            <a:r>
              <a:rPr dirty="0" spc="30"/>
              <a:t> </a:t>
            </a:r>
            <a:r>
              <a:rPr dirty="0"/>
              <a:t>of</a:t>
            </a:r>
            <a:r>
              <a:rPr dirty="0" spc="30"/>
              <a:t> </a:t>
            </a:r>
            <a:r>
              <a:rPr dirty="0"/>
              <a:t>Comp</a:t>
            </a:r>
            <a:r>
              <a:rPr dirty="0" spc="30"/>
              <a:t> </a:t>
            </a:r>
            <a:r>
              <a:rPr dirty="0" spc="-20"/>
              <a:t>Engg</a:t>
            </a:r>
          </a:p>
        </p:txBody>
      </p:sp>
      <p:sp>
        <p:nvSpPr>
          <p:cNvPr id="14" name="object 14" descr=""/>
          <p:cNvSpPr txBox="1"/>
          <p:nvPr/>
        </p:nvSpPr>
        <p:spPr>
          <a:xfrm>
            <a:off x="2107933" y="3351784"/>
            <a:ext cx="39243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>
                <a:solidFill>
                  <a:srgbClr val="FFFFFF"/>
                </a:solidFill>
                <a:latin typeface="Arial MT"/>
                <a:cs typeface="Arial MT"/>
                <a:hlinkClick r:id="rId4" action="ppaction://hlinksldjump"/>
              </a:rPr>
              <a:t>Short</a:t>
            </a:r>
            <a:r>
              <a:rPr dirty="0" sz="600" spc="15">
                <a:solidFill>
                  <a:srgbClr val="FFFFFF"/>
                </a:solidFill>
                <a:latin typeface="Arial MT"/>
                <a:cs typeface="Arial MT"/>
                <a:hlinkClick r:id="rId4" action="ppaction://hlinksldjump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Arial MT"/>
                <a:cs typeface="Arial MT"/>
                <a:hlinkClick r:id="rId4" action="ppaction://hlinksldjump"/>
              </a:rPr>
              <a:t>Title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15" name="object 1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October</a:t>
            </a:r>
            <a:r>
              <a:rPr dirty="0" spc="20"/>
              <a:t> </a:t>
            </a:r>
            <a:r>
              <a:rPr dirty="0"/>
              <a:t>24,</a:t>
            </a:r>
            <a:r>
              <a:rPr dirty="0" spc="20"/>
              <a:t> </a:t>
            </a:r>
            <a:r>
              <a:rPr dirty="0" spc="-20"/>
              <a:t>2024</a:t>
            </a:r>
          </a:p>
        </p:txBody>
      </p:sp>
      <p:sp>
        <p:nvSpPr>
          <p:cNvPr id="16" name="object 1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dirty="0" spc="-30"/>
              <a:t>12</a:t>
            </a:fld>
            <a:r>
              <a:rPr dirty="0" spc="-55"/>
              <a:t> </a:t>
            </a:r>
            <a:r>
              <a:rPr dirty="0" spc="150"/>
              <a:t>/</a:t>
            </a:r>
            <a:r>
              <a:rPr dirty="0" spc="-55"/>
              <a:t> </a:t>
            </a:r>
            <a:r>
              <a:rPr dirty="0" spc="-35"/>
              <a:t>22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-12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126"/>
                </a:lnTo>
                <a:lnTo>
                  <a:pt x="4608004" y="350126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95300" y="59878"/>
            <a:ext cx="2106930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10">
                <a:solidFill>
                  <a:srgbClr val="FFFFFF"/>
                </a:solidFill>
                <a:latin typeface="Tahoma"/>
                <a:cs typeface="Tahoma"/>
              </a:rPr>
              <a:t>Algorithmic</a:t>
            </a:r>
            <a:r>
              <a:rPr dirty="0" sz="1400" spc="-6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400" spc="-30">
                <a:solidFill>
                  <a:srgbClr val="FFFFFF"/>
                </a:solidFill>
                <a:latin typeface="Tahoma"/>
                <a:cs typeface="Tahoma"/>
              </a:rPr>
              <a:t>Approach</a:t>
            </a:r>
            <a:r>
              <a:rPr dirty="0" sz="1400" spc="-5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Tahoma"/>
                <a:cs typeface="Tahoma"/>
              </a:rPr>
              <a:t>(1/2)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7979" y="526102"/>
            <a:ext cx="3937001" cy="2264357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1181912" y="2921195"/>
            <a:ext cx="224409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30">
                <a:solidFill>
                  <a:srgbClr val="3333B2"/>
                </a:solidFill>
                <a:latin typeface="Tahoma"/>
                <a:cs typeface="Tahoma"/>
              </a:rPr>
              <a:t>Figure:</a:t>
            </a:r>
            <a:r>
              <a:rPr dirty="0" sz="1000" spc="-25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Figure:</a:t>
            </a:r>
            <a:r>
              <a:rPr dirty="0" sz="1000" spc="7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Job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45">
                <a:latin typeface="Tahoma"/>
                <a:cs typeface="Tahoma"/>
              </a:rPr>
              <a:t>Sequencing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Algorithm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6" name="object 6" descr="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7" name="object 7" descr="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Dept</a:t>
            </a:r>
            <a:r>
              <a:rPr dirty="0" spc="30"/>
              <a:t> </a:t>
            </a:r>
            <a:r>
              <a:rPr dirty="0"/>
              <a:t>of</a:t>
            </a:r>
            <a:r>
              <a:rPr dirty="0" spc="30"/>
              <a:t> </a:t>
            </a:r>
            <a:r>
              <a:rPr dirty="0"/>
              <a:t>Comp</a:t>
            </a:r>
            <a:r>
              <a:rPr dirty="0" spc="30"/>
              <a:t> </a:t>
            </a:r>
            <a:r>
              <a:rPr dirty="0" spc="-20"/>
              <a:t>Engg</a:t>
            </a:r>
          </a:p>
        </p:txBody>
      </p:sp>
      <p:sp>
        <p:nvSpPr>
          <p:cNvPr id="11" name="object 11" descr=""/>
          <p:cNvSpPr txBox="1"/>
          <p:nvPr/>
        </p:nvSpPr>
        <p:spPr>
          <a:xfrm>
            <a:off x="2107933" y="3351784"/>
            <a:ext cx="39243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>
                <a:solidFill>
                  <a:srgbClr val="FFFFFF"/>
                </a:solidFill>
                <a:latin typeface="Arial MT"/>
                <a:cs typeface="Arial MT"/>
                <a:hlinkClick r:id="rId3" action="ppaction://hlinksldjump"/>
              </a:rPr>
              <a:t>Short</a:t>
            </a:r>
            <a:r>
              <a:rPr dirty="0" sz="600" spc="15">
                <a:solidFill>
                  <a:srgbClr val="FFFFFF"/>
                </a:solidFill>
                <a:latin typeface="Arial MT"/>
                <a:cs typeface="Arial MT"/>
                <a:hlinkClick r:id="rId3" action="ppaction://hlinksldjump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Arial MT"/>
                <a:cs typeface="Arial MT"/>
                <a:hlinkClick r:id="rId3" action="ppaction://hlinksldjump"/>
              </a:rPr>
              <a:t>Title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12" name="object 12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October</a:t>
            </a:r>
            <a:r>
              <a:rPr dirty="0" spc="20"/>
              <a:t> </a:t>
            </a:r>
            <a:r>
              <a:rPr dirty="0"/>
              <a:t>24,</a:t>
            </a:r>
            <a:r>
              <a:rPr dirty="0" spc="20"/>
              <a:t> </a:t>
            </a:r>
            <a:r>
              <a:rPr dirty="0" spc="-20"/>
              <a:t>2024</a:t>
            </a:r>
          </a:p>
        </p:txBody>
      </p:sp>
      <p:sp>
        <p:nvSpPr>
          <p:cNvPr id="13" name="object 1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dirty="0" spc="-30"/>
              <a:t>12</a:t>
            </a:fld>
            <a:r>
              <a:rPr dirty="0" spc="-55"/>
              <a:t> </a:t>
            </a:r>
            <a:r>
              <a:rPr dirty="0" spc="150"/>
              <a:t>/</a:t>
            </a:r>
            <a:r>
              <a:rPr dirty="0" spc="-55"/>
              <a:t> </a:t>
            </a:r>
            <a:r>
              <a:rPr dirty="0" spc="-35"/>
              <a:t>22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-12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126"/>
                </a:lnTo>
                <a:lnTo>
                  <a:pt x="4608004" y="350126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10"/>
              <a:t>Algorithmic</a:t>
            </a:r>
            <a:r>
              <a:rPr dirty="0" spc="-20"/>
              <a:t> </a:t>
            </a:r>
            <a:r>
              <a:rPr dirty="0" spc="-30"/>
              <a:t>Approach</a:t>
            </a:r>
            <a:r>
              <a:rPr dirty="0" spc="-20"/>
              <a:t> </a:t>
            </a:r>
            <a:r>
              <a:rPr dirty="0"/>
              <a:t>(1/2)</a:t>
            </a:r>
            <a:r>
              <a:rPr dirty="0" spc="-15"/>
              <a:t> </a:t>
            </a:r>
            <a:r>
              <a:rPr dirty="0" spc="-30"/>
              <a:t>(explanation)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125844" y="464182"/>
            <a:ext cx="4340225" cy="2644775"/>
          </a:xfrm>
          <a:prstGeom prst="rect">
            <a:avLst/>
          </a:prstGeom>
        </p:spPr>
        <p:txBody>
          <a:bodyPr wrap="square" lIns="0" tIns="863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dirty="0" sz="1100" spc="-25" b="1">
                <a:latin typeface="Arial"/>
                <a:cs typeface="Arial"/>
              </a:rPr>
              <a:t>Objective:</a:t>
            </a:r>
            <a:r>
              <a:rPr dirty="0" sz="1100" spc="70" b="1">
                <a:latin typeface="Arial"/>
                <a:cs typeface="Arial"/>
              </a:rPr>
              <a:t> </a:t>
            </a:r>
            <a:r>
              <a:rPr dirty="0" sz="1100">
                <a:latin typeface="Tahoma"/>
                <a:cs typeface="Tahoma"/>
              </a:rPr>
              <a:t>Minimize</a:t>
            </a:r>
            <a:r>
              <a:rPr dirty="0" sz="1100" spc="-50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cloud</a:t>
            </a:r>
            <a:r>
              <a:rPr dirty="0" sz="1100" spc="-5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costs</a:t>
            </a:r>
            <a:r>
              <a:rPr dirty="0" sz="1100" spc="-55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while</a:t>
            </a:r>
            <a:r>
              <a:rPr dirty="0" sz="1100" spc="-5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meeting</a:t>
            </a:r>
            <a:r>
              <a:rPr dirty="0" sz="1100" spc="-45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job</a:t>
            </a:r>
            <a:r>
              <a:rPr dirty="0" sz="1100" spc="-50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deadlines.</a:t>
            </a:r>
            <a:endParaRPr sz="1100">
              <a:latin typeface="Tahoma"/>
              <a:cs typeface="Tahoma"/>
            </a:endParaRPr>
          </a:p>
          <a:p>
            <a:pPr marL="12700" marR="394970">
              <a:lnSpc>
                <a:spcPct val="102600"/>
              </a:lnSpc>
              <a:spcBef>
                <a:spcPts val="545"/>
              </a:spcBef>
            </a:pPr>
            <a:r>
              <a:rPr dirty="0" sz="1100" b="1">
                <a:latin typeface="Arial"/>
                <a:cs typeface="Arial"/>
              </a:rPr>
              <a:t>Deep</a:t>
            </a:r>
            <a:r>
              <a:rPr dirty="0" sz="1100" spc="50" b="1">
                <a:latin typeface="Arial"/>
                <a:cs typeface="Arial"/>
              </a:rPr>
              <a:t> </a:t>
            </a:r>
            <a:r>
              <a:rPr dirty="0" sz="1100" spc="-40" b="1">
                <a:latin typeface="Arial"/>
                <a:cs typeface="Arial"/>
              </a:rPr>
              <a:t>Reinforcement</a:t>
            </a:r>
            <a:r>
              <a:rPr dirty="0" sz="1100" spc="55" b="1">
                <a:latin typeface="Arial"/>
                <a:cs typeface="Arial"/>
              </a:rPr>
              <a:t> </a:t>
            </a:r>
            <a:r>
              <a:rPr dirty="0" sz="1100" spc="-45" b="1">
                <a:latin typeface="Arial"/>
                <a:cs typeface="Arial"/>
              </a:rPr>
              <a:t>Learning</a:t>
            </a:r>
            <a:r>
              <a:rPr dirty="0" sz="1100" spc="55" b="1">
                <a:latin typeface="Arial"/>
                <a:cs typeface="Arial"/>
              </a:rPr>
              <a:t> </a:t>
            </a:r>
            <a:r>
              <a:rPr dirty="0" sz="1100" b="1">
                <a:latin typeface="Arial"/>
                <a:cs typeface="Arial"/>
              </a:rPr>
              <a:t>(DRL):</a:t>
            </a:r>
            <a:r>
              <a:rPr dirty="0" sz="1100" spc="25" b="1">
                <a:latin typeface="Arial"/>
                <a:cs typeface="Arial"/>
              </a:rPr>
              <a:t> </a:t>
            </a:r>
            <a:r>
              <a:rPr dirty="0" sz="1100" spc="-35">
                <a:latin typeface="Tahoma"/>
                <a:cs typeface="Tahoma"/>
              </a:rPr>
              <a:t>Learns</a:t>
            </a:r>
            <a:r>
              <a:rPr dirty="0" sz="1100" spc="-15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optimal</a:t>
            </a:r>
            <a:r>
              <a:rPr dirty="0" sz="1100" spc="-1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scheduling </a:t>
            </a:r>
            <a:r>
              <a:rPr dirty="0" sz="1100" spc="-25">
                <a:latin typeface="Tahoma"/>
                <a:cs typeface="Tahoma"/>
              </a:rPr>
              <a:t>policies</a:t>
            </a:r>
            <a:r>
              <a:rPr dirty="0" sz="1100" spc="-50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by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balancing</a:t>
            </a:r>
            <a:r>
              <a:rPr dirty="0" sz="1100" spc="-45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cost</a:t>
            </a:r>
            <a:r>
              <a:rPr dirty="0" sz="1100" spc="-4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and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performance.</a:t>
            </a:r>
            <a:endParaRPr sz="1100">
              <a:latin typeface="Tahoma"/>
              <a:cs typeface="Tahoma"/>
            </a:endParaRPr>
          </a:p>
          <a:p>
            <a:pPr marL="12700" marR="88900">
              <a:lnSpc>
                <a:spcPct val="102600"/>
              </a:lnSpc>
              <a:spcBef>
                <a:spcPts val="550"/>
              </a:spcBef>
            </a:pPr>
            <a:r>
              <a:rPr dirty="0" sz="1100" spc="-10" b="1">
                <a:latin typeface="Arial"/>
                <a:cs typeface="Arial"/>
              </a:rPr>
              <a:t>Action:</a:t>
            </a:r>
            <a:r>
              <a:rPr dirty="0" sz="1100" spc="85" b="1">
                <a:latin typeface="Arial"/>
                <a:cs typeface="Arial"/>
              </a:rPr>
              <a:t> </a:t>
            </a:r>
            <a:r>
              <a:rPr dirty="0" sz="1100">
                <a:latin typeface="Tahoma"/>
                <a:cs typeface="Tahoma"/>
              </a:rPr>
              <a:t>Allocate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cloud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resources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(VMs/containers)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based</a:t>
            </a:r>
            <a:r>
              <a:rPr dirty="0" sz="1100" spc="-25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on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current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job and </a:t>
            </a:r>
            <a:r>
              <a:rPr dirty="0" sz="1100" spc="-45">
                <a:latin typeface="Tahoma"/>
                <a:cs typeface="Tahoma"/>
              </a:rPr>
              <a:t>workload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demand.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dirty="0" sz="1100" b="1">
                <a:latin typeface="Arial"/>
                <a:cs typeface="Arial"/>
              </a:rPr>
              <a:t>State:</a:t>
            </a:r>
            <a:r>
              <a:rPr dirty="0" sz="1100" spc="120" b="1">
                <a:latin typeface="Arial"/>
                <a:cs typeface="Arial"/>
              </a:rPr>
              <a:t> </a:t>
            </a:r>
            <a:r>
              <a:rPr dirty="0" sz="1100" spc="-50">
                <a:latin typeface="Tahoma"/>
                <a:cs typeface="Tahoma"/>
              </a:rPr>
              <a:t>Includes</a:t>
            </a:r>
            <a:r>
              <a:rPr dirty="0" sz="1100" spc="-25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job</a:t>
            </a:r>
            <a:r>
              <a:rPr dirty="0" sz="1100" spc="-15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queue,</a:t>
            </a:r>
            <a:r>
              <a:rPr dirty="0" sz="1100" spc="-20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resource</a:t>
            </a:r>
            <a:r>
              <a:rPr dirty="0" sz="1100" spc="-20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availability,</a:t>
            </a:r>
            <a:r>
              <a:rPr dirty="0" sz="1100" spc="-1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and</a:t>
            </a:r>
            <a:r>
              <a:rPr dirty="0" sz="1100" spc="-20">
                <a:latin typeface="Tahoma"/>
                <a:cs typeface="Tahoma"/>
              </a:rPr>
              <a:t> cloud</a:t>
            </a:r>
            <a:r>
              <a:rPr dirty="0" sz="1100" spc="-15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pricing.</a:t>
            </a:r>
            <a:endParaRPr sz="1100">
              <a:latin typeface="Tahoma"/>
              <a:cs typeface="Tahoma"/>
            </a:endParaRPr>
          </a:p>
          <a:p>
            <a:pPr marL="12700" marR="226695">
              <a:lnSpc>
                <a:spcPct val="102699"/>
              </a:lnSpc>
              <a:spcBef>
                <a:spcPts val="545"/>
              </a:spcBef>
            </a:pPr>
            <a:r>
              <a:rPr dirty="0" sz="1100" spc="-40" b="1">
                <a:latin typeface="Arial"/>
                <a:cs typeface="Arial"/>
              </a:rPr>
              <a:t>Reward</a:t>
            </a:r>
            <a:r>
              <a:rPr dirty="0" sz="1100" spc="5" b="1">
                <a:latin typeface="Arial"/>
                <a:cs typeface="Arial"/>
              </a:rPr>
              <a:t> </a:t>
            </a:r>
            <a:r>
              <a:rPr dirty="0" sz="1100" spc="-35" b="1">
                <a:latin typeface="Arial"/>
                <a:cs typeface="Arial"/>
              </a:rPr>
              <a:t>Function:</a:t>
            </a:r>
            <a:r>
              <a:rPr dirty="0" sz="1100" spc="90" b="1">
                <a:latin typeface="Arial"/>
                <a:cs typeface="Arial"/>
              </a:rPr>
              <a:t> </a:t>
            </a:r>
            <a:r>
              <a:rPr dirty="0" sz="1100" spc="-30">
                <a:latin typeface="Tahoma"/>
                <a:cs typeface="Tahoma"/>
              </a:rPr>
              <a:t>Penalizes</a:t>
            </a:r>
            <a:r>
              <a:rPr dirty="0" sz="1100" spc="-50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high</a:t>
            </a:r>
            <a:r>
              <a:rPr dirty="0" sz="1100" spc="-45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costs</a:t>
            </a:r>
            <a:r>
              <a:rPr dirty="0" sz="1100" spc="-5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and</a:t>
            </a:r>
            <a:r>
              <a:rPr dirty="0" sz="1100" spc="-4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missed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deadlines, </a:t>
            </a:r>
            <a:r>
              <a:rPr dirty="0" sz="1100" spc="-50">
                <a:latin typeface="Tahoma"/>
                <a:cs typeface="Tahoma"/>
              </a:rPr>
              <a:t>rewards </a:t>
            </a:r>
            <a:r>
              <a:rPr dirty="0" sz="1100" spc="-30">
                <a:latin typeface="Tahoma"/>
                <a:cs typeface="Tahoma"/>
              </a:rPr>
              <a:t>efficient</a:t>
            </a:r>
            <a:r>
              <a:rPr dirty="0" sz="1100" spc="5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resource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use.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dirty="0" sz="1100" spc="-20" b="1">
                <a:latin typeface="Arial"/>
                <a:cs typeface="Arial"/>
              </a:rPr>
              <a:t>Cost</a:t>
            </a:r>
            <a:r>
              <a:rPr dirty="0" sz="1100" spc="35" b="1">
                <a:latin typeface="Arial"/>
                <a:cs typeface="Arial"/>
              </a:rPr>
              <a:t> </a:t>
            </a:r>
            <a:r>
              <a:rPr dirty="0" sz="1100" spc="-20" b="1">
                <a:latin typeface="Arial"/>
                <a:cs typeface="Arial"/>
              </a:rPr>
              <a:t>Models:</a:t>
            </a:r>
            <a:r>
              <a:rPr dirty="0" sz="1100" spc="105" b="1">
                <a:latin typeface="Arial"/>
                <a:cs typeface="Arial"/>
              </a:rPr>
              <a:t> </a:t>
            </a:r>
            <a:r>
              <a:rPr dirty="0" sz="1100" spc="-40">
                <a:latin typeface="Tahoma"/>
                <a:cs typeface="Tahoma"/>
              </a:rPr>
              <a:t>Considers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on-demand,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reserved,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and </a:t>
            </a:r>
            <a:r>
              <a:rPr dirty="0" sz="1100" spc="-10">
                <a:latin typeface="Tahoma"/>
                <a:cs typeface="Tahoma"/>
              </a:rPr>
              <a:t>spot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instances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pricing.</a:t>
            </a:r>
            <a:endParaRPr sz="1100">
              <a:latin typeface="Tahoma"/>
              <a:cs typeface="Tahoma"/>
            </a:endParaRPr>
          </a:p>
          <a:p>
            <a:pPr marL="12700" marR="537210">
              <a:lnSpc>
                <a:spcPct val="102600"/>
              </a:lnSpc>
              <a:spcBef>
                <a:spcPts val="545"/>
              </a:spcBef>
            </a:pPr>
            <a:r>
              <a:rPr dirty="0" sz="1100" spc="-25" b="1">
                <a:latin typeface="Arial"/>
                <a:cs typeface="Arial"/>
              </a:rPr>
              <a:t>Dynamic</a:t>
            </a:r>
            <a:r>
              <a:rPr dirty="0" sz="1100" spc="35" b="1">
                <a:latin typeface="Arial"/>
                <a:cs typeface="Arial"/>
              </a:rPr>
              <a:t> </a:t>
            </a:r>
            <a:r>
              <a:rPr dirty="0" sz="1100" spc="-40" b="1">
                <a:latin typeface="Arial"/>
                <a:cs typeface="Arial"/>
              </a:rPr>
              <a:t>Scaling:</a:t>
            </a:r>
            <a:r>
              <a:rPr dirty="0" sz="1100" spc="100" b="1">
                <a:latin typeface="Arial"/>
                <a:cs typeface="Arial"/>
              </a:rPr>
              <a:t> </a:t>
            </a:r>
            <a:r>
              <a:rPr dirty="0" sz="1100" spc="-10">
                <a:latin typeface="Tahoma"/>
                <a:cs typeface="Tahoma"/>
              </a:rPr>
              <a:t>Adapts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resource</a:t>
            </a:r>
            <a:r>
              <a:rPr dirty="0" sz="1100" spc="-25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allocation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in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real-</a:t>
            </a:r>
            <a:r>
              <a:rPr dirty="0" sz="1100" spc="-25">
                <a:latin typeface="Tahoma"/>
                <a:cs typeface="Tahoma"/>
              </a:rPr>
              <a:t>time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as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job </a:t>
            </a:r>
            <a:r>
              <a:rPr dirty="0" sz="1100" spc="-50">
                <a:latin typeface="Tahoma"/>
                <a:cs typeface="Tahoma"/>
              </a:rPr>
              <a:t>workloads</a:t>
            </a:r>
            <a:r>
              <a:rPr dirty="0" sz="1100" spc="-15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change.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dirty="0" sz="1100" b="1">
                <a:latin typeface="Arial"/>
                <a:cs typeface="Arial"/>
              </a:rPr>
              <a:t>Key</a:t>
            </a:r>
            <a:r>
              <a:rPr dirty="0" sz="1100" spc="-30" b="1">
                <a:latin typeface="Arial"/>
                <a:cs typeface="Arial"/>
              </a:rPr>
              <a:t> </a:t>
            </a:r>
            <a:r>
              <a:rPr dirty="0" sz="1100" b="1">
                <a:latin typeface="Arial"/>
                <a:cs typeface="Arial"/>
              </a:rPr>
              <a:t>Benefit:</a:t>
            </a:r>
            <a:r>
              <a:rPr dirty="0" sz="1100" spc="80" b="1">
                <a:latin typeface="Arial"/>
                <a:cs typeface="Arial"/>
              </a:rPr>
              <a:t> </a:t>
            </a:r>
            <a:r>
              <a:rPr dirty="0" sz="1100" spc="-45">
                <a:latin typeface="Tahoma"/>
                <a:cs typeface="Tahoma"/>
              </a:rPr>
              <a:t>Reduces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cloud</a:t>
            </a:r>
            <a:r>
              <a:rPr dirty="0" sz="1100" spc="-50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expenses</a:t>
            </a:r>
            <a:r>
              <a:rPr dirty="0" sz="1100" spc="-25">
                <a:latin typeface="Tahoma"/>
                <a:cs typeface="Tahoma"/>
              </a:rPr>
              <a:t> while</a:t>
            </a:r>
            <a:r>
              <a:rPr dirty="0" sz="1100" spc="-50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maintaining</a:t>
            </a:r>
            <a:r>
              <a:rPr dirty="0" sz="1100" spc="-50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job</a:t>
            </a:r>
            <a:r>
              <a:rPr dirty="0" sz="1100" spc="-5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performance.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5" name="object 5" descr="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6" name="object 6" descr="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Dept</a:t>
            </a:r>
            <a:r>
              <a:rPr dirty="0" spc="30"/>
              <a:t> </a:t>
            </a:r>
            <a:r>
              <a:rPr dirty="0"/>
              <a:t>of</a:t>
            </a:r>
            <a:r>
              <a:rPr dirty="0" spc="30"/>
              <a:t> </a:t>
            </a:r>
            <a:r>
              <a:rPr dirty="0"/>
              <a:t>Comp</a:t>
            </a:r>
            <a:r>
              <a:rPr dirty="0" spc="30"/>
              <a:t> </a:t>
            </a:r>
            <a:r>
              <a:rPr dirty="0" spc="-20"/>
              <a:t>Engg</a:t>
            </a:r>
          </a:p>
        </p:txBody>
      </p:sp>
      <p:sp>
        <p:nvSpPr>
          <p:cNvPr id="10" name="object 10" descr=""/>
          <p:cNvSpPr txBox="1"/>
          <p:nvPr/>
        </p:nvSpPr>
        <p:spPr>
          <a:xfrm>
            <a:off x="2107933" y="3351784"/>
            <a:ext cx="39243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>
                <a:solidFill>
                  <a:srgbClr val="FFFFFF"/>
                </a:solidFill>
                <a:latin typeface="Arial MT"/>
                <a:cs typeface="Arial MT"/>
                <a:hlinkClick r:id="rId2" action="ppaction://hlinksldjump"/>
              </a:rPr>
              <a:t>Short</a:t>
            </a:r>
            <a:r>
              <a:rPr dirty="0" sz="600" spc="15">
                <a:solidFill>
                  <a:srgbClr val="FFFFFF"/>
                </a:solidFill>
                <a:latin typeface="Arial MT"/>
                <a:cs typeface="Arial MT"/>
                <a:hlinkClick r:id="rId2" action="ppaction://hlinksldjump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Arial MT"/>
                <a:cs typeface="Arial MT"/>
                <a:hlinkClick r:id="rId2" action="ppaction://hlinksldjump"/>
              </a:rPr>
              <a:t>Title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11" name="object 11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October</a:t>
            </a:r>
            <a:r>
              <a:rPr dirty="0" spc="20"/>
              <a:t> </a:t>
            </a:r>
            <a:r>
              <a:rPr dirty="0"/>
              <a:t>24,</a:t>
            </a:r>
            <a:r>
              <a:rPr dirty="0" spc="20"/>
              <a:t> </a:t>
            </a:r>
            <a:r>
              <a:rPr dirty="0" spc="-20"/>
              <a:t>2024</a:t>
            </a:r>
          </a:p>
        </p:txBody>
      </p:sp>
      <p:sp>
        <p:nvSpPr>
          <p:cNvPr id="12" name="object 12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dirty="0" spc="-30"/>
              <a:t>12</a:t>
            </a:fld>
            <a:r>
              <a:rPr dirty="0" spc="-55"/>
              <a:t> </a:t>
            </a:r>
            <a:r>
              <a:rPr dirty="0" spc="150"/>
              <a:t>/</a:t>
            </a:r>
            <a:r>
              <a:rPr dirty="0" spc="-55"/>
              <a:t> </a:t>
            </a:r>
            <a:r>
              <a:rPr dirty="0" spc="-35"/>
              <a:t>22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-12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126"/>
                </a:lnTo>
                <a:lnTo>
                  <a:pt x="4608004" y="350126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95300" y="59878"/>
            <a:ext cx="2106930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10">
                <a:solidFill>
                  <a:srgbClr val="FFFFFF"/>
                </a:solidFill>
                <a:latin typeface="Tahoma"/>
                <a:cs typeface="Tahoma"/>
              </a:rPr>
              <a:t>Algorithmic</a:t>
            </a:r>
            <a:r>
              <a:rPr dirty="0" sz="1400" spc="-6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400" spc="-30">
                <a:solidFill>
                  <a:srgbClr val="FFFFFF"/>
                </a:solidFill>
                <a:latin typeface="Tahoma"/>
                <a:cs typeface="Tahoma"/>
              </a:rPr>
              <a:t>Approach</a:t>
            </a:r>
            <a:r>
              <a:rPr dirty="0" sz="1400" spc="-5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Tahoma"/>
                <a:cs typeface="Tahoma"/>
              </a:rPr>
              <a:t>(2/2)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4002" y="538988"/>
            <a:ext cx="3959961" cy="2227478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1181912" y="2887883"/>
            <a:ext cx="224409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30">
                <a:solidFill>
                  <a:srgbClr val="3333B2"/>
                </a:solidFill>
                <a:latin typeface="Tahoma"/>
                <a:cs typeface="Tahoma"/>
              </a:rPr>
              <a:t>Figure:</a:t>
            </a:r>
            <a:r>
              <a:rPr dirty="0" sz="1000" spc="-25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Figure:</a:t>
            </a:r>
            <a:r>
              <a:rPr dirty="0" sz="1000" spc="7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Job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45">
                <a:latin typeface="Tahoma"/>
                <a:cs typeface="Tahoma"/>
              </a:rPr>
              <a:t>Sequencing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Algorithm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6" name="object 6" descr="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7" name="object 7" descr="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Dept</a:t>
            </a:r>
            <a:r>
              <a:rPr dirty="0" spc="30"/>
              <a:t> </a:t>
            </a:r>
            <a:r>
              <a:rPr dirty="0"/>
              <a:t>of</a:t>
            </a:r>
            <a:r>
              <a:rPr dirty="0" spc="30"/>
              <a:t> </a:t>
            </a:r>
            <a:r>
              <a:rPr dirty="0"/>
              <a:t>Comp</a:t>
            </a:r>
            <a:r>
              <a:rPr dirty="0" spc="30"/>
              <a:t> </a:t>
            </a:r>
            <a:r>
              <a:rPr dirty="0" spc="-20"/>
              <a:t>Engg</a:t>
            </a:r>
          </a:p>
        </p:txBody>
      </p:sp>
      <p:sp>
        <p:nvSpPr>
          <p:cNvPr id="11" name="object 11" descr=""/>
          <p:cNvSpPr txBox="1"/>
          <p:nvPr/>
        </p:nvSpPr>
        <p:spPr>
          <a:xfrm>
            <a:off x="2107933" y="3351784"/>
            <a:ext cx="39243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>
                <a:solidFill>
                  <a:srgbClr val="FFFFFF"/>
                </a:solidFill>
                <a:latin typeface="Arial MT"/>
                <a:cs typeface="Arial MT"/>
                <a:hlinkClick r:id="rId3" action="ppaction://hlinksldjump"/>
              </a:rPr>
              <a:t>Short</a:t>
            </a:r>
            <a:r>
              <a:rPr dirty="0" sz="600" spc="15">
                <a:solidFill>
                  <a:srgbClr val="FFFFFF"/>
                </a:solidFill>
                <a:latin typeface="Arial MT"/>
                <a:cs typeface="Arial MT"/>
                <a:hlinkClick r:id="rId3" action="ppaction://hlinksldjump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Arial MT"/>
                <a:cs typeface="Arial MT"/>
                <a:hlinkClick r:id="rId3" action="ppaction://hlinksldjump"/>
              </a:rPr>
              <a:t>Title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12" name="object 12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October</a:t>
            </a:r>
            <a:r>
              <a:rPr dirty="0" spc="20"/>
              <a:t> </a:t>
            </a:r>
            <a:r>
              <a:rPr dirty="0"/>
              <a:t>24,</a:t>
            </a:r>
            <a:r>
              <a:rPr dirty="0" spc="20"/>
              <a:t> </a:t>
            </a:r>
            <a:r>
              <a:rPr dirty="0" spc="-20"/>
              <a:t>2024</a:t>
            </a:r>
          </a:p>
        </p:txBody>
      </p:sp>
      <p:sp>
        <p:nvSpPr>
          <p:cNvPr id="13" name="object 1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dirty="0" spc="-30"/>
              <a:t>12</a:t>
            </a:fld>
            <a:r>
              <a:rPr dirty="0" spc="-55"/>
              <a:t> </a:t>
            </a:r>
            <a:r>
              <a:rPr dirty="0" spc="150"/>
              <a:t>/</a:t>
            </a:r>
            <a:r>
              <a:rPr dirty="0" spc="-55"/>
              <a:t> </a:t>
            </a:r>
            <a:r>
              <a:rPr dirty="0" spc="-35"/>
              <a:t>22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-12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126"/>
                </a:lnTo>
                <a:lnTo>
                  <a:pt x="4608004" y="350126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10"/>
              <a:t>Algorithmic</a:t>
            </a:r>
            <a:r>
              <a:rPr dirty="0" spc="-20"/>
              <a:t> </a:t>
            </a:r>
            <a:r>
              <a:rPr dirty="0" spc="-30"/>
              <a:t>Approach</a:t>
            </a:r>
            <a:r>
              <a:rPr dirty="0" spc="-20"/>
              <a:t> </a:t>
            </a:r>
            <a:r>
              <a:rPr dirty="0"/>
              <a:t>(2/2)</a:t>
            </a:r>
            <a:r>
              <a:rPr dirty="0" spc="-15"/>
              <a:t> </a:t>
            </a:r>
            <a:r>
              <a:rPr dirty="0" spc="-30"/>
              <a:t>(explanation)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125844" y="464182"/>
            <a:ext cx="4340225" cy="2644775"/>
          </a:xfrm>
          <a:prstGeom prst="rect">
            <a:avLst/>
          </a:prstGeom>
        </p:spPr>
        <p:txBody>
          <a:bodyPr wrap="square" lIns="0" tIns="863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dirty="0" sz="1100" spc="-25" b="1">
                <a:latin typeface="Arial"/>
                <a:cs typeface="Arial"/>
              </a:rPr>
              <a:t>Objective:</a:t>
            </a:r>
            <a:r>
              <a:rPr dirty="0" sz="1100" spc="70" b="1">
                <a:latin typeface="Arial"/>
                <a:cs typeface="Arial"/>
              </a:rPr>
              <a:t> </a:t>
            </a:r>
            <a:r>
              <a:rPr dirty="0" sz="1100">
                <a:latin typeface="Tahoma"/>
                <a:cs typeface="Tahoma"/>
              </a:rPr>
              <a:t>Minimize</a:t>
            </a:r>
            <a:r>
              <a:rPr dirty="0" sz="1100" spc="-50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cloud</a:t>
            </a:r>
            <a:r>
              <a:rPr dirty="0" sz="1100" spc="-5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costs</a:t>
            </a:r>
            <a:r>
              <a:rPr dirty="0" sz="1100" spc="-55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while</a:t>
            </a:r>
            <a:r>
              <a:rPr dirty="0" sz="1100" spc="-5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meeting</a:t>
            </a:r>
            <a:r>
              <a:rPr dirty="0" sz="1100" spc="-45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job</a:t>
            </a:r>
            <a:r>
              <a:rPr dirty="0" sz="1100" spc="-50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deadlines.</a:t>
            </a:r>
            <a:endParaRPr sz="1100">
              <a:latin typeface="Tahoma"/>
              <a:cs typeface="Tahoma"/>
            </a:endParaRPr>
          </a:p>
          <a:p>
            <a:pPr marL="12700" marR="394970">
              <a:lnSpc>
                <a:spcPct val="102600"/>
              </a:lnSpc>
              <a:spcBef>
                <a:spcPts val="545"/>
              </a:spcBef>
            </a:pPr>
            <a:r>
              <a:rPr dirty="0" sz="1100" b="1">
                <a:latin typeface="Arial"/>
                <a:cs typeface="Arial"/>
              </a:rPr>
              <a:t>Deep</a:t>
            </a:r>
            <a:r>
              <a:rPr dirty="0" sz="1100" spc="50" b="1">
                <a:latin typeface="Arial"/>
                <a:cs typeface="Arial"/>
              </a:rPr>
              <a:t> </a:t>
            </a:r>
            <a:r>
              <a:rPr dirty="0" sz="1100" spc="-40" b="1">
                <a:latin typeface="Arial"/>
                <a:cs typeface="Arial"/>
              </a:rPr>
              <a:t>Reinforcement</a:t>
            </a:r>
            <a:r>
              <a:rPr dirty="0" sz="1100" spc="55" b="1">
                <a:latin typeface="Arial"/>
                <a:cs typeface="Arial"/>
              </a:rPr>
              <a:t> </a:t>
            </a:r>
            <a:r>
              <a:rPr dirty="0" sz="1100" spc="-45" b="1">
                <a:latin typeface="Arial"/>
                <a:cs typeface="Arial"/>
              </a:rPr>
              <a:t>Learning</a:t>
            </a:r>
            <a:r>
              <a:rPr dirty="0" sz="1100" spc="55" b="1">
                <a:latin typeface="Arial"/>
                <a:cs typeface="Arial"/>
              </a:rPr>
              <a:t> </a:t>
            </a:r>
            <a:r>
              <a:rPr dirty="0" sz="1100" b="1">
                <a:latin typeface="Arial"/>
                <a:cs typeface="Arial"/>
              </a:rPr>
              <a:t>(DRL):</a:t>
            </a:r>
            <a:r>
              <a:rPr dirty="0" sz="1100" spc="25" b="1">
                <a:latin typeface="Arial"/>
                <a:cs typeface="Arial"/>
              </a:rPr>
              <a:t> </a:t>
            </a:r>
            <a:r>
              <a:rPr dirty="0" sz="1100" spc="-35">
                <a:latin typeface="Tahoma"/>
                <a:cs typeface="Tahoma"/>
              </a:rPr>
              <a:t>Learns</a:t>
            </a:r>
            <a:r>
              <a:rPr dirty="0" sz="1100" spc="-15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optimal</a:t>
            </a:r>
            <a:r>
              <a:rPr dirty="0" sz="1100" spc="-1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scheduling </a:t>
            </a:r>
            <a:r>
              <a:rPr dirty="0" sz="1100" spc="-25">
                <a:latin typeface="Tahoma"/>
                <a:cs typeface="Tahoma"/>
              </a:rPr>
              <a:t>policies</a:t>
            </a:r>
            <a:r>
              <a:rPr dirty="0" sz="1100" spc="-50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by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balancing</a:t>
            </a:r>
            <a:r>
              <a:rPr dirty="0" sz="1100" spc="-45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cost</a:t>
            </a:r>
            <a:r>
              <a:rPr dirty="0" sz="1100" spc="-4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and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performance.</a:t>
            </a:r>
            <a:endParaRPr sz="1100">
              <a:latin typeface="Tahoma"/>
              <a:cs typeface="Tahoma"/>
            </a:endParaRPr>
          </a:p>
          <a:p>
            <a:pPr marL="12700" marR="88900">
              <a:lnSpc>
                <a:spcPct val="102600"/>
              </a:lnSpc>
              <a:spcBef>
                <a:spcPts val="550"/>
              </a:spcBef>
            </a:pPr>
            <a:r>
              <a:rPr dirty="0" sz="1100" spc="-10" b="1">
                <a:latin typeface="Arial"/>
                <a:cs typeface="Arial"/>
              </a:rPr>
              <a:t>Action:</a:t>
            </a:r>
            <a:r>
              <a:rPr dirty="0" sz="1100" spc="85" b="1">
                <a:latin typeface="Arial"/>
                <a:cs typeface="Arial"/>
              </a:rPr>
              <a:t> </a:t>
            </a:r>
            <a:r>
              <a:rPr dirty="0" sz="1100">
                <a:latin typeface="Tahoma"/>
                <a:cs typeface="Tahoma"/>
              </a:rPr>
              <a:t>Allocate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cloud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resources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(VMs/containers)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based</a:t>
            </a:r>
            <a:r>
              <a:rPr dirty="0" sz="1100" spc="-25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on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current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job and </a:t>
            </a:r>
            <a:r>
              <a:rPr dirty="0" sz="1100" spc="-45">
                <a:latin typeface="Tahoma"/>
                <a:cs typeface="Tahoma"/>
              </a:rPr>
              <a:t>workload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demand.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dirty="0" sz="1100" b="1">
                <a:latin typeface="Arial"/>
                <a:cs typeface="Arial"/>
              </a:rPr>
              <a:t>State:</a:t>
            </a:r>
            <a:r>
              <a:rPr dirty="0" sz="1100" spc="120" b="1">
                <a:latin typeface="Arial"/>
                <a:cs typeface="Arial"/>
              </a:rPr>
              <a:t> </a:t>
            </a:r>
            <a:r>
              <a:rPr dirty="0" sz="1100" spc="-50">
                <a:latin typeface="Tahoma"/>
                <a:cs typeface="Tahoma"/>
              </a:rPr>
              <a:t>Includes</a:t>
            </a:r>
            <a:r>
              <a:rPr dirty="0" sz="1100" spc="-25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job</a:t>
            </a:r>
            <a:r>
              <a:rPr dirty="0" sz="1100" spc="-15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queue,</a:t>
            </a:r>
            <a:r>
              <a:rPr dirty="0" sz="1100" spc="-20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resource</a:t>
            </a:r>
            <a:r>
              <a:rPr dirty="0" sz="1100" spc="-20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availability,</a:t>
            </a:r>
            <a:r>
              <a:rPr dirty="0" sz="1100" spc="-1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and</a:t>
            </a:r>
            <a:r>
              <a:rPr dirty="0" sz="1100" spc="-20">
                <a:latin typeface="Tahoma"/>
                <a:cs typeface="Tahoma"/>
              </a:rPr>
              <a:t> cloud</a:t>
            </a:r>
            <a:r>
              <a:rPr dirty="0" sz="1100" spc="-15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pricing.</a:t>
            </a:r>
            <a:endParaRPr sz="1100">
              <a:latin typeface="Tahoma"/>
              <a:cs typeface="Tahoma"/>
            </a:endParaRPr>
          </a:p>
          <a:p>
            <a:pPr marL="12700" marR="226695">
              <a:lnSpc>
                <a:spcPct val="102699"/>
              </a:lnSpc>
              <a:spcBef>
                <a:spcPts val="545"/>
              </a:spcBef>
            </a:pPr>
            <a:r>
              <a:rPr dirty="0" sz="1100" spc="-40" b="1">
                <a:latin typeface="Arial"/>
                <a:cs typeface="Arial"/>
              </a:rPr>
              <a:t>Reward</a:t>
            </a:r>
            <a:r>
              <a:rPr dirty="0" sz="1100" spc="5" b="1">
                <a:latin typeface="Arial"/>
                <a:cs typeface="Arial"/>
              </a:rPr>
              <a:t> </a:t>
            </a:r>
            <a:r>
              <a:rPr dirty="0" sz="1100" spc="-35" b="1">
                <a:latin typeface="Arial"/>
                <a:cs typeface="Arial"/>
              </a:rPr>
              <a:t>Function:</a:t>
            </a:r>
            <a:r>
              <a:rPr dirty="0" sz="1100" spc="90" b="1">
                <a:latin typeface="Arial"/>
                <a:cs typeface="Arial"/>
              </a:rPr>
              <a:t> </a:t>
            </a:r>
            <a:r>
              <a:rPr dirty="0" sz="1100" spc="-30">
                <a:latin typeface="Tahoma"/>
                <a:cs typeface="Tahoma"/>
              </a:rPr>
              <a:t>Penalizes</a:t>
            </a:r>
            <a:r>
              <a:rPr dirty="0" sz="1100" spc="-50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high</a:t>
            </a:r>
            <a:r>
              <a:rPr dirty="0" sz="1100" spc="-45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costs</a:t>
            </a:r>
            <a:r>
              <a:rPr dirty="0" sz="1100" spc="-5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and</a:t>
            </a:r>
            <a:r>
              <a:rPr dirty="0" sz="1100" spc="-4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missed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deadlines, </a:t>
            </a:r>
            <a:r>
              <a:rPr dirty="0" sz="1100" spc="-50">
                <a:latin typeface="Tahoma"/>
                <a:cs typeface="Tahoma"/>
              </a:rPr>
              <a:t>rewards </a:t>
            </a:r>
            <a:r>
              <a:rPr dirty="0" sz="1100" spc="-30">
                <a:latin typeface="Tahoma"/>
                <a:cs typeface="Tahoma"/>
              </a:rPr>
              <a:t>efficient</a:t>
            </a:r>
            <a:r>
              <a:rPr dirty="0" sz="1100" spc="5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resource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use.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dirty="0" sz="1100" spc="-20" b="1">
                <a:latin typeface="Arial"/>
                <a:cs typeface="Arial"/>
              </a:rPr>
              <a:t>Cost</a:t>
            </a:r>
            <a:r>
              <a:rPr dirty="0" sz="1100" spc="35" b="1">
                <a:latin typeface="Arial"/>
                <a:cs typeface="Arial"/>
              </a:rPr>
              <a:t> </a:t>
            </a:r>
            <a:r>
              <a:rPr dirty="0" sz="1100" spc="-20" b="1">
                <a:latin typeface="Arial"/>
                <a:cs typeface="Arial"/>
              </a:rPr>
              <a:t>Models:</a:t>
            </a:r>
            <a:r>
              <a:rPr dirty="0" sz="1100" spc="105" b="1">
                <a:latin typeface="Arial"/>
                <a:cs typeface="Arial"/>
              </a:rPr>
              <a:t> </a:t>
            </a:r>
            <a:r>
              <a:rPr dirty="0" sz="1100" spc="-40">
                <a:latin typeface="Tahoma"/>
                <a:cs typeface="Tahoma"/>
              </a:rPr>
              <a:t>Considers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on-demand,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reserved,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and </a:t>
            </a:r>
            <a:r>
              <a:rPr dirty="0" sz="1100" spc="-10">
                <a:latin typeface="Tahoma"/>
                <a:cs typeface="Tahoma"/>
              </a:rPr>
              <a:t>spot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instances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pricing.</a:t>
            </a:r>
            <a:endParaRPr sz="1100">
              <a:latin typeface="Tahoma"/>
              <a:cs typeface="Tahoma"/>
            </a:endParaRPr>
          </a:p>
          <a:p>
            <a:pPr marL="12700" marR="537210">
              <a:lnSpc>
                <a:spcPct val="102600"/>
              </a:lnSpc>
              <a:spcBef>
                <a:spcPts val="545"/>
              </a:spcBef>
            </a:pPr>
            <a:r>
              <a:rPr dirty="0" sz="1100" spc="-25" b="1">
                <a:latin typeface="Arial"/>
                <a:cs typeface="Arial"/>
              </a:rPr>
              <a:t>Dynamic</a:t>
            </a:r>
            <a:r>
              <a:rPr dirty="0" sz="1100" spc="35" b="1">
                <a:latin typeface="Arial"/>
                <a:cs typeface="Arial"/>
              </a:rPr>
              <a:t> </a:t>
            </a:r>
            <a:r>
              <a:rPr dirty="0" sz="1100" spc="-40" b="1">
                <a:latin typeface="Arial"/>
                <a:cs typeface="Arial"/>
              </a:rPr>
              <a:t>Scaling:</a:t>
            </a:r>
            <a:r>
              <a:rPr dirty="0" sz="1100" spc="100" b="1">
                <a:latin typeface="Arial"/>
                <a:cs typeface="Arial"/>
              </a:rPr>
              <a:t> </a:t>
            </a:r>
            <a:r>
              <a:rPr dirty="0" sz="1100" spc="-10">
                <a:latin typeface="Tahoma"/>
                <a:cs typeface="Tahoma"/>
              </a:rPr>
              <a:t>Adapts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resource</a:t>
            </a:r>
            <a:r>
              <a:rPr dirty="0" sz="1100" spc="-25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allocation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in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real-</a:t>
            </a:r>
            <a:r>
              <a:rPr dirty="0" sz="1100" spc="-25">
                <a:latin typeface="Tahoma"/>
                <a:cs typeface="Tahoma"/>
              </a:rPr>
              <a:t>time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as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job </a:t>
            </a:r>
            <a:r>
              <a:rPr dirty="0" sz="1100" spc="-50">
                <a:latin typeface="Tahoma"/>
                <a:cs typeface="Tahoma"/>
              </a:rPr>
              <a:t>workloads</a:t>
            </a:r>
            <a:r>
              <a:rPr dirty="0" sz="1100" spc="-15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change.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dirty="0" sz="1100" b="1">
                <a:latin typeface="Arial"/>
                <a:cs typeface="Arial"/>
              </a:rPr>
              <a:t>Key</a:t>
            </a:r>
            <a:r>
              <a:rPr dirty="0" sz="1100" spc="-30" b="1">
                <a:latin typeface="Arial"/>
                <a:cs typeface="Arial"/>
              </a:rPr>
              <a:t> </a:t>
            </a:r>
            <a:r>
              <a:rPr dirty="0" sz="1100" b="1">
                <a:latin typeface="Arial"/>
                <a:cs typeface="Arial"/>
              </a:rPr>
              <a:t>Benefit:</a:t>
            </a:r>
            <a:r>
              <a:rPr dirty="0" sz="1100" spc="80" b="1">
                <a:latin typeface="Arial"/>
                <a:cs typeface="Arial"/>
              </a:rPr>
              <a:t> </a:t>
            </a:r>
            <a:r>
              <a:rPr dirty="0" sz="1100" spc="-45">
                <a:latin typeface="Tahoma"/>
                <a:cs typeface="Tahoma"/>
              </a:rPr>
              <a:t>Reduces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cloud</a:t>
            </a:r>
            <a:r>
              <a:rPr dirty="0" sz="1100" spc="-50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expenses</a:t>
            </a:r>
            <a:r>
              <a:rPr dirty="0" sz="1100" spc="-25">
                <a:latin typeface="Tahoma"/>
                <a:cs typeface="Tahoma"/>
              </a:rPr>
              <a:t> while</a:t>
            </a:r>
            <a:r>
              <a:rPr dirty="0" sz="1100" spc="-50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maintaining</a:t>
            </a:r>
            <a:r>
              <a:rPr dirty="0" sz="1100" spc="-50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job</a:t>
            </a:r>
            <a:r>
              <a:rPr dirty="0" sz="1100" spc="-5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performance.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5" name="object 5" descr="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6" name="object 6" descr="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Dept</a:t>
            </a:r>
            <a:r>
              <a:rPr dirty="0" spc="30"/>
              <a:t> </a:t>
            </a:r>
            <a:r>
              <a:rPr dirty="0"/>
              <a:t>of</a:t>
            </a:r>
            <a:r>
              <a:rPr dirty="0" spc="30"/>
              <a:t> </a:t>
            </a:r>
            <a:r>
              <a:rPr dirty="0"/>
              <a:t>Comp</a:t>
            </a:r>
            <a:r>
              <a:rPr dirty="0" spc="30"/>
              <a:t> </a:t>
            </a:r>
            <a:r>
              <a:rPr dirty="0" spc="-20"/>
              <a:t>Engg</a:t>
            </a:r>
          </a:p>
        </p:txBody>
      </p:sp>
      <p:sp>
        <p:nvSpPr>
          <p:cNvPr id="10" name="object 10" descr=""/>
          <p:cNvSpPr txBox="1"/>
          <p:nvPr/>
        </p:nvSpPr>
        <p:spPr>
          <a:xfrm>
            <a:off x="2107933" y="3351784"/>
            <a:ext cx="39243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>
                <a:solidFill>
                  <a:srgbClr val="FFFFFF"/>
                </a:solidFill>
                <a:latin typeface="Arial MT"/>
                <a:cs typeface="Arial MT"/>
                <a:hlinkClick r:id="rId2" action="ppaction://hlinksldjump"/>
              </a:rPr>
              <a:t>Short</a:t>
            </a:r>
            <a:r>
              <a:rPr dirty="0" sz="600" spc="15">
                <a:solidFill>
                  <a:srgbClr val="FFFFFF"/>
                </a:solidFill>
                <a:latin typeface="Arial MT"/>
                <a:cs typeface="Arial MT"/>
                <a:hlinkClick r:id="rId2" action="ppaction://hlinksldjump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Arial MT"/>
                <a:cs typeface="Arial MT"/>
                <a:hlinkClick r:id="rId2" action="ppaction://hlinksldjump"/>
              </a:rPr>
              <a:t>Title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11" name="object 11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October</a:t>
            </a:r>
            <a:r>
              <a:rPr dirty="0" spc="20"/>
              <a:t> </a:t>
            </a:r>
            <a:r>
              <a:rPr dirty="0"/>
              <a:t>24,</a:t>
            </a:r>
            <a:r>
              <a:rPr dirty="0" spc="20"/>
              <a:t> </a:t>
            </a:r>
            <a:r>
              <a:rPr dirty="0" spc="-20"/>
              <a:t>2024</a:t>
            </a:r>
          </a:p>
        </p:txBody>
      </p:sp>
      <p:sp>
        <p:nvSpPr>
          <p:cNvPr id="12" name="object 12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dirty="0" spc="-30"/>
              <a:t>12</a:t>
            </a:fld>
            <a:r>
              <a:rPr dirty="0" spc="-55"/>
              <a:t> </a:t>
            </a:r>
            <a:r>
              <a:rPr dirty="0" spc="150"/>
              <a:t>/</a:t>
            </a:r>
            <a:r>
              <a:rPr dirty="0" spc="-55"/>
              <a:t> </a:t>
            </a:r>
            <a:r>
              <a:rPr dirty="0" spc="-35"/>
              <a:t>22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-12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126"/>
                </a:lnTo>
                <a:lnTo>
                  <a:pt x="4608004" y="350126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35"/>
              <a:t>Input</a:t>
            </a:r>
            <a:r>
              <a:rPr dirty="0" spc="-15"/>
              <a:t> </a:t>
            </a:r>
            <a:r>
              <a:rPr dirty="0" spc="160"/>
              <a:t>/</a:t>
            </a:r>
            <a:r>
              <a:rPr dirty="0" spc="-15"/>
              <a:t> </a:t>
            </a:r>
            <a:r>
              <a:rPr dirty="0" spc="-25"/>
              <a:t>Dataset</a:t>
            </a: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089" y="957529"/>
            <a:ext cx="65265" cy="65265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402932" y="874088"/>
            <a:ext cx="4078604" cy="177863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603885">
              <a:lnSpc>
                <a:spcPct val="102600"/>
              </a:lnSpc>
              <a:spcBef>
                <a:spcPts val="55"/>
              </a:spcBef>
            </a:pPr>
            <a:r>
              <a:rPr dirty="0" sz="1100">
                <a:latin typeface="Tahoma"/>
                <a:cs typeface="Tahoma"/>
              </a:rPr>
              <a:t>The</a:t>
            </a:r>
            <a:r>
              <a:rPr dirty="0" sz="1100" spc="-2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dataset</a:t>
            </a:r>
            <a:r>
              <a:rPr dirty="0" sz="1100" spc="-20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is</a:t>
            </a:r>
            <a:r>
              <a:rPr dirty="0" sz="1100" spc="-2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downloaded</a:t>
            </a:r>
            <a:r>
              <a:rPr dirty="0" sz="1100" spc="-15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from: </a:t>
            </a:r>
            <a:r>
              <a:rPr dirty="0" sz="1100" spc="-30">
                <a:latin typeface="Tahoma"/>
                <a:cs typeface="Tahoma"/>
                <a:hlinkClick r:id="rId3"/>
              </a:rPr>
              <a:t>http://kdd.ics.uci.edu/databases/shuttle/shuttle.data.html.</a:t>
            </a:r>
            <a:endParaRPr sz="1100">
              <a:latin typeface="Tahoma"/>
              <a:cs typeface="Tahoma"/>
            </a:endParaRPr>
          </a:p>
          <a:p>
            <a:pPr marL="12700" marR="1348740">
              <a:lnSpc>
                <a:spcPct val="102600"/>
              </a:lnSpc>
              <a:spcBef>
                <a:spcPts val="300"/>
              </a:spcBef>
            </a:pPr>
            <a:r>
              <a:rPr dirty="0" sz="1100">
                <a:latin typeface="Tahoma"/>
                <a:cs typeface="Tahoma"/>
              </a:rPr>
              <a:t>The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data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is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in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a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space-</a:t>
            </a:r>
            <a:r>
              <a:rPr dirty="0" sz="1100" spc="-35">
                <a:latin typeface="Tahoma"/>
                <a:cs typeface="Tahoma"/>
              </a:rPr>
              <a:t>delimited </a:t>
            </a:r>
            <a:r>
              <a:rPr dirty="0" sz="1100">
                <a:latin typeface="Tahoma"/>
                <a:cs typeface="Tahoma"/>
              </a:rPr>
              <a:t>ASCII</a:t>
            </a:r>
            <a:r>
              <a:rPr dirty="0" sz="1100" spc="-40">
                <a:latin typeface="Tahoma"/>
                <a:cs typeface="Tahoma"/>
              </a:rPr>
              <a:t> format. </a:t>
            </a:r>
            <a:r>
              <a:rPr dirty="0" sz="1100" spc="-10">
                <a:latin typeface="Tahoma"/>
                <a:cs typeface="Tahoma"/>
              </a:rPr>
              <a:t>Where: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10">
                <a:latin typeface="Tahoma"/>
                <a:cs typeface="Tahoma"/>
              </a:rPr>
              <a:t>For</a:t>
            </a:r>
            <a:r>
              <a:rPr dirty="0" sz="1100" spc="-1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example,</a:t>
            </a:r>
            <a:r>
              <a:rPr dirty="0" sz="1100" spc="-1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2,0,0,0,0,0,1</a:t>
            </a:r>
            <a:r>
              <a:rPr dirty="0" sz="1100" spc="-20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where:</a:t>
            </a:r>
            <a:endParaRPr sz="1100">
              <a:latin typeface="Tahoma"/>
              <a:cs typeface="Tahoma"/>
            </a:endParaRPr>
          </a:p>
          <a:p>
            <a:pPr marL="12700" marR="1018540">
              <a:lnSpc>
                <a:spcPct val="102699"/>
              </a:lnSpc>
            </a:pPr>
            <a:r>
              <a:rPr dirty="0" sz="1100">
                <a:latin typeface="Tahoma"/>
                <a:cs typeface="Tahoma"/>
              </a:rPr>
              <a:t>2</a:t>
            </a:r>
            <a:r>
              <a:rPr dirty="0" sz="1100" spc="-20">
                <a:latin typeface="Tahoma"/>
                <a:cs typeface="Tahoma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→</a:t>
            </a:r>
            <a:r>
              <a:rPr dirty="0" sz="1100" spc="-20">
                <a:latin typeface="Lucida Sans Unicode"/>
                <a:cs typeface="Lucida Sans Unicode"/>
              </a:rPr>
              <a:t> </a:t>
            </a:r>
            <a:r>
              <a:rPr dirty="0" sz="1100" spc="-20">
                <a:latin typeface="Tahoma"/>
                <a:cs typeface="Tahoma"/>
              </a:rPr>
              <a:t>Class </a:t>
            </a:r>
            <a:r>
              <a:rPr dirty="0" sz="1100" spc="-45">
                <a:latin typeface="Tahoma"/>
                <a:cs typeface="Tahoma"/>
              </a:rPr>
              <a:t>number</a:t>
            </a:r>
            <a:r>
              <a:rPr dirty="0" sz="1100" spc="-15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(indicating</a:t>
            </a:r>
            <a:r>
              <a:rPr dirty="0" sz="1100" spc="-10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shuttle</a:t>
            </a:r>
            <a:r>
              <a:rPr dirty="0" sz="1100" spc="-15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status), </a:t>
            </a:r>
            <a:r>
              <a:rPr dirty="0" sz="1100" spc="-45">
                <a:latin typeface="Tahoma"/>
                <a:cs typeface="Tahoma"/>
              </a:rPr>
              <a:t>0,0,0,0,0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→</a:t>
            </a:r>
            <a:r>
              <a:rPr dirty="0" sz="1100" spc="5">
                <a:latin typeface="Lucida Sans Unicode"/>
                <a:cs typeface="Lucida Sans Unicode"/>
              </a:rPr>
              <a:t> </a:t>
            </a:r>
            <a:r>
              <a:rPr dirty="0" sz="1100" spc="-30">
                <a:latin typeface="Tahoma"/>
                <a:cs typeface="Tahoma"/>
              </a:rPr>
              <a:t>Feature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values</a:t>
            </a:r>
            <a:r>
              <a:rPr dirty="0" sz="1100" spc="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representing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70">
                <a:latin typeface="Tahoma"/>
                <a:cs typeface="Tahoma"/>
              </a:rPr>
              <a:t>sensor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data,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>
                <a:latin typeface="Tahoma"/>
                <a:cs typeface="Tahoma"/>
              </a:rPr>
              <a:t>1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>
                <a:latin typeface="Lucida Sans Unicode"/>
                <a:cs typeface="Lucida Sans Unicode"/>
              </a:rPr>
              <a:t>→</a:t>
            </a:r>
            <a:r>
              <a:rPr dirty="0" sz="1100" spc="-25">
                <a:latin typeface="Lucida Sans Unicode"/>
                <a:cs typeface="Lucida Sans Unicode"/>
              </a:rPr>
              <a:t> </a:t>
            </a:r>
            <a:r>
              <a:rPr dirty="0" sz="1100" spc="-20">
                <a:latin typeface="Tahoma"/>
                <a:cs typeface="Tahoma"/>
              </a:rPr>
              <a:t>Classification</a:t>
            </a:r>
            <a:r>
              <a:rPr dirty="0" sz="1100" spc="-25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label </a:t>
            </a:r>
            <a:r>
              <a:rPr dirty="0" sz="1100" spc="-40">
                <a:latin typeface="Tahoma"/>
                <a:cs typeface="Tahoma"/>
              </a:rPr>
              <a:t>(e.g.,</a:t>
            </a:r>
            <a:r>
              <a:rPr dirty="0" sz="1100" spc="-25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stable</a:t>
            </a:r>
            <a:r>
              <a:rPr dirty="0" sz="1100" spc="-20">
                <a:latin typeface="Tahoma"/>
                <a:cs typeface="Tahoma"/>
              </a:rPr>
              <a:t> or</a:t>
            </a:r>
            <a:r>
              <a:rPr dirty="0" sz="1100" spc="-2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unstable</a:t>
            </a:r>
            <a:r>
              <a:rPr dirty="0" sz="1100" spc="-20">
                <a:latin typeface="Tahoma"/>
                <a:cs typeface="Tahoma"/>
              </a:rPr>
              <a:t> shuttle</a:t>
            </a:r>
            <a:r>
              <a:rPr dirty="0" sz="1100" spc="-25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status).</a:t>
            </a:r>
            <a:endParaRPr sz="1100">
              <a:latin typeface="Tahoma"/>
              <a:cs typeface="Tahoma"/>
            </a:endParaRPr>
          </a:p>
          <a:p>
            <a:pPr marL="12700" marR="5080">
              <a:lnSpc>
                <a:spcPct val="102600"/>
              </a:lnSpc>
            </a:pPr>
            <a:r>
              <a:rPr dirty="0" sz="1100">
                <a:latin typeface="Tahoma"/>
                <a:cs typeface="Tahoma"/>
              </a:rPr>
              <a:t>This</a:t>
            </a:r>
            <a:r>
              <a:rPr dirty="0" sz="1100" spc="85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dataset</a:t>
            </a:r>
            <a:r>
              <a:rPr dirty="0" sz="1100" spc="90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is</a:t>
            </a:r>
            <a:r>
              <a:rPr dirty="0" sz="1100" spc="9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useful</a:t>
            </a:r>
            <a:r>
              <a:rPr dirty="0" sz="1100" spc="90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for</a:t>
            </a:r>
            <a:r>
              <a:rPr dirty="0" sz="1100" spc="9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real-</a:t>
            </a:r>
            <a:r>
              <a:rPr dirty="0" sz="1100">
                <a:latin typeface="Tahoma"/>
                <a:cs typeface="Tahoma"/>
              </a:rPr>
              <a:t>time</a:t>
            </a:r>
            <a:r>
              <a:rPr dirty="0" sz="1100" spc="9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system</a:t>
            </a:r>
            <a:r>
              <a:rPr dirty="0" sz="1100" spc="85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monitoring</a:t>
            </a:r>
            <a:r>
              <a:rPr dirty="0" sz="1100" spc="90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or</a:t>
            </a:r>
            <a:r>
              <a:rPr dirty="0" sz="1100" spc="9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predictive </a:t>
            </a:r>
            <a:r>
              <a:rPr dirty="0" sz="1100" spc="-45">
                <a:latin typeface="Tahoma"/>
                <a:cs typeface="Tahoma"/>
              </a:rPr>
              <a:t>maintenance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tasks.</a:t>
            </a:r>
            <a:endParaRPr sz="1100">
              <a:latin typeface="Tahoma"/>
              <a:cs typeface="Tahoma"/>
            </a:endParaRPr>
          </a:p>
        </p:txBody>
      </p:sp>
      <p:pic>
        <p:nvPicPr>
          <p:cNvPr id="6" name="object 6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1089" y="1339647"/>
            <a:ext cx="65265" cy="65265"/>
          </a:xfrm>
          <a:prstGeom prst="rect">
            <a:avLst/>
          </a:prstGeom>
        </p:spPr>
      </p:pic>
      <p:grpSp>
        <p:nvGrpSpPr>
          <p:cNvPr id="7" name="object 7" descr="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8" name="object 8" descr="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Dept</a:t>
            </a:r>
            <a:r>
              <a:rPr dirty="0" spc="30"/>
              <a:t> </a:t>
            </a:r>
            <a:r>
              <a:rPr dirty="0"/>
              <a:t>of</a:t>
            </a:r>
            <a:r>
              <a:rPr dirty="0" spc="30"/>
              <a:t> </a:t>
            </a:r>
            <a:r>
              <a:rPr dirty="0"/>
              <a:t>Comp</a:t>
            </a:r>
            <a:r>
              <a:rPr dirty="0" spc="30"/>
              <a:t> </a:t>
            </a:r>
            <a:r>
              <a:rPr dirty="0" spc="-20"/>
              <a:t>Engg</a:t>
            </a:r>
          </a:p>
        </p:txBody>
      </p:sp>
      <p:sp>
        <p:nvSpPr>
          <p:cNvPr id="12" name="object 12" descr=""/>
          <p:cNvSpPr txBox="1"/>
          <p:nvPr/>
        </p:nvSpPr>
        <p:spPr>
          <a:xfrm>
            <a:off x="2107933" y="3351784"/>
            <a:ext cx="39243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>
                <a:solidFill>
                  <a:srgbClr val="FFFFFF"/>
                </a:solidFill>
                <a:latin typeface="Arial MT"/>
                <a:cs typeface="Arial MT"/>
                <a:hlinkClick r:id="rId5" action="ppaction://hlinksldjump"/>
              </a:rPr>
              <a:t>Short</a:t>
            </a:r>
            <a:r>
              <a:rPr dirty="0" sz="600" spc="15">
                <a:solidFill>
                  <a:srgbClr val="FFFFFF"/>
                </a:solidFill>
                <a:latin typeface="Arial MT"/>
                <a:cs typeface="Arial MT"/>
                <a:hlinkClick r:id="rId5" action="ppaction://hlinksldjump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Arial MT"/>
                <a:cs typeface="Arial MT"/>
                <a:hlinkClick r:id="rId5" action="ppaction://hlinksldjump"/>
              </a:rPr>
              <a:t>Title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13" name="object 13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October</a:t>
            </a:r>
            <a:r>
              <a:rPr dirty="0" spc="20"/>
              <a:t> </a:t>
            </a:r>
            <a:r>
              <a:rPr dirty="0"/>
              <a:t>24,</a:t>
            </a:r>
            <a:r>
              <a:rPr dirty="0" spc="20"/>
              <a:t> </a:t>
            </a:r>
            <a:r>
              <a:rPr dirty="0" spc="-20"/>
              <a:t>2024</a:t>
            </a:r>
          </a:p>
        </p:txBody>
      </p:sp>
      <p:sp>
        <p:nvSpPr>
          <p:cNvPr id="14" name="object 1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dirty="0" spc="-30"/>
              <a:t>12</a:t>
            </a:fld>
            <a:r>
              <a:rPr dirty="0" spc="-55"/>
              <a:t> </a:t>
            </a:r>
            <a:r>
              <a:rPr dirty="0" spc="150"/>
              <a:t>/</a:t>
            </a:r>
            <a:r>
              <a:rPr dirty="0" spc="-55"/>
              <a:t> </a:t>
            </a:r>
            <a:r>
              <a:rPr dirty="0" spc="-35"/>
              <a:t>22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-12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126"/>
                </a:lnTo>
                <a:lnTo>
                  <a:pt x="4608004" y="350126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56769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10"/>
              <a:t>Outline</a:t>
            </a: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280" y="364401"/>
            <a:ext cx="160096" cy="1708772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129743" y="336307"/>
            <a:ext cx="1433195" cy="8801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79070" indent="-166370">
              <a:lnSpc>
                <a:spcPct val="100000"/>
              </a:lnSpc>
              <a:spcBef>
                <a:spcPts val="90"/>
              </a:spcBef>
              <a:buClr>
                <a:srgbClr val="EAEAF7"/>
              </a:buClr>
              <a:buSzPct val="72727"/>
              <a:buFont typeface="Arial MT"/>
              <a:buAutoNum type="arabicPlain"/>
              <a:tabLst>
                <a:tab pos="179070" algn="l"/>
              </a:tabLst>
            </a:pPr>
            <a:r>
              <a:rPr dirty="0" sz="1100" spc="-10">
                <a:solidFill>
                  <a:srgbClr val="3333B2"/>
                </a:solidFill>
                <a:latin typeface="Tahoma"/>
                <a:cs typeface="Tahoma"/>
                <a:hlinkClick r:id="rId3" action="ppaction://hlinksldjump"/>
              </a:rPr>
              <a:t>Introduction</a:t>
            </a:r>
            <a:endParaRPr sz="1100">
              <a:latin typeface="Tahoma"/>
              <a:cs typeface="Tahoma"/>
            </a:endParaRPr>
          </a:p>
          <a:p>
            <a:pPr marL="179070" indent="-166370">
              <a:lnSpc>
                <a:spcPct val="100000"/>
              </a:lnSpc>
              <a:spcBef>
                <a:spcPts val="35"/>
              </a:spcBef>
              <a:buClr>
                <a:srgbClr val="EAEAF7"/>
              </a:buClr>
              <a:buSzPct val="72727"/>
              <a:buFont typeface="Arial MT"/>
              <a:buAutoNum type="arabicPlain"/>
              <a:tabLst>
                <a:tab pos="179070" algn="l"/>
              </a:tabLst>
            </a:pPr>
            <a:r>
              <a:rPr dirty="0" sz="1100" spc="-20">
                <a:solidFill>
                  <a:srgbClr val="3333B2"/>
                </a:solidFill>
                <a:latin typeface="Tahoma"/>
                <a:cs typeface="Tahoma"/>
                <a:hlinkClick r:id="rId4" action="ppaction://hlinksldjump"/>
              </a:rPr>
              <a:t>Literature</a:t>
            </a:r>
            <a:r>
              <a:rPr dirty="0" sz="1100" spc="-15">
                <a:solidFill>
                  <a:srgbClr val="3333B2"/>
                </a:solidFill>
                <a:latin typeface="Tahoma"/>
                <a:cs typeface="Tahoma"/>
                <a:hlinkClick r:id="rId4" action="ppaction://hlinksldjump"/>
              </a:rPr>
              <a:t> </a:t>
            </a:r>
            <a:r>
              <a:rPr dirty="0" sz="1100" spc="-10">
                <a:solidFill>
                  <a:srgbClr val="3333B2"/>
                </a:solidFill>
                <a:latin typeface="Tahoma"/>
                <a:cs typeface="Tahoma"/>
                <a:hlinkClick r:id="rId4" action="ppaction://hlinksldjump"/>
              </a:rPr>
              <a:t>Survey</a:t>
            </a:r>
            <a:endParaRPr sz="1100">
              <a:latin typeface="Tahoma"/>
              <a:cs typeface="Tahoma"/>
            </a:endParaRPr>
          </a:p>
          <a:p>
            <a:pPr marL="179070" indent="-166370">
              <a:lnSpc>
                <a:spcPct val="100000"/>
              </a:lnSpc>
              <a:spcBef>
                <a:spcPts val="35"/>
              </a:spcBef>
              <a:buClr>
                <a:srgbClr val="EAEAF7"/>
              </a:buClr>
              <a:buSzPct val="72727"/>
              <a:buFont typeface="Arial MT"/>
              <a:buAutoNum type="arabicPlain"/>
              <a:tabLst>
                <a:tab pos="179070" algn="l"/>
              </a:tabLst>
            </a:pPr>
            <a:r>
              <a:rPr dirty="0" sz="1100" spc="-20">
                <a:solidFill>
                  <a:srgbClr val="3333B2"/>
                </a:solidFill>
                <a:latin typeface="Tahoma"/>
                <a:cs typeface="Tahoma"/>
                <a:hlinkClick r:id="rId5" action="ppaction://hlinksldjump"/>
              </a:rPr>
              <a:t>Literature</a:t>
            </a:r>
            <a:r>
              <a:rPr dirty="0" sz="1100" spc="-15">
                <a:solidFill>
                  <a:srgbClr val="3333B2"/>
                </a:solidFill>
                <a:latin typeface="Tahoma"/>
                <a:cs typeface="Tahoma"/>
                <a:hlinkClick r:id="rId5" action="ppaction://hlinksldjump"/>
              </a:rPr>
              <a:t> </a:t>
            </a:r>
            <a:r>
              <a:rPr dirty="0" sz="1100" spc="-10">
                <a:solidFill>
                  <a:srgbClr val="3333B2"/>
                </a:solidFill>
                <a:latin typeface="Tahoma"/>
                <a:cs typeface="Tahoma"/>
                <a:hlinkClick r:id="rId5" action="ppaction://hlinksldjump"/>
              </a:rPr>
              <a:t>Survey</a:t>
            </a:r>
            <a:endParaRPr sz="1100">
              <a:latin typeface="Tahoma"/>
              <a:cs typeface="Tahoma"/>
            </a:endParaRPr>
          </a:p>
          <a:p>
            <a:pPr marL="179070" indent="-166370">
              <a:lnSpc>
                <a:spcPct val="100000"/>
              </a:lnSpc>
              <a:spcBef>
                <a:spcPts val="35"/>
              </a:spcBef>
              <a:buClr>
                <a:srgbClr val="EAEAF7"/>
              </a:buClr>
              <a:buSzPct val="72727"/>
              <a:buFont typeface="Arial MT"/>
              <a:buAutoNum type="arabicPlain"/>
              <a:tabLst>
                <a:tab pos="179070" algn="l"/>
              </a:tabLst>
            </a:pPr>
            <a:r>
              <a:rPr dirty="0" sz="1100" spc="-20">
                <a:solidFill>
                  <a:srgbClr val="3333B2"/>
                </a:solidFill>
                <a:latin typeface="Tahoma"/>
                <a:cs typeface="Tahoma"/>
                <a:hlinkClick r:id="rId6" action="ppaction://hlinksldjump"/>
              </a:rPr>
              <a:t>Literature</a:t>
            </a:r>
            <a:r>
              <a:rPr dirty="0" sz="1100" spc="-15">
                <a:solidFill>
                  <a:srgbClr val="3333B2"/>
                </a:solidFill>
                <a:latin typeface="Tahoma"/>
                <a:cs typeface="Tahoma"/>
                <a:hlinkClick r:id="rId6" action="ppaction://hlinksldjump"/>
              </a:rPr>
              <a:t> </a:t>
            </a:r>
            <a:r>
              <a:rPr dirty="0" sz="1100" spc="-10">
                <a:solidFill>
                  <a:srgbClr val="3333B2"/>
                </a:solidFill>
                <a:latin typeface="Tahoma"/>
                <a:cs typeface="Tahoma"/>
                <a:hlinkClick r:id="rId6" action="ppaction://hlinksldjump"/>
              </a:rPr>
              <a:t>Survey</a:t>
            </a:r>
            <a:endParaRPr sz="1100">
              <a:latin typeface="Tahoma"/>
              <a:cs typeface="Tahoma"/>
            </a:endParaRPr>
          </a:p>
          <a:p>
            <a:pPr marL="179070" indent="-166370">
              <a:lnSpc>
                <a:spcPct val="100000"/>
              </a:lnSpc>
              <a:spcBef>
                <a:spcPts val="35"/>
              </a:spcBef>
              <a:buClr>
                <a:srgbClr val="EAEAF7"/>
              </a:buClr>
              <a:buSzPct val="72727"/>
              <a:buFont typeface="Arial MT"/>
              <a:buAutoNum type="arabicPlain"/>
              <a:tabLst>
                <a:tab pos="179070" algn="l"/>
              </a:tabLst>
            </a:pPr>
            <a:r>
              <a:rPr dirty="0" sz="1100" spc="-30">
                <a:solidFill>
                  <a:srgbClr val="3333B2"/>
                </a:solidFill>
                <a:latin typeface="Tahoma"/>
                <a:cs typeface="Tahoma"/>
                <a:hlinkClick r:id="rId7" action="ppaction://hlinksldjump"/>
              </a:rPr>
              <a:t>Objectives</a:t>
            </a:r>
            <a:r>
              <a:rPr dirty="0" sz="1100" spc="-40">
                <a:solidFill>
                  <a:srgbClr val="3333B2"/>
                </a:solidFill>
                <a:latin typeface="Tahoma"/>
                <a:cs typeface="Tahoma"/>
                <a:hlinkClick r:id="rId7" action="ppaction://hlinksldjump"/>
              </a:rPr>
              <a:t> </a:t>
            </a:r>
            <a:r>
              <a:rPr dirty="0" sz="1100" spc="-35">
                <a:solidFill>
                  <a:srgbClr val="3333B2"/>
                </a:solidFill>
                <a:latin typeface="Tahoma"/>
                <a:cs typeface="Tahoma"/>
                <a:hlinkClick r:id="rId7" action="ppaction://hlinksldjump"/>
              </a:rPr>
              <a:t>and </a:t>
            </a:r>
            <a:r>
              <a:rPr dirty="0" sz="1100" spc="-30">
                <a:solidFill>
                  <a:srgbClr val="3333B2"/>
                </a:solidFill>
                <a:latin typeface="Tahoma"/>
                <a:cs typeface="Tahoma"/>
                <a:hlinkClick r:id="rId7" action="ppaction://hlinksldjump"/>
              </a:rPr>
              <a:t>Scope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129743" y="1173518"/>
            <a:ext cx="79375" cy="713740"/>
          </a:xfrm>
          <a:prstGeom prst="rect">
            <a:avLst/>
          </a:prstGeom>
        </p:spPr>
        <p:txBody>
          <a:bodyPr wrap="square" lIns="0" tIns="628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dirty="0" sz="800" spc="-50">
                <a:solidFill>
                  <a:srgbClr val="EAEAF7"/>
                </a:solidFill>
                <a:latin typeface="Arial MT"/>
                <a:cs typeface="Arial MT"/>
              </a:rPr>
              <a:t>6</a:t>
            </a:r>
            <a:endParaRPr sz="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dirty="0" sz="800" spc="-50">
                <a:solidFill>
                  <a:srgbClr val="EAEAF7"/>
                </a:solidFill>
                <a:latin typeface="Arial MT"/>
                <a:cs typeface="Arial MT"/>
              </a:rPr>
              <a:t>7</a:t>
            </a:r>
            <a:endParaRPr sz="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dirty="0" sz="800" spc="-50">
                <a:solidFill>
                  <a:srgbClr val="EAEAF7"/>
                </a:solidFill>
                <a:latin typeface="Arial MT"/>
                <a:cs typeface="Arial MT"/>
              </a:rPr>
              <a:t>8</a:t>
            </a:r>
            <a:endParaRPr sz="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dirty="0" sz="800" spc="-50">
                <a:solidFill>
                  <a:srgbClr val="EAEAF7"/>
                </a:solidFill>
                <a:latin typeface="Arial MT"/>
                <a:cs typeface="Arial MT"/>
              </a:rPr>
              <a:t>9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295173" y="1196681"/>
            <a:ext cx="1428750" cy="70802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dirty="0" sz="1100" spc="-20">
                <a:solidFill>
                  <a:srgbClr val="3333B2"/>
                </a:solidFill>
                <a:latin typeface="Tahoma"/>
                <a:cs typeface="Tahoma"/>
                <a:hlinkClick r:id="rId8" action="ppaction://hlinksldjump"/>
              </a:rPr>
              <a:t>Problem</a:t>
            </a:r>
            <a:r>
              <a:rPr dirty="0" sz="1100" spc="-40">
                <a:solidFill>
                  <a:srgbClr val="3333B2"/>
                </a:solidFill>
                <a:latin typeface="Tahoma"/>
                <a:cs typeface="Tahoma"/>
                <a:hlinkClick r:id="rId8" action="ppaction://hlinksldjump"/>
              </a:rPr>
              <a:t> </a:t>
            </a:r>
            <a:r>
              <a:rPr dirty="0" sz="1100" spc="-10">
                <a:solidFill>
                  <a:srgbClr val="3333B2"/>
                </a:solidFill>
                <a:latin typeface="Tahoma"/>
                <a:cs typeface="Tahoma"/>
                <a:hlinkClick r:id="rId8" action="ppaction://hlinksldjump"/>
              </a:rPr>
              <a:t>Statement</a:t>
            </a:r>
            <a:r>
              <a:rPr dirty="0" sz="1100" spc="-10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dirty="0" sz="1100" spc="-20">
                <a:solidFill>
                  <a:srgbClr val="3333B2"/>
                </a:solidFill>
                <a:latin typeface="Tahoma"/>
                <a:cs typeface="Tahoma"/>
                <a:hlinkClick r:id="rId9" action="ppaction://hlinksldjump"/>
              </a:rPr>
              <a:t>Architectural</a:t>
            </a:r>
            <a:r>
              <a:rPr dirty="0" sz="1100" spc="-10">
                <a:solidFill>
                  <a:srgbClr val="3333B2"/>
                </a:solidFill>
                <a:latin typeface="Tahoma"/>
                <a:cs typeface="Tahoma"/>
                <a:hlinkClick r:id="rId9" action="ppaction://hlinksldjump"/>
              </a:rPr>
              <a:t> </a:t>
            </a:r>
            <a:r>
              <a:rPr dirty="0" sz="1100" spc="-25">
                <a:solidFill>
                  <a:srgbClr val="3333B2"/>
                </a:solidFill>
                <a:latin typeface="Tahoma"/>
                <a:cs typeface="Tahoma"/>
                <a:hlinkClick r:id="rId9" action="ppaction://hlinksldjump"/>
              </a:rPr>
              <a:t>Diagram</a:t>
            </a:r>
            <a:r>
              <a:rPr dirty="0" sz="1100" spc="-5">
                <a:solidFill>
                  <a:srgbClr val="3333B2"/>
                </a:solidFill>
                <a:latin typeface="Tahoma"/>
                <a:cs typeface="Tahoma"/>
                <a:hlinkClick r:id="rId9" action="ppaction://hlinksldjump"/>
              </a:rPr>
              <a:t> </a:t>
            </a:r>
            <a:r>
              <a:rPr dirty="0" sz="1100" spc="-50">
                <a:solidFill>
                  <a:srgbClr val="3333B2"/>
                </a:solidFill>
                <a:latin typeface="Tahoma"/>
                <a:cs typeface="Tahoma"/>
                <a:hlinkClick r:id="rId9" action="ppaction://hlinksldjump"/>
              </a:rPr>
              <a:t>1</a:t>
            </a:r>
            <a:r>
              <a:rPr dirty="0" sz="1100" spc="-50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dirty="0" sz="1100" spc="-20">
                <a:solidFill>
                  <a:srgbClr val="3333B2"/>
                </a:solidFill>
                <a:latin typeface="Tahoma"/>
                <a:cs typeface="Tahoma"/>
                <a:hlinkClick r:id="rId10" action="ppaction://hlinksldjump"/>
              </a:rPr>
              <a:t>Algorithm</a:t>
            </a:r>
            <a:r>
              <a:rPr dirty="0" sz="1100" spc="-5">
                <a:solidFill>
                  <a:srgbClr val="3333B2"/>
                </a:solidFill>
                <a:latin typeface="Tahoma"/>
                <a:cs typeface="Tahoma"/>
                <a:hlinkClick r:id="rId10" action="ppaction://hlinksldjump"/>
              </a:rPr>
              <a:t> </a:t>
            </a:r>
            <a:r>
              <a:rPr dirty="0" sz="1100" spc="-10">
                <a:solidFill>
                  <a:srgbClr val="3333B2"/>
                </a:solidFill>
                <a:latin typeface="Tahoma"/>
                <a:cs typeface="Tahoma"/>
                <a:hlinkClick r:id="rId10" action="ppaction://hlinksldjump"/>
              </a:rPr>
              <a:t>Explanation</a:t>
            </a:r>
            <a:r>
              <a:rPr dirty="0" sz="1100" spc="-10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dirty="0" sz="1100" spc="-20">
                <a:solidFill>
                  <a:srgbClr val="3333B2"/>
                </a:solidFill>
                <a:latin typeface="Tahoma"/>
                <a:cs typeface="Tahoma"/>
                <a:hlinkClick r:id="rId11" action="ppaction://hlinksldjump"/>
              </a:rPr>
              <a:t>Architectural</a:t>
            </a:r>
            <a:r>
              <a:rPr dirty="0" sz="1100" spc="-10">
                <a:solidFill>
                  <a:srgbClr val="3333B2"/>
                </a:solidFill>
                <a:latin typeface="Tahoma"/>
                <a:cs typeface="Tahoma"/>
                <a:hlinkClick r:id="rId11" action="ppaction://hlinksldjump"/>
              </a:rPr>
              <a:t> </a:t>
            </a:r>
            <a:r>
              <a:rPr dirty="0" sz="1100" spc="-25">
                <a:solidFill>
                  <a:srgbClr val="3333B2"/>
                </a:solidFill>
                <a:latin typeface="Tahoma"/>
                <a:cs typeface="Tahoma"/>
                <a:hlinkClick r:id="rId11" action="ppaction://hlinksldjump"/>
              </a:rPr>
              <a:t>Diagram</a:t>
            </a:r>
            <a:r>
              <a:rPr dirty="0" sz="1100" spc="-5">
                <a:solidFill>
                  <a:srgbClr val="3333B2"/>
                </a:solidFill>
                <a:latin typeface="Tahoma"/>
                <a:cs typeface="Tahoma"/>
                <a:hlinkClick r:id="rId11" action="ppaction://hlinksldjump"/>
              </a:rPr>
              <a:t> </a:t>
            </a:r>
            <a:r>
              <a:rPr dirty="0" sz="1100" spc="-50">
                <a:solidFill>
                  <a:srgbClr val="3333B2"/>
                </a:solidFill>
                <a:latin typeface="Tahoma"/>
                <a:cs typeface="Tahoma"/>
                <a:hlinkClick r:id="rId11" action="ppaction://hlinksldjump"/>
              </a:rPr>
              <a:t>2</a:t>
            </a:r>
            <a:endParaRPr sz="1100">
              <a:latin typeface="Tahoma"/>
              <a:cs typeface="Tahoma"/>
            </a:endParaRPr>
          </a:p>
        </p:txBody>
      </p:sp>
      <p:pic>
        <p:nvPicPr>
          <p:cNvPr id="8" name="object 8" descr="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319570" y="2136876"/>
            <a:ext cx="65265" cy="65265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319570" y="2308961"/>
            <a:ext cx="65265" cy="65265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89280" y="2429306"/>
            <a:ext cx="160096" cy="160096"/>
          </a:xfrm>
          <a:prstGeom prst="rect">
            <a:avLst/>
          </a:prstGeom>
        </p:spPr>
      </p:pic>
      <p:pic>
        <p:nvPicPr>
          <p:cNvPr id="11" name="object 11" descr="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319570" y="2653106"/>
            <a:ext cx="65265" cy="65265"/>
          </a:xfrm>
          <a:prstGeom prst="rect">
            <a:avLst/>
          </a:prstGeom>
        </p:spPr>
      </p:pic>
      <p:pic>
        <p:nvPicPr>
          <p:cNvPr id="12" name="object 12" descr="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319570" y="2825178"/>
            <a:ext cx="65265" cy="65265"/>
          </a:xfrm>
          <a:prstGeom prst="rect">
            <a:avLst/>
          </a:prstGeom>
        </p:spPr>
      </p:pic>
      <p:pic>
        <p:nvPicPr>
          <p:cNvPr id="13" name="object 13" descr="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89280" y="2945523"/>
            <a:ext cx="160096" cy="504253"/>
          </a:xfrm>
          <a:prstGeom prst="rect">
            <a:avLst/>
          </a:prstGeom>
        </p:spPr>
      </p:pic>
      <p:sp>
        <p:nvSpPr>
          <p:cNvPr id="14" name="object 14" descr=""/>
          <p:cNvSpPr txBox="1"/>
          <p:nvPr/>
        </p:nvSpPr>
        <p:spPr>
          <a:xfrm>
            <a:off x="102857" y="1884983"/>
            <a:ext cx="3288029" cy="139636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205104" marR="748030" indent="-193040">
              <a:lnSpc>
                <a:spcPct val="102600"/>
              </a:lnSpc>
              <a:spcBef>
                <a:spcPts val="55"/>
              </a:spcBef>
              <a:buClr>
                <a:srgbClr val="EAEAF7"/>
              </a:buClr>
              <a:buSzPct val="72727"/>
              <a:buFont typeface="Arial MT"/>
              <a:buAutoNum type="arabicPlain" startAt="10"/>
              <a:tabLst>
                <a:tab pos="343535" algn="l"/>
              </a:tabLst>
            </a:pPr>
            <a:r>
              <a:rPr dirty="0" sz="1100" spc="-20">
                <a:solidFill>
                  <a:srgbClr val="3333B2"/>
                </a:solidFill>
                <a:latin typeface="Tahoma"/>
                <a:cs typeface="Tahoma"/>
                <a:hlinkClick r:id="rId18" action="ppaction://hlinksldjump"/>
              </a:rPr>
              <a:t>Current</a:t>
            </a:r>
            <a:r>
              <a:rPr dirty="0" sz="1100" spc="-50">
                <a:solidFill>
                  <a:srgbClr val="3333B2"/>
                </a:solidFill>
                <a:latin typeface="Tahoma"/>
                <a:cs typeface="Tahoma"/>
                <a:hlinkClick r:id="rId18" action="ppaction://hlinksldjump"/>
              </a:rPr>
              <a:t> </a:t>
            </a:r>
            <a:r>
              <a:rPr dirty="0" sz="1100" spc="-30">
                <a:solidFill>
                  <a:srgbClr val="3333B2"/>
                </a:solidFill>
                <a:latin typeface="Tahoma"/>
                <a:cs typeface="Tahoma"/>
                <a:hlinkClick r:id="rId18" action="ppaction://hlinksldjump"/>
              </a:rPr>
              <a:t>Working</a:t>
            </a:r>
            <a:r>
              <a:rPr dirty="0" sz="1100" spc="-45">
                <a:solidFill>
                  <a:srgbClr val="3333B2"/>
                </a:solidFill>
                <a:latin typeface="Tahoma"/>
                <a:cs typeface="Tahoma"/>
                <a:hlinkClick r:id="rId18" action="ppaction://hlinksldjump"/>
              </a:rPr>
              <a:t> </a:t>
            </a:r>
            <a:r>
              <a:rPr dirty="0" sz="1100" spc="-10">
                <a:solidFill>
                  <a:srgbClr val="3333B2"/>
                </a:solidFill>
                <a:latin typeface="Tahoma"/>
                <a:cs typeface="Tahoma"/>
                <a:hlinkClick r:id="rId18" action="ppaction://hlinksldjump"/>
              </a:rPr>
              <a:t>Models</a:t>
            </a:r>
            <a:r>
              <a:rPr dirty="0" sz="1100" spc="-45">
                <a:solidFill>
                  <a:srgbClr val="3333B2"/>
                </a:solidFill>
                <a:latin typeface="Tahoma"/>
                <a:cs typeface="Tahoma"/>
                <a:hlinkClick r:id="rId18" action="ppaction://hlinksldjump"/>
              </a:rPr>
              <a:t> </a:t>
            </a:r>
            <a:r>
              <a:rPr dirty="0" sz="1100" spc="-20">
                <a:solidFill>
                  <a:srgbClr val="3333B2"/>
                </a:solidFill>
                <a:latin typeface="Tahoma"/>
                <a:cs typeface="Tahoma"/>
                <a:hlinkClick r:id="rId18" action="ppaction://hlinksldjump"/>
              </a:rPr>
              <a:t>for</a:t>
            </a:r>
            <a:r>
              <a:rPr dirty="0" sz="1100" spc="-40">
                <a:solidFill>
                  <a:srgbClr val="3333B2"/>
                </a:solidFill>
                <a:latin typeface="Tahoma"/>
                <a:cs typeface="Tahoma"/>
                <a:hlinkClick r:id="rId18" action="ppaction://hlinksldjump"/>
              </a:rPr>
              <a:t> </a:t>
            </a:r>
            <a:r>
              <a:rPr dirty="0" sz="1100" spc="-10">
                <a:solidFill>
                  <a:srgbClr val="3333B2"/>
                </a:solidFill>
                <a:latin typeface="Tahoma"/>
                <a:cs typeface="Tahoma"/>
                <a:hlinkClick r:id="rId18" action="ppaction://hlinksldjump"/>
              </a:rPr>
              <a:t>Cloud</a:t>
            </a:r>
            <a:r>
              <a:rPr dirty="0" sz="1100" spc="-40">
                <a:solidFill>
                  <a:srgbClr val="3333B2"/>
                </a:solidFill>
                <a:latin typeface="Tahoma"/>
                <a:cs typeface="Tahoma"/>
                <a:hlinkClick r:id="rId18" action="ppaction://hlinksldjump"/>
              </a:rPr>
              <a:t> </a:t>
            </a:r>
            <a:r>
              <a:rPr dirty="0" sz="1100" spc="-30">
                <a:solidFill>
                  <a:srgbClr val="3333B2"/>
                </a:solidFill>
                <a:latin typeface="Tahoma"/>
                <a:cs typeface="Tahoma"/>
                <a:hlinkClick r:id="rId18" action="ppaction://hlinksldjump"/>
              </a:rPr>
              <a:t>IDEs</a:t>
            </a:r>
            <a:r>
              <a:rPr dirty="0" sz="1100" spc="-30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dirty="0" sz="1100" spc="-30">
                <a:solidFill>
                  <a:srgbClr val="3333B2"/>
                </a:solidFill>
                <a:latin typeface="Tahoma"/>
                <a:cs typeface="Tahoma"/>
              </a:rPr>
              <a:t>	</a:t>
            </a:r>
            <a:r>
              <a:rPr dirty="0" sz="1100" spc="-45">
                <a:latin typeface="Tahoma"/>
                <a:cs typeface="Tahoma"/>
                <a:hlinkClick r:id="rId18" action="ppaction://hlinksldjump"/>
              </a:rPr>
              <a:t>Resource </a:t>
            </a:r>
            <a:r>
              <a:rPr dirty="0" sz="1100">
                <a:latin typeface="Tahoma"/>
                <a:cs typeface="Tahoma"/>
                <a:hlinkClick r:id="rId18" action="ppaction://hlinksldjump"/>
              </a:rPr>
              <a:t>Allocation</a:t>
            </a:r>
            <a:r>
              <a:rPr dirty="0" sz="1100" spc="-55">
                <a:latin typeface="Tahoma"/>
                <a:cs typeface="Tahoma"/>
                <a:hlinkClick r:id="rId18" action="ppaction://hlinksldjump"/>
              </a:rPr>
              <a:t> </a:t>
            </a:r>
            <a:r>
              <a:rPr dirty="0" sz="1100" spc="-10">
                <a:latin typeface="Tahoma"/>
                <a:cs typeface="Tahoma"/>
                <a:hlinkClick r:id="rId18" action="ppaction://hlinksldjump"/>
              </a:rPr>
              <a:t>Techniques</a:t>
            </a:r>
            <a:r>
              <a:rPr dirty="0" sz="1100" spc="-10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	</a:t>
            </a:r>
            <a:r>
              <a:rPr dirty="0" sz="1100" spc="-10">
                <a:latin typeface="Tahoma"/>
                <a:cs typeface="Tahoma"/>
                <a:hlinkClick r:id="rId18" action="ppaction://hlinksldjump"/>
              </a:rPr>
              <a:t>Limitations</a:t>
            </a:r>
            <a:endParaRPr sz="1100">
              <a:latin typeface="Tahoma"/>
              <a:cs typeface="Tahoma"/>
            </a:endParaRPr>
          </a:p>
          <a:p>
            <a:pPr marL="205104" marR="5080" indent="-193040">
              <a:lnSpc>
                <a:spcPct val="102600"/>
              </a:lnSpc>
              <a:buClr>
                <a:srgbClr val="EAEAF7"/>
              </a:buClr>
              <a:buSzPct val="72727"/>
              <a:buFont typeface="Arial MT"/>
              <a:buAutoNum type="arabicPlain" startAt="10"/>
              <a:tabLst>
                <a:tab pos="343535" algn="l"/>
              </a:tabLst>
            </a:pPr>
            <a:r>
              <a:rPr dirty="0" sz="1100" spc="-20">
                <a:solidFill>
                  <a:srgbClr val="3333B2"/>
                </a:solidFill>
                <a:latin typeface="Tahoma"/>
                <a:cs typeface="Tahoma"/>
                <a:hlinkClick r:id="rId19" action="ppaction://hlinksldjump"/>
              </a:rPr>
              <a:t>Current</a:t>
            </a:r>
            <a:r>
              <a:rPr dirty="0" sz="1100" spc="-50">
                <a:solidFill>
                  <a:srgbClr val="3333B2"/>
                </a:solidFill>
                <a:latin typeface="Tahoma"/>
                <a:cs typeface="Tahoma"/>
                <a:hlinkClick r:id="rId19" action="ppaction://hlinksldjump"/>
              </a:rPr>
              <a:t> </a:t>
            </a:r>
            <a:r>
              <a:rPr dirty="0" sz="1100" spc="-30">
                <a:solidFill>
                  <a:srgbClr val="3333B2"/>
                </a:solidFill>
                <a:latin typeface="Tahoma"/>
                <a:cs typeface="Tahoma"/>
                <a:hlinkClick r:id="rId19" action="ppaction://hlinksldjump"/>
              </a:rPr>
              <a:t>Working</a:t>
            </a:r>
            <a:r>
              <a:rPr dirty="0" sz="1100" spc="-45">
                <a:solidFill>
                  <a:srgbClr val="3333B2"/>
                </a:solidFill>
                <a:latin typeface="Tahoma"/>
                <a:cs typeface="Tahoma"/>
                <a:hlinkClick r:id="rId19" action="ppaction://hlinksldjump"/>
              </a:rPr>
              <a:t> </a:t>
            </a:r>
            <a:r>
              <a:rPr dirty="0" sz="1100" spc="-10">
                <a:solidFill>
                  <a:srgbClr val="3333B2"/>
                </a:solidFill>
                <a:latin typeface="Tahoma"/>
                <a:cs typeface="Tahoma"/>
                <a:hlinkClick r:id="rId19" action="ppaction://hlinksldjump"/>
              </a:rPr>
              <a:t>Models</a:t>
            </a:r>
            <a:r>
              <a:rPr dirty="0" sz="1100" spc="-50">
                <a:solidFill>
                  <a:srgbClr val="3333B2"/>
                </a:solidFill>
                <a:latin typeface="Tahoma"/>
                <a:cs typeface="Tahoma"/>
                <a:hlinkClick r:id="rId19" action="ppaction://hlinksldjump"/>
              </a:rPr>
              <a:t> </a:t>
            </a:r>
            <a:r>
              <a:rPr dirty="0" sz="1100" spc="-20">
                <a:solidFill>
                  <a:srgbClr val="3333B2"/>
                </a:solidFill>
                <a:latin typeface="Tahoma"/>
                <a:cs typeface="Tahoma"/>
                <a:hlinkClick r:id="rId19" action="ppaction://hlinksldjump"/>
              </a:rPr>
              <a:t>for</a:t>
            </a:r>
            <a:r>
              <a:rPr dirty="0" sz="1100" spc="-45">
                <a:solidFill>
                  <a:srgbClr val="3333B2"/>
                </a:solidFill>
                <a:latin typeface="Tahoma"/>
                <a:cs typeface="Tahoma"/>
                <a:hlinkClick r:id="rId19" action="ppaction://hlinksldjump"/>
              </a:rPr>
              <a:t> </a:t>
            </a:r>
            <a:r>
              <a:rPr dirty="0" sz="1100" spc="-10">
                <a:solidFill>
                  <a:srgbClr val="3333B2"/>
                </a:solidFill>
                <a:latin typeface="Tahoma"/>
                <a:cs typeface="Tahoma"/>
                <a:hlinkClick r:id="rId19" action="ppaction://hlinksldjump"/>
              </a:rPr>
              <a:t>Cloud</a:t>
            </a:r>
            <a:r>
              <a:rPr dirty="0" sz="1100" spc="-40">
                <a:solidFill>
                  <a:srgbClr val="3333B2"/>
                </a:solidFill>
                <a:latin typeface="Tahoma"/>
                <a:cs typeface="Tahoma"/>
                <a:hlinkClick r:id="rId19" action="ppaction://hlinksldjump"/>
              </a:rPr>
              <a:t> </a:t>
            </a:r>
            <a:r>
              <a:rPr dirty="0" sz="1100" spc="-10">
                <a:solidFill>
                  <a:srgbClr val="3333B2"/>
                </a:solidFill>
                <a:latin typeface="Tahoma"/>
                <a:cs typeface="Tahoma"/>
                <a:hlinkClick r:id="rId19" action="ppaction://hlinksldjump"/>
              </a:rPr>
              <a:t>IDEs</a:t>
            </a:r>
            <a:r>
              <a:rPr dirty="0" sz="1100" spc="-50">
                <a:solidFill>
                  <a:srgbClr val="3333B2"/>
                </a:solidFill>
                <a:latin typeface="Tahoma"/>
                <a:cs typeface="Tahoma"/>
                <a:hlinkClick r:id="rId19" action="ppaction://hlinksldjump"/>
              </a:rPr>
              <a:t> </a:t>
            </a:r>
            <a:r>
              <a:rPr dirty="0" sz="1100" spc="-30">
                <a:solidFill>
                  <a:srgbClr val="3333B2"/>
                </a:solidFill>
                <a:latin typeface="Tahoma"/>
                <a:cs typeface="Tahoma"/>
                <a:hlinkClick r:id="rId19" action="ppaction://hlinksldjump"/>
              </a:rPr>
              <a:t>(Continued)</a:t>
            </a:r>
            <a:r>
              <a:rPr dirty="0" sz="1100" spc="-30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dirty="0" sz="1100" spc="-30">
                <a:solidFill>
                  <a:srgbClr val="3333B2"/>
                </a:solidFill>
                <a:latin typeface="Tahoma"/>
                <a:cs typeface="Tahoma"/>
              </a:rPr>
              <a:t>	</a:t>
            </a:r>
            <a:r>
              <a:rPr dirty="0" sz="1100" spc="-20">
                <a:latin typeface="Tahoma"/>
                <a:cs typeface="Tahoma"/>
                <a:hlinkClick r:id="rId19" action="ppaction://hlinksldjump"/>
              </a:rPr>
              <a:t>Eclipse</a:t>
            </a:r>
            <a:r>
              <a:rPr dirty="0" sz="1100" spc="-40">
                <a:latin typeface="Tahoma"/>
                <a:cs typeface="Tahoma"/>
                <a:hlinkClick r:id="rId19" action="ppaction://hlinksldjump"/>
              </a:rPr>
              <a:t> </a:t>
            </a:r>
            <a:r>
              <a:rPr dirty="0" sz="1100" spc="-25">
                <a:latin typeface="Tahoma"/>
                <a:cs typeface="Tahoma"/>
                <a:hlinkClick r:id="rId19" action="ppaction://hlinksldjump"/>
              </a:rPr>
              <a:t>Che</a:t>
            </a:r>
            <a:endParaRPr sz="1100">
              <a:latin typeface="Tahoma"/>
              <a:cs typeface="Tahoma"/>
            </a:endParaRPr>
          </a:p>
          <a:p>
            <a:pPr marL="343535">
              <a:lnSpc>
                <a:spcPct val="100000"/>
              </a:lnSpc>
              <a:spcBef>
                <a:spcPts val="35"/>
              </a:spcBef>
            </a:pPr>
            <a:r>
              <a:rPr dirty="0" sz="1100" spc="-10">
                <a:latin typeface="Tahoma"/>
                <a:cs typeface="Tahoma"/>
                <a:hlinkClick r:id="rId19" action="ppaction://hlinksldjump"/>
              </a:rPr>
              <a:t>CodeSandbox</a:t>
            </a:r>
            <a:endParaRPr sz="1100">
              <a:latin typeface="Tahoma"/>
              <a:cs typeface="Tahoma"/>
            </a:endParaRPr>
          </a:p>
          <a:p>
            <a:pPr marL="205740" indent="-193040">
              <a:lnSpc>
                <a:spcPct val="100000"/>
              </a:lnSpc>
              <a:spcBef>
                <a:spcPts val="35"/>
              </a:spcBef>
              <a:buClr>
                <a:srgbClr val="EAEAF7"/>
              </a:buClr>
              <a:buSzPct val="72727"/>
              <a:buFont typeface="Arial MT"/>
              <a:buAutoNum type="arabicPlain" startAt="12"/>
              <a:tabLst>
                <a:tab pos="205740" algn="l"/>
              </a:tabLst>
            </a:pPr>
            <a:r>
              <a:rPr dirty="0" sz="1100" spc="-20">
                <a:solidFill>
                  <a:srgbClr val="3333B2"/>
                </a:solidFill>
                <a:latin typeface="Tahoma"/>
                <a:cs typeface="Tahoma"/>
                <a:hlinkClick r:id="rId20" action="ppaction://hlinksldjump"/>
              </a:rPr>
              <a:t>Algorithmic</a:t>
            </a:r>
            <a:r>
              <a:rPr dirty="0" sz="1100" spc="5">
                <a:solidFill>
                  <a:srgbClr val="3333B2"/>
                </a:solidFill>
                <a:latin typeface="Tahoma"/>
                <a:cs typeface="Tahoma"/>
                <a:hlinkClick r:id="rId20" action="ppaction://hlinksldjump"/>
              </a:rPr>
              <a:t> </a:t>
            </a:r>
            <a:r>
              <a:rPr dirty="0" sz="1100" spc="-10">
                <a:solidFill>
                  <a:srgbClr val="3333B2"/>
                </a:solidFill>
                <a:latin typeface="Tahoma"/>
                <a:cs typeface="Tahoma"/>
                <a:hlinkClick r:id="rId20" action="ppaction://hlinksldjump"/>
              </a:rPr>
              <a:t>Approach</a:t>
            </a:r>
            <a:endParaRPr sz="1100">
              <a:latin typeface="Tahoma"/>
              <a:cs typeface="Tahoma"/>
            </a:endParaRPr>
          </a:p>
          <a:p>
            <a:pPr marL="205740" indent="-193040">
              <a:lnSpc>
                <a:spcPct val="100000"/>
              </a:lnSpc>
              <a:spcBef>
                <a:spcPts val="35"/>
              </a:spcBef>
              <a:buClr>
                <a:srgbClr val="EAEAF7"/>
              </a:buClr>
              <a:buSzPct val="72727"/>
              <a:buFont typeface="Arial MT"/>
              <a:buAutoNum type="arabicPlain" startAt="12"/>
              <a:tabLst>
                <a:tab pos="205740" algn="l"/>
              </a:tabLst>
            </a:pPr>
            <a:r>
              <a:rPr dirty="0" sz="1100" spc="-20">
                <a:solidFill>
                  <a:srgbClr val="3333B2"/>
                </a:solidFill>
                <a:latin typeface="Tahoma"/>
                <a:cs typeface="Tahoma"/>
                <a:hlinkClick r:id="rId21" action="ppaction://hlinksldjump"/>
              </a:rPr>
              <a:t>Algorithmic</a:t>
            </a:r>
            <a:r>
              <a:rPr dirty="0" sz="1100" spc="-15">
                <a:solidFill>
                  <a:srgbClr val="3333B2"/>
                </a:solidFill>
                <a:latin typeface="Tahoma"/>
                <a:cs typeface="Tahoma"/>
                <a:hlinkClick r:id="rId21" action="ppaction://hlinksldjump"/>
              </a:rPr>
              <a:t> </a:t>
            </a:r>
            <a:r>
              <a:rPr dirty="0" sz="1100" spc="-30">
                <a:solidFill>
                  <a:srgbClr val="3333B2"/>
                </a:solidFill>
                <a:latin typeface="Tahoma"/>
                <a:cs typeface="Tahoma"/>
                <a:hlinkClick r:id="rId21" action="ppaction://hlinksldjump"/>
              </a:rPr>
              <a:t>Approach</a:t>
            </a:r>
            <a:r>
              <a:rPr dirty="0" sz="1100" spc="-10">
                <a:solidFill>
                  <a:srgbClr val="3333B2"/>
                </a:solidFill>
                <a:latin typeface="Tahoma"/>
                <a:cs typeface="Tahoma"/>
                <a:hlinkClick r:id="rId21" action="ppaction://hlinksldjump"/>
              </a:rPr>
              <a:t> (1/2)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15" name="object 15" descr="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16" name="object 16" descr="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 descr=""/>
          <p:cNvSpPr txBox="1"/>
          <p:nvPr/>
        </p:nvSpPr>
        <p:spPr>
          <a:xfrm>
            <a:off x="115557" y="3307676"/>
            <a:ext cx="1381760" cy="1403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050"/>
              </a:lnSpc>
            </a:pPr>
            <a:r>
              <a:rPr dirty="0" baseline="6944" sz="1200">
                <a:solidFill>
                  <a:srgbClr val="EAEAF7"/>
                </a:solidFill>
                <a:latin typeface="Arial MT"/>
                <a:cs typeface="Arial MT"/>
              </a:rPr>
              <a:t>14</a:t>
            </a:r>
            <a:r>
              <a:rPr dirty="0" baseline="6944" sz="1200" spc="607">
                <a:solidFill>
                  <a:srgbClr val="EAEAF7"/>
                </a:solidFill>
                <a:latin typeface="Arial MT"/>
                <a:cs typeface="Arial MT"/>
              </a:rPr>
              <a:t> </a:t>
            </a:r>
            <a:r>
              <a:rPr dirty="0" sz="1100" spc="-20">
                <a:solidFill>
                  <a:srgbClr val="3333B2"/>
                </a:solidFill>
                <a:latin typeface="Tahoma"/>
                <a:cs typeface="Tahoma"/>
                <a:hlinkClick r:id="rId22" action="ppaction://hlinksldjump"/>
              </a:rPr>
              <a:t>Algorithmic</a:t>
            </a:r>
            <a:r>
              <a:rPr dirty="0" sz="1100" spc="-5">
                <a:solidFill>
                  <a:srgbClr val="3333B2"/>
                </a:solidFill>
                <a:latin typeface="Tahoma"/>
                <a:cs typeface="Tahoma"/>
                <a:hlinkClick r:id="rId22" action="ppaction://hlinksldjump"/>
              </a:rPr>
              <a:t> </a:t>
            </a:r>
            <a:r>
              <a:rPr dirty="0" sz="1100" spc="-40">
                <a:solidFill>
                  <a:srgbClr val="3333B2"/>
                </a:solidFill>
                <a:latin typeface="Tahoma"/>
                <a:cs typeface="Tahoma"/>
                <a:hlinkClick r:id="rId22" action="ppaction://hlinksldjump"/>
              </a:rPr>
              <a:t>Approac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1497148" y="3307676"/>
            <a:ext cx="434340" cy="1403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050"/>
              </a:lnSpc>
            </a:pPr>
            <a:r>
              <a:rPr dirty="0" sz="1100" spc="75">
                <a:solidFill>
                  <a:srgbClr val="3333B2"/>
                </a:solidFill>
                <a:latin typeface="Tahoma"/>
                <a:cs typeface="Tahoma"/>
                <a:hlinkClick r:id="rId22" action="ppaction://hlinksldjump"/>
              </a:rPr>
              <a:t>(2/2</a:t>
            </a:r>
            <a:r>
              <a:rPr dirty="0" sz="1100" spc="-3340">
                <a:solidFill>
                  <a:srgbClr val="3333B2"/>
                </a:solidFill>
                <a:latin typeface="Tahoma"/>
                <a:cs typeface="Tahoma"/>
                <a:hlinkClick r:id="rId22" action="ppaction://hlinksldjump"/>
              </a:rPr>
              <a:t>)</a:t>
            </a:r>
            <a:r>
              <a:rPr dirty="0" sz="1100" spc="75">
                <a:solidFill>
                  <a:srgbClr val="3333B2"/>
                </a:solidFill>
                <a:latin typeface="Tahoma"/>
                <a:cs typeface="Tahoma"/>
                <a:hlinkClick r:id="rId22" action="ppaction://hlinksldjump"/>
              </a:rPr>
              <a:t>h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415899" y="3351784"/>
            <a:ext cx="70485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>
                <a:solidFill>
                  <a:srgbClr val="FFFFFF"/>
                </a:solidFill>
                <a:latin typeface="Arial MT"/>
                <a:cs typeface="Arial MT"/>
                <a:hlinkClick r:id="rId22" action="ppaction://hlinksldjump"/>
              </a:rPr>
              <a:t>Dept</a:t>
            </a:r>
            <a:r>
              <a:rPr dirty="0" sz="600" spc="30">
                <a:solidFill>
                  <a:srgbClr val="FFFFFF"/>
                </a:solidFill>
                <a:latin typeface="Arial MT"/>
                <a:cs typeface="Arial MT"/>
                <a:hlinkClick r:id="rId22" action="ppaction://hlinksldjump"/>
              </a:rPr>
              <a:t> </a:t>
            </a:r>
            <a:r>
              <a:rPr dirty="0" sz="600">
                <a:solidFill>
                  <a:srgbClr val="FFFFFF"/>
                </a:solidFill>
                <a:latin typeface="Arial MT"/>
                <a:cs typeface="Arial MT"/>
                <a:hlinkClick r:id="rId22" action="ppaction://hlinksldjump"/>
              </a:rPr>
              <a:t>of</a:t>
            </a:r>
            <a:r>
              <a:rPr dirty="0" sz="600" spc="30">
                <a:solidFill>
                  <a:srgbClr val="FFFFFF"/>
                </a:solidFill>
                <a:latin typeface="Arial MT"/>
                <a:cs typeface="Arial MT"/>
                <a:hlinkClick r:id="rId22" action="ppaction://hlinksldjump"/>
              </a:rPr>
              <a:t> </a:t>
            </a:r>
            <a:r>
              <a:rPr dirty="0" sz="600">
                <a:solidFill>
                  <a:srgbClr val="FFFFFF"/>
                </a:solidFill>
                <a:latin typeface="Arial MT"/>
                <a:cs typeface="Arial MT"/>
                <a:hlinkClick r:id="rId22" action="ppaction://hlinksldjump"/>
              </a:rPr>
              <a:t>Comp</a:t>
            </a:r>
            <a:r>
              <a:rPr dirty="0" sz="600" spc="30">
                <a:solidFill>
                  <a:srgbClr val="FFFFFF"/>
                </a:solidFill>
                <a:latin typeface="Arial MT"/>
                <a:cs typeface="Arial MT"/>
                <a:hlinkClick r:id="rId22" action="ppaction://hlinksldjump"/>
              </a:rPr>
              <a:t> </a:t>
            </a:r>
            <a:r>
              <a:rPr dirty="0" sz="600" spc="-20">
                <a:solidFill>
                  <a:srgbClr val="FFFFFF"/>
                </a:solidFill>
                <a:latin typeface="Arial MT"/>
                <a:cs typeface="Arial MT"/>
                <a:hlinkClick r:id="rId22" action="ppaction://hlinksldjump"/>
              </a:rPr>
              <a:t>Engg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2107933" y="3351784"/>
            <a:ext cx="39243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>
                <a:solidFill>
                  <a:srgbClr val="FFFFFF"/>
                </a:solidFill>
                <a:latin typeface="Arial MT"/>
                <a:cs typeface="Arial MT"/>
                <a:hlinkClick r:id="rId23" action="ppaction://hlinksldjump"/>
              </a:rPr>
              <a:t>Short</a:t>
            </a:r>
            <a:r>
              <a:rPr dirty="0" sz="600" spc="15">
                <a:solidFill>
                  <a:srgbClr val="FFFFFF"/>
                </a:solidFill>
                <a:latin typeface="Arial MT"/>
                <a:cs typeface="Arial MT"/>
                <a:hlinkClick r:id="rId23" action="ppaction://hlinksldjump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Arial MT"/>
                <a:cs typeface="Arial MT"/>
                <a:hlinkClick r:id="rId23" action="ppaction://hlinksldjump"/>
              </a:rPr>
              <a:t>Title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23" name="object 23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October</a:t>
            </a:r>
            <a:r>
              <a:rPr dirty="0" spc="20"/>
              <a:t> </a:t>
            </a:r>
            <a:r>
              <a:rPr dirty="0"/>
              <a:t>24,</a:t>
            </a:r>
            <a:r>
              <a:rPr dirty="0" spc="20"/>
              <a:t> </a:t>
            </a:r>
            <a:r>
              <a:rPr dirty="0" spc="-20"/>
              <a:t>2024</a:t>
            </a:r>
          </a:p>
        </p:txBody>
      </p:sp>
      <p:sp>
        <p:nvSpPr>
          <p:cNvPr id="24" name="object 2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78105">
              <a:lnSpc>
                <a:spcPts val="675"/>
              </a:lnSpc>
            </a:pPr>
            <a:fld id="{81D60167-4931-47E6-BA6A-407CBD079E47}" type="slidenum">
              <a:rPr dirty="0" spc="-30"/>
              <a:t>2</a:t>
            </a:fld>
            <a:r>
              <a:rPr dirty="0" spc="-60"/>
              <a:t> </a:t>
            </a:r>
            <a:r>
              <a:rPr dirty="0" spc="150"/>
              <a:t>/</a:t>
            </a:r>
            <a:r>
              <a:rPr dirty="0" spc="-60"/>
              <a:t> </a:t>
            </a:r>
            <a:r>
              <a:rPr dirty="0" spc="-25"/>
              <a:t>22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-12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126"/>
                </a:lnTo>
                <a:lnTo>
                  <a:pt x="4608004" y="350126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35"/>
              <a:t>Conclusion</a:t>
            </a: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089" y="709904"/>
            <a:ext cx="65265" cy="65265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089" y="1264081"/>
            <a:ext cx="65265" cy="65265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1089" y="1990344"/>
            <a:ext cx="65265" cy="65265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81089" y="2372448"/>
            <a:ext cx="65265" cy="65265"/>
          </a:xfrm>
          <a:prstGeom prst="rect">
            <a:avLst/>
          </a:prstGeom>
        </p:spPr>
      </p:pic>
      <p:sp>
        <p:nvSpPr>
          <p:cNvPr id="8" name="object 8" descr=""/>
          <p:cNvSpPr txBox="1"/>
          <p:nvPr/>
        </p:nvSpPr>
        <p:spPr>
          <a:xfrm>
            <a:off x="125844" y="626451"/>
            <a:ext cx="4358640" cy="240855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algn="just" marL="289560" marR="6350">
              <a:lnSpc>
                <a:spcPct val="102600"/>
              </a:lnSpc>
              <a:spcBef>
                <a:spcPts val="55"/>
              </a:spcBef>
            </a:pPr>
            <a:r>
              <a:rPr dirty="0" sz="1100" spc="-35">
                <a:latin typeface="Tahoma"/>
                <a:cs typeface="Tahoma"/>
              </a:rPr>
              <a:t>Transformative</a:t>
            </a:r>
            <a:r>
              <a:rPr dirty="0" sz="1100" spc="-55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Impact:</a:t>
            </a:r>
            <a:r>
              <a:rPr dirty="0" sz="1100" spc="8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Cloud-</a:t>
            </a:r>
            <a:r>
              <a:rPr dirty="0" sz="1100" spc="-25">
                <a:latin typeface="Tahoma"/>
                <a:cs typeface="Tahoma"/>
              </a:rPr>
              <a:t>based</a:t>
            </a:r>
            <a:r>
              <a:rPr dirty="0" sz="1100" spc="-45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IDEs</a:t>
            </a:r>
            <a:r>
              <a:rPr dirty="0" sz="1100" spc="-4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have</a:t>
            </a:r>
            <a:r>
              <a:rPr dirty="0" sz="1100" spc="-45">
                <a:latin typeface="Tahoma"/>
                <a:cs typeface="Tahoma"/>
              </a:rPr>
              <a:t> changed </a:t>
            </a:r>
            <a:r>
              <a:rPr dirty="0" sz="1100" spc="-50">
                <a:latin typeface="Tahoma"/>
                <a:cs typeface="Tahoma"/>
              </a:rPr>
              <a:t>software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de- </a:t>
            </a:r>
            <a:r>
              <a:rPr dirty="0" sz="1100" spc="-50">
                <a:latin typeface="Tahoma"/>
                <a:cs typeface="Tahoma"/>
              </a:rPr>
              <a:t>velopment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practices</a:t>
            </a:r>
            <a:r>
              <a:rPr dirty="0" sz="1100" spc="-15">
                <a:latin typeface="Tahoma"/>
                <a:cs typeface="Tahoma"/>
              </a:rPr>
              <a:t> </a:t>
            </a:r>
            <a:r>
              <a:rPr dirty="0" sz="1100" spc="-114">
                <a:latin typeface="Tahoma"/>
                <a:cs typeface="Tahoma"/>
              </a:rPr>
              <a:t>by</a:t>
            </a:r>
            <a:r>
              <a:rPr dirty="0" sz="1100" spc="3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enabling</a:t>
            </a:r>
            <a:r>
              <a:rPr dirty="0" sz="1100" spc="-1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greater</a:t>
            </a:r>
            <a:r>
              <a:rPr dirty="0" sz="110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collaboration,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accessibility,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and </a:t>
            </a:r>
            <a:r>
              <a:rPr dirty="0" sz="1100" spc="-10">
                <a:latin typeface="Tahoma"/>
                <a:cs typeface="Tahoma"/>
              </a:rPr>
              <a:t>scalability.</a:t>
            </a:r>
            <a:endParaRPr sz="1100">
              <a:latin typeface="Tahoma"/>
              <a:cs typeface="Tahoma"/>
            </a:endParaRPr>
          </a:p>
          <a:p>
            <a:pPr algn="just" marL="289560" marR="6350">
              <a:lnSpc>
                <a:spcPct val="102600"/>
              </a:lnSpc>
              <a:spcBef>
                <a:spcPts val="300"/>
              </a:spcBef>
            </a:pPr>
            <a:r>
              <a:rPr dirty="0" sz="1100" spc="-35">
                <a:latin typeface="Tahoma"/>
                <a:cs typeface="Tahoma"/>
              </a:rPr>
              <a:t>Real-</a:t>
            </a:r>
            <a:r>
              <a:rPr dirty="0" sz="1100">
                <a:latin typeface="Tahoma"/>
                <a:cs typeface="Tahoma"/>
              </a:rPr>
              <a:t>time</a:t>
            </a:r>
            <a:r>
              <a:rPr dirty="0" sz="1100" spc="-25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Collaboration:</a:t>
            </a:r>
            <a:r>
              <a:rPr dirty="0" sz="1100" spc="145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Teams</a:t>
            </a:r>
            <a:r>
              <a:rPr dirty="0" sz="1100" spc="-25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can</a:t>
            </a:r>
            <a:r>
              <a:rPr dirty="0" sz="1100" spc="-25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work</a:t>
            </a:r>
            <a:r>
              <a:rPr dirty="0" sz="1100" spc="-25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together</a:t>
            </a:r>
            <a:r>
              <a:rPr dirty="0" sz="1100" spc="-2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seamlessly</a:t>
            </a:r>
            <a:r>
              <a:rPr dirty="0" sz="1100" spc="-25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from </a:t>
            </a:r>
            <a:r>
              <a:rPr dirty="0" sz="1100" spc="-20">
                <a:latin typeface="Tahoma"/>
                <a:cs typeface="Tahoma"/>
              </a:rPr>
              <a:t>different</a:t>
            </a:r>
            <a:r>
              <a:rPr dirty="0" sz="1100" spc="-10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locations,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enhancing</a:t>
            </a:r>
            <a:r>
              <a:rPr dirty="0" sz="1100" spc="-5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innovation</a:t>
            </a:r>
            <a:r>
              <a:rPr dirty="0" sz="1100" spc="-5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and</a:t>
            </a:r>
            <a:r>
              <a:rPr dirty="0" sz="1100" spc="-5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efficiency.</a:t>
            </a:r>
            <a:r>
              <a:rPr dirty="0" sz="1100" spc="295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:</a:t>
            </a:r>
            <a:r>
              <a:rPr dirty="0" sz="1100" spc="18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Security concerns,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dependence</a:t>
            </a:r>
            <a:r>
              <a:rPr dirty="0" sz="1100" spc="-5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on</a:t>
            </a:r>
            <a:r>
              <a:rPr dirty="0" sz="1100" spc="-5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internet</a:t>
            </a:r>
            <a:r>
              <a:rPr dirty="0" sz="1100" spc="-5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connectivity,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and</a:t>
            </a:r>
            <a:r>
              <a:rPr dirty="0" sz="1100" spc="-5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limitations </a:t>
            </a:r>
            <a:r>
              <a:rPr dirty="0" sz="1100" spc="-20">
                <a:latin typeface="Tahoma"/>
                <a:cs typeface="Tahoma"/>
              </a:rPr>
              <a:t>with </a:t>
            </a:r>
            <a:r>
              <a:rPr dirty="0" sz="1100" spc="-60">
                <a:latin typeface="Tahoma"/>
                <a:cs typeface="Tahoma"/>
              </a:rPr>
              <a:t>resource-</a:t>
            </a:r>
            <a:r>
              <a:rPr dirty="0" sz="1100" spc="-45">
                <a:latin typeface="Tahoma"/>
                <a:cs typeface="Tahoma"/>
              </a:rPr>
              <a:t>intensive</a:t>
            </a:r>
            <a:r>
              <a:rPr dirty="0" sz="1100" spc="-10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applications</a:t>
            </a:r>
            <a:r>
              <a:rPr dirty="0" sz="1100" spc="-10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are</a:t>
            </a:r>
            <a:r>
              <a:rPr dirty="0" sz="1100" spc="-10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potential</a:t>
            </a:r>
            <a:r>
              <a:rPr dirty="0" sz="1100" spc="-1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drawbacks</a:t>
            </a:r>
            <a:r>
              <a:rPr dirty="0" sz="1100" spc="-10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of</a:t>
            </a:r>
            <a:r>
              <a:rPr dirty="0" sz="1100" spc="-10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cloud</a:t>
            </a:r>
            <a:r>
              <a:rPr dirty="0" sz="1100" spc="-5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IDEs.</a:t>
            </a:r>
            <a:endParaRPr sz="1100">
              <a:latin typeface="Tahoma"/>
              <a:cs typeface="Tahoma"/>
            </a:endParaRPr>
          </a:p>
          <a:p>
            <a:pPr algn="just" marL="289560" marR="5080">
              <a:lnSpc>
                <a:spcPct val="102600"/>
              </a:lnSpc>
              <a:spcBef>
                <a:spcPts val="300"/>
              </a:spcBef>
            </a:pPr>
            <a:r>
              <a:rPr dirty="0" sz="1100" spc="-10">
                <a:latin typeface="Tahoma"/>
                <a:cs typeface="Tahoma"/>
              </a:rPr>
              <a:t>Advantages:</a:t>
            </a:r>
            <a:r>
              <a:rPr dirty="0" sz="1100" spc="65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Benefits</a:t>
            </a:r>
            <a:r>
              <a:rPr dirty="0" sz="1100" spc="-60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such</a:t>
            </a:r>
            <a:r>
              <a:rPr dirty="0" sz="1100" spc="-60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as</a:t>
            </a:r>
            <a:r>
              <a:rPr dirty="0" sz="1100" spc="-6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reduced</a:t>
            </a:r>
            <a:r>
              <a:rPr dirty="0" sz="1100" spc="-50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setup</a:t>
            </a:r>
            <a:r>
              <a:rPr dirty="0" sz="1100" spc="-60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time,</a:t>
            </a:r>
            <a:r>
              <a:rPr dirty="0" sz="1100" spc="-4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cost-</a:t>
            </a:r>
            <a:r>
              <a:rPr dirty="0" sz="1100" spc="-50">
                <a:latin typeface="Tahoma"/>
                <a:cs typeface="Tahoma"/>
              </a:rPr>
              <a:t>effectiveness, </a:t>
            </a:r>
            <a:r>
              <a:rPr dirty="0" sz="1100" spc="-35">
                <a:latin typeface="Tahoma"/>
                <a:cs typeface="Tahoma"/>
              </a:rPr>
              <a:t>and</a:t>
            </a:r>
            <a:r>
              <a:rPr dirty="0" sz="1100" spc="-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access</a:t>
            </a:r>
            <a:r>
              <a:rPr dirty="0" sz="1100" spc="-20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to</a:t>
            </a:r>
            <a:r>
              <a:rPr dirty="0" sz="1100" spc="-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powerful</a:t>
            </a:r>
            <a:r>
              <a:rPr dirty="0" sz="1100" spc="-20">
                <a:latin typeface="Tahoma"/>
                <a:cs typeface="Tahoma"/>
              </a:rPr>
              <a:t> cloud</a:t>
            </a:r>
            <a:r>
              <a:rPr dirty="0" sz="1100" spc="-1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resources</a:t>
            </a:r>
            <a:r>
              <a:rPr dirty="0" sz="1100" spc="-25">
                <a:latin typeface="Tahoma"/>
                <a:cs typeface="Tahoma"/>
              </a:rPr>
              <a:t> often</a:t>
            </a:r>
            <a:r>
              <a:rPr dirty="0" sz="1100" spc="-1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outweigh</a:t>
            </a:r>
            <a:r>
              <a:rPr dirty="0" sz="1100" spc="-20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the</a:t>
            </a:r>
            <a:r>
              <a:rPr dirty="0" sz="1100" spc="-20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challenges.</a:t>
            </a:r>
            <a:endParaRPr sz="1100">
              <a:latin typeface="Tahoma"/>
              <a:cs typeface="Tahoma"/>
            </a:endParaRPr>
          </a:p>
          <a:p>
            <a:pPr algn="just" marL="289560" marR="6985">
              <a:lnSpc>
                <a:spcPct val="102699"/>
              </a:lnSpc>
              <a:spcBef>
                <a:spcPts val="295"/>
              </a:spcBef>
            </a:pPr>
            <a:r>
              <a:rPr dirty="0" sz="1100">
                <a:latin typeface="Tahoma"/>
                <a:cs typeface="Tahoma"/>
              </a:rPr>
              <a:t>Using</a:t>
            </a:r>
            <a:r>
              <a:rPr dirty="0" sz="1100" spc="-1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website</a:t>
            </a:r>
            <a:r>
              <a:rPr dirty="0" sz="1100" spc="-15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ontology</a:t>
            </a:r>
            <a:r>
              <a:rPr dirty="0" sz="1100" spc="-15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with</a:t>
            </a:r>
            <a:r>
              <a:rPr dirty="0" sz="1100" spc="-15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the</a:t>
            </a:r>
            <a:r>
              <a:rPr dirty="0" sz="1100" spc="-15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technique</a:t>
            </a:r>
            <a:r>
              <a:rPr dirty="0" sz="1100" spc="-15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can</a:t>
            </a:r>
            <a:r>
              <a:rPr dirty="0" sz="1100" spc="-15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provide</a:t>
            </a:r>
            <a:r>
              <a:rPr dirty="0" sz="1100" spc="-1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more</a:t>
            </a:r>
            <a:r>
              <a:rPr dirty="0" sz="1100" spc="-1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precise </a:t>
            </a:r>
            <a:r>
              <a:rPr dirty="0" sz="1100" spc="-10">
                <a:latin typeface="Tahoma"/>
                <a:cs typeface="Tahoma"/>
              </a:rPr>
              <a:t>recommendations.</a:t>
            </a:r>
            <a:endParaRPr sz="1100">
              <a:latin typeface="Tahoma"/>
              <a:cs typeface="Tahoma"/>
            </a:endParaRPr>
          </a:p>
          <a:p>
            <a:pPr algn="just" marL="12700" marR="177800">
              <a:lnSpc>
                <a:spcPct val="102600"/>
              </a:lnSpc>
              <a:spcBef>
                <a:spcPts val="300"/>
              </a:spcBef>
            </a:pPr>
            <a:r>
              <a:rPr dirty="0" sz="1100" spc="-30">
                <a:latin typeface="Tahoma"/>
                <a:cs typeface="Tahoma"/>
              </a:rPr>
              <a:t>Feature</a:t>
            </a:r>
            <a:r>
              <a:rPr dirty="0" sz="1100" spc="-55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Analysis:</a:t>
            </a:r>
            <a:r>
              <a:rPr dirty="0" sz="1100" spc="55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The</a:t>
            </a:r>
            <a:r>
              <a:rPr dirty="0" sz="1100" spc="-45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report</a:t>
            </a:r>
            <a:r>
              <a:rPr dirty="0" sz="1100" spc="-40">
                <a:latin typeface="Tahoma"/>
                <a:cs typeface="Tahoma"/>
              </a:rPr>
              <a:t> includes</a:t>
            </a:r>
            <a:r>
              <a:rPr dirty="0" sz="1100" spc="-50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an</a:t>
            </a:r>
            <a:r>
              <a:rPr dirty="0" sz="1100" spc="-4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analysis</a:t>
            </a:r>
            <a:r>
              <a:rPr dirty="0" sz="1100" spc="-45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of</a:t>
            </a:r>
            <a:r>
              <a:rPr dirty="0" sz="1100" spc="-4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various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cloud</a:t>
            </a:r>
            <a:r>
              <a:rPr dirty="0" sz="1100" spc="-45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IDEs, </a:t>
            </a:r>
            <a:r>
              <a:rPr dirty="0" sz="1100" spc="-40">
                <a:latin typeface="Tahoma"/>
                <a:cs typeface="Tahoma"/>
              </a:rPr>
              <a:t>discussing</a:t>
            </a:r>
            <a:r>
              <a:rPr dirty="0" sz="1100" spc="-45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their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strengths</a:t>
            </a:r>
            <a:r>
              <a:rPr dirty="0" sz="1100" spc="-4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and </a:t>
            </a:r>
            <a:r>
              <a:rPr dirty="0" sz="1100" spc="-10">
                <a:latin typeface="Tahoma"/>
                <a:cs typeface="Tahoma"/>
              </a:rPr>
              <a:t>weaknesses.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9" name="object 9" descr="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10" name="object 10" descr="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Dept</a:t>
            </a:r>
            <a:r>
              <a:rPr dirty="0" spc="30"/>
              <a:t> </a:t>
            </a:r>
            <a:r>
              <a:rPr dirty="0"/>
              <a:t>of</a:t>
            </a:r>
            <a:r>
              <a:rPr dirty="0" spc="30"/>
              <a:t> </a:t>
            </a:r>
            <a:r>
              <a:rPr dirty="0"/>
              <a:t>Comp</a:t>
            </a:r>
            <a:r>
              <a:rPr dirty="0" spc="30"/>
              <a:t> </a:t>
            </a:r>
            <a:r>
              <a:rPr dirty="0" spc="-20"/>
              <a:t>Engg</a:t>
            </a:r>
          </a:p>
        </p:txBody>
      </p:sp>
      <p:sp>
        <p:nvSpPr>
          <p:cNvPr id="14" name="object 14" descr=""/>
          <p:cNvSpPr txBox="1"/>
          <p:nvPr/>
        </p:nvSpPr>
        <p:spPr>
          <a:xfrm>
            <a:off x="2107933" y="3351784"/>
            <a:ext cx="39243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>
                <a:solidFill>
                  <a:srgbClr val="FFFFFF"/>
                </a:solidFill>
                <a:latin typeface="Arial MT"/>
                <a:cs typeface="Arial MT"/>
                <a:hlinkClick r:id="rId6" action="ppaction://hlinksldjump"/>
              </a:rPr>
              <a:t>Short</a:t>
            </a:r>
            <a:r>
              <a:rPr dirty="0" sz="600" spc="15">
                <a:solidFill>
                  <a:srgbClr val="FFFFFF"/>
                </a:solidFill>
                <a:latin typeface="Arial MT"/>
                <a:cs typeface="Arial MT"/>
                <a:hlinkClick r:id="rId6" action="ppaction://hlinksldjump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Arial MT"/>
                <a:cs typeface="Arial MT"/>
                <a:hlinkClick r:id="rId6" action="ppaction://hlinksldjump"/>
              </a:rPr>
              <a:t>Title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15" name="object 1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October</a:t>
            </a:r>
            <a:r>
              <a:rPr dirty="0" spc="20"/>
              <a:t> </a:t>
            </a:r>
            <a:r>
              <a:rPr dirty="0"/>
              <a:t>24,</a:t>
            </a:r>
            <a:r>
              <a:rPr dirty="0" spc="20"/>
              <a:t> </a:t>
            </a:r>
            <a:r>
              <a:rPr dirty="0" spc="-20"/>
              <a:t>2024</a:t>
            </a:r>
          </a:p>
        </p:txBody>
      </p:sp>
      <p:sp>
        <p:nvSpPr>
          <p:cNvPr id="16" name="object 1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dirty="0" spc="-30"/>
              <a:t>12</a:t>
            </a:fld>
            <a:r>
              <a:rPr dirty="0" spc="-55"/>
              <a:t> </a:t>
            </a:r>
            <a:r>
              <a:rPr dirty="0" spc="150"/>
              <a:t>/</a:t>
            </a:r>
            <a:r>
              <a:rPr dirty="0" spc="-55"/>
              <a:t> </a:t>
            </a:r>
            <a:r>
              <a:rPr dirty="0" spc="-35"/>
              <a:t>22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-12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126"/>
                </a:lnTo>
                <a:lnTo>
                  <a:pt x="4608004" y="350126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92011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70"/>
              <a:t>References</a:t>
            </a:r>
            <a:r>
              <a:rPr dirty="0" spc="45"/>
              <a:t> </a:t>
            </a:r>
            <a:r>
              <a:rPr dirty="0" spc="-50"/>
              <a:t>I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195122" y="631404"/>
            <a:ext cx="4243705" cy="243205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231140" marR="128905" indent="-219075">
              <a:lnSpc>
                <a:spcPct val="102600"/>
              </a:lnSpc>
              <a:spcBef>
                <a:spcPts val="55"/>
              </a:spcBef>
              <a:buFont typeface="Tahoma"/>
              <a:buAutoNum type="arabicPlain"/>
              <a:tabLst>
                <a:tab pos="231140" algn="l"/>
              </a:tabLst>
            </a:pPr>
            <a:r>
              <a:rPr dirty="0" sz="1100">
                <a:solidFill>
                  <a:srgbClr val="3333B2"/>
                </a:solidFill>
                <a:latin typeface="Tahoma"/>
                <a:cs typeface="Tahoma"/>
              </a:rPr>
              <a:t>B.</a:t>
            </a:r>
            <a:r>
              <a:rPr dirty="0" sz="1100" spc="-5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dirty="0" sz="1100" spc="-10">
                <a:solidFill>
                  <a:srgbClr val="3333B2"/>
                </a:solidFill>
                <a:latin typeface="Tahoma"/>
                <a:cs typeface="Tahoma"/>
              </a:rPr>
              <a:t>Smith,</a:t>
            </a:r>
            <a:r>
              <a:rPr dirty="0" sz="1100" spc="-5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dirty="0" sz="1100">
                <a:solidFill>
                  <a:srgbClr val="3333B2"/>
                </a:solidFill>
                <a:latin typeface="Tahoma"/>
                <a:cs typeface="Tahoma"/>
              </a:rPr>
              <a:t>“The</a:t>
            </a:r>
            <a:r>
              <a:rPr dirty="0" sz="1100" spc="-5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dirty="0" sz="1100" spc="-25">
                <a:solidFill>
                  <a:srgbClr val="3333B2"/>
                </a:solidFill>
                <a:latin typeface="Tahoma"/>
                <a:cs typeface="Tahoma"/>
              </a:rPr>
              <a:t>Future</a:t>
            </a:r>
            <a:r>
              <a:rPr dirty="0" sz="1100" spc="-5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dirty="0" sz="1100">
                <a:solidFill>
                  <a:srgbClr val="3333B2"/>
                </a:solidFill>
                <a:latin typeface="Tahoma"/>
                <a:cs typeface="Tahoma"/>
              </a:rPr>
              <a:t>of</a:t>
            </a:r>
            <a:r>
              <a:rPr dirty="0" sz="1100" spc="-5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dirty="0" sz="1100" spc="-40">
                <a:solidFill>
                  <a:srgbClr val="3333B2"/>
                </a:solidFill>
                <a:latin typeface="Tahoma"/>
                <a:cs typeface="Tahoma"/>
              </a:rPr>
              <a:t>Development:</a:t>
            </a:r>
            <a:r>
              <a:rPr dirty="0" sz="1100" spc="110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dirty="0" sz="1100" spc="-40">
                <a:solidFill>
                  <a:srgbClr val="3333B2"/>
                </a:solidFill>
                <a:latin typeface="Tahoma"/>
                <a:cs typeface="Tahoma"/>
              </a:rPr>
              <a:t>Cloud-</a:t>
            </a:r>
            <a:r>
              <a:rPr dirty="0" sz="1100" spc="-20">
                <a:solidFill>
                  <a:srgbClr val="3333B2"/>
                </a:solidFill>
                <a:latin typeface="Tahoma"/>
                <a:cs typeface="Tahoma"/>
              </a:rPr>
              <a:t>Based</a:t>
            </a:r>
            <a:r>
              <a:rPr dirty="0" sz="1100" spc="-5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dirty="0" sz="1100" spc="-10">
                <a:solidFill>
                  <a:srgbClr val="3333B2"/>
                </a:solidFill>
                <a:latin typeface="Tahoma"/>
                <a:cs typeface="Tahoma"/>
              </a:rPr>
              <a:t>Integrated </a:t>
            </a:r>
            <a:r>
              <a:rPr dirty="0" sz="1100" spc="-45">
                <a:solidFill>
                  <a:srgbClr val="3333B2"/>
                </a:solidFill>
                <a:latin typeface="Tahoma"/>
                <a:cs typeface="Tahoma"/>
              </a:rPr>
              <a:t>Development</a:t>
            </a:r>
            <a:r>
              <a:rPr dirty="0" sz="1100" spc="-15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dirty="0" sz="1100" spc="-30">
                <a:solidFill>
                  <a:srgbClr val="3333B2"/>
                </a:solidFill>
                <a:latin typeface="Tahoma"/>
                <a:cs typeface="Tahoma"/>
              </a:rPr>
              <a:t>Environments,”</a:t>
            </a:r>
            <a:r>
              <a:rPr dirty="0" sz="1100" spc="-5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dirty="0" sz="1100" spc="-20">
                <a:solidFill>
                  <a:srgbClr val="3333B2"/>
                </a:solidFill>
                <a:latin typeface="Tahoma"/>
                <a:cs typeface="Tahoma"/>
              </a:rPr>
              <a:t>Journal</a:t>
            </a:r>
            <a:r>
              <a:rPr dirty="0" sz="1100" spc="-5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dirty="0" sz="1100">
                <a:solidFill>
                  <a:srgbClr val="3333B2"/>
                </a:solidFill>
                <a:latin typeface="Tahoma"/>
                <a:cs typeface="Tahoma"/>
              </a:rPr>
              <a:t>of</a:t>
            </a:r>
            <a:r>
              <a:rPr dirty="0" sz="1100" spc="-5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dirty="0" sz="1100" spc="-45">
                <a:solidFill>
                  <a:srgbClr val="3333B2"/>
                </a:solidFill>
                <a:latin typeface="Tahoma"/>
                <a:cs typeface="Tahoma"/>
              </a:rPr>
              <a:t>Software</a:t>
            </a:r>
            <a:r>
              <a:rPr dirty="0" sz="1100" spc="-5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dirty="0" sz="1100" spc="-40">
                <a:solidFill>
                  <a:srgbClr val="3333B2"/>
                </a:solidFill>
                <a:latin typeface="Tahoma"/>
                <a:cs typeface="Tahoma"/>
              </a:rPr>
              <a:t>Engineering,</a:t>
            </a:r>
            <a:r>
              <a:rPr dirty="0" sz="1100" spc="-10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dirty="0" sz="1100" spc="-20">
                <a:solidFill>
                  <a:srgbClr val="3333B2"/>
                </a:solidFill>
                <a:latin typeface="Tahoma"/>
                <a:cs typeface="Tahoma"/>
              </a:rPr>
              <a:t>vol. </a:t>
            </a:r>
            <a:r>
              <a:rPr dirty="0" sz="1100" spc="-25">
                <a:solidFill>
                  <a:srgbClr val="3333B2"/>
                </a:solidFill>
                <a:latin typeface="Tahoma"/>
                <a:cs typeface="Tahoma"/>
              </a:rPr>
              <a:t>45,</a:t>
            </a:r>
            <a:r>
              <a:rPr dirty="0" sz="1100" spc="-65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dirty="0" sz="1100" spc="-20">
                <a:solidFill>
                  <a:srgbClr val="3333B2"/>
                </a:solidFill>
                <a:latin typeface="Tahoma"/>
                <a:cs typeface="Tahoma"/>
              </a:rPr>
              <a:t>no.</a:t>
            </a:r>
            <a:r>
              <a:rPr dirty="0" sz="1100" spc="-55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dirty="0" sz="1100">
                <a:solidFill>
                  <a:srgbClr val="3333B2"/>
                </a:solidFill>
                <a:latin typeface="Tahoma"/>
                <a:cs typeface="Tahoma"/>
              </a:rPr>
              <a:t>3,</a:t>
            </a:r>
            <a:r>
              <a:rPr dirty="0" sz="1100" spc="-55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dirty="0" sz="1100" spc="-20">
                <a:solidFill>
                  <a:srgbClr val="3333B2"/>
                </a:solidFill>
                <a:latin typeface="Tahoma"/>
                <a:cs typeface="Tahoma"/>
              </a:rPr>
              <a:t>pp.</a:t>
            </a:r>
            <a:r>
              <a:rPr dirty="0" sz="1100" spc="-50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dirty="0" sz="1100" spc="-55">
                <a:solidFill>
                  <a:srgbClr val="3333B2"/>
                </a:solidFill>
                <a:latin typeface="Tahoma"/>
                <a:cs typeface="Tahoma"/>
              </a:rPr>
              <a:t>200-</a:t>
            </a:r>
            <a:r>
              <a:rPr dirty="0" sz="1100" spc="-45">
                <a:solidFill>
                  <a:srgbClr val="3333B2"/>
                </a:solidFill>
                <a:latin typeface="Tahoma"/>
                <a:cs typeface="Tahoma"/>
              </a:rPr>
              <a:t>215, </a:t>
            </a:r>
            <a:r>
              <a:rPr dirty="0" sz="1100" spc="-10">
                <a:solidFill>
                  <a:srgbClr val="3333B2"/>
                </a:solidFill>
                <a:latin typeface="Tahoma"/>
                <a:cs typeface="Tahoma"/>
              </a:rPr>
              <a:t>2023.</a:t>
            </a:r>
            <a:endParaRPr sz="1100">
              <a:latin typeface="Tahoma"/>
              <a:cs typeface="Tahoma"/>
            </a:endParaRPr>
          </a:p>
          <a:p>
            <a:pPr algn="just" marL="231140" marR="11430" indent="-219075">
              <a:lnSpc>
                <a:spcPct val="102600"/>
              </a:lnSpc>
              <a:spcBef>
                <a:spcPts val="910"/>
              </a:spcBef>
              <a:buAutoNum type="arabicPlain"/>
              <a:tabLst>
                <a:tab pos="231140" algn="l"/>
              </a:tabLst>
            </a:pPr>
            <a:r>
              <a:rPr dirty="0" sz="1100">
                <a:solidFill>
                  <a:srgbClr val="3333B2"/>
                </a:solidFill>
                <a:latin typeface="Tahoma"/>
                <a:cs typeface="Tahoma"/>
              </a:rPr>
              <a:t>R.</a:t>
            </a:r>
            <a:r>
              <a:rPr dirty="0" sz="1100" spc="-25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dirty="0" sz="1100" spc="-30">
                <a:solidFill>
                  <a:srgbClr val="3333B2"/>
                </a:solidFill>
                <a:latin typeface="Tahoma"/>
                <a:cs typeface="Tahoma"/>
              </a:rPr>
              <a:t>Johnson</a:t>
            </a:r>
            <a:r>
              <a:rPr dirty="0" sz="1100" spc="-20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dirty="0" sz="1100" spc="-35">
                <a:solidFill>
                  <a:srgbClr val="3333B2"/>
                </a:solidFill>
                <a:latin typeface="Tahoma"/>
                <a:cs typeface="Tahoma"/>
              </a:rPr>
              <a:t>and</a:t>
            </a:r>
            <a:r>
              <a:rPr dirty="0" sz="1100" spc="-25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dirty="0" sz="1100">
                <a:solidFill>
                  <a:srgbClr val="3333B2"/>
                </a:solidFill>
                <a:latin typeface="Tahoma"/>
                <a:cs typeface="Tahoma"/>
              </a:rPr>
              <a:t>M.</a:t>
            </a:r>
            <a:r>
              <a:rPr dirty="0" sz="1100" spc="-20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dirty="0" sz="1100">
                <a:solidFill>
                  <a:srgbClr val="3333B2"/>
                </a:solidFill>
                <a:latin typeface="Tahoma"/>
                <a:cs typeface="Tahoma"/>
              </a:rPr>
              <a:t>Patel,</a:t>
            </a:r>
            <a:r>
              <a:rPr dirty="0" sz="1100" spc="-20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dirty="0" sz="1100" spc="80">
                <a:solidFill>
                  <a:srgbClr val="3333B2"/>
                </a:solidFill>
                <a:latin typeface="Tahoma"/>
                <a:cs typeface="Tahoma"/>
              </a:rPr>
              <a:t>“A</a:t>
            </a:r>
            <a:r>
              <a:rPr dirty="0" sz="1100" spc="-25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dirty="0" sz="1100" spc="-50">
                <a:solidFill>
                  <a:srgbClr val="3333B2"/>
                </a:solidFill>
                <a:latin typeface="Tahoma"/>
                <a:cs typeface="Tahoma"/>
              </a:rPr>
              <a:t>Comprehensive</a:t>
            </a:r>
            <a:r>
              <a:rPr dirty="0" sz="1100" spc="-20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dirty="0" sz="1100" spc="-40">
                <a:solidFill>
                  <a:srgbClr val="3333B2"/>
                </a:solidFill>
                <a:latin typeface="Tahoma"/>
                <a:cs typeface="Tahoma"/>
              </a:rPr>
              <a:t>Survey</a:t>
            </a:r>
            <a:r>
              <a:rPr dirty="0" sz="1100" spc="-25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dirty="0" sz="1100" spc="-10">
                <a:solidFill>
                  <a:srgbClr val="3333B2"/>
                </a:solidFill>
                <a:latin typeface="Tahoma"/>
                <a:cs typeface="Tahoma"/>
              </a:rPr>
              <a:t>on</a:t>
            </a:r>
            <a:r>
              <a:rPr dirty="0" sz="1100" spc="-20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dirty="0" sz="1100" spc="-10">
                <a:solidFill>
                  <a:srgbClr val="3333B2"/>
                </a:solidFill>
                <a:latin typeface="Tahoma"/>
                <a:cs typeface="Tahoma"/>
              </a:rPr>
              <a:t>Cloud</a:t>
            </a:r>
            <a:r>
              <a:rPr dirty="0" sz="1100" spc="-25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dirty="0" sz="1100" spc="-10">
                <a:solidFill>
                  <a:srgbClr val="3333B2"/>
                </a:solidFill>
                <a:latin typeface="Tahoma"/>
                <a:cs typeface="Tahoma"/>
              </a:rPr>
              <a:t>IDEs: </a:t>
            </a:r>
            <a:r>
              <a:rPr dirty="0" sz="1100" spc="-40">
                <a:solidFill>
                  <a:srgbClr val="3333B2"/>
                </a:solidFill>
                <a:latin typeface="Tahoma"/>
                <a:cs typeface="Tahoma"/>
              </a:rPr>
              <a:t>Trends </a:t>
            </a:r>
            <a:r>
              <a:rPr dirty="0" sz="1100" spc="-35">
                <a:solidFill>
                  <a:srgbClr val="3333B2"/>
                </a:solidFill>
                <a:latin typeface="Tahoma"/>
                <a:cs typeface="Tahoma"/>
              </a:rPr>
              <a:t>and</a:t>
            </a:r>
            <a:r>
              <a:rPr dirty="0" sz="1100" spc="-30">
                <a:solidFill>
                  <a:srgbClr val="3333B2"/>
                </a:solidFill>
                <a:latin typeface="Tahoma"/>
                <a:cs typeface="Tahoma"/>
              </a:rPr>
              <a:t> Challenges,”</a:t>
            </a:r>
            <a:r>
              <a:rPr dirty="0" sz="1100" spc="-35">
                <a:solidFill>
                  <a:srgbClr val="3333B2"/>
                </a:solidFill>
                <a:latin typeface="Tahoma"/>
                <a:cs typeface="Tahoma"/>
              </a:rPr>
              <a:t> Proceedings </a:t>
            </a:r>
            <a:r>
              <a:rPr dirty="0" sz="1100">
                <a:solidFill>
                  <a:srgbClr val="3333B2"/>
                </a:solidFill>
                <a:latin typeface="Tahoma"/>
                <a:cs typeface="Tahoma"/>
              </a:rPr>
              <a:t>of</a:t>
            </a:r>
            <a:r>
              <a:rPr dirty="0" sz="1100" spc="-30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dirty="0" sz="1100" spc="-10">
                <a:solidFill>
                  <a:srgbClr val="3333B2"/>
                </a:solidFill>
                <a:latin typeface="Tahoma"/>
                <a:cs typeface="Tahoma"/>
              </a:rPr>
              <a:t>the</a:t>
            </a:r>
            <a:r>
              <a:rPr dirty="0" sz="1100" spc="-35">
                <a:solidFill>
                  <a:srgbClr val="3333B2"/>
                </a:solidFill>
                <a:latin typeface="Tahoma"/>
                <a:cs typeface="Tahoma"/>
              </a:rPr>
              <a:t> International</a:t>
            </a:r>
            <a:r>
              <a:rPr dirty="0" sz="1100" spc="-30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dirty="0" sz="1100" spc="-45">
                <a:solidFill>
                  <a:srgbClr val="3333B2"/>
                </a:solidFill>
                <a:latin typeface="Tahoma"/>
                <a:cs typeface="Tahoma"/>
              </a:rPr>
              <a:t>Conference </a:t>
            </a:r>
            <a:r>
              <a:rPr dirty="0" sz="1100" spc="-10">
                <a:solidFill>
                  <a:srgbClr val="3333B2"/>
                </a:solidFill>
                <a:latin typeface="Tahoma"/>
                <a:cs typeface="Tahoma"/>
              </a:rPr>
              <a:t>on </a:t>
            </a:r>
            <a:r>
              <a:rPr dirty="0" sz="1100" spc="-45">
                <a:solidFill>
                  <a:srgbClr val="3333B2"/>
                </a:solidFill>
                <a:latin typeface="Tahoma"/>
                <a:cs typeface="Tahoma"/>
              </a:rPr>
              <a:t>Software</a:t>
            </a:r>
            <a:r>
              <a:rPr dirty="0" sz="1100" spc="-10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dirty="0" sz="1100" spc="-45">
                <a:solidFill>
                  <a:srgbClr val="3333B2"/>
                </a:solidFill>
                <a:latin typeface="Tahoma"/>
                <a:cs typeface="Tahoma"/>
              </a:rPr>
              <a:t>Development,</a:t>
            </a:r>
            <a:r>
              <a:rPr dirty="0" sz="1100" spc="-10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dirty="0" sz="1100" spc="-30">
                <a:solidFill>
                  <a:srgbClr val="3333B2"/>
                </a:solidFill>
                <a:latin typeface="Tahoma"/>
                <a:cs typeface="Tahoma"/>
              </a:rPr>
              <a:t>London,</a:t>
            </a:r>
            <a:r>
              <a:rPr dirty="0" sz="1100" spc="-10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dirty="0" sz="1100">
                <a:solidFill>
                  <a:srgbClr val="3333B2"/>
                </a:solidFill>
                <a:latin typeface="Tahoma"/>
                <a:cs typeface="Tahoma"/>
              </a:rPr>
              <a:t>UK,</a:t>
            </a:r>
            <a:r>
              <a:rPr dirty="0" sz="1100" spc="-10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dirty="0" sz="1100">
                <a:solidFill>
                  <a:srgbClr val="3333B2"/>
                </a:solidFill>
                <a:latin typeface="Tahoma"/>
                <a:cs typeface="Tahoma"/>
              </a:rPr>
              <a:t>July</a:t>
            </a:r>
            <a:r>
              <a:rPr dirty="0" sz="1100" spc="-5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dirty="0" sz="1100" spc="-50">
                <a:solidFill>
                  <a:srgbClr val="3333B2"/>
                </a:solidFill>
                <a:latin typeface="Tahoma"/>
                <a:cs typeface="Tahoma"/>
              </a:rPr>
              <a:t>2023,</a:t>
            </a:r>
            <a:r>
              <a:rPr dirty="0" sz="1100" spc="-10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dirty="0" sz="1100" spc="-20">
                <a:solidFill>
                  <a:srgbClr val="3333B2"/>
                </a:solidFill>
                <a:latin typeface="Tahoma"/>
                <a:cs typeface="Tahoma"/>
              </a:rPr>
              <a:t>pp.</a:t>
            </a:r>
            <a:r>
              <a:rPr dirty="0" sz="1100" spc="-10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dirty="0" sz="1100" spc="-60">
                <a:solidFill>
                  <a:srgbClr val="3333B2"/>
                </a:solidFill>
                <a:latin typeface="Tahoma"/>
                <a:cs typeface="Tahoma"/>
              </a:rPr>
              <a:t>45-</a:t>
            </a:r>
            <a:r>
              <a:rPr dirty="0" sz="1100" spc="-25">
                <a:solidFill>
                  <a:srgbClr val="3333B2"/>
                </a:solidFill>
                <a:latin typeface="Tahoma"/>
                <a:cs typeface="Tahoma"/>
              </a:rPr>
              <a:t>52.</a:t>
            </a:r>
            <a:endParaRPr sz="1100">
              <a:latin typeface="Tahoma"/>
              <a:cs typeface="Tahoma"/>
            </a:endParaRPr>
          </a:p>
          <a:p>
            <a:pPr marL="231775" indent="-219075">
              <a:lnSpc>
                <a:spcPct val="100000"/>
              </a:lnSpc>
              <a:spcBef>
                <a:spcPts val="950"/>
              </a:spcBef>
              <a:buAutoNum type="arabicPlain"/>
              <a:tabLst>
                <a:tab pos="231775" algn="l"/>
              </a:tabLst>
            </a:pPr>
            <a:r>
              <a:rPr dirty="0" sz="1100">
                <a:solidFill>
                  <a:srgbClr val="3333B2"/>
                </a:solidFill>
                <a:latin typeface="Tahoma"/>
                <a:cs typeface="Tahoma"/>
              </a:rPr>
              <a:t>A.</a:t>
            </a:r>
            <a:r>
              <a:rPr dirty="0" sz="1100" spc="-25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dirty="0" sz="1100" spc="-35">
                <a:solidFill>
                  <a:srgbClr val="3333B2"/>
                </a:solidFill>
                <a:latin typeface="Tahoma"/>
                <a:cs typeface="Tahoma"/>
              </a:rPr>
              <a:t>Lee,</a:t>
            </a:r>
            <a:r>
              <a:rPr dirty="0" sz="1100" spc="-25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dirty="0" sz="1100">
                <a:solidFill>
                  <a:srgbClr val="3333B2"/>
                </a:solidFill>
                <a:latin typeface="Tahoma"/>
                <a:cs typeface="Tahoma"/>
              </a:rPr>
              <a:t>“Cloud</a:t>
            </a:r>
            <a:r>
              <a:rPr dirty="0" sz="1100" spc="-25">
                <a:solidFill>
                  <a:srgbClr val="3333B2"/>
                </a:solidFill>
                <a:latin typeface="Tahoma"/>
                <a:cs typeface="Tahoma"/>
              </a:rPr>
              <a:t> Computing</a:t>
            </a:r>
            <a:r>
              <a:rPr dirty="0" sz="1100" spc="-30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dirty="0" sz="1100" spc="-35">
                <a:solidFill>
                  <a:srgbClr val="3333B2"/>
                </a:solidFill>
                <a:latin typeface="Tahoma"/>
                <a:cs typeface="Tahoma"/>
              </a:rPr>
              <a:t>and</a:t>
            </a:r>
            <a:r>
              <a:rPr dirty="0" sz="1100" spc="-25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dirty="0" sz="1100" spc="-10">
                <a:solidFill>
                  <a:srgbClr val="3333B2"/>
                </a:solidFill>
                <a:latin typeface="Tahoma"/>
                <a:cs typeface="Tahoma"/>
              </a:rPr>
              <a:t>the</a:t>
            </a:r>
            <a:r>
              <a:rPr dirty="0" sz="1100" spc="-25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dirty="0" sz="1100" spc="-45">
                <a:solidFill>
                  <a:srgbClr val="3333B2"/>
                </a:solidFill>
                <a:latin typeface="Tahoma"/>
                <a:cs typeface="Tahoma"/>
              </a:rPr>
              <a:t>Development</a:t>
            </a:r>
            <a:r>
              <a:rPr dirty="0" sz="1100" spc="-30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dirty="0" sz="1100" spc="-25">
                <a:solidFill>
                  <a:srgbClr val="3333B2"/>
                </a:solidFill>
                <a:latin typeface="Tahoma"/>
                <a:cs typeface="Tahoma"/>
              </a:rPr>
              <a:t>Lifecycle:</a:t>
            </a:r>
            <a:r>
              <a:rPr dirty="0" sz="1100" spc="80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dirty="0" sz="1100" spc="-25">
                <a:solidFill>
                  <a:srgbClr val="3333B2"/>
                </a:solidFill>
                <a:latin typeface="Tahoma"/>
                <a:cs typeface="Tahoma"/>
              </a:rPr>
              <a:t>An</a:t>
            </a:r>
            <a:endParaRPr sz="1100">
              <a:latin typeface="Tahoma"/>
              <a:cs typeface="Tahoma"/>
            </a:endParaRPr>
          </a:p>
          <a:p>
            <a:pPr marL="231140" marR="5080">
              <a:lnSpc>
                <a:spcPct val="102600"/>
              </a:lnSpc>
            </a:pPr>
            <a:r>
              <a:rPr dirty="0" sz="1100" spc="-45">
                <a:solidFill>
                  <a:srgbClr val="3333B2"/>
                </a:solidFill>
                <a:latin typeface="Tahoma"/>
                <a:cs typeface="Tahoma"/>
              </a:rPr>
              <a:t>In-</a:t>
            </a:r>
            <a:r>
              <a:rPr dirty="0" sz="1100" spc="-35">
                <a:solidFill>
                  <a:srgbClr val="3333B2"/>
                </a:solidFill>
                <a:latin typeface="Tahoma"/>
                <a:cs typeface="Tahoma"/>
              </a:rPr>
              <a:t>Depth</a:t>
            </a:r>
            <a:r>
              <a:rPr dirty="0" sz="1100" spc="-25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dirty="0" sz="1100" spc="-10">
                <a:solidFill>
                  <a:srgbClr val="3333B2"/>
                </a:solidFill>
                <a:latin typeface="Tahoma"/>
                <a:cs typeface="Tahoma"/>
              </a:rPr>
              <a:t>Analysis,”</a:t>
            </a:r>
            <a:r>
              <a:rPr dirty="0" sz="1100" spc="-25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dirty="0" sz="1100">
                <a:solidFill>
                  <a:srgbClr val="3333B2"/>
                </a:solidFill>
                <a:latin typeface="Tahoma"/>
                <a:cs typeface="Tahoma"/>
              </a:rPr>
              <a:t>IEEE</a:t>
            </a:r>
            <a:r>
              <a:rPr dirty="0" sz="1100" spc="-25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dirty="0" sz="1100" spc="-35">
                <a:solidFill>
                  <a:srgbClr val="3333B2"/>
                </a:solidFill>
                <a:latin typeface="Tahoma"/>
                <a:cs typeface="Tahoma"/>
              </a:rPr>
              <a:t>Transactions</a:t>
            </a:r>
            <a:r>
              <a:rPr dirty="0" sz="1100" spc="-25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dirty="0" sz="1100" spc="-10">
                <a:solidFill>
                  <a:srgbClr val="3333B2"/>
                </a:solidFill>
                <a:latin typeface="Tahoma"/>
                <a:cs typeface="Tahoma"/>
              </a:rPr>
              <a:t>on</a:t>
            </a:r>
            <a:r>
              <a:rPr dirty="0" sz="1100" spc="-25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dirty="0" sz="1100" spc="-10">
                <a:solidFill>
                  <a:srgbClr val="3333B2"/>
                </a:solidFill>
                <a:latin typeface="Tahoma"/>
                <a:cs typeface="Tahoma"/>
              </a:rPr>
              <a:t>Cloud</a:t>
            </a:r>
            <a:r>
              <a:rPr dirty="0" sz="1100" spc="-25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dirty="0" sz="1100" spc="-30">
                <a:solidFill>
                  <a:srgbClr val="3333B2"/>
                </a:solidFill>
                <a:latin typeface="Tahoma"/>
                <a:cs typeface="Tahoma"/>
              </a:rPr>
              <a:t>Computing,</a:t>
            </a:r>
            <a:r>
              <a:rPr dirty="0" sz="1100" spc="-20">
                <a:solidFill>
                  <a:srgbClr val="3333B2"/>
                </a:solidFill>
                <a:latin typeface="Tahoma"/>
                <a:cs typeface="Tahoma"/>
              </a:rPr>
              <a:t> vol.</a:t>
            </a:r>
            <a:r>
              <a:rPr dirty="0" sz="1100" spc="-25">
                <a:solidFill>
                  <a:srgbClr val="3333B2"/>
                </a:solidFill>
                <a:latin typeface="Tahoma"/>
                <a:cs typeface="Tahoma"/>
              </a:rPr>
              <a:t> 10, </a:t>
            </a:r>
            <a:r>
              <a:rPr dirty="0" sz="1100" spc="-20">
                <a:solidFill>
                  <a:srgbClr val="3333B2"/>
                </a:solidFill>
                <a:latin typeface="Tahoma"/>
                <a:cs typeface="Tahoma"/>
              </a:rPr>
              <a:t>no.</a:t>
            </a:r>
            <a:r>
              <a:rPr dirty="0" sz="1100" spc="-60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dirty="0" sz="1100">
                <a:solidFill>
                  <a:srgbClr val="3333B2"/>
                </a:solidFill>
                <a:latin typeface="Tahoma"/>
                <a:cs typeface="Tahoma"/>
              </a:rPr>
              <a:t>1,</a:t>
            </a:r>
            <a:r>
              <a:rPr dirty="0" sz="1100" spc="-60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dirty="0" sz="1100" spc="-20">
                <a:solidFill>
                  <a:srgbClr val="3333B2"/>
                </a:solidFill>
                <a:latin typeface="Tahoma"/>
                <a:cs typeface="Tahoma"/>
              </a:rPr>
              <a:t>pp.</a:t>
            </a:r>
            <a:r>
              <a:rPr dirty="0" sz="1100" spc="-55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dirty="0" sz="1100" spc="-60">
                <a:solidFill>
                  <a:srgbClr val="3333B2"/>
                </a:solidFill>
                <a:latin typeface="Tahoma"/>
                <a:cs typeface="Tahoma"/>
              </a:rPr>
              <a:t>50-</a:t>
            </a:r>
            <a:r>
              <a:rPr dirty="0" sz="1100" spc="-25">
                <a:solidFill>
                  <a:srgbClr val="3333B2"/>
                </a:solidFill>
                <a:latin typeface="Tahoma"/>
                <a:cs typeface="Tahoma"/>
              </a:rPr>
              <a:t>62,</a:t>
            </a:r>
            <a:r>
              <a:rPr dirty="0" sz="1100" spc="-60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dirty="0" sz="1100" spc="-10">
                <a:solidFill>
                  <a:srgbClr val="3333B2"/>
                </a:solidFill>
                <a:latin typeface="Tahoma"/>
                <a:cs typeface="Tahoma"/>
              </a:rPr>
              <a:t>2024.</a:t>
            </a:r>
            <a:endParaRPr sz="1100">
              <a:latin typeface="Tahoma"/>
              <a:cs typeface="Tahoma"/>
            </a:endParaRPr>
          </a:p>
          <a:p>
            <a:pPr marL="231140" marR="80645" indent="-219075">
              <a:lnSpc>
                <a:spcPct val="102600"/>
              </a:lnSpc>
              <a:spcBef>
                <a:spcPts val="910"/>
              </a:spcBef>
              <a:buAutoNum type="arabicPlain" startAt="4"/>
              <a:tabLst>
                <a:tab pos="231140" algn="l"/>
              </a:tabLst>
            </a:pPr>
            <a:r>
              <a:rPr dirty="0" sz="1100">
                <a:solidFill>
                  <a:srgbClr val="3333B2"/>
                </a:solidFill>
                <a:latin typeface="Tahoma"/>
                <a:cs typeface="Tahoma"/>
              </a:rPr>
              <a:t>P.</a:t>
            </a:r>
            <a:r>
              <a:rPr dirty="0" sz="1100" spc="-5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dirty="0" sz="1100" spc="-10">
                <a:solidFill>
                  <a:srgbClr val="3333B2"/>
                </a:solidFill>
                <a:latin typeface="Tahoma"/>
                <a:cs typeface="Tahoma"/>
              </a:rPr>
              <a:t>Gupta</a:t>
            </a:r>
            <a:r>
              <a:rPr dirty="0" sz="1100" spc="-5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dirty="0" sz="1100" spc="-35">
                <a:solidFill>
                  <a:srgbClr val="3333B2"/>
                </a:solidFill>
                <a:latin typeface="Tahoma"/>
                <a:cs typeface="Tahoma"/>
              </a:rPr>
              <a:t>and</a:t>
            </a:r>
            <a:r>
              <a:rPr dirty="0" sz="1100" spc="-5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dirty="0" sz="1100">
                <a:solidFill>
                  <a:srgbClr val="3333B2"/>
                </a:solidFill>
                <a:latin typeface="Tahoma"/>
                <a:cs typeface="Tahoma"/>
              </a:rPr>
              <a:t>L.</a:t>
            </a:r>
            <a:r>
              <a:rPr dirty="0" sz="1100" spc="-5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dirty="0" sz="1100">
                <a:solidFill>
                  <a:srgbClr val="3333B2"/>
                </a:solidFill>
                <a:latin typeface="Tahoma"/>
                <a:cs typeface="Tahoma"/>
              </a:rPr>
              <a:t>K.</a:t>
            </a:r>
            <a:r>
              <a:rPr dirty="0" sz="1100" spc="-5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dirty="0" sz="1100" spc="-25">
                <a:solidFill>
                  <a:srgbClr val="3333B2"/>
                </a:solidFill>
                <a:latin typeface="Tahoma"/>
                <a:cs typeface="Tahoma"/>
              </a:rPr>
              <a:t>Zhang,</a:t>
            </a:r>
            <a:r>
              <a:rPr dirty="0" sz="1100" spc="-5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dirty="0" sz="1100" spc="-20">
                <a:solidFill>
                  <a:srgbClr val="3333B2"/>
                </a:solidFill>
                <a:latin typeface="Tahoma"/>
                <a:cs typeface="Tahoma"/>
              </a:rPr>
              <a:t>“Collaborative</a:t>
            </a:r>
            <a:r>
              <a:rPr dirty="0" sz="1100" spc="-5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dirty="0" sz="1100" spc="-45">
                <a:solidFill>
                  <a:srgbClr val="3333B2"/>
                </a:solidFill>
                <a:latin typeface="Tahoma"/>
                <a:cs typeface="Tahoma"/>
              </a:rPr>
              <a:t>Software</a:t>
            </a:r>
            <a:r>
              <a:rPr dirty="0" sz="1100" spc="-5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dirty="0" sz="1100" spc="-45">
                <a:solidFill>
                  <a:srgbClr val="3333B2"/>
                </a:solidFill>
                <a:latin typeface="Tahoma"/>
                <a:cs typeface="Tahoma"/>
              </a:rPr>
              <a:t>Development</a:t>
            </a:r>
            <a:r>
              <a:rPr dirty="0" sz="1100" spc="-5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dirty="0" sz="1100" spc="-25">
                <a:solidFill>
                  <a:srgbClr val="3333B2"/>
                </a:solidFill>
                <a:latin typeface="Tahoma"/>
                <a:cs typeface="Tahoma"/>
              </a:rPr>
              <a:t>in </a:t>
            </a:r>
            <a:r>
              <a:rPr dirty="0" sz="1100" spc="-10">
                <a:solidFill>
                  <a:srgbClr val="3333B2"/>
                </a:solidFill>
                <a:latin typeface="Tahoma"/>
                <a:cs typeface="Tahoma"/>
              </a:rPr>
              <a:t>the</a:t>
            </a:r>
            <a:r>
              <a:rPr dirty="0" sz="1100" spc="-50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dirty="0" sz="1100" spc="-10">
                <a:solidFill>
                  <a:srgbClr val="3333B2"/>
                </a:solidFill>
                <a:latin typeface="Tahoma"/>
                <a:cs typeface="Tahoma"/>
              </a:rPr>
              <a:t>Cloud:</a:t>
            </a:r>
            <a:r>
              <a:rPr dirty="0" sz="1100" spc="50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dirty="0" sz="1100" spc="55">
                <a:solidFill>
                  <a:srgbClr val="3333B2"/>
                </a:solidFill>
                <a:latin typeface="Tahoma"/>
                <a:cs typeface="Tahoma"/>
              </a:rPr>
              <a:t>A</a:t>
            </a:r>
            <a:r>
              <a:rPr dirty="0" sz="1100" spc="-45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dirty="0" sz="1100" spc="-10">
                <a:solidFill>
                  <a:srgbClr val="3333B2"/>
                </a:solidFill>
                <a:latin typeface="Tahoma"/>
                <a:cs typeface="Tahoma"/>
              </a:rPr>
              <a:t>Study</a:t>
            </a:r>
            <a:r>
              <a:rPr dirty="0" sz="1100" spc="-50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dirty="0" sz="1100">
                <a:solidFill>
                  <a:srgbClr val="3333B2"/>
                </a:solidFill>
                <a:latin typeface="Tahoma"/>
                <a:cs typeface="Tahoma"/>
              </a:rPr>
              <a:t>of</a:t>
            </a:r>
            <a:r>
              <a:rPr dirty="0" sz="1100" spc="-50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dirty="0" sz="1100" spc="-10">
                <a:solidFill>
                  <a:srgbClr val="3333B2"/>
                </a:solidFill>
                <a:latin typeface="Tahoma"/>
                <a:cs typeface="Tahoma"/>
              </a:rPr>
              <a:t>Cloud</a:t>
            </a:r>
            <a:r>
              <a:rPr dirty="0" sz="1100" spc="-45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dirty="0" sz="1100">
                <a:solidFill>
                  <a:srgbClr val="3333B2"/>
                </a:solidFill>
                <a:latin typeface="Tahoma"/>
                <a:cs typeface="Tahoma"/>
              </a:rPr>
              <a:t>IDEs,”</a:t>
            </a:r>
            <a:r>
              <a:rPr dirty="0" sz="1100" spc="-50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dirty="0" sz="1100" spc="-35">
                <a:solidFill>
                  <a:srgbClr val="3333B2"/>
                </a:solidFill>
                <a:latin typeface="Tahoma"/>
                <a:cs typeface="Tahoma"/>
              </a:rPr>
              <a:t>International</a:t>
            </a:r>
            <a:r>
              <a:rPr dirty="0" sz="1100" spc="-50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dirty="0" sz="1100" spc="-20">
                <a:solidFill>
                  <a:srgbClr val="3333B2"/>
                </a:solidFill>
                <a:latin typeface="Tahoma"/>
                <a:cs typeface="Tahoma"/>
              </a:rPr>
              <a:t>Journal</a:t>
            </a:r>
            <a:r>
              <a:rPr dirty="0" sz="1100" spc="-45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dirty="0" sz="1100" spc="-25">
                <a:solidFill>
                  <a:srgbClr val="3333B2"/>
                </a:solidFill>
                <a:latin typeface="Tahoma"/>
                <a:cs typeface="Tahoma"/>
              </a:rPr>
              <a:t>of </a:t>
            </a:r>
            <a:r>
              <a:rPr dirty="0" sz="1100" spc="-30">
                <a:solidFill>
                  <a:srgbClr val="3333B2"/>
                </a:solidFill>
                <a:latin typeface="Tahoma"/>
                <a:cs typeface="Tahoma"/>
              </a:rPr>
              <a:t>Computer</a:t>
            </a:r>
            <a:r>
              <a:rPr dirty="0" sz="1100" spc="-35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dirty="0" sz="1100" spc="-25">
                <a:solidFill>
                  <a:srgbClr val="3333B2"/>
                </a:solidFill>
                <a:latin typeface="Tahoma"/>
                <a:cs typeface="Tahoma"/>
              </a:rPr>
              <a:t>Applications,</a:t>
            </a:r>
            <a:r>
              <a:rPr dirty="0" sz="1100" spc="-35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dirty="0" sz="1100" spc="-20">
                <a:solidFill>
                  <a:srgbClr val="3333B2"/>
                </a:solidFill>
                <a:latin typeface="Tahoma"/>
                <a:cs typeface="Tahoma"/>
              </a:rPr>
              <a:t>vol.</a:t>
            </a:r>
            <a:r>
              <a:rPr dirty="0" sz="1100" spc="-35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dirty="0" sz="1100" spc="-45">
                <a:solidFill>
                  <a:srgbClr val="3333B2"/>
                </a:solidFill>
                <a:latin typeface="Tahoma"/>
                <a:cs typeface="Tahoma"/>
              </a:rPr>
              <a:t>175,</a:t>
            </a:r>
            <a:r>
              <a:rPr dirty="0" sz="1100" spc="-35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dirty="0" sz="1100" spc="-20">
                <a:solidFill>
                  <a:srgbClr val="3333B2"/>
                </a:solidFill>
                <a:latin typeface="Tahoma"/>
                <a:cs typeface="Tahoma"/>
              </a:rPr>
              <a:t>no.</a:t>
            </a:r>
            <a:r>
              <a:rPr dirty="0" sz="1100" spc="-30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dirty="0" sz="1100">
                <a:solidFill>
                  <a:srgbClr val="3333B2"/>
                </a:solidFill>
                <a:latin typeface="Tahoma"/>
                <a:cs typeface="Tahoma"/>
              </a:rPr>
              <a:t>8,</a:t>
            </a:r>
            <a:r>
              <a:rPr dirty="0" sz="1100" spc="-35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dirty="0" sz="1100" spc="-20">
                <a:solidFill>
                  <a:srgbClr val="3333B2"/>
                </a:solidFill>
                <a:latin typeface="Tahoma"/>
                <a:cs typeface="Tahoma"/>
              </a:rPr>
              <a:t>pp.</a:t>
            </a:r>
            <a:r>
              <a:rPr dirty="0" sz="1100" spc="-35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dirty="0" sz="1100" spc="-60">
                <a:solidFill>
                  <a:srgbClr val="3333B2"/>
                </a:solidFill>
                <a:latin typeface="Tahoma"/>
                <a:cs typeface="Tahoma"/>
              </a:rPr>
              <a:t>18-</a:t>
            </a:r>
            <a:r>
              <a:rPr dirty="0" sz="1100" spc="-25">
                <a:solidFill>
                  <a:srgbClr val="3333B2"/>
                </a:solidFill>
                <a:latin typeface="Tahoma"/>
                <a:cs typeface="Tahoma"/>
              </a:rPr>
              <a:t>25,</a:t>
            </a:r>
            <a:r>
              <a:rPr dirty="0" sz="1100" spc="-35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dirty="0" sz="1100" spc="-10">
                <a:solidFill>
                  <a:srgbClr val="3333B2"/>
                </a:solidFill>
                <a:latin typeface="Tahoma"/>
                <a:cs typeface="Tahoma"/>
              </a:rPr>
              <a:t>2024.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5" name="object 5" descr="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6" name="object 6" descr="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Dept</a:t>
            </a:r>
            <a:r>
              <a:rPr dirty="0" spc="30"/>
              <a:t> </a:t>
            </a:r>
            <a:r>
              <a:rPr dirty="0"/>
              <a:t>of</a:t>
            </a:r>
            <a:r>
              <a:rPr dirty="0" spc="30"/>
              <a:t> </a:t>
            </a:r>
            <a:r>
              <a:rPr dirty="0"/>
              <a:t>Comp</a:t>
            </a:r>
            <a:r>
              <a:rPr dirty="0" spc="30"/>
              <a:t> </a:t>
            </a:r>
            <a:r>
              <a:rPr dirty="0" spc="-20"/>
              <a:t>Engg</a:t>
            </a:r>
          </a:p>
        </p:txBody>
      </p:sp>
      <p:sp>
        <p:nvSpPr>
          <p:cNvPr id="10" name="object 10" descr=""/>
          <p:cNvSpPr txBox="1"/>
          <p:nvPr/>
        </p:nvSpPr>
        <p:spPr>
          <a:xfrm>
            <a:off x="2107933" y="3351784"/>
            <a:ext cx="39243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>
                <a:solidFill>
                  <a:srgbClr val="FFFFFF"/>
                </a:solidFill>
                <a:latin typeface="Arial MT"/>
                <a:cs typeface="Arial MT"/>
                <a:hlinkClick r:id="rId2" action="ppaction://hlinksldjump"/>
              </a:rPr>
              <a:t>Short</a:t>
            </a:r>
            <a:r>
              <a:rPr dirty="0" sz="600" spc="15">
                <a:solidFill>
                  <a:srgbClr val="FFFFFF"/>
                </a:solidFill>
                <a:latin typeface="Arial MT"/>
                <a:cs typeface="Arial MT"/>
                <a:hlinkClick r:id="rId2" action="ppaction://hlinksldjump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Arial MT"/>
                <a:cs typeface="Arial MT"/>
                <a:hlinkClick r:id="rId2" action="ppaction://hlinksldjump"/>
              </a:rPr>
              <a:t>Title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11" name="object 11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October</a:t>
            </a:r>
            <a:r>
              <a:rPr dirty="0" spc="20"/>
              <a:t> </a:t>
            </a:r>
            <a:r>
              <a:rPr dirty="0"/>
              <a:t>24,</a:t>
            </a:r>
            <a:r>
              <a:rPr dirty="0" spc="20"/>
              <a:t> </a:t>
            </a:r>
            <a:r>
              <a:rPr dirty="0" spc="-20"/>
              <a:t>2024</a:t>
            </a:r>
          </a:p>
        </p:txBody>
      </p:sp>
      <p:sp>
        <p:nvSpPr>
          <p:cNvPr id="12" name="object 12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dirty="0" spc="-30"/>
              <a:t>12</a:t>
            </a:fld>
            <a:r>
              <a:rPr dirty="0" spc="-55"/>
              <a:t> </a:t>
            </a:r>
            <a:r>
              <a:rPr dirty="0" spc="150"/>
              <a:t>/</a:t>
            </a:r>
            <a:r>
              <a:rPr dirty="0" spc="-55"/>
              <a:t> </a:t>
            </a:r>
            <a:r>
              <a:rPr dirty="0" spc="-35"/>
              <a:t>22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4005" y="376631"/>
            <a:ext cx="4320032" cy="2430018"/>
          </a:xfrm>
          <a:prstGeom prst="rect">
            <a:avLst/>
          </a:prstGeom>
        </p:spPr>
      </p:pic>
      <p:grpSp>
        <p:nvGrpSpPr>
          <p:cNvPr id="3" name="object 3" descr="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4" name="object 4" descr="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Dept</a:t>
            </a:r>
            <a:r>
              <a:rPr dirty="0" spc="30"/>
              <a:t> </a:t>
            </a:r>
            <a:r>
              <a:rPr dirty="0"/>
              <a:t>of</a:t>
            </a:r>
            <a:r>
              <a:rPr dirty="0" spc="30"/>
              <a:t> </a:t>
            </a:r>
            <a:r>
              <a:rPr dirty="0"/>
              <a:t>Comp</a:t>
            </a:r>
            <a:r>
              <a:rPr dirty="0" spc="30"/>
              <a:t> </a:t>
            </a:r>
            <a:r>
              <a:rPr dirty="0" spc="-20"/>
              <a:t>Engg</a:t>
            </a:r>
          </a:p>
        </p:txBody>
      </p:sp>
      <p:sp>
        <p:nvSpPr>
          <p:cNvPr id="8" name="object 8" descr=""/>
          <p:cNvSpPr txBox="1"/>
          <p:nvPr/>
        </p:nvSpPr>
        <p:spPr>
          <a:xfrm>
            <a:off x="2107933" y="3351784"/>
            <a:ext cx="39243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>
                <a:solidFill>
                  <a:srgbClr val="FFFFFF"/>
                </a:solidFill>
                <a:latin typeface="Arial MT"/>
                <a:cs typeface="Arial MT"/>
                <a:hlinkClick r:id="rId3" action="ppaction://hlinksldjump"/>
              </a:rPr>
              <a:t>Short</a:t>
            </a:r>
            <a:r>
              <a:rPr dirty="0" sz="600" spc="15">
                <a:solidFill>
                  <a:srgbClr val="FFFFFF"/>
                </a:solidFill>
                <a:latin typeface="Arial MT"/>
                <a:cs typeface="Arial MT"/>
                <a:hlinkClick r:id="rId3" action="ppaction://hlinksldjump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Arial MT"/>
                <a:cs typeface="Arial MT"/>
                <a:hlinkClick r:id="rId3" action="ppaction://hlinksldjump"/>
              </a:rPr>
              <a:t>Title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9" name="object 9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October</a:t>
            </a:r>
            <a:r>
              <a:rPr dirty="0" spc="20"/>
              <a:t> </a:t>
            </a:r>
            <a:r>
              <a:rPr dirty="0"/>
              <a:t>24,</a:t>
            </a:r>
            <a:r>
              <a:rPr dirty="0" spc="20"/>
              <a:t> </a:t>
            </a:r>
            <a:r>
              <a:rPr dirty="0" spc="-20"/>
              <a:t>2024</a:t>
            </a:r>
          </a:p>
        </p:txBody>
      </p:sp>
      <p:sp>
        <p:nvSpPr>
          <p:cNvPr id="10" name="object 10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dirty="0" spc="-30"/>
              <a:t>12</a:t>
            </a:fld>
            <a:r>
              <a:rPr dirty="0" spc="-55"/>
              <a:t> </a:t>
            </a:r>
            <a:r>
              <a:rPr dirty="0" spc="150"/>
              <a:t>/</a:t>
            </a:r>
            <a:r>
              <a:rPr dirty="0" spc="-55"/>
              <a:t> </a:t>
            </a:r>
            <a:r>
              <a:rPr dirty="0" spc="-35"/>
              <a:t>22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-12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126"/>
                </a:lnTo>
                <a:lnTo>
                  <a:pt x="4608004" y="350126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35"/>
              <a:t>Introduction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125844" y="802067"/>
            <a:ext cx="4355465" cy="191262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204470">
              <a:lnSpc>
                <a:spcPct val="102699"/>
              </a:lnSpc>
              <a:spcBef>
                <a:spcPts val="55"/>
              </a:spcBef>
            </a:pPr>
            <a:r>
              <a:rPr dirty="0" sz="1100">
                <a:latin typeface="Tahoma"/>
                <a:cs typeface="Tahoma"/>
              </a:rPr>
              <a:t>As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software</a:t>
            </a:r>
            <a:r>
              <a:rPr dirty="0" sz="1100" spc="-2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development</a:t>
            </a:r>
            <a:r>
              <a:rPr dirty="0" sz="1100" spc="-2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evolves,</a:t>
            </a:r>
            <a:r>
              <a:rPr dirty="0" sz="1100" spc="-25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the</a:t>
            </a:r>
            <a:r>
              <a:rPr dirty="0" sz="1100" spc="-2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demand</a:t>
            </a:r>
            <a:r>
              <a:rPr dirty="0" sz="1100" spc="-20">
                <a:latin typeface="Tahoma"/>
                <a:cs typeface="Tahoma"/>
              </a:rPr>
              <a:t> for</a:t>
            </a:r>
            <a:r>
              <a:rPr dirty="0" sz="1100" spc="-2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flexible,</a:t>
            </a:r>
            <a:r>
              <a:rPr dirty="0" sz="1100" spc="-2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scalable,</a:t>
            </a:r>
            <a:r>
              <a:rPr dirty="0" sz="1100" spc="-25">
                <a:latin typeface="Tahoma"/>
                <a:cs typeface="Tahoma"/>
              </a:rPr>
              <a:t> and </a:t>
            </a:r>
            <a:r>
              <a:rPr dirty="0" sz="1100" spc="-45">
                <a:latin typeface="Tahoma"/>
                <a:cs typeface="Tahoma"/>
              </a:rPr>
              <a:t>high-</a:t>
            </a:r>
            <a:r>
              <a:rPr dirty="0" sz="1100" spc="-40">
                <a:latin typeface="Tahoma"/>
                <a:cs typeface="Tahoma"/>
              </a:rPr>
              <a:t>performing</a:t>
            </a:r>
            <a:r>
              <a:rPr dirty="0" sz="1100" spc="-1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development</a:t>
            </a:r>
            <a:r>
              <a:rPr dirty="0" sz="1100" spc="-1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environments</a:t>
            </a:r>
            <a:r>
              <a:rPr dirty="0" sz="1100" spc="-15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is</a:t>
            </a:r>
            <a:r>
              <a:rPr dirty="0" sz="1100" spc="-1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greater</a:t>
            </a:r>
            <a:r>
              <a:rPr dirty="0" sz="1100" spc="-10">
                <a:latin typeface="Tahoma"/>
                <a:cs typeface="Tahoma"/>
              </a:rPr>
              <a:t> than ever.</a:t>
            </a:r>
            <a:endParaRPr sz="1100">
              <a:latin typeface="Tahoma"/>
              <a:cs typeface="Tahoma"/>
            </a:endParaRPr>
          </a:p>
          <a:p>
            <a:pPr marL="12700" marR="5080">
              <a:lnSpc>
                <a:spcPct val="102600"/>
              </a:lnSpc>
            </a:pPr>
            <a:r>
              <a:rPr dirty="0" sz="1100" spc="-40">
                <a:latin typeface="Tahoma"/>
                <a:cs typeface="Tahoma"/>
              </a:rPr>
              <a:t>Cloud-</a:t>
            </a:r>
            <a:r>
              <a:rPr dirty="0" sz="1100" spc="-20">
                <a:latin typeface="Tahoma"/>
                <a:cs typeface="Tahoma"/>
              </a:rPr>
              <a:t>Based</a:t>
            </a:r>
            <a:r>
              <a:rPr dirty="0" sz="110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Integrated</a:t>
            </a:r>
            <a:r>
              <a:rPr dirty="0" sz="110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Development</a:t>
            </a:r>
            <a:r>
              <a:rPr dirty="0" sz="1100" spc="-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Environments</a:t>
            </a:r>
            <a:r>
              <a:rPr dirty="0" sz="1100" spc="-5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(IDEs)</a:t>
            </a:r>
            <a:r>
              <a:rPr dirty="0" sz="1100" spc="5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provide </a:t>
            </a:r>
            <a:r>
              <a:rPr dirty="0" sz="1100" spc="-50">
                <a:latin typeface="Tahoma"/>
                <a:cs typeface="Tahoma"/>
              </a:rPr>
              <a:t>developers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with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remote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access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to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powerful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tools,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removing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the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limitations </a:t>
            </a:r>
            <a:r>
              <a:rPr dirty="0" sz="1100">
                <a:latin typeface="Tahoma"/>
                <a:cs typeface="Tahoma"/>
              </a:rPr>
              <a:t>of</a:t>
            </a:r>
            <a:r>
              <a:rPr dirty="0" sz="1100" spc="-45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local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 spc="-70">
                <a:latin typeface="Tahoma"/>
                <a:cs typeface="Tahoma"/>
              </a:rPr>
              <a:t>hardware</a:t>
            </a:r>
            <a:r>
              <a:rPr dirty="0" sz="1100" spc="-1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and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enhancing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collaboration.</a:t>
            </a:r>
            <a:r>
              <a:rPr dirty="0" sz="1100" spc="7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However,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managing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cloud </a:t>
            </a:r>
            <a:r>
              <a:rPr dirty="0" sz="1100" spc="-55">
                <a:latin typeface="Tahoma"/>
                <a:cs typeface="Tahoma"/>
              </a:rPr>
              <a:t>resources</a:t>
            </a:r>
            <a:r>
              <a:rPr dirty="0" sz="1100" spc="-30">
                <a:latin typeface="Tahoma"/>
                <a:cs typeface="Tahoma"/>
              </a:rPr>
              <a:t> efficiently</a:t>
            </a:r>
            <a:r>
              <a:rPr dirty="0" sz="1100" spc="-2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remains</a:t>
            </a:r>
            <a:r>
              <a:rPr dirty="0" sz="1100" spc="-25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a</a:t>
            </a:r>
            <a:r>
              <a:rPr dirty="0" sz="1100" spc="-2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challenge.</a:t>
            </a:r>
            <a:r>
              <a:rPr dirty="0" sz="1100" spc="85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This</a:t>
            </a:r>
            <a:r>
              <a:rPr dirty="0" sz="1100" spc="-25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is</a:t>
            </a:r>
            <a:r>
              <a:rPr dirty="0" sz="1100" spc="-25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where</a:t>
            </a:r>
            <a:r>
              <a:rPr dirty="0" sz="1100" spc="-20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Machine</a:t>
            </a:r>
            <a:r>
              <a:rPr dirty="0" sz="1100" spc="-25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Learning </a:t>
            </a:r>
            <a:r>
              <a:rPr dirty="0" sz="1100">
                <a:latin typeface="Tahoma"/>
                <a:cs typeface="Tahoma"/>
              </a:rPr>
              <a:t>(ML)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comes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in.</a:t>
            </a:r>
            <a:r>
              <a:rPr dirty="0" sz="1100" spc="145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By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integrating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advanced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70">
                <a:latin typeface="Tahoma"/>
                <a:cs typeface="Tahoma"/>
              </a:rPr>
              <a:t>ML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algorithms,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especially </a:t>
            </a:r>
            <a:r>
              <a:rPr dirty="0" sz="1100" spc="-45">
                <a:latin typeface="Tahoma"/>
                <a:cs typeface="Tahoma"/>
              </a:rPr>
              <a:t>reinforcement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learning,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cloud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IDEs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can</a:t>
            </a:r>
            <a:r>
              <a:rPr dirty="0" sz="1100" spc="-25">
                <a:latin typeface="Tahoma"/>
                <a:cs typeface="Tahoma"/>
              </a:rPr>
              <a:t> intelligently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allocate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resources </a:t>
            </a:r>
            <a:r>
              <a:rPr dirty="0" sz="1100" spc="-60">
                <a:latin typeface="Tahoma"/>
                <a:cs typeface="Tahoma"/>
              </a:rPr>
              <a:t>based</a:t>
            </a:r>
            <a:r>
              <a:rPr dirty="0" sz="1100" spc="-25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on</a:t>
            </a:r>
            <a:r>
              <a:rPr dirty="0" sz="1100" spc="-2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real-</a:t>
            </a:r>
            <a:r>
              <a:rPr dirty="0" sz="1100" spc="-25">
                <a:latin typeface="Tahoma"/>
                <a:cs typeface="Tahoma"/>
              </a:rPr>
              <a:t>time</a:t>
            </a:r>
            <a:r>
              <a:rPr dirty="0" sz="1100" spc="-20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usage</a:t>
            </a:r>
            <a:r>
              <a:rPr dirty="0" sz="1100" spc="-2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patterns.</a:t>
            </a:r>
            <a:r>
              <a:rPr dirty="0" sz="1100" spc="90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This</a:t>
            </a:r>
            <a:r>
              <a:rPr dirty="0" sz="1100" spc="-25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ensures</a:t>
            </a:r>
            <a:r>
              <a:rPr dirty="0" sz="1100" spc="-20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that</a:t>
            </a:r>
            <a:r>
              <a:rPr dirty="0" sz="1100" spc="-2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developers</a:t>
            </a:r>
            <a:r>
              <a:rPr dirty="0" sz="1100" spc="-2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have</a:t>
            </a:r>
            <a:r>
              <a:rPr dirty="0" sz="1100" spc="-2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the </a:t>
            </a:r>
            <a:r>
              <a:rPr dirty="0" sz="1100" spc="-55">
                <a:latin typeface="Tahoma"/>
                <a:cs typeface="Tahoma"/>
              </a:rPr>
              <a:t>resources</a:t>
            </a:r>
            <a:r>
              <a:rPr dirty="0" sz="1100" spc="-30">
                <a:latin typeface="Tahoma"/>
                <a:cs typeface="Tahoma"/>
              </a:rPr>
              <a:t> they</a:t>
            </a:r>
            <a:r>
              <a:rPr dirty="0" sz="1100" spc="-25">
                <a:latin typeface="Tahoma"/>
                <a:cs typeface="Tahoma"/>
              </a:rPr>
              <a:t> </a:t>
            </a:r>
            <a:r>
              <a:rPr dirty="0" sz="1100" spc="-65">
                <a:latin typeface="Tahoma"/>
                <a:cs typeface="Tahoma"/>
              </a:rPr>
              <a:t>need,</a:t>
            </a:r>
            <a:r>
              <a:rPr dirty="0" sz="1100" spc="-20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exactly</a:t>
            </a:r>
            <a:r>
              <a:rPr dirty="0" sz="1100" spc="-25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when</a:t>
            </a:r>
            <a:r>
              <a:rPr dirty="0" sz="1100" spc="-20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they</a:t>
            </a:r>
            <a:r>
              <a:rPr dirty="0" sz="1100" spc="-25">
                <a:latin typeface="Tahoma"/>
                <a:cs typeface="Tahoma"/>
              </a:rPr>
              <a:t> </a:t>
            </a:r>
            <a:r>
              <a:rPr dirty="0" sz="1100" spc="-70">
                <a:latin typeface="Tahoma"/>
                <a:cs typeface="Tahoma"/>
              </a:rPr>
              <a:t>need</a:t>
            </a:r>
            <a:r>
              <a:rPr dirty="0" sz="1100" spc="-2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them,</a:t>
            </a:r>
            <a:r>
              <a:rPr dirty="0" sz="1100" spc="-15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optimizing </a:t>
            </a:r>
            <a:r>
              <a:rPr dirty="0" sz="1100" spc="-55">
                <a:latin typeface="Tahoma"/>
                <a:cs typeface="Tahoma"/>
              </a:rPr>
              <a:t>performance </a:t>
            </a:r>
            <a:r>
              <a:rPr dirty="0" sz="1100" spc="-25">
                <a:latin typeface="Tahoma"/>
                <a:cs typeface="Tahoma"/>
              </a:rPr>
              <a:t>while </a:t>
            </a:r>
            <a:r>
              <a:rPr dirty="0" sz="1100" spc="-30">
                <a:latin typeface="Tahoma"/>
                <a:cs typeface="Tahoma"/>
              </a:rPr>
              <a:t>minimizing</a:t>
            </a:r>
            <a:r>
              <a:rPr dirty="0" sz="1100" spc="-25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costs.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5" name="object 5" descr="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6" name="object 6" descr="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Dept</a:t>
            </a:r>
            <a:r>
              <a:rPr dirty="0" spc="30"/>
              <a:t> </a:t>
            </a:r>
            <a:r>
              <a:rPr dirty="0"/>
              <a:t>of</a:t>
            </a:r>
            <a:r>
              <a:rPr dirty="0" spc="30"/>
              <a:t> </a:t>
            </a:r>
            <a:r>
              <a:rPr dirty="0"/>
              <a:t>Comp</a:t>
            </a:r>
            <a:r>
              <a:rPr dirty="0" spc="30"/>
              <a:t> </a:t>
            </a:r>
            <a:r>
              <a:rPr dirty="0" spc="-20"/>
              <a:t>Engg</a:t>
            </a:r>
          </a:p>
        </p:txBody>
      </p:sp>
      <p:sp>
        <p:nvSpPr>
          <p:cNvPr id="10" name="object 10" descr=""/>
          <p:cNvSpPr txBox="1"/>
          <p:nvPr/>
        </p:nvSpPr>
        <p:spPr>
          <a:xfrm>
            <a:off x="2107933" y="3351784"/>
            <a:ext cx="39243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>
                <a:solidFill>
                  <a:srgbClr val="FFFFFF"/>
                </a:solidFill>
                <a:latin typeface="Arial MT"/>
                <a:cs typeface="Arial MT"/>
                <a:hlinkClick r:id="rId2" action="ppaction://hlinksldjump"/>
              </a:rPr>
              <a:t>Short</a:t>
            </a:r>
            <a:r>
              <a:rPr dirty="0" sz="600" spc="15">
                <a:solidFill>
                  <a:srgbClr val="FFFFFF"/>
                </a:solidFill>
                <a:latin typeface="Arial MT"/>
                <a:cs typeface="Arial MT"/>
                <a:hlinkClick r:id="rId2" action="ppaction://hlinksldjump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Arial MT"/>
                <a:cs typeface="Arial MT"/>
                <a:hlinkClick r:id="rId2" action="ppaction://hlinksldjump"/>
              </a:rPr>
              <a:t>Title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11" name="object 11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October</a:t>
            </a:r>
            <a:r>
              <a:rPr dirty="0" spc="20"/>
              <a:t> </a:t>
            </a:r>
            <a:r>
              <a:rPr dirty="0"/>
              <a:t>24,</a:t>
            </a:r>
            <a:r>
              <a:rPr dirty="0" spc="20"/>
              <a:t> </a:t>
            </a:r>
            <a:r>
              <a:rPr dirty="0" spc="-20"/>
              <a:t>2024</a:t>
            </a:r>
          </a:p>
        </p:txBody>
      </p:sp>
      <p:sp>
        <p:nvSpPr>
          <p:cNvPr id="12" name="object 12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dirty="0" spc="-30"/>
              <a:t>12</a:t>
            </a:fld>
            <a:r>
              <a:rPr dirty="0" spc="-55"/>
              <a:t> </a:t>
            </a:r>
            <a:r>
              <a:rPr dirty="0" spc="150"/>
              <a:t>/</a:t>
            </a:r>
            <a:r>
              <a:rPr dirty="0" spc="-55"/>
              <a:t> </a:t>
            </a:r>
            <a:r>
              <a:rPr dirty="0" spc="-35"/>
              <a:t>22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-12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126"/>
                </a:lnTo>
                <a:lnTo>
                  <a:pt x="4608004" y="350126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25"/>
              <a:t>Literature</a:t>
            </a:r>
            <a:r>
              <a:rPr dirty="0" spc="-45"/>
              <a:t> </a:t>
            </a:r>
            <a:r>
              <a:rPr dirty="0" spc="-40"/>
              <a:t>Survey </a:t>
            </a:r>
            <a:r>
              <a:rPr dirty="0" spc="-20"/>
              <a:t>(1/3)</a:t>
            </a: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089" y="982141"/>
            <a:ext cx="65265" cy="65265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402932" y="898688"/>
            <a:ext cx="4072254" cy="168275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442595">
              <a:lnSpc>
                <a:spcPct val="102699"/>
              </a:lnSpc>
              <a:spcBef>
                <a:spcPts val="55"/>
              </a:spcBef>
            </a:pPr>
            <a:r>
              <a:rPr dirty="0" sz="1100" spc="-20" b="1">
                <a:latin typeface="Arial"/>
                <a:cs typeface="Arial"/>
              </a:rPr>
              <a:t>Early</a:t>
            </a:r>
            <a:r>
              <a:rPr dirty="0" sz="1100" spc="50" b="1">
                <a:latin typeface="Arial"/>
                <a:cs typeface="Arial"/>
              </a:rPr>
              <a:t> </a:t>
            </a:r>
            <a:r>
              <a:rPr dirty="0" sz="1100" spc="-60" b="1">
                <a:latin typeface="Arial"/>
                <a:cs typeface="Arial"/>
              </a:rPr>
              <a:t>Research</a:t>
            </a:r>
            <a:r>
              <a:rPr dirty="0" sz="1100" spc="50" b="1">
                <a:latin typeface="Arial"/>
                <a:cs typeface="Arial"/>
              </a:rPr>
              <a:t> </a:t>
            </a:r>
            <a:r>
              <a:rPr dirty="0" sz="1100" b="1">
                <a:latin typeface="Arial"/>
                <a:cs typeface="Arial"/>
              </a:rPr>
              <a:t>(2012):</a:t>
            </a:r>
            <a:r>
              <a:rPr dirty="0" sz="1100" spc="125" b="1">
                <a:latin typeface="Arial"/>
                <a:cs typeface="Arial"/>
              </a:rPr>
              <a:t> </a:t>
            </a:r>
            <a:r>
              <a:rPr dirty="0" sz="1100" spc="-40">
                <a:latin typeface="Tahoma"/>
                <a:cs typeface="Tahoma"/>
              </a:rPr>
              <a:t>Focused</a:t>
            </a:r>
            <a:r>
              <a:rPr dirty="0" sz="1100" spc="-15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on</a:t>
            </a:r>
            <a:r>
              <a:rPr dirty="0" sz="1100" spc="-15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resource</a:t>
            </a:r>
            <a:r>
              <a:rPr dirty="0" sz="1100" spc="-20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constraints</a:t>
            </a:r>
            <a:r>
              <a:rPr dirty="0" sz="1100" spc="-2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and </a:t>
            </a:r>
            <a:r>
              <a:rPr dirty="0" sz="1100" spc="-30">
                <a:latin typeface="Tahoma"/>
                <a:cs typeface="Tahoma"/>
              </a:rPr>
              <a:t>collaboration</a:t>
            </a:r>
            <a:r>
              <a:rPr dirty="0" sz="1100" spc="-20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in</a:t>
            </a:r>
            <a:r>
              <a:rPr dirty="0" sz="1100" spc="-20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distributed</a:t>
            </a:r>
            <a:r>
              <a:rPr dirty="0" sz="1100" spc="-1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teams</a:t>
            </a:r>
            <a:r>
              <a:rPr dirty="0" sz="1100" spc="-20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(Buse</a:t>
            </a:r>
            <a:r>
              <a:rPr dirty="0" sz="1100" spc="-2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and</a:t>
            </a:r>
            <a:r>
              <a:rPr dirty="0" sz="1100" spc="-15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Zimmermann).</a:t>
            </a:r>
            <a:endParaRPr sz="1100">
              <a:latin typeface="Tahoma"/>
              <a:cs typeface="Tahoma"/>
            </a:endParaRPr>
          </a:p>
          <a:p>
            <a:pPr marL="12700" marR="234950">
              <a:lnSpc>
                <a:spcPct val="102600"/>
              </a:lnSpc>
              <a:spcBef>
                <a:spcPts val="300"/>
              </a:spcBef>
            </a:pPr>
            <a:r>
              <a:rPr dirty="0" sz="1100" spc="-25" b="1">
                <a:latin typeface="Arial"/>
                <a:cs typeface="Arial"/>
              </a:rPr>
              <a:t>Architecture</a:t>
            </a:r>
            <a:r>
              <a:rPr dirty="0" sz="1100" spc="70" b="1">
                <a:latin typeface="Arial"/>
                <a:cs typeface="Arial"/>
              </a:rPr>
              <a:t> </a:t>
            </a:r>
            <a:r>
              <a:rPr dirty="0" sz="1100" spc="-40" b="1">
                <a:latin typeface="Arial"/>
                <a:cs typeface="Arial"/>
              </a:rPr>
              <a:t>Design</a:t>
            </a:r>
            <a:r>
              <a:rPr dirty="0" sz="1100" spc="75" b="1">
                <a:latin typeface="Arial"/>
                <a:cs typeface="Arial"/>
              </a:rPr>
              <a:t> </a:t>
            </a:r>
            <a:r>
              <a:rPr dirty="0" sz="1100" b="1">
                <a:latin typeface="Arial"/>
                <a:cs typeface="Arial"/>
              </a:rPr>
              <a:t>(2018):</a:t>
            </a:r>
            <a:r>
              <a:rPr dirty="0" sz="1100" spc="155" b="1">
                <a:latin typeface="Arial"/>
                <a:cs typeface="Arial"/>
              </a:rPr>
              <a:t> </a:t>
            </a:r>
            <a:r>
              <a:rPr dirty="0" sz="1100" spc="-35">
                <a:latin typeface="Tahoma"/>
                <a:cs typeface="Tahoma"/>
              </a:rPr>
              <a:t>Explored</a:t>
            </a:r>
            <a:r>
              <a:rPr dirty="0" sz="1100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cloud</a:t>
            </a:r>
            <a:r>
              <a:rPr dirty="0" sz="1100" spc="5">
                <a:latin typeface="Tahoma"/>
                <a:cs typeface="Tahoma"/>
              </a:rPr>
              <a:t> </a:t>
            </a:r>
            <a:r>
              <a:rPr dirty="0" sz="1100" spc="-60">
                <a:latin typeface="Tahoma"/>
                <a:cs typeface="Tahoma"/>
              </a:rPr>
              <a:t>resource</a:t>
            </a:r>
            <a:r>
              <a:rPr dirty="0" sz="1100" spc="5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allocation </a:t>
            </a:r>
            <a:r>
              <a:rPr dirty="0" sz="1100" spc="-35">
                <a:latin typeface="Tahoma"/>
                <a:cs typeface="Tahoma"/>
              </a:rPr>
              <a:t>and</a:t>
            </a:r>
            <a:r>
              <a:rPr dirty="0" sz="1100" spc="-15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IDEs</a:t>
            </a:r>
            <a:r>
              <a:rPr dirty="0" sz="1100" spc="-1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using</a:t>
            </a:r>
            <a:r>
              <a:rPr dirty="0" sz="1100" spc="-15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virtualized</a:t>
            </a:r>
            <a:r>
              <a:rPr dirty="0" sz="1100" spc="-1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environments</a:t>
            </a:r>
            <a:r>
              <a:rPr dirty="0" sz="1100" spc="-15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(IEEE</a:t>
            </a:r>
            <a:r>
              <a:rPr dirty="0" sz="1100" spc="-15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Access).</a:t>
            </a:r>
            <a:endParaRPr sz="1100">
              <a:latin typeface="Tahoma"/>
              <a:cs typeface="Tahoma"/>
            </a:endParaRPr>
          </a:p>
          <a:p>
            <a:pPr marL="12700" marR="5080">
              <a:lnSpc>
                <a:spcPct val="102600"/>
              </a:lnSpc>
              <a:spcBef>
                <a:spcPts val="300"/>
              </a:spcBef>
            </a:pPr>
            <a:r>
              <a:rPr dirty="0" sz="1100" spc="-35" b="1">
                <a:latin typeface="Arial"/>
                <a:cs typeface="Arial"/>
              </a:rPr>
              <a:t>Scalability</a:t>
            </a:r>
            <a:r>
              <a:rPr dirty="0" sz="1100" spc="75" b="1">
                <a:latin typeface="Arial"/>
                <a:cs typeface="Arial"/>
              </a:rPr>
              <a:t> </a:t>
            </a:r>
            <a:r>
              <a:rPr dirty="0" sz="1100" b="1">
                <a:latin typeface="Arial"/>
                <a:cs typeface="Arial"/>
              </a:rPr>
              <a:t>(2019):</a:t>
            </a:r>
            <a:r>
              <a:rPr dirty="0" sz="1100" spc="155" b="1">
                <a:latin typeface="Arial"/>
                <a:cs typeface="Arial"/>
              </a:rPr>
              <a:t> </a:t>
            </a:r>
            <a:r>
              <a:rPr dirty="0" sz="1100">
                <a:latin typeface="Tahoma"/>
                <a:cs typeface="Tahoma"/>
              </a:rPr>
              <a:t>Shift</a:t>
            </a:r>
            <a:r>
              <a:rPr dirty="0" sz="1100" spc="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towards</a:t>
            </a:r>
            <a:r>
              <a:rPr dirty="0" sz="1100" spc="5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containerization</a:t>
            </a:r>
            <a:r>
              <a:rPr dirty="0" sz="1100" spc="5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(Docker)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for productivity</a:t>
            </a:r>
            <a:r>
              <a:rPr dirty="0" sz="1100" spc="-2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and</a:t>
            </a:r>
            <a:r>
              <a:rPr dirty="0" sz="1100" spc="-2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scalability </a:t>
            </a:r>
            <a:r>
              <a:rPr dirty="0" sz="1100">
                <a:latin typeface="Tahoma"/>
                <a:cs typeface="Tahoma"/>
              </a:rPr>
              <a:t>(IEEE</a:t>
            </a:r>
            <a:r>
              <a:rPr dirty="0" sz="1100" spc="-2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Transactions</a:t>
            </a:r>
            <a:r>
              <a:rPr dirty="0" sz="1100" spc="-15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on</a:t>
            </a:r>
            <a:r>
              <a:rPr dirty="0" sz="1100" spc="-20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Cloud</a:t>
            </a:r>
            <a:r>
              <a:rPr dirty="0" sz="1100" spc="-2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Computing).</a:t>
            </a:r>
            <a:endParaRPr sz="1100">
              <a:latin typeface="Tahoma"/>
              <a:cs typeface="Tahoma"/>
            </a:endParaRPr>
          </a:p>
          <a:p>
            <a:pPr marL="12700" marR="15875">
              <a:lnSpc>
                <a:spcPct val="102600"/>
              </a:lnSpc>
              <a:spcBef>
                <a:spcPts val="295"/>
              </a:spcBef>
            </a:pPr>
            <a:r>
              <a:rPr dirty="0" sz="1100" spc="-50" b="1">
                <a:latin typeface="Arial"/>
                <a:cs typeface="Arial"/>
              </a:rPr>
              <a:t>Advanced</a:t>
            </a:r>
            <a:r>
              <a:rPr dirty="0" sz="1100" spc="55" b="1">
                <a:latin typeface="Arial"/>
                <a:cs typeface="Arial"/>
              </a:rPr>
              <a:t> </a:t>
            </a:r>
            <a:r>
              <a:rPr dirty="0" sz="1100" spc="-25" b="1">
                <a:latin typeface="Arial"/>
                <a:cs typeface="Arial"/>
              </a:rPr>
              <a:t>Container</a:t>
            </a:r>
            <a:r>
              <a:rPr dirty="0" sz="1100" spc="55" b="1">
                <a:latin typeface="Arial"/>
                <a:cs typeface="Arial"/>
              </a:rPr>
              <a:t> </a:t>
            </a:r>
            <a:r>
              <a:rPr dirty="0" sz="1100" spc="-10" b="1">
                <a:latin typeface="Arial"/>
                <a:cs typeface="Arial"/>
              </a:rPr>
              <a:t>Management</a:t>
            </a:r>
            <a:r>
              <a:rPr dirty="0" sz="1100" spc="65" b="1">
                <a:latin typeface="Arial"/>
                <a:cs typeface="Arial"/>
              </a:rPr>
              <a:t> </a:t>
            </a:r>
            <a:r>
              <a:rPr dirty="0" sz="1100" b="1">
                <a:latin typeface="Arial"/>
                <a:cs typeface="Arial"/>
              </a:rPr>
              <a:t>(2020):</a:t>
            </a:r>
            <a:r>
              <a:rPr dirty="0" sz="1100" spc="130" b="1">
                <a:latin typeface="Arial"/>
                <a:cs typeface="Arial"/>
              </a:rPr>
              <a:t> </a:t>
            </a:r>
            <a:r>
              <a:rPr dirty="0" sz="1100" spc="-35">
                <a:latin typeface="Tahoma"/>
                <a:cs typeface="Tahoma"/>
              </a:rPr>
              <a:t>Kubernetes</a:t>
            </a:r>
            <a:r>
              <a:rPr dirty="0" sz="1100" spc="-1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automates </a:t>
            </a:r>
            <a:r>
              <a:rPr dirty="0" sz="1100" spc="-30">
                <a:latin typeface="Tahoma"/>
                <a:cs typeface="Tahoma"/>
              </a:rPr>
              <a:t>container</a:t>
            </a:r>
            <a:r>
              <a:rPr dirty="0" sz="1100" spc="-2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management,</a:t>
            </a:r>
            <a:r>
              <a:rPr dirty="0" sz="1100" spc="-2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enabling</a:t>
            </a:r>
            <a:r>
              <a:rPr dirty="0" sz="1100" spc="-2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auto-</a:t>
            </a:r>
            <a:r>
              <a:rPr dirty="0" sz="1100" spc="-25">
                <a:latin typeface="Tahoma"/>
                <a:cs typeface="Tahoma"/>
              </a:rPr>
              <a:t>scaling </a:t>
            </a:r>
            <a:r>
              <a:rPr dirty="0" sz="1100" spc="-35">
                <a:latin typeface="Tahoma"/>
                <a:cs typeface="Tahoma"/>
              </a:rPr>
              <a:t>and</a:t>
            </a:r>
            <a:r>
              <a:rPr dirty="0" sz="1100" spc="-25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improved </a:t>
            </a:r>
            <a:r>
              <a:rPr dirty="0" sz="1100" spc="-50">
                <a:latin typeface="Tahoma"/>
                <a:cs typeface="Tahoma"/>
              </a:rPr>
              <a:t>performance</a:t>
            </a:r>
            <a:r>
              <a:rPr dirty="0" sz="1100" spc="-10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(IEEE</a:t>
            </a:r>
            <a:r>
              <a:rPr dirty="0" sz="1100" spc="-10">
                <a:latin typeface="Tahoma"/>
                <a:cs typeface="Tahoma"/>
              </a:rPr>
              <a:t> Cloud Computing).</a:t>
            </a:r>
            <a:endParaRPr sz="1100">
              <a:latin typeface="Tahoma"/>
              <a:cs typeface="Tahoma"/>
            </a:endParaRPr>
          </a:p>
        </p:txBody>
      </p:sp>
      <p:pic>
        <p:nvPicPr>
          <p:cNvPr id="6" name="object 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089" y="1364246"/>
            <a:ext cx="65265" cy="65265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1089" y="1746364"/>
            <a:ext cx="65265" cy="65265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81089" y="2128469"/>
            <a:ext cx="65265" cy="65265"/>
          </a:xfrm>
          <a:prstGeom prst="rect">
            <a:avLst/>
          </a:prstGeom>
        </p:spPr>
      </p:pic>
      <p:grpSp>
        <p:nvGrpSpPr>
          <p:cNvPr id="9" name="object 9" descr="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10" name="object 10" descr="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Dept</a:t>
            </a:r>
            <a:r>
              <a:rPr dirty="0" spc="30"/>
              <a:t> </a:t>
            </a:r>
            <a:r>
              <a:rPr dirty="0"/>
              <a:t>of</a:t>
            </a:r>
            <a:r>
              <a:rPr dirty="0" spc="30"/>
              <a:t> </a:t>
            </a:r>
            <a:r>
              <a:rPr dirty="0"/>
              <a:t>Comp</a:t>
            </a:r>
            <a:r>
              <a:rPr dirty="0" spc="30"/>
              <a:t> </a:t>
            </a:r>
            <a:r>
              <a:rPr dirty="0" spc="-20"/>
              <a:t>Engg</a:t>
            </a:r>
          </a:p>
        </p:txBody>
      </p:sp>
      <p:sp>
        <p:nvSpPr>
          <p:cNvPr id="14" name="object 14" descr=""/>
          <p:cNvSpPr txBox="1"/>
          <p:nvPr/>
        </p:nvSpPr>
        <p:spPr>
          <a:xfrm>
            <a:off x="2107933" y="3351784"/>
            <a:ext cx="39243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>
                <a:solidFill>
                  <a:srgbClr val="FFFFFF"/>
                </a:solidFill>
                <a:latin typeface="Arial MT"/>
                <a:cs typeface="Arial MT"/>
                <a:hlinkClick r:id="rId6" action="ppaction://hlinksldjump"/>
              </a:rPr>
              <a:t>Short</a:t>
            </a:r>
            <a:r>
              <a:rPr dirty="0" sz="600" spc="15">
                <a:solidFill>
                  <a:srgbClr val="FFFFFF"/>
                </a:solidFill>
                <a:latin typeface="Arial MT"/>
                <a:cs typeface="Arial MT"/>
                <a:hlinkClick r:id="rId6" action="ppaction://hlinksldjump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Arial MT"/>
                <a:cs typeface="Arial MT"/>
                <a:hlinkClick r:id="rId6" action="ppaction://hlinksldjump"/>
              </a:rPr>
              <a:t>Title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15" name="object 1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October</a:t>
            </a:r>
            <a:r>
              <a:rPr dirty="0" spc="20"/>
              <a:t> </a:t>
            </a:r>
            <a:r>
              <a:rPr dirty="0"/>
              <a:t>24,</a:t>
            </a:r>
            <a:r>
              <a:rPr dirty="0" spc="20"/>
              <a:t> </a:t>
            </a:r>
            <a:r>
              <a:rPr dirty="0" spc="-20"/>
              <a:t>2024</a:t>
            </a:r>
          </a:p>
        </p:txBody>
      </p:sp>
      <p:sp>
        <p:nvSpPr>
          <p:cNvPr id="16" name="object 1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dirty="0" spc="-30"/>
              <a:t>12</a:t>
            </a:fld>
            <a:r>
              <a:rPr dirty="0" spc="-55"/>
              <a:t> </a:t>
            </a:r>
            <a:r>
              <a:rPr dirty="0" spc="150"/>
              <a:t>/</a:t>
            </a:r>
            <a:r>
              <a:rPr dirty="0" spc="-55"/>
              <a:t> </a:t>
            </a:r>
            <a:r>
              <a:rPr dirty="0" spc="-35"/>
              <a:t>22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-12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126"/>
                </a:lnTo>
                <a:lnTo>
                  <a:pt x="4608004" y="350126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25"/>
              <a:t>Literature</a:t>
            </a:r>
            <a:r>
              <a:rPr dirty="0" spc="-45"/>
              <a:t> </a:t>
            </a:r>
            <a:r>
              <a:rPr dirty="0" spc="-40"/>
              <a:t>Survey </a:t>
            </a:r>
            <a:r>
              <a:rPr dirty="0" spc="-20"/>
              <a:t>(2/3)</a:t>
            </a: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089" y="1028890"/>
            <a:ext cx="65265" cy="65265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089" y="1411008"/>
            <a:ext cx="65265" cy="65265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1089" y="1772869"/>
            <a:ext cx="65265" cy="65265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70865" y="2114512"/>
            <a:ext cx="52590" cy="52590"/>
          </a:xfrm>
          <a:prstGeom prst="rect">
            <a:avLst/>
          </a:prstGeom>
        </p:spPr>
      </p:pic>
      <p:sp>
        <p:nvSpPr>
          <p:cNvPr id="8" name="object 8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19494" rIns="0" bIns="0" rtlCol="0" vert="horz">
            <a:spAutoFit/>
          </a:bodyPr>
          <a:lstStyle/>
          <a:p>
            <a:pPr marL="12700" marR="448945">
              <a:lnSpc>
                <a:spcPct val="102600"/>
              </a:lnSpc>
              <a:spcBef>
                <a:spcPts val="55"/>
              </a:spcBef>
            </a:pPr>
            <a:r>
              <a:rPr dirty="0" spc="-20" b="1">
                <a:latin typeface="Arial"/>
                <a:cs typeface="Arial"/>
              </a:rPr>
              <a:t>Early</a:t>
            </a:r>
            <a:r>
              <a:rPr dirty="0" spc="50" b="1">
                <a:latin typeface="Arial"/>
                <a:cs typeface="Arial"/>
              </a:rPr>
              <a:t> </a:t>
            </a:r>
            <a:r>
              <a:rPr dirty="0" spc="-60" b="1">
                <a:latin typeface="Arial"/>
                <a:cs typeface="Arial"/>
              </a:rPr>
              <a:t>Research</a:t>
            </a:r>
            <a:r>
              <a:rPr dirty="0" spc="50" b="1">
                <a:latin typeface="Arial"/>
                <a:cs typeface="Arial"/>
              </a:rPr>
              <a:t> </a:t>
            </a:r>
            <a:r>
              <a:rPr dirty="0" b="1">
                <a:latin typeface="Arial"/>
                <a:cs typeface="Arial"/>
              </a:rPr>
              <a:t>(2012):</a:t>
            </a:r>
            <a:r>
              <a:rPr dirty="0" spc="125" b="1">
                <a:latin typeface="Arial"/>
                <a:cs typeface="Arial"/>
              </a:rPr>
              <a:t> </a:t>
            </a:r>
            <a:r>
              <a:rPr dirty="0" spc="-40"/>
              <a:t>Focused</a:t>
            </a:r>
            <a:r>
              <a:rPr dirty="0" spc="-15"/>
              <a:t> </a:t>
            </a:r>
            <a:r>
              <a:rPr dirty="0" spc="-10"/>
              <a:t>on</a:t>
            </a:r>
            <a:r>
              <a:rPr dirty="0" spc="-15"/>
              <a:t> </a:t>
            </a:r>
            <a:r>
              <a:rPr dirty="0" spc="-60"/>
              <a:t>resource</a:t>
            </a:r>
            <a:r>
              <a:rPr dirty="0" spc="-20"/>
              <a:t> </a:t>
            </a:r>
            <a:r>
              <a:rPr dirty="0" spc="-30"/>
              <a:t>constraints</a:t>
            </a:r>
            <a:r>
              <a:rPr dirty="0" spc="-20"/>
              <a:t> </a:t>
            </a:r>
            <a:r>
              <a:rPr dirty="0" spc="-25"/>
              <a:t>and </a:t>
            </a:r>
            <a:r>
              <a:rPr dirty="0" spc="-30"/>
              <a:t>collaboration</a:t>
            </a:r>
            <a:r>
              <a:rPr dirty="0" spc="-20"/>
              <a:t> </a:t>
            </a:r>
            <a:r>
              <a:rPr dirty="0"/>
              <a:t>in</a:t>
            </a:r>
            <a:r>
              <a:rPr dirty="0" spc="-20"/>
              <a:t> </a:t>
            </a:r>
            <a:r>
              <a:rPr dirty="0" spc="-30"/>
              <a:t>distributed</a:t>
            </a:r>
            <a:r>
              <a:rPr dirty="0" spc="-15"/>
              <a:t> </a:t>
            </a:r>
            <a:r>
              <a:rPr dirty="0" spc="-50"/>
              <a:t>teams</a:t>
            </a:r>
            <a:r>
              <a:rPr dirty="0" spc="-20"/>
              <a:t> </a:t>
            </a:r>
            <a:r>
              <a:rPr dirty="0" spc="-10"/>
              <a:t>(Buse</a:t>
            </a:r>
            <a:r>
              <a:rPr dirty="0" spc="-20"/>
              <a:t> </a:t>
            </a:r>
            <a:r>
              <a:rPr dirty="0" spc="-35"/>
              <a:t>and</a:t>
            </a:r>
            <a:r>
              <a:rPr dirty="0" spc="-15"/>
              <a:t> </a:t>
            </a:r>
            <a:r>
              <a:rPr dirty="0" spc="-10"/>
              <a:t>Zimmermann).</a:t>
            </a:r>
          </a:p>
          <a:p>
            <a:pPr marL="12700" marR="241935">
              <a:lnSpc>
                <a:spcPct val="102600"/>
              </a:lnSpc>
              <a:spcBef>
                <a:spcPts val="300"/>
              </a:spcBef>
            </a:pPr>
            <a:r>
              <a:rPr dirty="0" spc="-25" b="1">
                <a:latin typeface="Arial"/>
                <a:cs typeface="Arial"/>
              </a:rPr>
              <a:t>Architecture</a:t>
            </a:r>
            <a:r>
              <a:rPr dirty="0" spc="70" b="1">
                <a:latin typeface="Arial"/>
                <a:cs typeface="Arial"/>
              </a:rPr>
              <a:t> </a:t>
            </a:r>
            <a:r>
              <a:rPr dirty="0" spc="-40" b="1">
                <a:latin typeface="Arial"/>
                <a:cs typeface="Arial"/>
              </a:rPr>
              <a:t>Design</a:t>
            </a:r>
            <a:r>
              <a:rPr dirty="0" spc="75" b="1">
                <a:latin typeface="Arial"/>
                <a:cs typeface="Arial"/>
              </a:rPr>
              <a:t> </a:t>
            </a:r>
            <a:r>
              <a:rPr dirty="0" b="1">
                <a:latin typeface="Arial"/>
                <a:cs typeface="Arial"/>
              </a:rPr>
              <a:t>(2018):</a:t>
            </a:r>
            <a:r>
              <a:rPr dirty="0" spc="155" b="1">
                <a:latin typeface="Arial"/>
                <a:cs typeface="Arial"/>
              </a:rPr>
              <a:t> </a:t>
            </a:r>
            <a:r>
              <a:rPr dirty="0" spc="-35"/>
              <a:t>Explored</a:t>
            </a:r>
            <a:r>
              <a:rPr dirty="0"/>
              <a:t> </a:t>
            </a:r>
            <a:r>
              <a:rPr dirty="0" spc="-20"/>
              <a:t>cloud</a:t>
            </a:r>
            <a:r>
              <a:rPr dirty="0" spc="5"/>
              <a:t> </a:t>
            </a:r>
            <a:r>
              <a:rPr dirty="0" spc="-60"/>
              <a:t>resource</a:t>
            </a:r>
            <a:r>
              <a:rPr dirty="0" spc="5"/>
              <a:t> </a:t>
            </a:r>
            <a:r>
              <a:rPr dirty="0" spc="-10"/>
              <a:t>allocation </a:t>
            </a:r>
            <a:r>
              <a:rPr dirty="0" spc="-35"/>
              <a:t>and</a:t>
            </a:r>
            <a:r>
              <a:rPr dirty="0" spc="-15"/>
              <a:t> </a:t>
            </a:r>
            <a:r>
              <a:rPr dirty="0" spc="-10"/>
              <a:t>IDEs</a:t>
            </a:r>
            <a:r>
              <a:rPr dirty="0" spc="-15"/>
              <a:t> </a:t>
            </a:r>
            <a:r>
              <a:rPr dirty="0" spc="-35"/>
              <a:t>using</a:t>
            </a:r>
            <a:r>
              <a:rPr dirty="0" spc="-15"/>
              <a:t> </a:t>
            </a:r>
            <a:r>
              <a:rPr dirty="0" spc="-25"/>
              <a:t>virtualized</a:t>
            </a:r>
            <a:r>
              <a:rPr dirty="0" spc="-15"/>
              <a:t> </a:t>
            </a:r>
            <a:r>
              <a:rPr dirty="0" spc="-50"/>
              <a:t>environments</a:t>
            </a:r>
            <a:r>
              <a:rPr dirty="0" spc="-15"/>
              <a:t> </a:t>
            </a:r>
            <a:r>
              <a:rPr dirty="0"/>
              <a:t>(IEEE</a:t>
            </a:r>
            <a:r>
              <a:rPr dirty="0" spc="-15"/>
              <a:t> </a:t>
            </a:r>
            <a:r>
              <a:rPr dirty="0" spc="-10"/>
              <a:t>Access).</a:t>
            </a:r>
          </a:p>
          <a:p>
            <a:pPr marL="12700" marR="245110">
              <a:lnSpc>
                <a:spcPts val="1200"/>
              </a:lnSpc>
              <a:spcBef>
                <a:spcPts val="315"/>
              </a:spcBef>
            </a:pPr>
            <a:r>
              <a:rPr dirty="0" spc="-40" b="1">
                <a:latin typeface="Arial"/>
                <a:cs typeface="Arial"/>
              </a:rPr>
              <a:t>Reinforcement</a:t>
            </a:r>
            <a:r>
              <a:rPr dirty="0" spc="40" b="1">
                <a:latin typeface="Arial"/>
                <a:cs typeface="Arial"/>
              </a:rPr>
              <a:t> </a:t>
            </a:r>
            <a:r>
              <a:rPr dirty="0" spc="-45" b="1">
                <a:latin typeface="Arial"/>
                <a:cs typeface="Arial"/>
              </a:rPr>
              <a:t>Learning</a:t>
            </a:r>
            <a:r>
              <a:rPr dirty="0" spc="40" b="1">
                <a:latin typeface="Arial"/>
                <a:cs typeface="Arial"/>
              </a:rPr>
              <a:t> </a:t>
            </a:r>
            <a:r>
              <a:rPr dirty="0" b="1">
                <a:latin typeface="Arial"/>
                <a:cs typeface="Arial"/>
              </a:rPr>
              <a:t>(RL)</a:t>
            </a:r>
            <a:r>
              <a:rPr dirty="0" spc="45" b="1">
                <a:latin typeface="Arial"/>
                <a:cs typeface="Arial"/>
              </a:rPr>
              <a:t> </a:t>
            </a:r>
            <a:r>
              <a:rPr dirty="0" b="1">
                <a:latin typeface="Arial"/>
                <a:cs typeface="Arial"/>
              </a:rPr>
              <a:t>for</a:t>
            </a:r>
            <a:r>
              <a:rPr dirty="0" spc="45" b="1">
                <a:latin typeface="Arial"/>
                <a:cs typeface="Arial"/>
              </a:rPr>
              <a:t> </a:t>
            </a:r>
            <a:r>
              <a:rPr dirty="0" spc="-10" b="1">
                <a:latin typeface="Arial"/>
                <a:cs typeface="Arial"/>
              </a:rPr>
              <a:t>Smart</a:t>
            </a:r>
            <a:r>
              <a:rPr dirty="0" spc="45" b="1">
                <a:latin typeface="Arial"/>
                <a:cs typeface="Arial"/>
              </a:rPr>
              <a:t> </a:t>
            </a:r>
            <a:r>
              <a:rPr dirty="0" spc="-60" b="1">
                <a:latin typeface="Arial"/>
                <a:cs typeface="Arial"/>
              </a:rPr>
              <a:t>Resource</a:t>
            </a:r>
            <a:r>
              <a:rPr dirty="0" spc="40" b="1">
                <a:latin typeface="Arial"/>
                <a:cs typeface="Arial"/>
              </a:rPr>
              <a:t> </a:t>
            </a:r>
            <a:r>
              <a:rPr dirty="0" spc="-20" b="1">
                <a:latin typeface="Arial"/>
                <a:cs typeface="Arial"/>
              </a:rPr>
              <a:t>Allocation and</a:t>
            </a:r>
            <a:r>
              <a:rPr dirty="0" spc="15" b="1">
                <a:latin typeface="Arial"/>
                <a:cs typeface="Arial"/>
              </a:rPr>
              <a:t> </a:t>
            </a:r>
            <a:r>
              <a:rPr dirty="0" spc="-55" b="1">
                <a:latin typeface="Arial"/>
                <a:cs typeface="Arial"/>
              </a:rPr>
              <a:t>Auto-</a:t>
            </a:r>
            <a:r>
              <a:rPr dirty="0" spc="-10" b="1">
                <a:latin typeface="Arial"/>
                <a:cs typeface="Arial"/>
              </a:rPr>
              <a:t>scaling:</a:t>
            </a:r>
          </a:p>
          <a:p>
            <a:pPr marL="289560" marR="5080">
              <a:lnSpc>
                <a:spcPct val="100000"/>
              </a:lnSpc>
              <a:spcBef>
                <a:spcPts val="150"/>
              </a:spcBef>
            </a:pPr>
            <a:r>
              <a:rPr dirty="0" sz="1000" spc="-50" b="1">
                <a:latin typeface="Arial"/>
                <a:cs typeface="Arial"/>
              </a:rPr>
              <a:t>RL-</a:t>
            </a:r>
            <a:r>
              <a:rPr dirty="0" sz="1000" spc="-30" b="1">
                <a:latin typeface="Arial"/>
                <a:cs typeface="Arial"/>
              </a:rPr>
              <a:t>based</a:t>
            </a:r>
            <a:r>
              <a:rPr dirty="0" sz="1000" spc="70" b="1">
                <a:latin typeface="Arial"/>
                <a:cs typeface="Arial"/>
              </a:rPr>
              <a:t> </a:t>
            </a:r>
            <a:r>
              <a:rPr dirty="0" sz="1000" spc="-40" b="1">
                <a:latin typeface="Arial"/>
                <a:cs typeface="Arial"/>
              </a:rPr>
              <a:t>Auto-</a:t>
            </a:r>
            <a:r>
              <a:rPr dirty="0" sz="1000" spc="-20" b="1">
                <a:latin typeface="Arial"/>
                <a:cs typeface="Arial"/>
              </a:rPr>
              <a:t>Scaling</a:t>
            </a:r>
            <a:r>
              <a:rPr dirty="0" sz="1000" spc="75" b="1">
                <a:latin typeface="Arial"/>
                <a:cs typeface="Arial"/>
              </a:rPr>
              <a:t> </a:t>
            </a:r>
            <a:r>
              <a:rPr dirty="0" sz="1000" b="1">
                <a:latin typeface="Arial"/>
                <a:cs typeface="Arial"/>
              </a:rPr>
              <a:t>(2019):</a:t>
            </a:r>
            <a:r>
              <a:rPr dirty="0" sz="1000" spc="160" b="1">
                <a:latin typeface="Arial"/>
                <a:cs typeface="Arial"/>
              </a:rPr>
              <a:t> </a:t>
            </a:r>
            <a:r>
              <a:rPr dirty="0" sz="1000"/>
              <a:t>RL</a:t>
            </a:r>
            <a:r>
              <a:rPr dirty="0" sz="1000" spc="10"/>
              <a:t> </a:t>
            </a:r>
            <a:r>
              <a:rPr dirty="0" sz="1000" spc="-35"/>
              <a:t>methods,</a:t>
            </a:r>
            <a:r>
              <a:rPr dirty="0" sz="1000" spc="10"/>
              <a:t> </a:t>
            </a:r>
            <a:r>
              <a:rPr dirty="0" sz="1000" spc="-45"/>
              <a:t>such</a:t>
            </a:r>
            <a:r>
              <a:rPr dirty="0" sz="1000" spc="10"/>
              <a:t> </a:t>
            </a:r>
            <a:r>
              <a:rPr dirty="0" sz="1000" spc="-30"/>
              <a:t>as</a:t>
            </a:r>
            <a:r>
              <a:rPr dirty="0" sz="1000" spc="10"/>
              <a:t> </a:t>
            </a:r>
            <a:r>
              <a:rPr dirty="0" sz="1000" spc="-40"/>
              <a:t>Q-</a:t>
            </a:r>
            <a:r>
              <a:rPr dirty="0" sz="1000" spc="-30"/>
              <a:t>learning</a:t>
            </a:r>
            <a:r>
              <a:rPr dirty="0" sz="1000" spc="10"/>
              <a:t> </a:t>
            </a:r>
            <a:r>
              <a:rPr dirty="0" sz="1000" spc="-25"/>
              <a:t>and </a:t>
            </a:r>
            <a:r>
              <a:rPr dirty="0" sz="1000" spc="-35"/>
              <a:t>policy-</a:t>
            </a:r>
            <a:r>
              <a:rPr dirty="0" sz="1000" spc="-30"/>
              <a:t>gradient</a:t>
            </a:r>
            <a:r>
              <a:rPr dirty="0" sz="1000" spc="-5"/>
              <a:t> </a:t>
            </a:r>
            <a:r>
              <a:rPr dirty="0" sz="1000" spc="-35"/>
              <a:t>methods,</a:t>
            </a:r>
            <a:r>
              <a:rPr dirty="0" sz="1000" spc="5"/>
              <a:t> </a:t>
            </a:r>
            <a:r>
              <a:rPr dirty="0" sz="1000" spc="-40"/>
              <a:t>enable</a:t>
            </a:r>
            <a:r>
              <a:rPr dirty="0" sz="1000"/>
              <a:t> </a:t>
            </a:r>
            <a:r>
              <a:rPr dirty="0" sz="1000" spc="-30"/>
              <a:t>dynamic,</a:t>
            </a:r>
            <a:r>
              <a:rPr dirty="0" sz="1000" spc="5"/>
              <a:t> </a:t>
            </a:r>
            <a:r>
              <a:rPr dirty="0" sz="1000" spc="-35"/>
              <a:t>real-</a:t>
            </a:r>
            <a:r>
              <a:rPr dirty="0" sz="1000" spc="-20"/>
              <a:t>time</a:t>
            </a:r>
            <a:r>
              <a:rPr dirty="0" sz="1000" spc="-5"/>
              <a:t> </a:t>
            </a:r>
            <a:r>
              <a:rPr dirty="0" sz="1000" spc="-10"/>
              <a:t>resource </a:t>
            </a:r>
            <a:r>
              <a:rPr dirty="0" sz="1000" spc="-50"/>
              <a:t>management,</a:t>
            </a:r>
            <a:r>
              <a:rPr dirty="0" sz="1000"/>
              <a:t> </a:t>
            </a:r>
            <a:r>
              <a:rPr dirty="0" sz="1000" spc="-35"/>
              <a:t>outperforming</a:t>
            </a:r>
            <a:r>
              <a:rPr dirty="0" sz="1000"/>
              <a:t> </a:t>
            </a:r>
            <a:r>
              <a:rPr dirty="0" sz="1000" spc="-10"/>
              <a:t>traditional</a:t>
            </a:r>
            <a:r>
              <a:rPr dirty="0" sz="1000" spc="5"/>
              <a:t> </a:t>
            </a:r>
            <a:r>
              <a:rPr dirty="0" sz="1000" spc="-50"/>
              <a:t>approaches</a:t>
            </a:r>
            <a:r>
              <a:rPr dirty="0" sz="1000" spc="-5"/>
              <a:t> </a:t>
            </a:r>
            <a:r>
              <a:rPr dirty="0" sz="1000"/>
              <a:t>(IEEE </a:t>
            </a:r>
            <a:r>
              <a:rPr dirty="0" sz="1000" spc="-10"/>
              <a:t>Access).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9" name="object 9" descr="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10" name="object 10" descr="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Dept</a:t>
            </a:r>
            <a:r>
              <a:rPr dirty="0" spc="30"/>
              <a:t> </a:t>
            </a:r>
            <a:r>
              <a:rPr dirty="0"/>
              <a:t>of</a:t>
            </a:r>
            <a:r>
              <a:rPr dirty="0" spc="30"/>
              <a:t> </a:t>
            </a:r>
            <a:r>
              <a:rPr dirty="0"/>
              <a:t>Comp</a:t>
            </a:r>
            <a:r>
              <a:rPr dirty="0" spc="30"/>
              <a:t> </a:t>
            </a:r>
            <a:r>
              <a:rPr dirty="0" spc="-20"/>
              <a:t>Engg</a:t>
            </a:r>
          </a:p>
        </p:txBody>
      </p:sp>
      <p:sp>
        <p:nvSpPr>
          <p:cNvPr id="14" name="object 14" descr=""/>
          <p:cNvSpPr txBox="1"/>
          <p:nvPr/>
        </p:nvSpPr>
        <p:spPr>
          <a:xfrm>
            <a:off x="2107933" y="3351784"/>
            <a:ext cx="39243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>
                <a:solidFill>
                  <a:srgbClr val="FFFFFF"/>
                </a:solidFill>
                <a:latin typeface="Arial MT"/>
                <a:cs typeface="Arial MT"/>
                <a:hlinkClick r:id="rId6" action="ppaction://hlinksldjump"/>
              </a:rPr>
              <a:t>Short</a:t>
            </a:r>
            <a:r>
              <a:rPr dirty="0" sz="600" spc="15">
                <a:solidFill>
                  <a:srgbClr val="FFFFFF"/>
                </a:solidFill>
                <a:latin typeface="Arial MT"/>
                <a:cs typeface="Arial MT"/>
                <a:hlinkClick r:id="rId6" action="ppaction://hlinksldjump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Arial MT"/>
                <a:cs typeface="Arial MT"/>
                <a:hlinkClick r:id="rId6" action="ppaction://hlinksldjump"/>
              </a:rPr>
              <a:t>Title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15" name="object 1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October</a:t>
            </a:r>
            <a:r>
              <a:rPr dirty="0" spc="20"/>
              <a:t> </a:t>
            </a:r>
            <a:r>
              <a:rPr dirty="0"/>
              <a:t>24,</a:t>
            </a:r>
            <a:r>
              <a:rPr dirty="0" spc="20"/>
              <a:t> </a:t>
            </a:r>
            <a:r>
              <a:rPr dirty="0" spc="-20"/>
              <a:t>2024</a:t>
            </a:r>
          </a:p>
        </p:txBody>
      </p:sp>
      <p:sp>
        <p:nvSpPr>
          <p:cNvPr id="16" name="object 1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dirty="0" spc="-30"/>
              <a:t>12</a:t>
            </a:fld>
            <a:r>
              <a:rPr dirty="0" spc="-55"/>
              <a:t> </a:t>
            </a:r>
            <a:r>
              <a:rPr dirty="0" spc="150"/>
              <a:t>/</a:t>
            </a:r>
            <a:r>
              <a:rPr dirty="0" spc="-55"/>
              <a:t> </a:t>
            </a:r>
            <a:r>
              <a:rPr dirty="0" spc="-35"/>
              <a:t>22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-12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126"/>
                </a:lnTo>
                <a:lnTo>
                  <a:pt x="4608004" y="350126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95300" y="59878"/>
            <a:ext cx="1768475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25">
                <a:solidFill>
                  <a:srgbClr val="FFFFFF"/>
                </a:solidFill>
                <a:latin typeface="Tahoma"/>
                <a:cs typeface="Tahoma"/>
              </a:rPr>
              <a:t>Literature</a:t>
            </a:r>
            <a:r>
              <a:rPr dirty="0" sz="1400" spc="-4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400" spc="-40">
                <a:solidFill>
                  <a:srgbClr val="FFFFFF"/>
                </a:solidFill>
                <a:latin typeface="Tahoma"/>
                <a:cs typeface="Tahoma"/>
              </a:rPr>
              <a:t>Survey </a:t>
            </a:r>
            <a:r>
              <a:rPr dirty="0" sz="1400" spc="-20">
                <a:solidFill>
                  <a:srgbClr val="FFFFFF"/>
                </a:solidFill>
                <a:latin typeface="Tahoma"/>
                <a:cs typeface="Tahoma"/>
              </a:rPr>
              <a:t>(3/3)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8544" y="721757"/>
            <a:ext cx="4330986" cy="2028706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1567637" y="2871881"/>
            <a:ext cx="147320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30">
                <a:solidFill>
                  <a:srgbClr val="3333B2"/>
                </a:solidFill>
                <a:latin typeface="Tahoma"/>
                <a:cs typeface="Tahoma"/>
              </a:rPr>
              <a:t>Figure:</a:t>
            </a:r>
            <a:r>
              <a:rPr dirty="0" sz="1000" spc="-10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Literature</a:t>
            </a:r>
            <a:r>
              <a:rPr dirty="0" sz="1000" spc="-5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Overview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6" name="object 6" descr="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7" name="object 7" descr="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Dept</a:t>
            </a:r>
            <a:r>
              <a:rPr dirty="0" spc="30"/>
              <a:t> </a:t>
            </a:r>
            <a:r>
              <a:rPr dirty="0"/>
              <a:t>of</a:t>
            </a:r>
            <a:r>
              <a:rPr dirty="0" spc="30"/>
              <a:t> </a:t>
            </a:r>
            <a:r>
              <a:rPr dirty="0"/>
              <a:t>Comp</a:t>
            </a:r>
            <a:r>
              <a:rPr dirty="0" spc="30"/>
              <a:t> </a:t>
            </a:r>
            <a:r>
              <a:rPr dirty="0" spc="-20"/>
              <a:t>Engg</a:t>
            </a:r>
          </a:p>
        </p:txBody>
      </p:sp>
      <p:sp>
        <p:nvSpPr>
          <p:cNvPr id="11" name="object 11" descr=""/>
          <p:cNvSpPr txBox="1"/>
          <p:nvPr/>
        </p:nvSpPr>
        <p:spPr>
          <a:xfrm>
            <a:off x="2107933" y="3351784"/>
            <a:ext cx="39243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>
                <a:solidFill>
                  <a:srgbClr val="FFFFFF"/>
                </a:solidFill>
                <a:latin typeface="Arial MT"/>
                <a:cs typeface="Arial MT"/>
                <a:hlinkClick r:id="rId3" action="ppaction://hlinksldjump"/>
              </a:rPr>
              <a:t>Short</a:t>
            </a:r>
            <a:r>
              <a:rPr dirty="0" sz="600" spc="15">
                <a:solidFill>
                  <a:srgbClr val="FFFFFF"/>
                </a:solidFill>
                <a:latin typeface="Arial MT"/>
                <a:cs typeface="Arial MT"/>
                <a:hlinkClick r:id="rId3" action="ppaction://hlinksldjump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Arial MT"/>
                <a:cs typeface="Arial MT"/>
                <a:hlinkClick r:id="rId3" action="ppaction://hlinksldjump"/>
              </a:rPr>
              <a:t>Title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12" name="object 12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October</a:t>
            </a:r>
            <a:r>
              <a:rPr dirty="0" spc="20"/>
              <a:t> </a:t>
            </a:r>
            <a:r>
              <a:rPr dirty="0"/>
              <a:t>24,</a:t>
            </a:r>
            <a:r>
              <a:rPr dirty="0" spc="20"/>
              <a:t> </a:t>
            </a:r>
            <a:r>
              <a:rPr dirty="0" spc="-20"/>
              <a:t>2024</a:t>
            </a:r>
          </a:p>
        </p:txBody>
      </p:sp>
      <p:sp>
        <p:nvSpPr>
          <p:cNvPr id="13" name="object 1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dirty="0" spc="-30"/>
              <a:t>12</a:t>
            </a:fld>
            <a:r>
              <a:rPr dirty="0" spc="-55"/>
              <a:t> </a:t>
            </a:r>
            <a:r>
              <a:rPr dirty="0" spc="150"/>
              <a:t>/</a:t>
            </a:r>
            <a:r>
              <a:rPr dirty="0" spc="-55"/>
              <a:t> </a:t>
            </a:r>
            <a:r>
              <a:rPr dirty="0" spc="-35"/>
              <a:t>22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-12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126"/>
                </a:lnTo>
                <a:lnTo>
                  <a:pt x="4608004" y="350126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162052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40"/>
              <a:t>Objectives</a:t>
            </a:r>
            <a:r>
              <a:rPr dirty="0" spc="-45"/>
              <a:t> </a:t>
            </a:r>
            <a:r>
              <a:rPr dirty="0" spc="-30"/>
              <a:t>and</a:t>
            </a:r>
            <a:r>
              <a:rPr dirty="0" spc="-40"/>
              <a:t> </a:t>
            </a:r>
            <a:r>
              <a:rPr dirty="0" spc="-25"/>
              <a:t>Scope</a:t>
            </a: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089" y="916393"/>
            <a:ext cx="65265" cy="65265"/>
          </a:xfrm>
          <a:prstGeom prst="rect">
            <a:avLst/>
          </a:prstGeom>
        </p:spPr>
      </p:pic>
      <p:sp>
        <p:nvSpPr>
          <p:cNvPr id="5" name="object 5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algn="just" marL="12700" marR="5080">
              <a:lnSpc>
                <a:spcPct val="102600"/>
              </a:lnSpc>
              <a:spcBef>
                <a:spcPts val="55"/>
              </a:spcBef>
            </a:pPr>
            <a:r>
              <a:rPr dirty="0"/>
              <a:t>To</a:t>
            </a:r>
            <a:r>
              <a:rPr dirty="0" spc="-25"/>
              <a:t> analyze</a:t>
            </a:r>
            <a:r>
              <a:rPr dirty="0" spc="-20"/>
              <a:t> </a:t>
            </a:r>
            <a:r>
              <a:rPr dirty="0"/>
              <a:t>the</a:t>
            </a:r>
            <a:r>
              <a:rPr dirty="0" spc="-20"/>
              <a:t> </a:t>
            </a:r>
            <a:r>
              <a:rPr dirty="0" spc="-10"/>
              <a:t>current</a:t>
            </a:r>
            <a:r>
              <a:rPr dirty="0" spc="-20"/>
              <a:t> </a:t>
            </a:r>
            <a:r>
              <a:rPr dirty="0" spc="-35"/>
              <a:t>landscape</a:t>
            </a:r>
            <a:r>
              <a:rPr dirty="0" spc="-20"/>
              <a:t> </a:t>
            </a:r>
            <a:r>
              <a:rPr dirty="0"/>
              <a:t>of</a:t>
            </a:r>
            <a:r>
              <a:rPr dirty="0" spc="-20"/>
              <a:t> </a:t>
            </a:r>
            <a:r>
              <a:rPr dirty="0" spc="-50"/>
              <a:t>cloud-</a:t>
            </a:r>
            <a:r>
              <a:rPr dirty="0" spc="-20"/>
              <a:t>based </a:t>
            </a:r>
            <a:r>
              <a:rPr dirty="0"/>
              <a:t>IDEs</a:t>
            </a:r>
            <a:r>
              <a:rPr dirty="0" spc="-25"/>
              <a:t> </a:t>
            </a:r>
            <a:r>
              <a:rPr dirty="0"/>
              <a:t>and</a:t>
            </a:r>
            <a:r>
              <a:rPr dirty="0" spc="-20"/>
              <a:t> </a:t>
            </a:r>
            <a:r>
              <a:rPr dirty="0"/>
              <a:t>their</a:t>
            </a:r>
            <a:r>
              <a:rPr dirty="0" spc="-15"/>
              <a:t> </a:t>
            </a:r>
            <a:r>
              <a:rPr dirty="0" spc="-35"/>
              <a:t>fea- </a:t>
            </a:r>
            <a:r>
              <a:rPr dirty="0" spc="-10"/>
              <a:t>tures.</a:t>
            </a:r>
          </a:p>
          <a:p>
            <a:pPr algn="just" marL="12700" marR="5715">
              <a:lnSpc>
                <a:spcPct val="102699"/>
              </a:lnSpc>
              <a:spcBef>
                <a:spcPts val="300"/>
              </a:spcBef>
            </a:pPr>
            <a:r>
              <a:rPr dirty="0"/>
              <a:t>To</a:t>
            </a:r>
            <a:r>
              <a:rPr dirty="0" spc="-25"/>
              <a:t> identify</a:t>
            </a:r>
            <a:r>
              <a:rPr dirty="0" spc="-30"/>
              <a:t> the</a:t>
            </a:r>
            <a:r>
              <a:rPr dirty="0" spc="-25"/>
              <a:t> </a:t>
            </a:r>
            <a:r>
              <a:rPr dirty="0" spc="-50"/>
              <a:t>challenges</a:t>
            </a:r>
            <a:r>
              <a:rPr dirty="0" spc="-25"/>
              <a:t> </a:t>
            </a:r>
            <a:r>
              <a:rPr dirty="0" spc="-45"/>
              <a:t>faced</a:t>
            </a:r>
            <a:r>
              <a:rPr dirty="0" spc="-25"/>
              <a:t> </a:t>
            </a:r>
            <a:r>
              <a:rPr dirty="0" spc="-55"/>
              <a:t>by</a:t>
            </a:r>
            <a:r>
              <a:rPr dirty="0" spc="-25"/>
              <a:t> </a:t>
            </a:r>
            <a:r>
              <a:rPr dirty="0" spc="-55"/>
              <a:t>developers</a:t>
            </a:r>
            <a:r>
              <a:rPr dirty="0" spc="-25"/>
              <a:t> </a:t>
            </a:r>
            <a:r>
              <a:rPr dirty="0"/>
              <a:t>in</a:t>
            </a:r>
            <a:r>
              <a:rPr dirty="0" spc="-25"/>
              <a:t> </a:t>
            </a:r>
            <a:r>
              <a:rPr dirty="0" spc="-35"/>
              <a:t>adopting</a:t>
            </a:r>
            <a:r>
              <a:rPr dirty="0" spc="-25"/>
              <a:t> </a:t>
            </a:r>
            <a:r>
              <a:rPr dirty="0" spc="-55"/>
              <a:t>cloud-</a:t>
            </a:r>
            <a:r>
              <a:rPr dirty="0" spc="-40"/>
              <a:t>based </a:t>
            </a:r>
            <a:r>
              <a:rPr dirty="0" spc="-20"/>
              <a:t>IDEs</a:t>
            </a:r>
          </a:p>
          <a:p>
            <a:pPr algn="just" marL="12700" marR="5080">
              <a:lnSpc>
                <a:spcPct val="102600"/>
              </a:lnSpc>
              <a:spcBef>
                <a:spcPts val="300"/>
              </a:spcBef>
            </a:pPr>
            <a:r>
              <a:rPr dirty="0"/>
              <a:t>To</a:t>
            </a:r>
            <a:r>
              <a:rPr dirty="0" spc="-25"/>
              <a:t> </a:t>
            </a:r>
            <a:r>
              <a:rPr dirty="0" spc="-45"/>
              <a:t>propose</a:t>
            </a:r>
            <a:r>
              <a:rPr dirty="0" spc="-20"/>
              <a:t> </a:t>
            </a:r>
            <a:r>
              <a:rPr dirty="0" spc="-25"/>
              <a:t>solutions</a:t>
            </a:r>
            <a:r>
              <a:rPr dirty="0" spc="-20"/>
              <a:t> </a:t>
            </a:r>
            <a:r>
              <a:rPr dirty="0"/>
              <a:t>that</a:t>
            </a:r>
            <a:r>
              <a:rPr dirty="0" spc="-20"/>
              <a:t> </a:t>
            </a:r>
            <a:r>
              <a:rPr dirty="0" spc="-35"/>
              <a:t>improve</a:t>
            </a:r>
            <a:r>
              <a:rPr dirty="0" spc="-20"/>
              <a:t> </a:t>
            </a:r>
            <a:r>
              <a:rPr dirty="0"/>
              <a:t>the</a:t>
            </a:r>
            <a:r>
              <a:rPr dirty="0" spc="-20"/>
              <a:t> </a:t>
            </a:r>
            <a:r>
              <a:rPr dirty="0" spc="-45"/>
              <a:t>performance,</a:t>
            </a:r>
            <a:r>
              <a:rPr dirty="0" spc="-10"/>
              <a:t> </a:t>
            </a:r>
            <a:r>
              <a:rPr dirty="0" spc="-40"/>
              <a:t>security,</a:t>
            </a:r>
            <a:r>
              <a:rPr dirty="0" spc="-5"/>
              <a:t> </a:t>
            </a:r>
            <a:r>
              <a:rPr dirty="0"/>
              <a:t>and</a:t>
            </a:r>
            <a:r>
              <a:rPr dirty="0" spc="-20"/>
              <a:t> </a:t>
            </a:r>
            <a:r>
              <a:rPr dirty="0" spc="-25"/>
              <a:t>us- </a:t>
            </a:r>
            <a:r>
              <a:rPr dirty="0" spc="-10"/>
              <a:t>ability</a:t>
            </a:r>
            <a:r>
              <a:rPr dirty="0" spc="-35"/>
              <a:t> </a:t>
            </a:r>
            <a:r>
              <a:rPr dirty="0"/>
              <a:t>of</a:t>
            </a:r>
            <a:r>
              <a:rPr dirty="0" spc="-35"/>
              <a:t> </a:t>
            </a:r>
            <a:r>
              <a:rPr dirty="0" spc="-50"/>
              <a:t>cloud-</a:t>
            </a:r>
            <a:r>
              <a:rPr dirty="0" spc="-40"/>
              <a:t>based</a:t>
            </a:r>
            <a:r>
              <a:rPr dirty="0" spc="-35"/>
              <a:t> </a:t>
            </a:r>
            <a:r>
              <a:rPr dirty="0" spc="-20"/>
              <a:t>IDEs.</a:t>
            </a:r>
          </a:p>
          <a:p>
            <a:pPr algn="just" marL="12700" marR="5715">
              <a:lnSpc>
                <a:spcPct val="102600"/>
              </a:lnSpc>
              <a:spcBef>
                <a:spcPts val="295"/>
              </a:spcBef>
            </a:pPr>
            <a:r>
              <a:rPr dirty="0" spc="-25"/>
              <a:t>Optimize</a:t>
            </a:r>
            <a:r>
              <a:rPr dirty="0" spc="-65"/>
              <a:t> </a:t>
            </a:r>
            <a:r>
              <a:rPr dirty="0" spc="-60"/>
              <a:t>Resource</a:t>
            </a:r>
            <a:r>
              <a:rPr dirty="0" spc="-25"/>
              <a:t> </a:t>
            </a:r>
            <a:r>
              <a:rPr dirty="0" spc="-10"/>
              <a:t>Allocation</a:t>
            </a:r>
            <a:r>
              <a:rPr dirty="0" spc="-65"/>
              <a:t> </a:t>
            </a:r>
            <a:r>
              <a:rPr dirty="0" spc="-30"/>
              <a:t>Using</a:t>
            </a:r>
            <a:r>
              <a:rPr dirty="0" spc="-45"/>
              <a:t> </a:t>
            </a:r>
            <a:r>
              <a:rPr dirty="0" spc="-25"/>
              <a:t>Machine</a:t>
            </a:r>
            <a:r>
              <a:rPr dirty="0" spc="-45"/>
              <a:t> </a:t>
            </a:r>
            <a:r>
              <a:rPr dirty="0" spc="-30"/>
              <a:t>Learning:</a:t>
            </a:r>
            <a:r>
              <a:rPr dirty="0" spc="110"/>
              <a:t> </a:t>
            </a:r>
            <a:r>
              <a:rPr dirty="0" spc="-55"/>
              <a:t>Implement</a:t>
            </a:r>
            <a:r>
              <a:rPr dirty="0" spc="-35"/>
              <a:t> </a:t>
            </a:r>
            <a:r>
              <a:rPr dirty="0" spc="45"/>
              <a:t>ML </a:t>
            </a:r>
            <a:r>
              <a:rPr dirty="0" spc="-20"/>
              <a:t>algorithms</a:t>
            </a:r>
            <a:r>
              <a:rPr dirty="0" spc="20"/>
              <a:t> </a:t>
            </a:r>
            <a:r>
              <a:rPr dirty="0"/>
              <a:t>(such</a:t>
            </a:r>
            <a:r>
              <a:rPr dirty="0" spc="20"/>
              <a:t> </a:t>
            </a:r>
            <a:r>
              <a:rPr dirty="0"/>
              <a:t>as</a:t>
            </a:r>
            <a:r>
              <a:rPr dirty="0" spc="25"/>
              <a:t> </a:t>
            </a:r>
            <a:r>
              <a:rPr dirty="0" spc="-30"/>
              <a:t>reinforcement</a:t>
            </a:r>
            <a:r>
              <a:rPr dirty="0" spc="20"/>
              <a:t> </a:t>
            </a:r>
            <a:r>
              <a:rPr dirty="0" spc="-10"/>
              <a:t>learning)</a:t>
            </a:r>
            <a:r>
              <a:rPr dirty="0" spc="20"/>
              <a:t> </a:t>
            </a:r>
            <a:r>
              <a:rPr dirty="0"/>
              <a:t>to</a:t>
            </a:r>
            <a:r>
              <a:rPr dirty="0" spc="25"/>
              <a:t> </a:t>
            </a:r>
            <a:r>
              <a:rPr dirty="0" spc="-10"/>
              <a:t>dynamically</a:t>
            </a:r>
            <a:r>
              <a:rPr dirty="0" spc="20"/>
              <a:t> </a:t>
            </a:r>
            <a:r>
              <a:rPr dirty="0" spc="-20"/>
              <a:t>allocate </a:t>
            </a:r>
            <a:r>
              <a:rPr dirty="0" spc="-25"/>
              <a:t>cloud </a:t>
            </a:r>
            <a:r>
              <a:rPr dirty="0" spc="-55"/>
              <a:t>resources</a:t>
            </a:r>
            <a:r>
              <a:rPr dirty="0" spc="-25"/>
              <a:t> </a:t>
            </a:r>
            <a:r>
              <a:rPr dirty="0" spc="-60"/>
              <a:t>based</a:t>
            </a:r>
            <a:r>
              <a:rPr dirty="0" spc="-25"/>
              <a:t> </a:t>
            </a:r>
            <a:r>
              <a:rPr dirty="0" spc="-20"/>
              <a:t>on </a:t>
            </a:r>
            <a:r>
              <a:rPr dirty="0" spc="-45"/>
              <a:t>real-</a:t>
            </a:r>
            <a:r>
              <a:rPr dirty="0" spc="-35"/>
              <a:t>time</a:t>
            </a:r>
            <a:r>
              <a:rPr dirty="0" spc="-25"/>
              <a:t> </a:t>
            </a:r>
            <a:r>
              <a:rPr dirty="0" spc="-55"/>
              <a:t>user</a:t>
            </a:r>
            <a:r>
              <a:rPr dirty="0" spc="-25"/>
              <a:t> </a:t>
            </a:r>
            <a:r>
              <a:rPr dirty="0" spc="-55"/>
              <a:t>demand,</a:t>
            </a:r>
            <a:r>
              <a:rPr dirty="0" spc="-20"/>
              <a:t> </a:t>
            </a:r>
            <a:r>
              <a:rPr dirty="0" spc="-50"/>
              <a:t>ensuring</a:t>
            </a:r>
            <a:r>
              <a:rPr dirty="0" spc="-25"/>
              <a:t> </a:t>
            </a:r>
            <a:r>
              <a:rPr dirty="0" spc="-30"/>
              <a:t>efficient</a:t>
            </a:r>
            <a:r>
              <a:rPr dirty="0" spc="-20"/>
              <a:t> </a:t>
            </a:r>
            <a:r>
              <a:rPr dirty="0" spc="-40"/>
              <a:t>use </a:t>
            </a:r>
            <a:r>
              <a:rPr dirty="0"/>
              <a:t>of</a:t>
            </a:r>
            <a:r>
              <a:rPr dirty="0" spc="-55"/>
              <a:t> </a:t>
            </a:r>
            <a:r>
              <a:rPr dirty="0" spc="-35"/>
              <a:t>computing</a:t>
            </a:r>
            <a:r>
              <a:rPr dirty="0" spc="-40"/>
              <a:t> </a:t>
            </a:r>
            <a:r>
              <a:rPr dirty="0" spc="-65"/>
              <a:t>power</a:t>
            </a:r>
            <a:r>
              <a:rPr dirty="0" spc="-25"/>
              <a:t> </a:t>
            </a:r>
            <a:r>
              <a:rPr dirty="0" spc="-35"/>
              <a:t>and </a:t>
            </a:r>
            <a:r>
              <a:rPr dirty="0" spc="-40"/>
              <a:t>reducing </a:t>
            </a:r>
            <a:r>
              <a:rPr dirty="0" spc="-10"/>
              <a:t>idle</a:t>
            </a:r>
            <a:r>
              <a:rPr dirty="0" spc="-40"/>
              <a:t> </a:t>
            </a:r>
            <a:r>
              <a:rPr dirty="0" spc="-10"/>
              <a:t>resources.</a:t>
            </a:r>
          </a:p>
        </p:txBody>
      </p:sp>
      <p:pic>
        <p:nvPicPr>
          <p:cNvPr id="6" name="object 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089" y="1298498"/>
            <a:ext cx="65265" cy="65265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1089" y="1680603"/>
            <a:ext cx="65265" cy="65265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81089" y="2062721"/>
            <a:ext cx="65265" cy="65265"/>
          </a:xfrm>
          <a:prstGeom prst="rect">
            <a:avLst/>
          </a:prstGeom>
        </p:spPr>
      </p:pic>
      <p:grpSp>
        <p:nvGrpSpPr>
          <p:cNvPr id="9" name="object 9" descr="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10" name="object 10" descr="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Dept</a:t>
            </a:r>
            <a:r>
              <a:rPr dirty="0" spc="30"/>
              <a:t> </a:t>
            </a:r>
            <a:r>
              <a:rPr dirty="0"/>
              <a:t>of</a:t>
            </a:r>
            <a:r>
              <a:rPr dirty="0" spc="30"/>
              <a:t> </a:t>
            </a:r>
            <a:r>
              <a:rPr dirty="0"/>
              <a:t>Comp</a:t>
            </a:r>
            <a:r>
              <a:rPr dirty="0" spc="30"/>
              <a:t> </a:t>
            </a:r>
            <a:r>
              <a:rPr dirty="0" spc="-20"/>
              <a:t>Engg</a:t>
            </a:r>
          </a:p>
        </p:txBody>
      </p:sp>
      <p:sp>
        <p:nvSpPr>
          <p:cNvPr id="14" name="object 14" descr=""/>
          <p:cNvSpPr txBox="1"/>
          <p:nvPr/>
        </p:nvSpPr>
        <p:spPr>
          <a:xfrm>
            <a:off x="2107933" y="3351784"/>
            <a:ext cx="39243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>
                <a:solidFill>
                  <a:srgbClr val="FFFFFF"/>
                </a:solidFill>
                <a:latin typeface="Arial MT"/>
                <a:cs typeface="Arial MT"/>
                <a:hlinkClick r:id="rId6" action="ppaction://hlinksldjump"/>
              </a:rPr>
              <a:t>Short</a:t>
            </a:r>
            <a:r>
              <a:rPr dirty="0" sz="600" spc="15">
                <a:solidFill>
                  <a:srgbClr val="FFFFFF"/>
                </a:solidFill>
                <a:latin typeface="Arial MT"/>
                <a:cs typeface="Arial MT"/>
                <a:hlinkClick r:id="rId6" action="ppaction://hlinksldjump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Arial MT"/>
                <a:cs typeface="Arial MT"/>
                <a:hlinkClick r:id="rId6" action="ppaction://hlinksldjump"/>
              </a:rPr>
              <a:t>Title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15" name="object 1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October</a:t>
            </a:r>
            <a:r>
              <a:rPr dirty="0" spc="20"/>
              <a:t> </a:t>
            </a:r>
            <a:r>
              <a:rPr dirty="0"/>
              <a:t>24,</a:t>
            </a:r>
            <a:r>
              <a:rPr dirty="0" spc="20"/>
              <a:t> </a:t>
            </a:r>
            <a:r>
              <a:rPr dirty="0" spc="-20"/>
              <a:t>2024</a:t>
            </a:r>
          </a:p>
        </p:txBody>
      </p:sp>
      <p:sp>
        <p:nvSpPr>
          <p:cNvPr id="16" name="object 1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dirty="0" spc="-30"/>
              <a:t>12</a:t>
            </a:fld>
            <a:r>
              <a:rPr dirty="0" spc="-55"/>
              <a:t> </a:t>
            </a:r>
            <a:r>
              <a:rPr dirty="0" spc="150"/>
              <a:t>/</a:t>
            </a:r>
            <a:r>
              <a:rPr dirty="0" spc="-55"/>
              <a:t> </a:t>
            </a:r>
            <a:r>
              <a:rPr dirty="0" spc="-35"/>
              <a:t>22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20"/>
              <a:t>Problem</a:t>
            </a:r>
            <a:r>
              <a:rPr dirty="0" spc="-35"/>
              <a:t> </a:t>
            </a:r>
            <a:r>
              <a:rPr dirty="0" spc="-30"/>
              <a:t>Statement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089" y="1179207"/>
            <a:ext cx="65265" cy="65265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402932" y="1095754"/>
            <a:ext cx="4079875" cy="122428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algn="just" marL="12700" marR="5080">
              <a:lnSpc>
                <a:spcPct val="102600"/>
              </a:lnSpc>
              <a:spcBef>
                <a:spcPts val="55"/>
              </a:spcBef>
            </a:pPr>
            <a:r>
              <a:rPr dirty="0" sz="1100">
                <a:latin typeface="Tahoma"/>
                <a:cs typeface="Tahoma"/>
              </a:rPr>
              <a:t>Despite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the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advantages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of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cloud-</a:t>
            </a:r>
            <a:r>
              <a:rPr dirty="0" sz="1100">
                <a:latin typeface="Tahoma"/>
                <a:cs typeface="Tahoma"/>
              </a:rPr>
              <a:t>based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IDEs,</a:t>
            </a:r>
            <a:r>
              <a:rPr dirty="0" sz="1100" spc="55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many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developers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face </a:t>
            </a:r>
            <a:r>
              <a:rPr dirty="0" sz="1100" spc="-50">
                <a:latin typeface="Tahoma"/>
                <a:cs typeface="Tahoma"/>
              </a:rPr>
              <a:t>challenges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related</a:t>
            </a:r>
            <a:r>
              <a:rPr dirty="0" sz="1100" spc="-25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to</a:t>
            </a:r>
            <a:r>
              <a:rPr dirty="0" sz="1100" spc="-2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performance,</a:t>
            </a:r>
            <a:r>
              <a:rPr dirty="0" sz="1100" spc="-2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security,</a:t>
            </a:r>
            <a:r>
              <a:rPr dirty="0" sz="1100" spc="-2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and</a:t>
            </a:r>
            <a:r>
              <a:rPr dirty="0" sz="1100" spc="-25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integration</a:t>
            </a:r>
            <a:r>
              <a:rPr dirty="0" sz="1100" spc="-20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with</a:t>
            </a:r>
            <a:r>
              <a:rPr dirty="0" sz="1100" spc="-25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exist- </a:t>
            </a:r>
            <a:r>
              <a:rPr dirty="0" sz="1100">
                <a:latin typeface="Tahoma"/>
                <a:cs typeface="Tahoma"/>
              </a:rPr>
              <a:t>ing</a:t>
            </a:r>
            <a:r>
              <a:rPr dirty="0" sz="1100" spc="-90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workflows.</a:t>
            </a:r>
            <a:r>
              <a:rPr dirty="0" sz="1100" spc="35">
                <a:latin typeface="Tahoma"/>
                <a:cs typeface="Tahoma"/>
              </a:rPr>
              <a:t> </a:t>
            </a:r>
            <a:r>
              <a:rPr dirty="0" sz="1100" spc="-80">
                <a:latin typeface="Tahoma"/>
                <a:cs typeface="Tahoma"/>
              </a:rPr>
              <a:t>Issues</a:t>
            </a:r>
            <a:r>
              <a:rPr dirty="0" sz="1100" spc="-1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such</a:t>
            </a:r>
            <a:r>
              <a:rPr dirty="0" sz="1100" spc="-55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as</a:t>
            </a:r>
            <a:r>
              <a:rPr dirty="0" sz="1100" spc="-6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latency,</a:t>
            </a:r>
            <a:r>
              <a:rPr dirty="0" sz="1100" spc="-45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data</a:t>
            </a:r>
            <a:r>
              <a:rPr dirty="0" sz="1100" spc="-60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privacy</a:t>
            </a:r>
            <a:r>
              <a:rPr dirty="0" sz="1100" spc="-5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concerns, </a:t>
            </a:r>
            <a:r>
              <a:rPr dirty="0" sz="1100" spc="-20">
                <a:latin typeface="Tahoma"/>
                <a:cs typeface="Tahoma"/>
              </a:rPr>
              <a:t>and</a:t>
            </a:r>
            <a:r>
              <a:rPr dirty="0" sz="1100" spc="-55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lim- </a:t>
            </a:r>
            <a:r>
              <a:rPr dirty="0" sz="1100" spc="-25">
                <a:latin typeface="Tahoma"/>
                <a:cs typeface="Tahoma"/>
              </a:rPr>
              <a:t>ited</a:t>
            </a:r>
            <a:r>
              <a:rPr dirty="0" sz="1100" spc="-20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functionality</a:t>
            </a:r>
            <a:r>
              <a:rPr dirty="0" sz="1100" spc="-15">
                <a:latin typeface="Tahoma"/>
                <a:cs typeface="Tahoma"/>
              </a:rPr>
              <a:t> </a:t>
            </a:r>
            <a:r>
              <a:rPr dirty="0" sz="1100" spc="-70">
                <a:latin typeface="Tahoma"/>
                <a:cs typeface="Tahoma"/>
              </a:rPr>
              <a:t>compared</a:t>
            </a:r>
            <a:r>
              <a:rPr dirty="0" sz="1100" spc="-20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to</a:t>
            </a:r>
            <a:r>
              <a:rPr dirty="0" sz="1100" spc="-15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traditional</a:t>
            </a:r>
            <a:r>
              <a:rPr dirty="0" sz="1100" spc="-10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IDEs</a:t>
            </a:r>
            <a:r>
              <a:rPr dirty="0" sz="1100" spc="-1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can</a:t>
            </a:r>
            <a:r>
              <a:rPr dirty="0" sz="1100" spc="-20">
                <a:latin typeface="Tahoma"/>
                <a:cs typeface="Tahoma"/>
              </a:rPr>
              <a:t> </a:t>
            </a:r>
            <a:r>
              <a:rPr dirty="0" sz="1100" spc="-55">
                <a:latin typeface="Tahoma"/>
                <a:cs typeface="Tahoma"/>
              </a:rPr>
              <a:t>hinder</a:t>
            </a:r>
            <a:r>
              <a:rPr dirty="0" sz="1100" spc="-1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the</a:t>
            </a:r>
            <a:r>
              <a:rPr dirty="0" sz="1100" spc="-15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adoption </a:t>
            </a:r>
            <a:r>
              <a:rPr dirty="0" sz="1100">
                <a:latin typeface="Tahoma"/>
                <a:cs typeface="Tahoma"/>
              </a:rPr>
              <a:t>of</a:t>
            </a:r>
            <a:r>
              <a:rPr dirty="0" sz="1100" spc="-4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cloud-</a:t>
            </a:r>
            <a:r>
              <a:rPr dirty="0" sz="1100" spc="-25">
                <a:latin typeface="Tahoma"/>
                <a:cs typeface="Tahoma"/>
              </a:rPr>
              <a:t>based</a:t>
            </a:r>
            <a:r>
              <a:rPr dirty="0" sz="1100" spc="-45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solutions.</a:t>
            </a:r>
            <a:r>
              <a:rPr dirty="0" sz="1100" spc="15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Identifying</a:t>
            </a:r>
            <a:r>
              <a:rPr dirty="0" sz="1100" spc="-45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and</a:t>
            </a:r>
            <a:r>
              <a:rPr dirty="0" sz="1100" spc="-40">
                <a:latin typeface="Tahoma"/>
                <a:cs typeface="Tahoma"/>
              </a:rPr>
              <a:t> addressing</a:t>
            </a:r>
            <a:r>
              <a:rPr dirty="0" sz="1100" spc="-45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these</a:t>
            </a:r>
            <a:r>
              <a:rPr dirty="0" sz="1100" spc="-4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challenges </a:t>
            </a:r>
            <a:r>
              <a:rPr dirty="0" sz="1100">
                <a:latin typeface="Tahoma"/>
                <a:cs typeface="Tahoma"/>
              </a:rPr>
              <a:t>is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critical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for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enhancing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the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effectiveness</a:t>
            </a:r>
            <a:r>
              <a:rPr dirty="0" sz="1100" spc="-30">
                <a:latin typeface="Tahoma"/>
                <a:cs typeface="Tahoma"/>
              </a:rPr>
              <a:t> and </a:t>
            </a:r>
            <a:r>
              <a:rPr dirty="0" sz="1100" spc="-20">
                <a:latin typeface="Tahoma"/>
                <a:cs typeface="Tahoma"/>
              </a:rPr>
              <a:t>reliability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of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cloud-</a:t>
            </a:r>
            <a:r>
              <a:rPr dirty="0" sz="1100" spc="-40">
                <a:latin typeface="Tahoma"/>
                <a:cs typeface="Tahoma"/>
              </a:rPr>
              <a:t>based </a:t>
            </a:r>
            <a:r>
              <a:rPr dirty="0" sz="1100" spc="-10">
                <a:latin typeface="Tahoma"/>
                <a:cs typeface="Tahoma"/>
              </a:rPr>
              <a:t>IDEs.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5" name="object 5" descr="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6" name="object 6" descr="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Dept</a:t>
            </a:r>
            <a:r>
              <a:rPr dirty="0" spc="30"/>
              <a:t> </a:t>
            </a:r>
            <a:r>
              <a:rPr dirty="0"/>
              <a:t>of</a:t>
            </a:r>
            <a:r>
              <a:rPr dirty="0" spc="30"/>
              <a:t> </a:t>
            </a:r>
            <a:r>
              <a:rPr dirty="0"/>
              <a:t>Comp</a:t>
            </a:r>
            <a:r>
              <a:rPr dirty="0" spc="30"/>
              <a:t> </a:t>
            </a:r>
            <a:r>
              <a:rPr dirty="0" spc="-20"/>
              <a:t>Engg</a:t>
            </a:r>
          </a:p>
        </p:txBody>
      </p:sp>
      <p:sp>
        <p:nvSpPr>
          <p:cNvPr id="10" name="object 10" descr=""/>
          <p:cNvSpPr txBox="1"/>
          <p:nvPr/>
        </p:nvSpPr>
        <p:spPr>
          <a:xfrm>
            <a:off x="2107933" y="3351784"/>
            <a:ext cx="39243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>
                <a:solidFill>
                  <a:srgbClr val="FFFFFF"/>
                </a:solidFill>
                <a:latin typeface="Arial MT"/>
                <a:cs typeface="Arial MT"/>
                <a:hlinkClick r:id="rId3" action="ppaction://hlinksldjump"/>
              </a:rPr>
              <a:t>Short</a:t>
            </a:r>
            <a:r>
              <a:rPr dirty="0" sz="600" spc="15">
                <a:solidFill>
                  <a:srgbClr val="FFFFFF"/>
                </a:solidFill>
                <a:latin typeface="Arial MT"/>
                <a:cs typeface="Arial MT"/>
                <a:hlinkClick r:id="rId3" action="ppaction://hlinksldjump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Arial MT"/>
                <a:cs typeface="Arial MT"/>
                <a:hlinkClick r:id="rId3" action="ppaction://hlinksldjump"/>
              </a:rPr>
              <a:t>Title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11" name="object 11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October</a:t>
            </a:r>
            <a:r>
              <a:rPr dirty="0" spc="20"/>
              <a:t> </a:t>
            </a:r>
            <a:r>
              <a:rPr dirty="0"/>
              <a:t>24,</a:t>
            </a:r>
            <a:r>
              <a:rPr dirty="0" spc="20"/>
              <a:t> </a:t>
            </a:r>
            <a:r>
              <a:rPr dirty="0" spc="-20"/>
              <a:t>2024</a:t>
            </a:r>
          </a:p>
        </p:txBody>
      </p:sp>
      <p:sp>
        <p:nvSpPr>
          <p:cNvPr id="12" name="object 12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dirty="0" spc="-30"/>
              <a:t>12</a:t>
            </a:fld>
            <a:r>
              <a:rPr dirty="0" spc="-55"/>
              <a:t> </a:t>
            </a:r>
            <a:r>
              <a:rPr dirty="0" spc="150"/>
              <a:t>/</a:t>
            </a:r>
            <a:r>
              <a:rPr dirty="0" spc="-55"/>
              <a:t> </a:t>
            </a:r>
            <a:r>
              <a:rPr dirty="0" spc="-35"/>
              <a:t>22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-12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126"/>
                </a:lnTo>
                <a:lnTo>
                  <a:pt x="4608004" y="350126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95300" y="59878"/>
            <a:ext cx="2012314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-10">
                <a:solidFill>
                  <a:srgbClr val="FFFFFF"/>
                </a:solidFill>
                <a:latin typeface="Tahoma"/>
                <a:cs typeface="Tahoma"/>
              </a:rPr>
              <a:t>Architectural</a:t>
            </a:r>
            <a:r>
              <a:rPr dirty="0" sz="1400" spc="-6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400" spc="-25">
                <a:solidFill>
                  <a:srgbClr val="FFFFFF"/>
                </a:solidFill>
                <a:latin typeface="Tahoma"/>
                <a:cs typeface="Tahoma"/>
              </a:rPr>
              <a:t>Diagram</a:t>
            </a:r>
            <a:r>
              <a:rPr dirty="0" sz="1400" spc="-6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400" spc="-20">
                <a:solidFill>
                  <a:srgbClr val="FFFFFF"/>
                </a:solidFill>
                <a:latin typeface="Tahoma"/>
                <a:cs typeface="Tahoma"/>
              </a:rPr>
              <a:t>(1):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4002" y="595703"/>
            <a:ext cx="3960114" cy="2085660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1025334" y="2802780"/>
            <a:ext cx="255841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30">
                <a:solidFill>
                  <a:srgbClr val="3333B2"/>
                </a:solidFill>
                <a:latin typeface="Tahoma"/>
                <a:cs typeface="Tahoma"/>
              </a:rPr>
              <a:t>Figure:</a:t>
            </a:r>
            <a:r>
              <a:rPr dirty="0" sz="1000" spc="-25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Figure </a:t>
            </a:r>
            <a:r>
              <a:rPr dirty="0" sz="1000">
                <a:latin typeface="Tahoma"/>
                <a:cs typeface="Tahoma"/>
              </a:rPr>
              <a:t>1:</a:t>
            </a:r>
            <a:r>
              <a:rPr dirty="0" sz="1000" spc="75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System</a:t>
            </a:r>
            <a:r>
              <a:rPr dirty="0" sz="1000" spc="-20">
                <a:latin typeface="Tahoma"/>
                <a:cs typeface="Tahoma"/>
              </a:rPr>
              <a:t> Architectural </a:t>
            </a:r>
            <a:r>
              <a:rPr dirty="0" sz="1000" spc="-10">
                <a:latin typeface="Tahoma"/>
                <a:cs typeface="Tahoma"/>
              </a:rPr>
              <a:t>Diagram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6" name="object 6" descr="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7" name="object 7" descr="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Dept</a:t>
            </a:r>
            <a:r>
              <a:rPr dirty="0" spc="30"/>
              <a:t> </a:t>
            </a:r>
            <a:r>
              <a:rPr dirty="0"/>
              <a:t>of</a:t>
            </a:r>
            <a:r>
              <a:rPr dirty="0" spc="30"/>
              <a:t> </a:t>
            </a:r>
            <a:r>
              <a:rPr dirty="0"/>
              <a:t>Comp</a:t>
            </a:r>
            <a:r>
              <a:rPr dirty="0" spc="30"/>
              <a:t> </a:t>
            </a:r>
            <a:r>
              <a:rPr dirty="0" spc="-20"/>
              <a:t>Engg</a:t>
            </a:r>
          </a:p>
        </p:txBody>
      </p:sp>
      <p:sp>
        <p:nvSpPr>
          <p:cNvPr id="11" name="object 11" descr=""/>
          <p:cNvSpPr txBox="1"/>
          <p:nvPr/>
        </p:nvSpPr>
        <p:spPr>
          <a:xfrm>
            <a:off x="2107933" y="3351784"/>
            <a:ext cx="392430" cy="1022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 sz="600">
                <a:solidFill>
                  <a:srgbClr val="FFFFFF"/>
                </a:solidFill>
                <a:latin typeface="Arial MT"/>
                <a:cs typeface="Arial MT"/>
                <a:hlinkClick r:id="rId3" action="ppaction://hlinksldjump"/>
              </a:rPr>
              <a:t>Short</a:t>
            </a:r>
            <a:r>
              <a:rPr dirty="0" sz="600" spc="15">
                <a:solidFill>
                  <a:srgbClr val="FFFFFF"/>
                </a:solidFill>
                <a:latin typeface="Arial MT"/>
                <a:cs typeface="Arial MT"/>
                <a:hlinkClick r:id="rId3" action="ppaction://hlinksldjump"/>
              </a:rPr>
              <a:t> </a:t>
            </a:r>
            <a:r>
              <a:rPr dirty="0" sz="600" spc="-10">
                <a:solidFill>
                  <a:srgbClr val="FFFFFF"/>
                </a:solidFill>
                <a:latin typeface="Arial MT"/>
                <a:cs typeface="Arial MT"/>
                <a:hlinkClick r:id="rId3" action="ppaction://hlinksldjump"/>
              </a:rPr>
              <a:t>Title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12" name="object 12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October</a:t>
            </a:r>
            <a:r>
              <a:rPr dirty="0" spc="20"/>
              <a:t> </a:t>
            </a:r>
            <a:r>
              <a:rPr dirty="0"/>
              <a:t>24,</a:t>
            </a:r>
            <a:r>
              <a:rPr dirty="0" spc="20"/>
              <a:t> </a:t>
            </a:r>
            <a:r>
              <a:rPr dirty="0" spc="-20"/>
              <a:t>2024</a:t>
            </a:r>
          </a:p>
        </p:txBody>
      </p:sp>
      <p:sp>
        <p:nvSpPr>
          <p:cNvPr id="13" name="object 1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dirty="0" spc="-30"/>
              <a:t>12</a:t>
            </a:fld>
            <a:r>
              <a:rPr dirty="0" spc="-55"/>
              <a:t> </a:t>
            </a:r>
            <a:r>
              <a:rPr dirty="0" spc="150"/>
              <a:t>/</a:t>
            </a:r>
            <a:r>
              <a:rPr dirty="0" spc="-55"/>
              <a:t> </a:t>
            </a:r>
            <a:r>
              <a:rPr dirty="0" spc="-35"/>
              <a:t>22</a:t>
            </a:r>
          </a:p>
        </p:txBody>
      </p:sp>
    </p:spTree>
  </p:cSld>
  <p:clrMapOvr>
    <a:masterClrMapping/>
  </p:clrMapOvr>
  <p:transition spd="fast">
    <p:cut thruBlk="0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Sahil Suhas Sadekar  , Guide- MRS. A. A. JAMGAONKAR </dc:creator>
  <dc:title>Cloud-Based Integrated Development Environment</dc:title>
  <dcterms:created xsi:type="dcterms:W3CDTF">2024-10-24T04:17:56Z</dcterms:created>
  <dcterms:modified xsi:type="dcterms:W3CDTF">2024-10-24T04:17:56Z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2024-10-24T00:00:00Z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2024-10-24T00:00:00Z</vt:filetime>
  </property>
  <property fmtid="{D5CDD505-2E9C-101B-9397-08002B2CF9AE}" pid="5" name="PTEX.Fullbanner">
    <vt:lpwstr>This is pdfTeX, Version 3.141592653-2.6-1.40.26 (TeX Live 2024) kpathsea version 6.4.0</vt:lpwstr>
  </property>
  <property fmtid="{D5CDD505-2E9C-101B-9397-08002B2CF9AE}" pid="6" name="Producer">
    <vt:lpwstr>pdfTeX-1.40.26</vt:lpwstr>
  </property>
</Properties>
</file>