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4" r:id="rId7"/>
    <p:sldId id="261" r:id="rId8"/>
    <p:sldId id="263" r:id="rId9"/>
    <p:sldId id="264" r:id="rId10"/>
    <p:sldId id="265" r:id="rId11"/>
    <p:sldId id="266" r:id="rId12"/>
    <p:sldId id="289" r:id="rId13"/>
    <p:sldId id="287" r:id="rId14"/>
    <p:sldId id="288" r:id="rId15"/>
    <p:sldId id="268" r:id="rId16"/>
    <p:sldId id="269" r:id="rId17"/>
    <p:sldId id="277" r:id="rId18"/>
    <p:sldId id="278" r:id="rId19"/>
    <p:sldId id="270" r:id="rId20"/>
    <p:sldId id="271" r:id="rId21"/>
    <p:sldId id="272" r:id="rId22"/>
    <p:sldId id="273" r:id="rId23"/>
    <p:sldId id="274" r:id="rId24"/>
    <p:sldId id="276" r:id="rId25"/>
    <p:sldId id="279" r:id="rId26"/>
    <p:sldId id="286"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400" autoAdjust="0"/>
  </p:normalViewPr>
  <p:slideViewPr>
    <p:cSldViewPr snapToGrid="0">
      <p:cViewPr varScale="1">
        <p:scale>
          <a:sx n="81" d="100"/>
          <a:sy n="81" d="100"/>
        </p:scale>
        <p:origin x="634" y="72"/>
      </p:cViewPr>
      <p:guideLst/>
    </p:cSldViewPr>
  </p:slideViewPr>
  <p:outlineViewPr>
    <p:cViewPr>
      <p:scale>
        <a:sx n="33" d="100"/>
        <a:sy n="33" d="100"/>
      </p:scale>
      <p:origin x="0" y="-1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F8C56-D8BC-ACBA-AA5F-085C708AF3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0B9BCCE-898D-9FE9-EB88-0DA665E53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843E30E-394B-BFB2-E322-72030F13C585}"/>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5" name="Footer Placeholder 4">
            <a:extLst>
              <a:ext uri="{FF2B5EF4-FFF2-40B4-BE49-F238E27FC236}">
                <a16:creationId xmlns:a16="http://schemas.microsoft.com/office/drawing/2014/main" xmlns="" id="{D8082232-AEE3-2FBE-4DBD-1EFB16E521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02ADE37-9DCA-E365-F46E-D6D1E6B54F16}"/>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73472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C263B6-65D0-E20F-84B3-337DF761F0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7BC1585-90AC-297F-9C35-BAA2E809C3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33EBC87-ECD4-E64D-DB0C-B06985D10306}"/>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5" name="Footer Placeholder 4">
            <a:extLst>
              <a:ext uri="{FF2B5EF4-FFF2-40B4-BE49-F238E27FC236}">
                <a16:creationId xmlns:a16="http://schemas.microsoft.com/office/drawing/2014/main" xmlns="" id="{79F42D34-8BF7-8724-D887-7859093F3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0DEE6D1-F58B-A04E-2351-276D8BDFB403}"/>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160127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4C25E66-6DB9-4048-0124-AE6039F57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52BFCC9-038F-61B8-69F7-9765A69336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94091ED-33A7-1DBA-0A51-11822E744CC4}"/>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5" name="Footer Placeholder 4">
            <a:extLst>
              <a:ext uri="{FF2B5EF4-FFF2-40B4-BE49-F238E27FC236}">
                <a16:creationId xmlns:a16="http://schemas.microsoft.com/office/drawing/2014/main" xmlns="" id="{E82BADE3-6B4D-3FDF-3E64-FD688930F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42CDD06-630D-523B-E80B-05CA44B1F07E}"/>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128158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A5765-58D3-F747-D5B1-B7A876CDF9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F3832FD-0308-2D15-2CBB-603D1B893F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76D23B7-B6D4-ECE5-667E-239C1C77A78C}"/>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5" name="Footer Placeholder 4">
            <a:extLst>
              <a:ext uri="{FF2B5EF4-FFF2-40B4-BE49-F238E27FC236}">
                <a16:creationId xmlns:a16="http://schemas.microsoft.com/office/drawing/2014/main" xmlns="" id="{8AC797FE-E927-59EF-E061-D416CE6C0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0F9C58A-6CED-2D36-DD8B-AC201229CDD9}"/>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280855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70C84-4649-1EEF-09EE-2103809632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8F37752-082B-E98D-9CAF-FEE96875DA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6776A98-1747-2188-74DB-315BE54131FB}"/>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5" name="Footer Placeholder 4">
            <a:extLst>
              <a:ext uri="{FF2B5EF4-FFF2-40B4-BE49-F238E27FC236}">
                <a16:creationId xmlns:a16="http://schemas.microsoft.com/office/drawing/2014/main" xmlns="" id="{65CE3C6A-F28B-0DDD-F35A-B02A6C6A5A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10A6C5-E574-D81C-C07E-9FFFB40AD386}"/>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205319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75C93-8D2B-A4E4-637C-1C90912633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A66FDD3-1286-2BE3-1298-7406CF16D9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FECE9F9-E9CD-87B7-FBE1-0FD23FEE73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2DACCB7-665E-51FC-1B09-145EA974DC7D}"/>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6" name="Footer Placeholder 5">
            <a:extLst>
              <a:ext uri="{FF2B5EF4-FFF2-40B4-BE49-F238E27FC236}">
                <a16:creationId xmlns:a16="http://schemas.microsoft.com/office/drawing/2014/main" xmlns="" id="{490DEA79-FE12-6D68-74EB-326393FE69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07C5F5B-22A8-1803-38EC-ADCA5BBA8599}"/>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71723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91572-2EEA-41FD-F293-28F27E60B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CFCBF76-6DFB-D164-A9B3-A0F105777E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0D98946-6DA2-2353-BC13-359C36AD27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3880F60-1D3F-872E-F431-18F47AF54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41E3A10-5BC9-679E-713B-23C3CA52AA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45E0DE4-F9BC-A337-6EE1-9D168B104855}"/>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8" name="Footer Placeholder 7">
            <a:extLst>
              <a:ext uri="{FF2B5EF4-FFF2-40B4-BE49-F238E27FC236}">
                <a16:creationId xmlns:a16="http://schemas.microsoft.com/office/drawing/2014/main" xmlns="" id="{CC9482A6-DB40-3337-42DC-12CD574ACF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8F9E59D-1737-5997-956E-DEBFBFE7D203}"/>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304829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4EB065-AE4A-8B77-595B-6B5E3DABA4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29CF853-B22E-BC78-6843-43CA5A6B5BA8}"/>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4" name="Footer Placeholder 3">
            <a:extLst>
              <a:ext uri="{FF2B5EF4-FFF2-40B4-BE49-F238E27FC236}">
                <a16:creationId xmlns:a16="http://schemas.microsoft.com/office/drawing/2014/main" xmlns="" id="{3886253B-F035-A4C3-9828-66249E8D3C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71DB41D-7824-A083-C732-306BE6785177}"/>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276111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FAAC236-9661-A8ED-1EB0-547822DA8A33}"/>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3" name="Footer Placeholder 2">
            <a:extLst>
              <a:ext uri="{FF2B5EF4-FFF2-40B4-BE49-F238E27FC236}">
                <a16:creationId xmlns:a16="http://schemas.microsoft.com/office/drawing/2014/main" xmlns="" id="{DCFF4537-0BEC-9D9C-64ED-9ACCD1C916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B92E037-E344-ECED-4845-04CED899998F}"/>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107250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994FB0-122E-E266-A6A1-D76CEB5B8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083C8D1-E3AD-D507-EBC2-888971A839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394AFD1-7CCB-2168-31CC-6259C69AB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D33B11C-584A-EC70-2391-35450FF4B91B}"/>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6" name="Footer Placeholder 5">
            <a:extLst>
              <a:ext uri="{FF2B5EF4-FFF2-40B4-BE49-F238E27FC236}">
                <a16:creationId xmlns:a16="http://schemas.microsoft.com/office/drawing/2014/main" xmlns="" id="{55DCFD5A-B591-D09B-E6DA-BE3F2CECA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FF3E1FE-0D60-D99D-5AD2-DAF2125361C4}"/>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273985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ED898-D234-5248-D3F5-B4720CF87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DEAF622-BA8F-17D6-AA35-932DED8094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20C7CF0-2264-236E-90DE-F32556F56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D6850BD-399B-E6F8-0A39-B5CBB3B5E4E9}"/>
              </a:ext>
            </a:extLst>
          </p:cNvPr>
          <p:cNvSpPr>
            <a:spLocks noGrp="1"/>
          </p:cNvSpPr>
          <p:nvPr>
            <p:ph type="dt" sz="half" idx="10"/>
          </p:nvPr>
        </p:nvSpPr>
        <p:spPr/>
        <p:txBody>
          <a:bodyPr/>
          <a:lstStyle/>
          <a:p>
            <a:fld id="{4A937FF3-7921-4DA4-A811-1CC376A9B6CF}" type="datetimeFigureOut">
              <a:rPr lang="en-IN" smtClean="0"/>
              <a:t>10-05-2023</a:t>
            </a:fld>
            <a:endParaRPr lang="en-IN"/>
          </a:p>
        </p:txBody>
      </p:sp>
      <p:sp>
        <p:nvSpPr>
          <p:cNvPr id="6" name="Footer Placeholder 5">
            <a:extLst>
              <a:ext uri="{FF2B5EF4-FFF2-40B4-BE49-F238E27FC236}">
                <a16:creationId xmlns:a16="http://schemas.microsoft.com/office/drawing/2014/main" xmlns="" id="{4CB1B36B-8110-3C16-79CA-31E107F296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B716EE6-85DC-9FAC-A428-8ED0A260E8ED}"/>
              </a:ext>
            </a:extLst>
          </p:cNvPr>
          <p:cNvSpPr>
            <a:spLocks noGrp="1"/>
          </p:cNvSpPr>
          <p:nvPr>
            <p:ph type="sldNum" sz="quarter" idx="12"/>
          </p:nvPr>
        </p:nvSpPr>
        <p:spPr/>
        <p:txBody>
          <a:bodyPr/>
          <a:lstStyle/>
          <a:p>
            <a:fld id="{BEB4CA8F-B50B-4677-A235-BD227C483A6A}" type="slidenum">
              <a:rPr lang="en-IN" smtClean="0"/>
              <a:t>‹#›</a:t>
            </a:fld>
            <a:endParaRPr lang="en-IN"/>
          </a:p>
        </p:txBody>
      </p:sp>
    </p:spTree>
    <p:extLst>
      <p:ext uri="{BB962C8B-B14F-4D97-AF65-F5344CB8AC3E}">
        <p14:creationId xmlns:p14="http://schemas.microsoft.com/office/powerpoint/2010/main" val="1139463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EA09861-1737-9950-4275-E7EBFF314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D6E61C9-5E30-4BD8-D647-674F2B445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CA0825-A667-8428-7549-85CD8F880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37FF3-7921-4DA4-A811-1CC376A9B6CF}" type="datetimeFigureOut">
              <a:rPr lang="en-IN" smtClean="0"/>
              <a:t>10-05-2023</a:t>
            </a:fld>
            <a:endParaRPr lang="en-IN"/>
          </a:p>
        </p:txBody>
      </p:sp>
      <p:sp>
        <p:nvSpPr>
          <p:cNvPr id="5" name="Footer Placeholder 4">
            <a:extLst>
              <a:ext uri="{FF2B5EF4-FFF2-40B4-BE49-F238E27FC236}">
                <a16:creationId xmlns:a16="http://schemas.microsoft.com/office/drawing/2014/main" xmlns="" id="{D46C9FD0-5A5E-BA56-7666-ACB5DF931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5254EB38-E993-5AD7-0E58-2B34871A7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4CA8F-B50B-4677-A235-BD227C483A6A}" type="slidenum">
              <a:rPr lang="en-IN" smtClean="0"/>
              <a:t>‹#›</a:t>
            </a:fld>
            <a:endParaRPr lang="en-IN"/>
          </a:p>
        </p:txBody>
      </p:sp>
    </p:spTree>
    <p:extLst>
      <p:ext uri="{BB962C8B-B14F-4D97-AF65-F5344CB8AC3E}">
        <p14:creationId xmlns:p14="http://schemas.microsoft.com/office/powerpoint/2010/main" val="190843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researchgate.net/publication/326493698_Design_and_Implementation_of_Hostel_Management_System_HOMASY_LASU_as_Case_Study" TargetMode="External"/><Relationship Id="rId2" Type="http://schemas.openxmlformats.org/officeDocument/2006/relationships/hyperlink" Target="https://www.slideshare.net/yogeshsharma647/hostel-management-system-80748575" TargetMode="External"/><Relationship Id="rId1" Type="http://schemas.openxmlformats.org/officeDocument/2006/relationships/slideLayout" Target="../slideLayouts/slideLayout7.xml"/><Relationship Id="rId6" Type="http://schemas.openxmlformats.org/officeDocument/2006/relationships/hyperlink" Target="https://www.aisect.org/assets/upload_files/AgenciesForSupportWork/SupportService/SCOPE%20of%20Work%20Hostel.pdf" TargetMode="External"/><Relationship Id="rId5" Type="http://schemas.openxmlformats.org/officeDocument/2006/relationships/hyperlink" Target="https://www.academia.edu/411851/Central_System_for_Admission_to_Universities_CSAU_Software_Requirements_Specification" TargetMode="External"/><Relationship Id="rId4" Type="http://schemas.openxmlformats.org/officeDocument/2006/relationships/hyperlink" Target="https://www.researchgate.net/publication/326493698_Design_and_Implementation_of_Hostel_Management_Sy-stem_HOMASY_LASU_as_Case_Stud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6FB5B-5D73-C26E-3824-FEA82E160821}"/>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xmlns="" id="{7FBD5E96-E6F1-0F77-B668-D4F5EEA573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xmlns="" id="{AF5D3094-8E7D-1AEF-DF61-5D4203DAA314}"/>
              </a:ext>
            </a:extLst>
          </p:cNvPr>
          <p:cNvPicPr>
            <a:picLocks noChangeAspect="1"/>
          </p:cNvPicPr>
          <p:nvPr/>
        </p:nvPicPr>
        <p:blipFill>
          <a:blip r:embed="rId2"/>
          <a:stretch>
            <a:fillRect/>
          </a:stretch>
        </p:blipFill>
        <p:spPr>
          <a:xfrm>
            <a:off x="234892" y="650038"/>
            <a:ext cx="11761365" cy="55579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104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DFDF556-0796-B588-BF4F-5FA4D030F421}"/>
              </a:ext>
            </a:extLst>
          </p:cNvPr>
          <p:cNvSpPr txBox="1"/>
          <p:nvPr/>
        </p:nvSpPr>
        <p:spPr>
          <a:xfrm flipH="1">
            <a:off x="3866514" y="334349"/>
            <a:ext cx="3922273" cy="400110"/>
          </a:xfrm>
          <a:prstGeom prst="rect">
            <a:avLst/>
          </a:prstGeom>
          <a:noFill/>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Diagrams</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97583" y="912298"/>
            <a:ext cx="2818614" cy="369332"/>
          </a:xfrm>
          <a:prstGeom prst="rect">
            <a:avLst/>
          </a:prstGeom>
          <a:noFill/>
        </p:spPr>
        <p:txBody>
          <a:bodyPr wrap="square" rtlCol="0">
            <a:spAutoFit/>
          </a:bodyPr>
          <a:lstStyle/>
          <a:p>
            <a:r>
              <a:rPr lang="en-IN" dirty="0"/>
              <a:t>1. LEVEL 0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021" y="1828800"/>
            <a:ext cx="9397903" cy="16977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21" y="4176074"/>
            <a:ext cx="9397903" cy="1621411"/>
          </a:xfrm>
          <a:prstGeom prst="rect">
            <a:avLst/>
          </a:prstGeom>
        </p:spPr>
      </p:pic>
    </p:spTree>
    <p:extLst>
      <p:ext uri="{BB962C8B-B14F-4D97-AF65-F5344CB8AC3E}">
        <p14:creationId xmlns:p14="http://schemas.microsoft.com/office/powerpoint/2010/main" val="12591032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1619" y="548268"/>
            <a:ext cx="1133644" cy="369332"/>
          </a:xfrm>
          <a:prstGeom prst="rect">
            <a:avLst/>
          </a:prstGeom>
        </p:spPr>
        <p:txBody>
          <a:bodyPr wrap="none">
            <a:spAutoFit/>
          </a:bodyPr>
          <a:lstStyle/>
          <a:p>
            <a:r>
              <a:rPr lang="en-IN" dirty="0"/>
              <a:t>2</a:t>
            </a:r>
            <a:r>
              <a:rPr lang="en-IN" dirty="0" smtClean="0"/>
              <a:t>. </a:t>
            </a:r>
            <a:r>
              <a:rPr lang="en-IN" dirty="0"/>
              <a:t>LEVEL </a:t>
            </a:r>
            <a:r>
              <a:rPr lang="en-IN" dirty="0" smtClean="0"/>
              <a:t>1</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594" y="1276027"/>
            <a:ext cx="9389097" cy="4549738"/>
          </a:xfrm>
          <a:prstGeom prst="rect">
            <a:avLst/>
          </a:prstGeom>
        </p:spPr>
      </p:pic>
    </p:spTree>
    <p:extLst>
      <p:ext uri="{BB962C8B-B14F-4D97-AF65-F5344CB8AC3E}">
        <p14:creationId xmlns:p14="http://schemas.microsoft.com/office/powerpoint/2010/main" val="2106880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1619" y="548268"/>
            <a:ext cx="1133644" cy="369332"/>
          </a:xfrm>
          <a:prstGeom prst="rect">
            <a:avLst/>
          </a:prstGeom>
        </p:spPr>
        <p:txBody>
          <a:bodyPr wrap="none">
            <a:spAutoFit/>
          </a:bodyPr>
          <a:lstStyle/>
          <a:p>
            <a:r>
              <a:rPr lang="en-IN" dirty="0"/>
              <a:t>3</a:t>
            </a:r>
            <a:r>
              <a:rPr lang="en-IN" dirty="0" smtClean="0"/>
              <a:t>. </a:t>
            </a:r>
            <a:r>
              <a:rPr lang="en-IN" dirty="0"/>
              <a:t>LEVEL 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166" y="1253464"/>
            <a:ext cx="9360818" cy="4666569"/>
          </a:xfrm>
          <a:prstGeom prst="rect">
            <a:avLst/>
          </a:prstGeom>
        </p:spPr>
      </p:pic>
    </p:spTree>
    <p:extLst>
      <p:ext uri="{BB962C8B-B14F-4D97-AF65-F5344CB8AC3E}">
        <p14:creationId xmlns:p14="http://schemas.microsoft.com/office/powerpoint/2010/main" val="286902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753" y="1332900"/>
            <a:ext cx="9370243" cy="5053013"/>
          </a:xfrm>
          <a:prstGeom prst="rect">
            <a:avLst/>
          </a:prstGeom>
        </p:spPr>
      </p:pic>
      <p:sp>
        <p:nvSpPr>
          <p:cNvPr id="3" name="Rectangle 2"/>
          <p:cNvSpPr/>
          <p:nvPr/>
        </p:nvSpPr>
        <p:spPr>
          <a:xfrm>
            <a:off x="289706" y="114635"/>
            <a:ext cx="1617815" cy="369332"/>
          </a:xfrm>
          <a:prstGeom prst="rect">
            <a:avLst/>
          </a:prstGeom>
        </p:spPr>
        <p:txBody>
          <a:bodyPr wrap="none">
            <a:spAutoFit/>
          </a:bodyPr>
          <a:lstStyle/>
          <a:p>
            <a:r>
              <a:rPr lang="en-US" dirty="0" smtClean="0"/>
              <a:t>UML Diagrams:</a:t>
            </a:r>
            <a:endParaRPr lang="en-IN" dirty="0"/>
          </a:p>
        </p:txBody>
      </p:sp>
      <p:sp>
        <p:nvSpPr>
          <p:cNvPr id="4" name="Rectangle 3"/>
          <p:cNvSpPr/>
          <p:nvPr/>
        </p:nvSpPr>
        <p:spPr>
          <a:xfrm>
            <a:off x="289705" y="723767"/>
            <a:ext cx="3070136" cy="369332"/>
          </a:xfrm>
          <a:prstGeom prst="rect">
            <a:avLst/>
          </a:prstGeom>
        </p:spPr>
        <p:txBody>
          <a:bodyPr wrap="none">
            <a:spAutoFit/>
          </a:bodyPr>
          <a:lstStyle/>
          <a:p>
            <a:r>
              <a:rPr lang="en-US" dirty="0"/>
              <a:t>1. Use Case Diagram of </a:t>
            </a:r>
            <a:r>
              <a:rPr lang="en-US" dirty="0" smtClean="0"/>
              <a:t>Admin:</a:t>
            </a:r>
            <a:endParaRPr lang="en-IN" dirty="0"/>
          </a:p>
        </p:txBody>
      </p:sp>
    </p:spTree>
    <p:extLst>
      <p:ext uri="{BB962C8B-B14F-4D97-AF65-F5344CB8AC3E}">
        <p14:creationId xmlns:p14="http://schemas.microsoft.com/office/powerpoint/2010/main" val="90670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660" y="941386"/>
            <a:ext cx="8117177" cy="5025780"/>
          </a:xfrm>
          <a:prstGeom prst="rect">
            <a:avLst/>
          </a:prstGeom>
        </p:spPr>
      </p:pic>
      <p:sp>
        <p:nvSpPr>
          <p:cNvPr id="3" name="Rectangle 2"/>
          <p:cNvSpPr/>
          <p:nvPr/>
        </p:nvSpPr>
        <p:spPr>
          <a:xfrm>
            <a:off x="289705" y="186439"/>
            <a:ext cx="3140668" cy="369332"/>
          </a:xfrm>
          <a:prstGeom prst="rect">
            <a:avLst/>
          </a:prstGeom>
        </p:spPr>
        <p:txBody>
          <a:bodyPr wrap="none">
            <a:spAutoFit/>
          </a:bodyPr>
          <a:lstStyle/>
          <a:p>
            <a:r>
              <a:rPr lang="en-US" dirty="0" smtClean="0"/>
              <a:t>2. </a:t>
            </a:r>
            <a:r>
              <a:rPr lang="en-IN" dirty="0"/>
              <a:t>Sequence Diagram of </a:t>
            </a:r>
            <a:r>
              <a:rPr lang="en-IN" dirty="0" smtClean="0"/>
              <a:t>Admin:</a:t>
            </a:r>
            <a:endParaRPr lang="en-IN" dirty="0"/>
          </a:p>
        </p:txBody>
      </p:sp>
    </p:spTree>
    <p:extLst>
      <p:ext uri="{BB962C8B-B14F-4D97-AF65-F5344CB8AC3E}">
        <p14:creationId xmlns:p14="http://schemas.microsoft.com/office/powerpoint/2010/main" val="1173472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26267CA-6062-B5D9-F2A6-63F33B04FD79}"/>
              </a:ext>
            </a:extLst>
          </p:cNvPr>
          <p:cNvSpPr txBox="1"/>
          <p:nvPr/>
        </p:nvSpPr>
        <p:spPr>
          <a:xfrm flipH="1">
            <a:off x="5030769" y="244345"/>
            <a:ext cx="2020480" cy="400110"/>
          </a:xfrm>
          <a:prstGeom prst="rect">
            <a:avLst/>
          </a:prstGeom>
          <a:noFill/>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Implementation</a:t>
            </a:r>
            <a:r>
              <a:rPr lang="en-US" dirty="0">
                <a:solidFill>
                  <a:srgbClr val="FF0000"/>
                </a:solidFill>
              </a:rPr>
              <a:t> </a:t>
            </a:r>
            <a:endParaRPr lang="en-IN" dirty="0">
              <a:solidFill>
                <a:srgbClr val="FF0000"/>
              </a:solidFill>
            </a:endParaRPr>
          </a:p>
        </p:txBody>
      </p:sp>
      <p:sp>
        <p:nvSpPr>
          <p:cNvPr id="3" name="Rectangle 2"/>
          <p:cNvSpPr/>
          <p:nvPr/>
        </p:nvSpPr>
        <p:spPr>
          <a:xfrm>
            <a:off x="757274" y="4904388"/>
            <a:ext cx="10385208" cy="1747017"/>
          </a:xfrm>
          <a:prstGeom prst="rect">
            <a:avLst/>
          </a:prstGeom>
        </p:spPr>
        <p:txBody>
          <a:bodyPr wrap="square">
            <a:spAutoFit/>
          </a:bodyPr>
          <a:lstStyle/>
          <a:p>
            <a:pPr marL="342900" marR="8890" lvl="0" indent="-342900">
              <a:lnSpc>
                <a:spcPct val="112000"/>
              </a:lnSpc>
              <a:spcAft>
                <a:spcPts val="0"/>
              </a:spcAft>
              <a:buFont typeface="+mj-lt"/>
              <a:buAutoNum type="arabicPeriod"/>
            </a:pPr>
            <a:r>
              <a:rPr lang="en-US" sz="1600" dirty="0">
                <a:solidFill>
                  <a:srgbClr val="000000"/>
                </a:solidFill>
                <a:latin typeface="Times New Roman" panose="02020603050405020304" pitchFamily="18" charset="0"/>
                <a:ea typeface="Times New Roman" panose="02020603050405020304" pitchFamily="18" charset="0"/>
              </a:rPr>
              <a:t>A hostel management website admin page typically provides access to the website's backend management system. This allows administrators to manage various aspects of the website, including user accounts, room bookings, payment processing, and website content</a:t>
            </a:r>
            <a:r>
              <a:rPr lang="en-US" sz="1600" dirty="0" smtClean="0">
                <a:solidFill>
                  <a:srgbClr val="000000"/>
                </a:solidFill>
                <a:latin typeface="Times New Roman" panose="02020603050405020304" pitchFamily="18" charset="0"/>
                <a:ea typeface="Times New Roman" panose="02020603050405020304" pitchFamily="18" charset="0"/>
              </a:rPr>
              <a:t>.</a:t>
            </a:r>
          </a:p>
          <a:p>
            <a:pPr marL="342900" marR="8890" lvl="0" indent="-342900">
              <a:lnSpc>
                <a:spcPct val="112000"/>
              </a:lnSpc>
              <a:spcAft>
                <a:spcPts val="0"/>
              </a:spcAft>
              <a:buFont typeface="+mj-lt"/>
              <a:buAutoNum type="arabicPeriod"/>
            </a:pPr>
            <a:r>
              <a:rPr lang="en-US" sz="1600" dirty="0">
                <a:solidFill>
                  <a:srgbClr val="000000"/>
                </a:solidFill>
                <a:latin typeface="Times New Roman" panose="02020603050405020304" pitchFamily="18" charset="0"/>
                <a:ea typeface="Times New Roman" panose="02020603050405020304" pitchFamily="18" charset="0"/>
              </a:rPr>
              <a:t> The ability to manage room reservations, including booking confirmation, cancellations, and modifications.</a:t>
            </a:r>
            <a:endParaRPr lang="en-IN" sz="1600" dirty="0">
              <a:solidFill>
                <a:srgbClr val="000000"/>
              </a:solidFill>
              <a:latin typeface="Times New Roman" panose="02020603050405020304" pitchFamily="18" charset="0"/>
              <a:ea typeface="Times New Roman" panose="02020603050405020304" pitchFamily="18" charset="0"/>
            </a:endParaRPr>
          </a:p>
          <a:p>
            <a:pPr marL="228600" marR="8890" indent="-6350">
              <a:lnSpc>
                <a:spcPct val="112000"/>
              </a:lnSpc>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latin typeface="Times New Roman" panose="02020603050405020304" pitchFamily="18" charset="0"/>
              <a:ea typeface="Times New Roman" panose="02020603050405020304" pitchFamily="18" charset="0"/>
            </a:endParaRPr>
          </a:p>
          <a:p>
            <a:pPr marL="228600" marR="8890" indent="-6350">
              <a:lnSpc>
                <a:spcPct val="112000"/>
              </a:lnSpc>
              <a:spcAft>
                <a:spcPts val="605"/>
              </a:spcAft>
            </a:pPr>
            <a:r>
              <a:rPr lang="en-US" sz="1600" dirty="0">
                <a:solidFill>
                  <a:srgbClr val="000000"/>
                </a:solidFill>
                <a:latin typeface="Times New Roman" panose="02020603050405020304" pitchFamily="18"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350" y="955525"/>
            <a:ext cx="8276734" cy="3805011"/>
          </a:xfrm>
          <a:prstGeom prst="rect">
            <a:avLst/>
          </a:prstGeom>
        </p:spPr>
      </p:pic>
    </p:spTree>
    <p:extLst>
      <p:ext uri="{BB962C8B-B14F-4D97-AF65-F5344CB8AC3E}">
        <p14:creationId xmlns:p14="http://schemas.microsoft.com/office/powerpoint/2010/main" val="16453386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Admin\Downloads\IMG-20230312-WA0005.jpg"/>
          <p:cNvPicPr/>
          <p:nvPr/>
        </p:nvPicPr>
        <p:blipFill>
          <a:blip r:embed="rId2">
            <a:extLst>
              <a:ext uri="{28A0092B-C50C-407E-A947-70E740481C1C}">
                <a14:useLocalDpi xmlns:a14="http://schemas.microsoft.com/office/drawing/2010/main" val="0"/>
              </a:ext>
            </a:extLst>
          </a:blip>
          <a:srcRect/>
          <a:stretch>
            <a:fillRect/>
          </a:stretch>
        </p:blipFill>
        <p:spPr bwMode="auto">
          <a:xfrm>
            <a:off x="2026644" y="895547"/>
            <a:ext cx="8135450" cy="4251488"/>
          </a:xfrm>
          <a:prstGeom prst="rect">
            <a:avLst/>
          </a:prstGeom>
          <a:noFill/>
          <a:ln>
            <a:noFill/>
          </a:ln>
        </p:spPr>
      </p:pic>
      <p:sp>
        <p:nvSpPr>
          <p:cNvPr id="2" name="Rectangle 1"/>
          <p:cNvSpPr/>
          <p:nvPr/>
        </p:nvSpPr>
        <p:spPr>
          <a:xfrm>
            <a:off x="1302410" y="5467547"/>
            <a:ext cx="9169138" cy="898836"/>
          </a:xfrm>
          <a:prstGeom prst="rect">
            <a:avLst/>
          </a:prstGeom>
        </p:spPr>
        <p:txBody>
          <a:bodyPr wrap="square">
            <a:spAutoFit/>
          </a:bodyPr>
          <a:lstStyle/>
          <a:p>
            <a:pPr marL="6350" marR="8890" indent="-6350" algn="just">
              <a:lnSpc>
                <a:spcPct val="112000"/>
              </a:lnSpc>
              <a:spcAft>
                <a:spcPts val="605"/>
              </a:spcAft>
            </a:pPr>
            <a:r>
              <a:rPr lang="en-US" sz="1600" dirty="0">
                <a:solidFill>
                  <a:srgbClr val="000000"/>
                </a:solidFill>
                <a:latin typeface="Times New Roman" panose="02020603050405020304" pitchFamily="18" charset="0"/>
                <a:ea typeface="Times New Roman" panose="02020603050405020304" pitchFamily="18" charset="0"/>
              </a:rPr>
              <a:t>A hostel management website home page is the primary page of a website that visitors see when they land on the site. It is the first impression that potential guests will have of the hostel and is therefore critical in attracting and retaining visitors.</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86135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IMG-20230312-WA0002.jpg"/>
          <p:cNvPicPr/>
          <p:nvPr/>
        </p:nvPicPr>
        <p:blipFill>
          <a:blip r:embed="rId2">
            <a:extLst>
              <a:ext uri="{28A0092B-C50C-407E-A947-70E740481C1C}">
                <a14:useLocalDpi xmlns:a14="http://schemas.microsoft.com/office/drawing/2010/main" val="0"/>
              </a:ext>
            </a:extLst>
          </a:blip>
          <a:srcRect/>
          <a:stretch>
            <a:fillRect/>
          </a:stretch>
        </p:blipFill>
        <p:spPr bwMode="auto">
          <a:xfrm>
            <a:off x="1998483" y="518474"/>
            <a:ext cx="8295587" cy="4242061"/>
          </a:xfrm>
          <a:prstGeom prst="rect">
            <a:avLst/>
          </a:prstGeom>
          <a:noFill/>
          <a:ln>
            <a:noFill/>
          </a:ln>
        </p:spPr>
      </p:pic>
      <p:sp>
        <p:nvSpPr>
          <p:cNvPr id="2" name="Rectangle 1"/>
          <p:cNvSpPr/>
          <p:nvPr/>
        </p:nvSpPr>
        <p:spPr>
          <a:xfrm>
            <a:off x="1560136" y="5316719"/>
            <a:ext cx="9040304" cy="1195455"/>
          </a:xfrm>
          <a:prstGeom prst="rect">
            <a:avLst/>
          </a:prstGeom>
        </p:spPr>
        <p:txBody>
          <a:bodyPr wrap="square">
            <a:spAutoFit/>
          </a:bodyPr>
          <a:lstStyle/>
          <a:p>
            <a:pPr marL="342900" marR="8890" lvl="0" indent="-342900" algn="just">
              <a:lnSpc>
                <a:spcPct val="112000"/>
              </a:lnSpc>
              <a:spcAft>
                <a:spcPts val="0"/>
              </a:spcAft>
              <a:buFont typeface="+mj-lt"/>
              <a:buAutoNum type="arabicParenR"/>
            </a:pPr>
            <a:r>
              <a:rPr lang="en-IN" sz="1600" dirty="0">
                <a:solidFill>
                  <a:srgbClr val="FF0000"/>
                </a:solidFill>
                <a:latin typeface="Times New Roman" panose="02020603050405020304" pitchFamily="18" charset="0"/>
                <a:ea typeface="Times New Roman" panose="02020603050405020304" pitchFamily="18" charset="0"/>
              </a:rPr>
              <a:t>Location</a:t>
            </a:r>
            <a:r>
              <a:rPr lang="en-IN" sz="1600" dirty="0">
                <a:solidFill>
                  <a:srgbClr val="000000"/>
                </a:solidFill>
                <a:latin typeface="Times New Roman" panose="02020603050405020304" pitchFamily="18" charset="0"/>
                <a:ea typeface="Times New Roman" panose="02020603050405020304" pitchFamily="18" charset="0"/>
              </a:rPr>
              <a:t>: A map and description of the hostel's location, including nearby attractions, transportation options, and points of interest</a:t>
            </a:r>
            <a:r>
              <a:rPr lang="en-IN" sz="1600" dirty="0" smtClean="0">
                <a:solidFill>
                  <a:srgbClr val="000000"/>
                </a:solidFill>
                <a:latin typeface="Times New Roman" panose="02020603050405020304" pitchFamily="18" charset="0"/>
                <a:ea typeface="Times New Roman" panose="02020603050405020304" pitchFamily="18" charset="0"/>
              </a:rPr>
              <a:t>.</a:t>
            </a:r>
            <a:endParaRPr lang="en-IN" sz="1600" dirty="0">
              <a:solidFill>
                <a:srgbClr val="000000"/>
              </a:solidFill>
              <a:latin typeface="Times New Roman" panose="02020603050405020304" pitchFamily="18" charset="0"/>
              <a:ea typeface="Times New Roman" panose="02020603050405020304" pitchFamily="18" charset="0"/>
            </a:endParaRPr>
          </a:p>
          <a:p>
            <a:pPr marL="342900" marR="8890" lvl="0" indent="-342900" algn="just">
              <a:lnSpc>
                <a:spcPct val="112000"/>
              </a:lnSpc>
              <a:spcAft>
                <a:spcPts val="605"/>
              </a:spcAft>
              <a:buFont typeface="+mj-lt"/>
              <a:buAutoNum type="arabicParenR"/>
            </a:pPr>
            <a:r>
              <a:rPr lang="en-IN" sz="1600" dirty="0">
                <a:solidFill>
                  <a:srgbClr val="FF0000"/>
                </a:solidFill>
                <a:latin typeface="Times New Roman" panose="02020603050405020304" pitchFamily="18" charset="0"/>
                <a:ea typeface="Times New Roman" panose="02020603050405020304" pitchFamily="18" charset="0"/>
              </a:rPr>
              <a:t>Facilities</a:t>
            </a:r>
            <a:r>
              <a:rPr lang="en-IN" sz="1600" dirty="0">
                <a:solidFill>
                  <a:srgbClr val="000000"/>
                </a:solidFill>
                <a:latin typeface="Times New Roman" panose="02020603050405020304" pitchFamily="18" charset="0"/>
                <a:ea typeface="Times New Roman" panose="02020603050405020304" pitchFamily="18" charset="0"/>
              </a:rPr>
              <a:t>: A list of the hostel's facilities, including common areas, play ground, laundry facilities, and other amenities that are available to guests.</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0852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IMG-20230312-WA0003.jpg"/>
          <p:cNvPicPr/>
          <p:nvPr/>
        </p:nvPicPr>
        <p:blipFill>
          <a:blip r:embed="rId2">
            <a:extLst>
              <a:ext uri="{28A0092B-C50C-407E-A947-70E740481C1C}">
                <a14:useLocalDpi xmlns:a14="http://schemas.microsoft.com/office/drawing/2010/main" val="0"/>
              </a:ext>
            </a:extLst>
          </a:blip>
          <a:srcRect/>
          <a:stretch>
            <a:fillRect/>
          </a:stretch>
        </p:blipFill>
        <p:spPr bwMode="auto">
          <a:xfrm>
            <a:off x="1941921" y="433633"/>
            <a:ext cx="8305016" cy="4326903"/>
          </a:xfrm>
          <a:prstGeom prst="rect">
            <a:avLst/>
          </a:prstGeom>
          <a:noFill/>
          <a:ln>
            <a:noFill/>
          </a:ln>
        </p:spPr>
      </p:pic>
      <p:sp>
        <p:nvSpPr>
          <p:cNvPr id="2" name="Rectangle 1"/>
          <p:cNvSpPr/>
          <p:nvPr/>
        </p:nvSpPr>
        <p:spPr>
          <a:xfrm>
            <a:off x="829559" y="5110983"/>
            <a:ext cx="10228081" cy="1747017"/>
          </a:xfrm>
          <a:prstGeom prst="rect">
            <a:avLst/>
          </a:prstGeom>
        </p:spPr>
        <p:txBody>
          <a:bodyPr wrap="square">
            <a:spAutoFit/>
          </a:bodyPr>
          <a:lstStyle/>
          <a:p>
            <a:pPr marL="342900" marR="8890" lvl="0" indent="-342900" algn="ctr">
              <a:lnSpc>
                <a:spcPct val="112000"/>
              </a:lnSpc>
              <a:spcAft>
                <a:spcPts val="0"/>
              </a:spcAft>
              <a:buFont typeface="+mj-lt"/>
              <a:buAutoNum type="arabicParenR"/>
            </a:pPr>
            <a:r>
              <a:rPr lang="en-IN" sz="1600" dirty="0">
                <a:solidFill>
                  <a:srgbClr val="000000"/>
                </a:solidFill>
                <a:latin typeface="Times New Roman" panose="02020603050405020304" pitchFamily="18" charset="0"/>
                <a:ea typeface="Times New Roman" panose="02020603050405020304" pitchFamily="18" charset="0"/>
              </a:rPr>
              <a:t>A hostel management website feedback page is designed to collect feedback and reviews from guests who have stayed at the hostel. This feedback can be used to improve the hostel's services, amenities, and overall guest experience</a:t>
            </a:r>
            <a:r>
              <a:rPr lang="en-IN" sz="1600" dirty="0" smtClean="0">
                <a:solidFill>
                  <a:srgbClr val="000000"/>
                </a:solidFill>
                <a:latin typeface="Times New Roman" panose="02020603050405020304" pitchFamily="18" charset="0"/>
                <a:ea typeface="Times New Roman" panose="02020603050405020304" pitchFamily="18" charset="0"/>
              </a:rPr>
              <a:t>.</a:t>
            </a:r>
          </a:p>
          <a:p>
            <a:pPr marL="342900" marR="8890" lvl="0" indent="-342900">
              <a:lnSpc>
                <a:spcPct val="112000"/>
              </a:lnSpc>
              <a:spcAft>
                <a:spcPts val="0"/>
              </a:spcAft>
              <a:buFont typeface="+mj-lt"/>
              <a:buAutoNum type="arabicParenR"/>
            </a:pPr>
            <a:r>
              <a:rPr lang="en-US" sz="1600" dirty="0" smtClean="0">
                <a:solidFill>
                  <a:srgbClr val="000000"/>
                </a:solidFill>
                <a:latin typeface="Times New Roman" panose="02020603050405020304" pitchFamily="18" charset="0"/>
                <a:ea typeface="Times New Roman" panose="02020603050405020304" pitchFamily="18" charset="0"/>
              </a:rPr>
              <a:t>Overall</a:t>
            </a:r>
            <a:r>
              <a:rPr lang="en-US" sz="1600" dirty="0">
                <a:solidFill>
                  <a:srgbClr val="000000"/>
                </a:solidFill>
                <a:latin typeface="Times New Roman" panose="02020603050405020304" pitchFamily="18" charset="0"/>
                <a:ea typeface="Times New Roman" panose="02020603050405020304" pitchFamily="18" charset="0"/>
              </a:rPr>
              <a:t>, a feedback page is an important component of a hostel management website, as it provides valuable insights into the guest experience and allows the hostel to make improvements and adjustments based on guest feedback. By providing a platform for guests to share their opinions, a feedback page can also help to build trust and loyalty with guests, and promote the hostel to a wider </a:t>
            </a:r>
            <a:r>
              <a:rPr lang="en-US" sz="1600" dirty="0" smtClean="0">
                <a:solidFill>
                  <a:srgbClr val="000000"/>
                </a:solidFill>
                <a:latin typeface="Times New Roman" panose="02020603050405020304" pitchFamily="18" charset="0"/>
                <a:ea typeface="Times New Roman" panose="02020603050405020304" pitchFamily="18" charset="0"/>
              </a:rPr>
              <a:t>audience</a:t>
            </a:r>
            <a:endParaRPr lang="en-IN" sz="1600" dirty="0" smtClean="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4759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IMG-20230312-WA0006.jpg"/>
          <p:cNvPicPr/>
          <p:nvPr/>
        </p:nvPicPr>
        <p:blipFill>
          <a:blip r:embed="rId2">
            <a:extLst>
              <a:ext uri="{28A0092B-C50C-407E-A947-70E740481C1C}">
                <a14:useLocalDpi xmlns:a14="http://schemas.microsoft.com/office/drawing/2010/main" val="0"/>
              </a:ext>
            </a:extLst>
          </a:blip>
          <a:srcRect/>
          <a:stretch>
            <a:fillRect/>
          </a:stretch>
        </p:blipFill>
        <p:spPr bwMode="auto">
          <a:xfrm>
            <a:off x="1970202" y="446899"/>
            <a:ext cx="8257879" cy="4596441"/>
          </a:xfrm>
          <a:prstGeom prst="rect">
            <a:avLst/>
          </a:prstGeom>
          <a:noFill/>
          <a:ln>
            <a:noFill/>
          </a:ln>
        </p:spPr>
      </p:pic>
      <p:sp>
        <p:nvSpPr>
          <p:cNvPr id="2" name="Rectangle 1"/>
          <p:cNvSpPr/>
          <p:nvPr/>
        </p:nvSpPr>
        <p:spPr>
          <a:xfrm>
            <a:off x="1781664" y="5646656"/>
            <a:ext cx="8634953" cy="584775"/>
          </a:xfrm>
          <a:prstGeom prst="rect">
            <a:avLst/>
          </a:prstGeom>
        </p:spPr>
        <p:txBody>
          <a:bodyPr wrap="square">
            <a:spAutoFit/>
          </a:bodyPr>
          <a:lstStyle/>
          <a:p>
            <a:r>
              <a:rPr lang="en-IN" sz="1600" dirty="0">
                <a:solidFill>
                  <a:srgbClr val="000000"/>
                </a:solidFill>
                <a:latin typeface="Times New Roman" panose="02020603050405020304" pitchFamily="18" charset="0"/>
                <a:ea typeface="Times New Roman" panose="02020603050405020304" pitchFamily="18" charset="0"/>
              </a:rPr>
              <a:t>A hostel management website registration page is designed to allow users to create an account on the website. </a:t>
            </a:r>
            <a:endParaRPr lang="en-IN" sz="1600" dirty="0"/>
          </a:p>
        </p:txBody>
      </p:sp>
    </p:spTree>
    <p:extLst>
      <p:ext uri="{BB962C8B-B14F-4D97-AF65-F5344CB8AC3E}">
        <p14:creationId xmlns:p14="http://schemas.microsoft.com/office/powerpoint/2010/main" val="18877418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38A5346A-5453-79EE-38CF-D442CB995137}"/>
              </a:ext>
            </a:extLst>
          </p:cNvPr>
          <p:cNvSpPr/>
          <p:nvPr/>
        </p:nvSpPr>
        <p:spPr>
          <a:xfrm>
            <a:off x="2166568" y="184032"/>
            <a:ext cx="7251971" cy="6847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600" dirty="0">
                <a:latin typeface="Times New Roman" panose="02020603050405020304" pitchFamily="18" charset="0"/>
                <a:cs typeface="Times New Roman" panose="02020603050405020304" pitchFamily="18" charset="0"/>
              </a:rPr>
              <a:t>SVERI COE(Poly),</a:t>
            </a:r>
            <a:r>
              <a:rPr lang="en-IN" sz="2600" dirty="0" err="1">
                <a:latin typeface="Times New Roman" panose="02020603050405020304" pitchFamily="18" charset="0"/>
                <a:cs typeface="Times New Roman" panose="02020603050405020304" pitchFamily="18" charset="0"/>
              </a:rPr>
              <a:t>Pandharpur</a:t>
            </a:r>
            <a:endParaRPr lang="en-IN"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157A53F-F6FC-7DBA-337E-61CB3520E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3733" y="969976"/>
            <a:ext cx="2139192" cy="2256639"/>
          </a:xfrm>
          <a:prstGeom prst="rect">
            <a:avLst/>
          </a:prstGeom>
        </p:spPr>
      </p:pic>
      <p:sp>
        <p:nvSpPr>
          <p:cNvPr id="7" name="TextBox 6">
            <a:extLst>
              <a:ext uri="{FF2B5EF4-FFF2-40B4-BE49-F238E27FC236}">
                <a16:creationId xmlns:a16="http://schemas.microsoft.com/office/drawing/2014/main" xmlns="" id="{27A63774-6540-E18B-377E-0D996F7FCB2C}"/>
              </a:ext>
            </a:extLst>
          </p:cNvPr>
          <p:cNvSpPr txBox="1"/>
          <p:nvPr/>
        </p:nvSpPr>
        <p:spPr>
          <a:xfrm>
            <a:off x="1012273" y="3429000"/>
            <a:ext cx="9994084" cy="4431983"/>
          </a:xfrm>
          <a:prstGeom prst="rect">
            <a:avLst/>
          </a:prstGeom>
          <a:noFill/>
        </p:spPr>
        <p:txBody>
          <a:bodyPr wrap="square" rtlCol="0">
            <a:spAutoFit/>
          </a:bodyPr>
          <a:lstStyle/>
          <a:p>
            <a:pPr algn="ctr"/>
            <a:r>
              <a:rPr lang="en-IN" sz="3000" dirty="0">
                <a:solidFill>
                  <a:srgbClr val="FF0000"/>
                </a:solidFill>
                <a:latin typeface="Times New Roman" panose="02020603050405020304" pitchFamily="18" charset="0"/>
                <a:cs typeface="Times New Roman" panose="02020603050405020304" pitchFamily="18" charset="0"/>
              </a:rPr>
              <a:t>“Hostel Management System” </a:t>
            </a:r>
          </a:p>
          <a:p>
            <a:endParaRPr lang="en-IN" sz="3000" dirty="0">
              <a:solidFill>
                <a:srgbClr val="FF0000"/>
              </a:solidFill>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			</a:t>
            </a:r>
            <a:r>
              <a:rPr lang="en-IN" dirty="0">
                <a:solidFill>
                  <a:schemeClr val="accent2"/>
                </a:solidFill>
                <a:latin typeface="Times New Roman" panose="02020603050405020304" pitchFamily="18" charset="0"/>
                <a:cs typeface="Times New Roman" panose="02020603050405020304" pitchFamily="18" charset="0"/>
              </a:rPr>
              <a:t>    1)Avadhut Sunil Chavan.(2010740343)</a:t>
            </a:r>
          </a:p>
          <a:p>
            <a:r>
              <a:rPr lang="en-IN" dirty="0">
                <a:solidFill>
                  <a:schemeClr val="accent2"/>
                </a:solidFill>
                <a:latin typeface="Times New Roman" panose="02020603050405020304" pitchFamily="18" charset="0"/>
                <a:cs typeface="Times New Roman" panose="02020603050405020304" pitchFamily="18" charset="0"/>
              </a:rPr>
              <a:t>			    2)Bhushan Rajendra Mote.(2010740338)</a:t>
            </a:r>
          </a:p>
          <a:p>
            <a:r>
              <a:rPr lang="en-IN" dirty="0">
                <a:solidFill>
                  <a:schemeClr val="accent2"/>
                </a:solidFill>
                <a:latin typeface="Times New Roman" panose="02020603050405020304" pitchFamily="18" charset="0"/>
                <a:cs typeface="Times New Roman" panose="02020603050405020304" pitchFamily="18" charset="0"/>
              </a:rPr>
              <a:t>			    3)Pavan </a:t>
            </a:r>
            <a:r>
              <a:rPr lang="en-IN" dirty="0" err="1">
                <a:solidFill>
                  <a:schemeClr val="accent2"/>
                </a:solidFill>
                <a:latin typeface="Times New Roman" panose="02020603050405020304" pitchFamily="18" charset="0"/>
                <a:cs typeface="Times New Roman" panose="02020603050405020304" pitchFamily="18" charset="0"/>
              </a:rPr>
              <a:t>Dagadu</a:t>
            </a:r>
            <a:r>
              <a:rPr lang="en-IN" dirty="0">
                <a:solidFill>
                  <a:schemeClr val="accent2"/>
                </a:solidFill>
                <a:latin typeface="Times New Roman" panose="02020603050405020304" pitchFamily="18" charset="0"/>
                <a:cs typeface="Times New Roman" panose="02020603050405020304" pitchFamily="18" charset="0"/>
              </a:rPr>
              <a:t> </a:t>
            </a:r>
            <a:r>
              <a:rPr lang="en-IN" dirty="0" err="1">
                <a:solidFill>
                  <a:schemeClr val="accent2"/>
                </a:solidFill>
                <a:latin typeface="Times New Roman" panose="02020603050405020304" pitchFamily="18" charset="0"/>
                <a:cs typeface="Times New Roman" panose="02020603050405020304" pitchFamily="18" charset="0"/>
              </a:rPr>
              <a:t>Wagh</a:t>
            </a:r>
            <a:r>
              <a:rPr lang="en-IN" dirty="0">
                <a:solidFill>
                  <a:schemeClr val="accent2"/>
                </a:solidFill>
                <a:latin typeface="Times New Roman" panose="02020603050405020304" pitchFamily="18" charset="0"/>
                <a:cs typeface="Times New Roman" panose="02020603050405020304" pitchFamily="18" charset="0"/>
              </a:rPr>
              <a:t>.(2010740292)</a:t>
            </a:r>
          </a:p>
          <a:p>
            <a:r>
              <a:rPr lang="en-IN" dirty="0">
                <a:solidFill>
                  <a:schemeClr val="accent2"/>
                </a:solidFill>
                <a:latin typeface="Times New Roman" panose="02020603050405020304" pitchFamily="18" charset="0"/>
                <a:cs typeface="Times New Roman" panose="02020603050405020304" pitchFamily="18" charset="0"/>
              </a:rPr>
              <a:t>			    4)Sahil </a:t>
            </a:r>
            <a:r>
              <a:rPr lang="en-IN" dirty="0" err="1">
                <a:solidFill>
                  <a:schemeClr val="accent2"/>
                </a:solidFill>
                <a:latin typeface="Times New Roman" panose="02020603050405020304" pitchFamily="18" charset="0"/>
                <a:cs typeface="Times New Roman" panose="02020603050405020304" pitchFamily="18" charset="0"/>
              </a:rPr>
              <a:t>Suhas</a:t>
            </a:r>
            <a:r>
              <a:rPr lang="en-IN" dirty="0">
                <a:solidFill>
                  <a:schemeClr val="accent2"/>
                </a:solidFill>
                <a:latin typeface="Times New Roman" panose="02020603050405020304" pitchFamily="18" charset="0"/>
                <a:cs typeface="Times New Roman" panose="02020603050405020304" pitchFamily="18" charset="0"/>
              </a:rPr>
              <a:t> </a:t>
            </a:r>
            <a:r>
              <a:rPr lang="en-IN" dirty="0" err="1">
                <a:solidFill>
                  <a:schemeClr val="accent2"/>
                </a:solidFill>
                <a:latin typeface="Times New Roman" panose="02020603050405020304" pitchFamily="18" charset="0"/>
                <a:cs typeface="Times New Roman" panose="02020603050405020304" pitchFamily="18" charset="0"/>
              </a:rPr>
              <a:t>Sadekar</a:t>
            </a:r>
            <a:r>
              <a:rPr lang="en-IN" dirty="0">
                <a:solidFill>
                  <a:schemeClr val="accent2"/>
                </a:solidFill>
                <a:latin typeface="Times New Roman" panose="02020603050405020304" pitchFamily="18" charset="0"/>
                <a:cs typeface="Times New Roman" panose="02020603050405020304" pitchFamily="18" charset="0"/>
              </a:rPr>
              <a:t>.(2010740336)</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Under the </a:t>
            </a:r>
            <a:r>
              <a:rPr lang="en-IN" dirty="0" smtClean="0">
                <a:latin typeface="Times New Roman" panose="02020603050405020304" pitchFamily="18" charset="0"/>
                <a:cs typeface="Times New Roman" panose="02020603050405020304" pitchFamily="18" charset="0"/>
              </a:rPr>
              <a:t>guidance: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err="1" smtClean="0">
                <a:solidFill>
                  <a:srgbClr val="FF0000"/>
                </a:solidFill>
                <a:latin typeface="Times New Roman" panose="02020603050405020304" pitchFamily="18" charset="0"/>
                <a:cs typeface="Times New Roman" panose="02020603050405020304" pitchFamily="18" charset="0"/>
              </a:rPr>
              <a:t>Mr.G.S.Misal</a:t>
            </a:r>
            <a:r>
              <a:rPr lang="en-IN" dirty="0" smtClean="0">
                <a:solidFill>
                  <a:srgbClr val="FF0000"/>
                </a:solidFill>
                <a:latin typeface="Times New Roman" panose="02020603050405020304" pitchFamily="18" charset="0"/>
                <a:cs typeface="Times New Roman" panose="02020603050405020304" pitchFamily="18" charset="0"/>
              </a:rPr>
              <a:t>(IT HOD)</a:t>
            </a:r>
            <a:endParaRPr lang="en-IN"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3000" dirty="0">
              <a:solidFill>
                <a:srgbClr val="FF0000"/>
              </a:solidFill>
              <a:latin typeface="Times New Roman" panose="02020603050405020304" pitchFamily="18" charset="0"/>
              <a:cs typeface="Times New Roman" panose="02020603050405020304" pitchFamily="18" charset="0"/>
            </a:endParaRPr>
          </a:p>
          <a:p>
            <a:endParaRPr lang="en-IN" sz="3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2550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IMG-20230312-WA0007.jpg"/>
          <p:cNvPicPr/>
          <p:nvPr/>
        </p:nvPicPr>
        <p:blipFill>
          <a:blip r:embed="rId2">
            <a:extLst>
              <a:ext uri="{28A0092B-C50C-407E-A947-70E740481C1C}">
                <a14:useLocalDpi xmlns:a14="http://schemas.microsoft.com/office/drawing/2010/main" val="0"/>
              </a:ext>
            </a:extLst>
          </a:blip>
          <a:srcRect/>
          <a:stretch>
            <a:fillRect/>
          </a:stretch>
        </p:blipFill>
        <p:spPr bwMode="auto">
          <a:xfrm>
            <a:off x="1932495" y="862872"/>
            <a:ext cx="8286160" cy="3963651"/>
          </a:xfrm>
          <a:prstGeom prst="rect">
            <a:avLst/>
          </a:prstGeom>
          <a:noFill/>
          <a:ln>
            <a:noFill/>
          </a:ln>
        </p:spPr>
      </p:pic>
      <p:sp>
        <p:nvSpPr>
          <p:cNvPr id="2" name="Rectangle 1"/>
          <p:cNvSpPr/>
          <p:nvPr/>
        </p:nvSpPr>
        <p:spPr>
          <a:xfrm>
            <a:off x="1055802" y="5231875"/>
            <a:ext cx="9973559" cy="1673150"/>
          </a:xfrm>
          <a:prstGeom prst="rect">
            <a:avLst/>
          </a:prstGeom>
        </p:spPr>
        <p:txBody>
          <a:bodyPr wrap="square">
            <a:spAutoFit/>
          </a:bodyPr>
          <a:lstStyle/>
          <a:p>
            <a:pPr marL="342900" marR="8890" lvl="0" indent="-342900">
              <a:lnSpc>
                <a:spcPct val="107000"/>
              </a:lnSpc>
              <a:buFont typeface="+mj-lt"/>
              <a:buAutoNum type="arabicParenR"/>
            </a:pPr>
            <a:r>
              <a:rPr lang="en-IN" sz="1600" dirty="0">
                <a:solidFill>
                  <a:srgbClr val="000000"/>
                </a:solidFill>
                <a:latin typeface="Times New Roman" panose="02020603050405020304" pitchFamily="18" charset="0"/>
                <a:ea typeface="Times New Roman" panose="02020603050405020304" pitchFamily="18" charset="0"/>
              </a:rPr>
              <a:t>Overall, a registration page is an important component of a hostel management website, as it allows users to create an account and access features and information that may not be available to non-registered users. By collecting user information, a registration page also helps the hostel to better understand its audience and tailor its services to meet their needs</a:t>
            </a:r>
            <a:r>
              <a:rPr lang="en-IN" sz="1600" dirty="0" smtClean="0">
                <a:solidFill>
                  <a:srgbClr val="000000"/>
                </a:solidFill>
                <a:latin typeface="Times New Roman" panose="02020603050405020304" pitchFamily="18" charset="0"/>
                <a:ea typeface="Times New Roman" panose="02020603050405020304" pitchFamily="18" charset="0"/>
              </a:rPr>
              <a:t>.</a:t>
            </a:r>
          </a:p>
          <a:p>
            <a:pPr marL="342900" marR="8890" indent="-342900">
              <a:lnSpc>
                <a:spcPct val="107000"/>
              </a:lnSpc>
              <a:buFont typeface="+mj-lt"/>
              <a:buAutoNum type="arabicParenR"/>
            </a:pPr>
            <a:r>
              <a:rPr lang="en-US" sz="1600" dirty="0">
                <a:solidFill>
                  <a:srgbClr val="000000"/>
                </a:solidFill>
                <a:latin typeface="Times New Roman" panose="02020603050405020304" pitchFamily="18" charset="0"/>
                <a:ea typeface="Times New Roman" panose="02020603050405020304" pitchFamily="18" charset="0"/>
              </a:rPr>
              <a:t>Some websites may require users to verify their email address or phone number before allowing them to create an account. This helps to ensure that the account is created by a real person and not a bot or automated program</a:t>
            </a:r>
            <a:r>
              <a:rPr lang="en-US" sz="1600" dirty="0" smtClean="0">
                <a:solidFill>
                  <a:srgbClr val="000000"/>
                </a:solidFill>
                <a:latin typeface="Times New Roman" panose="02020603050405020304" pitchFamily="18" charset="0"/>
                <a:ea typeface="Times New Roman" panose="02020603050405020304" pitchFamily="18" charset="0"/>
              </a:rPr>
              <a:t>.</a:t>
            </a:r>
            <a:endParaRPr lang="en-IN" sz="16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8286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Captur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0775" y="793884"/>
            <a:ext cx="8295587" cy="4240029"/>
          </a:xfrm>
          <a:prstGeom prst="rect">
            <a:avLst/>
          </a:prstGeom>
          <a:noFill/>
          <a:ln>
            <a:noFill/>
          </a:ln>
        </p:spPr>
      </p:pic>
      <p:sp>
        <p:nvSpPr>
          <p:cNvPr id="2" name="Rectangle 1"/>
          <p:cNvSpPr/>
          <p:nvPr/>
        </p:nvSpPr>
        <p:spPr>
          <a:xfrm>
            <a:off x="1219200" y="5246371"/>
            <a:ext cx="9640478" cy="864980"/>
          </a:xfrm>
          <a:prstGeom prst="rect">
            <a:avLst/>
          </a:prstGeom>
        </p:spPr>
        <p:txBody>
          <a:bodyPr wrap="square">
            <a:spAutoFit/>
          </a:bodyPr>
          <a:lstStyle/>
          <a:p>
            <a:pPr marL="342900" marR="8890" lvl="0" indent="-342900">
              <a:lnSpc>
                <a:spcPct val="107000"/>
              </a:lnSpc>
              <a:buFont typeface="+mj-lt"/>
              <a:buAutoNum type="arabicParenR"/>
            </a:pPr>
            <a:r>
              <a:rPr lang="en-IN" sz="1600" dirty="0">
                <a:solidFill>
                  <a:srgbClr val="000000"/>
                </a:solidFill>
                <a:latin typeface="Times New Roman" panose="02020603050405020304" pitchFamily="18" charset="0"/>
                <a:ea typeface="Times New Roman" panose="02020603050405020304" pitchFamily="18" charset="0"/>
              </a:rPr>
              <a:t>A hostel management website About Us page is a section of the website that provides information about the hostel and its management team. This page is designed to help potential guests learn more about the hostel, its values, and its mission, and to build trust and credibility with website visitors.</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743256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notice board.png"/>
          <p:cNvPicPr/>
          <p:nvPr/>
        </p:nvPicPr>
        <p:blipFill rotWithShape="1">
          <a:blip r:embed="rId2">
            <a:extLst>
              <a:ext uri="{28A0092B-C50C-407E-A947-70E740481C1C}">
                <a14:useLocalDpi xmlns:a14="http://schemas.microsoft.com/office/drawing/2010/main" val="0"/>
              </a:ext>
            </a:extLst>
          </a:blip>
          <a:srcRect r="1704"/>
          <a:stretch/>
        </p:blipFill>
        <p:spPr bwMode="auto">
          <a:xfrm>
            <a:off x="1970203" y="717772"/>
            <a:ext cx="8267306" cy="4325567"/>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2" name="Rectangle 1"/>
          <p:cNvSpPr/>
          <p:nvPr/>
        </p:nvSpPr>
        <p:spPr>
          <a:xfrm>
            <a:off x="804421" y="5260157"/>
            <a:ext cx="10598870" cy="1235466"/>
          </a:xfrm>
          <a:prstGeom prst="rect">
            <a:avLst/>
          </a:prstGeom>
        </p:spPr>
        <p:txBody>
          <a:bodyPr wrap="square">
            <a:spAutoFit/>
          </a:bodyPr>
          <a:lstStyle/>
          <a:p>
            <a:pPr marL="457200" marR="8890" indent="-6350">
              <a:lnSpc>
                <a:spcPct val="112000"/>
              </a:lnSpc>
              <a:spcAft>
                <a:spcPts val="605"/>
              </a:spcAft>
            </a:pPr>
            <a:r>
              <a:rPr lang="en-IN" sz="1600" dirty="0">
                <a:solidFill>
                  <a:srgbClr val="000000"/>
                </a:solidFill>
                <a:latin typeface="Times New Roman" panose="02020603050405020304" pitchFamily="18" charset="0"/>
                <a:ea typeface="Times New Roman" panose="02020603050405020304" pitchFamily="18" charset="0"/>
              </a:rPr>
              <a:t> </a:t>
            </a:r>
          </a:p>
          <a:p>
            <a:pPr marL="6350" marR="8890" indent="-6350">
              <a:lnSpc>
                <a:spcPct val="107000"/>
              </a:lnSpc>
            </a:pPr>
            <a:r>
              <a:rPr lang="en-US" sz="1600" dirty="0">
                <a:solidFill>
                  <a:srgbClr val="000000"/>
                </a:solidFill>
                <a:latin typeface="Times New Roman" panose="02020603050405020304" pitchFamily="18" charset="0"/>
                <a:ea typeface="Times New Roman" panose="02020603050405020304" pitchFamily="18" charset="0"/>
              </a:rPr>
              <a:t>A hostel management website's noticeboard page is a section on the website that allows administrators, staff, and residents to share important information with one another. The noticeboard page can be accessed by logging in to the website, and it typically contains announcements, news, and updates that are relevant to the hostel community.</a:t>
            </a:r>
            <a:endParaRPr lang="en-IN" sz="1600" dirty="0">
              <a:solidFill>
                <a:srgbClr val="000000"/>
              </a:solidFill>
              <a:effectLst/>
              <a:latin typeface="Times New Roman" panose="02020603050405020304" pitchFamily="18" charset="0"/>
              <a:ea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202" y="466904"/>
            <a:ext cx="8267307" cy="4576435"/>
          </a:xfrm>
          <a:prstGeom prst="rect">
            <a:avLst/>
          </a:prstGeom>
        </p:spPr>
      </p:pic>
    </p:spTree>
    <p:extLst>
      <p:ext uri="{BB962C8B-B14F-4D97-AF65-F5344CB8AC3E}">
        <p14:creationId xmlns:p14="http://schemas.microsoft.com/office/powerpoint/2010/main" val="2442270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B0E3CFF-64E0-EC85-52CD-C2DBDB63EBD1}"/>
              </a:ext>
            </a:extLst>
          </p:cNvPr>
          <p:cNvPicPr>
            <a:picLocks noChangeAspect="1"/>
          </p:cNvPicPr>
          <p:nvPr/>
        </p:nvPicPr>
        <p:blipFill>
          <a:blip r:embed="rId2"/>
          <a:stretch>
            <a:fillRect/>
          </a:stretch>
        </p:blipFill>
        <p:spPr>
          <a:xfrm>
            <a:off x="2026761" y="704156"/>
            <a:ext cx="8286161" cy="4405172"/>
          </a:xfrm>
          <a:prstGeom prst="rect">
            <a:avLst/>
          </a:prstGeom>
        </p:spPr>
      </p:pic>
      <p:sp>
        <p:nvSpPr>
          <p:cNvPr id="3" name="Rectangle 2"/>
          <p:cNvSpPr/>
          <p:nvPr/>
        </p:nvSpPr>
        <p:spPr>
          <a:xfrm>
            <a:off x="1621410" y="5385684"/>
            <a:ext cx="8691512" cy="1077218"/>
          </a:xfrm>
          <a:prstGeom prst="rect">
            <a:avLst/>
          </a:prstGeom>
        </p:spPr>
        <p:txBody>
          <a:bodyPr wrap="square">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Personal Information: This could include the student's name, address, phone number, email address, date of birth, and emergency contact information.</a:t>
            </a:r>
          </a:p>
          <a:p>
            <a:pPr marL="342900" indent="-342900">
              <a:buFont typeface="+mj-lt"/>
              <a:buAutoNum type="arabicPeriod"/>
            </a:pPr>
            <a:r>
              <a:rPr lang="en-US" sz="1600" dirty="0" smtClean="0">
                <a:latin typeface="Times New Roman" panose="02020603050405020304" pitchFamily="18" charset="0"/>
                <a:cs typeface="Times New Roman" panose="02020603050405020304" pitchFamily="18" charset="0"/>
              </a:rPr>
              <a:t>Room </a:t>
            </a:r>
            <a:r>
              <a:rPr lang="en-US" sz="1600" dirty="0">
                <a:latin typeface="Times New Roman" panose="02020603050405020304" pitchFamily="18" charset="0"/>
                <a:cs typeface="Times New Roman" panose="02020603050405020304" pitchFamily="18" charset="0"/>
              </a:rPr>
              <a:t>Assignment: Hostel management would need to keep track of which students are assigned to which rooms, including the room number, occupancy, and move-in and move-out dates.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572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58058BA-759F-4CF9-B95F-1C67AAAC3E73}"/>
              </a:ext>
            </a:extLst>
          </p:cNvPr>
          <p:cNvPicPr>
            <a:picLocks noChangeAspect="1"/>
          </p:cNvPicPr>
          <p:nvPr/>
        </p:nvPicPr>
        <p:blipFill>
          <a:blip r:embed="rId2"/>
          <a:stretch>
            <a:fillRect/>
          </a:stretch>
        </p:blipFill>
        <p:spPr>
          <a:xfrm>
            <a:off x="1951348" y="416079"/>
            <a:ext cx="8276734" cy="4476432"/>
          </a:xfrm>
          <a:prstGeom prst="rect">
            <a:avLst/>
          </a:prstGeom>
        </p:spPr>
      </p:pic>
      <p:sp>
        <p:nvSpPr>
          <p:cNvPr id="3" name="Rectangle 2"/>
          <p:cNvSpPr/>
          <p:nvPr/>
        </p:nvSpPr>
        <p:spPr>
          <a:xfrm>
            <a:off x="1552280" y="5216720"/>
            <a:ext cx="9074870" cy="830997"/>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Customization: The export function should allow </a:t>
            </a:r>
            <a:r>
              <a:rPr lang="en-US" sz="1600" dirty="0" smtClean="0">
                <a:latin typeface="Times New Roman" panose="02020603050405020304" pitchFamily="18" charset="0"/>
                <a:cs typeface="Times New Roman" panose="02020603050405020304" pitchFamily="18" charset="0"/>
              </a:rPr>
              <a:t>Admins </a:t>
            </a:r>
            <a:r>
              <a:rPr lang="en-US" sz="1600" dirty="0">
                <a:latin typeface="Times New Roman" panose="02020603050405020304" pitchFamily="18" charset="0"/>
                <a:cs typeface="Times New Roman" panose="02020603050405020304" pitchFamily="18" charset="0"/>
              </a:rPr>
              <a:t>to select which data to export and in what format. For example, </a:t>
            </a:r>
            <a:r>
              <a:rPr lang="en-US" sz="1600" dirty="0" smtClean="0">
                <a:latin typeface="Times New Roman" panose="02020603050405020304" pitchFamily="18" charset="0"/>
                <a:cs typeface="Times New Roman" panose="02020603050405020304" pitchFamily="18" charset="0"/>
              </a:rPr>
              <a:t>admin may </a:t>
            </a:r>
            <a:r>
              <a:rPr lang="en-US" sz="1600" dirty="0">
                <a:latin typeface="Times New Roman" panose="02020603050405020304" pitchFamily="18" charset="0"/>
                <a:cs typeface="Times New Roman" panose="02020603050405020304" pitchFamily="18" charset="0"/>
              </a:rPr>
              <a:t>choose to export only certain fields or records, </a:t>
            </a:r>
            <a:r>
              <a:rPr lang="en-US" sz="1600" dirty="0" smtClean="0">
                <a:latin typeface="Times New Roman" panose="02020603050405020304" pitchFamily="18" charset="0"/>
                <a:cs typeface="Times New Roman" panose="02020603050405020304" pitchFamily="18" charset="0"/>
              </a:rPr>
              <a:t>or they can use as an records for registered students.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804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8A32D04-D281-C455-7F6B-36F037C38264}"/>
              </a:ext>
            </a:extLst>
          </p:cNvPr>
          <p:cNvSpPr txBox="1"/>
          <p:nvPr/>
        </p:nvSpPr>
        <p:spPr>
          <a:xfrm>
            <a:off x="1432478" y="1067518"/>
            <a:ext cx="9546672"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Advantages</a:t>
            </a:r>
            <a:r>
              <a:rPr lang="en-US" sz="2000" b="1" dirty="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Good security for user information.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Easy to handle.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Easy data updating.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Authorization schemes</a:t>
            </a:r>
          </a:p>
          <a:p>
            <a:pPr marL="285750" indent="-285750">
              <a:buFont typeface="Arial" panose="020B0604020202020204" pitchFamily="34" charset="0"/>
              <a:buChar char="•"/>
            </a:pPr>
            <a:r>
              <a:rPr lang="en-US" sz="1600" dirty="0">
                <a:solidFill>
                  <a:srgbClr val="333333"/>
                </a:solidFill>
                <a:latin typeface="Times New Roman" panose="02020603050405020304" pitchFamily="18" charset="0"/>
                <a:cs typeface="Times New Roman" panose="02020603050405020304" pitchFamily="18" charset="0"/>
              </a:rPr>
              <a:t> </a:t>
            </a:r>
            <a:r>
              <a:rPr lang="en-US" sz="1600" i="0" dirty="0">
                <a:solidFill>
                  <a:srgbClr val="333333"/>
                </a:solidFill>
                <a:effectLst/>
                <a:latin typeface="Times New Roman" panose="02020603050405020304" pitchFamily="18" charset="0"/>
                <a:cs typeface="Times New Roman" panose="02020603050405020304" pitchFamily="18" charset="0"/>
              </a:rPr>
              <a:t>It is less time and effort consuming</a:t>
            </a:r>
          </a:p>
          <a:p>
            <a:pPr marL="285750" indent="-285750" algn="l" fontAlgn="base">
              <a:buFont typeface="Arial" panose="020B0604020202020204" pitchFamily="34" charset="0"/>
              <a:buChar char="•"/>
            </a:pPr>
            <a:r>
              <a:rPr lang="en-US" sz="1600" i="0" dirty="0">
                <a:solidFill>
                  <a:srgbClr val="333333"/>
                </a:solidFill>
                <a:effectLst/>
                <a:latin typeface="Times New Roman" panose="02020603050405020304" pitchFamily="18" charset="0"/>
                <a:cs typeface="Times New Roman" panose="02020603050405020304" pitchFamily="18" charset="0"/>
              </a:rPr>
              <a:t> It makes the process of updating the data is fast</a:t>
            </a:r>
          </a:p>
          <a:p>
            <a:pPr marL="285750" indent="-285750" algn="l" fontAlgn="base">
              <a:buFont typeface="Arial" panose="020B0604020202020204" pitchFamily="34" charset="0"/>
              <a:buChar char="•"/>
            </a:pPr>
            <a:r>
              <a:rPr lang="en-US" sz="1600" i="0" dirty="0">
                <a:solidFill>
                  <a:srgbClr val="333333"/>
                </a:solidFill>
                <a:effectLst/>
                <a:latin typeface="Times New Roman" panose="02020603050405020304" pitchFamily="18" charset="0"/>
                <a:cs typeface="Times New Roman" panose="02020603050405020304" pitchFamily="18" charset="0"/>
              </a:rPr>
              <a:t> It automates mundane tasks </a:t>
            </a:r>
          </a:p>
          <a:p>
            <a:pPr marL="285750" indent="-285750" algn="l" fontAlgn="base">
              <a:buFont typeface="Arial" panose="020B0604020202020204" pitchFamily="34" charset="0"/>
              <a:buChar char="•"/>
            </a:pPr>
            <a:r>
              <a:rPr lang="en-US" sz="1600" i="0" dirty="0">
                <a:solidFill>
                  <a:srgbClr val="333333"/>
                </a:solidFill>
                <a:effectLst/>
                <a:latin typeface="Times New Roman" panose="02020603050405020304" pitchFamily="18" charset="0"/>
                <a:cs typeface="Times New Roman" panose="02020603050405020304" pitchFamily="18" charset="0"/>
              </a:rPr>
              <a:t> It secures the data of the students</a:t>
            </a:r>
          </a:p>
          <a:p>
            <a:pPr marL="285750" indent="-285750" algn="l" fontAlgn="base">
              <a:buFont typeface="Arial" panose="020B0604020202020204" pitchFamily="34" charset="0"/>
              <a:buChar char="•"/>
            </a:pPr>
            <a:r>
              <a:rPr lang="en-US" sz="1600" i="0" dirty="0">
                <a:solidFill>
                  <a:srgbClr val="333333"/>
                </a:solidFill>
                <a:effectLst/>
                <a:latin typeface="Times New Roman" panose="02020603050405020304" pitchFamily="18" charset="0"/>
                <a:cs typeface="Times New Roman" panose="02020603050405020304" pitchFamily="18" charset="0"/>
              </a:rPr>
              <a:t> It reduces the manual work of management</a:t>
            </a:r>
          </a:p>
          <a:p>
            <a:pPr marL="285750" indent="-285750" algn="l" fontAlgn="base">
              <a:buFont typeface="Arial" panose="020B0604020202020204" pitchFamily="34" charset="0"/>
              <a:buChar char="•"/>
            </a:pPr>
            <a:r>
              <a:rPr lang="en-US" sz="1600" i="0" dirty="0">
                <a:solidFill>
                  <a:srgbClr val="333333"/>
                </a:solidFill>
                <a:effectLst/>
                <a:latin typeface="Times New Roman" panose="02020603050405020304" pitchFamily="18" charset="0"/>
                <a:cs typeface="Times New Roman" panose="02020603050405020304" pitchFamily="18" charset="0"/>
              </a:rPr>
              <a:t> It enhances the reputation of the educational institute</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4567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810" y="289711"/>
            <a:ext cx="10304282" cy="841506"/>
          </a:xfrm>
        </p:spPr>
        <p:txBody>
          <a:bodyPr>
            <a:normAutofit fontScale="90000"/>
          </a:bodyPr>
          <a:lstStyle/>
          <a:p>
            <a:r>
              <a:rPr lang="en-IN" sz="2000" b="1" dirty="0" smtClean="0">
                <a:solidFill>
                  <a:srgbClr val="FF0000"/>
                </a:solidFill>
                <a:latin typeface="Times New Roman" panose="02020603050405020304" pitchFamily="18" charset="0"/>
                <a:ea typeface="+mn-ea"/>
                <a:cs typeface="Times New Roman" panose="02020603050405020304" pitchFamily="18" charset="0"/>
              </a:rPr>
              <a:t>Applications</a:t>
            </a:r>
            <a:r>
              <a:rPr lang="en-IN" sz="2000" b="1" dirty="0" smtClean="0">
                <a:latin typeface="Times New Roman" panose="02020603050405020304" pitchFamily="18" charset="0"/>
                <a:ea typeface="+mn-ea"/>
                <a:cs typeface="Times New Roman" panose="02020603050405020304" pitchFamily="18" charset="0"/>
              </a:rPr>
              <a:t>:</a:t>
            </a:r>
            <a:br>
              <a:rPr lang="en-IN" sz="2000" b="1" dirty="0" smtClean="0">
                <a:latin typeface="Times New Roman" panose="02020603050405020304" pitchFamily="18" charset="0"/>
                <a:ea typeface="+mn-ea"/>
                <a:cs typeface="Times New Roman" panose="02020603050405020304" pitchFamily="18" charset="0"/>
              </a:rPr>
            </a:br>
            <a:r>
              <a:rPr lang="en-IN" sz="2000" b="1" dirty="0">
                <a:latin typeface="Times New Roman" panose="02020603050405020304" pitchFamily="18" charset="0"/>
                <a:ea typeface="+mn-ea"/>
                <a:cs typeface="Times New Roman" panose="02020603050405020304" pitchFamily="18" charset="0"/>
              </a:rPr>
              <a:t/>
            </a:r>
            <a:br>
              <a:rPr lang="en-IN" sz="2000" b="1" dirty="0">
                <a:latin typeface="Times New Roman" panose="02020603050405020304" pitchFamily="18" charset="0"/>
                <a:ea typeface="+mn-ea"/>
                <a:cs typeface="Times New Roman" panose="02020603050405020304" pitchFamily="18" charset="0"/>
              </a:rPr>
            </a:br>
            <a:endParaRPr lang="en-IN" sz="2000" b="1" dirty="0">
              <a:latin typeface="Times New Roman" panose="02020603050405020304" pitchFamily="18" charset="0"/>
              <a:ea typeface="+mn-ea"/>
              <a:cs typeface="Times New Roman" panose="02020603050405020304" pitchFamily="18" charset="0"/>
            </a:endParaRPr>
          </a:p>
        </p:txBody>
      </p:sp>
      <p:sp>
        <p:nvSpPr>
          <p:cNvPr id="3" name="TextBox 2"/>
          <p:cNvSpPr txBox="1"/>
          <p:nvPr/>
        </p:nvSpPr>
        <p:spPr>
          <a:xfrm>
            <a:off x="630810" y="1423447"/>
            <a:ext cx="11227324" cy="2308324"/>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Maintenance Requests: A student hostel management website can provide a way for students to submit maintenance requests online, such as for broken appliances, plumbing issues, or other necessary repairs</a:t>
            </a:r>
            <a:r>
              <a:rPr lang="en-US" sz="16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Student Feedback and Surveys: The hostel management system can collect student feedback through surveys or feedback forms, allowing hostel management to gain insights into student preferences and identify areas for improvement</a:t>
            </a:r>
            <a:r>
              <a:rPr lang="en-US" sz="1600" dirty="0" smtClean="0">
                <a:latin typeface="Times New Roman" panose="02020603050405020304" pitchFamily="18" charset="0"/>
                <a:cs typeface="Times New Roman" panose="02020603050405020304" pitchFamily="18" charset="0"/>
              </a:rPr>
              <a:t>.</a:t>
            </a:r>
            <a:endParaRPr lang="en-US" sz="1600" dirty="0"/>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Online Room Reservations: A hostel management system can allow students to make room reservations online, selecting, occupancy, and preferred move-in date.</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Check-in and Check-out: The hostel management system can handle the check-in and check-out process, including managing room keys and providing students with necessary information about their stay.</a:t>
            </a: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12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35D2F7D-0582-A4AB-4A45-A95BE7FD6D8F}"/>
              </a:ext>
            </a:extLst>
          </p:cNvPr>
          <p:cNvSpPr txBox="1"/>
          <p:nvPr/>
        </p:nvSpPr>
        <p:spPr>
          <a:xfrm flipH="1">
            <a:off x="519208" y="478172"/>
            <a:ext cx="11153584" cy="2646878"/>
          </a:xfrm>
          <a:prstGeom prst="rect">
            <a:avLst/>
          </a:prstGeom>
          <a:noFill/>
        </p:spPr>
        <p:txBody>
          <a:bodyPr wrap="square" rtlCol="0">
            <a:spAutoFit/>
          </a:bodyPr>
          <a:lstStyle/>
          <a:p>
            <a:pPr algn="l"/>
            <a:r>
              <a:rPr lang="en-US" sz="2000" b="1" i="0" dirty="0">
                <a:solidFill>
                  <a:srgbClr val="FF0000"/>
                </a:solidFill>
                <a:effectLst/>
                <a:latin typeface="Times New Roman" panose="02020603050405020304" pitchFamily="18" charset="0"/>
                <a:cs typeface="Times New Roman" panose="02020603050405020304" pitchFamily="18" charset="0"/>
              </a:rPr>
              <a:t>Future</a:t>
            </a:r>
            <a:r>
              <a:rPr lang="en-US" sz="2000" b="1" i="0" dirty="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FF0000"/>
                </a:solidFill>
                <a:effectLst/>
                <a:latin typeface="Times New Roman" panose="02020603050405020304" pitchFamily="18" charset="0"/>
                <a:cs typeface="Times New Roman" panose="02020603050405020304" pitchFamily="18" charset="0"/>
              </a:rPr>
              <a:t>Scope</a:t>
            </a:r>
            <a:r>
              <a:rPr lang="en-US" sz="2000" b="1"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Roboto" panose="02000000000000000000" pitchFamily="2" charset="0"/>
              </a:rPr>
              <a:t>	</a:t>
            </a:r>
          </a:p>
          <a:p>
            <a:pPr algn="l"/>
            <a:r>
              <a:rPr lang="en-US" sz="1600" b="0" i="0" dirty="0">
                <a:solidFill>
                  <a:srgbClr val="000000"/>
                </a:solidFill>
                <a:effectLst/>
                <a:latin typeface="Times New Roman" panose="02020603050405020304" pitchFamily="18" charset="0"/>
                <a:cs typeface="Times New Roman" panose="02020603050405020304" pitchFamily="18" charset="0"/>
              </a:rPr>
              <a:t>Hostel management system (HMS). This hostel management software is designed for people who want to manage various activities in the hostel. This project is designed to fulfill the need of the future generations.</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This project is small package which includes different categories as well as having all possible features. We have expected that it will be helpful to the, customers as well as Administrative member.</a:t>
            </a:r>
          </a:p>
          <a:p>
            <a:pPr algn="l"/>
            <a:endParaRPr lang="en-US" sz="1600" b="0" i="0" dirty="0">
              <a:solidFill>
                <a:srgbClr val="000000"/>
              </a:solidFill>
              <a:effectLst/>
              <a:latin typeface="Times New Roman" panose="02020603050405020304" pitchFamily="18" charset="0"/>
              <a:cs typeface="Times New Roman" panose="02020603050405020304" pitchFamily="18" charset="0"/>
            </a:endParaRPr>
          </a:p>
          <a:p>
            <a:pPr algn="l"/>
            <a:r>
              <a:rPr lang="en-US" sz="1600" b="0" i="0" dirty="0">
                <a:solidFill>
                  <a:srgbClr val="000000"/>
                </a:solidFill>
                <a:effectLst/>
                <a:latin typeface="Times New Roman" panose="02020603050405020304" pitchFamily="18" charset="0"/>
                <a:cs typeface="Times New Roman" panose="02020603050405020304" pitchFamily="18" charset="0"/>
              </a:rPr>
              <a:t>We will improve this project in future with online room reservation system and also improve in security by providing a magnetic coated card to permanent students for automatic check in and check out.</a:t>
            </a:r>
          </a:p>
        </p:txBody>
      </p:sp>
    </p:spTree>
    <p:extLst>
      <p:ext uri="{BB962C8B-B14F-4D97-AF65-F5344CB8AC3E}">
        <p14:creationId xmlns:p14="http://schemas.microsoft.com/office/powerpoint/2010/main" val="1761870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0AFCCFA-A1E5-C979-F688-3155A3661E0C}"/>
              </a:ext>
            </a:extLst>
          </p:cNvPr>
          <p:cNvSpPr txBox="1"/>
          <p:nvPr/>
        </p:nvSpPr>
        <p:spPr>
          <a:xfrm flipH="1">
            <a:off x="576044" y="520117"/>
            <a:ext cx="11039911" cy="353943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References </a:t>
            </a:r>
            <a:r>
              <a:rPr lang="en-US" sz="2000" b="1" dirty="0" smtClean="0">
                <a:solidFill>
                  <a:srgbClr val="FF0000"/>
                </a:solidFill>
                <a:latin typeface="Times New Roman" panose="02020603050405020304" pitchFamily="18" charset="0"/>
                <a:cs typeface="Times New Roman" panose="02020603050405020304" pitchFamily="18" charset="0"/>
              </a:rPr>
              <a:t>:</a:t>
            </a:r>
          </a:p>
          <a:p>
            <a:pPr algn="ctr"/>
            <a:endParaRPr lang="en-US" sz="2000" b="1" dirty="0">
              <a:solidFill>
                <a:srgbClr val="FF0000"/>
              </a:solidFill>
              <a:latin typeface="Times New Roman" panose="02020603050405020304" pitchFamily="18" charset="0"/>
              <a:cs typeface="Times New Roman" panose="02020603050405020304" pitchFamily="18" charset="0"/>
            </a:endParaRPr>
          </a:p>
          <a:p>
            <a:pPr algn="ctr"/>
            <a:endParaRPr lang="en-US" sz="2000" b="1" dirty="0">
              <a:solidFill>
                <a:srgbClr val="FF0000"/>
              </a:solidFill>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hlinkClick r:id="rId2"/>
              </a:rPr>
              <a:t>https://www.slideshare.net/yogeshsharma647/hostel-management-system-80748575</a:t>
            </a:r>
            <a:endParaRPr lang="en-US"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hlinkClick r:id="rId3"/>
              </a:rPr>
              <a:t>  </a:t>
            </a:r>
            <a:r>
              <a:rPr lang="en-IN" sz="1600" b="1" dirty="0">
                <a:latin typeface="Times New Roman" panose="02020603050405020304" pitchFamily="18" charset="0"/>
                <a:cs typeface="Times New Roman" panose="02020603050405020304" pitchFamily="18" charset="0"/>
                <a:hlinkClick r:id="rId4"/>
              </a:rPr>
              <a:t>https://www.researchgate.net/publication/326493698_Design_and_Implementation_of_Hostel_Management_Sy-stem_HOMASY_LASU_as_Case_Study</a:t>
            </a:r>
            <a:endParaRPr lang="en-IN"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hlinkClick r:id="rId5"/>
              </a:rPr>
              <a:t>https://www.academia.edu/411851/Central_System_for_Admission_to_Universities_CSAU_Software_Requirements_Specification</a:t>
            </a:r>
            <a:endParaRPr lang="en-IN"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hlinkClick r:id="rId6"/>
              </a:rPr>
              <a:t>https://www.aisect.org/assets/upload_files/AgenciesForSupportWork/SupportService/SCOPE%20of%20Work%20Hostel.pdf</a:t>
            </a:r>
            <a:endParaRPr lang="en-US" sz="16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149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2B4CE1C-6C2E-E646-B3E9-6CDAA4D38CE7}"/>
              </a:ext>
            </a:extLst>
          </p:cNvPr>
          <p:cNvSpPr txBox="1"/>
          <p:nvPr/>
        </p:nvSpPr>
        <p:spPr>
          <a:xfrm>
            <a:off x="-1" y="196233"/>
            <a:ext cx="12085163" cy="400110"/>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Conclusion</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2C99343A-687E-0495-E505-ECF8EA4F5672}"/>
              </a:ext>
            </a:extLst>
          </p:cNvPr>
          <p:cNvSpPr txBox="1"/>
          <p:nvPr/>
        </p:nvSpPr>
        <p:spPr>
          <a:xfrm>
            <a:off x="680906" y="1057014"/>
            <a:ext cx="10830188" cy="1862048"/>
          </a:xfrm>
          <a:prstGeom prst="rect">
            <a:avLst/>
          </a:prstGeom>
          <a:noFill/>
        </p:spPr>
        <p:txBody>
          <a:bodyPr wrap="square" rtlCol="0">
            <a:spAutoFit/>
          </a:bodyPr>
          <a:lstStyle/>
          <a:p>
            <a:pPr algn="just">
              <a:lnSpc>
                <a:spcPts val="2250"/>
              </a:lnSpc>
              <a:spcAft>
                <a:spcPts val="750"/>
              </a:spcAft>
            </a:pPr>
            <a:r>
              <a:rPr lang="en-IN" sz="1600" dirty="0" smtClean="0">
                <a:solidFill>
                  <a:srgbClr val="444444"/>
                </a:solidFill>
                <a:effectLst/>
                <a:latin typeface="Times New Roman" panose="02020603050405020304" pitchFamily="18" charset="0"/>
                <a:ea typeface="Times New Roman" panose="02020603050405020304" pitchFamily="18" charset="0"/>
              </a:rPr>
              <a:t>software </a:t>
            </a:r>
            <a:r>
              <a:rPr lang="en-IN" sz="1600" dirty="0">
                <a:solidFill>
                  <a:srgbClr val="444444"/>
                </a:solidFill>
                <a:effectLst/>
                <a:latin typeface="Times New Roman" panose="02020603050405020304" pitchFamily="18" charset="0"/>
                <a:ea typeface="Times New Roman" panose="02020603050405020304" pitchFamily="18" charset="0"/>
              </a:rPr>
              <a:t>is designed for people who want to manage various activities in the hostel. For the past few years the numbers of educational institutions are increasing rapidly Thereby the numbers of hostels are also increasing for the accommodation of the students studying in this institution. And hence there is a lot of strain on the person who are running the hostel and software’s are not usually used in this </a:t>
            </a:r>
            <a:r>
              <a:rPr lang="en-IN" sz="1600" dirty="0" err="1">
                <a:solidFill>
                  <a:srgbClr val="444444"/>
                </a:solidFill>
                <a:effectLst/>
                <a:latin typeface="Times New Roman" panose="02020603050405020304" pitchFamily="18" charset="0"/>
                <a:ea typeface="Times New Roman" panose="02020603050405020304" pitchFamily="18" charset="0"/>
              </a:rPr>
              <a:t>contex</a:t>
            </a:r>
            <a:r>
              <a:rPr lang="en-IN" sz="1600" dirty="0">
                <a:solidFill>
                  <a:srgbClr val="444444"/>
                </a:solidFill>
                <a:effectLst/>
                <a:latin typeface="Times New Roman" panose="02020603050405020304" pitchFamily="18" charset="0"/>
                <a:ea typeface="Times New Roman" panose="02020603050405020304" pitchFamily="18" charset="0"/>
              </a:rPr>
              <a:t>. This particular project deals with the problems on managing a hostel and avoids the problems which occur when carried manually. Identification of the drawbacks of the existing system leads to the designing of computerized system that will be compatible to the existing system with the system which is more user friendly and more GUI oriented.</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6521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12FCE4C-D379-A382-9F70-B89048F759F6}"/>
              </a:ext>
            </a:extLst>
          </p:cNvPr>
          <p:cNvSpPr txBox="1"/>
          <p:nvPr/>
        </p:nvSpPr>
        <p:spPr>
          <a:xfrm>
            <a:off x="3846352" y="1434518"/>
            <a:ext cx="4194495" cy="769441"/>
          </a:xfrm>
          <a:prstGeom prst="rect">
            <a:avLst/>
          </a:prstGeom>
          <a:noFill/>
        </p:spPr>
        <p:txBody>
          <a:bodyPr wrap="square" rtlCol="0">
            <a:spAutoFit/>
          </a:bodyPr>
          <a:lstStyle/>
          <a:p>
            <a:r>
              <a:rPr lang="en-US" sz="4400" b="1" dirty="0">
                <a:solidFill>
                  <a:srgbClr val="C00000"/>
                </a:solidFill>
                <a:effectLst/>
                <a:latin typeface="Times New Roman" panose="02020603050405020304" pitchFamily="18" charset="0"/>
                <a:cs typeface="Times New Roman" panose="02020603050405020304" pitchFamily="18" charset="0"/>
              </a:rPr>
              <a:t>Title of Project:</a:t>
            </a:r>
            <a:endParaRPr lang="en-IN" sz="4400" dirty="0"/>
          </a:p>
        </p:txBody>
      </p:sp>
      <p:sp>
        <p:nvSpPr>
          <p:cNvPr id="6" name="TextBox 5">
            <a:extLst>
              <a:ext uri="{FF2B5EF4-FFF2-40B4-BE49-F238E27FC236}">
                <a16:creationId xmlns:a16="http://schemas.microsoft.com/office/drawing/2014/main" xmlns="" id="{7B856249-D414-E903-0D52-AE291AE4D2BA}"/>
              </a:ext>
            </a:extLst>
          </p:cNvPr>
          <p:cNvSpPr txBox="1"/>
          <p:nvPr/>
        </p:nvSpPr>
        <p:spPr>
          <a:xfrm>
            <a:off x="1669409" y="3518965"/>
            <a:ext cx="9060110" cy="769441"/>
          </a:xfrm>
          <a:prstGeom prst="rect">
            <a:avLst/>
          </a:prstGeom>
          <a:noFill/>
        </p:spPr>
        <p:txBody>
          <a:bodyPr wrap="square" rtlCol="0">
            <a:spAutoFit/>
          </a:bodyPr>
          <a:lstStyle/>
          <a:p>
            <a:r>
              <a:rPr lang="en-IN" sz="4400" dirty="0">
                <a:solidFill>
                  <a:schemeClr val="accent2"/>
                </a:solidFill>
              </a:rPr>
              <a:t>“Hostel Management System </a:t>
            </a:r>
            <a:r>
              <a:rPr lang="en-IN" sz="4400" dirty="0" err="1">
                <a:solidFill>
                  <a:schemeClr val="accent2"/>
                </a:solidFill>
              </a:rPr>
              <a:t>Webiste</a:t>
            </a:r>
            <a:r>
              <a:rPr lang="en-IN" sz="4400" dirty="0">
                <a:solidFill>
                  <a:schemeClr val="accent2"/>
                </a:solidFill>
              </a:rPr>
              <a:t>”</a:t>
            </a:r>
          </a:p>
        </p:txBody>
      </p:sp>
    </p:spTree>
    <p:extLst>
      <p:ext uri="{BB962C8B-B14F-4D97-AF65-F5344CB8AC3E}">
        <p14:creationId xmlns:p14="http://schemas.microsoft.com/office/powerpoint/2010/main" val="15379253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FA2DEB-1526-22B4-0690-E2218E932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92643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3E97AF-363C-B478-571B-BBB5C789B331}"/>
              </a:ext>
            </a:extLst>
          </p:cNvPr>
          <p:cNvSpPr txBox="1"/>
          <p:nvPr/>
        </p:nvSpPr>
        <p:spPr>
          <a:xfrm>
            <a:off x="2897697" y="1017230"/>
            <a:ext cx="6094602" cy="4555093"/>
          </a:xfrm>
          <a:prstGeom prst="rect">
            <a:avLst/>
          </a:prstGeom>
          <a:no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Content:</a:t>
            </a:r>
            <a:r>
              <a:rPr lang="en-US" sz="1800" b="1" dirty="0">
                <a:solidFill>
                  <a:srgbClr val="00FF00"/>
                </a:solidFill>
                <a:latin typeface="Times New Roman" panose="02020603050405020304" pitchFamily="18" charset="0"/>
                <a:cs typeface="Times New Roman" panose="02020603050405020304" pitchFamily="18" charset="0"/>
              </a:rPr>
              <a:t/>
            </a:r>
            <a:br>
              <a:rPr lang="en-US" sz="1800" b="1" dirty="0">
                <a:solidFill>
                  <a:srgbClr val="00FF00"/>
                </a:solidFill>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Introduction </a:t>
            </a:r>
            <a:r>
              <a:rPr lang="en-US" sz="1800" b="1"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Literature Review-</a:t>
            </a: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Objective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Scope Of Work-</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Methodology-</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Diagrams-</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Implementations-</a:t>
            </a:r>
            <a:br>
              <a:rPr lang="en-US" sz="1800" b="1" dirty="0">
                <a:latin typeface="Times New Roman" panose="02020603050405020304" pitchFamily="18" charset="0"/>
                <a:cs typeface="Times New Roman" panose="02020603050405020304" pitchFamily="18" charset="0"/>
              </a:rPr>
            </a:br>
            <a:r>
              <a:rPr lang="en-US" sz="1800" b="1" dirty="0" smtClean="0">
                <a:latin typeface="Times New Roman" panose="02020603050405020304" pitchFamily="18" charset="0"/>
                <a:cs typeface="Times New Roman" panose="02020603050405020304" pitchFamily="18" charset="0"/>
              </a:rPr>
              <a:t>Advantages-</a:t>
            </a:r>
            <a:r>
              <a:rPr lang="en-US" sz="1800" b="1" dirty="0">
                <a:latin typeface="Times New Roman" panose="02020603050405020304" pitchFamily="18" charset="0"/>
                <a:cs typeface="Times New Roman" panose="02020603050405020304" pitchFamily="18" charset="0"/>
              </a:rPr>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Applications-</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Hardware/Software Requirement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Future Scope-</a:t>
            </a:r>
            <a:br>
              <a:rPr lang="en-US" sz="1800" b="1" dirty="0">
                <a:latin typeface="Times New Roman" panose="02020603050405020304" pitchFamily="18" charset="0"/>
                <a:cs typeface="Times New Roman" panose="02020603050405020304" pitchFamily="18" charset="0"/>
              </a:rPr>
            </a:br>
            <a:r>
              <a:rPr lang="en-US" sz="1800" b="1" dirty="0" err="1">
                <a:latin typeface="Times New Roman" panose="02020603050405020304" pitchFamily="18" charset="0"/>
                <a:cs typeface="Times New Roman" panose="02020603050405020304" pitchFamily="18" charset="0"/>
              </a:rPr>
              <a:t>Refrence</a:t>
            </a:r>
            <a:r>
              <a:rPr lang="en-US" sz="1800" b="1" dirty="0">
                <a:latin typeface="Times New Roman" panose="02020603050405020304" pitchFamily="18" charset="0"/>
                <a:cs typeface="Times New Roman" panose="02020603050405020304" pitchFamily="18" charset="0"/>
              </a:rPr>
              <a:t>-</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Conclusion-</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Thank U</a:t>
            </a: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604796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198B3FE-E744-4FE4-3547-00C8251DBCB6}"/>
              </a:ext>
            </a:extLst>
          </p:cNvPr>
          <p:cNvSpPr txBox="1"/>
          <p:nvPr/>
        </p:nvSpPr>
        <p:spPr>
          <a:xfrm>
            <a:off x="1811345" y="1224057"/>
            <a:ext cx="8531604" cy="3734356"/>
          </a:xfrm>
          <a:prstGeom prst="rect">
            <a:avLst/>
          </a:prstGeom>
          <a:noFill/>
        </p:spPr>
        <p:txBody>
          <a:bodyPr wrap="square">
            <a:spAutoFit/>
          </a:bodyPr>
          <a:lstStyle/>
          <a:p>
            <a:pPr algn="just">
              <a:lnSpc>
                <a:spcPts val="2250"/>
              </a:lnSpc>
              <a:spcAft>
                <a:spcPts val="750"/>
              </a:spcAft>
            </a:pPr>
            <a:r>
              <a:rPr lang="en-IN" sz="2000" b="1" dirty="0" smtClean="0">
                <a:solidFill>
                  <a:srgbClr val="FF0000"/>
                </a:solidFill>
                <a:effectLst/>
                <a:latin typeface="Times New Roman" panose="02020603050405020304" pitchFamily="18" charset="0"/>
                <a:ea typeface="Times New Roman" panose="02020603050405020304" pitchFamily="18" charset="0"/>
                <a:cs typeface="Mangal" panose="02040503050203030202" pitchFamily="18" charset="0"/>
              </a:rPr>
              <a:t>INTRODUCTION</a:t>
            </a:r>
            <a:endParaRPr lang="en-IN" sz="2000" dirty="0">
              <a:solidFill>
                <a:srgbClr val="FF0000"/>
              </a:solidFill>
              <a:effectLst/>
              <a:latin typeface="Calibri" panose="020F0502020204030204" pitchFamily="34" charset="0"/>
              <a:ea typeface="Times New Roman" panose="02020603050405020304" pitchFamily="18" charset="0"/>
              <a:cs typeface="Mangal" panose="02040503050203030202" pitchFamily="18" charset="0"/>
            </a:endParaRPr>
          </a:p>
          <a:p>
            <a:pPr>
              <a:lnSpc>
                <a:spcPts val="2250"/>
              </a:lnSpc>
              <a:spcAft>
                <a:spcPts val="750"/>
              </a:spcAft>
            </a:pPr>
            <a:r>
              <a:rPr lang="en-IN" sz="1600" dirty="0">
                <a:solidFill>
                  <a:srgbClr val="444444"/>
                </a:solidFill>
                <a:effectLst/>
                <a:latin typeface="Times New Roman" panose="02020603050405020304" pitchFamily="18" charset="0"/>
                <a:ea typeface="Times New Roman" panose="02020603050405020304" pitchFamily="18" charset="0"/>
                <a:cs typeface="Mangal" panose="02040503050203030202" pitchFamily="18" charset="0"/>
              </a:rPr>
              <a:t>In our current era of automated systems with it being either software or hardware, it’s not advisable to be using manual system. Hostels without a management system are usually done manually. Registration forms verification to other data saving processes are done manually and most at times, they are written on paper. Thus a lot of repetitions can be avoided with an automated system. The drawbacks of existing systems lead to the design of a computerised system that will help reduce a lot of manual inputs. With this system in place, we can  improve the efficiency of the system, thus overcome the drawbacks of the existing manual </a:t>
            </a:r>
            <a:r>
              <a:rPr lang="en-IN" sz="1600" dirty="0" err="1">
                <a:solidFill>
                  <a:srgbClr val="444444"/>
                </a:solidFill>
                <a:effectLst/>
                <a:latin typeface="Times New Roman" panose="02020603050405020304" pitchFamily="18" charset="0"/>
                <a:ea typeface="Times New Roman" panose="02020603050405020304" pitchFamily="18" charset="0"/>
                <a:cs typeface="Mangal" panose="02040503050203030202" pitchFamily="18" charset="0"/>
              </a:rPr>
              <a:t>system.This</a:t>
            </a:r>
            <a:r>
              <a:rPr lang="en-IN" sz="1600" dirty="0">
                <a:solidFill>
                  <a:srgbClr val="444444"/>
                </a:solidFill>
                <a:effectLst/>
                <a:latin typeface="Times New Roman" panose="02020603050405020304" pitchFamily="18" charset="0"/>
                <a:ea typeface="Times New Roman" panose="02020603050405020304" pitchFamily="18" charset="0"/>
                <a:cs typeface="Mangal" panose="02040503050203030202" pitchFamily="18" charset="0"/>
              </a:rPr>
              <a:t> system is designed in favour of the hostel management which helps them to save the records of the students about their rooms and other things. It helps them from the manual work from which it is very difficult to find the record of the students and the mess bills of the students, and the information of about the those ones who had left the hostel years before.</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956225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3633" y="282804"/>
            <a:ext cx="11425287" cy="400110"/>
          </a:xfrm>
          <a:prstGeom prst="rect">
            <a:avLst/>
          </a:prstGeom>
          <a:noFill/>
        </p:spPr>
        <p:txBody>
          <a:bodyPr wrap="square" rtlCol="0">
            <a:spAutoFit/>
          </a:bodyPr>
          <a:lstStyle/>
          <a:p>
            <a:r>
              <a:rPr lang="en-IN" sz="2000" b="1" dirty="0" smtClean="0">
                <a:solidFill>
                  <a:srgbClr val="FF0000"/>
                </a:solidFill>
                <a:latin typeface="Times New Roman" panose="02020603050405020304" pitchFamily="18" charset="0"/>
                <a:cs typeface="Times New Roman" panose="02020603050405020304" pitchFamily="18" charset="0"/>
              </a:rPr>
              <a:t>Literature</a:t>
            </a:r>
            <a:r>
              <a:rPr lang="en-IN" sz="2000" b="1" dirty="0" smtClean="0"/>
              <a:t> </a:t>
            </a:r>
            <a:r>
              <a:rPr lang="en-IN" sz="2000" b="1" dirty="0" smtClean="0">
                <a:solidFill>
                  <a:srgbClr val="FF0000"/>
                </a:solidFill>
                <a:latin typeface="Times New Roman" panose="02020603050405020304" pitchFamily="18" charset="0"/>
                <a:cs typeface="Times New Roman" panose="02020603050405020304" pitchFamily="18" charset="0"/>
              </a:rPr>
              <a:t>Review</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909686" y="1234912"/>
            <a:ext cx="10619296" cy="1323439"/>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Hostel management is a crucial aspect of student housing, and efficient management can improve student satisfaction and reduce costs. With the increasing number of students opting for hostel accommodation, there is a need for automated hostel management systems to streamline processes and ensure smooth operations. Hostel management software has emerged as a solution to automate and improve hostel management processes. This literature review aims to explore existing research and publications related to the implementation and effectiveness of hostel management software for student hostels.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134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37FD695-408B-0599-70BA-51553FB73BB6}"/>
              </a:ext>
            </a:extLst>
          </p:cNvPr>
          <p:cNvSpPr txBox="1"/>
          <p:nvPr/>
        </p:nvSpPr>
        <p:spPr>
          <a:xfrm>
            <a:off x="515188" y="508097"/>
            <a:ext cx="10922466" cy="6440225"/>
          </a:xfrm>
          <a:prstGeom prst="rect">
            <a:avLst/>
          </a:prstGeom>
          <a:noFill/>
        </p:spPr>
        <p:txBody>
          <a:bodyPr wrap="square">
            <a:spAutoFit/>
          </a:bodyPr>
          <a:lstStyle/>
          <a:p>
            <a:pPr algn="just">
              <a:lnSpc>
                <a:spcPts val="2250"/>
              </a:lnSpc>
              <a:spcAft>
                <a:spcPts val="750"/>
              </a:spcAft>
            </a:pPr>
            <a:r>
              <a:rPr lang="en-I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Objective</a:t>
            </a:r>
            <a:r>
              <a:rPr lang="en-IN" sz="2000" b="1" dirty="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000" b="1"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2250"/>
              </a:lnSpc>
              <a:spcAft>
                <a:spcPts val="750"/>
              </a:spcAft>
            </a:pPr>
            <a:r>
              <a:rPr lang="en-IN" sz="1600" dirty="0">
                <a:solidFill>
                  <a:srgbClr val="444444"/>
                </a:solidFill>
                <a:effectLst/>
                <a:latin typeface="Times New Roman" panose="02020603050405020304" pitchFamily="18" charset="0"/>
                <a:ea typeface="Times New Roman" panose="02020603050405020304" pitchFamily="18" charset="0"/>
                <a:cs typeface="Mangal" panose="02040503050203030202" pitchFamily="18" charset="0"/>
              </a:rPr>
              <a:t>The main objective of the Hostel Management System is to manage the details of Rent, Allotees, Hostel, Rooms, Payments. It manages all the information about Rent, Beds, Payments, Rent. The project is totally built at administrative end and thus only the administrator is guaranteed the access. The purpose of the project is to build an application program to reduce the manual work for managing the Rent, Allotees, Beds, Hostel. It tracks all the details about the Hostel, Rooms, Payments.</a:t>
            </a:r>
            <a:endParaRPr lang="en-IN" sz="1600" dirty="0">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ts val="2250"/>
              </a:lnSpc>
              <a:spcAft>
                <a:spcPts val="800"/>
              </a:spcAft>
              <a:buFont typeface="+mj-lt"/>
              <a:buAutoNum type="arabicPeriod"/>
              <a:tabLst>
                <a:tab pos="457200" algn="l"/>
              </a:tabLst>
            </a:pPr>
            <a:r>
              <a:rPr lang="en-IN" sz="1600" dirty="0">
                <a:solidFill>
                  <a:srgbClr val="333333"/>
                </a:solidFill>
                <a:effectLst/>
                <a:latin typeface="Times New Roman" panose="02020603050405020304" pitchFamily="18" charset="0"/>
                <a:ea typeface="Times New Roman" panose="02020603050405020304" pitchFamily="18" charset="0"/>
                <a:cs typeface="Mangal" panose="02040503050203030202" pitchFamily="18" charset="0"/>
              </a:rPr>
              <a:t>Provides the searching facilities based on various factors. Such as Rent, Hostel, Rooms, Payments.</a:t>
            </a:r>
            <a:endParaRPr lang="en-IN" sz="1600" dirty="0">
              <a:solidFill>
                <a:srgbClr val="333333"/>
              </a:solidFill>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ts val="2250"/>
              </a:lnSpc>
              <a:spcAft>
                <a:spcPts val="800"/>
              </a:spcAft>
              <a:buFont typeface="+mj-lt"/>
              <a:buAutoNum type="arabicPeriod"/>
              <a:tabLst>
                <a:tab pos="457200" algn="l"/>
              </a:tabLst>
            </a:pPr>
            <a:r>
              <a:rPr lang="en-IN" sz="1600" dirty="0">
                <a:solidFill>
                  <a:srgbClr val="333333"/>
                </a:solidFill>
                <a:effectLst/>
                <a:latin typeface="Times New Roman" panose="02020603050405020304" pitchFamily="18" charset="0"/>
                <a:ea typeface="Times New Roman" panose="02020603050405020304" pitchFamily="18" charset="0"/>
                <a:cs typeface="Mangal" panose="02040503050203030202" pitchFamily="18" charset="0"/>
              </a:rPr>
              <a:t>College Management System also sells the employees details online for students details, employees details, courses.</a:t>
            </a:r>
            <a:endParaRPr lang="en-IN" sz="1600" dirty="0">
              <a:solidFill>
                <a:srgbClr val="333333"/>
              </a:solidFill>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ts val="2250"/>
              </a:lnSpc>
              <a:spcAft>
                <a:spcPts val="800"/>
              </a:spcAft>
              <a:buFont typeface="+mj-lt"/>
              <a:buAutoNum type="arabicPeriod"/>
              <a:tabLst>
                <a:tab pos="457200" algn="l"/>
              </a:tabLst>
            </a:pPr>
            <a:r>
              <a:rPr lang="en-IN" sz="1600" dirty="0">
                <a:solidFill>
                  <a:srgbClr val="333333"/>
                </a:solidFill>
                <a:effectLst/>
                <a:latin typeface="Times New Roman" panose="02020603050405020304" pitchFamily="18" charset="0"/>
                <a:ea typeface="Times New Roman" panose="02020603050405020304" pitchFamily="18" charset="0"/>
                <a:cs typeface="Mangal" panose="02040503050203030202" pitchFamily="18" charset="0"/>
              </a:rPr>
              <a:t>College Management System also sells the employees details online for students details, employees details, courses.</a:t>
            </a:r>
            <a:endParaRPr lang="en-IN" sz="1600" dirty="0">
              <a:solidFill>
                <a:srgbClr val="333333"/>
              </a:solidFill>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ts val="2250"/>
              </a:lnSpc>
              <a:spcAft>
                <a:spcPts val="800"/>
              </a:spcAft>
              <a:buFont typeface="+mj-lt"/>
              <a:buAutoNum type="arabicPeriod"/>
              <a:tabLst>
                <a:tab pos="457200" algn="l"/>
              </a:tabLst>
            </a:pPr>
            <a:r>
              <a:rPr lang="en-IN" sz="1600" dirty="0">
                <a:solidFill>
                  <a:srgbClr val="333333"/>
                </a:solidFill>
                <a:effectLst/>
                <a:latin typeface="Times New Roman" panose="02020603050405020304" pitchFamily="18" charset="0"/>
                <a:ea typeface="Times New Roman" panose="02020603050405020304" pitchFamily="18" charset="0"/>
                <a:cs typeface="Mangal" panose="02040503050203030202" pitchFamily="18" charset="0"/>
              </a:rPr>
              <a:t>Provide the functionality to make your own bookings</a:t>
            </a:r>
            <a:endParaRPr lang="en-IN" sz="1600" dirty="0">
              <a:solidFill>
                <a:srgbClr val="333333"/>
              </a:solidFill>
              <a:effectLst/>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ts val="2250"/>
              </a:lnSpc>
              <a:spcAft>
                <a:spcPts val="800"/>
              </a:spcAft>
              <a:buFont typeface="+mj-lt"/>
              <a:buAutoNum type="arabicPeriod"/>
              <a:tabLst>
                <a:tab pos="457200" algn="l"/>
              </a:tabLst>
            </a:pPr>
            <a:r>
              <a:rPr lang="en-IN" sz="1600" dirty="0">
                <a:solidFill>
                  <a:srgbClr val="333333"/>
                </a:solidFill>
                <a:effectLst/>
                <a:latin typeface="Times New Roman" panose="02020603050405020304" pitchFamily="18" charset="0"/>
                <a:ea typeface="Times New Roman" panose="02020603050405020304" pitchFamily="18" charset="0"/>
                <a:cs typeface="Mangal" panose="02040503050203030202" pitchFamily="18" charset="0"/>
              </a:rPr>
              <a:t>Update your web site without the need to get a web designer involved</a:t>
            </a:r>
            <a:r>
              <a:rPr lang="en-IN" sz="1600" dirty="0" smtClean="0">
                <a:solidFill>
                  <a:srgbClr val="333333"/>
                </a:solidFill>
                <a:effectLst/>
                <a:latin typeface="Times New Roman" panose="02020603050405020304" pitchFamily="18" charset="0"/>
                <a:ea typeface="Times New Roman" panose="02020603050405020304" pitchFamily="18" charset="0"/>
                <a:cs typeface="Mangal" panose="02040503050203030202" pitchFamily="18" charset="0"/>
              </a:rPr>
              <a:t>.</a:t>
            </a:r>
          </a:p>
          <a:p>
            <a:pPr marL="342900" indent="-342900" algn="just">
              <a:lnSpc>
                <a:spcPts val="2250"/>
              </a:lnSpc>
              <a:spcAft>
                <a:spcPts val="800"/>
              </a:spcAft>
              <a:buFont typeface="+mj-lt"/>
              <a:buAutoNum type="arabicPeriod"/>
              <a:tabLst>
                <a:tab pos="457200" algn="l"/>
              </a:tabLst>
            </a:pPr>
            <a:r>
              <a:rPr lang="en-IN" sz="1600" dirty="0">
                <a:solidFill>
                  <a:srgbClr val="333333"/>
                </a:solidFill>
                <a:latin typeface="Times New Roman" panose="02020603050405020304" pitchFamily="18" charset="0"/>
                <a:ea typeface="Times New Roman" panose="02020603050405020304" pitchFamily="18" charset="0"/>
                <a:cs typeface="Mangal" panose="02040503050203030202" pitchFamily="18" charset="0"/>
              </a:rPr>
              <a:t>It tracks all the information of </a:t>
            </a:r>
            <a:r>
              <a:rPr lang="en-IN" sz="1600" dirty="0" err="1">
                <a:solidFill>
                  <a:srgbClr val="333333"/>
                </a:solidFill>
                <a:latin typeface="Times New Roman" panose="02020603050405020304" pitchFamily="18" charset="0"/>
                <a:ea typeface="Times New Roman" panose="02020603050405020304" pitchFamily="18" charset="0"/>
                <a:cs typeface="Mangal" panose="02040503050203030202" pitchFamily="18" charset="0"/>
              </a:rPr>
              <a:t>Allotees</a:t>
            </a:r>
            <a:r>
              <a:rPr lang="en-IN" sz="1600" dirty="0">
                <a:solidFill>
                  <a:srgbClr val="333333"/>
                </a:solidFill>
                <a:latin typeface="Times New Roman" panose="02020603050405020304" pitchFamily="18" charset="0"/>
                <a:ea typeface="Times New Roman" panose="02020603050405020304" pitchFamily="18" charset="0"/>
                <a:cs typeface="Mangal" panose="02040503050203030202" pitchFamily="18" charset="0"/>
              </a:rPr>
              <a:t>, Beds, Rooms </a:t>
            </a:r>
            <a:r>
              <a:rPr lang="en-IN" sz="1600" dirty="0" err="1" smtClean="0">
                <a:solidFill>
                  <a:srgbClr val="333333"/>
                </a:solidFill>
                <a:latin typeface="Times New Roman" panose="02020603050405020304" pitchFamily="18" charset="0"/>
                <a:ea typeface="Times New Roman" panose="02020603050405020304" pitchFamily="18" charset="0"/>
                <a:cs typeface="Mangal" panose="02040503050203030202" pitchFamily="18" charset="0"/>
              </a:rPr>
              <a:t>etc</a:t>
            </a:r>
            <a:endParaRPr lang="en-IN" sz="1600" dirty="0" smtClean="0">
              <a:solidFill>
                <a:srgbClr val="333333"/>
              </a:solidFill>
              <a:effectLst/>
              <a:latin typeface="Times New Roman" panose="02020603050405020304" pitchFamily="18" charset="0"/>
              <a:ea typeface="Times New Roman" panose="02020603050405020304" pitchFamily="18" charset="0"/>
              <a:cs typeface="Mangal" panose="02040503050203030202" pitchFamily="18" charset="0"/>
            </a:endParaRPr>
          </a:p>
          <a:p>
            <a:pPr lvl="0" algn="just">
              <a:lnSpc>
                <a:spcPts val="2250"/>
              </a:lnSpc>
              <a:spcAft>
                <a:spcPts val="800"/>
              </a:spcAft>
              <a:tabLst>
                <a:tab pos="457200" algn="l"/>
              </a:tabLst>
            </a:pPr>
            <a:r>
              <a:rPr lang="en-IN" sz="1600" dirty="0" smtClean="0">
                <a:solidFill>
                  <a:srgbClr val="333333"/>
                </a:solidFill>
                <a:latin typeface="Times New Roman" panose="02020603050405020304" pitchFamily="18" charset="0"/>
                <a:ea typeface="Times New Roman" panose="02020603050405020304" pitchFamily="18" charset="0"/>
                <a:cs typeface="Mangal" panose="02040503050203030202" pitchFamily="18" charset="0"/>
              </a:rPr>
              <a:t>7</a:t>
            </a:r>
            <a:r>
              <a:rPr lang="en-IN" sz="1600" dirty="0">
                <a:solidFill>
                  <a:srgbClr val="333333"/>
                </a:solidFill>
                <a:latin typeface="Times New Roman" panose="02020603050405020304" pitchFamily="18" charset="0"/>
                <a:ea typeface="Times New Roman" panose="02020603050405020304" pitchFamily="18" charset="0"/>
                <a:cs typeface="Mangal" panose="02040503050203030202" pitchFamily="18" charset="0"/>
              </a:rPr>
              <a:t>.	Manage the information of </a:t>
            </a:r>
            <a:r>
              <a:rPr lang="en-IN" sz="1600" dirty="0" err="1">
                <a:solidFill>
                  <a:srgbClr val="333333"/>
                </a:solidFill>
                <a:latin typeface="Times New Roman" panose="02020603050405020304" pitchFamily="18" charset="0"/>
                <a:ea typeface="Times New Roman" panose="02020603050405020304" pitchFamily="18" charset="0"/>
                <a:cs typeface="Mangal" panose="02040503050203030202" pitchFamily="18" charset="0"/>
              </a:rPr>
              <a:t>Allotees</a:t>
            </a:r>
            <a:r>
              <a:rPr lang="en-IN" sz="1600" dirty="0">
                <a:solidFill>
                  <a:srgbClr val="333333"/>
                </a:solidFill>
                <a:latin typeface="Times New Roman" panose="02020603050405020304" pitchFamily="18" charset="0"/>
                <a:ea typeface="Times New Roman" panose="02020603050405020304" pitchFamily="18" charset="0"/>
                <a:cs typeface="Mangal" panose="02040503050203030202" pitchFamily="18" charset="0"/>
              </a:rPr>
              <a:t>.</a:t>
            </a:r>
            <a:endParaRPr lang="en-IN" sz="1600" dirty="0">
              <a:solidFill>
                <a:srgbClr val="333333"/>
              </a:solidFill>
              <a:latin typeface="Calibri" panose="020F0502020204030204" pitchFamily="34" charset="0"/>
              <a:ea typeface="Times New Roman" panose="02020603050405020304" pitchFamily="18" charset="0"/>
              <a:cs typeface="Mangal" panose="02040503050203030202" pitchFamily="18" charset="0"/>
            </a:endParaRPr>
          </a:p>
          <a:p>
            <a:pPr lvl="0" algn="just">
              <a:lnSpc>
                <a:spcPts val="2250"/>
              </a:lnSpc>
              <a:spcAft>
                <a:spcPts val="800"/>
              </a:spcAft>
              <a:tabLst>
                <a:tab pos="457200" algn="l"/>
              </a:tabLst>
            </a:pPr>
            <a:r>
              <a:rPr lang="en-IN" sz="1600" dirty="0">
                <a:solidFill>
                  <a:srgbClr val="333333"/>
                </a:solidFill>
                <a:latin typeface="Times New Roman" panose="02020603050405020304" pitchFamily="18" charset="0"/>
                <a:ea typeface="Times New Roman" panose="02020603050405020304" pitchFamily="18" charset="0"/>
                <a:cs typeface="Mangal" panose="02040503050203030202" pitchFamily="18" charset="0"/>
              </a:rPr>
              <a:t>8.	Shows the information and description of the Rent, Hostel</a:t>
            </a:r>
            <a:endParaRPr lang="en-IN" sz="1600" dirty="0">
              <a:solidFill>
                <a:srgbClr val="333333"/>
              </a:solidFill>
              <a:latin typeface="Calibri" panose="020F0502020204030204" pitchFamily="34" charset="0"/>
              <a:ea typeface="Times New Roman" panose="02020603050405020304" pitchFamily="18" charset="0"/>
              <a:cs typeface="Mangal" panose="02040503050203030202" pitchFamily="18" charset="0"/>
            </a:endParaRPr>
          </a:p>
          <a:p>
            <a:pPr lvl="0" algn="just">
              <a:lnSpc>
                <a:spcPts val="2250"/>
              </a:lnSpc>
              <a:spcAft>
                <a:spcPts val="800"/>
              </a:spcAft>
              <a:tabLst>
                <a:tab pos="457200" algn="l"/>
              </a:tabLst>
            </a:pPr>
            <a:r>
              <a:rPr lang="en-IN" sz="1600" dirty="0">
                <a:solidFill>
                  <a:srgbClr val="333333"/>
                </a:solidFill>
                <a:latin typeface="Times New Roman" panose="02020603050405020304" pitchFamily="18" charset="0"/>
                <a:ea typeface="Times New Roman" panose="02020603050405020304" pitchFamily="18" charset="0"/>
                <a:cs typeface="Mangal" panose="02040503050203030202" pitchFamily="18" charset="0"/>
              </a:rPr>
              <a:t>9.	To increase efficiency of managing the Rent, </a:t>
            </a:r>
            <a:r>
              <a:rPr lang="en-IN" sz="1600" dirty="0" err="1">
                <a:solidFill>
                  <a:srgbClr val="333333"/>
                </a:solidFill>
                <a:latin typeface="Times New Roman" panose="02020603050405020304" pitchFamily="18" charset="0"/>
                <a:ea typeface="Times New Roman" panose="02020603050405020304" pitchFamily="18" charset="0"/>
                <a:cs typeface="Mangal" panose="02040503050203030202" pitchFamily="18" charset="0"/>
              </a:rPr>
              <a:t>Allotees</a:t>
            </a:r>
            <a:r>
              <a:rPr lang="en-IN" sz="1600" dirty="0">
                <a:solidFill>
                  <a:srgbClr val="333333"/>
                </a:solidFill>
                <a:latin typeface="Times New Roman" panose="02020603050405020304" pitchFamily="18" charset="0"/>
                <a:ea typeface="Times New Roman" panose="02020603050405020304" pitchFamily="18" charset="0"/>
                <a:cs typeface="Mangal" panose="02040503050203030202" pitchFamily="18" charset="0"/>
              </a:rPr>
              <a:t>.</a:t>
            </a:r>
            <a:endParaRPr lang="en-IN" sz="1600" dirty="0">
              <a:solidFill>
                <a:srgbClr val="333333"/>
              </a:solidFill>
              <a:latin typeface="Calibri" panose="020F0502020204030204" pitchFamily="34" charset="0"/>
              <a:ea typeface="Times New Roman" panose="02020603050405020304" pitchFamily="18" charset="0"/>
              <a:cs typeface="Mangal" panose="02040503050203030202" pitchFamily="18" charset="0"/>
            </a:endParaRPr>
          </a:p>
          <a:p>
            <a:pPr lvl="0" algn="just">
              <a:lnSpc>
                <a:spcPts val="2250"/>
              </a:lnSpc>
              <a:spcAft>
                <a:spcPts val="800"/>
              </a:spcAft>
              <a:tabLst>
                <a:tab pos="457200" algn="l"/>
              </a:tabLst>
            </a:pPr>
            <a:r>
              <a:rPr lang="en-IN" sz="1600" dirty="0">
                <a:solidFill>
                  <a:srgbClr val="333333"/>
                </a:solidFill>
                <a:latin typeface="Times New Roman" panose="02020603050405020304" pitchFamily="18" charset="0"/>
                <a:ea typeface="Times New Roman" panose="02020603050405020304" pitchFamily="18" charset="0"/>
                <a:cs typeface="Mangal" panose="02040503050203030202" pitchFamily="18" charset="0"/>
              </a:rPr>
              <a:t>10.	It deals with monitoring the information and transactions of Rooms.</a:t>
            </a:r>
            <a:endParaRPr lang="en-IN" sz="1600" dirty="0">
              <a:solidFill>
                <a:srgbClr val="333333"/>
              </a:solidFill>
              <a:latin typeface="Calibri" panose="020F0502020204030204" pitchFamily="34" charset="0"/>
              <a:ea typeface="Times New Roman" panose="02020603050405020304" pitchFamily="18" charset="0"/>
              <a:cs typeface="Mangal" panose="02040503050203030202" pitchFamily="18" charset="0"/>
            </a:endParaRPr>
          </a:p>
          <a:p>
            <a:pPr lvl="0" algn="just">
              <a:lnSpc>
                <a:spcPts val="2250"/>
              </a:lnSpc>
              <a:spcAft>
                <a:spcPts val="800"/>
              </a:spcAft>
              <a:tabLst>
                <a:tab pos="457200" algn="l"/>
              </a:tabLst>
            </a:pPr>
            <a:r>
              <a:rPr lang="en-IN" sz="1600" dirty="0">
                <a:solidFill>
                  <a:srgbClr val="333333"/>
                </a:solidFill>
                <a:latin typeface="Times New Roman" panose="02020603050405020304" pitchFamily="18" charset="0"/>
                <a:ea typeface="Times New Roman" panose="02020603050405020304" pitchFamily="18" charset="0"/>
                <a:cs typeface="Mangal" panose="02040503050203030202" pitchFamily="18" charset="0"/>
              </a:rPr>
              <a:t>11.	Manage the information of Rent.</a:t>
            </a:r>
            <a:endParaRPr lang="en-IN" sz="1600" dirty="0">
              <a:solidFill>
                <a:srgbClr val="333333"/>
              </a:solidFill>
              <a:latin typeface="Calibri" panose="020F0502020204030204" pitchFamily="34" charset="0"/>
              <a:ea typeface="Times New Roman" panose="02020603050405020304" pitchFamily="18" charset="0"/>
              <a:cs typeface="Mangal" panose="02040503050203030202" pitchFamily="18" charset="0"/>
            </a:endParaRPr>
          </a:p>
          <a:p>
            <a:pPr marL="342900" lvl="0" indent="-342900" algn="just">
              <a:lnSpc>
                <a:spcPts val="2250"/>
              </a:lnSpc>
              <a:spcAft>
                <a:spcPts val="800"/>
              </a:spcAft>
              <a:buFont typeface="+mj-lt"/>
              <a:buAutoNum type="arabicPeriod"/>
              <a:tabLst>
                <a:tab pos="457200" algn="l"/>
              </a:tabLst>
            </a:pPr>
            <a:endParaRPr lang="en-IN" sz="1600" dirty="0">
              <a:solidFill>
                <a:srgbClr val="333333"/>
              </a:solidFill>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768624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1586683-1A84-4C8B-F6CF-856B3C75A853}"/>
              </a:ext>
            </a:extLst>
          </p:cNvPr>
          <p:cNvSpPr txBox="1"/>
          <p:nvPr/>
        </p:nvSpPr>
        <p:spPr>
          <a:xfrm flipH="1">
            <a:off x="1096162" y="320456"/>
            <a:ext cx="9999676" cy="707886"/>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Scope Of Work </a:t>
            </a:r>
            <a:r>
              <a:rPr lang="en-US" sz="2000" b="1" dirty="0" smtClean="0">
                <a:latin typeface="Times New Roman" panose="02020603050405020304" pitchFamily="18" charset="0"/>
                <a:cs typeface="Times New Roman" panose="02020603050405020304" pitchFamily="18" charset="0"/>
              </a:rPr>
              <a:t>:</a:t>
            </a:r>
          </a:p>
          <a:p>
            <a:endParaRPr lang="en-US" sz="2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60775" y="876692"/>
            <a:ext cx="8606672" cy="5078313"/>
          </a:xfrm>
          <a:prstGeom prst="rect">
            <a:avLst/>
          </a:prstGeom>
        </p:spPr>
        <p:txBody>
          <a:bodyPr wrap="square">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Each resident student will be provided with: </a:t>
            </a:r>
          </a:p>
          <a:p>
            <a:r>
              <a:rPr lang="en-US" dirty="0">
                <a:latin typeface="Times New Roman" panose="02020603050405020304" pitchFamily="18" charset="0"/>
                <a:cs typeface="Times New Roman" panose="02020603050405020304" pitchFamily="18" charset="0"/>
              </a:rPr>
              <a:t>	One Single bed .</a:t>
            </a:r>
          </a:p>
          <a:p>
            <a:r>
              <a:rPr lang="en-US" dirty="0">
                <a:latin typeface="Times New Roman" panose="02020603050405020304" pitchFamily="18" charset="0"/>
                <a:cs typeface="Times New Roman" panose="02020603050405020304" pitchFamily="18" charset="0"/>
              </a:rPr>
              <a:t>	One Study table. </a:t>
            </a:r>
          </a:p>
          <a:p>
            <a:r>
              <a:rPr lang="en-US" dirty="0">
                <a:latin typeface="Times New Roman" panose="02020603050405020304" pitchFamily="18" charset="0"/>
                <a:cs typeface="Times New Roman" panose="02020603050405020304" pitchFamily="18" charset="0"/>
              </a:rPr>
              <a:t>	One Study chair.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internet facilities in all the flats.</a:t>
            </a:r>
          </a:p>
          <a:p>
            <a:r>
              <a:rPr lang="en-US" dirty="0">
                <a:latin typeface="Times New Roman" panose="02020603050405020304" pitchFamily="18" charset="0"/>
                <a:cs typeface="Times New Roman" panose="02020603050405020304" pitchFamily="18" charset="0"/>
              </a:rPr>
              <a:t>	24 hours power backup and water facilities.</a:t>
            </a:r>
          </a:p>
          <a:p>
            <a:r>
              <a:rPr lang="en-US" dirty="0">
                <a:latin typeface="Times New Roman" panose="02020603050405020304" pitchFamily="18" charset="0"/>
                <a:cs typeface="Times New Roman" panose="02020603050405020304" pitchFamily="18" charset="0"/>
              </a:rPr>
              <a:t>	Drinking water (RO System) with Refrigerator in every floor. </a:t>
            </a:r>
          </a:p>
          <a:p>
            <a:r>
              <a:rPr lang="en-US" dirty="0">
                <a:latin typeface="Times New Roman" panose="02020603050405020304" pitchFamily="18" charset="0"/>
                <a:cs typeface="Times New Roman" panose="02020603050405020304" pitchFamily="18" charset="0"/>
              </a:rPr>
              <a:t>	Sufficient security arrangements at the hostel premises.  </a:t>
            </a:r>
          </a:p>
          <a:p>
            <a:r>
              <a:rPr lang="en-US" dirty="0">
                <a:latin typeface="Times New Roman" panose="02020603050405020304" pitchFamily="18" charset="0"/>
                <a:cs typeface="Times New Roman" panose="02020603050405020304" pitchFamily="18" charset="0"/>
              </a:rPr>
              <a:t>	Laundry facilities for washing and ironing of clothes on payment basis. </a:t>
            </a:r>
          </a:p>
          <a:p>
            <a:r>
              <a:rPr lang="en-US" dirty="0">
                <a:latin typeface="Times New Roman" panose="02020603050405020304" pitchFamily="18" charset="0"/>
                <a:cs typeface="Times New Roman" panose="02020603050405020304" pitchFamily="18" charset="0"/>
              </a:rPr>
              <a:t>	24 hours maintenance facility for repair of Electrical /Plumbing other </a:t>
            </a:r>
            <a:r>
              <a:rPr lang="en-US" dirty="0" smtClean="0">
                <a:latin typeface="Times New Roman" panose="02020603050405020304" pitchFamily="18" charset="0"/>
                <a:cs typeface="Times New Roman" panose="02020603050405020304" pitchFamily="18" charset="0"/>
              </a:rPr>
              <a:t>maintenance </a:t>
            </a:r>
            <a:r>
              <a:rPr lang="en-US" dirty="0">
                <a:latin typeface="Times New Roman" panose="02020603050405020304" pitchFamily="18" charset="0"/>
                <a:cs typeface="Times New Roman" panose="02020603050405020304" pitchFamily="18" charset="0"/>
              </a:rPr>
              <a:t>issues pertaining to the hostel. </a:t>
            </a:r>
          </a:p>
          <a:p>
            <a:r>
              <a:rPr lang="en-US" dirty="0">
                <a:latin typeface="Times New Roman" panose="02020603050405020304" pitchFamily="18" charset="0"/>
                <a:cs typeface="Times New Roman" panose="02020603050405020304" pitchFamily="18" charset="0"/>
              </a:rPr>
              <a:t>	Provision of vehicle for medical emergency. </a:t>
            </a:r>
          </a:p>
          <a:p>
            <a:r>
              <a:rPr lang="en-US" dirty="0">
                <a:latin typeface="Times New Roman" panose="02020603050405020304" pitchFamily="18" charset="0"/>
                <a:cs typeface="Times New Roman" panose="02020603050405020304" pitchFamily="18" charset="0"/>
              </a:rPr>
              <a:t>	Provision of Supervisory staff - Hostel Wardens and other staff. </a:t>
            </a:r>
          </a:p>
          <a:p>
            <a:r>
              <a:rPr lang="en-US" dirty="0">
                <a:latin typeface="Times New Roman" panose="02020603050405020304" pitchFamily="18" charset="0"/>
                <a:cs typeface="Times New Roman" panose="02020603050405020304" pitchFamily="18" charset="0"/>
              </a:rPr>
              <a:t>	Cleaning and hygiene maintenance services for Rooms and Common areas of the Hostel, daily. 	First aid medical facilities, list with telephone numbers of nearby Hospitals, Nursing Home and ambulance facilities .</a:t>
            </a:r>
          </a:p>
          <a:p>
            <a:r>
              <a:rPr lang="en-US" dirty="0">
                <a:latin typeface="Times New Roman" panose="02020603050405020304" pitchFamily="18" charset="0"/>
                <a:cs typeface="Times New Roman" panose="02020603050405020304" pitchFamily="18" charset="0"/>
              </a:rPr>
              <a:t>	Adequate number of fans and lights. </a:t>
            </a:r>
          </a:p>
          <a:p>
            <a:r>
              <a:rPr lang="en-US" dirty="0">
                <a:latin typeface="Times New Roman" panose="02020603050405020304" pitchFamily="18" charset="0"/>
                <a:cs typeface="Times New Roman" panose="02020603050405020304" pitchFamily="18" charset="0"/>
              </a:rPr>
              <a:t>	Hot Water during winters.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30951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3D575D8-B76F-E92A-D319-CB52B25647BC}"/>
              </a:ext>
            </a:extLst>
          </p:cNvPr>
          <p:cNvSpPr txBox="1"/>
          <p:nvPr/>
        </p:nvSpPr>
        <p:spPr>
          <a:xfrm flipH="1">
            <a:off x="699397" y="618427"/>
            <a:ext cx="10150679" cy="5693866"/>
          </a:xfrm>
          <a:prstGeom prst="rect">
            <a:avLst/>
          </a:prstGeom>
          <a:noFill/>
        </p:spPr>
        <p:txBody>
          <a:bodyPr wrap="squar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Methodology</a:t>
            </a:r>
            <a:r>
              <a:rPr lang="en-IN" sz="2000" b="1" dirty="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r>
              <a:rPr lang="en-US" b="1" i="0" dirty="0" smtClean="0">
                <a:solidFill>
                  <a:srgbClr val="FF0000"/>
                </a:solidFill>
                <a:effectLst/>
                <a:latin typeface="Times New Roman" panose="02020603050405020304" pitchFamily="18" charset="0"/>
                <a:cs typeface="Times New Roman" panose="02020603050405020304" pitchFamily="18" charset="0"/>
              </a:rPr>
              <a:t>     Hardware </a:t>
            </a:r>
            <a:r>
              <a:rPr lang="en-US" b="1" i="0" dirty="0">
                <a:solidFill>
                  <a:srgbClr val="FF0000"/>
                </a:solidFill>
                <a:effectLst/>
                <a:latin typeface="Times New Roman" panose="02020603050405020304" pitchFamily="18" charset="0"/>
                <a:cs typeface="Times New Roman" panose="02020603050405020304" pitchFamily="18" charset="0"/>
              </a:rPr>
              <a:t>Requirements</a:t>
            </a:r>
            <a:r>
              <a:rPr lang="en-US" b="1" i="0" dirty="0">
                <a:solidFill>
                  <a:srgbClr val="000000"/>
                </a:solidFill>
                <a:effectLst/>
                <a:latin typeface="Times New Roman" panose="02020603050405020304" pitchFamily="18" charset="0"/>
                <a:cs typeface="Times New Roman" panose="02020603050405020304" pitchFamily="18" charset="0"/>
              </a:rPr>
              <a:t>:-</a:t>
            </a:r>
          </a:p>
          <a:p>
            <a:r>
              <a:rPr lang="en-US" sz="2000" b="0" i="0" dirty="0">
                <a:solidFill>
                  <a:srgbClr val="000000"/>
                </a:solidFill>
                <a:effectLst/>
                <a:latin typeface="Roboto" panose="02000000000000000000" pitchFamily="2" charset="0"/>
              </a:rPr>
              <a:t>	</a:t>
            </a:r>
            <a:r>
              <a:rPr lang="en-US" sz="1600" b="0" i="0" dirty="0">
                <a:solidFill>
                  <a:srgbClr val="000000"/>
                </a:solidFill>
                <a:effectLst/>
                <a:latin typeface="Times New Roman" panose="02020603050405020304" pitchFamily="18" charset="0"/>
                <a:cs typeface="Times New Roman" panose="02020603050405020304" pitchFamily="18" charset="0"/>
              </a:rPr>
              <a:t>Processor: </a:t>
            </a:r>
            <a:r>
              <a:rPr lang="en-US" sz="1600" b="0" i="0" dirty="0" smtClean="0">
                <a:solidFill>
                  <a:srgbClr val="000000"/>
                </a:solidFill>
                <a:effectLst/>
                <a:latin typeface="Times New Roman" panose="02020603050405020304" pitchFamily="18" charset="0"/>
                <a:cs typeface="Times New Roman" panose="02020603050405020304" pitchFamily="18" charset="0"/>
              </a:rPr>
              <a:t>1.6GHz,Dual core ,</a:t>
            </a:r>
            <a:r>
              <a:rPr lang="en-US" sz="1600" b="0" i="0" dirty="0" err="1" smtClean="0">
                <a:solidFill>
                  <a:srgbClr val="000000"/>
                </a:solidFill>
                <a:effectLst/>
                <a:latin typeface="Times New Roman" panose="02020603050405020304" pitchFamily="18" charset="0"/>
                <a:cs typeface="Times New Roman" panose="02020603050405020304" pitchFamily="18" charset="0"/>
              </a:rPr>
              <a:t>Octa</a:t>
            </a:r>
            <a:r>
              <a:rPr lang="en-US" sz="1600" b="0" i="0" dirty="0" smtClean="0">
                <a:solidFill>
                  <a:srgbClr val="000000"/>
                </a:solidFill>
                <a:effectLst/>
                <a:latin typeface="Times New Roman" panose="02020603050405020304" pitchFamily="18" charset="0"/>
                <a:cs typeface="Times New Roman" panose="02020603050405020304" pitchFamily="18" charset="0"/>
              </a:rPr>
              <a:t> core(any processor).</a:t>
            </a:r>
            <a:endParaRPr lang="en-US" sz="1600" b="0" i="0" dirty="0">
              <a:solidFill>
                <a:srgbClr val="000000"/>
              </a:solidFill>
              <a:effectLst/>
              <a:latin typeface="Times New Roman" panose="02020603050405020304" pitchFamily="18" charset="0"/>
              <a:cs typeface="Times New Roman" panose="02020603050405020304" pitchFamily="18" charset="0"/>
            </a:endParaRPr>
          </a:p>
          <a:p>
            <a:r>
              <a:rPr lang="en-US" sz="1600" b="0" i="0" dirty="0">
                <a:solidFill>
                  <a:srgbClr val="000000"/>
                </a:solidFill>
                <a:effectLst/>
                <a:latin typeface="Times New Roman" panose="02020603050405020304" pitchFamily="18" charset="0"/>
                <a:cs typeface="Times New Roman" panose="02020603050405020304" pitchFamily="18" charset="0"/>
              </a:rPr>
              <a:t>	RAM: 512MB(Min)</a:t>
            </a:r>
          </a:p>
          <a:p>
            <a:r>
              <a:rPr lang="en-US" sz="1600" b="0" i="0" dirty="0">
                <a:solidFill>
                  <a:srgbClr val="000000"/>
                </a:solidFill>
                <a:effectLst/>
                <a:latin typeface="Times New Roman" panose="02020603050405020304" pitchFamily="18" charset="0"/>
                <a:cs typeface="Times New Roman" panose="02020603050405020304" pitchFamily="18" charset="0"/>
              </a:rPr>
              <a:t>	Hard Disk: 4GB Space </a:t>
            </a:r>
            <a:r>
              <a:rPr lang="en-US" sz="1600" b="0" i="0" dirty="0" smtClean="0">
                <a:solidFill>
                  <a:srgbClr val="000000"/>
                </a:solidFill>
                <a:effectLst/>
                <a:latin typeface="Times New Roman" panose="02020603050405020304" pitchFamily="18" charset="0"/>
                <a:cs typeface="Times New Roman" panose="02020603050405020304" pitchFamily="18" charset="0"/>
              </a:rPr>
              <a:t>Required 2gb acceptable</a:t>
            </a:r>
          </a:p>
          <a:p>
            <a:r>
              <a:rPr lang="en-US" sz="1600" dirty="0">
                <a:solidFill>
                  <a:srgbClr val="000000"/>
                </a:solidFill>
                <a:latin typeface="Times New Roman" panose="02020603050405020304" pitchFamily="18" charset="0"/>
                <a:cs typeface="Times New Roman" panose="02020603050405020304" pitchFamily="18" charset="0"/>
              </a:rPr>
              <a:t> </a:t>
            </a:r>
            <a:r>
              <a:rPr lang="en-US" sz="1600" dirty="0" smtClean="0">
                <a:solidFill>
                  <a:srgbClr val="000000"/>
                </a:solidFill>
                <a:latin typeface="Times New Roman" panose="02020603050405020304" pitchFamily="18" charset="0"/>
                <a:cs typeface="Times New Roman" panose="02020603050405020304" pitchFamily="18" charset="0"/>
              </a:rPr>
              <a:t>                 Any android based smartphone as well as </a:t>
            </a:r>
            <a:r>
              <a:rPr lang="en-US" sz="1600" dirty="0" err="1" smtClean="0">
                <a:solidFill>
                  <a:srgbClr val="000000"/>
                </a:solidFill>
                <a:latin typeface="Times New Roman" panose="02020603050405020304" pitchFamily="18" charset="0"/>
                <a:cs typeface="Times New Roman" panose="02020603050405020304" pitchFamily="18" charset="0"/>
              </a:rPr>
              <a:t>ios</a:t>
            </a:r>
            <a:endParaRPr lang="en-US" sz="1600" b="0" i="0" dirty="0">
              <a:solidFill>
                <a:srgbClr val="000000"/>
              </a:solidFill>
              <a:effectLst/>
              <a:latin typeface="Times New Roman" panose="02020603050405020304" pitchFamily="18" charset="0"/>
              <a:cs typeface="Times New Roman" panose="02020603050405020304" pitchFamily="18" charset="0"/>
            </a:endParaRPr>
          </a:p>
          <a:p>
            <a:r>
              <a:rPr lang="en-US" b="1" dirty="0" smtClean="0">
                <a:solidFill>
                  <a:srgbClr val="000000"/>
                </a:solidFill>
                <a:latin typeface="Times New Roman" panose="02020603050405020304" pitchFamily="18" charset="0"/>
                <a:cs typeface="Times New Roman" panose="02020603050405020304" pitchFamily="18" charset="0"/>
              </a:rPr>
              <a:t>                </a:t>
            </a:r>
            <a:endParaRPr lang="en-US" b="1" dirty="0">
              <a:solidFill>
                <a:srgbClr val="000000"/>
              </a:solidFill>
              <a:latin typeface="Times New Roman" panose="02020603050405020304" pitchFamily="18" charset="0"/>
              <a:cs typeface="Times New Roman" panose="02020603050405020304" pitchFamily="18" charset="0"/>
            </a:endParaRPr>
          </a:p>
          <a:p>
            <a:r>
              <a:rPr lang="en-IN" b="1" i="0" dirty="0" smtClean="0">
                <a:solidFill>
                  <a:srgbClr val="FF0000"/>
                </a:solidFill>
                <a:effectLst/>
                <a:latin typeface="Times New Roman" panose="02020603050405020304" pitchFamily="18" charset="0"/>
                <a:cs typeface="Times New Roman" panose="02020603050405020304" pitchFamily="18" charset="0"/>
              </a:rPr>
              <a:t>     Software </a:t>
            </a:r>
            <a:r>
              <a:rPr lang="en-IN" b="1" i="0" dirty="0">
                <a:solidFill>
                  <a:srgbClr val="FF0000"/>
                </a:solidFill>
                <a:effectLst/>
                <a:latin typeface="Times New Roman" panose="02020603050405020304" pitchFamily="18" charset="0"/>
                <a:cs typeface="Times New Roman" panose="02020603050405020304" pitchFamily="18" charset="0"/>
              </a:rPr>
              <a:t>Requirements</a:t>
            </a:r>
            <a:r>
              <a:rPr lang="en-IN" b="1" i="0" dirty="0" smtClean="0">
                <a:solidFill>
                  <a:srgbClr val="000000"/>
                </a:solidFill>
                <a:effectLst/>
                <a:latin typeface="Times New Roman" panose="02020603050405020304" pitchFamily="18" charset="0"/>
                <a:cs typeface="Times New Roman" panose="02020603050405020304" pitchFamily="18" charset="0"/>
              </a:rPr>
              <a:t>:</a:t>
            </a:r>
          </a:p>
          <a:p>
            <a:r>
              <a:rPr lang="en-US" b="1" dirty="0" smtClean="0">
                <a:solidFill>
                  <a:srgbClr val="000000"/>
                </a:solidFill>
                <a:latin typeface="Times New Roman" panose="02020603050405020304" pitchFamily="18" charset="0"/>
                <a:cs typeface="Times New Roman" panose="02020603050405020304" pitchFamily="18" charset="0"/>
              </a:rPr>
              <a:t>               </a:t>
            </a:r>
            <a:r>
              <a:rPr lang="en-US" sz="1600" dirty="0">
                <a:solidFill>
                  <a:srgbClr val="000000"/>
                </a:solidFill>
                <a:latin typeface="Times New Roman" panose="02020603050405020304" pitchFamily="18" charset="0"/>
                <a:cs typeface="Times New Roman" panose="02020603050405020304" pitchFamily="18" charset="0"/>
              </a:rPr>
              <a:t>Any browser is acceptable like </a:t>
            </a:r>
            <a:r>
              <a:rPr lang="en-US" sz="1600" dirty="0" err="1">
                <a:solidFill>
                  <a:srgbClr val="000000"/>
                </a:solidFill>
                <a:latin typeface="Times New Roman" panose="02020603050405020304" pitchFamily="18" charset="0"/>
                <a:cs typeface="Times New Roman" panose="02020603050405020304" pitchFamily="18" charset="0"/>
              </a:rPr>
              <a:t>chrome,firefox,safari,etc</a:t>
            </a:r>
            <a:r>
              <a:rPr lang="en-US" sz="1600" dirty="0">
                <a:solidFill>
                  <a:srgbClr val="000000"/>
                </a:solidFill>
                <a:latin typeface="Times New Roman" panose="02020603050405020304" pitchFamily="18" charset="0"/>
                <a:cs typeface="Times New Roman" panose="02020603050405020304" pitchFamily="18" charset="0"/>
              </a:rPr>
              <a:t>.</a:t>
            </a:r>
          </a:p>
          <a:p>
            <a:endParaRPr lang="en-US" sz="1600" dirty="0">
              <a:solidFill>
                <a:srgbClr val="000000"/>
              </a:solidFill>
              <a:latin typeface="Times New Roman" panose="02020603050405020304" pitchFamily="18" charset="0"/>
              <a:cs typeface="Times New Roman" panose="02020603050405020304" pitchFamily="18" charset="0"/>
            </a:endParaRPr>
          </a:p>
          <a:p>
            <a:r>
              <a:rPr lang="en-US" b="1" dirty="0" smtClean="0">
                <a:solidFill>
                  <a:srgbClr val="FF0000"/>
                </a:solidFill>
                <a:latin typeface="Times New Roman" panose="02020603050405020304" pitchFamily="18" charset="0"/>
                <a:cs typeface="Times New Roman" panose="02020603050405020304" pitchFamily="18" charset="0"/>
              </a:rPr>
              <a:t>     Used </a:t>
            </a:r>
            <a:r>
              <a:rPr lang="en-US" b="1" dirty="0" err="1">
                <a:solidFill>
                  <a:srgbClr val="FF0000"/>
                </a:solidFill>
                <a:latin typeface="Times New Roman" panose="02020603050405020304" pitchFamily="18" charset="0"/>
                <a:cs typeface="Times New Roman" panose="02020603050405020304" pitchFamily="18" charset="0"/>
              </a:rPr>
              <a:t>Softwares</a:t>
            </a:r>
            <a:r>
              <a:rPr lang="en-US" b="1" dirty="0" smtClean="0">
                <a:solidFill>
                  <a:srgbClr val="000000"/>
                </a:solidFill>
                <a:latin typeface="Times New Roman" panose="02020603050405020304" pitchFamily="18" charset="0"/>
                <a:cs typeface="Times New Roman" panose="02020603050405020304" pitchFamily="18" charset="0"/>
              </a:rPr>
              <a:t>:-</a:t>
            </a:r>
          </a:p>
          <a:p>
            <a:r>
              <a:rPr lang="en-IN" dirty="0" smtClean="0">
                <a:solidFill>
                  <a:srgbClr val="000000"/>
                </a:solidFill>
                <a:latin typeface="Times New Roman" panose="02020603050405020304" pitchFamily="18" charset="0"/>
                <a:cs typeface="Times New Roman" panose="02020603050405020304" pitchFamily="18" charset="0"/>
              </a:rPr>
              <a:t>                Database </a:t>
            </a:r>
            <a:r>
              <a:rPr lang="en-IN" dirty="0">
                <a:solidFill>
                  <a:srgbClr val="000000"/>
                </a:solidFill>
                <a:latin typeface="Times New Roman" panose="02020603050405020304" pitchFamily="18" charset="0"/>
                <a:cs typeface="Times New Roman" panose="02020603050405020304" pitchFamily="18" charset="0"/>
              </a:rPr>
              <a:t>Server: </a:t>
            </a:r>
            <a:r>
              <a:rPr lang="en-US" dirty="0" err="1">
                <a:solidFill>
                  <a:srgbClr val="000000"/>
                </a:solidFill>
                <a:latin typeface="Times New Roman" panose="02020603050405020304" pitchFamily="18" charset="0"/>
                <a:cs typeface="Times New Roman" panose="02020603050405020304" pitchFamily="18" charset="0"/>
              </a:rPr>
              <a:t>Xampp</a:t>
            </a:r>
            <a:r>
              <a:rPr lang="en-IN" dirty="0">
                <a:solidFill>
                  <a:srgbClr val="000000"/>
                </a:solidFill>
                <a:latin typeface="Times New Roman" panose="02020603050405020304" pitchFamily="18" charset="0"/>
                <a:cs typeface="Times New Roman" panose="02020603050405020304" pitchFamily="18" charset="0"/>
              </a:rPr>
              <a:t> </a:t>
            </a:r>
          </a:p>
          <a:p>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IDE:Visual</a:t>
            </a:r>
            <a:r>
              <a:rPr lang="en-IN" dirty="0">
                <a:solidFill>
                  <a:srgbClr val="000000"/>
                </a:solidFill>
                <a:latin typeface="Times New Roman" panose="02020603050405020304" pitchFamily="18" charset="0"/>
                <a:cs typeface="Times New Roman" panose="02020603050405020304" pitchFamily="18" charset="0"/>
              </a:rPr>
              <a:t> Studio </a:t>
            </a:r>
            <a:r>
              <a:rPr lang="en-IN" dirty="0" err="1">
                <a:solidFill>
                  <a:srgbClr val="000000"/>
                </a:solidFill>
                <a:latin typeface="Times New Roman" panose="02020603050405020304" pitchFamily="18" charset="0"/>
                <a:cs typeface="Times New Roman" panose="02020603050405020304" pitchFamily="18" charset="0"/>
              </a:rPr>
              <a:t>Code,Notepad</a:t>
            </a:r>
            <a:r>
              <a:rPr lang="en-IN" dirty="0">
                <a:solidFill>
                  <a:srgbClr val="000000"/>
                </a:solidFill>
                <a:latin typeface="Times New Roman" panose="02020603050405020304" pitchFamily="18" charset="0"/>
                <a:cs typeface="Times New Roman" panose="02020603050405020304" pitchFamily="18" charset="0"/>
              </a:rPr>
              <a:t>++</a:t>
            </a:r>
          </a:p>
          <a:p>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Language:HTML,CSS,JavaScript,PHP</a:t>
            </a:r>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Browser: </a:t>
            </a:r>
            <a:r>
              <a:rPr lang="en-US" dirty="0" err="1">
                <a:solidFill>
                  <a:srgbClr val="000000"/>
                </a:solidFill>
                <a:latin typeface="Times New Roman" panose="02020603050405020304" pitchFamily="18" charset="0"/>
                <a:cs typeface="Times New Roman" panose="02020603050405020304" pitchFamily="18" charset="0"/>
              </a:rPr>
              <a:t>Chrome,Microsoft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edge,Firefox,Maximum</a:t>
            </a:r>
            <a:r>
              <a:rPr lang="en-US" dirty="0">
                <a:solidFill>
                  <a:srgbClr val="000000"/>
                </a:solidFill>
                <a:latin typeface="Times New Roman" panose="02020603050405020304" pitchFamily="18" charset="0"/>
                <a:cs typeface="Times New Roman" panose="02020603050405020304" pitchFamily="18" charset="0"/>
              </a:rPr>
              <a:t> all  browser </a:t>
            </a:r>
            <a:r>
              <a:rPr lang="en-US" dirty="0" err="1">
                <a:solidFill>
                  <a:srgbClr val="000000"/>
                </a:solidFill>
                <a:latin typeface="Times New Roman" panose="02020603050405020304" pitchFamily="18" charset="0"/>
                <a:cs typeface="Times New Roman" panose="02020603050405020304" pitchFamily="18" charset="0"/>
              </a:rPr>
              <a:t>support,internet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explorer,safari</a:t>
            </a:r>
            <a:r>
              <a:rPr lang="en-US" dirty="0">
                <a:solidFill>
                  <a:srgbClr val="000000"/>
                </a:solidFill>
                <a:latin typeface="Times New Roman" panose="02020603050405020304" pitchFamily="18" charset="0"/>
                <a:cs typeface="Times New Roman" panose="02020603050405020304" pitchFamily="18" charset="0"/>
              </a:rPr>
              <a:t>.</a:t>
            </a:r>
          </a:p>
          <a:p>
            <a:r>
              <a:rPr lang="en-US" dirty="0">
                <a:solidFill>
                  <a:srgbClr val="000000"/>
                </a:solidFill>
                <a:latin typeface="Times New Roman" panose="02020603050405020304" pitchFamily="18" charset="0"/>
                <a:cs typeface="Times New Roman" panose="02020603050405020304" pitchFamily="18" charset="0"/>
              </a:rPr>
              <a:t>	Operating </a:t>
            </a:r>
            <a:r>
              <a:rPr lang="en-US" dirty="0" err="1">
                <a:solidFill>
                  <a:srgbClr val="000000"/>
                </a:solidFill>
                <a:latin typeface="Times New Roman" panose="02020603050405020304" pitchFamily="18" charset="0"/>
                <a:cs typeface="Times New Roman" panose="02020603050405020304" pitchFamily="18" charset="0"/>
              </a:rPr>
              <a:t>System:Windows-windows</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xp,Microsoft</a:t>
            </a:r>
            <a:r>
              <a:rPr lang="en-US" dirty="0">
                <a:solidFill>
                  <a:srgbClr val="000000"/>
                </a:solidFill>
                <a:latin typeface="Times New Roman" panose="02020603050405020304" pitchFamily="18" charset="0"/>
                <a:cs typeface="Times New Roman" panose="02020603050405020304" pitchFamily="18" charset="0"/>
              </a:rPr>
              <a:t> windows version 2000,7,8,10,11,further:</a:t>
            </a:r>
            <a:endParaRPr lang="en-IN" dirty="0">
              <a:solidFill>
                <a:srgbClr val="000000"/>
              </a:solidFill>
              <a:latin typeface="Times New Roman" panose="02020603050405020304" pitchFamily="18" charset="0"/>
              <a:cs typeface="Times New Roman" panose="02020603050405020304" pitchFamily="18" charset="0"/>
            </a:endParaRPr>
          </a:p>
          <a:p>
            <a:endParaRPr lang="en-IN" b="1" i="0" dirty="0">
              <a:solidFill>
                <a:srgbClr val="000000"/>
              </a:solidFill>
              <a:effectLst/>
              <a:latin typeface="Times New Roman" panose="02020603050405020304" pitchFamily="18" charset="0"/>
              <a:cs typeface="Times New Roman" panose="02020603050405020304" pitchFamily="18" charset="0"/>
            </a:endParaRPr>
          </a:p>
          <a:p>
            <a:pPr algn="l"/>
            <a:r>
              <a:rPr lang="en-IN" sz="2000" b="0" i="0" dirty="0">
                <a:solidFill>
                  <a:srgbClr val="000000"/>
                </a:solidFill>
                <a:effectLst/>
                <a:latin typeface="ff9"/>
              </a:rPr>
              <a:t>	</a:t>
            </a:r>
            <a:endParaRPr lang="en-IN" sz="2000" b="0" i="0" dirty="0">
              <a:solidFill>
                <a:srgbClr val="000000"/>
              </a:solidFill>
              <a:effectLst/>
              <a:latin typeface="Roboto" panose="02000000000000000000" pitchFamily="2"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291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1314</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ff9</vt:lpstr>
      <vt:lpstr>Mangal</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Avadhut Chavan</dc:creator>
  <cp:lastModifiedBy>Admin</cp:lastModifiedBy>
  <cp:revision>26</cp:revision>
  <dcterms:created xsi:type="dcterms:W3CDTF">2023-03-02T06:06:04Z</dcterms:created>
  <dcterms:modified xsi:type="dcterms:W3CDTF">2023-05-10T03:32:00Z</dcterms:modified>
</cp:coreProperties>
</file>