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A3F4-1E35-4007-AF20-6BE790CBBF8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B8C7-CC1B-4015-90BC-6DC047B5F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95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1B8C7-CC1B-4015-90BC-6DC047B5F4F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14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1B8C7-CC1B-4015-90BC-6DC047B5F4F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1B8C7-CC1B-4015-90BC-6DC047B5F4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4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05A7-CB01-1C1A-B64C-4A1DEEBA1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6E39-178B-FE70-2560-8BB8DDFD9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F859-D21A-047A-2126-E828BF88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70E1-991A-0A30-C791-041694E8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5AA9-21B8-4E88-EC88-8CFC57A4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1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EF72-B03A-DE59-53BD-380A0B4E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5DD59-4F75-97B5-9233-0B2C68FCC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2275-FA8F-C422-5A41-F2D87A5D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58EA-4EF9-B781-01C7-CD2F35A1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8C20-1E71-90E2-D173-22CE6838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0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F6978-B711-735C-2D5C-F81CD277B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71DC9-CF04-68A1-066E-7ABE2D900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228E-A376-C40C-6364-82662148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C669-1EF5-8C04-3ABF-7F76F2C0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7FA2-AC42-D573-5DC5-0E1A0D14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4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7A8E-0800-F637-D413-F7AF66B0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7601-8601-54C5-4C0D-35BAAD7D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D2AA-9058-24EC-72A4-E55D1D2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14F0-BB6A-84C8-C758-08B24534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A7C26-ED04-3F8B-E246-8F13AD4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2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EEB8-CA08-03A1-BCFF-A1EA9232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87AE8-7475-D27F-FC92-E6DCEFAC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27ED-F4B4-D298-076F-049519B9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5582-4229-7652-8530-58FADD96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69E3-B1BB-6643-8C2C-AAAA0206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3B63-4BC9-77DA-C663-2B865243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87F6-0D26-2F2F-B267-5AA4820E1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D47B-2F5C-45C3-8365-BADD0BCA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3FC45-9BC8-31AF-C91D-32C99FA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86FEB-3252-6440-7B01-20E7CA85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BBD8-5ABE-0469-46B1-66B58FE8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3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5017-CA69-1BED-009E-A4572560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6567-DBE6-1690-F545-0A6EDCE2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F6A40-4BEC-FB15-F1E6-9DAE02ADA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A6AA3-618F-DACF-9CCC-B9F4448E4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C7EA6-2D2B-1525-2C4E-DAD8E53BE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34179-76B3-3839-AFFA-28058D12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1C10E-0E70-6AF5-8980-BF06EF56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85959-3810-AD3E-CAF7-DB649713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5AC3-FE6F-D271-2435-A4962ED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3242C-DA13-41D6-BBBD-33663BCA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2FB4-8ED4-E36E-4B97-03D1F03B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D0733-AC27-8B87-19BB-6CCEC257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87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E4504-BD3B-C218-2DAF-F4B5FF69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29D16-AD78-3277-B9E6-82139779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EF09D-689E-59A9-346B-1E58293A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0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4844-7D8F-1825-BB3D-06E5186E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F3A6-0AF9-5549-2333-A37591B2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7582-1E25-A3A5-7946-1B8D5C5CC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F26D4-48E0-41CD-8372-16708CF1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E592-60E7-95C0-7ED6-2F1AA403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DB66-2763-E60F-C510-DAAE6094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4289-9FE3-1581-3CD5-6D7A8FC9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66124-4BE7-40FF-34C4-93FE713E2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42DA5-8735-9359-AE76-FBE70FA9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00A38-A23D-2DC1-2C8A-02923C50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DBD87-9D06-7640-462F-A5E0A985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AE6B-7E74-0768-C3E8-26B08298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07F14-AEB2-3492-53D3-D93C8698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504B4-425B-1BFE-4AE7-7A82BDE0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4B8A-5343-8E80-13D9-EEEE6C849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C39A-DB64-41DD-915C-EBD7B9DA2530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8FA5-7359-FA9F-4407-9D2C80180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3F98-E5F2-6F54-9C53-8F8B16F0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8C4F-209F-441F-826D-ED0FF40DC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8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sahilbopche3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429B1C-E2DB-C252-8E43-7496D900E496}"/>
              </a:ext>
            </a:extLst>
          </p:cNvPr>
          <p:cNvSpPr txBox="1"/>
          <p:nvPr/>
        </p:nvSpPr>
        <p:spPr>
          <a:xfrm>
            <a:off x="0" y="2521059"/>
            <a:ext cx="121919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i="0" dirty="0">
                <a:solidFill>
                  <a:srgbClr val="3A86FF"/>
                </a:solidFill>
                <a:effectLst/>
                <a:latin typeface="Inter"/>
              </a:rPr>
              <a:t>Indian Rainfall Analysis &amp; Prediction</a:t>
            </a:r>
          </a:p>
          <a:p>
            <a:pPr algn="ctr">
              <a:buNone/>
            </a:pPr>
            <a:r>
              <a:rPr lang="en-US" sz="2800" b="1" i="0" dirty="0">
                <a:solidFill>
                  <a:srgbClr val="FF006E"/>
                </a:solidFill>
                <a:effectLst/>
                <a:latin typeface="Inter"/>
              </a:rPr>
              <a:t>Unveiling Trends and Insights</a:t>
            </a:r>
          </a:p>
          <a:p>
            <a:pPr algn="ctr">
              <a:buNone/>
            </a:pPr>
            <a:r>
              <a:rPr lang="en-US" sz="2800" b="1" i="0" dirty="0">
                <a:solidFill>
                  <a:srgbClr val="FF006E"/>
                </a:solidFill>
                <a:effectLst/>
                <a:latin typeface="Inter"/>
              </a:rPr>
              <a:t> (A Data-Driven Exploration 1901-2021)</a:t>
            </a:r>
          </a:p>
          <a:p>
            <a:pPr algn="ctr"/>
            <a:r>
              <a:rPr lang="en-US" sz="2800" b="1" i="0" dirty="0">
                <a:solidFill>
                  <a:srgbClr val="334155"/>
                </a:solidFill>
                <a:effectLst/>
                <a:latin typeface="Inter"/>
              </a:rPr>
              <a:t>Project By: Santosh Bopche </a:t>
            </a:r>
          </a:p>
        </p:txBody>
      </p:sp>
    </p:spTree>
    <p:extLst>
      <p:ext uri="{BB962C8B-B14F-4D97-AF65-F5344CB8AC3E}">
        <p14:creationId xmlns:p14="http://schemas.microsoft.com/office/powerpoint/2010/main" val="327417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B9A6-9B59-795E-FAE2-F8ADA781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0" i="0" dirty="0">
                <a:solidFill>
                  <a:srgbClr val="6B7280"/>
                </a:solidFill>
                <a:effectLst/>
                <a:latin typeface="Inter"/>
              </a:rPr>
              <a:t> </a:t>
            </a:r>
            <a:r>
              <a:rPr lang="en-IN" sz="4000" dirty="0">
                <a:solidFill>
                  <a:srgbClr val="FF006E"/>
                </a:solidFill>
                <a:latin typeface="Inter"/>
              </a:rPr>
              <a:t>Historical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62377-2D9B-AB3D-FCE7-D6C111130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722" y="1149928"/>
            <a:ext cx="4524375" cy="3338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BE1BB2-6F8C-E536-A647-23D04CBD5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8" y="1149928"/>
            <a:ext cx="6912726" cy="3338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33F7A9-608B-0A60-9C26-3211DF0BDCC2}"/>
              </a:ext>
            </a:extLst>
          </p:cNvPr>
          <p:cNvSpPr txBox="1"/>
          <p:nvPr/>
        </p:nvSpPr>
        <p:spPr>
          <a:xfrm>
            <a:off x="169718" y="4732451"/>
            <a:ext cx="6097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Long-term trends vary by region. Moving averages show decadal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Seasonal analysis: peak months, recent shifts.</a:t>
            </a:r>
          </a:p>
        </p:txBody>
      </p:sp>
    </p:spTree>
    <p:extLst>
      <p:ext uri="{BB962C8B-B14F-4D97-AF65-F5344CB8AC3E}">
        <p14:creationId xmlns:p14="http://schemas.microsoft.com/office/powerpoint/2010/main" val="363104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06F6-EF6E-A54F-9CCB-F11861D6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2200" b="1" i="0" dirty="0">
                <a:solidFill>
                  <a:srgbClr val="3A86FF"/>
                </a:solidFill>
                <a:effectLst/>
                <a:latin typeface="Inter"/>
              </a:rPr>
              <a:t>Clustering of Subdivisions</a:t>
            </a:r>
            <a:br>
              <a:rPr lang="en-IN" sz="1600" b="1" i="0" dirty="0">
                <a:solidFill>
                  <a:srgbClr val="3A86FF"/>
                </a:solidFill>
                <a:effectLst/>
                <a:latin typeface="Inter"/>
              </a:rPr>
            </a:br>
            <a:r>
              <a:rPr lang="en-US" sz="4000" b="0" i="0" dirty="0">
                <a:solidFill>
                  <a:srgbClr val="FF006E"/>
                </a:solidFill>
                <a:effectLst/>
                <a:latin typeface="Inter"/>
              </a:rPr>
              <a:t>Grouping by Rainfall Characteristics</a:t>
            </a:r>
            <a:br>
              <a:rPr lang="en-US" sz="40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sz="4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1FC535-33C2-5FB1-E5A1-794781922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8" y="1200150"/>
            <a:ext cx="922851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6C29F1-7645-5F08-3944-54DF45410394}"/>
              </a:ext>
            </a:extLst>
          </p:cNvPr>
          <p:cNvSpPr txBox="1"/>
          <p:nvPr/>
        </p:nvSpPr>
        <p:spPr>
          <a:xfrm>
            <a:off x="522318" y="5485606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334155"/>
                </a:solidFill>
                <a:effectLst/>
                <a:latin typeface="Inter"/>
              </a:rPr>
              <a:t>KMeans</a:t>
            </a: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 groups similar rainfall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Aids in targeted water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414335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5C8888-3092-E24B-DD00-7A63FDBEB1FA}"/>
              </a:ext>
            </a:extLst>
          </p:cNvPr>
          <p:cNvSpPr txBox="1"/>
          <p:nvPr/>
        </p:nvSpPr>
        <p:spPr>
          <a:xfrm>
            <a:off x="255616" y="512402"/>
            <a:ext cx="94702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sz="2000" b="1" i="0" dirty="0">
                <a:solidFill>
                  <a:srgbClr val="2C3E50"/>
                </a:solidFill>
                <a:effectLst/>
                <a:latin typeface="Inter"/>
              </a:rPr>
              <a:t>Model &amp;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E293B"/>
                </a:solidFill>
                <a:effectLst/>
                <a:latin typeface="Inter"/>
              </a:rPr>
              <a:t>Model:</a:t>
            </a:r>
            <a:r>
              <a:rPr lang="en-IN" sz="2000" b="0" i="0" dirty="0">
                <a:solidFill>
                  <a:srgbClr val="334155"/>
                </a:solidFill>
                <a:effectLst/>
                <a:latin typeface="Inter"/>
              </a:rPr>
              <a:t> Random Forest Regressor.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E293B"/>
                </a:solidFill>
                <a:effectLst/>
                <a:latin typeface="Inter"/>
              </a:rPr>
              <a:t>Features:</a:t>
            </a:r>
            <a:r>
              <a:rPr lang="en-IN" sz="2000" b="0" i="0" dirty="0">
                <a:solidFill>
                  <a:srgbClr val="334155"/>
                </a:solidFill>
                <a:effectLst/>
                <a:latin typeface="Inter"/>
              </a:rPr>
              <a:t> YEAR, AVG_RAINFALL, YOY_CHANGE, LAG_1, LAG_2, </a:t>
            </a:r>
            <a:r>
              <a:rPr lang="en-IN" sz="2000" b="0" i="0" dirty="0" err="1">
                <a:solidFill>
                  <a:srgbClr val="334155"/>
                </a:solidFill>
                <a:effectLst/>
                <a:latin typeface="Inter"/>
              </a:rPr>
              <a:t>Sub_Division_Encoded</a:t>
            </a:r>
            <a:r>
              <a:rPr lang="en-IN" sz="2000" b="0" i="0" dirty="0">
                <a:solidFill>
                  <a:srgbClr val="334155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1E293B"/>
                </a:solidFill>
                <a:effectLst/>
                <a:latin typeface="Inter"/>
              </a:rPr>
              <a:t>Target:</a:t>
            </a:r>
            <a:r>
              <a:rPr lang="en-IN" sz="2000" b="0" i="0" dirty="0">
                <a:solidFill>
                  <a:srgbClr val="334155"/>
                </a:solidFill>
                <a:effectLst/>
                <a:latin typeface="Inter"/>
              </a:rPr>
              <a:t> JUN-SEP total rainfall.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E0DA17-0A98-6EE6-C72A-EDBF0A87F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" y="1835841"/>
            <a:ext cx="5669281" cy="458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8E68C5-2EEB-D347-7007-34C11A85585A}"/>
              </a:ext>
            </a:extLst>
          </p:cNvPr>
          <p:cNvSpPr txBox="1"/>
          <p:nvPr/>
        </p:nvSpPr>
        <p:spPr>
          <a:xfrm>
            <a:off x="6169430" y="2031176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2C3E50"/>
                </a:solidFill>
                <a:effectLst/>
                <a:latin typeface="Inter"/>
              </a:rPr>
              <a:t>Model Performance:</a:t>
            </a:r>
            <a:endParaRPr lang="en-IN" b="0" i="0" dirty="0">
              <a:solidFill>
                <a:srgbClr val="6B728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293B"/>
                </a:solidFill>
                <a:effectLst/>
                <a:latin typeface="Inter"/>
              </a:rPr>
              <a:t>R² Score:</a:t>
            </a:r>
            <a:r>
              <a:rPr lang="en-IN" b="0" i="0" dirty="0">
                <a:solidFill>
                  <a:srgbClr val="334155"/>
                </a:solidFill>
                <a:effectLst/>
                <a:latin typeface="Inter"/>
              </a:rPr>
              <a:t> ~99.98%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293B"/>
                </a:solidFill>
                <a:effectLst/>
                <a:latin typeface="Inter"/>
              </a:rPr>
              <a:t>MAE:</a:t>
            </a:r>
            <a:r>
              <a:rPr lang="en-IN" b="0" i="0" dirty="0">
                <a:solidFill>
                  <a:srgbClr val="334155"/>
                </a:solidFill>
                <a:effectLst/>
                <a:latin typeface="Inter"/>
              </a:rPr>
              <a:t> ~1.53 mm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E293B"/>
                </a:solidFill>
                <a:effectLst/>
                <a:latin typeface="Inter"/>
              </a:rPr>
              <a:t>RMSE:</a:t>
            </a:r>
            <a:r>
              <a:rPr lang="en-IN" b="0" i="0" dirty="0">
                <a:solidFill>
                  <a:srgbClr val="334155"/>
                </a:solidFill>
                <a:effectLst/>
                <a:latin typeface="Inter"/>
              </a:rPr>
              <a:t> ~9.55 mm</a:t>
            </a:r>
          </a:p>
          <a:p>
            <a:pPr algn="l"/>
            <a:r>
              <a:rPr lang="en-IN" b="1" i="0" dirty="0">
                <a:solidFill>
                  <a:srgbClr val="1E293B"/>
                </a:solidFill>
                <a:effectLst/>
                <a:latin typeface="Inter"/>
              </a:rPr>
              <a:t>Insight:</a:t>
            </a:r>
            <a:r>
              <a:rPr lang="en-IN" b="0" i="0" dirty="0">
                <a:solidFill>
                  <a:srgbClr val="334155"/>
                </a:solidFill>
                <a:effectLst/>
                <a:latin typeface="Inter"/>
              </a:rPr>
              <a:t> High accuracy on historical test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F810F-F72E-F982-1B3D-D8178823E756}"/>
              </a:ext>
            </a:extLst>
          </p:cNvPr>
          <p:cNvSpPr txBox="1"/>
          <p:nvPr/>
        </p:nvSpPr>
        <p:spPr>
          <a:xfrm>
            <a:off x="1446414" y="6348791"/>
            <a:ext cx="6134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6B7280"/>
                </a:solidFill>
                <a:effectLst/>
                <a:latin typeface="Inter"/>
              </a:rPr>
              <a:t>(Source: </a:t>
            </a:r>
            <a:r>
              <a:rPr lang="en-US" sz="1400" b="0" i="0" dirty="0" err="1">
                <a:solidFill>
                  <a:srgbClr val="6B7280"/>
                </a:solidFill>
                <a:effectLst/>
                <a:latin typeface="Inter"/>
              </a:rPr>
              <a:t>RainFall_ML.ipynb</a:t>
            </a:r>
            <a:r>
              <a:rPr lang="en-US" sz="1400" b="0" i="0" dirty="0">
                <a:solidFill>
                  <a:srgbClr val="6B7280"/>
                </a:solidFill>
                <a:effectLst/>
                <a:latin typeface="Inter"/>
              </a:rPr>
              <a:t> - Cell 22 &amp; </a:t>
            </a:r>
            <a:r>
              <a:rPr lang="en-US" sz="1400" b="0" i="0" dirty="0" err="1">
                <a:solidFill>
                  <a:srgbClr val="6B7280"/>
                </a:solidFill>
                <a:effectLst/>
                <a:latin typeface="Inter"/>
              </a:rPr>
              <a:t>Streamlit</a:t>
            </a:r>
            <a:r>
              <a:rPr lang="en-US" sz="1400" b="0" i="0" dirty="0">
                <a:solidFill>
                  <a:srgbClr val="6B7280"/>
                </a:solidFill>
                <a:effectLst/>
                <a:latin typeface="Inter"/>
              </a:rPr>
              <a:t>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2554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2E39-09F3-2E29-9232-FDFDC64B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80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i="0" dirty="0">
                <a:solidFill>
                  <a:srgbClr val="3A86FF"/>
                </a:solidFill>
                <a:effectLst/>
                <a:latin typeface="Inter"/>
              </a:rPr>
              <a:t>Rainfall Prediction Dashboard</a:t>
            </a:r>
            <a:br>
              <a:rPr lang="en-IN" sz="1800" b="1" i="0" dirty="0">
                <a:solidFill>
                  <a:srgbClr val="3A86FF"/>
                </a:solidFill>
                <a:effectLst/>
                <a:latin typeface="Inter"/>
              </a:rPr>
            </a:br>
            <a:r>
              <a:rPr lang="en-IN" sz="4000" dirty="0">
                <a:solidFill>
                  <a:srgbClr val="FF006E"/>
                </a:solidFill>
                <a:latin typeface="Inter"/>
              </a:rPr>
              <a:t>Selected Region</a:t>
            </a:r>
            <a:br>
              <a:rPr lang="en-US" sz="44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56AAE-F105-AAF9-C66D-3C62ED953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1524000"/>
            <a:ext cx="5605806" cy="3038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76F4B-6E36-D47B-6EAC-46FF28059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4000"/>
            <a:ext cx="5527249" cy="3038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4A371E-D99F-1A1A-171E-C18761B55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3" y="4562573"/>
            <a:ext cx="11133055" cy="206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7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52B3-FA34-48F3-FE25-6A96C97C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412"/>
            <a:ext cx="10515600" cy="11816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3A86FF"/>
                </a:solidFill>
                <a:effectLst/>
                <a:latin typeface="Inter"/>
              </a:rPr>
              <a:t>Conclusion &amp; Key Takeaways</a:t>
            </a:r>
            <a:br>
              <a:rPr lang="en-US" b="1" i="0" dirty="0">
                <a:solidFill>
                  <a:srgbClr val="3A86FF"/>
                </a:solidFill>
                <a:effectLst/>
                <a:latin typeface="Inter"/>
              </a:rPr>
            </a:br>
            <a:br>
              <a:rPr lang="en-US" b="1" i="0" dirty="0">
                <a:solidFill>
                  <a:srgbClr val="3A86FF"/>
                </a:solidFill>
                <a:effectLst/>
                <a:latin typeface="Inter"/>
              </a:rPr>
            </a:br>
            <a:r>
              <a:rPr lang="en-US" sz="3600" b="0" i="0" dirty="0">
                <a:solidFill>
                  <a:srgbClr val="FF006E"/>
                </a:solidFill>
                <a:effectLst/>
                <a:latin typeface="Inter"/>
              </a:rPr>
              <a:t>Synthesizing the Findings</a:t>
            </a:r>
            <a:br>
              <a:rPr lang="en-US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2CAB4-5E59-C477-B51D-177E98F3C0B4}"/>
              </a:ext>
            </a:extLst>
          </p:cNvPr>
          <p:cNvSpPr txBox="1"/>
          <p:nvPr/>
        </p:nvSpPr>
        <p:spPr>
          <a:xfrm>
            <a:off x="838200" y="2378845"/>
            <a:ext cx="90756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Summary of Main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National rainfall: high variability, no strong trend; recent decades more extremes.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Regional disparities: high-rainfall vs. drought-prone.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Monthly patterns: consistent with regional nuances, some recent shifts.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July rainfall highly correlated with total monsoon.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Clustering groups regions by rainfall behavior.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ML model: high predictive accuracy.</a:t>
            </a:r>
          </a:p>
          <a:p>
            <a:pPr algn="l"/>
            <a:endParaRPr lang="en-US" sz="2000" b="0" i="0" dirty="0">
              <a:solidFill>
                <a:srgbClr val="334155"/>
              </a:solidFill>
              <a:effectLst/>
              <a:latin typeface="Inter"/>
            </a:endParaRPr>
          </a:p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Implications: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Need for region-specific water/agricultural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Monitor increasing climate volatility.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Predictive models aid proactive planning.</a:t>
            </a:r>
          </a:p>
        </p:txBody>
      </p:sp>
    </p:spTree>
    <p:extLst>
      <p:ext uri="{BB962C8B-B14F-4D97-AF65-F5344CB8AC3E}">
        <p14:creationId xmlns:p14="http://schemas.microsoft.com/office/powerpoint/2010/main" val="189704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8C133-6F16-FDE3-3291-69CC10B47579}"/>
              </a:ext>
            </a:extLst>
          </p:cNvPr>
          <p:cNvSpPr txBox="1"/>
          <p:nvPr/>
        </p:nvSpPr>
        <p:spPr>
          <a:xfrm>
            <a:off x="3047308" y="2967335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0" dirty="0">
                <a:solidFill>
                  <a:srgbClr val="3A86FF"/>
                </a:solidFill>
                <a:effectLst/>
                <a:latin typeface="Inter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223F-6164-9EDA-C8DC-A6EBD505082D}"/>
              </a:ext>
            </a:extLst>
          </p:cNvPr>
          <p:cNvSpPr txBox="1"/>
          <p:nvPr/>
        </p:nvSpPr>
        <p:spPr>
          <a:xfrm>
            <a:off x="9590194" y="5934670"/>
            <a:ext cx="2745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Santosh Bopche </a:t>
            </a:r>
          </a:p>
          <a:p>
            <a:r>
              <a:rPr lang="en-IN" dirty="0">
                <a:hlinkClick r:id="rId2"/>
              </a:rPr>
              <a:t>sahilbopche3@gmail.com</a:t>
            </a:r>
            <a:endParaRPr lang="en-IN" dirty="0"/>
          </a:p>
          <a:p>
            <a:r>
              <a:rPr lang="en-IN" dirty="0"/>
              <a:t>+91 9022264889</a:t>
            </a:r>
          </a:p>
        </p:txBody>
      </p:sp>
    </p:spTree>
    <p:extLst>
      <p:ext uri="{BB962C8B-B14F-4D97-AF65-F5344CB8AC3E}">
        <p14:creationId xmlns:p14="http://schemas.microsoft.com/office/powerpoint/2010/main" val="17299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6412E-3D55-349A-BEC3-5D73FCDD8528}"/>
              </a:ext>
            </a:extLst>
          </p:cNvPr>
          <p:cNvSpPr txBox="1"/>
          <p:nvPr/>
        </p:nvSpPr>
        <p:spPr>
          <a:xfrm>
            <a:off x="558800" y="432138"/>
            <a:ext cx="11074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600" b="0" i="0" dirty="0">
                <a:solidFill>
                  <a:srgbClr val="FF006E"/>
                </a:solidFill>
                <a:effectLst/>
                <a:latin typeface="Inter"/>
              </a:rPr>
              <a:t>Understanding India's Monsoon: A Vital Phenomenon</a:t>
            </a:r>
            <a:endParaRPr lang="en-US" sz="3600" dirty="0">
              <a:solidFill>
                <a:srgbClr val="FF006E"/>
              </a:solidFill>
              <a:latin typeface="Inter"/>
            </a:endParaRPr>
          </a:p>
          <a:p>
            <a:pPr algn="ctr">
              <a:buNone/>
            </a:pPr>
            <a:endParaRPr lang="en-US" sz="2800" b="0" i="0" dirty="0">
              <a:solidFill>
                <a:srgbClr val="FF006E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E293B"/>
                </a:solidFill>
                <a:effectLst/>
                <a:latin typeface="Inter"/>
              </a:rPr>
              <a:t>Importance of rainfall for India:</a:t>
            </a:r>
            <a:r>
              <a:rPr lang="en-US" sz="2800" b="0" i="0" dirty="0">
                <a:solidFill>
                  <a:srgbClr val="334155"/>
                </a:solidFill>
                <a:effectLst/>
                <a:latin typeface="Inter"/>
              </a:rPr>
              <a:t> agriculture, economy, water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E293B"/>
                </a:solidFill>
                <a:effectLst/>
                <a:latin typeface="Inter"/>
              </a:rPr>
              <a:t>Overview of the dataset:</a:t>
            </a:r>
            <a:r>
              <a:rPr lang="en-US" sz="2800" b="0" i="0" dirty="0">
                <a:solidFill>
                  <a:srgbClr val="334155"/>
                </a:solidFill>
                <a:effectLst/>
                <a:latin typeface="Inter"/>
              </a:rPr>
              <a:t> 1901-2021, covering various subdivisions.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E293B"/>
                </a:solidFill>
                <a:effectLst/>
                <a:latin typeface="Inter"/>
              </a:rPr>
              <a:t>Project objectives:</a:t>
            </a:r>
            <a:r>
              <a:rPr lang="en-US" sz="2800" b="0" i="0" dirty="0">
                <a:solidFill>
                  <a:srgbClr val="334155"/>
                </a:solidFill>
                <a:effectLst/>
                <a:latin typeface="Inter"/>
              </a:rPr>
              <a:t> Analyze historical patterns, identify regional variations, and predict future trends.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E5C10-EBB8-E6BD-C801-CBF6B122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3466585"/>
            <a:ext cx="5760720" cy="327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D984-3B4C-1BD9-8AC2-5EC3FC3C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0" i="0" dirty="0">
                <a:solidFill>
                  <a:srgbClr val="FF006E"/>
                </a:solidFill>
                <a:effectLst/>
                <a:latin typeface="Inter"/>
              </a:rPr>
              <a:t>A Century's Perspective</a:t>
            </a:r>
            <a:br>
              <a:rPr lang="en-IN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33FF8-1808-5B68-7D36-F1CD1996BB24}"/>
              </a:ext>
            </a:extLst>
          </p:cNvPr>
          <p:cNvSpPr txBox="1"/>
          <p:nvPr/>
        </p:nvSpPr>
        <p:spPr>
          <a:xfrm>
            <a:off x="502920" y="5089198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No clear, consistent long-term national trend.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Significant year-to-year variability.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More extreme high/low years post-2000.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Notable recent dry years (e.g., 2002, 2015-2019).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6D251-CF0E-9472-988A-85DD418EE67B}"/>
              </a:ext>
            </a:extLst>
          </p:cNvPr>
          <p:cNvSpPr txBox="1"/>
          <p:nvPr/>
        </p:nvSpPr>
        <p:spPr>
          <a:xfrm>
            <a:off x="2921000" y="49045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6B7280"/>
                </a:solidFill>
                <a:effectLst/>
                <a:latin typeface="Inter"/>
              </a:rPr>
              <a:t>(Source: RainFall.py; </a:t>
            </a:r>
            <a:r>
              <a:rPr lang="en-IN" b="0" i="0" dirty="0" err="1">
                <a:solidFill>
                  <a:srgbClr val="6B7280"/>
                </a:solidFill>
                <a:effectLst/>
                <a:latin typeface="Inter"/>
              </a:rPr>
              <a:t>RainFall_ML.ipynb</a:t>
            </a:r>
            <a:r>
              <a:rPr lang="en-IN" b="0" i="0" dirty="0">
                <a:solidFill>
                  <a:srgbClr val="6B7280"/>
                </a:solidFill>
                <a:effectLst/>
                <a:latin typeface="Inter"/>
              </a:rPr>
              <a:t> - Cell 16)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05D60F-CAFF-17D8-7FF9-B8F040DF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928687"/>
            <a:ext cx="11292840" cy="397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1DFA-D9B1-5ABE-F2C5-5950674A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1"/>
            <a:ext cx="10515600" cy="1446848"/>
          </a:xfrm>
        </p:spPr>
        <p:txBody>
          <a:bodyPr>
            <a:normAutofit/>
          </a:bodyPr>
          <a:lstStyle/>
          <a:p>
            <a:pPr algn="ctr"/>
            <a:r>
              <a:rPr lang="en-IN" sz="3600" b="0" i="0" dirty="0">
                <a:solidFill>
                  <a:srgbClr val="FF006E"/>
                </a:solidFill>
                <a:effectLst/>
                <a:latin typeface="Inter"/>
              </a:rPr>
              <a:t>10-Year Rolling Average</a:t>
            </a:r>
            <a:br>
              <a:rPr lang="en-IN" sz="36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26767-6941-98B5-49B7-1438E2D94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28687"/>
            <a:ext cx="11610340" cy="392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9AFC4-6193-9D77-392B-EBE2ED7EA599}"/>
              </a:ext>
            </a:extLst>
          </p:cNvPr>
          <p:cNvSpPr txBox="1"/>
          <p:nvPr/>
        </p:nvSpPr>
        <p:spPr>
          <a:xfrm>
            <a:off x="266700" y="4886960"/>
            <a:ext cx="65938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Rolling average smooths fluctuations, reveals decadal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Peak rainfall around 1960s.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Gradual decline in rolling average post-1970s.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9E5AC-A404-6B35-A7AB-848DDD6B3BCF}"/>
              </a:ext>
            </a:extLst>
          </p:cNvPr>
          <p:cNvSpPr txBox="1"/>
          <p:nvPr/>
        </p:nvSpPr>
        <p:spPr>
          <a:xfrm>
            <a:off x="3048000" y="4671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7280"/>
                </a:solidFill>
                <a:effectLst/>
                <a:latin typeface="Inter"/>
              </a:rPr>
              <a:t>(Source: </a:t>
            </a:r>
            <a:r>
              <a:rPr lang="en-US" b="0" i="0" dirty="0" err="1">
                <a:solidFill>
                  <a:srgbClr val="6B7280"/>
                </a:solidFill>
                <a:effectLst/>
                <a:latin typeface="Inter"/>
              </a:rPr>
              <a:t>RainFall_ML.ipynb</a:t>
            </a:r>
            <a:r>
              <a:rPr lang="en-US" b="0" i="0" dirty="0">
                <a:solidFill>
                  <a:srgbClr val="6B7280"/>
                </a:solidFill>
                <a:effectLst/>
                <a:latin typeface="Inter"/>
              </a:rPr>
              <a:t> - Cell 24, fig2)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8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1CD5-27CB-9521-3863-B78CCC1D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8" y="24745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en-US" sz="3600" b="1" i="0" dirty="0">
                <a:solidFill>
                  <a:srgbClr val="3A86FF"/>
                </a:solidFill>
                <a:effectLst/>
                <a:latin typeface="Inter"/>
              </a:rPr>
            </a:br>
            <a:r>
              <a:rPr lang="en-US" sz="3600" b="0" i="0" dirty="0">
                <a:solidFill>
                  <a:srgbClr val="FF006E"/>
                </a:solidFill>
                <a:effectLst/>
                <a:latin typeface="Inter"/>
              </a:rPr>
              <a:t>Identifying Deviations Over Time</a:t>
            </a:r>
            <a:br>
              <a:rPr lang="en-US" sz="36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24A03-FDFF-7B93-EDA1-E473CCC74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955040"/>
            <a:ext cx="11176000" cy="447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E9CDD-3739-B8E9-73DE-646971BFD017}"/>
              </a:ext>
            </a:extLst>
          </p:cNvPr>
          <p:cNvSpPr txBox="1"/>
          <p:nvPr/>
        </p:nvSpPr>
        <p:spPr>
          <a:xfrm>
            <a:off x="447040" y="5323026"/>
            <a:ext cx="64871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Frequent deficits post-1970s (Z-score &lt; 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High excess periods (1950s-60s, late 1980s) (Z-score &gt; 1.5).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Increasing extremes (deficits &amp; excesses) post-2000s.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48612-C101-E9B1-2081-6169A94A6CAB}"/>
              </a:ext>
            </a:extLst>
          </p:cNvPr>
          <p:cNvSpPr txBox="1"/>
          <p:nvPr/>
        </p:nvSpPr>
        <p:spPr>
          <a:xfrm>
            <a:off x="3048000" y="5138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7280"/>
                </a:solidFill>
                <a:effectLst/>
                <a:latin typeface="Inter"/>
              </a:rPr>
              <a:t>(Source: </a:t>
            </a:r>
            <a:r>
              <a:rPr lang="en-US" b="0" i="0" dirty="0" err="1">
                <a:solidFill>
                  <a:srgbClr val="6B7280"/>
                </a:solidFill>
                <a:effectLst/>
                <a:latin typeface="Inter"/>
              </a:rPr>
              <a:t>RainFall_ML.ipynb</a:t>
            </a:r>
            <a:r>
              <a:rPr lang="en-US" b="0" i="0" dirty="0">
                <a:solidFill>
                  <a:srgbClr val="6B7280"/>
                </a:solidFill>
                <a:effectLst/>
                <a:latin typeface="Inter"/>
              </a:rPr>
              <a:t> - Cell 25, fig3)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3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8668-4A8F-B577-7F3E-141B5C4B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0" i="0" dirty="0">
                <a:solidFill>
                  <a:srgbClr val="FF006E"/>
                </a:solidFill>
                <a:effectLst/>
                <a:latin typeface="Inter"/>
              </a:rPr>
              <a:t>Highest &amp; Lowest Regions</a:t>
            </a:r>
            <a:br>
              <a:rPr lang="en-IN" sz="36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0CB56-FC1C-73EE-57B6-16B4E9FE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45" y="1027906"/>
            <a:ext cx="5290792" cy="381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91A9C-7B72-BFF8-5C51-670E6543F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5" y="1027906"/>
            <a:ext cx="513562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1652AC-4D39-1185-442E-1F4F2F5F8B18}"/>
              </a:ext>
            </a:extLst>
          </p:cNvPr>
          <p:cNvSpPr txBox="1"/>
          <p:nvPr/>
        </p:nvSpPr>
        <p:spPr>
          <a:xfrm>
            <a:off x="733165" y="5091430"/>
            <a:ext cx="68729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4155"/>
                </a:solidFill>
                <a:effectLst/>
                <a:latin typeface="Inter"/>
              </a:rPr>
              <a:t>Significant geographical variation.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4155"/>
                </a:solidFill>
                <a:effectLst/>
                <a:latin typeface="Inter"/>
              </a:rPr>
              <a:t>Coastal/NE regions (Arunachal Pradesh, Konkan &amp; Goa) highest.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34155"/>
                </a:solidFill>
                <a:effectLst/>
                <a:latin typeface="Inter"/>
              </a:rPr>
              <a:t>NW/interior regions (West Rajasthan, Marathwada) lowest</a:t>
            </a:r>
            <a:r>
              <a:rPr lang="en-IN" b="0" i="0" dirty="0">
                <a:solidFill>
                  <a:srgbClr val="334155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4B1FF-F23D-AA57-F8C6-DC5D4B0AADF3}"/>
              </a:ext>
            </a:extLst>
          </p:cNvPr>
          <p:cNvSpPr txBox="1"/>
          <p:nvPr/>
        </p:nvSpPr>
        <p:spPr>
          <a:xfrm>
            <a:off x="4081117" y="478000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7280"/>
                </a:solidFill>
                <a:effectLst/>
                <a:latin typeface="Inter"/>
              </a:rPr>
              <a:t>(Source: RainFall.py - Overview Page)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36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3E24-42E2-6FFB-7AEC-9640EEBC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dirty="0">
                <a:solidFill>
                  <a:srgbClr val="FF006E"/>
                </a:solidFill>
                <a:effectLst/>
                <a:latin typeface="Inter"/>
              </a:rPr>
              <a:t>Rhythm of the Monsoon</a:t>
            </a:r>
            <a:br>
              <a:rPr lang="en-IN" sz="40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CDE6B-406D-0362-8F52-A1F06A47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08363"/>
            <a:ext cx="105156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20AEC-4A21-B247-8F45-4242607C9875}"/>
              </a:ext>
            </a:extLst>
          </p:cNvPr>
          <p:cNvSpPr txBox="1"/>
          <p:nvPr/>
        </p:nvSpPr>
        <p:spPr>
          <a:xfrm>
            <a:off x="838199" y="5292546"/>
            <a:ext cx="6097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National peak: July-August.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June: onset; September: withdrawal.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Std dev highlights variability.</a:t>
            </a:r>
          </a:p>
        </p:txBody>
      </p:sp>
    </p:spTree>
    <p:extLst>
      <p:ext uri="{BB962C8B-B14F-4D97-AF65-F5344CB8AC3E}">
        <p14:creationId xmlns:p14="http://schemas.microsoft.com/office/powerpoint/2010/main" val="355651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1498-3916-A686-86D5-DE085849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i="0" dirty="0">
                <a:solidFill>
                  <a:srgbClr val="FF006E"/>
                </a:solidFill>
                <a:effectLst/>
                <a:latin typeface="Inter"/>
              </a:rPr>
              <a:t>Interconnected Rains</a:t>
            </a:r>
            <a:br>
              <a:rPr lang="en-IN" sz="40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sz="4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CC3AD4-5062-3AFA-8F1D-3B8E6836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1972"/>
            <a:ext cx="5953125" cy="49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1A83E2-D3DA-D286-7DE5-1E6FE1F19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4139"/>
              </p:ext>
            </p:extLst>
          </p:nvPr>
        </p:nvGraphicFramePr>
        <p:xfrm>
          <a:off x="230911" y="1551607"/>
          <a:ext cx="58650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515">
                  <a:extLst>
                    <a:ext uri="{9D8B030D-6E8A-4147-A177-3AD203B41FA5}">
                      <a16:colId xmlns:a16="http://schemas.microsoft.com/office/drawing/2014/main" val="2925980781"/>
                    </a:ext>
                  </a:extLst>
                </a:gridCol>
                <a:gridCol w="977515">
                  <a:extLst>
                    <a:ext uri="{9D8B030D-6E8A-4147-A177-3AD203B41FA5}">
                      <a16:colId xmlns:a16="http://schemas.microsoft.com/office/drawing/2014/main" val="4042435310"/>
                    </a:ext>
                  </a:extLst>
                </a:gridCol>
                <a:gridCol w="963518">
                  <a:extLst>
                    <a:ext uri="{9D8B030D-6E8A-4147-A177-3AD203B41FA5}">
                      <a16:colId xmlns:a16="http://schemas.microsoft.com/office/drawing/2014/main" val="1003675135"/>
                    </a:ext>
                  </a:extLst>
                </a:gridCol>
                <a:gridCol w="991511">
                  <a:extLst>
                    <a:ext uri="{9D8B030D-6E8A-4147-A177-3AD203B41FA5}">
                      <a16:colId xmlns:a16="http://schemas.microsoft.com/office/drawing/2014/main" val="2667802554"/>
                    </a:ext>
                  </a:extLst>
                </a:gridCol>
                <a:gridCol w="977515">
                  <a:extLst>
                    <a:ext uri="{9D8B030D-6E8A-4147-A177-3AD203B41FA5}">
                      <a16:colId xmlns:a16="http://schemas.microsoft.com/office/drawing/2014/main" val="4146010531"/>
                    </a:ext>
                  </a:extLst>
                </a:gridCol>
                <a:gridCol w="977515">
                  <a:extLst>
                    <a:ext uri="{9D8B030D-6E8A-4147-A177-3AD203B41FA5}">
                      <a16:colId xmlns:a16="http://schemas.microsoft.com/office/drawing/2014/main" val="104918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Jun-Sep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4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5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5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2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Jun-Sep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084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2C6D1B3-BDA8-D406-2EE6-78CD95E9ACB8}"/>
              </a:ext>
            </a:extLst>
          </p:cNvPr>
          <p:cNvSpPr txBox="1"/>
          <p:nvPr/>
        </p:nvSpPr>
        <p:spPr>
          <a:xfrm>
            <a:off x="229527" y="4192918"/>
            <a:ext cx="58664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2C3E50"/>
                </a:solidFill>
                <a:effectLst/>
                <a:latin typeface="Inter"/>
              </a:rPr>
              <a:t>Key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Months positively correlated with total JUN-SEP rainfall.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July: highest correlation with total.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4155"/>
                </a:solidFill>
                <a:effectLst/>
                <a:latin typeface="Inter"/>
              </a:rPr>
              <a:t>September: weaker relationship (withdrawal variability).</a:t>
            </a:r>
          </a:p>
          <a:p>
            <a:pPr>
              <a:buNone/>
            </a:pPr>
            <a:br>
              <a:rPr lang="en-US" sz="2000" b="0" i="0" dirty="0">
                <a:solidFill>
                  <a:srgbClr val="1E293B"/>
                </a:solidFill>
                <a:effectLst/>
                <a:latin typeface="Inter"/>
              </a:rPr>
            </a:b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93869-182A-B3A1-9CD9-E398D5E96586}"/>
              </a:ext>
            </a:extLst>
          </p:cNvPr>
          <p:cNvSpPr txBox="1"/>
          <p:nvPr/>
        </p:nvSpPr>
        <p:spPr>
          <a:xfrm>
            <a:off x="7263246" y="6201296"/>
            <a:ext cx="381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6B7280"/>
                </a:solidFill>
                <a:effectLst/>
                <a:latin typeface="Inter"/>
              </a:rPr>
              <a:t>(Source: </a:t>
            </a:r>
            <a:r>
              <a:rPr lang="en-IN" b="0" i="0" dirty="0" err="1">
                <a:solidFill>
                  <a:srgbClr val="6B7280"/>
                </a:solidFill>
                <a:effectLst/>
                <a:latin typeface="Inter"/>
              </a:rPr>
              <a:t>RainFall_ML.ipynb</a:t>
            </a:r>
            <a:r>
              <a:rPr lang="en-IN" b="0" i="0" dirty="0">
                <a:solidFill>
                  <a:srgbClr val="6B7280"/>
                </a:solidFill>
                <a:effectLst/>
                <a:latin typeface="Inter"/>
              </a:rPr>
              <a:t> - Cell 20)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54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C801-E27D-0FD0-5B25-8007EA58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i="0" dirty="0">
                <a:solidFill>
                  <a:srgbClr val="FF006E"/>
                </a:solidFill>
                <a:effectLst/>
                <a:latin typeface="Inter"/>
              </a:rPr>
              <a:t>Rainfall Spread</a:t>
            </a:r>
            <a:br>
              <a:rPr lang="en-US" sz="4000" b="0" i="0" dirty="0">
                <a:solidFill>
                  <a:srgbClr val="FF006E"/>
                </a:solidFill>
                <a:effectLst/>
                <a:latin typeface="Inter"/>
              </a:rPr>
            </a:b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24533-8C85-B587-D190-31A3D445B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2" y="1027907"/>
            <a:ext cx="5747558" cy="3152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E9585B-4D91-E6B3-030C-DA9992043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42" y="1027907"/>
            <a:ext cx="5747558" cy="31528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6473C-2A19-CD7B-FEFD-AF246F625EA0}"/>
              </a:ext>
            </a:extLst>
          </p:cNvPr>
          <p:cNvSpPr txBox="1"/>
          <p:nvPr/>
        </p:nvSpPr>
        <p:spPr>
          <a:xfrm>
            <a:off x="91440" y="4180769"/>
            <a:ext cx="600456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Arunachal Pradesh (17) consistently receives the highest rainfall, with a rising trend after 2000 — potential climate intensification.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Konkan &amp; Goa (28) has high rainfall with stable but fluctuating patterns — typical coastal monsoon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Vidarbha (31) and West Rajasthan (35) show moderate and relatively steady rainfall, with slight increases in recent years.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Madhya Maharashtra (29) and Marathwada (30) have lowest rainfall, with frequent drought-like dips — important for agriculture planning.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Most subdivisions show increased year-to-year variability, indicating possible climate instability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62E8C-B39F-F0B0-CC2F-E5B6F40D1375}"/>
              </a:ext>
            </a:extLst>
          </p:cNvPr>
          <p:cNvSpPr txBox="1"/>
          <p:nvPr/>
        </p:nvSpPr>
        <p:spPr>
          <a:xfrm>
            <a:off x="6253942" y="4180769"/>
            <a:ext cx="55896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Most common rainfall: Majority of records fall between 500–1000 mm during JUN–SEP.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Right-skewed distribution: Indicates that high rainfall (2000+ mm) is rare but does occur in some regions.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Low rainfall events (&lt;400 mm) are also frequent, pointing to drought-prone areas.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rgbClr val="000000"/>
                </a:solidFill>
                <a:effectLst/>
                <a:latin typeface="Inter"/>
              </a:rPr>
              <a:t>Significant variation: Reflects diverse climatic conditions across India's subdivisions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5A8BF-0789-FA09-2FF2-3B2567AD1422}"/>
              </a:ext>
            </a:extLst>
          </p:cNvPr>
          <p:cNvSpPr txBox="1"/>
          <p:nvPr/>
        </p:nvSpPr>
        <p:spPr>
          <a:xfrm>
            <a:off x="3121429" y="3872992"/>
            <a:ext cx="6097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0" i="0" dirty="0">
                <a:solidFill>
                  <a:srgbClr val="6B7280"/>
                </a:solidFill>
                <a:effectLst/>
                <a:latin typeface="Inter"/>
              </a:rPr>
              <a:t>(Source: </a:t>
            </a:r>
            <a:r>
              <a:rPr lang="en-IN" sz="1400" b="0" i="0" dirty="0" err="1">
                <a:solidFill>
                  <a:srgbClr val="6B7280"/>
                </a:solidFill>
                <a:effectLst/>
                <a:latin typeface="Inter"/>
              </a:rPr>
              <a:t>RainFall_ML.ipynb</a:t>
            </a:r>
            <a:r>
              <a:rPr lang="en-IN" sz="1400" b="0" i="0" dirty="0">
                <a:solidFill>
                  <a:srgbClr val="6B7280"/>
                </a:solidFill>
                <a:effectLst/>
                <a:latin typeface="Inter"/>
              </a:rPr>
              <a:t> - Cells 18 &amp; 19)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182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803</Words>
  <Application>Microsoft Office PowerPoint</Application>
  <PresentationFormat>Widescreen</PresentationFormat>
  <Paragraphs>131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A Century's Perspective </vt:lpstr>
      <vt:lpstr>10-Year Rolling Average </vt:lpstr>
      <vt:lpstr> Identifying Deviations Over Time </vt:lpstr>
      <vt:lpstr>Highest &amp; Lowest Regions </vt:lpstr>
      <vt:lpstr>Rhythm of the Monsoon </vt:lpstr>
      <vt:lpstr>Interconnected Rains </vt:lpstr>
      <vt:lpstr>Rainfall Spread </vt:lpstr>
      <vt:lpstr> Historical Analysis</vt:lpstr>
      <vt:lpstr>Clustering of Subdivisions Grouping by Rainfall Characteristics </vt:lpstr>
      <vt:lpstr>PowerPoint Presentation</vt:lpstr>
      <vt:lpstr>Rainfall Prediction Dashboard Selected Region </vt:lpstr>
      <vt:lpstr>Conclusion &amp; Key Takeaways  Synthesizing the Findings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BOPCHE</dc:creator>
  <cp:lastModifiedBy>SAHIL BOPCHE</cp:lastModifiedBy>
  <cp:revision>2</cp:revision>
  <dcterms:created xsi:type="dcterms:W3CDTF">2025-05-27T14:03:23Z</dcterms:created>
  <dcterms:modified xsi:type="dcterms:W3CDTF">2025-05-28T10:20:53Z</dcterms:modified>
</cp:coreProperties>
</file>