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YljfjoDiTAgVuqmz2Bblo7Zp2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6744d34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876744d34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6744d34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876744d34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6744d3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76744d34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76744d34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876744d34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6744d3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76744d3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6744d3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76744d34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794750dd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794750dd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6744d34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876744d34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766f046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766f0464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6744d3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76744d3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76744d34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76744d34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6744d34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876744d34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6744d34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76744d34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76744d34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876744d34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8450" y="24142"/>
            <a:ext cx="12037800" cy="3163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5600" b="1" i="1" dirty="0"/>
              <a:t>Natural Language Processing (NLP)</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t>with Deep NLP </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solidFill>
                  <a:srgbClr val="980000"/>
                </a:solidFill>
              </a:rPr>
              <a:t>from Zero to Hero</a:t>
            </a:r>
            <a:endParaRPr sz="5600" b="1" i="1" dirty="0">
              <a:solidFill>
                <a:srgbClr val="980000"/>
              </a:solidFill>
            </a:endParaRPr>
          </a:p>
        </p:txBody>
      </p:sp>
      <p:sp>
        <p:nvSpPr>
          <p:cNvPr id="85" name="Google Shape;85;p1"/>
          <p:cNvSpPr txBox="1">
            <a:spLocks noGrp="1"/>
          </p:cNvSpPr>
          <p:nvPr>
            <p:ph type="subTitle" idx="1"/>
          </p:nvPr>
        </p:nvSpPr>
        <p:spPr>
          <a:xfrm>
            <a:off x="0" y="2996350"/>
            <a:ext cx="12192000" cy="3576900"/>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FAHAD HUSSAIN</a:t>
            </a:r>
            <a:endParaRPr dirty="0">
              <a:solidFill>
                <a:srgbClr val="274E13"/>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MCS, MSCS, DAE(CIT)</a:t>
            </a:r>
            <a:endParaRPr dirty="0">
              <a:solidFill>
                <a:srgbClr val="274E13"/>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2775"/>
              <a:buNone/>
            </a:pPr>
            <a:r>
              <a:rPr lang="en-US" sz="2775" b="1" i="1" dirty="0">
                <a:solidFill>
                  <a:srgbClr val="7030A0"/>
                </a:solidFill>
              </a:rPr>
              <a:t>Computer Science Instructor </a:t>
            </a:r>
            <a:r>
              <a:rPr lang="en-US" sz="2590" dirty="0">
                <a:solidFill>
                  <a:srgbClr val="7030A0"/>
                </a:solidFill>
              </a:rPr>
              <a:t>of well known international Center</a:t>
            </a:r>
            <a:endParaRPr dirty="0"/>
          </a:p>
          <a:p>
            <a:pPr marL="0" lvl="0" indent="0" algn="ctr" rtl="0">
              <a:lnSpc>
                <a:spcPct val="70000"/>
              </a:lnSpc>
              <a:spcBef>
                <a:spcPts val="1000"/>
              </a:spcBef>
              <a:spcAft>
                <a:spcPts val="0"/>
              </a:spcAft>
              <a:buClr>
                <a:srgbClr val="7030A0"/>
              </a:buClr>
              <a:buSzPts val="2590"/>
              <a:buNone/>
            </a:pPr>
            <a:r>
              <a:rPr lang="en-US" sz="2590" dirty="0">
                <a:solidFill>
                  <a:srgbClr val="7030A0"/>
                </a:solidFill>
              </a:rPr>
              <a:t>Also, </a:t>
            </a:r>
            <a:r>
              <a:rPr lang="en-US" sz="2590" b="1" dirty="0">
                <a:solidFill>
                  <a:srgbClr val="7030A0"/>
                </a:solidFill>
              </a:rPr>
              <a:t>Machine Learning and Deep learning </a:t>
            </a:r>
            <a:r>
              <a:rPr lang="en-US" sz="2590" dirty="0">
                <a:solidFill>
                  <a:srgbClr val="7030A0"/>
                </a:solidFill>
              </a:rPr>
              <a:t>Practitioner</a:t>
            </a:r>
            <a:endParaRPr dirty="0"/>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p:txBody>
      </p:sp>
      <p:sp>
        <p:nvSpPr>
          <p:cNvPr id="4" name="Rectangle 3">
            <a:extLst>
              <a:ext uri="{FF2B5EF4-FFF2-40B4-BE49-F238E27FC236}">
                <a16:creationId xmlns:a16="http://schemas.microsoft.com/office/drawing/2014/main" id="{AF0E6522-6190-4E3B-8EF4-93A7FBE382F6}"/>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876744d34a_0_5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Used  by</a:t>
            </a:r>
            <a:endParaRPr sz="8800" b="1" i="1"/>
          </a:p>
        </p:txBody>
      </p:sp>
      <p:pic>
        <p:nvPicPr>
          <p:cNvPr id="145" name="Google Shape;145;g876744d34a_0_59"/>
          <p:cNvPicPr preferRelativeResize="0"/>
          <p:nvPr/>
        </p:nvPicPr>
        <p:blipFill>
          <a:blip r:embed="rId3">
            <a:alphaModFix/>
          </a:blip>
          <a:stretch>
            <a:fillRect/>
          </a:stretch>
        </p:blipFill>
        <p:spPr>
          <a:xfrm>
            <a:off x="152400" y="1225563"/>
            <a:ext cx="11887201" cy="4406870"/>
          </a:xfrm>
          <a:prstGeom prst="rect">
            <a:avLst/>
          </a:prstGeom>
          <a:noFill/>
          <a:ln>
            <a:noFill/>
          </a:ln>
        </p:spPr>
      </p:pic>
      <p:sp>
        <p:nvSpPr>
          <p:cNvPr id="5" name="Rectangle 4">
            <a:extLst>
              <a:ext uri="{FF2B5EF4-FFF2-40B4-BE49-F238E27FC236}">
                <a16:creationId xmlns:a16="http://schemas.microsoft.com/office/drawing/2014/main" id="{58A02D1A-3A91-4FAB-83C2-ED16BB6E9D8C}"/>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A651B908-9BB0-4EE6-B1CD-4CB8C35F19F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D1526743-7BCE-4411-8A1E-139B90922B8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83A4AFE-B7D0-44DA-B352-E7D64F94DC27}"/>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876744d34a_0_66"/>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Thanks</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Do Subscribe, like and share</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next we will discuss about</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FF0000"/>
                </a:solidFill>
                <a:latin typeface="Arial"/>
                <a:ea typeface="Arial"/>
                <a:cs typeface="Arial"/>
                <a:sym typeface="Arial"/>
              </a:rPr>
              <a:t>How NLP work? </a:t>
            </a:r>
            <a:endParaRPr sz="6300" b="1" dirty="0">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7781BF04-4920-4897-8E2F-DFFA1C370876}"/>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76744d34a_0_7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58" name="Google Shape;158;g876744d34a_0_72"/>
          <p:cNvPicPr preferRelativeResize="0"/>
          <p:nvPr/>
        </p:nvPicPr>
        <p:blipFill>
          <a:blip r:embed="rId3">
            <a:alphaModFix/>
          </a:blip>
          <a:stretch>
            <a:fillRect/>
          </a:stretch>
        </p:blipFill>
        <p:spPr>
          <a:xfrm>
            <a:off x="1356725" y="684325"/>
            <a:ext cx="9281525" cy="5288675"/>
          </a:xfrm>
          <a:prstGeom prst="rect">
            <a:avLst/>
          </a:prstGeom>
          <a:noFill/>
          <a:ln>
            <a:noFill/>
          </a:ln>
        </p:spPr>
      </p:pic>
      <p:sp>
        <p:nvSpPr>
          <p:cNvPr id="5" name="Rectangle 4">
            <a:extLst>
              <a:ext uri="{FF2B5EF4-FFF2-40B4-BE49-F238E27FC236}">
                <a16:creationId xmlns:a16="http://schemas.microsoft.com/office/drawing/2014/main" id="{9E01312C-9B7D-46B4-8BA1-E4131C7332D7}"/>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7E7BC45E-3746-497D-AC11-58A77ECB529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6A7F756A-AAAF-4958-A975-1C4DF3A4F0FF}"/>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76744d34a_0_7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65" name="Google Shape;165;g876744d34a_0_79"/>
          <p:cNvPicPr preferRelativeResize="0"/>
          <p:nvPr/>
        </p:nvPicPr>
        <p:blipFill>
          <a:blip r:embed="rId3">
            <a:alphaModFix/>
          </a:blip>
          <a:stretch>
            <a:fillRect/>
          </a:stretch>
        </p:blipFill>
        <p:spPr>
          <a:xfrm>
            <a:off x="972025" y="611375"/>
            <a:ext cx="9984050" cy="5491825"/>
          </a:xfrm>
          <a:prstGeom prst="rect">
            <a:avLst/>
          </a:prstGeom>
          <a:noFill/>
          <a:ln>
            <a:noFill/>
          </a:ln>
        </p:spPr>
      </p:pic>
      <p:sp>
        <p:nvSpPr>
          <p:cNvPr id="5" name="Rectangle 4">
            <a:extLst>
              <a:ext uri="{FF2B5EF4-FFF2-40B4-BE49-F238E27FC236}">
                <a16:creationId xmlns:a16="http://schemas.microsoft.com/office/drawing/2014/main" id="{600AC12B-42DA-411B-8A61-EB56D9D43625}"/>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42D9D430-4BF9-486A-839D-6D18199AE3CD}"/>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08EB7D2F-A265-4774-ACBE-D2D4969DBC57}"/>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4760DE1-C1A2-4B3B-AF0C-AF52A46976F6}"/>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876744d34a_0_8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Understanding</a:t>
            </a:r>
            <a:endParaRPr sz="8800" b="1" i="1"/>
          </a:p>
        </p:txBody>
      </p:sp>
      <p:sp>
        <p:nvSpPr>
          <p:cNvPr id="172" name="Google Shape;172;g876744d34a_0_86"/>
          <p:cNvSpPr txBox="1"/>
          <p:nvPr/>
        </p:nvSpPr>
        <p:spPr>
          <a:xfrm>
            <a:off x="293375" y="678375"/>
            <a:ext cx="11350500" cy="52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980000"/>
                </a:solidFill>
              </a:rPr>
              <a:t>Ambiguity:</a:t>
            </a:r>
            <a:endParaRPr sz="1800" b="1" dirty="0">
              <a:solidFill>
                <a:srgbClr val="980000"/>
              </a:solidFill>
            </a:endParaRPr>
          </a:p>
          <a:p>
            <a:pPr marL="0" lvl="0" indent="0" algn="l" rtl="0">
              <a:spcBef>
                <a:spcPts val="0"/>
              </a:spcBef>
              <a:spcAft>
                <a:spcPts val="0"/>
              </a:spcAft>
              <a:buNone/>
            </a:pPr>
            <a:r>
              <a:rPr lang="en-US" sz="1800" b="1" dirty="0">
                <a:solidFill>
                  <a:srgbClr val="980000"/>
                </a:solidFill>
              </a:rPr>
              <a:t>	Lexical Ambiguity      : </a:t>
            </a:r>
            <a:r>
              <a:rPr lang="en-US" sz="1800" b="1" dirty="0">
                <a:solidFill>
                  <a:srgbClr val="0000FF"/>
                </a:solidFill>
              </a:rPr>
              <a:t>The Tank is full of water.</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Syntactic Ambiguity  :  </a:t>
            </a:r>
            <a:r>
              <a:rPr lang="en-US" sz="1800" b="1" dirty="0">
                <a:solidFill>
                  <a:srgbClr val="0000FF"/>
                </a:solidFill>
              </a:rPr>
              <a:t>ill men and women get to hospital.</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Semantic Ambiguity	 :  </a:t>
            </a:r>
            <a:r>
              <a:rPr lang="en-US" sz="1800" b="1" dirty="0">
                <a:solidFill>
                  <a:srgbClr val="0000FF"/>
                </a:solidFill>
              </a:rPr>
              <a:t>The Bike hit the pole while it was running.</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Pragmatic Ambiguity :  </a:t>
            </a:r>
            <a:r>
              <a:rPr lang="en-US" sz="1800" b="1" dirty="0">
                <a:solidFill>
                  <a:srgbClr val="0000FF"/>
                </a:solidFill>
              </a:rPr>
              <a:t>The Army is coming. </a:t>
            </a:r>
            <a:endParaRPr sz="1800" b="1" dirty="0">
              <a:solidFill>
                <a:srgbClr val="0000FF"/>
              </a:solidFill>
            </a:endParaRPr>
          </a:p>
          <a:p>
            <a:pPr marL="0" lvl="0" indent="0" algn="l" rtl="0">
              <a:spcBef>
                <a:spcPts val="0"/>
              </a:spcBef>
              <a:spcAft>
                <a:spcPts val="0"/>
              </a:spcAft>
              <a:buNone/>
            </a:pPr>
            <a:r>
              <a:rPr lang="en-US" sz="1800" b="1" dirty="0"/>
              <a:t>	</a:t>
            </a:r>
            <a:endParaRPr sz="1700" b="1" dirty="0"/>
          </a:p>
          <a:p>
            <a:pPr marL="0" lvl="0" indent="0" algn="l" rtl="0">
              <a:spcBef>
                <a:spcPts val="0"/>
              </a:spcBef>
              <a:spcAft>
                <a:spcPts val="0"/>
              </a:spcAft>
              <a:buNone/>
            </a:pPr>
            <a:r>
              <a:rPr lang="en-US" sz="1900" b="1" dirty="0"/>
              <a:t>Phonology – This science helps to deal with patterns present in the sound and speeches related to the sound as a physical entity.</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Pragmatics – This science studies the different uses of language.</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Morphology – This science deals with the structure of the words and the systematic relations between them.</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Syntax – This science deal with the structure of the sentences.</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Semantics – This science deals with the literal meaning of the words, phrases as well as sentences.</a:t>
            </a:r>
            <a:endParaRPr sz="1900" b="1" dirty="0"/>
          </a:p>
          <a:p>
            <a:pPr marL="0" lvl="0" indent="0" algn="l" rtl="0">
              <a:spcBef>
                <a:spcPts val="0"/>
              </a:spcBef>
              <a:spcAft>
                <a:spcPts val="0"/>
              </a:spcAft>
              <a:buNone/>
            </a:pPr>
            <a:endParaRPr sz="1700" b="1" dirty="0"/>
          </a:p>
          <a:p>
            <a:pPr marL="0" lvl="0" indent="0" algn="l" rtl="0">
              <a:spcBef>
                <a:spcPts val="0"/>
              </a:spcBef>
              <a:spcAft>
                <a:spcPts val="0"/>
              </a:spcAft>
              <a:buNone/>
            </a:pPr>
            <a:endParaRPr sz="1700" b="1" dirty="0"/>
          </a:p>
        </p:txBody>
      </p:sp>
      <p:sp>
        <p:nvSpPr>
          <p:cNvPr id="5" name="Rectangle 4">
            <a:extLst>
              <a:ext uri="{FF2B5EF4-FFF2-40B4-BE49-F238E27FC236}">
                <a16:creationId xmlns:a16="http://schemas.microsoft.com/office/drawing/2014/main" id="{3945F0FC-DCEE-41BB-B93C-57A27D574B08}"/>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76744d34a_0_2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4500" b="1">
                <a:latin typeface="Arial"/>
                <a:ea typeface="Arial"/>
                <a:cs typeface="Arial"/>
                <a:sym typeface="Arial"/>
              </a:rPr>
              <a:t>Natural Language Generation</a:t>
            </a:r>
            <a:endParaRPr sz="4500" b="1">
              <a:latin typeface="Arial"/>
              <a:ea typeface="Arial"/>
              <a:cs typeface="Arial"/>
              <a:sym typeface="Arial"/>
            </a:endParaRPr>
          </a:p>
        </p:txBody>
      </p:sp>
      <p:sp>
        <p:nvSpPr>
          <p:cNvPr id="179" name="Google Shape;179;g876744d34a_0_22"/>
          <p:cNvSpPr txBox="1"/>
          <p:nvPr/>
        </p:nvSpPr>
        <p:spPr>
          <a:xfrm>
            <a:off x="216600" y="745200"/>
            <a:ext cx="117588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t>Based on NL-Understanding, it will suggest about:</a:t>
            </a:r>
            <a:endParaRPr sz="3600"/>
          </a:p>
          <a:p>
            <a:pPr marL="457200" lvl="0" indent="-457200" algn="l" rtl="0">
              <a:spcBef>
                <a:spcPts val="0"/>
              </a:spcBef>
              <a:spcAft>
                <a:spcPts val="0"/>
              </a:spcAft>
              <a:buSzPts val="3600"/>
              <a:buChar char="●"/>
            </a:pPr>
            <a:r>
              <a:rPr lang="en-US" sz="3600"/>
              <a:t> </a:t>
            </a:r>
            <a:r>
              <a:rPr lang="en-US" sz="2700" b="1"/>
              <a:t>What should say to user.</a:t>
            </a:r>
            <a:endParaRPr sz="2700" b="1"/>
          </a:p>
          <a:p>
            <a:pPr marL="457200" lvl="0" indent="-400050" algn="l" rtl="0">
              <a:spcBef>
                <a:spcPts val="0"/>
              </a:spcBef>
              <a:spcAft>
                <a:spcPts val="0"/>
              </a:spcAft>
              <a:buSzPts val="2700"/>
              <a:buChar char="●"/>
            </a:pPr>
            <a:r>
              <a:rPr lang="en-US" sz="2700" b="1"/>
              <a:t> Should be Intelligent and Covervational as like    human</a:t>
            </a:r>
            <a:endParaRPr sz="2700" b="1"/>
          </a:p>
          <a:p>
            <a:pPr marL="457200" lvl="0" indent="-400050" algn="l" rtl="0">
              <a:spcBef>
                <a:spcPts val="0"/>
              </a:spcBef>
              <a:spcAft>
                <a:spcPts val="0"/>
              </a:spcAft>
              <a:buSzPts val="2700"/>
              <a:buChar char="●"/>
            </a:pPr>
            <a:r>
              <a:rPr lang="en-US" sz="2700" b="1"/>
              <a:t> Usage of Structured data.</a:t>
            </a:r>
            <a:endParaRPr sz="2700" b="1"/>
          </a:p>
          <a:p>
            <a:pPr marL="457200" lvl="0" indent="-400050" algn="l" rtl="0">
              <a:spcBef>
                <a:spcPts val="0"/>
              </a:spcBef>
              <a:spcAft>
                <a:spcPts val="0"/>
              </a:spcAft>
              <a:buSzPts val="2700"/>
              <a:buChar char="●"/>
            </a:pPr>
            <a:r>
              <a:rPr lang="en-US" sz="2700" b="1"/>
              <a:t> With text and Sentence like planning.</a:t>
            </a:r>
            <a:endParaRPr sz="2700" b="1"/>
          </a:p>
        </p:txBody>
      </p:sp>
      <p:pic>
        <p:nvPicPr>
          <p:cNvPr id="180" name="Google Shape;180;g876744d34a_0_22"/>
          <p:cNvPicPr preferRelativeResize="0"/>
          <p:nvPr/>
        </p:nvPicPr>
        <p:blipFill>
          <a:blip r:embed="rId3">
            <a:alphaModFix/>
          </a:blip>
          <a:stretch>
            <a:fillRect/>
          </a:stretch>
        </p:blipFill>
        <p:spPr>
          <a:xfrm>
            <a:off x="2159650" y="3492000"/>
            <a:ext cx="7006649" cy="2336950"/>
          </a:xfrm>
          <a:prstGeom prst="rect">
            <a:avLst/>
          </a:prstGeom>
          <a:noFill/>
          <a:ln>
            <a:noFill/>
          </a:ln>
        </p:spPr>
      </p:pic>
      <p:sp>
        <p:nvSpPr>
          <p:cNvPr id="6" name="Rectangle 5">
            <a:extLst>
              <a:ext uri="{FF2B5EF4-FFF2-40B4-BE49-F238E27FC236}">
                <a16:creationId xmlns:a16="http://schemas.microsoft.com/office/drawing/2014/main" id="{8C6B98E6-4527-4F4D-8A3D-4E487337084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A0E77D34-3AB3-48EE-BA32-A53399D81B7C}"/>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68E5C649-3BF2-44AE-8686-45FDD496A484}"/>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DAE27F57-7925-4519-B4CD-DD526DEC4CC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794750ddf_0_9"/>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Thanks</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Do Subscribe, like and share</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next we will discuss about</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Data Processes, </a:t>
            </a:r>
            <a:endParaRPr sz="6300" b="1">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Tokenization? </a:t>
            </a:r>
            <a:endParaRPr sz="6300" b="1">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DAF3530B-F11B-4F28-995A-C049C1C2693B}"/>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76744d34a_0_29"/>
          <p:cNvSpPr txBox="1">
            <a:spLocks noGrp="1"/>
          </p:cNvSpPr>
          <p:nvPr>
            <p:ph type="ctrTitle"/>
          </p:nvPr>
        </p:nvSpPr>
        <p:spPr>
          <a:xfrm>
            <a:off x="478525" y="418150"/>
            <a:ext cx="11012700" cy="583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100"/>
              <a:buFont typeface="Arial"/>
              <a:buNone/>
            </a:pPr>
            <a:r>
              <a:rPr lang="en-US" sz="5900" b="1" dirty="0">
                <a:solidFill>
                  <a:srgbClr val="FF0000"/>
                </a:solidFill>
                <a:latin typeface="Arial"/>
                <a:ea typeface="Arial"/>
                <a:cs typeface="Arial"/>
                <a:sym typeface="Arial"/>
              </a:rPr>
              <a:t>Prerequisite</a:t>
            </a:r>
            <a:endParaRPr sz="5900" b="1" dirty="0">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for</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Natural language processing</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5200" b="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Python</a:t>
            </a:r>
            <a:endParaRPr sz="5200" b="1" i="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Basic Concept of Machine Learning and Deep Learning</a:t>
            </a:r>
            <a:endParaRPr sz="5200" b="1" i="1"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766f0464f_0_0"/>
          <p:cNvSpPr txBox="1">
            <a:spLocks noGrp="1"/>
          </p:cNvSpPr>
          <p:nvPr>
            <p:ph type="ctrTitle"/>
          </p:nvPr>
        </p:nvSpPr>
        <p:spPr>
          <a:xfrm>
            <a:off x="53790" y="118335"/>
            <a:ext cx="12037800" cy="885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pic>
        <p:nvPicPr>
          <p:cNvPr id="96" name="Google Shape;96;g8766f0464f_0_0"/>
          <p:cNvPicPr preferRelativeResize="0"/>
          <p:nvPr/>
        </p:nvPicPr>
        <p:blipFill>
          <a:blip r:embed="rId3">
            <a:alphaModFix/>
          </a:blip>
          <a:stretch>
            <a:fillRect/>
          </a:stretch>
        </p:blipFill>
        <p:spPr>
          <a:xfrm>
            <a:off x="153300" y="115225"/>
            <a:ext cx="11938300" cy="655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ctrTitle"/>
          </p:nvPr>
        </p:nvSpPr>
        <p:spPr>
          <a:xfrm>
            <a:off x="53790" y="118335"/>
            <a:ext cx="12037807" cy="8850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sp>
        <p:nvSpPr>
          <p:cNvPr id="102" name="Google Shape;102;p2"/>
          <p:cNvSpPr/>
          <p:nvPr/>
        </p:nvSpPr>
        <p:spPr>
          <a:xfrm>
            <a:off x="258175" y="1216554"/>
            <a:ext cx="11933700" cy="475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        Challenges in natural language processing frequently involve speech recognition, natural language understanding, and natural language generation.</a:t>
            </a:r>
            <a:endParaRPr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 name="Rectangle 4">
            <a:extLst>
              <a:ext uri="{FF2B5EF4-FFF2-40B4-BE49-F238E27FC236}">
                <a16:creationId xmlns:a16="http://schemas.microsoft.com/office/drawing/2014/main" id="{0C73A8E3-BD67-4761-A5CD-89F8151B8176}"/>
              </a:ext>
            </a:extLst>
          </p:cNvPr>
          <p:cNvSpPr/>
          <p:nvPr/>
        </p:nvSpPr>
        <p:spPr>
          <a:xfrm rot="20130741">
            <a:off x="1968903" y="193630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3774365D-40FF-4836-BBB7-2F693709D44D}"/>
              </a:ext>
            </a:extLst>
          </p:cNvPr>
          <p:cNvSpPr/>
          <p:nvPr/>
        </p:nvSpPr>
        <p:spPr>
          <a:xfrm rot="20130741">
            <a:off x="6402845" y="291766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B37AF881-82A1-421F-91D8-7F5A87C42437}"/>
              </a:ext>
            </a:extLst>
          </p:cNvPr>
          <p:cNvSpPr/>
          <p:nvPr/>
        </p:nvSpPr>
        <p:spPr>
          <a:xfrm rot="20130741">
            <a:off x="1968901" y="483749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72245D32-E2C9-4073-8511-F9C56FC7220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876744d34a_0_8"/>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Types of NLP</a:t>
            </a:r>
            <a:endParaRPr sz="8800" b="1" i="1"/>
          </a:p>
        </p:txBody>
      </p:sp>
      <p:pic>
        <p:nvPicPr>
          <p:cNvPr id="110" name="Google Shape;110;g876744d34a_0_8"/>
          <p:cNvPicPr preferRelativeResize="0"/>
          <p:nvPr/>
        </p:nvPicPr>
        <p:blipFill>
          <a:blip r:embed="rId3">
            <a:alphaModFix/>
          </a:blip>
          <a:stretch>
            <a:fillRect/>
          </a:stretch>
        </p:blipFill>
        <p:spPr>
          <a:xfrm>
            <a:off x="302875" y="659504"/>
            <a:ext cx="11539650" cy="5356321"/>
          </a:xfrm>
          <a:prstGeom prst="rect">
            <a:avLst/>
          </a:prstGeom>
          <a:noFill/>
          <a:ln>
            <a:noFill/>
          </a:ln>
        </p:spPr>
      </p:pic>
      <p:sp>
        <p:nvSpPr>
          <p:cNvPr id="5" name="Rectangle 4">
            <a:extLst>
              <a:ext uri="{FF2B5EF4-FFF2-40B4-BE49-F238E27FC236}">
                <a16:creationId xmlns:a16="http://schemas.microsoft.com/office/drawing/2014/main" id="{08256348-4299-4F05-8E41-9381E6C93106}"/>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6B58FBC2-FC25-47C9-9A03-8DE369AD7B0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DE2F2C7-1C34-4251-99A8-76BCDB69DB42}"/>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7236FA7-EFD5-4AD0-8D4E-7FE2BCC03001}"/>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876744d34a_0_15"/>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876744d34a_0_3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22" name="Google Shape;122;g876744d34a_0_36"/>
          <p:cNvPicPr preferRelativeResize="0"/>
          <p:nvPr/>
        </p:nvPicPr>
        <p:blipFill>
          <a:blip r:embed="rId3">
            <a:alphaModFix/>
          </a:blip>
          <a:stretch>
            <a:fillRect/>
          </a:stretch>
        </p:blipFill>
        <p:spPr>
          <a:xfrm>
            <a:off x="1893618" y="745200"/>
            <a:ext cx="7491825" cy="3477450"/>
          </a:xfrm>
          <a:prstGeom prst="rect">
            <a:avLst/>
          </a:prstGeom>
          <a:noFill/>
          <a:ln>
            <a:noFill/>
          </a:ln>
        </p:spPr>
      </p:pic>
      <p:pic>
        <p:nvPicPr>
          <p:cNvPr id="123" name="Google Shape;123;g876744d34a_0_36"/>
          <p:cNvPicPr preferRelativeResize="0"/>
          <p:nvPr/>
        </p:nvPicPr>
        <p:blipFill>
          <a:blip r:embed="rId4">
            <a:alphaModFix/>
          </a:blip>
          <a:stretch>
            <a:fillRect/>
          </a:stretch>
        </p:blipFill>
        <p:spPr>
          <a:xfrm>
            <a:off x="1330725" y="4222650"/>
            <a:ext cx="9374451" cy="1750350"/>
          </a:xfrm>
          <a:prstGeom prst="rect">
            <a:avLst/>
          </a:prstGeom>
          <a:noFill/>
          <a:ln>
            <a:noFill/>
          </a:ln>
        </p:spPr>
      </p:pic>
      <p:sp>
        <p:nvSpPr>
          <p:cNvPr id="6" name="Rectangle 5">
            <a:extLst>
              <a:ext uri="{FF2B5EF4-FFF2-40B4-BE49-F238E27FC236}">
                <a16:creationId xmlns:a16="http://schemas.microsoft.com/office/drawing/2014/main" id="{A9D118E5-65B2-430C-BC58-8BEE6DB3169B}"/>
              </a:ext>
            </a:extLst>
          </p:cNvPr>
          <p:cNvSpPr/>
          <p:nvPr/>
        </p:nvSpPr>
        <p:spPr>
          <a:xfrm rot="20130741">
            <a:off x="1277862" y="1312550"/>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7545C88-8569-4E75-AC55-A600E473A4F8}"/>
              </a:ext>
            </a:extLst>
          </p:cNvPr>
          <p:cNvSpPr/>
          <p:nvPr/>
        </p:nvSpPr>
        <p:spPr>
          <a:xfrm rot="20130741">
            <a:off x="6838080" y="27339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008AA4B-E0D3-4426-8978-EF202DEC39C6}"/>
              </a:ext>
            </a:extLst>
          </p:cNvPr>
          <p:cNvSpPr/>
          <p:nvPr/>
        </p:nvSpPr>
        <p:spPr>
          <a:xfrm rot="20130741">
            <a:off x="3973291" y="538248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94BBF036-2F75-41E5-9724-4F87329E0B2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76744d34a_0_43"/>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30" name="Google Shape;130;g876744d34a_0_43"/>
          <p:cNvPicPr preferRelativeResize="0"/>
          <p:nvPr/>
        </p:nvPicPr>
        <p:blipFill>
          <a:blip r:embed="rId3">
            <a:alphaModFix/>
          </a:blip>
          <a:stretch>
            <a:fillRect/>
          </a:stretch>
        </p:blipFill>
        <p:spPr>
          <a:xfrm>
            <a:off x="7829925" y="669075"/>
            <a:ext cx="4176300" cy="1938501"/>
          </a:xfrm>
          <a:prstGeom prst="rect">
            <a:avLst/>
          </a:prstGeom>
          <a:noFill/>
          <a:ln>
            <a:noFill/>
          </a:ln>
        </p:spPr>
      </p:pic>
      <p:pic>
        <p:nvPicPr>
          <p:cNvPr id="131" name="Google Shape;131;g876744d34a_0_43"/>
          <p:cNvPicPr preferRelativeResize="0"/>
          <p:nvPr/>
        </p:nvPicPr>
        <p:blipFill>
          <a:blip r:embed="rId4">
            <a:alphaModFix/>
          </a:blip>
          <a:stretch>
            <a:fillRect/>
          </a:stretch>
        </p:blipFill>
        <p:spPr>
          <a:xfrm>
            <a:off x="229500" y="2455175"/>
            <a:ext cx="9200750" cy="3456750"/>
          </a:xfrm>
          <a:prstGeom prst="rect">
            <a:avLst/>
          </a:prstGeom>
          <a:noFill/>
          <a:ln>
            <a:noFill/>
          </a:ln>
        </p:spPr>
      </p:pic>
      <p:sp>
        <p:nvSpPr>
          <p:cNvPr id="6" name="Rectangle 5">
            <a:extLst>
              <a:ext uri="{FF2B5EF4-FFF2-40B4-BE49-F238E27FC236}">
                <a16:creationId xmlns:a16="http://schemas.microsoft.com/office/drawing/2014/main" id="{F893CBA2-0791-4814-9A6B-DAEE337221ED}"/>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DD36E5BB-F326-4C42-9365-CB10DBB2097F}"/>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2F7D7C66-C71E-4E11-B5FD-B3B4218D370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53891F2D-11D2-4474-B6EA-E0E75CA1128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876744d34a_0_51"/>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Applications</a:t>
            </a:r>
            <a:endParaRPr sz="8800" b="1" i="1"/>
          </a:p>
        </p:txBody>
      </p:sp>
      <p:pic>
        <p:nvPicPr>
          <p:cNvPr id="138" name="Google Shape;138;g876744d34a_0_51"/>
          <p:cNvPicPr preferRelativeResize="0"/>
          <p:nvPr/>
        </p:nvPicPr>
        <p:blipFill>
          <a:blip r:embed="rId3">
            <a:alphaModFix/>
          </a:blip>
          <a:stretch>
            <a:fillRect/>
          </a:stretch>
        </p:blipFill>
        <p:spPr>
          <a:xfrm>
            <a:off x="420025" y="739625"/>
            <a:ext cx="10987332" cy="5309575"/>
          </a:xfrm>
          <a:prstGeom prst="rect">
            <a:avLst/>
          </a:prstGeom>
          <a:noFill/>
          <a:ln>
            <a:noFill/>
          </a:ln>
        </p:spPr>
      </p:pic>
      <p:sp>
        <p:nvSpPr>
          <p:cNvPr id="5" name="Rectangle 4">
            <a:extLst>
              <a:ext uri="{FF2B5EF4-FFF2-40B4-BE49-F238E27FC236}">
                <a16:creationId xmlns:a16="http://schemas.microsoft.com/office/drawing/2014/main" id="{052636FB-3C6B-4A49-9644-95FC43293E9E}"/>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6D357C7F-7B18-4772-9DCE-AC39BFF6F283}"/>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E378075B-906E-4F6D-A771-F38640DB04E0}"/>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012A437-3135-4319-9A26-22323EE81DF4}"/>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852</Words>
  <Application>Microsoft Office PowerPoint</Application>
  <PresentationFormat>Widescreen</PresentationFormat>
  <Paragraphs>112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Natural Language Processing (NLP) with Deep NLP  from Zero to Hero</vt:lpstr>
      <vt:lpstr>Prerequisite for Natural language processing  Python Basic Concept of Machine Learning and Deep Learning</vt:lpstr>
      <vt:lpstr>Natural language processing</vt:lpstr>
      <vt:lpstr>Natural language processing</vt:lpstr>
      <vt:lpstr>Types of NLP</vt:lpstr>
      <vt:lpstr>PowerPoint Presentation</vt:lpstr>
      <vt:lpstr>How NLP, DNLP and DL involves in!!!</vt:lpstr>
      <vt:lpstr>How NLP, DNLP and DL involves in!!!</vt:lpstr>
      <vt:lpstr>Applications</vt:lpstr>
      <vt:lpstr>Used  by</vt:lpstr>
      <vt:lpstr>Thanks Do Subscribe, like and share next we will discuss about  How NLP work? </vt:lpstr>
      <vt:lpstr>NLP Working</vt:lpstr>
      <vt:lpstr>NLP Working</vt:lpstr>
      <vt:lpstr>Natural Language Understanding</vt:lpstr>
      <vt:lpstr>Natural Language Generation</vt:lpstr>
      <vt:lpstr>Thanks Do Subscribe, like and share next we will discuss about  Data Processes,  Tokenization?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with Deep NLP  from Zero to Hero</dc:title>
  <dc:creator>Fahad Hussain</dc:creator>
  <cp:lastModifiedBy>Fahad Hussain</cp:lastModifiedBy>
  <cp:revision>8</cp:revision>
  <dcterms:created xsi:type="dcterms:W3CDTF">2019-11-05T08:22:51Z</dcterms:created>
  <dcterms:modified xsi:type="dcterms:W3CDTF">2020-06-12T09:22:32Z</dcterms:modified>
</cp:coreProperties>
</file>