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 id="279" r:id="rId25"/>
    <p:sldId id="280" r:id="rId26"/>
    <p:sldId id="281"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YljfjoDiTAgVuqmz2Bblo7Zp2v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4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876744d34a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876744d34a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76744d34a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g876744d34a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76744d34a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876744d34a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76744d34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876744d34a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876744d34a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g876744d34a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76744d34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g876744d34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794750dd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g8794750dd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794750dd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g8794750ddf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8794750dd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8794750dd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76744d34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876744d34a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23221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97317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01005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84521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794750dd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g8794750dd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99945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28927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9192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766f046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g8766f0464f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76744d34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g876744d34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76744d34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g876744d34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76744d34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g876744d34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76744d34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876744d34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876744d34a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g876744d34a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s://fahadhussaincs.blogspot.co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https://fahadhussaincs.blogspot.co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fahadhussaincs.blogspot.com/"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hyperlink" Target="https://fahadhussaincs.blogspot.com/"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hyperlink" Target="https://fahadhussaincs.blogspot.com/"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3.JP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hyperlink" Target="https://tartarus.org/martin/PorterStemmer/"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hyperlink" Target="https://fahadhussaincs.blogspot.com/" TargetMode="External"/><Relationship Id="rId5" Type="http://schemas.openxmlformats.org/officeDocument/2006/relationships/hyperlink" Target="https://www.nltk.org/" TargetMode="External"/><Relationship Id="rId4" Type="http://schemas.openxmlformats.org/officeDocument/2006/relationships/hyperlink" Target="https://tartarus.org/martin/PorterStemmer/def.txt"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hyperlink" Target="https://nlp.stanford.edu/IR-book/html/htmledition/stemming-and-lemmatization-1.html"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hyperlink" Target="https://nlp.stanford.edu/IR-book/html/htmledition/stemming-and-lemmatization-1.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fahadhussaincs.blogspot.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fahadhussaincs.blogspot.com/" TargetMode="Externa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s://fahadhussaincs.blogspot.com/" TargetMode="Externa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fahadhussaincs.blogspot.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48450" y="24142"/>
            <a:ext cx="12037800" cy="31635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5600" b="1" i="1" dirty="0"/>
              <a:t>Natural Language Processing (NLP)</a:t>
            </a:r>
            <a:endParaRPr sz="5600" b="1" i="1" dirty="0"/>
          </a:p>
          <a:p>
            <a:pPr marL="0" lvl="0" indent="0" algn="ctr" rtl="0">
              <a:lnSpc>
                <a:spcPct val="90000"/>
              </a:lnSpc>
              <a:spcBef>
                <a:spcPts val="0"/>
              </a:spcBef>
              <a:spcAft>
                <a:spcPts val="0"/>
              </a:spcAft>
              <a:buClr>
                <a:schemeClr val="dk1"/>
              </a:buClr>
              <a:buSzPts val="6600"/>
              <a:buFont typeface="Calibri"/>
              <a:buNone/>
            </a:pPr>
            <a:r>
              <a:rPr lang="en-US" sz="5600" b="1" i="1" dirty="0"/>
              <a:t>with Deep NLP </a:t>
            </a:r>
            <a:endParaRPr sz="5600" b="1" i="1" dirty="0"/>
          </a:p>
          <a:p>
            <a:pPr marL="0" lvl="0" indent="0" algn="ctr" rtl="0">
              <a:lnSpc>
                <a:spcPct val="90000"/>
              </a:lnSpc>
              <a:spcBef>
                <a:spcPts val="0"/>
              </a:spcBef>
              <a:spcAft>
                <a:spcPts val="0"/>
              </a:spcAft>
              <a:buClr>
                <a:schemeClr val="dk1"/>
              </a:buClr>
              <a:buSzPts val="6600"/>
              <a:buFont typeface="Calibri"/>
              <a:buNone/>
            </a:pPr>
            <a:r>
              <a:rPr lang="en-US" sz="5600" b="1" i="1" dirty="0">
                <a:solidFill>
                  <a:srgbClr val="980000"/>
                </a:solidFill>
              </a:rPr>
              <a:t>from Zero to Hero</a:t>
            </a:r>
            <a:endParaRPr sz="5600" b="1" i="1" dirty="0">
              <a:solidFill>
                <a:srgbClr val="980000"/>
              </a:solidFill>
            </a:endParaRPr>
          </a:p>
        </p:txBody>
      </p:sp>
      <p:sp>
        <p:nvSpPr>
          <p:cNvPr id="85" name="Google Shape;85;p1"/>
          <p:cNvSpPr txBox="1">
            <a:spLocks noGrp="1"/>
          </p:cNvSpPr>
          <p:nvPr>
            <p:ph type="subTitle" idx="1"/>
          </p:nvPr>
        </p:nvSpPr>
        <p:spPr>
          <a:xfrm>
            <a:off x="0" y="2996350"/>
            <a:ext cx="12192000" cy="3576900"/>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70000"/>
              </a:lnSpc>
              <a:spcBef>
                <a:spcPts val="0"/>
              </a:spcBef>
              <a:spcAft>
                <a:spcPts val="0"/>
              </a:spcAft>
              <a:buClr>
                <a:schemeClr val="dk1"/>
              </a:buClr>
              <a:buSzPts val="2220"/>
              <a:buNone/>
            </a:pPr>
            <a:endParaRPr sz="2220" dirty="0">
              <a:solidFill>
                <a:srgbClr val="7030A0"/>
              </a:solidFill>
            </a:endParaRPr>
          </a:p>
          <a:p>
            <a:pPr marL="0" lvl="0" indent="0" algn="ctr" rtl="0">
              <a:lnSpc>
                <a:spcPct val="70000"/>
              </a:lnSpc>
              <a:spcBef>
                <a:spcPts val="1000"/>
              </a:spcBef>
              <a:spcAft>
                <a:spcPts val="0"/>
              </a:spcAft>
              <a:buClr>
                <a:srgbClr val="7030A0"/>
              </a:buClr>
              <a:buSzPts val="3607"/>
              <a:buNone/>
            </a:pPr>
            <a:r>
              <a:rPr lang="en-US" sz="3607" b="1" i="1" dirty="0">
                <a:solidFill>
                  <a:srgbClr val="274E13"/>
                </a:solidFill>
              </a:rPr>
              <a:t>FAHAD HUSSAIN</a:t>
            </a:r>
            <a:endParaRPr dirty="0">
              <a:solidFill>
                <a:srgbClr val="274E13"/>
              </a:solidFill>
            </a:endParaRPr>
          </a:p>
          <a:p>
            <a:pPr marL="0" lvl="0" indent="0" algn="ctr" rtl="0">
              <a:lnSpc>
                <a:spcPct val="70000"/>
              </a:lnSpc>
              <a:spcBef>
                <a:spcPts val="1000"/>
              </a:spcBef>
              <a:spcAft>
                <a:spcPts val="0"/>
              </a:spcAft>
              <a:buClr>
                <a:srgbClr val="7030A0"/>
              </a:buClr>
              <a:buSzPts val="3607"/>
              <a:buNone/>
            </a:pPr>
            <a:r>
              <a:rPr lang="en-US" sz="3607" b="1" i="1" dirty="0">
                <a:solidFill>
                  <a:srgbClr val="274E13"/>
                </a:solidFill>
              </a:rPr>
              <a:t>MCS, MSCS, DAE(CIT)</a:t>
            </a:r>
            <a:endParaRPr dirty="0">
              <a:solidFill>
                <a:srgbClr val="274E13"/>
              </a:solidFill>
            </a:endParaRPr>
          </a:p>
          <a:p>
            <a:pPr marL="0" lvl="0" indent="0" algn="ctr" rtl="0">
              <a:lnSpc>
                <a:spcPct val="70000"/>
              </a:lnSpc>
              <a:spcBef>
                <a:spcPts val="1000"/>
              </a:spcBef>
              <a:spcAft>
                <a:spcPts val="0"/>
              </a:spcAft>
              <a:buClr>
                <a:schemeClr val="dk1"/>
              </a:buClr>
              <a:buSzPts val="2220"/>
              <a:buNone/>
            </a:pPr>
            <a:endParaRPr sz="2220" dirty="0">
              <a:solidFill>
                <a:srgbClr val="7030A0"/>
              </a:solidFill>
            </a:endParaRPr>
          </a:p>
          <a:p>
            <a:pPr marL="0" lvl="0" indent="0" algn="ctr" rtl="0">
              <a:lnSpc>
                <a:spcPct val="70000"/>
              </a:lnSpc>
              <a:spcBef>
                <a:spcPts val="1000"/>
              </a:spcBef>
              <a:spcAft>
                <a:spcPts val="0"/>
              </a:spcAft>
              <a:buClr>
                <a:srgbClr val="7030A0"/>
              </a:buClr>
              <a:buSzPts val="2775"/>
              <a:buNone/>
            </a:pPr>
            <a:r>
              <a:rPr lang="en-US" sz="2775" b="1" i="1" dirty="0">
                <a:solidFill>
                  <a:srgbClr val="7030A0"/>
                </a:solidFill>
              </a:rPr>
              <a:t>Computer Science Instructor </a:t>
            </a:r>
            <a:r>
              <a:rPr lang="en-US" sz="2590" dirty="0">
                <a:solidFill>
                  <a:srgbClr val="7030A0"/>
                </a:solidFill>
              </a:rPr>
              <a:t>of well known international Center</a:t>
            </a:r>
            <a:endParaRPr dirty="0"/>
          </a:p>
          <a:p>
            <a:pPr marL="0" lvl="0" indent="0" algn="ctr" rtl="0">
              <a:lnSpc>
                <a:spcPct val="70000"/>
              </a:lnSpc>
              <a:spcBef>
                <a:spcPts val="1000"/>
              </a:spcBef>
              <a:spcAft>
                <a:spcPts val="0"/>
              </a:spcAft>
              <a:buClr>
                <a:srgbClr val="7030A0"/>
              </a:buClr>
              <a:buSzPts val="2590"/>
              <a:buNone/>
            </a:pPr>
            <a:r>
              <a:rPr lang="en-US" sz="2590" dirty="0">
                <a:solidFill>
                  <a:srgbClr val="7030A0"/>
                </a:solidFill>
              </a:rPr>
              <a:t>Also, </a:t>
            </a:r>
            <a:r>
              <a:rPr lang="en-US" sz="2590" b="1" dirty="0">
                <a:solidFill>
                  <a:srgbClr val="7030A0"/>
                </a:solidFill>
              </a:rPr>
              <a:t>Machine Learning and Deep learning </a:t>
            </a:r>
            <a:r>
              <a:rPr lang="en-US" sz="2590" dirty="0">
                <a:solidFill>
                  <a:srgbClr val="7030A0"/>
                </a:solidFill>
              </a:rPr>
              <a:t>Practitioner</a:t>
            </a:r>
            <a:endParaRPr dirty="0"/>
          </a:p>
          <a:p>
            <a:pPr marL="0" lvl="0" indent="0" algn="ctr" rtl="0">
              <a:lnSpc>
                <a:spcPct val="70000"/>
              </a:lnSpc>
              <a:spcBef>
                <a:spcPts val="1000"/>
              </a:spcBef>
              <a:spcAft>
                <a:spcPts val="0"/>
              </a:spcAft>
              <a:buClr>
                <a:schemeClr val="dk1"/>
              </a:buClr>
              <a:buSzPts val="2220"/>
              <a:buNone/>
            </a:pPr>
            <a:endParaRPr sz="2220" dirty="0">
              <a:solidFill>
                <a:srgbClr val="7030A0"/>
              </a:solidFill>
            </a:endParaRPr>
          </a:p>
          <a:p>
            <a:pPr marL="0" lvl="0" indent="0" algn="l" rtl="0">
              <a:lnSpc>
                <a:spcPct val="70000"/>
              </a:lnSpc>
              <a:spcBef>
                <a:spcPts val="1000"/>
              </a:spcBef>
              <a:spcAft>
                <a:spcPts val="0"/>
              </a:spcAft>
              <a:buClr>
                <a:schemeClr val="accent6"/>
              </a:buClr>
              <a:buSzPts val="2405"/>
              <a:buNone/>
            </a:pPr>
            <a:r>
              <a:rPr lang="en-US" sz="2000" b="1" dirty="0">
                <a:solidFill>
                  <a:schemeClr val="accent6"/>
                </a:solidFill>
              </a:rPr>
              <a:t>For further assistance, code and slide  </a:t>
            </a:r>
            <a:r>
              <a:rPr lang="en-US" sz="2000" b="1" u="sng" dirty="0">
                <a:solidFill>
                  <a:schemeClr val="hlink"/>
                </a:solidFill>
                <a:hlinkClick r:id="rId3"/>
              </a:rPr>
              <a:t>https://fahadhussaincs.blogspot.com/</a:t>
            </a:r>
            <a:endParaRPr sz="2000" b="1" dirty="0">
              <a:solidFill>
                <a:schemeClr val="accent6"/>
              </a:solidFill>
            </a:endParaRPr>
          </a:p>
          <a:p>
            <a:pPr marL="0" lvl="0" indent="0" algn="l" rtl="0">
              <a:lnSpc>
                <a:spcPct val="70000"/>
              </a:lnSpc>
              <a:spcBef>
                <a:spcPts val="1000"/>
              </a:spcBef>
              <a:spcAft>
                <a:spcPts val="0"/>
              </a:spcAft>
              <a:buClr>
                <a:schemeClr val="accent6"/>
              </a:buClr>
              <a:buSzPts val="2405"/>
              <a:buNone/>
            </a:pPr>
            <a:r>
              <a:rPr lang="en-US" sz="2000" b="1" dirty="0">
                <a:solidFill>
                  <a:schemeClr val="accent6"/>
                </a:solidFill>
              </a:rPr>
              <a:t>YouTube Channel: https://www.youtube.com/channel/UCapJpINJKHzflWwCQ8Kse2g/playlists</a:t>
            </a:r>
            <a:endParaRPr sz="2000" b="1" dirty="0">
              <a:solidFill>
                <a:schemeClr val="accent6"/>
              </a:solidFill>
            </a:endParaRPr>
          </a:p>
          <a:p>
            <a:pPr marL="0" lvl="0" indent="0" algn="ctr" rtl="0">
              <a:lnSpc>
                <a:spcPct val="70000"/>
              </a:lnSpc>
              <a:spcBef>
                <a:spcPts val="1000"/>
              </a:spcBef>
              <a:spcAft>
                <a:spcPts val="0"/>
              </a:spcAft>
              <a:buClr>
                <a:schemeClr val="dk1"/>
              </a:buClr>
              <a:buSzPts val="2220"/>
              <a:buNone/>
            </a:pPr>
            <a:endParaRPr sz="2220" dirty="0">
              <a:solidFill>
                <a:srgbClr val="7030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876744d34a_0_59"/>
          <p:cNvSpPr txBox="1">
            <a:spLocks noGrp="1"/>
          </p:cNvSpPr>
          <p:nvPr>
            <p:ph type="ctrTitle"/>
          </p:nvPr>
        </p:nvSpPr>
        <p:spPr>
          <a:xfrm>
            <a:off x="53800" y="76200"/>
            <a:ext cx="1203780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Used  by</a:t>
            </a:r>
            <a:endParaRPr sz="8800" b="1" i="1"/>
          </a:p>
        </p:txBody>
      </p:sp>
      <p:pic>
        <p:nvPicPr>
          <p:cNvPr id="145" name="Google Shape;145;g876744d34a_0_59"/>
          <p:cNvPicPr preferRelativeResize="0"/>
          <p:nvPr/>
        </p:nvPicPr>
        <p:blipFill>
          <a:blip r:embed="rId3">
            <a:alphaModFix/>
          </a:blip>
          <a:stretch>
            <a:fillRect/>
          </a:stretch>
        </p:blipFill>
        <p:spPr>
          <a:xfrm>
            <a:off x="152400" y="1225563"/>
            <a:ext cx="11887201" cy="4406870"/>
          </a:xfrm>
          <a:prstGeom prst="rect">
            <a:avLst/>
          </a:prstGeom>
          <a:noFill/>
          <a:ln>
            <a:noFill/>
          </a:ln>
        </p:spPr>
      </p:pic>
      <p:sp>
        <p:nvSpPr>
          <p:cNvPr id="5" name="Rectangle 4">
            <a:extLst>
              <a:ext uri="{FF2B5EF4-FFF2-40B4-BE49-F238E27FC236}">
                <a16:creationId xmlns:a16="http://schemas.microsoft.com/office/drawing/2014/main" id="{58A02D1A-3A91-4FAB-83C2-ED16BB6E9D8C}"/>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4"/>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6" name="Rectangle 5">
            <a:extLst>
              <a:ext uri="{FF2B5EF4-FFF2-40B4-BE49-F238E27FC236}">
                <a16:creationId xmlns:a16="http://schemas.microsoft.com/office/drawing/2014/main" id="{A651B908-9BB0-4EE6-B1CD-4CB8C35F19F0}"/>
              </a:ext>
            </a:extLst>
          </p:cNvPr>
          <p:cNvSpPr/>
          <p:nvPr/>
        </p:nvSpPr>
        <p:spPr>
          <a:xfrm rot="20130741">
            <a:off x="2708661" y="182883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7" name="Rectangle 6">
            <a:extLst>
              <a:ext uri="{FF2B5EF4-FFF2-40B4-BE49-F238E27FC236}">
                <a16:creationId xmlns:a16="http://schemas.microsoft.com/office/drawing/2014/main" id="{D1526743-7BCE-4411-8A1E-139B90922B8A}"/>
              </a:ext>
            </a:extLst>
          </p:cNvPr>
          <p:cNvSpPr/>
          <p:nvPr/>
        </p:nvSpPr>
        <p:spPr>
          <a:xfrm rot="20130741">
            <a:off x="7142603" y="28101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8" name="Rectangle 7">
            <a:extLst>
              <a:ext uri="{FF2B5EF4-FFF2-40B4-BE49-F238E27FC236}">
                <a16:creationId xmlns:a16="http://schemas.microsoft.com/office/drawing/2014/main" id="{C83A4AFE-B7D0-44DA-B352-E7D64F94DC27}"/>
              </a:ext>
            </a:extLst>
          </p:cNvPr>
          <p:cNvSpPr/>
          <p:nvPr/>
        </p:nvSpPr>
        <p:spPr>
          <a:xfrm rot="20130741">
            <a:off x="2708659" y="4730029"/>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876744d34a_0_66"/>
          <p:cNvSpPr txBox="1">
            <a:spLocks noGrp="1"/>
          </p:cNvSpPr>
          <p:nvPr>
            <p:ph type="ctrTitle"/>
          </p:nvPr>
        </p:nvSpPr>
        <p:spPr>
          <a:xfrm>
            <a:off x="0" y="301075"/>
            <a:ext cx="11932800" cy="50664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6300" b="1" dirty="0">
                <a:solidFill>
                  <a:srgbClr val="4C1130"/>
                </a:solidFill>
                <a:latin typeface="Arial"/>
                <a:ea typeface="Arial"/>
                <a:cs typeface="Arial"/>
                <a:sym typeface="Arial"/>
              </a:rPr>
              <a:t>Thanks</a:t>
            </a:r>
            <a:endParaRPr sz="6300" b="1" dirty="0">
              <a:solidFill>
                <a:srgbClr val="4C113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6300" b="1" dirty="0">
                <a:solidFill>
                  <a:srgbClr val="4C1130"/>
                </a:solidFill>
                <a:latin typeface="Arial"/>
                <a:ea typeface="Arial"/>
                <a:cs typeface="Arial"/>
                <a:sym typeface="Arial"/>
              </a:rPr>
              <a:t>Do Subscribe, like and share</a:t>
            </a:r>
            <a:endParaRPr sz="6300" b="1" dirty="0">
              <a:solidFill>
                <a:srgbClr val="4C113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6300" b="1" dirty="0">
                <a:solidFill>
                  <a:srgbClr val="4C1130"/>
                </a:solidFill>
                <a:latin typeface="Arial"/>
                <a:ea typeface="Arial"/>
                <a:cs typeface="Arial"/>
                <a:sym typeface="Arial"/>
              </a:rPr>
              <a:t>next we will discuss about</a:t>
            </a:r>
            <a:endParaRPr sz="6300" b="1" dirty="0">
              <a:solidFill>
                <a:srgbClr val="4C113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endParaRPr sz="6300" b="1" dirty="0">
              <a:solidFill>
                <a:srgbClr val="4C113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6300" b="1" dirty="0">
                <a:solidFill>
                  <a:srgbClr val="FF0000"/>
                </a:solidFill>
                <a:latin typeface="Arial"/>
                <a:ea typeface="Arial"/>
                <a:cs typeface="Arial"/>
                <a:sym typeface="Arial"/>
              </a:rPr>
              <a:t>How NLP work? </a:t>
            </a:r>
            <a:endParaRPr sz="6300" b="1" dirty="0">
              <a:solidFill>
                <a:srgbClr val="FF0000"/>
              </a:solidFill>
              <a:latin typeface="Arial"/>
              <a:ea typeface="Arial"/>
              <a:cs typeface="Arial"/>
              <a:sym typeface="Arial"/>
            </a:endParaRPr>
          </a:p>
        </p:txBody>
      </p:sp>
      <p:sp>
        <p:nvSpPr>
          <p:cNvPr id="4" name="Rectangle 3">
            <a:extLst>
              <a:ext uri="{FF2B5EF4-FFF2-40B4-BE49-F238E27FC236}">
                <a16:creationId xmlns:a16="http://schemas.microsoft.com/office/drawing/2014/main" id="{7781BF04-4920-4897-8E2F-DFFA1C370876}"/>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876744d34a_0_72"/>
          <p:cNvSpPr txBox="1">
            <a:spLocks noGrp="1"/>
          </p:cNvSpPr>
          <p:nvPr>
            <p:ph type="ctrTitle"/>
          </p:nvPr>
        </p:nvSpPr>
        <p:spPr>
          <a:xfrm>
            <a:off x="53800" y="76200"/>
            <a:ext cx="1203780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NLP Working</a:t>
            </a:r>
            <a:endParaRPr sz="8800" b="1" i="1"/>
          </a:p>
        </p:txBody>
      </p:sp>
      <p:pic>
        <p:nvPicPr>
          <p:cNvPr id="158" name="Google Shape;158;g876744d34a_0_72"/>
          <p:cNvPicPr preferRelativeResize="0"/>
          <p:nvPr/>
        </p:nvPicPr>
        <p:blipFill>
          <a:blip r:embed="rId3">
            <a:alphaModFix/>
          </a:blip>
          <a:stretch>
            <a:fillRect/>
          </a:stretch>
        </p:blipFill>
        <p:spPr>
          <a:xfrm>
            <a:off x="1356725" y="684325"/>
            <a:ext cx="9281525" cy="5288675"/>
          </a:xfrm>
          <a:prstGeom prst="rect">
            <a:avLst/>
          </a:prstGeom>
          <a:noFill/>
          <a:ln>
            <a:noFill/>
          </a:ln>
        </p:spPr>
      </p:pic>
      <p:sp>
        <p:nvSpPr>
          <p:cNvPr id="5" name="Rectangle 4">
            <a:extLst>
              <a:ext uri="{FF2B5EF4-FFF2-40B4-BE49-F238E27FC236}">
                <a16:creationId xmlns:a16="http://schemas.microsoft.com/office/drawing/2014/main" id="{9E01312C-9B7D-46B4-8BA1-E4131C7332D7}"/>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4"/>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6" name="Rectangle 5">
            <a:extLst>
              <a:ext uri="{FF2B5EF4-FFF2-40B4-BE49-F238E27FC236}">
                <a16:creationId xmlns:a16="http://schemas.microsoft.com/office/drawing/2014/main" id="{7E7BC45E-3746-497D-AC11-58A77ECB5290}"/>
              </a:ext>
            </a:extLst>
          </p:cNvPr>
          <p:cNvSpPr/>
          <p:nvPr/>
        </p:nvSpPr>
        <p:spPr>
          <a:xfrm rot="20130741">
            <a:off x="2708661" y="182883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7" name="Rectangle 6">
            <a:extLst>
              <a:ext uri="{FF2B5EF4-FFF2-40B4-BE49-F238E27FC236}">
                <a16:creationId xmlns:a16="http://schemas.microsoft.com/office/drawing/2014/main" id="{6A7F756A-AAAF-4958-A975-1C4DF3A4F0FF}"/>
              </a:ext>
            </a:extLst>
          </p:cNvPr>
          <p:cNvSpPr/>
          <p:nvPr/>
        </p:nvSpPr>
        <p:spPr>
          <a:xfrm rot="20130741">
            <a:off x="7142603" y="28101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876744d34a_0_79"/>
          <p:cNvSpPr txBox="1">
            <a:spLocks noGrp="1"/>
          </p:cNvSpPr>
          <p:nvPr>
            <p:ph type="ctrTitle"/>
          </p:nvPr>
        </p:nvSpPr>
        <p:spPr>
          <a:xfrm>
            <a:off x="53800" y="76200"/>
            <a:ext cx="1203780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NLP Working</a:t>
            </a:r>
            <a:endParaRPr sz="8800" b="1" i="1"/>
          </a:p>
        </p:txBody>
      </p:sp>
      <p:pic>
        <p:nvPicPr>
          <p:cNvPr id="165" name="Google Shape;165;g876744d34a_0_79"/>
          <p:cNvPicPr preferRelativeResize="0"/>
          <p:nvPr/>
        </p:nvPicPr>
        <p:blipFill>
          <a:blip r:embed="rId3">
            <a:alphaModFix/>
          </a:blip>
          <a:stretch>
            <a:fillRect/>
          </a:stretch>
        </p:blipFill>
        <p:spPr>
          <a:xfrm>
            <a:off x="972025" y="611375"/>
            <a:ext cx="9984050" cy="5491825"/>
          </a:xfrm>
          <a:prstGeom prst="rect">
            <a:avLst/>
          </a:prstGeom>
          <a:noFill/>
          <a:ln>
            <a:noFill/>
          </a:ln>
        </p:spPr>
      </p:pic>
      <p:sp>
        <p:nvSpPr>
          <p:cNvPr id="5" name="Rectangle 4">
            <a:extLst>
              <a:ext uri="{FF2B5EF4-FFF2-40B4-BE49-F238E27FC236}">
                <a16:creationId xmlns:a16="http://schemas.microsoft.com/office/drawing/2014/main" id="{600AC12B-42DA-411B-8A61-EB56D9D43625}"/>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4"/>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6" name="Rectangle 5">
            <a:extLst>
              <a:ext uri="{FF2B5EF4-FFF2-40B4-BE49-F238E27FC236}">
                <a16:creationId xmlns:a16="http://schemas.microsoft.com/office/drawing/2014/main" id="{42D9D430-4BF9-486A-839D-6D18199AE3CD}"/>
              </a:ext>
            </a:extLst>
          </p:cNvPr>
          <p:cNvSpPr/>
          <p:nvPr/>
        </p:nvSpPr>
        <p:spPr>
          <a:xfrm rot="20130741">
            <a:off x="2708661" y="182883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7" name="Rectangle 6">
            <a:extLst>
              <a:ext uri="{FF2B5EF4-FFF2-40B4-BE49-F238E27FC236}">
                <a16:creationId xmlns:a16="http://schemas.microsoft.com/office/drawing/2014/main" id="{08EB7D2F-A265-4774-ACBE-D2D4969DBC57}"/>
              </a:ext>
            </a:extLst>
          </p:cNvPr>
          <p:cNvSpPr/>
          <p:nvPr/>
        </p:nvSpPr>
        <p:spPr>
          <a:xfrm rot="20130741">
            <a:off x="7142603" y="28101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8" name="Rectangle 7">
            <a:extLst>
              <a:ext uri="{FF2B5EF4-FFF2-40B4-BE49-F238E27FC236}">
                <a16:creationId xmlns:a16="http://schemas.microsoft.com/office/drawing/2014/main" id="{C4760DE1-C1A2-4B3B-AF0C-AF52A46976F6}"/>
              </a:ext>
            </a:extLst>
          </p:cNvPr>
          <p:cNvSpPr/>
          <p:nvPr/>
        </p:nvSpPr>
        <p:spPr>
          <a:xfrm rot="20130741">
            <a:off x="2708659" y="4730029"/>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876744d34a_0_86"/>
          <p:cNvSpPr txBox="1">
            <a:spLocks noGrp="1"/>
          </p:cNvSpPr>
          <p:nvPr>
            <p:ph type="ctrTitle"/>
          </p:nvPr>
        </p:nvSpPr>
        <p:spPr>
          <a:xfrm>
            <a:off x="53800" y="76200"/>
            <a:ext cx="1203780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Natural Language Understanding</a:t>
            </a:r>
            <a:endParaRPr sz="8800" b="1" i="1"/>
          </a:p>
        </p:txBody>
      </p:sp>
      <p:sp>
        <p:nvSpPr>
          <p:cNvPr id="172" name="Google Shape;172;g876744d34a_0_86"/>
          <p:cNvSpPr txBox="1"/>
          <p:nvPr/>
        </p:nvSpPr>
        <p:spPr>
          <a:xfrm>
            <a:off x="293375" y="678375"/>
            <a:ext cx="11350500" cy="529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solidFill>
                  <a:srgbClr val="980000"/>
                </a:solidFill>
              </a:rPr>
              <a:t>Ambiguity:</a:t>
            </a:r>
            <a:endParaRPr sz="1800" b="1" dirty="0">
              <a:solidFill>
                <a:srgbClr val="980000"/>
              </a:solidFill>
            </a:endParaRPr>
          </a:p>
          <a:p>
            <a:pPr marL="0" lvl="0" indent="0" algn="l" rtl="0">
              <a:spcBef>
                <a:spcPts val="0"/>
              </a:spcBef>
              <a:spcAft>
                <a:spcPts val="0"/>
              </a:spcAft>
              <a:buNone/>
            </a:pPr>
            <a:r>
              <a:rPr lang="en-US" sz="1800" b="1" dirty="0">
                <a:solidFill>
                  <a:srgbClr val="980000"/>
                </a:solidFill>
              </a:rPr>
              <a:t>	Lexical Ambiguity      : </a:t>
            </a:r>
            <a:r>
              <a:rPr lang="en-US" sz="1800" b="1" dirty="0">
                <a:solidFill>
                  <a:srgbClr val="0000FF"/>
                </a:solidFill>
              </a:rPr>
              <a:t>The Tank is full of water.</a:t>
            </a:r>
            <a:endParaRPr sz="1800" b="1" dirty="0">
              <a:solidFill>
                <a:srgbClr val="0000FF"/>
              </a:solidFill>
            </a:endParaRPr>
          </a:p>
          <a:p>
            <a:pPr marL="0" lvl="0" indent="0" algn="l" rtl="0">
              <a:spcBef>
                <a:spcPts val="0"/>
              </a:spcBef>
              <a:spcAft>
                <a:spcPts val="0"/>
              </a:spcAft>
              <a:buNone/>
            </a:pPr>
            <a:r>
              <a:rPr lang="en-US" sz="1800" b="1" dirty="0">
                <a:solidFill>
                  <a:srgbClr val="980000"/>
                </a:solidFill>
              </a:rPr>
              <a:t>	Syntactic Ambiguity  :  </a:t>
            </a:r>
            <a:r>
              <a:rPr lang="en-US" sz="1800" b="1" dirty="0">
                <a:solidFill>
                  <a:srgbClr val="0000FF"/>
                </a:solidFill>
              </a:rPr>
              <a:t>ill men and women get to hospital.</a:t>
            </a:r>
            <a:endParaRPr sz="1800" b="1" dirty="0">
              <a:solidFill>
                <a:srgbClr val="0000FF"/>
              </a:solidFill>
            </a:endParaRPr>
          </a:p>
          <a:p>
            <a:pPr marL="0" lvl="0" indent="0" algn="l" rtl="0">
              <a:spcBef>
                <a:spcPts val="0"/>
              </a:spcBef>
              <a:spcAft>
                <a:spcPts val="0"/>
              </a:spcAft>
              <a:buNone/>
            </a:pPr>
            <a:r>
              <a:rPr lang="en-US" sz="1800" b="1" dirty="0">
                <a:solidFill>
                  <a:srgbClr val="980000"/>
                </a:solidFill>
              </a:rPr>
              <a:t>	Semantic Ambiguity	 :  </a:t>
            </a:r>
            <a:r>
              <a:rPr lang="en-US" sz="1800" b="1" dirty="0">
                <a:solidFill>
                  <a:srgbClr val="0000FF"/>
                </a:solidFill>
              </a:rPr>
              <a:t>The Bike hit the pole while it was running.</a:t>
            </a:r>
            <a:endParaRPr sz="1800" b="1" dirty="0">
              <a:solidFill>
                <a:srgbClr val="0000FF"/>
              </a:solidFill>
            </a:endParaRPr>
          </a:p>
          <a:p>
            <a:pPr marL="0" lvl="0" indent="0" algn="l" rtl="0">
              <a:spcBef>
                <a:spcPts val="0"/>
              </a:spcBef>
              <a:spcAft>
                <a:spcPts val="0"/>
              </a:spcAft>
              <a:buNone/>
            </a:pPr>
            <a:r>
              <a:rPr lang="en-US" sz="1800" b="1" dirty="0">
                <a:solidFill>
                  <a:srgbClr val="980000"/>
                </a:solidFill>
              </a:rPr>
              <a:t>	Pragmatic Ambiguity :  </a:t>
            </a:r>
            <a:r>
              <a:rPr lang="en-US" sz="1800" b="1" dirty="0">
                <a:solidFill>
                  <a:srgbClr val="0000FF"/>
                </a:solidFill>
              </a:rPr>
              <a:t>The Army is coming. </a:t>
            </a:r>
            <a:endParaRPr sz="1800" b="1" dirty="0">
              <a:solidFill>
                <a:srgbClr val="0000FF"/>
              </a:solidFill>
            </a:endParaRPr>
          </a:p>
          <a:p>
            <a:pPr marL="0" lvl="0" indent="0" algn="l" rtl="0">
              <a:spcBef>
                <a:spcPts val="0"/>
              </a:spcBef>
              <a:spcAft>
                <a:spcPts val="0"/>
              </a:spcAft>
              <a:buNone/>
            </a:pPr>
            <a:r>
              <a:rPr lang="en-US" sz="1800" b="1" dirty="0"/>
              <a:t>	</a:t>
            </a:r>
            <a:endParaRPr sz="1700" b="1" dirty="0"/>
          </a:p>
          <a:p>
            <a:pPr marL="0" lvl="0" indent="0" algn="l" rtl="0">
              <a:spcBef>
                <a:spcPts val="0"/>
              </a:spcBef>
              <a:spcAft>
                <a:spcPts val="0"/>
              </a:spcAft>
              <a:buNone/>
            </a:pPr>
            <a:r>
              <a:rPr lang="en-US" sz="1900" b="1" dirty="0"/>
              <a:t>Phonology – This science helps to deal with patterns present in the sound and speeches related to the sound as a physical entity.</a:t>
            </a:r>
            <a:endParaRPr sz="1900" b="1" dirty="0"/>
          </a:p>
          <a:p>
            <a:pPr marL="0" lvl="0" indent="0" algn="l" rtl="0">
              <a:spcBef>
                <a:spcPts val="0"/>
              </a:spcBef>
              <a:spcAft>
                <a:spcPts val="0"/>
              </a:spcAft>
              <a:buNone/>
            </a:pPr>
            <a:endParaRPr sz="1900" b="1" dirty="0"/>
          </a:p>
          <a:p>
            <a:pPr marL="0" lvl="0" indent="0" algn="l" rtl="0">
              <a:spcBef>
                <a:spcPts val="0"/>
              </a:spcBef>
              <a:spcAft>
                <a:spcPts val="0"/>
              </a:spcAft>
              <a:buNone/>
            </a:pPr>
            <a:r>
              <a:rPr lang="en-US" sz="1900" b="1" dirty="0"/>
              <a:t>Pragmatics – This science studies the different uses of language.</a:t>
            </a:r>
            <a:endParaRPr sz="1900" b="1" dirty="0"/>
          </a:p>
          <a:p>
            <a:pPr marL="0" lvl="0" indent="0" algn="l" rtl="0">
              <a:spcBef>
                <a:spcPts val="0"/>
              </a:spcBef>
              <a:spcAft>
                <a:spcPts val="0"/>
              </a:spcAft>
              <a:buNone/>
            </a:pPr>
            <a:endParaRPr sz="1900" b="1" dirty="0"/>
          </a:p>
          <a:p>
            <a:pPr marL="0" lvl="0" indent="0" algn="l" rtl="0">
              <a:spcBef>
                <a:spcPts val="0"/>
              </a:spcBef>
              <a:spcAft>
                <a:spcPts val="0"/>
              </a:spcAft>
              <a:buNone/>
            </a:pPr>
            <a:r>
              <a:rPr lang="en-US" sz="1900" b="1" dirty="0"/>
              <a:t>Morphology – This science deals with the structure of the words and the systematic relations between them.</a:t>
            </a:r>
            <a:endParaRPr sz="1900" b="1" dirty="0"/>
          </a:p>
          <a:p>
            <a:pPr marL="0" lvl="0" indent="0" algn="l" rtl="0">
              <a:spcBef>
                <a:spcPts val="0"/>
              </a:spcBef>
              <a:spcAft>
                <a:spcPts val="0"/>
              </a:spcAft>
              <a:buNone/>
            </a:pPr>
            <a:endParaRPr sz="1900" b="1" dirty="0"/>
          </a:p>
          <a:p>
            <a:pPr marL="0" lvl="0" indent="0" algn="l" rtl="0">
              <a:spcBef>
                <a:spcPts val="0"/>
              </a:spcBef>
              <a:spcAft>
                <a:spcPts val="0"/>
              </a:spcAft>
              <a:buNone/>
            </a:pPr>
            <a:r>
              <a:rPr lang="en-US" sz="1900" b="1" dirty="0"/>
              <a:t>Syntax – This science deal with the structure of the sentences.</a:t>
            </a:r>
            <a:endParaRPr sz="1900" b="1" dirty="0"/>
          </a:p>
          <a:p>
            <a:pPr marL="0" lvl="0" indent="0" algn="l" rtl="0">
              <a:spcBef>
                <a:spcPts val="0"/>
              </a:spcBef>
              <a:spcAft>
                <a:spcPts val="0"/>
              </a:spcAft>
              <a:buNone/>
            </a:pPr>
            <a:endParaRPr sz="1900" b="1" dirty="0"/>
          </a:p>
          <a:p>
            <a:pPr marL="0" lvl="0" indent="0" algn="l" rtl="0">
              <a:spcBef>
                <a:spcPts val="0"/>
              </a:spcBef>
              <a:spcAft>
                <a:spcPts val="0"/>
              </a:spcAft>
              <a:buNone/>
            </a:pPr>
            <a:r>
              <a:rPr lang="en-US" sz="1900" b="1" dirty="0"/>
              <a:t>Semantics – This science deals with the literal meaning of the words, phrases as well as sentences.</a:t>
            </a:r>
            <a:endParaRPr sz="1900" b="1" dirty="0"/>
          </a:p>
          <a:p>
            <a:pPr marL="0" lvl="0" indent="0" algn="l" rtl="0">
              <a:spcBef>
                <a:spcPts val="0"/>
              </a:spcBef>
              <a:spcAft>
                <a:spcPts val="0"/>
              </a:spcAft>
              <a:buNone/>
            </a:pPr>
            <a:endParaRPr sz="1700" b="1" dirty="0"/>
          </a:p>
          <a:p>
            <a:pPr marL="0" lvl="0" indent="0" algn="l" rtl="0">
              <a:spcBef>
                <a:spcPts val="0"/>
              </a:spcBef>
              <a:spcAft>
                <a:spcPts val="0"/>
              </a:spcAft>
              <a:buNone/>
            </a:pPr>
            <a:endParaRPr sz="1700" b="1" dirty="0"/>
          </a:p>
        </p:txBody>
      </p:sp>
      <p:sp>
        <p:nvSpPr>
          <p:cNvPr id="5" name="Rectangle 4">
            <a:extLst>
              <a:ext uri="{FF2B5EF4-FFF2-40B4-BE49-F238E27FC236}">
                <a16:creationId xmlns:a16="http://schemas.microsoft.com/office/drawing/2014/main" id="{3945F0FC-DCEE-41BB-B93C-57A27D574B08}"/>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876744d34a_0_22"/>
          <p:cNvSpPr txBox="1">
            <a:spLocks noGrp="1"/>
          </p:cNvSpPr>
          <p:nvPr>
            <p:ph type="ctrTitle"/>
          </p:nvPr>
        </p:nvSpPr>
        <p:spPr>
          <a:xfrm>
            <a:off x="53800" y="76200"/>
            <a:ext cx="12037800" cy="669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6600"/>
              <a:buFont typeface="Calibri"/>
              <a:buNone/>
            </a:pPr>
            <a:r>
              <a:rPr lang="en-US" sz="4500" b="1">
                <a:latin typeface="Arial"/>
                <a:ea typeface="Arial"/>
                <a:cs typeface="Arial"/>
                <a:sym typeface="Arial"/>
              </a:rPr>
              <a:t>Natural Language Generation</a:t>
            </a:r>
            <a:endParaRPr sz="4500" b="1">
              <a:latin typeface="Arial"/>
              <a:ea typeface="Arial"/>
              <a:cs typeface="Arial"/>
              <a:sym typeface="Arial"/>
            </a:endParaRPr>
          </a:p>
        </p:txBody>
      </p:sp>
      <p:sp>
        <p:nvSpPr>
          <p:cNvPr id="179" name="Google Shape;179;g876744d34a_0_22"/>
          <p:cNvSpPr txBox="1"/>
          <p:nvPr/>
        </p:nvSpPr>
        <p:spPr>
          <a:xfrm>
            <a:off x="216600" y="745200"/>
            <a:ext cx="117588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a:t>Based on NL-Understanding, it will suggest about:</a:t>
            </a:r>
            <a:endParaRPr sz="3600"/>
          </a:p>
          <a:p>
            <a:pPr marL="457200" lvl="0" indent="-457200" algn="l" rtl="0">
              <a:spcBef>
                <a:spcPts val="0"/>
              </a:spcBef>
              <a:spcAft>
                <a:spcPts val="0"/>
              </a:spcAft>
              <a:buSzPts val="3600"/>
              <a:buChar char="●"/>
            </a:pPr>
            <a:r>
              <a:rPr lang="en-US" sz="3600"/>
              <a:t> </a:t>
            </a:r>
            <a:r>
              <a:rPr lang="en-US" sz="2700" b="1"/>
              <a:t>What should say to user.</a:t>
            </a:r>
            <a:endParaRPr sz="2700" b="1"/>
          </a:p>
          <a:p>
            <a:pPr marL="457200" lvl="0" indent="-400050" algn="l" rtl="0">
              <a:spcBef>
                <a:spcPts val="0"/>
              </a:spcBef>
              <a:spcAft>
                <a:spcPts val="0"/>
              </a:spcAft>
              <a:buSzPts val="2700"/>
              <a:buChar char="●"/>
            </a:pPr>
            <a:r>
              <a:rPr lang="en-US" sz="2700" b="1"/>
              <a:t> Should be Intelligent and Covervational as like    human</a:t>
            </a:r>
            <a:endParaRPr sz="2700" b="1"/>
          </a:p>
          <a:p>
            <a:pPr marL="457200" lvl="0" indent="-400050" algn="l" rtl="0">
              <a:spcBef>
                <a:spcPts val="0"/>
              </a:spcBef>
              <a:spcAft>
                <a:spcPts val="0"/>
              </a:spcAft>
              <a:buSzPts val="2700"/>
              <a:buChar char="●"/>
            </a:pPr>
            <a:r>
              <a:rPr lang="en-US" sz="2700" b="1"/>
              <a:t> Usage of Structured data.</a:t>
            </a:r>
            <a:endParaRPr sz="2700" b="1"/>
          </a:p>
          <a:p>
            <a:pPr marL="457200" lvl="0" indent="-400050" algn="l" rtl="0">
              <a:spcBef>
                <a:spcPts val="0"/>
              </a:spcBef>
              <a:spcAft>
                <a:spcPts val="0"/>
              </a:spcAft>
              <a:buSzPts val="2700"/>
              <a:buChar char="●"/>
            </a:pPr>
            <a:r>
              <a:rPr lang="en-US" sz="2700" b="1"/>
              <a:t> With text and Sentence like planning.</a:t>
            </a:r>
            <a:endParaRPr sz="2700" b="1"/>
          </a:p>
        </p:txBody>
      </p:sp>
      <p:pic>
        <p:nvPicPr>
          <p:cNvPr id="180" name="Google Shape;180;g876744d34a_0_22"/>
          <p:cNvPicPr preferRelativeResize="0"/>
          <p:nvPr/>
        </p:nvPicPr>
        <p:blipFill>
          <a:blip r:embed="rId3">
            <a:alphaModFix/>
          </a:blip>
          <a:stretch>
            <a:fillRect/>
          </a:stretch>
        </p:blipFill>
        <p:spPr>
          <a:xfrm>
            <a:off x="2159650" y="3492000"/>
            <a:ext cx="7006649" cy="2336950"/>
          </a:xfrm>
          <a:prstGeom prst="rect">
            <a:avLst/>
          </a:prstGeom>
          <a:noFill/>
          <a:ln>
            <a:noFill/>
          </a:ln>
        </p:spPr>
      </p:pic>
      <p:sp>
        <p:nvSpPr>
          <p:cNvPr id="6" name="Rectangle 5">
            <a:extLst>
              <a:ext uri="{FF2B5EF4-FFF2-40B4-BE49-F238E27FC236}">
                <a16:creationId xmlns:a16="http://schemas.microsoft.com/office/drawing/2014/main" id="{8C6B98E6-4527-4F4D-8A3D-4E4873370849}"/>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4"/>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7" name="Rectangle 6">
            <a:extLst>
              <a:ext uri="{FF2B5EF4-FFF2-40B4-BE49-F238E27FC236}">
                <a16:creationId xmlns:a16="http://schemas.microsoft.com/office/drawing/2014/main" id="{A0E77D34-3AB3-48EE-BA32-A53399D81B7C}"/>
              </a:ext>
            </a:extLst>
          </p:cNvPr>
          <p:cNvSpPr/>
          <p:nvPr/>
        </p:nvSpPr>
        <p:spPr>
          <a:xfrm rot="20130741">
            <a:off x="2708661" y="182883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8" name="Rectangle 7">
            <a:extLst>
              <a:ext uri="{FF2B5EF4-FFF2-40B4-BE49-F238E27FC236}">
                <a16:creationId xmlns:a16="http://schemas.microsoft.com/office/drawing/2014/main" id="{68E5C649-3BF2-44AE-8686-45FDD496A484}"/>
              </a:ext>
            </a:extLst>
          </p:cNvPr>
          <p:cNvSpPr/>
          <p:nvPr/>
        </p:nvSpPr>
        <p:spPr>
          <a:xfrm rot="20130741">
            <a:off x="7142603" y="28101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9" name="Rectangle 8">
            <a:extLst>
              <a:ext uri="{FF2B5EF4-FFF2-40B4-BE49-F238E27FC236}">
                <a16:creationId xmlns:a16="http://schemas.microsoft.com/office/drawing/2014/main" id="{DAE27F57-7925-4519-B4CD-DD526DEC4CCB}"/>
              </a:ext>
            </a:extLst>
          </p:cNvPr>
          <p:cNvSpPr/>
          <p:nvPr/>
        </p:nvSpPr>
        <p:spPr>
          <a:xfrm rot="20130741">
            <a:off x="2708659" y="4730029"/>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8794750ddf_0_9"/>
          <p:cNvSpPr txBox="1">
            <a:spLocks noGrp="1"/>
          </p:cNvSpPr>
          <p:nvPr>
            <p:ph type="ctrTitle"/>
          </p:nvPr>
        </p:nvSpPr>
        <p:spPr>
          <a:xfrm>
            <a:off x="0" y="301075"/>
            <a:ext cx="11932800" cy="50664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6300" b="1">
                <a:solidFill>
                  <a:srgbClr val="4C1130"/>
                </a:solidFill>
                <a:latin typeface="Arial"/>
                <a:ea typeface="Arial"/>
                <a:cs typeface="Arial"/>
                <a:sym typeface="Arial"/>
              </a:rPr>
              <a:t>Thanks</a:t>
            </a:r>
            <a:endParaRPr sz="6300" b="1">
              <a:solidFill>
                <a:srgbClr val="4C113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6300" b="1">
                <a:solidFill>
                  <a:srgbClr val="4C1130"/>
                </a:solidFill>
                <a:latin typeface="Arial"/>
                <a:ea typeface="Arial"/>
                <a:cs typeface="Arial"/>
                <a:sym typeface="Arial"/>
              </a:rPr>
              <a:t>Do Subscribe, like and share</a:t>
            </a:r>
            <a:endParaRPr sz="6300" b="1">
              <a:solidFill>
                <a:srgbClr val="4C113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6300" b="1">
                <a:solidFill>
                  <a:srgbClr val="4C1130"/>
                </a:solidFill>
                <a:latin typeface="Arial"/>
                <a:ea typeface="Arial"/>
                <a:cs typeface="Arial"/>
                <a:sym typeface="Arial"/>
              </a:rPr>
              <a:t>next we will discuss about</a:t>
            </a:r>
            <a:endParaRPr sz="6300" b="1">
              <a:solidFill>
                <a:srgbClr val="4C113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endParaRPr sz="6300" b="1">
              <a:solidFill>
                <a:srgbClr val="4C113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6300" b="1">
                <a:solidFill>
                  <a:srgbClr val="FF0000"/>
                </a:solidFill>
                <a:latin typeface="Arial"/>
                <a:ea typeface="Arial"/>
                <a:cs typeface="Arial"/>
                <a:sym typeface="Arial"/>
              </a:rPr>
              <a:t>Data Processes, </a:t>
            </a:r>
            <a:endParaRPr sz="6300" b="1">
              <a:solidFill>
                <a:srgbClr val="FF000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6300" b="1">
                <a:solidFill>
                  <a:srgbClr val="FF0000"/>
                </a:solidFill>
                <a:latin typeface="Arial"/>
                <a:ea typeface="Arial"/>
                <a:cs typeface="Arial"/>
                <a:sym typeface="Arial"/>
              </a:rPr>
              <a:t>Tokenization? </a:t>
            </a:r>
            <a:endParaRPr sz="6300" b="1">
              <a:solidFill>
                <a:srgbClr val="FF0000"/>
              </a:solidFill>
              <a:latin typeface="Arial"/>
              <a:ea typeface="Arial"/>
              <a:cs typeface="Arial"/>
              <a:sym typeface="Arial"/>
            </a:endParaRPr>
          </a:p>
        </p:txBody>
      </p:sp>
      <p:sp>
        <p:nvSpPr>
          <p:cNvPr id="4" name="Rectangle 3">
            <a:extLst>
              <a:ext uri="{FF2B5EF4-FFF2-40B4-BE49-F238E27FC236}">
                <a16:creationId xmlns:a16="http://schemas.microsoft.com/office/drawing/2014/main" id="{DAF3530B-F11B-4F28-995A-C049C1C2693B}"/>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g8794750ddf_0_14"/>
          <p:cNvPicPr preferRelativeResize="0"/>
          <p:nvPr/>
        </p:nvPicPr>
        <p:blipFill>
          <a:blip r:embed="rId3">
            <a:alphaModFix/>
          </a:blip>
          <a:stretch>
            <a:fillRect/>
          </a:stretch>
        </p:blipFill>
        <p:spPr>
          <a:xfrm>
            <a:off x="200725" y="201175"/>
            <a:ext cx="11758950" cy="6527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8794750ddf_0_1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6600"/>
              <a:buFont typeface="Calibri"/>
              <a:buNone/>
            </a:pPr>
            <a:r>
              <a:rPr lang="en-US" sz="5400" b="1">
                <a:latin typeface="Arial"/>
                <a:ea typeface="Arial"/>
                <a:cs typeface="Arial"/>
                <a:sym typeface="Arial"/>
              </a:rPr>
              <a:t>Tokenization</a:t>
            </a:r>
            <a:endParaRPr sz="5400" b="1">
              <a:latin typeface="Arial"/>
              <a:ea typeface="Arial"/>
              <a:cs typeface="Arial"/>
              <a:sym typeface="Arial"/>
            </a:endParaRPr>
          </a:p>
        </p:txBody>
      </p:sp>
      <p:sp>
        <p:nvSpPr>
          <p:cNvPr id="198" name="Google Shape;198;g8794750ddf_0_19"/>
          <p:cNvSpPr txBox="1"/>
          <p:nvPr/>
        </p:nvSpPr>
        <p:spPr>
          <a:xfrm>
            <a:off x="440075" y="1093600"/>
            <a:ext cx="11259000" cy="1602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3000" b="1">
                <a:solidFill>
                  <a:schemeClr val="dk1"/>
                </a:solidFill>
              </a:rPr>
              <a:t>Tokenization</a:t>
            </a:r>
            <a:r>
              <a:rPr lang="en-US" sz="3000">
                <a:solidFill>
                  <a:schemeClr val="dk1"/>
                </a:solidFill>
              </a:rPr>
              <a:t> is the process of replacing sensitive data with unique identification symbols that retain all the essential information about the data without compromising its security.</a:t>
            </a:r>
            <a:endParaRPr sz="3000"/>
          </a:p>
        </p:txBody>
      </p:sp>
      <p:pic>
        <p:nvPicPr>
          <p:cNvPr id="199" name="Google Shape;199;g8794750ddf_0_19"/>
          <p:cNvPicPr preferRelativeResize="0"/>
          <p:nvPr/>
        </p:nvPicPr>
        <p:blipFill>
          <a:blip r:embed="rId3">
            <a:alphaModFix/>
          </a:blip>
          <a:stretch>
            <a:fillRect/>
          </a:stretch>
        </p:blipFill>
        <p:spPr>
          <a:xfrm>
            <a:off x="2572875" y="2524375"/>
            <a:ext cx="5678724" cy="3448626"/>
          </a:xfrm>
          <a:prstGeom prst="rect">
            <a:avLst/>
          </a:prstGeom>
          <a:noFill/>
          <a:ln>
            <a:noFill/>
          </a:ln>
        </p:spPr>
      </p:pic>
      <p:sp>
        <p:nvSpPr>
          <p:cNvPr id="6" name="Rectangle 5">
            <a:extLst>
              <a:ext uri="{FF2B5EF4-FFF2-40B4-BE49-F238E27FC236}">
                <a16:creationId xmlns:a16="http://schemas.microsoft.com/office/drawing/2014/main" id="{AB8ED7E9-5B84-4BAB-A353-FB0370B18634}"/>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4"/>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7" name="Rectangle 6">
            <a:extLst>
              <a:ext uri="{FF2B5EF4-FFF2-40B4-BE49-F238E27FC236}">
                <a16:creationId xmlns:a16="http://schemas.microsoft.com/office/drawing/2014/main" id="{82F957B8-C0AB-4498-929C-9B713EB8829A}"/>
              </a:ext>
            </a:extLst>
          </p:cNvPr>
          <p:cNvSpPr/>
          <p:nvPr/>
        </p:nvSpPr>
        <p:spPr>
          <a:xfrm rot="20130741">
            <a:off x="2708661" y="182883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8" name="Rectangle 7">
            <a:extLst>
              <a:ext uri="{FF2B5EF4-FFF2-40B4-BE49-F238E27FC236}">
                <a16:creationId xmlns:a16="http://schemas.microsoft.com/office/drawing/2014/main" id="{0B566F37-FBD2-4544-AFB2-514BD8B04946}"/>
              </a:ext>
            </a:extLst>
          </p:cNvPr>
          <p:cNvSpPr/>
          <p:nvPr/>
        </p:nvSpPr>
        <p:spPr>
          <a:xfrm rot="20130741">
            <a:off x="7142603" y="28101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9" name="Rectangle 8">
            <a:extLst>
              <a:ext uri="{FF2B5EF4-FFF2-40B4-BE49-F238E27FC236}">
                <a16:creationId xmlns:a16="http://schemas.microsoft.com/office/drawing/2014/main" id="{19F9F3C5-984E-4381-953F-498C6D94BDAB}"/>
              </a:ext>
            </a:extLst>
          </p:cNvPr>
          <p:cNvSpPr/>
          <p:nvPr/>
        </p:nvSpPr>
        <p:spPr>
          <a:xfrm rot="20130741">
            <a:off x="2708659" y="4730029"/>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6600"/>
              <a:buFont typeface="Calibri"/>
              <a:buNone/>
            </a:pPr>
            <a:r>
              <a:rPr lang="en-US" sz="5400" b="1">
                <a:latin typeface="Arial"/>
                <a:ea typeface="Arial"/>
                <a:cs typeface="Arial"/>
                <a:sym typeface="Arial"/>
              </a:rPr>
              <a:t>Tokenization</a:t>
            </a:r>
            <a:endParaRPr sz="5400" b="1">
              <a:latin typeface="Arial"/>
              <a:ea typeface="Arial"/>
              <a:cs typeface="Arial"/>
              <a:sym typeface="Arial"/>
            </a:endParaRPr>
          </a:p>
        </p:txBody>
      </p:sp>
      <p:sp>
        <p:nvSpPr>
          <p:cNvPr id="206" name="Google Shape;206;g8794750ddf_0_29"/>
          <p:cNvSpPr txBox="1"/>
          <p:nvPr/>
        </p:nvSpPr>
        <p:spPr>
          <a:xfrm>
            <a:off x="440075" y="818550"/>
            <a:ext cx="11259000" cy="4689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3000" b="1" dirty="0">
                <a:solidFill>
                  <a:schemeClr val="dk1"/>
                </a:solidFill>
              </a:rPr>
              <a:t>There are many library / framework for NLP problem solution</a:t>
            </a:r>
            <a:endParaRPr sz="3000" b="1" dirty="0">
              <a:solidFill>
                <a:schemeClr val="dk1"/>
              </a:solidFill>
            </a:endParaRPr>
          </a:p>
          <a:p>
            <a:pPr marL="0" lvl="0" indent="0" algn="just" rtl="0">
              <a:spcBef>
                <a:spcPts val="0"/>
              </a:spcBef>
              <a:spcAft>
                <a:spcPts val="0"/>
              </a:spcAft>
              <a:buNone/>
            </a:pPr>
            <a:endParaRPr sz="3000" b="1" dirty="0">
              <a:solidFill>
                <a:schemeClr val="dk1"/>
              </a:solidFill>
            </a:endParaRPr>
          </a:p>
          <a:p>
            <a:pPr marL="0" lvl="0" indent="0" algn="just" rtl="0">
              <a:spcBef>
                <a:spcPts val="0"/>
              </a:spcBef>
              <a:spcAft>
                <a:spcPts val="0"/>
              </a:spcAft>
              <a:buClr>
                <a:schemeClr val="dk1"/>
              </a:buClr>
              <a:buSzPts val="1100"/>
              <a:buFont typeface="Arial"/>
              <a:buNone/>
            </a:pPr>
            <a:r>
              <a:rPr lang="en-US" sz="3000" b="1" dirty="0">
                <a:solidFill>
                  <a:schemeClr val="dk1"/>
                </a:solidFill>
              </a:rPr>
              <a:t>1. </a:t>
            </a:r>
            <a:r>
              <a:rPr lang="en-US" sz="3000" b="1" dirty="0">
                <a:solidFill>
                  <a:srgbClr val="0000FF"/>
                </a:solidFill>
              </a:rPr>
              <a:t>Natural Language Toolkit (NLTK)</a:t>
            </a:r>
            <a:endParaRPr sz="3000" b="1" dirty="0">
              <a:solidFill>
                <a:srgbClr val="0000FF"/>
              </a:solidFill>
            </a:endParaRPr>
          </a:p>
          <a:p>
            <a:pPr marL="0" lvl="0" indent="0" algn="just" rtl="0">
              <a:spcBef>
                <a:spcPts val="0"/>
              </a:spcBef>
              <a:spcAft>
                <a:spcPts val="0"/>
              </a:spcAft>
              <a:buClr>
                <a:schemeClr val="dk1"/>
              </a:buClr>
              <a:buSzPts val="1100"/>
              <a:buFont typeface="Arial"/>
              <a:buNone/>
            </a:pPr>
            <a:r>
              <a:rPr lang="en-US" sz="3000" b="1" dirty="0">
                <a:solidFill>
                  <a:schemeClr val="dk1"/>
                </a:solidFill>
              </a:rPr>
              <a:t>2. </a:t>
            </a:r>
            <a:r>
              <a:rPr lang="en-US" sz="3000" b="1" dirty="0" err="1">
                <a:solidFill>
                  <a:schemeClr val="dk1"/>
                </a:solidFill>
              </a:rPr>
              <a:t>TextBlob</a:t>
            </a:r>
            <a:endParaRPr sz="3000" b="1" dirty="0">
              <a:solidFill>
                <a:schemeClr val="dk1"/>
              </a:solidFill>
            </a:endParaRPr>
          </a:p>
          <a:p>
            <a:pPr marL="0" lvl="0" indent="0" algn="just" rtl="0">
              <a:spcBef>
                <a:spcPts val="0"/>
              </a:spcBef>
              <a:spcAft>
                <a:spcPts val="0"/>
              </a:spcAft>
              <a:buClr>
                <a:schemeClr val="dk1"/>
              </a:buClr>
              <a:buSzPts val="1100"/>
              <a:buFont typeface="Arial"/>
              <a:buNone/>
            </a:pPr>
            <a:r>
              <a:rPr lang="en-US" sz="3000" b="1" dirty="0">
                <a:solidFill>
                  <a:schemeClr val="dk1"/>
                </a:solidFill>
              </a:rPr>
              <a:t>3. </a:t>
            </a:r>
            <a:r>
              <a:rPr lang="en-US" sz="3000" b="1" dirty="0" err="1">
                <a:solidFill>
                  <a:schemeClr val="dk1"/>
                </a:solidFill>
              </a:rPr>
              <a:t>CoreNLP</a:t>
            </a:r>
            <a:endParaRPr sz="3000" b="1" dirty="0">
              <a:solidFill>
                <a:schemeClr val="dk1"/>
              </a:solidFill>
            </a:endParaRPr>
          </a:p>
          <a:p>
            <a:pPr marL="0" lvl="0" indent="0" algn="just" rtl="0">
              <a:spcBef>
                <a:spcPts val="0"/>
              </a:spcBef>
              <a:spcAft>
                <a:spcPts val="0"/>
              </a:spcAft>
              <a:buClr>
                <a:schemeClr val="dk1"/>
              </a:buClr>
              <a:buSzPts val="1100"/>
              <a:buFont typeface="Arial"/>
              <a:buNone/>
            </a:pPr>
            <a:r>
              <a:rPr lang="en-US" sz="3000" b="1" dirty="0">
                <a:solidFill>
                  <a:schemeClr val="dk1"/>
                </a:solidFill>
              </a:rPr>
              <a:t>4. </a:t>
            </a:r>
            <a:r>
              <a:rPr lang="en-US" sz="3000" b="1" dirty="0" err="1">
                <a:solidFill>
                  <a:schemeClr val="dk1"/>
                </a:solidFill>
              </a:rPr>
              <a:t>Gensim</a:t>
            </a:r>
            <a:endParaRPr sz="3000" b="1" dirty="0">
              <a:solidFill>
                <a:schemeClr val="dk1"/>
              </a:solidFill>
            </a:endParaRPr>
          </a:p>
          <a:p>
            <a:pPr marL="0" lvl="0" indent="0" algn="just" rtl="0">
              <a:spcBef>
                <a:spcPts val="0"/>
              </a:spcBef>
              <a:spcAft>
                <a:spcPts val="0"/>
              </a:spcAft>
              <a:buClr>
                <a:schemeClr val="dk1"/>
              </a:buClr>
              <a:buSzPts val="1100"/>
              <a:buFont typeface="Arial"/>
              <a:buNone/>
            </a:pPr>
            <a:r>
              <a:rPr lang="en-US" sz="3000" b="1" dirty="0">
                <a:solidFill>
                  <a:schemeClr val="dk1"/>
                </a:solidFill>
              </a:rPr>
              <a:t>5. </a:t>
            </a:r>
            <a:r>
              <a:rPr lang="en-US" sz="3000" b="1" dirty="0" err="1">
                <a:solidFill>
                  <a:srgbClr val="0000FF"/>
                </a:solidFill>
              </a:rPr>
              <a:t>spaCy</a:t>
            </a:r>
            <a:endParaRPr sz="3000" b="1" dirty="0">
              <a:solidFill>
                <a:srgbClr val="0000FF"/>
              </a:solidFill>
            </a:endParaRPr>
          </a:p>
          <a:p>
            <a:pPr marL="0" lvl="0" indent="0" algn="just" rtl="0">
              <a:spcBef>
                <a:spcPts val="0"/>
              </a:spcBef>
              <a:spcAft>
                <a:spcPts val="0"/>
              </a:spcAft>
              <a:buClr>
                <a:schemeClr val="dk1"/>
              </a:buClr>
              <a:buSzPts val="1100"/>
              <a:buFont typeface="Arial"/>
              <a:buNone/>
            </a:pPr>
            <a:r>
              <a:rPr lang="en-US" sz="3000" b="1" dirty="0">
                <a:solidFill>
                  <a:schemeClr val="dk1"/>
                </a:solidFill>
              </a:rPr>
              <a:t>6. polyglot</a:t>
            </a:r>
            <a:endParaRPr sz="3000" b="1" dirty="0">
              <a:solidFill>
                <a:schemeClr val="dk1"/>
              </a:solidFill>
            </a:endParaRPr>
          </a:p>
          <a:p>
            <a:pPr marL="0" lvl="0" indent="0" algn="just" rtl="0">
              <a:spcBef>
                <a:spcPts val="0"/>
              </a:spcBef>
              <a:spcAft>
                <a:spcPts val="0"/>
              </a:spcAft>
              <a:buClr>
                <a:schemeClr val="dk1"/>
              </a:buClr>
              <a:buSzPts val="1100"/>
              <a:buFont typeface="Arial"/>
              <a:buNone/>
            </a:pPr>
            <a:r>
              <a:rPr lang="en-US" sz="3000" b="1" dirty="0">
                <a:solidFill>
                  <a:schemeClr val="dk1"/>
                </a:solidFill>
              </a:rPr>
              <a:t>7. </a:t>
            </a:r>
            <a:r>
              <a:rPr lang="en-US" sz="3000" b="1" dirty="0" err="1">
                <a:solidFill>
                  <a:srgbClr val="0000FF"/>
                </a:solidFill>
              </a:rPr>
              <a:t>scikit</a:t>
            </a:r>
            <a:r>
              <a:rPr lang="en-US" sz="3000" b="1" dirty="0">
                <a:solidFill>
                  <a:srgbClr val="0000FF"/>
                </a:solidFill>
              </a:rPr>
              <a:t>–learn</a:t>
            </a:r>
            <a:endParaRPr sz="3000" b="1" dirty="0">
              <a:solidFill>
                <a:srgbClr val="0000FF"/>
              </a:solidFill>
            </a:endParaRPr>
          </a:p>
          <a:p>
            <a:pPr marL="0" lvl="0" indent="0" algn="just" rtl="0">
              <a:spcBef>
                <a:spcPts val="0"/>
              </a:spcBef>
              <a:spcAft>
                <a:spcPts val="0"/>
              </a:spcAft>
              <a:buNone/>
            </a:pPr>
            <a:r>
              <a:rPr lang="en-US" sz="3000" b="1" dirty="0">
                <a:solidFill>
                  <a:schemeClr val="dk1"/>
                </a:solidFill>
              </a:rPr>
              <a:t>8. Pattern</a:t>
            </a:r>
            <a:endParaRPr sz="3000" b="1" dirty="0">
              <a:solidFill>
                <a:schemeClr val="dk1"/>
              </a:solidFill>
            </a:endParaRPr>
          </a:p>
        </p:txBody>
      </p:sp>
      <p:sp>
        <p:nvSpPr>
          <p:cNvPr id="207" name="Google Shape;207;g8794750ddf_0_29"/>
          <p:cNvSpPr txBox="1"/>
          <p:nvPr/>
        </p:nvSpPr>
        <p:spPr>
          <a:xfrm>
            <a:off x="0" y="5507850"/>
            <a:ext cx="11792400" cy="55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b="1">
                <a:solidFill>
                  <a:srgbClr val="9900FF"/>
                </a:solidFill>
              </a:rPr>
              <a:t>So lets' move to COLAB for practical work...</a:t>
            </a:r>
            <a:endParaRPr sz="2600" b="1">
              <a:solidFill>
                <a:srgbClr val="9900FF"/>
              </a:solidFil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7" name="Rectangle 6">
            <a:extLst>
              <a:ext uri="{FF2B5EF4-FFF2-40B4-BE49-F238E27FC236}">
                <a16:creationId xmlns:a16="http://schemas.microsoft.com/office/drawing/2014/main" id="{7B7DA16A-3B38-44F8-B94D-FBAEF8AA6C25}"/>
              </a:ext>
            </a:extLst>
          </p:cNvPr>
          <p:cNvSpPr/>
          <p:nvPr/>
        </p:nvSpPr>
        <p:spPr>
          <a:xfrm rot="20130741">
            <a:off x="2708661" y="182883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8" name="Rectangle 7">
            <a:extLst>
              <a:ext uri="{FF2B5EF4-FFF2-40B4-BE49-F238E27FC236}">
                <a16:creationId xmlns:a16="http://schemas.microsoft.com/office/drawing/2014/main" id="{DF631225-BCC3-42B5-BBB8-F6EDF0C718B1}"/>
              </a:ext>
            </a:extLst>
          </p:cNvPr>
          <p:cNvSpPr/>
          <p:nvPr/>
        </p:nvSpPr>
        <p:spPr>
          <a:xfrm rot="20130741">
            <a:off x="7142603" y="28101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9" name="Rectangle 8">
            <a:extLst>
              <a:ext uri="{FF2B5EF4-FFF2-40B4-BE49-F238E27FC236}">
                <a16:creationId xmlns:a16="http://schemas.microsoft.com/office/drawing/2014/main" id="{FEE5C98A-53B8-4ACD-A0AB-A315F3AFDCE1}"/>
              </a:ext>
            </a:extLst>
          </p:cNvPr>
          <p:cNvSpPr/>
          <p:nvPr/>
        </p:nvSpPr>
        <p:spPr>
          <a:xfrm rot="20130741">
            <a:off x="2708659" y="4730029"/>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876744d34a_0_29"/>
          <p:cNvSpPr txBox="1">
            <a:spLocks noGrp="1"/>
          </p:cNvSpPr>
          <p:nvPr>
            <p:ph type="ctrTitle"/>
          </p:nvPr>
        </p:nvSpPr>
        <p:spPr>
          <a:xfrm>
            <a:off x="478525" y="418150"/>
            <a:ext cx="11012700" cy="583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1100"/>
              <a:buFont typeface="Arial"/>
              <a:buNone/>
            </a:pPr>
            <a:r>
              <a:rPr lang="en-US" sz="5900" b="1" dirty="0">
                <a:solidFill>
                  <a:srgbClr val="FF0000"/>
                </a:solidFill>
                <a:latin typeface="Arial"/>
                <a:ea typeface="Arial"/>
                <a:cs typeface="Arial"/>
                <a:sym typeface="Arial"/>
              </a:rPr>
              <a:t>Prerequisite</a:t>
            </a:r>
            <a:endParaRPr sz="5900" b="1" dirty="0">
              <a:solidFill>
                <a:srgbClr val="FF000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5900" b="1" dirty="0">
                <a:latin typeface="Arial"/>
                <a:ea typeface="Arial"/>
                <a:cs typeface="Arial"/>
                <a:sym typeface="Arial"/>
              </a:rPr>
              <a:t>for</a:t>
            </a:r>
            <a:endParaRPr sz="5900" b="1" dirty="0">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5900" b="1" dirty="0">
                <a:latin typeface="Arial"/>
                <a:ea typeface="Arial"/>
                <a:cs typeface="Arial"/>
                <a:sym typeface="Arial"/>
              </a:rPr>
              <a:t>Natural language processing</a:t>
            </a:r>
            <a:endParaRPr sz="5900" b="1" dirty="0">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endParaRPr sz="5200" b="1" dirty="0">
              <a:latin typeface="Arial"/>
              <a:ea typeface="Arial"/>
              <a:cs typeface="Arial"/>
              <a:sym typeface="Arial"/>
            </a:endParaRPr>
          </a:p>
          <a:p>
            <a:pPr marL="457200" lvl="0" indent="-558800" algn="l" rtl="0">
              <a:lnSpc>
                <a:spcPct val="90000"/>
              </a:lnSpc>
              <a:spcBef>
                <a:spcPts val="0"/>
              </a:spcBef>
              <a:spcAft>
                <a:spcPts val="0"/>
              </a:spcAft>
              <a:buSzPts val="5200"/>
              <a:buFont typeface="Arial"/>
              <a:buChar char="●"/>
            </a:pPr>
            <a:r>
              <a:rPr lang="en-US" sz="5200" b="1" i="1" dirty="0">
                <a:latin typeface="Arial"/>
                <a:ea typeface="Arial"/>
                <a:cs typeface="Arial"/>
                <a:sym typeface="Arial"/>
              </a:rPr>
              <a:t>Python</a:t>
            </a:r>
            <a:endParaRPr sz="5200" b="1" i="1" dirty="0">
              <a:latin typeface="Arial"/>
              <a:ea typeface="Arial"/>
              <a:cs typeface="Arial"/>
              <a:sym typeface="Arial"/>
            </a:endParaRPr>
          </a:p>
          <a:p>
            <a:pPr marL="457200" lvl="0" indent="-558800" algn="l" rtl="0">
              <a:lnSpc>
                <a:spcPct val="90000"/>
              </a:lnSpc>
              <a:spcBef>
                <a:spcPts val="0"/>
              </a:spcBef>
              <a:spcAft>
                <a:spcPts val="0"/>
              </a:spcAft>
              <a:buSzPts val="5200"/>
              <a:buFont typeface="Arial"/>
              <a:buChar char="●"/>
            </a:pPr>
            <a:r>
              <a:rPr lang="en-US" sz="5200" b="1" i="1" dirty="0">
                <a:latin typeface="Arial"/>
                <a:ea typeface="Arial"/>
                <a:cs typeface="Arial"/>
                <a:sym typeface="Arial"/>
              </a:rPr>
              <a:t>Basic Concept of Machine Learning and Deep Learning</a:t>
            </a:r>
            <a:endParaRPr sz="5200" b="1" i="1" dirty="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a:buSzPts val="6600"/>
            </a:pPr>
            <a:r>
              <a:rPr lang="en-US" b="1" dirty="0"/>
              <a:t>Stemming and Lemmatization</a:t>
            </a:r>
            <a:endParaRPr sz="5400" b="1" dirty="0">
              <a:latin typeface="Arial"/>
              <a:ea typeface="Arial"/>
              <a:cs typeface="Arial"/>
              <a:sym typeface="Arial"/>
            </a:endParaRPr>
          </a:p>
        </p:txBody>
      </p:sp>
      <p:sp>
        <p:nvSpPr>
          <p:cNvPr id="206" name="Google Shape;206;g8794750ddf_0_29"/>
          <p:cNvSpPr txBox="1"/>
          <p:nvPr/>
        </p:nvSpPr>
        <p:spPr>
          <a:xfrm>
            <a:off x="440075" y="818550"/>
            <a:ext cx="11259000" cy="4689300"/>
          </a:xfrm>
          <a:prstGeom prst="rect">
            <a:avLst/>
          </a:prstGeom>
          <a:noFill/>
          <a:ln>
            <a:noFill/>
          </a:ln>
        </p:spPr>
        <p:txBody>
          <a:bodyPr spcFirstLastPara="1" wrap="square" lIns="91425" tIns="91425" rIns="91425" bIns="91425" anchor="t" anchorCtr="0">
            <a:noAutofit/>
          </a:bodyPr>
          <a:lstStyle/>
          <a:p>
            <a:pPr lvl="0" algn="just"/>
            <a:r>
              <a:rPr lang="en-US" sz="2000" b="1" dirty="0">
                <a:solidFill>
                  <a:srgbClr val="7030A0"/>
                </a:solidFill>
              </a:rPr>
              <a:t>Before understanding </a:t>
            </a:r>
            <a:r>
              <a:rPr lang="en-US" sz="2000" b="1" dirty="0">
                <a:solidFill>
                  <a:srgbClr val="C00000"/>
                </a:solidFill>
              </a:rPr>
              <a:t>Stemming and Lemmatization</a:t>
            </a:r>
            <a:r>
              <a:rPr lang="en-US" sz="2000" b="1" dirty="0">
                <a:solidFill>
                  <a:srgbClr val="7030A0"/>
                </a:solidFill>
              </a:rPr>
              <a:t>, first let’s understand the following…</a:t>
            </a:r>
          </a:p>
          <a:p>
            <a:pPr lvl="0" algn="just"/>
            <a:endParaRPr lang="en-US" sz="2000" b="1" dirty="0">
              <a:solidFill>
                <a:srgbClr val="7030A0"/>
              </a:solidFill>
            </a:endParaRPr>
          </a:p>
          <a:p>
            <a:pPr lvl="0" algn="just"/>
            <a:endParaRPr lang="en-US" sz="2000" b="1" dirty="0">
              <a:solidFill>
                <a:srgbClr val="7030A0"/>
              </a:solidFill>
            </a:endParaRPr>
          </a:p>
          <a:p>
            <a:pPr lvl="0" algn="just"/>
            <a:r>
              <a:rPr lang="en-US" sz="3200" b="1" dirty="0">
                <a:solidFill>
                  <a:srgbClr val="FFC000"/>
                </a:solidFill>
              </a:rPr>
              <a:t>Prefix:    </a:t>
            </a:r>
            <a:r>
              <a:rPr lang="en-US" sz="3200" b="1" dirty="0">
                <a:solidFill>
                  <a:srgbClr val="7030A0"/>
                </a:solidFill>
              </a:rPr>
              <a:t>Character(s) at the beginning ▸ $ ( “ ¿</a:t>
            </a:r>
          </a:p>
          <a:p>
            <a:pPr lvl="0" algn="just"/>
            <a:r>
              <a:rPr lang="en-US" sz="3200" b="1" dirty="0">
                <a:solidFill>
                  <a:srgbClr val="FFC000"/>
                </a:solidFill>
              </a:rPr>
              <a:t>Suffix:    </a:t>
            </a:r>
            <a:r>
              <a:rPr lang="en-US" sz="3200" b="1" dirty="0">
                <a:solidFill>
                  <a:srgbClr val="7030A0"/>
                </a:solidFill>
              </a:rPr>
              <a:t>Character(s) at the end ▸ km ) , . ! ”</a:t>
            </a:r>
          </a:p>
          <a:p>
            <a:pPr lvl="0" algn="just"/>
            <a:r>
              <a:rPr lang="en-US" sz="3200" b="1" dirty="0">
                <a:solidFill>
                  <a:srgbClr val="FFC000"/>
                </a:solidFill>
              </a:rPr>
              <a:t>Infix:      </a:t>
            </a:r>
            <a:r>
              <a:rPr lang="en-US" sz="3200" b="1" dirty="0">
                <a:solidFill>
                  <a:srgbClr val="7030A0"/>
                </a:solidFill>
              </a:rPr>
              <a:t>Character(s) in between ▸ - -- / ...</a:t>
            </a:r>
          </a:p>
          <a:p>
            <a:pPr lvl="0" algn="just"/>
            <a:r>
              <a:rPr lang="en-US" sz="3200" b="1" dirty="0">
                <a:solidFill>
                  <a:srgbClr val="FFC000"/>
                </a:solidFill>
              </a:rPr>
              <a:t>Exception:  </a:t>
            </a:r>
            <a:r>
              <a:rPr lang="en-US" sz="3200" b="1" dirty="0">
                <a:solidFill>
                  <a:srgbClr val="7030A0"/>
                </a:solidFill>
              </a:rPr>
              <a:t>Special-case rule to split a string into several tokens or prevent a token from being split when punctuation rules are applied St. U.S.</a:t>
            </a:r>
          </a:p>
          <a:p>
            <a:pPr marL="0" lvl="0" indent="0" algn="just" rtl="0">
              <a:spcBef>
                <a:spcPts val="0"/>
              </a:spcBef>
              <a:spcAft>
                <a:spcPts val="0"/>
              </a:spcAft>
              <a:buNone/>
            </a:pPr>
            <a:endParaRPr sz="3000" b="1" dirty="0">
              <a:solidFill>
                <a:schemeClr val="dk1"/>
              </a:solidFil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10" name="Rectangle 9">
            <a:extLst>
              <a:ext uri="{FF2B5EF4-FFF2-40B4-BE49-F238E27FC236}">
                <a16:creationId xmlns:a16="http://schemas.microsoft.com/office/drawing/2014/main" id="{3B93AA6A-92B9-46A5-9777-04C2FDF9C10F}"/>
              </a:ext>
            </a:extLst>
          </p:cNvPr>
          <p:cNvSpPr/>
          <p:nvPr/>
        </p:nvSpPr>
        <p:spPr>
          <a:xfrm rot="20130741">
            <a:off x="7924125" y="3882951"/>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Tree>
    <p:extLst>
      <p:ext uri="{BB962C8B-B14F-4D97-AF65-F5344CB8AC3E}">
        <p14:creationId xmlns:p14="http://schemas.microsoft.com/office/powerpoint/2010/main" val="227589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a:buSzPts val="6600"/>
            </a:pPr>
            <a:r>
              <a:rPr lang="en-US" b="1" dirty="0">
                <a:solidFill>
                  <a:srgbClr val="C00000"/>
                </a:solidFill>
              </a:rPr>
              <a:t>Stemming</a:t>
            </a:r>
            <a:endParaRPr sz="5400" b="1" dirty="0">
              <a:solidFill>
                <a:srgbClr val="C00000"/>
              </a:solidFill>
              <a:latin typeface="Arial"/>
              <a:ea typeface="Arial"/>
              <a:cs typeface="Arial"/>
              <a:sym typeface="Arial"/>
            </a:endParaRPr>
          </a:p>
        </p:txBody>
      </p:sp>
      <p:sp>
        <p:nvSpPr>
          <p:cNvPr id="206" name="Google Shape;206;g8794750ddf_0_29"/>
          <p:cNvSpPr txBox="1"/>
          <p:nvPr/>
        </p:nvSpPr>
        <p:spPr>
          <a:xfrm>
            <a:off x="440075" y="818550"/>
            <a:ext cx="11259000" cy="2782606"/>
          </a:xfrm>
          <a:prstGeom prst="rect">
            <a:avLst/>
          </a:prstGeom>
          <a:noFill/>
          <a:ln>
            <a:noFill/>
          </a:ln>
        </p:spPr>
        <p:txBody>
          <a:bodyPr spcFirstLastPara="1" wrap="square" lIns="91425" tIns="91425" rIns="91425" bIns="91425" anchor="t" anchorCtr="0">
            <a:noAutofit/>
          </a:bodyPr>
          <a:lstStyle/>
          <a:p>
            <a:pPr lvl="0" algn="just"/>
            <a:r>
              <a:rPr lang="en-US" sz="3200" b="1" dirty="0">
                <a:solidFill>
                  <a:srgbClr val="C00000"/>
                </a:solidFill>
              </a:rPr>
              <a:t>Stemming</a:t>
            </a:r>
            <a:r>
              <a:rPr lang="en-US" sz="3200" dirty="0"/>
              <a:t> is the process of reducing a word to its word stem that affixes to suffixes and prefixes or to the roots of words known as a lemma. </a:t>
            </a:r>
            <a:r>
              <a:rPr lang="en-US" sz="3200" b="1" dirty="0"/>
              <a:t>Stemming</a:t>
            </a:r>
            <a:r>
              <a:rPr lang="en-US" sz="3200" dirty="0"/>
              <a:t> is important in natural language understanding (NLU) and </a:t>
            </a:r>
            <a:r>
              <a:rPr lang="en-US" sz="3200" b="1" dirty="0"/>
              <a:t>natural language processing</a:t>
            </a:r>
            <a:r>
              <a:rPr lang="en-US" sz="3200" dirty="0"/>
              <a:t> (</a:t>
            </a:r>
            <a:r>
              <a:rPr lang="en-US" sz="3200" b="1" dirty="0"/>
              <a:t>NLP</a:t>
            </a:r>
            <a:r>
              <a:rPr lang="en-US" sz="3200" dirty="0"/>
              <a:t>).</a:t>
            </a:r>
            <a:endParaRPr sz="5400" b="1" dirty="0">
              <a:solidFill>
                <a:schemeClr val="dk1"/>
              </a:solidFil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10" name="Rectangle 9">
            <a:extLst>
              <a:ext uri="{FF2B5EF4-FFF2-40B4-BE49-F238E27FC236}">
                <a16:creationId xmlns:a16="http://schemas.microsoft.com/office/drawing/2014/main" id="{3B93AA6A-92B9-46A5-9777-04C2FDF9C10F}"/>
              </a:ext>
            </a:extLst>
          </p:cNvPr>
          <p:cNvSpPr/>
          <p:nvPr/>
        </p:nvSpPr>
        <p:spPr>
          <a:xfrm rot="20130741">
            <a:off x="3103770" y="3070151"/>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pic>
        <p:nvPicPr>
          <p:cNvPr id="3" name="Picture 2">
            <a:extLst>
              <a:ext uri="{FF2B5EF4-FFF2-40B4-BE49-F238E27FC236}">
                <a16:creationId xmlns:a16="http://schemas.microsoft.com/office/drawing/2014/main" id="{45BD3556-B7C3-42F5-BC71-FE4EB743AB9E}"/>
              </a:ext>
            </a:extLst>
          </p:cNvPr>
          <p:cNvPicPr>
            <a:picLocks noChangeAspect="1"/>
          </p:cNvPicPr>
          <p:nvPr/>
        </p:nvPicPr>
        <p:blipFill>
          <a:blip r:embed="rId4"/>
          <a:stretch>
            <a:fillRect/>
          </a:stretch>
        </p:blipFill>
        <p:spPr>
          <a:xfrm>
            <a:off x="162983" y="4144561"/>
            <a:ext cx="7016750" cy="1459091"/>
          </a:xfrm>
          <a:prstGeom prst="rect">
            <a:avLst/>
          </a:prstGeom>
        </p:spPr>
      </p:pic>
      <p:pic>
        <p:nvPicPr>
          <p:cNvPr id="5" name="Picture 4">
            <a:extLst>
              <a:ext uri="{FF2B5EF4-FFF2-40B4-BE49-F238E27FC236}">
                <a16:creationId xmlns:a16="http://schemas.microsoft.com/office/drawing/2014/main" id="{6B60FCBA-E628-435D-BB20-1F30DCE099C8}"/>
              </a:ext>
            </a:extLst>
          </p:cNvPr>
          <p:cNvPicPr>
            <a:picLocks noChangeAspect="1"/>
          </p:cNvPicPr>
          <p:nvPr/>
        </p:nvPicPr>
        <p:blipFill>
          <a:blip r:embed="rId5"/>
          <a:stretch>
            <a:fillRect/>
          </a:stretch>
        </p:blipFill>
        <p:spPr>
          <a:xfrm>
            <a:off x="7300645" y="3529601"/>
            <a:ext cx="4787830" cy="2610450"/>
          </a:xfrm>
          <a:prstGeom prst="rect">
            <a:avLst/>
          </a:prstGeom>
        </p:spPr>
      </p:pic>
    </p:spTree>
    <p:extLst>
      <p:ext uri="{BB962C8B-B14F-4D97-AF65-F5344CB8AC3E}">
        <p14:creationId xmlns:p14="http://schemas.microsoft.com/office/powerpoint/2010/main" val="2782923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a:buSzPts val="6600"/>
            </a:pPr>
            <a:r>
              <a:rPr lang="en-US" b="1" i="1" u="sng" dirty="0">
                <a:solidFill>
                  <a:srgbClr val="C00000"/>
                </a:solidFill>
                <a:hlinkClick r:id="rId3">
                  <a:extLst>
                    <a:ext uri="{A12FA001-AC4F-418D-AE19-62706E023703}">
                      <ahyp:hlinkClr xmlns:ahyp="http://schemas.microsoft.com/office/drawing/2018/hyperlinkcolor" val="tx"/>
                    </a:ext>
                  </a:extLst>
                </a:hlinkClick>
              </a:rPr>
              <a:t>Porter</a:t>
            </a:r>
            <a:r>
              <a:rPr lang="en-US" i="1" u="sng" dirty="0"/>
              <a:t> </a:t>
            </a:r>
            <a:r>
              <a:rPr lang="en-US" b="1" u="sng" dirty="0">
                <a:solidFill>
                  <a:srgbClr val="C00000"/>
                </a:solidFill>
              </a:rPr>
              <a:t>Stemming</a:t>
            </a:r>
            <a:endParaRPr sz="5400" b="1" u="sng" dirty="0">
              <a:solidFill>
                <a:srgbClr val="C00000"/>
              </a:solidFill>
              <a:latin typeface="Arial"/>
              <a:ea typeface="Arial"/>
              <a:cs typeface="Arial"/>
              <a:sym typeface="Arial"/>
            </a:endParaRPr>
          </a:p>
        </p:txBody>
      </p:sp>
      <p:sp>
        <p:nvSpPr>
          <p:cNvPr id="206" name="Google Shape;206;g8794750ddf_0_29"/>
          <p:cNvSpPr txBox="1"/>
          <p:nvPr/>
        </p:nvSpPr>
        <p:spPr>
          <a:xfrm>
            <a:off x="440075" y="1584475"/>
            <a:ext cx="11259000" cy="3494572"/>
          </a:xfrm>
          <a:prstGeom prst="rect">
            <a:avLst/>
          </a:prstGeom>
          <a:noFill/>
          <a:ln>
            <a:noFill/>
          </a:ln>
        </p:spPr>
        <p:txBody>
          <a:bodyPr spcFirstLastPara="1" wrap="square" lIns="91425" tIns="91425" rIns="91425" bIns="91425" anchor="t" anchorCtr="0">
            <a:noAutofit/>
          </a:bodyPr>
          <a:lstStyle/>
          <a:p>
            <a:pPr lvl="0" algn="just"/>
            <a:r>
              <a:rPr lang="en-US" sz="3200" dirty="0"/>
              <a:t>One of the most common - and effective - stemming tools is </a:t>
            </a:r>
            <a:r>
              <a:rPr lang="en-US" sz="3200" i="1" dirty="0">
                <a:hlinkClick r:id="rId3"/>
              </a:rPr>
              <a:t>Porter's Algorithm</a:t>
            </a:r>
            <a:r>
              <a:rPr lang="en-US" sz="3200" dirty="0"/>
              <a:t> developed by Martin Porter in </a:t>
            </a:r>
            <a:r>
              <a:rPr lang="en-US" sz="3200" dirty="0">
                <a:hlinkClick r:id="rId4"/>
              </a:rPr>
              <a:t>1980</a:t>
            </a:r>
            <a:r>
              <a:rPr lang="en-US" sz="3200" dirty="0"/>
              <a:t>. The algorithm employs five phases of word reduction, each with its own set of mapping rules</a:t>
            </a:r>
          </a:p>
          <a:p>
            <a:pPr lvl="0" algn="just"/>
            <a:endParaRPr lang="en-US" sz="3200" dirty="0"/>
          </a:p>
          <a:p>
            <a:pPr lvl="0" algn="just"/>
            <a:r>
              <a:rPr lang="en-US" sz="3200" dirty="0" err="1">
                <a:solidFill>
                  <a:srgbClr val="C00000"/>
                </a:solidFill>
                <a:hlinkClick r:id="rId5">
                  <a:extLst>
                    <a:ext uri="{A12FA001-AC4F-418D-AE19-62706E023703}">
                      <ahyp:hlinkClr xmlns:ahyp="http://schemas.microsoft.com/office/drawing/2018/hyperlinkcolor" val="tx"/>
                    </a:ext>
                  </a:extLst>
                </a:hlinkClick>
              </a:rPr>
              <a:t>e.g</a:t>
            </a:r>
            <a:r>
              <a:rPr lang="en-US" sz="3200" dirty="0">
                <a:solidFill>
                  <a:srgbClr val="C00000"/>
                </a:solidFill>
                <a:hlinkClick r:id="rId5">
                  <a:extLst>
                    <a:ext uri="{A12FA001-AC4F-418D-AE19-62706E023703}">
                      <ahyp:hlinkClr xmlns:ahyp="http://schemas.microsoft.com/office/drawing/2018/hyperlinkcolor" val="tx"/>
                    </a:ext>
                  </a:extLst>
                </a:hlinkClick>
              </a:rPr>
              <a:t>:    caresses reduces to caress but not cares</a:t>
            </a:r>
            <a:endParaRPr lang="en-US" sz="5400" dirty="0">
              <a:solidFill>
                <a:srgbClr val="C00000"/>
              </a:solidFill>
              <a:hlinkClick r:id="rId5">
                <a:extLst>
                  <a:ext uri="{A12FA001-AC4F-418D-AE19-62706E023703}">
                    <ahyp:hlinkClr xmlns:ahyp="http://schemas.microsoft.com/office/drawing/2018/hyperlinkcolor" val="tx"/>
                  </a:ext>
                </a:extLst>
              </a:hlinkClick>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6"/>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10" name="Rectangle 9">
            <a:extLst>
              <a:ext uri="{FF2B5EF4-FFF2-40B4-BE49-F238E27FC236}">
                <a16:creationId xmlns:a16="http://schemas.microsoft.com/office/drawing/2014/main" id="{3B93AA6A-92B9-46A5-9777-04C2FDF9C10F}"/>
              </a:ext>
            </a:extLst>
          </p:cNvPr>
          <p:cNvSpPr/>
          <p:nvPr/>
        </p:nvSpPr>
        <p:spPr>
          <a:xfrm rot="20130741">
            <a:off x="3103770" y="3070151"/>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Tree>
    <p:extLst>
      <p:ext uri="{BB962C8B-B14F-4D97-AF65-F5344CB8AC3E}">
        <p14:creationId xmlns:p14="http://schemas.microsoft.com/office/powerpoint/2010/main" val="2023480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a:buSzPts val="6600"/>
            </a:pPr>
            <a:r>
              <a:rPr lang="en-US" b="1" dirty="0">
                <a:solidFill>
                  <a:srgbClr val="C00000"/>
                </a:solidFill>
              </a:rPr>
              <a:t>Snowball</a:t>
            </a:r>
            <a:r>
              <a:rPr lang="en-US" b="1" dirty="0"/>
              <a:t> </a:t>
            </a:r>
            <a:r>
              <a:rPr lang="en-US" b="1" dirty="0">
                <a:solidFill>
                  <a:srgbClr val="C00000"/>
                </a:solidFill>
              </a:rPr>
              <a:t>Stemming</a:t>
            </a:r>
            <a:endParaRPr sz="5400" b="1" dirty="0">
              <a:solidFill>
                <a:srgbClr val="C00000"/>
              </a:solidFill>
              <a:latin typeface="Arial"/>
              <a:ea typeface="Arial"/>
              <a:cs typeface="Arial"/>
              <a:sym typeface="Arial"/>
            </a:endParaRPr>
          </a:p>
        </p:txBody>
      </p:sp>
      <p:sp>
        <p:nvSpPr>
          <p:cNvPr id="206" name="Google Shape;206;g8794750ddf_0_29"/>
          <p:cNvSpPr txBox="1"/>
          <p:nvPr/>
        </p:nvSpPr>
        <p:spPr>
          <a:xfrm>
            <a:off x="440075" y="818550"/>
            <a:ext cx="11259000" cy="2782606"/>
          </a:xfrm>
          <a:prstGeom prst="rect">
            <a:avLst/>
          </a:prstGeom>
          <a:noFill/>
          <a:ln>
            <a:noFill/>
          </a:ln>
        </p:spPr>
        <p:txBody>
          <a:bodyPr spcFirstLastPara="1" wrap="square" lIns="91425" tIns="91425" rIns="91425" bIns="91425" anchor="t" anchorCtr="0">
            <a:noAutofit/>
          </a:bodyPr>
          <a:lstStyle/>
          <a:p>
            <a:pPr lvl="0" algn="just"/>
            <a:r>
              <a:rPr lang="en-US" sz="3600" b="1" dirty="0"/>
              <a:t>Snowball</a:t>
            </a:r>
            <a:r>
              <a:rPr lang="en-US" sz="3600" dirty="0"/>
              <a:t> is a small string processing language designed for creating </a:t>
            </a:r>
            <a:r>
              <a:rPr lang="en-US" sz="3600" b="1" dirty="0"/>
              <a:t>stemming</a:t>
            </a:r>
            <a:r>
              <a:rPr lang="en-US" sz="3600" dirty="0"/>
              <a:t> algorithms for use in Information Retrieval. This site describes </a:t>
            </a:r>
            <a:r>
              <a:rPr lang="en-US" sz="3600" b="1" dirty="0"/>
              <a:t>Snowball</a:t>
            </a:r>
            <a:r>
              <a:rPr lang="en-US" sz="3600" dirty="0"/>
              <a:t>, and presents several useful </a:t>
            </a:r>
            <a:r>
              <a:rPr lang="en-US" sz="3600" b="1" dirty="0"/>
              <a:t>stemmers</a:t>
            </a:r>
            <a:r>
              <a:rPr lang="en-US" sz="3600" dirty="0"/>
              <a:t> which have been implemented using it</a:t>
            </a:r>
            <a:endParaRPr sz="11500" b="1" dirty="0">
              <a:solidFill>
                <a:schemeClr val="dk1"/>
              </a:solidFil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10" name="Rectangle 9">
            <a:extLst>
              <a:ext uri="{FF2B5EF4-FFF2-40B4-BE49-F238E27FC236}">
                <a16:creationId xmlns:a16="http://schemas.microsoft.com/office/drawing/2014/main" id="{3B93AA6A-92B9-46A5-9777-04C2FDF9C10F}"/>
              </a:ext>
            </a:extLst>
          </p:cNvPr>
          <p:cNvSpPr/>
          <p:nvPr/>
        </p:nvSpPr>
        <p:spPr>
          <a:xfrm rot="20130741">
            <a:off x="3532747" y="2207300"/>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2" name="Rectangle 1">
            <a:extLst>
              <a:ext uri="{FF2B5EF4-FFF2-40B4-BE49-F238E27FC236}">
                <a16:creationId xmlns:a16="http://schemas.microsoft.com/office/drawing/2014/main" id="{5BBC40A4-9940-4AAB-AE86-1898809CC109}"/>
              </a:ext>
            </a:extLst>
          </p:cNvPr>
          <p:cNvSpPr/>
          <p:nvPr/>
        </p:nvSpPr>
        <p:spPr>
          <a:xfrm>
            <a:off x="180623" y="5267123"/>
            <a:ext cx="11085688" cy="830997"/>
          </a:xfrm>
          <a:prstGeom prst="rect">
            <a:avLst/>
          </a:prstGeom>
        </p:spPr>
        <p:txBody>
          <a:bodyPr wrap="square">
            <a:spAutoFit/>
          </a:bodyPr>
          <a:lstStyle/>
          <a:p>
            <a:r>
              <a:rPr lang="en-US" sz="2400" dirty="0">
                <a:hlinkClick r:id="rId4"/>
              </a:rPr>
              <a:t>https://nlp.stanford.edu/IR-book/html/htmledition/stemming-and-lemmatization-1.html</a:t>
            </a:r>
            <a:endParaRPr lang="en-US" sz="2400" dirty="0"/>
          </a:p>
        </p:txBody>
      </p:sp>
      <p:sp>
        <p:nvSpPr>
          <p:cNvPr id="4" name="Rectangle 3">
            <a:extLst>
              <a:ext uri="{FF2B5EF4-FFF2-40B4-BE49-F238E27FC236}">
                <a16:creationId xmlns:a16="http://schemas.microsoft.com/office/drawing/2014/main" id="{D95A428B-A5BC-48A3-9896-EB7A2EACCA15}"/>
              </a:ext>
            </a:extLst>
          </p:cNvPr>
          <p:cNvSpPr/>
          <p:nvPr/>
        </p:nvSpPr>
        <p:spPr>
          <a:xfrm>
            <a:off x="582378" y="4621491"/>
            <a:ext cx="4825360" cy="461665"/>
          </a:xfrm>
          <a:prstGeom prst="rect">
            <a:avLst/>
          </a:prstGeom>
        </p:spPr>
        <p:txBody>
          <a:bodyPr wrap="none">
            <a:spAutoFit/>
          </a:bodyPr>
          <a:lstStyle/>
          <a:p>
            <a:r>
              <a:rPr lang="en-US" sz="2400" dirty="0">
                <a:solidFill>
                  <a:srgbClr val="C00000"/>
                </a:solidFill>
              </a:rPr>
              <a:t>Useful link for additional reading...</a:t>
            </a:r>
          </a:p>
        </p:txBody>
      </p:sp>
    </p:spTree>
    <p:extLst>
      <p:ext uri="{BB962C8B-B14F-4D97-AF65-F5344CB8AC3E}">
        <p14:creationId xmlns:p14="http://schemas.microsoft.com/office/powerpoint/2010/main" val="3441763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8794750ddf_0_9"/>
          <p:cNvSpPr txBox="1">
            <a:spLocks noGrp="1"/>
          </p:cNvSpPr>
          <p:nvPr>
            <p:ph type="ctrTitle"/>
          </p:nvPr>
        </p:nvSpPr>
        <p:spPr>
          <a:xfrm>
            <a:off x="0" y="301075"/>
            <a:ext cx="11932800" cy="50664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6300" b="1" dirty="0">
                <a:solidFill>
                  <a:srgbClr val="4C1130"/>
                </a:solidFill>
                <a:latin typeface="Arial"/>
                <a:ea typeface="Arial"/>
                <a:cs typeface="Arial"/>
                <a:sym typeface="Arial"/>
              </a:rPr>
              <a:t>Thanks</a:t>
            </a:r>
            <a:endParaRPr sz="6300" b="1" dirty="0">
              <a:solidFill>
                <a:srgbClr val="4C113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6300" b="1" dirty="0">
                <a:solidFill>
                  <a:srgbClr val="4C1130"/>
                </a:solidFill>
                <a:latin typeface="Arial"/>
                <a:ea typeface="Arial"/>
                <a:cs typeface="Arial"/>
                <a:sym typeface="Arial"/>
              </a:rPr>
              <a:t>Do Subscribe, like and share</a:t>
            </a:r>
            <a:endParaRPr sz="6300" b="1" dirty="0">
              <a:solidFill>
                <a:srgbClr val="4C113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6300" b="1" dirty="0">
                <a:solidFill>
                  <a:srgbClr val="4C1130"/>
                </a:solidFill>
                <a:latin typeface="Arial"/>
                <a:ea typeface="Arial"/>
                <a:cs typeface="Arial"/>
                <a:sym typeface="Arial"/>
              </a:rPr>
              <a:t>next we will discuss about</a:t>
            </a:r>
            <a:endParaRPr sz="6300" b="1" dirty="0">
              <a:solidFill>
                <a:srgbClr val="4C113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endParaRPr sz="6300" b="1" dirty="0">
              <a:solidFill>
                <a:srgbClr val="4C113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6300" b="1" dirty="0">
                <a:solidFill>
                  <a:srgbClr val="FF0000"/>
                </a:solidFill>
                <a:latin typeface="Arial"/>
                <a:ea typeface="Arial"/>
                <a:cs typeface="Arial"/>
                <a:sym typeface="Arial"/>
              </a:rPr>
              <a:t>Next Topic, </a:t>
            </a:r>
            <a:endParaRPr sz="6300" b="1" dirty="0">
              <a:solidFill>
                <a:srgbClr val="FF0000"/>
              </a:solidFill>
              <a:latin typeface="Arial"/>
              <a:ea typeface="Arial"/>
              <a:cs typeface="Arial"/>
              <a:sym typeface="Arial"/>
            </a:endParaRPr>
          </a:p>
          <a:p>
            <a:pPr lvl="0">
              <a:buSzPts val="6600"/>
            </a:pPr>
            <a:r>
              <a:rPr lang="en-US" sz="6600" b="1" dirty="0">
                <a:solidFill>
                  <a:srgbClr val="C00000"/>
                </a:solidFill>
              </a:rPr>
              <a:t>Lemmatization</a:t>
            </a:r>
            <a:r>
              <a:rPr lang="en-US" sz="6300" b="1" dirty="0">
                <a:solidFill>
                  <a:srgbClr val="FF0000"/>
                </a:solidFill>
                <a:latin typeface="Arial"/>
                <a:ea typeface="Arial"/>
                <a:cs typeface="Arial"/>
                <a:sym typeface="Arial"/>
              </a:rPr>
              <a:t>? </a:t>
            </a:r>
            <a:endParaRPr sz="6300" b="1" dirty="0">
              <a:solidFill>
                <a:srgbClr val="FF0000"/>
              </a:solidFill>
              <a:latin typeface="Arial"/>
              <a:ea typeface="Arial"/>
              <a:cs typeface="Arial"/>
              <a:sym typeface="Arial"/>
            </a:endParaRPr>
          </a:p>
        </p:txBody>
      </p:sp>
      <p:sp>
        <p:nvSpPr>
          <p:cNvPr id="4" name="Rectangle 3">
            <a:extLst>
              <a:ext uri="{FF2B5EF4-FFF2-40B4-BE49-F238E27FC236}">
                <a16:creationId xmlns:a16="http://schemas.microsoft.com/office/drawing/2014/main" id="{DAF3530B-F11B-4F28-995A-C049C1C2693B}"/>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Tree>
    <p:extLst>
      <p:ext uri="{BB962C8B-B14F-4D97-AF65-F5344CB8AC3E}">
        <p14:creationId xmlns:p14="http://schemas.microsoft.com/office/powerpoint/2010/main" val="3071143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a:buSzPts val="6600"/>
            </a:pPr>
            <a:r>
              <a:rPr lang="en-US" b="1" dirty="0">
                <a:solidFill>
                  <a:srgbClr val="C00000"/>
                </a:solidFill>
              </a:rPr>
              <a:t>Lemmatization</a:t>
            </a:r>
            <a:endParaRPr sz="5400" b="1" dirty="0">
              <a:solidFill>
                <a:srgbClr val="C00000"/>
              </a:solidFill>
              <a:latin typeface="Arial"/>
              <a:ea typeface="Arial"/>
              <a:cs typeface="Arial"/>
              <a:sym typeface="Arial"/>
            </a:endParaRPr>
          </a:p>
        </p:txBody>
      </p:sp>
      <p:sp>
        <p:nvSpPr>
          <p:cNvPr id="206" name="Google Shape;206;g8794750ddf_0_29"/>
          <p:cNvSpPr txBox="1"/>
          <p:nvPr/>
        </p:nvSpPr>
        <p:spPr>
          <a:xfrm>
            <a:off x="440075" y="818550"/>
            <a:ext cx="11259000" cy="2782606"/>
          </a:xfrm>
          <a:prstGeom prst="rect">
            <a:avLst/>
          </a:prstGeom>
          <a:noFill/>
          <a:ln>
            <a:noFill/>
          </a:ln>
        </p:spPr>
        <p:txBody>
          <a:bodyPr spcFirstLastPara="1" wrap="square" lIns="91425" tIns="91425" rIns="91425" bIns="91425" anchor="t" anchorCtr="0">
            <a:noAutofit/>
          </a:bodyPr>
          <a:lstStyle/>
          <a:p>
            <a:pPr lvl="0" algn="just"/>
            <a:r>
              <a:rPr lang="en-US" sz="3200" b="1" dirty="0"/>
              <a:t>Lemmatization</a:t>
            </a:r>
            <a:r>
              <a:rPr lang="en-US" sz="3200" dirty="0"/>
              <a:t> usually refers to doing things properly with the use of a vocabulary and morphological analysis of words, normally aiming to remove inflectional endings only and to return the base or dictionary form of a word, which is known as the lemma .</a:t>
            </a:r>
            <a:endParaRPr sz="34400" b="1" dirty="0">
              <a:solidFill>
                <a:schemeClr val="dk1"/>
              </a:solidFil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10" name="Rectangle 9">
            <a:extLst>
              <a:ext uri="{FF2B5EF4-FFF2-40B4-BE49-F238E27FC236}">
                <a16:creationId xmlns:a16="http://schemas.microsoft.com/office/drawing/2014/main" id="{3B93AA6A-92B9-46A5-9777-04C2FDF9C10F}"/>
              </a:ext>
            </a:extLst>
          </p:cNvPr>
          <p:cNvSpPr/>
          <p:nvPr/>
        </p:nvSpPr>
        <p:spPr>
          <a:xfrm rot="20130741">
            <a:off x="3532747" y="2207300"/>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4" name="Rectangle 3">
            <a:extLst>
              <a:ext uri="{FF2B5EF4-FFF2-40B4-BE49-F238E27FC236}">
                <a16:creationId xmlns:a16="http://schemas.microsoft.com/office/drawing/2014/main" id="{D95A428B-A5BC-48A3-9896-EB7A2EACCA15}"/>
              </a:ext>
            </a:extLst>
          </p:cNvPr>
          <p:cNvSpPr/>
          <p:nvPr/>
        </p:nvSpPr>
        <p:spPr>
          <a:xfrm>
            <a:off x="1358745" y="4061462"/>
            <a:ext cx="9196366" cy="1200329"/>
          </a:xfrm>
          <a:prstGeom prst="rect">
            <a:avLst/>
          </a:prstGeom>
        </p:spPr>
        <p:txBody>
          <a:bodyPr wrap="square">
            <a:spAutoFit/>
          </a:bodyPr>
          <a:lstStyle/>
          <a:p>
            <a:r>
              <a:rPr lang="en-US" sz="2400" b="1" i="1" dirty="0">
                <a:solidFill>
                  <a:srgbClr val="C00000"/>
                </a:solidFill>
              </a:rPr>
              <a:t>The lemma of 'was' is 'be' and the lemma of 'mice' is 'mouse’.</a:t>
            </a:r>
          </a:p>
          <a:p>
            <a:r>
              <a:rPr lang="en-US" sz="2400" b="1" i="1" dirty="0">
                <a:solidFill>
                  <a:srgbClr val="C00000"/>
                </a:solidFill>
              </a:rPr>
              <a:t>Further, the lemma of  'meeting' might be 'meet' or 'meeting’ </a:t>
            </a:r>
          </a:p>
          <a:p>
            <a:r>
              <a:rPr lang="en-US" sz="2400" b="1" i="1" dirty="0">
                <a:solidFill>
                  <a:srgbClr val="C00000"/>
                </a:solidFill>
              </a:rPr>
              <a:t>depending on its use in a sentence.</a:t>
            </a:r>
          </a:p>
        </p:txBody>
      </p:sp>
    </p:spTree>
    <p:extLst>
      <p:ext uri="{BB962C8B-B14F-4D97-AF65-F5344CB8AC3E}">
        <p14:creationId xmlns:p14="http://schemas.microsoft.com/office/powerpoint/2010/main" val="1679052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a:buSzPts val="6600"/>
            </a:pPr>
            <a:r>
              <a:rPr lang="en-US" b="1" dirty="0">
                <a:solidFill>
                  <a:srgbClr val="C00000"/>
                </a:solidFill>
              </a:rPr>
              <a:t>Lemmatization</a:t>
            </a:r>
            <a:endParaRPr sz="5400" b="1" dirty="0">
              <a:solidFill>
                <a:srgbClr val="C0000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2" name="Rectangle 1">
            <a:extLst>
              <a:ext uri="{FF2B5EF4-FFF2-40B4-BE49-F238E27FC236}">
                <a16:creationId xmlns:a16="http://schemas.microsoft.com/office/drawing/2014/main" id="{5BBC40A4-9940-4AAB-AE86-1898809CC109}"/>
              </a:ext>
            </a:extLst>
          </p:cNvPr>
          <p:cNvSpPr/>
          <p:nvPr/>
        </p:nvSpPr>
        <p:spPr>
          <a:xfrm>
            <a:off x="440075" y="5208453"/>
            <a:ext cx="11085688" cy="830997"/>
          </a:xfrm>
          <a:prstGeom prst="rect">
            <a:avLst/>
          </a:prstGeom>
        </p:spPr>
        <p:txBody>
          <a:bodyPr wrap="square">
            <a:spAutoFit/>
          </a:bodyPr>
          <a:lstStyle/>
          <a:p>
            <a:r>
              <a:rPr lang="en-US" sz="2400" dirty="0">
                <a:hlinkClick r:id="rId4"/>
              </a:rPr>
              <a:t>https://nlp.stanford.edu/IR-book/html/htmledition/stemming-and-lemmatization-1.html</a:t>
            </a:r>
            <a:endParaRPr lang="en-US" sz="2400" dirty="0"/>
          </a:p>
        </p:txBody>
      </p:sp>
      <p:pic>
        <p:nvPicPr>
          <p:cNvPr id="3" name="Picture 2">
            <a:extLst>
              <a:ext uri="{FF2B5EF4-FFF2-40B4-BE49-F238E27FC236}">
                <a16:creationId xmlns:a16="http://schemas.microsoft.com/office/drawing/2014/main" id="{F59B6ED8-5E1B-4F52-BE63-1363D5143CEF}"/>
              </a:ext>
            </a:extLst>
          </p:cNvPr>
          <p:cNvPicPr>
            <a:picLocks noChangeAspect="1"/>
          </p:cNvPicPr>
          <p:nvPr/>
        </p:nvPicPr>
        <p:blipFill>
          <a:blip r:embed="rId5"/>
          <a:stretch>
            <a:fillRect/>
          </a:stretch>
        </p:blipFill>
        <p:spPr>
          <a:xfrm>
            <a:off x="2565751" y="818550"/>
            <a:ext cx="5110693" cy="4138941"/>
          </a:xfrm>
          <a:prstGeom prst="rect">
            <a:avLst/>
          </a:prstGeom>
        </p:spPr>
      </p:pic>
    </p:spTree>
    <p:extLst>
      <p:ext uri="{BB962C8B-B14F-4D97-AF65-F5344CB8AC3E}">
        <p14:creationId xmlns:p14="http://schemas.microsoft.com/office/powerpoint/2010/main" val="3277791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8766f0464f_0_0"/>
          <p:cNvSpPr txBox="1">
            <a:spLocks noGrp="1"/>
          </p:cNvSpPr>
          <p:nvPr>
            <p:ph type="ctrTitle"/>
          </p:nvPr>
        </p:nvSpPr>
        <p:spPr>
          <a:xfrm>
            <a:off x="53790" y="118335"/>
            <a:ext cx="12037800" cy="885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Natural language processing</a:t>
            </a:r>
            <a:endParaRPr sz="8800" b="1" i="1"/>
          </a:p>
        </p:txBody>
      </p:sp>
      <p:pic>
        <p:nvPicPr>
          <p:cNvPr id="96" name="Google Shape;96;g8766f0464f_0_0"/>
          <p:cNvPicPr preferRelativeResize="0"/>
          <p:nvPr/>
        </p:nvPicPr>
        <p:blipFill>
          <a:blip r:embed="rId3">
            <a:alphaModFix/>
          </a:blip>
          <a:stretch>
            <a:fillRect/>
          </a:stretch>
        </p:blipFill>
        <p:spPr>
          <a:xfrm>
            <a:off x="153300" y="115225"/>
            <a:ext cx="11938300" cy="6557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a:spLocks noGrp="1"/>
          </p:cNvSpPr>
          <p:nvPr>
            <p:ph type="ctrTitle"/>
          </p:nvPr>
        </p:nvSpPr>
        <p:spPr>
          <a:xfrm>
            <a:off x="53790" y="118335"/>
            <a:ext cx="12037807" cy="88509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Natural language processing</a:t>
            </a:r>
            <a:endParaRPr sz="8800" b="1" i="1"/>
          </a:p>
        </p:txBody>
      </p:sp>
      <p:sp>
        <p:nvSpPr>
          <p:cNvPr id="102" name="Google Shape;102;p2"/>
          <p:cNvSpPr/>
          <p:nvPr/>
        </p:nvSpPr>
        <p:spPr>
          <a:xfrm>
            <a:off x="258175" y="1216554"/>
            <a:ext cx="11933700" cy="47565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100"/>
              <a:buFont typeface="Arial"/>
              <a:buNone/>
            </a:pPr>
            <a:r>
              <a:rPr lang="en-US" sz="3200" dirty="0">
                <a:solidFill>
                  <a:schemeClr val="dk1"/>
                </a:solidFill>
                <a:latin typeface="Calibri"/>
                <a:ea typeface="Calibri"/>
                <a:cs typeface="Calibri"/>
                <a:sym typeface="Calibri"/>
              </a:rPr>
              <a:t>Natural language processing (NLP) is a subfield of linguistics, computer science, information engineering, and artificial intelligence concerned with the interactions between computers and human (natural) languages, in particular how to program computers to process and analyze large amounts of natural language data.</a:t>
            </a:r>
            <a:endParaRPr sz="3200" dirty="0">
              <a:solidFill>
                <a:schemeClr val="dk1"/>
              </a:solidFill>
              <a:latin typeface="Calibri"/>
              <a:ea typeface="Calibri"/>
              <a:cs typeface="Calibri"/>
              <a:sym typeface="Calibri"/>
            </a:endParaRPr>
          </a:p>
          <a:p>
            <a:pPr marL="0" marR="0" lvl="0" indent="0" algn="just" rtl="0">
              <a:spcBef>
                <a:spcPts val="0"/>
              </a:spcBef>
              <a:spcAft>
                <a:spcPts val="0"/>
              </a:spcAft>
              <a:buClr>
                <a:schemeClr val="dk1"/>
              </a:buClr>
              <a:buSzPts val="1100"/>
              <a:buFont typeface="Arial"/>
              <a:buNone/>
            </a:pPr>
            <a:endParaRPr sz="3200" dirty="0">
              <a:solidFill>
                <a:schemeClr val="dk1"/>
              </a:solidFill>
              <a:latin typeface="Calibri"/>
              <a:ea typeface="Calibri"/>
              <a:cs typeface="Calibri"/>
              <a:sym typeface="Calibri"/>
            </a:endParaRPr>
          </a:p>
          <a:p>
            <a:pPr marL="0" marR="0" lvl="0" indent="0" algn="just" rtl="0">
              <a:spcBef>
                <a:spcPts val="0"/>
              </a:spcBef>
              <a:spcAft>
                <a:spcPts val="0"/>
              </a:spcAft>
              <a:buClr>
                <a:schemeClr val="dk1"/>
              </a:buClr>
              <a:buSzPts val="1100"/>
              <a:buFont typeface="Arial"/>
              <a:buNone/>
            </a:pPr>
            <a:r>
              <a:rPr lang="en-US" sz="3200" dirty="0">
                <a:solidFill>
                  <a:schemeClr val="dk1"/>
                </a:solidFill>
                <a:latin typeface="Calibri"/>
                <a:ea typeface="Calibri"/>
                <a:cs typeface="Calibri"/>
                <a:sym typeface="Calibri"/>
              </a:rPr>
              <a:t>        Challenges in natural language processing frequently involve speech recognition, natural language understanding, and natural language generation.</a:t>
            </a:r>
            <a:endParaRPr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3200" dirty="0">
              <a:solidFill>
                <a:schemeClr val="dk1"/>
              </a:solidFill>
              <a:latin typeface="Calibri"/>
              <a:ea typeface="Calibri"/>
              <a:cs typeface="Calibri"/>
              <a:sym typeface="Calibri"/>
            </a:endParaRPr>
          </a:p>
        </p:txBody>
      </p:sp>
      <p:sp>
        <p:nvSpPr>
          <p:cNvPr id="5" name="Rectangle 4">
            <a:extLst>
              <a:ext uri="{FF2B5EF4-FFF2-40B4-BE49-F238E27FC236}">
                <a16:creationId xmlns:a16="http://schemas.microsoft.com/office/drawing/2014/main" id="{0C73A8E3-BD67-4761-A5CD-89F8151B8176}"/>
              </a:ext>
            </a:extLst>
          </p:cNvPr>
          <p:cNvSpPr/>
          <p:nvPr/>
        </p:nvSpPr>
        <p:spPr>
          <a:xfrm rot="20130741">
            <a:off x="1968903" y="1936306"/>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6" name="Rectangle 5">
            <a:extLst>
              <a:ext uri="{FF2B5EF4-FFF2-40B4-BE49-F238E27FC236}">
                <a16:creationId xmlns:a16="http://schemas.microsoft.com/office/drawing/2014/main" id="{3774365D-40FF-4836-BBB7-2F693709D44D}"/>
              </a:ext>
            </a:extLst>
          </p:cNvPr>
          <p:cNvSpPr/>
          <p:nvPr/>
        </p:nvSpPr>
        <p:spPr>
          <a:xfrm rot="20130741">
            <a:off x="6402845" y="2917666"/>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7" name="Rectangle 6">
            <a:extLst>
              <a:ext uri="{FF2B5EF4-FFF2-40B4-BE49-F238E27FC236}">
                <a16:creationId xmlns:a16="http://schemas.microsoft.com/office/drawing/2014/main" id="{B37AF881-82A1-421F-91D8-7F5A87C42437}"/>
              </a:ext>
            </a:extLst>
          </p:cNvPr>
          <p:cNvSpPr/>
          <p:nvPr/>
        </p:nvSpPr>
        <p:spPr>
          <a:xfrm rot="20130741">
            <a:off x="1968901" y="4837497"/>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2" name="Rectangle 1">
            <a:extLst>
              <a:ext uri="{FF2B5EF4-FFF2-40B4-BE49-F238E27FC236}">
                <a16:creationId xmlns:a16="http://schemas.microsoft.com/office/drawing/2014/main" id="{72245D32-E2C9-4073-8511-F9C56FC7220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876744d34a_0_8"/>
          <p:cNvSpPr txBox="1">
            <a:spLocks noGrp="1"/>
          </p:cNvSpPr>
          <p:nvPr>
            <p:ph type="ctrTitle"/>
          </p:nvPr>
        </p:nvSpPr>
        <p:spPr>
          <a:xfrm>
            <a:off x="53800" y="76200"/>
            <a:ext cx="1203780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Types of NLP</a:t>
            </a:r>
            <a:endParaRPr sz="8800" b="1" i="1"/>
          </a:p>
        </p:txBody>
      </p:sp>
      <p:pic>
        <p:nvPicPr>
          <p:cNvPr id="110" name="Google Shape;110;g876744d34a_0_8"/>
          <p:cNvPicPr preferRelativeResize="0"/>
          <p:nvPr/>
        </p:nvPicPr>
        <p:blipFill>
          <a:blip r:embed="rId3">
            <a:alphaModFix/>
          </a:blip>
          <a:stretch>
            <a:fillRect/>
          </a:stretch>
        </p:blipFill>
        <p:spPr>
          <a:xfrm>
            <a:off x="302875" y="659504"/>
            <a:ext cx="11539650" cy="5356321"/>
          </a:xfrm>
          <a:prstGeom prst="rect">
            <a:avLst/>
          </a:prstGeom>
          <a:noFill/>
          <a:ln>
            <a:noFill/>
          </a:ln>
        </p:spPr>
      </p:pic>
      <p:sp>
        <p:nvSpPr>
          <p:cNvPr id="5" name="Rectangle 4">
            <a:extLst>
              <a:ext uri="{FF2B5EF4-FFF2-40B4-BE49-F238E27FC236}">
                <a16:creationId xmlns:a16="http://schemas.microsoft.com/office/drawing/2014/main" id="{08256348-4299-4F05-8E41-9381E6C93106}"/>
              </a:ext>
            </a:extLst>
          </p:cNvPr>
          <p:cNvSpPr/>
          <p:nvPr/>
        </p:nvSpPr>
        <p:spPr>
          <a:xfrm rot="20130741">
            <a:off x="2708661" y="182883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6" name="Rectangle 5">
            <a:extLst>
              <a:ext uri="{FF2B5EF4-FFF2-40B4-BE49-F238E27FC236}">
                <a16:creationId xmlns:a16="http://schemas.microsoft.com/office/drawing/2014/main" id="{6B58FBC2-FC25-47C9-9A03-8DE369AD7B0A}"/>
              </a:ext>
            </a:extLst>
          </p:cNvPr>
          <p:cNvSpPr/>
          <p:nvPr/>
        </p:nvSpPr>
        <p:spPr>
          <a:xfrm rot="20130741">
            <a:off x="7142603" y="28101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7" name="Rectangle 6">
            <a:extLst>
              <a:ext uri="{FF2B5EF4-FFF2-40B4-BE49-F238E27FC236}">
                <a16:creationId xmlns:a16="http://schemas.microsoft.com/office/drawing/2014/main" id="{7DE2F2C7-1C34-4251-99A8-76BCDB69DB42}"/>
              </a:ext>
            </a:extLst>
          </p:cNvPr>
          <p:cNvSpPr/>
          <p:nvPr/>
        </p:nvSpPr>
        <p:spPr>
          <a:xfrm rot="20130741">
            <a:off x="2708659" y="4730029"/>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8" name="Rectangle 7">
            <a:extLst>
              <a:ext uri="{FF2B5EF4-FFF2-40B4-BE49-F238E27FC236}">
                <a16:creationId xmlns:a16="http://schemas.microsoft.com/office/drawing/2014/main" id="{47236FA7-EFD5-4AD0-8D4E-7FE2BCC03001}"/>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4"/>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g876744d34a_0_15"/>
          <p:cNvPicPr preferRelativeResize="0"/>
          <p:nvPr/>
        </p:nvPicPr>
        <p:blipFill>
          <a:blip r:embed="rId3">
            <a:alphaModFix/>
          </a:blip>
          <a:stretch>
            <a:fillRect/>
          </a:stretch>
        </p:blipFill>
        <p:spPr>
          <a:xfrm>
            <a:off x="200725" y="201175"/>
            <a:ext cx="11758950" cy="6527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876744d34a_0_36"/>
          <p:cNvSpPr txBox="1">
            <a:spLocks noGrp="1"/>
          </p:cNvSpPr>
          <p:nvPr>
            <p:ph type="ctrTitle"/>
          </p:nvPr>
        </p:nvSpPr>
        <p:spPr>
          <a:xfrm>
            <a:off x="53800" y="76200"/>
            <a:ext cx="1203780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How NLP, DNLP and DL involves in!!!</a:t>
            </a:r>
            <a:endParaRPr sz="8800" b="1" i="1"/>
          </a:p>
        </p:txBody>
      </p:sp>
      <p:pic>
        <p:nvPicPr>
          <p:cNvPr id="122" name="Google Shape;122;g876744d34a_0_36"/>
          <p:cNvPicPr preferRelativeResize="0"/>
          <p:nvPr/>
        </p:nvPicPr>
        <p:blipFill>
          <a:blip r:embed="rId3">
            <a:alphaModFix/>
          </a:blip>
          <a:stretch>
            <a:fillRect/>
          </a:stretch>
        </p:blipFill>
        <p:spPr>
          <a:xfrm>
            <a:off x="1893618" y="745200"/>
            <a:ext cx="7491825" cy="3477450"/>
          </a:xfrm>
          <a:prstGeom prst="rect">
            <a:avLst/>
          </a:prstGeom>
          <a:noFill/>
          <a:ln>
            <a:noFill/>
          </a:ln>
        </p:spPr>
      </p:pic>
      <p:pic>
        <p:nvPicPr>
          <p:cNvPr id="123" name="Google Shape;123;g876744d34a_0_36"/>
          <p:cNvPicPr preferRelativeResize="0"/>
          <p:nvPr/>
        </p:nvPicPr>
        <p:blipFill>
          <a:blip r:embed="rId4">
            <a:alphaModFix/>
          </a:blip>
          <a:stretch>
            <a:fillRect/>
          </a:stretch>
        </p:blipFill>
        <p:spPr>
          <a:xfrm>
            <a:off x="1330725" y="4222650"/>
            <a:ext cx="9374451" cy="1750350"/>
          </a:xfrm>
          <a:prstGeom prst="rect">
            <a:avLst/>
          </a:prstGeom>
          <a:noFill/>
          <a:ln>
            <a:noFill/>
          </a:ln>
        </p:spPr>
      </p:pic>
      <p:sp>
        <p:nvSpPr>
          <p:cNvPr id="6" name="Rectangle 5">
            <a:extLst>
              <a:ext uri="{FF2B5EF4-FFF2-40B4-BE49-F238E27FC236}">
                <a16:creationId xmlns:a16="http://schemas.microsoft.com/office/drawing/2014/main" id="{A9D118E5-65B2-430C-BC58-8BEE6DB3169B}"/>
              </a:ext>
            </a:extLst>
          </p:cNvPr>
          <p:cNvSpPr/>
          <p:nvPr/>
        </p:nvSpPr>
        <p:spPr>
          <a:xfrm rot="20130741">
            <a:off x="1277862" y="1312550"/>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7" name="Rectangle 6">
            <a:extLst>
              <a:ext uri="{FF2B5EF4-FFF2-40B4-BE49-F238E27FC236}">
                <a16:creationId xmlns:a16="http://schemas.microsoft.com/office/drawing/2014/main" id="{77545C88-8569-4E75-AC55-A600E473A4F8}"/>
              </a:ext>
            </a:extLst>
          </p:cNvPr>
          <p:cNvSpPr/>
          <p:nvPr/>
        </p:nvSpPr>
        <p:spPr>
          <a:xfrm rot="20130741">
            <a:off x="6838080" y="27339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8" name="Rectangle 7">
            <a:extLst>
              <a:ext uri="{FF2B5EF4-FFF2-40B4-BE49-F238E27FC236}">
                <a16:creationId xmlns:a16="http://schemas.microsoft.com/office/drawing/2014/main" id="{4008AA4B-E0D3-4426-8978-EF202DEC39C6}"/>
              </a:ext>
            </a:extLst>
          </p:cNvPr>
          <p:cNvSpPr/>
          <p:nvPr/>
        </p:nvSpPr>
        <p:spPr>
          <a:xfrm rot="20130741">
            <a:off x="3973291" y="5382487"/>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9" name="Rectangle 8">
            <a:extLst>
              <a:ext uri="{FF2B5EF4-FFF2-40B4-BE49-F238E27FC236}">
                <a16:creationId xmlns:a16="http://schemas.microsoft.com/office/drawing/2014/main" id="{94BBF036-2F75-41E5-9724-4F87329E0B29}"/>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5"/>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876744d34a_0_43"/>
          <p:cNvSpPr txBox="1">
            <a:spLocks noGrp="1"/>
          </p:cNvSpPr>
          <p:nvPr>
            <p:ph type="ctrTitle"/>
          </p:nvPr>
        </p:nvSpPr>
        <p:spPr>
          <a:xfrm>
            <a:off x="53800" y="76200"/>
            <a:ext cx="1203780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How NLP, DNLP and DL involves in!!!</a:t>
            </a:r>
            <a:endParaRPr sz="8800" b="1" i="1"/>
          </a:p>
        </p:txBody>
      </p:sp>
      <p:pic>
        <p:nvPicPr>
          <p:cNvPr id="130" name="Google Shape;130;g876744d34a_0_43"/>
          <p:cNvPicPr preferRelativeResize="0"/>
          <p:nvPr/>
        </p:nvPicPr>
        <p:blipFill>
          <a:blip r:embed="rId3">
            <a:alphaModFix/>
          </a:blip>
          <a:stretch>
            <a:fillRect/>
          </a:stretch>
        </p:blipFill>
        <p:spPr>
          <a:xfrm>
            <a:off x="7829925" y="669075"/>
            <a:ext cx="4176300" cy="1938501"/>
          </a:xfrm>
          <a:prstGeom prst="rect">
            <a:avLst/>
          </a:prstGeom>
          <a:noFill/>
          <a:ln>
            <a:noFill/>
          </a:ln>
        </p:spPr>
      </p:pic>
      <p:pic>
        <p:nvPicPr>
          <p:cNvPr id="131" name="Google Shape;131;g876744d34a_0_43"/>
          <p:cNvPicPr preferRelativeResize="0"/>
          <p:nvPr/>
        </p:nvPicPr>
        <p:blipFill>
          <a:blip r:embed="rId4">
            <a:alphaModFix/>
          </a:blip>
          <a:stretch>
            <a:fillRect/>
          </a:stretch>
        </p:blipFill>
        <p:spPr>
          <a:xfrm>
            <a:off x="229500" y="2455175"/>
            <a:ext cx="9200750" cy="3456750"/>
          </a:xfrm>
          <a:prstGeom prst="rect">
            <a:avLst/>
          </a:prstGeom>
          <a:noFill/>
          <a:ln>
            <a:noFill/>
          </a:ln>
        </p:spPr>
      </p:pic>
      <p:sp>
        <p:nvSpPr>
          <p:cNvPr id="6" name="Rectangle 5">
            <a:extLst>
              <a:ext uri="{FF2B5EF4-FFF2-40B4-BE49-F238E27FC236}">
                <a16:creationId xmlns:a16="http://schemas.microsoft.com/office/drawing/2014/main" id="{F893CBA2-0791-4814-9A6B-DAEE337221ED}"/>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5"/>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7" name="Rectangle 6">
            <a:extLst>
              <a:ext uri="{FF2B5EF4-FFF2-40B4-BE49-F238E27FC236}">
                <a16:creationId xmlns:a16="http://schemas.microsoft.com/office/drawing/2014/main" id="{DD36E5BB-F326-4C42-9365-CB10DBB2097F}"/>
              </a:ext>
            </a:extLst>
          </p:cNvPr>
          <p:cNvSpPr/>
          <p:nvPr/>
        </p:nvSpPr>
        <p:spPr>
          <a:xfrm rot="20130741">
            <a:off x="2708661" y="182883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8" name="Rectangle 7">
            <a:extLst>
              <a:ext uri="{FF2B5EF4-FFF2-40B4-BE49-F238E27FC236}">
                <a16:creationId xmlns:a16="http://schemas.microsoft.com/office/drawing/2014/main" id="{2F7D7C66-C71E-4E11-B5FD-B3B4218D3701}"/>
              </a:ext>
            </a:extLst>
          </p:cNvPr>
          <p:cNvSpPr/>
          <p:nvPr/>
        </p:nvSpPr>
        <p:spPr>
          <a:xfrm rot="20130741">
            <a:off x="7142603" y="28101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9" name="Rectangle 8">
            <a:extLst>
              <a:ext uri="{FF2B5EF4-FFF2-40B4-BE49-F238E27FC236}">
                <a16:creationId xmlns:a16="http://schemas.microsoft.com/office/drawing/2014/main" id="{53891F2D-11D2-4474-B6EA-E0E75CA11281}"/>
              </a:ext>
            </a:extLst>
          </p:cNvPr>
          <p:cNvSpPr/>
          <p:nvPr/>
        </p:nvSpPr>
        <p:spPr>
          <a:xfrm rot="20130741">
            <a:off x="2708659" y="4730029"/>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876744d34a_0_51"/>
          <p:cNvSpPr txBox="1">
            <a:spLocks noGrp="1"/>
          </p:cNvSpPr>
          <p:nvPr>
            <p:ph type="ctrTitle"/>
          </p:nvPr>
        </p:nvSpPr>
        <p:spPr>
          <a:xfrm>
            <a:off x="53800" y="76200"/>
            <a:ext cx="1203780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Applications</a:t>
            </a:r>
            <a:endParaRPr sz="8800" b="1" i="1"/>
          </a:p>
        </p:txBody>
      </p:sp>
      <p:pic>
        <p:nvPicPr>
          <p:cNvPr id="138" name="Google Shape;138;g876744d34a_0_51"/>
          <p:cNvPicPr preferRelativeResize="0"/>
          <p:nvPr/>
        </p:nvPicPr>
        <p:blipFill>
          <a:blip r:embed="rId3">
            <a:alphaModFix/>
          </a:blip>
          <a:stretch>
            <a:fillRect/>
          </a:stretch>
        </p:blipFill>
        <p:spPr>
          <a:xfrm>
            <a:off x="420025" y="739625"/>
            <a:ext cx="10987332" cy="5309575"/>
          </a:xfrm>
          <a:prstGeom prst="rect">
            <a:avLst/>
          </a:prstGeom>
          <a:noFill/>
          <a:ln>
            <a:noFill/>
          </a:ln>
        </p:spPr>
      </p:pic>
      <p:sp>
        <p:nvSpPr>
          <p:cNvPr id="5" name="Rectangle 4">
            <a:extLst>
              <a:ext uri="{FF2B5EF4-FFF2-40B4-BE49-F238E27FC236}">
                <a16:creationId xmlns:a16="http://schemas.microsoft.com/office/drawing/2014/main" id="{052636FB-3C6B-4A49-9644-95FC43293E9E}"/>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4"/>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6" name="Rectangle 5">
            <a:extLst>
              <a:ext uri="{FF2B5EF4-FFF2-40B4-BE49-F238E27FC236}">
                <a16:creationId xmlns:a16="http://schemas.microsoft.com/office/drawing/2014/main" id="{6D357C7F-7B18-4772-9DCE-AC39BFF6F283}"/>
              </a:ext>
            </a:extLst>
          </p:cNvPr>
          <p:cNvSpPr/>
          <p:nvPr/>
        </p:nvSpPr>
        <p:spPr>
          <a:xfrm rot="20130741">
            <a:off x="2708661" y="182883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7" name="Rectangle 6">
            <a:extLst>
              <a:ext uri="{FF2B5EF4-FFF2-40B4-BE49-F238E27FC236}">
                <a16:creationId xmlns:a16="http://schemas.microsoft.com/office/drawing/2014/main" id="{E378075B-906E-4F6D-A771-F38640DB04E0}"/>
              </a:ext>
            </a:extLst>
          </p:cNvPr>
          <p:cNvSpPr/>
          <p:nvPr/>
        </p:nvSpPr>
        <p:spPr>
          <a:xfrm rot="20130741">
            <a:off x="7142603" y="28101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8" name="Rectangle 7">
            <a:extLst>
              <a:ext uri="{FF2B5EF4-FFF2-40B4-BE49-F238E27FC236}">
                <a16:creationId xmlns:a16="http://schemas.microsoft.com/office/drawing/2014/main" id="{C012A437-3135-4319-9A26-22323EE81DF4}"/>
              </a:ext>
            </a:extLst>
          </p:cNvPr>
          <p:cNvSpPr/>
          <p:nvPr/>
        </p:nvSpPr>
        <p:spPr>
          <a:xfrm rot="20130741">
            <a:off x="2708659" y="4730029"/>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1607</Words>
  <Application>Microsoft Office PowerPoint</Application>
  <PresentationFormat>Widescreen</PresentationFormat>
  <Paragraphs>187</Paragraphs>
  <Slides>26</Slides>
  <Notes>26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Natural Language Processing (NLP) with Deep NLP  from Zero to Hero</vt:lpstr>
      <vt:lpstr>Prerequisite for Natural language processing  Python Basic Concept of Machine Learning and Deep Learning</vt:lpstr>
      <vt:lpstr>Natural language processing</vt:lpstr>
      <vt:lpstr>Natural language processing</vt:lpstr>
      <vt:lpstr>Types of NLP</vt:lpstr>
      <vt:lpstr>PowerPoint Presentation</vt:lpstr>
      <vt:lpstr>How NLP, DNLP and DL involves in!!!</vt:lpstr>
      <vt:lpstr>How NLP, DNLP and DL involves in!!!</vt:lpstr>
      <vt:lpstr>Applications</vt:lpstr>
      <vt:lpstr>Used  by</vt:lpstr>
      <vt:lpstr>Thanks Do Subscribe, like and share next we will discuss about  How NLP work? </vt:lpstr>
      <vt:lpstr>NLP Working</vt:lpstr>
      <vt:lpstr>NLP Working</vt:lpstr>
      <vt:lpstr>Natural Language Understanding</vt:lpstr>
      <vt:lpstr>Natural Language Generation</vt:lpstr>
      <vt:lpstr>Thanks Do Subscribe, like and share next we will discuss about  Data Processes,  Tokenization? </vt:lpstr>
      <vt:lpstr>PowerPoint Presentation</vt:lpstr>
      <vt:lpstr>Tokenization</vt:lpstr>
      <vt:lpstr>Tokenization</vt:lpstr>
      <vt:lpstr>Stemming and Lemmatization</vt:lpstr>
      <vt:lpstr>Stemming</vt:lpstr>
      <vt:lpstr>Porter Stemming</vt:lpstr>
      <vt:lpstr>Snowball Stemming</vt:lpstr>
      <vt:lpstr>Thanks Do Subscribe, like and share next we will discuss about  Next Topic,  Lemmatization? </vt:lpstr>
      <vt:lpstr>Lemmatization</vt:lpstr>
      <vt:lpstr>Lemmatization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(NLP) with Deep NLP  from Zero to Hero</dc:title>
  <dc:creator>Fahad Hussain</dc:creator>
  <cp:lastModifiedBy>Fahad Hussain</cp:lastModifiedBy>
  <cp:revision>20</cp:revision>
  <dcterms:created xsi:type="dcterms:W3CDTF">2019-11-05T08:22:51Z</dcterms:created>
  <dcterms:modified xsi:type="dcterms:W3CDTF">2020-06-12T11:11:16Z</dcterms:modified>
</cp:coreProperties>
</file>