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11.svg" ContentType="image/svg+xml"/>
  <Override PartName="/ppt/media/image14.svg" ContentType="image/svg+xml"/>
  <Override PartName="/ppt/media/image18.svg" ContentType="image/svg+xml"/>
  <Override PartName="/ppt/media/image20.svg" ContentType="image/svg+xml"/>
  <Override PartName="/ppt/media/image22.svg" ContentType="image/svg+xml"/>
  <Override PartName="/ppt/media/image24.svg" ContentType="image/svg+xml"/>
  <Override PartName="/ppt/media/image26.svg" ContentType="image/svg+xml"/>
  <Override PartName="/ppt/media/image28.svg" ContentType="image/svg+xml"/>
  <Override PartName="/ppt/media/image30.svg" ContentType="image/svg+xml"/>
  <Override PartName="/ppt/media/image6.svg" ContentType="image/svg+xml"/>
  <Override PartName="/ppt/media/image9.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3" r:id="rId20"/>
    <p:sldId id="284" r:id="rId21"/>
    <p:sldId id="285" r:id="rId22"/>
    <p:sldId id="286" r:id="rId23"/>
    <p:sldId id="287" r:id="rId24"/>
    <p:sldId id="288" r:id="rId25"/>
    <p:sldId id="289" r:id="rId26"/>
  </p:sldIdLst>
  <p:sldSz cx="12192000" cy="6858000"/>
  <p:notesSz cx="6858000" cy="9144000"/>
  <p:embeddedFontLst>
    <p:embeddedFont>
      <p:font typeface="Raleway Heavy"/>
      <p:bold r:id="rId30"/>
    </p:embeddedFont>
    <p:embeddedFont>
      <p:font typeface="Roboto Bold" panose="02000000000000000000"/>
      <p:bold r:id="rId31"/>
    </p:embeddedFont>
    <p:embeddedFont>
      <p:font typeface="Roboto" panose="02000000000000000000"/>
      <p:regular r:id="rId32"/>
    </p:embeddedFont>
    <p:embeddedFont>
      <p:font typeface="IBM Plex Sans Condensed" panose="020B0506050203000203"/>
      <p:regular r:id="rId33"/>
    </p:embeddedFont>
    <p:embeddedFont>
      <p:font typeface="Courier New OS Bold" panose="02070609020205020404"/>
      <p:bold r:id="rId34"/>
    </p:embeddedFont>
    <p:embeddedFont>
      <p:font typeface="Courier New OS" panose="02070309020205020404"/>
      <p:regular r:id="rId35"/>
    </p:embeddedFont>
    <p:embeddedFont>
      <p:font typeface="Calibri (MS)" panose="020F0502020204030204"/>
      <p:regular r:id="rId36"/>
    </p:embeddedFont>
    <p:embeddedFont>
      <p:font typeface="Calibri" panose="020F0502020204030204" charset="0"/>
      <p:regular r:id="rId37"/>
      <p:bold r:id="rId38"/>
      <p:italic r:id="rId39"/>
      <p:boldItalic r:id="rId40"/>
    </p:embeddedFont>
    <p:embeddedFont>
      <p:font typeface="Calibri (MS) Bold" panose="020F0702030404030204"/>
      <p:bold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7"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15" autoAdjust="0"/>
    <p:restoredTop sz="95921" autoAdjust="0"/>
  </p:normalViewPr>
  <p:slideViewPr>
    <p:cSldViewPr showGuides="1">
      <p:cViewPr varScale="1">
        <p:scale>
          <a:sx n="102" d="100"/>
          <a:sy n="102" d="100"/>
        </p:scale>
        <p:origin x="510" y="96"/>
      </p:cViewPr>
      <p:guideLst>
        <p:guide orient="horz" pos="2177"/>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font" Target="fonts/font12.fntdata"/><Relationship Id="rId40" Type="http://schemas.openxmlformats.org/officeDocument/2006/relationships/font" Target="fonts/font11.fntdata"/><Relationship Id="rId4" Type="http://schemas.openxmlformats.org/officeDocument/2006/relationships/slide" Target="slides/slide2.xml"/><Relationship Id="rId39" Type="http://schemas.openxmlformats.org/officeDocument/2006/relationships/font" Target="fonts/font10.fntdata"/><Relationship Id="rId38" Type="http://schemas.openxmlformats.org/officeDocument/2006/relationships/font" Target="fonts/font9.fntdata"/><Relationship Id="rId37" Type="http://schemas.openxmlformats.org/officeDocument/2006/relationships/font" Target="fonts/font8.fntdata"/><Relationship Id="rId36" Type="http://schemas.openxmlformats.org/officeDocument/2006/relationships/font" Target="fonts/font7.fntdata"/><Relationship Id="rId35" Type="http://schemas.openxmlformats.org/officeDocument/2006/relationships/font" Target="fonts/font6.fntdata"/><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6.png"/><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0.svg"/><Relationship Id="rId4" Type="http://schemas.openxmlformats.org/officeDocument/2006/relationships/image" Target="../media/image19.png"/><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2.svg"/><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26.svg"/><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8.svg"/><Relationship Id="rId3" Type="http://schemas.openxmlformats.org/officeDocument/2006/relationships/image" Target="../media/image27.png"/><Relationship Id="rId2" Type="http://schemas.openxmlformats.org/officeDocument/2006/relationships/image" Target="../media/image7.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0.svg"/><Relationship Id="rId3" Type="http://schemas.openxmlformats.org/officeDocument/2006/relationships/image" Target="../media/image29.png"/><Relationship Id="rId2" Type="http://schemas.openxmlformats.org/officeDocument/2006/relationships/image" Target="../media/image7.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1.svg"/><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438315" y="6013609"/>
            <a:ext cx="618353" cy="844391"/>
          </a:xfrm>
          <a:custGeom>
            <a:avLst/>
            <a:gdLst/>
            <a:ahLst/>
            <a:cxnLst/>
            <a:rect l="l" t="t" r="r" b="b"/>
            <a:pathLst>
              <a:path w="618353" h="844391">
                <a:moveTo>
                  <a:pt x="0" y="0"/>
                </a:moveTo>
                <a:lnTo>
                  <a:pt x="618354" y="0"/>
                </a:lnTo>
                <a:lnTo>
                  <a:pt x="618354" y="844391"/>
                </a:lnTo>
                <a:lnTo>
                  <a:pt x="0" y="844391"/>
                </a:lnTo>
                <a:lnTo>
                  <a:pt x="0" y="0"/>
                </a:lnTo>
                <a:close/>
              </a:path>
            </a:pathLst>
          </a:custGeom>
          <a:blipFill>
            <a:blip r:embed="rId1"/>
            <a:stretch>
              <a:fillRect b="-2479"/>
            </a:stretch>
          </a:blipFill>
        </p:spPr>
      </p:sp>
      <p:sp>
        <p:nvSpPr>
          <p:cNvPr id="3" name="Freeform 3"/>
          <p:cNvSpPr/>
          <p:nvPr/>
        </p:nvSpPr>
        <p:spPr>
          <a:xfrm>
            <a:off x="11699319" y="6747300"/>
            <a:ext cx="96345" cy="110480"/>
          </a:xfrm>
          <a:custGeom>
            <a:avLst/>
            <a:gdLst/>
            <a:ahLst/>
            <a:cxnLst/>
            <a:rect l="l" t="t" r="r" b="b"/>
            <a:pathLst>
              <a:path w="96345" h="110480">
                <a:moveTo>
                  <a:pt x="0" y="0"/>
                </a:moveTo>
                <a:lnTo>
                  <a:pt x="96346" y="0"/>
                </a:lnTo>
                <a:lnTo>
                  <a:pt x="96346" y="110481"/>
                </a:lnTo>
                <a:lnTo>
                  <a:pt x="0" y="110481"/>
                </a:lnTo>
                <a:lnTo>
                  <a:pt x="0" y="0"/>
                </a:lnTo>
                <a:close/>
              </a:path>
            </a:pathLst>
          </a:custGeom>
          <a:blipFill>
            <a:blip r:embed="rId2"/>
            <a:stretch>
              <a:fillRect l="-29154" t="-12440" r="-31171" b="-69738"/>
            </a:stretch>
          </a:blipFill>
        </p:spPr>
      </p:sp>
      <p:grpSp>
        <p:nvGrpSpPr>
          <p:cNvPr id="4" name="Group 4"/>
          <p:cNvGrpSpPr>
            <a:grpSpLocks noChangeAspect="1"/>
          </p:cNvGrpSpPr>
          <p:nvPr/>
        </p:nvGrpSpPr>
        <p:grpSpPr>
          <a:xfrm>
            <a:off x="879453" y="1167194"/>
            <a:ext cx="2781300" cy="4605338"/>
            <a:chOff x="0" y="0"/>
            <a:chExt cx="2781300" cy="4605338"/>
          </a:xfrm>
        </p:grpSpPr>
        <p:sp>
          <p:nvSpPr>
            <p:cNvPr id="5" name="Freeform 5"/>
            <p:cNvSpPr/>
            <p:nvPr/>
          </p:nvSpPr>
          <p:spPr>
            <a:xfrm>
              <a:off x="0" y="0"/>
              <a:ext cx="2781300" cy="4605274"/>
            </a:xfrm>
            <a:custGeom>
              <a:avLst/>
              <a:gdLst/>
              <a:ahLst/>
              <a:cxnLst/>
              <a:rect l="l" t="t" r="r" b="b"/>
              <a:pathLst>
                <a:path w="2781300" h="4605274">
                  <a:moveTo>
                    <a:pt x="0" y="0"/>
                  </a:moveTo>
                  <a:lnTo>
                    <a:pt x="2781300" y="0"/>
                  </a:lnTo>
                  <a:lnTo>
                    <a:pt x="2781300" y="4605274"/>
                  </a:lnTo>
                  <a:lnTo>
                    <a:pt x="0" y="4605274"/>
                  </a:lnTo>
                  <a:close/>
                </a:path>
              </a:pathLst>
            </a:custGeom>
            <a:solidFill>
              <a:srgbClr val="00CA8E"/>
            </a:solidFill>
          </p:spPr>
        </p:sp>
      </p:grpSp>
      <p:sp>
        <p:nvSpPr>
          <p:cNvPr id="6" name="Freeform 6"/>
          <p:cNvSpPr/>
          <p:nvPr/>
        </p:nvSpPr>
        <p:spPr>
          <a:xfrm>
            <a:off x="10636987" y="236172"/>
            <a:ext cx="1165431" cy="1326185"/>
          </a:xfrm>
          <a:custGeom>
            <a:avLst/>
            <a:gdLst/>
            <a:ahLst/>
            <a:cxnLst/>
            <a:rect l="l" t="t" r="r" b="b"/>
            <a:pathLst>
              <a:path w="1165431" h="1326185">
                <a:moveTo>
                  <a:pt x="0" y="0"/>
                </a:moveTo>
                <a:lnTo>
                  <a:pt x="1165431" y="0"/>
                </a:lnTo>
                <a:lnTo>
                  <a:pt x="1165431" y="1326185"/>
                </a:lnTo>
                <a:lnTo>
                  <a:pt x="0" y="1326185"/>
                </a:lnTo>
                <a:lnTo>
                  <a:pt x="0" y="0"/>
                </a:lnTo>
                <a:close/>
              </a:path>
            </a:pathLst>
          </a:custGeom>
          <a:blipFill>
            <a:blip r:embed="rId3"/>
            <a:stretch>
              <a:fillRect l="-29103" t="-12862" r="-29998" b="-69323"/>
            </a:stretch>
          </a:blipFill>
        </p:spPr>
      </p:sp>
      <p:sp>
        <p:nvSpPr>
          <p:cNvPr id="7" name="Freeform 7"/>
          <p:cNvSpPr/>
          <p:nvPr/>
        </p:nvSpPr>
        <p:spPr>
          <a:xfrm>
            <a:off x="11438315" y="6013609"/>
            <a:ext cx="618353" cy="844391"/>
          </a:xfrm>
          <a:custGeom>
            <a:avLst/>
            <a:gdLst/>
            <a:ahLst/>
            <a:cxnLst/>
            <a:rect l="l" t="t" r="r" b="b"/>
            <a:pathLst>
              <a:path w="618353" h="844391">
                <a:moveTo>
                  <a:pt x="0" y="0"/>
                </a:moveTo>
                <a:lnTo>
                  <a:pt x="618354" y="0"/>
                </a:lnTo>
                <a:lnTo>
                  <a:pt x="618354" y="844391"/>
                </a:lnTo>
                <a:lnTo>
                  <a:pt x="0" y="844391"/>
                </a:lnTo>
                <a:lnTo>
                  <a:pt x="0" y="0"/>
                </a:lnTo>
                <a:close/>
              </a:path>
            </a:pathLst>
          </a:custGeom>
          <a:blipFill>
            <a:blip r:embed="rId1"/>
            <a:stretch>
              <a:fillRect b="-2479"/>
            </a:stretch>
          </a:blipFill>
        </p:spPr>
      </p:sp>
      <p:sp>
        <p:nvSpPr>
          <p:cNvPr id="8" name="Freeform 8"/>
          <p:cNvSpPr/>
          <p:nvPr/>
        </p:nvSpPr>
        <p:spPr>
          <a:xfrm>
            <a:off x="11699319" y="6747300"/>
            <a:ext cx="96345" cy="110480"/>
          </a:xfrm>
          <a:custGeom>
            <a:avLst/>
            <a:gdLst/>
            <a:ahLst/>
            <a:cxnLst/>
            <a:rect l="l" t="t" r="r" b="b"/>
            <a:pathLst>
              <a:path w="96345" h="110480">
                <a:moveTo>
                  <a:pt x="0" y="0"/>
                </a:moveTo>
                <a:lnTo>
                  <a:pt x="96346" y="0"/>
                </a:lnTo>
                <a:lnTo>
                  <a:pt x="96346" y="110481"/>
                </a:lnTo>
                <a:lnTo>
                  <a:pt x="0" y="110481"/>
                </a:lnTo>
                <a:lnTo>
                  <a:pt x="0" y="0"/>
                </a:lnTo>
                <a:close/>
              </a:path>
            </a:pathLst>
          </a:custGeom>
          <a:blipFill>
            <a:blip r:embed="rId2"/>
            <a:stretch>
              <a:fillRect l="-29154" t="-12440" r="-31171" b="-69738"/>
            </a:stretch>
          </a:blipFill>
        </p:spPr>
      </p:sp>
      <p:grpSp>
        <p:nvGrpSpPr>
          <p:cNvPr id="9" name="Group 9"/>
          <p:cNvGrpSpPr>
            <a:grpSpLocks noChangeAspect="1"/>
          </p:cNvGrpSpPr>
          <p:nvPr/>
        </p:nvGrpSpPr>
        <p:grpSpPr>
          <a:xfrm>
            <a:off x="1394365" y="1103690"/>
            <a:ext cx="1682601" cy="4732334"/>
            <a:chOff x="0" y="0"/>
            <a:chExt cx="1682598" cy="4732338"/>
          </a:xfrm>
        </p:grpSpPr>
        <p:sp>
          <p:nvSpPr>
            <p:cNvPr id="10" name="Freeform 10"/>
            <p:cNvSpPr/>
            <p:nvPr/>
          </p:nvSpPr>
          <p:spPr>
            <a:xfrm>
              <a:off x="587121" y="63500"/>
              <a:ext cx="523494" cy="4605274"/>
            </a:xfrm>
            <a:custGeom>
              <a:avLst/>
              <a:gdLst/>
              <a:ahLst/>
              <a:cxnLst/>
              <a:rect l="l" t="t" r="r" b="b"/>
              <a:pathLst>
                <a:path w="523494" h="4605274">
                  <a:moveTo>
                    <a:pt x="0" y="0"/>
                  </a:moveTo>
                  <a:lnTo>
                    <a:pt x="523494" y="0"/>
                  </a:lnTo>
                  <a:lnTo>
                    <a:pt x="523494" y="4605274"/>
                  </a:lnTo>
                  <a:lnTo>
                    <a:pt x="0" y="4605274"/>
                  </a:lnTo>
                  <a:close/>
                </a:path>
              </a:pathLst>
            </a:custGeom>
            <a:solidFill>
              <a:srgbClr val="F2F2F2"/>
            </a:solidFill>
          </p:spPr>
        </p:sp>
        <p:sp>
          <p:nvSpPr>
            <p:cNvPr id="11" name="Freeform 11"/>
            <p:cNvSpPr/>
            <p:nvPr/>
          </p:nvSpPr>
          <p:spPr>
            <a:xfrm>
              <a:off x="63500" y="63500"/>
              <a:ext cx="523621" cy="4605274"/>
            </a:xfrm>
            <a:custGeom>
              <a:avLst/>
              <a:gdLst/>
              <a:ahLst/>
              <a:cxnLst/>
              <a:rect l="l" t="t" r="r" b="b"/>
              <a:pathLst>
                <a:path w="523621" h="4605274">
                  <a:moveTo>
                    <a:pt x="0" y="0"/>
                  </a:moveTo>
                  <a:lnTo>
                    <a:pt x="523621" y="0"/>
                  </a:lnTo>
                  <a:lnTo>
                    <a:pt x="523621" y="4605274"/>
                  </a:lnTo>
                  <a:lnTo>
                    <a:pt x="0" y="4605274"/>
                  </a:lnTo>
                  <a:close/>
                </a:path>
              </a:pathLst>
            </a:custGeom>
            <a:solidFill>
              <a:srgbClr val="F2F2F2">
                <a:alpha val="52549"/>
              </a:srgbClr>
            </a:solidFill>
          </p:spPr>
        </p:sp>
        <p:sp>
          <p:nvSpPr>
            <p:cNvPr id="12" name="Freeform 12"/>
            <p:cNvSpPr/>
            <p:nvPr/>
          </p:nvSpPr>
          <p:spPr>
            <a:xfrm>
              <a:off x="1095502" y="63500"/>
              <a:ext cx="523621" cy="4605274"/>
            </a:xfrm>
            <a:custGeom>
              <a:avLst/>
              <a:gdLst/>
              <a:ahLst/>
              <a:cxnLst/>
              <a:rect l="l" t="t" r="r" b="b"/>
              <a:pathLst>
                <a:path w="523621" h="4605274">
                  <a:moveTo>
                    <a:pt x="0" y="0"/>
                  </a:moveTo>
                  <a:lnTo>
                    <a:pt x="523621" y="0"/>
                  </a:lnTo>
                  <a:lnTo>
                    <a:pt x="523621" y="4605274"/>
                  </a:lnTo>
                  <a:lnTo>
                    <a:pt x="0" y="4605274"/>
                  </a:lnTo>
                  <a:close/>
                </a:path>
              </a:pathLst>
            </a:custGeom>
            <a:solidFill>
              <a:srgbClr val="F2F2F2">
                <a:alpha val="52549"/>
              </a:srgbClr>
            </a:solidFill>
          </p:spPr>
        </p:sp>
      </p:grpSp>
      <p:sp>
        <p:nvSpPr>
          <p:cNvPr id="13" name="TextBox 13"/>
          <p:cNvSpPr txBox="1"/>
          <p:nvPr/>
        </p:nvSpPr>
        <p:spPr>
          <a:xfrm>
            <a:off x="4330598" y="1940643"/>
            <a:ext cx="5823585" cy="3027693"/>
          </a:xfrm>
          <a:prstGeom prst="rect">
            <a:avLst/>
          </a:prstGeom>
        </p:spPr>
        <p:txBody>
          <a:bodyPr lIns="0" tIns="0" rIns="0" bIns="0" rtlCol="0" anchor="t">
            <a:spAutoFit/>
          </a:bodyPr>
          <a:lstStyle/>
          <a:p>
            <a:pPr algn="l">
              <a:lnSpc>
                <a:spcPts val="7925"/>
              </a:lnSpc>
            </a:pPr>
            <a:r>
              <a:rPr lang="en-US" sz="6600" b="1">
                <a:solidFill>
                  <a:srgbClr val="00CA8E"/>
                </a:solidFill>
                <a:latin typeface="Raleway Heavy"/>
                <a:ea typeface="Raleway Heavy"/>
                <a:cs typeface="Raleway Heavy"/>
                <a:sym typeface="Raleway Heavy"/>
              </a:rPr>
              <a:t>Managing </a:t>
            </a:r>
            <a:r>
              <a:rPr lang="en-US" sz="6600" b="1">
                <a:solidFill>
                  <a:srgbClr val="3F3F3F"/>
                </a:solidFill>
                <a:latin typeface="Raleway Heavy"/>
                <a:ea typeface="Raleway Heavy"/>
                <a:cs typeface="Raleway Heavy"/>
                <a:sym typeface="Raleway Heavy"/>
              </a:rPr>
              <a:t>Nomad Environments</a:t>
            </a:r>
            <a:endParaRPr lang="en-US" sz="6600" b="1">
              <a:solidFill>
                <a:srgbClr val="3F3F3F"/>
              </a:solidFill>
              <a:latin typeface="Raleway Heavy"/>
              <a:ea typeface="Raleway Heavy"/>
              <a:cs typeface="Raleway Heavy"/>
              <a:sym typeface="Raleway Heav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438315" y="6013609"/>
            <a:ext cx="618353" cy="844391"/>
          </a:xfrm>
          <a:custGeom>
            <a:avLst/>
            <a:gdLst/>
            <a:ahLst/>
            <a:cxnLst/>
            <a:rect l="l" t="t" r="r" b="b"/>
            <a:pathLst>
              <a:path w="618353" h="844391">
                <a:moveTo>
                  <a:pt x="0" y="0"/>
                </a:moveTo>
                <a:lnTo>
                  <a:pt x="618354" y="0"/>
                </a:lnTo>
                <a:lnTo>
                  <a:pt x="618354" y="844391"/>
                </a:lnTo>
                <a:lnTo>
                  <a:pt x="0" y="844391"/>
                </a:lnTo>
                <a:lnTo>
                  <a:pt x="0" y="0"/>
                </a:lnTo>
                <a:close/>
              </a:path>
            </a:pathLst>
          </a:custGeom>
          <a:blipFill>
            <a:blip r:embed="rId1"/>
            <a:stretch>
              <a:fillRect b="-2479"/>
            </a:stretch>
          </a:blipFill>
        </p:spPr>
      </p:sp>
      <p:sp>
        <p:nvSpPr>
          <p:cNvPr id="3" name="Freeform 3"/>
          <p:cNvSpPr/>
          <p:nvPr/>
        </p:nvSpPr>
        <p:spPr>
          <a:xfrm>
            <a:off x="11699319" y="6747300"/>
            <a:ext cx="96345" cy="110480"/>
          </a:xfrm>
          <a:custGeom>
            <a:avLst/>
            <a:gdLst/>
            <a:ahLst/>
            <a:cxnLst/>
            <a:rect l="l" t="t" r="r" b="b"/>
            <a:pathLst>
              <a:path w="96345" h="110480">
                <a:moveTo>
                  <a:pt x="0" y="0"/>
                </a:moveTo>
                <a:lnTo>
                  <a:pt x="96346" y="0"/>
                </a:lnTo>
                <a:lnTo>
                  <a:pt x="96346" y="110481"/>
                </a:lnTo>
                <a:lnTo>
                  <a:pt x="0" y="110481"/>
                </a:lnTo>
                <a:lnTo>
                  <a:pt x="0" y="0"/>
                </a:lnTo>
                <a:close/>
              </a:path>
            </a:pathLst>
          </a:custGeom>
          <a:blipFill>
            <a:blip r:embed="rId2"/>
            <a:stretch>
              <a:fillRect l="-29154" t="-12440" r="-31171" b="-69738"/>
            </a:stretch>
          </a:blipFill>
        </p:spPr>
      </p:sp>
      <p:grpSp>
        <p:nvGrpSpPr>
          <p:cNvPr id="4" name="Group 4"/>
          <p:cNvGrpSpPr>
            <a:grpSpLocks noChangeAspect="1"/>
          </p:cNvGrpSpPr>
          <p:nvPr/>
        </p:nvGrpSpPr>
        <p:grpSpPr>
          <a:xfrm>
            <a:off x="-63503" y="5249523"/>
            <a:ext cx="12318997" cy="1671980"/>
            <a:chOff x="0" y="0"/>
            <a:chExt cx="12319000" cy="1671980"/>
          </a:xfrm>
        </p:grpSpPr>
        <p:sp>
          <p:nvSpPr>
            <p:cNvPr id="5" name="Freeform 5"/>
            <p:cNvSpPr/>
            <p:nvPr/>
          </p:nvSpPr>
          <p:spPr>
            <a:xfrm>
              <a:off x="63500" y="63500"/>
              <a:ext cx="12192000" cy="1544955"/>
            </a:xfrm>
            <a:custGeom>
              <a:avLst/>
              <a:gdLst/>
              <a:ahLst/>
              <a:cxnLst/>
              <a:rect l="l" t="t" r="r" b="b"/>
              <a:pathLst>
                <a:path w="12192000" h="1544955">
                  <a:moveTo>
                    <a:pt x="0" y="0"/>
                  </a:moveTo>
                  <a:lnTo>
                    <a:pt x="0" y="1544955"/>
                  </a:lnTo>
                  <a:lnTo>
                    <a:pt x="12192000" y="1544955"/>
                  </a:lnTo>
                  <a:lnTo>
                    <a:pt x="12192000" y="0"/>
                  </a:lnTo>
                  <a:close/>
                </a:path>
              </a:pathLst>
            </a:custGeom>
            <a:solidFill>
              <a:srgbClr val="00CA8E"/>
            </a:solidFill>
          </p:spPr>
        </p:sp>
        <p:sp>
          <p:nvSpPr>
            <p:cNvPr id="6" name="Freeform 6"/>
            <p:cNvSpPr/>
            <p:nvPr/>
          </p:nvSpPr>
          <p:spPr>
            <a:xfrm>
              <a:off x="63500" y="674370"/>
              <a:ext cx="12192000" cy="328676"/>
            </a:xfrm>
            <a:custGeom>
              <a:avLst/>
              <a:gdLst/>
              <a:ahLst/>
              <a:cxnLst/>
              <a:rect l="l" t="t" r="r" b="b"/>
              <a:pathLst>
                <a:path w="12192000" h="328676">
                  <a:moveTo>
                    <a:pt x="12192000" y="0"/>
                  </a:moveTo>
                  <a:lnTo>
                    <a:pt x="12192000" y="328676"/>
                  </a:lnTo>
                  <a:lnTo>
                    <a:pt x="0" y="328676"/>
                  </a:lnTo>
                  <a:lnTo>
                    <a:pt x="0" y="0"/>
                  </a:lnTo>
                  <a:close/>
                </a:path>
              </a:pathLst>
            </a:custGeom>
            <a:solidFill>
              <a:srgbClr val="F2F2F2"/>
            </a:solidFill>
          </p:spPr>
        </p:sp>
        <p:sp>
          <p:nvSpPr>
            <p:cNvPr id="7" name="Freeform 7"/>
            <p:cNvSpPr/>
            <p:nvPr/>
          </p:nvSpPr>
          <p:spPr>
            <a:xfrm>
              <a:off x="63500" y="345821"/>
              <a:ext cx="12192000" cy="328549"/>
            </a:xfrm>
            <a:custGeom>
              <a:avLst/>
              <a:gdLst/>
              <a:ahLst/>
              <a:cxnLst/>
              <a:rect l="l" t="t" r="r" b="b"/>
              <a:pathLst>
                <a:path w="12192000" h="328549">
                  <a:moveTo>
                    <a:pt x="12192000" y="0"/>
                  </a:moveTo>
                  <a:lnTo>
                    <a:pt x="12192000" y="328549"/>
                  </a:lnTo>
                  <a:lnTo>
                    <a:pt x="0" y="328549"/>
                  </a:lnTo>
                  <a:lnTo>
                    <a:pt x="0" y="0"/>
                  </a:lnTo>
                  <a:close/>
                </a:path>
              </a:pathLst>
            </a:custGeom>
            <a:solidFill>
              <a:srgbClr val="F2F2F2">
                <a:alpha val="52549"/>
              </a:srgbClr>
            </a:solidFill>
          </p:spPr>
        </p:sp>
        <p:sp>
          <p:nvSpPr>
            <p:cNvPr id="8" name="Freeform 8"/>
            <p:cNvSpPr/>
            <p:nvPr/>
          </p:nvSpPr>
          <p:spPr>
            <a:xfrm>
              <a:off x="63500" y="1002792"/>
              <a:ext cx="12192000" cy="328549"/>
            </a:xfrm>
            <a:custGeom>
              <a:avLst/>
              <a:gdLst/>
              <a:ahLst/>
              <a:cxnLst/>
              <a:rect l="l" t="t" r="r" b="b"/>
              <a:pathLst>
                <a:path w="12192000" h="328549">
                  <a:moveTo>
                    <a:pt x="12192000" y="0"/>
                  </a:moveTo>
                  <a:lnTo>
                    <a:pt x="12192000" y="328549"/>
                  </a:lnTo>
                  <a:lnTo>
                    <a:pt x="0" y="328549"/>
                  </a:lnTo>
                  <a:lnTo>
                    <a:pt x="0" y="0"/>
                  </a:lnTo>
                  <a:close/>
                </a:path>
              </a:pathLst>
            </a:custGeom>
            <a:solidFill>
              <a:srgbClr val="F2F2F2">
                <a:alpha val="52549"/>
              </a:srgbClr>
            </a:solidFill>
          </p:spPr>
        </p:sp>
      </p:grpSp>
      <p:grpSp>
        <p:nvGrpSpPr>
          <p:cNvPr id="9" name="Group 9"/>
          <p:cNvGrpSpPr>
            <a:grpSpLocks noChangeAspect="1"/>
          </p:cNvGrpSpPr>
          <p:nvPr/>
        </p:nvGrpSpPr>
        <p:grpSpPr>
          <a:xfrm>
            <a:off x="4967983" y="1875177"/>
            <a:ext cx="54073" cy="1975371"/>
            <a:chOff x="0" y="0"/>
            <a:chExt cx="54077" cy="1975371"/>
          </a:xfrm>
        </p:grpSpPr>
        <p:sp>
          <p:nvSpPr>
            <p:cNvPr id="10" name="Freeform 10"/>
            <p:cNvSpPr/>
            <p:nvPr/>
          </p:nvSpPr>
          <p:spPr>
            <a:xfrm>
              <a:off x="0" y="0"/>
              <a:ext cx="54102" cy="1975358"/>
            </a:xfrm>
            <a:custGeom>
              <a:avLst/>
              <a:gdLst/>
              <a:ahLst/>
              <a:cxnLst/>
              <a:rect l="l" t="t" r="r" b="b"/>
              <a:pathLst>
                <a:path w="54102" h="1975358">
                  <a:moveTo>
                    <a:pt x="0" y="1975358"/>
                  </a:moveTo>
                  <a:lnTo>
                    <a:pt x="0" y="0"/>
                  </a:lnTo>
                  <a:lnTo>
                    <a:pt x="54102" y="0"/>
                  </a:lnTo>
                  <a:lnTo>
                    <a:pt x="54102" y="1975358"/>
                  </a:lnTo>
                  <a:close/>
                </a:path>
              </a:pathLst>
            </a:custGeom>
            <a:solidFill>
              <a:srgbClr val="00CA8E"/>
            </a:solidFill>
          </p:spPr>
        </p:sp>
      </p:grpSp>
      <p:sp>
        <p:nvSpPr>
          <p:cNvPr id="11" name="Freeform 11"/>
          <p:cNvSpPr/>
          <p:nvPr/>
        </p:nvSpPr>
        <p:spPr>
          <a:xfrm>
            <a:off x="11438315" y="6013609"/>
            <a:ext cx="618353" cy="844391"/>
          </a:xfrm>
          <a:custGeom>
            <a:avLst/>
            <a:gdLst/>
            <a:ahLst/>
            <a:cxnLst/>
            <a:rect l="l" t="t" r="r" b="b"/>
            <a:pathLst>
              <a:path w="618353" h="844391">
                <a:moveTo>
                  <a:pt x="0" y="0"/>
                </a:moveTo>
                <a:lnTo>
                  <a:pt x="618354" y="0"/>
                </a:lnTo>
                <a:lnTo>
                  <a:pt x="618354" y="844391"/>
                </a:lnTo>
                <a:lnTo>
                  <a:pt x="0" y="844391"/>
                </a:lnTo>
                <a:lnTo>
                  <a:pt x="0" y="0"/>
                </a:lnTo>
                <a:close/>
              </a:path>
            </a:pathLst>
          </a:custGeom>
          <a:blipFill>
            <a:blip r:embed="rId1"/>
            <a:stretch>
              <a:fillRect b="-2479"/>
            </a:stretch>
          </a:blipFill>
        </p:spPr>
      </p:sp>
      <p:sp>
        <p:nvSpPr>
          <p:cNvPr id="12" name="Freeform 12"/>
          <p:cNvSpPr/>
          <p:nvPr/>
        </p:nvSpPr>
        <p:spPr>
          <a:xfrm>
            <a:off x="11699319" y="6747300"/>
            <a:ext cx="96345" cy="110480"/>
          </a:xfrm>
          <a:custGeom>
            <a:avLst/>
            <a:gdLst/>
            <a:ahLst/>
            <a:cxnLst/>
            <a:rect l="l" t="t" r="r" b="b"/>
            <a:pathLst>
              <a:path w="96345" h="110480">
                <a:moveTo>
                  <a:pt x="0" y="0"/>
                </a:moveTo>
                <a:lnTo>
                  <a:pt x="96346" y="0"/>
                </a:lnTo>
                <a:lnTo>
                  <a:pt x="96346" y="110481"/>
                </a:lnTo>
                <a:lnTo>
                  <a:pt x="0" y="110481"/>
                </a:lnTo>
                <a:lnTo>
                  <a:pt x="0" y="0"/>
                </a:lnTo>
                <a:close/>
              </a:path>
            </a:pathLst>
          </a:custGeom>
          <a:blipFill>
            <a:blip r:embed="rId2"/>
            <a:stretch>
              <a:fillRect l="-29154" t="-12440" r="-31171" b="-69738"/>
            </a:stretch>
          </a:blipFill>
        </p:spPr>
      </p:sp>
      <p:sp>
        <p:nvSpPr>
          <p:cNvPr id="13" name="Freeform 13"/>
          <p:cNvSpPr/>
          <p:nvPr/>
        </p:nvSpPr>
        <p:spPr>
          <a:xfrm>
            <a:off x="10636987" y="236172"/>
            <a:ext cx="1165431" cy="1326185"/>
          </a:xfrm>
          <a:custGeom>
            <a:avLst/>
            <a:gdLst/>
            <a:ahLst/>
            <a:cxnLst/>
            <a:rect l="l" t="t" r="r" b="b"/>
            <a:pathLst>
              <a:path w="1165431" h="1326185">
                <a:moveTo>
                  <a:pt x="0" y="0"/>
                </a:moveTo>
                <a:lnTo>
                  <a:pt x="1165431" y="0"/>
                </a:lnTo>
                <a:lnTo>
                  <a:pt x="1165431" y="1326185"/>
                </a:lnTo>
                <a:lnTo>
                  <a:pt x="0" y="1326185"/>
                </a:lnTo>
                <a:lnTo>
                  <a:pt x="0" y="0"/>
                </a:lnTo>
                <a:close/>
              </a:path>
            </a:pathLst>
          </a:custGeom>
          <a:blipFill>
            <a:blip r:embed="rId3"/>
            <a:stretch>
              <a:fillRect l="-29103" t="-12862" r="-29998" b="-69323"/>
            </a:stretch>
          </a:blipFill>
        </p:spPr>
      </p:sp>
      <p:sp>
        <p:nvSpPr>
          <p:cNvPr id="14" name="TextBox 14"/>
          <p:cNvSpPr txBox="1"/>
          <p:nvPr/>
        </p:nvSpPr>
        <p:spPr>
          <a:xfrm>
            <a:off x="5496687" y="1830534"/>
            <a:ext cx="4601242" cy="2037474"/>
          </a:xfrm>
          <a:prstGeom prst="rect">
            <a:avLst/>
          </a:prstGeom>
        </p:spPr>
        <p:txBody>
          <a:bodyPr lIns="0" tIns="0" rIns="0" bIns="0" rtlCol="0" anchor="t">
            <a:spAutoFit/>
          </a:bodyPr>
          <a:lstStyle/>
          <a:p>
            <a:pPr algn="l">
              <a:lnSpc>
                <a:spcPts val="8020"/>
              </a:lnSpc>
            </a:pPr>
            <a:r>
              <a:rPr lang="en-US" sz="6600" b="1">
                <a:solidFill>
                  <a:srgbClr val="3F3F3F"/>
                </a:solidFill>
                <a:latin typeface="Raleway Heavy"/>
                <a:ea typeface="Raleway Heavy"/>
                <a:cs typeface="Raleway Heavy"/>
                <a:sym typeface="Raleway Heavy"/>
              </a:rPr>
              <a:t>Nomad Monitoring</a:t>
            </a:r>
            <a:endParaRPr lang="en-US" sz="6600" b="1">
              <a:solidFill>
                <a:srgbClr val="3F3F3F"/>
              </a:solidFill>
              <a:latin typeface="Raleway Heavy"/>
              <a:ea typeface="Raleway Heavy"/>
              <a:cs typeface="Raleway Heavy"/>
              <a:sym typeface="Raleway Heavy"/>
            </a:endParaRPr>
          </a:p>
        </p:txBody>
      </p:sp>
      <p:sp>
        <p:nvSpPr>
          <p:cNvPr id="15" name="TextBox 15"/>
          <p:cNvSpPr txBox="1"/>
          <p:nvPr/>
        </p:nvSpPr>
        <p:spPr>
          <a:xfrm>
            <a:off x="672179" y="1943405"/>
            <a:ext cx="3645322" cy="1645615"/>
          </a:xfrm>
          <a:prstGeom prst="rect">
            <a:avLst/>
          </a:prstGeom>
        </p:spPr>
        <p:txBody>
          <a:bodyPr lIns="0" tIns="0" rIns="0" bIns="0" rtlCol="0" anchor="t">
            <a:spAutoFit/>
          </a:bodyPr>
          <a:lstStyle/>
          <a:p>
            <a:pPr algn="l">
              <a:lnSpc>
                <a:spcPts val="13440"/>
              </a:lnSpc>
            </a:pPr>
            <a:r>
              <a:rPr lang="en-US" sz="9600" b="1">
                <a:solidFill>
                  <a:srgbClr val="00CA8E"/>
                </a:solidFill>
                <a:latin typeface="Raleway Heavy"/>
                <a:ea typeface="Raleway Heavy"/>
                <a:cs typeface="Raleway Heavy"/>
                <a:sym typeface="Raleway Heavy"/>
              </a:rPr>
              <a:t>DEMO</a:t>
            </a:r>
            <a:endParaRPr lang="en-US" sz="9600" b="1">
              <a:solidFill>
                <a:srgbClr val="00CA8E"/>
              </a:solidFill>
              <a:latin typeface="Raleway Heavy"/>
              <a:ea typeface="Raleway Heavy"/>
              <a:cs typeface="Raleway Heavy"/>
              <a:sym typeface="Raleway Heav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438315" y="6013609"/>
            <a:ext cx="618353" cy="844391"/>
          </a:xfrm>
          <a:custGeom>
            <a:avLst/>
            <a:gdLst/>
            <a:ahLst/>
            <a:cxnLst/>
            <a:rect l="l" t="t" r="r" b="b"/>
            <a:pathLst>
              <a:path w="618353" h="844391">
                <a:moveTo>
                  <a:pt x="0" y="0"/>
                </a:moveTo>
                <a:lnTo>
                  <a:pt x="618354" y="0"/>
                </a:lnTo>
                <a:lnTo>
                  <a:pt x="618354" y="844391"/>
                </a:lnTo>
                <a:lnTo>
                  <a:pt x="0" y="844391"/>
                </a:lnTo>
                <a:lnTo>
                  <a:pt x="0" y="0"/>
                </a:lnTo>
                <a:close/>
              </a:path>
            </a:pathLst>
          </a:custGeom>
          <a:blipFill>
            <a:blip r:embed="rId1"/>
            <a:stretch>
              <a:fillRect b="-2479"/>
            </a:stretch>
          </a:blipFill>
        </p:spPr>
      </p:sp>
      <p:sp>
        <p:nvSpPr>
          <p:cNvPr id="3" name="Freeform 3"/>
          <p:cNvSpPr/>
          <p:nvPr/>
        </p:nvSpPr>
        <p:spPr>
          <a:xfrm>
            <a:off x="11699319" y="6747300"/>
            <a:ext cx="96345" cy="110480"/>
          </a:xfrm>
          <a:custGeom>
            <a:avLst/>
            <a:gdLst/>
            <a:ahLst/>
            <a:cxnLst/>
            <a:rect l="l" t="t" r="r" b="b"/>
            <a:pathLst>
              <a:path w="96345" h="110480">
                <a:moveTo>
                  <a:pt x="0" y="0"/>
                </a:moveTo>
                <a:lnTo>
                  <a:pt x="96346" y="0"/>
                </a:lnTo>
                <a:lnTo>
                  <a:pt x="96346" y="110481"/>
                </a:lnTo>
                <a:lnTo>
                  <a:pt x="0" y="110481"/>
                </a:lnTo>
                <a:lnTo>
                  <a:pt x="0" y="0"/>
                </a:lnTo>
                <a:close/>
              </a:path>
            </a:pathLst>
          </a:custGeom>
          <a:blipFill>
            <a:blip r:embed="rId2"/>
            <a:stretch>
              <a:fillRect l="-29154" t="-12440" r="-31171" b="-69738"/>
            </a:stretch>
          </a:blipFill>
        </p:spPr>
      </p:sp>
      <p:grpSp>
        <p:nvGrpSpPr>
          <p:cNvPr id="4" name="Group 4"/>
          <p:cNvGrpSpPr>
            <a:grpSpLocks noChangeAspect="1"/>
          </p:cNvGrpSpPr>
          <p:nvPr/>
        </p:nvGrpSpPr>
        <p:grpSpPr>
          <a:xfrm>
            <a:off x="0" y="0"/>
            <a:ext cx="2470147" cy="6858000"/>
            <a:chOff x="0" y="0"/>
            <a:chExt cx="2470150" cy="6858000"/>
          </a:xfrm>
        </p:grpSpPr>
        <p:sp>
          <p:nvSpPr>
            <p:cNvPr id="5" name="Freeform 5"/>
            <p:cNvSpPr/>
            <p:nvPr/>
          </p:nvSpPr>
          <p:spPr>
            <a:xfrm>
              <a:off x="0" y="0"/>
              <a:ext cx="2470150" cy="6858000"/>
            </a:xfrm>
            <a:custGeom>
              <a:avLst/>
              <a:gdLst/>
              <a:ahLst/>
              <a:cxnLst/>
              <a:rect l="l" t="t" r="r" b="b"/>
              <a:pathLst>
                <a:path w="2470150" h="6858000">
                  <a:moveTo>
                    <a:pt x="0" y="0"/>
                  </a:moveTo>
                  <a:lnTo>
                    <a:pt x="2470150" y="0"/>
                  </a:lnTo>
                  <a:lnTo>
                    <a:pt x="2470150" y="6858000"/>
                  </a:lnTo>
                  <a:lnTo>
                    <a:pt x="0" y="6858000"/>
                  </a:lnTo>
                  <a:close/>
                </a:path>
              </a:pathLst>
            </a:custGeom>
            <a:solidFill>
              <a:srgbClr val="00CA8E"/>
            </a:solidFill>
          </p:spPr>
        </p:sp>
      </p:grpSp>
      <p:grpSp>
        <p:nvGrpSpPr>
          <p:cNvPr id="6" name="Group 6"/>
          <p:cNvGrpSpPr>
            <a:grpSpLocks noChangeAspect="1"/>
          </p:cNvGrpSpPr>
          <p:nvPr/>
        </p:nvGrpSpPr>
        <p:grpSpPr>
          <a:xfrm>
            <a:off x="3451127" y="2102996"/>
            <a:ext cx="1008059" cy="46034"/>
            <a:chOff x="0" y="0"/>
            <a:chExt cx="1008062" cy="46038"/>
          </a:xfrm>
        </p:grpSpPr>
        <p:sp>
          <p:nvSpPr>
            <p:cNvPr id="7" name="Freeform 7"/>
            <p:cNvSpPr/>
            <p:nvPr/>
          </p:nvSpPr>
          <p:spPr>
            <a:xfrm>
              <a:off x="0" y="0"/>
              <a:ext cx="1008126" cy="45974"/>
            </a:xfrm>
            <a:custGeom>
              <a:avLst/>
              <a:gdLst/>
              <a:ahLst/>
              <a:cxnLst/>
              <a:rect l="l" t="t" r="r" b="b"/>
              <a:pathLst>
                <a:path w="1008126" h="45974">
                  <a:moveTo>
                    <a:pt x="0" y="0"/>
                  </a:moveTo>
                  <a:lnTo>
                    <a:pt x="1008126" y="0"/>
                  </a:lnTo>
                  <a:lnTo>
                    <a:pt x="1008126" y="45974"/>
                  </a:lnTo>
                  <a:lnTo>
                    <a:pt x="0" y="45974"/>
                  </a:lnTo>
                  <a:close/>
                </a:path>
              </a:pathLst>
            </a:custGeom>
            <a:solidFill>
              <a:srgbClr val="00CA8E"/>
            </a:solidFill>
          </p:spPr>
        </p:sp>
      </p:grpSp>
      <p:sp>
        <p:nvSpPr>
          <p:cNvPr id="8" name="Freeform 8"/>
          <p:cNvSpPr/>
          <p:nvPr/>
        </p:nvSpPr>
        <p:spPr>
          <a:xfrm>
            <a:off x="10636987" y="236172"/>
            <a:ext cx="1165431" cy="1326185"/>
          </a:xfrm>
          <a:custGeom>
            <a:avLst/>
            <a:gdLst/>
            <a:ahLst/>
            <a:cxnLst/>
            <a:rect l="l" t="t" r="r" b="b"/>
            <a:pathLst>
              <a:path w="1165431" h="1326185">
                <a:moveTo>
                  <a:pt x="0" y="0"/>
                </a:moveTo>
                <a:lnTo>
                  <a:pt x="1165431" y="0"/>
                </a:lnTo>
                <a:lnTo>
                  <a:pt x="1165431" y="1326185"/>
                </a:lnTo>
                <a:lnTo>
                  <a:pt x="0" y="1326185"/>
                </a:lnTo>
                <a:lnTo>
                  <a:pt x="0" y="0"/>
                </a:lnTo>
                <a:close/>
              </a:path>
            </a:pathLst>
          </a:custGeom>
          <a:blipFill>
            <a:blip r:embed="rId3"/>
            <a:stretch>
              <a:fillRect l="-29103" t="-12862" r="-29998" b="-69323"/>
            </a:stretch>
          </a:blipFill>
        </p:spPr>
      </p:sp>
      <p:grpSp>
        <p:nvGrpSpPr>
          <p:cNvPr id="9" name="Group 9"/>
          <p:cNvGrpSpPr>
            <a:grpSpLocks noChangeAspect="1"/>
          </p:cNvGrpSpPr>
          <p:nvPr/>
        </p:nvGrpSpPr>
        <p:grpSpPr>
          <a:xfrm>
            <a:off x="386401" y="-63503"/>
            <a:ext cx="1697345" cy="6984997"/>
            <a:chOff x="0" y="0"/>
            <a:chExt cx="1697342" cy="6985000"/>
          </a:xfrm>
        </p:grpSpPr>
        <p:sp>
          <p:nvSpPr>
            <p:cNvPr id="10" name="Freeform 10"/>
            <p:cNvSpPr/>
            <p:nvPr/>
          </p:nvSpPr>
          <p:spPr>
            <a:xfrm>
              <a:off x="587121" y="63500"/>
              <a:ext cx="523494" cy="6858000"/>
            </a:xfrm>
            <a:custGeom>
              <a:avLst/>
              <a:gdLst/>
              <a:ahLst/>
              <a:cxnLst/>
              <a:rect l="l" t="t" r="r" b="b"/>
              <a:pathLst>
                <a:path w="523494" h="6858000">
                  <a:moveTo>
                    <a:pt x="0" y="0"/>
                  </a:moveTo>
                  <a:lnTo>
                    <a:pt x="523494" y="0"/>
                  </a:lnTo>
                  <a:lnTo>
                    <a:pt x="523494" y="6858000"/>
                  </a:lnTo>
                  <a:lnTo>
                    <a:pt x="0" y="6858000"/>
                  </a:lnTo>
                  <a:close/>
                </a:path>
              </a:pathLst>
            </a:custGeom>
            <a:solidFill>
              <a:srgbClr val="F2F2F2"/>
            </a:solidFill>
          </p:spPr>
        </p:sp>
        <p:sp>
          <p:nvSpPr>
            <p:cNvPr id="11" name="Freeform 11"/>
            <p:cNvSpPr/>
            <p:nvPr/>
          </p:nvSpPr>
          <p:spPr>
            <a:xfrm>
              <a:off x="63500" y="63500"/>
              <a:ext cx="523621" cy="6858000"/>
            </a:xfrm>
            <a:custGeom>
              <a:avLst/>
              <a:gdLst/>
              <a:ahLst/>
              <a:cxnLst/>
              <a:rect l="l" t="t" r="r" b="b"/>
              <a:pathLst>
                <a:path w="523621" h="6858000">
                  <a:moveTo>
                    <a:pt x="0" y="0"/>
                  </a:moveTo>
                  <a:lnTo>
                    <a:pt x="523621" y="0"/>
                  </a:lnTo>
                  <a:lnTo>
                    <a:pt x="523621" y="6858000"/>
                  </a:lnTo>
                  <a:lnTo>
                    <a:pt x="0" y="6858000"/>
                  </a:lnTo>
                  <a:close/>
                </a:path>
              </a:pathLst>
            </a:custGeom>
            <a:solidFill>
              <a:srgbClr val="F2F2F2">
                <a:alpha val="52549"/>
              </a:srgbClr>
            </a:solidFill>
          </p:spPr>
        </p:sp>
        <p:sp>
          <p:nvSpPr>
            <p:cNvPr id="12" name="Freeform 12"/>
            <p:cNvSpPr/>
            <p:nvPr/>
          </p:nvSpPr>
          <p:spPr>
            <a:xfrm>
              <a:off x="1110234" y="63500"/>
              <a:ext cx="523621" cy="6858000"/>
            </a:xfrm>
            <a:custGeom>
              <a:avLst/>
              <a:gdLst/>
              <a:ahLst/>
              <a:cxnLst/>
              <a:rect l="l" t="t" r="r" b="b"/>
              <a:pathLst>
                <a:path w="523621" h="6858000">
                  <a:moveTo>
                    <a:pt x="0" y="0"/>
                  </a:moveTo>
                  <a:lnTo>
                    <a:pt x="523621" y="0"/>
                  </a:lnTo>
                  <a:lnTo>
                    <a:pt x="523621" y="6858000"/>
                  </a:lnTo>
                  <a:lnTo>
                    <a:pt x="0" y="6858000"/>
                  </a:lnTo>
                  <a:close/>
                </a:path>
              </a:pathLst>
            </a:custGeom>
            <a:solidFill>
              <a:srgbClr val="F2F2F2">
                <a:alpha val="52549"/>
              </a:srgbClr>
            </a:solidFill>
          </p:spPr>
        </p:sp>
      </p:grpSp>
      <p:sp>
        <p:nvSpPr>
          <p:cNvPr id="13" name="TextBox 13"/>
          <p:cNvSpPr txBox="1"/>
          <p:nvPr/>
        </p:nvSpPr>
        <p:spPr>
          <a:xfrm>
            <a:off x="3403578" y="2321643"/>
            <a:ext cx="5320103" cy="2024901"/>
          </a:xfrm>
          <a:prstGeom prst="rect">
            <a:avLst/>
          </a:prstGeom>
        </p:spPr>
        <p:txBody>
          <a:bodyPr lIns="0" tIns="0" rIns="0" bIns="0" rtlCol="0" anchor="t">
            <a:spAutoFit/>
          </a:bodyPr>
          <a:lstStyle/>
          <a:p>
            <a:pPr algn="l">
              <a:lnSpc>
                <a:spcPts val="7990"/>
              </a:lnSpc>
            </a:pPr>
            <a:r>
              <a:rPr lang="en-US" sz="6600" b="1">
                <a:solidFill>
                  <a:srgbClr val="3F3F3F"/>
                </a:solidFill>
                <a:latin typeface="Raleway Heavy"/>
                <a:ea typeface="Raleway Heavy"/>
                <a:cs typeface="Raleway Heavy"/>
                <a:sym typeface="Raleway Heavy"/>
              </a:rPr>
              <a:t>Monitoring Applications</a:t>
            </a:r>
            <a:endParaRPr lang="en-US" sz="6600" b="1">
              <a:solidFill>
                <a:srgbClr val="3F3F3F"/>
              </a:solidFill>
              <a:latin typeface="Raleway Heavy"/>
              <a:ea typeface="Raleway Heavy"/>
              <a:cs typeface="Raleway Heavy"/>
              <a:sym typeface="Raleway Heavy"/>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438315" y="6013609"/>
            <a:ext cx="618353" cy="844391"/>
          </a:xfrm>
          <a:custGeom>
            <a:avLst/>
            <a:gdLst/>
            <a:ahLst/>
            <a:cxnLst/>
            <a:rect l="l" t="t" r="r" b="b"/>
            <a:pathLst>
              <a:path w="618353" h="844391">
                <a:moveTo>
                  <a:pt x="0" y="0"/>
                </a:moveTo>
                <a:lnTo>
                  <a:pt x="618354" y="0"/>
                </a:lnTo>
                <a:lnTo>
                  <a:pt x="618354" y="844391"/>
                </a:lnTo>
                <a:lnTo>
                  <a:pt x="0" y="844391"/>
                </a:lnTo>
                <a:lnTo>
                  <a:pt x="0" y="0"/>
                </a:lnTo>
                <a:close/>
              </a:path>
            </a:pathLst>
          </a:custGeom>
          <a:blipFill>
            <a:blip r:embed="rId1"/>
            <a:stretch>
              <a:fillRect b="-2479"/>
            </a:stretch>
          </a:blipFill>
        </p:spPr>
      </p:sp>
      <p:sp>
        <p:nvSpPr>
          <p:cNvPr id="3" name="Freeform 3"/>
          <p:cNvSpPr/>
          <p:nvPr/>
        </p:nvSpPr>
        <p:spPr>
          <a:xfrm>
            <a:off x="11699319" y="6747300"/>
            <a:ext cx="96345" cy="110480"/>
          </a:xfrm>
          <a:custGeom>
            <a:avLst/>
            <a:gdLst/>
            <a:ahLst/>
            <a:cxnLst/>
            <a:rect l="l" t="t" r="r" b="b"/>
            <a:pathLst>
              <a:path w="96345" h="110480">
                <a:moveTo>
                  <a:pt x="0" y="0"/>
                </a:moveTo>
                <a:lnTo>
                  <a:pt x="96346" y="0"/>
                </a:lnTo>
                <a:lnTo>
                  <a:pt x="96346" y="110481"/>
                </a:lnTo>
                <a:lnTo>
                  <a:pt x="0" y="110481"/>
                </a:lnTo>
                <a:lnTo>
                  <a:pt x="0" y="0"/>
                </a:lnTo>
                <a:close/>
              </a:path>
            </a:pathLst>
          </a:custGeom>
          <a:blipFill>
            <a:blip r:embed="rId2"/>
            <a:stretch>
              <a:fillRect l="-29154" t="-12440" r="-31171" b="-69738"/>
            </a:stretch>
          </a:blipFill>
        </p:spPr>
      </p:sp>
      <p:grpSp>
        <p:nvGrpSpPr>
          <p:cNvPr id="4" name="Group 4"/>
          <p:cNvGrpSpPr>
            <a:grpSpLocks noChangeAspect="1"/>
          </p:cNvGrpSpPr>
          <p:nvPr/>
        </p:nvGrpSpPr>
        <p:grpSpPr>
          <a:xfrm>
            <a:off x="582139" y="452590"/>
            <a:ext cx="1147762" cy="184147"/>
            <a:chOff x="0" y="0"/>
            <a:chExt cx="1147762" cy="184150"/>
          </a:xfrm>
        </p:grpSpPr>
        <p:sp>
          <p:nvSpPr>
            <p:cNvPr id="5" name="Freeform 5"/>
            <p:cNvSpPr/>
            <p:nvPr/>
          </p:nvSpPr>
          <p:spPr>
            <a:xfrm>
              <a:off x="69850" y="69850"/>
              <a:ext cx="1007999" cy="44450"/>
            </a:xfrm>
            <a:custGeom>
              <a:avLst/>
              <a:gdLst/>
              <a:ahLst/>
              <a:cxnLst/>
              <a:rect l="l" t="t" r="r" b="b"/>
              <a:pathLst>
                <a:path w="1007999" h="44450">
                  <a:moveTo>
                    <a:pt x="0" y="0"/>
                  </a:moveTo>
                  <a:lnTo>
                    <a:pt x="1007999" y="0"/>
                  </a:lnTo>
                  <a:lnTo>
                    <a:pt x="1007999" y="44450"/>
                  </a:lnTo>
                  <a:lnTo>
                    <a:pt x="0" y="44450"/>
                  </a:lnTo>
                  <a:close/>
                </a:path>
              </a:pathLst>
            </a:custGeom>
            <a:solidFill>
              <a:srgbClr val="00CA8E"/>
            </a:solidFill>
          </p:spPr>
        </p:sp>
        <p:sp>
          <p:nvSpPr>
            <p:cNvPr id="6" name="Freeform 6"/>
            <p:cNvSpPr/>
            <p:nvPr/>
          </p:nvSpPr>
          <p:spPr>
            <a:xfrm>
              <a:off x="63500" y="63500"/>
              <a:ext cx="1020826" cy="57150"/>
            </a:xfrm>
            <a:custGeom>
              <a:avLst/>
              <a:gdLst/>
              <a:ahLst/>
              <a:cxnLst/>
              <a:rect l="l" t="t" r="r" b="b"/>
              <a:pathLst>
                <a:path w="1020826" h="57150">
                  <a:moveTo>
                    <a:pt x="6350" y="0"/>
                  </a:moveTo>
                  <a:lnTo>
                    <a:pt x="1020826" y="0"/>
                  </a:lnTo>
                  <a:lnTo>
                    <a:pt x="1020826" y="57150"/>
                  </a:lnTo>
                  <a:lnTo>
                    <a:pt x="0" y="57150"/>
                  </a:lnTo>
                  <a:lnTo>
                    <a:pt x="0" y="0"/>
                  </a:lnTo>
                  <a:lnTo>
                    <a:pt x="6350" y="0"/>
                  </a:lnTo>
                  <a:moveTo>
                    <a:pt x="6350" y="12700"/>
                  </a:moveTo>
                  <a:lnTo>
                    <a:pt x="6350" y="6350"/>
                  </a:lnTo>
                  <a:lnTo>
                    <a:pt x="12700" y="6350"/>
                  </a:lnTo>
                  <a:lnTo>
                    <a:pt x="12700" y="50800"/>
                  </a:lnTo>
                  <a:lnTo>
                    <a:pt x="6350" y="50800"/>
                  </a:lnTo>
                  <a:lnTo>
                    <a:pt x="6350" y="44450"/>
                  </a:lnTo>
                  <a:lnTo>
                    <a:pt x="1014476" y="44450"/>
                  </a:lnTo>
                  <a:lnTo>
                    <a:pt x="1014476" y="50800"/>
                  </a:lnTo>
                  <a:lnTo>
                    <a:pt x="1008126" y="50800"/>
                  </a:lnTo>
                  <a:lnTo>
                    <a:pt x="1008126" y="6350"/>
                  </a:lnTo>
                  <a:lnTo>
                    <a:pt x="1014476" y="6350"/>
                  </a:lnTo>
                  <a:lnTo>
                    <a:pt x="1014476" y="12700"/>
                  </a:lnTo>
                  <a:lnTo>
                    <a:pt x="6350" y="12700"/>
                  </a:lnTo>
                  <a:close/>
                </a:path>
              </a:pathLst>
            </a:custGeom>
            <a:solidFill>
              <a:srgbClr val="00CA8E"/>
            </a:solidFill>
          </p:spPr>
        </p:sp>
      </p:grpSp>
      <p:sp>
        <p:nvSpPr>
          <p:cNvPr id="7" name="Freeform 7"/>
          <p:cNvSpPr/>
          <p:nvPr/>
        </p:nvSpPr>
        <p:spPr>
          <a:xfrm>
            <a:off x="10636987" y="236172"/>
            <a:ext cx="1165431" cy="1326185"/>
          </a:xfrm>
          <a:custGeom>
            <a:avLst/>
            <a:gdLst/>
            <a:ahLst/>
            <a:cxnLst/>
            <a:rect l="l" t="t" r="r" b="b"/>
            <a:pathLst>
              <a:path w="1165431" h="1326185">
                <a:moveTo>
                  <a:pt x="0" y="0"/>
                </a:moveTo>
                <a:lnTo>
                  <a:pt x="1165431" y="0"/>
                </a:lnTo>
                <a:lnTo>
                  <a:pt x="1165431" y="1326185"/>
                </a:lnTo>
                <a:lnTo>
                  <a:pt x="0" y="1326185"/>
                </a:lnTo>
                <a:lnTo>
                  <a:pt x="0" y="0"/>
                </a:lnTo>
                <a:close/>
              </a:path>
            </a:pathLst>
          </a:custGeom>
          <a:blipFill>
            <a:blip r:embed="rId3"/>
            <a:stretch>
              <a:fillRect l="-29103" t="-12862" r="-29998" b="-69323"/>
            </a:stretch>
          </a:blipFill>
        </p:spPr>
      </p:sp>
      <p:sp>
        <p:nvSpPr>
          <p:cNvPr id="8" name="Freeform 8"/>
          <p:cNvSpPr/>
          <p:nvPr/>
        </p:nvSpPr>
        <p:spPr>
          <a:xfrm>
            <a:off x="11438315" y="6013609"/>
            <a:ext cx="618353" cy="844391"/>
          </a:xfrm>
          <a:custGeom>
            <a:avLst/>
            <a:gdLst/>
            <a:ahLst/>
            <a:cxnLst/>
            <a:rect l="l" t="t" r="r" b="b"/>
            <a:pathLst>
              <a:path w="618353" h="844391">
                <a:moveTo>
                  <a:pt x="0" y="0"/>
                </a:moveTo>
                <a:lnTo>
                  <a:pt x="618354" y="0"/>
                </a:lnTo>
                <a:lnTo>
                  <a:pt x="618354" y="844391"/>
                </a:lnTo>
                <a:lnTo>
                  <a:pt x="0" y="844391"/>
                </a:lnTo>
                <a:lnTo>
                  <a:pt x="0" y="0"/>
                </a:lnTo>
                <a:close/>
              </a:path>
            </a:pathLst>
          </a:custGeom>
          <a:blipFill>
            <a:blip r:embed="rId1"/>
            <a:stretch>
              <a:fillRect b="-2479"/>
            </a:stretch>
          </a:blipFill>
        </p:spPr>
      </p:sp>
      <p:sp>
        <p:nvSpPr>
          <p:cNvPr id="9" name="Freeform 9"/>
          <p:cNvSpPr/>
          <p:nvPr/>
        </p:nvSpPr>
        <p:spPr>
          <a:xfrm>
            <a:off x="11699319" y="6747300"/>
            <a:ext cx="96345" cy="110480"/>
          </a:xfrm>
          <a:custGeom>
            <a:avLst/>
            <a:gdLst/>
            <a:ahLst/>
            <a:cxnLst/>
            <a:rect l="l" t="t" r="r" b="b"/>
            <a:pathLst>
              <a:path w="96345" h="110480">
                <a:moveTo>
                  <a:pt x="0" y="0"/>
                </a:moveTo>
                <a:lnTo>
                  <a:pt x="96346" y="0"/>
                </a:lnTo>
                <a:lnTo>
                  <a:pt x="96346" y="110481"/>
                </a:lnTo>
                <a:lnTo>
                  <a:pt x="0" y="110481"/>
                </a:lnTo>
                <a:lnTo>
                  <a:pt x="0" y="0"/>
                </a:lnTo>
                <a:close/>
              </a:path>
            </a:pathLst>
          </a:custGeom>
          <a:blipFill>
            <a:blip r:embed="rId2"/>
            <a:stretch>
              <a:fillRect l="-29154" t="-12440" r="-31171" b="-69738"/>
            </a:stretch>
          </a:blipFill>
        </p:spPr>
      </p:sp>
      <p:sp>
        <p:nvSpPr>
          <p:cNvPr id="10" name="TextBox 10"/>
          <p:cNvSpPr txBox="1"/>
          <p:nvPr/>
        </p:nvSpPr>
        <p:spPr>
          <a:xfrm>
            <a:off x="627840" y="702535"/>
            <a:ext cx="4904699" cy="551717"/>
          </a:xfrm>
          <a:prstGeom prst="rect">
            <a:avLst/>
          </a:prstGeom>
        </p:spPr>
        <p:txBody>
          <a:bodyPr lIns="0" tIns="0" rIns="0" bIns="0" rtlCol="0" anchor="t">
            <a:spAutoFit/>
          </a:bodyPr>
          <a:lstStyle/>
          <a:p>
            <a:pPr algn="l">
              <a:lnSpc>
                <a:spcPts val="4480"/>
              </a:lnSpc>
            </a:pPr>
            <a:r>
              <a:rPr lang="en-US" sz="3200" b="1">
                <a:solidFill>
                  <a:srgbClr val="3F3F3F"/>
                </a:solidFill>
                <a:latin typeface="Raleway Heavy"/>
                <a:ea typeface="Raleway Heavy"/>
                <a:cs typeface="Raleway Heavy"/>
                <a:sym typeface="Raleway Heavy"/>
              </a:rPr>
              <a:t>Monitoring Applications</a:t>
            </a:r>
            <a:endParaRPr lang="en-US" sz="3200" b="1">
              <a:solidFill>
                <a:srgbClr val="3F3F3F"/>
              </a:solidFill>
              <a:latin typeface="Raleway Heavy"/>
              <a:ea typeface="Raleway Heavy"/>
              <a:cs typeface="Raleway Heavy"/>
              <a:sym typeface="Raleway Heavy"/>
            </a:endParaRPr>
          </a:p>
        </p:txBody>
      </p:sp>
      <p:sp>
        <p:nvSpPr>
          <p:cNvPr id="13" name="TextBox 13"/>
          <p:cNvSpPr txBox="1"/>
          <p:nvPr/>
        </p:nvSpPr>
        <p:spPr>
          <a:xfrm>
            <a:off x="838200" y="2895600"/>
            <a:ext cx="9769475" cy="600075"/>
          </a:xfrm>
          <a:prstGeom prst="rect">
            <a:avLst/>
          </a:prstGeom>
        </p:spPr>
        <p:txBody>
          <a:bodyPr wrap="square" lIns="0" tIns="0" rIns="0" bIns="0" rtlCol="0" anchor="t">
            <a:spAutoFit/>
          </a:bodyPr>
          <a:lstStyle/>
          <a:p>
            <a:pPr marL="342900" indent="-342900" algn="l">
              <a:lnSpc>
                <a:spcPts val="4680"/>
              </a:lnSpc>
              <a:buFont typeface="Arial" panose="020B0604020202020204" pitchFamily="34" charset="0"/>
              <a:buChar char="•"/>
            </a:pPr>
            <a:r>
              <a:rPr lang="en-US" sz="2000">
                <a:solidFill>
                  <a:srgbClr val="3F3F3F"/>
                </a:solidFill>
                <a:latin typeface="Roboto" panose="02000000000000000000"/>
                <a:ea typeface="Roboto" panose="02000000000000000000"/>
                <a:cs typeface="Roboto" panose="02000000000000000000"/>
                <a:sym typeface="Roboto" panose="02000000000000000000"/>
              </a:rPr>
              <a:t>Nomad offers multiple options for collecting logs directly from an application:</a:t>
            </a:r>
            <a:endParaRPr lang="en-US" sz="2000">
              <a:solidFill>
                <a:srgbClr val="3F3F3F"/>
              </a:solidFill>
              <a:latin typeface="Roboto" panose="02000000000000000000"/>
              <a:ea typeface="Roboto" panose="02000000000000000000"/>
              <a:cs typeface="Roboto" panose="02000000000000000000"/>
              <a:sym typeface="Roboto" panose="02000000000000000000"/>
            </a:endParaRPr>
          </a:p>
        </p:txBody>
      </p:sp>
      <p:sp>
        <p:nvSpPr>
          <p:cNvPr id="14" name="TextBox 14"/>
          <p:cNvSpPr txBox="1"/>
          <p:nvPr/>
        </p:nvSpPr>
        <p:spPr>
          <a:xfrm>
            <a:off x="1085215" y="3820160"/>
            <a:ext cx="9351010" cy="3082925"/>
          </a:xfrm>
          <a:prstGeom prst="rect">
            <a:avLst/>
          </a:prstGeom>
        </p:spPr>
        <p:txBody>
          <a:bodyPr wrap="square" lIns="0" tIns="0" rIns="0" bIns="0" rtlCol="0" anchor="t">
            <a:spAutoFit/>
          </a:bodyPr>
          <a:lstStyle/>
          <a:p>
            <a:pPr marL="342900" indent="-342900" algn="l">
              <a:lnSpc>
                <a:spcPts val="4680"/>
              </a:lnSpc>
              <a:buFont typeface="Arial" panose="020B0604020202020204" pitchFamily="34" charset="0"/>
              <a:buChar char="•"/>
            </a:pPr>
            <a:r>
              <a:rPr lang="en-US" sz="2000">
                <a:solidFill>
                  <a:srgbClr val="3F3F3F"/>
                </a:solidFill>
                <a:latin typeface="Roboto" panose="02000000000000000000"/>
                <a:ea typeface="Roboto" panose="02000000000000000000"/>
                <a:cs typeface="Roboto" panose="02000000000000000000"/>
                <a:sym typeface="Roboto" panose="02000000000000000000"/>
              </a:rPr>
              <a:t>All tasks will write logs to the Nomad client under the </a:t>
            </a:r>
            <a:r>
              <a:rPr lang="en-US" sz="2000" b="1">
                <a:solidFill>
                  <a:srgbClr val="00CA8E"/>
                </a:solidFill>
                <a:latin typeface="Roboto Bold" panose="02000000000000000000"/>
                <a:ea typeface="Roboto Bold" panose="02000000000000000000"/>
                <a:cs typeface="Roboto Bold" panose="02000000000000000000"/>
                <a:sym typeface="Roboto Bold" panose="02000000000000000000"/>
              </a:rPr>
              <a:t>alloc/logs</a:t>
            </a:r>
            <a:r>
              <a:rPr lang="en-US" sz="2000">
                <a:solidFill>
                  <a:srgbClr val="000000"/>
                </a:solidFill>
                <a:latin typeface="Roboto" panose="02000000000000000000"/>
                <a:ea typeface="Roboto" panose="02000000000000000000"/>
                <a:cs typeface="Roboto" panose="02000000000000000000"/>
                <a:sym typeface="Roboto" panose="02000000000000000000"/>
              </a:rPr>
              <a:t> </a:t>
            </a:r>
            <a:r>
              <a:rPr lang="en-US" sz="2000">
                <a:solidFill>
                  <a:srgbClr val="3F3F3F"/>
                </a:solidFill>
                <a:latin typeface="Roboto" panose="02000000000000000000"/>
                <a:ea typeface="Roboto" panose="02000000000000000000"/>
                <a:cs typeface="Roboto" panose="02000000000000000000"/>
                <a:sym typeface="Roboto" panose="02000000000000000000"/>
              </a:rPr>
              <a:t>directory</a:t>
            </a:r>
            <a:endParaRPr lang="en-US" sz="2000">
              <a:solidFill>
                <a:srgbClr val="3F3F3F"/>
              </a:solidFill>
              <a:latin typeface="Roboto" panose="02000000000000000000"/>
              <a:ea typeface="Roboto" panose="02000000000000000000"/>
              <a:cs typeface="Roboto" panose="02000000000000000000"/>
              <a:sym typeface="Roboto" panose="02000000000000000000"/>
            </a:endParaRPr>
          </a:p>
          <a:p>
            <a:pPr marL="342900" indent="-342900" algn="l">
              <a:lnSpc>
                <a:spcPts val="5000"/>
              </a:lnSpc>
              <a:buFont typeface="Arial" panose="020B0604020202020204" pitchFamily="34" charset="0"/>
              <a:buChar char="•"/>
            </a:pPr>
            <a:r>
              <a:rPr lang="en-US" sz="2000" spc="1">
                <a:solidFill>
                  <a:srgbClr val="3F3F3F"/>
                </a:solidFill>
                <a:latin typeface="Roboto" panose="02000000000000000000"/>
                <a:ea typeface="Roboto" panose="02000000000000000000"/>
                <a:cs typeface="Roboto" panose="02000000000000000000"/>
                <a:sym typeface="Roboto" panose="02000000000000000000"/>
              </a:rPr>
              <a:t>Use the </a:t>
            </a:r>
            <a:r>
              <a:rPr lang="en-US" sz="2000" b="1">
                <a:solidFill>
                  <a:srgbClr val="00CA8E"/>
                </a:solidFill>
                <a:latin typeface="Roboto Bold" panose="02000000000000000000"/>
                <a:ea typeface="Roboto Bold" panose="02000000000000000000"/>
                <a:cs typeface="Roboto Bold" panose="02000000000000000000"/>
                <a:sym typeface="Roboto Bold" panose="02000000000000000000"/>
              </a:rPr>
              <a:t>nomad alloclogs </a:t>
            </a:r>
            <a:r>
              <a:rPr lang="en-US" sz="2000">
                <a:solidFill>
                  <a:srgbClr val="3F3F3F"/>
                </a:solidFill>
                <a:latin typeface="Roboto" panose="02000000000000000000"/>
                <a:ea typeface="Roboto" panose="02000000000000000000"/>
                <a:cs typeface="Roboto" panose="02000000000000000000"/>
                <a:sym typeface="Roboto" panose="02000000000000000000"/>
              </a:rPr>
              <a:t>CLI command to view logs of an allocation</a:t>
            </a:r>
            <a:endParaRPr lang="en-US" sz="2000">
              <a:solidFill>
                <a:srgbClr val="3F3F3F"/>
              </a:solidFill>
              <a:latin typeface="Roboto" panose="02000000000000000000"/>
              <a:ea typeface="Roboto" panose="02000000000000000000"/>
              <a:cs typeface="Roboto" panose="02000000000000000000"/>
              <a:sym typeface="Roboto" panose="02000000000000000000"/>
            </a:endParaRPr>
          </a:p>
          <a:p>
            <a:pPr marL="342900" indent="-342900" algn="l">
              <a:lnSpc>
                <a:spcPts val="5000"/>
              </a:lnSpc>
              <a:buFont typeface="Arial" panose="020B0604020202020204" pitchFamily="34" charset="0"/>
              <a:buChar char="•"/>
            </a:pPr>
            <a:r>
              <a:rPr lang="en-US" sz="2000" spc="1">
                <a:solidFill>
                  <a:srgbClr val="3F3F3F"/>
                </a:solidFill>
                <a:latin typeface="Roboto" panose="02000000000000000000"/>
                <a:ea typeface="Roboto" panose="02000000000000000000"/>
                <a:cs typeface="Roboto" panose="02000000000000000000"/>
                <a:sym typeface="Roboto" panose="02000000000000000000"/>
              </a:rPr>
              <a:t> </a:t>
            </a:r>
            <a:r>
              <a:rPr lang="en-US" sz="2000">
                <a:solidFill>
                  <a:srgbClr val="3F3F3F"/>
                </a:solidFill>
                <a:latin typeface="Roboto" panose="02000000000000000000"/>
                <a:ea typeface="Roboto" panose="02000000000000000000"/>
                <a:cs typeface="Roboto" panose="02000000000000000000"/>
                <a:sym typeface="Roboto" panose="02000000000000000000"/>
              </a:rPr>
              <a:t>Stream logs via the API using the </a:t>
            </a:r>
            <a:r>
              <a:rPr lang="en-US" sz="2000" b="1">
                <a:solidFill>
                  <a:srgbClr val="00CA8E"/>
                </a:solidFill>
                <a:latin typeface="Courier New OS Bold" panose="02070609020205020404"/>
                <a:ea typeface="Courier New OS Bold" panose="02070609020205020404"/>
                <a:cs typeface="Courier New OS Bold" panose="02070609020205020404"/>
                <a:sym typeface="Courier New OS Bold" panose="02070609020205020404"/>
              </a:rPr>
              <a:t>/v1/client/fs/logs/&lt;alloc&gt;</a:t>
            </a:r>
            <a:r>
              <a:rPr lang="en-US" sz="2000">
                <a:solidFill>
                  <a:srgbClr val="000000"/>
                </a:solidFill>
                <a:latin typeface="Courier New OS" panose="02070309020205020404"/>
                <a:ea typeface="Courier New OS" panose="02070309020205020404"/>
                <a:cs typeface="Courier New OS" panose="02070309020205020404"/>
                <a:sym typeface="Courier New OS" panose="02070309020205020404"/>
              </a:rPr>
              <a:t> </a:t>
            </a:r>
            <a:r>
              <a:rPr lang="en-US" sz="2000">
                <a:solidFill>
                  <a:srgbClr val="3F3F3F"/>
                </a:solidFill>
                <a:latin typeface="Roboto" panose="02000000000000000000"/>
                <a:ea typeface="Roboto" panose="02000000000000000000"/>
                <a:cs typeface="Roboto" panose="02000000000000000000"/>
                <a:sym typeface="Courier New OS" panose="02070309020205020404"/>
              </a:rPr>
              <a:t>endpoint</a:t>
            </a:r>
            <a:endParaRPr lang="en-US" sz="2000">
              <a:solidFill>
                <a:srgbClr val="3F3F3F"/>
              </a:solidFill>
              <a:latin typeface="Courier New OS" panose="02070309020205020404"/>
              <a:ea typeface="Courier New OS" panose="02070309020205020404"/>
              <a:cs typeface="Courier New OS" panose="02070309020205020404"/>
              <a:sym typeface="Courier New OS" panose="02070309020205020404"/>
            </a:endParaRPr>
          </a:p>
          <a:p>
            <a:pPr algn="l">
              <a:lnSpc>
                <a:spcPts val="4680"/>
              </a:lnSpc>
            </a:pPr>
            <a:endParaRPr lang="en-US" sz="2000">
              <a:solidFill>
                <a:srgbClr val="3F3F3F"/>
              </a:solidFill>
              <a:latin typeface="Roboto" panose="02000000000000000000"/>
              <a:ea typeface="Roboto" panose="02000000000000000000"/>
              <a:cs typeface="Roboto" panose="02000000000000000000"/>
              <a:sym typeface="Roboto" panose="02000000000000000000"/>
            </a:endParaRPr>
          </a:p>
          <a:p>
            <a:pPr algn="l">
              <a:lnSpc>
                <a:spcPts val="4680"/>
              </a:lnSpc>
            </a:pPr>
            <a:r>
              <a:rPr lang="en-US" sz="2000">
                <a:solidFill>
                  <a:srgbClr val="3F3F3F"/>
                </a:solidFill>
                <a:latin typeface="Roboto" panose="02000000000000000000"/>
                <a:ea typeface="Roboto" panose="02000000000000000000"/>
                <a:cs typeface="Roboto" panose="02000000000000000000"/>
                <a:sym typeface="Roboto" panose="02000000000000000000"/>
              </a:rPr>
              <a:t> </a:t>
            </a:r>
            <a:endParaRPr lang="en-US" sz="2000">
              <a:solidFill>
                <a:srgbClr val="3F3F3F"/>
              </a:solidFill>
              <a:latin typeface="Roboto" panose="02000000000000000000"/>
              <a:ea typeface="Roboto" panose="02000000000000000000"/>
              <a:cs typeface="Roboto" panose="02000000000000000000"/>
              <a:sym typeface="Roboto" panose="02000000000000000000"/>
            </a:endParaRPr>
          </a:p>
        </p:txBody>
      </p:sp>
      <p:sp>
        <p:nvSpPr>
          <p:cNvPr id="20" name="TextBox 20"/>
          <p:cNvSpPr txBox="1"/>
          <p:nvPr/>
        </p:nvSpPr>
        <p:spPr>
          <a:xfrm>
            <a:off x="913590" y="1926098"/>
            <a:ext cx="9766287" cy="615315"/>
          </a:xfrm>
          <a:prstGeom prst="rect">
            <a:avLst/>
          </a:prstGeom>
        </p:spPr>
        <p:txBody>
          <a:bodyPr lIns="0" tIns="0" rIns="0" bIns="0" rtlCol="0" anchor="t">
            <a:spAutoFit/>
          </a:bodyPr>
          <a:lstStyle/>
          <a:p>
            <a:pPr marL="342900" indent="-342900" algn="l">
              <a:lnSpc>
                <a:spcPts val="2400"/>
              </a:lnSpc>
              <a:buFont typeface="Arial" panose="020B0604020202020204" pitchFamily="34" charset="0"/>
              <a:buChar char="•"/>
            </a:pPr>
            <a:r>
              <a:rPr lang="en-US" sz="2000">
                <a:solidFill>
                  <a:srgbClr val="3F3F3F"/>
                </a:solidFill>
                <a:latin typeface="Roboto" panose="02000000000000000000"/>
                <a:ea typeface="Roboto" panose="02000000000000000000"/>
                <a:cs typeface="Roboto" panose="02000000000000000000"/>
                <a:sym typeface="Roboto" panose="02000000000000000000"/>
              </a:rPr>
              <a:t>Beyond Nomad cluster logs, you might need to gather or monitor application logs for security, performance, or troubleshooting purposes</a:t>
            </a:r>
            <a:endParaRPr lang="en-US" sz="2000">
              <a:solidFill>
                <a:srgbClr val="3F3F3F"/>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438315" y="6013609"/>
            <a:ext cx="618353" cy="844391"/>
          </a:xfrm>
          <a:custGeom>
            <a:avLst/>
            <a:gdLst/>
            <a:ahLst/>
            <a:cxnLst/>
            <a:rect l="l" t="t" r="r" b="b"/>
            <a:pathLst>
              <a:path w="618353" h="844391">
                <a:moveTo>
                  <a:pt x="0" y="0"/>
                </a:moveTo>
                <a:lnTo>
                  <a:pt x="618354" y="0"/>
                </a:lnTo>
                <a:lnTo>
                  <a:pt x="618354" y="844391"/>
                </a:lnTo>
                <a:lnTo>
                  <a:pt x="0" y="844391"/>
                </a:lnTo>
                <a:lnTo>
                  <a:pt x="0" y="0"/>
                </a:lnTo>
                <a:close/>
              </a:path>
            </a:pathLst>
          </a:custGeom>
          <a:blipFill>
            <a:blip r:embed="rId1"/>
            <a:stretch>
              <a:fillRect b="-2479"/>
            </a:stretch>
          </a:blipFill>
        </p:spPr>
      </p:sp>
      <p:sp>
        <p:nvSpPr>
          <p:cNvPr id="3" name="Freeform 3"/>
          <p:cNvSpPr/>
          <p:nvPr/>
        </p:nvSpPr>
        <p:spPr>
          <a:xfrm>
            <a:off x="11699319" y="6747300"/>
            <a:ext cx="96345" cy="110480"/>
          </a:xfrm>
          <a:custGeom>
            <a:avLst/>
            <a:gdLst/>
            <a:ahLst/>
            <a:cxnLst/>
            <a:rect l="l" t="t" r="r" b="b"/>
            <a:pathLst>
              <a:path w="96345" h="110480">
                <a:moveTo>
                  <a:pt x="0" y="0"/>
                </a:moveTo>
                <a:lnTo>
                  <a:pt x="96346" y="0"/>
                </a:lnTo>
                <a:lnTo>
                  <a:pt x="96346" y="110481"/>
                </a:lnTo>
                <a:lnTo>
                  <a:pt x="0" y="110481"/>
                </a:lnTo>
                <a:lnTo>
                  <a:pt x="0" y="0"/>
                </a:lnTo>
                <a:close/>
              </a:path>
            </a:pathLst>
          </a:custGeom>
          <a:blipFill>
            <a:blip r:embed="rId2"/>
            <a:stretch>
              <a:fillRect l="-29154" t="-12440" r="-31171" b="-69738"/>
            </a:stretch>
          </a:blipFill>
        </p:spPr>
      </p:sp>
      <p:grpSp>
        <p:nvGrpSpPr>
          <p:cNvPr id="4" name="Group 4"/>
          <p:cNvGrpSpPr>
            <a:grpSpLocks noChangeAspect="1"/>
          </p:cNvGrpSpPr>
          <p:nvPr/>
        </p:nvGrpSpPr>
        <p:grpSpPr>
          <a:xfrm>
            <a:off x="582139" y="452590"/>
            <a:ext cx="1147762" cy="184147"/>
            <a:chOff x="0" y="0"/>
            <a:chExt cx="1147762" cy="184150"/>
          </a:xfrm>
        </p:grpSpPr>
        <p:sp>
          <p:nvSpPr>
            <p:cNvPr id="5" name="Freeform 5"/>
            <p:cNvSpPr/>
            <p:nvPr/>
          </p:nvSpPr>
          <p:spPr>
            <a:xfrm>
              <a:off x="69850" y="69850"/>
              <a:ext cx="1007999" cy="44450"/>
            </a:xfrm>
            <a:custGeom>
              <a:avLst/>
              <a:gdLst/>
              <a:ahLst/>
              <a:cxnLst/>
              <a:rect l="l" t="t" r="r" b="b"/>
              <a:pathLst>
                <a:path w="1007999" h="44450">
                  <a:moveTo>
                    <a:pt x="0" y="0"/>
                  </a:moveTo>
                  <a:lnTo>
                    <a:pt x="1007999" y="0"/>
                  </a:lnTo>
                  <a:lnTo>
                    <a:pt x="1007999" y="44450"/>
                  </a:lnTo>
                  <a:lnTo>
                    <a:pt x="0" y="44450"/>
                  </a:lnTo>
                  <a:close/>
                </a:path>
              </a:pathLst>
            </a:custGeom>
            <a:solidFill>
              <a:srgbClr val="00CA8E"/>
            </a:solidFill>
          </p:spPr>
        </p:sp>
        <p:sp>
          <p:nvSpPr>
            <p:cNvPr id="6" name="Freeform 6"/>
            <p:cNvSpPr/>
            <p:nvPr/>
          </p:nvSpPr>
          <p:spPr>
            <a:xfrm>
              <a:off x="63500" y="63500"/>
              <a:ext cx="1020826" cy="57150"/>
            </a:xfrm>
            <a:custGeom>
              <a:avLst/>
              <a:gdLst/>
              <a:ahLst/>
              <a:cxnLst/>
              <a:rect l="l" t="t" r="r" b="b"/>
              <a:pathLst>
                <a:path w="1020826" h="57150">
                  <a:moveTo>
                    <a:pt x="6350" y="0"/>
                  </a:moveTo>
                  <a:lnTo>
                    <a:pt x="1020826" y="0"/>
                  </a:lnTo>
                  <a:lnTo>
                    <a:pt x="1020826" y="57150"/>
                  </a:lnTo>
                  <a:lnTo>
                    <a:pt x="0" y="57150"/>
                  </a:lnTo>
                  <a:lnTo>
                    <a:pt x="0" y="0"/>
                  </a:lnTo>
                  <a:lnTo>
                    <a:pt x="6350" y="0"/>
                  </a:lnTo>
                  <a:moveTo>
                    <a:pt x="6350" y="12700"/>
                  </a:moveTo>
                  <a:lnTo>
                    <a:pt x="6350" y="6350"/>
                  </a:lnTo>
                  <a:lnTo>
                    <a:pt x="12700" y="6350"/>
                  </a:lnTo>
                  <a:lnTo>
                    <a:pt x="12700" y="50800"/>
                  </a:lnTo>
                  <a:lnTo>
                    <a:pt x="6350" y="50800"/>
                  </a:lnTo>
                  <a:lnTo>
                    <a:pt x="6350" y="44450"/>
                  </a:lnTo>
                  <a:lnTo>
                    <a:pt x="1014476" y="44450"/>
                  </a:lnTo>
                  <a:lnTo>
                    <a:pt x="1014476" y="50800"/>
                  </a:lnTo>
                  <a:lnTo>
                    <a:pt x="1008126" y="50800"/>
                  </a:lnTo>
                  <a:lnTo>
                    <a:pt x="1008126" y="6350"/>
                  </a:lnTo>
                  <a:lnTo>
                    <a:pt x="1014476" y="6350"/>
                  </a:lnTo>
                  <a:lnTo>
                    <a:pt x="1014476" y="12700"/>
                  </a:lnTo>
                  <a:lnTo>
                    <a:pt x="6350" y="12700"/>
                  </a:lnTo>
                  <a:close/>
                </a:path>
              </a:pathLst>
            </a:custGeom>
            <a:solidFill>
              <a:srgbClr val="00CA8E"/>
            </a:solidFill>
          </p:spPr>
        </p:sp>
      </p:grpSp>
      <p:sp>
        <p:nvSpPr>
          <p:cNvPr id="7" name="Freeform 7"/>
          <p:cNvSpPr/>
          <p:nvPr/>
        </p:nvSpPr>
        <p:spPr>
          <a:xfrm>
            <a:off x="10636987" y="236172"/>
            <a:ext cx="1165431" cy="1326185"/>
          </a:xfrm>
          <a:custGeom>
            <a:avLst/>
            <a:gdLst/>
            <a:ahLst/>
            <a:cxnLst/>
            <a:rect l="l" t="t" r="r" b="b"/>
            <a:pathLst>
              <a:path w="1165431" h="1326185">
                <a:moveTo>
                  <a:pt x="0" y="0"/>
                </a:moveTo>
                <a:lnTo>
                  <a:pt x="1165431" y="0"/>
                </a:lnTo>
                <a:lnTo>
                  <a:pt x="1165431" y="1326185"/>
                </a:lnTo>
                <a:lnTo>
                  <a:pt x="0" y="1326185"/>
                </a:lnTo>
                <a:lnTo>
                  <a:pt x="0" y="0"/>
                </a:lnTo>
                <a:close/>
              </a:path>
            </a:pathLst>
          </a:custGeom>
          <a:blipFill>
            <a:blip r:embed="rId3"/>
            <a:stretch>
              <a:fillRect l="-29103" t="-12862" r="-29998" b="-69323"/>
            </a:stretch>
          </a:blipFill>
        </p:spPr>
      </p:sp>
      <p:sp>
        <p:nvSpPr>
          <p:cNvPr id="8" name="Freeform 8"/>
          <p:cNvSpPr/>
          <p:nvPr/>
        </p:nvSpPr>
        <p:spPr>
          <a:xfrm>
            <a:off x="11438315" y="6013609"/>
            <a:ext cx="618353" cy="844391"/>
          </a:xfrm>
          <a:custGeom>
            <a:avLst/>
            <a:gdLst/>
            <a:ahLst/>
            <a:cxnLst/>
            <a:rect l="l" t="t" r="r" b="b"/>
            <a:pathLst>
              <a:path w="618353" h="844391">
                <a:moveTo>
                  <a:pt x="0" y="0"/>
                </a:moveTo>
                <a:lnTo>
                  <a:pt x="618354" y="0"/>
                </a:lnTo>
                <a:lnTo>
                  <a:pt x="618354" y="844391"/>
                </a:lnTo>
                <a:lnTo>
                  <a:pt x="0" y="844391"/>
                </a:lnTo>
                <a:lnTo>
                  <a:pt x="0" y="0"/>
                </a:lnTo>
                <a:close/>
              </a:path>
            </a:pathLst>
          </a:custGeom>
          <a:blipFill>
            <a:blip r:embed="rId1"/>
            <a:stretch>
              <a:fillRect b="-2479"/>
            </a:stretch>
          </a:blipFill>
        </p:spPr>
      </p:sp>
      <p:sp>
        <p:nvSpPr>
          <p:cNvPr id="9" name="Freeform 9"/>
          <p:cNvSpPr/>
          <p:nvPr/>
        </p:nvSpPr>
        <p:spPr>
          <a:xfrm>
            <a:off x="11699319" y="6747300"/>
            <a:ext cx="96345" cy="110480"/>
          </a:xfrm>
          <a:custGeom>
            <a:avLst/>
            <a:gdLst/>
            <a:ahLst/>
            <a:cxnLst/>
            <a:rect l="l" t="t" r="r" b="b"/>
            <a:pathLst>
              <a:path w="96345" h="110480">
                <a:moveTo>
                  <a:pt x="0" y="0"/>
                </a:moveTo>
                <a:lnTo>
                  <a:pt x="96346" y="0"/>
                </a:lnTo>
                <a:lnTo>
                  <a:pt x="96346" y="110481"/>
                </a:lnTo>
                <a:lnTo>
                  <a:pt x="0" y="110481"/>
                </a:lnTo>
                <a:lnTo>
                  <a:pt x="0" y="0"/>
                </a:lnTo>
                <a:close/>
              </a:path>
            </a:pathLst>
          </a:custGeom>
          <a:blipFill>
            <a:blip r:embed="rId2"/>
            <a:stretch>
              <a:fillRect l="-29154" t="-12440" r="-31171" b="-69738"/>
            </a:stretch>
          </a:blipFill>
        </p:spPr>
      </p:sp>
      <p:sp>
        <p:nvSpPr>
          <p:cNvPr id="10" name="Freeform 10"/>
          <p:cNvSpPr/>
          <p:nvPr/>
        </p:nvSpPr>
        <p:spPr>
          <a:xfrm>
            <a:off x="6711563" y="1191958"/>
            <a:ext cx="5264629" cy="5617483"/>
          </a:xfrm>
          <a:custGeom>
            <a:avLst/>
            <a:gdLst/>
            <a:ahLst/>
            <a:cxnLst/>
            <a:rect l="l" t="t" r="r" b="b"/>
            <a:pathLst>
              <a:path w="5264629" h="5617483">
                <a:moveTo>
                  <a:pt x="0" y="0"/>
                </a:moveTo>
                <a:lnTo>
                  <a:pt x="5264629" y="0"/>
                </a:lnTo>
                <a:lnTo>
                  <a:pt x="5264629" y="5617484"/>
                </a:lnTo>
                <a:lnTo>
                  <a:pt x="0" y="5617484"/>
                </a:lnTo>
                <a:lnTo>
                  <a:pt x="0" y="0"/>
                </a:lnTo>
                <a:close/>
              </a:path>
            </a:pathLst>
          </a:custGeom>
          <a:blipFill>
            <a:blip r:embed="rId4"/>
            <a:stretch>
              <a:fillRect/>
            </a:stretch>
          </a:blipFill>
        </p:spPr>
      </p:sp>
      <p:grpSp>
        <p:nvGrpSpPr>
          <p:cNvPr id="11" name="Group 11"/>
          <p:cNvGrpSpPr>
            <a:grpSpLocks noChangeAspect="1"/>
          </p:cNvGrpSpPr>
          <p:nvPr/>
        </p:nvGrpSpPr>
        <p:grpSpPr>
          <a:xfrm>
            <a:off x="6806698" y="4763757"/>
            <a:ext cx="390058" cy="1021090"/>
            <a:chOff x="0" y="0"/>
            <a:chExt cx="390055" cy="1021093"/>
          </a:xfrm>
        </p:grpSpPr>
        <p:sp>
          <p:nvSpPr>
            <p:cNvPr id="12" name="Freeform 12"/>
            <p:cNvSpPr/>
            <p:nvPr/>
          </p:nvSpPr>
          <p:spPr>
            <a:xfrm>
              <a:off x="0" y="0"/>
              <a:ext cx="390017" cy="1021080"/>
            </a:xfrm>
            <a:custGeom>
              <a:avLst/>
              <a:gdLst/>
              <a:ahLst/>
              <a:cxnLst/>
              <a:rect l="l" t="t" r="r" b="b"/>
              <a:pathLst>
                <a:path w="390017" h="1021080">
                  <a:moveTo>
                    <a:pt x="390017" y="1021080"/>
                  </a:moveTo>
                  <a:cubicBezTo>
                    <a:pt x="295148" y="1021080"/>
                    <a:pt x="206502" y="1010158"/>
                    <a:pt x="187706" y="989203"/>
                  </a:cubicBezTo>
                  <a:lnTo>
                    <a:pt x="182245" y="981583"/>
                  </a:lnTo>
                  <a:lnTo>
                    <a:pt x="194945" y="975868"/>
                  </a:lnTo>
                  <a:lnTo>
                    <a:pt x="182245" y="975868"/>
                  </a:lnTo>
                  <a:lnTo>
                    <a:pt x="182245" y="543052"/>
                  </a:lnTo>
                  <a:lnTo>
                    <a:pt x="194945" y="543052"/>
                  </a:lnTo>
                  <a:lnTo>
                    <a:pt x="182245" y="543052"/>
                  </a:lnTo>
                  <a:lnTo>
                    <a:pt x="183388" y="546735"/>
                  </a:lnTo>
                  <a:lnTo>
                    <a:pt x="183388" y="546735"/>
                  </a:lnTo>
                  <a:cubicBezTo>
                    <a:pt x="174117" y="536321"/>
                    <a:pt x="100838" y="523240"/>
                    <a:pt x="0" y="523240"/>
                  </a:cubicBezTo>
                  <a:lnTo>
                    <a:pt x="0" y="497840"/>
                  </a:lnTo>
                  <a:cubicBezTo>
                    <a:pt x="100838" y="497840"/>
                    <a:pt x="174117" y="484759"/>
                    <a:pt x="183388" y="474345"/>
                  </a:cubicBezTo>
                  <a:lnTo>
                    <a:pt x="182245" y="475615"/>
                  </a:lnTo>
                  <a:lnTo>
                    <a:pt x="194945" y="478028"/>
                  </a:lnTo>
                  <a:lnTo>
                    <a:pt x="182245" y="478028"/>
                  </a:lnTo>
                  <a:lnTo>
                    <a:pt x="182245" y="45212"/>
                  </a:lnTo>
                  <a:lnTo>
                    <a:pt x="194945" y="45212"/>
                  </a:lnTo>
                  <a:lnTo>
                    <a:pt x="182245" y="45212"/>
                  </a:lnTo>
                  <a:lnTo>
                    <a:pt x="184912" y="35052"/>
                  </a:lnTo>
                  <a:lnTo>
                    <a:pt x="187706" y="31877"/>
                  </a:lnTo>
                  <a:cubicBezTo>
                    <a:pt x="206502" y="10922"/>
                    <a:pt x="295275" y="0"/>
                    <a:pt x="390017" y="0"/>
                  </a:cubicBezTo>
                  <a:lnTo>
                    <a:pt x="390017" y="25400"/>
                  </a:lnTo>
                  <a:cubicBezTo>
                    <a:pt x="289179" y="25400"/>
                    <a:pt x="215900" y="38481"/>
                    <a:pt x="206629" y="48895"/>
                  </a:cubicBezTo>
                  <a:lnTo>
                    <a:pt x="207772" y="47625"/>
                  </a:lnTo>
                  <a:lnTo>
                    <a:pt x="207772" y="45212"/>
                  </a:lnTo>
                  <a:lnTo>
                    <a:pt x="207772" y="478028"/>
                  </a:lnTo>
                  <a:cubicBezTo>
                    <a:pt x="207772" y="483743"/>
                    <a:pt x="205105" y="488188"/>
                    <a:pt x="202311" y="491363"/>
                  </a:cubicBezTo>
                  <a:cubicBezTo>
                    <a:pt x="183515" y="512318"/>
                    <a:pt x="94869" y="523240"/>
                    <a:pt x="0" y="523240"/>
                  </a:cubicBezTo>
                  <a:lnTo>
                    <a:pt x="0" y="497840"/>
                  </a:lnTo>
                  <a:cubicBezTo>
                    <a:pt x="94869" y="497840"/>
                    <a:pt x="183515" y="508762"/>
                    <a:pt x="202311" y="529717"/>
                  </a:cubicBezTo>
                  <a:lnTo>
                    <a:pt x="207772" y="537337"/>
                  </a:lnTo>
                  <a:lnTo>
                    <a:pt x="207772" y="975868"/>
                  </a:lnTo>
                  <a:cubicBezTo>
                    <a:pt x="207772" y="973455"/>
                    <a:pt x="206629" y="972185"/>
                    <a:pt x="206629" y="972185"/>
                  </a:cubicBezTo>
                  <a:cubicBezTo>
                    <a:pt x="215900" y="982599"/>
                    <a:pt x="289179" y="995680"/>
                    <a:pt x="390017" y="995680"/>
                  </a:cubicBezTo>
                  <a:close/>
                </a:path>
              </a:pathLst>
            </a:custGeom>
            <a:solidFill>
              <a:srgbClr val="00CA8E"/>
            </a:solidFill>
          </p:spPr>
        </p:sp>
      </p:grpSp>
      <p:sp>
        <p:nvSpPr>
          <p:cNvPr id="13" name="TextBox 13"/>
          <p:cNvSpPr txBox="1"/>
          <p:nvPr/>
        </p:nvSpPr>
        <p:spPr>
          <a:xfrm>
            <a:off x="627840" y="702535"/>
            <a:ext cx="3184817" cy="551717"/>
          </a:xfrm>
          <a:prstGeom prst="rect">
            <a:avLst/>
          </a:prstGeom>
        </p:spPr>
        <p:txBody>
          <a:bodyPr lIns="0" tIns="0" rIns="0" bIns="0" rtlCol="0" anchor="t">
            <a:spAutoFit/>
          </a:bodyPr>
          <a:lstStyle/>
          <a:p>
            <a:pPr algn="l">
              <a:lnSpc>
                <a:spcPts val="4480"/>
              </a:lnSpc>
            </a:pPr>
            <a:r>
              <a:rPr lang="en-US" sz="3200" b="1">
                <a:solidFill>
                  <a:srgbClr val="3F3F3F"/>
                </a:solidFill>
                <a:latin typeface="Raleway Heavy"/>
                <a:ea typeface="Raleway Heavy"/>
                <a:cs typeface="Raleway Heavy"/>
                <a:sym typeface="Raleway Heavy"/>
              </a:rPr>
              <a:t>Allocation Logs</a:t>
            </a:r>
            <a:endParaRPr lang="en-US" sz="3200" b="1">
              <a:solidFill>
                <a:srgbClr val="3F3F3F"/>
              </a:solidFill>
              <a:latin typeface="Raleway Heavy"/>
              <a:ea typeface="Raleway Heavy"/>
              <a:cs typeface="Raleway Heavy"/>
              <a:sym typeface="Raleway Heavy"/>
            </a:endParaRPr>
          </a:p>
        </p:txBody>
      </p:sp>
      <p:sp>
        <p:nvSpPr>
          <p:cNvPr id="15" name="TextBox 15"/>
          <p:cNvSpPr txBox="1"/>
          <p:nvPr/>
        </p:nvSpPr>
        <p:spPr>
          <a:xfrm>
            <a:off x="627840" y="1999250"/>
            <a:ext cx="6168952" cy="617334"/>
          </a:xfrm>
          <a:prstGeom prst="rect">
            <a:avLst/>
          </a:prstGeom>
        </p:spPr>
        <p:txBody>
          <a:bodyPr lIns="0" tIns="0" rIns="0" bIns="0" rtlCol="0" anchor="t">
            <a:spAutoFit/>
          </a:bodyPr>
          <a:lstStyle/>
          <a:p>
            <a:pPr algn="l">
              <a:lnSpc>
                <a:spcPts val="2400"/>
              </a:lnSpc>
            </a:pPr>
            <a:r>
              <a:rPr lang="en-US" sz="2000">
                <a:solidFill>
                  <a:srgbClr val="3F3F3F"/>
                </a:solidFill>
                <a:latin typeface="Roboto" panose="02000000000000000000"/>
                <a:ea typeface="Roboto" panose="02000000000000000000"/>
                <a:cs typeface="Roboto" panose="02000000000000000000"/>
                <a:sym typeface="Roboto" panose="02000000000000000000"/>
              </a:rPr>
              <a:t>All tasks in Nomad will automatically write logs when running on Nomad clients</a:t>
            </a:r>
            <a:endParaRPr lang="en-US" sz="2000">
              <a:solidFill>
                <a:srgbClr val="3F3F3F"/>
              </a:solidFill>
              <a:latin typeface="Roboto" panose="02000000000000000000"/>
              <a:ea typeface="Roboto" panose="02000000000000000000"/>
              <a:cs typeface="Roboto" panose="02000000000000000000"/>
              <a:sym typeface="Roboto" panose="02000000000000000000"/>
            </a:endParaRPr>
          </a:p>
        </p:txBody>
      </p:sp>
      <p:sp>
        <p:nvSpPr>
          <p:cNvPr id="17" name="TextBox 17"/>
          <p:cNvSpPr txBox="1"/>
          <p:nvPr/>
        </p:nvSpPr>
        <p:spPr>
          <a:xfrm>
            <a:off x="886460" y="2913380"/>
            <a:ext cx="5569585" cy="2769870"/>
          </a:xfrm>
          <a:prstGeom prst="rect">
            <a:avLst/>
          </a:prstGeom>
        </p:spPr>
        <p:txBody>
          <a:bodyPr wrap="square" lIns="0" tIns="0" rIns="0" bIns="0" rtlCol="0" anchor="t">
            <a:spAutoFit/>
          </a:bodyPr>
          <a:lstStyle/>
          <a:p>
            <a:pPr marL="342900" indent="-342900" algn="l">
              <a:lnSpc>
                <a:spcPts val="2400"/>
              </a:lnSpc>
              <a:buFont typeface="Arial" panose="020B0604020202020204" pitchFamily="34" charset="0"/>
              <a:buChar char="•"/>
            </a:pPr>
            <a:r>
              <a:rPr lang="en-US" sz="2000" b="1">
                <a:solidFill>
                  <a:srgbClr val="3F3F3F"/>
                </a:solidFill>
                <a:latin typeface="Roboto Bold" panose="02000000000000000000"/>
                <a:ea typeface="Roboto Bold" panose="02000000000000000000"/>
                <a:cs typeface="Roboto Bold" panose="02000000000000000000"/>
                <a:sym typeface="Roboto Bold" panose="02000000000000000000"/>
              </a:rPr>
              <a:t>Currently, there is no way to disable logging for tasks </a:t>
            </a:r>
            <a:r>
              <a:rPr lang="en-US" sz="2000">
                <a:solidFill>
                  <a:srgbClr val="3F3F3F"/>
                </a:solidFill>
                <a:latin typeface="Roboto" panose="02000000000000000000"/>
                <a:ea typeface="Roboto" panose="02000000000000000000"/>
                <a:cs typeface="Roboto" panose="02000000000000000000"/>
                <a:sym typeface="Roboto" panose="02000000000000000000"/>
              </a:rPr>
              <a:t>Tasks will write logs to a file in the directory: </a:t>
            </a:r>
            <a:endParaRPr lang="en-US" sz="2000">
              <a:solidFill>
                <a:srgbClr val="3F3F3F"/>
              </a:solidFill>
              <a:latin typeface="Roboto" panose="02000000000000000000"/>
              <a:ea typeface="Roboto" panose="02000000000000000000"/>
              <a:cs typeface="Roboto" panose="02000000000000000000"/>
              <a:sym typeface="Roboto" panose="02000000000000000000"/>
            </a:endParaRPr>
          </a:p>
          <a:p>
            <a:pPr marL="342900" indent="-342900" algn="l">
              <a:lnSpc>
                <a:spcPts val="2400"/>
              </a:lnSpc>
              <a:buFont typeface="Arial" panose="020B0604020202020204" pitchFamily="34" charset="0"/>
              <a:buChar char="•"/>
            </a:pPr>
            <a:r>
              <a:rPr lang="en-US" sz="2000" b="1">
                <a:solidFill>
                  <a:srgbClr val="00CA8E"/>
                </a:solidFill>
                <a:latin typeface="Courier New OS Bold" panose="02070609020205020404"/>
                <a:ea typeface="Courier New OS Bold" panose="02070609020205020404"/>
                <a:cs typeface="Courier New OS Bold" panose="02070609020205020404"/>
                <a:sym typeface="Courier New OS Bold" panose="02070609020205020404"/>
              </a:rPr>
              <a:t>/data/alloc/&lt;task&gt;/alloc/logs/ &lt;stdout/stderr&gt;.index</a:t>
            </a:r>
            <a:endParaRPr lang="en-US" sz="2000" b="1">
              <a:solidFill>
                <a:srgbClr val="00CA8E"/>
              </a:solidFill>
              <a:latin typeface="Courier New OS Bold" panose="02070609020205020404"/>
              <a:ea typeface="Courier New OS Bold" panose="02070609020205020404"/>
              <a:cs typeface="Courier New OS Bold" panose="02070609020205020404"/>
              <a:sym typeface="Courier New OS Bold" panose="02070609020205020404"/>
            </a:endParaRPr>
          </a:p>
          <a:p>
            <a:pPr marL="342900" indent="-342900" algn="l">
              <a:lnSpc>
                <a:spcPts val="2400"/>
              </a:lnSpc>
              <a:buFont typeface="Arial" panose="020B0604020202020204" pitchFamily="34" charset="0"/>
              <a:buChar char="•"/>
            </a:pPr>
            <a:r>
              <a:rPr lang="en-US" sz="2000">
                <a:solidFill>
                  <a:srgbClr val="3F3F3F"/>
                </a:solidFill>
                <a:latin typeface="Roboto" panose="02000000000000000000"/>
                <a:ea typeface="Roboto" panose="02000000000000000000"/>
                <a:cs typeface="Roboto" panose="02000000000000000000"/>
                <a:sym typeface="Roboto" panose="02000000000000000000"/>
              </a:rPr>
              <a:t>You can change the </a:t>
            </a:r>
            <a:r>
              <a:rPr lang="en-US" sz="2000">
                <a:solidFill>
                  <a:srgbClr val="00CA8E"/>
                </a:solidFill>
                <a:latin typeface="Roboto" panose="02000000000000000000"/>
                <a:ea typeface="Roboto" panose="02000000000000000000"/>
                <a:cs typeface="Roboto" panose="02000000000000000000"/>
                <a:sym typeface="Roboto" panose="02000000000000000000"/>
              </a:rPr>
              <a:t>maximum number </a:t>
            </a:r>
            <a:r>
              <a:rPr lang="en-US" sz="2000">
                <a:solidFill>
                  <a:srgbClr val="3F3F3F"/>
                </a:solidFill>
                <a:latin typeface="Roboto" panose="02000000000000000000"/>
                <a:ea typeface="Roboto" panose="02000000000000000000"/>
                <a:cs typeface="Roboto" panose="02000000000000000000"/>
                <a:sym typeface="Roboto" panose="02000000000000000000"/>
              </a:rPr>
              <a:t>of files Nomad will retain and the </a:t>
            </a:r>
            <a:r>
              <a:rPr lang="en-US" sz="2000">
                <a:solidFill>
                  <a:srgbClr val="00CA8E"/>
                </a:solidFill>
                <a:latin typeface="Roboto" panose="02000000000000000000"/>
                <a:ea typeface="Roboto" panose="02000000000000000000"/>
                <a:cs typeface="Roboto" panose="02000000000000000000"/>
                <a:sym typeface="Roboto" panose="02000000000000000000"/>
              </a:rPr>
              <a:t>maximum size </a:t>
            </a:r>
            <a:r>
              <a:rPr lang="en-US" sz="2000">
                <a:solidFill>
                  <a:srgbClr val="3F3F3F"/>
                </a:solidFill>
                <a:latin typeface="Roboto" panose="02000000000000000000"/>
                <a:ea typeface="Roboto" panose="02000000000000000000"/>
                <a:cs typeface="Roboto" panose="02000000000000000000"/>
                <a:sym typeface="Roboto" panose="02000000000000000000"/>
              </a:rPr>
              <a:t>of those files</a:t>
            </a:r>
            <a:endParaRPr lang="en-US" sz="2000">
              <a:solidFill>
                <a:srgbClr val="3F3F3F"/>
              </a:solidFill>
              <a:latin typeface="Roboto" panose="02000000000000000000"/>
              <a:ea typeface="Roboto" panose="02000000000000000000"/>
              <a:cs typeface="Roboto" panose="02000000000000000000"/>
              <a:sym typeface="Roboto" panose="02000000000000000000"/>
            </a:endParaRPr>
          </a:p>
          <a:p>
            <a:pPr algn="l">
              <a:lnSpc>
                <a:spcPts val="2400"/>
              </a:lnSpc>
            </a:pPr>
            <a:endParaRPr lang="en-US" sz="2000" b="1">
              <a:solidFill>
                <a:srgbClr val="00CA8E"/>
              </a:solidFill>
              <a:latin typeface="Courier New OS Bold" panose="02070609020205020404"/>
              <a:ea typeface="Courier New OS Bold" panose="02070609020205020404"/>
              <a:cs typeface="Courier New OS Bold" panose="02070609020205020404"/>
              <a:sym typeface="Courier New OS Bold" panose="020706090202050204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438315" y="6013609"/>
            <a:ext cx="618353" cy="844391"/>
          </a:xfrm>
          <a:custGeom>
            <a:avLst/>
            <a:gdLst/>
            <a:ahLst/>
            <a:cxnLst/>
            <a:rect l="l" t="t" r="r" b="b"/>
            <a:pathLst>
              <a:path w="618353" h="844391">
                <a:moveTo>
                  <a:pt x="0" y="0"/>
                </a:moveTo>
                <a:lnTo>
                  <a:pt x="618354" y="0"/>
                </a:lnTo>
                <a:lnTo>
                  <a:pt x="618354" y="844391"/>
                </a:lnTo>
                <a:lnTo>
                  <a:pt x="0" y="844391"/>
                </a:lnTo>
                <a:lnTo>
                  <a:pt x="0" y="0"/>
                </a:lnTo>
                <a:close/>
              </a:path>
            </a:pathLst>
          </a:custGeom>
          <a:blipFill>
            <a:blip r:embed="rId1"/>
            <a:stretch>
              <a:fillRect b="-2479"/>
            </a:stretch>
          </a:blipFill>
        </p:spPr>
      </p:sp>
      <p:sp>
        <p:nvSpPr>
          <p:cNvPr id="3" name="Freeform 3"/>
          <p:cNvSpPr/>
          <p:nvPr/>
        </p:nvSpPr>
        <p:spPr>
          <a:xfrm>
            <a:off x="11699319" y="6747300"/>
            <a:ext cx="96345" cy="110480"/>
          </a:xfrm>
          <a:custGeom>
            <a:avLst/>
            <a:gdLst/>
            <a:ahLst/>
            <a:cxnLst/>
            <a:rect l="l" t="t" r="r" b="b"/>
            <a:pathLst>
              <a:path w="96345" h="110480">
                <a:moveTo>
                  <a:pt x="0" y="0"/>
                </a:moveTo>
                <a:lnTo>
                  <a:pt x="96346" y="0"/>
                </a:lnTo>
                <a:lnTo>
                  <a:pt x="96346" y="110481"/>
                </a:lnTo>
                <a:lnTo>
                  <a:pt x="0" y="110481"/>
                </a:lnTo>
                <a:lnTo>
                  <a:pt x="0" y="0"/>
                </a:lnTo>
                <a:close/>
              </a:path>
            </a:pathLst>
          </a:custGeom>
          <a:blipFill>
            <a:blip r:embed="rId2"/>
            <a:stretch>
              <a:fillRect l="-29154" t="-12440" r="-31171" b="-69738"/>
            </a:stretch>
          </a:blipFill>
        </p:spPr>
      </p:sp>
      <p:grpSp>
        <p:nvGrpSpPr>
          <p:cNvPr id="4" name="Group 4"/>
          <p:cNvGrpSpPr>
            <a:grpSpLocks noChangeAspect="1"/>
          </p:cNvGrpSpPr>
          <p:nvPr/>
        </p:nvGrpSpPr>
        <p:grpSpPr>
          <a:xfrm>
            <a:off x="-63503" y="6216653"/>
            <a:ext cx="12318997" cy="704631"/>
            <a:chOff x="0" y="0"/>
            <a:chExt cx="12319000" cy="704634"/>
          </a:xfrm>
        </p:grpSpPr>
        <p:sp>
          <p:nvSpPr>
            <p:cNvPr id="5" name="Freeform 5"/>
            <p:cNvSpPr/>
            <p:nvPr/>
          </p:nvSpPr>
          <p:spPr>
            <a:xfrm>
              <a:off x="63500" y="63500"/>
              <a:ext cx="12192000" cy="577596"/>
            </a:xfrm>
            <a:custGeom>
              <a:avLst/>
              <a:gdLst/>
              <a:ahLst/>
              <a:cxnLst/>
              <a:rect l="l" t="t" r="r" b="b"/>
              <a:pathLst>
                <a:path w="12192000" h="577596">
                  <a:moveTo>
                    <a:pt x="0" y="577596"/>
                  </a:moveTo>
                  <a:lnTo>
                    <a:pt x="0" y="0"/>
                  </a:lnTo>
                  <a:lnTo>
                    <a:pt x="12192000" y="0"/>
                  </a:lnTo>
                  <a:lnTo>
                    <a:pt x="12192000" y="577596"/>
                  </a:lnTo>
                  <a:close/>
                </a:path>
              </a:pathLst>
            </a:custGeom>
            <a:solidFill>
              <a:srgbClr val="00CA8E"/>
            </a:solidFill>
          </p:spPr>
        </p:sp>
        <p:sp>
          <p:nvSpPr>
            <p:cNvPr id="6" name="Freeform 6"/>
            <p:cNvSpPr/>
            <p:nvPr/>
          </p:nvSpPr>
          <p:spPr>
            <a:xfrm>
              <a:off x="63500" y="294386"/>
              <a:ext cx="12192000" cy="122809"/>
            </a:xfrm>
            <a:custGeom>
              <a:avLst/>
              <a:gdLst/>
              <a:ahLst/>
              <a:cxnLst/>
              <a:rect l="l" t="t" r="r" b="b"/>
              <a:pathLst>
                <a:path w="12192000" h="122809">
                  <a:moveTo>
                    <a:pt x="0" y="0"/>
                  </a:moveTo>
                  <a:lnTo>
                    <a:pt x="0" y="122809"/>
                  </a:lnTo>
                  <a:lnTo>
                    <a:pt x="12192000" y="122809"/>
                  </a:lnTo>
                  <a:lnTo>
                    <a:pt x="12192000" y="0"/>
                  </a:lnTo>
                  <a:close/>
                </a:path>
              </a:pathLst>
            </a:custGeom>
            <a:solidFill>
              <a:srgbClr val="F2F2F2"/>
            </a:solidFill>
          </p:spPr>
        </p:sp>
        <p:sp>
          <p:nvSpPr>
            <p:cNvPr id="7" name="Freeform 7"/>
            <p:cNvSpPr/>
            <p:nvPr/>
          </p:nvSpPr>
          <p:spPr>
            <a:xfrm>
              <a:off x="63500" y="417195"/>
              <a:ext cx="12192000" cy="122809"/>
            </a:xfrm>
            <a:custGeom>
              <a:avLst/>
              <a:gdLst/>
              <a:ahLst/>
              <a:cxnLst/>
              <a:rect l="l" t="t" r="r" b="b"/>
              <a:pathLst>
                <a:path w="12192000" h="122809">
                  <a:moveTo>
                    <a:pt x="0" y="0"/>
                  </a:moveTo>
                  <a:lnTo>
                    <a:pt x="0" y="122809"/>
                  </a:lnTo>
                  <a:lnTo>
                    <a:pt x="12192000" y="122809"/>
                  </a:lnTo>
                  <a:lnTo>
                    <a:pt x="12192000" y="0"/>
                  </a:lnTo>
                  <a:close/>
                </a:path>
              </a:pathLst>
            </a:custGeom>
            <a:solidFill>
              <a:srgbClr val="F2F2F2">
                <a:alpha val="52549"/>
              </a:srgbClr>
            </a:solidFill>
          </p:spPr>
        </p:sp>
        <p:sp>
          <p:nvSpPr>
            <p:cNvPr id="8" name="Freeform 8"/>
            <p:cNvSpPr/>
            <p:nvPr/>
          </p:nvSpPr>
          <p:spPr>
            <a:xfrm>
              <a:off x="63500" y="175133"/>
              <a:ext cx="12192000" cy="122809"/>
            </a:xfrm>
            <a:custGeom>
              <a:avLst/>
              <a:gdLst/>
              <a:ahLst/>
              <a:cxnLst/>
              <a:rect l="l" t="t" r="r" b="b"/>
              <a:pathLst>
                <a:path w="12192000" h="122809">
                  <a:moveTo>
                    <a:pt x="0" y="0"/>
                  </a:moveTo>
                  <a:lnTo>
                    <a:pt x="0" y="122809"/>
                  </a:lnTo>
                  <a:lnTo>
                    <a:pt x="12192000" y="122809"/>
                  </a:lnTo>
                  <a:lnTo>
                    <a:pt x="12192000" y="0"/>
                  </a:lnTo>
                  <a:close/>
                </a:path>
              </a:pathLst>
            </a:custGeom>
            <a:solidFill>
              <a:srgbClr val="F2F2F2">
                <a:alpha val="52549"/>
              </a:srgbClr>
            </a:solidFill>
          </p:spPr>
        </p:sp>
      </p:grpSp>
      <p:sp>
        <p:nvSpPr>
          <p:cNvPr id="9" name="Freeform 9"/>
          <p:cNvSpPr/>
          <p:nvPr/>
        </p:nvSpPr>
        <p:spPr>
          <a:xfrm>
            <a:off x="11438315" y="6013609"/>
            <a:ext cx="618353" cy="844391"/>
          </a:xfrm>
          <a:custGeom>
            <a:avLst/>
            <a:gdLst/>
            <a:ahLst/>
            <a:cxnLst/>
            <a:rect l="l" t="t" r="r" b="b"/>
            <a:pathLst>
              <a:path w="618353" h="844391">
                <a:moveTo>
                  <a:pt x="0" y="0"/>
                </a:moveTo>
                <a:lnTo>
                  <a:pt x="618354" y="0"/>
                </a:lnTo>
                <a:lnTo>
                  <a:pt x="618354" y="844391"/>
                </a:lnTo>
                <a:lnTo>
                  <a:pt x="0" y="844391"/>
                </a:lnTo>
                <a:lnTo>
                  <a:pt x="0" y="0"/>
                </a:lnTo>
                <a:close/>
              </a:path>
            </a:pathLst>
          </a:custGeom>
          <a:blipFill>
            <a:blip r:embed="rId1"/>
            <a:stretch>
              <a:fillRect b="-2479"/>
            </a:stretch>
          </a:blipFill>
        </p:spPr>
      </p:sp>
      <p:sp>
        <p:nvSpPr>
          <p:cNvPr id="10" name="Freeform 10"/>
          <p:cNvSpPr/>
          <p:nvPr/>
        </p:nvSpPr>
        <p:spPr>
          <a:xfrm>
            <a:off x="11699319" y="6747300"/>
            <a:ext cx="96345" cy="110480"/>
          </a:xfrm>
          <a:custGeom>
            <a:avLst/>
            <a:gdLst/>
            <a:ahLst/>
            <a:cxnLst/>
            <a:rect l="l" t="t" r="r" b="b"/>
            <a:pathLst>
              <a:path w="96345" h="110480">
                <a:moveTo>
                  <a:pt x="0" y="0"/>
                </a:moveTo>
                <a:lnTo>
                  <a:pt x="96346" y="0"/>
                </a:lnTo>
                <a:lnTo>
                  <a:pt x="96346" y="110481"/>
                </a:lnTo>
                <a:lnTo>
                  <a:pt x="0" y="110481"/>
                </a:lnTo>
                <a:lnTo>
                  <a:pt x="0" y="0"/>
                </a:lnTo>
                <a:close/>
              </a:path>
            </a:pathLst>
          </a:custGeom>
          <a:blipFill>
            <a:blip r:embed="rId2"/>
            <a:stretch>
              <a:fillRect l="-29154" t="-12440" r="-31171" b="-69738"/>
            </a:stretch>
          </a:blipFill>
        </p:spPr>
      </p:sp>
      <p:sp>
        <p:nvSpPr>
          <p:cNvPr id="11" name="Freeform 11"/>
          <p:cNvSpPr/>
          <p:nvPr/>
        </p:nvSpPr>
        <p:spPr>
          <a:xfrm>
            <a:off x="10636987" y="236172"/>
            <a:ext cx="1165431" cy="1326185"/>
          </a:xfrm>
          <a:custGeom>
            <a:avLst/>
            <a:gdLst/>
            <a:ahLst/>
            <a:cxnLst/>
            <a:rect l="l" t="t" r="r" b="b"/>
            <a:pathLst>
              <a:path w="1165431" h="1326185">
                <a:moveTo>
                  <a:pt x="0" y="0"/>
                </a:moveTo>
                <a:lnTo>
                  <a:pt x="1165431" y="0"/>
                </a:lnTo>
                <a:lnTo>
                  <a:pt x="1165431" y="1326185"/>
                </a:lnTo>
                <a:lnTo>
                  <a:pt x="0" y="1326185"/>
                </a:lnTo>
                <a:lnTo>
                  <a:pt x="0" y="0"/>
                </a:lnTo>
                <a:close/>
              </a:path>
            </a:pathLst>
          </a:custGeom>
          <a:blipFill>
            <a:blip r:embed="rId3"/>
            <a:stretch>
              <a:fillRect l="-29103" t="-12862" r="-29998" b="-69323"/>
            </a:stretch>
          </a:blipFill>
        </p:spPr>
      </p:sp>
      <p:grpSp>
        <p:nvGrpSpPr>
          <p:cNvPr id="12" name="Group 12"/>
          <p:cNvGrpSpPr>
            <a:grpSpLocks noChangeAspect="1"/>
          </p:cNvGrpSpPr>
          <p:nvPr/>
        </p:nvGrpSpPr>
        <p:grpSpPr>
          <a:xfrm>
            <a:off x="582139" y="452590"/>
            <a:ext cx="1147762" cy="184147"/>
            <a:chOff x="0" y="0"/>
            <a:chExt cx="1147762" cy="184150"/>
          </a:xfrm>
        </p:grpSpPr>
        <p:sp>
          <p:nvSpPr>
            <p:cNvPr id="13" name="Freeform 13"/>
            <p:cNvSpPr/>
            <p:nvPr/>
          </p:nvSpPr>
          <p:spPr>
            <a:xfrm>
              <a:off x="69850" y="69850"/>
              <a:ext cx="1007999" cy="44450"/>
            </a:xfrm>
            <a:custGeom>
              <a:avLst/>
              <a:gdLst/>
              <a:ahLst/>
              <a:cxnLst/>
              <a:rect l="l" t="t" r="r" b="b"/>
              <a:pathLst>
                <a:path w="1007999" h="44450">
                  <a:moveTo>
                    <a:pt x="0" y="0"/>
                  </a:moveTo>
                  <a:lnTo>
                    <a:pt x="1007999" y="0"/>
                  </a:lnTo>
                  <a:lnTo>
                    <a:pt x="1007999" y="44450"/>
                  </a:lnTo>
                  <a:lnTo>
                    <a:pt x="0" y="44450"/>
                  </a:lnTo>
                  <a:close/>
                </a:path>
              </a:pathLst>
            </a:custGeom>
            <a:solidFill>
              <a:srgbClr val="00CA8E"/>
            </a:solidFill>
          </p:spPr>
        </p:sp>
        <p:sp>
          <p:nvSpPr>
            <p:cNvPr id="14" name="Freeform 14"/>
            <p:cNvSpPr/>
            <p:nvPr/>
          </p:nvSpPr>
          <p:spPr>
            <a:xfrm>
              <a:off x="63500" y="63500"/>
              <a:ext cx="1020826" cy="57150"/>
            </a:xfrm>
            <a:custGeom>
              <a:avLst/>
              <a:gdLst/>
              <a:ahLst/>
              <a:cxnLst/>
              <a:rect l="l" t="t" r="r" b="b"/>
              <a:pathLst>
                <a:path w="1020826" h="57150">
                  <a:moveTo>
                    <a:pt x="6350" y="0"/>
                  </a:moveTo>
                  <a:lnTo>
                    <a:pt x="1020826" y="0"/>
                  </a:lnTo>
                  <a:lnTo>
                    <a:pt x="1020826" y="57150"/>
                  </a:lnTo>
                  <a:lnTo>
                    <a:pt x="0" y="57150"/>
                  </a:lnTo>
                  <a:lnTo>
                    <a:pt x="0" y="0"/>
                  </a:lnTo>
                  <a:lnTo>
                    <a:pt x="6350" y="0"/>
                  </a:lnTo>
                  <a:moveTo>
                    <a:pt x="6350" y="12700"/>
                  </a:moveTo>
                  <a:lnTo>
                    <a:pt x="6350" y="6350"/>
                  </a:lnTo>
                  <a:lnTo>
                    <a:pt x="12700" y="6350"/>
                  </a:lnTo>
                  <a:lnTo>
                    <a:pt x="12700" y="50800"/>
                  </a:lnTo>
                  <a:lnTo>
                    <a:pt x="6350" y="50800"/>
                  </a:lnTo>
                  <a:lnTo>
                    <a:pt x="6350" y="44450"/>
                  </a:lnTo>
                  <a:lnTo>
                    <a:pt x="1014476" y="44450"/>
                  </a:lnTo>
                  <a:lnTo>
                    <a:pt x="1014476" y="50800"/>
                  </a:lnTo>
                  <a:lnTo>
                    <a:pt x="1008126" y="50800"/>
                  </a:lnTo>
                  <a:lnTo>
                    <a:pt x="1008126" y="6350"/>
                  </a:lnTo>
                  <a:lnTo>
                    <a:pt x="1014476" y="6350"/>
                  </a:lnTo>
                  <a:lnTo>
                    <a:pt x="1014476" y="12700"/>
                  </a:lnTo>
                  <a:lnTo>
                    <a:pt x="6350" y="12700"/>
                  </a:lnTo>
                  <a:close/>
                </a:path>
              </a:pathLst>
            </a:custGeom>
            <a:solidFill>
              <a:srgbClr val="00CA8E"/>
            </a:solidFill>
          </p:spPr>
        </p:sp>
      </p:grpSp>
      <p:sp>
        <p:nvSpPr>
          <p:cNvPr id="15" name="Freeform 15"/>
          <p:cNvSpPr/>
          <p:nvPr/>
        </p:nvSpPr>
        <p:spPr>
          <a:xfrm>
            <a:off x="569795" y="2621937"/>
            <a:ext cx="10938367" cy="3980650"/>
          </a:xfrm>
          <a:custGeom>
            <a:avLst/>
            <a:gdLst/>
            <a:ahLst/>
            <a:cxnLst/>
            <a:rect l="l" t="t" r="r" b="b"/>
            <a:pathLst>
              <a:path w="10938367" h="3980650">
                <a:moveTo>
                  <a:pt x="0" y="0"/>
                </a:moveTo>
                <a:lnTo>
                  <a:pt x="10938367" y="0"/>
                </a:lnTo>
                <a:lnTo>
                  <a:pt x="10938367" y="3980650"/>
                </a:lnTo>
                <a:lnTo>
                  <a:pt x="0" y="39806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TextBox 17"/>
          <p:cNvSpPr txBox="1"/>
          <p:nvPr/>
        </p:nvSpPr>
        <p:spPr>
          <a:xfrm>
            <a:off x="643890" y="2010947"/>
            <a:ext cx="8852144" cy="345205"/>
          </a:xfrm>
          <a:prstGeom prst="rect">
            <a:avLst/>
          </a:prstGeom>
        </p:spPr>
        <p:txBody>
          <a:bodyPr lIns="0" tIns="0" rIns="0" bIns="0" rtlCol="0" anchor="t">
            <a:spAutoFit/>
          </a:bodyPr>
          <a:lstStyle/>
          <a:p>
            <a:pPr algn="l">
              <a:lnSpc>
                <a:spcPts val="2975"/>
              </a:lnSpc>
            </a:pPr>
            <a:r>
              <a:rPr lang="en-US" sz="1600" b="1" spc="3">
                <a:solidFill>
                  <a:srgbClr val="00CA8E"/>
                </a:solidFill>
                <a:latin typeface="Courier New OS Bold" panose="02070609020205020404"/>
                <a:ea typeface="Courier New OS Bold" panose="02070609020205020404"/>
                <a:cs typeface="Courier New OS Bold" panose="02070609020205020404"/>
                <a:sym typeface="Courier New OS Bold" panose="02070609020205020404"/>
              </a:rPr>
              <a:t>/etc/nomad.d/data/alloc/003b26e5-8f6c-af88-e5e7-a07a1792cbd9/alloc/logs</a:t>
            </a:r>
            <a:endParaRPr lang="en-US" sz="1600" b="1" spc="3">
              <a:solidFill>
                <a:srgbClr val="00CA8E"/>
              </a:solidFill>
              <a:latin typeface="Courier New OS Bold" panose="02070609020205020404"/>
              <a:ea typeface="Courier New OS Bold" panose="02070609020205020404"/>
              <a:cs typeface="Courier New OS Bold" panose="02070609020205020404"/>
              <a:sym typeface="Courier New OS Bold" panose="02070609020205020404"/>
            </a:endParaRPr>
          </a:p>
        </p:txBody>
      </p:sp>
      <p:sp>
        <p:nvSpPr>
          <p:cNvPr id="18" name="TextBox 18"/>
          <p:cNvSpPr txBox="1"/>
          <p:nvPr/>
        </p:nvSpPr>
        <p:spPr>
          <a:xfrm>
            <a:off x="10364038" y="2693251"/>
            <a:ext cx="1002249" cy="290036"/>
          </a:xfrm>
          <a:prstGeom prst="rect">
            <a:avLst/>
          </a:prstGeom>
        </p:spPr>
        <p:txBody>
          <a:bodyPr lIns="0" tIns="0" rIns="0" bIns="0" rtlCol="0" anchor="t">
            <a:spAutoFit/>
          </a:bodyPr>
          <a:lstStyle/>
          <a:p>
            <a:pPr algn="l">
              <a:lnSpc>
                <a:spcPts val="2240"/>
              </a:lnSpc>
            </a:pPr>
            <a:r>
              <a:rPr lang="en-US" sz="1600" spc="1">
                <a:solidFill>
                  <a:srgbClr val="FFFFFF"/>
                </a:solidFill>
                <a:latin typeface="Roboto" panose="02000000000000000000"/>
                <a:ea typeface="Roboto" panose="02000000000000000000"/>
                <a:cs typeface="Roboto" panose="02000000000000000000"/>
                <a:sym typeface="Roboto" panose="02000000000000000000"/>
              </a:rPr>
              <a:t>TERMINAL</a:t>
            </a:r>
            <a:endParaRPr lang="en-US" sz="1600" spc="1">
              <a:solidFill>
                <a:srgbClr val="FFFFFF"/>
              </a:solidFill>
              <a:latin typeface="Roboto" panose="02000000000000000000"/>
              <a:ea typeface="Roboto" panose="02000000000000000000"/>
              <a:cs typeface="Roboto" panose="02000000000000000000"/>
              <a:sym typeface="Roboto" panose="02000000000000000000"/>
            </a:endParaRPr>
          </a:p>
        </p:txBody>
      </p:sp>
      <p:sp>
        <p:nvSpPr>
          <p:cNvPr id="19" name="TextBox 19"/>
          <p:cNvSpPr txBox="1"/>
          <p:nvPr/>
        </p:nvSpPr>
        <p:spPr>
          <a:xfrm>
            <a:off x="912238" y="3201514"/>
            <a:ext cx="3471920" cy="502285"/>
          </a:xfrm>
          <a:prstGeom prst="rect">
            <a:avLst/>
          </a:prstGeom>
        </p:spPr>
        <p:txBody>
          <a:bodyPr lIns="0" tIns="0" rIns="0" bIns="0" rtlCol="0" anchor="t">
            <a:spAutoFit/>
          </a:bodyPr>
          <a:lstStyle/>
          <a:p>
            <a:pPr algn="l">
              <a:lnSpc>
                <a:spcPts val="1960"/>
              </a:lnSpc>
            </a:pPr>
            <a:r>
              <a:rPr lang="en-US" sz="1400" b="1">
                <a:solidFill>
                  <a:srgbClr val="3F3F3F"/>
                </a:solidFill>
                <a:latin typeface="Courier New OS Bold" panose="02070609020205020404"/>
                <a:ea typeface="Courier New OS Bold" panose="02070609020205020404"/>
                <a:cs typeface="Courier New OS Bold" panose="02070609020205020404"/>
                <a:sym typeface="Courier New OS Bold" panose="02070609020205020404"/>
              </a:rPr>
              <a:t>$ ls </a:t>
            </a:r>
            <a:endParaRPr lang="en-US" sz="1400" b="1">
              <a:solidFill>
                <a:srgbClr val="3F3F3F"/>
              </a:solidFill>
              <a:latin typeface="Courier New OS Bold" panose="02070609020205020404"/>
              <a:ea typeface="Courier New OS Bold" panose="02070609020205020404"/>
              <a:cs typeface="Courier New OS Bold" panose="02070609020205020404"/>
              <a:sym typeface="Courier New OS Bold" panose="02070609020205020404"/>
            </a:endParaRPr>
          </a:p>
          <a:p>
            <a:pPr algn="l">
              <a:lnSpc>
                <a:spcPts val="1960"/>
              </a:lnSpc>
            </a:pPr>
            <a:r>
              <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rPr>
              <a:t>tetris.stderr.0 tetris.stdout.0</a:t>
            </a:r>
            <a:endPar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endParaRPr>
          </a:p>
        </p:txBody>
      </p:sp>
      <p:sp>
        <p:nvSpPr>
          <p:cNvPr id="20" name="TextBox 20"/>
          <p:cNvSpPr txBox="1"/>
          <p:nvPr/>
        </p:nvSpPr>
        <p:spPr>
          <a:xfrm>
            <a:off x="912238" y="3847690"/>
            <a:ext cx="10415206" cy="2612390"/>
          </a:xfrm>
          <a:prstGeom prst="rect">
            <a:avLst/>
          </a:prstGeom>
        </p:spPr>
        <p:txBody>
          <a:bodyPr lIns="0" tIns="0" rIns="0" bIns="0" rtlCol="0" anchor="t">
            <a:spAutoFit/>
          </a:bodyPr>
          <a:lstStyle/>
          <a:p>
            <a:pPr algn="just">
              <a:lnSpc>
                <a:spcPts val="1960"/>
              </a:lnSpc>
            </a:pPr>
            <a:r>
              <a:rPr lang="en-US" sz="1400" b="1">
                <a:solidFill>
                  <a:srgbClr val="3F3F3F"/>
                </a:solidFill>
                <a:latin typeface="Courier New OS Bold" panose="02070609020205020404"/>
                <a:ea typeface="Courier New OS Bold" panose="02070609020205020404"/>
                <a:cs typeface="Courier New OS Bold" panose="02070609020205020404"/>
                <a:sym typeface="Courier New OS Bold" panose="02070609020205020404"/>
              </a:rPr>
              <a:t>$ cat tetris.stdout.0</a:t>
            </a:r>
            <a:endParaRPr lang="en-US" sz="1400" b="1">
              <a:solidFill>
                <a:srgbClr val="3F3F3F"/>
              </a:solidFill>
              <a:latin typeface="Courier New OS Bold" panose="02070609020205020404"/>
              <a:ea typeface="Courier New OS Bold" panose="02070609020205020404"/>
              <a:cs typeface="Courier New OS Bold" panose="02070609020205020404"/>
              <a:sym typeface="Courier New OS Bold" panose="02070609020205020404"/>
            </a:endParaRPr>
          </a:p>
          <a:p>
            <a:pPr algn="just">
              <a:lnSpc>
                <a:spcPts val="1645"/>
              </a:lnSpc>
            </a:pPr>
            <a:r>
              <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rPr>
              <a:t>/docker-entrypoint.sh: /docker-entrypoint.d/ is not empty, will attempt to perform configuration /docker-entrypoint.sh: Looking for shell scripts in /docker-entrypoint.d/ </a:t>
            </a:r>
            <a:endPar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endParaRPr>
          </a:p>
          <a:p>
            <a:pPr algn="just">
              <a:lnSpc>
                <a:spcPts val="1645"/>
              </a:lnSpc>
            </a:pPr>
            <a:r>
              <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rPr>
              <a:t>/docker-entrypoint.sh: Launching /docker-entrypoint.d/10-listen-on-ipv6-by-default.sh </a:t>
            </a:r>
            <a:endPar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endParaRPr>
          </a:p>
          <a:p>
            <a:pPr algn="just">
              <a:lnSpc>
                <a:spcPts val="1645"/>
              </a:lnSpc>
            </a:pPr>
            <a:r>
              <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rPr>
              <a:t>10-listen-on-ipv6-by-default.sh: info: Getting the checksum of /etc/nginx/conf.d/default.conf</a:t>
            </a:r>
            <a:endPar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endParaRPr>
          </a:p>
          <a:p>
            <a:pPr algn="just">
              <a:lnSpc>
                <a:spcPts val="1845"/>
              </a:lnSpc>
            </a:pPr>
            <a:r>
              <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rPr>
              <a:t>10-listen-on-ipv6-by-default.sh: info: Enabled listen on IPv6 in /etc/nginx/conf.d/default.conf</a:t>
            </a:r>
            <a:endPar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endParaRPr>
          </a:p>
          <a:p>
            <a:pPr algn="just">
              <a:lnSpc>
                <a:spcPts val="1665"/>
              </a:lnSpc>
            </a:pPr>
            <a:r>
              <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rPr>
              <a:t>/docker-entrypoint.sh: Launching /docker-entrypoint.d/20-envsubst-on-templates.sh </a:t>
            </a:r>
            <a:endPar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endParaRPr>
          </a:p>
          <a:p>
            <a:pPr algn="just">
              <a:lnSpc>
                <a:spcPts val="1665"/>
              </a:lnSpc>
            </a:pPr>
            <a:r>
              <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rPr>
              <a:t>/docker-entrypoint.sh: Launching /docker-entrypoint.d/30-tune-worker-processes.sh </a:t>
            </a:r>
            <a:endPar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endParaRPr>
          </a:p>
          <a:p>
            <a:pPr algn="just">
              <a:lnSpc>
                <a:spcPts val="1665"/>
              </a:lnSpc>
            </a:pPr>
            <a:r>
              <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rPr>
              <a:t>/docker-entrypoint.sh: Configuration complete; ready for start up </a:t>
            </a:r>
            <a:endPar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endParaRPr>
          </a:p>
          <a:p>
            <a:pPr algn="just">
              <a:lnSpc>
                <a:spcPts val="1665"/>
              </a:lnSpc>
            </a:pPr>
            <a:r>
              <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rPr>
              <a:t>/docker-entrypoint.sh: /docker-entrypoint.d/ is not empty, will attempt to perform configuration /docker-entrypoint.sh: Looking for shell scripts in /docker-entrypoint.d/ </a:t>
            </a:r>
            <a:endPar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endParaRPr>
          </a:p>
          <a:p>
            <a:pPr algn="just">
              <a:lnSpc>
                <a:spcPts val="1665"/>
              </a:lnSpc>
            </a:pPr>
            <a:r>
              <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rPr>
              <a:t>/docker-entrypoint.sh: Launching /docker-entrypoint.d/10-listen-on-ipv6-by-default.sh</a:t>
            </a:r>
            <a:endPar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endParaRPr>
          </a:p>
        </p:txBody>
      </p:sp>
      <p:sp>
        <p:nvSpPr>
          <p:cNvPr id="21" name="TextBox 21"/>
          <p:cNvSpPr txBox="1"/>
          <p:nvPr/>
        </p:nvSpPr>
        <p:spPr>
          <a:xfrm>
            <a:off x="643890" y="1572895"/>
            <a:ext cx="6160135" cy="969010"/>
          </a:xfrm>
          <a:prstGeom prst="rect">
            <a:avLst/>
          </a:prstGeom>
        </p:spPr>
        <p:txBody>
          <a:bodyPr wrap="square" lIns="0" tIns="0" rIns="0" bIns="0" rtlCol="0" anchor="t">
            <a:spAutoFit/>
          </a:bodyPr>
          <a:lstStyle/>
          <a:p>
            <a:pPr algn="l">
              <a:lnSpc>
                <a:spcPts val="2520"/>
              </a:lnSpc>
            </a:pPr>
            <a:r>
              <a:rPr lang="en-US" sz="1800">
                <a:solidFill>
                  <a:srgbClr val="3F3F3F"/>
                </a:solidFill>
                <a:latin typeface="Roboto" panose="02000000000000000000"/>
                <a:ea typeface="Roboto" panose="02000000000000000000"/>
                <a:cs typeface="Roboto" panose="02000000000000000000"/>
                <a:sym typeface="Roboto" panose="02000000000000000000"/>
              </a:rPr>
              <a:t>Path on a Nomad client for the </a:t>
            </a:r>
            <a:r>
              <a:rPr lang="en-US" b="1" spc="3">
                <a:solidFill>
                  <a:srgbClr val="00CA8E"/>
                </a:solidFill>
                <a:latin typeface="Courier New OS Bold" panose="02070609020205020404"/>
                <a:ea typeface="Courier New OS Bold" panose="02070609020205020404"/>
                <a:cs typeface="Courier New OS Bold" panose="02070609020205020404"/>
                <a:sym typeface="Courier New OS Bold" panose="02070609020205020404"/>
              </a:rPr>
              <a:t>tetris </a:t>
            </a:r>
            <a:r>
              <a:rPr lang="en-US">
                <a:solidFill>
                  <a:srgbClr val="3F3F3F"/>
                </a:solidFill>
                <a:latin typeface="Roboto" panose="02000000000000000000"/>
                <a:ea typeface="Roboto" panose="02000000000000000000"/>
                <a:cs typeface="Roboto" panose="02000000000000000000"/>
                <a:sym typeface="Roboto" panose="02000000000000000000"/>
              </a:rPr>
              <a:t>job:</a:t>
            </a:r>
            <a:endParaRPr lang="en-US">
              <a:solidFill>
                <a:srgbClr val="3F3F3F"/>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b="1" spc="3">
              <a:solidFill>
                <a:srgbClr val="00CA8E"/>
              </a:solidFill>
              <a:latin typeface="Courier New OS Bold" panose="02070609020205020404"/>
              <a:ea typeface="Courier New OS Bold" panose="02070609020205020404"/>
              <a:cs typeface="Courier New OS Bold" panose="02070609020205020404"/>
              <a:sym typeface="Courier New OS Bold" panose="02070609020205020404"/>
            </a:endParaRPr>
          </a:p>
          <a:p>
            <a:pPr algn="l">
              <a:lnSpc>
                <a:spcPts val="2520"/>
              </a:lnSpc>
            </a:pPr>
            <a:r>
              <a:rPr lang="en-US" sz="1800">
                <a:solidFill>
                  <a:srgbClr val="3F3F3F"/>
                </a:solidFill>
                <a:latin typeface="Roboto" panose="02000000000000000000"/>
                <a:ea typeface="Roboto" panose="02000000000000000000"/>
                <a:cs typeface="Roboto" panose="02000000000000000000"/>
                <a:sym typeface="Roboto" panose="02000000000000000000"/>
              </a:rPr>
              <a:t> </a:t>
            </a:r>
            <a:endParaRPr lang="en-US" sz="1800">
              <a:solidFill>
                <a:srgbClr val="3F3F3F"/>
              </a:solidFill>
              <a:latin typeface="Roboto" panose="02000000000000000000"/>
              <a:ea typeface="Roboto" panose="02000000000000000000"/>
              <a:cs typeface="Roboto" panose="02000000000000000000"/>
              <a:sym typeface="Roboto" panose="02000000000000000000"/>
            </a:endParaRPr>
          </a:p>
        </p:txBody>
      </p:sp>
      <p:sp>
        <p:nvSpPr>
          <p:cNvPr id="23" name="TextBox 23"/>
          <p:cNvSpPr txBox="1"/>
          <p:nvPr/>
        </p:nvSpPr>
        <p:spPr>
          <a:xfrm>
            <a:off x="627840" y="702535"/>
            <a:ext cx="3184817" cy="551717"/>
          </a:xfrm>
          <a:prstGeom prst="rect">
            <a:avLst/>
          </a:prstGeom>
        </p:spPr>
        <p:txBody>
          <a:bodyPr lIns="0" tIns="0" rIns="0" bIns="0" rtlCol="0" anchor="t">
            <a:spAutoFit/>
          </a:bodyPr>
          <a:lstStyle/>
          <a:p>
            <a:pPr algn="l">
              <a:lnSpc>
                <a:spcPts val="4480"/>
              </a:lnSpc>
            </a:pPr>
            <a:r>
              <a:rPr lang="en-US" sz="3200" b="1">
                <a:solidFill>
                  <a:srgbClr val="3F3F3F"/>
                </a:solidFill>
                <a:latin typeface="Raleway Heavy"/>
                <a:ea typeface="Raleway Heavy"/>
                <a:cs typeface="Raleway Heavy"/>
                <a:sym typeface="Raleway Heavy"/>
              </a:rPr>
              <a:t>Allocation Logs</a:t>
            </a:r>
            <a:endParaRPr lang="en-US" sz="3200" b="1">
              <a:solidFill>
                <a:srgbClr val="3F3F3F"/>
              </a:solidFill>
              <a:latin typeface="Raleway Heavy"/>
              <a:ea typeface="Raleway Heavy"/>
              <a:cs typeface="Raleway Heavy"/>
              <a:sym typeface="Raleway Heavy"/>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438315" y="6013609"/>
            <a:ext cx="618353" cy="844391"/>
          </a:xfrm>
          <a:custGeom>
            <a:avLst/>
            <a:gdLst/>
            <a:ahLst/>
            <a:cxnLst/>
            <a:rect l="l" t="t" r="r" b="b"/>
            <a:pathLst>
              <a:path w="618353" h="844391">
                <a:moveTo>
                  <a:pt x="0" y="0"/>
                </a:moveTo>
                <a:lnTo>
                  <a:pt x="618354" y="0"/>
                </a:lnTo>
                <a:lnTo>
                  <a:pt x="618354" y="844391"/>
                </a:lnTo>
                <a:lnTo>
                  <a:pt x="0" y="844391"/>
                </a:lnTo>
                <a:lnTo>
                  <a:pt x="0" y="0"/>
                </a:lnTo>
                <a:close/>
              </a:path>
            </a:pathLst>
          </a:custGeom>
          <a:blipFill>
            <a:blip r:embed="rId1"/>
            <a:stretch>
              <a:fillRect b="-2479"/>
            </a:stretch>
          </a:blipFill>
        </p:spPr>
      </p:sp>
      <p:sp>
        <p:nvSpPr>
          <p:cNvPr id="3" name="Freeform 3"/>
          <p:cNvSpPr/>
          <p:nvPr/>
        </p:nvSpPr>
        <p:spPr>
          <a:xfrm>
            <a:off x="11699319" y="6747300"/>
            <a:ext cx="96345" cy="110480"/>
          </a:xfrm>
          <a:custGeom>
            <a:avLst/>
            <a:gdLst/>
            <a:ahLst/>
            <a:cxnLst/>
            <a:rect l="l" t="t" r="r" b="b"/>
            <a:pathLst>
              <a:path w="96345" h="110480">
                <a:moveTo>
                  <a:pt x="0" y="0"/>
                </a:moveTo>
                <a:lnTo>
                  <a:pt x="96346" y="0"/>
                </a:lnTo>
                <a:lnTo>
                  <a:pt x="96346" y="110481"/>
                </a:lnTo>
                <a:lnTo>
                  <a:pt x="0" y="110481"/>
                </a:lnTo>
                <a:lnTo>
                  <a:pt x="0" y="0"/>
                </a:lnTo>
                <a:close/>
              </a:path>
            </a:pathLst>
          </a:custGeom>
          <a:blipFill>
            <a:blip r:embed="rId2"/>
            <a:stretch>
              <a:fillRect l="-29154" t="-12440" r="-31171" b="-69738"/>
            </a:stretch>
          </a:blipFill>
        </p:spPr>
      </p:sp>
      <p:grpSp>
        <p:nvGrpSpPr>
          <p:cNvPr id="4" name="Group 4"/>
          <p:cNvGrpSpPr>
            <a:grpSpLocks noChangeAspect="1"/>
          </p:cNvGrpSpPr>
          <p:nvPr/>
        </p:nvGrpSpPr>
        <p:grpSpPr>
          <a:xfrm>
            <a:off x="582139" y="452590"/>
            <a:ext cx="1147762" cy="184147"/>
            <a:chOff x="0" y="0"/>
            <a:chExt cx="1147762" cy="184150"/>
          </a:xfrm>
        </p:grpSpPr>
        <p:sp>
          <p:nvSpPr>
            <p:cNvPr id="5" name="Freeform 5"/>
            <p:cNvSpPr/>
            <p:nvPr/>
          </p:nvSpPr>
          <p:spPr>
            <a:xfrm>
              <a:off x="69850" y="69850"/>
              <a:ext cx="1007999" cy="44450"/>
            </a:xfrm>
            <a:custGeom>
              <a:avLst/>
              <a:gdLst/>
              <a:ahLst/>
              <a:cxnLst/>
              <a:rect l="l" t="t" r="r" b="b"/>
              <a:pathLst>
                <a:path w="1007999" h="44450">
                  <a:moveTo>
                    <a:pt x="0" y="0"/>
                  </a:moveTo>
                  <a:lnTo>
                    <a:pt x="1007999" y="0"/>
                  </a:lnTo>
                  <a:lnTo>
                    <a:pt x="1007999" y="44450"/>
                  </a:lnTo>
                  <a:lnTo>
                    <a:pt x="0" y="44450"/>
                  </a:lnTo>
                  <a:close/>
                </a:path>
              </a:pathLst>
            </a:custGeom>
            <a:solidFill>
              <a:srgbClr val="00CA8E"/>
            </a:solidFill>
          </p:spPr>
        </p:sp>
        <p:sp>
          <p:nvSpPr>
            <p:cNvPr id="6" name="Freeform 6"/>
            <p:cNvSpPr/>
            <p:nvPr/>
          </p:nvSpPr>
          <p:spPr>
            <a:xfrm>
              <a:off x="63500" y="63500"/>
              <a:ext cx="1020826" cy="57150"/>
            </a:xfrm>
            <a:custGeom>
              <a:avLst/>
              <a:gdLst/>
              <a:ahLst/>
              <a:cxnLst/>
              <a:rect l="l" t="t" r="r" b="b"/>
              <a:pathLst>
                <a:path w="1020826" h="57150">
                  <a:moveTo>
                    <a:pt x="6350" y="0"/>
                  </a:moveTo>
                  <a:lnTo>
                    <a:pt x="1020826" y="0"/>
                  </a:lnTo>
                  <a:lnTo>
                    <a:pt x="1020826" y="57150"/>
                  </a:lnTo>
                  <a:lnTo>
                    <a:pt x="0" y="57150"/>
                  </a:lnTo>
                  <a:lnTo>
                    <a:pt x="0" y="0"/>
                  </a:lnTo>
                  <a:lnTo>
                    <a:pt x="6350" y="0"/>
                  </a:lnTo>
                  <a:moveTo>
                    <a:pt x="6350" y="12700"/>
                  </a:moveTo>
                  <a:lnTo>
                    <a:pt x="6350" y="6350"/>
                  </a:lnTo>
                  <a:lnTo>
                    <a:pt x="12700" y="6350"/>
                  </a:lnTo>
                  <a:lnTo>
                    <a:pt x="12700" y="50800"/>
                  </a:lnTo>
                  <a:lnTo>
                    <a:pt x="6350" y="50800"/>
                  </a:lnTo>
                  <a:lnTo>
                    <a:pt x="6350" y="44450"/>
                  </a:lnTo>
                  <a:lnTo>
                    <a:pt x="1014476" y="44450"/>
                  </a:lnTo>
                  <a:lnTo>
                    <a:pt x="1014476" y="50800"/>
                  </a:lnTo>
                  <a:lnTo>
                    <a:pt x="1008126" y="50800"/>
                  </a:lnTo>
                  <a:lnTo>
                    <a:pt x="1008126" y="6350"/>
                  </a:lnTo>
                  <a:lnTo>
                    <a:pt x="1014476" y="6350"/>
                  </a:lnTo>
                  <a:lnTo>
                    <a:pt x="1014476" y="12700"/>
                  </a:lnTo>
                  <a:lnTo>
                    <a:pt x="6350" y="12700"/>
                  </a:lnTo>
                  <a:close/>
                </a:path>
              </a:pathLst>
            </a:custGeom>
            <a:solidFill>
              <a:srgbClr val="00CA8E"/>
            </a:solidFill>
          </p:spPr>
        </p:sp>
      </p:grpSp>
      <p:sp>
        <p:nvSpPr>
          <p:cNvPr id="7" name="Freeform 7"/>
          <p:cNvSpPr/>
          <p:nvPr/>
        </p:nvSpPr>
        <p:spPr>
          <a:xfrm>
            <a:off x="10636987" y="236172"/>
            <a:ext cx="1165431" cy="1326185"/>
          </a:xfrm>
          <a:custGeom>
            <a:avLst/>
            <a:gdLst/>
            <a:ahLst/>
            <a:cxnLst/>
            <a:rect l="l" t="t" r="r" b="b"/>
            <a:pathLst>
              <a:path w="1165431" h="1326185">
                <a:moveTo>
                  <a:pt x="0" y="0"/>
                </a:moveTo>
                <a:lnTo>
                  <a:pt x="1165431" y="0"/>
                </a:lnTo>
                <a:lnTo>
                  <a:pt x="1165431" y="1326185"/>
                </a:lnTo>
                <a:lnTo>
                  <a:pt x="0" y="1326185"/>
                </a:lnTo>
                <a:lnTo>
                  <a:pt x="0" y="0"/>
                </a:lnTo>
                <a:close/>
              </a:path>
            </a:pathLst>
          </a:custGeom>
          <a:blipFill>
            <a:blip r:embed="rId3"/>
            <a:stretch>
              <a:fillRect l="-29103" t="-12862" r="-29998" b="-69323"/>
            </a:stretch>
          </a:blipFill>
        </p:spPr>
      </p:sp>
      <p:sp>
        <p:nvSpPr>
          <p:cNvPr id="8" name="Freeform 8"/>
          <p:cNvSpPr/>
          <p:nvPr/>
        </p:nvSpPr>
        <p:spPr>
          <a:xfrm>
            <a:off x="11438315" y="6013609"/>
            <a:ext cx="618353" cy="844391"/>
          </a:xfrm>
          <a:custGeom>
            <a:avLst/>
            <a:gdLst/>
            <a:ahLst/>
            <a:cxnLst/>
            <a:rect l="l" t="t" r="r" b="b"/>
            <a:pathLst>
              <a:path w="618353" h="844391">
                <a:moveTo>
                  <a:pt x="0" y="0"/>
                </a:moveTo>
                <a:lnTo>
                  <a:pt x="618354" y="0"/>
                </a:lnTo>
                <a:lnTo>
                  <a:pt x="618354" y="844391"/>
                </a:lnTo>
                <a:lnTo>
                  <a:pt x="0" y="844391"/>
                </a:lnTo>
                <a:lnTo>
                  <a:pt x="0" y="0"/>
                </a:lnTo>
                <a:close/>
              </a:path>
            </a:pathLst>
          </a:custGeom>
          <a:blipFill>
            <a:blip r:embed="rId1"/>
            <a:stretch>
              <a:fillRect b="-2479"/>
            </a:stretch>
          </a:blipFill>
        </p:spPr>
      </p:sp>
      <p:sp>
        <p:nvSpPr>
          <p:cNvPr id="9" name="Freeform 9"/>
          <p:cNvSpPr/>
          <p:nvPr/>
        </p:nvSpPr>
        <p:spPr>
          <a:xfrm>
            <a:off x="11699319" y="6747300"/>
            <a:ext cx="96345" cy="110480"/>
          </a:xfrm>
          <a:custGeom>
            <a:avLst/>
            <a:gdLst/>
            <a:ahLst/>
            <a:cxnLst/>
            <a:rect l="l" t="t" r="r" b="b"/>
            <a:pathLst>
              <a:path w="96345" h="110480">
                <a:moveTo>
                  <a:pt x="0" y="0"/>
                </a:moveTo>
                <a:lnTo>
                  <a:pt x="96346" y="0"/>
                </a:lnTo>
                <a:lnTo>
                  <a:pt x="96346" y="110481"/>
                </a:lnTo>
                <a:lnTo>
                  <a:pt x="0" y="110481"/>
                </a:lnTo>
                <a:lnTo>
                  <a:pt x="0" y="0"/>
                </a:lnTo>
                <a:close/>
              </a:path>
            </a:pathLst>
          </a:custGeom>
          <a:blipFill>
            <a:blip r:embed="rId2"/>
            <a:stretch>
              <a:fillRect l="-29154" t="-12440" r="-31171" b="-69738"/>
            </a:stretch>
          </a:blipFill>
        </p:spPr>
      </p:sp>
      <p:sp>
        <p:nvSpPr>
          <p:cNvPr id="10" name="Freeform 10"/>
          <p:cNvSpPr/>
          <p:nvPr/>
        </p:nvSpPr>
        <p:spPr>
          <a:xfrm>
            <a:off x="533244" y="2895552"/>
            <a:ext cx="10938367" cy="3625263"/>
          </a:xfrm>
          <a:custGeom>
            <a:avLst/>
            <a:gdLst/>
            <a:ahLst/>
            <a:cxnLst/>
            <a:rect l="l" t="t" r="r" b="b"/>
            <a:pathLst>
              <a:path w="10938367" h="3625263">
                <a:moveTo>
                  <a:pt x="0" y="0"/>
                </a:moveTo>
                <a:lnTo>
                  <a:pt x="10938368" y="0"/>
                </a:lnTo>
                <a:lnTo>
                  <a:pt x="10938368" y="3625263"/>
                </a:lnTo>
                <a:lnTo>
                  <a:pt x="0" y="362526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TextBox 11"/>
          <p:cNvSpPr txBox="1"/>
          <p:nvPr/>
        </p:nvSpPr>
        <p:spPr>
          <a:xfrm>
            <a:off x="627840" y="702535"/>
            <a:ext cx="6957517" cy="551717"/>
          </a:xfrm>
          <a:prstGeom prst="rect">
            <a:avLst/>
          </a:prstGeom>
        </p:spPr>
        <p:txBody>
          <a:bodyPr lIns="0" tIns="0" rIns="0" bIns="0" rtlCol="0" anchor="t">
            <a:spAutoFit/>
          </a:bodyPr>
          <a:lstStyle/>
          <a:p>
            <a:pPr algn="l">
              <a:lnSpc>
                <a:spcPts val="4480"/>
              </a:lnSpc>
            </a:pPr>
            <a:r>
              <a:rPr lang="en-US" sz="3200" b="1">
                <a:solidFill>
                  <a:srgbClr val="3F3F3F"/>
                </a:solidFill>
                <a:latin typeface="Raleway Heavy"/>
                <a:ea typeface="Raleway Heavy"/>
                <a:cs typeface="Raleway Heavy"/>
                <a:sym typeface="Raleway Heavy"/>
              </a:rPr>
              <a:t>Using the Nomad CLI to View Logs</a:t>
            </a:r>
            <a:endParaRPr lang="en-US" sz="3200" b="1">
              <a:solidFill>
                <a:srgbClr val="3F3F3F"/>
              </a:solidFill>
              <a:latin typeface="Raleway Heavy"/>
              <a:ea typeface="Raleway Heavy"/>
              <a:cs typeface="Raleway Heavy"/>
              <a:sym typeface="Raleway Heavy"/>
            </a:endParaRPr>
          </a:p>
        </p:txBody>
      </p:sp>
      <p:sp>
        <p:nvSpPr>
          <p:cNvPr id="12" name="TextBox 12"/>
          <p:cNvSpPr txBox="1"/>
          <p:nvPr/>
        </p:nvSpPr>
        <p:spPr>
          <a:xfrm>
            <a:off x="628015" y="1581150"/>
            <a:ext cx="9986645" cy="1696085"/>
          </a:xfrm>
          <a:prstGeom prst="rect">
            <a:avLst/>
          </a:prstGeom>
        </p:spPr>
        <p:txBody>
          <a:bodyPr wrap="square" lIns="0" tIns="0" rIns="0" bIns="0" rtlCol="0" anchor="t">
            <a:spAutoFit/>
          </a:bodyPr>
          <a:lstStyle/>
          <a:p>
            <a:pPr algn="l">
              <a:lnSpc>
                <a:spcPts val="2800"/>
              </a:lnSpc>
            </a:pPr>
            <a:r>
              <a:rPr lang="en-US" sz="2000" spc="1">
                <a:solidFill>
                  <a:srgbClr val="3F3F3F"/>
                </a:solidFill>
                <a:latin typeface="Roboto" panose="02000000000000000000"/>
                <a:ea typeface="Roboto" panose="02000000000000000000"/>
                <a:cs typeface="Roboto" panose="02000000000000000000"/>
                <a:sym typeface="Roboto" panose="02000000000000000000"/>
              </a:rPr>
              <a:t>Use the </a:t>
            </a:r>
            <a:r>
              <a:rPr lang="en-US" sz="2000" b="1">
                <a:solidFill>
                  <a:srgbClr val="00CA8E"/>
                </a:solidFill>
                <a:latin typeface="Courier New OS Bold" panose="02070609020205020404"/>
                <a:ea typeface="Courier New OS Bold" panose="02070609020205020404"/>
                <a:cs typeface="Courier New OS Bold" panose="02070609020205020404"/>
                <a:sym typeface="Courier New OS Bold" panose="02070609020205020404"/>
              </a:rPr>
              <a:t>nomad alloclogs &lt;alloc_id&gt; </a:t>
            </a:r>
            <a:r>
              <a:rPr lang="en-US" sz="2000">
                <a:solidFill>
                  <a:srgbClr val="3F3F3F"/>
                </a:solidFill>
                <a:latin typeface="Roboto" panose="02000000000000000000"/>
                <a:ea typeface="Roboto" panose="02000000000000000000"/>
                <a:cs typeface="Roboto" panose="02000000000000000000"/>
                <a:sym typeface="Roboto" panose="02000000000000000000"/>
              </a:rPr>
              <a:t>to view logs directly from the CLI</a:t>
            </a:r>
            <a:endParaRPr lang="en-US" sz="2000">
              <a:solidFill>
                <a:srgbClr val="3F3F3F"/>
              </a:solidFill>
              <a:latin typeface="Roboto" panose="02000000000000000000"/>
              <a:ea typeface="Roboto" panose="02000000000000000000"/>
              <a:cs typeface="Roboto" panose="02000000000000000000"/>
              <a:sym typeface="Roboto" panose="02000000000000000000"/>
            </a:endParaRPr>
          </a:p>
          <a:p>
            <a:pPr algn="l">
              <a:lnSpc>
                <a:spcPts val="2800"/>
              </a:lnSpc>
            </a:pPr>
            <a:endParaRPr lang="en-US" sz="2000" b="1">
              <a:solidFill>
                <a:srgbClr val="00CA8E"/>
              </a:solidFill>
              <a:latin typeface="Courier New OS Bold" panose="02070609020205020404"/>
              <a:ea typeface="Courier New OS Bold" panose="02070609020205020404"/>
              <a:cs typeface="Courier New OS Bold" panose="02070609020205020404"/>
              <a:sym typeface="Courier New OS Bold" panose="02070609020205020404"/>
            </a:endParaRPr>
          </a:p>
          <a:p>
            <a:pPr algn="l">
              <a:lnSpc>
                <a:spcPts val="2800"/>
              </a:lnSpc>
            </a:pPr>
            <a:endParaRPr lang="en-US" sz="2000" b="1">
              <a:solidFill>
                <a:srgbClr val="00CA8E"/>
              </a:solidFill>
              <a:latin typeface="Courier New OS Bold" panose="02070609020205020404"/>
              <a:ea typeface="Courier New OS Bold" panose="02070609020205020404"/>
              <a:cs typeface="Courier New OS Bold" panose="02070609020205020404"/>
              <a:sym typeface="Courier New OS Bold" panose="02070609020205020404"/>
            </a:endParaRPr>
          </a:p>
          <a:p>
            <a:pPr algn="l">
              <a:lnSpc>
                <a:spcPts val="4830"/>
              </a:lnSpc>
            </a:pPr>
            <a:endParaRPr lang="en-US" sz="2000" spc="1">
              <a:solidFill>
                <a:srgbClr val="3F3F3F"/>
              </a:solidFill>
              <a:latin typeface="Roboto" panose="02000000000000000000"/>
              <a:ea typeface="Roboto" panose="02000000000000000000"/>
              <a:cs typeface="Roboto" panose="02000000000000000000"/>
              <a:sym typeface="Roboto" panose="02000000000000000000"/>
            </a:endParaRPr>
          </a:p>
        </p:txBody>
      </p:sp>
      <p:sp>
        <p:nvSpPr>
          <p:cNvPr id="14" name="TextBox 14"/>
          <p:cNvSpPr txBox="1"/>
          <p:nvPr/>
        </p:nvSpPr>
        <p:spPr>
          <a:xfrm>
            <a:off x="1370790" y="2203085"/>
            <a:ext cx="6858810" cy="1238250"/>
          </a:xfrm>
          <a:prstGeom prst="rect">
            <a:avLst/>
          </a:prstGeom>
        </p:spPr>
        <p:txBody>
          <a:bodyPr wrap="square" lIns="0" tIns="0" rIns="0" bIns="0" rtlCol="0" anchor="t">
            <a:spAutoFit/>
          </a:bodyPr>
          <a:lstStyle/>
          <a:p>
            <a:pPr marL="342900" indent="-342900" algn="l">
              <a:lnSpc>
                <a:spcPts val="4830"/>
              </a:lnSpc>
              <a:buFont typeface="Arial" panose="020B0604020202020204" pitchFamily="34" charset="0"/>
              <a:buChar char="•"/>
            </a:pPr>
            <a:r>
              <a:rPr lang="en-US" sz="2000" b="1" dirty="0">
                <a:solidFill>
                  <a:srgbClr val="3F3F3F"/>
                </a:solidFill>
                <a:latin typeface="Roboto Bold" panose="02000000000000000000"/>
                <a:ea typeface="Roboto Bold" panose="02000000000000000000"/>
                <a:cs typeface="Roboto Bold" panose="02000000000000000000"/>
                <a:sym typeface="Roboto Bold" panose="02000000000000000000"/>
              </a:rPr>
              <a:t>Requires a valid ACL token (if ACL is implemented)  </a:t>
            </a:r>
            <a:endParaRPr lang="en-US" sz="2000" b="1" dirty="0">
              <a:solidFill>
                <a:srgbClr val="3F3F3F"/>
              </a:solidFill>
              <a:latin typeface="Roboto Bold" panose="02000000000000000000"/>
              <a:ea typeface="Roboto Bold" panose="02000000000000000000"/>
              <a:cs typeface="Roboto Bold" panose="02000000000000000000"/>
              <a:sym typeface="Roboto Bold" panose="02000000000000000000"/>
            </a:endParaRPr>
          </a:p>
          <a:p>
            <a:pPr algn="l">
              <a:lnSpc>
                <a:spcPts val="4830"/>
              </a:lnSpc>
            </a:pPr>
            <a:endParaRPr lang="en-US" sz="2000" dirty="0">
              <a:solidFill>
                <a:srgbClr val="3F3F3F"/>
              </a:solidFill>
              <a:latin typeface="Roboto" panose="02000000000000000000"/>
              <a:ea typeface="Roboto" panose="02000000000000000000"/>
              <a:cs typeface="Roboto" panose="02000000000000000000"/>
              <a:sym typeface="Roboto" panose="02000000000000000000"/>
            </a:endParaRPr>
          </a:p>
        </p:txBody>
      </p:sp>
      <p:sp>
        <p:nvSpPr>
          <p:cNvPr id="18" name="TextBox 18"/>
          <p:cNvSpPr txBox="1"/>
          <p:nvPr/>
        </p:nvSpPr>
        <p:spPr>
          <a:xfrm>
            <a:off x="10376383" y="2976715"/>
            <a:ext cx="1002249" cy="290036"/>
          </a:xfrm>
          <a:prstGeom prst="rect">
            <a:avLst/>
          </a:prstGeom>
        </p:spPr>
        <p:txBody>
          <a:bodyPr lIns="0" tIns="0" rIns="0" bIns="0" rtlCol="0" anchor="t">
            <a:spAutoFit/>
          </a:bodyPr>
          <a:lstStyle/>
          <a:p>
            <a:pPr algn="l">
              <a:lnSpc>
                <a:spcPts val="2240"/>
              </a:lnSpc>
            </a:pPr>
            <a:r>
              <a:rPr lang="en-US" sz="1600" spc="1">
                <a:solidFill>
                  <a:srgbClr val="FFFFFF"/>
                </a:solidFill>
                <a:latin typeface="Roboto" panose="02000000000000000000"/>
                <a:ea typeface="Roboto" panose="02000000000000000000"/>
                <a:cs typeface="Roboto" panose="02000000000000000000"/>
                <a:sym typeface="Roboto" panose="02000000000000000000"/>
              </a:rPr>
              <a:t>TERMINAL</a:t>
            </a:r>
            <a:endParaRPr lang="en-US" sz="1600" spc="1">
              <a:solidFill>
                <a:srgbClr val="FFFFFF"/>
              </a:solidFill>
              <a:latin typeface="Roboto" panose="02000000000000000000"/>
              <a:ea typeface="Roboto" panose="02000000000000000000"/>
              <a:cs typeface="Roboto" panose="02000000000000000000"/>
              <a:sym typeface="Roboto" panose="02000000000000000000"/>
            </a:endParaRPr>
          </a:p>
        </p:txBody>
      </p:sp>
      <p:sp>
        <p:nvSpPr>
          <p:cNvPr id="19" name="TextBox 19"/>
          <p:cNvSpPr txBox="1"/>
          <p:nvPr/>
        </p:nvSpPr>
        <p:spPr>
          <a:xfrm>
            <a:off x="912238" y="3518506"/>
            <a:ext cx="10415206" cy="2840990"/>
          </a:xfrm>
          <a:prstGeom prst="rect">
            <a:avLst/>
          </a:prstGeom>
        </p:spPr>
        <p:txBody>
          <a:bodyPr lIns="0" tIns="0" rIns="0" bIns="0" rtlCol="0" anchor="t">
            <a:spAutoFit/>
          </a:bodyPr>
          <a:lstStyle/>
          <a:p>
            <a:pPr algn="just">
              <a:lnSpc>
                <a:spcPts val="1960"/>
              </a:lnSpc>
            </a:pPr>
            <a:r>
              <a:rPr lang="en-US" sz="1400" b="1">
                <a:solidFill>
                  <a:srgbClr val="3F3F3F"/>
                </a:solidFill>
                <a:latin typeface="Courier New OS Bold" panose="02070609020205020404"/>
                <a:ea typeface="Courier New OS Bold" panose="02070609020205020404"/>
                <a:cs typeface="Courier New OS Bold" panose="02070609020205020404"/>
                <a:sym typeface="Courier New OS Bold" panose="02070609020205020404"/>
              </a:rPr>
              <a:t>$ nomad alloclogs 003b26e5</a:t>
            </a:r>
            <a:endParaRPr lang="en-US" sz="1400" b="1">
              <a:solidFill>
                <a:srgbClr val="3F3F3F"/>
              </a:solidFill>
              <a:latin typeface="Courier New OS Bold" panose="02070609020205020404"/>
              <a:ea typeface="Courier New OS Bold" panose="02070609020205020404"/>
              <a:cs typeface="Courier New OS Bold" panose="02070609020205020404"/>
              <a:sym typeface="Courier New OS Bold" panose="02070609020205020404"/>
            </a:endParaRPr>
          </a:p>
          <a:p>
            <a:pPr algn="just">
              <a:lnSpc>
                <a:spcPts val="1665"/>
              </a:lnSpc>
            </a:pPr>
            <a:r>
              <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rPr>
              <a:t>/docker-entrypoint.sh: /docker-entrypoint.d/ is not empty, will attempt to perform configuration /docker-entrypoint.sh: Looking for shell scripts in /docker-entrypoint.d/ </a:t>
            </a:r>
            <a:endPar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endParaRPr>
          </a:p>
          <a:p>
            <a:pPr algn="just">
              <a:lnSpc>
                <a:spcPts val="1665"/>
              </a:lnSpc>
            </a:pPr>
            <a:r>
              <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rPr>
              <a:t>/docker-entrypoint.sh: Launching /docker-entrypoint.d/10-listen-on-ipv6-by-default.sh </a:t>
            </a:r>
            <a:endPar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endParaRPr>
          </a:p>
          <a:p>
            <a:pPr algn="just">
              <a:lnSpc>
                <a:spcPts val="1665"/>
              </a:lnSpc>
            </a:pPr>
            <a:r>
              <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rPr>
              <a:t>10-listen-on-ipv6-by-default.sh: info: Getting the checksum of /etc/nginx/conf.d/default.conf </a:t>
            </a:r>
            <a:endPar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endParaRPr>
          </a:p>
          <a:p>
            <a:pPr algn="just">
              <a:lnSpc>
                <a:spcPts val="1665"/>
              </a:lnSpc>
            </a:pPr>
            <a:r>
              <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rPr>
              <a:t>10-listen-on-ipv6-by-default.sh: info: Enabled listen on IPv6 in /etc/nginx/conf.d/default.conf</a:t>
            </a:r>
            <a:endPar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endParaRPr>
          </a:p>
          <a:p>
            <a:pPr algn="just">
              <a:lnSpc>
                <a:spcPts val="1845"/>
              </a:lnSpc>
            </a:pPr>
            <a:r>
              <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rPr>
              <a:t>/docker-entrypoint.sh: Launching /docker-entrypoint.d/20-envsubst-on-templates.sh</a:t>
            </a:r>
            <a:endPar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endParaRPr>
          </a:p>
          <a:p>
            <a:pPr algn="just">
              <a:lnSpc>
                <a:spcPts val="1560"/>
              </a:lnSpc>
            </a:pPr>
            <a:r>
              <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rPr>
              <a:t>/docker-entrypoint.sh: Launching /docker-entrypoint.d/30-tune-worker-processes.sh</a:t>
            </a:r>
            <a:endPar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endParaRPr>
          </a:p>
          <a:p>
            <a:pPr algn="just">
              <a:lnSpc>
                <a:spcPts val="1845"/>
              </a:lnSpc>
            </a:pPr>
            <a:r>
              <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rPr>
              <a:t>/docker-entrypoint.sh: Configuration complete; ready for start up</a:t>
            </a:r>
            <a:endPar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endParaRPr>
          </a:p>
          <a:p>
            <a:pPr algn="just">
              <a:lnSpc>
                <a:spcPts val="1655"/>
              </a:lnSpc>
            </a:pPr>
            <a:r>
              <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rPr>
              <a:t>/docker-entrypoint.sh: /docker-entrypoint.d/ is not empty, will attempt to perform configuration /docker-entrypoint.sh: Looking for shell scripts in /docker-entrypoint.d/ </a:t>
            </a:r>
            <a:endPar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endParaRPr>
          </a:p>
          <a:p>
            <a:pPr algn="just">
              <a:lnSpc>
                <a:spcPts val="1655"/>
              </a:lnSpc>
            </a:pPr>
            <a:r>
              <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rPr>
              <a:t>/docker-entrypoint.sh: Launching /docker-entrypoint.d/10-listen-on-ipv6-by-default.sh </a:t>
            </a:r>
            <a:endPar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endParaRPr>
          </a:p>
          <a:p>
            <a:pPr algn="just">
              <a:lnSpc>
                <a:spcPts val="1655"/>
              </a:lnSpc>
            </a:pPr>
            <a:r>
              <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rPr>
              <a:t>10-listen-on-ipv6-by-default.sh: info: Getting the checksum of /etc/nginx/conf.d/default</a:t>
            </a:r>
            <a:endPar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438315" y="6013609"/>
            <a:ext cx="618353" cy="844391"/>
          </a:xfrm>
          <a:custGeom>
            <a:avLst/>
            <a:gdLst/>
            <a:ahLst/>
            <a:cxnLst/>
            <a:rect l="l" t="t" r="r" b="b"/>
            <a:pathLst>
              <a:path w="618353" h="844391">
                <a:moveTo>
                  <a:pt x="0" y="0"/>
                </a:moveTo>
                <a:lnTo>
                  <a:pt x="618354" y="0"/>
                </a:lnTo>
                <a:lnTo>
                  <a:pt x="618354" y="844391"/>
                </a:lnTo>
                <a:lnTo>
                  <a:pt x="0" y="844391"/>
                </a:lnTo>
                <a:lnTo>
                  <a:pt x="0" y="0"/>
                </a:lnTo>
                <a:close/>
              </a:path>
            </a:pathLst>
          </a:custGeom>
          <a:blipFill>
            <a:blip r:embed="rId1"/>
            <a:stretch>
              <a:fillRect b="-2479"/>
            </a:stretch>
          </a:blipFill>
        </p:spPr>
      </p:sp>
      <p:sp>
        <p:nvSpPr>
          <p:cNvPr id="3" name="Freeform 3"/>
          <p:cNvSpPr/>
          <p:nvPr/>
        </p:nvSpPr>
        <p:spPr>
          <a:xfrm>
            <a:off x="11699319" y="6747300"/>
            <a:ext cx="96345" cy="110480"/>
          </a:xfrm>
          <a:custGeom>
            <a:avLst/>
            <a:gdLst/>
            <a:ahLst/>
            <a:cxnLst/>
            <a:rect l="l" t="t" r="r" b="b"/>
            <a:pathLst>
              <a:path w="96345" h="110480">
                <a:moveTo>
                  <a:pt x="0" y="0"/>
                </a:moveTo>
                <a:lnTo>
                  <a:pt x="96346" y="0"/>
                </a:lnTo>
                <a:lnTo>
                  <a:pt x="96346" y="110481"/>
                </a:lnTo>
                <a:lnTo>
                  <a:pt x="0" y="110481"/>
                </a:lnTo>
                <a:lnTo>
                  <a:pt x="0" y="0"/>
                </a:lnTo>
                <a:close/>
              </a:path>
            </a:pathLst>
          </a:custGeom>
          <a:blipFill>
            <a:blip r:embed="rId2"/>
            <a:stretch>
              <a:fillRect l="-29154" t="-12440" r="-31171" b="-69738"/>
            </a:stretch>
          </a:blipFill>
        </p:spPr>
      </p:sp>
      <p:grpSp>
        <p:nvGrpSpPr>
          <p:cNvPr id="4" name="Group 4"/>
          <p:cNvGrpSpPr>
            <a:grpSpLocks noChangeAspect="1"/>
          </p:cNvGrpSpPr>
          <p:nvPr/>
        </p:nvGrpSpPr>
        <p:grpSpPr>
          <a:xfrm>
            <a:off x="286969" y="287445"/>
            <a:ext cx="1008059" cy="44453"/>
            <a:chOff x="0" y="0"/>
            <a:chExt cx="1008062" cy="44450"/>
          </a:xfrm>
        </p:grpSpPr>
        <p:sp>
          <p:nvSpPr>
            <p:cNvPr id="5" name="Freeform 5"/>
            <p:cNvSpPr/>
            <p:nvPr/>
          </p:nvSpPr>
          <p:spPr>
            <a:xfrm>
              <a:off x="0" y="0"/>
              <a:ext cx="1007999" cy="44450"/>
            </a:xfrm>
            <a:custGeom>
              <a:avLst/>
              <a:gdLst/>
              <a:ahLst/>
              <a:cxnLst/>
              <a:rect l="l" t="t" r="r" b="b"/>
              <a:pathLst>
                <a:path w="1007999" h="44450">
                  <a:moveTo>
                    <a:pt x="0" y="0"/>
                  </a:moveTo>
                  <a:lnTo>
                    <a:pt x="1007999" y="0"/>
                  </a:lnTo>
                  <a:lnTo>
                    <a:pt x="1007999" y="44450"/>
                  </a:lnTo>
                  <a:lnTo>
                    <a:pt x="0" y="44450"/>
                  </a:lnTo>
                  <a:close/>
                </a:path>
              </a:pathLst>
            </a:custGeom>
            <a:solidFill>
              <a:srgbClr val="00CA8E"/>
            </a:solidFill>
          </p:spPr>
        </p:sp>
      </p:grpSp>
      <p:grpSp>
        <p:nvGrpSpPr>
          <p:cNvPr id="6" name="Group 6"/>
          <p:cNvGrpSpPr>
            <a:grpSpLocks noChangeAspect="1"/>
          </p:cNvGrpSpPr>
          <p:nvPr/>
        </p:nvGrpSpPr>
        <p:grpSpPr>
          <a:xfrm>
            <a:off x="11433258" y="-63503"/>
            <a:ext cx="822236" cy="6984997"/>
            <a:chOff x="0" y="0"/>
            <a:chExt cx="822236" cy="6985000"/>
          </a:xfrm>
        </p:grpSpPr>
        <p:sp>
          <p:nvSpPr>
            <p:cNvPr id="7" name="Freeform 7"/>
            <p:cNvSpPr/>
            <p:nvPr/>
          </p:nvSpPr>
          <p:spPr>
            <a:xfrm>
              <a:off x="63500" y="63500"/>
              <a:ext cx="695198" cy="6858000"/>
            </a:xfrm>
            <a:custGeom>
              <a:avLst/>
              <a:gdLst/>
              <a:ahLst/>
              <a:cxnLst/>
              <a:rect l="l" t="t" r="r" b="b"/>
              <a:pathLst>
                <a:path w="695198" h="6858000">
                  <a:moveTo>
                    <a:pt x="0" y="0"/>
                  </a:moveTo>
                  <a:lnTo>
                    <a:pt x="695198" y="0"/>
                  </a:lnTo>
                  <a:lnTo>
                    <a:pt x="695198" y="6858000"/>
                  </a:lnTo>
                  <a:lnTo>
                    <a:pt x="0" y="6858000"/>
                  </a:lnTo>
                  <a:close/>
                </a:path>
              </a:pathLst>
            </a:custGeom>
            <a:solidFill>
              <a:srgbClr val="00CA8E"/>
            </a:solidFill>
          </p:spPr>
        </p:sp>
        <p:sp>
          <p:nvSpPr>
            <p:cNvPr id="8" name="Freeform 8"/>
            <p:cNvSpPr/>
            <p:nvPr/>
          </p:nvSpPr>
          <p:spPr>
            <a:xfrm>
              <a:off x="342265" y="63500"/>
              <a:ext cx="147828" cy="6858000"/>
            </a:xfrm>
            <a:custGeom>
              <a:avLst/>
              <a:gdLst/>
              <a:ahLst/>
              <a:cxnLst/>
              <a:rect l="l" t="t" r="r" b="b"/>
              <a:pathLst>
                <a:path w="147828" h="6858000">
                  <a:moveTo>
                    <a:pt x="0" y="0"/>
                  </a:moveTo>
                  <a:lnTo>
                    <a:pt x="0" y="6858000"/>
                  </a:lnTo>
                  <a:lnTo>
                    <a:pt x="147828" y="6858000"/>
                  </a:lnTo>
                  <a:lnTo>
                    <a:pt x="147828" y="0"/>
                  </a:lnTo>
                  <a:close/>
                </a:path>
              </a:pathLst>
            </a:custGeom>
            <a:solidFill>
              <a:srgbClr val="F2F2F2"/>
            </a:solidFill>
          </p:spPr>
        </p:sp>
        <p:sp>
          <p:nvSpPr>
            <p:cNvPr id="9" name="Freeform 9"/>
            <p:cNvSpPr/>
            <p:nvPr/>
          </p:nvSpPr>
          <p:spPr>
            <a:xfrm>
              <a:off x="194437" y="63500"/>
              <a:ext cx="147828" cy="6858000"/>
            </a:xfrm>
            <a:custGeom>
              <a:avLst/>
              <a:gdLst/>
              <a:ahLst/>
              <a:cxnLst/>
              <a:rect l="l" t="t" r="r" b="b"/>
              <a:pathLst>
                <a:path w="147828" h="6858000">
                  <a:moveTo>
                    <a:pt x="0" y="0"/>
                  </a:moveTo>
                  <a:lnTo>
                    <a:pt x="0" y="6858000"/>
                  </a:lnTo>
                  <a:lnTo>
                    <a:pt x="147828" y="6858000"/>
                  </a:lnTo>
                  <a:lnTo>
                    <a:pt x="147828" y="0"/>
                  </a:lnTo>
                  <a:close/>
                </a:path>
              </a:pathLst>
            </a:custGeom>
            <a:solidFill>
              <a:srgbClr val="F2F2F2">
                <a:alpha val="52549"/>
              </a:srgbClr>
            </a:solidFill>
          </p:spPr>
        </p:sp>
        <p:sp>
          <p:nvSpPr>
            <p:cNvPr id="10" name="Freeform 10"/>
            <p:cNvSpPr/>
            <p:nvPr/>
          </p:nvSpPr>
          <p:spPr>
            <a:xfrm>
              <a:off x="485775" y="63500"/>
              <a:ext cx="147828" cy="6858000"/>
            </a:xfrm>
            <a:custGeom>
              <a:avLst/>
              <a:gdLst/>
              <a:ahLst/>
              <a:cxnLst/>
              <a:rect l="l" t="t" r="r" b="b"/>
              <a:pathLst>
                <a:path w="147828" h="6858000">
                  <a:moveTo>
                    <a:pt x="0" y="0"/>
                  </a:moveTo>
                  <a:lnTo>
                    <a:pt x="0" y="6858000"/>
                  </a:lnTo>
                  <a:lnTo>
                    <a:pt x="147828" y="6858000"/>
                  </a:lnTo>
                  <a:lnTo>
                    <a:pt x="147828" y="0"/>
                  </a:lnTo>
                  <a:close/>
                </a:path>
              </a:pathLst>
            </a:custGeom>
            <a:solidFill>
              <a:srgbClr val="F2F2F2">
                <a:alpha val="52549"/>
              </a:srgbClr>
            </a:solidFill>
          </p:spPr>
        </p:sp>
      </p:grpSp>
      <p:sp>
        <p:nvSpPr>
          <p:cNvPr id="11" name="Freeform 11"/>
          <p:cNvSpPr/>
          <p:nvPr/>
        </p:nvSpPr>
        <p:spPr>
          <a:xfrm>
            <a:off x="11438315" y="6013609"/>
            <a:ext cx="618353" cy="844391"/>
          </a:xfrm>
          <a:custGeom>
            <a:avLst/>
            <a:gdLst/>
            <a:ahLst/>
            <a:cxnLst/>
            <a:rect l="l" t="t" r="r" b="b"/>
            <a:pathLst>
              <a:path w="618353" h="844391">
                <a:moveTo>
                  <a:pt x="0" y="0"/>
                </a:moveTo>
                <a:lnTo>
                  <a:pt x="618354" y="0"/>
                </a:lnTo>
                <a:lnTo>
                  <a:pt x="618354" y="844391"/>
                </a:lnTo>
                <a:lnTo>
                  <a:pt x="0" y="844391"/>
                </a:lnTo>
                <a:lnTo>
                  <a:pt x="0" y="0"/>
                </a:lnTo>
                <a:close/>
              </a:path>
            </a:pathLst>
          </a:custGeom>
          <a:blipFill>
            <a:blip r:embed="rId1"/>
            <a:stretch>
              <a:fillRect b="-2479"/>
            </a:stretch>
          </a:blipFill>
        </p:spPr>
      </p:sp>
      <p:sp>
        <p:nvSpPr>
          <p:cNvPr id="12" name="Freeform 12"/>
          <p:cNvSpPr/>
          <p:nvPr/>
        </p:nvSpPr>
        <p:spPr>
          <a:xfrm>
            <a:off x="11699319" y="6747300"/>
            <a:ext cx="96345" cy="110480"/>
          </a:xfrm>
          <a:custGeom>
            <a:avLst/>
            <a:gdLst/>
            <a:ahLst/>
            <a:cxnLst/>
            <a:rect l="l" t="t" r="r" b="b"/>
            <a:pathLst>
              <a:path w="96345" h="110480">
                <a:moveTo>
                  <a:pt x="0" y="0"/>
                </a:moveTo>
                <a:lnTo>
                  <a:pt x="96346" y="0"/>
                </a:lnTo>
                <a:lnTo>
                  <a:pt x="96346" y="110481"/>
                </a:lnTo>
                <a:lnTo>
                  <a:pt x="0" y="110481"/>
                </a:lnTo>
                <a:lnTo>
                  <a:pt x="0" y="0"/>
                </a:lnTo>
                <a:close/>
              </a:path>
            </a:pathLst>
          </a:custGeom>
          <a:blipFill>
            <a:blip r:embed="rId2"/>
            <a:stretch>
              <a:fillRect l="-29154" t="-12440" r="-31171" b="-69738"/>
            </a:stretch>
          </a:blipFill>
        </p:spPr>
      </p:sp>
      <p:sp>
        <p:nvSpPr>
          <p:cNvPr id="13" name="Freeform 13"/>
          <p:cNvSpPr/>
          <p:nvPr/>
        </p:nvSpPr>
        <p:spPr>
          <a:xfrm>
            <a:off x="626945" y="3079928"/>
            <a:ext cx="9634652" cy="3132734"/>
          </a:xfrm>
          <a:custGeom>
            <a:avLst/>
            <a:gdLst/>
            <a:ahLst/>
            <a:cxnLst/>
            <a:rect l="l" t="t" r="r" b="b"/>
            <a:pathLst>
              <a:path w="9634652" h="3132734">
                <a:moveTo>
                  <a:pt x="0" y="0"/>
                </a:moveTo>
                <a:lnTo>
                  <a:pt x="9634652" y="0"/>
                </a:lnTo>
                <a:lnTo>
                  <a:pt x="9634652" y="3132734"/>
                </a:lnTo>
                <a:lnTo>
                  <a:pt x="0" y="313273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TextBox 14"/>
          <p:cNvSpPr txBox="1"/>
          <p:nvPr/>
        </p:nvSpPr>
        <p:spPr>
          <a:xfrm>
            <a:off x="267376" y="336537"/>
            <a:ext cx="4514574" cy="645795"/>
          </a:xfrm>
          <a:prstGeom prst="rect">
            <a:avLst/>
          </a:prstGeom>
        </p:spPr>
        <p:txBody>
          <a:bodyPr lIns="0" tIns="0" rIns="0" bIns="0" rtlCol="0" anchor="t">
            <a:spAutoFit/>
          </a:bodyPr>
          <a:lstStyle/>
          <a:p>
            <a:pPr algn="l">
              <a:lnSpc>
                <a:spcPts val="5040"/>
              </a:lnSpc>
            </a:pPr>
            <a:r>
              <a:rPr lang="en-US" sz="3600" b="1">
                <a:solidFill>
                  <a:srgbClr val="3F3F3F"/>
                </a:solidFill>
                <a:latin typeface="Raleway Heavy"/>
                <a:ea typeface="Raleway Heavy"/>
                <a:cs typeface="Raleway Heavy"/>
                <a:sym typeface="Raleway Heavy"/>
              </a:rPr>
              <a:t>Stream Logs via API</a:t>
            </a:r>
            <a:endParaRPr lang="en-US" sz="3600" b="1">
              <a:solidFill>
                <a:srgbClr val="3F3F3F"/>
              </a:solidFill>
              <a:latin typeface="Raleway Heavy"/>
              <a:ea typeface="Raleway Heavy"/>
              <a:cs typeface="Raleway Heavy"/>
              <a:sym typeface="Raleway Heavy"/>
            </a:endParaRPr>
          </a:p>
        </p:txBody>
      </p:sp>
      <p:sp>
        <p:nvSpPr>
          <p:cNvPr id="15" name="TextBox 15"/>
          <p:cNvSpPr txBox="1"/>
          <p:nvPr/>
        </p:nvSpPr>
        <p:spPr>
          <a:xfrm>
            <a:off x="360140" y="1505779"/>
            <a:ext cx="90678" cy="328117"/>
          </a:xfrm>
          <a:prstGeom prst="rect">
            <a:avLst/>
          </a:prstGeom>
        </p:spPr>
        <p:txBody>
          <a:bodyPr lIns="0" tIns="0" rIns="0" bIns="0" rtlCol="0" anchor="t">
            <a:spAutoFit/>
          </a:bodyPr>
          <a:lstStyle/>
          <a:p>
            <a:pPr algn="l">
              <a:lnSpc>
                <a:spcPts val="2800"/>
              </a:lnSpc>
            </a:pPr>
            <a:r>
              <a:rPr lang="en-US" sz="2000" spc="-15">
                <a:solidFill>
                  <a:srgbClr val="3F3F3F"/>
                </a:solidFill>
                <a:latin typeface="IBM Plex Sans Condensed" panose="020B0506050203000203"/>
                <a:ea typeface="IBM Plex Sans Condensed" panose="020B0506050203000203"/>
                <a:cs typeface="IBM Plex Sans Condensed" panose="020B0506050203000203"/>
                <a:sym typeface="IBM Plex Sans Condensed" panose="020B0506050203000203"/>
              </a:rPr>
              <a:t>•</a:t>
            </a:r>
            <a:endParaRPr lang="en-US" sz="2000" spc="-15">
              <a:solidFill>
                <a:srgbClr val="3F3F3F"/>
              </a:solidFill>
              <a:latin typeface="IBM Plex Sans Condensed" panose="020B0506050203000203"/>
              <a:ea typeface="IBM Plex Sans Condensed" panose="020B0506050203000203"/>
              <a:cs typeface="IBM Plex Sans Condensed" panose="020B0506050203000203"/>
              <a:sym typeface="IBM Plex Sans Condensed" panose="020B0506050203000203"/>
            </a:endParaRPr>
          </a:p>
        </p:txBody>
      </p:sp>
      <p:sp>
        <p:nvSpPr>
          <p:cNvPr id="16" name="TextBox 16"/>
          <p:cNvSpPr txBox="1"/>
          <p:nvPr/>
        </p:nvSpPr>
        <p:spPr>
          <a:xfrm>
            <a:off x="360140" y="2343979"/>
            <a:ext cx="90678" cy="328117"/>
          </a:xfrm>
          <a:prstGeom prst="rect">
            <a:avLst/>
          </a:prstGeom>
        </p:spPr>
        <p:txBody>
          <a:bodyPr lIns="0" tIns="0" rIns="0" bIns="0" rtlCol="0" anchor="t">
            <a:spAutoFit/>
          </a:bodyPr>
          <a:lstStyle/>
          <a:p>
            <a:pPr algn="l">
              <a:lnSpc>
                <a:spcPts val="2800"/>
              </a:lnSpc>
            </a:pPr>
            <a:r>
              <a:rPr lang="en-US" sz="2000" spc="-15">
                <a:solidFill>
                  <a:srgbClr val="3F3F3F"/>
                </a:solidFill>
                <a:latin typeface="IBM Plex Sans Condensed" panose="020B0506050203000203"/>
                <a:ea typeface="IBM Plex Sans Condensed" panose="020B0506050203000203"/>
                <a:cs typeface="IBM Plex Sans Condensed" panose="020B0506050203000203"/>
                <a:sym typeface="IBM Plex Sans Condensed" panose="020B0506050203000203"/>
              </a:rPr>
              <a:t>•</a:t>
            </a:r>
            <a:endParaRPr lang="en-US" sz="2000" spc="-15">
              <a:solidFill>
                <a:srgbClr val="3F3F3F"/>
              </a:solidFill>
              <a:latin typeface="IBM Plex Sans Condensed" panose="020B0506050203000203"/>
              <a:ea typeface="IBM Plex Sans Condensed" panose="020B0506050203000203"/>
              <a:cs typeface="IBM Plex Sans Condensed" panose="020B0506050203000203"/>
              <a:sym typeface="IBM Plex Sans Condensed" panose="020B0506050203000203"/>
            </a:endParaRPr>
          </a:p>
        </p:txBody>
      </p:sp>
      <p:sp>
        <p:nvSpPr>
          <p:cNvPr id="17" name="TextBox 17"/>
          <p:cNvSpPr txBox="1"/>
          <p:nvPr/>
        </p:nvSpPr>
        <p:spPr>
          <a:xfrm>
            <a:off x="703040" y="1502426"/>
            <a:ext cx="9833896" cy="1182370"/>
          </a:xfrm>
          <a:prstGeom prst="rect">
            <a:avLst/>
          </a:prstGeom>
        </p:spPr>
        <p:txBody>
          <a:bodyPr lIns="0" tIns="0" rIns="0" bIns="0" rtlCol="0" anchor="t">
            <a:spAutoFit/>
          </a:bodyPr>
          <a:lstStyle/>
          <a:p>
            <a:pPr algn="l">
              <a:lnSpc>
                <a:spcPts val="2305"/>
              </a:lnSpc>
            </a:pPr>
            <a:r>
              <a:rPr lang="en-US" sz="2000">
                <a:solidFill>
                  <a:srgbClr val="3F3F3F"/>
                </a:solidFill>
                <a:latin typeface="Roboto" panose="02000000000000000000"/>
                <a:ea typeface="Roboto" panose="02000000000000000000"/>
                <a:cs typeface="Roboto" panose="02000000000000000000"/>
                <a:sym typeface="Roboto" panose="02000000000000000000"/>
              </a:rPr>
              <a:t>Using the API, you can stream the contents of a file in an allocation directory, such as </a:t>
            </a:r>
            <a:r>
              <a:rPr lang="en-US" sz="2000">
                <a:solidFill>
                  <a:srgbClr val="3F3F3F"/>
                </a:solidFill>
                <a:latin typeface="Roboto" panose="02000000000000000000"/>
                <a:ea typeface="Roboto" panose="02000000000000000000"/>
                <a:cs typeface="Roboto" panose="02000000000000000000"/>
                <a:sym typeface="Roboto" panose="02000000000000000000"/>
              </a:rPr>
              <a:t>the </a:t>
            </a:r>
            <a:r>
              <a:rPr lang="en-US" sz="2000" b="1">
                <a:solidFill>
                  <a:srgbClr val="00CA8E"/>
                </a:solidFill>
                <a:latin typeface="Courier New OS Bold" panose="02070609020205020404"/>
                <a:ea typeface="Courier New OS Bold" panose="02070609020205020404"/>
                <a:cs typeface="Courier New OS Bold" panose="02070609020205020404"/>
                <a:sym typeface="Courier New OS Bold" panose="02070609020205020404"/>
              </a:rPr>
              <a:t>stdout</a:t>
            </a:r>
            <a:r>
              <a:rPr lang="en-US" sz="2000">
                <a:solidFill>
                  <a:srgbClr val="3F3F3F"/>
                </a:solidFill>
                <a:latin typeface="Roboto" panose="02000000000000000000"/>
                <a:ea typeface="Roboto" panose="02000000000000000000"/>
                <a:cs typeface="Roboto" panose="02000000000000000000"/>
                <a:sym typeface="Courier New OS Bold" panose="02070609020205020404"/>
              </a:rPr>
              <a:t> </a:t>
            </a:r>
            <a:r>
              <a:rPr lang="en-US" sz="2000">
                <a:solidFill>
                  <a:srgbClr val="3F3F3F"/>
                </a:solidFill>
                <a:latin typeface="Roboto" panose="02000000000000000000"/>
                <a:ea typeface="Roboto" panose="02000000000000000000"/>
                <a:cs typeface="Roboto" panose="02000000000000000000"/>
                <a:sym typeface="Courier New OS" panose="02070309020205020404"/>
              </a:rPr>
              <a:t>or </a:t>
            </a:r>
            <a:r>
              <a:rPr lang="en-US" sz="2000" b="1">
                <a:solidFill>
                  <a:srgbClr val="00CA8E"/>
                </a:solidFill>
                <a:latin typeface="Courier New OS Bold" panose="02070609020205020404"/>
                <a:ea typeface="Courier New OS Bold" panose="02070609020205020404"/>
                <a:cs typeface="Courier New OS Bold" panose="02070609020205020404"/>
                <a:sym typeface="Courier New OS Bold" panose="02070609020205020404"/>
              </a:rPr>
              <a:t>stderr </a:t>
            </a:r>
            <a:r>
              <a:rPr lang="en-US" sz="2000">
                <a:solidFill>
                  <a:srgbClr val="3F3F3F"/>
                </a:solidFill>
                <a:latin typeface="Roboto" panose="02000000000000000000"/>
                <a:ea typeface="Roboto" panose="02000000000000000000"/>
                <a:cs typeface="Roboto" panose="02000000000000000000"/>
                <a:sym typeface="Courier New OS" panose="02070309020205020404"/>
              </a:rPr>
              <a:t>logs</a:t>
            </a:r>
            <a:endParaRPr lang="en-US" sz="2000">
              <a:solidFill>
                <a:srgbClr val="3F3F3F"/>
              </a:solidFill>
              <a:latin typeface="Courier New OS" panose="02070309020205020404"/>
              <a:ea typeface="Courier New OS" panose="02070309020205020404"/>
              <a:cs typeface="Courier New OS" panose="02070309020205020404"/>
              <a:sym typeface="Courier New OS" panose="02070309020205020404"/>
            </a:endParaRPr>
          </a:p>
          <a:p>
            <a:pPr algn="l">
              <a:lnSpc>
                <a:spcPts val="2305"/>
              </a:lnSpc>
            </a:pPr>
            <a:r>
              <a:rPr lang="en-US" sz="2000">
                <a:solidFill>
                  <a:srgbClr val="3F3F3F"/>
                </a:solidFill>
                <a:latin typeface="Roboto" panose="02000000000000000000"/>
                <a:ea typeface="Roboto" panose="02000000000000000000"/>
                <a:cs typeface="Roboto" panose="02000000000000000000"/>
                <a:sym typeface="Roboto" panose="02000000000000000000"/>
              </a:rPr>
              <a:t> </a:t>
            </a:r>
            <a:endParaRPr lang="en-US" sz="2000">
              <a:solidFill>
                <a:srgbClr val="3F3F3F"/>
              </a:solidFill>
              <a:latin typeface="Roboto" panose="02000000000000000000"/>
              <a:ea typeface="Roboto" panose="02000000000000000000"/>
              <a:cs typeface="Roboto" panose="02000000000000000000"/>
              <a:sym typeface="Roboto" panose="02000000000000000000"/>
            </a:endParaRPr>
          </a:p>
          <a:p>
            <a:pPr algn="l">
              <a:lnSpc>
                <a:spcPts val="2305"/>
              </a:lnSpc>
            </a:pPr>
            <a:r>
              <a:rPr lang="en-US" sz="2000">
                <a:solidFill>
                  <a:srgbClr val="3F3F3F"/>
                </a:solidFill>
                <a:latin typeface="Roboto" panose="02000000000000000000"/>
                <a:ea typeface="Roboto" panose="02000000000000000000"/>
                <a:cs typeface="Roboto" panose="02000000000000000000"/>
                <a:sym typeface="Roboto" panose="02000000000000000000"/>
              </a:rPr>
              <a:t> </a:t>
            </a:r>
            <a:endParaRPr lang="en-US" sz="2000">
              <a:solidFill>
                <a:srgbClr val="3F3F3F"/>
              </a:solidFill>
              <a:latin typeface="Roboto" panose="02000000000000000000"/>
              <a:ea typeface="Roboto" panose="02000000000000000000"/>
              <a:cs typeface="Roboto" panose="02000000000000000000"/>
              <a:sym typeface="Roboto" panose="02000000000000000000"/>
            </a:endParaRPr>
          </a:p>
        </p:txBody>
      </p:sp>
      <p:sp>
        <p:nvSpPr>
          <p:cNvPr id="20" name="TextBox 20"/>
          <p:cNvSpPr txBox="1"/>
          <p:nvPr/>
        </p:nvSpPr>
        <p:spPr>
          <a:xfrm>
            <a:off x="703040" y="2092976"/>
            <a:ext cx="8843181" cy="560184"/>
          </a:xfrm>
          <a:prstGeom prst="rect">
            <a:avLst/>
          </a:prstGeom>
        </p:spPr>
        <p:txBody>
          <a:bodyPr lIns="0" tIns="0" rIns="0" bIns="0" rtlCol="0" anchor="t">
            <a:spAutoFit/>
          </a:bodyPr>
          <a:lstStyle/>
          <a:p>
            <a:pPr algn="l">
              <a:lnSpc>
                <a:spcPts val="5000"/>
              </a:lnSpc>
            </a:pPr>
            <a:r>
              <a:rPr lang="en-US" sz="2000">
                <a:solidFill>
                  <a:srgbClr val="3F3F3F"/>
                </a:solidFill>
                <a:latin typeface="Roboto" panose="02000000000000000000"/>
                <a:ea typeface="Roboto" panose="02000000000000000000"/>
                <a:cs typeface="Roboto" panose="02000000000000000000"/>
                <a:sym typeface="Roboto" panose="02000000000000000000"/>
              </a:rPr>
              <a:t>Uses the full allocation ID (not the short one) as part of the API endpoint path</a:t>
            </a:r>
            <a:endParaRPr lang="en-US" sz="2000">
              <a:solidFill>
                <a:srgbClr val="3F3F3F"/>
              </a:solidFill>
              <a:latin typeface="Roboto" panose="02000000000000000000"/>
              <a:ea typeface="Roboto" panose="02000000000000000000"/>
              <a:cs typeface="Roboto" panose="02000000000000000000"/>
              <a:sym typeface="Roboto" panose="02000000000000000000"/>
            </a:endParaRPr>
          </a:p>
        </p:txBody>
      </p:sp>
      <p:sp>
        <p:nvSpPr>
          <p:cNvPr id="21" name="TextBox 21"/>
          <p:cNvSpPr txBox="1"/>
          <p:nvPr/>
        </p:nvSpPr>
        <p:spPr>
          <a:xfrm>
            <a:off x="9116263" y="3153499"/>
            <a:ext cx="1002249" cy="290036"/>
          </a:xfrm>
          <a:prstGeom prst="rect">
            <a:avLst/>
          </a:prstGeom>
        </p:spPr>
        <p:txBody>
          <a:bodyPr lIns="0" tIns="0" rIns="0" bIns="0" rtlCol="0" anchor="t">
            <a:spAutoFit/>
          </a:bodyPr>
          <a:lstStyle/>
          <a:p>
            <a:pPr algn="l">
              <a:lnSpc>
                <a:spcPts val="2240"/>
              </a:lnSpc>
            </a:pPr>
            <a:r>
              <a:rPr lang="en-US" sz="1600" spc="1">
                <a:solidFill>
                  <a:srgbClr val="FFFFFF"/>
                </a:solidFill>
                <a:latin typeface="Roboto" panose="02000000000000000000"/>
                <a:ea typeface="Roboto" panose="02000000000000000000"/>
                <a:cs typeface="Roboto" panose="02000000000000000000"/>
                <a:sym typeface="Roboto" panose="02000000000000000000"/>
              </a:rPr>
              <a:t>TERMINAL</a:t>
            </a:r>
            <a:endParaRPr lang="en-US" sz="1600" spc="1">
              <a:solidFill>
                <a:srgbClr val="FFFFFF"/>
              </a:solidFill>
              <a:latin typeface="Roboto" panose="02000000000000000000"/>
              <a:ea typeface="Roboto" panose="02000000000000000000"/>
              <a:cs typeface="Roboto" panose="02000000000000000000"/>
              <a:sym typeface="Roboto" panose="02000000000000000000"/>
            </a:endParaRPr>
          </a:p>
        </p:txBody>
      </p:sp>
      <p:sp>
        <p:nvSpPr>
          <p:cNvPr id="22" name="TextBox 22"/>
          <p:cNvSpPr txBox="1"/>
          <p:nvPr/>
        </p:nvSpPr>
        <p:spPr>
          <a:xfrm>
            <a:off x="969388" y="3717388"/>
            <a:ext cx="868242" cy="229419"/>
          </a:xfrm>
          <a:prstGeom prst="rect">
            <a:avLst/>
          </a:prstGeom>
        </p:spPr>
        <p:txBody>
          <a:bodyPr lIns="0" tIns="0" rIns="0" bIns="0" rtlCol="0" anchor="t">
            <a:spAutoFit/>
          </a:bodyPr>
          <a:lstStyle/>
          <a:p>
            <a:pPr algn="l">
              <a:lnSpc>
                <a:spcPts val="1705"/>
              </a:lnSpc>
            </a:pPr>
            <a:r>
              <a:rPr lang="en-US" sz="1400" b="1">
                <a:solidFill>
                  <a:srgbClr val="3F3F3F"/>
                </a:solidFill>
                <a:latin typeface="Courier New OS Bold" panose="02070609020205020404"/>
                <a:ea typeface="Courier New OS Bold" panose="02070609020205020404"/>
                <a:cs typeface="Courier New OS Bold" panose="02070609020205020404"/>
                <a:sym typeface="Courier New OS Bold" panose="02070609020205020404"/>
              </a:rPr>
              <a:t>$ curl \</a:t>
            </a:r>
            <a:endParaRPr lang="en-US" sz="1400" b="1">
              <a:solidFill>
                <a:srgbClr val="3F3F3F"/>
              </a:solidFill>
              <a:latin typeface="Courier New OS Bold" panose="02070609020205020404"/>
              <a:ea typeface="Courier New OS Bold" panose="02070609020205020404"/>
              <a:cs typeface="Courier New OS Bold" panose="02070609020205020404"/>
              <a:sym typeface="Courier New OS Bold" panose="02070609020205020404"/>
            </a:endParaRPr>
          </a:p>
        </p:txBody>
      </p:sp>
      <p:sp>
        <p:nvSpPr>
          <p:cNvPr id="23" name="TextBox 23"/>
          <p:cNvSpPr txBox="1"/>
          <p:nvPr/>
        </p:nvSpPr>
        <p:spPr>
          <a:xfrm>
            <a:off x="1182119" y="3933796"/>
            <a:ext cx="8462496" cy="229419"/>
          </a:xfrm>
          <a:prstGeom prst="rect">
            <a:avLst/>
          </a:prstGeom>
        </p:spPr>
        <p:txBody>
          <a:bodyPr lIns="0" tIns="0" rIns="0" bIns="0" rtlCol="0" anchor="t">
            <a:spAutoFit/>
          </a:bodyPr>
          <a:lstStyle/>
          <a:p>
            <a:pPr algn="l">
              <a:lnSpc>
                <a:spcPts val="1705"/>
              </a:lnSpc>
            </a:pPr>
            <a:r>
              <a:rPr lang="en-US" sz="1400" b="1">
                <a:solidFill>
                  <a:srgbClr val="3F3F3F"/>
                </a:solidFill>
                <a:latin typeface="Courier New OS Bold" panose="02070609020205020404"/>
                <a:ea typeface="Courier New OS Bold" panose="02070609020205020404"/>
                <a:cs typeface="Courier New OS Bold" panose="02070609020205020404"/>
                <a:sym typeface="Courier New OS Bold" panose="02070609020205020404"/>
              </a:rPr>
              <a:t>http://localhost:4646/v1/client/fs/stream/003b26e5-8f6c-af88-e5e7-a07a1792cbd9</a:t>
            </a:r>
            <a:endParaRPr lang="en-US" sz="1400" b="1">
              <a:solidFill>
                <a:srgbClr val="3F3F3F"/>
              </a:solidFill>
              <a:latin typeface="Courier New OS Bold" panose="02070609020205020404"/>
              <a:ea typeface="Courier New OS Bold" panose="02070609020205020404"/>
              <a:cs typeface="Courier New OS Bold" panose="02070609020205020404"/>
              <a:sym typeface="Courier New OS Bold" panose="02070609020205020404"/>
            </a:endParaRPr>
          </a:p>
        </p:txBody>
      </p:sp>
      <p:sp>
        <p:nvSpPr>
          <p:cNvPr id="24" name="TextBox 24"/>
          <p:cNvSpPr txBox="1"/>
          <p:nvPr/>
        </p:nvSpPr>
        <p:spPr>
          <a:xfrm>
            <a:off x="1501207" y="4150204"/>
            <a:ext cx="3580438" cy="229419"/>
          </a:xfrm>
          <a:prstGeom prst="rect">
            <a:avLst/>
          </a:prstGeom>
        </p:spPr>
        <p:txBody>
          <a:bodyPr lIns="0" tIns="0" rIns="0" bIns="0" rtlCol="0" anchor="t">
            <a:spAutoFit/>
          </a:bodyPr>
          <a:lstStyle/>
          <a:p>
            <a:pPr algn="l">
              <a:lnSpc>
                <a:spcPts val="1705"/>
              </a:lnSpc>
            </a:pPr>
            <a:r>
              <a:rPr lang="en-US" sz="1400" b="1">
                <a:solidFill>
                  <a:srgbClr val="3F3F3F"/>
                </a:solidFill>
                <a:latin typeface="Courier New OS Bold" panose="02070609020205020404"/>
                <a:ea typeface="Courier New OS Bold" panose="02070609020205020404"/>
                <a:cs typeface="Courier New OS Bold" panose="02070609020205020404"/>
                <a:sym typeface="Courier New OS Bold" panose="02070609020205020404"/>
              </a:rPr>
              <a:t>?path=/alloc/logs/tetris.stdout.0</a:t>
            </a:r>
            <a:endParaRPr lang="en-US" sz="1400" b="1">
              <a:solidFill>
                <a:srgbClr val="3F3F3F"/>
              </a:solidFill>
              <a:latin typeface="Courier New OS Bold" panose="02070609020205020404"/>
              <a:ea typeface="Courier New OS Bold" panose="02070609020205020404"/>
              <a:cs typeface="Courier New OS Bold" panose="02070609020205020404"/>
              <a:sym typeface="Courier New OS Bold" panose="02070609020205020404"/>
            </a:endParaRPr>
          </a:p>
        </p:txBody>
      </p:sp>
      <p:sp>
        <p:nvSpPr>
          <p:cNvPr id="25" name="TextBox 25"/>
          <p:cNvSpPr txBox="1"/>
          <p:nvPr/>
        </p:nvSpPr>
        <p:spPr>
          <a:xfrm>
            <a:off x="969388" y="4370803"/>
            <a:ext cx="9221743" cy="1500054"/>
          </a:xfrm>
          <a:prstGeom prst="rect">
            <a:avLst/>
          </a:prstGeom>
        </p:spPr>
        <p:txBody>
          <a:bodyPr lIns="0" tIns="0" rIns="0" bIns="0" rtlCol="0" anchor="t">
            <a:spAutoFit/>
          </a:bodyPr>
          <a:lstStyle/>
          <a:p>
            <a:pPr algn="just">
              <a:lnSpc>
                <a:spcPts val="1630"/>
              </a:lnSpc>
            </a:pPr>
            <a:r>
              <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rPr>
              <a:t>{"Data":"L2RvY2tlci1lbnRyeXBvaW50LnNoOiAvZG9ja2VyLWVudHJ5cG9pbnQuZC8gaXMgbm90IGVtcHR5 LCB3aWxsIGF0dGVtcHQgdG8gcGVyZm9ybSBjb25maWd1cmF0aW9uCi9kb2NrZXItZW50cnlwb2ludC5zaDogT G9va2luZyBmb3Igc2hlbGwgc2NyaXB0cyBpbiAvZG9ja2VyLWVudHJ5cG9pbnQuZC8KL2RvY2tlci1lbnRyeX</a:t>
            </a:r>
            <a:endPar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endParaRPr>
          </a:p>
          <a:p>
            <a:pPr algn="just">
              <a:lnSpc>
                <a:spcPts val="1870"/>
              </a:lnSpc>
            </a:pPr>
            <a:r>
              <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rPr>
              <a:t>BvaW50LnNoOiBMYXVuY2hpbmcgL2RvY2tlci1lbnRyeXBvaW50LmQvMTAtbGlzdGVuLW9uLWlwdjYtYnktZGV</a:t>
            </a:r>
            <a:endPar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endParaRPr>
          </a:p>
          <a:p>
            <a:pPr algn="just">
              <a:lnSpc>
                <a:spcPts val="1535"/>
              </a:lnSpc>
            </a:pPr>
            <a:r>
              <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rPr>
              <a:t>mYXVsdC5zaAoxMC1saXN0ZW4tb24taXB2Ni1ieS1kZWZhdWx0LnNoOiBpbmZvOiBHZXR0aW5nIHRoZSBjaGVj</a:t>
            </a:r>
            <a:endPar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endParaRPr>
          </a:p>
          <a:p>
            <a:pPr algn="just">
              <a:lnSpc>
                <a:spcPts val="1870"/>
              </a:lnSpc>
            </a:pPr>
            <a:r>
              <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rPr>
              <a:t>a3N1bSBvZiAvZXRjL25naW54L2NvbmYuZC9kZWZhdWx0LmNvbmYKMTAtbGlzdGVuLW9uLWlwdjYtYnktZGVmY</a:t>
            </a:r>
            <a:endPar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endParaRPr>
          </a:p>
          <a:p>
            <a:pPr algn="just">
              <a:lnSpc>
                <a:spcPts val="1490"/>
              </a:lnSpc>
            </a:pPr>
            <a:r>
              <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rPr>
              <a:t>XVsdC5zaDogaW5mbzogRW5hYmxlZCBsaXN0ZW4gb24gSVB2NiBpbiAvZXRjL25naW54L2NvbmYuZC9kZWZhdW</a:t>
            </a:r>
            <a:endParaRPr lang="en-US" sz="1400">
              <a:solidFill>
                <a:srgbClr val="3F3F3F"/>
              </a:solidFill>
              <a:latin typeface="Courier New OS" panose="02070309020205020404"/>
              <a:ea typeface="Courier New OS" panose="02070309020205020404"/>
              <a:cs typeface="Courier New OS" panose="02070309020205020404"/>
              <a:sym typeface="Courier New OS" panose="020703090202050204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438315" y="6013609"/>
            <a:ext cx="618353" cy="844391"/>
          </a:xfrm>
          <a:custGeom>
            <a:avLst/>
            <a:gdLst/>
            <a:ahLst/>
            <a:cxnLst/>
            <a:rect l="l" t="t" r="r" b="b"/>
            <a:pathLst>
              <a:path w="618353" h="844391">
                <a:moveTo>
                  <a:pt x="0" y="0"/>
                </a:moveTo>
                <a:lnTo>
                  <a:pt x="618354" y="0"/>
                </a:lnTo>
                <a:lnTo>
                  <a:pt x="618354" y="844391"/>
                </a:lnTo>
                <a:lnTo>
                  <a:pt x="0" y="844391"/>
                </a:lnTo>
                <a:lnTo>
                  <a:pt x="0" y="0"/>
                </a:lnTo>
                <a:close/>
              </a:path>
            </a:pathLst>
          </a:custGeom>
          <a:blipFill>
            <a:blip r:embed="rId1"/>
            <a:stretch>
              <a:fillRect b="-2479"/>
            </a:stretch>
          </a:blipFill>
        </p:spPr>
      </p:sp>
      <p:sp>
        <p:nvSpPr>
          <p:cNvPr id="3" name="Freeform 3"/>
          <p:cNvSpPr/>
          <p:nvPr/>
        </p:nvSpPr>
        <p:spPr>
          <a:xfrm>
            <a:off x="11699319" y="6747300"/>
            <a:ext cx="96345" cy="110480"/>
          </a:xfrm>
          <a:custGeom>
            <a:avLst/>
            <a:gdLst/>
            <a:ahLst/>
            <a:cxnLst/>
            <a:rect l="l" t="t" r="r" b="b"/>
            <a:pathLst>
              <a:path w="96345" h="110480">
                <a:moveTo>
                  <a:pt x="0" y="0"/>
                </a:moveTo>
                <a:lnTo>
                  <a:pt x="96346" y="0"/>
                </a:lnTo>
                <a:lnTo>
                  <a:pt x="96346" y="110481"/>
                </a:lnTo>
                <a:lnTo>
                  <a:pt x="0" y="110481"/>
                </a:lnTo>
                <a:lnTo>
                  <a:pt x="0" y="0"/>
                </a:lnTo>
                <a:close/>
              </a:path>
            </a:pathLst>
          </a:custGeom>
          <a:blipFill>
            <a:blip r:embed="rId2"/>
            <a:stretch>
              <a:fillRect l="-29154" t="-12440" r="-31171" b="-69738"/>
            </a:stretch>
          </a:blipFill>
        </p:spPr>
      </p:sp>
      <p:grpSp>
        <p:nvGrpSpPr>
          <p:cNvPr id="4" name="Group 4"/>
          <p:cNvGrpSpPr>
            <a:grpSpLocks noChangeAspect="1"/>
          </p:cNvGrpSpPr>
          <p:nvPr/>
        </p:nvGrpSpPr>
        <p:grpSpPr>
          <a:xfrm>
            <a:off x="-63503" y="5249523"/>
            <a:ext cx="12318997" cy="1671980"/>
            <a:chOff x="0" y="0"/>
            <a:chExt cx="12319000" cy="1671980"/>
          </a:xfrm>
        </p:grpSpPr>
        <p:sp>
          <p:nvSpPr>
            <p:cNvPr id="5" name="Freeform 5"/>
            <p:cNvSpPr/>
            <p:nvPr/>
          </p:nvSpPr>
          <p:spPr>
            <a:xfrm>
              <a:off x="63500" y="63500"/>
              <a:ext cx="12192000" cy="1544955"/>
            </a:xfrm>
            <a:custGeom>
              <a:avLst/>
              <a:gdLst/>
              <a:ahLst/>
              <a:cxnLst/>
              <a:rect l="l" t="t" r="r" b="b"/>
              <a:pathLst>
                <a:path w="12192000" h="1544955">
                  <a:moveTo>
                    <a:pt x="0" y="0"/>
                  </a:moveTo>
                  <a:lnTo>
                    <a:pt x="0" y="1544955"/>
                  </a:lnTo>
                  <a:lnTo>
                    <a:pt x="12192000" y="1544955"/>
                  </a:lnTo>
                  <a:lnTo>
                    <a:pt x="12192000" y="0"/>
                  </a:lnTo>
                  <a:close/>
                </a:path>
              </a:pathLst>
            </a:custGeom>
            <a:solidFill>
              <a:srgbClr val="00CA8E"/>
            </a:solidFill>
          </p:spPr>
        </p:sp>
        <p:sp>
          <p:nvSpPr>
            <p:cNvPr id="6" name="Freeform 6"/>
            <p:cNvSpPr/>
            <p:nvPr/>
          </p:nvSpPr>
          <p:spPr>
            <a:xfrm>
              <a:off x="63500" y="674370"/>
              <a:ext cx="12192000" cy="328676"/>
            </a:xfrm>
            <a:custGeom>
              <a:avLst/>
              <a:gdLst/>
              <a:ahLst/>
              <a:cxnLst/>
              <a:rect l="l" t="t" r="r" b="b"/>
              <a:pathLst>
                <a:path w="12192000" h="328676">
                  <a:moveTo>
                    <a:pt x="12192000" y="0"/>
                  </a:moveTo>
                  <a:lnTo>
                    <a:pt x="12192000" y="328676"/>
                  </a:lnTo>
                  <a:lnTo>
                    <a:pt x="0" y="328676"/>
                  </a:lnTo>
                  <a:lnTo>
                    <a:pt x="0" y="0"/>
                  </a:lnTo>
                  <a:close/>
                </a:path>
              </a:pathLst>
            </a:custGeom>
            <a:solidFill>
              <a:srgbClr val="F2F2F2"/>
            </a:solidFill>
          </p:spPr>
        </p:sp>
        <p:sp>
          <p:nvSpPr>
            <p:cNvPr id="7" name="Freeform 7"/>
            <p:cNvSpPr/>
            <p:nvPr/>
          </p:nvSpPr>
          <p:spPr>
            <a:xfrm>
              <a:off x="63500" y="345821"/>
              <a:ext cx="12192000" cy="328549"/>
            </a:xfrm>
            <a:custGeom>
              <a:avLst/>
              <a:gdLst/>
              <a:ahLst/>
              <a:cxnLst/>
              <a:rect l="l" t="t" r="r" b="b"/>
              <a:pathLst>
                <a:path w="12192000" h="328549">
                  <a:moveTo>
                    <a:pt x="12192000" y="0"/>
                  </a:moveTo>
                  <a:lnTo>
                    <a:pt x="12192000" y="328549"/>
                  </a:lnTo>
                  <a:lnTo>
                    <a:pt x="0" y="328549"/>
                  </a:lnTo>
                  <a:lnTo>
                    <a:pt x="0" y="0"/>
                  </a:lnTo>
                  <a:close/>
                </a:path>
              </a:pathLst>
            </a:custGeom>
            <a:solidFill>
              <a:srgbClr val="F2F2F2">
                <a:alpha val="52549"/>
              </a:srgbClr>
            </a:solidFill>
          </p:spPr>
        </p:sp>
        <p:sp>
          <p:nvSpPr>
            <p:cNvPr id="8" name="Freeform 8"/>
            <p:cNvSpPr/>
            <p:nvPr/>
          </p:nvSpPr>
          <p:spPr>
            <a:xfrm>
              <a:off x="63500" y="1002792"/>
              <a:ext cx="12192000" cy="328549"/>
            </a:xfrm>
            <a:custGeom>
              <a:avLst/>
              <a:gdLst/>
              <a:ahLst/>
              <a:cxnLst/>
              <a:rect l="l" t="t" r="r" b="b"/>
              <a:pathLst>
                <a:path w="12192000" h="328549">
                  <a:moveTo>
                    <a:pt x="12192000" y="0"/>
                  </a:moveTo>
                  <a:lnTo>
                    <a:pt x="12192000" y="328549"/>
                  </a:lnTo>
                  <a:lnTo>
                    <a:pt x="0" y="328549"/>
                  </a:lnTo>
                  <a:lnTo>
                    <a:pt x="0" y="0"/>
                  </a:lnTo>
                  <a:close/>
                </a:path>
              </a:pathLst>
            </a:custGeom>
            <a:solidFill>
              <a:srgbClr val="F2F2F2">
                <a:alpha val="52549"/>
              </a:srgbClr>
            </a:solidFill>
          </p:spPr>
        </p:sp>
      </p:grpSp>
      <p:grpSp>
        <p:nvGrpSpPr>
          <p:cNvPr id="9" name="Group 9"/>
          <p:cNvGrpSpPr>
            <a:grpSpLocks noChangeAspect="1"/>
          </p:cNvGrpSpPr>
          <p:nvPr/>
        </p:nvGrpSpPr>
        <p:grpSpPr>
          <a:xfrm>
            <a:off x="4967983" y="1875177"/>
            <a:ext cx="54073" cy="1975371"/>
            <a:chOff x="0" y="0"/>
            <a:chExt cx="54077" cy="1975371"/>
          </a:xfrm>
        </p:grpSpPr>
        <p:sp>
          <p:nvSpPr>
            <p:cNvPr id="10" name="Freeform 10"/>
            <p:cNvSpPr/>
            <p:nvPr/>
          </p:nvSpPr>
          <p:spPr>
            <a:xfrm>
              <a:off x="0" y="0"/>
              <a:ext cx="54102" cy="1975358"/>
            </a:xfrm>
            <a:custGeom>
              <a:avLst/>
              <a:gdLst/>
              <a:ahLst/>
              <a:cxnLst/>
              <a:rect l="l" t="t" r="r" b="b"/>
              <a:pathLst>
                <a:path w="54102" h="1975358">
                  <a:moveTo>
                    <a:pt x="0" y="1975358"/>
                  </a:moveTo>
                  <a:lnTo>
                    <a:pt x="0" y="0"/>
                  </a:lnTo>
                  <a:lnTo>
                    <a:pt x="54102" y="0"/>
                  </a:lnTo>
                  <a:lnTo>
                    <a:pt x="54102" y="1975358"/>
                  </a:lnTo>
                  <a:close/>
                </a:path>
              </a:pathLst>
            </a:custGeom>
            <a:solidFill>
              <a:srgbClr val="00CA8E"/>
            </a:solidFill>
          </p:spPr>
        </p:sp>
      </p:grpSp>
      <p:sp>
        <p:nvSpPr>
          <p:cNvPr id="11" name="Freeform 11"/>
          <p:cNvSpPr/>
          <p:nvPr/>
        </p:nvSpPr>
        <p:spPr>
          <a:xfrm>
            <a:off x="11438315" y="6013609"/>
            <a:ext cx="618353" cy="844391"/>
          </a:xfrm>
          <a:custGeom>
            <a:avLst/>
            <a:gdLst/>
            <a:ahLst/>
            <a:cxnLst/>
            <a:rect l="l" t="t" r="r" b="b"/>
            <a:pathLst>
              <a:path w="618353" h="844391">
                <a:moveTo>
                  <a:pt x="0" y="0"/>
                </a:moveTo>
                <a:lnTo>
                  <a:pt x="618354" y="0"/>
                </a:lnTo>
                <a:lnTo>
                  <a:pt x="618354" y="844391"/>
                </a:lnTo>
                <a:lnTo>
                  <a:pt x="0" y="844391"/>
                </a:lnTo>
                <a:lnTo>
                  <a:pt x="0" y="0"/>
                </a:lnTo>
                <a:close/>
              </a:path>
            </a:pathLst>
          </a:custGeom>
          <a:blipFill>
            <a:blip r:embed="rId1"/>
            <a:stretch>
              <a:fillRect b="-2479"/>
            </a:stretch>
          </a:blipFill>
        </p:spPr>
      </p:sp>
      <p:sp>
        <p:nvSpPr>
          <p:cNvPr id="12" name="Freeform 12"/>
          <p:cNvSpPr/>
          <p:nvPr/>
        </p:nvSpPr>
        <p:spPr>
          <a:xfrm>
            <a:off x="11699319" y="6747300"/>
            <a:ext cx="96345" cy="110480"/>
          </a:xfrm>
          <a:custGeom>
            <a:avLst/>
            <a:gdLst/>
            <a:ahLst/>
            <a:cxnLst/>
            <a:rect l="l" t="t" r="r" b="b"/>
            <a:pathLst>
              <a:path w="96345" h="110480">
                <a:moveTo>
                  <a:pt x="0" y="0"/>
                </a:moveTo>
                <a:lnTo>
                  <a:pt x="96346" y="0"/>
                </a:lnTo>
                <a:lnTo>
                  <a:pt x="96346" y="110481"/>
                </a:lnTo>
                <a:lnTo>
                  <a:pt x="0" y="110481"/>
                </a:lnTo>
                <a:lnTo>
                  <a:pt x="0" y="0"/>
                </a:lnTo>
                <a:close/>
              </a:path>
            </a:pathLst>
          </a:custGeom>
          <a:blipFill>
            <a:blip r:embed="rId2"/>
            <a:stretch>
              <a:fillRect l="-29154" t="-12440" r="-31171" b="-69738"/>
            </a:stretch>
          </a:blipFill>
        </p:spPr>
      </p:sp>
      <p:sp>
        <p:nvSpPr>
          <p:cNvPr id="13" name="Freeform 13"/>
          <p:cNvSpPr/>
          <p:nvPr/>
        </p:nvSpPr>
        <p:spPr>
          <a:xfrm>
            <a:off x="10636987" y="236172"/>
            <a:ext cx="1165431" cy="1326185"/>
          </a:xfrm>
          <a:custGeom>
            <a:avLst/>
            <a:gdLst/>
            <a:ahLst/>
            <a:cxnLst/>
            <a:rect l="l" t="t" r="r" b="b"/>
            <a:pathLst>
              <a:path w="1165431" h="1326185">
                <a:moveTo>
                  <a:pt x="0" y="0"/>
                </a:moveTo>
                <a:lnTo>
                  <a:pt x="1165431" y="0"/>
                </a:lnTo>
                <a:lnTo>
                  <a:pt x="1165431" y="1326185"/>
                </a:lnTo>
                <a:lnTo>
                  <a:pt x="0" y="1326185"/>
                </a:lnTo>
                <a:lnTo>
                  <a:pt x="0" y="0"/>
                </a:lnTo>
                <a:close/>
              </a:path>
            </a:pathLst>
          </a:custGeom>
          <a:blipFill>
            <a:blip r:embed="rId3"/>
            <a:stretch>
              <a:fillRect l="-29103" t="-12862" r="-29998" b="-69323"/>
            </a:stretch>
          </a:blipFill>
        </p:spPr>
      </p:sp>
      <p:sp>
        <p:nvSpPr>
          <p:cNvPr id="14" name="TextBox 14"/>
          <p:cNvSpPr txBox="1"/>
          <p:nvPr/>
        </p:nvSpPr>
        <p:spPr>
          <a:xfrm>
            <a:off x="5496687" y="1830534"/>
            <a:ext cx="5320103" cy="2037474"/>
          </a:xfrm>
          <a:prstGeom prst="rect">
            <a:avLst/>
          </a:prstGeom>
        </p:spPr>
        <p:txBody>
          <a:bodyPr lIns="0" tIns="0" rIns="0" bIns="0" rtlCol="0" anchor="t">
            <a:spAutoFit/>
          </a:bodyPr>
          <a:lstStyle/>
          <a:p>
            <a:pPr algn="l">
              <a:lnSpc>
                <a:spcPts val="8020"/>
              </a:lnSpc>
            </a:pPr>
            <a:r>
              <a:rPr lang="en-US" sz="6600" b="1">
                <a:solidFill>
                  <a:srgbClr val="3F3F3F"/>
                </a:solidFill>
                <a:latin typeface="Raleway Heavy"/>
                <a:ea typeface="Raleway Heavy"/>
                <a:cs typeface="Raleway Heavy"/>
                <a:sym typeface="Raleway Heavy"/>
              </a:rPr>
              <a:t>Monitoring Applications</a:t>
            </a:r>
            <a:endParaRPr lang="en-US" sz="6600" b="1">
              <a:solidFill>
                <a:srgbClr val="3F3F3F"/>
              </a:solidFill>
              <a:latin typeface="Raleway Heavy"/>
              <a:ea typeface="Raleway Heavy"/>
              <a:cs typeface="Raleway Heavy"/>
              <a:sym typeface="Raleway Heavy"/>
            </a:endParaRPr>
          </a:p>
        </p:txBody>
      </p:sp>
      <p:sp>
        <p:nvSpPr>
          <p:cNvPr id="15" name="TextBox 15"/>
          <p:cNvSpPr txBox="1"/>
          <p:nvPr/>
        </p:nvSpPr>
        <p:spPr>
          <a:xfrm>
            <a:off x="672179" y="1943405"/>
            <a:ext cx="3645322" cy="1645615"/>
          </a:xfrm>
          <a:prstGeom prst="rect">
            <a:avLst/>
          </a:prstGeom>
        </p:spPr>
        <p:txBody>
          <a:bodyPr lIns="0" tIns="0" rIns="0" bIns="0" rtlCol="0" anchor="t">
            <a:spAutoFit/>
          </a:bodyPr>
          <a:lstStyle/>
          <a:p>
            <a:pPr algn="l">
              <a:lnSpc>
                <a:spcPts val="13440"/>
              </a:lnSpc>
            </a:pPr>
            <a:r>
              <a:rPr lang="en-US" sz="9600" b="1">
                <a:solidFill>
                  <a:srgbClr val="00CA8E"/>
                </a:solidFill>
                <a:latin typeface="Raleway Heavy"/>
                <a:ea typeface="Raleway Heavy"/>
                <a:cs typeface="Raleway Heavy"/>
                <a:sym typeface="Raleway Heavy"/>
              </a:rPr>
              <a:t>DEMO</a:t>
            </a:r>
            <a:endParaRPr lang="en-US" sz="9600" b="1">
              <a:solidFill>
                <a:srgbClr val="00CA8E"/>
              </a:solidFill>
              <a:latin typeface="Raleway Heavy"/>
              <a:ea typeface="Raleway Heavy"/>
              <a:cs typeface="Raleway Heavy"/>
              <a:sym typeface="Raleway Heavy"/>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438315" y="6013609"/>
            <a:ext cx="618353" cy="844391"/>
          </a:xfrm>
          <a:custGeom>
            <a:avLst/>
            <a:gdLst/>
            <a:ahLst/>
            <a:cxnLst/>
            <a:rect l="l" t="t" r="r" b="b"/>
            <a:pathLst>
              <a:path w="618353" h="844391">
                <a:moveTo>
                  <a:pt x="0" y="0"/>
                </a:moveTo>
                <a:lnTo>
                  <a:pt x="618354" y="0"/>
                </a:lnTo>
                <a:lnTo>
                  <a:pt x="618354" y="844391"/>
                </a:lnTo>
                <a:lnTo>
                  <a:pt x="0" y="844391"/>
                </a:lnTo>
                <a:lnTo>
                  <a:pt x="0" y="0"/>
                </a:lnTo>
                <a:close/>
              </a:path>
            </a:pathLst>
          </a:custGeom>
          <a:blipFill>
            <a:blip r:embed="rId1"/>
            <a:stretch>
              <a:fillRect b="-2479"/>
            </a:stretch>
          </a:blipFill>
        </p:spPr>
      </p:sp>
      <p:sp>
        <p:nvSpPr>
          <p:cNvPr id="3" name="Freeform 3"/>
          <p:cNvSpPr/>
          <p:nvPr/>
        </p:nvSpPr>
        <p:spPr>
          <a:xfrm>
            <a:off x="11699319" y="6747300"/>
            <a:ext cx="96345" cy="110480"/>
          </a:xfrm>
          <a:custGeom>
            <a:avLst/>
            <a:gdLst/>
            <a:ahLst/>
            <a:cxnLst/>
            <a:rect l="l" t="t" r="r" b="b"/>
            <a:pathLst>
              <a:path w="96345" h="110480">
                <a:moveTo>
                  <a:pt x="0" y="0"/>
                </a:moveTo>
                <a:lnTo>
                  <a:pt x="96346" y="0"/>
                </a:lnTo>
                <a:lnTo>
                  <a:pt x="96346" y="110481"/>
                </a:lnTo>
                <a:lnTo>
                  <a:pt x="0" y="110481"/>
                </a:lnTo>
                <a:lnTo>
                  <a:pt x="0" y="0"/>
                </a:lnTo>
                <a:close/>
              </a:path>
            </a:pathLst>
          </a:custGeom>
          <a:blipFill>
            <a:blip r:embed="rId2"/>
            <a:stretch>
              <a:fillRect l="-29154" t="-12440" r="-31171" b="-69738"/>
            </a:stretch>
          </a:blipFill>
        </p:spPr>
      </p:sp>
      <p:grpSp>
        <p:nvGrpSpPr>
          <p:cNvPr id="4" name="Group 4"/>
          <p:cNvGrpSpPr>
            <a:grpSpLocks noChangeAspect="1"/>
          </p:cNvGrpSpPr>
          <p:nvPr/>
        </p:nvGrpSpPr>
        <p:grpSpPr>
          <a:xfrm>
            <a:off x="0" y="0"/>
            <a:ext cx="2470147" cy="6858000"/>
            <a:chOff x="0" y="0"/>
            <a:chExt cx="2470150" cy="6858000"/>
          </a:xfrm>
        </p:grpSpPr>
        <p:sp>
          <p:nvSpPr>
            <p:cNvPr id="5" name="Freeform 5"/>
            <p:cNvSpPr/>
            <p:nvPr/>
          </p:nvSpPr>
          <p:spPr>
            <a:xfrm>
              <a:off x="0" y="0"/>
              <a:ext cx="2470150" cy="6858000"/>
            </a:xfrm>
            <a:custGeom>
              <a:avLst/>
              <a:gdLst/>
              <a:ahLst/>
              <a:cxnLst/>
              <a:rect l="l" t="t" r="r" b="b"/>
              <a:pathLst>
                <a:path w="2470150" h="6858000">
                  <a:moveTo>
                    <a:pt x="0" y="0"/>
                  </a:moveTo>
                  <a:lnTo>
                    <a:pt x="2470150" y="0"/>
                  </a:lnTo>
                  <a:lnTo>
                    <a:pt x="2470150" y="6858000"/>
                  </a:lnTo>
                  <a:lnTo>
                    <a:pt x="0" y="6858000"/>
                  </a:lnTo>
                  <a:close/>
                </a:path>
              </a:pathLst>
            </a:custGeom>
            <a:solidFill>
              <a:srgbClr val="00CA8E"/>
            </a:solidFill>
          </p:spPr>
        </p:sp>
      </p:grpSp>
      <p:grpSp>
        <p:nvGrpSpPr>
          <p:cNvPr id="6" name="Group 6"/>
          <p:cNvGrpSpPr>
            <a:grpSpLocks noChangeAspect="1"/>
          </p:cNvGrpSpPr>
          <p:nvPr/>
        </p:nvGrpSpPr>
        <p:grpSpPr>
          <a:xfrm>
            <a:off x="3451127" y="2102996"/>
            <a:ext cx="1008059" cy="46034"/>
            <a:chOff x="0" y="0"/>
            <a:chExt cx="1008062" cy="46038"/>
          </a:xfrm>
        </p:grpSpPr>
        <p:sp>
          <p:nvSpPr>
            <p:cNvPr id="7" name="Freeform 7"/>
            <p:cNvSpPr/>
            <p:nvPr/>
          </p:nvSpPr>
          <p:spPr>
            <a:xfrm>
              <a:off x="0" y="0"/>
              <a:ext cx="1008126" cy="45974"/>
            </a:xfrm>
            <a:custGeom>
              <a:avLst/>
              <a:gdLst/>
              <a:ahLst/>
              <a:cxnLst/>
              <a:rect l="l" t="t" r="r" b="b"/>
              <a:pathLst>
                <a:path w="1008126" h="45974">
                  <a:moveTo>
                    <a:pt x="0" y="0"/>
                  </a:moveTo>
                  <a:lnTo>
                    <a:pt x="1008126" y="0"/>
                  </a:lnTo>
                  <a:lnTo>
                    <a:pt x="1008126" y="45974"/>
                  </a:lnTo>
                  <a:lnTo>
                    <a:pt x="0" y="45974"/>
                  </a:lnTo>
                  <a:close/>
                </a:path>
              </a:pathLst>
            </a:custGeom>
            <a:solidFill>
              <a:srgbClr val="00CA8E"/>
            </a:solidFill>
          </p:spPr>
        </p:sp>
      </p:grpSp>
      <p:sp>
        <p:nvSpPr>
          <p:cNvPr id="8" name="Freeform 8"/>
          <p:cNvSpPr/>
          <p:nvPr/>
        </p:nvSpPr>
        <p:spPr>
          <a:xfrm>
            <a:off x="10636987" y="236172"/>
            <a:ext cx="1165431" cy="1326185"/>
          </a:xfrm>
          <a:custGeom>
            <a:avLst/>
            <a:gdLst/>
            <a:ahLst/>
            <a:cxnLst/>
            <a:rect l="l" t="t" r="r" b="b"/>
            <a:pathLst>
              <a:path w="1165431" h="1326185">
                <a:moveTo>
                  <a:pt x="0" y="0"/>
                </a:moveTo>
                <a:lnTo>
                  <a:pt x="1165431" y="0"/>
                </a:lnTo>
                <a:lnTo>
                  <a:pt x="1165431" y="1326185"/>
                </a:lnTo>
                <a:lnTo>
                  <a:pt x="0" y="1326185"/>
                </a:lnTo>
                <a:lnTo>
                  <a:pt x="0" y="0"/>
                </a:lnTo>
                <a:close/>
              </a:path>
            </a:pathLst>
          </a:custGeom>
          <a:blipFill>
            <a:blip r:embed="rId3"/>
            <a:stretch>
              <a:fillRect l="-29103" t="-12862" r="-29998" b="-69323"/>
            </a:stretch>
          </a:blipFill>
        </p:spPr>
      </p:sp>
      <p:grpSp>
        <p:nvGrpSpPr>
          <p:cNvPr id="9" name="Group 9"/>
          <p:cNvGrpSpPr>
            <a:grpSpLocks noChangeAspect="1"/>
          </p:cNvGrpSpPr>
          <p:nvPr/>
        </p:nvGrpSpPr>
        <p:grpSpPr>
          <a:xfrm>
            <a:off x="386401" y="-63503"/>
            <a:ext cx="1697345" cy="6984997"/>
            <a:chOff x="0" y="0"/>
            <a:chExt cx="1697342" cy="6985000"/>
          </a:xfrm>
        </p:grpSpPr>
        <p:sp>
          <p:nvSpPr>
            <p:cNvPr id="10" name="Freeform 10"/>
            <p:cNvSpPr/>
            <p:nvPr/>
          </p:nvSpPr>
          <p:spPr>
            <a:xfrm>
              <a:off x="587121" y="63500"/>
              <a:ext cx="523494" cy="6858000"/>
            </a:xfrm>
            <a:custGeom>
              <a:avLst/>
              <a:gdLst/>
              <a:ahLst/>
              <a:cxnLst/>
              <a:rect l="l" t="t" r="r" b="b"/>
              <a:pathLst>
                <a:path w="523494" h="6858000">
                  <a:moveTo>
                    <a:pt x="0" y="0"/>
                  </a:moveTo>
                  <a:lnTo>
                    <a:pt x="523494" y="0"/>
                  </a:lnTo>
                  <a:lnTo>
                    <a:pt x="523494" y="6858000"/>
                  </a:lnTo>
                  <a:lnTo>
                    <a:pt x="0" y="6858000"/>
                  </a:lnTo>
                  <a:close/>
                </a:path>
              </a:pathLst>
            </a:custGeom>
            <a:solidFill>
              <a:srgbClr val="F2F2F2"/>
            </a:solidFill>
          </p:spPr>
        </p:sp>
        <p:sp>
          <p:nvSpPr>
            <p:cNvPr id="11" name="Freeform 11"/>
            <p:cNvSpPr/>
            <p:nvPr/>
          </p:nvSpPr>
          <p:spPr>
            <a:xfrm>
              <a:off x="63500" y="63500"/>
              <a:ext cx="523621" cy="6858000"/>
            </a:xfrm>
            <a:custGeom>
              <a:avLst/>
              <a:gdLst/>
              <a:ahLst/>
              <a:cxnLst/>
              <a:rect l="l" t="t" r="r" b="b"/>
              <a:pathLst>
                <a:path w="523621" h="6858000">
                  <a:moveTo>
                    <a:pt x="0" y="0"/>
                  </a:moveTo>
                  <a:lnTo>
                    <a:pt x="523621" y="0"/>
                  </a:lnTo>
                  <a:lnTo>
                    <a:pt x="523621" y="6858000"/>
                  </a:lnTo>
                  <a:lnTo>
                    <a:pt x="0" y="6858000"/>
                  </a:lnTo>
                  <a:close/>
                </a:path>
              </a:pathLst>
            </a:custGeom>
            <a:solidFill>
              <a:srgbClr val="F2F2F2">
                <a:alpha val="52549"/>
              </a:srgbClr>
            </a:solidFill>
          </p:spPr>
        </p:sp>
        <p:sp>
          <p:nvSpPr>
            <p:cNvPr id="12" name="Freeform 12"/>
            <p:cNvSpPr/>
            <p:nvPr/>
          </p:nvSpPr>
          <p:spPr>
            <a:xfrm>
              <a:off x="1110234" y="63500"/>
              <a:ext cx="523621" cy="6858000"/>
            </a:xfrm>
            <a:custGeom>
              <a:avLst/>
              <a:gdLst/>
              <a:ahLst/>
              <a:cxnLst/>
              <a:rect l="l" t="t" r="r" b="b"/>
              <a:pathLst>
                <a:path w="523621" h="6858000">
                  <a:moveTo>
                    <a:pt x="0" y="0"/>
                  </a:moveTo>
                  <a:lnTo>
                    <a:pt x="523621" y="0"/>
                  </a:lnTo>
                  <a:lnTo>
                    <a:pt x="523621" y="6858000"/>
                  </a:lnTo>
                  <a:lnTo>
                    <a:pt x="0" y="6858000"/>
                  </a:lnTo>
                  <a:close/>
                </a:path>
              </a:pathLst>
            </a:custGeom>
            <a:solidFill>
              <a:srgbClr val="F2F2F2">
                <a:alpha val="52549"/>
              </a:srgbClr>
            </a:solidFill>
          </p:spPr>
        </p:sp>
      </p:grpSp>
      <p:sp>
        <p:nvSpPr>
          <p:cNvPr id="13" name="TextBox 13"/>
          <p:cNvSpPr txBox="1"/>
          <p:nvPr/>
        </p:nvSpPr>
        <p:spPr>
          <a:xfrm>
            <a:off x="3403578" y="2321643"/>
            <a:ext cx="7945355" cy="2024901"/>
          </a:xfrm>
          <a:prstGeom prst="rect">
            <a:avLst/>
          </a:prstGeom>
        </p:spPr>
        <p:txBody>
          <a:bodyPr lIns="0" tIns="0" rIns="0" bIns="0" rtlCol="0" anchor="t">
            <a:spAutoFit/>
          </a:bodyPr>
          <a:lstStyle/>
          <a:p>
            <a:pPr algn="just">
              <a:lnSpc>
                <a:spcPts val="7990"/>
              </a:lnSpc>
            </a:pPr>
            <a:r>
              <a:rPr lang="en-US" sz="6600" b="1">
                <a:solidFill>
                  <a:srgbClr val="3F3F3F"/>
                </a:solidFill>
                <a:latin typeface="Raleway Heavy"/>
                <a:ea typeface="Raleway Heavy"/>
                <a:cs typeface="Raleway Heavy"/>
                <a:sym typeface="Raleway Heavy"/>
              </a:rPr>
              <a:t>Upgrading Nomad to a Newer Version</a:t>
            </a:r>
            <a:endParaRPr lang="en-US" sz="6600" b="1">
              <a:solidFill>
                <a:srgbClr val="3F3F3F"/>
              </a:solidFill>
              <a:latin typeface="Raleway Heavy"/>
              <a:ea typeface="Raleway Heavy"/>
              <a:cs typeface="Raleway Heavy"/>
              <a:sym typeface="Raleway Heavy"/>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438315" y="6013609"/>
            <a:ext cx="618353" cy="844391"/>
          </a:xfrm>
          <a:custGeom>
            <a:avLst/>
            <a:gdLst/>
            <a:ahLst/>
            <a:cxnLst/>
            <a:rect l="l" t="t" r="r" b="b"/>
            <a:pathLst>
              <a:path w="618353" h="844391">
                <a:moveTo>
                  <a:pt x="0" y="0"/>
                </a:moveTo>
                <a:lnTo>
                  <a:pt x="618354" y="0"/>
                </a:lnTo>
                <a:lnTo>
                  <a:pt x="618354" y="844391"/>
                </a:lnTo>
                <a:lnTo>
                  <a:pt x="0" y="844391"/>
                </a:lnTo>
                <a:lnTo>
                  <a:pt x="0" y="0"/>
                </a:lnTo>
                <a:close/>
              </a:path>
            </a:pathLst>
          </a:custGeom>
          <a:blipFill>
            <a:blip r:embed="rId1"/>
            <a:stretch>
              <a:fillRect b="-2479"/>
            </a:stretch>
          </a:blipFill>
        </p:spPr>
      </p:sp>
      <p:sp>
        <p:nvSpPr>
          <p:cNvPr id="3" name="Freeform 3"/>
          <p:cNvSpPr/>
          <p:nvPr/>
        </p:nvSpPr>
        <p:spPr>
          <a:xfrm>
            <a:off x="11699319" y="6747300"/>
            <a:ext cx="96345" cy="110480"/>
          </a:xfrm>
          <a:custGeom>
            <a:avLst/>
            <a:gdLst/>
            <a:ahLst/>
            <a:cxnLst/>
            <a:rect l="l" t="t" r="r" b="b"/>
            <a:pathLst>
              <a:path w="96345" h="110480">
                <a:moveTo>
                  <a:pt x="0" y="0"/>
                </a:moveTo>
                <a:lnTo>
                  <a:pt x="96346" y="0"/>
                </a:lnTo>
                <a:lnTo>
                  <a:pt x="96346" y="110481"/>
                </a:lnTo>
                <a:lnTo>
                  <a:pt x="0" y="110481"/>
                </a:lnTo>
                <a:lnTo>
                  <a:pt x="0" y="0"/>
                </a:lnTo>
                <a:close/>
              </a:path>
            </a:pathLst>
          </a:custGeom>
          <a:blipFill>
            <a:blip r:embed="rId2"/>
            <a:stretch>
              <a:fillRect l="-29154" t="-12440" r="-31171" b="-69738"/>
            </a:stretch>
          </a:blipFill>
        </p:spPr>
      </p:sp>
      <p:grpSp>
        <p:nvGrpSpPr>
          <p:cNvPr id="4" name="Group 4"/>
          <p:cNvGrpSpPr>
            <a:grpSpLocks noChangeAspect="1"/>
          </p:cNvGrpSpPr>
          <p:nvPr/>
        </p:nvGrpSpPr>
        <p:grpSpPr>
          <a:xfrm>
            <a:off x="582139" y="452590"/>
            <a:ext cx="1147762" cy="184147"/>
            <a:chOff x="0" y="0"/>
            <a:chExt cx="1147762" cy="184150"/>
          </a:xfrm>
        </p:grpSpPr>
        <p:sp>
          <p:nvSpPr>
            <p:cNvPr id="5" name="Freeform 5"/>
            <p:cNvSpPr/>
            <p:nvPr/>
          </p:nvSpPr>
          <p:spPr>
            <a:xfrm>
              <a:off x="69850" y="69850"/>
              <a:ext cx="1007999" cy="44450"/>
            </a:xfrm>
            <a:custGeom>
              <a:avLst/>
              <a:gdLst/>
              <a:ahLst/>
              <a:cxnLst/>
              <a:rect l="l" t="t" r="r" b="b"/>
              <a:pathLst>
                <a:path w="1007999" h="44450">
                  <a:moveTo>
                    <a:pt x="0" y="0"/>
                  </a:moveTo>
                  <a:lnTo>
                    <a:pt x="1007999" y="0"/>
                  </a:lnTo>
                  <a:lnTo>
                    <a:pt x="1007999" y="44450"/>
                  </a:lnTo>
                  <a:lnTo>
                    <a:pt x="0" y="44450"/>
                  </a:lnTo>
                  <a:close/>
                </a:path>
              </a:pathLst>
            </a:custGeom>
            <a:solidFill>
              <a:srgbClr val="00CA8E"/>
            </a:solidFill>
          </p:spPr>
        </p:sp>
        <p:sp>
          <p:nvSpPr>
            <p:cNvPr id="6" name="Freeform 6"/>
            <p:cNvSpPr/>
            <p:nvPr/>
          </p:nvSpPr>
          <p:spPr>
            <a:xfrm>
              <a:off x="63500" y="63500"/>
              <a:ext cx="1020826" cy="57150"/>
            </a:xfrm>
            <a:custGeom>
              <a:avLst/>
              <a:gdLst/>
              <a:ahLst/>
              <a:cxnLst/>
              <a:rect l="l" t="t" r="r" b="b"/>
              <a:pathLst>
                <a:path w="1020826" h="57150">
                  <a:moveTo>
                    <a:pt x="6350" y="0"/>
                  </a:moveTo>
                  <a:lnTo>
                    <a:pt x="1020826" y="0"/>
                  </a:lnTo>
                  <a:lnTo>
                    <a:pt x="1020826" y="57150"/>
                  </a:lnTo>
                  <a:lnTo>
                    <a:pt x="0" y="57150"/>
                  </a:lnTo>
                  <a:lnTo>
                    <a:pt x="0" y="0"/>
                  </a:lnTo>
                  <a:lnTo>
                    <a:pt x="6350" y="0"/>
                  </a:lnTo>
                  <a:moveTo>
                    <a:pt x="6350" y="12700"/>
                  </a:moveTo>
                  <a:lnTo>
                    <a:pt x="6350" y="6350"/>
                  </a:lnTo>
                  <a:lnTo>
                    <a:pt x="12700" y="6350"/>
                  </a:lnTo>
                  <a:lnTo>
                    <a:pt x="12700" y="50800"/>
                  </a:lnTo>
                  <a:lnTo>
                    <a:pt x="6350" y="50800"/>
                  </a:lnTo>
                  <a:lnTo>
                    <a:pt x="6350" y="44450"/>
                  </a:lnTo>
                  <a:lnTo>
                    <a:pt x="1014476" y="44450"/>
                  </a:lnTo>
                  <a:lnTo>
                    <a:pt x="1014476" y="50800"/>
                  </a:lnTo>
                  <a:lnTo>
                    <a:pt x="1008126" y="50800"/>
                  </a:lnTo>
                  <a:lnTo>
                    <a:pt x="1008126" y="6350"/>
                  </a:lnTo>
                  <a:lnTo>
                    <a:pt x="1014476" y="6350"/>
                  </a:lnTo>
                  <a:lnTo>
                    <a:pt x="1014476" y="12700"/>
                  </a:lnTo>
                  <a:lnTo>
                    <a:pt x="6350" y="12700"/>
                  </a:lnTo>
                  <a:close/>
                </a:path>
              </a:pathLst>
            </a:custGeom>
            <a:solidFill>
              <a:srgbClr val="00CA8E"/>
            </a:solidFill>
          </p:spPr>
        </p:sp>
      </p:grpSp>
      <p:sp>
        <p:nvSpPr>
          <p:cNvPr id="7" name="Freeform 7"/>
          <p:cNvSpPr/>
          <p:nvPr/>
        </p:nvSpPr>
        <p:spPr>
          <a:xfrm>
            <a:off x="10636987" y="236172"/>
            <a:ext cx="1165431" cy="1326185"/>
          </a:xfrm>
          <a:custGeom>
            <a:avLst/>
            <a:gdLst/>
            <a:ahLst/>
            <a:cxnLst/>
            <a:rect l="l" t="t" r="r" b="b"/>
            <a:pathLst>
              <a:path w="1165431" h="1326185">
                <a:moveTo>
                  <a:pt x="0" y="0"/>
                </a:moveTo>
                <a:lnTo>
                  <a:pt x="1165431" y="0"/>
                </a:lnTo>
                <a:lnTo>
                  <a:pt x="1165431" y="1326185"/>
                </a:lnTo>
                <a:lnTo>
                  <a:pt x="0" y="1326185"/>
                </a:lnTo>
                <a:lnTo>
                  <a:pt x="0" y="0"/>
                </a:lnTo>
                <a:close/>
              </a:path>
            </a:pathLst>
          </a:custGeom>
          <a:blipFill>
            <a:blip r:embed="rId3"/>
            <a:stretch>
              <a:fillRect l="-29103" t="-12862" r="-29998" b="-69323"/>
            </a:stretch>
          </a:blipFill>
        </p:spPr>
      </p:sp>
      <p:sp>
        <p:nvSpPr>
          <p:cNvPr id="8" name="Freeform 8"/>
          <p:cNvSpPr/>
          <p:nvPr/>
        </p:nvSpPr>
        <p:spPr>
          <a:xfrm>
            <a:off x="11438315" y="6013609"/>
            <a:ext cx="618353" cy="844391"/>
          </a:xfrm>
          <a:custGeom>
            <a:avLst/>
            <a:gdLst/>
            <a:ahLst/>
            <a:cxnLst/>
            <a:rect l="l" t="t" r="r" b="b"/>
            <a:pathLst>
              <a:path w="618353" h="844391">
                <a:moveTo>
                  <a:pt x="0" y="0"/>
                </a:moveTo>
                <a:lnTo>
                  <a:pt x="618354" y="0"/>
                </a:lnTo>
                <a:lnTo>
                  <a:pt x="618354" y="844391"/>
                </a:lnTo>
                <a:lnTo>
                  <a:pt x="0" y="844391"/>
                </a:lnTo>
                <a:lnTo>
                  <a:pt x="0" y="0"/>
                </a:lnTo>
                <a:close/>
              </a:path>
            </a:pathLst>
          </a:custGeom>
          <a:blipFill>
            <a:blip r:embed="rId1"/>
            <a:stretch>
              <a:fillRect b="-2479"/>
            </a:stretch>
          </a:blipFill>
        </p:spPr>
      </p:sp>
      <p:sp>
        <p:nvSpPr>
          <p:cNvPr id="9" name="Freeform 9"/>
          <p:cNvSpPr/>
          <p:nvPr/>
        </p:nvSpPr>
        <p:spPr>
          <a:xfrm>
            <a:off x="11699319" y="6747300"/>
            <a:ext cx="96345" cy="110480"/>
          </a:xfrm>
          <a:custGeom>
            <a:avLst/>
            <a:gdLst/>
            <a:ahLst/>
            <a:cxnLst/>
            <a:rect l="l" t="t" r="r" b="b"/>
            <a:pathLst>
              <a:path w="96345" h="110480">
                <a:moveTo>
                  <a:pt x="0" y="0"/>
                </a:moveTo>
                <a:lnTo>
                  <a:pt x="96346" y="0"/>
                </a:lnTo>
                <a:lnTo>
                  <a:pt x="96346" y="110481"/>
                </a:lnTo>
                <a:lnTo>
                  <a:pt x="0" y="110481"/>
                </a:lnTo>
                <a:lnTo>
                  <a:pt x="0" y="0"/>
                </a:lnTo>
                <a:close/>
              </a:path>
            </a:pathLst>
          </a:custGeom>
          <a:blipFill>
            <a:blip r:embed="rId2"/>
            <a:stretch>
              <a:fillRect l="-29154" t="-12440" r="-31171" b="-69738"/>
            </a:stretch>
          </a:blipFill>
        </p:spPr>
      </p:sp>
      <p:sp>
        <p:nvSpPr>
          <p:cNvPr id="10" name="TextBox 10"/>
          <p:cNvSpPr txBox="1"/>
          <p:nvPr/>
        </p:nvSpPr>
        <p:spPr>
          <a:xfrm>
            <a:off x="627840" y="702535"/>
            <a:ext cx="7696791" cy="551717"/>
          </a:xfrm>
          <a:prstGeom prst="rect">
            <a:avLst/>
          </a:prstGeom>
        </p:spPr>
        <p:txBody>
          <a:bodyPr lIns="0" tIns="0" rIns="0" bIns="0" rtlCol="0" anchor="t">
            <a:spAutoFit/>
          </a:bodyPr>
          <a:lstStyle/>
          <a:p>
            <a:pPr algn="l">
              <a:lnSpc>
                <a:spcPts val="4480"/>
              </a:lnSpc>
            </a:pPr>
            <a:r>
              <a:rPr lang="en-US" sz="3200" b="1">
                <a:solidFill>
                  <a:srgbClr val="3F3F3F"/>
                </a:solidFill>
                <a:latin typeface="Raleway Heavy"/>
                <a:ea typeface="Raleway Heavy"/>
                <a:cs typeface="Raleway Heavy"/>
                <a:sym typeface="Raleway Heavy"/>
              </a:rPr>
              <a:t>Upgrading Nomad to a Newer Version</a:t>
            </a:r>
            <a:endParaRPr lang="en-US" sz="3200" b="1">
              <a:solidFill>
                <a:srgbClr val="3F3F3F"/>
              </a:solidFill>
              <a:latin typeface="Raleway Heavy"/>
              <a:ea typeface="Raleway Heavy"/>
              <a:cs typeface="Raleway Heavy"/>
              <a:sym typeface="Raleway Heavy"/>
            </a:endParaRPr>
          </a:p>
        </p:txBody>
      </p:sp>
      <p:sp>
        <p:nvSpPr>
          <p:cNvPr id="12" name="TextBox 12"/>
          <p:cNvSpPr txBox="1"/>
          <p:nvPr/>
        </p:nvSpPr>
        <p:spPr>
          <a:xfrm>
            <a:off x="913590" y="1690440"/>
            <a:ext cx="10223583" cy="4801235"/>
          </a:xfrm>
          <a:prstGeom prst="rect">
            <a:avLst/>
          </a:prstGeom>
        </p:spPr>
        <p:txBody>
          <a:bodyPr lIns="0" tIns="0" rIns="0" bIns="0" rtlCol="0" anchor="t">
            <a:spAutoFit/>
          </a:bodyPr>
          <a:lstStyle/>
          <a:p>
            <a:pPr marL="342900" indent="-342900" algn="l">
              <a:lnSpc>
                <a:spcPct val="100000"/>
              </a:lnSpc>
              <a:buFont typeface="Arial" panose="020B0604020202020204" pitchFamily="34" charset="0"/>
              <a:buChar char="•"/>
            </a:pPr>
            <a:r>
              <a:rPr lang="en-US" sz="2400" spc="2">
                <a:solidFill>
                  <a:srgbClr val="3F3F3F"/>
                </a:solidFill>
                <a:latin typeface="Roboto" panose="02000000000000000000"/>
                <a:ea typeface="Roboto" panose="02000000000000000000"/>
                <a:cs typeface="Roboto" panose="02000000000000000000"/>
                <a:sym typeface="Roboto" panose="02000000000000000000"/>
              </a:rPr>
              <a:t>Nothing says "Day 2 Operations" more than upgrading the cluster </a:t>
            </a:r>
            <a:endParaRPr lang="en-US" sz="2400" spc="2">
              <a:solidFill>
                <a:srgbClr val="3F3F3F"/>
              </a:solidFill>
              <a:latin typeface="Roboto" panose="02000000000000000000"/>
              <a:ea typeface="Roboto" panose="02000000000000000000"/>
              <a:cs typeface="Roboto" panose="02000000000000000000"/>
              <a:sym typeface="Roboto" panose="02000000000000000000"/>
            </a:endParaRPr>
          </a:p>
          <a:p>
            <a:pPr marL="342900" indent="-342900" algn="l">
              <a:lnSpc>
                <a:spcPct val="100000"/>
              </a:lnSpc>
              <a:buFont typeface="Arial" panose="020B0604020202020204" pitchFamily="34" charset="0"/>
              <a:buChar char="•"/>
            </a:pPr>
            <a:endParaRPr lang="en-US" sz="2400" spc="2">
              <a:solidFill>
                <a:srgbClr val="3F3F3F"/>
              </a:solidFill>
              <a:latin typeface="Roboto" panose="02000000000000000000"/>
              <a:ea typeface="Roboto" panose="02000000000000000000"/>
              <a:cs typeface="Roboto" panose="02000000000000000000"/>
              <a:sym typeface="Roboto" panose="02000000000000000000"/>
            </a:endParaRPr>
          </a:p>
          <a:p>
            <a:pPr marL="342900" indent="-342900" algn="l">
              <a:lnSpc>
                <a:spcPct val="100000"/>
              </a:lnSpc>
              <a:buFont typeface="Arial" panose="020B0604020202020204" pitchFamily="34" charset="0"/>
              <a:buChar char="•"/>
            </a:pPr>
            <a:r>
              <a:rPr lang="en-US" sz="2400" spc="2">
                <a:solidFill>
                  <a:srgbClr val="3F3F3F"/>
                </a:solidFill>
                <a:latin typeface="Roboto" panose="02000000000000000000"/>
                <a:ea typeface="Roboto" panose="02000000000000000000"/>
                <a:cs typeface="Roboto" panose="02000000000000000000"/>
                <a:sym typeface="Roboto" panose="02000000000000000000"/>
              </a:rPr>
              <a:t>Nomad supports both </a:t>
            </a:r>
            <a:r>
              <a:rPr lang="en-US" sz="2400" b="1" spc="2">
                <a:solidFill>
                  <a:srgbClr val="00CA8E"/>
                </a:solidFill>
                <a:latin typeface="Roboto Bold" panose="02000000000000000000"/>
                <a:ea typeface="Roboto Bold" panose="02000000000000000000"/>
                <a:cs typeface="Roboto Bold" panose="02000000000000000000"/>
                <a:sym typeface="Roboto Bold" panose="02000000000000000000"/>
              </a:rPr>
              <a:t>in-place upgrades </a:t>
            </a:r>
            <a:r>
              <a:rPr lang="en-US" sz="2400" spc="2">
                <a:solidFill>
                  <a:srgbClr val="3F3F3F"/>
                </a:solidFill>
                <a:latin typeface="Roboto" panose="02000000000000000000"/>
                <a:ea typeface="Roboto" panose="02000000000000000000"/>
                <a:cs typeface="Roboto" panose="02000000000000000000"/>
                <a:sym typeface="Roboto" panose="02000000000000000000"/>
              </a:rPr>
              <a:t>by replacing the binary or </a:t>
            </a:r>
            <a:r>
              <a:rPr lang="en-US" sz="2400" b="1" spc="2">
                <a:solidFill>
                  <a:srgbClr val="00CA8E"/>
                </a:solidFill>
                <a:latin typeface="Roboto Bold" panose="02000000000000000000"/>
                <a:ea typeface="Roboto Bold" panose="02000000000000000000"/>
                <a:cs typeface="Roboto Bold" panose="02000000000000000000"/>
                <a:sym typeface="Roboto Bold" panose="02000000000000000000"/>
              </a:rPr>
              <a:t>rolling updates </a:t>
            </a:r>
            <a:r>
              <a:rPr lang="en-US" sz="2400" spc="2">
                <a:solidFill>
                  <a:srgbClr val="3F3F3F"/>
                </a:solidFill>
                <a:latin typeface="Roboto" panose="02000000000000000000"/>
                <a:ea typeface="Roboto" panose="02000000000000000000"/>
                <a:cs typeface="Roboto" panose="02000000000000000000"/>
                <a:sym typeface="Roboto" panose="02000000000000000000"/>
              </a:rPr>
              <a:t>by adding new hosts to the cluster and removing the old ones </a:t>
            </a:r>
            <a:endParaRPr lang="en-US" sz="2400" spc="2">
              <a:solidFill>
                <a:srgbClr val="3F3F3F"/>
              </a:solidFill>
              <a:latin typeface="Roboto" panose="02000000000000000000"/>
              <a:ea typeface="Roboto" panose="02000000000000000000"/>
              <a:cs typeface="Roboto" panose="02000000000000000000"/>
              <a:sym typeface="Roboto" panose="02000000000000000000"/>
            </a:endParaRPr>
          </a:p>
          <a:p>
            <a:pPr marL="342900" indent="-342900" algn="l">
              <a:lnSpc>
                <a:spcPct val="100000"/>
              </a:lnSpc>
              <a:buFont typeface="Arial" panose="020B0604020202020204" pitchFamily="34" charset="0"/>
              <a:buChar char="•"/>
            </a:pPr>
            <a:endParaRPr lang="en-US" sz="2400" spc="2">
              <a:solidFill>
                <a:srgbClr val="3F3F3F"/>
              </a:solidFill>
              <a:latin typeface="Roboto" panose="02000000000000000000"/>
              <a:ea typeface="Roboto" panose="02000000000000000000"/>
              <a:cs typeface="Roboto" panose="02000000000000000000"/>
              <a:sym typeface="Roboto" panose="02000000000000000000"/>
            </a:endParaRPr>
          </a:p>
          <a:p>
            <a:pPr marL="342900" indent="-342900" algn="l">
              <a:lnSpc>
                <a:spcPct val="100000"/>
              </a:lnSpc>
              <a:buFont typeface="Arial" panose="020B0604020202020204" pitchFamily="34" charset="0"/>
              <a:buChar char="•"/>
            </a:pPr>
            <a:r>
              <a:rPr lang="en-US" sz="2400" spc="2">
                <a:solidFill>
                  <a:srgbClr val="3F3F3F"/>
                </a:solidFill>
                <a:latin typeface="Roboto" panose="02000000000000000000"/>
                <a:ea typeface="Roboto" panose="02000000000000000000"/>
                <a:cs typeface="Roboto" panose="02000000000000000000"/>
                <a:sym typeface="Roboto" panose="02000000000000000000"/>
              </a:rPr>
              <a:t>Nomad is backward compatible for at least one point release but doesn't test or support upgrades beyond that</a:t>
            </a:r>
            <a:endParaRPr lang="en-US" sz="2400" spc="2">
              <a:solidFill>
                <a:srgbClr val="3F3F3F"/>
              </a:solidFill>
              <a:latin typeface="Roboto" panose="02000000000000000000"/>
              <a:ea typeface="Roboto" panose="02000000000000000000"/>
              <a:cs typeface="Roboto" panose="02000000000000000000"/>
              <a:sym typeface="Roboto" panose="02000000000000000000"/>
            </a:endParaRPr>
          </a:p>
          <a:p>
            <a:pPr marL="342900" indent="-342900" algn="l">
              <a:lnSpc>
                <a:spcPct val="100000"/>
              </a:lnSpc>
              <a:buFont typeface="Arial" panose="020B0604020202020204" pitchFamily="34" charset="0"/>
              <a:buChar char="•"/>
            </a:pPr>
            <a:endParaRPr lang="en-US" sz="2400" spc="2">
              <a:solidFill>
                <a:srgbClr val="3F3F3F"/>
              </a:solidFill>
              <a:latin typeface="Roboto" panose="02000000000000000000"/>
              <a:ea typeface="Roboto" panose="02000000000000000000"/>
              <a:cs typeface="Roboto" panose="02000000000000000000"/>
              <a:sym typeface="Roboto" panose="02000000000000000000"/>
            </a:endParaRPr>
          </a:p>
          <a:p>
            <a:pPr marL="342900" indent="-342900" algn="l">
              <a:lnSpc>
                <a:spcPct val="100000"/>
              </a:lnSpc>
              <a:buFont typeface="Arial" panose="020B0604020202020204" pitchFamily="34" charset="0"/>
              <a:buChar char="•"/>
            </a:pPr>
            <a:r>
              <a:rPr lang="en-US" sz="2400" spc="2">
                <a:solidFill>
                  <a:srgbClr val="3F3F3F"/>
                </a:solidFill>
                <a:latin typeface="Roboto" panose="02000000000000000000"/>
                <a:ea typeface="Roboto" panose="02000000000000000000"/>
                <a:cs typeface="Roboto" panose="02000000000000000000"/>
                <a:sym typeface="Roboto" panose="02000000000000000000"/>
              </a:rPr>
              <a:t>Nomad does NOT support downgrading either</a:t>
            </a:r>
            <a:endParaRPr lang="en-US" sz="2400" spc="2">
              <a:solidFill>
                <a:srgbClr val="3F3F3F"/>
              </a:solidFill>
              <a:latin typeface="Roboto" panose="02000000000000000000"/>
              <a:ea typeface="Roboto" panose="02000000000000000000"/>
              <a:cs typeface="Roboto" panose="02000000000000000000"/>
              <a:sym typeface="Roboto" panose="02000000000000000000"/>
            </a:endParaRPr>
          </a:p>
          <a:p>
            <a:pPr algn="l">
              <a:lnSpc>
                <a:spcPct val="100000"/>
              </a:lnSpc>
            </a:pPr>
            <a:endParaRPr lang="en-US" sz="2400" spc="2">
              <a:solidFill>
                <a:srgbClr val="3F3F3F"/>
              </a:solidFill>
              <a:latin typeface="Roboto" panose="02000000000000000000"/>
              <a:ea typeface="Roboto" panose="02000000000000000000"/>
              <a:cs typeface="Roboto" panose="02000000000000000000"/>
              <a:sym typeface="Roboto" panose="02000000000000000000"/>
            </a:endParaRPr>
          </a:p>
          <a:p>
            <a:pPr algn="l">
              <a:lnSpc>
                <a:spcPct val="100000"/>
              </a:lnSpc>
            </a:pPr>
            <a:endParaRPr lang="en-US" sz="2400" spc="2">
              <a:solidFill>
                <a:srgbClr val="3F3F3F"/>
              </a:solidFill>
              <a:latin typeface="Roboto" panose="02000000000000000000"/>
              <a:ea typeface="Roboto" panose="02000000000000000000"/>
              <a:cs typeface="Roboto" panose="02000000000000000000"/>
              <a:sym typeface="Roboto" panose="02000000000000000000"/>
            </a:endParaRPr>
          </a:p>
          <a:p>
            <a:pPr algn="l">
              <a:lnSpc>
                <a:spcPct val="100000"/>
              </a:lnSpc>
            </a:pPr>
            <a:endParaRPr lang="en-US" sz="2400" spc="2">
              <a:solidFill>
                <a:srgbClr val="3F3F3F"/>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438315" y="6013609"/>
            <a:ext cx="618353" cy="844391"/>
          </a:xfrm>
          <a:custGeom>
            <a:avLst/>
            <a:gdLst/>
            <a:ahLst/>
            <a:cxnLst/>
            <a:rect l="l" t="t" r="r" b="b"/>
            <a:pathLst>
              <a:path w="618353" h="844391">
                <a:moveTo>
                  <a:pt x="0" y="0"/>
                </a:moveTo>
                <a:lnTo>
                  <a:pt x="618354" y="0"/>
                </a:lnTo>
                <a:lnTo>
                  <a:pt x="618354" y="844391"/>
                </a:lnTo>
                <a:lnTo>
                  <a:pt x="0" y="844391"/>
                </a:lnTo>
                <a:lnTo>
                  <a:pt x="0" y="0"/>
                </a:lnTo>
                <a:close/>
              </a:path>
            </a:pathLst>
          </a:custGeom>
          <a:blipFill>
            <a:blip r:embed="rId1"/>
            <a:stretch>
              <a:fillRect b="-2479"/>
            </a:stretch>
          </a:blipFill>
        </p:spPr>
      </p:sp>
      <p:sp>
        <p:nvSpPr>
          <p:cNvPr id="3" name="Freeform 3"/>
          <p:cNvSpPr/>
          <p:nvPr/>
        </p:nvSpPr>
        <p:spPr>
          <a:xfrm>
            <a:off x="11699319" y="6747300"/>
            <a:ext cx="96345" cy="110480"/>
          </a:xfrm>
          <a:custGeom>
            <a:avLst/>
            <a:gdLst/>
            <a:ahLst/>
            <a:cxnLst/>
            <a:rect l="l" t="t" r="r" b="b"/>
            <a:pathLst>
              <a:path w="96345" h="110480">
                <a:moveTo>
                  <a:pt x="0" y="0"/>
                </a:moveTo>
                <a:lnTo>
                  <a:pt x="96346" y="0"/>
                </a:lnTo>
                <a:lnTo>
                  <a:pt x="96346" y="110481"/>
                </a:lnTo>
                <a:lnTo>
                  <a:pt x="0" y="110481"/>
                </a:lnTo>
                <a:lnTo>
                  <a:pt x="0" y="0"/>
                </a:lnTo>
                <a:close/>
              </a:path>
            </a:pathLst>
          </a:custGeom>
          <a:blipFill>
            <a:blip r:embed="rId2"/>
            <a:stretch>
              <a:fillRect l="-29154" t="-12440" r="-31171" b="-69738"/>
            </a:stretch>
          </a:blipFill>
        </p:spPr>
      </p:sp>
      <p:grpSp>
        <p:nvGrpSpPr>
          <p:cNvPr id="4" name="Group 4"/>
          <p:cNvGrpSpPr>
            <a:grpSpLocks noChangeAspect="1"/>
          </p:cNvGrpSpPr>
          <p:nvPr/>
        </p:nvGrpSpPr>
        <p:grpSpPr>
          <a:xfrm>
            <a:off x="0" y="4353468"/>
            <a:ext cx="12192000" cy="2504532"/>
            <a:chOff x="0" y="0"/>
            <a:chExt cx="12192000" cy="2504529"/>
          </a:xfrm>
        </p:grpSpPr>
        <p:sp>
          <p:nvSpPr>
            <p:cNvPr id="5" name="Freeform 5"/>
            <p:cNvSpPr/>
            <p:nvPr/>
          </p:nvSpPr>
          <p:spPr>
            <a:xfrm>
              <a:off x="0" y="0"/>
              <a:ext cx="12192000" cy="2504567"/>
            </a:xfrm>
            <a:custGeom>
              <a:avLst/>
              <a:gdLst/>
              <a:ahLst/>
              <a:cxnLst/>
              <a:rect l="l" t="t" r="r" b="b"/>
              <a:pathLst>
                <a:path w="12192000" h="2504567">
                  <a:moveTo>
                    <a:pt x="0" y="0"/>
                  </a:moveTo>
                  <a:lnTo>
                    <a:pt x="12192000" y="0"/>
                  </a:lnTo>
                  <a:lnTo>
                    <a:pt x="12192000" y="2504567"/>
                  </a:lnTo>
                  <a:lnTo>
                    <a:pt x="0" y="2504567"/>
                  </a:lnTo>
                  <a:close/>
                </a:path>
              </a:pathLst>
            </a:custGeom>
            <a:solidFill>
              <a:srgbClr val="3F3F3F"/>
            </a:solidFill>
          </p:spPr>
        </p:sp>
      </p:grpSp>
      <p:grpSp>
        <p:nvGrpSpPr>
          <p:cNvPr id="6" name="Group 6"/>
          <p:cNvGrpSpPr>
            <a:grpSpLocks noChangeAspect="1"/>
          </p:cNvGrpSpPr>
          <p:nvPr/>
        </p:nvGrpSpPr>
        <p:grpSpPr>
          <a:xfrm>
            <a:off x="438636" y="425825"/>
            <a:ext cx="1008059" cy="44453"/>
            <a:chOff x="0" y="0"/>
            <a:chExt cx="1008062" cy="44450"/>
          </a:xfrm>
        </p:grpSpPr>
        <p:sp>
          <p:nvSpPr>
            <p:cNvPr id="7" name="Freeform 7"/>
            <p:cNvSpPr/>
            <p:nvPr/>
          </p:nvSpPr>
          <p:spPr>
            <a:xfrm>
              <a:off x="0" y="0"/>
              <a:ext cx="1007999" cy="44450"/>
            </a:xfrm>
            <a:custGeom>
              <a:avLst/>
              <a:gdLst/>
              <a:ahLst/>
              <a:cxnLst/>
              <a:rect l="l" t="t" r="r" b="b"/>
              <a:pathLst>
                <a:path w="1007999" h="44450">
                  <a:moveTo>
                    <a:pt x="0" y="0"/>
                  </a:moveTo>
                  <a:lnTo>
                    <a:pt x="1007999" y="0"/>
                  </a:lnTo>
                  <a:lnTo>
                    <a:pt x="1007999" y="44450"/>
                  </a:lnTo>
                  <a:lnTo>
                    <a:pt x="0" y="44450"/>
                  </a:lnTo>
                  <a:close/>
                </a:path>
              </a:pathLst>
            </a:custGeom>
            <a:solidFill>
              <a:srgbClr val="00CA8E"/>
            </a:solidFill>
          </p:spPr>
        </p:sp>
      </p:grpSp>
      <p:sp>
        <p:nvSpPr>
          <p:cNvPr id="8" name="Freeform 8"/>
          <p:cNvSpPr/>
          <p:nvPr/>
        </p:nvSpPr>
        <p:spPr>
          <a:xfrm>
            <a:off x="10636987" y="236172"/>
            <a:ext cx="1165431" cy="1326185"/>
          </a:xfrm>
          <a:custGeom>
            <a:avLst/>
            <a:gdLst/>
            <a:ahLst/>
            <a:cxnLst/>
            <a:rect l="l" t="t" r="r" b="b"/>
            <a:pathLst>
              <a:path w="1165431" h="1326185">
                <a:moveTo>
                  <a:pt x="0" y="0"/>
                </a:moveTo>
                <a:lnTo>
                  <a:pt x="1165431" y="0"/>
                </a:lnTo>
                <a:lnTo>
                  <a:pt x="1165431" y="1326185"/>
                </a:lnTo>
                <a:lnTo>
                  <a:pt x="0" y="1326185"/>
                </a:lnTo>
                <a:lnTo>
                  <a:pt x="0" y="0"/>
                </a:lnTo>
                <a:close/>
              </a:path>
            </a:pathLst>
          </a:custGeom>
          <a:blipFill>
            <a:blip r:embed="rId3"/>
            <a:stretch>
              <a:fillRect l="-29103" t="-12862" r="-29998" b="-69323"/>
            </a:stretch>
          </a:blipFill>
        </p:spPr>
      </p:sp>
      <p:sp>
        <p:nvSpPr>
          <p:cNvPr id="9" name="Freeform 9"/>
          <p:cNvSpPr/>
          <p:nvPr/>
        </p:nvSpPr>
        <p:spPr>
          <a:xfrm>
            <a:off x="11438315" y="6013609"/>
            <a:ext cx="618353" cy="844391"/>
          </a:xfrm>
          <a:custGeom>
            <a:avLst/>
            <a:gdLst/>
            <a:ahLst/>
            <a:cxnLst/>
            <a:rect l="l" t="t" r="r" b="b"/>
            <a:pathLst>
              <a:path w="618353" h="844391">
                <a:moveTo>
                  <a:pt x="0" y="0"/>
                </a:moveTo>
                <a:lnTo>
                  <a:pt x="618354" y="0"/>
                </a:lnTo>
                <a:lnTo>
                  <a:pt x="618354" y="844391"/>
                </a:lnTo>
                <a:lnTo>
                  <a:pt x="0" y="844391"/>
                </a:lnTo>
                <a:lnTo>
                  <a:pt x="0" y="0"/>
                </a:lnTo>
                <a:close/>
              </a:path>
            </a:pathLst>
          </a:custGeom>
          <a:blipFill>
            <a:blip r:embed="rId1"/>
            <a:stretch>
              <a:fillRect b="-2479"/>
            </a:stretch>
          </a:blipFill>
        </p:spPr>
      </p:sp>
      <p:sp>
        <p:nvSpPr>
          <p:cNvPr id="10" name="Freeform 10"/>
          <p:cNvSpPr/>
          <p:nvPr/>
        </p:nvSpPr>
        <p:spPr>
          <a:xfrm>
            <a:off x="11699319" y="6747300"/>
            <a:ext cx="96345" cy="110480"/>
          </a:xfrm>
          <a:custGeom>
            <a:avLst/>
            <a:gdLst/>
            <a:ahLst/>
            <a:cxnLst/>
            <a:rect l="l" t="t" r="r" b="b"/>
            <a:pathLst>
              <a:path w="96345" h="110480">
                <a:moveTo>
                  <a:pt x="0" y="0"/>
                </a:moveTo>
                <a:lnTo>
                  <a:pt x="96346" y="0"/>
                </a:lnTo>
                <a:lnTo>
                  <a:pt x="96346" y="110481"/>
                </a:lnTo>
                <a:lnTo>
                  <a:pt x="0" y="110481"/>
                </a:lnTo>
                <a:lnTo>
                  <a:pt x="0" y="0"/>
                </a:lnTo>
                <a:close/>
              </a:path>
            </a:pathLst>
          </a:custGeom>
          <a:blipFill>
            <a:blip r:embed="rId2"/>
            <a:stretch>
              <a:fillRect l="-29154" t="-12440" r="-31171" b="-69738"/>
            </a:stretch>
          </a:blipFill>
        </p:spPr>
      </p:sp>
      <p:sp>
        <p:nvSpPr>
          <p:cNvPr id="11" name="Freeform 11"/>
          <p:cNvSpPr/>
          <p:nvPr/>
        </p:nvSpPr>
        <p:spPr>
          <a:xfrm>
            <a:off x="1846974" y="3960485"/>
            <a:ext cx="8199644" cy="811540"/>
          </a:xfrm>
          <a:custGeom>
            <a:avLst/>
            <a:gdLst/>
            <a:ahLst/>
            <a:cxnLst/>
            <a:rect l="l" t="t" r="r" b="b"/>
            <a:pathLst>
              <a:path w="8199644" h="811540">
                <a:moveTo>
                  <a:pt x="0" y="0"/>
                </a:moveTo>
                <a:lnTo>
                  <a:pt x="8199644" y="0"/>
                </a:lnTo>
                <a:lnTo>
                  <a:pt x="8199644" y="811540"/>
                </a:lnTo>
                <a:lnTo>
                  <a:pt x="0" y="81154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TextBox 12"/>
          <p:cNvSpPr txBox="1"/>
          <p:nvPr/>
        </p:nvSpPr>
        <p:spPr>
          <a:xfrm>
            <a:off x="426558" y="549897"/>
            <a:ext cx="7327649" cy="631393"/>
          </a:xfrm>
          <a:prstGeom prst="rect">
            <a:avLst/>
          </a:prstGeom>
        </p:spPr>
        <p:txBody>
          <a:bodyPr lIns="0" tIns="0" rIns="0" bIns="0" rtlCol="0" anchor="t">
            <a:spAutoFit/>
          </a:bodyPr>
          <a:lstStyle/>
          <a:p>
            <a:pPr algn="l">
              <a:lnSpc>
                <a:spcPts val="5040"/>
              </a:lnSpc>
            </a:pPr>
            <a:r>
              <a:rPr lang="en-US" sz="3600" b="1">
                <a:solidFill>
                  <a:srgbClr val="00CA8E"/>
                </a:solidFill>
                <a:latin typeface="Raleway Heavy"/>
                <a:ea typeface="Raleway Heavy"/>
                <a:cs typeface="Raleway Heavy"/>
                <a:sym typeface="Raleway Heavy"/>
              </a:rPr>
              <a:t>ManagingNomad Environments</a:t>
            </a:r>
            <a:endParaRPr lang="en-US" sz="3600" b="1">
              <a:solidFill>
                <a:srgbClr val="00CA8E"/>
              </a:solidFill>
              <a:latin typeface="Raleway Heavy"/>
              <a:ea typeface="Raleway Heavy"/>
              <a:cs typeface="Raleway Heavy"/>
              <a:sym typeface="Raleway Heavy"/>
            </a:endParaRPr>
          </a:p>
        </p:txBody>
      </p:sp>
      <p:sp>
        <p:nvSpPr>
          <p:cNvPr id="13" name="TextBox 13"/>
          <p:cNvSpPr txBox="1"/>
          <p:nvPr/>
        </p:nvSpPr>
        <p:spPr>
          <a:xfrm>
            <a:off x="2294506" y="4133412"/>
            <a:ext cx="7543552" cy="420767"/>
          </a:xfrm>
          <a:prstGeom prst="rect">
            <a:avLst/>
          </a:prstGeom>
        </p:spPr>
        <p:txBody>
          <a:bodyPr lIns="0" tIns="0" rIns="0" bIns="0" rtlCol="0" anchor="t">
            <a:spAutoFit/>
          </a:bodyPr>
          <a:lstStyle/>
          <a:p>
            <a:pPr algn="l">
              <a:lnSpc>
                <a:spcPts val="3360"/>
              </a:lnSpc>
            </a:pPr>
            <a:r>
              <a:rPr lang="en-US" sz="2400" b="1">
                <a:solidFill>
                  <a:srgbClr val="3F3F3F"/>
                </a:solidFill>
                <a:latin typeface="Roboto Bold" panose="02000000000000000000"/>
                <a:ea typeface="Roboto Bold" panose="02000000000000000000"/>
                <a:cs typeface="Roboto Bold" panose="02000000000000000000"/>
                <a:sym typeface="Roboto Bold" panose="02000000000000000000"/>
              </a:rPr>
              <a:t>Now that we know how to deploy Nomad and run jobs:</a:t>
            </a:r>
            <a:endParaRPr lang="en-US" sz="2400" b="1">
              <a:solidFill>
                <a:srgbClr val="3F3F3F"/>
              </a:solidFill>
              <a:latin typeface="Roboto Bold" panose="02000000000000000000"/>
              <a:ea typeface="Roboto Bold" panose="02000000000000000000"/>
              <a:cs typeface="Roboto Bold" panose="02000000000000000000"/>
              <a:sym typeface="Roboto Bold" panose="02000000000000000000"/>
            </a:endParaRPr>
          </a:p>
        </p:txBody>
      </p:sp>
      <p:sp>
        <p:nvSpPr>
          <p:cNvPr id="14" name="TextBox 14"/>
          <p:cNvSpPr txBox="1"/>
          <p:nvPr/>
        </p:nvSpPr>
        <p:spPr>
          <a:xfrm>
            <a:off x="1904771" y="4878648"/>
            <a:ext cx="8353196" cy="1284875"/>
          </a:xfrm>
          <a:prstGeom prst="rect">
            <a:avLst/>
          </a:prstGeom>
        </p:spPr>
        <p:txBody>
          <a:bodyPr lIns="0" tIns="0" rIns="0" bIns="0" rtlCol="0" anchor="t">
            <a:spAutoFit/>
          </a:bodyPr>
          <a:lstStyle/>
          <a:p>
            <a:pPr algn="r">
              <a:lnSpc>
                <a:spcPts val="5305"/>
              </a:lnSpc>
            </a:pPr>
            <a:r>
              <a:rPr lang="en-US" sz="2400" spc="2" dirty="0">
                <a:solidFill>
                  <a:srgbClr val="00CA8E"/>
                </a:solidFill>
                <a:latin typeface="Roboto" panose="02000000000000000000"/>
                <a:ea typeface="Roboto" panose="02000000000000000000"/>
                <a:cs typeface="Roboto" panose="02000000000000000000"/>
                <a:sym typeface="Roboto" panose="02000000000000000000"/>
              </a:rPr>
              <a:t>How do we manage Operations of our Nomad cluster? What are the ways we can monitor our environment and the </a:t>
            </a:r>
            <a:endParaRPr lang="en-US" sz="2400" spc="2" dirty="0">
              <a:solidFill>
                <a:srgbClr val="00CA8E"/>
              </a:solidFill>
              <a:latin typeface="Roboto" panose="02000000000000000000"/>
              <a:ea typeface="Roboto" panose="02000000000000000000"/>
              <a:cs typeface="Roboto" panose="02000000000000000000"/>
              <a:sym typeface="Roboto" panose="02000000000000000000"/>
            </a:endParaRPr>
          </a:p>
        </p:txBody>
      </p:sp>
      <p:sp>
        <p:nvSpPr>
          <p:cNvPr id="15" name="TextBox 15"/>
          <p:cNvSpPr txBox="1"/>
          <p:nvPr/>
        </p:nvSpPr>
        <p:spPr>
          <a:xfrm>
            <a:off x="3797894" y="6299406"/>
            <a:ext cx="4477302" cy="220742"/>
          </a:xfrm>
          <a:prstGeom prst="rect">
            <a:avLst/>
          </a:prstGeom>
        </p:spPr>
        <p:txBody>
          <a:bodyPr lIns="0" tIns="0" rIns="0" bIns="0" rtlCol="0" anchor="t">
            <a:spAutoFit/>
          </a:bodyPr>
          <a:lstStyle/>
          <a:p>
            <a:pPr algn="l">
              <a:lnSpc>
                <a:spcPts val="1200"/>
              </a:lnSpc>
            </a:pPr>
            <a:r>
              <a:rPr lang="en-US" sz="2400">
                <a:solidFill>
                  <a:srgbClr val="00CA8E"/>
                </a:solidFill>
                <a:latin typeface="Roboto" panose="02000000000000000000"/>
                <a:ea typeface="Roboto" panose="02000000000000000000"/>
                <a:cs typeface="Roboto" panose="02000000000000000000"/>
                <a:sym typeface="Roboto" panose="02000000000000000000"/>
              </a:rPr>
              <a:t>applications running on Nomad?</a:t>
            </a:r>
            <a:endParaRPr lang="en-US" sz="2400">
              <a:solidFill>
                <a:srgbClr val="00CA8E"/>
              </a:solidFill>
              <a:latin typeface="Roboto" panose="02000000000000000000"/>
              <a:ea typeface="Roboto" panose="02000000000000000000"/>
              <a:cs typeface="Roboto" panose="02000000000000000000"/>
              <a:sym typeface="Roboto" panose="02000000000000000000"/>
            </a:endParaRPr>
          </a:p>
        </p:txBody>
      </p:sp>
      <p:sp>
        <p:nvSpPr>
          <p:cNvPr id="16" name="TextBox 16"/>
          <p:cNvSpPr txBox="1"/>
          <p:nvPr/>
        </p:nvSpPr>
        <p:spPr>
          <a:xfrm>
            <a:off x="530076" y="1583607"/>
            <a:ext cx="10376621" cy="2980055"/>
          </a:xfrm>
          <a:prstGeom prst="rect">
            <a:avLst/>
          </a:prstGeom>
        </p:spPr>
        <p:txBody>
          <a:bodyPr lIns="0" tIns="0" rIns="0" bIns="0" rtlCol="0" anchor="t">
            <a:spAutoFit/>
          </a:bodyPr>
          <a:lstStyle/>
          <a:p>
            <a:pPr marL="342900" indent="-342900" algn="l">
              <a:lnSpc>
                <a:spcPts val="2905"/>
              </a:lnSpc>
              <a:buFont typeface="Arial" panose="020B0604020202020204" pitchFamily="34" charset="0"/>
              <a:buChar char="•"/>
            </a:pPr>
            <a:r>
              <a:rPr lang="en-US" sz="2400" spc="2">
                <a:solidFill>
                  <a:srgbClr val="3F3F3F"/>
                </a:solidFill>
                <a:latin typeface="Roboto" panose="02000000000000000000"/>
                <a:ea typeface="Roboto" panose="02000000000000000000"/>
                <a:cs typeface="Roboto" panose="02000000000000000000"/>
                <a:sym typeface="Roboto" panose="02000000000000000000"/>
              </a:rPr>
              <a:t>Like any application or platform, Nomad requires operational monitoring, </a:t>
            </a:r>
            <a:r>
              <a:rPr lang="en-US" sz="2400" spc="2">
                <a:solidFill>
                  <a:srgbClr val="3F3F3F"/>
                </a:solidFill>
                <a:latin typeface="Roboto" panose="02000000000000000000"/>
                <a:ea typeface="Roboto" panose="02000000000000000000"/>
                <a:cs typeface="Roboto" panose="02000000000000000000"/>
                <a:sym typeface="Roboto" panose="02000000000000000000"/>
              </a:rPr>
              <a:t>maintenance, upgrades, key rotations, and troubleshooting </a:t>
            </a:r>
            <a:endParaRPr lang="en-US" sz="2400" spc="2">
              <a:solidFill>
                <a:srgbClr val="3F3F3F"/>
              </a:solidFill>
              <a:latin typeface="Roboto" panose="02000000000000000000"/>
              <a:ea typeface="Roboto" panose="02000000000000000000"/>
              <a:cs typeface="Roboto" panose="02000000000000000000"/>
              <a:sym typeface="Roboto" panose="02000000000000000000"/>
            </a:endParaRPr>
          </a:p>
          <a:p>
            <a:pPr marL="342900" indent="-342900" algn="l">
              <a:lnSpc>
                <a:spcPts val="2905"/>
              </a:lnSpc>
              <a:buFont typeface="Arial" panose="020B0604020202020204" pitchFamily="34" charset="0"/>
              <a:buChar char="•"/>
            </a:pPr>
            <a:endParaRPr lang="en-US" sz="2400" spc="2">
              <a:solidFill>
                <a:srgbClr val="3F3F3F"/>
              </a:solidFill>
              <a:latin typeface="Roboto" panose="02000000000000000000"/>
              <a:ea typeface="Roboto" panose="02000000000000000000"/>
              <a:cs typeface="Roboto" panose="02000000000000000000"/>
              <a:sym typeface="Roboto" panose="02000000000000000000"/>
            </a:endParaRPr>
          </a:p>
          <a:p>
            <a:pPr marL="342900" indent="-342900" algn="l">
              <a:lnSpc>
                <a:spcPts val="2905"/>
              </a:lnSpc>
              <a:buFont typeface="Arial" panose="020B0604020202020204" pitchFamily="34" charset="0"/>
              <a:buChar char="•"/>
            </a:pPr>
            <a:r>
              <a:rPr lang="en-US" sz="2400" spc="2">
                <a:solidFill>
                  <a:srgbClr val="3F3F3F"/>
                </a:solidFill>
                <a:latin typeface="Roboto" panose="02000000000000000000"/>
                <a:ea typeface="Roboto" panose="02000000000000000000"/>
                <a:cs typeface="Roboto" panose="02000000000000000000"/>
                <a:sym typeface="Roboto" panose="02000000000000000000"/>
              </a:rPr>
              <a:t>The same goes for the workloads running on Nomad –they need to be updated, monitored, and patched</a:t>
            </a:r>
            <a:endParaRPr lang="en-US" sz="2400" spc="2">
              <a:solidFill>
                <a:srgbClr val="3F3F3F"/>
              </a:solidFill>
              <a:latin typeface="Roboto" panose="02000000000000000000"/>
              <a:ea typeface="Roboto" panose="02000000000000000000"/>
              <a:cs typeface="Roboto" panose="02000000000000000000"/>
              <a:sym typeface="Roboto" panose="02000000000000000000"/>
            </a:endParaRPr>
          </a:p>
          <a:p>
            <a:pPr algn="l">
              <a:lnSpc>
                <a:spcPts val="2905"/>
              </a:lnSpc>
            </a:pPr>
            <a:endParaRPr lang="en-US" sz="2400" spc="2">
              <a:solidFill>
                <a:srgbClr val="3F3F3F"/>
              </a:solidFill>
              <a:latin typeface="Roboto" panose="02000000000000000000"/>
              <a:ea typeface="Roboto" panose="02000000000000000000"/>
              <a:cs typeface="Roboto" panose="02000000000000000000"/>
              <a:sym typeface="Roboto" panose="02000000000000000000"/>
            </a:endParaRPr>
          </a:p>
          <a:p>
            <a:pPr algn="l">
              <a:lnSpc>
                <a:spcPts val="2905"/>
              </a:lnSpc>
            </a:pPr>
            <a:endParaRPr lang="en-US" sz="2400" spc="2">
              <a:solidFill>
                <a:srgbClr val="3F3F3F"/>
              </a:solidFill>
              <a:latin typeface="Roboto" panose="02000000000000000000"/>
              <a:ea typeface="Roboto" panose="02000000000000000000"/>
              <a:cs typeface="Roboto" panose="02000000000000000000"/>
              <a:sym typeface="Roboto" panose="02000000000000000000"/>
            </a:endParaRPr>
          </a:p>
          <a:p>
            <a:pPr algn="l">
              <a:lnSpc>
                <a:spcPts val="2905"/>
              </a:lnSpc>
            </a:pPr>
            <a:r>
              <a:rPr lang="en-US" sz="2400" spc="2">
                <a:solidFill>
                  <a:srgbClr val="3F3F3F"/>
                </a:solidFill>
                <a:latin typeface="Roboto" panose="02000000000000000000"/>
                <a:ea typeface="Roboto" panose="02000000000000000000"/>
                <a:cs typeface="Roboto" panose="02000000000000000000"/>
                <a:sym typeface="Roboto" panose="02000000000000000000"/>
              </a:rPr>
              <a:t> </a:t>
            </a:r>
            <a:endParaRPr lang="en-US" sz="2400" spc="2">
              <a:solidFill>
                <a:srgbClr val="3F3F3F"/>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438315" y="6013609"/>
            <a:ext cx="618353" cy="844391"/>
          </a:xfrm>
          <a:custGeom>
            <a:avLst/>
            <a:gdLst/>
            <a:ahLst/>
            <a:cxnLst/>
            <a:rect l="l" t="t" r="r" b="b"/>
            <a:pathLst>
              <a:path w="618353" h="844391">
                <a:moveTo>
                  <a:pt x="0" y="0"/>
                </a:moveTo>
                <a:lnTo>
                  <a:pt x="618354" y="0"/>
                </a:lnTo>
                <a:lnTo>
                  <a:pt x="618354" y="844391"/>
                </a:lnTo>
                <a:lnTo>
                  <a:pt x="0" y="844391"/>
                </a:lnTo>
                <a:lnTo>
                  <a:pt x="0" y="0"/>
                </a:lnTo>
                <a:close/>
              </a:path>
            </a:pathLst>
          </a:custGeom>
          <a:blipFill>
            <a:blip r:embed="rId1"/>
            <a:stretch>
              <a:fillRect b="-2479"/>
            </a:stretch>
          </a:blipFill>
        </p:spPr>
      </p:sp>
      <p:sp>
        <p:nvSpPr>
          <p:cNvPr id="3" name="Freeform 3"/>
          <p:cNvSpPr/>
          <p:nvPr/>
        </p:nvSpPr>
        <p:spPr>
          <a:xfrm>
            <a:off x="11699319" y="6747300"/>
            <a:ext cx="96345" cy="110480"/>
          </a:xfrm>
          <a:custGeom>
            <a:avLst/>
            <a:gdLst/>
            <a:ahLst/>
            <a:cxnLst/>
            <a:rect l="l" t="t" r="r" b="b"/>
            <a:pathLst>
              <a:path w="96345" h="110480">
                <a:moveTo>
                  <a:pt x="0" y="0"/>
                </a:moveTo>
                <a:lnTo>
                  <a:pt x="96346" y="0"/>
                </a:lnTo>
                <a:lnTo>
                  <a:pt x="96346" y="110481"/>
                </a:lnTo>
                <a:lnTo>
                  <a:pt x="0" y="110481"/>
                </a:lnTo>
                <a:lnTo>
                  <a:pt x="0" y="0"/>
                </a:lnTo>
                <a:close/>
              </a:path>
            </a:pathLst>
          </a:custGeom>
          <a:blipFill>
            <a:blip r:embed="rId2"/>
            <a:stretch>
              <a:fillRect l="-29154" t="-12440" r="-31171" b="-69738"/>
            </a:stretch>
          </a:blipFill>
        </p:spPr>
      </p:sp>
      <p:grpSp>
        <p:nvGrpSpPr>
          <p:cNvPr id="4" name="Group 4"/>
          <p:cNvGrpSpPr>
            <a:grpSpLocks noChangeAspect="1"/>
          </p:cNvGrpSpPr>
          <p:nvPr/>
        </p:nvGrpSpPr>
        <p:grpSpPr>
          <a:xfrm>
            <a:off x="-63503" y="6118498"/>
            <a:ext cx="12318997" cy="802786"/>
            <a:chOff x="0" y="0"/>
            <a:chExt cx="12319000" cy="802780"/>
          </a:xfrm>
        </p:grpSpPr>
        <p:sp>
          <p:nvSpPr>
            <p:cNvPr id="5" name="Freeform 5"/>
            <p:cNvSpPr/>
            <p:nvPr/>
          </p:nvSpPr>
          <p:spPr>
            <a:xfrm>
              <a:off x="63500" y="63500"/>
              <a:ext cx="12192000" cy="675767"/>
            </a:xfrm>
            <a:custGeom>
              <a:avLst/>
              <a:gdLst/>
              <a:ahLst/>
              <a:cxnLst/>
              <a:rect l="l" t="t" r="r" b="b"/>
              <a:pathLst>
                <a:path w="12192000" h="675767">
                  <a:moveTo>
                    <a:pt x="0" y="675767"/>
                  </a:moveTo>
                  <a:lnTo>
                    <a:pt x="0" y="0"/>
                  </a:lnTo>
                  <a:lnTo>
                    <a:pt x="12192000" y="0"/>
                  </a:lnTo>
                  <a:lnTo>
                    <a:pt x="12192000" y="675767"/>
                  </a:lnTo>
                  <a:close/>
                </a:path>
              </a:pathLst>
            </a:custGeom>
            <a:solidFill>
              <a:srgbClr val="00CA8E"/>
            </a:solidFill>
          </p:spPr>
        </p:sp>
        <p:sp>
          <p:nvSpPr>
            <p:cNvPr id="6" name="Freeform 6"/>
            <p:cNvSpPr/>
            <p:nvPr/>
          </p:nvSpPr>
          <p:spPr>
            <a:xfrm>
              <a:off x="63500" y="327533"/>
              <a:ext cx="12192000" cy="143637"/>
            </a:xfrm>
            <a:custGeom>
              <a:avLst/>
              <a:gdLst/>
              <a:ahLst/>
              <a:cxnLst/>
              <a:rect l="l" t="t" r="r" b="b"/>
              <a:pathLst>
                <a:path w="12192000" h="143637">
                  <a:moveTo>
                    <a:pt x="0" y="0"/>
                  </a:moveTo>
                  <a:lnTo>
                    <a:pt x="0" y="143637"/>
                  </a:lnTo>
                  <a:lnTo>
                    <a:pt x="12192000" y="143637"/>
                  </a:lnTo>
                  <a:lnTo>
                    <a:pt x="12192000" y="0"/>
                  </a:lnTo>
                  <a:close/>
                </a:path>
              </a:pathLst>
            </a:custGeom>
            <a:solidFill>
              <a:srgbClr val="F2F2F2"/>
            </a:solidFill>
          </p:spPr>
        </p:sp>
        <p:sp>
          <p:nvSpPr>
            <p:cNvPr id="7" name="Freeform 7"/>
            <p:cNvSpPr/>
            <p:nvPr/>
          </p:nvSpPr>
          <p:spPr>
            <a:xfrm>
              <a:off x="63500" y="471170"/>
              <a:ext cx="12192000" cy="143637"/>
            </a:xfrm>
            <a:custGeom>
              <a:avLst/>
              <a:gdLst/>
              <a:ahLst/>
              <a:cxnLst/>
              <a:rect l="l" t="t" r="r" b="b"/>
              <a:pathLst>
                <a:path w="12192000" h="143637">
                  <a:moveTo>
                    <a:pt x="0" y="0"/>
                  </a:moveTo>
                  <a:lnTo>
                    <a:pt x="0" y="143637"/>
                  </a:lnTo>
                  <a:lnTo>
                    <a:pt x="12192000" y="143637"/>
                  </a:lnTo>
                  <a:lnTo>
                    <a:pt x="12192000" y="0"/>
                  </a:lnTo>
                  <a:close/>
                </a:path>
              </a:pathLst>
            </a:custGeom>
            <a:solidFill>
              <a:srgbClr val="F2F2F2">
                <a:alpha val="52549"/>
              </a:srgbClr>
            </a:solidFill>
          </p:spPr>
        </p:sp>
        <p:sp>
          <p:nvSpPr>
            <p:cNvPr id="8" name="Freeform 8"/>
            <p:cNvSpPr/>
            <p:nvPr/>
          </p:nvSpPr>
          <p:spPr>
            <a:xfrm>
              <a:off x="63500" y="187960"/>
              <a:ext cx="12192000" cy="143637"/>
            </a:xfrm>
            <a:custGeom>
              <a:avLst/>
              <a:gdLst/>
              <a:ahLst/>
              <a:cxnLst/>
              <a:rect l="l" t="t" r="r" b="b"/>
              <a:pathLst>
                <a:path w="12192000" h="143637">
                  <a:moveTo>
                    <a:pt x="0" y="0"/>
                  </a:moveTo>
                  <a:lnTo>
                    <a:pt x="0" y="143637"/>
                  </a:lnTo>
                  <a:lnTo>
                    <a:pt x="12192000" y="143637"/>
                  </a:lnTo>
                  <a:lnTo>
                    <a:pt x="12192000" y="0"/>
                  </a:lnTo>
                  <a:close/>
                </a:path>
              </a:pathLst>
            </a:custGeom>
            <a:solidFill>
              <a:srgbClr val="F2F2F2">
                <a:alpha val="52549"/>
              </a:srgbClr>
            </a:solidFill>
          </p:spPr>
        </p:sp>
      </p:grpSp>
      <p:grpSp>
        <p:nvGrpSpPr>
          <p:cNvPr id="9" name="Group 9"/>
          <p:cNvGrpSpPr>
            <a:grpSpLocks noChangeAspect="1"/>
          </p:cNvGrpSpPr>
          <p:nvPr/>
        </p:nvGrpSpPr>
        <p:grpSpPr>
          <a:xfrm>
            <a:off x="390334" y="489280"/>
            <a:ext cx="1008059" cy="44453"/>
            <a:chOff x="0" y="0"/>
            <a:chExt cx="1008062" cy="44450"/>
          </a:xfrm>
        </p:grpSpPr>
        <p:sp>
          <p:nvSpPr>
            <p:cNvPr id="10" name="Freeform 10"/>
            <p:cNvSpPr/>
            <p:nvPr/>
          </p:nvSpPr>
          <p:spPr>
            <a:xfrm>
              <a:off x="0" y="0"/>
              <a:ext cx="1007999" cy="44450"/>
            </a:xfrm>
            <a:custGeom>
              <a:avLst/>
              <a:gdLst/>
              <a:ahLst/>
              <a:cxnLst/>
              <a:rect l="l" t="t" r="r" b="b"/>
              <a:pathLst>
                <a:path w="1007999" h="44450">
                  <a:moveTo>
                    <a:pt x="0" y="0"/>
                  </a:moveTo>
                  <a:lnTo>
                    <a:pt x="1007999" y="0"/>
                  </a:lnTo>
                  <a:lnTo>
                    <a:pt x="1007999" y="44450"/>
                  </a:lnTo>
                  <a:lnTo>
                    <a:pt x="0" y="44450"/>
                  </a:lnTo>
                  <a:close/>
                </a:path>
              </a:pathLst>
            </a:custGeom>
            <a:solidFill>
              <a:srgbClr val="00CA8E"/>
            </a:solidFill>
          </p:spPr>
        </p:sp>
      </p:grpSp>
      <p:sp>
        <p:nvSpPr>
          <p:cNvPr id="11" name="Freeform 11"/>
          <p:cNvSpPr/>
          <p:nvPr/>
        </p:nvSpPr>
        <p:spPr>
          <a:xfrm>
            <a:off x="11438315" y="6013609"/>
            <a:ext cx="618353" cy="844391"/>
          </a:xfrm>
          <a:custGeom>
            <a:avLst/>
            <a:gdLst/>
            <a:ahLst/>
            <a:cxnLst/>
            <a:rect l="l" t="t" r="r" b="b"/>
            <a:pathLst>
              <a:path w="618353" h="844391">
                <a:moveTo>
                  <a:pt x="0" y="0"/>
                </a:moveTo>
                <a:lnTo>
                  <a:pt x="618354" y="0"/>
                </a:lnTo>
                <a:lnTo>
                  <a:pt x="618354" y="844391"/>
                </a:lnTo>
                <a:lnTo>
                  <a:pt x="0" y="844391"/>
                </a:lnTo>
                <a:lnTo>
                  <a:pt x="0" y="0"/>
                </a:lnTo>
                <a:close/>
              </a:path>
            </a:pathLst>
          </a:custGeom>
          <a:blipFill>
            <a:blip r:embed="rId1"/>
            <a:stretch>
              <a:fillRect b="-2479"/>
            </a:stretch>
          </a:blipFill>
        </p:spPr>
      </p:sp>
      <p:sp>
        <p:nvSpPr>
          <p:cNvPr id="12" name="Freeform 12"/>
          <p:cNvSpPr/>
          <p:nvPr/>
        </p:nvSpPr>
        <p:spPr>
          <a:xfrm>
            <a:off x="11699319" y="6747300"/>
            <a:ext cx="96345" cy="110480"/>
          </a:xfrm>
          <a:custGeom>
            <a:avLst/>
            <a:gdLst/>
            <a:ahLst/>
            <a:cxnLst/>
            <a:rect l="l" t="t" r="r" b="b"/>
            <a:pathLst>
              <a:path w="96345" h="110480">
                <a:moveTo>
                  <a:pt x="0" y="0"/>
                </a:moveTo>
                <a:lnTo>
                  <a:pt x="96346" y="0"/>
                </a:lnTo>
                <a:lnTo>
                  <a:pt x="96346" y="110481"/>
                </a:lnTo>
                <a:lnTo>
                  <a:pt x="0" y="110481"/>
                </a:lnTo>
                <a:lnTo>
                  <a:pt x="0" y="0"/>
                </a:lnTo>
                <a:close/>
              </a:path>
            </a:pathLst>
          </a:custGeom>
          <a:blipFill>
            <a:blip r:embed="rId2"/>
            <a:stretch>
              <a:fillRect l="-29154" t="-12440" r="-31171" b="-69738"/>
            </a:stretch>
          </a:blipFill>
        </p:spPr>
      </p:sp>
      <p:sp>
        <p:nvSpPr>
          <p:cNvPr id="13" name="Freeform 13"/>
          <p:cNvSpPr/>
          <p:nvPr/>
        </p:nvSpPr>
        <p:spPr>
          <a:xfrm>
            <a:off x="10636987" y="236172"/>
            <a:ext cx="1165431" cy="1326185"/>
          </a:xfrm>
          <a:custGeom>
            <a:avLst/>
            <a:gdLst/>
            <a:ahLst/>
            <a:cxnLst/>
            <a:rect l="l" t="t" r="r" b="b"/>
            <a:pathLst>
              <a:path w="1165431" h="1326185">
                <a:moveTo>
                  <a:pt x="0" y="0"/>
                </a:moveTo>
                <a:lnTo>
                  <a:pt x="1165431" y="0"/>
                </a:lnTo>
                <a:lnTo>
                  <a:pt x="1165431" y="1326185"/>
                </a:lnTo>
                <a:lnTo>
                  <a:pt x="0" y="1326185"/>
                </a:lnTo>
                <a:lnTo>
                  <a:pt x="0" y="0"/>
                </a:lnTo>
                <a:close/>
              </a:path>
            </a:pathLst>
          </a:custGeom>
          <a:blipFill>
            <a:blip r:embed="rId3"/>
            <a:stretch>
              <a:fillRect l="-29103" t="-12862" r="-29998" b="-69323"/>
            </a:stretch>
          </a:blipFill>
        </p:spPr>
      </p:sp>
      <p:sp>
        <p:nvSpPr>
          <p:cNvPr id="14" name="Freeform 14"/>
          <p:cNvSpPr/>
          <p:nvPr/>
        </p:nvSpPr>
        <p:spPr>
          <a:xfrm>
            <a:off x="136360" y="1731350"/>
            <a:ext cx="2141620" cy="607247"/>
          </a:xfrm>
          <a:custGeom>
            <a:avLst/>
            <a:gdLst/>
            <a:ahLst/>
            <a:cxnLst/>
            <a:rect l="l" t="t" r="r" b="b"/>
            <a:pathLst>
              <a:path w="2141620" h="607247">
                <a:moveTo>
                  <a:pt x="0" y="0"/>
                </a:moveTo>
                <a:lnTo>
                  <a:pt x="2141620" y="0"/>
                </a:lnTo>
                <a:lnTo>
                  <a:pt x="2141620" y="607247"/>
                </a:lnTo>
                <a:lnTo>
                  <a:pt x="0" y="60724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p:cNvSpPr/>
          <p:nvPr/>
        </p:nvSpPr>
        <p:spPr>
          <a:xfrm>
            <a:off x="136360" y="3898821"/>
            <a:ext cx="2141620" cy="607247"/>
          </a:xfrm>
          <a:custGeom>
            <a:avLst/>
            <a:gdLst/>
            <a:ahLst/>
            <a:cxnLst/>
            <a:rect l="l" t="t" r="r" b="b"/>
            <a:pathLst>
              <a:path w="2141620" h="607247">
                <a:moveTo>
                  <a:pt x="0" y="0"/>
                </a:moveTo>
                <a:lnTo>
                  <a:pt x="2141620" y="0"/>
                </a:lnTo>
                <a:lnTo>
                  <a:pt x="2141620" y="607247"/>
                </a:lnTo>
                <a:lnTo>
                  <a:pt x="0" y="60724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TextBox 16"/>
          <p:cNvSpPr txBox="1"/>
          <p:nvPr/>
        </p:nvSpPr>
        <p:spPr>
          <a:xfrm>
            <a:off x="369065" y="647433"/>
            <a:ext cx="6437900" cy="631393"/>
          </a:xfrm>
          <a:prstGeom prst="rect">
            <a:avLst/>
          </a:prstGeom>
        </p:spPr>
        <p:txBody>
          <a:bodyPr lIns="0" tIns="0" rIns="0" bIns="0" rtlCol="0" anchor="t">
            <a:spAutoFit/>
          </a:bodyPr>
          <a:lstStyle/>
          <a:p>
            <a:pPr algn="l">
              <a:lnSpc>
                <a:spcPts val="5040"/>
              </a:lnSpc>
            </a:pPr>
            <a:r>
              <a:rPr lang="en-US" sz="3600" b="1">
                <a:solidFill>
                  <a:srgbClr val="3F3F3F"/>
                </a:solidFill>
                <a:latin typeface="Raleway Heavy"/>
                <a:ea typeface="Raleway Heavy"/>
                <a:cs typeface="Raleway Heavy"/>
                <a:sym typeface="Raleway Heavy"/>
              </a:rPr>
              <a:t>Critical</a:t>
            </a:r>
            <a:r>
              <a:rPr lang="en-US" sz="3600" b="1">
                <a:solidFill>
                  <a:srgbClr val="000000"/>
                </a:solidFill>
                <a:latin typeface="Raleway Heavy"/>
                <a:ea typeface="Raleway Heavy"/>
                <a:cs typeface="Raleway Heavy"/>
                <a:sym typeface="Raleway Heavy"/>
              </a:rPr>
              <a:t> </a:t>
            </a:r>
            <a:r>
              <a:rPr lang="en-US" sz="3600" b="1">
                <a:solidFill>
                  <a:srgbClr val="3F3F3F"/>
                </a:solidFill>
                <a:latin typeface="Raleway Heavy"/>
                <a:ea typeface="Raleway Heavy"/>
                <a:cs typeface="Raleway Heavy"/>
                <a:sym typeface="Raleway Heavy"/>
              </a:rPr>
              <a:t>Items</a:t>
            </a:r>
            <a:r>
              <a:rPr lang="en-US" sz="3600" b="1">
                <a:solidFill>
                  <a:srgbClr val="000000"/>
                </a:solidFill>
                <a:latin typeface="Raleway Heavy"/>
                <a:ea typeface="Raleway Heavy"/>
                <a:cs typeface="Raleway Heavy"/>
                <a:sym typeface="Raleway Heavy"/>
              </a:rPr>
              <a:t> </a:t>
            </a:r>
            <a:r>
              <a:rPr lang="en-US" sz="3600" b="1">
                <a:solidFill>
                  <a:srgbClr val="3F3F3F"/>
                </a:solidFill>
                <a:latin typeface="Raleway Heavy"/>
                <a:ea typeface="Raleway Heavy"/>
                <a:cs typeface="Raleway Heavy"/>
                <a:sym typeface="Raleway Heavy"/>
              </a:rPr>
              <a:t>for</a:t>
            </a:r>
            <a:r>
              <a:rPr lang="en-US" sz="3600" b="1">
                <a:solidFill>
                  <a:srgbClr val="000000"/>
                </a:solidFill>
                <a:latin typeface="Raleway Heavy"/>
                <a:ea typeface="Raleway Heavy"/>
                <a:cs typeface="Raleway Heavy"/>
                <a:sym typeface="Raleway Heavy"/>
              </a:rPr>
              <a:t> </a:t>
            </a:r>
            <a:r>
              <a:rPr lang="en-US" sz="3600" b="1">
                <a:solidFill>
                  <a:srgbClr val="3F3F3F"/>
                </a:solidFill>
                <a:latin typeface="Raleway Heavy"/>
                <a:ea typeface="Raleway Heavy"/>
                <a:cs typeface="Raleway Heavy"/>
                <a:sym typeface="Raleway Heavy"/>
              </a:rPr>
              <a:t>Upgrading</a:t>
            </a:r>
            <a:endParaRPr lang="en-US" sz="3600" b="1">
              <a:solidFill>
                <a:srgbClr val="3F3F3F"/>
              </a:solidFill>
              <a:latin typeface="Raleway Heavy"/>
              <a:ea typeface="Raleway Heavy"/>
              <a:cs typeface="Raleway Heavy"/>
              <a:sym typeface="Raleway Heavy"/>
            </a:endParaRPr>
          </a:p>
        </p:txBody>
      </p:sp>
      <p:sp>
        <p:nvSpPr>
          <p:cNvPr id="17" name="TextBox 17"/>
          <p:cNvSpPr txBox="1"/>
          <p:nvPr/>
        </p:nvSpPr>
        <p:spPr>
          <a:xfrm>
            <a:off x="228632" y="3843709"/>
            <a:ext cx="1274836" cy="623135"/>
          </a:xfrm>
          <a:prstGeom prst="rect">
            <a:avLst/>
          </a:prstGeom>
        </p:spPr>
        <p:txBody>
          <a:bodyPr lIns="0" tIns="0" rIns="0" bIns="0" rtlCol="0" anchor="t">
            <a:spAutoFit/>
          </a:bodyPr>
          <a:lstStyle/>
          <a:p>
            <a:pPr algn="l">
              <a:lnSpc>
                <a:spcPts val="4480"/>
              </a:lnSpc>
            </a:pPr>
            <a:r>
              <a:rPr lang="en-US" sz="3200" b="1">
                <a:solidFill>
                  <a:srgbClr val="00CA8E"/>
                </a:solidFill>
                <a:latin typeface="Calibri (MS) Bold" panose="020F0702030404030204"/>
                <a:ea typeface="Calibri (MS) Bold" panose="020F0702030404030204"/>
                <a:cs typeface="Calibri (MS) Bold" panose="020F0702030404030204"/>
                <a:sym typeface="Calibri (MS) Bold" panose="020F0702030404030204"/>
              </a:rPr>
              <a:t>Clients:</a:t>
            </a:r>
            <a:endParaRPr lang="en-US" sz="3200" b="1">
              <a:solidFill>
                <a:srgbClr val="00CA8E"/>
              </a:solidFill>
              <a:latin typeface="Calibri (MS) Bold" panose="020F0702030404030204"/>
              <a:ea typeface="Calibri (MS) Bold" panose="020F0702030404030204"/>
              <a:cs typeface="Calibri (MS) Bold" panose="020F0702030404030204"/>
              <a:sym typeface="Calibri (MS) Bold" panose="020F0702030404030204"/>
            </a:endParaRPr>
          </a:p>
        </p:txBody>
      </p:sp>
      <p:sp>
        <p:nvSpPr>
          <p:cNvPr id="18" name="TextBox 18"/>
          <p:cNvSpPr txBox="1"/>
          <p:nvPr/>
        </p:nvSpPr>
        <p:spPr>
          <a:xfrm>
            <a:off x="369065" y="1664389"/>
            <a:ext cx="1379096" cy="623135"/>
          </a:xfrm>
          <a:prstGeom prst="rect">
            <a:avLst/>
          </a:prstGeom>
        </p:spPr>
        <p:txBody>
          <a:bodyPr lIns="0" tIns="0" rIns="0" bIns="0" rtlCol="0" anchor="t">
            <a:spAutoFit/>
          </a:bodyPr>
          <a:lstStyle/>
          <a:p>
            <a:pPr algn="l">
              <a:lnSpc>
                <a:spcPts val="4480"/>
              </a:lnSpc>
            </a:pPr>
            <a:r>
              <a:rPr lang="en-US" sz="3200" b="1">
                <a:solidFill>
                  <a:srgbClr val="00CA8E"/>
                </a:solidFill>
                <a:latin typeface="Calibri (MS) Bold" panose="020F0702030404030204"/>
                <a:ea typeface="Calibri (MS) Bold" panose="020F0702030404030204"/>
                <a:cs typeface="Calibri (MS) Bold" panose="020F0702030404030204"/>
                <a:sym typeface="Calibri (MS) Bold" panose="020F0702030404030204"/>
              </a:rPr>
              <a:t>Servers:</a:t>
            </a:r>
            <a:endParaRPr lang="en-US" sz="3200" b="1">
              <a:solidFill>
                <a:srgbClr val="00CA8E"/>
              </a:solidFill>
              <a:latin typeface="Calibri (MS) Bold" panose="020F0702030404030204"/>
              <a:ea typeface="Calibri (MS) Bold" panose="020F0702030404030204"/>
              <a:cs typeface="Calibri (MS) Bold" panose="020F0702030404030204"/>
              <a:sym typeface="Calibri (MS) Bold" panose="020F0702030404030204"/>
            </a:endParaRPr>
          </a:p>
        </p:txBody>
      </p:sp>
      <p:sp>
        <p:nvSpPr>
          <p:cNvPr id="19" name="TextBox 19"/>
          <p:cNvSpPr txBox="1"/>
          <p:nvPr/>
        </p:nvSpPr>
        <p:spPr>
          <a:xfrm>
            <a:off x="608362" y="4730648"/>
            <a:ext cx="108814" cy="407079"/>
          </a:xfrm>
          <a:prstGeom prst="rect">
            <a:avLst/>
          </a:prstGeom>
        </p:spPr>
        <p:txBody>
          <a:bodyPr lIns="0" tIns="0" rIns="0" bIns="0" rtlCol="0" anchor="t">
            <a:spAutoFit/>
          </a:bodyPr>
          <a:lstStyle/>
          <a:p>
            <a:pPr algn="l">
              <a:lnSpc>
                <a:spcPts val="3360"/>
              </a:lnSpc>
            </a:pPr>
            <a:r>
              <a:rPr lang="en-US" sz="2400" spc="-19">
                <a:solidFill>
                  <a:srgbClr val="3B3D45"/>
                </a:solidFill>
                <a:latin typeface="IBM Plex Sans Condensed" panose="020B0506050203000203"/>
                <a:ea typeface="IBM Plex Sans Condensed" panose="020B0506050203000203"/>
                <a:cs typeface="IBM Plex Sans Condensed" panose="020B0506050203000203"/>
                <a:sym typeface="IBM Plex Sans Condensed" panose="020B0506050203000203"/>
              </a:rPr>
              <a:t>•</a:t>
            </a:r>
            <a:endParaRPr lang="en-US" sz="2400" spc="-19">
              <a:solidFill>
                <a:srgbClr val="3B3D45"/>
              </a:solidFill>
              <a:latin typeface="IBM Plex Sans Condensed" panose="020B0506050203000203"/>
              <a:ea typeface="IBM Plex Sans Condensed" panose="020B0506050203000203"/>
              <a:cs typeface="IBM Plex Sans Condensed" panose="020B0506050203000203"/>
              <a:sym typeface="IBM Plex Sans Condensed" panose="020B0506050203000203"/>
            </a:endParaRPr>
          </a:p>
        </p:txBody>
      </p:sp>
      <p:sp>
        <p:nvSpPr>
          <p:cNvPr id="20" name="TextBox 20"/>
          <p:cNvSpPr txBox="1"/>
          <p:nvPr/>
        </p:nvSpPr>
        <p:spPr>
          <a:xfrm>
            <a:off x="951262" y="4716799"/>
            <a:ext cx="10044598" cy="1113790"/>
          </a:xfrm>
          <a:prstGeom prst="rect">
            <a:avLst/>
          </a:prstGeom>
        </p:spPr>
        <p:txBody>
          <a:bodyPr lIns="0" tIns="0" rIns="0" bIns="0" rtlCol="0" anchor="t">
            <a:spAutoFit/>
          </a:bodyPr>
          <a:lstStyle/>
          <a:p>
            <a:pPr algn="l">
              <a:lnSpc>
                <a:spcPts val="2895"/>
              </a:lnSpc>
            </a:pPr>
            <a:r>
              <a:rPr lang="en-US" sz="2400">
                <a:solidFill>
                  <a:srgbClr val="3B3D45"/>
                </a:solidFill>
                <a:latin typeface="Calibri (MS)" panose="020F0502020204030204"/>
                <a:ea typeface="Calibri (MS)" panose="020F0502020204030204"/>
                <a:cs typeface="Calibri (MS)" panose="020F0502020204030204"/>
                <a:sym typeface="Calibri (MS)" panose="020F0502020204030204"/>
              </a:rPr>
              <a:t>Clients run jobs. Jobs are applications, and applications are important to the business and its customers. Client node upgrades should likely involve </a:t>
            </a:r>
            <a:r>
              <a:rPr lang="en-US" sz="2400">
                <a:solidFill>
                  <a:srgbClr val="00CA8E"/>
                </a:solidFill>
                <a:latin typeface="Calibri (MS)" panose="020F0502020204030204"/>
                <a:ea typeface="Calibri (MS)" panose="020F0502020204030204"/>
                <a:cs typeface="Calibri (MS)" panose="020F0502020204030204"/>
                <a:sym typeface="Calibri (MS)" panose="020F0502020204030204"/>
              </a:rPr>
              <a:t>disabling allocation eligibility </a:t>
            </a:r>
            <a:r>
              <a:rPr lang="en-US" sz="2400">
                <a:solidFill>
                  <a:srgbClr val="3B3D45"/>
                </a:solidFill>
                <a:latin typeface="Calibri (MS)" panose="020F0502020204030204"/>
                <a:ea typeface="Calibri (MS)" panose="020F0502020204030204"/>
                <a:cs typeface="Calibri (MS)" panose="020F0502020204030204"/>
                <a:sym typeface="Calibri (MS)" panose="020F0502020204030204"/>
              </a:rPr>
              <a:t>and </a:t>
            </a:r>
            <a:r>
              <a:rPr lang="en-US" sz="2400">
                <a:solidFill>
                  <a:srgbClr val="00CA8E"/>
                </a:solidFill>
                <a:latin typeface="Calibri (MS)" panose="020F0502020204030204"/>
                <a:ea typeface="Calibri (MS)" panose="020F0502020204030204"/>
                <a:cs typeface="Calibri (MS)" panose="020F0502020204030204"/>
                <a:sym typeface="Calibri (MS)" panose="020F0502020204030204"/>
              </a:rPr>
              <a:t>draining </a:t>
            </a:r>
            <a:r>
              <a:rPr lang="en-US" sz="2400">
                <a:solidFill>
                  <a:srgbClr val="3B3D45"/>
                </a:solidFill>
                <a:latin typeface="Calibri (MS)" panose="020F0502020204030204"/>
                <a:ea typeface="Calibri (MS)" panose="020F0502020204030204"/>
                <a:cs typeface="Calibri (MS)" panose="020F0502020204030204"/>
                <a:sym typeface="Calibri (MS)" panose="020F0502020204030204"/>
              </a:rPr>
              <a:t>any existing allocations</a:t>
            </a:r>
            <a:endParaRPr lang="en-US" sz="2400">
              <a:solidFill>
                <a:srgbClr val="3B3D45"/>
              </a:solidFill>
              <a:latin typeface="Calibri (MS)" panose="020F0502020204030204"/>
              <a:ea typeface="Calibri (MS)" panose="020F0502020204030204"/>
              <a:cs typeface="Calibri (MS)" panose="020F0502020204030204"/>
              <a:sym typeface="Calibri (MS)" panose="020F0502020204030204"/>
            </a:endParaRPr>
          </a:p>
        </p:txBody>
      </p:sp>
      <p:sp>
        <p:nvSpPr>
          <p:cNvPr id="21" name="TextBox 21"/>
          <p:cNvSpPr txBox="1"/>
          <p:nvPr/>
        </p:nvSpPr>
        <p:spPr>
          <a:xfrm>
            <a:off x="826265" y="2525649"/>
            <a:ext cx="10901924" cy="1484630"/>
          </a:xfrm>
          <a:prstGeom prst="rect">
            <a:avLst/>
          </a:prstGeom>
        </p:spPr>
        <p:txBody>
          <a:bodyPr lIns="0" tIns="0" rIns="0" bIns="0" rtlCol="0" anchor="t">
            <a:spAutoFit/>
          </a:bodyPr>
          <a:lstStyle/>
          <a:p>
            <a:pPr algn="l">
              <a:lnSpc>
                <a:spcPts val="2895"/>
              </a:lnSpc>
            </a:pPr>
            <a:r>
              <a:rPr lang="en-US" sz="2400">
                <a:solidFill>
                  <a:srgbClr val="3B3D45"/>
                </a:solidFill>
                <a:latin typeface="Calibri (MS)" panose="020F0502020204030204"/>
                <a:ea typeface="Calibri (MS)" panose="020F0502020204030204"/>
                <a:cs typeface="Calibri (MS)" panose="020F0502020204030204"/>
                <a:sym typeface="Calibri (MS)" panose="020F0502020204030204"/>
              </a:rPr>
              <a:t>•When upgrading server nodes, you </a:t>
            </a:r>
            <a:r>
              <a:rPr lang="en-US" sz="2400" b="1">
                <a:solidFill>
                  <a:srgbClr val="00CA8E"/>
                </a:solidFill>
                <a:latin typeface="Calibri (MS) Bold" panose="020F0702030404030204"/>
                <a:ea typeface="Calibri (MS) Bold" panose="020F0702030404030204"/>
                <a:cs typeface="Calibri (MS) Bold" panose="020F0702030404030204"/>
                <a:sym typeface="Calibri (MS) Bold" panose="020F0702030404030204"/>
              </a:rPr>
              <a:t>MUST</a:t>
            </a:r>
            <a:r>
              <a:rPr lang="en-US" sz="2400">
                <a:solidFill>
                  <a:srgbClr val="3B3D45"/>
                </a:solidFill>
                <a:latin typeface="Calibri (MS)" panose="020F0502020204030204"/>
                <a:ea typeface="Calibri (MS)" panose="020F0502020204030204"/>
                <a:cs typeface="Calibri (MS)" panose="020F0502020204030204"/>
                <a:sym typeface="Calibri (MS)" panose="020F0502020204030204"/>
              </a:rPr>
              <a:t>maintain a quorum to ensure the Nomad </a:t>
            </a:r>
            <a:r>
              <a:rPr lang="en-US" sz="2400">
                <a:solidFill>
                  <a:srgbClr val="3B3D45"/>
                </a:solidFill>
                <a:latin typeface="Calibri (MS)" panose="020F0502020204030204"/>
                <a:ea typeface="Calibri (MS)" panose="020F0502020204030204"/>
                <a:cs typeface="Calibri (MS)" panose="020F0502020204030204"/>
                <a:sym typeface="Calibri (MS)" panose="020F0502020204030204"/>
              </a:rPr>
              <a:t>service is available. Quorum size is based on the number of server agents in the cluster. Upgrade incrementally and verify cluster health at each step.</a:t>
            </a:r>
            <a:endParaRPr lang="en-US" sz="2400">
              <a:solidFill>
                <a:srgbClr val="3B3D45"/>
              </a:solidFill>
              <a:latin typeface="Calibri (MS)" panose="020F0502020204030204"/>
              <a:ea typeface="Calibri (MS)" panose="020F0502020204030204"/>
              <a:cs typeface="Calibri (MS)" panose="020F0502020204030204"/>
              <a:sym typeface="Calibri (MS)" panose="020F0502020204030204"/>
            </a:endParaRPr>
          </a:p>
          <a:p>
            <a:pPr algn="l">
              <a:lnSpc>
                <a:spcPts val="2895"/>
              </a:lnSpc>
            </a:pPr>
            <a:r>
              <a:rPr lang="en-US" sz="2400">
                <a:solidFill>
                  <a:srgbClr val="3B3D45"/>
                </a:solidFill>
                <a:latin typeface="Calibri (MS)" panose="020F0502020204030204"/>
                <a:ea typeface="Calibri (MS)" panose="020F0502020204030204"/>
                <a:cs typeface="Calibri (MS)" panose="020F0502020204030204"/>
                <a:sym typeface="Calibri (MS)" panose="020F0502020204030204"/>
              </a:rPr>
              <a:t> </a:t>
            </a:r>
            <a:endParaRPr lang="en-US" sz="2400">
              <a:solidFill>
                <a:srgbClr val="3B3D45"/>
              </a:solidFill>
              <a:latin typeface="Calibri (MS)" panose="020F0502020204030204"/>
              <a:ea typeface="Calibri (MS)" panose="020F0502020204030204"/>
              <a:cs typeface="Calibri (MS)" panose="020F0502020204030204"/>
              <a:sym typeface="Calibri (MS)" panose="020F050202020403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438315" y="6013609"/>
            <a:ext cx="618353" cy="844391"/>
          </a:xfrm>
          <a:custGeom>
            <a:avLst/>
            <a:gdLst/>
            <a:ahLst/>
            <a:cxnLst/>
            <a:rect l="l" t="t" r="r" b="b"/>
            <a:pathLst>
              <a:path w="618353" h="844391">
                <a:moveTo>
                  <a:pt x="0" y="0"/>
                </a:moveTo>
                <a:lnTo>
                  <a:pt x="618354" y="0"/>
                </a:lnTo>
                <a:lnTo>
                  <a:pt x="618354" y="844391"/>
                </a:lnTo>
                <a:lnTo>
                  <a:pt x="0" y="844391"/>
                </a:lnTo>
                <a:lnTo>
                  <a:pt x="0" y="0"/>
                </a:lnTo>
                <a:close/>
              </a:path>
            </a:pathLst>
          </a:custGeom>
          <a:blipFill>
            <a:blip r:embed="rId1"/>
            <a:stretch>
              <a:fillRect b="-2479"/>
            </a:stretch>
          </a:blipFill>
        </p:spPr>
      </p:sp>
      <p:sp>
        <p:nvSpPr>
          <p:cNvPr id="3" name="Freeform 3"/>
          <p:cNvSpPr/>
          <p:nvPr/>
        </p:nvSpPr>
        <p:spPr>
          <a:xfrm>
            <a:off x="11699319" y="6747300"/>
            <a:ext cx="96345" cy="110480"/>
          </a:xfrm>
          <a:custGeom>
            <a:avLst/>
            <a:gdLst/>
            <a:ahLst/>
            <a:cxnLst/>
            <a:rect l="l" t="t" r="r" b="b"/>
            <a:pathLst>
              <a:path w="96345" h="110480">
                <a:moveTo>
                  <a:pt x="0" y="0"/>
                </a:moveTo>
                <a:lnTo>
                  <a:pt x="96346" y="0"/>
                </a:lnTo>
                <a:lnTo>
                  <a:pt x="96346" y="110481"/>
                </a:lnTo>
                <a:lnTo>
                  <a:pt x="0" y="110481"/>
                </a:lnTo>
                <a:lnTo>
                  <a:pt x="0" y="0"/>
                </a:lnTo>
                <a:close/>
              </a:path>
            </a:pathLst>
          </a:custGeom>
          <a:blipFill>
            <a:blip r:embed="rId2"/>
            <a:stretch>
              <a:fillRect l="-29154" t="-12440" r="-31171" b="-69738"/>
            </a:stretch>
          </a:blipFill>
        </p:spPr>
      </p:sp>
      <p:grpSp>
        <p:nvGrpSpPr>
          <p:cNvPr id="4" name="Group 4"/>
          <p:cNvGrpSpPr>
            <a:grpSpLocks noChangeAspect="1"/>
          </p:cNvGrpSpPr>
          <p:nvPr/>
        </p:nvGrpSpPr>
        <p:grpSpPr>
          <a:xfrm>
            <a:off x="-63503" y="-63503"/>
            <a:ext cx="1048655" cy="6984997"/>
            <a:chOff x="0" y="0"/>
            <a:chExt cx="1048652" cy="6985000"/>
          </a:xfrm>
        </p:grpSpPr>
        <p:sp>
          <p:nvSpPr>
            <p:cNvPr id="5" name="Freeform 5"/>
            <p:cNvSpPr/>
            <p:nvPr/>
          </p:nvSpPr>
          <p:spPr>
            <a:xfrm>
              <a:off x="63500" y="63500"/>
              <a:ext cx="921639" cy="6857746"/>
            </a:xfrm>
            <a:custGeom>
              <a:avLst/>
              <a:gdLst/>
              <a:ahLst/>
              <a:cxnLst/>
              <a:rect l="l" t="t" r="r" b="b"/>
              <a:pathLst>
                <a:path w="921639" h="6857746">
                  <a:moveTo>
                    <a:pt x="0" y="0"/>
                  </a:moveTo>
                  <a:lnTo>
                    <a:pt x="0" y="6857746"/>
                  </a:lnTo>
                  <a:lnTo>
                    <a:pt x="921639" y="6857746"/>
                  </a:lnTo>
                  <a:lnTo>
                    <a:pt x="921639" y="0"/>
                  </a:lnTo>
                  <a:close/>
                </a:path>
              </a:pathLst>
            </a:custGeom>
            <a:solidFill>
              <a:srgbClr val="00CA8E"/>
            </a:solidFill>
          </p:spPr>
        </p:sp>
        <p:sp>
          <p:nvSpPr>
            <p:cNvPr id="6" name="Freeform 6"/>
            <p:cNvSpPr/>
            <p:nvPr/>
          </p:nvSpPr>
          <p:spPr>
            <a:xfrm>
              <a:off x="441452" y="63500"/>
              <a:ext cx="195961" cy="6858000"/>
            </a:xfrm>
            <a:custGeom>
              <a:avLst/>
              <a:gdLst/>
              <a:ahLst/>
              <a:cxnLst/>
              <a:rect l="l" t="t" r="r" b="b"/>
              <a:pathLst>
                <a:path w="195961" h="6858000">
                  <a:moveTo>
                    <a:pt x="0" y="0"/>
                  </a:moveTo>
                  <a:lnTo>
                    <a:pt x="0" y="6858000"/>
                  </a:lnTo>
                  <a:lnTo>
                    <a:pt x="195961" y="6858000"/>
                  </a:lnTo>
                  <a:lnTo>
                    <a:pt x="195961" y="0"/>
                  </a:lnTo>
                  <a:close/>
                </a:path>
              </a:pathLst>
            </a:custGeom>
            <a:solidFill>
              <a:srgbClr val="F2F2F2"/>
            </a:solidFill>
          </p:spPr>
        </p:sp>
        <p:sp>
          <p:nvSpPr>
            <p:cNvPr id="7" name="Freeform 7"/>
            <p:cNvSpPr/>
            <p:nvPr/>
          </p:nvSpPr>
          <p:spPr>
            <a:xfrm>
              <a:off x="245491" y="63500"/>
              <a:ext cx="195961" cy="6858000"/>
            </a:xfrm>
            <a:custGeom>
              <a:avLst/>
              <a:gdLst/>
              <a:ahLst/>
              <a:cxnLst/>
              <a:rect l="l" t="t" r="r" b="b"/>
              <a:pathLst>
                <a:path w="195961" h="6858000">
                  <a:moveTo>
                    <a:pt x="0" y="0"/>
                  </a:moveTo>
                  <a:lnTo>
                    <a:pt x="0" y="6858000"/>
                  </a:lnTo>
                  <a:lnTo>
                    <a:pt x="195961" y="6858000"/>
                  </a:lnTo>
                  <a:lnTo>
                    <a:pt x="195961" y="0"/>
                  </a:lnTo>
                  <a:close/>
                </a:path>
              </a:pathLst>
            </a:custGeom>
            <a:solidFill>
              <a:srgbClr val="F2F2F2">
                <a:alpha val="52549"/>
              </a:srgbClr>
            </a:solidFill>
          </p:spPr>
        </p:sp>
        <p:sp>
          <p:nvSpPr>
            <p:cNvPr id="8" name="Freeform 8"/>
            <p:cNvSpPr/>
            <p:nvPr/>
          </p:nvSpPr>
          <p:spPr>
            <a:xfrm>
              <a:off x="631698" y="63500"/>
              <a:ext cx="195961" cy="6858000"/>
            </a:xfrm>
            <a:custGeom>
              <a:avLst/>
              <a:gdLst/>
              <a:ahLst/>
              <a:cxnLst/>
              <a:rect l="l" t="t" r="r" b="b"/>
              <a:pathLst>
                <a:path w="195961" h="6858000">
                  <a:moveTo>
                    <a:pt x="0" y="0"/>
                  </a:moveTo>
                  <a:lnTo>
                    <a:pt x="0" y="6858000"/>
                  </a:lnTo>
                  <a:lnTo>
                    <a:pt x="195961" y="6858000"/>
                  </a:lnTo>
                  <a:lnTo>
                    <a:pt x="195961" y="0"/>
                  </a:lnTo>
                  <a:close/>
                </a:path>
              </a:pathLst>
            </a:custGeom>
            <a:solidFill>
              <a:srgbClr val="F2F2F2">
                <a:alpha val="52549"/>
              </a:srgbClr>
            </a:solidFill>
          </p:spPr>
        </p:sp>
      </p:grpSp>
      <p:sp>
        <p:nvSpPr>
          <p:cNvPr id="9" name="Freeform 9"/>
          <p:cNvSpPr/>
          <p:nvPr/>
        </p:nvSpPr>
        <p:spPr>
          <a:xfrm>
            <a:off x="1294495" y="4024436"/>
            <a:ext cx="10475986" cy="2370982"/>
          </a:xfrm>
          <a:custGeom>
            <a:avLst/>
            <a:gdLst/>
            <a:ahLst/>
            <a:cxnLst/>
            <a:rect l="l" t="t" r="r" b="b"/>
            <a:pathLst>
              <a:path w="10475986" h="2370982">
                <a:moveTo>
                  <a:pt x="0" y="0"/>
                </a:moveTo>
                <a:lnTo>
                  <a:pt x="10475986" y="0"/>
                </a:lnTo>
                <a:lnTo>
                  <a:pt x="10475986" y="2370982"/>
                </a:lnTo>
                <a:lnTo>
                  <a:pt x="0" y="23709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0" name="Group 10"/>
          <p:cNvGrpSpPr>
            <a:grpSpLocks noChangeAspect="1"/>
          </p:cNvGrpSpPr>
          <p:nvPr/>
        </p:nvGrpSpPr>
        <p:grpSpPr>
          <a:xfrm>
            <a:off x="10787605" y="406308"/>
            <a:ext cx="1008059" cy="44453"/>
            <a:chOff x="0" y="0"/>
            <a:chExt cx="1008062" cy="44450"/>
          </a:xfrm>
        </p:grpSpPr>
        <p:sp>
          <p:nvSpPr>
            <p:cNvPr id="11" name="Freeform 11"/>
            <p:cNvSpPr/>
            <p:nvPr/>
          </p:nvSpPr>
          <p:spPr>
            <a:xfrm>
              <a:off x="0" y="0"/>
              <a:ext cx="1008126" cy="44450"/>
            </a:xfrm>
            <a:custGeom>
              <a:avLst/>
              <a:gdLst/>
              <a:ahLst/>
              <a:cxnLst/>
              <a:rect l="l" t="t" r="r" b="b"/>
              <a:pathLst>
                <a:path w="1008126" h="44450">
                  <a:moveTo>
                    <a:pt x="0" y="0"/>
                  </a:moveTo>
                  <a:lnTo>
                    <a:pt x="1008126" y="0"/>
                  </a:lnTo>
                  <a:lnTo>
                    <a:pt x="1008126" y="44450"/>
                  </a:lnTo>
                  <a:lnTo>
                    <a:pt x="0" y="44450"/>
                  </a:lnTo>
                  <a:close/>
                </a:path>
              </a:pathLst>
            </a:custGeom>
            <a:solidFill>
              <a:srgbClr val="00CA8E"/>
            </a:solidFill>
          </p:spPr>
        </p:sp>
      </p:grpSp>
      <p:sp>
        <p:nvSpPr>
          <p:cNvPr id="12" name="Freeform 12"/>
          <p:cNvSpPr/>
          <p:nvPr/>
        </p:nvSpPr>
        <p:spPr>
          <a:xfrm>
            <a:off x="11438315" y="6013609"/>
            <a:ext cx="618353" cy="844391"/>
          </a:xfrm>
          <a:custGeom>
            <a:avLst/>
            <a:gdLst/>
            <a:ahLst/>
            <a:cxnLst/>
            <a:rect l="l" t="t" r="r" b="b"/>
            <a:pathLst>
              <a:path w="618353" h="844391">
                <a:moveTo>
                  <a:pt x="0" y="0"/>
                </a:moveTo>
                <a:lnTo>
                  <a:pt x="618354" y="0"/>
                </a:lnTo>
                <a:lnTo>
                  <a:pt x="618354" y="844391"/>
                </a:lnTo>
                <a:lnTo>
                  <a:pt x="0" y="844391"/>
                </a:lnTo>
                <a:lnTo>
                  <a:pt x="0" y="0"/>
                </a:lnTo>
                <a:close/>
              </a:path>
            </a:pathLst>
          </a:custGeom>
          <a:blipFill>
            <a:blip r:embed="rId1"/>
            <a:stretch>
              <a:fillRect b="-2479"/>
            </a:stretch>
          </a:blipFill>
        </p:spPr>
      </p:sp>
      <p:sp>
        <p:nvSpPr>
          <p:cNvPr id="13" name="Freeform 13"/>
          <p:cNvSpPr/>
          <p:nvPr/>
        </p:nvSpPr>
        <p:spPr>
          <a:xfrm>
            <a:off x="11699319" y="6747300"/>
            <a:ext cx="96345" cy="110480"/>
          </a:xfrm>
          <a:custGeom>
            <a:avLst/>
            <a:gdLst/>
            <a:ahLst/>
            <a:cxnLst/>
            <a:rect l="l" t="t" r="r" b="b"/>
            <a:pathLst>
              <a:path w="96345" h="110480">
                <a:moveTo>
                  <a:pt x="0" y="0"/>
                </a:moveTo>
                <a:lnTo>
                  <a:pt x="96346" y="0"/>
                </a:lnTo>
                <a:lnTo>
                  <a:pt x="96346" y="110481"/>
                </a:lnTo>
                <a:lnTo>
                  <a:pt x="0" y="110481"/>
                </a:lnTo>
                <a:lnTo>
                  <a:pt x="0" y="0"/>
                </a:lnTo>
                <a:close/>
              </a:path>
            </a:pathLst>
          </a:custGeom>
          <a:blipFill>
            <a:blip r:embed="rId2"/>
            <a:stretch>
              <a:fillRect l="-29154" t="-12440" r="-31171" b="-69738"/>
            </a:stretch>
          </a:blipFill>
        </p:spPr>
      </p:sp>
      <p:grpSp>
        <p:nvGrpSpPr>
          <p:cNvPr id="14" name="Group 14"/>
          <p:cNvGrpSpPr>
            <a:grpSpLocks noChangeAspect="1"/>
          </p:cNvGrpSpPr>
          <p:nvPr/>
        </p:nvGrpSpPr>
        <p:grpSpPr>
          <a:xfrm>
            <a:off x="1802025" y="4890916"/>
            <a:ext cx="812406" cy="25403"/>
            <a:chOff x="0" y="0"/>
            <a:chExt cx="812406" cy="25400"/>
          </a:xfrm>
        </p:grpSpPr>
        <p:sp>
          <p:nvSpPr>
            <p:cNvPr id="15" name="Freeform 15"/>
            <p:cNvSpPr/>
            <p:nvPr/>
          </p:nvSpPr>
          <p:spPr>
            <a:xfrm>
              <a:off x="0" y="0"/>
              <a:ext cx="812419" cy="25400"/>
            </a:xfrm>
            <a:custGeom>
              <a:avLst/>
              <a:gdLst/>
              <a:ahLst/>
              <a:cxnLst/>
              <a:rect l="l" t="t" r="r" b="b"/>
              <a:pathLst>
                <a:path w="812419" h="25400">
                  <a:moveTo>
                    <a:pt x="0" y="0"/>
                  </a:moveTo>
                  <a:lnTo>
                    <a:pt x="812419" y="0"/>
                  </a:lnTo>
                  <a:lnTo>
                    <a:pt x="812419" y="25400"/>
                  </a:lnTo>
                  <a:lnTo>
                    <a:pt x="0" y="25400"/>
                  </a:lnTo>
                  <a:close/>
                </a:path>
              </a:pathLst>
            </a:custGeom>
            <a:solidFill>
              <a:srgbClr val="3F3F3F"/>
            </a:solidFill>
          </p:spPr>
        </p:sp>
      </p:grpSp>
      <p:grpSp>
        <p:nvGrpSpPr>
          <p:cNvPr id="16" name="Group 16"/>
          <p:cNvGrpSpPr>
            <a:grpSpLocks noChangeAspect="1"/>
          </p:cNvGrpSpPr>
          <p:nvPr/>
        </p:nvGrpSpPr>
        <p:grpSpPr>
          <a:xfrm>
            <a:off x="3964153" y="4890916"/>
            <a:ext cx="812406" cy="25403"/>
            <a:chOff x="0" y="0"/>
            <a:chExt cx="812406" cy="25400"/>
          </a:xfrm>
        </p:grpSpPr>
        <p:sp>
          <p:nvSpPr>
            <p:cNvPr id="17" name="Freeform 17"/>
            <p:cNvSpPr/>
            <p:nvPr/>
          </p:nvSpPr>
          <p:spPr>
            <a:xfrm>
              <a:off x="0" y="0"/>
              <a:ext cx="812419" cy="25400"/>
            </a:xfrm>
            <a:custGeom>
              <a:avLst/>
              <a:gdLst/>
              <a:ahLst/>
              <a:cxnLst/>
              <a:rect l="l" t="t" r="r" b="b"/>
              <a:pathLst>
                <a:path w="812419" h="25400">
                  <a:moveTo>
                    <a:pt x="0" y="0"/>
                  </a:moveTo>
                  <a:lnTo>
                    <a:pt x="812419" y="0"/>
                  </a:lnTo>
                  <a:lnTo>
                    <a:pt x="812419" y="25400"/>
                  </a:lnTo>
                  <a:lnTo>
                    <a:pt x="0" y="25400"/>
                  </a:lnTo>
                  <a:close/>
                </a:path>
              </a:pathLst>
            </a:custGeom>
            <a:solidFill>
              <a:srgbClr val="3F3F3F"/>
            </a:solidFill>
          </p:spPr>
        </p:sp>
      </p:grpSp>
      <p:grpSp>
        <p:nvGrpSpPr>
          <p:cNvPr id="18" name="Group 18"/>
          <p:cNvGrpSpPr>
            <a:grpSpLocks noChangeAspect="1"/>
          </p:cNvGrpSpPr>
          <p:nvPr/>
        </p:nvGrpSpPr>
        <p:grpSpPr>
          <a:xfrm>
            <a:off x="6126280" y="4890916"/>
            <a:ext cx="812406" cy="25403"/>
            <a:chOff x="0" y="0"/>
            <a:chExt cx="812406" cy="25400"/>
          </a:xfrm>
        </p:grpSpPr>
        <p:sp>
          <p:nvSpPr>
            <p:cNvPr id="19" name="Freeform 19"/>
            <p:cNvSpPr/>
            <p:nvPr/>
          </p:nvSpPr>
          <p:spPr>
            <a:xfrm>
              <a:off x="0" y="0"/>
              <a:ext cx="812419" cy="25400"/>
            </a:xfrm>
            <a:custGeom>
              <a:avLst/>
              <a:gdLst/>
              <a:ahLst/>
              <a:cxnLst/>
              <a:rect l="l" t="t" r="r" b="b"/>
              <a:pathLst>
                <a:path w="812419" h="25400">
                  <a:moveTo>
                    <a:pt x="0" y="0"/>
                  </a:moveTo>
                  <a:lnTo>
                    <a:pt x="812419" y="0"/>
                  </a:lnTo>
                  <a:lnTo>
                    <a:pt x="812419" y="25400"/>
                  </a:lnTo>
                  <a:lnTo>
                    <a:pt x="0" y="25400"/>
                  </a:lnTo>
                  <a:close/>
                </a:path>
              </a:pathLst>
            </a:custGeom>
            <a:solidFill>
              <a:srgbClr val="3F3F3F"/>
            </a:solidFill>
          </p:spPr>
        </p:sp>
      </p:grpSp>
      <p:grpSp>
        <p:nvGrpSpPr>
          <p:cNvPr id="20" name="Group 20"/>
          <p:cNvGrpSpPr>
            <a:grpSpLocks noChangeAspect="1"/>
          </p:cNvGrpSpPr>
          <p:nvPr/>
        </p:nvGrpSpPr>
        <p:grpSpPr>
          <a:xfrm>
            <a:off x="8288417" y="4890916"/>
            <a:ext cx="812406" cy="25403"/>
            <a:chOff x="0" y="0"/>
            <a:chExt cx="812406" cy="25400"/>
          </a:xfrm>
        </p:grpSpPr>
        <p:sp>
          <p:nvSpPr>
            <p:cNvPr id="21" name="Freeform 21"/>
            <p:cNvSpPr/>
            <p:nvPr/>
          </p:nvSpPr>
          <p:spPr>
            <a:xfrm>
              <a:off x="0" y="0"/>
              <a:ext cx="812419" cy="25400"/>
            </a:xfrm>
            <a:custGeom>
              <a:avLst/>
              <a:gdLst/>
              <a:ahLst/>
              <a:cxnLst/>
              <a:rect l="l" t="t" r="r" b="b"/>
              <a:pathLst>
                <a:path w="812419" h="25400">
                  <a:moveTo>
                    <a:pt x="0" y="0"/>
                  </a:moveTo>
                  <a:lnTo>
                    <a:pt x="812419" y="0"/>
                  </a:lnTo>
                  <a:lnTo>
                    <a:pt x="812419" y="25400"/>
                  </a:lnTo>
                  <a:lnTo>
                    <a:pt x="0" y="25400"/>
                  </a:lnTo>
                  <a:close/>
                </a:path>
              </a:pathLst>
            </a:custGeom>
            <a:solidFill>
              <a:srgbClr val="3F3F3F"/>
            </a:solidFill>
          </p:spPr>
        </p:sp>
      </p:grpSp>
      <p:grpSp>
        <p:nvGrpSpPr>
          <p:cNvPr id="22" name="Group 22"/>
          <p:cNvGrpSpPr>
            <a:grpSpLocks noChangeAspect="1"/>
          </p:cNvGrpSpPr>
          <p:nvPr/>
        </p:nvGrpSpPr>
        <p:grpSpPr>
          <a:xfrm>
            <a:off x="10450544" y="4890916"/>
            <a:ext cx="812406" cy="25403"/>
            <a:chOff x="0" y="0"/>
            <a:chExt cx="812406" cy="25400"/>
          </a:xfrm>
        </p:grpSpPr>
        <p:sp>
          <p:nvSpPr>
            <p:cNvPr id="23" name="Freeform 23"/>
            <p:cNvSpPr/>
            <p:nvPr/>
          </p:nvSpPr>
          <p:spPr>
            <a:xfrm>
              <a:off x="0" y="0"/>
              <a:ext cx="812419" cy="25400"/>
            </a:xfrm>
            <a:custGeom>
              <a:avLst/>
              <a:gdLst/>
              <a:ahLst/>
              <a:cxnLst/>
              <a:rect l="l" t="t" r="r" b="b"/>
              <a:pathLst>
                <a:path w="812419" h="25400">
                  <a:moveTo>
                    <a:pt x="0" y="0"/>
                  </a:moveTo>
                  <a:lnTo>
                    <a:pt x="812419" y="0"/>
                  </a:lnTo>
                  <a:lnTo>
                    <a:pt x="812419" y="25400"/>
                  </a:lnTo>
                  <a:lnTo>
                    <a:pt x="0" y="25400"/>
                  </a:lnTo>
                  <a:close/>
                </a:path>
              </a:pathLst>
            </a:custGeom>
            <a:solidFill>
              <a:srgbClr val="3F3F3F"/>
            </a:solidFill>
          </p:spPr>
        </p:sp>
      </p:grpSp>
      <p:sp>
        <p:nvSpPr>
          <p:cNvPr id="24" name="TextBox 24"/>
          <p:cNvSpPr txBox="1"/>
          <p:nvPr/>
        </p:nvSpPr>
        <p:spPr>
          <a:xfrm>
            <a:off x="1385726" y="1560728"/>
            <a:ext cx="108814" cy="407079"/>
          </a:xfrm>
          <a:prstGeom prst="rect">
            <a:avLst/>
          </a:prstGeom>
        </p:spPr>
        <p:txBody>
          <a:bodyPr lIns="0" tIns="0" rIns="0" bIns="0" rtlCol="0" anchor="t">
            <a:spAutoFit/>
          </a:bodyPr>
          <a:lstStyle/>
          <a:p>
            <a:pPr algn="l">
              <a:lnSpc>
                <a:spcPts val="3360"/>
              </a:lnSpc>
            </a:pPr>
            <a:r>
              <a:rPr lang="en-US" sz="2400" spc="-19">
                <a:solidFill>
                  <a:srgbClr val="3F3F3F"/>
                </a:solidFill>
                <a:latin typeface="IBM Plex Sans Condensed" panose="020B0506050203000203"/>
                <a:ea typeface="IBM Plex Sans Condensed" panose="020B0506050203000203"/>
                <a:cs typeface="IBM Plex Sans Condensed" panose="020B0506050203000203"/>
                <a:sym typeface="IBM Plex Sans Condensed" panose="020B0506050203000203"/>
              </a:rPr>
              <a:t>•</a:t>
            </a:r>
            <a:endParaRPr lang="en-US" sz="2400" spc="-19">
              <a:solidFill>
                <a:srgbClr val="3F3F3F"/>
              </a:solidFill>
              <a:latin typeface="IBM Plex Sans Condensed" panose="020B0506050203000203"/>
              <a:ea typeface="IBM Plex Sans Condensed" panose="020B0506050203000203"/>
              <a:cs typeface="IBM Plex Sans Condensed" panose="020B0506050203000203"/>
              <a:sym typeface="IBM Plex Sans Condensed" panose="020B0506050203000203"/>
            </a:endParaRPr>
          </a:p>
        </p:txBody>
      </p:sp>
      <p:sp>
        <p:nvSpPr>
          <p:cNvPr id="25" name="TextBox 25"/>
          <p:cNvSpPr txBox="1"/>
          <p:nvPr/>
        </p:nvSpPr>
        <p:spPr>
          <a:xfrm>
            <a:off x="1385726" y="2590952"/>
            <a:ext cx="108814" cy="407079"/>
          </a:xfrm>
          <a:prstGeom prst="rect">
            <a:avLst/>
          </a:prstGeom>
        </p:spPr>
        <p:txBody>
          <a:bodyPr lIns="0" tIns="0" rIns="0" bIns="0" rtlCol="0" anchor="t">
            <a:spAutoFit/>
          </a:bodyPr>
          <a:lstStyle/>
          <a:p>
            <a:pPr algn="l">
              <a:lnSpc>
                <a:spcPts val="3360"/>
              </a:lnSpc>
            </a:pPr>
            <a:r>
              <a:rPr lang="en-US" sz="2400" spc="-19">
                <a:solidFill>
                  <a:srgbClr val="3F3F3F"/>
                </a:solidFill>
                <a:latin typeface="IBM Plex Sans Condensed" panose="020B0506050203000203"/>
                <a:ea typeface="IBM Plex Sans Condensed" panose="020B0506050203000203"/>
                <a:cs typeface="IBM Plex Sans Condensed" panose="020B0506050203000203"/>
                <a:sym typeface="IBM Plex Sans Condensed" panose="020B0506050203000203"/>
              </a:rPr>
              <a:t>•</a:t>
            </a:r>
            <a:endParaRPr lang="en-US" sz="2400" spc="-19">
              <a:solidFill>
                <a:srgbClr val="3F3F3F"/>
              </a:solidFill>
              <a:latin typeface="IBM Plex Sans Condensed" panose="020B0506050203000203"/>
              <a:ea typeface="IBM Plex Sans Condensed" panose="020B0506050203000203"/>
              <a:cs typeface="IBM Plex Sans Condensed" panose="020B0506050203000203"/>
              <a:sym typeface="IBM Plex Sans Condensed" panose="020B0506050203000203"/>
            </a:endParaRPr>
          </a:p>
        </p:txBody>
      </p:sp>
      <p:sp>
        <p:nvSpPr>
          <p:cNvPr id="26" name="TextBox 26"/>
          <p:cNvSpPr txBox="1"/>
          <p:nvPr/>
        </p:nvSpPr>
        <p:spPr>
          <a:xfrm>
            <a:off x="1728626" y="1562424"/>
            <a:ext cx="10143287" cy="1856105"/>
          </a:xfrm>
          <a:prstGeom prst="rect">
            <a:avLst/>
          </a:prstGeom>
        </p:spPr>
        <p:txBody>
          <a:bodyPr lIns="0" tIns="0" rIns="0" bIns="0" rtlCol="0" anchor="t">
            <a:spAutoFit/>
          </a:bodyPr>
          <a:lstStyle/>
          <a:p>
            <a:pPr algn="l">
              <a:lnSpc>
                <a:spcPts val="2905"/>
              </a:lnSpc>
            </a:pPr>
            <a:r>
              <a:rPr lang="en-US" sz="2400" spc="2">
                <a:solidFill>
                  <a:srgbClr val="3F3F3F"/>
                </a:solidFill>
                <a:latin typeface="Roboto" panose="02000000000000000000"/>
                <a:ea typeface="Roboto" panose="02000000000000000000"/>
                <a:cs typeface="Roboto" panose="02000000000000000000"/>
                <a:sym typeface="Roboto" panose="02000000000000000000"/>
              </a:rPr>
              <a:t>HashiCorp recommends to upgrade servers first since many new client features will not work until servers are upgraded</a:t>
            </a:r>
            <a:endParaRPr lang="en-US" sz="2400" spc="2">
              <a:solidFill>
                <a:srgbClr val="3F3F3F"/>
              </a:solidFill>
              <a:latin typeface="Roboto" panose="02000000000000000000"/>
              <a:ea typeface="Roboto" panose="02000000000000000000"/>
              <a:cs typeface="Roboto" panose="02000000000000000000"/>
              <a:sym typeface="Roboto" panose="02000000000000000000"/>
            </a:endParaRPr>
          </a:p>
          <a:p>
            <a:pPr algn="l">
              <a:lnSpc>
                <a:spcPts val="2905"/>
              </a:lnSpc>
            </a:pPr>
            <a:endParaRPr lang="en-US" sz="2400" spc="2">
              <a:solidFill>
                <a:srgbClr val="3F3F3F"/>
              </a:solidFill>
              <a:latin typeface="Roboto" panose="02000000000000000000"/>
              <a:ea typeface="Roboto" panose="02000000000000000000"/>
              <a:cs typeface="Roboto" panose="02000000000000000000"/>
              <a:sym typeface="Roboto" panose="02000000000000000000"/>
            </a:endParaRPr>
          </a:p>
          <a:p>
            <a:pPr algn="l">
              <a:lnSpc>
                <a:spcPct val="100000"/>
              </a:lnSpc>
            </a:pPr>
            <a:r>
              <a:rPr lang="en-US" sz="2400" spc="2">
                <a:solidFill>
                  <a:srgbClr val="3F3F3F"/>
                </a:solidFill>
                <a:latin typeface="Roboto" panose="02000000000000000000"/>
                <a:ea typeface="Roboto" panose="02000000000000000000"/>
                <a:cs typeface="Roboto" panose="02000000000000000000"/>
                <a:sym typeface="Roboto" panose="02000000000000000000"/>
              </a:rPr>
              <a:t>Any new features (server and client) are unlikely to work correctly until all </a:t>
            </a:r>
            <a:endParaRPr lang="en-US" sz="2400" spc="2">
              <a:solidFill>
                <a:srgbClr val="3F3F3F"/>
              </a:solidFill>
              <a:latin typeface="Roboto" panose="02000000000000000000"/>
              <a:ea typeface="Roboto" panose="02000000000000000000"/>
              <a:cs typeface="Roboto" panose="02000000000000000000"/>
              <a:sym typeface="Roboto" panose="02000000000000000000"/>
            </a:endParaRPr>
          </a:p>
          <a:p>
            <a:pPr algn="l">
              <a:lnSpc>
                <a:spcPct val="100000"/>
              </a:lnSpc>
            </a:pPr>
            <a:r>
              <a:rPr lang="en-US" sz="2400" spc="2">
                <a:solidFill>
                  <a:srgbClr val="3F3F3F"/>
                </a:solidFill>
                <a:latin typeface="Roboto" panose="02000000000000000000"/>
                <a:ea typeface="Roboto" panose="02000000000000000000"/>
                <a:cs typeface="Roboto" panose="02000000000000000000"/>
                <a:sym typeface="Roboto" panose="02000000000000000000"/>
              </a:rPr>
              <a:t>nodes in the cluster have been upgraded</a:t>
            </a:r>
            <a:endParaRPr lang="en-US" sz="2400" spc="2">
              <a:solidFill>
                <a:srgbClr val="3F3F3F"/>
              </a:solidFill>
              <a:latin typeface="Roboto" panose="02000000000000000000"/>
              <a:ea typeface="Roboto" panose="02000000000000000000"/>
              <a:cs typeface="Roboto" panose="02000000000000000000"/>
              <a:sym typeface="Roboto" panose="02000000000000000000"/>
            </a:endParaRPr>
          </a:p>
        </p:txBody>
      </p:sp>
      <p:sp>
        <p:nvSpPr>
          <p:cNvPr id="27" name="TextBox 27"/>
          <p:cNvSpPr txBox="1"/>
          <p:nvPr/>
        </p:nvSpPr>
        <p:spPr>
          <a:xfrm>
            <a:off x="5195564" y="507225"/>
            <a:ext cx="6657070" cy="645795"/>
          </a:xfrm>
          <a:prstGeom prst="rect">
            <a:avLst/>
          </a:prstGeom>
        </p:spPr>
        <p:txBody>
          <a:bodyPr lIns="0" tIns="0" rIns="0" bIns="0" rtlCol="0" anchor="t">
            <a:spAutoFit/>
          </a:bodyPr>
          <a:lstStyle/>
          <a:p>
            <a:pPr algn="l">
              <a:lnSpc>
                <a:spcPts val="5040"/>
              </a:lnSpc>
            </a:pPr>
            <a:r>
              <a:rPr lang="en-US" sz="3600" b="1">
                <a:solidFill>
                  <a:srgbClr val="3F3F3F"/>
                </a:solidFill>
                <a:latin typeface="Raleway Heavy"/>
                <a:ea typeface="Raleway Heavy"/>
                <a:cs typeface="Raleway Heavy"/>
                <a:sym typeface="Raleway Heavy"/>
              </a:rPr>
              <a:t>Order of Operations(Rolling)</a:t>
            </a:r>
            <a:endParaRPr lang="en-US" sz="3600" b="1">
              <a:solidFill>
                <a:srgbClr val="3F3F3F"/>
              </a:solidFill>
              <a:latin typeface="Raleway Heavy"/>
              <a:ea typeface="Raleway Heavy"/>
              <a:cs typeface="Raleway Heavy"/>
              <a:sym typeface="Raleway Heavy"/>
            </a:endParaRPr>
          </a:p>
        </p:txBody>
      </p:sp>
      <p:sp>
        <p:nvSpPr>
          <p:cNvPr id="28" name="TextBox 28"/>
          <p:cNvSpPr txBox="1"/>
          <p:nvPr/>
        </p:nvSpPr>
        <p:spPr>
          <a:xfrm>
            <a:off x="1748647" y="5057832"/>
            <a:ext cx="995315" cy="291760"/>
          </a:xfrm>
          <a:prstGeom prst="rect">
            <a:avLst/>
          </a:prstGeom>
        </p:spPr>
        <p:txBody>
          <a:bodyPr lIns="0" tIns="0" rIns="0" bIns="0" rtlCol="0" anchor="t">
            <a:spAutoFit/>
          </a:bodyPr>
          <a:lstStyle/>
          <a:p>
            <a:pPr algn="l">
              <a:lnSpc>
                <a:spcPts val="2210"/>
              </a:lnSpc>
            </a:pPr>
            <a:r>
              <a:rPr lang="en-US" sz="1800">
                <a:solidFill>
                  <a:srgbClr val="3F3F3F"/>
                </a:solidFill>
                <a:latin typeface="Roboto" panose="02000000000000000000"/>
                <a:ea typeface="Roboto" panose="02000000000000000000"/>
                <a:cs typeface="Roboto" panose="02000000000000000000"/>
                <a:sym typeface="Roboto" panose="02000000000000000000"/>
              </a:rPr>
              <a:t>Add New </a:t>
            </a:r>
            <a:endParaRPr lang="en-US" sz="1800">
              <a:solidFill>
                <a:srgbClr val="3F3F3F"/>
              </a:solidFill>
              <a:latin typeface="Roboto" panose="02000000000000000000"/>
              <a:ea typeface="Roboto" panose="02000000000000000000"/>
              <a:cs typeface="Roboto" panose="02000000000000000000"/>
              <a:sym typeface="Roboto" panose="02000000000000000000"/>
            </a:endParaRPr>
          </a:p>
        </p:txBody>
      </p:sp>
      <p:sp>
        <p:nvSpPr>
          <p:cNvPr id="29" name="TextBox 29"/>
          <p:cNvSpPr txBox="1"/>
          <p:nvPr/>
        </p:nvSpPr>
        <p:spPr>
          <a:xfrm>
            <a:off x="1507341" y="5338248"/>
            <a:ext cx="1487824" cy="572176"/>
          </a:xfrm>
          <a:prstGeom prst="rect">
            <a:avLst/>
          </a:prstGeom>
        </p:spPr>
        <p:txBody>
          <a:bodyPr lIns="0" tIns="0" rIns="0" bIns="0" rtlCol="0" anchor="t">
            <a:spAutoFit/>
          </a:bodyPr>
          <a:lstStyle/>
          <a:p>
            <a:pPr algn="ctr">
              <a:lnSpc>
                <a:spcPts val="2210"/>
              </a:lnSpc>
            </a:pPr>
            <a:r>
              <a:rPr lang="en-US" sz="1800">
                <a:solidFill>
                  <a:srgbClr val="3F3F3F"/>
                </a:solidFill>
                <a:latin typeface="Roboto" panose="02000000000000000000"/>
                <a:ea typeface="Roboto" panose="02000000000000000000"/>
                <a:cs typeface="Roboto" panose="02000000000000000000"/>
                <a:sym typeface="Roboto" panose="02000000000000000000"/>
              </a:rPr>
              <a:t>Servers to the Cluster</a:t>
            </a:r>
            <a:endParaRPr lang="en-US" sz="1800">
              <a:solidFill>
                <a:srgbClr val="3F3F3F"/>
              </a:solidFill>
              <a:latin typeface="Roboto" panose="02000000000000000000"/>
              <a:ea typeface="Roboto" panose="02000000000000000000"/>
              <a:cs typeface="Roboto" panose="02000000000000000000"/>
              <a:sym typeface="Roboto" panose="02000000000000000000"/>
            </a:endParaRPr>
          </a:p>
        </p:txBody>
      </p:sp>
      <p:sp>
        <p:nvSpPr>
          <p:cNvPr id="30" name="TextBox 30"/>
          <p:cNvSpPr txBox="1"/>
          <p:nvPr/>
        </p:nvSpPr>
        <p:spPr>
          <a:xfrm>
            <a:off x="3956018" y="5057832"/>
            <a:ext cx="903122" cy="291760"/>
          </a:xfrm>
          <a:prstGeom prst="rect">
            <a:avLst/>
          </a:prstGeom>
        </p:spPr>
        <p:txBody>
          <a:bodyPr lIns="0" tIns="0" rIns="0" bIns="0" rtlCol="0" anchor="t">
            <a:spAutoFit/>
          </a:bodyPr>
          <a:lstStyle/>
          <a:p>
            <a:pPr algn="l">
              <a:lnSpc>
                <a:spcPts val="2210"/>
              </a:lnSpc>
            </a:pPr>
            <a:r>
              <a:rPr lang="en-US" sz="1800">
                <a:solidFill>
                  <a:srgbClr val="3F3F3F"/>
                </a:solidFill>
                <a:latin typeface="Roboto" panose="02000000000000000000"/>
                <a:ea typeface="Roboto" panose="02000000000000000000"/>
                <a:cs typeface="Roboto" panose="02000000000000000000"/>
                <a:sym typeface="Roboto" panose="02000000000000000000"/>
              </a:rPr>
              <a:t>Validate </a:t>
            </a:r>
            <a:endParaRPr lang="en-US" sz="1800">
              <a:solidFill>
                <a:srgbClr val="3F3F3F"/>
              </a:solidFill>
              <a:latin typeface="Roboto" panose="02000000000000000000"/>
              <a:ea typeface="Roboto" panose="02000000000000000000"/>
              <a:cs typeface="Roboto" panose="02000000000000000000"/>
              <a:sym typeface="Roboto" panose="02000000000000000000"/>
            </a:endParaRPr>
          </a:p>
        </p:txBody>
      </p:sp>
      <p:sp>
        <p:nvSpPr>
          <p:cNvPr id="31" name="TextBox 31"/>
          <p:cNvSpPr txBox="1"/>
          <p:nvPr/>
        </p:nvSpPr>
        <p:spPr>
          <a:xfrm>
            <a:off x="4009996" y="5338248"/>
            <a:ext cx="792928" cy="572176"/>
          </a:xfrm>
          <a:prstGeom prst="rect">
            <a:avLst/>
          </a:prstGeom>
        </p:spPr>
        <p:txBody>
          <a:bodyPr lIns="0" tIns="0" rIns="0" bIns="0" rtlCol="0" anchor="t">
            <a:spAutoFit/>
          </a:bodyPr>
          <a:lstStyle/>
          <a:p>
            <a:pPr algn="ctr">
              <a:lnSpc>
                <a:spcPts val="2210"/>
              </a:lnSpc>
            </a:pPr>
            <a:r>
              <a:rPr lang="en-US" sz="1800">
                <a:solidFill>
                  <a:srgbClr val="3F3F3F"/>
                </a:solidFill>
                <a:latin typeface="Roboto" panose="02000000000000000000"/>
                <a:ea typeface="Roboto" panose="02000000000000000000"/>
                <a:cs typeface="Roboto" panose="02000000000000000000"/>
                <a:sym typeface="Roboto" panose="02000000000000000000"/>
              </a:rPr>
              <a:t>Cluster Health</a:t>
            </a:r>
            <a:endParaRPr lang="en-US" sz="1800">
              <a:solidFill>
                <a:srgbClr val="3F3F3F"/>
              </a:solidFill>
              <a:latin typeface="Roboto" panose="02000000000000000000"/>
              <a:ea typeface="Roboto" panose="02000000000000000000"/>
              <a:cs typeface="Roboto" panose="02000000000000000000"/>
              <a:sym typeface="Roboto" panose="02000000000000000000"/>
            </a:endParaRPr>
          </a:p>
        </p:txBody>
      </p:sp>
      <p:sp>
        <p:nvSpPr>
          <p:cNvPr id="32" name="TextBox 32"/>
          <p:cNvSpPr txBox="1"/>
          <p:nvPr/>
        </p:nvSpPr>
        <p:spPr>
          <a:xfrm>
            <a:off x="6120498" y="5057832"/>
            <a:ext cx="898322" cy="291760"/>
          </a:xfrm>
          <a:prstGeom prst="rect">
            <a:avLst/>
          </a:prstGeom>
        </p:spPr>
        <p:txBody>
          <a:bodyPr lIns="0" tIns="0" rIns="0" bIns="0" rtlCol="0" anchor="t">
            <a:spAutoFit/>
          </a:bodyPr>
          <a:lstStyle/>
          <a:p>
            <a:pPr algn="l">
              <a:lnSpc>
                <a:spcPts val="2210"/>
              </a:lnSpc>
            </a:pPr>
            <a:r>
              <a:rPr lang="en-US" sz="1800">
                <a:solidFill>
                  <a:srgbClr val="3F3F3F"/>
                </a:solidFill>
                <a:latin typeface="Roboto" panose="02000000000000000000"/>
                <a:ea typeface="Roboto" panose="02000000000000000000"/>
                <a:cs typeface="Roboto" panose="02000000000000000000"/>
                <a:sym typeface="Roboto" panose="02000000000000000000"/>
              </a:rPr>
              <a:t>Remove </a:t>
            </a:r>
            <a:endParaRPr lang="en-US" sz="1800">
              <a:solidFill>
                <a:srgbClr val="3F3F3F"/>
              </a:solidFill>
              <a:latin typeface="Roboto" panose="02000000000000000000"/>
              <a:ea typeface="Roboto" panose="02000000000000000000"/>
              <a:cs typeface="Roboto" panose="02000000000000000000"/>
              <a:sym typeface="Roboto" panose="02000000000000000000"/>
            </a:endParaRPr>
          </a:p>
        </p:txBody>
      </p:sp>
      <p:sp>
        <p:nvSpPr>
          <p:cNvPr id="33" name="TextBox 33"/>
          <p:cNvSpPr txBox="1"/>
          <p:nvPr/>
        </p:nvSpPr>
        <p:spPr>
          <a:xfrm>
            <a:off x="5853036" y="5338248"/>
            <a:ext cx="1444152" cy="867051"/>
          </a:xfrm>
          <a:prstGeom prst="rect">
            <a:avLst/>
          </a:prstGeom>
        </p:spPr>
        <p:txBody>
          <a:bodyPr lIns="0" tIns="0" rIns="0" bIns="0" rtlCol="0" anchor="t">
            <a:spAutoFit/>
          </a:bodyPr>
          <a:lstStyle/>
          <a:p>
            <a:pPr algn="ctr">
              <a:lnSpc>
                <a:spcPts val="2210"/>
              </a:lnSpc>
            </a:pPr>
            <a:r>
              <a:rPr lang="en-US" sz="1800">
                <a:solidFill>
                  <a:srgbClr val="3F3F3F"/>
                </a:solidFill>
                <a:latin typeface="Roboto" panose="02000000000000000000"/>
                <a:ea typeface="Roboto" panose="02000000000000000000"/>
                <a:cs typeface="Roboto" panose="02000000000000000000"/>
                <a:sym typeface="Roboto" panose="02000000000000000000"/>
              </a:rPr>
              <a:t>Older Servers from Cluster</a:t>
            </a:r>
            <a:endParaRPr lang="en-US" sz="1800">
              <a:solidFill>
                <a:srgbClr val="3F3F3F"/>
              </a:solidFill>
              <a:latin typeface="Roboto" panose="02000000000000000000"/>
              <a:ea typeface="Roboto" panose="02000000000000000000"/>
              <a:cs typeface="Roboto" panose="02000000000000000000"/>
              <a:sym typeface="Roboto" panose="02000000000000000000"/>
            </a:endParaRPr>
          </a:p>
          <a:p>
            <a:pPr algn="ctr">
              <a:lnSpc>
                <a:spcPts val="2240"/>
              </a:lnSpc>
            </a:pPr>
            <a:r>
              <a:rPr lang="en-US" sz="1600" spc="1">
                <a:solidFill>
                  <a:srgbClr val="3F3F3F"/>
                </a:solidFill>
                <a:latin typeface="Roboto" panose="02000000000000000000"/>
                <a:ea typeface="Roboto" panose="02000000000000000000"/>
                <a:cs typeface="Roboto" panose="02000000000000000000"/>
                <a:sym typeface="Roboto" panose="02000000000000000000"/>
              </a:rPr>
              <a:t>*gracefully</a:t>
            </a:r>
            <a:endParaRPr lang="en-US" sz="1600" spc="1">
              <a:solidFill>
                <a:srgbClr val="3F3F3F"/>
              </a:solidFill>
              <a:latin typeface="Roboto" panose="02000000000000000000"/>
              <a:ea typeface="Roboto" panose="02000000000000000000"/>
              <a:cs typeface="Roboto" panose="02000000000000000000"/>
              <a:sym typeface="Roboto" panose="02000000000000000000"/>
            </a:endParaRPr>
          </a:p>
        </p:txBody>
      </p:sp>
      <p:sp>
        <p:nvSpPr>
          <p:cNvPr id="34" name="TextBox 34"/>
          <p:cNvSpPr txBox="1"/>
          <p:nvPr/>
        </p:nvSpPr>
        <p:spPr>
          <a:xfrm>
            <a:off x="8280283" y="5057832"/>
            <a:ext cx="903122" cy="291760"/>
          </a:xfrm>
          <a:prstGeom prst="rect">
            <a:avLst/>
          </a:prstGeom>
        </p:spPr>
        <p:txBody>
          <a:bodyPr lIns="0" tIns="0" rIns="0" bIns="0" rtlCol="0" anchor="t">
            <a:spAutoFit/>
          </a:bodyPr>
          <a:lstStyle/>
          <a:p>
            <a:pPr algn="l">
              <a:lnSpc>
                <a:spcPts val="2210"/>
              </a:lnSpc>
            </a:pPr>
            <a:r>
              <a:rPr lang="en-US" sz="1800">
                <a:solidFill>
                  <a:srgbClr val="3F3F3F"/>
                </a:solidFill>
                <a:latin typeface="Roboto" panose="02000000000000000000"/>
                <a:ea typeface="Roboto" panose="02000000000000000000"/>
                <a:cs typeface="Roboto" panose="02000000000000000000"/>
                <a:sym typeface="Roboto" panose="02000000000000000000"/>
              </a:rPr>
              <a:t>Validate </a:t>
            </a:r>
            <a:endParaRPr lang="en-US" sz="1800">
              <a:solidFill>
                <a:srgbClr val="3F3F3F"/>
              </a:solidFill>
              <a:latin typeface="Roboto" panose="02000000000000000000"/>
              <a:ea typeface="Roboto" panose="02000000000000000000"/>
              <a:cs typeface="Roboto" panose="02000000000000000000"/>
              <a:sym typeface="Roboto" panose="02000000000000000000"/>
            </a:endParaRPr>
          </a:p>
        </p:txBody>
      </p:sp>
      <p:sp>
        <p:nvSpPr>
          <p:cNvPr id="35" name="TextBox 35"/>
          <p:cNvSpPr txBox="1"/>
          <p:nvPr/>
        </p:nvSpPr>
        <p:spPr>
          <a:xfrm>
            <a:off x="8334251" y="5338248"/>
            <a:ext cx="792928" cy="572176"/>
          </a:xfrm>
          <a:prstGeom prst="rect">
            <a:avLst/>
          </a:prstGeom>
        </p:spPr>
        <p:txBody>
          <a:bodyPr lIns="0" tIns="0" rIns="0" bIns="0" rtlCol="0" anchor="t">
            <a:spAutoFit/>
          </a:bodyPr>
          <a:lstStyle/>
          <a:p>
            <a:pPr algn="ctr">
              <a:lnSpc>
                <a:spcPts val="2210"/>
              </a:lnSpc>
            </a:pPr>
            <a:r>
              <a:rPr lang="en-US" sz="1800">
                <a:solidFill>
                  <a:srgbClr val="3F3F3F"/>
                </a:solidFill>
                <a:latin typeface="Roboto" panose="02000000000000000000"/>
                <a:ea typeface="Roboto" panose="02000000000000000000"/>
                <a:cs typeface="Roboto" panose="02000000000000000000"/>
                <a:sym typeface="Roboto" panose="02000000000000000000"/>
              </a:rPr>
              <a:t>Cluster Health</a:t>
            </a:r>
            <a:endParaRPr lang="en-US" sz="1800">
              <a:solidFill>
                <a:srgbClr val="3F3F3F"/>
              </a:solidFill>
              <a:latin typeface="Roboto" panose="02000000000000000000"/>
              <a:ea typeface="Roboto" panose="02000000000000000000"/>
              <a:cs typeface="Roboto" panose="02000000000000000000"/>
              <a:sym typeface="Roboto" panose="02000000000000000000"/>
            </a:endParaRPr>
          </a:p>
        </p:txBody>
      </p:sp>
      <p:sp>
        <p:nvSpPr>
          <p:cNvPr id="36" name="TextBox 36"/>
          <p:cNvSpPr txBox="1"/>
          <p:nvPr/>
        </p:nvSpPr>
        <p:spPr>
          <a:xfrm>
            <a:off x="10466222" y="5073453"/>
            <a:ext cx="854345" cy="282235"/>
          </a:xfrm>
          <a:prstGeom prst="rect">
            <a:avLst/>
          </a:prstGeom>
        </p:spPr>
        <p:txBody>
          <a:bodyPr lIns="0" tIns="0" rIns="0" bIns="0" rtlCol="0" anchor="t">
            <a:spAutoFit/>
          </a:bodyPr>
          <a:lstStyle/>
          <a:p>
            <a:pPr algn="l">
              <a:lnSpc>
                <a:spcPts val="2125"/>
              </a:lnSpc>
            </a:pPr>
            <a:r>
              <a:rPr lang="en-US" sz="1800">
                <a:solidFill>
                  <a:srgbClr val="3F3F3F"/>
                </a:solidFill>
                <a:latin typeface="Roboto" panose="02000000000000000000"/>
                <a:ea typeface="Roboto" panose="02000000000000000000"/>
                <a:cs typeface="Roboto" panose="02000000000000000000"/>
                <a:sym typeface="Roboto" panose="02000000000000000000"/>
              </a:rPr>
              <a:t>Migrate </a:t>
            </a:r>
            <a:endParaRPr lang="en-US" sz="1800">
              <a:solidFill>
                <a:srgbClr val="3F3F3F"/>
              </a:solidFill>
              <a:latin typeface="Roboto" panose="02000000000000000000"/>
              <a:ea typeface="Roboto" panose="02000000000000000000"/>
              <a:cs typeface="Roboto" panose="02000000000000000000"/>
              <a:sym typeface="Roboto" panose="02000000000000000000"/>
            </a:endParaRPr>
          </a:p>
        </p:txBody>
      </p:sp>
      <p:sp>
        <p:nvSpPr>
          <p:cNvPr id="37" name="TextBox 37"/>
          <p:cNvSpPr txBox="1"/>
          <p:nvPr/>
        </p:nvSpPr>
        <p:spPr>
          <a:xfrm>
            <a:off x="10315413" y="5353869"/>
            <a:ext cx="1161917" cy="282235"/>
          </a:xfrm>
          <a:prstGeom prst="rect">
            <a:avLst/>
          </a:prstGeom>
        </p:spPr>
        <p:txBody>
          <a:bodyPr lIns="0" tIns="0" rIns="0" bIns="0" rtlCol="0" anchor="t">
            <a:spAutoFit/>
          </a:bodyPr>
          <a:lstStyle/>
          <a:p>
            <a:pPr algn="l">
              <a:lnSpc>
                <a:spcPts val="2125"/>
              </a:lnSpc>
            </a:pPr>
            <a:r>
              <a:rPr lang="en-US" sz="1800">
                <a:solidFill>
                  <a:srgbClr val="3F3F3F"/>
                </a:solidFill>
                <a:latin typeface="Roboto" panose="02000000000000000000"/>
                <a:ea typeface="Roboto" panose="02000000000000000000"/>
                <a:cs typeface="Roboto" panose="02000000000000000000"/>
                <a:sym typeface="Roboto" panose="02000000000000000000"/>
              </a:rPr>
              <a:t>Workloads </a:t>
            </a:r>
            <a:endParaRPr lang="en-US" sz="1800">
              <a:solidFill>
                <a:srgbClr val="3F3F3F"/>
              </a:solidFill>
              <a:latin typeface="Roboto" panose="02000000000000000000"/>
              <a:ea typeface="Roboto" panose="02000000000000000000"/>
              <a:cs typeface="Roboto" panose="02000000000000000000"/>
              <a:sym typeface="Roboto" panose="02000000000000000000"/>
            </a:endParaRPr>
          </a:p>
        </p:txBody>
      </p:sp>
      <p:sp>
        <p:nvSpPr>
          <p:cNvPr id="38" name="TextBox 38"/>
          <p:cNvSpPr txBox="1"/>
          <p:nvPr/>
        </p:nvSpPr>
        <p:spPr>
          <a:xfrm>
            <a:off x="10210638" y="5619045"/>
            <a:ext cx="1376115" cy="562651"/>
          </a:xfrm>
          <a:prstGeom prst="rect">
            <a:avLst/>
          </a:prstGeom>
        </p:spPr>
        <p:txBody>
          <a:bodyPr lIns="0" tIns="0" rIns="0" bIns="0" rtlCol="0" anchor="t">
            <a:spAutoFit/>
          </a:bodyPr>
          <a:lstStyle/>
          <a:p>
            <a:pPr algn="ctr">
              <a:lnSpc>
                <a:spcPts val="2125"/>
              </a:lnSpc>
            </a:pPr>
            <a:r>
              <a:rPr lang="en-US" sz="1800">
                <a:solidFill>
                  <a:srgbClr val="3F3F3F"/>
                </a:solidFill>
                <a:latin typeface="Roboto" panose="02000000000000000000"/>
                <a:ea typeface="Roboto" panose="02000000000000000000"/>
                <a:cs typeface="Roboto" panose="02000000000000000000"/>
                <a:sym typeface="Roboto" panose="02000000000000000000"/>
              </a:rPr>
              <a:t>and Upgrade </a:t>
            </a:r>
            <a:endParaRPr lang="en-US" sz="1800">
              <a:solidFill>
                <a:srgbClr val="3F3F3F"/>
              </a:solidFill>
              <a:latin typeface="Roboto" panose="02000000000000000000"/>
              <a:ea typeface="Roboto" panose="02000000000000000000"/>
              <a:cs typeface="Roboto" panose="02000000000000000000"/>
              <a:sym typeface="Roboto" panose="02000000000000000000"/>
            </a:endParaRPr>
          </a:p>
          <a:p>
            <a:pPr algn="ctr">
              <a:lnSpc>
                <a:spcPts val="2450"/>
              </a:lnSpc>
            </a:pPr>
            <a:r>
              <a:rPr lang="en-US" sz="1800">
                <a:solidFill>
                  <a:srgbClr val="3F3F3F"/>
                </a:solidFill>
                <a:latin typeface="Roboto" panose="02000000000000000000"/>
                <a:ea typeface="Roboto" panose="02000000000000000000"/>
                <a:cs typeface="Roboto" panose="02000000000000000000"/>
                <a:sym typeface="Roboto" panose="02000000000000000000"/>
              </a:rPr>
              <a:t>Clients</a:t>
            </a:r>
            <a:endParaRPr lang="en-US" sz="1800">
              <a:solidFill>
                <a:srgbClr val="3F3F3F"/>
              </a:solidFill>
              <a:latin typeface="Roboto" panose="02000000000000000000"/>
              <a:ea typeface="Roboto" panose="02000000000000000000"/>
              <a:cs typeface="Roboto" panose="02000000000000000000"/>
              <a:sym typeface="Roboto" panose="02000000000000000000"/>
            </a:endParaRPr>
          </a:p>
        </p:txBody>
      </p:sp>
      <p:sp>
        <p:nvSpPr>
          <p:cNvPr id="39" name="TextBox 39"/>
          <p:cNvSpPr txBox="1"/>
          <p:nvPr/>
        </p:nvSpPr>
        <p:spPr>
          <a:xfrm>
            <a:off x="2030997" y="4082310"/>
            <a:ext cx="356911" cy="832009"/>
          </a:xfrm>
          <a:prstGeom prst="rect">
            <a:avLst/>
          </a:prstGeom>
        </p:spPr>
        <p:txBody>
          <a:bodyPr lIns="0" tIns="0" rIns="0" bIns="0" rtlCol="0" anchor="t">
            <a:spAutoFit/>
          </a:bodyPr>
          <a:lstStyle/>
          <a:p>
            <a:pPr algn="l">
              <a:lnSpc>
                <a:spcPts val="6720"/>
              </a:lnSpc>
            </a:pPr>
            <a:r>
              <a:rPr lang="en-US" sz="4800" b="1">
                <a:solidFill>
                  <a:srgbClr val="3F3F3F"/>
                </a:solidFill>
                <a:latin typeface="Roboto Bold" panose="02000000000000000000"/>
                <a:ea typeface="Roboto Bold" panose="02000000000000000000"/>
                <a:cs typeface="Roboto Bold" panose="02000000000000000000"/>
                <a:sym typeface="Roboto Bold" panose="02000000000000000000"/>
              </a:rPr>
              <a:t>1</a:t>
            </a:r>
            <a:endParaRPr lang="en-US" sz="4800" b="1">
              <a:solidFill>
                <a:srgbClr val="3F3F3F"/>
              </a:solidFill>
              <a:latin typeface="Roboto Bold" panose="02000000000000000000"/>
              <a:ea typeface="Roboto Bold" panose="02000000000000000000"/>
              <a:cs typeface="Roboto Bold" panose="02000000000000000000"/>
              <a:sym typeface="Roboto Bold" panose="02000000000000000000"/>
            </a:endParaRPr>
          </a:p>
        </p:txBody>
      </p:sp>
      <p:sp>
        <p:nvSpPr>
          <p:cNvPr id="40" name="TextBox 40"/>
          <p:cNvSpPr txBox="1"/>
          <p:nvPr/>
        </p:nvSpPr>
        <p:spPr>
          <a:xfrm>
            <a:off x="4193134" y="4082310"/>
            <a:ext cx="356911" cy="832009"/>
          </a:xfrm>
          <a:prstGeom prst="rect">
            <a:avLst/>
          </a:prstGeom>
        </p:spPr>
        <p:txBody>
          <a:bodyPr lIns="0" tIns="0" rIns="0" bIns="0" rtlCol="0" anchor="t">
            <a:spAutoFit/>
          </a:bodyPr>
          <a:lstStyle/>
          <a:p>
            <a:pPr algn="l">
              <a:lnSpc>
                <a:spcPts val="6720"/>
              </a:lnSpc>
            </a:pPr>
            <a:r>
              <a:rPr lang="en-US" sz="4800" b="1">
                <a:solidFill>
                  <a:srgbClr val="3F3F3F"/>
                </a:solidFill>
                <a:latin typeface="Roboto Bold" panose="02000000000000000000"/>
                <a:ea typeface="Roboto Bold" panose="02000000000000000000"/>
                <a:cs typeface="Roboto Bold" panose="02000000000000000000"/>
                <a:sym typeface="Roboto Bold" panose="02000000000000000000"/>
              </a:rPr>
              <a:t>2</a:t>
            </a:r>
            <a:endParaRPr lang="en-US" sz="4800" b="1">
              <a:solidFill>
                <a:srgbClr val="3F3F3F"/>
              </a:solidFill>
              <a:latin typeface="Roboto Bold" panose="02000000000000000000"/>
              <a:ea typeface="Roboto Bold" panose="02000000000000000000"/>
              <a:cs typeface="Roboto Bold" panose="02000000000000000000"/>
              <a:sym typeface="Roboto Bold" panose="02000000000000000000"/>
            </a:endParaRPr>
          </a:p>
        </p:txBody>
      </p:sp>
      <p:sp>
        <p:nvSpPr>
          <p:cNvPr id="41" name="TextBox 41"/>
          <p:cNvSpPr txBox="1"/>
          <p:nvPr/>
        </p:nvSpPr>
        <p:spPr>
          <a:xfrm>
            <a:off x="6355261" y="4082310"/>
            <a:ext cx="356911" cy="832009"/>
          </a:xfrm>
          <a:prstGeom prst="rect">
            <a:avLst/>
          </a:prstGeom>
        </p:spPr>
        <p:txBody>
          <a:bodyPr lIns="0" tIns="0" rIns="0" bIns="0" rtlCol="0" anchor="t">
            <a:spAutoFit/>
          </a:bodyPr>
          <a:lstStyle/>
          <a:p>
            <a:pPr algn="l">
              <a:lnSpc>
                <a:spcPts val="6720"/>
              </a:lnSpc>
            </a:pPr>
            <a:r>
              <a:rPr lang="en-US" sz="4800" b="1">
                <a:solidFill>
                  <a:srgbClr val="3F3F3F"/>
                </a:solidFill>
                <a:latin typeface="Roboto Bold" panose="02000000000000000000"/>
                <a:ea typeface="Roboto Bold" panose="02000000000000000000"/>
                <a:cs typeface="Roboto Bold" panose="02000000000000000000"/>
                <a:sym typeface="Roboto Bold" panose="02000000000000000000"/>
              </a:rPr>
              <a:t>3</a:t>
            </a:r>
            <a:endParaRPr lang="en-US" sz="4800" b="1">
              <a:solidFill>
                <a:srgbClr val="3F3F3F"/>
              </a:solidFill>
              <a:latin typeface="Roboto Bold" panose="02000000000000000000"/>
              <a:ea typeface="Roboto Bold" panose="02000000000000000000"/>
              <a:cs typeface="Roboto Bold" panose="02000000000000000000"/>
              <a:sym typeface="Roboto Bold" panose="02000000000000000000"/>
            </a:endParaRPr>
          </a:p>
        </p:txBody>
      </p:sp>
      <p:sp>
        <p:nvSpPr>
          <p:cNvPr id="42" name="TextBox 42"/>
          <p:cNvSpPr txBox="1"/>
          <p:nvPr/>
        </p:nvSpPr>
        <p:spPr>
          <a:xfrm>
            <a:off x="8517398" y="4082310"/>
            <a:ext cx="356911" cy="832009"/>
          </a:xfrm>
          <a:prstGeom prst="rect">
            <a:avLst/>
          </a:prstGeom>
        </p:spPr>
        <p:txBody>
          <a:bodyPr lIns="0" tIns="0" rIns="0" bIns="0" rtlCol="0" anchor="t">
            <a:spAutoFit/>
          </a:bodyPr>
          <a:lstStyle/>
          <a:p>
            <a:pPr algn="l">
              <a:lnSpc>
                <a:spcPts val="6720"/>
              </a:lnSpc>
            </a:pPr>
            <a:r>
              <a:rPr lang="en-US" sz="4800" b="1">
                <a:solidFill>
                  <a:srgbClr val="3F3F3F"/>
                </a:solidFill>
                <a:latin typeface="Roboto Bold" panose="02000000000000000000"/>
                <a:ea typeface="Roboto Bold" panose="02000000000000000000"/>
                <a:cs typeface="Roboto Bold" panose="02000000000000000000"/>
                <a:sym typeface="Roboto Bold" panose="02000000000000000000"/>
              </a:rPr>
              <a:t>4</a:t>
            </a:r>
            <a:endParaRPr lang="en-US" sz="4800" b="1">
              <a:solidFill>
                <a:srgbClr val="3F3F3F"/>
              </a:solidFill>
              <a:latin typeface="Roboto Bold" panose="02000000000000000000"/>
              <a:ea typeface="Roboto Bold" panose="02000000000000000000"/>
              <a:cs typeface="Roboto Bold" panose="02000000000000000000"/>
              <a:sym typeface="Roboto Bold" panose="02000000000000000000"/>
            </a:endParaRPr>
          </a:p>
        </p:txBody>
      </p:sp>
      <p:sp>
        <p:nvSpPr>
          <p:cNvPr id="43" name="TextBox 43"/>
          <p:cNvSpPr txBox="1"/>
          <p:nvPr/>
        </p:nvSpPr>
        <p:spPr>
          <a:xfrm>
            <a:off x="10679525" y="4082310"/>
            <a:ext cx="356911" cy="832009"/>
          </a:xfrm>
          <a:prstGeom prst="rect">
            <a:avLst/>
          </a:prstGeom>
        </p:spPr>
        <p:txBody>
          <a:bodyPr lIns="0" tIns="0" rIns="0" bIns="0" rtlCol="0" anchor="t">
            <a:spAutoFit/>
          </a:bodyPr>
          <a:lstStyle/>
          <a:p>
            <a:pPr algn="l">
              <a:lnSpc>
                <a:spcPts val="6720"/>
              </a:lnSpc>
            </a:pPr>
            <a:r>
              <a:rPr lang="en-US" sz="4800" b="1">
                <a:solidFill>
                  <a:srgbClr val="3F3F3F"/>
                </a:solidFill>
                <a:latin typeface="Roboto Bold" panose="02000000000000000000"/>
                <a:ea typeface="Roboto Bold" panose="02000000000000000000"/>
                <a:cs typeface="Roboto Bold" panose="02000000000000000000"/>
                <a:sym typeface="Roboto Bold" panose="02000000000000000000"/>
              </a:rPr>
              <a:t>5</a:t>
            </a:r>
            <a:endParaRPr lang="en-US" sz="4800" b="1">
              <a:solidFill>
                <a:srgbClr val="3F3F3F"/>
              </a:solidFill>
              <a:latin typeface="Roboto Bold" panose="02000000000000000000"/>
              <a:ea typeface="Roboto Bold" panose="02000000000000000000"/>
              <a:cs typeface="Roboto Bold" panose="02000000000000000000"/>
              <a:sym typeface="Roboto Bold" panose="0200000000000000000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438315" y="6013609"/>
            <a:ext cx="618353" cy="844391"/>
          </a:xfrm>
          <a:custGeom>
            <a:avLst/>
            <a:gdLst/>
            <a:ahLst/>
            <a:cxnLst/>
            <a:rect l="l" t="t" r="r" b="b"/>
            <a:pathLst>
              <a:path w="618353" h="844391">
                <a:moveTo>
                  <a:pt x="0" y="0"/>
                </a:moveTo>
                <a:lnTo>
                  <a:pt x="618354" y="0"/>
                </a:lnTo>
                <a:lnTo>
                  <a:pt x="618354" y="844391"/>
                </a:lnTo>
                <a:lnTo>
                  <a:pt x="0" y="844391"/>
                </a:lnTo>
                <a:lnTo>
                  <a:pt x="0" y="0"/>
                </a:lnTo>
                <a:close/>
              </a:path>
            </a:pathLst>
          </a:custGeom>
          <a:blipFill>
            <a:blip r:embed="rId1"/>
            <a:stretch>
              <a:fillRect b="-2479"/>
            </a:stretch>
          </a:blipFill>
        </p:spPr>
      </p:sp>
      <p:sp>
        <p:nvSpPr>
          <p:cNvPr id="3" name="Freeform 3"/>
          <p:cNvSpPr/>
          <p:nvPr/>
        </p:nvSpPr>
        <p:spPr>
          <a:xfrm>
            <a:off x="11699319" y="6747300"/>
            <a:ext cx="96345" cy="110480"/>
          </a:xfrm>
          <a:custGeom>
            <a:avLst/>
            <a:gdLst/>
            <a:ahLst/>
            <a:cxnLst/>
            <a:rect l="l" t="t" r="r" b="b"/>
            <a:pathLst>
              <a:path w="96345" h="110480">
                <a:moveTo>
                  <a:pt x="0" y="0"/>
                </a:moveTo>
                <a:lnTo>
                  <a:pt x="96346" y="0"/>
                </a:lnTo>
                <a:lnTo>
                  <a:pt x="96346" y="110481"/>
                </a:lnTo>
                <a:lnTo>
                  <a:pt x="0" y="110481"/>
                </a:lnTo>
                <a:lnTo>
                  <a:pt x="0" y="0"/>
                </a:lnTo>
                <a:close/>
              </a:path>
            </a:pathLst>
          </a:custGeom>
          <a:blipFill>
            <a:blip r:embed="rId2"/>
            <a:stretch>
              <a:fillRect l="-29154" t="-12440" r="-31171" b="-69738"/>
            </a:stretch>
          </a:blipFill>
        </p:spPr>
      </p:sp>
      <p:grpSp>
        <p:nvGrpSpPr>
          <p:cNvPr id="4" name="Group 4"/>
          <p:cNvGrpSpPr>
            <a:grpSpLocks noChangeAspect="1"/>
          </p:cNvGrpSpPr>
          <p:nvPr/>
        </p:nvGrpSpPr>
        <p:grpSpPr>
          <a:xfrm>
            <a:off x="312020" y="358188"/>
            <a:ext cx="1008059" cy="44453"/>
            <a:chOff x="0" y="0"/>
            <a:chExt cx="1008062" cy="44450"/>
          </a:xfrm>
        </p:grpSpPr>
        <p:sp>
          <p:nvSpPr>
            <p:cNvPr id="5" name="Freeform 5"/>
            <p:cNvSpPr/>
            <p:nvPr/>
          </p:nvSpPr>
          <p:spPr>
            <a:xfrm>
              <a:off x="0" y="0"/>
              <a:ext cx="1007999" cy="44450"/>
            </a:xfrm>
            <a:custGeom>
              <a:avLst/>
              <a:gdLst/>
              <a:ahLst/>
              <a:cxnLst/>
              <a:rect l="l" t="t" r="r" b="b"/>
              <a:pathLst>
                <a:path w="1007999" h="44450">
                  <a:moveTo>
                    <a:pt x="0" y="0"/>
                  </a:moveTo>
                  <a:lnTo>
                    <a:pt x="1007999" y="0"/>
                  </a:lnTo>
                  <a:lnTo>
                    <a:pt x="1007999" y="44450"/>
                  </a:lnTo>
                  <a:lnTo>
                    <a:pt x="0" y="44450"/>
                  </a:lnTo>
                  <a:close/>
                </a:path>
              </a:pathLst>
            </a:custGeom>
            <a:solidFill>
              <a:srgbClr val="00CA8E"/>
            </a:solidFill>
          </p:spPr>
        </p:sp>
      </p:grpSp>
      <p:sp>
        <p:nvSpPr>
          <p:cNvPr id="6" name="Freeform 6"/>
          <p:cNvSpPr/>
          <p:nvPr/>
        </p:nvSpPr>
        <p:spPr>
          <a:xfrm>
            <a:off x="475631" y="2035912"/>
            <a:ext cx="10482062" cy="2370982"/>
          </a:xfrm>
          <a:custGeom>
            <a:avLst/>
            <a:gdLst/>
            <a:ahLst/>
            <a:cxnLst/>
            <a:rect l="l" t="t" r="r" b="b"/>
            <a:pathLst>
              <a:path w="10482062" h="2370982">
                <a:moveTo>
                  <a:pt x="0" y="0"/>
                </a:moveTo>
                <a:lnTo>
                  <a:pt x="10482062" y="0"/>
                </a:lnTo>
                <a:lnTo>
                  <a:pt x="10482062" y="2370982"/>
                </a:lnTo>
                <a:lnTo>
                  <a:pt x="0" y="23709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7" name="Group 7"/>
          <p:cNvGrpSpPr>
            <a:grpSpLocks noChangeAspect="1"/>
          </p:cNvGrpSpPr>
          <p:nvPr/>
        </p:nvGrpSpPr>
        <p:grpSpPr>
          <a:xfrm>
            <a:off x="11206839" y="-63503"/>
            <a:ext cx="1048655" cy="6984997"/>
            <a:chOff x="0" y="0"/>
            <a:chExt cx="1048652" cy="6985000"/>
          </a:xfrm>
        </p:grpSpPr>
        <p:sp>
          <p:nvSpPr>
            <p:cNvPr id="8" name="Freeform 8"/>
            <p:cNvSpPr/>
            <p:nvPr/>
          </p:nvSpPr>
          <p:spPr>
            <a:xfrm>
              <a:off x="63500" y="63500"/>
              <a:ext cx="921639" cy="6858000"/>
            </a:xfrm>
            <a:custGeom>
              <a:avLst/>
              <a:gdLst/>
              <a:ahLst/>
              <a:cxnLst/>
              <a:rect l="l" t="t" r="r" b="b"/>
              <a:pathLst>
                <a:path w="921639" h="6858000">
                  <a:moveTo>
                    <a:pt x="0" y="0"/>
                  </a:moveTo>
                  <a:lnTo>
                    <a:pt x="921639" y="0"/>
                  </a:lnTo>
                  <a:lnTo>
                    <a:pt x="921639" y="6858000"/>
                  </a:lnTo>
                  <a:lnTo>
                    <a:pt x="0" y="6858000"/>
                  </a:lnTo>
                  <a:close/>
                </a:path>
              </a:pathLst>
            </a:custGeom>
            <a:solidFill>
              <a:srgbClr val="00CA8E"/>
            </a:solidFill>
          </p:spPr>
        </p:sp>
        <p:sp>
          <p:nvSpPr>
            <p:cNvPr id="9" name="Freeform 9"/>
            <p:cNvSpPr/>
            <p:nvPr/>
          </p:nvSpPr>
          <p:spPr>
            <a:xfrm>
              <a:off x="441452" y="63500"/>
              <a:ext cx="195961" cy="6858000"/>
            </a:xfrm>
            <a:custGeom>
              <a:avLst/>
              <a:gdLst/>
              <a:ahLst/>
              <a:cxnLst/>
              <a:rect l="l" t="t" r="r" b="b"/>
              <a:pathLst>
                <a:path w="195961" h="6858000">
                  <a:moveTo>
                    <a:pt x="0" y="0"/>
                  </a:moveTo>
                  <a:lnTo>
                    <a:pt x="0" y="6858000"/>
                  </a:lnTo>
                  <a:lnTo>
                    <a:pt x="195961" y="6858000"/>
                  </a:lnTo>
                  <a:lnTo>
                    <a:pt x="195961" y="0"/>
                  </a:lnTo>
                  <a:close/>
                </a:path>
              </a:pathLst>
            </a:custGeom>
            <a:solidFill>
              <a:srgbClr val="F2F2F2"/>
            </a:solidFill>
          </p:spPr>
        </p:sp>
        <p:sp>
          <p:nvSpPr>
            <p:cNvPr id="10" name="Freeform 10"/>
            <p:cNvSpPr/>
            <p:nvPr/>
          </p:nvSpPr>
          <p:spPr>
            <a:xfrm>
              <a:off x="245491" y="63500"/>
              <a:ext cx="195961" cy="6858000"/>
            </a:xfrm>
            <a:custGeom>
              <a:avLst/>
              <a:gdLst/>
              <a:ahLst/>
              <a:cxnLst/>
              <a:rect l="l" t="t" r="r" b="b"/>
              <a:pathLst>
                <a:path w="195961" h="6858000">
                  <a:moveTo>
                    <a:pt x="0" y="0"/>
                  </a:moveTo>
                  <a:lnTo>
                    <a:pt x="0" y="6858000"/>
                  </a:lnTo>
                  <a:lnTo>
                    <a:pt x="195961" y="6858000"/>
                  </a:lnTo>
                  <a:lnTo>
                    <a:pt x="195961" y="0"/>
                  </a:lnTo>
                  <a:close/>
                </a:path>
              </a:pathLst>
            </a:custGeom>
            <a:solidFill>
              <a:srgbClr val="F2F2F2">
                <a:alpha val="52549"/>
              </a:srgbClr>
            </a:solidFill>
          </p:spPr>
        </p:sp>
        <p:sp>
          <p:nvSpPr>
            <p:cNvPr id="11" name="Freeform 11"/>
            <p:cNvSpPr/>
            <p:nvPr/>
          </p:nvSpPr>
          <p:spPr>
            <a:xfrm>
              <a:off x="631698" y="63500"/>
              <a:ext cx="195961" cy="6858000"/>
            </a:xfrm>
            <a:custGeom>
              <a:avLst/>
              <a:gdLst/>
              <a:ahLst/>
              <a:cxnLst/>
              <a:rect l="l" t="t" r="r" b="b"/>
              <a:pathLst>
                <a:path w="195961" h="6858000">
                  <a:moveTo>
                    <a:pt x="0" y="0"/>
                  </a:moveTo>
                  <a:lnTo>
                    <a:pt x="0" y="6858000"/>
                  </a:lnTo>
                  <a:lnTo>
                    <a:pt x="195961" y="6858000"/>
                  </a:lnTo>
                  <a:lnTo>
                    <a:pt x="195961" y="0"/>
                  </a:lnTo>
                  <a:close/>
                </a:path>
              </a:pathLst>
            </a:custGeom>
            <a:solidFill>
              <a:srgbClr val="F2F2F2">
                <a:alpha val="52549"/>
              </a:srgbClr>
            </a:solidFill>
          </p:spPr>
        </p:sp>
      </p:grpSp>
      <p:sp>
        <p:nvSpPr>
          <p:cNvPr id="12" name="Freeform 12"/>
          <p:cNvSpPr/>
          <p:nvPr/>
        </p:nvSpPr>
        <p:spPr>
          <a:xfrm>
            <a:off x="11438315" y="6013609"/>
            <a:ext cx="618353" cy="844391"/>
          </a:xfrm>
          <a:custGeom>
            <a:avLst/>
            <a:gdLst/>
            <a:ahLst/>
            <a:cxnLst/>
            <a:rect l="l" t="t" r="r" b="b"/>
            <a:pathLst>
              <a:path w="618353" h="844391">
                <a:moveTo>
                  <a:pt x="0" y="0"/>
                </a:moveTo>
                <a:lnTo>
                  <a:pt x="618354" y="0"/>
                </a:lnTo>
                <a:lnTo>
                  <a:pt x="618354" y="844391"/>
                </a:lnTo>
                <a:lnTo>
                  <a:pt x="0" y="844391"/>
                </a:lnTo>
                <a:lnTo>
                  <a:pt x="0" y="0"/>
                </a:lnTo>
                <a:close/>
              </a:path>
            </a:pathLst>
          </a:custGeom>
          <a:blipFill>
            <a:blip r:embed="rId1"/>
            <a:stretch>
              <a:fillRect b="-2479"/>
            </a:stretch>
          </a:blipFill>
        </p:spPr>
      </p:sp>
      <p:sp>
        <p:nvSpPr>
          <p:cNvPr id="13" name="Freeform 13"/>
          <p:cNvSpPr/>
          <p:nvPr/>
        </p:nvSpPr>
        <p:spPr>
          <a:xfrm>
            <a:off x="11699319" y="6747300"/>
            <a:ext cx="96345" cy="110480"/>
          </a:xfrm>
          <a:custGeom>
            <a:avLst/>
            <a:gdLst/>
            <a:ahLst/>
            <a:cxnLst/>
            <a:rect l="l" t="t" r="r" b="b"/>
            <a:pathLst>
              <a:path w="96345" h="110480">
                <a:moveTo>
                  <a:pt x="0" y="0"/>
                </a:moveTo>
                <a:lnTo>
                  <a:pt x="96346" y="0"/>
                </a:lnTo>
                <a:lnTo>
                  <a:pt x="96346" y="110481"/>
                </a:lnTo>
                <a:lnTo>
                  <a:pt x="0" y="110481"/>
                </a:lnTo>
                <a:lnTo>
                  <a:pt x="0" y="0"/>
                </a:lnTo>
                <a:close/>
              </a:path>
            </a:pathLst>
          </a:custGeom>
          <a:blipFill>
            <a:blip r:embed="rId2"/>
            <a:stretch>
              <a:fillRect l="-29154" t="-12440" r="-31171" b="-69738"/>
            </a:stretch>
          </a:blipFill>
        </p:spPr>
      </p:sp>
      <p:grpSp>
        <p:nvGrpSpPr>
          <p:cNvPr id="14" name="Group 14"/>
          <p:cNvGrpSpPr>
            <a:grpSpLocks noChangeAspect="1"/>
          </p:cNvGrpSpPr>
          <p:nvPr/>
        </p:nvGrpSpPr>
        <p:grpSpPr>
          <a:xfrm>
            <a:off x="983161" y="2830211"/>
            <a:ext cx="812406" cy="25403"/>
            <a:chOff x="0" y="0"/>
            <a:chExt cx="812406" cy="25400"/>
          </a:xfrm>
        </p:grpSpPr>
        <p:sp>
          <p:nvSpPr>
            <p:cNvPr id="15" name="Freeform 15"/>
            <p:cNvSpPr/>
            <p:nvPr/>
          </p:nvSpPr>
          <p:spPr>
            <a:xfrm>
              <a:off x="0" y="0"/>
              <a:ext cx="812419" cy="25400"/>
            </a:xfrm>
            <a:custGeom>
              <a:avLst/>
              <a:gdLst/>
              <a:ahLst/>
              <a:cxnLst/>
              <a:rect l="l" t="t" r="r" b="b"/>
              <a:pathLst>
                <a:path w="812419" h="25400">
                  <a:moveTo>
                    <a:pt x="0" y="0"/>
                  </a:moveTo>
                  <a:lnTo>
                    <a:pt x="812419" y="0"/>
                  </a:lnTo>
                  <a:lnTo>
                    <a:pt x="812419" y="25400"/>
                  </a:lnTo>
                  <a:lnTo>
                    <a:pt x="0" y="25400"/>
                  </a:lnTo>
                  <a:close/>
                </a:path>
              </a:pathLst>
            </a:custGeom>
            <a:solidFill>
              <a:srgbClr val="3F3F3F"/>
            </a:solidFill>
          </p:spPr>
        </p:sp>
      </p:grpSp>
      <p:grpSp>
        <p:nvGrpSpPr>
          <p:cNvPr id="16" name="Group 16"/>
          <p:cNvGrpSpPr>
            <a:grpSpLocks noChangeAspect="1"/>
          </p:cNvGrpSpPr>
          <p:nvPr/>
        </p:nvGrpSpPr>
        <p:grpSpPr>
          <a:xfrm>
            <a:off x="3145288" y="2830211"/>
            <a:ext cx="812406" cy="25403"/>
            <a:chOff x="0" y="0"/>
            <a:chExt cx="812406" cy="25400"/>
          </a:xfrm>
        </p:grpSpPr>
        <p:sp>
          <p:nvSpPr>
            <p:cNvPr id="17" name="Freeform 17"/>
            <p:cNvSpPr/>
            <p:nvPr/>
          </p:nvSpPr>
          <p:spPr>
            <a:xfrm>
              <a:off x="0" y="0"/>
              <a:ext cx="812419" cy="25400"/>
            </a:xfrm>
            <a:custGeom>
              <a:avLst/>
              <a:gdLst/>
              <a:ahLst/>
              <a:cxnLst/>
              <a:rect l="l" t="t" r="r" b="b"/>
              <a:pathLst>
                <a:path w="812419" h="25400">
                  <a:moveTo>
                    <a:pt x="0" y="0"/>
                  </a:moveTo>
                  <a:lnTo>
                    <a:pt x="812419" y="0"/>
                  </a:lnTo>
                  <a:lnTo>
                    <a:pt x="812419" y="25400"/>
                  </a:lnTo>
                  <a:lnTo>
                    <a:pt x="0" y="25400"/>
                  </a:lnTo>
                  <a:close/>
                </a:path>
              </a:pathLst>
            </a:custGeom>
            <a:solidFill>
              <a:srgbClr val="3F3F3F"/>
            </a:solidFill>
          </p:spPr>
        </p:sp>
      </p:grpSp>
      <p:grpSp>
        <p:nvGrpSpPr>
          <p:cNvPr id="18" name="Group 18"/>
          <p:cNvGrpSpPr>
            <a:grpSpLocks noChangeAspect="1"/>
          </p:cNvGrpSpPr>
          <p:nvPr/>
        </p:nvGrpSpPr>
        <p:grpSpPr>
          <a:xfrm>
            <a:off x="5307416" y="2830211"/>
            <a:ext cx="812406" cy="25403"/>
            <a:chOff x="0" y="0"/>
            <a:chExt cx="812406" cy="25400"/>
          </a:xfrm>
        </p:grpSpPr>
        <p:sp>
          <p:nvSpPr>
            <p:cNvPr id="19" name="Freeform 19"/>
            <p:cNvSpPr/>
            <p:nvPr/>
          </p:nvSpPr>
          <p:spPr>
            <a:xfrm>
              <a:off x="0" y="0"/>
              <a:ext cx="812419" cy="25400"/>
            </a:xfrm>
            <a:custGeom>
              <a:avLst/>
              <a:gdLst/>
              <a:ahLst/>
              <a:cxnLst/>
              <a:rect l="l" t="t" r="r" b="b"/>
              <a:pathLst>
                <a:path w="812419" h="25400">
                  <a:moveTo>
                    <a:pt x="0" y="0"/>
                  </a:moveTo>
                  <a:lnTo>
                    <a:pt x="812419" y="0"/>
                  </a:lnTo>
                  <a:lnTo>
                    <a:pt x="812419" y="25400"/>
                  </a:lnTo>
                  <a:lnTo>
                    <a:pt x="0" y="25400"/>
                  </a:lnTo>
                  <a:close/>
                </a:path>
              </a:pathLst>
            </a:custGeom>
            <a:solidFill>
              <a:srgbClr val="3F3F3F"/>
            </a:solidFill>
          </p:spPr>
        </p:sp>
      </p:grpSp>
      <p:grpSp>
        <p:nvGrpSpPr>
          <p:cNvPr id="20" name="Group 20"/>
          <p:cNvGrpSpPr>
            <a:grpSpLocks noChangeAspect="1"/>
          </p:cNvGrpSpPr>
          <p:nvPr/>
        </p:nvGrpSpPr>
        <p:grpSpPr>
          <a:xfrm>
            <a:off x="7469553" y="2830211"/>
            <a:ext cx="812406" cy="25403"/>
            <a:chOff x="0" y="0"/>
            <a:chExt cx="812406" cy="25400"/>
          </a:xfrm>
        </p:grpSpPr>
        <p:sp>
          <p:nvSpPr>
            <p:cNvPr id="21" name="Freeform 21"/>
            <p:cNvSpPr/>
            <p:nvPr/>
          </p:nvSpPr>
          <p:spPr>
            <a:xfrm>
              <a:off x="0" y="0"/>
              <a:ext cx="812419" cy="25400"/>
            </a:xfrm>
            <a:custGeom>
              <a:avLst/>
              <a:gdLst/>
              <a:ahLst/>
              <a:cxnLst/>
              <a:rect l="l" t="t" r="r" b="b"/>
              <a:pathLst>
                <a:path w="812419" h="25400">
                  <a:moveTo>
                    <a:pt x="0" y="0"/>
                  </a:moveTo>
                  <a:lnTo>
                    <a:pt x="812419" y="0"/>
                  </a:lnTo>
                  <a:lnTo>
                    <a:pt x="812419" y="25400"/>
                  </a:lnTo>
                  <a:lnTo>
                    <a:pt x="0" y="25400"/>
                  </a:lnTo>
                  <a:close/>
                </a:path>
              </a:pathLst>
            </a:custGeom>
            <a:solidFill>
              <a:srgbClr val="3F3F3F"/>
            </a:solidFill>
          </p:spPr>
        </p:sp>
      </p:grpSp>
      <p:grpSp>
        <p:nvGrpSpPr>
          <p:cNvPr id="22" name="Group 22"/>
          <p:cNvGrpSpPr>
            <a:grpSpLocks noChangeAspect="1"/>
          </p:cNvGrpSpPr>
          <p:nvPr/>
        </p:nvGrpSpPr>
        <p:grpSpPr>
          <a:xfrm>
            <a:off x="9637757" y="2830211"/>
            <a:ext cx="812406" cy="25403"/>
            <a:chOff x="0" y="0"/>
            <a:chExt cx="812406" cy="25400"/>
          </a:xfrm>
        </p:grpSpPr>
        <p:sp>
          <p:nvSpPr>
            <p:cNvPr id="23" name="Freeform 23"/>
            <p:cNvSpPr/>
            <p:nvPr/>
          </p:nvSpPr>
          <p:spPr>
            <a:xfrm>
              <a:off x="0" y="0"/>
              <a:ext cx="812419" cy="25400"/>
            </a:xfrm>
            <a:custGeom>
              <a:avLst/>
              <a:gdLst/>
              <a:ahLst/>
              <a:cxnLst/>
              <a:rect l="l" t="t" r="r" b="b"/>
              <a:pathLst>
                <a:path w="812419" h="25400">
                  <a:moveTo>
                    <a:pt x="0" y="0"/>
                  </a:moveTo>
                  <a:lnTo>
                    <a:pt x="812419" y="0"/>
                  </a:lnTo>
                  <a:lnTo>
                    <a:pt x="812419" y="25400"/>
                  </a:lnTo>
                  <a:lnTo>
                    <a:pt x="0" y="25400"/>
                  </a:lnTo>
                  <a:close/>
                </a:path>
              </a:pathLst>
            </a:custGeom>
            <a:solidFill>
              <a:srgbClr val="3F3F3F"/>
            </a:solidFill>
          </p:spPr>
        </p:sp>
      </p:grpSp>
      <p:sp>
        <p:nvSpPr>
          <p:cNvPr id="24" name="TextBox 24"/>
          <p:cNvSpPr txBox="1"/>
          <p:nvPr/>
        </p:nvSpPr>
        <p:spPr>
          <a:xfrm>
            <a:off x="325745" y="507225"/>
            <a:ext cx="6919389" cy="645795"/>
          </a:xfrm>
          <a:prstGeom prst="rect">
            <a:avLst/>
          </a:prstGeom>
        </p:spPr>
        <p:txBody>
          <a:bodyPr lIns="0" tIns="0" rIns="0" bIns="0" rtlCol="0" anchor="t">
            <a:spAutoFit/>
          </a:bodyPr>
          <a:lstStyle/>
          <a:p>
            <a:pPr algn="l">
              <a:lnSpc>
                <a:spcPts val="5040"/>
              </a:lnSpc>
            </a:pPr>
            <a:r>
              <a:rPr lang="en-US" sz="3600" b="1">
                <a:solidFill>
                  <a:srgbClr val="3F3F3F"/>
                </a:solidFill>
                <a:latin typeface="Raleway Heavy"/>
                <a:ea typeface="Raleway Heavy"/>
                <a:cs typeface="Raleway Heavy"/>
                <a:sym typeface="Raleway Heavy"/>
              </a:rPr>
              <a:t>Order of Operations(In-Place)</a:t>
            </a:r>
            <a:endParaRPr lang="en-US" sz="3600" b="1">
              <a:solidFill>
                <a:srgbClr val="3F3F3F"/>
              </a:solidFill>
              <a:latin typeface="Raleway Heavy"/>
              <a:ea typeface="Raleway Heavy"/>
              <a:cs typeface="Raleway Heavy"/>
              <a:sym typeface="Raleway Heavy"/>
            </a:endParaRPr>
          </a:p>
        </p:txBody>
      </p:sp>
      <p:sp>
        <p:nvSpPr>
          <p:cNvPr id="25" name="TextBox 25"/>
          <p:cNvSpPr txBox="1"/>
          <p:nvPr/>
        </p:nvSpPr>
        <p:spPr>
          <a:xfrm>
            <a:off x="752770" y="2948997"/>
            <a:ext cx="1356131" cy="559603"/>
          </a:xfrm>
          <a:prstGeom prst="rect">
            <a:avLst/>
          </a:prstGeom>
        </p:spPr>
        <p:txBody>
          <a:bodyPr lIns="0" tIns="0" rIns="0" bIns="0" rtlCol="0" anchor="t">
            <a:spAutoFit/>
          </a:bodyPr>
          <a:lstStyle/>
          <a:p>
            <a:pPr algn="ctr">
              <a:lnSpc>
                <a:spcPts val="2185"/>
              </a:lnSpc>
            </a:pPr>
            <a:r>
              <a:rPr lang="en-US" sz="1800">
                <a:solidFill>
                  <a:srgbClr val="3F3F3F"/>
                </a:solidFill>
                <a:latin typeface="Roboto" panose="02000000000000000000"/>
                <a:ea typeface="Roboto" panose="02000000000000000000"/>
                <a:cs typeface="Roboto" panose="02000000000000000000"/>
                <a:sym typeface="Roboto" panose="02000000000000000000"/>
              </a:rPr>
              <a:t>Stop Nomad Service</a:t>
            </a:r>
            <a:endParaRPr lang="en-US" sz="1800">
              <a:solidFill>
                <a:srgbClr val="3F3F3F"/>
              </a:solidFill>
              <a:latin typeface="Roboto" panose="02000000000000000000"/>
              <a:ea typeface="Roboto" panose="02000000000000000000"/>
              <a:cs typeface="Roboto" panose="02000000000000000000"/>
              <a:sym typeface="Roboto" panose="02000000000000000000"/>
            </a:endParaRPr>
          </a:p>
        </p:txBody>
      </p:sp>
      <p:sp>
        <p:nvSpPr>
          <p:cNvPr id="26" name="TextBox 26"/>
          <p:cNvSpPr txBox="1"/>
          <p:nvPr/>
        </p:nvSpPr>
        <p:spPr>
          <a:xfrm>
            <a:off x="870699" y="3543357"/>
            <a:ext cx="1046169" cy="1583731"/>
          </a:xfrm>
          <a:prstGeom prst="rect">
            <a:avLst/>
          </a:prstGeom>
        </p:spPr>
        <p:txBody>
          <a:bodyPr lIns="0" tIns="0" rIns="0" bIns="0" rtlCol="0" anchor="t">
            <a:spAutoFit/>
          </a:bodyPr>
          <a:lstStyle/>
          <a:p>
            <a:pPr algn="ctr">
              <a:lnSpc>
                <a:spcPts val="4500"/>
              </a:lnSpc>
            </a:pPr>
            <a:r>
              <a:rPr lang="en-US" sz="1800">
                <a:solidFill>
                  <a:srgbClr val="3F3F3F"/>
                </a:solidFill>
                <a:latin typeface="Roboto" panose="02000000000000000000"/>
                <a:ea typeface="Roboto" panose="02000000000000000000"/>
                <a:cs typeface="Roboto" panose="02000000000000000000"/>
                <a:sym typeface="Roboto" panose="02000000000000000000"/>
              </a:rPr>
              <a:t>Replace </a:t>
            </a:r>
            <a:endParaRPr lang="en-US" sz="1800">
              <a:solidFill>
                <a:srgbClr val="3F3F3F"/>
              </a:solidFill>
              <a:latin typeface="Roboto" panose="02000000000000000000"/>
              <a:ea typeface="Roboto" panose="02000000000000000000"/>
              <a:cs typeface="Roboto" panose="02000000000000000000"/>
              <a:sym typeface="Roboto" panose="02000000000000000000"/>
            </a:endParaRPr>
          </a:p>
          <a:p>
            <a:pPr algn="ctr">
              <a:lnSpc>
                <a:spcPts val="900"/>
              </a:lnSpc>
            </a:pPr>
            <a:r>
              <a:rPr lang="en-US" sz="1800" spc="1">
                <a:solidFill>
                  <a:srgbClr val="3F3F3F"/>
                </a:solidFill>
                <a:latin typeface="Roboto" panose="02000000000000000000"/>
                <a:ea typeface="Roboto" panose="02000000000000000000"/>
                <a:cs typeface="Roboto" panose="02000000000000000000"/>
                <a:sym typeface="Roboto" panose="02000000000000000000"/>
              </a:rPr>
              <a:t>Binary</a:t>
            </a:r>
            <a:endParaRPr lang="en-US" sz="1800" spc="1">
              <a:solidFill>
                <a:srgbClr val="3F3F3F"/>
              </a:solidFill>
              <a:latin typeface="Roboto" panose="02000000000000000000"/>
              <a:ea typeface="Roboto" panose="02000000000000000000"/>
              <a:cs typeface="Roboto" panose="02000000000000000000"/>
              <a:sym typeface="Roboto" panose="02000000000000000000"/>
            </a:endParaRPr>
          </a:p>
          <a:p>
            <a:pPr algn="ctr">
              <a:lnSpc>
                <a:spcPts val="4500"/>
              </a:lnSpc>
            </a:pPr>
            <a:r>
              <a:rPr lang="en-US" sz="1800" b="1" spc="3">
                <a:solidFill>
                  <a:srgbClr val="3F3F3F"/>
                </a:solidFill>
                <a:latin typeface="Roboto Bold" panose="02000000000000000000"/>
                <a:ea typeface="Roboto Bold" panose="02000000000000000000"/>
                <a:cs typeface="Roboto Bold" panose="02000000000000000000"/>
                <a:sym typeface="Roboto Bold" panose="02000000000000000000"/>
              </a:rPr>
              <a:t>Server E</a:t>
            </a:r>
            <a:endParaRPr lang="en-US" sz="1800" b="1" spc="3">
              <a:solidFill>
                <a:srgbClr val="3F3F3F"/>
              </a:solidFill>
              <a:latin typeface="Roboto Bold" panose="02000000000000000000"/>
              <a:ea typeface="Roboto Bold" panose="02000000000000000000"/>
              <a:cs typeface="Roboto Bold" panose="02000000000000000000"/>
              <a:sym typeface="Roboto Bold" panose="02000000000000000000"/>
            </a:endParaRPr>
          </a:p>
          <a:p>
            <a:pPr algn="ctr">
              <a:lnSpc>
                <a:spcPts val="1310"/>
              </a:lnSpc>
            </a:pPr>
            <a:r>
              <a:rPr lang="en-US" sz="1800">
                <a:solidFill>
                  <a:srgbClr val="3F3F3F"/>
                </a:solidFill>
                <a:latin typeface="Roboto" panose="02000000000000000000"/>
                <a:ea typeface="Roboto" panose="02000000000000000000"/>
                <a:cs typeface="Roboto" panose="02000000000000000000"/>
                <a:sym typeface="Roboto" panose="02000000000000000000"/>
              </a:rPr>
              <a:t>(Follower)</a:t>
            </a:r>
            <a:endParaRPr lang="en-US" sz="1800">
              <a:solidFill>
                <a:srgbClr val="3F3F3F"/>
              </a:solidFill>
              <a:latin typeface="Roboto" panose="02000000000000000000"/>
              <a:ea typeface="Roboto" panose="02000000000000000000"/>
              <a:cs typeface="Roboto" panose="02000000000000000000"/>
              <a:sym typeface="Roboto" panose="02000000000000000000"/>
            </a:endParaRPr>
          </a:p>
        </p:txBody>
      </p:sp>
      <p:sp>
        <p:nvSpPr>
          <p:cNvPr id="27" name="TextBox 27"/>
          <p:cNvSpPr txBox="1"/>
          <p:nvPr/>
        </p:nvSpPr>
        <p:spPr>
          <a:xfrm>
            <a:off x="2914907" y="2948997"/>
            <a:ext cx="1356131" cy="559603"/>
          </a:xfrm>
          <a:prstGeom prst="rect">
            <a:avLst/>
          </a:prstGeom>
        </p:spPr>
        <p:txBody>
          <a:bodyPr lIns="0" tIns="0" rIns="0" bIns="0" rtlCol="0" anchor="t">
            <a:spAutoFit/>
          </a:bodyPr>
          <a:lstStyle/>
          <a:p>
            <a:pPr algn="ctr">
              <a:lnSpc>
                <a:spcPts val="2185"/>
              </a:lnSpc>
            </a:pPr>
            <a:r>
              <a:rPr lang="en-US" sz="1800">
                <a:solidFill>
                  <a:srgbClr val="3F3F3F"/>
                </a:solidFill>
                <a:latin typeface="Roboto" panose="02000000000000000000"/>
                <a:ea typeface="Roboto" panose="02000000000000000000"/>
                <a:cs typeface="Roboto" panose="02000000000000000000"/>
                <a:sym typeface="Roboto" panose="02000000000000000000"/>
              </a:rPr>
              <a:t>Stop Nomad Service</a:t>
            </a:r>
            <a:endParaRPr lang="en-US" sz="1800">
              <a:solidFill>
                <a:srgbClr val="3F3F3F"/>
              </a:solidFill>
              <a:latin typeface="Roboto" panose="02000000000000000000"/>
              <a:ea typeface="Roboto" panose="02000000000000000000"/>
              <a:cs typeface="Roboto" panose="02000000000000000000"/>
              <a:sym typeface="Roboto" panose="02000000000000000000"/>
            </a:endParaRPr>
          </a:p>
        </p:txBody>
      </p:sp>
      <p:sp>
        <p:nvSpPr>
          <p:cNvPr id="28" name="TextBox 28"/>
          <p:cNvSpPr txBox="1"/>
          <p:nvPr/>
        </p:nvSpPr>
        <p:spPr>
          <a:xfrm>
            <a:off x="3032827" y="3543357"/>
            <a:ext cx="1046169" cy="1583731"/>
          </a:xfrm>
          <a:prstGeom prst="rect">
            <a:avLst/>
          </a:prstGeom>
        </p:spPr>
        <p:txBody>
          <a:bodyPr lIns="0" tIns="0" rIns="0" bIns="0" rtlCol="0" anchor="t">
            <a:spAutoFit/>
          </a:bodyPr>
          <a:lstStyle/>
          <a:p>
            <a:pPr algn="ctr">
              <a:lnSpc>
                <a:spcPts val="4500"/>
              </a:lnSpc>
            </a:pPr>
            <a:r>
              <a:rPr lang="en-US" sz="1800">
                <a:solidFill>
                  <a:srgbClr val="3F3F3F"/>
                </a:solidFill>
                <a:latin typeface="Roboto" panose="02000000000000000000"/>
                <a:ea typeface="Roboto" panose="02000000000000000000"/>
                <a:cs typeface="Roboto" panose="02000000000000000000"/>
                <a:sym typeface="Roboto" panose="02000000000000000000"/>
              </a:rPr>
              <a:t>Replace </a:t>
            </a:r>
            <a:endParaRPr lang="en-US" sz="1800">
              <a:solidFill>
                <a:srgbClr val="3F3F3F"/>
              </a:solidFill>
              <a:latin typeface="Roboto" panose="02000000000000000000"/>
              <a:ea typeface="Roboto" panose="02000000000000000000"/>
              <a:cs typeface="Roboto" panose="02000000000000000000"/>
              <a:sym typeface="Roboto" panose="02000000000000000000"/>
            </a:endParaRPr>
          </a:p>
          <a:p>
            <a:pPr algn="ctr">
              <a:lnSpc>
                <a:spcPts val="900"/>
              </a:lnSpc>
            </a:pPr>
            <a:r>
              <a:rPr lang="en-US" sz="1800" spc="1">
                <a:solidFill>
                  <a:srgbClr val="3F3F3F"/>
                </a:solidFill>
                <a:latin typeface="Roboto" panose="02000000000000000000"/>
                <a:ea typeface="Roboto" panose="02000000000000000000"/>
                <a:cs typeface="Roboto" panose="02000000000000000000"/>
                <a:sym typeface="Roboto" panose="02000000000000000000"/>
              </a:rPr>
              <a:t>Binary</a:t>
            </a:r>
            <a:endParaRPr lang="en-US" sz="1800" spc="1">
              <a:solidFill>
                <a:srgbClr val="3F3F3F"/>
              </a:solidFill>
              <a:latin typeface="Roboto" panose="02000000000000000000"/>
              <a:ea typeface="Roboto" panose="02000000000000000000"/>
              <a:cs typeface="Roboto" panose="02000000000000000000"/>
              <a:sym typeface="Roboto" panose="02000000000000000000"/>
            </a:endParaRPr>
          </a:p>
          <a:p>
            <a:pPr algn="ctr">
              <a:lnSpc>
                <a:spcPts val="4500"/>
              </a:lnSpc>
            </a:pPr>
            <a:r>
              <a:rPr lang="en-US" sz="1800" b="1" spc="3">
                <a:solidFill>
                  <a:srgbClr val="3F3F3F"/>
                </a:solidFill>
                <a:latin typeface="Roboto Bold" panose="02000000000000000000"/>
                <a:ea typeface="Roboto Bold" panose="02000000000000000000"/>
                <a:cs typeface="Roboto Bold" panose="02000000000000000000"/>
                <a:sym typeface="Roboto Bold" panose="02000000000000000000"/>
              </a:rPr>
              <a:t>Server D</a:t>
            </a:r>
            <a:endParaRPr lang="en-US" sz="1800" b="1" spc="3">
              <a:solidFill>
                <a:srgbClr val="3F3F3F"/>
              </a:solidFill>
              <a:latin typeface="Roboto Bold" panose="02000000000000000000"/>
              <a:ea typeface="Roboto Bold" panose="02000000000000000000"/>
              <a:cs typeface="Roboto Bold" panose="02000000000000000000"/>
              <a:sym typeface="Roboto Bold" panose="02000000000000000000"/>
            </a:endParaRPr>
          </a:p>
          <a:p>
            <a:pPr algn="ctr">
              <a:lnSpc>
                <a:spcPts val="1310"/>
              </a:lnSpc>
            </a:pPr>
            <a:r>
              <a:rPr lang="en-US" sz="1800">
                <a:solidFill>
                  <a:srgbClr val="3F3F3F"/>
                </a:solidFill>
                <a:latin typeface="Roboto" panose="02000000000000000000"/>
                <a:ea typeface="Roboto" panose="02000000000000000000"/>
                <a:cs typeface="Roboto" panose="02000000000000000000"/>
                <a:sym typeface="Roboto" panose="02000000000000000000"/>
              </a:rPr>
              <a:t>(Follower)</a:t>
            </a:r>
            <a:endParaRPr lang="en-US" sz="1800">
              <a:solidFill>
                <a:srgbClr val="3F3F3F"/>
              </a:solidFill>
              <a:latin typeface="Roboto" panose="02000000000000000000"/>
              <a:ea typeface="Roboto" panose="02000000000000000000"/>
              <a:cs typeface="Roboto" panose="02000000000000000000"/>
              <a:sym typeface="Roboto" panose="02000000000000000000"/>
            </a:endParaRPr>
          </a:p>
        </p:txBody>
      </p:sp>
      <p:sp>
        <p:nvSpPr>
          <p:cNvPr id="29" name="TextBox 29"/>
          <p:cNvSpPr txBox="1"/>
          <p:nvPr/>
        </p:nvSpPr>
        <p:spPr>
          <a:xfrm>
            <a:off x="5077035" y="2948997"/>
            <a:ext cx="1356131" cy="559603"/>
          </a:xfrm>
          <a:prstGeom prst="rect">
            <a:avLst/>
          </a:prstGeom>
        </p:spPr>
        <p:txBody>
          <a:bodyPr lIns="0" tIns="0" rIns="0" bIns="0" rtlCol="0" anchor="t">
            <a:spAutoFit/>
          </a:bodyPr>
          <a:lstStyle/>
          <a:p>
            <a:pPr algn="ctr">
              <a:lnSpc>
                <a:spcPts val="2185"/>
              </a:lnSpc>
            </a:pPr>
            <a:r>
              <a:rPr lang="en-US" sz="1800">
                <a:solidFill>
                  <a:srgbClr val="3F3F3F"/>
                </a:solidFill>
                <a:latin typeface="Roboto" panose="02000000000000000000"/>
                <a:ea typeface="Roboto" panose="02000000000000000000"/>
                <a:cs typeface="Roboto" panose="02000000000000000000"/>
                <a:sym typeface="Roboto" panose="02000000000000000000"/>
              </a:rPr>
              <a:t>Stop Nomad Service</a:t>
            </a:r>
            <a:endParaRPr lang="en-US" sz="1800">
              <a:solidFill>
                <a:srgbClr val="3F3F3F"/>
              </a:solidFill>
              <a:latin typeface="Roboto" panose="02000000000000000000"/>
              <a:ea typeface="Roboto" panose="02000000000000000000"/>
              <a:cs typeface="Roboto" panose="02000000000000000000"/>
              <a:sym typeface="Roboto" panose="02000000000000000000"/>
            </a:endParaRPr>
          </a:p>
        </p:txBody>
      </p:sp>
      <p:sp>
        <p:nvSpPr>
          <p:cNvPr id="30" name="TextBox 30"/>
          <p:cNvSpPr txBox="1"/>
          <p:nvPr/>
        </p:nvSpPr>
        <p:spPr>
          <a:xfrm>
            <a:off x="5194964" y="3543357"/>
            <a:ext cx="1046169" cy="1583731"/>
          </a:xfrm>
          <a:prstGeom prst="rect">
            <a:avLst/>
          </a:prstGeom>
        </p:spPr>
        <p:txBody>
          <a:bodyPr lIns="0" tIns="0" rIns="0" bIns="0" rtlCol="0" anchor="t">
            <a:spAutoFit/>
          </a:bodyPr>
          <a:lstStyle/>
          <a:p>
            <a:pPr algn="ctr">
              <a:lnSpc>
                <a:spcPts val="4500"/>
              </a:lnSpc>
            </a:pPr>
            <a:r>
              <a:rPr lang="en-US" sz="1800">
                <a:solidFill>
                  <a:srgbClr val="3F3F3F"/>
                </a:solidFill>
                <a:latin typeface="Roboto" panose="02000000000000000000"/>
                <a:ea typeface="Roboto" panose="02000000000000000000"/>
                <a:cs typeface="Roboto" panose="02000000000000000000"/>
                <a:sym typeface="Roboto" panose="02000000000000000000"/>
              </a:rPr>
              <a:t>Replace </a:t>
            </a:r>
            <a:endParaRPr lang="en-US" sz="1800">
              <a:solidFill>
                <a:srgbClr val="3F3F3F"/>
              </a:solidFill>
              <a:latin typeface="Roboto" panose="02000000000000000000"/>
              <a:ea typeface="Roboto" panose="02000000000000000000"/>
              <a:cs typeface="Roboto" panose="02000000000000000000"/>
              <a:sym typeface="Roboto" panose="02000000000000000000"/>
            </a:endParaRPr>
          </a:p>
          <a:p>
            <a:pPr algn="ctr">
              <a:lnSpc>
                <a:spcPts val="900"/>
              </a:lnSpc>
            </a:pPr>
            <a:r>
              <a:rPr lang="en-US" sz="1800" spc="1">
                <a:solidFill>
                  <a:srgbClr val="3F3F3F"/>
                </a:solidFill>
                <a:latin typeface="Roboto" panose="02000000000000000000"/>
                <a:ea typeface="Roboto" panose="02000000000000000000"/>
                <a:cs typeface="Roboto" panose="02000000000000000000"/>
                <a:sym typeface="Roboto" panose="02000000000000000000"/>
              </a:rPr>
              <a:t>Binary</a:t>
            </a:r>
            <a:endParaRPr lang="en-US" sz="1800" spc="1">
              <a:solidFill>
                <a:srgbClr val="3F3F3F"/>
              </a:solidFill>
              <a:latin typeface="Roboto" panose="02000000000000000000"/>
              <a:ea typeface="Roboto" panose="02000000000000000000"/>
              <a:cs typeface="Roboto" panose="02000000000000000000"/>
              <a:sym typeface="Roboto" panose="02000000000000000000"/>
            </a:endParaRPr>
          </a:p>
          <a:p>
            <a:pPr algn="ctr">
              <a:lnSpc>
                <a:spcPts val="4500"/>
              </a:lnSpc>
            </a:pPr>
            <a:r>
              <a:rPr lang="en-US" sz="1800" b="1" spc="3">
                <a:solidFill>
                  <a:srgbClr val="3F3F3F"/>
                </a:solidFill>
                <a:latin typeface="Roboto Bold" panose="02000000000000000000"/>
                <a:ea typeface="Roboto Bold" panose="02000000000000000000"/>
                <a:cs typeface="Roboto Bold" panose="02000000000000000000"/>
                <a:sym typeface="Roboto Bold" panose="02000000000000000000"/>
              </a:rPr>
              <a:t>Server C</a:t>
            </a:r>
            <a:endParaRPr lang="en-US" sz="1800" b="1" spc="3">
              <a:solidFill>
                <a:srgbClr val="3F3F3F"/>
              </a:solidFill>
              <a:latin typeface="Roboto Bold" panose="02000000000000000000"/>
              <a:ea typeface="Roboto Bold" panose="02000000000000000000"/>
              <a:cs typeface="Roboto Bold" panose="02000000000000000000"/>
              <a:sym typeface="Roboto Bold" panose="02000000000000000000"/>
            </a:endParaRPr>
          </a:p>
          <a:p>
            <a:pPr algn="ctr">
              <a:lnSpc>
                <a:spcPts val="1310"/>
              </a:lnSpc>
            </a:pPr>
            <a:r>
              <a:rPr lang="en-US" sz="1800">
                <a:solidFill>
                  <a:srgbClr val="3F3F3F"/>
                </a:solidFill>
                <a:latin typeface="Roboto" panose="02000000000000000000"/>
                <a:ea typeface="Roboto" panose="02000000000000000000"/>
                <a:cs typeface="Roboto" panose="02000000000000000000"/>
                <a:sym typeface="Roboto" panose="02000000000000000000"/>
              </a:rPr>
              <a:t>(Follower)</a:t>
            </a:r>
            <a:endParaRPr lang="en-US" sz="1800">
              <a:solidFill>
                <a:srgbClr val="3F3F3F"/>
              </a:solidFill>
              <a:latin typeface="Roboto" panose="02000000000000000000"/>
              <a:ea typeface="Roboto" panose="02000000000000000000"/>
              <a:cs typeface="Roboto" panose="02000000000000000000"/>
              <a:sym typeface="Roboto" panose="02000000000000000000"/>
            </a:endParaRPr>
          </a:p>
        </p:txBody>
      </p:sp>
      <p:sp>
        <p:nvSpPr>
          <p:cNvPr id="31" name="TextBox 31"/>
          <p:cNvSpPr txBox="1"/>
          <p:nvPr/>
        </p:nvSpPr>
        <p:spPr>
          <a:xfrm>
            <a:off x="7239162" y="2948997"/>
            <a:ext cx="1356131" cy="559603"/>
          </a:xfrm>
          <a:prstGeom prst="rect">
            <a:avLst/>
          </a:prstGeom>
        </p:spPr>
        <p:txBody>
          <a:bodyPr lIns="0" tIns="0" rIns="0" bIns="0" rtlCol="0" anchor="t">
            <a:spAutoFit/>
          </a:bodyPr>
          <a:lstStyle/>
          <a:p>
            <a:pPr algn="ctr">
              <a:lnSpc>
                <a:spcPts val="2185"/>
              </a:lnSpc>
            </a:pPr>
            <a:r>
              <a:rPr lang="en-US" sz="1800">
                <a:solidFill>
                  <a:srgbClr val="3F3F3F"/>
                </a:solidFill>
                <a:latin typeface="Roboto" panose="02000000000000000000"/>
                <a:ea typeface="Roboto" panose="02000000000000000000"/>
                <a:cs typeface="Roboto" panose="02000000000000000000"/>
                <a:sym typeface="Roboto" panose="02000000000000000000"/>
              </a:rPr>
              <a:t>Stop Nomad Service</a:t>
            </a:r>
            <a:endParaRPr lang="en-US" sz="1800">
              <a:solidFill>
                <a:srgbClr val="3F3F3F"/>
              </a:solidFill>
              <a:latin typeface="Roboto" panose="02000000000000000000"/>
              <a:ea typeface="Roboto" panose="02000000000000000000"/>
              <a:cs typeface="Roboto" panose="02000000000000000000"/>
              <a:sym typeface="Roboto" panose="02000000000000000000"/>
            </a:endParaRPr>
          </a:p>
        </p:txBody>
      </p:sp>
      <p:sp>
        <p:nvSpPr>
          <p:cNvPr id="32" name="TextBox 32"/>
          <p:cNvSpPr txBox="1"/>
          <p:nvPr/>
        </p:nvSpPr>
        <p:spPr>
          <a:xfrm>
            <a:off x="7357091" y="3543357"/>
            <a:ext cx="1046169" cy="1583731"/>
          </a:xfrm>
          <a:prstGeom prst="rect">
            <a:avLst/>
          </a:prstGeom>
        </p:spPr>
        <p:txBody>
          <a:bodyPr lIns="0" tIns="0" rIns="0" bIns="0" rtlCol="0" anchor="t">
            <a:spAutoFit/>
          </a:bodyPr>
          <a:lstStyle/>
          <a:p>
            <a:pPr algn="ctr">
              <a:lnSpc>
                <a:spcPts val="4500"/>
              </a:lnSpc>
            </a:pPr>
            <a:r>
              <a:rPr lang="en-US" sz="1800">
                <a:solidFill>
                  <a:srgbClr val="3F3F3F"/>
                </a:solidFill>
                <a:latin typeface="Roboto" panose="02000000000000000000"/>
                <a:ea typeface="Roboto" panose="02000000000000000000"/>
                <a:cs typeface="Roboto" panose="02000000000000000000"/>
                <a:sym typeface="Roboto" panose="02000000000000000000"/>
              </a:rPr>
              <a:t>Replace </a:t>
            </a:r>
            <a:endParaRPr lang="en-US" sz="1800">
              <a:solidFill>
                <a:srgbClr val="3F3F3F"/>
              </a:solidFill>
              <a:latin typeface="Roboto" panose="02000000000000000000"/>
              <a:ea typeface="Roboto" panose="02000000000000000000"/>
              <a:cs typeface="Roboto" panose="02000000000000000000"/>
              <a:sym typeface="Roboto" panose="02000000000000000000"/>
            </a:endParaRPr>
          </a:p>
          <a:p>
            <a:pPr algn="ctr">
              <a:lnSpc>
                <a:spcPts val="900"/>
              </a:lnSpc>
            </a:pPr>
            <a:r>
              <a:rPr lang="en-US" sz="1800" spc="1">
                <a:solidFill>
                  <a:srgbClr val="3F3F3F"/>
                </a:solidFill>
                <a:latin typeface="Roboto" panose="02000000000000000000"/>
                <a:ea typeface="Roboto" panose="02000000000000000000"/>
                <a:cs typeface="Roboto" panose="02000000000000000000"/>
                <a:sym typeface="Roboto" panose="02000000000000000000"/>
              </a:rPr>
              <a:t>Binary</a:t>
            </a:r>
            <a:endParaRPr lang="en-US" sz="1800" spc="1">
              <a:solidFill>
                <a:srgbClr val="3F3F3F"/>
              </a:solidFill>
              <a:latin typeface="Roboto" panose="02000000000000000000"/>
              <a:ea typeface="Roboto" panose="02000000000000000000"/>
              <a:cs typeface="Roboto" panose="02000000000000000000"/>
              <a:sym typeface="Roboto" panose="02000000000000000000"/>
            </a:endParaRPr>
          </a:p>
          <a:p>
            <a:pPr algn="ctr">
              <a:lnSpc>
                <a:spcPts val="4500"/>
              </a:lnSpc>
            </a:pPr>
            <a:r>
              <a:rPr lang="en-US" sz="1800" b="1" spc="3">
                <a:solidFill>
                  <a:srgbClr val="3F3F3F"/>
                </a:solidFill>
                <a:latin typeface="Roboto Bold" panose="02000000000000000000"/>
                <a:ea typeface="Roboto Bold" panose="02000000000000000000"/>
                <a:cs typeface="Roboto Bold" panose="02000000000000000000"/>
                <a:sym typeface="Roboto Bold" panose="02000000000000000000"/>
              </a:rPr>
              <a:t>Server B</a:t>
            </a:r>
            <a:endParaRPr lang="en-US" sz="1800" b="1" spc="3">
              <a:solidFill>
                <a:srgbClr val="3F3F3F"/>
              </a:solidFill>
              <a:latin typeface="Roboto Bold" panose="02000000000000000000"/>
              <a:ea typeface="Roboto Bold" panose="02000000000000000000"/>
              <a:cs typeface="Roboto Bold" panose="02000000000000000000"/>
              <a:sym typeface="Roboto Bold" panose="02000000000000000000"/>
            </a:endParaRPr>
          </a:p>
          <a:p>
            <a:pPr algn="ctr">
              <a:lnSpc>
                <a:spcPts val="1310"/>
              </a:lnSpc>
            </a:pPr>
            <a:r>
              <a:rPr lang="en-US" sz="1800">
                <a:solidFill>
                  <a:srgbClr val="3F3F3F"/>
                </a:solidFill>
                <a:latin typeface="Roboto" panose="02000000000000000000"/>
                <a:ea typeface="Roboto" panose="02000000000000000000"/>
                <a:cs typeface="Roboto" panose="02000000000000000000"/>
                <a:sym typeface="Roboto" panose="02000000000000000000"/>
              </a:rPr>
              <a:t>(Follower)</a:t>
            </a:r>
            <a:endParaRPr lang="en-US" sz="1800">
              <a:solidFill>
                <a:srgbClr val="3F3F3F"/>
              </a:solidFill>
              <a:latin typeface="Roboto" panose="02000000000000000000"/>
              <a:ea typeface="Roboto" panose="02000000000000000000"/>
              <a:cs typeface="Roboto" panose="02000000000000000000"/>
              <a:sym typeface="Roboto" panose="02000000000000000000"/>
            </a:endParaRPr>
          </a:p>
        </p:txBody>
      </p:sp>
      <p:sp>
        <p:nvSpPr>
          <p:cNvPr id="33" name="TextBox 33"/>
          <p:cNvSpPr txBox="1"/>
          <p:nvPr/>
        </p:nvSpPr>
        <p:spPr>
          <a:xfrm>
            <a:off x="852697" y="5886888"/>
            <a:ext cx="9972465" cy="572176"/>
          </a:xfrm>
          <a:prstGeom prst="rect">
            <a:avLst/>
          </a:prstGeom>
        </p:spPr>
        <p:txBody>
          <a:bodyPr lIns="0" tIns="0" rIns="0" bIns="0" rtlCol="0" anchor="t">
            <a:spAutoFit/>
          </a:bodyPr>
          <a:lstStyle/>
          <a:p>
            <a:pPr algn="ctr">
              <a:lnSpc>
                <a:spcPts val="2210"/>
              </a:lnSpc>
            </a:pPr>
            <a:r>
              <a:rPr lang="en-US" sz="1800">
                <a:solidFill>
                  <a:srgbClr val="3F3F3F"/>
                </a:solidFill>
                <a:latin typeface="Roboto" panose="02000000000000000000"/>
                <a:ea typeface="Roboto" panose="02000000000000000000"/>
                <a:cs typeface="Roboto" panose="02000000000000000000"/>
                <a:sym typeface="Roboto" panose="02000000000000000000"/>
              </a:rPr>
              <a:t>Nomad doesn't currently have an option to tell the cluster leader to gracefully give up leadership, so just stop the service on the Leader node and another node will be elected Leader</a:t>
            </a:r>
            <a:endParaRPr lang="en-US" sz="1800">
              <a:solidFill>
                <a:srgbClr val="3F3F3F"/>
              </a:solidFill>
              <a:latin typeface="Roboto" panose="02000000000000000000"/>
              <a:ea typeface="Roboto" panose="02000000000000000000"/>
              <a:cs typeface="Roboto" panose="02000000000000000000"/>
              <a:sym typeface="Roboto" panose="02000000000000000000"/>
            </a:endParaRPr>
          </a:p>
        </p:txBody>
      </p:sp>
      <p:sp>
        <p:nvSpPr>
          <p:cNvPr id="34" name="TextBox 34"/>
          <p:cNvSpPr txBox="1"/>
          <p:nvPr/>
        </p:nvSpPr>
        <p:spPr>
          <a:xfrm>
            <a:off x="9407376" y="2948997"/>
            <a:ext cx="1356131" cy="559603"/>
          </a:xfrm>
          <a:prstGeom prst="rect">
            <a:avLst/>
          </a:prstGeom>
        </p:spPr>
        <p:txBody>
          <a:bodyPr lIns="0" tIns="0" rIns="0" bIns="0" rtlCol="0" anchor="t">
            <a:spAutoFit/>
          </a:bodyPr>
          <a:lstStyle/>
          <a:p>
            <a:pPr algn="ctr">
              <a:lnSpc>
                <a:spcPts val="2185"/>
              </a:lnSpc>
            </a:pPr>
            <a:r>
              <a:rPr lang="en-US" sz="1800">
                <a:solidFill>
                  <a:srgbClr val="3F3F3F"/>
                </a:solidFill>
                <a:latin typeface="Roboto" panose="02000000000000000000"/>
                <a:ea typeface="Roboto" panose="02000000000000000000"/>
                <a:cs typeface="Roboto" panose="02000000000000000000"/>
                <a:sym typeface="Roboto" panose="02000000000000000000"/>
              </a:rPr>
              <a:t>Stop Nomad Service</a:t>
            </a:r>
            <a:endParaRPr lang="en-US" sz="1800">
              <a:solidFill>
                <a:srgbClr val="3F3F3F"/>
              </a:solidFill>
              <a:latin typeface="Roboto" panose="02000000000000000000"/>
              <a:ea typeface="Roboto" panose="02000000000000000000"/>
              <a:cs typeface="Roboto" panose="02000000000000000000"/>
              <a:sym typeface="Roboto" panose="02000000000000000000"/>
            </a:endParaRPr>
          </a:p>
        </p:txBody>
      </p:sp>
      <p:sp>
        <p:nvSpPr>
          <p:cNvPr id="35" name="TextBox 35"/>
          <p:cNvSpPr txBox="1"/>
          <p:nvPr/>
        </p:nvSpPr>
        <p:spPr>
          <a:xfrm>
            <a:off x="9596638" y="3543357"/>
            <a:ext cx="927249" cy="1583731"/>
          </a:xfrm>
          <a:prstGeom prst="rect">
            <a:avLst/>
          </a:prstGeom>
        </p:spPr>
        <p:txBody>
          <a:bodyPr lIns="0" tIns="0" rIns="0" bIns="0" rtlCol="0" anchor="t">
            <a:spAutoFit/>
          </a:bodyPr>
          <a:lstStyle/>
          <a:p>
            <a:pPr algn="ctr">
              <a:lnSpc>
                <a:spcPts val="4500"/>
              </a:lnSpc>
            </a:pPr>
            <a:r>
              <a:rPr lang="en-US" sz="1800">
                <a:solidFill>
                  <a:srgbClr val="3F3F3F"/>
                </a:solidFill>
                <a:latin typeface="Roboto" panose="02000000000000000000"/>
                <a:ea typeface="Roboto" panose="02000000000000000000"/>
                <a:cs typeface="Roboto" panose="02000000000000000000"/>
                <a:sym typeface="Roboto" panose="02000000000000000000"/>
              </a:rPr>
              <a:t>Replace </a:t>
            </a:r>
            <a:endParaRPr lang="en-US" sz="1800">
              <a:solidFill>
                <a:srgbClr val="3F3F3F"/>
              </a:solidFill>
              <a:latin typeface="Roboto" panose="02000000000000000000"/>
              <a:ea typeface="Roboto" panose="02000000000000000000"/>
              <a:cs typeface="Roboto" panose="02000000000000000000"/>
              <a:sym typeface="Roboto" panose="02000000000000000000"/>
            </a:endParaRPr>
          </a:p>
          <a:p>
            <a:pPr algn="ctr">
              <a:lnSpc>
                <a:spcPts val="900"/>
              </a:lnSpc>
            </a:pPr>
            <a:r>
              <a:rPr lang="en-US" sz="1800" spc="1">
                <a:solidFill>
                  <a:srgbClr val="3F3F3F"/>
                </a:solidFill>
                <a:latin typeface="Roboto" panose="02000000000000000000"/>
                <a:ea typeface="Roboto" panose="02000000000000000000"/>
                <a:cs typeface="Roboto" panose="02000000000000000000"/>
                <a:sym typeface="Roboto" panose="02000000000000000000"/>
              </a:rPr>
              <a:t>Binary</a:t>
            </a:r>
            <a:endParaRPr lang="en-US" sz="1800" spc="1">
              <a:solidFill>
                <a:srgbClr val="3F3F3F"/>
              </a:solidFill>
              <a:latin typeface="Roboto" panose="02000000000000000000"/>
              <a:ea typeface="Roboto" panose="02000000000000000000"/>
              <a:cs typeface="Roboto" panose="02000000000000000000"/>
              <a:sym typeface="Roboto" panose="02000000000000000000"/>
            </a:endParaRPr>
          </a:p>
          <a:p>
            <a:pPr algn="ctr">
              <a:lnSpc>
                <a:spcPts val="4500"/>
              </a:lnSpc>
            </a:pPr>
            <a:r>
              <a:rPr lang="en-US" sz="1800" b="1" spc="3">
                <a:solidFill>
                  <a:srgbClr val="3F3F3F"/>
                </a:solidFill>
                <a:latin typeface="Roboto Bold" panose="02000000000000000000"/>
                <a:ea typeface="Roboto Bold" panose="02000000000000000000"/>
                <a:cs typeface="Roboto Bold" panose="02000000000000000000"/>
                <a:sym typeface="Roboto Bold" panose="02000000000000000000"/>
              </a:rPr>
              <a:t>Server A</a:t>
            </a:r>
            <a:endParaRPr lang="en-US" sz="1800" b="1" spc="3">
              <a:solidFill>
                <a:srgbClr val="3F3F3F"/>
              </a:solidFill>
              <a:latin typeface="Roboto Bold" panose="02000000000000000000"/>
              <a:ea typeface="Roboto Bold" panose="02000000000000000000"/>
              <a:cs typeface="Roboto Bold" panose="02000000000000000000"/>
              <a:sym typeface="Roboto Bold" panose="02000000000000000000"/>
            </a:endParaRPr>
          </a:p>
          <a:p>
            <a:pPr algn="ctr">
              <a:lnSpc>
                <a:spcPts val="1310"/>
              </a:lnSpc>
            </a:pPr>
            <a:r>
              <a:rPr lang="en-US" sz="1800">
                <a:solidFill>
                  <a:srgbClr val="3F3F3F"/>
                </a:solidFill>
                <a:latin typeface="Roboto" panose="02000000000000000000"/>
                <a:ea typeface="Roboto" panose="02000000000000000000"/>
                <a:cs typeface="Roboto" panose="02000000000000000000"/>
                <a:sym typeface="Roboto" panose="02000000000000000000"/>
              </a:rPr>
              <a:t>(Leader)</a:t>
            </a:r>
            <a:endParaRPr lang="en-US" sz="1800">
              <a:solidFill>
                <a:srgbClr val="3F3F3F"/>
              </a:solidFill>
              <a:latin typeface="Roboto" panose="02000000000000000000"/>
              <a:ea typeface="Roboto" panose="02000000000000000000"/>
              <a:cs typeface="Roboto" panose="02000000000000000000"/>
              <a:sym typeface="Roboto" panose="02000000000000000000"/>
            </a:endParaRPr>
          </a:p>
        </p:txBody>
      </p:sp>
      <p:sp>
        <p:nvSpPr>
          <p:cNvPr id="36" name="TextBox 36"/>
          <p:cNvSpPr txBox="1"/>
          <p:nvPr/>
        </p:nvSpPr>
        <p:spPr>
          <a:xfrm>
            <a:off x="1212132" y="2021862"/>
            <a:ext cx="356911" cy="832009"/>
          </a:xfrm>
          <a:prstGeom prst="rect">
            <a:avLst/>
          </a:prstGeom>
        </p:spPr>
        <p:txBody>
          <a:bodyPr lIns="0" tIns="0" rIns="0" bIns="0" rtlCol="0" anchor="t">
            <a:spAutoFit/>
          </a:bodyPr>
          <a:lstStyle/>
          <a:p>
            <a:pPr algn="l">
              <a:lnSpc>
                <a:spcPts val="6720"/>
              </a:lnSpc>
            </a:pPr>
            <a:r>
              <a:rPr lang="en-US" sz="4800" b="1">
                <a:solidFill>
                  <a:srgbClr val="3F3F3F"/>
                </a:solidFill>
                <a:latin typeface="Roboto Bold" panose="02000000000000000000"/>
                <a:ea typeface="Roboto Bold" panose="02000000000000000000"/>
                <a:cs typeface="Roboto Bold" panose="02000000000000000000"/>
                <a:sym typeface="Roboto Bold" panose="02000000000000000000"/>
              </a:rPr>
              <a:t>1</a:t>
            </a:r>
            <a:endParaRPr lang="en-US" sz="4800" b="1">
              <a:solidFill>
                <a:srgbClr val="3F3F3F"/>
              </a:solidFill>
              <a:latin typeface="Roboto Bold" panose="02000000000000000000"/>
              <a:ea typeface="Roboto Bold" panose="02000000000000000000"/>
              <a:cs typeface="Roboto Bold" panose="02000000000000000000"/>
              <a:sym typeface="Roboto Bold" panose="02000000000000000000"/>
            </a:endParaRPr>
          </a:p>
        </p:txBody>
      </p:sp>
      <p:sp>
        <p:nvSpPr>
          <p:cNvPr id="37" name="TextBox 37"/>
          <p:cNvSpPr txBox="1"/>
          <p:nvPr/>
        </p:nvSpPr>
        <p:spPr>
          <a:xfrm>
            <a:off x="3374269" y="2021862"/>
            <a:ext cx="356911" cy="832009"/>
          </a:xfrm>
          <a:prstGeom prst="rect">
            <a:avLst/>
          </a:prstGeom>
        </p:spPr>
        <p:txBody>
          <a:bodyPr lIns="0" tIns="0" rIns="0" bIns="0" rtlCol="0" anchor="t">
            <a:spAutoFit/>
          </a:bodyPr>
          <a:lstStyle/>
          <a:p>
            <a:pPr algn="l">
              <a:lnSpc>
                <a:spcPts val="6720"/>
              </a:lnSpc>
            </a:pPr>
            <a:r>
              <a:rPr lang="en-US" sz="4800" b="1">
                <a:solidFill>
                  <a:srgbClr val="3F3F3F"/>
                </a:solidFill>
                <a:latin typeface="Roboto Bold" panose="02000000000000000000"/>
                <a:ea typeface="Roboto Bold" panose="02000000000000000000"/>
                <a:cs typeface="Roboto Bold" panose="02000000000000000000"/>
                <a:sym typeface="Roboto Bold" panose="02000000000000000000"/>
              </a:rPr>
              <a:t>2</a:t>
            </a:r>
            <a:endParaRPr lang="en-US" sz="4800" b="1">
              <a:solidFill>
                <a:srgbClr val="3F3F3F"/>
              </a:solidFill>
              <a:latin typeface="Roboto Bold" panose="02000000000000000000"/>
              <a:ea typeface="Roboto Bold" panose="02000000000000000000"/>
              <a:cs typeface="Roboto Bold" panose="02000000000000000000"/>
              <a:sym typeface="Roboto Bold" panose="02000000000000000000"/>
            </a:endParaRPr>
          </a:p>
        </p:txBody>
      </p:sp>
      <p:sp>
        <p:nvSpPr>
          <p:cNvPr id="38" name="TextBox 38"/>
          <p:cNvSpPr txBox="1"/>
          <p:nvPr/>
        </p:nvSpPr>
        <p:spPr>
          <a:xfrm>
            <a:off x="5536397" y="2021862"/>
            <a:ext cx="356911" cy="832009"/>
          </a:xfrm>
          <a:prstGeom prst="rect">
            <a:avLst/>
          </a:prstGeom>
        </p:spPr>
        <p:txBody>
          <a:bodyPr lIns="0" tIns="0" rIns="0" bIns="0" rtlCol="0" anchor="t">
            <a:spAutoFit/>
          </a:bodyPr>
          <a:lstStyle/>
          <a:p>
            <a:pPr algn="l">
              <a:lnSpc>
                <a:spcPts val="6720"/>
              </a:lnSpc>
            </a:pPr>
            <a:r>
              <a:rPr lang="en-US" sz="4800" b="1">
                <a:solidFill>
                  <a:srgbClr val="3F3F3F"/>
                </a:solidFill>
                <a:latin typeface="Roboto Bold" panose="02000000000000000000"/>
                <a:ea typeface="Roboto Bold" panose="02000000000000000000"/>
                <a:cs typeface="Roboto Bold" panose="02000000000000000000"/>
                <a:sym typeface="Roboto Bold" panose="02000000000000000000"/>
              </a:rPr>
              <a:t>3</a:t>
            </a:r>
            <a:endParaRPr lang="en-US" sz="4800" b="1">
              <a:solidFill>
                <a:srgbClr val="3F3F3F"/>
              </a:solidFill>
              <a:latin typeface="Roboto Bold" panose="02000000000000000000"/>
              <a:ea typeface="Roboto Bold" panose="02000000000000000000"/>
              <a:cs typeface="Roboto Bold" panose="02000000000000000000"/>
              <a:sym typeface="Roboto Bold" panose="02000000000000000000"/>
            </a:endParaRPr>
          </a:p>
        </p:txBody>
      </p:sp>
      <p:sp>
        <p:nvSpPr>
          <p:cNvPr id="39" name="TextBox 39"/>
          <p:cNvSpPr txBox="1"/>
          <p:nvPr/>
        </p:nvSpPr>
        <p:spPr>
          <a:xfrm>
            <a:off x="7698534" y="2021862"/>
            <a:ext cx="356911" cy="832009"/>
          </a:xfrm>
          <a:prstGeom prst="rect">
            <a:avLst/>
          </a:prstGeom>
        </p:spPr>
        <p:txBody>
          <a:bodyPr lIns="0" tIns="0" rIns="0" bIns="0" rtlCol="0" anchor="t">
            <a:spAutoFit/>
          </a:bodyPr>
          <a:lstStyle/>
          <a:p>
            <a:pPr algn="l">
              <a:lnSpc>
                <a:spcPts val="6720"/>
              </a:lnSpc>
            </a:pPr>
            <a:r>
              <a:rPr lang="en-US" sz="4800" b="1">
                <a:solidFill>
                  <a:srgbClr val="3F3F3F"/>
                </a:solidFill>
                <a:latin typeface="Roboto Bold" panose="02000000000000000000"/>
                <a:ea typeface="Roboto Bold" panose="02000000000000000000"/>
                <a:cs typeface="Roboto Bold" panose="02000000000000000000"/>
                <a:sym typeface="Roboto Bold" panose="02000000000000000000"/>
              </a:rPr>
              <a:t>4</a:t>
            </a:r>
            <a:endParaRPr lang="en-US" sz="4800" b="1">
              <a:solidFill>
                <a:srgbClr val="3F3F3F"/>
              </a:solidFill>
              <a:latin typeface="Roboto Bold" panose="02000000000000000000"/>
              <a:ea typeface="Roboto Bold" panose="02000000000000000000"/>
              <a:cs typeface="Roboto Bold" panose="02000000000000000000"/>
              <a:sym typeface="Roboto Bold" panose="02000000000000000000"/>
            </a:endParaRPr>
          </a:p>
        </p:txBody>
      </p:sp>
      <p:sp>
        <p:nvSpPr>
          <p:cNvPr id="40" name="TextBox 40"/>
          <p:cNvSpPr txBox="1"/>
          <p:nvPr/>
        </p:nvSpPr>
        <p:spPr>
          <a:xfrm>
            <a:off x="9866738" y="2021862"/>
            <a:ext cx="356911" cy="832009"/>
          </a:xfrm>
          <a:prstGeom prst="rect">
            <a:avLst/>
          </a:prstGeom>
        </p:spPr>
        <p:txBody>
          <a:bodyPr lIns="0" tIns="0" rIns="0" bIns="0" rtlCol="0" anchor="t">
            <a:spAutoFit/>
          </a:bodyPr>
          <a:lstStyle/>
          <a:p>
            <a:pPr algn="l">
              <a:lnSpc>
                <a:spcPts val="6720"/>
              </a:lnSpc>
            </a:pPr>
            <a:r>
              <a:rPr lang="en-US" sz="4800" b="1">
                <a:solidFill>
                  <a:srgbClr val="3F3F3F"/>
                </a:solidFill>
                <a:latin typeface="Roboto Bold" panose="02000000000000000000"/>
                <a:ea typeface="Roboto Bold" panose="02000000000000000000"/>
                <a:cs typeface="Roboto Bold" panose="02000000000000000000"/>
                <a:sym typeface="Roboto Bold" panose="02000000000000000000"/>
              </a:rPr>
              <a:t>5</a:t>
            </a:r>
            <a:endParaRPr lang="en-US" sz="4800" b="1">
              <a:solidFill>
                <a:srgbClr val="3F3F3F"/>
              </a:solidFill>
              <a:latin typeface="Roboto Bold" panose="02000000000000000000"/>
              <a:ea typeface="Roboto Bold" panose="02000000000000000000"/>
              <a:cs typeface="Roboto Bold" panose="02000000000000000000"/>
              <a:sym typeface="Roboto Bold" panose="0200000000000000000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438315" y="6013609"/>
            <a:ext cx="618353" cy="844391"/>
          </a:xfrm>
          <a:custGeom>
            <a:avLst/>
            <a:gdLst/>
            <a:ahLst/>
            <a:cxnLst/>
            <a:rect l="l" t="t" r="r" b="b"/>
            <a:pathLst>
              <a:path w="618353" h="844391">
                <a:moveTo>
                  <a:pt x="0" y="0"/>
                </a:moveTo>
                <a:lnTo>
                  <a:pt x="618354" y="0"/>
                </a:lnTo>
                <a:lnTo>
                  <a:pt x="618354" y="844391"/>
                </a:lnTo>
                <a:lnTo>
                  <a:pt x="0" y="844391"/>
                </a:lnTo>
                <a:lnTo>
                  <a:pt x="0" y="0"/>
                </a:lnTo>
                <a:close/>
              </a:path>
            </a:pathLst>
          </a:custGeom>
          <a:blipFill>
            <a:blip r:embed="rId1"/>
            <a:stretch>
              <a:fillRect b="-2479"/>
            </a:stretch>
          </a:blipFill>
        </p:spPr>
      </p:sp>
      <p:sp>
        <p:nvSpPr>
          <p:cNvPr id="3" name="Freeform 3"/>
          <p:cNvSpPr/>
          <p:nvPr/>
        </p:nvSpPr>
        <p:spPr>
          <a:xfrm>
            <a:off x="11699319" y="6747300"/>
            <a:ext cx="96345" cy="110480"/>
          </a:xfrm>
          <a:custGeom>
            <a:avLst/>
            <a:gdLst/>
            <a:ahLst/>
            <a:cxnLst/>
            <a:rect l="l" t="t" r="r" b="b"/>
            <a:pathLst>
              <a:path w="96345" h="110480">
                <a:moveTo>
                  <a:pt x="0" y="0"/>
                </a:moveTo>
                <a:lnTo>
                  <a:pt x="96346" y="0"/>
                </a:lnTo>
                <a:lnTo>
                  <a:pt x="96346" y="110481"/>
                </a:lnTo>
                <a:lnTo>
                  <a:pt x="0" y="110481"/>
                </a:lnTo>
                <a:lnTo>
                  <a:pt x="0" y="0"/>
                </a:lnTo>
                <a:close/>
              </a:path>
            </a:pathLst>
          </a:custGeom>
          <a:blipFill>
            <a:blip r:embed="rId2"/>
            <a:stretch>
              <a:fillRect l="-29154" t="-12440" r="-31171" b="-69738"/>
            </a:stretch>
          </a:blipFill>
        </p:spPr>
      </p:sp>
      <p:grpSp>
        <p:nvGrpSpPr>
          <p:cNvPr id="4" name="Group 4"/>
          <p:cNvGrpSpPr>
            <a:grpSpLocks noChangeAspect="1"/>
          </p:cNvGrpSpPr>
          <p:nvPr/>
        </p:nvGrpSpPr>
        <p:grpSpPr>
          <a:xfrm>
            <a:off x="-63503" y="6118498"/>
            <a:ext cx="12318997" cy="802786"/>
            <a:chOff x="0" y="0"/>
            <a:chExt cx="12319000" cy="802780"/>
          </a:xfrm>
        </p:grpSpPr>
        <p:sp>
          <p:nvSpPr>
            <p:cNvPr id="5" name="Freeform 5"/>
            <p:cNvSpPr/>
            <p:nvPr/>
          </p:nvSpPr>
          <p:spPr>
            <a:xfrm>
              <a:off x="63500" y="63500"/>
              <a:ext cx="12192000" cy="675767"/>
            </a:xfrm>
            <a:custGeom>
              <a:avLst/>
              <a:gdLst/>
              <a:ahLst/>
              <a:cxnLst/>
              <a:rect l="l" t="t" r="r" b="b"/>
              <a:pathLst>
                <a:path w="12192000" h="675767">
                  <a:moveTo>
                    <a:pt x="0" y="675767"/>
                  </a:moveTo>
                  <a:lnTo>
                    <a:pt x="0" y="0"/>
                  </a:lnTo>
                  <a:lnTo>
                    <a:pt x="12192000" y="0"/>
                  </a:lnTo>
                  <a:lnTo>
                    <a:pt x="12192000" y="675767"/>
                  </a:lnTo>
                  <a:close/>
                </a:path>
              </a:pathLst>
            </a:custGeom>
            <a:solidFill>
              <a:srgbClr val="00CA8E"/>
            </a:solidFill>
          </p:spPr>
        </p:sp>
        <p:sp>
          <p:nvSpPr>
            <p:cNvPr id="6" name="Freeform 6"/>
            <p:cNvSpPr/>
            <p:nvPr/>
          </p:nvSpPr>
          <p:spPr>
            <a:xfrm>
              <a:off x="63500" y="327533"/>
              <a:ext cx="12192000" cy="143637"/>
            </a:xfrm>
            <a:custGeom>
              <a:avLst/>
              <a:gdLst/>
              <a:ahLst/>
              <a:cxnLst/>
              <a:rect l="l" t="t" r="r" b="b"/>
              <a:pathLst>
                <a:path w="12192000" h="143637">
                  <a:moveTo>
                    <a:pt x="0" y="0"/>
                  </a:moveTo>
                  <a:lnTo>
                    <a:pt x="0" y="143637"/>
                  </a:lnTo>
                  <a:lnTo>
                    <a:pt x="12192000" y="143637"/>
                  </a:lnTo>
                  <a:lnTo>
                    <a:pt x="12192000" y="0"/>
                  </a:lnTo>
                  <a:close/>
                </a:path>
              </a:pathLst>
            </a:custGeom>
            <a:solidFill>
              <a:srgbClr val="F2F2F2"/>
            </a:solidFill>
          </p:spPr>
        </p:sp>
        <p:sp>
          <p:nvSpPr>
            <p:cNvPr id="7" name="Freeform 7"/>
            <p:cNvSpPr/>
            <p:nvPr/>
          </p:nvSpPr>
          <p:spPr>
            <a:xfrm>
              <a:off x="63500" y="471170"/>
              <a:ext cx="12192000" cy="143637"/>
            </a:xfrm>
            <a:custGeom>
              <a:avLst/>
              <a:gdLst/>
              <a:ahLst/>
              <a:cxnLst/>
              <a:rect l="l" t="t" r="r" b="b"/>
              <a:pathLst>
                <a:path w="12192000" h="143637">
                  <a:moveTo>
                    <a:pt x="0" y="0"/>
                  </a:moveTo>
                  <a:lnTo>
                    <a:pt x="0" y="143637"/>
                  </a:lnTo>
                  <a:lnTo>
                    <a:pt x="12192000" y="143637"/>
                  </a:lnTo>
                  <a:lnTo>
                    <a:pt x="12192000" y="0"/>
                  </a:lnTo>
                  <a:close/>
                </a:path>
              </a:pathLst>
            </a:custGeom>
            <a:solidFill>
              <a:srgbClr val="F2F2F2">
                <a:alpha val="52549"/>
              </a:srgbClr>
            </a:solidFill>
          </p:spPr>
        </p:sp>
        <p:sp>
          <p:nvSpPr>
            <p:cNvPr id="8" name="Freeform 8"/>
            <p:cNvSpPr/>
            <p:nvPr/>
          </p:nvSpPr>
          <p:spPr>
            <a:xfrm>
              <a:off x="63500" y="187960"/>
              <a:ext cx="12192000" cy="143637"/>
            </a:xfrm>
            <a:custGeom>
              <a:avLst/>
              <a:gdLst/>
              <a:ahLst/>
              <a:cxnLst/>
              <a:rect l="l" t="t" r="r" b="b"/>
              <a:pathLst>
                <a:path w="12192000" h="143637">
                  <a:moveTo>
                    <a:pt x="0" y="0"/>
                  </a:moveTo>
                  <a:lnTo>
                    <a:pt x="0" y="143637"/>
                  </a:lnTo>
                  <a:lnTo>
                    <a:pt x="12192000" y="143637"/>
                  </a:lnTo>
                  <a:lnTo>
                    <a:pt x="12192000" y="0"/>
                  </a:lnTo>
                  <a:close/>
                </a:path>
              </a:pathLst>
            </a:custGeom>
            <a:solidFill>
              <a:srgbClr val="F2F2F2">
                <a:alpha val="52549"/>
              </a:srgbClr>
            </a:solidFill>
          </p:spPr>
        </p:sp>
      </p:grpSp>
      <p:grpSp>
        <p:nvGrpSpPr>
          <p:cNvPr id="9" name="Group 9"/>
          <p:cNvGrpSpPr>
            <a:grpSpLocks noChangeAspect="1"/>
          </p:cNvGrpSpPr>
          <p:nvPr/>
        </p:nvGrpSpPr>
        <p:grpSpPr>
          <a:xfrm>
            <a:off x="390334" y="489280"/>
            <a:ext cx="1008059" cy="44453"/>
            <a:chOff x="0" y="0"/>
            <a:chExt cx="1008062" cy="44450"/>
          </a:xfrm>
        </p:grpSpPr>
        <p:sp>
          <p:nvSpPr>
            <p:cNvPr id="10" name="Freeform 10"/>
            <p:cNvSpPr/>
            <p:nvPr/>
          </p:nvSpPr>
          <p:spPr>
            <a:xfrm>
              <a:off x="0" y="0"/>
              <a:ext cx="1007999" cy="44450"/>
            </a:xfrm>
            <a:custGeom>
              <a:avLst/>
              <a:gdLst/>
              <a:ahLst/>
              <a:cxnLst/>
              <a:rect l="l" t="t" r="r" b="b"/>
              <a:pathLst>
                <a:path w="1007999" h="44450">
                  <a:moveTo>
                    <a:pt x="0" y="0"/>
                  </a:moveTo>
                  <a:lnTo>
                    <a:pt x="1007999" y="0"/>
                  </a:lnTo>
                  <a:lnTo>
                    <a:pt x="1007999" y="44450"/>
                  </a:lnTo>
                  <a:lnTo>
                    <a:pt x="0" y="44450"/>
                  </a:lnTo>
                  <a:close/>
                </a:path>
              </a:pathLst>
            </a:custGeom>
            <a:solidFill>
              <a:srgbClr val="00CA8E"/>
            </a:solidFill>
          </p:spPr>
        </p:sp>
      </p:grpSp>
      <p:sp>
        <p:nvSpPr>
          <p:cNvPr id="11" name="Freeform 11"/>
          <p:cNvSpPr/>
          <p:nvPr/>
        </p:nvSpPr>
        <p:spPr>
          <a:xfrm>
            <a:off x="11438315" y="6013609"/>
            <a:ext cx="618353" cy="844391"/>
          </a:xfrm>
          <a:custGeom>
            <a:avLst/>
            <a:gdLst/>
            <a:ahLst/>
            <a:cxnLst/>
            <a:rect l="l" t="t" r="r" b="b"/>
            <a:pathLst>
              <a:path w="618353" h="844391">
                <a:moveTo>
                  <a:pt x="0" y="0"/>
                </a:moveTo>
                <a:lnTo>
                  <a:pt x="618354" y="0"/>
                </a:lnTo>
                <a:lnTo>
                  <a:pt x="618354" y="844391"/>
                </a:lnTo>
                <a:lnTo>
                  <a:pt x="0" y="844391"/>
                </a:lnTo>
                <a:lnTo>
                  <a:pt x="0" y="0"/>
                </a:lnTo>
                <a:close/>
              </a:path>
            </a:pathLst>
          </a:custGeom>
          <a:blipFill>
            <a:blip r:embed="rId1"/>
            <a:stretch>
              <a:fillRect b="-2479"/>
            </a:stretch>
          </a:blipFill>
        </p:spPr>
      </p:sp>
      <p:sp>
        <p:nvSpPr>
          <p:cNvPr id="12" name="Freeform 12"/>
          <p:cNvSpPr/>
          <p:nvPr/>
        </p:nvSpPr>
        <p:spPr>
          <a:xfrm>
            <a:off x="11699319" y="6747300"/>
            <a:ext cx="96345" cy="110480"/>
          </a:xfrm>
          <a:custGeom>
            <a:avLst/>
            <a:gdLst/>
            <a:ahLst/>
            <a:cxnLst/>
            <a:rect l="l" t="t" r="r" b="b"/>
            <a:pathLst>
              <a:path w="96345" h="110480">
                <a:moveTo>
                  <a:pt x="0" y="0"/>
                </a:moveTo>
                <a:lnTo>
                  <a:pt x="96346" y="0"/>
                </a:lnTo>
                <a:lnTo>
                  <a:pt x="96346" y="110481"/>
                </a:lnTo>
                <a:lnTo>
                  <a:pt x="0" y="110481"/>
                </a:lnTo>
                <a:lnTo>
                  <a:pt x="0" y="0"/>
                </a:lnTo>
                <a:close/>
              </a:path>
            </a:pathLst>
          </a:custGeom>
          <a:blipFill>
            <a:blip r:embed="rId2"/>
            <a:stretch>
              <a:fillRect l="-29154" t="-12440" r="-31171" b="-69738"/>
            </a:stretch>
          </a:blipFill>
        </p:spPr>
      </p:sp>
      <p:sp>
        <p:nvSpPr>
          <p:cNvPr id="13" name="Freeform 13"/>
          <p:cNvSpPr/>
          <p:nvPr/>
        </p:nvSpPr>
        <p:spPr>
          <a:xfrm>
            <a:off x="10636987" y="236172"/>
            <a:ext cx="1165431" cy="1326185"/>
          </a:xfrm>
          <a:custGeom>
            <a:avLst/>
            <a:gdLst/>
            <a:ahLst/>
            <a:cxnLst/>
            <a:rect l="l" t="t" r="r" b="b"/>
            <a:pathLst>
              <a:path w="1165431" h="1326185">
                <a:moveTo>
                  <a:pt x="0" y="0"/>
                </a:moveTo>
                <a:lnTo>
                  <a:pt x="1165431" y="0"/>
                </a:lnTo>
                <a:lnTo>
                  <a:pt x="1165431" y="1326185"/>
                </a:lnTo>
                <a:lnTo>
                  <a:pt x="0" y="1326185"/>
                </a:lnTo>
                <a:lnTo>
                  <a:pt x="0" y="0"/>
                </a:lnTo>
                <a:close/>
              </a:path>
            </a:pathLst>
          </a:custGeom>
          <a:blipFill>
            <a:blip r:embed="rId3"/>
            <a:stretch>
              <a:fillRect l="-29103" t="-12862" r="-29998" b="-69323"/>
            </a:stretch>
          </a:blipFill>
        </p:spPr>
      </p:sp>
      <p:sp>
        <p:nvSpPr>
          <p:cNvPr id="14" name="TextBox 14"/>
          <p:cNvSpPr txBox="1"/>
          <p:nvPr/>
        </p:nvSpPr>
        <p:spPr>
          <a:xfrm>
            <a:off x="369065" y="647433"/>
            <a:ext cx="5909720" cy="1647701"/>
          </a:xfrm>
          <a:prstGeom prst="rect">
            <a:avLst/>
          </a:prstGeom>
        </p:spPr>
        <p:txBody>
          <a:bodyPr lIns="0" tIns="0" rIns="0" bIns="0" rtlCol="0" anchor="t">
            <a:spAutoFit/>
          </a:bodyPr>
          <a:lstStyle/>
          <a:p>
            <a:pPr algn="l">
              <a:lnSpc>
                <a:spcPts val="5040"/>
              </a:lnSpc>
            </a:pPr>
            <a:r>
              <a:rPr lang="en-US" sz="3600" b="1">
                <a:solidFill>
                  <a:srgbClr val="3F3F3F"/>
                </a:solidFill>
                <a:latin typeface="Raleway Heavy"/>
                <a:ea typeface="Raleway Heavy"/>
                <a:cs typeface="Raleway Heavy"/>
                <a:sym typeface="Raleway Heavy"/>
              </a:rPr>
              <a:t>OtherNotes forUpgrades</a:t>
            </a:r>
            <a:endParaRPr lang="en-US" sz="3600" b="1">
              <a:solidFill>
                <a:srgbClr val="3F3F3F"/>
              </a:solidFill>
              <a:latin typeface="Raleway Heavy"/>
              <a:ea typeface="Raleway Heavy"/>
              <a:cs typeface="Raleway Heavy"/>
              <a:sym typeface="Raleway Heavy"/>
            </a:endParaRPr>
          </a:p>
          <a:p>
            <a:pPr algn="l">
              <a:lnSpc>
                <a:spcPts val="4480"/>
              </a:lnSpc>
            </a:pPr>
            <a:r>
              <a:rPr lang="en-US" sz="3200" b="1">
                <a:solidFill>
                  <a:srgbClr val="00CA8E"/>
                </a:solidFill>
                <a:latin typeface="Calibri (MS) Bold" panose="020F0702030404030204"/>
                <a:ea typeface="Calibri (MS) Bold" panose="020F0702030404030204"/>
                <a:cs typeface="Calibri (MS) Bold" panose="020F0702030404030204"/>
                <a:sym typeface="Calibri (MS) Bold" panose="020F0702030404030204"/>
              </a:rPr>
              <a:t>Check the Upgrade Guides:</a:t>
            </a:r>
            <a:endParaRPr lang="en-US" sz="3200" b="1">
              <a:solidFill>
                <a:srgbClr val="00CA8E"/>
              </a:solidFill>
              <a:latin typeface="Calibri (MS) Bold" panose="020F0702030404030204"/>
              <a:ea typeface="Calibri (MS) Bold" panose="020F0702030404030204"/>
              <a:cs typeface="Calibri (MS) Bold" panose="020F0702030404030204"/>
              <a:sym typeface="Calibri (MS) Bold" panose="020F0702030404030204"/>
            </a:endParaRPr>
          </a:p>
        </p:txBody>
      </p:sp>
      <p:sp>
        <p:nvSpPr>
          <p:cNvPr id="15" name="TextBox 15"/>
          <p:cNvSpPr txBox="1"/>
          <p:nvPr/>
        </p:nvSpPr>
        <p:spPr>
          <a:xfrm>
            <a:off x="369065" y="3697405"/>
            <a:ext cx="4053173" cy="623135"/>
          </a:xfrm>
          <a:prstGeom prst="rect">
            <a:avLst/>
          </a:prstGeom>
        </p:spPr>
        <p:txBody>
          <a:bodyPr lIns="0" tIns="0" rIns="0" bIns="0" rtlCol="0" anchor="t">
            <a:spAutoFit/>
          </a:bodyPr>
          <a:lstStyle/>
          <a:p>
            <a:pPr algn="l">
              <a:lnSpc>
                <a:spcPts val="4480"/>
              </a:lnSpc>
            </a:pPr>
            <a:r>
              <a:rPr lang="en-US" sz="3200" b="1">
                <a:solidFill>
                  <a:srgbClr val="00CA8E"/>
                </a:solidFill>
                <a:latin typeface="Calibri (MS) Bold" panose="020F0702030404030204"/>
                <a:ea typeface="Calibri (MS) Bold" panose="020F0702030404030204"/>
                <a:cs typeface="Calibri (MS) Bold" panose="020F0702030404030204"/>
                <a:sym typeface="Calibri (MS) Bold" panose="020F0702030404030204"/>
              </a:rPr>
              <a:t>Read the Release Notes</a:t>
            </a:r>
            <a:endParaRPr lang="en-US" sz="3200" b="1">
              <a:solidFill>
                <a:srgbClr val="00CA8E"/>
              </a:solidFill>
              <a:latin typeface="Calibri (MS) Bold" panose="020F0702030404030204"/>
              <a:ea typeface="Calibri (MS) Bold" panose="020F0702030404030204"/>
              <a:cs typeface="Calibri (MS) Bold" panose="020F0702030404030204"/>
              <a:sym typeface="Calibri (MS) Bold" panose="020F0702030404030204"/>
            </a:endParaRPr>
          </a:p>
        </p:txBody>
      </p:sp>
      <p:sp>
        <p:nvSpPr>
          <p:cNvPr id="16" name="TextBox 16"/>
          <p:cNvSpPr txBox="1"/>
          <p:nvPr/>
        </p:nvSpPr>
        <p:spPr>
          <a:xfrm>
            <a:off x="826265" y="2551328"/>
            <a:ext cx="108814" cy="407079"/>
          </a:xfrm>
          <a:prstGeom prst="rect">
            <a:avLst/>
          </a:prstGeom>
        </p:spPr>
        <p:txBody>
          <a:bodyPr lIns="0" tIns="0" rIns="0" bIns="0" rtlCol="0" anchor="t">
            <a:spAutoFit/>
          </a:bodyPr>
          <a:lstStyle/>
          <a:p>
            <a:pPr algn="l">
              <a:lnSpc>
                <a:spcPts val="3360"/>
              </a:lnSpc>
            </a:pPr>
            <a:r>
              <a:rPr lang="en-US" sz="2400" spc="-19">
                <a:solidFill>
                  <a:srgbClr val="3B3D45"/>
                </a:solidFill>
                <a:latin typeface="IBM Plex Sans Condensed" panose="020B0506050203000203"/>
                <a:ea typeface="IBM Plex Sans Condensed" panose="020B0506050203000203"/>
                <a:cs typeface="IBM Plex Sans Condensed" panose="020B0506050203000203"/>
                <a:sym typeface="IBM Plex Sans Condensed" panose="020B0506050203000203"/>
              </a:rPr>
              <a:t>•</a:t>
            </a:r>
            <a:endParaRPr lang="en-US" sz="2400" spc="-19">
              <a:solidFill>
                <a:srgbClr val="3B3D45"/>
              </a:solidFill>
              <a:latin typeface="IBM Plex Sans Condensed" panose="020B0506050203000203"/>
              <a:ea typeface="IBM Plex Sans Condensed" panose="020B0506050203000203"/>
              <a:cs typeface="IBM Plex Sans Condensed" panose="020B0506050203000203"/>
              <a:sym typeface="IBM Plex Sans Condensed" panose="020B0506050203000203"/>
            </a:endParaRPr>
          </a:p>
        </p:txBody>
      </p:sp>
      <p:sp>
        <p:nvSpPr>
          <p:cNvPr id="17" name="TextBox 17"/>
          <p:cNvSpPr txBox="1"/>
          <p:nvPr/>
        </p:nvSpPr>
        <p:spPr>
          <a:xfrm>
            <a:off x="826265" y="4581296"/>
            <a:ext cx="108814" cy="407079"/>
          </a:xfrm>
          <a:prstGeom prst="rect">
            <a:avLst/>
          </a:prstGeom>
        </p:spPr>
        <p:txBody>
          <a:bodyPr lIns="0" tIns="0" rIns="0" bIns="0" rtlCol="0" anchor="t">
            <a:spAutoFit/>
          </a:bodyPr>
          <a:lstStyle/>
          <a:p>
            <a:pPr algn="l">
              <a:lnSpc>
                <a:spcPts val="3360"/>
              </a:lnSpc>
            </a:pPr>
            <a:r>
              <a:rPr lang="en-US" sz="2400" spc="-19">
                <a:solidFill>
                  <a:srgbClr val="3B3D45"/>
                </a:solidFill>
                <a:latin typeface="IBM Plex Sans Condensed" panose="020B0506050203000203"/>
                <a:ea typeface="IBM Plex Sans Condensed" panose="020B0506050203000203"/>
                <a:cs typeface="IBM Plex Sans Condensed" panose="020B0506050203000203"/>
                <a:sym typeface="IBM Plex Sans Condensed" panose="020B0506050203000203"/>
              </a:rPr>
              <a:t>•</a:t>
            </a:r>
            <a:endParaRPr lang="en-US" sz="2400" spc="-19">
              <a:solidFill>
                <a:srgbClr val="3B3D45"/>
              </a:solidFill>
              <a:latin typeface="IBM Plex Sans Condensed" panose="020B0506050203000203"/>
              <a:ea typeface="IBM Plex Sans Condensed" panose="020B0506050203000203"/>
              <a:cs typeface="IBM Plex Sans Condensed" panose="020B0506050203000203"/>
              <a:sym typeface="IBM Plex Sans Condensed" panose="020B0506050203000203"/>
            </a:endParaRPr>
          </a:p>
        </p:txBody>
      </p:sp>
      <p:sp>
        <p:nvSpPr>
          <p:cNvPr id="18" name="TextBox 18"/>
          <p:cNvSpPr txBox="1"/>
          <p:nvPr/>
        </p:nvSpPr>
        <p:spPr>
          <a:xfrm>
            <a:off x="1169165" y="4567447"/>
            <a:ext cx="10469432" cy="1130865"/>
          </a:xfrm>
          <a:prstGeom prst="rect">
            <a:avLst/>
          </a:prstGeom>
        </p:spPr>
        <p:txBody>
          <a:bodyPr lIns="0" tIns="0" rIns="0" bIns="0" rtlCol="0" anchor="t">
            <a:spAutoFit/>
          </a:bodyPr>
          <a:lstStyle/>
          <a:p>
            <a:pPr algn="l">
              <a:lnSpc>
                <a:spcPts val="2840"/>
              </a:lnSpc>
            </a:pPr>
            <a:r>
              <a:rPr lang="en-US" sz="2400">
                <a:solidFill>
                  <a:srgbClr val="3B3D45"/>
                </a:solidFill>
                <a:latin typeface="Calibri (MS)" panose="020F0502020204030204"/>
                <a:ea typeface="Calibri (MS)" panose="020F0502020204030204"/>
                <a:cs typeface="Calibri (MS)" panose="020F0502020204030204"/>
                <a:sym typeface="Calibri (MS)" panose="020F0502020204030204"/>
              </a:rPr>
              <a:t>Make sure to checkout the release notes for each version before upgrading to ensure there aren't any deprecated features or commands that you might be using in your environment</a:t>
            </a:r>
            <a:endParaRPr lang="en-US" sz="2400">
              <a:solidFill>
                <a:srgbClr val="3B3D45"/>
              </a:solidFill>
              <a:latin typeface="Calibri (MS)" panose="020F0502020204030204"/>
              <a:ea typeface="Calibri (MS)" panose="020F0502020204030204"/>
              <a:cs typeface="Calibri (MS)" panose="020F0502020204030204"/>
              <a:sym typeface="Calibri (MS)" panose="020F0502020204030204"/>
            </a:endParaRPr>
          </a:p>
        </p:txBody>
      </p:sp>
      <p:sp>
        <p:nvSpPr>
          <p:cNvPr id="19" name="TextBox 19"/>
          <p:cNvSpPr txBox="1"/>
          <p:nvPr/>
        </p:nvSpPr>
        <p:spPr>
          <a:xfrm>
            <a:off x="1169165" y="2537479"/>
            <a:ext cx="10550452" cy="771201"/>
          </a:xfrm>
          <a:prstGeom prst="rect">
            <a:avLst/>
          </a:prstGeom>
        </p:spPr>
        <p:txBody>
          <a:bodyPr lIns="0" tIns="0" rIns="0" bIns="0" rtlCol="0" anchor="t">
            <a:spAutoFit/>
          </a:bodyPr>
          <a:lstStyle/>
          <a:p>
            <a:pPr algn="l">
              <a:lnSpc>
                <a:spcPts val="2880"/>
              </a:lnSpc>
            </a:pPr>
            <a:r>
              <a:rPr lang="en-US" sz="2400">
                <a:solidFill>
                  <a:srgbClr val="3B3D45"/>
                </a:solidFill>
                <a:latin typeface="Calibri (MS)" panose="020F0502020204030204"/>
                <a:ea typeface="Calibri (MS)" panose="020F0502020204030204"/>
                <a:cs typeface="Calibri (MS)" panose="020F0502020204030204"/>
                <a:sym typeface="Calibri (MS)" panose="020F0502020204030204"/>
              </a:rPr>
              <a:t>HashiCorp publishes version-specific upgrade guides that will call out any "gotchas" or issues that you might run into during the upgrade process.</a:t>
            </a:r>
            <a:endParaRPr lang="en-US" sz="2400">
              <a:solidFill>
                <a:srgbClr val="3B3D45"/>
              </a:solidFill>
              <a:latin typeface="Calibri (MS)" panose="020F0502020204030204"/>
              <a:ea typeface="Calibri (MS)" panose="020F0502020204030204"/>
              <a:cs typeface="Calibri (MS)" panose="020F0502020204030204"/>
              <a:sym typeface="Calibri (MS)" panose="020F050202020403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438315" y="6013609"/>
            <a:ext cx="618353" cy="844391"/>
          </a:xfrm>
          <a:custGeom>
            <a:avLst/>
            <a:gdLst/>
            <a:ahLst/>
            <a:cxnLst/>
            <a:rect l="l" t="t" r="r" b="b"/>
            <a:pathLst>
              <a:path w="618353" h="844391">
                <a:moveTo>
                  <a:pt x="0" y="0"/>
                </a:moveTo>
                <a:lnTo>
                  <a:pt x="618354" y="0"/>
                </a:lnTo>
                <a:lnTo>
                  <a:pt x="618354" y="844391"/>
                </a:lnTo>
                <a:lnTo>
                  <a:pt x="0" y="844391"/>
                </a:lnTo>
                <a:lnTo>
                  <a:pt x="0" y="0"/>
                </a:lnTo>
                <a:close/>
              </a:path>
            </a:pathLst>
          </a:custGeom>
          <a:blipFill>
            <a:blip r:embed="rId1"/>
            <a:stretch>
              <a:fillRect b="-2479"/>
            </a:stretch>
          </a:blipFill>
        </p:spPr>
      </p:sp>
      <p:sp>
        <p:nvSpPr>
          <p:cNvPr id="3" name="Freeform 3"/>
          <p:cNvSpPr/>
          <p:nvPr/>
        </p:nvSpPr>
        <p:spPr>
          <a:xfrm>
            <a:off x="11699319" y="6747300"/>
            <a:ext cx="96345" cy="110480"/>
          </a:xfrm>
          <a:custGeom>
            <a:avLst/>
            <a:gdLst/>
            <a:ahLst/>
            <a:cxnLst/>
            <a:rect l="l" t="t" r="r" b="b"/>
            <a:pathLst>
              <a:path w="96345" h="110480">
                <a:moveTo>
                  <a:pt x="0" y="0"/>
                </a:moveTo>
                <a:lnTo>
                  <a:pt x="96346" y="0"/>
                </a:lnTo>
                <a:lnTo>
                  <a:pt x="96346" y="110481"/>
                </a:lnTo>
                <a:lnTo>
                  <a:pt x="0" y="110481"/>
                </a:lnTo>
                <a:lnTo>
                  <a:pt x="0" y="0"/>
                </a:lnTo>
                <a:close/>
              </a:path>
            </a:pathLst>
          </a:custGeom>
          <a:blipFill>
            <a:blip r:embed="rId2"/>
            <a:stretch>
              <a:fillRect l="-29154" t="-12440" r="-31171" b="-69738"/>
            </a:stretch>
          </a:blipFill>
        </p:spPr>
      </p:sp>
      <p:grpSp>
        <p:nvGrpSpPr>
          <p:cNvPr id="4" name="Group 4"/>
          <p:cNvGrpSpPr>
            <a:grpSpLocks noChangeAspect="1"/>
          </p:cNvGrpSpPr>
          <p:nvPr/>
        </p:nvGrpSpPr>
        <p:grpSpPr>
          <a:xfrm>
            <a:off x="-63503" y="5249523"/>
            <a:ext cx="12318997" cy="1671980"/>
            <a:chOff x="0" y="0"/>
            <a:chExt cx="12319000" cy="1671980"/>
          </a:xfrm>
        </p:grpSpPr>
        <p:sp>
          <p:nvSpPr>
            <p:cNvPr id="5" name="Freeform 5"/>
            <p:cNvSpPr/>
            <p:nvPr/>
          </p:nvSpPr>
          <p:spPr>
            <a:xfrm>
              <a:off x="63500" y="63500"/>
              <a:ext cx="12192000" cy="1544955"/>
            </a:xfrm>
            <a:custGeom>
              <a:avLst/>
              <a:gdLst/>
              <a:ahLst/>
              <a:cxnLst/>
              <a:rect l="l" t="t" r="r" b="b"/>
              <a:pathLst>
                <a:path w="12192000" h="1544955">
                  <a:moveTo>
                    <a:pt x="0" y="0"/>
                  </a:moveTo>
                  <a:lnTo>
                    <a:pt x="0" y="1544955"/>
                  </a:lnTo>
                  <a:lnTo>
                    <a:pt x="12192000" y="1544955"/>
                  </a:lnTo>
                  <a:lnTo>
                    <a:pt x="12192000" y="0"/>
                  </a:lnTo>
                  <a:close/>
                </a:path>
              </a:pathLst>
            </a:custGeom>
            <a:solidFill>
              <a:srgbClr val="00CA8E"/>
            </a:solidFill>
          </p:spPr>
        </p:sp>
        <p:sp>
          <p:nvSpPr>
            <p:cNvPr id="6" name="Freeform 6"/>
            <p:cNvSpPr/>
            <p:nvPr/>
          </p:nvSpPr>
          <p:spPr>
            <a:xfrm>
              <a:off x="63500" y="674370"/>
              <a:ext cx="12192000" cy="328676"/>
            </a:xfrm>
            <a:custGeom>
              <a:avLst/>
              <a:gdLst/>
              <a:ahLst/>
              <a:cxnLst/>
              <a:rect l="l" t="t" r="r" b="b"/>
              <a:pathLst>
                <a:path w="12192000" h="328676">
                  <a:moveTo>
                    <a:pt x="12192000" y="0"/>
                  </a:moveTo>
                  <a:lnTo>
                    <a:pt x="12192000" y="328676"/>
                  </a:lnTo>
                  <a:lnTo>
                    <a:pt x="0" y="328676"/>
                  </a:lnTo>
                  <a:lnTo>
                    <a:pt x="0" y="0"/>
                  </a:lnTo>
                  <a:close/>
                </a:path>
              </a:pathLst>
            </a:custGeom>
            <a:solidFill>
              <a:srgbClr val="F2F2F2"/>
            </a:solidFill>
          </p:spPr>
        </p:sp>
        <p:sp>
          <p:nvSpPr>
            <p:cNvPr id="7" name="Freeform 7"/>
            <p:cNvSpPr/>
            <p:nvPr/>
          </p:nvSpPr>
          <p:spPr>
            <a:xfrm>
              <a:off x="63500" y="345821"/>
              <a:ext cx="12192000" cy="328549"/>
            </a:xfrm>
            <a:custGeom>
              <a:avLst/>
              <a:gdLst/>
              <a:ahLst/>
              <a:cxnLst/>
              <a:rect l="l" t="t" r="r" b="b"/>
              <a:pathLst>
                <a:path w="12192000" h="328549">
                  <a:moveTo>
                    <a:pt x="12192000" y="0"/>
                  </a:moveTo>
                  <a:lnTo>
                    <a:pt x="12192000" y="328549"/>
                  </a:lnTo>
                  <a:lnTo>
                    <a:pt x="0" y="328549"/>
                  </a:lnTo>
                  <a:lnTo>
                    <a:pt x="0" y="0"/>
                  </a:lnTo>
                  <a:close/>
                </a:path>
              </a:pathLst>
            </a:custGeom>
            <a:solidFill>
              <a:srgbClr val="F2F2F2">
                <a:alpha val="52549"/>
              </a:srgbClr>
            </a:solidFill>
          </p:spPr>
        </p:sp>
        <p:sp>
          <p:nvSpPr>
            <p:cNvPr id="8" name="Freeform 8"/>
            <p:cNvSpPr/>
            <p:nvPr/>
          </p:nvSpPr>
          <p:spPr>
            <a:xfrm>
              <a:off x="63500" y="1002792"/>
              <a:ext cx="12192000" cy="328549"/>
            </a:xfrm>
            <a:custGeom>
              <a:avLst/>
              <a:gdLst/>
              <a:ahLst/>
              <a:cxnLst/>
              <a:rect l="l" t="t" r="r" b="b"/>
              <a:pathLst>
                <a:path w="12192000" h="328549">
                  <a:moveTo>
                    <a:pt x="12192000" y="0"/>
                  </a:moveTo>
                  <a:lnTo>
                    <a:pt x="12192000" y="328549"/>
                  </a:lnTo>
                  <a:lnTo>
                    <a:pt x="0" y="328549"/>
                  </a:lnTo>
                  <a:lnTo>
                    <a:pt x="0" y="0"/>
                  </a:lnTo>
                  <a:close/>
                </a:path>
              </a:pathLst>
            </a:custGeom>
            <a:solidFill>
              <a:srgbClr val="F2F2F2">
                <a:alpha val="52549"/>
              </a:srgbClr>
            </a:solidFill>
          </p:spPr>
        </p:sp>
      </p:grpSp>
      <p:grpSp>
        <p:nvGrpSpPr>
          <p:cNvPr id="9" name="Group 9"/>
          <p:cNvGrpSpPr>
            <a:grpSpLocks noChangeAspect="1"/>
          </p:cNvGrpSpPr>
          <p:nvPr/>
        </p:nvGrpSpPr>
        <p:grpSpPr>
          <a:xfrm>
            <a:off x="4967983" y="1875177"/>
            <a:ext cx="54073" cy="1975371"/>
            <a:chOff x="0" y="0"/>
            <a:chExt cx="54077" cy="1975371"/>
          </a:xfrm>
        </p:grpSpPr>
        <p:sp>
          <p:nvSpPr>
            <p:cNvPr id="10" name="Freeform 10"/>
            <p:cNvSpPr/>
            <p:nvPr/>
          </p:nvSpPr>
          <p:spPr>
            <a:xfrm>
              <a:off x="0" y="0"/>
              <a:ext cx="54102" cy="1975358"/>
            </a:xfrm>
            <a:custGeom>
              <a:avLst/>
              <a:gdLst/>
              <a:ahLst/>
              <a:cxnLst/>
              <a:rect l="l" t="t" r="r" b="b"/>
              <a:pathLst>
                <a:path w="54102" h="1975358">
                  <a:moveTo>
                    <a:pt x="0" y="1975358"/>
                  </a:moveTo>
                  <a:lnTo>
                    <a:pt x="0" y="0"/>
                  </a:lnTo>
                  <a:lnTo>
                    <a:pt x="54102" y="0"/>
                  </a:lnTo>
                  <a:lnTo>
                    <a:pt x="54102" y="1975358"/>
                  </a:lnTo>
                  <a:close/>
                </a:path>
              </a:pathLst>
            </a:custGeom>
            <a:solidFill>
              <a:srgbClr val="00CA8E"/>
            </a:solidFill>
          </p:spPr>
        </p:sp>
      </p:grpSp>
      <p:sp>
        <p:nvSpPr>
          <p:cNvPr id="11" name="Freeform 11"/>
          <p:cNvSpPr/>
          <p:nvPr/>
        </p:nvSpPr>
        <p:spPr>
          <a:xfrm>
            <a:off x="11438315" y="6013609"/>
            <a:ext cx="618353" cy="844391"/>
          </a:xfrm>
          <a:custGeom>
            <a:avLst/>
            <a:gdLst/>
            <a:ahLst/>
            <a:cxnLst/>
            <a:rect l="l" t="t" r="r" b="b"/>
            <a:pathLst>
              <a:path w="618353" h="844391">
                <a:moveTo>
                  <a:pt x="0" y="0"/>
                </a:moveTo>
                <a:lnTo>
                  <a:pt x="618354" y="0"/>
                </a:lnTo>
                <a:lnTo>
                  <a:pt x="618354" y="844391"/>
                </a:lnTo>
                <a:lnTo>
                  <a:pt x="0" y="844391"/>
                </a:lnTo>
                <a:lnTo>
                  <a:pt x="0" y="0"/>
                </a:lnTo>
                <a:close/>
              </a:path>
            </a:pathLst>
          </a:custGeom>
          <a:blipFill>
            <a:blip r:embed="rId1"/>
            <a:stretch>
              <a:fillRect b="-2479"/>
            </a:stretch>
          </a:blipFill>
        </p:spPr>
      </p:sp>
      <p:sp>
        <p:nvSpPr>
          <p:cNvPr id="12" name="Freeform 12"/>
          <p:cNvSpPr/>
          <p:nvPr/>
        </p:nvSpPr>
        <p:spPr>
          <a:xfrm>
            <a:off x="11699319" y="6747300"/>
            <a:ext cx="96345" cy="110480"/>
          </a:xfrm>
          <a:custGeom>
            <a:avLst/>
            <a:gdLst/>
            <a:ahLst/>
            <a:cxnLst/>
            <a:rect l="l" t="t" r="r" b="b"/>
            <a:pathLst>
              <a:path w="96345" h="110480">
                <a:moveTo>
                  <a:pt x="0" y="0"/>
                </a:moveTo>
                <a:lnTo>
                  <a:pt x="96346" y="0"/>
                </a:lnTo>
                <a:lnTo>
                  <a:pt x="96346" y="110481"/>
                </a:lnTo>
                <a:lnTo>
                  <a:pt x="0" y="110481"/>
                </a:lnTo>
                <a:lnTo>
                  <a:pt x="0" y="0"/>
                </a:lnTo>
                <a:close/>
              </a:path>
            </a:pathLst>
          </a:custGeom>
          <a:blipFill>
            <a:blip r:embed="rId2"/>
            <a:stretch>
              <a:fillRect l="-29154" t="-12440" r="-31171" b="-69738"/>
            </a:stretch>
          </a:blipFill>
        </p:spPr>
      </p:sp>
      <p:sp>
        <p:nvSpPr>
          <p:cNvPr id="13" name="Freeform 13"/>
          <p:cNvSpPr/>
          <p:nvPr/>
        </p:nvSpPr>
        <p:spPr>
          <a:xfrm>
            <a:off x="10636987" y="236172"/>
            <a:ext cx="1165431" cy="1326185"/>
          </a:xfrm>
          <a:custGeom>
            <a:avLst/>
            <a:gdLst/>
            <a:ahLst/>
            <a:cxnLst/>
            <a:rect l="l" t="t" r="r" b="b"/>
            <a:pathLst>
              <a:path w="1165431" h="1326185">
                <a:moveTo>
                  <a:pt x="0" y="0"/>
                </a:moveTo>
                <a:lnTo>
                  <a:pt x="1165431" y="0"/>
                </a:lnTo>
                <a:lnTo>
                  <a:pt x="1165431" y="1326185"/>
                </a:lnTo>
                <a:lnTo>
                  <a:pt x="0" y="1326185"/>
                </a:lnTo>
                <a:lnTo>
                  <a:pt x="0" y="0"/>
                </a:lnTo>
                <a:close/>
              </a:path>
            </a:pathLst>
          </a:custGeom>
          <a:blipFill>
            <a:blip r:embed="rId3"/>
            <a:stretch>
              <a:fillRect l="-29103" t="-12862" r="-29998" b="-69323"/>
            </a:stretch>
          </a:blipFill>
        </p:spPr>
      </p:sp>
      <p:sp>
        <p:nvSpPr>
          <p:cNvPr id="14" name="TextBox 14"/>
          <p:cNvSpPr txBox="1"/>
          <p:nvPr/>
        </p:nvSpPr>
        <p:spPr>
          <a:xfrm>
            <a:off x="5496687" y="2133752"/>
            <a:ext cx="6558791" cy="1462126"/>
          </a:xfrm>
          <a:prstGeom prst="rect">
            <a:avLst/>
          </a:prstGeom>
        </p:spPr>
        <p:txBody>
          <a:bodyPr lIns="0" tIns="0" rIns="0" bIns="0" rtlCol="0" anchor="t">
            <a:spAutoFit/>
          </a:bodyPr>
          <a:lstStyle/>
          <a:p>
            <a:pPr algn="l">
              <a:lnSpc>
                <a:spcPts val="5785"/>
              </a:lnSpc>
            </a:pPr>
            <a:r>
              <a:rPr lang="en-US" sz="4800" b="1">
                <a:solidFill>
                  <a:srgbClr val="3F3F3F"/>
                </a:solidFill>
                <a:latin typeface="Raleway Heavy"/>
                <a:ea typeface="Raleway Heavy"/>
                <a:cs typeface="Raleway Heavy"/>
                <a:sym typeface="Raleway Heavy"/>
              </a:rPr>
              <a:t>Upgrading Nomad to a Newer Version</a:t>
            </a:r>
            <a:endParaRPr lang="en-US" sz="4800" b="1">
              <a:solidFill>
                <a:srgbClr val="3F3F3F"/>
              </a:solidFill>
              <a:latin typeface="Raleway Heavy"/>
              <a:ea typeface="Raleway Heavy"/>
              <a:cs typeface="Raleway Heavy"/>
              <a:sym typeface="Raleway Heavy"/>
            </a:endParaRPr>
          </a:p>
        </p:txBody>
      </p:sp>
      <p:sp>
        <p:nvSpPr>
          <p:cNvPr id="15" name="TextBox 15"/>
          <p:cNvSpPr txBox="1"/>
          <p:nvPr/>
        </p:nvSpPr>
        <p:spPr>
          <a:xfrm>
            <a:off x="672179" y="1943405"/>
            <a:ext cx="3645322" cy="1645615"/>
          </a:xfrm>
          <a:prstGeom prst="rect">
            <a:avLst/>
          </a:prstGeom>
        </p:spPr>
        <p:txBody>
          <a:bodyPr lIns="0" tIns="0" rIns="0" bIns="0" rtlCol="0" anchor="t">
            <a:spAutoFit/>
          </a:bodyPr>
          <a:lstStyle/>
          <a:p>
            <a:pPr algn="l">
              <a:lnSpc>
                <a:spcPts val="13440"/>
              </a:lnSpc>
            </a:pPr>
            <a:r>
              <a:rPr lang="en-US" sz="9600" b="1">
                <a:solidFill>
                  <a:srgbClr val="00CA8E"/>
                </a:solidFill>
                <a:latin typeface="Raleway Heavy"/>
                <a:ea typeface="Raleway Heavy"/>
                <a:cs typeface="Raleway Heavy"/>
                <a:sym typeface="Raleway Heavy"/>
              </a:rPr>
              <a:t>DEMO</a:t>
            </a:r>
            <a:endParaRPr lang="en-US" sz="9600" b="1">
              <a:solidFill>
                <a:srgbClr val="00CA8E"/>
              </a:solidFill>
              <a:latin typeface="Raleway Heavy"/>
              <a:ea typeface="Raleway Heavy"/>
              <a:cs typeface="Raleway Heavy"/>
              <a:sym typeface="Raleway Heav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438315" y="6013609"/>
            <a:ext cx="618353" cy="844391"/>
          </a:xfrm>
          <a:custGeom>
            <a:avLst/>
            <a:gdLst/>
            <a:ahLst/>
            <a:cxnLst/>
            <a:rect l="l" t="t" r="r" b="b"/>
            <a:pathLst>
              <a:path w="618353" h="844391">
                <a:moveTo>
                  <a:pt x="0" y="0"/>
                </a:moveTo>
                <a:lnTo>
                  <a:pt x="618354" y="0"/>
                </a:lnTo>
                <a:lnTo>
                  <a:pt x="618354" y="844391"/>
                </a:lnTo>
                <a:lnTo>
                  <a:pt x="0" y="844391"/>
                </a:lnTo>
                <a:lnTo>
                  <a:pt x="0" y="0"/>
                </a:lnTo>
                <a:close/>
              </a:path>
            </a:pathLst>
          </a:custGeom>
          <a:blipFill>
            <a:blip r:embed="rId1"/>
            <a:stretch>
              <a:fillRect b="-2479"/>
            </a:stretch>
          </a:blipFill>
        </p:spPr>
      </p:sp>
      <p:sp>
        <p:nvSpPr>
          <p:cNvPr id="3" name="Freeform 3"/>
          <p:cNvSpPr/>
          <p:nvPr/>
        </p:nvSpPr>
        <p:spPr>
          <a:xfrm>
            <a:off x="11699319" y="6747300"/>
            <a:ext cx="96345" cy="110480"/>
          </a:xfrm>
          <a:custGeom>
            <a:avLst/>
            <a:gdLst/>
            <a:ahLst/>
            <a:cxnLst/>
            <a:rect l="l" t="t" r="r" b="b"/>
            <a:pathLst>
              <a:path w="96345" h="110480">
                <a:moveTo>
                  <a:pt x="0" y="0"/>
                </a:moveTo>
                <a:lnTo>
                  <a:pt x="96346" y="0"/>
                </a:lnTo>
                <a:lnTo>
                  <a:pt x="96346" y="110481"/>
                </a:lnTo>
                <a:lnTo>
                  <a:pt x="0" y="110481"/>
                </a:lnTo>
                <a:lnTo>
                  <a:pt x="0" y="0"/>
                </a:lnTo>
                <a:close/>
              </a:path>
            </a:pathLst>
          </a:custGeom>
          <a:blipFill>
            <a:blip r:embed="rId2"/>
            <a:stretch>
              <a:fillRect l="-29154" t="-12440" r="-31171" b="-69738"/>
            </a:stretch>
          </a:blipFill>
        </p:spPr>
      </p:sp>
      <p:grpSp>
        <p:nvGrpSpPr>
          <p:cNvPr id="4" name="Group 4"/>
          <p:cNvGrpSpPr>
            <a:grpSpLocks noChangeAspect="1"/>
          </p:cNvGrpSpPr>
          <p:nvPr/>
        </p:nvGrpSpPr>
        <p:grpSpPr>
          <a:xfrm>
            <a:off x="-63503" y="-63503"/>
            <a:ext cx="12318997" cy="6984997"/>
            <a:chOff x="0" y="0"/>
            <a:chExt cx="12319000" cy="6985000"/>
          </a:xfrm>
        </p:grpSpPr>
        <p:sp>
          <p:nvSpPr>
            <p:cNvPr id="5" name="Freeform 5"/>
            <p:cNvSpPr/>
            <p:nvPr/>
          </p:nvSpPr>
          <p:spPr>
            <a:xfrm>
              <a:off x="63500" y="63500"/>
              <a:ext cx="12192000" cy="6858000"/>
            </a:xfrm>
            <a:custGeom>
              <a:avLst/>
              <a:gdLst/>
              <a:ahLst/>
              <a:cxnLst/>
              <a:rect l="l" t="t" r="r" b="b"/>
              <a:pathLst>
                <a:path w="12192000" h="6858000">
                  <a:moveTo>
                    <a:pt x="0" y="0"/>
                  </a:moveTo>
                  <a:lnTo>
                    <a:pt x="12192000" y="0"/>
                  </a:lnTo>
                  <a:lnTo>
                    <a:pt x="12192000" y="6858000"/>
                  </a:lnTo>
                  <a:lnTo>
                    <a:pt x="0" y="6858000"/>
                  </a:lnTo>
                  <a:close/>
                </a:path>
              </a:pathLst>
            </a:custGeom>
            <a:solidFill>
              <a:srgbClr val="00CA8E"/>
            </a:solidFill>
          </p:spPr>
        </p:sp>
        <p:sp>
          <p:nvSpPr>
            <p:cNvPr id="6" name="Freeform 6"/>
            <p:cNvSpPr/>
            <p:nvPr/>
          </p:nvSpPr>
          <p:spPr>
            <a:xfrm>
              <a:off x="502158" y="489331"/>
              <a:ext cx="1007999" cy="44450"/>
            </a:xfrm>
            <a:custGeom>
              <a:avLst/>
              <a:gdLst/>
              <a:ahLst/>
              <a:cxnLst/>
              <a:rect l="l" t="t" r="r" b="b"/>
              <a:pathLst>
                <a:path w="1007999" h="44450">
                  <a:moveTo>
                    <a:pt x="0" y="0"/>
                  </a:moveTo>
                  <a:lnTo>
                    <a:pt x="1007999" y="0"/>
                  </a:lnTo>
                  <a:lnTo>
                    <a:pt x="1007999" y="44450"/>
                  </a:lnTo>
                  <a:lnTo>
                    <a:pt x="0" y="44450"/>
                  </a:lnTo>
                  <a:close/>
                </a:path>
              </a:pathLst>
            </a:custGeom>
            <a:solidFill>
              <a:srgbClr val="FFFFFF"/>
            </a:solidFill>
          </p:spPr>
        </p:sp>
      </p:grpSp>
      <p:sp>
        <p:nvSpPr>
          <p:cNvPr id="7" name="Freeform 7"/>
          <p:cNvSpPr/>
          <p:nvPr/>
        </p:nvSpPr>
        <p:spPr>
          <a:xfrm>
            <a:off x="10355637" y="214074"/>
            <a:ext cx="1568406" cy="1798520"/>
          </a:xfrm>
          <a:custGeom>
            <a:avLst/>
            <a:gdLst/>
            <a:ahLst/>
            <a:cxnLst/>
            <a:rect l="l" t="t" r="r" b="b"/>
            <a:pathLst>
              <a:path w="1568406" h="1798520">
                <a:moveTo>
                  <a:pt x="0" y="0"/>
                </a:moveTo>
                <a:lnTo>
                  <a:pt x="1568406" y="0"/>
                </a:lnTo>
                <a:lnTo>
                  <a:pt x="1568406" y="1798520"/>
                </a:lnTo>
                <a:lnTo>
                  <a:pt x="0" y="1798520"/>
                </a:lnTo>
                <a:lnTo>
                  <a:pt x="0" y="0"/>
                </a:lnTo>
                <a:close/>
              </a:path>
            </a:pathLst>
          </a:custGeom>
          <a:blipFill>
            <a:blip r:embed="rId3"/>
            <a:stretch>
              <a:fillRect l="-29155" t="-12445" r="-31172" b="-69740"/>
            </a:stretch>
          </a:blipFill>
        </p:spPr>
      </p:sp>
      <p:sp>
        <p:nvSpPr>
          <p:cNvPr id="8" name="Freeform 8"/>
          <p:cNvSpPr/>
          <p:nvPr/>
        </p:nvSpPr>
        <p:spPr>
          <a:xfrm>
            <a:off x="11438315" y="6013609"/>
            <a:ext cx="618353" cy="844391"/>
          </a:xfrm>
          <a:custGeom>
            <a:avLst/>
            <a:gdLst/>
            <a:ahLst/>
            <a:cxnLst/>
            <a:rect l="l" t="t" r="r" b="b"/>
            <a:pathLst>
              <a:path w="618353" h="844391">
                <a:moveTo>
                  <a:pt x="0" y="0"/>
                </a:moveTo>
                <a:lnTo>
                  <a:pt x="618354" y="0"/>
                </a:lnTo>
                <a:lnTo>
                  <a:pt x="618354" y="844391"/>
                </a:lnTo>
                <a:lnTo>
                  <a:pt x="0" y="844391"/>
                </a:lnTo>
                <a:lnTo>
                  <a:pt x="0" y="0"/>
                </a:lnTo>
                <a:close/>
              </a:path>
            </a:pathLst>
          </a:custGeom>
          <a:blipFill>
            <a:blip r:embed="rId1"/>
            <a:stretch>
              <a:fillRect b="-2479"/>
            </a:stretch>
          </a:blipFill>
        </p:spPr>
      </p:sp>
      <p:sp>
        <p:nvSpPr>
          <p:cNvPr id="9" name="Freeform 9"/>
          <p:cNvSpPr/>
          <p:nvPr/>
        </p:nvSpPr>
        <p:spPr>
          <a:xfrm>
            <a:off x="11699319" y="6747300"/>
            <a:ext cx="96345" cy="110480"/>
          </a:xfrm>
          <a:custGeom>
            <a:avLst/>
            <a:gdLst/>
            <a:ahLst/>
            <a:cxnLst/>
            <a:rect l="l" t="t" r="r" b="b"/>
            <a:pathLst>
              <a:path w="96345" h="110480">
                <a:moveTo>
                  <a:pt x="0" y="0"/>
                </a:moveTo>
                <a:lnTo>
                  <a:pt x="96346" y="0"/>
                </a:lnTo>
                <a:lnTo>
                  <a:pt x="96346" y="110481"/>
                </a:lnTo>
                <a:lnTo>
                  <a:pt x="0" y="110481"/>
                </a:lnTo>
                <a:lnTo>
                  <a:pt x="0" y="0"/>
                </a:lnTo>
                <a:close/>
              </a:path>
            </a:pathLst>
          </a:custGeom>
          <a:blipFill>
            <a:blip r:embed="rId3"/>
            <a:stretch>
              <a:fillRect l="-29154" t="-12440" r="-31171" b="-69738"/>
            </a:stretch>
          </a:blipFill>
        </p:spPr>
      </p:sp>
      <p:sp>
        <p:nvSpPr>
          <p:cNvPr id="10" name="TextBox 10"/>
          <p:cNvSpPr txBox="1"/>
          <p:nvPr/>
        </p:nvSpPr>
        <p:spPr>
          <a:xfrm>
            <a:off x="426558" y="549897"/>
            <a:ext cx="7327649" cy="631393"/>
          </a:xfrm>
          <a:prstGeom prst="rect">
            <a:avLst/>
          </a:prstGeom>
        </p:spPr>
        <p:txBody>
          <a:bodyPr lIns="0" tIns="0" rIns="0" bIns="0" rtlCol="0" anchor="t">
            <a:spAutoFit/>
          </a:bodyPr>
          <a:lstStyle/>
          <a:p>
            <a:pPr algn="l">
              <a:lnSpc>
                <a:spcPts val="5040"/>
              </a:lnSpc>
            </a:pPr>
            <a:r>
              <a:rPr lang="en-US" sz="3600" b="1">
                <a:solidFill>
                  <a:srgbClr val="FFFFFF"/>
                </a:solidFill>
                <a:latin typeface="Raleway Heavy"/>
                <a:ea typeface="Raleway Heavy"/>
                <a:cs typeface="Raleway Heavy"/>
                <a:sym typeface="Raleway Heavy"/>
              </a:rPr>
              <a:t>ManagingNomad Environments</a:t>
            </a:r>
            <a:endParaRPr lang="en-US" sz="3600" b="1">
              <a:solidFill>
                <a:srgbClr val="FFFFFF"/>
              </a:solidFill>
              <a:latin typeface="Raleway Heavy"/>
              <a:ea typeface="Raleway Heavy"/>
              <a:cs typeface="Raleway Heavy"/>
              <a:sym typeface="Raleway Heavy"/>
            </a:endParaRPr>
          </a:p>
        </p:txBody>
      </p:sp>
      <p:sp>
        <p:nvSpPr>
          <p:cNvPr id="12" name="TextBox 12"/>
          <p:cNvSpPr txBox="1"/>
          <p:nvPr/>
        </p:nvSpPr>
        <p:spPr>
          <a:xfrm>
            <a:off x="1780540" y="1892935"/>
            <a:ext cx="7599045" cy="2423795"/>
          </a:xfrm>
          <a:prstGeom prst="rect">
            <a:avLst/>
          </a:prstGeom>
        </p:spPr>
        <p:txBody>
          <a:bodyPr wrap="square" lIns="0" tIns="0" rIns="0" bIns="0" rtlCol="0" anchor="t">
            <a:spAutoFit/>
          </a:bodyPr>
          <a:lstStyle/>
          <a:p>
            <a:pPr marL="457200" indent="-457200" algn="l">
              <a:lnSpc>
                <a:spcPts val="6300"/>
              </a:lnSpc>
              <a:buFont typeface="Wingdings" panose="05000000000000000000" charset="0"/>
              <a:buChar char="q"/>
            </a:pPr>
            <a:r>
              <a:rPr lang="en-US" sz="3200" dirty="0">
                <a:solidFill>
                  <a:srgbClr val="FFFFFF"/>
                </a:solidFill>
                <a:latin typeface="Roboto" panose="02000000000000000000"/>
                <a:ea typeface="Roboto" panose="02000000000000000000"/>
                <a:cs typeface="Roboto" panose="02000000000000000000"/>
                <a:sym typeface="Roboto" panose="02000000000000000000"/>
              </a:rPr>
              <a:t>Monitoring the Nomad Environment </a:t>
            </a:r>
            <a:endParaRPr lang="en-US" sz="3200" dirty="0">
              <a:solidFill>
                <a:srgbClr val="FFFFFF"/>
              </a:solidFill>
              <a:latin typeface="Roboto" panose="02000000000000000000"/>
              <a:ea typeface="Roboto" panose="02000000000000000000"/>
              <a:cs typeface="Roboto" panose="02000000000000000000"/>
              <a:sym typeface="Roboto" panose="02000000000000000000"/>
            </a:endParaRPr>
          </a:p>
          <a:p>
            <a:pPr marL="457200" indent="-457200" algn="l">
              <a:lnSpc>
                <a:spcPts val="6300"/>
              </a:lnSpc>
              <a:buFont typeface="Wingdings" panose="05000000000000000000" charset="0"/>
              <a:buChar char="q"/>
            </a:pPr>
            <a:r>
              <a:rPr lang="en-US" sz="3200" dirty="0">
                <a:solidFill>
                  <a:srgbClr val="FFFFFF"/>
                </a:solidFill>
                <a:latin typeface="Roboto" panose="02000000000000000000"/>
                <a:ea typeface="Roboto" panose="02000000000000000000"/>
                <a:cs typeface="Roboto" panose="02000000000000000000"/>
                <a:sym typeface="Roboto" panose="02000000000000000000"/>
              </a:rPr>
              <a:t>Monitoring Application Logs </a:t>
            </a:r>
            <a:endParaRPr lang="en-US" sz="3200" dirty="0">
              <a:solidFill>
                <a:srgbClr val="FFFFFF"/>
              </a:solidFill>
              <a:latin typeface="Roboto" panose="02000000000000000000"/>
              <a:ea typeface="Roboto" panose="02000000000000000000"/>
              <a:cs typeface="Roboto" panose="02000000000000000000"/>
              <a:sym typeface="Roboto" panose="02000000000000000000"/>
            </a:endParaRPr>
          </a:p>
          <a:p>
            <a:pPr marL="457200" indent="-457200" algn="l">
              <a:lnSpc>
                <a:spcPts val="6300"/>
              </a:lnSpc>
              <a:buFont typeface="Wingdings" panose="05000000000000000000" charset="0"/>
              <a:buChar char="q"/>
            </a:pPr>
            <a:r>
              <a:rPr lang="en-US" sz="3200" dirty="0">
                <a:solidFill>
                  <a:srgbClr val="FFFFFF"/>
                </a:solidFill>
                <a:latin typeface="Roboto" panose="02000000000000000000"/>
                <a:ea typeface="Roboto" panose="02000000000000000000"/>
                <a:cs typeface="Roboto" panose="02000000000000000000"/>
                <a:sym typeface="Roboto" panose="02000000000000000000"/>
              </a:rPr>
              <a:t>Upgrading Nomad to Newer Version</a:t>
            </a:r>
            <a:endParaRPr lang="en-US" sz="3200" dirty="0">
              <a:solidFill>
                <a:srgbClr val="FFFFFF"/>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438315" y="6013609"/>
            <a:ext cx="618353" cy="844391"/>
          </a:xfrm>
          <a:custGeom>
            <a:avLst/>
            <a:gdLst/>
            <a:ahLst/>
            <a:cxnLst/>
            <a:rect l="l" t="t" r="r" b="b"/>
            <a:pathLst>
              <a:path w="618353" h="844391">
                <a:moveTo>
                  <a:pt x="0" y="0"/>
                </a:moveTo>
                <a:lnTo>
                  <a:pt x="618354" y="0"/>
                </a:lnTo>
                <a:lnTo>
                  <a:pt x="618354" y="844391"/>
                </a:lnTo>
                <a:lnTo>
                  <a:pt x="0" y="844391"/>
                </a:lnTo>
                <a:lnTo>
                  <a:pt x="0" y="0"/>
                </a:lnTo>
                <a:close/>
              </a:path>
            </a:pathLst>
          </a:custGeom>
          <a:blipFill>
            <a:blip r:embed="rId1"/>
            <a:stretch>
              <a:fillRect b="-2479"/>
            </a:stretch>
          </a:blipFill>
        </p:spPr>
      </p:sp>
      <p:sp>
        <p:nvSpPr>
          <p:cNvPr id="3" name="Freeform 3"/>
          <p:cNvSpPr/>
          <p:nvPr/>
        </p:nvSpPr>
        <p:spPr>
          <a:xfrm>
            <a:off x="11699319" y="6747300"/>
            <a:ext cx="96345" cy="110480"/>
          </a:xfrm>
          <a:custGeom>
            <a:avLst/>
            <a:gdLst/>
            <a:ahLst/>
            <a:cxnLst/>
            <a:rect l="l" t="t" r="r" b="b"/>
            <a:pathLst>
              <a:path w="96345" h="110480">
                <a:moveTo>
                  <a:pt x="0" y="0"/>
                </a:moveTo>
                <a:lnTo>
                  <a:pt x="96346" y="0"/>
                </a:lnTo>
                <a:lnTo>
                  <a:pt x="96346" y="110481"/>
                </a:lnTo>
                <a:lnTo>
                  <a:pt x="0" y="110481"/>
                </a:lnTo>
                <a:lnTo>
                  <a:pt x="0" y="0"/>
                </a:lnTo>
                <a:close/>
              </a:path>
            </a:pathLst>
          </a:custGeom>
          <a:blipFill>
            <a:blip r:embed="rId2"/>
            <a:stretch>
              <a:fillRect l="-29154" t="-12440" r="-31171" b="-69738"/>
            </a:stretch>
          </a:blipFill>
        </p:spPr>
      </p:sp>
      <p:grpSp>
        <p:nvGrpSpPr>
          <p:cNvPr id="4" name="Group 4"/>
          <p:cNvGrpSpPr>
            <a:grpSpLocks noChangeAspect="1"/>
          </p:cNvGrpSpPr>
          <p:nvPr/>
        </p:nvGrpSpPr>
        <p:grpSpPr>
          <a:xfrm>
            <a:off x="0" y="0"/>
            <a:ext cx="2470147" cy="6858000"/>
            <a:chOff x="0" y="0"/>
            <a:chExt cx="2470150" cy="6858000"/>
          </a:xfrm>
        </p:grpSpPr>
        <p:sp>
          <p:nvSpPr>
            <p:cNvPr id="5" name="Freeform 5"/>
            <p:cNvSpPr/>
            <p:nvPr/>
          </p:nvSpPr>
          <p:spPr>
            <a:xfrm>
              <a:off x="0" y="0"/>
              <a:ext cx="2470150" cy="6858000"/>
            </a:xfrm>
            <a:custGeom>
              <a:avLst/>
              <a:gdLst/>
              <a:ahLst/>
              <a:cxnLst/>
              <a:rect l="l" t="t" r="r" b="b"/>
              <a:pathLst>
                <a:path w="2470150" h="6858000">
                  <a:moveTo>
                    <a:pt x="0" y="0"/>
                  </a:moveTo>
                  <a:lnTo>
                    <a:pt x="2470150" y="0"/>
                  </a:lnTo>
                  <a:lnTo>
                    <a:pt x="2470150" y="6858000"/>
                  </a:lnTo>
                  <a:lnTo>
                    <a:pt x="0" y="6858000"/>
                  </a:lnTo>
                  <a:close/>
                </a:path>
              </a:pathLst>
            </a:custGeom>
            <a:solidFill>
              <a:srgbClr val="00CA8E"/>
            </a:solidFill>
          </p:spPr>
        </p:sp>
      </p:grpSp>
      <p:grpSp>
        <p:nvGrpSpPr>
          <p:cNvPr id="6" name="Group 6"/>
          <p:cNvGrpSpPr>
            <a:grpSpLocks noChangeAspect="1"/>
          </p:cNvGrpSpPr>
          <p:nvPr/>
        </p:nvGrpSpPr>
        <p:grpSpPr>
          <a:xfrm>
            <a:off x="3451127" y="2102996"/>
            <a:ext cx="1008059" cy="46034"/>
            <a:chOff x="0" y="0"/>
            <a:chExt cx="1008062" cy="46038"/>
          </a:xfrm>
        </p:grpSpPr>
        <p:sp>
          <p:nvSpPr>
            <p:cNvPr id="7" name="Freeform 7"/>
            <p:cNvSpPr/>
            <p:nvPr/>
          </p:nvSpPr>
          <p:spPr>
            <a:xfrm>
              <a:off x="0" y="0"/>
              <a:ext cx="1008126" cy="45974"/>
            </a:xfrm>
            <a:custGeom>
              <a:avLst/>
              <a:gdLst/>
              <a:ahLst/>
              <a:cxnLst/>
              <a:rect l="l" t="t" r="r" b="b"/>
              <a:pathLst>
                <a:path w="1008126" h="45974">
                  <a:moveTo>
                    <a:pt x="0" y="0"/>
                  </a:moveTo>
                  <a:lnTo>
                    <a:pt x="1008126" y="0"/>
                  </a:lnTo>
                  <a:lnTo>
                    <a:pt x="1008126" y="45974"/>
                  </a:lnTo>
                  <a:lnTo>
                    <a:pt x="0" y="45974"/>
                  </a:lnTo>
                  <a:close/>
                </a:path>
              </a:pathLst>
            </a:custGeom>
            <a:solidFill>
              <a:srgbClr val="00CA8E"/>
            </a:solidFill>
          </p:spPr>
        </p:sp>
      </p:grpSp>
      <p:sp>
        <p:nvSpPr>
          <p:cNvPr id="8" name="Freeform 8"/>
          <p:cNvSpPr/>
          <p:nvPr/>
        </p:nvSpPr>
        <p:spPr>
          <a:xfrm>
            <a:off x="10636987" y="236172"/>
            <a:ext cx="1165431" cy="1326185"/>
          </a:xfrm>
          <a:custGeom>
            <a:avLst/>
            <a:gdLst/>
            <a:ahLst/>
            <a:cxnLst/>
            <a:rect l="l" t="t" r="r" b="b"/>
            <a:pathLst>
              <a:path w="1165431" h="1326185">
                <a:moveTo>
                  <a:pt x="0" y="0"/>
                </a:moveTo>
                <a:lnTo>
                  <a:pt x="1165431" y="0"/>
                </a:lnTo>
                <a:lnTo>
                  <a:pt x="1165431" y="1326185"/>
                </a:lnTo>
                <a:lnTo>
                  <a:pt x="0" y="1326185"/>
                </a:lnTo>
                <a:lnTo>
                  <a:pt x="0" y="0"/>
                </a:lnTo>
                <a:close/>
              </a:path>
            </a:pathLst>
          </a:custGeom>
          <a:blipFill>
            <a:blip r:embed="rId3"/>
            <a:stretch>
              <a:fillRect l="-29103" t="-12862" r="-29998" b="-69323"/>
            </a:stretch>
          </a:blipFill>
        </p:spPr>
      </p:sp>
      <p:grpSp>
        <p:nvGrpSpPr>
          <p:cNvPr id="9" name="Group 9"/>
          <p:cNvGrpSpPr>
            <a:grpSpLocks noChangeAspect="1"/>
          </p:cNvGrpSpPr>
          <p:nvPr/>
        </p:nvGrpSpPr>
        <p:grpSpPr>
          <a:xfrm>
            <a:off x="386401" y="-63503"/>
            <a:ext cx="1697345" cy="6984997"/>
            <a:chOff x="0" y="0"/>
            <a:chExt cx="1697342" cy="6985000"/>
          </a:xfrm>
        </p:grpSpPr>
        <p:sp>
          <p:nvSpPr>
            <p:cNvPr id="10" name="Freeform 10"/>
            <p:cNvSpPr/>
            <p:nvPr/>
          </p:nvSpPr>
          <p:spPr>
            <a:xfrm>
              <a:off x="587121" y="63500"/>
              <a:ext cx="523494" cy="6858000"/>
            </a:xfrm>
            <a:custGeom>
              <a:avLst/>
              <a:gdLst/>
              <a:ahLst/>
              <a:cxnLst/>
              <a:rect l="l" t="t" r="r" b="b"/>
              <a:pathLst>
                <a:path w="523494" h="6858000">
                  <a:moveTo>
                    <a:pt x="0" y="0"/>
                  </a:moveTo>
                  <a:lnTo>
                    <a:pt x="523494" y="0"/>
                  </a:lnTo>
                  <a:lnTo>
                    <a:pt x="523494" y="6858000"/>
                  </a:lnTo>
                  <a:lnTo>
                    <a:pt x="0" y="6858000"/>
                  </a:lnTo>
                  <a:close/>
                </a:path>
              </a:pathLst>
            </a:custGeom>
            <a:solidFill>
              <a:srgbClr val="F2F2F2"/>
            </a:solidFill>
          </p:spPr>
        </p:sp>
        <p:sp>
          <p:nvSpPr>
            <p:cNvPr id="11" name="Freeform 11"/>
            <p:cNvSpPr/>
            <p:nvPr/>
          </p:nvSpPr>
          <p:spPr>
            <a:xfrm>
              <a:off x="63500" y="63500"/>
              <a:ext cx="523621" cy="6858000"/>
            </a:xfrm>
            <a:custGeom>
              <a:avLst/>
              <a:gdLst/>
              <a:ahLst/>
              <a:cxnLst/>
              <a:rect l="l" t="t" r="r" b="b"/>
              <a:pathLst>
                <a:path w="523621" h="6858000">
                  <a:moveTo>
                    <a:pt x="0" y="0"/>
                  </a:moveTo>
                  <a:lnTo>
                    <a:pt x="523621" y="0"/>
                  </a:lnTo>
                  <a:lnTo>
                    <a:pt x="523621" y="6858000"/>
                  </a:lnTo>
                  <a:lnTo>
                    <a:pt x="0" y="6858000"/>
                  </a:lnTo>
                  <a:close/>
                </a:path>
              </a:pathLst>
            </a:custGeom>
            <a:solidFill>
              <a:srgbClr val="F2F2F2">
                <a:alpha val="52549"/>
              </a:srgbClr>
            </a:solidFill>
          </p:spPr>
        </p:sp>
        <p:sp>
          <p:nvSpPr>
            <p:cNvPr id="12" name="Freeform 12"/>
            <p:cNvSpPr/>
            <p:nvPr/>
          </p:nvSpPr>
          <p:spPr>
            <a:xfrm>
              <a:off x="1110234" y="63500"/>
              <a:ext cx="523621" cy="6858000"/>
            </a:xfrm>
            <a:custGeom>
              <a:avLst/>
              <a:gdLst/>
              <a:ahLst/>
              <a:cxnLst/>
              <a:rect l="l" t="t" r="r" b="b"/>
              <a:pathLst>
                <a:path w="523621" h="6858000">
                  <a:moveTo>
                    <a:pt x="0" y="0"/>
                  </a:moveTo>
                  <a:lnTo>
                    <a:pt x="523621" y="0"/>
                  </a:lnTo>
                  <a:lnTo>
                    <a:pt x="523621" y="6858000"/>
                  </a:lnTo>
                  <a:lnTo>
                    <a:pt x="0" y="6858000"/>
                  </a:lnTo>
                  <a:close/>
                </a:path>
              </a:pathLst>
            </a:custGeom>
            <a:solidFill>
              <a:srgbClr val="F2F2F2">
                <a:alpha val="52549"/>
              </a:srgbClr>
            </a:solidFill>
          </p:spPr>
        </p:sp>
      </p:grpSp>
      <p:sp>
        <p:nvSpPr>
          <p:cNvPr id="13" name="TextBox 13"/>
          <p:cNvSpPr txBox="1"/>
          <p:nvPr/>
        </p:nvSpPr>
        <p:spPr>
          <a:xfrm>
            <a:off x="3403578" y="2321643"/>
            <a:ext cx="8640861" cy="2024901"/>
          </a:xfrm>
          <a:prstGeom prst="rect">
            <a:avLst/>
          </a:prstGeom>
        </p:spPr>
        <p:txBody>
          <a:bodyPr lIns="0" tIns="0" rIns="0" bIns="0" rtlCol="0" anchor="t">
            <a:spAutoFit/>
          </a:bodyPr>
          <a:lstStyle/>
          <a:p>
            <a:pPr algn="l">
              <a:lnSpc>
                <a:spcPts val="7990"/>
              </a:lnSpc>
            </a:pPr>
            <a:r>
              <a:rPr lang="en-US" sz="6600" b="1">
                <a:solidFill>
                  <a:srgbClr val="3F3F3F"/>
                </a:solidFill>
                <a:latin typeface="Raleway Heavy"/>
                <a:ea typeface="Raleway Heavy"/>
                <a:cs typeface="Raleway Heavy"/>
                <a:sym typeface="Raleway Heavy"/>
              </a:rPr>
              <a:t>Monitoring the Nomad Environment</a:t>
            </a:r>
            <a:endParaRPr lang="en-US" sz="6600" b="1">
              <a:solidFill>
                <a:srgbClr val="3F3F3F"/>
              </a:solidFill>
              <a:latin typeface="Raleway Heavy"/>
              <a:ea typeface="Raleway Heavy"/>
              <a:cs typeface="Raleway Heavy"/>
              <a:sym typeface="Raleway Heav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438315" y="6013609"/>
            <a:ext cx="618353" cy="844391"/>
          </a:xfrm>
          <a:custGeom>
            <a:avLst/>
            <a:gdLst/>
            <a:ahLst/>
            <a:cxnLst/>
            <a:rect l="l" t="t" r="r" b="b"/>
            <a:pathLst>
              <a:path w="618353" h="844391">
                <a:moveTo>
                  <a:pt x="0" y="0"/>
                </a:moveTo>
                <a:lnTo>
                  <a:pt x="618354" y="0"/>
                </a:lnTo>
                <a:lnTo>
                  <a:pt x="618354" y="844391"/>
                </a:lnTo>
                <a:lnTo>
                  <a:pt x="0" y="844391"/>
                </a:lnTo>
                <a:lnTo>
                  <a:pt x="0" y="0"/>
                </a:lnTo>
                <a:close/>
              </a:path>
            </a:pathLst>
          </a:custGeom>
          <a:blipFill>
            <a:blip r:embed="rId1"/>
            <a:stretch>
              <a:fillRect b="-2479"/>
            </a:stretch>
          </a:blipFill>
        </p:spPr>
      </p:sp>
      <p:sp>
        <p:nvSpPr>
          <p:cNvPr id="3" name="Freeform 3"/>
          <p:cNvSpPr/>
          <p:nvPr/>
        </p:nvSpPr>
        <p:spPr>
          <a:xfrm>
            <a:off x="11699319" y="6747300"/>
            <a:ext cx="96345" cy="110480"/>
          </a:xfrm>
          <a:custGeom>
            <a:avLst/>
            <a:gdLst/>
            <a:ahLst/>
            <a:cxnLst/>
            <a:rect l="l" t="t" r="r" b="b"/>
            <a:pathLst>
              <a:path w="96345" h="110480">
                <a:moveTo>
                  <a:pt x="0" y="0"/>
                </a:moveTo>
                <a:lnTo>
                  <a:pt x="96346" y="0"/>
                </a:lnTo>
                <a:lnTo>
                  <a:pt x="96346" y="110481"/>
                </a:lnTo>
                <a:lnTo>
                  <a:pt x="0" y="110481"/>
                </a:lnTo>
                <a:lnTo>
                  <a:pt x="0" y="0"/>
                </a:lnTo>
                <a:close/>
              </a:path>
            </a:pathLst>
          </a:custGeom>
          <a:blipFill>
            <a:blip r:embed="rId2"/>
            <a:stretch>
              <a:fillRect l="-29154" t="-12440" r="-31171" b="-69738"/>
            </a:stretch>
          </a:blipFill>
        </p:spPr>
      </p:sp>
      <p:grpSp>
        <p:nvGrpSpPr>
          <p:cNvPr id="4" name="Group 4"/>
          <p:cNvGrpSpPr>
            <a:grpSpLocks noChangeAspect="1"/>
          </p:cNvGrpSpPr>
          <p:nvPr/>
        </p:nvGrpSpPr>
        <p:grpSpPr>
          <a:xfrm>
            <a:off x="339157" y="255022"/>
            <a:ext cx="1147762" cy="184147"/>
            <a:chOff x="0" y="0"/>
            <a:chExt cx="1147762" cy="184150"/>
          </a:xfrm>
        </p:grpSpPr>
        <p:sp>
          <p:nvSpPr>
            <p:cNvPr id="5" name="Freeform 5"/>
            <p:cNvSpPr/>
            <p:nvPr/>
          </p:nvSpPr>
          <p:spPr>
            <a:xfrm>
              <a:off x="69850" y="69850"/>
              <a:ext cx="1008126" cy="44450"/>
            </a:xfrm>
            <a:custGeom>
              <a:avLst/>
              <a:gdLst/>
              <a:ahLst/>
              <a:cxnLst/>
              <a:rect l="l" t="t" r="r" b="b"/>
              <a:pathLst>
                <a:path w="1008126" h="44450">
                  <a:moveTo>
                    <a:pt x="0" y="0"/>
                  </a:moveTo>
                  <a:lnTo>
                    <a:pt x="1008126" y="0"/>
                  </a:lnTo>
                  <a:lnTo>
                    <a:pt x="1008126" y="44450"/>
                  </a:lnTo>
                  <a:lnTo>
                    <a:pt x="0" y="44450"/>
                  </a:lnTo>
                  <a:close/>
                </a:path>
              </a:pathLst>
            </a:custGeom>
            <a:solidFill>
              <a:srgbClr val="00CA8E"/>
            </a:solidFill>
          </p:spPr>
        </p:sp>
        <p:sp>
          <p:nvSpPr>
            <p:cNvPr id="6" name="Freeform 6"/>
            <p:cNvSpPr/>
            <p:nvPr/>
          </p:nvSpPr>
          <p:spPr>
            <a:xfrm>
              <a:off x="63500" y="63500"/>
              <a:ext cx="1020826" cy="57150"/>
            </a:xfrm>
            <a:custGeom>
              <a:avLst/>
              <a:gdLst/>
              <a:ahLst/>
              <a:cxnLst/>
              <a:rect l="l" t="t" r="r" b="b"/>
              <a:pathLst>
                <a:path w="1020826" h="57150">
                  <a:moveTo>
                    <a:pt x="6350" y="0"/>
                  </a:moveTo>
                  <a:lnTo>
                    <a:pt x="1020826" y="0"/>
                  </a:lnTo>
                  <a:lnTo>
                    <a:pt x="1020826" y="57150"/>
                  </a:lnTo>
                  <a:lnTo>
                    <a:pt x="0" y="57150"/>
                  </a:lnTo>
                  <a:lnTo>
                    <a:pt x="0" y="0"/>
                  </a:lnTo>
                  <a:lnTo>
                    <a:pt x="6350" y="0"/>
                  </a:lnTo>
                  <a:moveTo>
                    <a:pt x="6350" y="12700"/>
                  </a:moveTo>
                  <a:lnTo>
                    <a:pt x="6350" y="6350"/>
                  </a:lnTo>
                  <a:lnTo>
                    <a:pt x="12700" y="6350"/>
                  </a:lnTo>
                  <a:lnTo>
                    <a:pt x="12700" y="50800"/>
                  </a:lnTo>
                  <a:lnTo>
                    <a:pt x="6350" y="50800"/>
                  </a:lnTo>
                  <a:lnTo>
                    <a:pt x="6350" y="44450"/>
                  </a:lnTo>
                  <a:lnTo>
                    <a:pt x="1014476" y="44450"/>
                  </a:lnTo>
                  <a:lnTo>
                    <a:pt x="1014476" y="50800"/>
                  </a:lnTo>
                  <a:lnTo>
                    <a:pt x="1008126" y="50800"/>
                  </a:lnTo>
                  <a:lnTo>
                    <a:pt x="1008126" y="6350"/>
                  </a:lnTo>
                  <a:lnTo>
                    <a:pt x="1014476" y="6350"/>
                  </a:lnTo>
                  <a:lnTo>
                    <a:pt x="1014476" y="12700"/>
                  </a:lnTo>
                  <a:lnTo>
                    <a:pt x="6350" y="12700"/>
                  </a:lnTo>
                  <a:close/>
                </a:path>
              </a:pathLst>
            </a:custGeom>
            <a:solidFill>
              <a:srgbClr val="00CA8E"/>
            </a:solidFill>
          </p:spPr>
        </p:sp>
      </p:grpSp>
      <p:sp>
        <p:nvSpPr>
          <p:cNvPr id="7" name="Freeform 7"/>
          <p:cNvSpPr/>
          <p:nvPr/>
        </p:nvSpPr>
        <p:spPr>
          <a:xfrm>
            <a:off x="10636987" y="236172"/>
            <a:ext cx="1165431" cy="1326185"/>
          </a:xfrm>
          <a:custGeom>
            <a:avLst/>
            <a:gdLst/>
            <a:ahLst/>
            <a:cxnLst/>
            <a:rect l="l" t="t" r="r" b="b"/>
            <a:pathLst>
              <a:path w="1165431" h="1326185">
                <a:moveTo>
                  <a:pt x="0" y="0"/>
                </a:moveTo>
                <a:lnTo>
                  <a:pt x="1165431" y="0"/>
                </a:lnTo>
                <a:lnTo>
                  <a:pt x="1165431" y="1326185"/>
                </a:lnTo>
                <a:lnTo>
                  <a:pt x="0" y="1326185"/>
                </a:lnTo>
                <a:lnTo>
                  <a:pt x="0" y="0"/>
                </a:lnTo>
                <a:close/>
              </a:path>
            </a:pathLst>
          </a:custGeom>
          <a:blipFill>
            <a:blip r:embed="rId3"/>
            <a:stretch>
              <a:fillRect l="-29103" t="-12862" r="-29998" b="-69323"/>
            </a:stretch>
          </a:blipFill>
        </p:spPr>
      </p:sp>
      <p:sp>
        <p:nvSpPr>
          <p:cNvPr id="8" name="Freeform 8"/>
          <p:cNvSpPr/>
          <p:nvPr/>
        </p:nvSpPr>
        <p:spPr>
          <a:xfrm>
            <a:off x="11438315" y="6013609"/>
            <a:ext cx="618353" cy="844391"/>
          </a:xfrm>
          <a:custGeom>
            <a:avLst/>
            <a:gdLst/>
            <a:ahLst/>
            <a:cxnLst/>
            <a:rect l="l" t="t" r="r" b="b"/>
            <a:pathLst>
              <a:path w="618353" h="844391">
                <a:moveTo>
                  <a:pt x="0" y="0"/>
                </a:moveTo>
                <a:lnTo>
                  <a:pt x="618354" y="0"/>
                </a:lnTo>
                <a:lnTo>
                  <a:pt x="618354" y="844391"/>
                </a:lnTo>
                <a:lnTo>
                  <a:pt x="0" y="844391"/>
                </a:lnTo>
                <a:lnTo>
                  <a:pt x="0" y="0"/>
                </a:lnTo>
                <a:close/>
              </a:path>
            </a:pathLst>
          </a:custGeom>
          <a:blipFill>
            <a:blip r:embed="rId1"/>
            <a:stretch>
              <a:fillRect b="-2479"/>
            </a:stretch>
          </a:blipFill>
        </p:spPr>
      </p:sp>
      <p:sp>
        <p:nvSpPr>
          <p:cNvPr id="9" name="Freeform 9"/>
          <p:cNvSpPr/>
          <p:nvPr/>
        </p:nvSpPr>
        <p:spPr>
          <a:xfrm>
            <a:off x="11699319" y="6747300"/>
            <a:ext cx="96345" cy="110480"/>
          </a:xfrm>
          <a:custGeom>
            <a:avLst/>
            <a:gdLst/>
            <a:ahLst/>
            <a:cxnLst/>
            <a:rect l="l" t="t" r="r" b="b"/>
            <a:pathLst>
              <a:path w="96345" h="110480">
                <a:moveTo>
                  <a:pt x="0" y="0"/>
                </a:moveTo>
                <a:lnTo>
                  <a:pt x="96346" y="0"/>
                </a:lnTo>
                <a:lnTo>
                  <a:pt x="96346" y="110481"/>
                </a:lnTo>
                <a:lnTo>
                  <a:pt x="0" y="110481"/>
                </a:lnTo>
                <a:lnTo>
                  <a:pt x="0" y="0"/>
                </a:lnTo>
                <a:close/>
              </a:path>
            </a:pathLst>
          </a:custGeom>
          <a:blipFill>
            <a:blip r:embed="rId2"/>
            <a:stretch>
              <a:fillRect l="-29154" t="-12440" r="-31171" b="-69738"/>
            </a:stretch>
          </a:blipFill>
        </p:spPr>
      </p:sp>
      <p:sp>
        <p:nvSpPr>
          <p:cNvPr id="10" name="TextBox 10"/>
          <p:cNvSpPr txBox="1"/>
          <p:nvPr/>
        </p:nvSpPr>
        <p:spPr>
          <a:xfrm>
            <a:off x="384848" y="507463"/>
            <a:ext cx="3802675" cy="551717"/>
          </a:xfrm>
          <a:prstGeom prst="rect">
            <a:avLst/>
          </a:prstGeom>
        </p:spPr>
        <p:txBody>
          <a:bodyPr lIns="0" tIns="0" rIns="0" bIns="0" rtlCol="0" anchor="t">
            <a:spAutoFit/>
          </a:bodyPr>
          <a:lstStyle/>
          <a:p>
            <a:pPr algn="l">
              <a:lnSpc>
                <a:spcPts val="4480"/>
              </a:lnSpc>
            </a:pPr>
            <a:r>
              <a:rPr lang="en-US" sz="3200" b="1">
                <a:solidFill>
                  <a:srgbClr val="3F3F3F"/>
                </a:solidFill>
                <a:latin typeface="Raleway Heavy"/>
                <a:ea typeface="Raleway Heavy"/>
                <a:cs typeface="Raleway Heavy"/>
                <a:sym typeface="Raleway Heavy"/>
              </a:rPr>
              <a:t>Nomad Monitoring</a:t>
            </a:r>
            <a:endParaRPr lang="en-US" sz="3200" b="1">
              <a:solidFill>
                <a:srgbClr val="3F3F3F"/>
              </a:solidFill>
              <a:latin typeface="Raleway Heavy"/>
              <a:ea typeface="Raleway Heavy"/>
              <a:cs typeface="Raleway Heavy"/>
              <a:sym typeface="Raleway Heavy"/>
            </a:endParaRPr>
          </a:p>
        </p:txBody>
      </p:sp>
      <p:sp>
        <p:nvSpPr>
          <p:cNvPr id="15" name="TextBox 15"/>
          <p:cNvSpPr txBox="1"/>
          <p:nvPr/>
        </p:nvSpPr>
        <p:spPr>
          <a:xfrm>
            <a:off x="1144114" y="1926098"/>
            <a:ext cx="9756591" cy="4308475"/>
          </a:xfrm>
          <a:prstGeom prst="rect">
            <a:avLst/>
          </a:prstGeom>
        </p:spPr>
        <p:txBody>
          <a:bodyPr lIns="0" tIns="0" rIns="0" bIns="0" rtlCol="0" anchor="t">
            <a:spAutoFit/>
          </a:bodyPr>
          <a:lstStyle/>
          <a:p>
            <a:pPr marL="342900" indent="-342900" algn="l">
              <a:lnSpc>
                <a:spcPts val="2400"/>
              </a:lnSpc>
              <a:buFont typeface="Arial" panose="020B0604020202020204" pitchFamily="34" charset="0"/>
              <a:buChar char="•"/>
            </a:pPr>
            <a:r>
              <a:rPr lang="en-US" sz="2000">
                <a:solidFill>
                  <a:srgbClr val="3F3F3F"/>
                </a:solidFill>
                <a:latin typeface="Roboto" panose="02000000000000000000"/>
                <a:ea typeface="Roboto" panose="02000000000000000000"/>
                <a:cs typeface="Roboto" panose="02000000000000000000"/>
                <a:sym typeface="Roboto" panose="02000000000000000000"/>
              </a:rPr>
              <a:t>Nomad offers </a:t>
            </a:r>
            <a:r>
              <a:rPr lang="en-US" sz="2000">
                <a:solidFill>
                  <a:srgbClr val="00CA8E"/>
                </a:solidFill>
                <a:latin typeface="Roboto" panose="02000000000000000000"/>
                <a:ea typeface="Roboto" panose="02000000000000000000"/>
                <a:cs typeface="Roboto" panose="02000000000000000000"/>
                <a:sym typeface="Roboto" panose="02000000000000000000"/>
              </a:rPr>
              <a:t>multiple, integrated options </a:t>
            </a:r>
            <a:r>
              <a:rPr lang="en-US" sz="2000">
                <a:solidFill>
                  <a:srgbClr val="3F3F3F"/>
                </a:solidFill>
                <a:latin typeface="Roboto" panose="02000000000000000000"/>
                <a:ea typeface="Roboto" panose="02000000000000000000"/>
                <a:cs typeface="Roboto" panose="02000000000000000000"/>
                <a:sym typeface="Roboto" panose="02000000000000000000"/>
              </a:rPr>
              <a:t>to monitor the cluster for system events, audit logging, and events </a:t>
            </a:r>
            <a:endParaRPr lang="en-US" sz="2000">
              <a:solidFill>
                <a:srgbClr val="3F3F3F"/>
              </a:solidFill>
              <a:latin typeface="Roboto" panose="02000000000000000000"/>
              <a:ea typeface="Roboto" panose="02000000000000000000"/>
              <a:cs typeface="Roboto" panose="02000000000000000000"/>
              <a:sym typeface="Roboto" panose="02000000000000000000"/>
            </a:endParaRPr>
          </a:p>
          <a:p>
            <a:pPr marL="342900" indent="-342900" algn="l">
              <a:lnSpc>
                <a:spcPts val="2400"/>
              </a:lnSpc>
              <a:buFont typeface="Arial" panose="020B0604020202020204" pitchFamily="34" charset="0"/>
              <a:buChar char="•"/>
            </a:pPr>
            <a:endParaRPr lang="en-US" sz="2000">
              <a:solidFill>
                <a:srgbClr val="3F3F3F"/>
              </a:solidFill>
              <a:latin typeface="Roboto" panose="02000000000000000000"/>
              <a:ea typeface="Roboto" panose="02000000000000000000"/>
              <a:cs typeface="Roboto" panose="02000000000000000000"/>
              <a:sym typeface="Roboto" panose="02000000000000000000"/>
            </a:endParaRPr>
          </a:p>
          <a:p>
            <a:pPr marL="342900" indent="-342900" algn="l">
              <a:lnSpc>
                <a:spcPts val="2400"/>
              </a:lnSpc>
              <a:buFont typeface="Arial" panose="020B0604020202020204" pitchFamily="34" charset="0"/>
              <a:buChar char="•"/>
            </a:pPr>
            <a:r>
              <a:rPr lang="en-US" sz="2000">
                <a:solidFill>
                  <a:srgbClr val="3F3F3F"/>
                </a:solidFill>
                <a:latin typeface="Roboto" panose="02000000000000000000"/>
                <a:ea typeface="Roboto" panose="02000000000000000000"/>
                <a:cs typeface="Roboto" panose="02000000000000000000"/>
                <a:sym typeface="Roboto" panose="02000000000000000000"/>
              </a:rPr>
              <a:t>Nomad </a:t>
            </a:r>
            <a:r>
              <a:rPr lang="en-US" sz="2000">
                <a:solidFill>
                  <a:srgbClr val="00CA8E"/>
                </a:solidFill>
                <a:latin typeface="Roboto" panose="02000000000000000000"/>
                <a:ea typeface="Roboto" panose="02000000000000000000"/>
                <a:cs typeface="Roboto" panose="02000000000000000000"/>
                <a:sym typeface="Roboto" panose="02000000000000000000"/>
              </a:rPr>
              <a:t>server</a:t>
            </a:r>
            <a:r>
              <a:rPr lang="en-US" sz="2000">
                <a:solidFill>
                  <a:srgbClr val="3F3F3F"/>
                </a:solidFill>
                <a:latin typeface="Roboto" panose="02000000000000000000"/>
                <a:ea typeface="Roboto" panose="02000000000000000000"/>
                <a:cs typeface="Roboto" panose="02000000000000000000"/>
                <a:sym typeface="Roboto" panose="02000000000000000000"/>
              </a:rPr>
              <a:t>and </a:t>
            </a:r>
            <a:r>
              <a:rPr lang="en-US" sz="2000">
                <a:solidFill>
                  <a:srgbClr val="00CA8E"/>
                </a:solidFill>
                <a:latin typeface="Roboto" panose="02000000000000000000"/>
                <a:ea typeface="Roboto" panose="02000000000000000000"/>
                <a:cs typeface="Roboto" panose="02000000000000000000"/>
                <a:sym typeface="Roboto" panose="02000000000000000000"/>
              </a:rPr>
              <a:t>client agents </a:t>
            </a:r>
            <a:r>
              <a:rPr lang="en-US" sz="2000">
                <a:solidFill>
                  <a:srgbClr val="3F3F3F"/>
                </a:solidFill>
                <a:latin typeface="Roboto" panose="02000000000000000000"/>
                <a:ea typeface="Roboto" panose="02000000000000000000"/>
                <a:cs typeface="Roboto" panose="02000000000000000000"/>
                <a:sym typeface="Roboto" panose="02000000000000000000"/>
              </a:rPr>
              <a:t>collect </a:t>
            </a:r>
            <a:r>
              <a:rPr lang="en-US" sz="2000">
                <a:solidFill>
                  <a:srgbClr val="00CA8E"/>
                </a:solidFill>
                <a:latin typeface="Roboto" panose="02000000000000000000"/>
                <a:ea typeface="Roboto" panose="02000000000000000000"/>
                <a:cs typeface="Roboto" panose="02000000000000000000"/>
                <a:sym typeface="Roboto" panose="02000000000000000000"/>
              </a:rPr>
              <a:t>runtime metrics </a:t>
            </a:r>
            <a:r>
              <a:rPr lang="en-US" sz="2000">
                <a:solidFill>
                  <a:srgbClr val="3F3F3F"/>
                </a:solidFill>
                <a:latin typeface="Roboto" panose="02000000000000000000"/>
                <a:ea typeface="Roboto" panose="02000000000000000000"/>
                <a:cs typeface="Roboto" panose="02000000000000000000"/>
                <a:sym typeface="Roboto" panose="02000000000000000000"/>
              </a:rPr>
              <a:t>that are useful for monitoring the health and performance of Nomad clusters </a:t>
            </a:r>
            <a:endParaRPr lang="en-US" sz="2000">
              <a:solidFill>
                <a:srgbClr val="3F3F3F"/>
              </a:solidFill>
              <a:latin typeface="Roboto" panose="02000000000000000000"/>
              <a:ea typeface="Roboto" panose="02000000000000000000"/>
              <a:cs typeface="Roboto" panose="02000000000000000000"/>
              <a:sym typeface="Roboto" panose="02000000000000000000"/>
            </a:endParaRPr>
          </a:p>
          <a:p>
            <a:pPr marL="342900" indent="-342900" algn="l">
              <a:lnSpc>
                <a:spcPts val="2400"/>
              </a:lnSpc>
              <a:buFont typeface="Arial" panose="020B0604020202020204" pitchFamily="34" charset="0"/>
              <a:buChar char="•"/>
            </a:pPr>
            <a:endParaRPr lang="en-US" sz="2000">
              <a:solidFill>
                <a:srgbClr val="3F3F3F"/>
              </a:solidFill>
              <a:latin typeface="Roboto" panose="02000000000000000000"/>
              <a:ea typeface="Roboto" panose="02000000000000000000"/>
              <a:cs typeface="Roboto" panose="02000000000000000000"/>
              <a:sym typeface="Roboto" panose="02000000000000000000"/>
            </a:endParaRPr>
          </a:p>
          <a:p>
            <a:pPr marL="342900" indent="-342900" algn="l">
              <a:lnSpc>
                <a:spcPts val="2400"/>
              </a:lnSpc>
              <a:buFont typeface="Arial" panose="020B0604020202020204" pitchFamily="34" charset="0"/>
              <a:buChar char="•"/>
            </a:pPr>
            <a:r>
              <a:rPr lang="en-US" sz="2000">
                <a:solidFill>
                  <a:srgbClr val="3F3F3F"/>
                </a:solidFill>
                <a:latin typeface="Roboto" panose="02000000000000000000"/>
                <a:ea typeface="Roboto" panose="02000000000000000000"/>
                <a:cs typeface="Roboto" panose="02000000000000000000"/>
                <a:sym typeface="Roboto" panose="02000000000000000000"/>
              </a:rPr>
              <a:t>The </a:t>
            </a:r>
            <a:r>
              <a:rPr lang="en-US" sz="2000">
                <a:solidFill>
                  <a:srgbClr val="00CA8E"/>
                </a:solidFill>
                <a:latin typeface="Roboto" panose="02000000000000000000"/>
                <a:ea typeface="Roboto" panose="02000000000000000000"/>
                <a:cs typeface="Roboto" panose="02000000000000000000"/>
                <a:sym typeface="Roboto" panose="02000000000000000000"/>
              </a:rPr>
              <a:t>cluster leader </a:t>
            </a:r>
            <a:r>
              <a:rPr lang="en-US" sz="2000">
                <a:solidFill>
                  <a:srgbClr val="3F3F3F"/>
                </a:solidFill>
                <a:latin typeface="Roboto" panose="02000000000000000000"/>
                <a:ea typeface="Roboto" panose="02000000000000000000"/>
                <a:cs typeface="Roboto" panose="02000000000000000000"/>
                <a:sym typeface="Roboto" panose="02000000000000000000"/>
              </a:rPr>
              <a:t>also collects specific metrics as well </a:t>
            </a:r>
            <a:endParaRPr lang="en-US" sz="2000">
              <a:solidFill>
                <a:srgbClr val="3F3F3F"/>
              </a:solidFill>
              <a:latin typeface="Roboto" panose="02000000000000000000"/>
              <a:ea typeface="Roboto" panose="02000000000000000000"/>
              <a:cs typeface="Roboto" panose="02000000000000000000"/>
              <a:sym typeface="Roboto" panose="02000000000000000000"/>
            </a:endParaRPr>
          </a:p>
          <a:p>
            <a:pPr marL="342900" indent="-342900" algn="l">
              <a:lnSpc>
                <a:spcPts val="2400"/>
              </a:lnSpc>
              <a:buFont typeface="Arial" panose="020B0604020202020204" pitchFamily="34" charset="0"/>
              <a:buChar char="•"/>
            </a:pPr>
            <a:endParaRPr lang="en-US" sz="2000">
              <a:solidFill>
                <a:srgbClr val="3F3F3F"/>
              </a:solidFill>
              <a:latin typeface="Roboto" panose="02000000000000000000"/>
              <a:ea typeface="Roboto" panose="02000000000000000000"/>
              <a:cs typeface="Roboto" panose="02000000000000000000"/>
              <a:sym typeface="Roboto" panose="02000000000000000000"/>
            </a:endParaRPr>
          </a:p>
          <a:p>
            <a:pPr marL="342900" indent="-342900" algn="l">
              <a:lnSpc>
                <a:spcPts val="2400"/>
              </a:lnSpc>
              <a:buFont typeface="Arial" panose="020B0604020202020204" pitchFamily="34" charset="0"/>
              <a:buChar char="•"/>
            </a:pPr>
            <a:r>
              <a:rPr lang="en-US" sz="2000">
                <a:solidFill>
                  <a:srgbClr val="3F3F3F"/>
                </a:solidFill>
                <a:latin typeface="Roboto" panose="02000000000000000000"/>
                <a:ea typeface="Roboto" panose="02000000000000000000"/>
                <a:cs typeface="Roboto" panose="02000000000000000000"/>
                <a:sym typeface="Roboto" panose="02000000000000000000"/>
              </a:rPr>
              <a:t>Nomad </a:t>
            </a:r>
            <a:r>
              <a:rPr lang="en-US" sz="2000">
                <a:solidFill>
                  <a:srgbClr val="00CA8E"/>
                </a:solidFill>
                <a:latin typeface="Roboto" panose="02000000000000000000"/>
                <a:ea typeface="Roboto" panose="02000000000000000000"/>
                <a:cs typeface="Roboto" panose="02000000000000000000"/>
                <a:sym typeface="Roboto" panose="02000000000000000000"/>
              </a:rPr>
              <a:t>clients have separate metrics </a:t>
            </a:r>
            <a:r>
              <a:rPr lang="en-US" sz="2000">
                <a:solidFill>
                  <a:srgbClr val="3F3F3F"/>
                </a:solidFill>
                <a:latin typeface="Roboto" panose="02000000000000000000"/>
                <a:ea typeface="Roboto" panose="02000000000000000000"/>
                <a:cs typeface="Roboto" panose="02000000000000000000"/>
                <a:sym typeface="Roboto" panose="02000000000000000000"/>
              </a:rPr>
              <a:t>for the host they are running on as well as each allocation being run </a:t>
            </a:r>
            <a:endParaRPr lang="en-US" sz="2000">
              <a:solidFill>
                <a:srgbClr val="3F3F3F"/>
              </a:solidFill>
              <a:latin typeface="Roboto" panose="02000000000000000000"/>
              <a:ea typeface="Roboto" panose="02000000000000000000"/>
              <a:cs typeface="Roboto" panose="02000000000000000000"/>
              <a:sym typeface="Roboto" panose="02000000000000000000"/>
            </a:endParaRPr>
          </a:p>
          <a:p>
            <a:pPr marL="342900" indent="-342900" algn="l">
              <a:lnSpc>
                <a:spcPts val="2400"/>
              </a:lnSpc>
              <a:buFont typeface="Arial" panose="020B0604020202020204" pitchFamily="34" charset="0"/>
              <a:buChar char="•"/>
            </a:pPr>
            <a:endParaRPr lang="en-US" sz="2000">
              <a:solidFill>
                <a:srgbClr val="3F3F3F"/>
              </a:solidFill>
              <a:latin typeface="Roboto" panose="02000000000000000000"/>
              <a:ea typeface="Roboto" panose="02000000000000000000"/>
              <a:cs typeface="Roboto" panose="02000000000000000000"/>
              <a:sym typeface="Roboto" panose="02000000000000000000"/>
            </a:endParaRPr>
          </a:p>
          <a:p>
            <a:pPr marL="342900" indent="-342900" algn="l">
              <a:lnSpc>
                <a:spcPts val="2400"/>
              </a:lnSpc>
              <a:buFont typeface="Arial" panose="020B0604020202020204" pitchFamily="34" charset="0"/>
              <a:buChar char="•"/>
            </a:pPr>
            <a:r>
              <a:rPr lang="en-US" sz="2000">
                <a:solidFill>
                  <a:srgbClr val="00CA8E"/>
                </a:solidFill>
                <a:latin typeface="Roboto" panose="02000000000000000000"/>
                <a:ea typeface="Roboto" panose="02000000000000000000"/>
                <a:cs typeface="Roboto" panose="02000000000000000000"/>
                <a:sym typeface="Roboto" panose="02000000000000000000"/>
              </a:rPr>
              <a:t>Telemetry data can be sent to upstream systems </a:t>
            </a:r>
            <a:r>
              <a:rPr lang="en-US" sz="2000">
                <a:solidFill>
                  <a:srgbClr val="3F3F3F"/>
                </a:solidFill>
                <a:latin typeface="Roboto" panose="02000000000000000000"/>
                <a:ea typeface="Roboto" panose="02000000000000000000"/>
                <a:cs typeface="Roboto" panose="02000000000000000000"/>
                <a:sym typeface="Roboto" panose="02000000000000000000"/>
              </a:rPr>
              <a:t>at a 1 second interval (default), allowing you to leverage the capabilities of a monitoring provider to set up alerts and dashboards</a:t>
            </a:r>
            <a:endParaRPr lang="en-US" sz="2000">
              <a:solidFill>
                <a:srgbClr val="3F3F3F"/>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438315" y="6013609"/>
            <a:ext cx="618353" cy="844391"/>
          </a:xfrm>
          <a:custGeom>
            <a:avLst/>
            <a:gdLst/>
            <a:ahLst/>
            <a:cxnLst/>
            <a:rect l="l" t="t" r="r" b="b"/>
            <a:pathLst>
              <a:path w="618353" h="844391">
                <a:moveTo>
                  <a:pt x="0" y="0"/>
                </a:moveTo>
                <a:lnTo>
                  <a:pt x="618354" y="0"/>
                </a:lnTo>
                <a:lnTo>
                  <a:pt x="618354" y="844391"/>
                </a:lnTo>
                <a:lnTo>
                  <a:pt x="0" y="844391"/>
                </a:lnTo>
                <a:lnTo>
                  <a:pt x="0" y="0"/>
                </a:lnTo>
                <a:close/>
              </a:path>
            </a:pathLst>
          </a:custGeom>
          <a:blipFill>
            <a:blip r:embed="rId1"/>
            <a:stretch>
              <a:fillRect b="-2479"/>
            </a:stretch>
          </a:blipFill>
        </p:spPr>
      </p:sp>
      <p:sp>
        <p:nvSpPr>
          <p:cNvPr id="3" name="Freeform 3"/>
          <p:cNvSpPr/>
          <p:nvPr/>
        </p:nvSpPr>
        <p:spPr>
          <a:xfrm>
            <a:off x="11699319" y="6747300"/>
            <a:ext cx="96345" cy="110480"/>
          </a:xfrm>
          <a:custGeom>
            <a:avLst/>
            <a:gdLst/>
            <a:ahLst/>
            <a:cxnLst/>
            <a:rect l="l" t="t" r="r" b="b"/>
            <a:pathLst>
              <a:path w="96345" h="110480">
                <a:moveTo>
                  <a:pt x="0" y="0"/>
                </a:moveTo>
                <a:lnTo>
                  <a:pt x="96346" y="0"/>
                </a:lnTo>
                <a:lnTo>
                  <a:pt x="96346" y="110481"/>
                </a:lnTo>
                <a:lnTo>
                  <a:pt x="0" y="110481"/>
                </a:lnTo>
                <a:lnTo>
                  <a:pt x="0" y="0"/>
                </a:lnTo>
                <a:close/>
              </a:path>
            </a:pathLst>
          </a:custGeom>
          <a:blipFill>
            <a:blip r:embed="rId2"/>
            <a:stretch>
              <a:fillRect l="-29154" t="-12440" r="-31171" b="-69738"/>
            </a:stretch>
          </a:blipFill>
        </p:spPr>
      </p:sp>
      <p:grpSp>
        <p:nvGrpSpPr>
          <p:cNvPr id="4" name="Group 4"/>
          <p:cNvGrpSpPr>
            <a:grpSpLocks noChangeAspect="1"/>
          </p:cNvGrpSpPr>
          <p:nvPr/>
        </p:nvGrpSpPr>
        <p:grpSpPr>
          <a:xfrm>
            <a:off x="320364" y="247783"/>
            <a:ext cx="1146172" cy="184147"/>
            <a:chOff x="0" y="0"/>
            <a:chExt cx="1146175" cy="184150"/>
          </a:xfrm>
        </p:grpSpPr>
        <p:sp>
          <p:nvSpPr>
            <p:cNvPr id="5" name="Freeform 5"/>
            <p:cNvSpPr/>
            <p:nvPr/>
          </p:nvSpPr>
          <p:spPr>
            <a:xfrm>
              <a:off x="69850" y="69850"/>
              <a:ext cx="1006475" cy="44450"/>
            </a:xfrm>
            <a:custGeom>
              <a:avLst/>
              <a:gdLst/>
              <a:ahLst/>
              <a:cxnLst/>
              <a:rect l="l" t="t" r="r" b="b"/>
              <a:pathLst>
                <a:path w="1006475" h="44450">
                  <a:moveTo>
                    <a:pt x="0" y="0"/>
                  </a:moveTo>
                  <a:lnTo>
                    <a:pt x="1006475" y="0"/>
                  </a:lnTo>
                  <a:lnTo>
                    <a:pt x="1006475" y="44450"/>
                  </a:lnTo>
                  <a:lnTo>
                    <a:pt x="0" y="44450"/>
                  </a:lnTo>
                  <a:close/>
                </a:path>
              </a:pathLst>
            </a:custGeom>
            <a:solidFill>
              <a:srgbClr val="00CA8E"/>
            </a:solidFill>
          </p:spPr>
        </p:sp>
        <p:sp>
          <p:nvSpPr>
            <p:cNvPr id="6" name="Freeform 6"/>
            <p:cNvSpPr/>
            <p:nvPr/>
          </p:nvSpPr>
          <p:spPr>
            <a:xfrm>
              <a:off x="63500" y="63500"/>
              <a:ext cx="1019175" cy="57150"/>
            </a:xfrm>
            <a:custGeom>
              <a:avLst/>
              <a:gdLst/>
              <a:ahLst/>
              <a:cxnLst/>
              <a:rect l="l" t="t" r="r" b="b"/>
              <a:pathLst>
                <a:path w="1019175" h="57150">
                  <a:moveTo>
                    <a:pt x="6350" y="0"/>
                  </a:moveTo>
                  <a:lnTo>
                    <a:pt x="1019175" y="0"/>
                  </a:lnTo>
                  <a:lnTo>
                    <a:pt x="1019175" y="57150"/>
                  </a:lnTo>
                  <a:lnTo>
                    <a:pt x="0" y="57150"/>
                  </a:lnTo>
                  <a:lnTo>
                    <a:pt x="0" y="0"/>
                  </a:lnTo>
                  <a:lnTo>
                    <a:pt x="6350" y="0"/>
                  </a:lnTo>
                  <a:moveTo>
                    <a:pt x="6350" y="12700"/>
                  </a:moveTo>
                  <a:lnTo>
                    <a:pt x="6350" y="6350"/>
                  </a:lnTo>
                  <a:lnTo>
                    <a:pt x="12700" y="6350"/>
                  </a:lnTo>
                  <a:lnTo>
                    <a:pt x="12700" y="50800"/>
                  </a:lnTo>
                  <a:lnTo>
                    <a:pt x="6350" y="50800"/>
                  </a:lnTo>
                  <a:lnTo>
                    <a:pt x="6350" y="44450"/>
                  </a:lnTo>
                  <a:lnTo>
                    <a:pt x="1012825" y="44450"/>
                  </a:lnTo>
                  <a:lnTo>
                    <a:pt x="1012825" y="50800"/>
                  </a:lnTo>
                  <a:lnTo>
                    <a:pt x="1006475" y="50800"/>
                  </a:lnTo>
                  <a:lnTo>
                    <a:pt x="1006475" y="6350"/>
                  </a:lnTo>
                  <a:lnTo>
                    <a:pt x="1012825" y="6350"/>
                  </a:lnTo>
                  <a:lnTo>
                    <a:pt x="1012825" y="12700"/>
                  </a:lnTo>
                  <a:lnTo>
                    <a:pt x="6350" y="12700"/>
                  </a:lnTo>
                  <a:close/>
                </a:path>
              </a:pathLst>
            </a:custGeom>
            <a:solidFill>
              <a:srgbClr val="00CA8E"/>
            </a:solidFill>
          </p:spPr>
        </p:sp>
      </p:grpSp>
      <p:sp>
        <p:nvSpPr>
          <p:cNvPr id="7" name="Freeform 7"/>
          <p:cNvSpPr/>
          <p:nvPr/>
        </p:nvSpPr>
        <p:spPr>
          <a:xfrm>
            <a:off x="10906801" y="236172"/>
            <a:ext cx="895617" cy="1019146"/>
          </a:xfrm>
          <a:custGeom>
            <a:avLst/>
            <a:gdLst/>
            <a:ahLst/>
            <a:cxnLst/>
            <a:rect l="l" t="t" r="r" b="b"/>
            <a:pathLst>
              <a:path w="895617" h="1019146">
                <a:moveTo>
                  <a:pt x="0" y="0"/>
                </a:moveTo>
                <a:lnTo>
                  <a:pt x="895617" y="0"/>
                </a:lnTo>
                <a:lnTo>
                  <a:pt x="895617" y="1019147"/>
                </a:lnTo>
                <a:lnTo>
                  <a:pt x="0" y="1019147"/>
                </a:lnTo>
                <a:lnTo>
                  <a:pt x="0" y="0"/>
                </a:lnTo>
                <a:close/>
              </a:path>
            </a:pathLst>
          </a:custGeom>
          <a:blipFill>
            <a:blip r:embed="rId3"/>
            <a:stretch>
              <a:fillRect l="-29103" t="-12862" r="-29998" b="-69324"/>
            </a:stretch>
          </a:blipFill>
        </p:spPr>
      </p:sp>
      <p:grpSp>
        <p:nvGrpSpPr>
          <p:cNvPr id="8" name="Group 8"/>
          <p:cNvGrpSpPr>
            <a:grpSpLocks noChangeAspect="1"/>
          </p:cNvGrpSpPr>
          <p:nvPr/>
        </p:nvGrpSpPr>
        <p:grpSpPr>
          <a:xfrm>
            <a:off x="390220" y="2390080"/>
            <a:ext cx="5045564" cy="461667"/>
            <a:chOff x="0" y="0"/>
            <a:chExt cx="5045558" cy="461670"/>
          </a:xfrm>
        </p:grpSpPr>
        <p:sp>
          <p:nvSpPr>
            <p:cNvPr id="9" name="Freeform 9"/>
            <p:cNvSpPr/>
            <p:nvPr/>
          </p:nvSpPr>
          <p:spPr>
            <a:xfrm>
              <a:off x="0" y="0"/>
              <a:ext cx="5045583" cy="461645"/>
            </a:xfrm>
            <a:custGeom>
              <a:avLst/>
              <a:gdLst/>
              <a:ahLst/>
              <a:cxnLst/>
              <a:rect l="l" t="t" r="r" b="b"/>
              <a:pathLst>
                <a:path w="5045583" h="461645">
                  <a:moveTo>
                    <a:pt x="0" y="0"/>
                  </a:moveTo>
                  <a:lnTo>
                    <a:pt x="5045583" y="0"/>
                  </a:lnTo>
                  <a:lnTo>
                    <a:pt x="5045583" y="461645"/>
                  </a:lnTo>
                  <a:lnTo>
                    <a:pt x="0" y="461645"/>
                  </a:lnTo>
                  <a:close/>
                </a:path>
              </a:pathLst>
            </a:custGeom>
            <a:solidFill>
              <a:srgbClr val="3F3F3F"/>
            </a:solidFill>
          </p:spPr>
        </p:sp>
      </p:grpSp>
      <p:sp>
        <p:nvSpPr>
          <p:cNvPr id="10" name="Freeform 10"/>
          <p:cNvSpPr/>
          <p:nvPr/>
        </p:nvSpPr>
        <p:spPr>
          <a:xfrm>
            <a:off x="325622" y="3080356"/>
            <a:ext cx="11843185" cy="3611328"/>
          </a:xfrm>
          <a:custGeom>
            <a:avLst/>
            <a:gdLst/>
            <a:ahLst/>
            <a:cxnLst/>
            <a:rect l="l" t="t" r="r" b="b"/>
            <a:pathLst>
              <a:path w="11843185" h="3611328">
                <a:moveTo>
                  <a:pt x="0" y="0"/>
                </a:moveTo>
                <a:lnTo>
                  <a:pt x="11843185" y="0"/>
                </a:lnTo>
                <a:lnTo>
                  <a:pt x="11843185" y="3611328"/>
                </a:lnTo>
                <a:lnTo>
                  <a:pt x="0" y="36113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5793210" y="2417502"/>
            <a:ext cx="712537" cy="396297"/>
          </a:xfrm>
          <a:custGeom>
            <a:avLst/>
            <a:gdLst/>
            <a:ahLst/>
            <a:cxnLst/>
            <a:rect l="l" t="t" r="r" b="b"/>
            <a:pathLst>
              <a:path w="712537" h="396297">
                <a:moveTo>
                  <a:pt x="0" y="0"/>
                </a:moveTo>
                <a:lnTo>
                  <a:pt x="712536" y="0"/>
                </a:lnTo>
                <a:lnTo>
                  <a:pt x="712536" y="396297"/>
                </a:lnTo>
                <a:lnTo>
                  <a:pt x="0" y="39629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11438315" y="6013609"/>
            <a:ext cx="618353" cy="844391"/>
          </a:xfrm>
          <a:custGeom>
            <a:avLst/>
            <a:gdLst/>
            <a:ahLst/>
            <a:cxnLst/>
            <a:rect l="l" t="t" r="r" b="b"/>
            <a:pathLst>
              <a:path w="618353" h="844391">
                <a:moveTo>
                  <a:pt x="0" y="0"/>
                </a:moveTo>
                <a:lnTo>
                  <a:pt x="618354" y="0"/>
                </a:lnTo>
                <a:lnTo>
                  <a:pt x="618354" y="844391"/>
                </a:lnTo>
                <a:lnTo>
                  <a:pt x="0" y="844391"/>
                </a:lnTo>
                <a:lnTo>
                  <a:pt x="0" y="0"/>
                </a:lnTo>
                <a:close/>
              </a:path>
            </a:pathLst>
          </a:custGeom>
          <a:blipFill>
            <a:blip r:embed="rId1"/>
            <a:stretch>
              <a:fillRect b="-2479"/>
            </a:stretch>
          </a:blipFill>
        </p:spPr>
      </p:sp>
      <p:sp>
        <p:nvSpPr>
          <p:cNvPr id="13" name="Freeform 13"/>
          <p:cNvSpPr/>
          <p:nvPr/>
        </p:nvSpPr>
        <p:spPr>
          <a:xfrm>
            <a:off x="11699319" y="6747300"/>
            <a:ext cx="96345" cy="110480"/>
          </a:xfrm>
          <a:custGeom>
            <a:avLst/>
            <a:gdLst/>
            <a:ahLst/>
            <a:cxnLst/>
            <a:rect l="l" t="t" r="r" b="b"/>
            <a:pathLst>
              <a:path w="96345" h="110480">
                <a:moveTo>
                  <a:pt x="0" y="0"/>
                </a:moveTo>
                <a:lnTo>
                  <a:pt x="96346" y="0"/>
                </a:lnTo>
                <a:lnTo>
                  <a:pt x="96346" y="110481"/>
                </a:lnTo>
                <a:lnTo>
                  <a:pt x="0" y="110481"/>
                </a:lnTo>
                <a:lnTo>
                  <a:pt x="0" y="0"/>
                </a:lnTo>
                <a:close/>
              </a:path>
            </a:pathLst>
          </a:custGeom>
          <a:blipFill>
            <a:blip r:embed="rId2"/>
            <a:stretch>
              <a:fillRect l="-29154" t="-12440" r="-31171" b="-69738"/>
            </a:stretch>
          </a:blipFill>
        </p:spPr>
      </p:sp>
      <p:sp>
        <p:nvSpPr>
          <p:cNvPr id="14" name="TextBox 14"/>
          <p:cNvSpPr txBox="1"/>
          <p:nvPr/>
        </p:nvSpPr>
        <p:spPr>
          <a:xfrm>
            <a:off x="372418" y="431263"/>
            <a:ext cx="11435772" cy="1698146"/>
          </a:xfrm>
          <a:prstGeom prst="rect">
            <a:avLst/>
          </a:prstGeom>
        </p:spPr>
        <p:txBody>
          <a:bodyPr lIns="0" tIns="0" rIns="0" bIns="0" rtlCol="0" anchor="t">
            <a:spAutoFit/>
          </a:bodyPr>
          <a:lstStyle/>
          <a:p>
            <a:pPr algn="l">
              <a:lnSpc>
                <a:spcPts val="4480"/>
              </a:lnSpc>
            </a:pPr>
            <a:r>
              <a:rPr lang="en-US" sz="3200" b="1">
                <a:solidFill>
                  <a:srgbClr val="3F3F3F"/>
                </a:solidFill>
                <a:latin typeface="Raleway Heavy"/>
                <a:ea typeface="Raleway Heavy"/>
                <a:cs typeface="Raleway Heavy"/>
                <a:sym typeface="Raleway Heavy"/>
              </a:rPr>
              <a:t>Viewing System Logs</a:t>
            </a:r>
            <a:endParaRPr lang="en-US" sz="3200" b="1">
              <a:solidFill>
                <a:srgbClr val="3F3F3F"/>
              </a:solidFill>
              <a:latin typeface="Raleway Heavy"/>
              <a:ea typeface="Raleway Heavy"/>
              <a:cs typeface="Raleway Heavy"/>
              <a:sym typeface="Raleway Heavy"/>
            </a:endParaRPr>
          </a:p>
          <a:p>
            <a:pPr algn="l">
              <a:lnSpc>
                <a:spcPts val="2135"/>
              </a:lnSpc>
            </a:pPr>
            <a:r>
              <a:rPr lang="en-US" sz="1800">
                <a:solidFill>
                  <a:srgbClr val="3F3F3F"/>
                </a:solidFill>
                <a:latin typeface="Roboto" panose="02000000000000000000"/>
                <a:ea typeface="Roboto" panose="02000000000000000000"/>
                <a:cs typeface="Roboto" panose="02000000000000000000"/>
                <a:sym typeface="Roboto" panose="02000000000000000000"/>
              </a:rPr>
              <a:t>You can view journal logs on Linux operating systems to view important information about the Nomad service. This is great for troubleshooting issues if Nomad won't start or if you think you have misconfigurations in your Nomad agent configuration</a:t>
            </a:r>
            <a:endParaRPr lang="en-US" sz="1800">
              <a:solidFill>
                <a:srgbClr val="3F3F3F"/>
              </a:solidFill>
              <a:latin typeface="Roboto" panose="02000000000000000000"/>
              <a:ea typeface="Roboto" panose="02000000000000000000"/>
              <a:cs typeface="Roboto" panose="02000000000000000000"/>
              <a:sym typeface="Roboto" panose="02000000000000000000"/>
            </a:endParaRPr>
          </a:p>
        </p:txBody>
      </p:sp>
      <p:sp>
        <p:nvSpPr>
          <p:cNvPr id="15" name="TextBox 15"/>
          <p:cNvSpPr txBox="1"/>
          <p:nvPr/>
        </p:nvSpPr>
        <p:spPr>
          <a:xfrm>
            <a:off x="11270799" y="3130458"/>
            <a:ext cx="750951" cy="210388"/>
          </a:xfrm>
          <a:prstGeom prst="rect">
            <a:avLst/>
          </a:prstGeom>
        </p:spPr>
        <p:txBody>
          <a:bodyPr lIns="0" tIns="0" rIns="0" bIns="0" rtlCol="0" anchor="t">
            <a:spAutoFit/>
          </a:bodyPr>
          <a:lstStyle/>
          <a:p>
            <a:pPr algn="l">
              <a:lnSpc>
                <a:spcPts val="1680"/>
              </a:lnSpc>
            </a:pPr>
            <a:r>
              <a:rPr lang="en-US" sz="1200">
                <a:solidFill>
                  <a:srgbClr val="FFFFFF"/>
                </a:solidFill>
                <a:latin typeface="Roboto" panose="02000000000000000000"/>
                <a:ea typeface="Roboto" panose="02000000000000000000"/>
                <a:cs typeface="Roboto" panose="02000000000000000000"/>
                <a:sym typeface="Roboto" panose="02000000000000000000"/>
              </a:rPr>
              <a:t>TERMINAL</a:t>
            </a:r>
            <a:endParaRPr lang="en-US" sz="1200">
              <a:solidFill>
                <a:srgbClr val="FFFFFF"/>
              </a:solidFill>
              <a:latin typeface="Roboto" panose="02000000000000000000"/>
              <a:ea typeface="Roboto" panose="02000000000000000000"/>
              <a:cs typeface="Roboto" panose="02000000000000000000"/>
              <a:sym typeface="Roboto" panose="02000000000000000000"/>
            </a:endParaRPr>
          </a:p>
        </p:txBody>
      </p:sp>
      <p:sp>
        <p:nvSpPr>
          <p:cNvPr id="16" name="TextBox 16"/>
          <p:cNvSpPr txBox="1"/>
          <p:nvPr/>
        </p:nvSpPr>
        <p:spPr>
          <a:xfrm>
            <a:off x="525409" y="3496361"/>
            <a:ext cx="2316861" cy="3049000"/>
          </a:xfrm>
          <a:prstGeom prst="rect">
            <a:avLst/>
          </a:prstGeom>
        </p:spPr>
        <p:txBody>
          <a:bodyPr lIns="0" tIns="0" rIns="0" bIns="0" rtlCol="0" anchor="t">
            <a:spAutoFit/>
          </a:bodyPr>
          <a:lstStyle/>
          <a:p>
            <a:pPr algn="just">
              <a:lnSpc>
                <a:spcPts val="1680"/>
              </a:lnSpc>
            </a:pPr>
            <a:r>
              <a:rPr lang="en-US" sz="1200" b="1" spc="4">
                <a:solidFill>
                  <a:srgbClr val="3F3F3F"/>
                </a:solidFill>
                <a:latin typeface="Courier New OS Bold" panose="02070609020205020404"/>
                <a:ea typeface="Courier New OS Bold" panose="02070609020205020404"/>
                <a:cs typeface="Courier New OS Bold" panose="02070609020205020404"/>
                <a:sym typeface="Courier New OS Bold" panose="02070609020205020404"/>
              </a:rPr>
              <a:t>$ journalctl</a:t>
            </a:r>
            <a:endParaRPr lang="en-US" sz="1200" b="1" spc="4">
              <a:solidFill>
                <a:srgbClr val="3F3F3F"/>
              </a:solidFill>
              <a:latin typeface="Courier New OS Bold" panose="02070609020205020404"/>
              <a:ea typeface="Courier New OS Bold" panose="02070609020205020404"/>
              <a:cs typeface="Courier New OS Bold" panose="02070609020205020404"/>
              <a:sym typeface="Courier New OS Bold" panose="02070609020205020404"/>
            </a:endParaRPr>
          </a:p>
          <a:p>
            <a:pPr algn="just">
              <a:lnSpc>
                <a:spcPts val="1345"/>
              </a:lnSpc>
            </a:pPr>
            <a:r>
              <a:rPr lang="en-US" sz="1100" spc="2">
                <a:solidFill>
                  <a:srgbClr val="3F3F3F"/>
                </a:solidFill>
                <a:latin typeface="Courier New OS" panose="02070309020205020404"/>
                <a:ea typeface="Courier New OS" panose="02070309020205020404"/>
                <a:cs typeface="Courier New OS" panose="02070309020205020404"/>
                <a:sym typeface="Courier New OS" panose="02070309020205020404"/>
              </a:rPr>
              <a:t>Jan 29 19:16:19 nomad_svr_a Jan 29 19:16:19 nomad_svr_a Jan 29 19:16:19 nomad_svr_a Jan 29 19:16:20 nomad_svr_a Jan 29 19:16:20 nomad_svr_a Jan 29 19:16:20 nomad_svr_a Jan 29 19:16:20 nomad_svr_a Jan 29 19:16:20 nomad_svr_a Jan 29 19:16:20 nomad_svr_a Jan 29 19:16:20 nomad_svr_a Jan 29 19:16:20 nomad_svr_a Jan 29 19:16:20 nomad_svr_a Jan 29 19:16:20 nomad_svr_a Jan 29 19:16:20 nomad_svr_a Jan 29 19:16:20 nomad_svr_a Jan 29 19:16:20 nomad_svr_a</a:t>
            </a:r>
            <a:endParaRPr lang="en-US" sz="1100" spc="2">
              <a:solidFill>
                <a:srgbClr val="3F3F3F"/>
              </a:solidFill>
              <a:latin typeface="Courier New OS" panose="02070309020205020404"/>
              <a:ea typeface="Courier New OS" panose="02070309020205020404"/>
              <a:cs typeface="Courier New OS" panose="02070309020205020404"/>
              <a:sym typeface="Courier New OS" panose="02070309020205020404"/>
            </a:endParaRPr>
          </a:p>
        </p:txBody>
      </p:sp>
      <p:sp>
        <p:nvSpPr>
          <p:cNvPr id="17" name="TextBox 17"/>
          <p:cNvSpPr txBox="1"/>
          <p:nvPr/>
        </p:nvSpPr>
        <p:spPr>
          <a:xfrm>
            <a:off x="1722387" y="3496361"/>
            <a:ext cx="750713" cy="218418"/>
          </a:xfrm>
          <a:prstGeom prst="rect">
            <a:avLst/>
          </a:prstGeom>
        </p:spPr>
        <p:txBody>
          <a:bodyPr lIns="0" tIns="0" rIns="0" bIns="0" rtlCol="0" anchor="t">
            <a:spAutoFit/>
          </a:bodyPr>
          <a:lstStyle/>
          <a:p>
            <a:pPr algn="l">
              <a:lnSpc>
                <a:spcPts val="1680"/>
              </a:lnSpc>
            </a:pPr>
            <a:r>
              <a:rPr lang="en-US" sz="1200" b="1" spc="4">
                <a:solidFill>
                  <a:srgbClr val="3F3F3F"/>
                </a:solidFill>
                <a:latin typeface="Courier New OS Bold" panose="02070609020205020404"/>
                <a:ea typeface="Courier New OS Bold" panose="02070609020205020404"/>
                <a:cs typeface="Courier New OS Bold" panose="02070609020205020404"/>
                <a:sym typeface="Courier New OS Bold" panose="02070609020205020404"/>
              </a:rPr>
              <a:t>–u nomad</a:t>
            </a:r>
            <a:endParaRPr lang="en-US" sz="1200" b="1" spc="4">
              <a:solidFill>
                <a:srgbClr val="3F3F3F"/>
              </a:solidFill>
              <a:latin typeface="Courier New OS Bold" panose="02070609020205020404"/>
              <a:ea typeface="Courier New OS Bold" panose="02070609020205020404"/>
              <a:cs typeface="Courier New OS Bold" panose="02070609020205020404"/>
              <a:sym typeface="Courier New OS Bold" panose="02070609020205020404"/>
            </a:endParaRPr>
          </a:p>
        </p:txBody>
      </p:sp>
      <p:sp>
        <p:nvSpPr>
          <p:cNvPr id="18" name="TextBox 18"/>
          <p:cNvSpPr txBox="1"/>
          <p:nvPr/>
        </p:nvSpPr>
        <p:spPr>
          <a:xfrm>
            <a:off x="2881265" y="3726710"/>
            <a:ext cx="8496157" cy="2069465"/>
          </a:xfrm>
          <a:prstGeom prst="rect">
            <a:avLst/>
          </a:prstGeom>
        </p:spPr>
        <p:txBody>
          <a:bodyPr lIns="0" tIns="0" rIns="0" bIns="0" rtlCol="0" anchor="t">
            <a:spAutoFit/>
          </a:bodyPr>
          <a:lstStyle/>
          <a:p>
            <a:pPr algn="l">
              <a:lnSpc>
                <a:spcPts val="1345"/>
              </a:lnSpc>
            </a:pPr>
            <a:r>
              <a:rPr lang="en-US" sz="1100" spc="2">
                <a:solidFill>
                  <a:srgbClr val="3F3F3F"/>
                </a:solidFill>
                <a:latin typeface="Courier New OS" panose="02070309020205020404"/>
                <a:ea typeface="Courier New OS" panose="02070309020205020404"/>
                <a:cs typeface="Courier New OS" panose="02070309020205020404"/>
                <a:sym typeface="Courier New OS" panose="02070309020205020404"/>
              </a:rPr>
              <a:t>nomad[3060]: WARNING: keyring exists but -encrypt given, using keyring </a:t>
            </a:r>
            <a:endParaRPr lang="en-US" sz="1100" spc="2">
              <a:solidFill>
                <a:srgbClr val="3F3F3F"/>
              </a:solidFill>
              <a:latin typeface="Courier New OS" panose="02070309020205020404"/>
              <a:ea typeface="Courier New OS" panose="02070309020205020404"/>
              <a:cs typeface="Courier New OS" panose="02070309020205020404"/>
              <a:sym typeface="Courier New OS" panose="02070309020205020404"/>
            </a:endParaRPr>
          </a:p>
          <a:p>
            <a:pPr algn="l">
              <a:lnSpc>
                <a:spcPts val="1345"/>
              </a:lnSpc>
            </a:pPr>
            <a:r>
              <a:rPr lang="en-US" sz="1100" spc="2">
                <a:solidFill>
                  <a:srgbClr val="3F3F3F"/>
                </a:solidFill>
                <a:latin typeface="Courier New OS" panose="02070309020205020404"/>
                <a:ea typeface="Courier New OS" panose="02070309020205020404"/>
                <a:cs typeface="Courier New OS" panose="02070309020205020404"/>
                <a:sym typeface="Courier New OS" panose="02070309020205020404"/>
              </a:rPr>
              <a:t>nomad[3060]: ==&gt; Loaded configuration from /etc/nomad.d/nomad.hcl </a:t>
            </a:r>
            <a:endParaRPr lang="en-US" sz="1100" spc="2">
              <a:solidFill>
                <a:srgbClr val="3F3F3F"/>
              </a:solidFill>
              <a:latin typeface="Courier New OS" panose="02070309020205020404"/>
              <a:ea typeface="Courier New OS" panose="02070309020205020404"/>
              <a:cs typeface="Courier New OS" panose="02070309020205020404"/>
              <a:sym typeface="Courier New OS" panose="02070309020205020404"/>
            </a:endParaRPr>
          </a:p>
          <a:p>
            <a:pPr algn="l">
              <a:lnSpc>
                <a:spcPts val="1345"/>
              </a:lnSpc>
            </a:pPr>
            <a:r>
              <a:rPr lang="en-US" sz="1100" spc="2">
                <a:solidFill>
                  <a:srgbClr val="3F3F3F"/>
                </a:solidFill>
                <a:latin typeface="Courier New OS" panose="02070309020205020404"/>
                <a:ea typeface="Courier New OS" panose="02070309020205020404"/>
                <a:cs typeface="Courier New OS" panose="02070309020205020404"/>
                <a:sym typeface="Courier New OS" panose="02070309020205020404"/>
              </a:rPr>
              <a:t>nomad[3060]: ==&gt; Starting Nomad agent... </a:t>
            </a:r>
            <a:endParaRPr lang="en-US" sz="1100" spc="2">
              <a:solidFill>
                <a:srgbClr val="3F3F3F"/>
              </a:solidFill>
              <a:latin typeface="Courier New OS" panose="02070309020205020404"/>
              <a:ea typeface="Courier New OS" panose="02070309020205020404"/>
              <a:cs typeface="Courier New OS" panose="02070309020205020404"/>
              <a:sym typeface="Courier New OS" panose="02070309020205020404"/>
            </a:endParaRPr>
          </a:p>
          <a:p>
            <a:pPr algn="l">
              <a:lnSpc>
                <a:spcPts val="1345"/>
              </a:lnSpc>
            </a:pPr>
            <a:r>
              <a:rPr lang="en-US" sz="1100" spc="2">
                <a:solidFill>
                  <a:srgbClr val="3F3F3F"/>
                </a:solidFill>
                <a:latin typeface="Courier New OS" panose="02070309020205020404"/>
                <a:ea typeface="Courier New OS" panose="02070309020205020404"/>
                <a:cs typeface="Courier New OS" panose="02070309020205020404"/>
                <a:sym typeface="Courier New OS" panose="02070309020205020404"/>
              </a:rPr>
              <a:t>nomad[3060]: ==&gt; Nomad agent configuration: </a:t>
            </a:r>
            <a:endParaRPr lang="en-US" sz="1100" spc="2">
              <a:solidFill>
                <a:srgbClr val="3F3F3F"/>
              </a:solidFill>
              <a:latin typeface="Courier New OS" panose="02070309020205020404"/>
              <a:ea typeface="Courier New OS" panose="02070309020205020404"/>
              <a:cs typeface="Courier New OS" panose="02070309020205020404"/>
              <a:sym typeface="Courier New OS" panose="02070309020205020404"/>
            </a:endParaRPr>
          </a:p>
          <a:p>
            <a:pPr algn="l">
              <a:lnSpc>
                <a:spcPts val="1345"/>
              </a:lnSpc>
            </a:pPr>
            <a:r>
              <a:rPr lang="en-US" sz="1100" spc="2">
                <a:solidFill>
                  <a:srgbClr val="3F3F3F"/>
                </a:solidFill>
                <a:latin typeface="Courier New OS" panose="02070309020205020404"/>
                <a:ea typeface="Courier New OS" panose="02070309020205020404"/>
                <a:cs typeface="Courier New OS" panose="02070309020205020404"/>
                <a:sym typeface="Courier New OS" panose="02070309020205020404"/>
              </a:rPr>
              <a:t>nomad[3060]: Advertise Addrs: HTTP: 10.0.102.53:4646; RPC: 10.0.102.53:4647; Serf: 10.0.102.53:4648 nomad[3060]: Bind Addrs: HTTP: [0.0.0.0:4646]; RPC: 0.0.0.0:4647; Serf: 0.0.0.0:4648 </a:t>
            </a:r>
            <a:endParaRPr lang="en-US" sz="1100" spc="2">
              <a:solidFill>
                <a:srgbClr val="3F3F3F"/>
              </a:solidFill>
              <a:latin typeface="Courier New OS" panose="02070309020205020404"/>
              <a:ea typeface="Courier New OS" panose="02070309020205020404"/>
              <a:cs typeface="Courier New OS" panose="02070309020205020404"/>
              <a:sym typeface="Courier New OS" panose="02070309020205020404"/>
            </a:endParaRPr>
          </a:p>
          <a:p>
            <a:pPr algn="l">
              <a:lnSpc>
                <a:spcPts val="1345"/>
              </a:lnSpc>
            </a:pPr>
            <a:r>
              <a:rPr lang="en-US" sz="1100" spc="2">
                <a:solidFill>
                  <a:srgbClr val="3F3F3F"/>
                </a:solidFill>
                <a:latin typeface="Courier New OS" panose="02070309020205020404"/>
                <a:ea typeface="Courier New OS" panose="02070309020205020404"/>
                <a:cs typeface="Courier New OS" panose="02070309020205020404"/>
                <a:sym typeface="Courier New OS" panose="02070309020205020404"/>
              </a:rPr>
              <a:t>nomad[3060]: Client: false </a:t>
            </a:r>
            <a:endParaRPr lang="en-US" sz="1100" spc="2">
              <a:solidFill>
                <a:srgbClr val="3F3F3F"/>
              </a:solidFill>
              <a:latin typeface="Courier New OS" panose="02070309020205020404"/>
              <a:ea typeface="Courier New OS" panose="02070309020205020404"/>
              <a:cs typeface="Courier New OS" panose="02070309020205020404"/>
              <a:sym typeface="Courier New OS" panose="02070309020205020404"/>
            </a:endParaRPr>
          </a:p>
          <a:p>
            <a:pPr algn="l">
              <a:lnSpc>
                <a:spcPts val="1345"/>
              </a:lnSpc>
            </a:pPr>
            <a:r>
              <a:rPr lang="en-US" sz="1100" spc="2">
                <a:solidFill>
                  <a:srgbClr val="3F3F3F"/>
                </a:solidFill>
                <a:latin typeface="Courier New OS" panose="02070309020205020404"/>
                <a:ea typeface="Courier New OS" panose="02070309020205020404"/>
                <a:cs typeface="Courier New OS" panose="02070309020205020404"/>
                <a:sym typeface="Courier New OS" panose="02070309020205020404"/>
              </a:rPr>
              <a:t>nomad[3060]: Log Level: INFO </a:t>
            </a:r>
            <a:endParaRPr lang="en-US" sz="1100" spc="2">
              <a:solidFill>
                <a:srgbClr val="3F3F3F"/>
              </a:solidFill>
              <a:latin typeface="Courier New OS" panose="02070309020205020404"/>
              <a:ea typeface="Courier New OS" panose="02070309020205020404"/>
              <a:cs typeface="Courier New OS" panose="02070309020205020404"/>
              <a:sym typeface="Courier New OS" panose="02070309020205020404"/>
            </a:endParaRPr>
          </a:p>
          <a:p>
            <a:pPr algn="l">
              <a:lnSpc>
                <a:spcPts val="1345"/>
              </a:lnSpc>
            </a:pPr>
            <a:r>
              <a:rPr lang="en-US" sz="1100" spc="2">
                <a:solidFill>
                  <a:srgbClr val="3F3F3F"/>
                </a:solidFill>
                <a:latin typeface="Courier New OS" panose="02070309020205020404"/>
                <a:ea typeface="Courier New OS" panose="02070309020205020404"/>
                <a:cs typeface="Courier New OS" panose="02070309020205020404"/>
                <a:sym typeface="Courier New OS" panose="02070309020205020404"/>
              </a:rPr>
              <a:t>nomad[3060]: Region: global (DC: dc1) </a:t>
            </a:r>
            <a:endParaRPr lang="en-US" sz="1100" spc="2">
              <a:solidFill>
                <a:srgbClr val="3F3F3F"/>
              </a:solidFill>
              <a:latin typeface="Courier New OS" panose="02070309020205020404"/>
              <a:ea typeface="Courier New OS" panose="02070309020205020404"/>
              <a:cs typeface="Courier New OS" panose="02070309020205020404"/>
              <a:sym typeface="Courier New OS" panose="02070309020205020404"/>
            </a:endParaRPr>
          </a:p>
          <a:p>
            <a:pPr algn="l">
              <a:lnSpc>
                <a:spcPts val="1345"/>
              </a:lnSpc>
            </a:pPr>
            <a:r>
              <a:rPr lang="en-US" sz="1100" spc="2">
                <a:solidFill>
                  <a:srgbClr val="3F3F3F"/>
                </a:solidFill>
                <a:latin typeface="Courier New OS" panose="02070309020205020404"/>
                <a:ea typeface="Courier New OS" panose="02070309020205020404"/>
                <a:cs typeface="Courier New OS" panose="02070309020205020404"/>
                <a:sym typeface="Courier New OS" panose="02070309020205020404"/>
              </a:rPr>
              <a:t>nomad[3060]: Server: true </a:t>
            </a:r>
            <a:endParaRPr lang="en-US" sz="1100" spc="2">
              <a:solidFill>
                <a:srgbClr val="3F3F3F"/>
              </a:solidFill>
              <a:latin typeface="Courier New OS" panose="02070309020205020404"/>
              <a:ea typeface="Courier New OS" panose="02070309020205020404"/>
              <a:cs typeface="Courier New OS" panose="02070309020205020404"/>
              <a:sym typeface="Courier New OS" panose="02070309020205020404"/>
            </a:endParaRPr>
          </a:p>
          <a:p>
            <a:pPr algn="l">
              <a:lnSpc>
                <a:spcPts val="1345"/>
              </a:lnSpc>
            </a:pPr>
            <a:r>
              <a:rPr lang="en-US" sz="1100" spc="2">
                <a:solidFill>
                  <a:srgbClr val="3F3F3F"/>
                </a:solidFill>
                <a:latin typeface="Courier New OS" panose="02070309020205020404"/>
                <a:ea typeface="Courier New OS" panose="02070309020205020404"/>
                <a:cs typeface="Courier New OS" panose="02070309020205020404"/>
                <a:sym typeface="Courier New OS" panose="02070309020205020404"/>
              </a:rPr>
              <a:t>nomad[3060]: Version: 1.4.3 </a:t>
            </a:r>
            <a:endParaRPr lang="en-US" sz="1100" spc="2">
              <a:solidFill>
                <a:srgbClr val="3F3F3F"/>
              </a:solidFill>
              <a:latin typeface="Courier New OS" panose="02070309020205020404"/>
              <a:ea typeface="Courier New OS" panose="02070309020205020404"/>
              <a:cs typeface="Courier New OS" panose="02070309020205020404"/>
              <a:sym typeface="Courier New OS" panose="02070309020205020404"/>
            </a:endParaRPr>
          </a:p>
          <a:p>
            <a:pPr algn="l">
              <a:lnSpc>
                <a:spcPts val="1345"/>
              </a:lnSpc>
            </a:pPr>
            <a:r>
              <a:rPr lang="en-US" sz="1100" spc="2">
                <a:solidFill>
                  <a:srgbClr val="3F3F3F"/>
                </a:solidFill>
                <a:latin typeface="Courier New OS" panose="02070309020205020404"/>
                <a:ea typeface="Courier New OS" panose="02070309020205020404"/>
                <a:cs typeface="Courier New OS" panose="02070309020205020404"/>
                <a:sym typeface="Courier New OS" panose="02070309020205020404"/>
              </a:rPr>
              <a:t>nomad[3060]: ==&gt; Nomad agent started! Log data will stream in below:</a:t>
            </a:r>
            <a:endParaRPr lang="en-US" sz="1100" spc="2">
              <a:solidFill>
                <a:srgbClr val="3F3F3F"/>
              </a:solidFill>
              <a:latin typeface="Courier New OS" panose="02070309020205020404"/>
              <a:ea typeface="Courier New OS" panose="02070309020205020404"/>
              <a:cs typeface="Courier New OS" panose="02070309020205020404"/>
              <a:sym typeface="Courier New OS" panose="02070309020205020404"/>
            </a:endParaRPr>
          </a:p>
        </p:txBody>
      </p:sp>
      <p:sp>
        <p:nvSpPr>
          <p:cNvPr id="19" name="TextBox 19"/>
          <p:cNvSpPr txBox="1"/>
          <p:nvPr/>
        </p:nvSpPr>
        <p:spPr>
          <a:xfrm>
            <a:off x="2866025" y="5791349"/>
            <a:ext cx="3861673" cy="668598"/>
          </a:xfrm>
          <a:prstGeom prst="rect">
            <a:avLst/>
          </a:prstGeom>
        </p:spPr>
        <p:txBody>
          <a:bodyPr lIns="0" tIns="0" rIns="0" bIns="0" rtlCol="0" anchor="t">
            <a:spAutoFit/>
          </a:bodyPr>
          <a:lstStyle/>
          <a:p>
            <a:pPr algn="just">
              <a:lnSpc>
                <a:spcPts val="1305"/>
              </a:lnSpc>
            </a:pPr>
            <a:r>
              <a:rPr lang="en-US" sz="1100" spc="2">
                <a:solidFill>
                  <a:srgbClr val="3F3F3F"/>
                </a:solidFill>
                <a:latin typeface="Courier New OS" panose="02070309020205020404"/>
                <a:ea typeface="Courier New OS" panose="02070309020205020404"/>
                <a:cs typeface="Courier New OS" panose="02070309020205020404"/>
                <a:sym typeface="Courier New OS" panose="02070309020205020404"/>
              </a:rPr>
              <a:t>nomad[3060]: 2023-01-29T19:16:19.736Z [WARN] nomad[3060]: 2023-01-29T19:16:19.760Z [INFO] nomad[3060]: 2023-01-29T19:16:19.760Z [INFO] nomad[3060]: 2023-01-29T19:16:19.760Z [INFO] </a:t>
            </a:r>
            <a:endParaRPr lang="en-US" sz="1100" spc="2">
              <a:solidFill>
                <a:srgbClr val="3F3F3F"/>
              </a:solidFill>
              <a:latin typeface="Courier New OS" panose="02070309020205020404"/>
              <a:ea typeface="Courier New OS" panose="02070309020205020404"/>
              <a:cs typeface="Courier New OS" panose="02070309020205020404"/>
              <a:sym typeface="Courier New OS" panose="02070309020205020404"/>
            </a:endParaRPr>
          </a:p>
        </p:txBody>
      </p:sp>
      <p:sp>
        <p:nvSpPr>
          <p:cNvPr id="20" name="TextBox 20"/>
          <p:cNvSpPr txBox="1"/>
          <p:nvPr/>
        </p:nvSpPr>
        <p:spPr>
          <a:xfrm>
            <a:off x="6751587" y="5876439"/>
            <a:ext cx="5406400" cy="668598"/>
          </a:xfrm>
          <a:prstGeom prst="rect">
            <a:avLst/>
          </a:prstGeom>
        </p:spPr>
        <p:txBody>
          <a:bodyPr lIns="0" tIns="0" rIns="0" bIns="0" rtlCol="0" anchor="t">
            <a:spAutoFit/>
          </a:bodyPr>
          <a:lstStyle/>
          <a:p>
            <a:pPr algn="r">
              <a:lnSpc>
                <a:spcPts val="1305"/>
              </a:lnSpc>
            </a:pPr>
            <a:r>
              <a:rPr lang="en-US" sz="1100" spc="2">
                <a:solidFill>
                  <a:srgbClr val="3F3F3F"/>
                </a:solidFill>
                <a:latin typeface="Courier New OS" panose="02070309020205020404"/>
                <a:ea typeface="Courier New OS" panose="02070309020205020404"/>
                <a:cs typeface="Courier New OS" panose="02070309020205020404"/>
                <a:sym typeface="Courier New OS" panose="02070309020205020404"/>
              </a:rPr>
              <a:t>agent.plugin_loader: skipping external plugins since plugin_dir agent: detected plugin: name=java type=driver plugin_version=0. agent: detected plugin: name=docker type=driver plugin_version= type=driver plugin_versio</a:t>
            </a:r>
            <a:endParaRPr lang="en-US" sz="1100" spc="2">
              <a:solidFill>
                <a:srgbClr val="3F3F3F"/>
              </a:solidFill>
              <a:latin typeface="Courier New OS" panose="02070309020205020404"/>
              <a:ea typeface="Courier New OS" panose="02070309020205020404"/>
              <a:cs typeface="Courier New OS" panose="02070309020205020404"/>
              <a:sym typeface="Courier New OS" panose="02070309020205020404"/>
            </a:endParaRPr>
          </a:p>
        </p:txBody>
      </p:sp>
      <p:sp>
        <p:nvSpPr>
          <p:cNvPr id="21" name="TextBox 21"/>
          <p:cNvSpPr txBox="1"/>
          <p:nvPr/>
        </p:nvSpPr>
        <p:spPr>
          <a:xfrm>
            <a:off x="6751682" y="6370215"/>
            <a:ext cx="3174959" cy="174822"/>
          </a:xfrm>
          <a:prstGeom prst="rect">
            <a:avLst/>
          </a:prstGeom>
        </p:spPr>
        <p:txBody>
          <a:bodyPr lIns="0" tIns="0" rIns="0" bIns="0" rtlCol="0" anchor="t">
            <a:spAutoFit/>
          </a:bodyPr>
          <a:lstStyle/>
          <a:p>
            <a:pPr algn="l">
              <a:lnSpc>
                <a:spcPts val="1305"/>
              </a:lnSpc>
            </a:pPr>
            <a:r>
              <a:rPr lang="en-US" sz="1100" spc="2">
                <a:solidFill>
                  <a:srgbClr val="3F3F3F"/>
                </a:solidFill>
                <a:latin typeface="Courier New OS" panose="02070309020205020404"/>
                <a:ea typeface="Courier New OS" panose="02070309020205020404"/>
                <a:cs typeface="Courier New OS" panose="02070309020205020404"/>
                <a:sym typeface="Courier New OS" panose="02070309020205020404"/>
              </a:rPr>
              <a:t>agent: detected plugin: name=raw_exec</a:t>
            </a:r>
            <a:endParaRPr lang="en-US" sz="1100" spc="2">
              <a:solidFill>
                <a:srgbClr val="3F3F3F"/>
              </a:solidFill>
              <a:latin typeface="Courier New OS" panose="02070309020205020404"/>
              <a:ea typeface="Courier New OS" panose="02070309020205020404"/>
              <a:cs typeface="Courier New OS" panose="02070309020205020404"/>
              <a:sym typeface="Courier New OS" panose="02070309020205020404"/>
            </a:endParaRPr>
          </a:p>
        </p:txBody>
      </p:sp>
      <p:sp>
        <p:nvSpPr>
          <p:cNvPr id="22" name="TextBox 22"/>
          <p:cNvSpPr txBox="1"/>
          <p:nvPr/>
        </p:nvSpPr>
        <p:spPr>
          <a:xfrm>
            <a:off x="6801650" y="2414473"/>
            <a:ext cx="4038924" cy="566420"/>
          </a:xfrm>
          <a:prstGeom prst="rect">
            <a:avLst/>
          </a:prstGeom>
        </p:spPr>
        <p:txBody>
          <a:bodyPr lIns="0" tIns="0" rIns="0" bIns="0" rtlCol="0" anchor="t">
            <a:spAutoFit/>
          </a:bodyPr>
          <a:lstStyle/>
          <a:p>
            <a:pPr algn="l">
              <a:lnSpc>
                <a:spcPts val="2210"/>
              </a:lnSpc>
            </a:pPr>
            <a:r>
              <a:rPr lang="en-US" sz="1800" b="1">
                <a:solidFill>
                  <a:srgbClr val="00CA8E"/>
                </a:solidFill>
                <a:latin typeface="Courier New OS Bold" panose="02070609020205020404"/>
                <a:ea typeface="Courier New OS Bold" panose="02070609020205020404"/>
                <a:cs typeface="Courier New OS Bold" panose="02070609020205020404"/>
                <a:sym typeface="Courier New OS Bold" panose="02070609020205020404"/>
              </a:rPr>
              <a:t>(-u = filter by unit) </a:t>
            </a:r>
            <a:endParaRPr lang="en-US" sz="1800" b="1">
              <a:solidFill>
                <a:srgbClr val="00CA8E"/>
              </a:solidFill>
              <a:latin typeface="Courier New OS Bold" panose="02070609020205020404"/>
              <a:ea typeface="Courier New OS Bold" panose="02070609020205020404"/>
              <a:cs typeface="Courier New OS Bold" panose="02070609020205020404"/>
              <a:sym typeface="Courier New OS Bold" panose="02070609020205020404"/>
            </a:endParaRPr>
          </a:p>
          <a:p>
            <a:pPr algn="l">
              <a:lnSpc>
                <a:spcPts val="2210"/>
              </a:lnSpc>
            </a:pPr>
            <a:r>
              <a:rPr lang="en-US" sz="1800" b="1">
                <a:solidFill>
                  <a:srgbClr val="00CA8E"/>
                </a:solidFill>
                <a:latin typeface="Courier New OS Bold" panose="02070609020205020404"/>
                <a:ea typeface="Courier New OS Bold" panose="02070609020205020404"/>
                <a:cs typeface="Courier New OS Bold" panose="02070609020205020404"/>
                <a:sym typeface="Courier New OS Bold" panose="02070609020205020404"/>
              </a:rPr>
              <a:t>(-b = filter by current boot)</a:t>
            </a:r>
            <a:endParaRPr lang="en-US" sz="1800" b="1">
              <a:solidFill>
                <a:srgbClr val="00CA8E"/>
              </a:solidFill>
              <a:latin typeface="Courier New OS Bold" panose="02070609020205020404"/>
              <a:ea typeface="Courier New OS Bold" panose="02070609020205020404"/>
              <a:cs typeface="Courier New OS Bold" panose="02070609020205020404"/>
              <a:sym typeface="Courier New OS Bold" panose="02070609020205020404"/>
            </a:endParaRPr>
          </a:p>
        </p:txBody>
      </p:sp>
      <p:sp>
        <p:nvSpPr>
          <p:cNvPr id="23" name="TextBox 23"/>
          <p:cNvSpPr txBox="1"/>
          <p:nvPr/>
        </p:nvSpPr>
        <p:spPr>
          <a:xfrm>
            <a:off x="481660" y="2438121"/>
            <a:ext cx="4283316" cy="417795"/>
          </a:xfrm>
          <a:prstGeom prst="rect">
            <a:avLst/>
          </a:prstGeom>
        </p:spPr>
        <p:txBody>
          <a:bodyPr lIns="0" tIns="0" rIns="0" bIns="0" rtlCol="0" anchor="t">
            <a:spAutoFit/>
          </a:bodyPr>
          <a:lstStyle/>
          <a:p>
            <a:pPr algn="l">
              <a:lnSpc>
                <a:spcPts val="3360"/>
              </a:lnSpc>
            </a:pPr>
            <a:r>
              <a:rPr lang="en-US" sz="2400" b="1">
                <a:solidFill>
                  <a:srgbClr val="00CA8E"/>
                </a:solidFill>
                <a:latin typeface="Courier New OS Bold" panose="02070609020205020404"/>
                <a:ea typeface="Courier New OS Bold" panose="02070609020205020404"/>
                <a:cs typeface="Courier New OS Bold" panose="02070609020205020404"/>
                <a:sym typeface="Courier New OS Bold" panose="02070609020205020404"/>
              </a:rPr>
              <a:t>$ journactl–b –u nomad</a:t>
            </a:r>
            <a:endParaRPr lang="en-US" sz="2400" b="1">
              <a:solidFill>
                <a:srgbClr val="00CA8E"/>
              </a:solidFill>
              <a:latin typeface="Courier New OS Bold" panose="02070609020205020404"/>
              <a:ea typeface="Courier New OS Bold" panose="02070609020205020404"/>
              <a:cs typeface="Courier New OS Bold" panose="02070609020205020404"/>
              <a:sym typeface="Courier New OS Bold" panose="020706090202050204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438315" y="6013609"/>
            <a:ext cx="618353" cy="844391"/>
          </a:xfrm>
          <a:custGeom>
            <a:avLst/>
            <a:gdLst/>
            <a:ahLst/>
            <a:cxnLst/>
            <a:rect l="l" t="t" r="r" b="b"/>
            <a:pathLst>
              <a:path w="618353" h="844391">
                <a:moveTo>
                  <a:pt x="0" y="0"/>
                </a:moveTo>
                <a:lnTo>
                  <a:pt x="618354" y="0"/>
                </a:lnTo>
                <a:lnTo>
                  <a:pt x="618354" y="844391"/>
                </a:lnTo>
                <a:lnTo>
                  <a:pt x="0" y="844391"/>
                </a:lnTo>
                <a:lnTo>
                  <a:pt x="0" y="0"/>
                </a:lnTo>
                <a:close/>
              </a:path>
            </a:pathLst>
          </a:custGeom>
          <a:blipFill>
            <a:blip r:embed="rId1"/>
            <a:stretch>
              <a:fillRect b="-2479"/>
            </a:stretch>
          </a:blipFill>
        </p:spPr>
      </p:sp>
      <p:sp>
        <p:nvSpPr>
          <p:cNvPr id="3" name="Freeform 3"/>
          <p:cNvSpPr/>
          <p:nvPr/>
        </p:nvSpPr>
        <p:spPr>
          <a:xfrm>
            <a:off x="11699319" y="6747300"/>
            <a:ext cx="96345" cy="110480"/>
          </a:xfrm>
          <a:custGeom>
            <a:avLst/>
            <a:gdLst/>
            <a:ahLst/>
            <a:cxnLst/>
            <a:rect l="l" t="t" r="r" b="b"/>
            <a:pathLst>
              <a:path w="96345" h="110480">
                <a:moveTo>
                  <a:pt x="0" y="0"/>
                </a:moveTo>
                <a:lnTo>
                  <a:pt x="96346" y="0"/>
                </a:lnTo>
                <a:lnTo>
                  <a:pt x="96346" y="110481"/>
                </a:lnTo>
                <a:lnTo>
                  <a:pt x="0" y="110481"/>
                </a:lnTo>
                <a:lnTo>
                  <a:pt x="0" y="0"/>
                </a:lnTo>
                <a:close/>
              </a:path>
            </a:pathLst>
          </a:custGeom>
          <a:blipFill>
            <a:blip r:embed="rId2"/>
            <a:stretch>
              <a:fillRect l="-29154" t="-12440" r="-31171" b="-69738"/>
            </a:stretch>
          </a:blipFill>
        </p:spPr>
      </p:sp>
      <p:grpSp>
        <p:nvGrpSpPr>
          <p:cNvPr id="4" name="Group 4"/>
          <p:cNvGrpSpPr>
            <a:grpSpLocks noChangeAspect="1"/>
          </p:cNvGrpSpPr>
          <p:nvPr/>
        </p:nvGrpSpPr>
        <p:grpSpPr>
          <a:xfrm>
            <a:off x="11433258" y="-63503"/>
            <a:ext cx="822236" cy="6984997"/>
            <a:chOff x="0" y="0"/>
            <a:chExt cx="822236" cy="6985000"/>
          </a:xfrm>
        </p:grpSpPr>
        <p:sp>
          <p:nvSpPr>
            <p:cNvPr id="5" name="Freeform 5"/>
            <p:cNvSpPr/>
            <p:nvPr/>
          </p:nvSpPr>
          <p:spPr>
            <a:xfrm>
              <a:off x="63500" y="63500"/>
              <a:ext cx="695198" cy="6858000"/>
            </a:xfrm>
            <a:custGeom>
              <a:avLst/>
              <a:gdLst/>
              <a:ahLst/>
              <a:cxnLst/>
              <a:rect l="l" t="t" r="r" b="b"/>
              <a:pathLst>
                <a:path w="695198" h="6858000">
                  <a:moveTo>
                    <a:pt x="0" y="0"/>
                  </a:moveTo>
                  <a:lnTo>
                    <a:pt x="695198" y="0"/>
                  </a:lnTo>
                  <a:lnTo>
                    <a:pt x="695198" y="6858000"/>
                  </a:lnTo>
                  <a:lnTo>
                    <a:pt x="0" y="6858000"/>
                  </a:lnTo>
                  <a:close/>
                </a:path>
              </a:pathLst>
            </a:custGeom>
            <a:solidFill>
              <a:srgbClr val="00CA8E"/>
            </a:solidFill>
          </p:spPr>
        </p:sp>
        <p:sp>
          <p:nvSpPr>
            <p:cNvPr id="6" name="Freeform 6"/>
            <p:cNvSpPr/>
            <p:nvPr/>
          </p:nvSpPr>
          <p:spPr>
            <a:xfrm>
              <a:off x="342265" y="63500"/>
              <a:ext cx="147828" cy="6858000"/>
            </a:xfrm>
            <a:custGeom>
              <a:avLst/>
              <a:gdLst/>
              <a:ahLst/>
              <a:cxnLst/>
              <a:rect l="l" t="t" r="r" b="b"/>
              <a:pathLst>
                <a:path w="147828" h="6858000">
                  <a:moveTo>
                    <a:pt x="0" y="0"/>
                  </a:moveTo>
                  <a:lnTo>
                    <a:pt x="0" y="6858000"/>
                  </a:lnTo>
                  <a:lnTo>
                    <a:pt x="147828" y="6858000"/>
                  </a:lnTo>
                  <a:lnTo>
                    <a:pt x="147828" y="0"/>
                  </a:lnTo>
                  <a:close/>
                </a:path>
              </a:pathLst>
            </a:custGeom>
            <a:solidFill>
              <a:srgbClr val="F2F2F2"/>
            </a:solidFill>
          </p:spPr>
        </p:sp>
        <p:sp>
          <p:nvSpPr>
            <p:cNvPr id="7" name="Freeform 7"/>
            <p:cNvSpPr/>
            <p:nvPr/>
          </p:nvSpPr>
          <p:spPr>
            <a:xfrm>
              <a:off x="194437" y="63500"/>
              <a:ext cx="147828" cy="6858000"/>
            </a:xfrm>
            <a:custGeom>
              <a:avLst/>
              <a:gdLst/>
              <a:ahLst/>
              <a:cxnLst/>
              <a:rect l="l" t="t" r="r" b="b"/>
              <a:pathLst>
                <a:path w="147828" h="6858000">
                  <a:moveTo>
                    <a:pt x="0" y="0"/>
                  </a:moveTo>
                  <a:lnTo>
                    <a:pt x="0" y="6858000"/>
                  </a:lnTo>
                  <a:lnTo>
                    <a:pt x="147828" y="6858000"/>
                  </a:lnTo>
                  <a:lnTo>
                    <a:pt x="147828" y="0"/>
                  </a:lnTo>
                  <a:close/>
                </a:path>
              </a:pathLst>
            </a:custGeom>
            <a:solidFill>
              <a:srgbClr val="F2F2F2">
                <a:alpha val="52549"/>
              </a:srgbClr>
            </a:solidFill>
          </p:spPr>
        </p:sp>
        <p:sp>
          <p:nvSpPr>
            <p:cNvPr id="8" name="Freeform 8"/>
            <p:cNvSpPr/>
            <p:nvPr/>
          </p:nvSpPr>
          <p:spPr>
            <a:xfrm>
              <a:off x="485775" y="63500"/>
              <a:ext cx="147828" cy="6858000"/>
            </a:xfrm>
            <a:custGeom>
              <a:avLst/>
              <a:gdLst/>
              <a:ahLst/>
              <a:cxnLst/>
              <a:rect l="l" t="t" r="r" b="b"/>
              <a:pathLst>
                <a:path w="147828" h="6858000">
                  <a:moveTo>
                    <a:pt x="0" y="0"/>
                  </a:moveTo>
                  <a:lnTo>
                    <a:pt x="0" y="6858000"/>
                  </a:lnTo>
                  <a:lnTo>
                    <a:pt x="147828" y="6858000"/>
                  </a:lnTo>
                  <a:lnTo>
                    <a:pt x="147828" y="0"/>
                  </a:lnTo>
                  <a:close/>
                </a:path>
              </a:pathLst>
            </a:custGeom>
            <a:solidFill>
              <a:srgbClr val="F2F2F2">
                <a:alpha val="52549"/>
              </a:srgbClr>
            </a:solidFill>
          </p:spPr>
        </p:sp>
      </p:grpSp>
      <p:sp>
        <p:nvSpPr>
          <p:cNvPr id="9" name="Freeform 9"/>
          <p:cNvSpPr/>
          <p:nvPr/>
        </p:nvSpPr>
        <p:spPr>
          <a:xfrm>
            <a:off x="11438315" y="6013609"/>
            <a:ext cx="618353" cy="844391"/>
          </a:xfrm>
          <a:custGeom>
            <a:avLst/>
            <a:gdLst/>
            <a:ahLst/>
            <a:cxnLst/>
            <a:rect l="l" t="t" r="r" b="b"/>
            <a:pathLst>
              <a:path w="618353" h="844391">
                <a:moveTo>
                  <a:pt x="0" y="0"/>
                </a:moveTo>
                <a:lnTo>
                  <a:pt x="618354" y="0"/>
                </a:lnTo>
                <a:lnTo>
                  <a:pt x="618354" y="844391"/>
                </a:lnTo>
                <a:lnTo>
                  <a:pt x="0" y="844391"/>
                </a:lnTo>
                <a:lnTo>
                  <a:pt x="0" y="0"/>
                </a:lnTo>
                <a:close/>
              </a:path>
            </a:pathLst>
          </a:custGeom>
          <a:blipFill>
            <a:blip r:embed="rId1"/>
            <a:stretch>
              <a:fillRect b="-2479"/>
            </a:stretch>
          </a:blipFill>
        </p:spPr>
      </p:sp>
      <p:sp>
        <p:nvSpPr>
          <p:cNvPr id="10" name="Freeform 10"/>
          <p:cNvSpPr/>
          <p:nvPr/>
        </p:nvSpPr>
        <p:spPr>
          <a:xfrm>
            <a:off x="11699319" y="6747300"/>
            <a:ext cx="96345" cy="110480"/>
          </a:xfrm>
          <a:custGeom>
            <a:avLst/>
            <a:gdLst/>
            <a:ahLst/>
            <a:cxnLst/>
            <a:rect l="l" t="t" r="r" b="b"/>
            <a:pathLst>
              <a:path w="96345" h="110480">
                <a:moveTo>
                  <a:pt x="0" y="0"/>
                </a:moveTo>
                <a:lnTo>
                  <a:pt x="96346" y="0"/>
                </a:lnTo>
                <a:lnTo>
                  <a:pt x="96346" y="110481"/>
                </a:lnTo>
                <a:lnTo>
                  <a:pt x="0" y="110481"/>
                </a:lnTo>
                <a:lnTo>
                  <a:pt x="0" y="0"/>
                </a:lnTo>
                <a:close/>
              </a:path>
            </a:pathLst>
          </a:custGeom>
          <a:blipFill>
            <a:blip r:embed="rId2"/>
            <a:stretch>
              <a:fillRect l="-29154" t="-12440" r="-31171" b="-69738"/>
            </a:stretch>
          </a:blipFill>
        </p:spPr>
      </p:sp>
      <p:sp>
        <p:nvSpPr>
          <p:cNvPr id="11" name="Freeform 11"/>
          <p:cNvSpPr/>
          <p:nvPr/>
        </p:nvSpPr>
        <p:spPr>
          <a:xfrm>
            <a:off x="3228089" y="1848802"/>
            <a:ext cx="7772400" cy="5009198"/>
          </a:xfrm>
          <a:custGeom>
            <a:avLst/>
            <a:gdLst/>
            <a:ahLst/>
            <a:cxnLst/>
            <a:rect l="l" t="t" r="r" b="b"/>
            <a:pathLst>
              <a:path w="7772400" h="5009198">
                <a:moveTo>
                  <a:pt x="0" y="0"/>
                </a:moveTo>
                <a:lnTo>
                  <a:pt x="7772400" y="0"/>
                </a:lnTo>
                <a:lnTo>
                  <a:pt x="7772400" y="5009198"/>
                </a:lnTo>
                <a:lnTo>
                  <a:pt x="0" y="5009198"/>
                </a:lnTo>
                <a:lnTo>
                  <a:pt x="0" y="0"/>
                </a:lnTo>
                <a:close/>
              </a:path>
            </a:pathLst>
          </a:custGeom>
          <a:blipFill>
            <a:blip r:embed="rId3"/>
            <a:stretch>
              <a:fillRect b="-855"/>
            </a:stretch>
          </a:blipFill>
        </p:spPr>
      </p:sp>
      <p:grpSp>
        <p:nvGrpSpPr>
          <p:cNvPr id="12" name="Group 12"/>
          <p:cNvGrpSpPr>
            <a:grpSpLocks noChangeAspect="1"/>
          </p:cNvGrpSpPr>
          <p:nvPr/>
        </p:nvGrpSpPr>
        <p:grpSpPr>
          <a:xfrm>
            <a:off x="320364" y="247783"/>
            <a:ext cx="1146172" cy="184147"/>
            <a:chOff x="0" y="0"/>
            <a:chExt cx="1146175" cy="184150"/>
          </a:xfrm>
        </p:grpSpPr>
        <p:sp>
          <p:nvSpPr>
            <p:cNvPr id="13" name="Freeform 13"/>
            <p:cNvSpPr/>
            <p:nvPr/>
          </p:nvSpPr>
          <p:spPr>
            <a:xfrm>
              <a:off x="69850" y="69850"/>
              <a:ext cx="1006475" cy="44450"/>
            </a:xfrm>
            <a:custGeom>
              <a:avLst/>
              <a:gdLst/>
              <a:ahLst/>
              <a:cxnLst/>
              <a:rect l="l" t="t" r="r" b="b"/>
              <a:pathLst>
                <a:path w="1006475" h="44450">
                  <a:moveTo>
                    <a:pt x="0" y="0"/>
                  </a:moveTo>
                  <a:lnTo>
                    <a:pt x="1006475" y="0"/>
                  </a:lnTo>
                  <a:lnTo>
                    <a:pt x="1006475" y="44450"/>
                  </a:lnTo>
                  <a:lnTo>
                    <a:pt x="0" y="44450"/>
                  </a:lnTo>
                  <a:close/>
                </a:path>
              </a:pathLst>
            </a:custGeom>
            <a:solidFill>
              <a:srgbClr val="00CA8E"/>
            </a:solidFill>
          </p:spPr>
        </p:sp>
        <p:sp>
          <p:nvSpPr>
            <p:cNvPr id="14" name="Freeform 14"/>
            <p:cNvSpPr/>
            <p:nvPr/>
          </p:nvSpPr>
          <p:spPr>
            <a:xfrm>
              <a:off x="63500" y="63500"/>
              <a:ext cx="1019175" cy="57150"/>
            </a:xfrm>
            <a:custGeom>
              <a:avLst/>
              <a:gdLst/>
              <a:ahLst/>
              <a:cxnLst/>
              <a:rect l="l" t="t" r="r" b="b"/>
              <a:pathLst>
                <a:path w="1019175" h="57150">
                  <a:moveTo>
                    <a:pt x="6350" y="0"/>
                  </a:moveTo>
                  <a:lnTo>
                    <a:pt x="1019175" y="0"/>
                  </a:lnTo>
                  <a:lnTo>
                    <a:pt x="1019175" y="57150"/>
                  </a:lnTo>
                  <a:lnTo>
                    <a:pt x="0" y="57150"/>
                  </a:lnTo>
                  <a:lnTo>
                    <a:pt x="0" y="0"/>
                  </a:lnTo>
                  <a:lnTo>
                    <a:pt x="6350" y="0"/>
                  </a:lnTo>
                  <a:moveTo>
                    <a:pt x="6350" y="12700"/>
                  </a:moveTo>
                  <a:lnTo>
                    <a:pt x="6350" y="6350"/>
                  </a:lnTo>
                  <a:lnTo>
                    <a:pt x="12700" y="6350"/>
                  </a:lnTo>
                  <a:lnTo>
                    <a:pt x="12700" y="50800"/>
                  </a:lnTo>
                  <a:lnTo>
                    <a:pt x="6350" y="50800"/>
                  </a:lnTo>
                  <a:lnTo>
                    <a:pt x="6350" y="44450"/>
                  </a:lnTo>
                  <a:lnTo>
                    <a:pt x="1012825" y="44450"/>
                  </a:lnTo>
                  <a:lnTo>
                    <a:pt x="1012825" y="50800"/>
                  </a:lnTo>
                  <a:lnTo>
                    <a:pt x="1006475" y="50800"/>
                  </a:lnTo>
                  <a:lnTo>
                    <a:pt x="1006475" y="6350"/>
                  </a:lnTo>
                  <a:lnTo>
                    <a:pt x="1012825" y="6350"/>
                  </a:lnTo>
                  <a:lnTo>
                    <a:pt x="1012825" y="12700"/>
                  </a:lnTo>
                  <a:lnTo>
                    <a:pt x="6350" y="12700"/>
                  </a:lnTo>
                  <a:close/>
                </a:path>
              </a:pathLst>
            </a:custGeom>
            <a:solidFill>
              <a:srgbClr val="00CA8E"/>
            </a:solidFill>
          </p:spPr>
        </p:sp>
      </p:grpSp>
      <p:grpSp>
        <p:nvGrpSpPr>
          <p:cNvPr id="15" name="Group 15"/>
          <p:cNvGrpSpPr>
            <a:grpSpLocks noChangeAspect="1"/>
          </p:cNvGrpSpPr>
          <p:nvPr/>
        </p:nvGrpSpPr>
        <p:grpSpPr>
          <a:xfrm>
            <a:off x="3135840" y="3651428"/>
            <a:ext cx="390058" cy="584025"/>
            <a:chOff x="0" y="0"/>
            <a:chExt cx="390055" cy="584022"/>
          </a:xfrm>
        </p:grpSpPr>
        <p:sp>
          <p:nvSpPr>
            <p:cNvPr id="16" name="Freeform 16"/>
            <p:cNvSpPr/>
            <p:nvPr/>
          </p:nvSpPr>
          <p:spPr>
            <a:xfrm>
              <a:off x="0" y="0"/>
              <a:ext cx="390017" cy="584073"/>
            </a:xfrm>
            <a:custGeom>
              <a:avLst/>
              <a:gdLst/>
              <a:ahLst/>
              <a:cxnLst/>
              <a:rect l="l" t="t" r="r" b="b"/>
              <a:pathLst>
                <a:path w="390017" h="584073">
                  <a:moveTo>
                    <a:pt x="390017" y="584073"/>
                  </a:moveTo>
                  <a:cubicBezTo>
                    <a:pt x="295148" y="584073"/>
                    <a:pt x="206502" y="573151"/>
                    <a:pt x="187706" y="552196"/>
                  </a:cubicBezTo>
                  <a:lnTo>
                    <a:pt x="182245" y="544576"/>
                  </a:lnTo>
                  <a:lnTo>
                    <a:pt x="194945" y="538861"/>
                  </a:lnTo>
                  <a:lnTo>
                    <a:pt x="182245" y="538861"/>
                  </a:lnTo>
                  <a:lnTo>
                    <a:pt x="182245" y="324485"/>
                  </a:lnTo>
                  <a:lnTo>
                    <a:pt x="194945" y="324485"/>
                  </a:lnTo>
                  <a:lnTo>
                    <a:pt x="182245" y="324485"/>
                  </a:lnTo>
                  <a:lnTo>
                    <a:pt x="183388" y="328168"/>
                  </a:lnTo>
                  <a:lnTo>
                    <a:pt x="183388" y="328168"/>
                  </a:lnTo>
                  <a:cubicBezTo>
                    <a:pt x="174117" y="317754"/>
                    <a:pt x="100838" y="304673"/>
                    <a:pt x="0" y="304673"/>
                  </a:cubicBezTo>
                  <a:lnTo>
                    <a:pt x="0" y="279273"/>
                  </a:lnTo>
                  <a:cubicBezTo>
                    <a:pt x="100838" y="279273"/>
                    <a:pt x="174117" y="266192"/>
                    <a:pt x="183388" y="255778"/>
                  </a:cubicBezTo>
                  <a:lnTo>
                    <a:pt x="182245" y="257048"/>
                  </a:lnTo>
                  <a:lnTo>
                    <a:pt x="194945" y="259461"/>
                  </a:lnTo>
                  <a:lnTo>
                    <a:pt x="182245" y="259461"/>
                  </a:lnTo>
                  <a:lnTo>
                    <a:pt x="182245" y="45212"/>
                  </a:lnTo>
                  <a:lnTo>
                    <a:pt x="194945" y="45212"/>
                  </a:lnTo>
                  <a:lnTo>
                    <a:pt x="182245" y="45212"/>
                  </a:lnTo>
                  <a:lnTo>
                    <a:pt x="184912" y="35052"/>
                  </a:lnTo>
                  <a:lnTo>
                    <a:pt x="187706" y="31877"/>
                  </a:lnTo>
                  <a:cubicBezTo>
                    <a:pt x="206502" y="10922"/>
                    <a:pt x="295275" y="0"/>
                    <a:pt x="390017" y="0"/>
                  </a:cubicBezTo>
                  <a:lnTo>
                    <a:pt x="390017" y="25400"/>
                  </a:lnTo>
                  <a:cubicBezTo>
                    <a:pt x="289179" y="25400"/>
                    <a:pt x="215900" y="38481"/>
                    <a:pt x="206629" y="48895"/>
                  </a:cubicBezTo>
                  <a:lnTo>
                    <a:pt x="207772" y="47625"/>
                  </a:lnTo>
                  <a:lnTo>
                    <a:pt x="207772" y="45212"/>
                  </a:lnTo>
                  <a:lnTo>
                    <a:pt x="207772" y="259461"/>
                  </a:lnTo>
                  <a:cubicBezTo>
                    <a:pt x="207772" y="265176"/>
                    <a:pt x="205105" y="269621"/>
                    <a:pt x="202311" y="272796"/>
                  </a:cubicBezTo>
                  <a:cubicBezTo>
                    <a:pt x="183515" y="293751"/>
                    <a:pt x="94869" y="304673"/>
                    <a:pt x="0" y="304673"/>
                  </a:cubicBezTo>
                  <a:lnTo>
                    <a:pt x="0" y="279273"/>
                  </a:lnTo>
                  <a:cubicBezTo>
                    <a:pt x="94869" y="279273"/>
                    <a:pt x="183515" y="290195"/>
                    <a:pt x="202311" y="311150"/>
                  </a:cubicBezTo>
                  <a:lnTo>
                    <a:pt x="207772" y="318770"/>
                  </a:lnTo>
                  <a:lnTo>
                    <a:pt x="207772" y="538861"/>
                  </a:lnTo>
                  <a:cubicBezTo>
                    <a:pt x="207772" y="536448"/>
                    <a:pt x="206629" y="535178"/>
                    <a:pt x="206629" y="535178"/>
                  </a:cubicBezTo>
                  <a:cubicBezTo>
                    <a:pt x="215900" y="545592"/>
                    <a:pt x="289179" y="558673"/>
                    <a:pt x="390017" y="558673"/>
                  </a:cubicBezTo>
                  <a:close/>
                </a:path>
              </a:pathLst>
            </a:custGeom>
            <a:solidFill>
              <a:srgbClr val="00CA8E"/>
            </a:solidFill>
          </p:spPr>
        </p:sp>
      </p:grpSp>
      <p:sp>
        <p:nvSpPr>
          <p:cNvPr id="20" name="TextBox 20"/>
          <p:cNvSpPr txBox="1"/>
          <p:nvPr/>
        </p:nvSpPr>
        <p:spPr>
          <a:xfrm>
            <a:off x="325755" y="1488440"/>
            <a:ext cx="10091420" cy="923290"/>
          </a:xfrm>
          <a:prstGeom prst="rect">
            <a:avLst/>
          </a:prstGeom>
        </p:spPr>
        <p:txBody>
          <a:bodyPr wrap="square" lIns="0" tIns="0" rIns="0" bIns="0" rtlCol="0" anchor="t">
            <a:spAutoFit/>
          </a:bodyPr>
          <a:lstStyle/>
          <a:p>
            <a:pPr algn="l">
              <a:lnSpc>
                <a:spcPct val="100000"/>
              </a:lnSpc>
            </a:pPr>
            <a:r>
              <a:rPr lang="en-US" sz="2000" spc="1">
                <a:solidFill>
                  <a:srgbClr val="3F3F3F"/>
                </a:solidFill>
                <a:latin typeface="Roboto" panose="02000000000000000000"/>
                <a:ea typeface="Roboto" panose="02000000000000000000"/>
                <a:cs typeface="Roboto" panose="02000000000000000000"/>
                <a:sym typeface="Roboto" panose="02000000000000000000"/>
              </a:rPr>
              <a:t>Use the </a:t>
            </a:r>
            <a:r>
              <a:rPr lang="en-US" sz="2000" b="1">
                <a:solidFill>
                  <a:srgbClr val="00CA8E"/>
                </a:solidFill>
                <a:latin typeface="Courier New OS Bold" panose="02070609020205020404"/>
                <a:ea typeface="Courier New OS Bold" panose="02070609020205020404"/>
                <a:cs typeface="Courier New OS Bold" panose="02070609020205020404"/>
                <a:sym typeface="Courier New OS Bold" panose="02070609020205020404"/>
              </a:rPr>
              <a:t>log_level </a:t>
            </a:r>
            <a:r>
              <a:rPr lang="en-US" sz="2000">
                <a:solidFill>
                  <a:srgbClr val="3F3F3F"/>
                </a:solidFill>
                <a:latin typeface="Courier New OS" panose="02070309020205020404"/>
                <a:ea typeface="Courier New OS" panose="02070309020205020404"/>
                <a:cs typeface="Courier New OS" panose="02070309020205020404"/>
                <a:sym typeface="Courier New OS" panose="02070309020205020404"/>
              </a:rPr>
              <a:t>and </a:t>
            </a:r>
            <a:r>
              <a:rPr lang="en-US" sz="2000" b="1">
                <a:solidFill>
                  <a:srgbClr val="00CA8E"/>
                </a:solidFill>
                <a:latin typeface="Courier New OS Bold" panose="02070609020205020404"/>
                <a:ea typeface="Courier New OS Bold" panose="02070609020205020404"/>
                <a:cs typeface="Courier New OS Bold" panose="02070609020205020404"/>
                <a:sym typeface="Courier New OS Bold" panose="02070609020205020404"/>
              </a:rPr>
              <a:t>log_file </a:t>
            </a:r>
            <a:r>
              <a:rPr lang="en-US" sz="2000">
                <a:solidFill>
                  <a:srgbClr val="3F3F3F"/>
                </a:solidFill>
                <a:latin typeface="Roboto" panose="02000000000000000000"/>
                <a:ea typeface="Roboto" panose="02000000000000000000"/>
                <a:cs typeface="Roboto" panose="02000000000000000000"/>
                <a:sym typeface="Roboto" panose="02000000000000000000"/>
              </a:rPr>
              <a:t>parameters in the Nomad agent configuration file to </a:t>
            </a:r>
            <a:r>
              <a:rPr lang="en-US" sz="2000">
                <a:solidFill>
                  <a:srgbClr val="3F3F3F"/>
                </a:solidFill>
                <a:latin typeface="Roboto" panose="02000000000000000000"/>
                <a:ea typeface="Roboto" panose="02000000000000000000"/>
                <a:cs typeface="Roboto" panose="02000000000000000000"/>
                <a:sym typeface="Roboto" panose="02000000000000000000"/>
              </a:rPr>
              <a:t>output logs for Nomad.</a:t>
            </a:r>
            <a:endParaRPr lang="en-US" sz="2000">
              <a:solidFill>
                <a:srgbClr val="3F3F3F"/>
              </a:solidFill>
              <a:latin typeface="Roboto" panose="02000000000000000000"/>
              <a:ea typeface="Roboto" panose="02000000000000000000"/>
              <a:cs typeface="Roboto" panose="02000000000000000000"/>
              <a:sym typeface="Roboto" panose="02000000000000000000"/>
            </a:endParaRPr>
          </a:p>
          <a:p>
            <a:pPr algn="l">
              <a:lnSpc>
                <a:spcPct val="100000"/>
              </a:lnSpc>
            </a:pPr>
            <a:endParaRPr lang="en-US" sz="2000">
              <a:solidFill>
                <a:srgbClr val="3F3F3F"/>
              </a:solidFill>
              <a:latin typeface="Roboto" panose="02000000000000000000"/>
              <a:ea typeface="Roboto" panose="02000000000000000000"/>
              <a:cs typeface="Roboto" panose="02000000000000000000"/>
              <a:sym typeface="Roboto" panose="02000000000000000000"/>
            </a:endParaRPr>
          </a:p>
        </p:txBody>
      </p:sp>
      <p:sp>
        <p:nvSpPr>
          <p:cNvPr id="22" name="TextBox 22"/>
          <p:cNvSpPr txBox="1"/>
          <p:nvPr/>
        </p:nvSpPr>
        <p:spPr>
          <a:xfrm>
            <a:off x="257470" y="3665277"/>
            <a:ext cx="2881027" cy="282235"/>
          </a:xfrm>
          <a:prstGeom prst="rect">
            <a:avLst/>
          </a:prstGeom>
        </p:spPr>
        <p:txBody>
          <a:bodyPr lIns="0" tIns="0" rIns="0" bIns="0" rtlCol="0" anchor="t">
            <a:spAutoFit/>
          </a:bodyPr>
          <a:lstStyle/>
          <a:p>
            <a:pPr algn="l">
              <a:lnSpc>
                <a:spcPts val="2185"/>
              </a:lnSpc>
            </a:pPr>
            <a:r>
              <a:rPr lang="en-US" sz="1800">
                <a:solidFill>
                  <a:srgbClr val="3F3F3F"/>
                </a:solidFill>
                <a:latin typeface="Roboto" panose="02000000000000000000"/>
                <a:ea typeface="Roboto" panose="02000000000000000000"/>
                <a:cs typeface="Roboto" panose="02000000000000000000"/>
                <a:sym typeface="Roboto" panose="02000000000000000000"/>
              </a:rPr>
              <a:t>Add the parameters to your </a:t>
            </a:r>
            <a:endParaRPr lang="en-US" sz="1800">
              <a:solidFill>
                <a:srgbClr val="3F3F3F"/>
              </a:solidFill>
              <a:latin typeface="Roboto" panose="02000000000000000000"/>
              <a:ea typeface="Roboto" panose="02000000000000000000"/>
              <a:cs typeface="Roboto" panose="02000000000000000000"/>
              <a:sym typeface="Roboto" panose="02000000000000000000"/>
            </a:endParaRPr>
          </a:p>
        </p:txBody>
      </p:sp>
      <p:sp>
        <p:nvSpPr>
          <p:cNvPr id="23" name="TextBox 23"/>
          <p:cNvSpPr txBox="1"/>
          <p:nvPr/>
        </p:nvSpPr>
        <p:spPr>
          <a:xfrm>
            <a:off x="670217" y="3942645"/>
            <a:ext cx="2401691" cy="282235"/>
          </a:xfrm>
          <a:prstGeom prst="rect">
            <a:avLst/>
          </a:prstGeom>
        </p:spPr>
        <p:txBody>
          <a:bodyPr lIns="0" tIns="0" rIns="0" bIns="0" rtlCol="0" anchor="t">
            <a:spAutoFit/>
          </a:bodyPr>
          <a:lstStyle/>
          <a:p>
            <a:pPr algn="l">
              <a:lnSpc>
                <a:spcPts val="2185"/>
              </a:lnSpc>
            </a:pPr>
            <a:r>
              <a:rPr lang="en-US" sz="1800">
                <a:solidFill>
                  <a:srgbClr val="3F3F3F"/>
                </a:solidFill>
                <a:latin typeface="Roboto" panose="02000000000000000000"/>
                <a:ea typeface="Roboto" panose="02000000000000000000"/>
                <a:cs typeface="Roboto" panose="02000000000000000000"/>
                <a:sym typeface="Roboto" panose="02000000000000000000"/>
              </a:rPr>
              <a:t>agent configuration file</a:t>
            </a:r>
            <a:endParaRPr lang="en-US" sz="1800">
              <a:solidFill>
                <a:srgbClr val="3F3F3F"/>
              </a:solidFill>
              <a:latin typeface="Roboto" panose="02000000000000000000"/>
              <a:ea typeface="Roboto" panose="02000000000000000000"/>
              <a:cs typeface="Roboto" panose="02000000000000000000"/>
              <a:sym typeface="Roboto" panose="02000000000000000000"/>
            </a:endParaRPr>
          </a:p>
        </p:txBody>
      </p:sp>
      <p:sp>
        <p:nvSpPr>
          <p:cNvPr id="24" name="TextBox 24"/>
          <p:cNvSpPr txBox="1"/>
          <p:nvPr/>
        </p:nvSpPr>
        <p:spPr>
          <a:xfrm>
            <a:off x="372418" y="431263"/>
            <a:ext cx="4324436" cy="551717"/>
          </a:xfrm>
          <a:prstGeom prst="rect">
            <a:avLst/>
          </a:prstGeom>
        </p:spPr>
        <p:txBody>
          <a:bodyPr lIns="0" tIns="0" rIns="0" bIns="0" rtlCol="0" anchor="t">
            <a:spAutoFit/>
          </a:bodyPr>
          <a:lstStyle/>
          <a:p>
            <a:pPr algn="l">
              <a:lnSpc>
                <a:spcPts val="4480"/>
              </a:lnSpc>
            </a:pPr>
            <a:r>
              <a:rPr lang="en-US" sz="3200" b="1">
                <a:solidFill>
                  <a:srgbClr val="3F3F3F"/>
                </a:solidFill>
                <a:latin typeface="Raleway Heavy"/>
                <a:ea typeface="Raleway Heavy"/>
                <a:cs typeface="Raleway Heavy"/>
                <a:sym typeface="Raleway Heavy"/>
              </a:rPr>
              <a:t>Viewing System Logs</a:t>
            </a:r>
            <a:endParaRPr lang="en-US" sz="3200" b="1">
              <a:solidFill>
                <a:srgbClr val="3F3F3F"/>
              </a:solidFill>
              <a:latin typeface="Raleway Heavy"/>
              <a:ea typeface="Raleway Heavy"/>
              <a:cs typeface="Raleway Heavy"/>
              <a:sym typeface="Raleway Heav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438315" y="6013609"/>
            <a:ext cx="618353" cy="844391"/>
          </a:xfrm>
          <a:custGeom>
            <a:avLst/>
            <a:gdLst/>
            <a:ahLst/>
            <a:cxnLst/>
            <a:rect l="l" t="t" r="r" b="b"/>
            <a:pathLst>
              <a:path w="618353" h="844391">
                <a:moveTo>
                  <a:pt x="0" y="0"/>
                </a:moveTo>
                <a:lnTo>
                  <a:pt x="618354" y="0"/>
                </a:lnTo>
                <a:lnTo>
                  <a:pt x="618354" y="844391"/>
                </a:lnTo>
                <a:lnTo>
                  <a:pt x="0" y="844391"/>
                </a:lnTo>
                <a:lnTo>
                  <a:pt x="0" y="0"/>
                </a:lnTo>
                <a:close/>
              </a:path>
            </a:pathLst>
          </a:custGeom>
          <a:blipFill>
            <a:blip r:embed="rId1"/>
            <a:stretch>
              <a:fillRect b="-2479"/>
            </a:stretch>
          </a:blipFill>
        </p:spPr>
      </p:sp>
      <p:sp>
        <p:nvSpPr>
          <p:cNvPr id="3" name="Freeform 3"/>
          <p:cNvSpPr/>
          <p:nvPr/>
        </p:nvSpPr>
        <p:spPr>
          <a:xfrm>
            <a:off x="11699319" y="6747300"/>
            <a:ext cx="96345" cy="110480"/>
          </a:xfrm>
          <a:custGeom>
            <a:avLst/>
            <a:gdLst/>
            <a:ahLst/>
            <a:cxnLst/>
            <a:rect l="l" t="t" r="r" b="b"/>
            <a:pathLst>
              <a:path w="96345" h="110480">
                <a:moveTo>
                  <a:pt x="0" y="0"/>
                </a:moveTo>
                <a:lnTo>
                  <a:pt x="96346" y="0"/>
                </a:lnTo>
                <a:lnTo>
                  <a:pt x="96346" y="110481"/>
                </a:lnTo>
                <a:lnTo>
                  <a:pt x="0" y="110481"/>
                </a:lnTo>
                <a:lnTo>
                  <a:pt x="0" y="0"/>
                </a:lnTo>
                <a:close/>
              </a:path>
            </a:pathLst>
          </a:custGeom>
          <a:blipFill>
            <a:blip r:embed="rId2"/>
            <a:stretch>
              <a:fillRect l="-29154" t="-12440" r="-31171" b="-69738"/>
            </a:stretch>
          </a:blipFill>
        </p:spPr>
      </p:sp>
      <p:grpSp>
        <p:nvGrpSpPr>
          <p:cNvPr id="4" name="Group 4"/>
          <p:cNvGrpSpPr>
            <a:grpSpLocks noChangeAspect="1"/>
          </p:cNvGrpSpPr>
          <p:nvPr/>
        </p:nvGrpSpPr>
        <p:grpSpPr>
          <a:xfrm>
            <a:off x="-63503" y="-63503"/>
            <a:ext cx="1740646" cy="6984997"/>
            <a:chOff x="0" y="0"/>
            <a:chExt cx="1740649" cy="6985000"/>
          </a:xfrm>
        </p:grpSpPr>
        <p:sp>
          <p:nvSpPr>
            <p:cNvPr id="5" name="Freeform 5"/>
            <p:cNvSpPr/>
            <p:nvPr/>
          </p:nvSpPr>
          <p:spPr>
            <a:xfrm>
              <a:off x="63500" y="63500"/>
              <a:ext cx="1613662" cy="6858000"/>
            </a:xfrm>
            <a:custGeom>
              <a:avLst/>
              <a:gdLst/>
              <a:ahLst/>
              <a:cxnLst/>
              <a:rect l="l" t="t" r="r" b="b"/>
              <a:pathLst>
                <a:path w="1613662" h="6858000">
                  <a:moveTo>
                    <a:pt x="0" y="0"/>
                  </a:moveTo>
                  <a:lnTo>
                    <a:pt x="1613662" y="0"/>
                  </a:lnTo>
                  <a:lnTo>
                    <a:pt x="1613662" y="6858000"/>
                  </a:lnTo>
                  <a:lnTo>
                    <a:pt x="0" y="6858000"/>
                  </a:lnTo>
                  <a:close/>
                </a:path>
              </a:pathLst>
            </a:custGeom>
            <a:solidFill>
              <a:srgbClr val="00CA8E"/>
            </a:solidFill>
          </p:spPr>
        </p:sp>
        <p:sp>
          <p:nvSpPr>
            <p:cNvPr id="6" name="Freeform 6"/>
            <p:cNvSpPr/>
            <p:nvPr/>
          </p:nvSpPr>
          <p:spPr>
            <a:xfrm>
              <a:off x="696087" y="63500"/>
              <a:ext cx="340995" cy="6858000"/>
            </a:xfrm>
            <a:custGeom>
              <a:avLst/>
              <a:gdLst/>
              <a:ahLst/>
              <a:cxnLst/>
              <a:rect l="l" t="t" r="r" b="b"/>
              <a:pathLst>
                <a:path w="340995" h="6858000">
                  <a:moveTo>
                    <a:pt x="0" y="0"/>
                  </a:moveTo>
                  <a:lnTo>
                    <a:pt x="340995" y="0"/>
                  </a:lnTo>
                  <a:lnTo>
                    <a:pt x="340995" y="6858000"/>
                  </a:lnTo>
                  <a:lnTo>
                    <a:pt x="0" y="6858000"/>
                  </a:lnTo>
                  <a:close/>
                </a:path>
              </a:pathLst>
            </a:custGeom>
            <a:solidFill>
              <a:srgbClr val="F2F2F2"/>
            </a:solidFill>
          </p:spPr>
        </p:sp>
        <p:sp>
          <p:nvSpPr>
            <p:cNvPr id="7" name="Freeform 7"/>
            <p:cNvSpPr/>
            <p:nvPr/>
          </p:nvSpPr>
          <p:spPr>
            <a:xfrm>
              <a:off x="355092" y="63500"/>
              <a:ext cx="340995" cy="6858000"/>
            </a:xfrm>
            <a:custGeom>
              <a:avLst/>
              <a:gdLst/>
              <a:ahLst/>
              <a:cxnLst/>
              <a:rect l="l" t="t" r="r" b="b"/>
              <a:pathLst>
                <a:path w="340995" h="6858000">
                  <a:moveTo>
                    <a:pt x="0" y="0"/>
                  </a:moveTo>
                  <a:lnTo>
                    <a:pt x="340995" y="0"/>
                  </a:lnTo>
                  <a:lnTo>
                    <a:pt x="340995" y="6858000"/>
                  </a:lnTo>
                  <a:lnTo>
                    <a:pt x="0" y="6858000"/>
                  </a:lnTo>
                  <a:close/>
                </a:path>
              </a:pathLst>
            </a:custGeom>
            <a:solidFill>
              <a:srgbClr val="F2F2F2">
                <a:alpha val="52549"/>
              </a:srgbClr>
            </a:solidFill>
          </p:spPr>
        </p:sp>
        <p:sp>
          <p:nvSpPr>
            <p:cNvPr id="8" name="Freeform 8"/>
            <p:cNvSpPr/>
            <p:nvPr/>
          </p:nvSpPr>
          <p:spPr>
            <a:xfrm>
              <a:off x="1037209" y="63500"/>
              <a:ext cx="340995" cy="6858000"/>
            </a:xfrm>
            <a:custGeom>
              <a:avLst/>
              <a:gdLst/>
              <a:ahLst/>
              <a:cxnLst/>
              <a:rect l="l" t="t" r="r" b="b"/>
              <a:pathLst>
                <a:path w="340995" h="6858000">
                  <a:moveTo>
                    <a:pt x="0" y="0"/>
                  </a:moveTo>
                  <a:lnTo>
                    <a:pt x="340995" y="0"/>
                  </a:lnTo>
                  <a:lnTo>
                    <a:pt x="340995" y="6858000"/>
                  </a:lnTo>
                  <a:lnTo>
                    <a:pt x="0" y="6858000"/>
                  </a:lnTo>
                  <a:close/>
                </a:path>
              </a:pathLst>
            </a:custGeom>
            <a:solidFill>
              <a:srgbClr val="F2F2F2">
                <a:alpha val="52549"/>
              </a:srgbClr>
            </a:solidFill>
          </p:spPr>
        </p:sp>
      </p:grpSp>
      <p:grpSp>
        <p:nvGrpSpPr>
          <p:cNvPr id="9" name="Group 9"/>
          <p:cNvGrpSpPr>
            <a:grpSpLocks noChangeAspect="1"/>
          </p:cNvGrpSpPr>
          <p:nvPr/>
        </p:nvGrpSpPr>
        <p:grpSpPr>
          <a:xfrm>
            <a:off x="1880606" y="216665"/>
            <a:ext cx="1146172" cy="184147"/>
            <a:chOff x="0" y="0"/>
            <a:chExt cx="1146175" cy="184150"/>
          </a:xfrm>
        </p:grpSpPr>
        <p:sp>
          <p:nvSpPr>
            <p:cNvPr id="10" name="Freeform 10"/>
            <p:cNvSpPr/>
            <p:nvPr/>
          </p:nvSpPr>
          <p:spPr>
            <a:xfrm>
              <a:off x="69850" y="69850"/>
              <a:ext cx="1006475" cy="44450"/>
            </a:xfrm>
            <a:custGeom>
              <a:avLst/>
              <a:gdLst/>
              <a:ahLst/>
              <a:cxnLst/>
              <a:rect l="l" t="t" r="r" b="b"/>
              <a:pathLst>
                <a:path w="1006475" h="44450">
                  <a:moveTo>
                    <a:pt x="0" y="0"/>
                  </a:moveTo>
                  <a:lnTo>
                    <a:pt x="1006475" y="0"/>
                  </a:lnTo>
                  <a:lnTo>
                    <a:pt x="1006475" y="44450"/>
                  </a:lnTo>
                  <a:lnTo>
                    <a:pt x="0" y="44450"/>
                  </a:lnTo>
                  <a:close/>
                </a:path>
              </a:pathLst>
            </a:custGeom>
            <a:solidFill>
              <a:srgbClr val="00CA8E"/>
            </a:solidFill>
          </p:spPr>
        </p:sp>
        <p:sp>
          <p:nvSpPr>
            <p:cNvPr id="11" name="Freeform 11"/>
            <p:cNvSpPr/>
            <p:nvPr/>
          </p:nvSpPr>
          <p:spPr>
            <a:xfrm>
              <a:off x="63500" y="63500"/>
              <a:ext cx="1019175" cy="57150"/>
            </a:xfrm>
            <a:custGeom>
              <a:avLst/>
              <a:gdLst/>
              <a:ahLst/>
              <a:cxnLst/>
              <a:rect l="l" t="t" r="r" b="b"/>
              <a:pathLst>
                <a:path w="1019175" h="57150">
                  <a:moveTo>
                    <a:pt x="6350" y="0"/>
                  </a:moveTo>
                  <a:lnTo>
                    <a:pt x="1019175" y="0"/>
                  </a:lnTo>
                  <a:lnTo>
                    <a:pt x="1019175" y="57150"/>
                  </a:lnTo>
                  <a:lnTo>
                    <a:pt x="0" y="57150"/>
                  </a:lnTo>
                  <a:lnTo>
                    <a:pt x="0" y="0"/>
                  </a:lnTo>
                  <a:lnTo>
                    <a:pt x="6350" y="0"/>
                  </a:lnTo>
                  <a:moveTo>
                    <a:pt x="6350" y="12700"/>
                  </a:moveTo>
                  <a:lnTo>
                    <a:pt x="6350" y="6350"/>
                  </a:lnTo>
                  <a:lnTo>
                    <a:pt x="12700" y="6350"/>
                  </a:lnTo>
                  <a:lnTo>
                    <a:pt x="12700" y="50800"/>
                  </a:lnTo>
                  <a:lnTo>
                    <a:pt x="6350" y="50800"/>
                  </a:lnTo>
                  <a:lnTo>
                    <a:pt x="6350" y="44450"/>
                  </a:lnTo>
                  <a:lnTo>
                    <a:pt x="1012825" y="44450"/>
                  </a:lnTo>
                  <a:lnTo>
                    <a:pt x="1012825" y="50800"/>
                  </a:lnTo>
                  <a:lnTo>
                    <a:pt x="1006475" y="50800"/>
                  </a:lnTo>
                  <a:lnTo>
                    <a:pt x="1006475" y="6350"/>
                  </a:lnTo>
                  <a:lnTo>
                    <a:pt x="1012825" y="6350"/>
                  </a:lnTo>
                  <a:lnTo>
                    <a:pt x="1012825" y="12700"/>
                  </a:lnTo>
                  <a:lnTo>
                    <a:pt x="6350" y="12700"/>
                  </a:lnTo>
                  <a:close/>
                </a:path>
              </a:pathLst>
            </a:custGeom>
            <a:solidFill>
              <a:srgbClr val="00CA8E"/>
            </a:solidFill>
          </p:spPr>
        </p:sp>
      </p:grpSp>
      <p:sp>
        <p:nvSpPr>
          <p:cNvPr id="12" name="Freeform 12"/>
          <p:cNvSpPr/>
          <p:nvPr/>
        </p:nvSpPr>
        <p:spPr>
          <a:xfrm>
            <a:off x="10636987" y="236172"/>
            <a:ext cx="1165431" cy="1326185"/>
          </a:xfrm>
          <a:custGeom>
            <a:avLst/>
            <a:gdLst/>
            <a:ahLst/>
            <a:cxnLst/>
            <a:rect l="l" t="t" r="r" b="b"/>
            <a:pathLst>
              <a:path w="1165431" h="1326185">
                <a:moveTo>
                  <a:pt x="0" y="0"/>
                </a:moveTo>
                <a:lnTo>
                  <a:pt x="1165431" y="0"/>
                </a:lnTo>
                <a:lnTo>
                  <a:pt x="1165431" y="1326185"/>
                </a:lnTo>
                <a:lnTo>
                  <a:pt x="0" y="1326185"/>
                </a:lnTo>
                <a:lnTo>
                  <a:pt x="0" y="0"/>
                </a:lnTo>
                <a:close/>
              </a:path>
            </a:pathLst>
          </a:custGeom>
          <a:blipFill>
            <a:blip r:embed="rId3"/>
            <a:stretch>
              <a:fillRect l="-29103" t="-12862" r="-29998" b="-69323"/>
            </a:stretch>
          </a:blipFill>
        </p:spPr>
      </p:sp>
      <p:sp>
        <p:nvSpPr>
          <p:cNvPr id="13" name="Freeform 13"/>
          <p:cNvSpPr/>
          <p:nvPr/>
        </p:nvSpPr>
        <p:spPr>
          <a:xfrm>
            <a:off x="2125551" y="2750620"/>
            <a:ext cx="8440607" cy="3943836"/>
          </a:xfrm>
          <a:custGeom>
            <a:avLst/>
            <a:gdLst/>
            <a:ahLst/>
            <a:cxnLst/>
            <a:rect l="l" t="t" r="r" b="b"/>
            <a:pathLst>
              <a:path w="8440607" h="3943836">
                <a:moveTo>
                  <a:pt x="0" y="0"/>
                </a:moveTo>
                <a:lnTo>
                  <a:pt x="8440608" y="0"/>
                </a:lnTo>
                <a:lnTo>
                  <a:pt x="8440608" y="3943836"/>
                </a:lnTo>
                <a:lnTo>
                  <a:pt x="0" y="39438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TextBox 14"/>
          <p:cNvSpPr txBox="1"/>
          <p:nvPr/>
        </p:nvSpPr>
        <p:spPr>
          <a:xfrm>
            <a:off x="1932651" y="397735"/>
            <a:ext cx="5781875" cy="551717"/>
          </a:xfrm>
          <a:prstGeom prst="rect">
            <a:avLst/>
          </a:prstGeom>
        </p:spPr>
        <p:txBody>
          <a:bodyPr lIns="0" tIns="0" rIns="0" bIns="0" rtlCol="0" anchor="t">
            <a:spAutoFit/>
          </a:bodyPr>
          <a:lstStyle/>
          <a:p>
            <a:pPr algn="l">
              <a:lnSpc>
                <a:spcPts val="4480"/>
              </a:lnSpc>
            </a:pPr>
            <a:r>
              <a:rPr lang="en-US" sz="3200" b="1">
                <a:solidFill>
                  <a:srgbClr val="3F3F3F"/>
                </a:solidFill>
                <a:latin typeface="Raleway Heavy"/>
                <a:ea typeface="Raleway Heavy"/>
                <a:cs typeface="Raleway Heavy"/>
                <a:sym typeface="Raleway Heavy"/>
              </a:rPr>
              <a:t>Getting Metrics from the API</a:t>
            </a:r>
            <a:endParaRPr lang="en-US" sz="3200" b="1">
              <a:solidFill>
                <a:srgbClr val="3F3F3F"/>
              </a:solidFill>
              <a:latin typeface="Raleway Heavy"/>
              <a:ea typeface="Raleway Heavy"/>
              <a:cs typeface="Raleway Heavy"/>
              <a:sym typeface="Raleway Heavy"/>
            </a:endParaRPr>
          </a:p>
        </p:txBody>
      </p:sp>
      <p:sp>
        <p:nvSpPr>
          <p:cNvPr id="15" name="TextBox 15"/>
          <p:cNvSpPr txBox="1"/>
          <p:nvPr/>
        </p:nvSpPr>
        <p:spPr>
          <a:xfrm>
            <a:off x="2041893" y="1472241"/>
            <a:ext cx="8155772" cy="320335"/>
          </a:xfrm>
          <a:prstGeom prst="rect">
            <a:avLst/>
          </a:prstGeom>
        </p:spPr>
        <p:txBody>
          <a:bodyPr lIns="0" tIns="0" rIns="0" bIns="0" rtlCol="0" anchor="t">
            <a:spAutoFit/>
          </a:bodyPr>
          <a:lstStyle/>
          <a:p>
            <a:pPr algn="l">
              <a:lnSpc>
                <a:spcPts val="2520"/>
              </a:lnSpc>
            </a:pPr>
            <a:r>
              <a:rPr lang="en-US" sz="1800">
                <a:solidFill>
                  <a:srgbClr val="3F3F3F"/>
                </a:solidFill>
                <a:latin typeface="Roboto" panose="02000000000000000000"/>
                <a:ea typeface="Roboto" panose="02000000000000000000"/>
                <a:cs typeface="Roboto" panose="02000000000000000000"/>
                <a:sym typeface="Roboto" panose="02000000000000000000"/>
              </a:rPr>
              <a:t>Nomad offers an API endpoint to return metrics for the current Nomad process</a:t>
            </a:r>
            <a:endParaRPr lang="en-US" sz="1800">
              <a:solidFill>
                <a:srgbClr val="3F3F3F"/>
              </a:solidFill>
              <a:latin typeface="Roboto" panose="02000000000000000000"/>
              <a:ea typeface="Roboto" panose="02000000000000000000"/>
              <a:cs typeface="Roboto" panose="02000000000000000000"/>
              <a:sym typeface="Roboto" panose="02000000000000000000"/>
            </a:endParaRPr>
          </a:p>
        </p:txBody>
      </p:sp>
      <p:sp>
        <p:nvSpPr>
          <p:cNvPr id="16" name="TextBox 16"/>
          <p:cNvSpPr txBox="1"/>
          <p:nvPr/>
        </p:nvSpPr>
        <p:spPr>
          <a:xfrm>
            <a:off x="2041893" y="2131924"/>
            <a:ext cx="7635602" cy="417795"/>
          </a:xfrm>
          <a:prstGeom prst="rect">
            <a:avLst/>
          </a:prstGeom>
        </p:spPr>
        <p:txBody>
          <a:bodyPr lIns="0" tIns="0" rIns="0" bIns="0" rtlCol="0" anchor="t">
            <a:spAutoFit/>
          </a:bodyPr>
          <a:lstStyle/>
          <a:p>
            <a:pPr algn="l">
              <a:lnSpc>
                <a:spcPts val="3360"/>
              </a:lnSpc>
            </a:pPr>
            <a:r>
              <a:rPr lang="en-US" sz="2400" b="1">
                <a:solidFill>
                  <a:srgbClr val="00CA8E"/>
                </a:solidFill>
                <a:latin typeface="Courier New OS Bold" panose="02070609020205020404"/>
                <a:ea typeface="Courier New OS Bold" panose="02070609020205020404"/>
                <a:cs typeface="Courier New OS Bold" panose="02070609020205020404"/>
                <a:sym typeface="Courier New OS Bold" panose="02070609020205020404"/>
              </a:rPr>
              <a:t>https://nomad.example.com:4646/v1/metrics</a:t>
            </a:r>
            <a:endParaRPr lang="en-US" sz="2400" b="1">
              <a:solidFill>
                <a:srgbClr val="00CA8E"/>
              </a:solidFill>
              <a:latin typeface="Courier New OS Bold" panose="02070609020205020404"/>
              <a:ea typeface="Courier New OS Bold" panose="02070609020205020404"/>
              <a:cs typeface="Courier New OS Bold" panose="02070609020205020404"/>
              <a:sym typeface="Courier New OS Bold" panose="02070609020205020404"/>
            </a:endParaRPr>
          </a:p>
        </p:txBody>
      </p:sp>
      <p:sp>
        <p:nvSpPr>
          <p:cNvPr id="17" name="TextBox 17"/>
          <p:cNvSpPr txBox="1"/>
          <p:nvPr/>
        </p:nvSpPr>
        <p:spPr>
          <a:xfrm>
            <a:off x="9421063" y="2824315"/>
            <a:ext cx="1002249" cy="290036"/>
          </a:xfrm>
          <a:prstGeom prst="rect">
            <a:avLst/>
          </a:prstGeom>
        </p:spPr>
        <p:txBody>
          <a:bodyPr lIns="0" tIns="0" rIns="0" bIns="0" rtlCol="0" anchor="t">
            <a:spAutoFit/>
          </a:bodyPr>
          <a:lstStyle/>
          <a:p>
            <a:pPr algn="l">
              <a:lnSpc>
                <a:spcPts val="2240"/>
              </a:lnSpc>
            </a:pPr>
            <a:r>
              <a:rPr lang="en-US" sz="1600" spc="1">
                <a:solidFill>
                  <a:srgbClr val="FFFFFF"/>
                </a:solidFill>
                <a:latin typeface="Roboto" panose="02000000000000000000"/>
                <a:ea typeface="Roboto" panose="02000000000000000000"/>
                <a:cs typeface="Roboto" panose="02000000000000000000"/>
                <a:sym typeface="Roboto" panose="02000000000000000000"/>
              </a:rPr>
              <a:t>TERMINAL</a:t>
            </a:r>
            <a:endParaRPr lang="en-US" sz="1600" spc="1">
              <a:solidFill>
                <a:srgbClr val="FFFFFF"/>
              </a:solidFill>
              <a:latin typeface="Roboto" panose="02000000000000000000"/>
              <a:ea typeface="Roboto" panose="02000000000000000000"/>
              <a:cs typeface="Roboto" panose="02000000000000000000"/>
              <a:sym typeface="Roboto" panose="02000000000000000000"/>
            </a:endParaRPr>
          </a:p>
        </p:txBody>
      </p:sp>
      <p:sp>
        <p:nvSpPr>
          <p:cNvPr id="18" name="TextBox 18"/>
          <p:cNvSpPr txBox="1"/>
          <p:nvPr/>
        </p:nvSpPr>
        <p:spPr>
          <a:xfrm>
            <a:off x="2589533" y="3376012"/>
            <a:ext cx="4448404" cy="398840"/>
          </a:xfrm>
          <a:prstGeom prst="rect">
            <a:avLst/>
          </a:prstGeom>
        </p:spPr>
        <p:txBody>
          <a:bodyPr lIns="0" tIns="0" rIns="0" bIns="0" rtlCol="0" anchor="t">
            <a:spAutoFit/>
          </a:bodyPr>
          <a:lstStyle/>
          <a:p>
            <a:pPr algn="l">
              <a:lnSpc>
                <a:spcPts val="1740"/>
              </a:lnSpc>
            </a:pPr>
            <a:r>
              <a:rPr lang="en-US" sz="1400" b="1">
                <a:solidFill>
                  <a:srgbClr val="3F3F3F"/>
                </a:solidFill>
                <a:latin typeface="Courier New OS Bold" panose="02070609020205020404"/>
                <a:ea typeface="Courier New OS Bold" panose="02070609020205020404"/>
                <a:cs typeface="Courier New OS Bold" panose="02070609020205020404"/>
                <a:sym typeface="Courier New OS Bold" panose="02070609020205020404"/>
              </a:rPr>
              <a:t>$ curl https://nomad:4646/v1/metrics | jq</a:t>
            </a:r>
            <a:endParaRPr lang="en-US" sz="1400" b="1">
              <a:solidFill>
                <a:srgbClr val="3F3F3F"/>
              </a:solidFill>
              <a:latin typeface="Courier New OS Bold" panose="02070609020205020404"/>
              <a:ea typeface="Courier New OS Bold" panose="02070609020205020404"/>
              <a:cs typeface="Courier New OS Bold" panose="02070609020205020404"/>
              <a:sym typeface="Courier New OS Bold" panose="02070609020205020404"/>
            </a:endParaRPr>
          </a:p>
          <a:p>
            <a:pPr algn="l">
              <a:lnSpc>
                <a:spcPts val="1490"/>
              </a:lnSpc>
            </a:pPr>
            <a:r>
              <a:rPr lang="en-US" sz="1200">
                <a:solidFill>
                  <a:srgbClr val="3F3F3F"/>
                </a:solidFill>
                <a:latin typeface="Courier New OS" panose="02070309020205020404"/>
                <a:ea typeface="Courier New OS" panose="02070309020205020404"/>
                <a:cs typeface="Courier New OS" panose="02070309020205020404"/>
                <a:sym typeface="Courier New OS" panose="02070309020205020404"/>
              </a:rPr>
              <a:t>{</a:t>
            </a:r>
            <a:endParaRPr lang="en-US" sz="1200">
              <a:solidFill>
                <a:srgbClr val="3F3F3F"/>
              </a:solidFill>
              <a:latin typeface="Courier New OS" panose="02070309020205020404"/>
              <a:ea typeface="Courier New OS" panose="02070309020205020404"/>
              <a:cs typeface="Courier New OS" panose="02070309020205020404"/>
              <a:sym typeface="Courier New OS" panose="02070309020205020404"/>
            </a:endParaRPr>
          </a:p>
        </p:txBody>
      </p:sp>
      <p:sp>
        <p:nvSpPr>
          <p:cNvPr id="19" name="TextBox 19"/>
          <p:cNvSpPr txBox="1"/>
          <p:nvPr/>
        </p:nvSpPr>
        <p:spPr>
          <a:xfrm>
            <a:off x="3141983" y="3763823"/>
            <a:ext cx="1032481" cy="199368"/>
          </a:xfrm>
          <a:prstGeom prst="rect">
            <a:avLst/>
          </a:prstGeom>
        </p:spPr>
        <p:txBody>
          <a:bodyPr lIns="0" tIns="0" rIns="0" bIns="0" rtlCol="0" anchor="t">
            <a:spAutoFit/>
          </a:bodyPr>
          <a:lstStyle/>
          <a:p>
            <a:pPr algn="l">
              <a:lnSpc>
                <a:spcPts val="1465"/>
              </a:lnSpc>
            </a:pPr>
            <a:r>
              <a:rPr lang="en-US" sz="1200" spc="4">
                <a:solidFill>
                  <a:srgbClr val="3F3F3F"/>
                </a:solidFill>
                <a:latin typeface="Courier New OS" panose="02070309020205020404"/>
                <a:ea typeface="Courier New OS" panose="02070309020205020404"/>
                <a:cs typeface="Courier New OS" panose="02070309020205020404"/>
                <a:sym typeface="Courier New OS" panose="02070309020205020404"/>
              </a:rPr>
              <a:t>"Labels": {</a:t>
            </a:r>
            <a:endParaRPr lang="en-US" sz="1200" spc="4">
              <a:solidFill>
                <a:srgbClr val="3F3F3F"/>
              </a:solidFill>
              <a:latin typeface="Courier New OS" panose="02070309020205020404"/>
              <a:ea typeface="Courier New OS" panose="02070309020205020404"/>
              <a:cs typeface="Courier New OS" panose="02070309020205020404"/>
              <a:sym typeface="Courier New OS" panose="02070309020205020404"/>
            </a:endParaRPr>
          </a:p>
        </p:txBody>
      </p:sp>
      <p:sp>
        <p:nvSpPr>
          <p:cNvPr id="20" name="TextBox 20"/>
          <p:cNvSpPr txBox="1"/>
          <p:nvPr/>
        </p:nvSpPr>
        <p:spPr>
          <a:xfrm>
            <a:off x="3326140" y="3943655"/>
            <a:ext cx="4601318" cy="1113768"/>
          </a:xfrm>
          <a:prstGeom prst="rect">
            <a:avLst/>
          </a:prstGeom>
        </p:spPr>
        <p:txBody>
          <a:bodyPr lIns="0" tIns="0" rIns="0" bIns="0" rtlCol="0" anchor="t">
            <a:spAutoFit/>
          </a:bodyPr>
          <a:lstStyle/>
          <a:p>
            <a:pPr algn="l">
              <a:lnSpc>
                <a:spcPts val="1465"/>
              </a:lnSpc>
            </a:pPr>
            <a:r>
              <a:rPr lang="en-US" sz="1200" spc="4">
                <a:solidFill>
                  <a:srgbClr val="3F3F3F"/>
                </a:solidFill>
                <a:latin typeface="Courier New OS" panose="02070309020205020404"/>
                <a:ea typeface="Courier New OS" panose="02070309020205020404"/>
                <a:cs typeface="Courier New OS" panose="02070309020205020404"/>
                <a:sym typeface="Courier New OS" panose="02070309020205020404"/>
              </a:rPr>
              <a:t>"datacenter": "dc1", "node_class": "none",</a:t>
            </a:r>
            <a:endParaRPr lang="en-US" sz="1200" spc="4">
              <a:solidFill>
                <a:srgbClr val="3F3F3F"/>
              </a:solidFill>
              <a:latin typeface="Courier New OS" panose="02070309020205020404"/>
              <a:ea typeface="Courier New OS" panose="02070309020205020404"/>
              <a:cs typeface="Courier New OS" panose="02070309020205020404"/>
              <a:sym typeface="Courier New OS" panose="02070309020205020404"/>
            </a:endParaRPr>
          </a:p>
          <a:p>
            <a:pPr algn="l">
              <a:lnSpc>
                <a:spcPts val="1225"/>
              </a:lnSpc>
            </a:pPr>
            <a:r>
              <a:rPr lang="en-US" sz="1200" spc="4">
                <a:solidFill>
                  <a:srgbClr val="3F3F3F"/>
                </a:solidFill>
                <a:latin typeface="Courier New OS" panose="02070309020205020404"/>
                <a:ea typeface="Courier New OS" panose="02070309020205020404"/>
                <a:cs typeface="Courier New OS" panose="02070309020205020404"/>
                <a:sym typeface="Courier New OS" panose="02070309020205020404"/>
              </a:rPr>
              <a:t>"node_status": "ready",</a:t>
            </a:r>
            <a:endParaRPr lang="en-US" sz="1200" spc="4">
              <a:solidFill>
                <a:srgbClr val="3F3F3F"/>
              </a:solidFill>
              <a:latin typeface="Courier New OS" panose="02070309020205020404"/>
              <a:ea typeface="Courier New OS" panose="02070309020205020404"/>
              <a:cs typeface="Courier New OS" panose="02070309020205020404"/>
              <a:sym typeface="Courier New OS" panose="02070309020205020404"/>
            </a:endParaRPr>
          </a:p>
          <a:p>
            <a:pPr algn="l">
              <a:lnSpc>
                <a:spcPts val="1610"/>
              </a:lnSpc>
            </a:pPr>
            <a:r>
              <a:rPr lang="en-US" sz="1200" spc="4">
                <a:solidFill>
                  <a:srgbClr val="3F3F3F"/>
                </a:solidFill>
                <a:latin typeface="Courier New OS" panose="02070309020205020404"/>
                <a:ea typeface="Courier New OS" panose="02070309020205020404"/>
                <a:cs typeface="Courier New OS" panose="02070309020205020404"/>
                <a:sym typeface="Courier New OS" panose="02070309020205020404"/>
              </a:rPr>
              <a:t>"node_scheduling_eligibility": "eligible",</a:t>
            </a:r>
            <a:endParaRPr lang="en-US" sz="1200" spc="4">
              <a:solidFill>
                <a:srgbClr val="3F3F3F"/>
              </a:solidFill>
              <a:latin typeface="Courier New OS" panose="02070309020205020404"/>
              <a:ea typeface="Courier New OS" panose="02070309020205020404"/>
              <a:cs typeface="Courier New OS" panose="02070309020205020404"/>
              <a:sym typeface="Courier New OS" panose="02070309020205020404"/>
            </a:endParaRPr>
          </a:p>
          <a:p>
            <a:pPr algn="l">
              <a:lnSpc>
                <a:spcPts val="1405"/>
              </a:lnSpc>
            </a:pPr>
            <a:r>
              <a:rPr lang="en-US" sz="1200" spc="4">
                <a:solidFill>
                  <a:srgbClr val="3F3F3F"/>
                </a:solidFill>
                <a:latin typeface="Courier New OS" panose="02070309020205020404"/>
                <a:ea typeface="Courier New OS" panose="02070309020205020404"/>
                <a:cs typeface="Courier New OS" panose="02070309020205020404"/>
                <a:sym typeface="Courier New OS" panose="02070309020205020404"/>
              </a:rPr>
              <a:t>"host": "nomad_host_a", "node_id": "7ff357a0-0510-5a04-3d5b-0346fafa1517"</a:t>
            </a:r>
            <a:endParaRPr lang="en-US" sz="1200" spc="4">
              <a:solidFill>
                <a:srgbClr val="3F3F3F"/>
              </a:solidFill>
              <a:latin typeface="Courier New OS" panose="02070309020205020404"/>
              <a:ea typeface="Courier New OS" panose="02070309020205020404"/>
              <a:cs typeface="Courier New OS" panose="02070309020205020404"/>
              <a:sym typeface="Courier New OS" panose="02070309020205020404"/>
            </a:endParaRPr>
          </a:p>
        </p:txBody>
      </p:sp>
      <p:sp>
        <p:nvSpPr>
          <p:cNvPr id="21" name="TextBox 21"/>
          <p:cNvSpPr txBox="1"/>
          <p:nvPr/>
        </p:nvSpPr>
        <p:spPr>
          <a:xfrm>
            <a:off x="3141983" y="5047031"/>
            <a:ext cx="3568189" cy="555984"/>
          </a:xfrm>
          <a:prstGeom prst="rect">
            <a:avLst/>
          </a:prstGeom>
        </p:spPr>
        <p:txBody>
          <a:bodyPr lIns="0" tIns="0" rIns="0" bIns="0" rtlCol="0" anchor="t">
            <a:spAutoFit/>
          </a:bodyPr>
          <a:lstStyle/>
          <a:p>
            <a:pPr algn="l">
              <a:lnSpc>
                <a:spcPts val="1405"/>
              </a:lnSpc>
            </a:pPr>
            <a:r>
              <a:rPr lang="en-US" sz="1200" spc="4">
                <a:solidFill>
                  <a:srgbClr val="3F3F3F"/>
                </a:solidFill>
                <a:latin typeface="Courier New OS" panose="02070309020205020404"/>
                <a:ea typeface="Courier New OS" panose="02070309020205020404"/>
                <a:cs typeface="Courier New OS" panose="02070309020205020404"/>
                <a:sym typeface="Courier New OS" panose="02070309020205020404"/>
              </a:rPr>
              <a:t>}, "Name": "nomad.client.allocated.disk", "Value": 0</a:t>
            </a:r>
            <a:endParaRPr lang="en-US" sz="1200" spc="4">
              <a:solidFill>
                <a:srgbClr val="3F3F3F"/>
              </a:solidFill>
              <a:latin typeface="Courier New OS" panose="02070309020205020404"/>
              <a:ea typeface="Courier New OS" panose="02070309020205020404"/>
              <a:cs typeface="Courier New OS" panose="02070309020205020404"/>
              <a:sym typeface="Courier New OS" panose="02070309020205020404"/>
            </a:endParaRPr>
          </a:p>
        </p:txBody>
      </p:sp>
      <p:sp>
        <p:nvSpPr>
          <p:cNvPr id="22" name="TextBox 22"/>
          <p:cNvSpPr txBox="1"/>
          <p:nvPr/>
        </p:nvSpPr>
        <p:spPr>
          <a:xfrm>
            <a:off x="2957836" y="5592623"/>
            <a:ext cx="187195" cy="379200"/>
          </a:xfrm>
          <a:prstGeom prst="rect">
            <a:avLst/>
          </a:prstGeom>
        </p:spPr>
        <p:txBody>
          <a:bodyPr lIns="0" tIns="0" rIns="0" bIns="0" rtlCol="0" anchor="t">
            <a:spAutoFit/>
          </a:bodyPr>
          <a:lstStyle/>
          <a:p>
            <a:pPr algn="l">
              <a:lnSpc>
                <a:spcPts val="1490"/>
              </a:lnSpc>
            </a:pPr>
            <a:r>
              <a:rPr lang="en-US" sz="1200" spc="4">
                <a:solidFill>
                  <a:srgbClr val="3F3F3F"/>
                </a:solidFill>
                <a:latin typeface="Courier New OS" panose="02070309020205020404"/>
                <a:ea typeface="Courier New OS" panose="02070309020205020404"/>
                <a:cs typeface="Courier New OS" panose="02070309020205020404"/>
                <a:sym typeface="Courier New OS" panose="02070309020205020404"/>
              </a:rPr>
              <a:t>}, {</a:t>
            </a:r>
            <a:endParaRPr lang="en-US" sz="1200" spc="4">
              <a:solidFill>
                <a:srgbClr val="3F3F3F"/>
              </a:solidFill>
              <a:latin typeface="Courier New OS" panose="02070309020205020404"/>
              <a:ea typeface="Courier New OS" panose="02070309020205020404"/>
              <a:cs typeface="Courier New OS" panose="02070309020205020404"/>
              <a:sym typeface="Courier New OS" panose="02070309020205020404"/>
            </a:endParaRPr>
          </a:p>
        </p:txBody>
      </p:sp>
      <p:sp>
        <p:nvSpPr>
          <p:cNvPr id="23" name="TextBox 23"/>
          <p:cNvSpPr txBox="1"/>
          <p:nvPr/>
        </p:nvSpPr>
        <p:spPr>
          <a:xfrm>
            <a:off x="3141983" y="5961431"/>
            <a:ext cx="1032481" cy="199368"/>
          </a:xfrm>
          <a:prstGeom prst="rect">
            <a:avLst/>
          </a:prstGeom>
        </p:spPr>
        <p:txBody>
          <a:bodyPr lIns="0" tIns="0" rIns="0" bIns="0" rtlCol="0" anchor="t">
            <a:spAutoFit/>
          </a:bodyPr>
          <a:lstStyle/>
          <a:p>
            <a:pPr algn="l">
              <a:lnSpc>
                <a:spcPts val="1490"/>
              </a:lnSpc>
            </a:pPr>
            <a:r>
              <a:rPr lang="en-US" sz="1200" spc="4">
                <a:solidFill>
                  <a:srgbClr val="3F3F3F"/>
                </a:solidFill>
                <a:latin typeface="Courier New OS" panose="02070309020205020404"/>
                <a:ea typeface="Courier New OS" panose="02070309020205020404"/>
                <a:cs typeface="Courier New OS" panose="02070309020205020404"/>
                <a:sym typeface="Courier New OS" panose="02070309020205020404"/>
              </a:rPr>
              <a:t>"Labels": {</a:t>
            </a:r>
            <a:endParaRPr lang="en-US" sz="1200" spc="4">
              <a:solidFill>
                <a:srgbClr val="3F3F3F"/>
              </a:solidFill>
              <a:latin typeface="Courier New OS" panose="02070309020205020404"/>
              <a:ea typeface="Courier New OS" panose="02070309020205020404"/>
              <a:cs typeface="Courier New OS" panose="02070309020205020404"/>
              <a:sym typeface="Courier New OS" panose="02070309020205020404"/>
            </a:endParaRPr>
          </a:p>
        </p:txBody>
      </p:sp>
      <p:sp>
        <p:nvSpPr>
          <p:cNvPr id="24" name="TextBox 24"/>
          <p:cNvSpPr txBox="1"/>
          <p:nvPr/>
        </p:nvSpPr>
        <p:spPr>
          <a:xfrm>
            <a:off x="3326140" y="6157265"/>
            <a:ext cx="4695244" cy="360150"/>
          </a:xfrm>
          <a:prstGeom prst="rect">
            <a:avLst/>
          </a:prstGeom>
        </p:spPr>
        <p:txBody>
          <a:bodyPr lIns="0" tIns="0" rIns="0" bIns="0" rtlCol="0" anchor="t">
            <a:spAutoFit/>
          </a:bodyPr>
          <a:lstStyle/>
          <a:p>
            <a:pPr algn="l">
              <a:lnSpc>
                <a:spcPts val="1225"/>
              </a:lnSpc>
            </a:pPr>
            <a:r>
              <a:rPr lang="en-US" sz="1200" spc="4">
                <a:solidFill>
                  <a:srgbClr val="3F3F3F"/>
                </a:solidFill>
                <a:latin typeface="Courier New OS" panose="02070309020205020404"/>
                <a:ea typeface="Courier New OS" panose="02070309020205020404"/>
                <a:cs typeface="Courier New OS" panose="02070309020205020404"/>
                <a:sym typeface="Courier New OS" panose="02070309020205020404"/>
              </a:rPr>
              <a:t>"node_id": "7ff357a0-0510-5a04-3d5b-0346fafa1517",</a:t>
            </a:r>
            <a:endParaRPr lang="en-US" sz="1200" spc="4">
              <a:solidFill>
                <a:srgbClr val="3F3F3F"/>
              </a:solidFill>
              <a:latin typeface="Courier New OS" panose="02070309020205020404"/>
              <a:ea typeface="Courier New OS" panose="02070309020205020404"/>
              <a:cs typeface="Courier New OS" panose="02070309020205020404"/>
              <a:sym typeface="Courier New OS" panose="02070309020205020404"/>
            </a:endParaRPr>
          </a:p>
          <a:p>
            <a:pPr algn="l">
              <a:lnSpc>
                <a:spcPts val="1610"/>
              </a:lnSpc>
            </a:pPr>
            <a:r>
              <a:rPr lang="en-US" sz="1200" spc="4">
                <a:solidFill>
                  <a:srgbClr val="3F3F3F"/>
                </a:solidFill>
                <a:latin typeface="Courier New OS" panose="02070309020205020404"/>
                <a:ea typeface="Courier New OS" panose="02070309020205020404"/>
                <a:cs typeface="Courier New OS" panose="02070309020205020404"/>
                <a:sym typeface="Courier New OS" panose="02070309020205020404"/>
              </a:rPr>
              <a:t>"datacenter": "dc1",</a:t>
            </a:r>
            <a:endParaRPr lang="en-US" sz="1200" spc="4">
              <a:solidFill>
                <a:srgbClr val="3F3F3F"/>
              </a:solidFill>
              <a:latin typeface="Courier New OS" panose="02070309020205020404"/>
              <a:ea typeface="Courier New OS" panose="02070309020205020404"/>
              <a:cs typeface="Courier New OS" panose="02070309020205020404"/>
              <a:sym typeface="Courier New OS" panose="020703090202050204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438315" y="6013609"/>
            <a:ext cx="618353" cy="844391"/>
          </a:xfrm>
          <a:custGeom>
            <a:avLst/>
            <a:gdLst/>
            <a:ahLst/>
            <a:cxnLst/>
            <a:rect l="l" t="t" r="r" b="b"/>
            <a:pathLst>
              <a:path w="618353" h="844391">
                <a:moveTo>
                  <a:pt x="0" y="0"/>
                </a:moveTo>
                <a:lnTo>
                  <a:pt x="618354" y="0"/>
                </a:lnTo>
                <a:lnTo>
                  <a:pt x="618354" y="844391"/>
                </a:lnTo>
                <a:lnTo>
                  <a:pt x="0" y="844391"/>
                </a:lnTo>
                <a:lnTo>
                  <a:pt x="0" y="0"/>
                </a:lnTo>
                <a:close/>
              </a:path>
            </a:pathLst>
          </a:custGeom>
          <a:blipFill>
            <a:blip r:embed="rId1"/>
            <a:stretch>
              <a:fillRect b="-2479"/>
            </a:stretch>
          </a:blipFill>
        </p:spPr>
      </p:sp>
      <p:sp>
        <p:nvSpPr>
          <p:cNvPr id="3" name="Freeform 3"/>
          <p:cNvSpPr/>
          <p:nvPr/>
        </p:nvSpPr>
        <p:spPr>
          <a:xfrm>
            <a:off x="11699319" y="6747300"/>
            <a:ext cx="96345" cy="110480"/>
          </a:xfrm>
          <a:custGeom>
            <a:avLst/>
            <a:gdLst/>
            <a:ahLst/>
            <a:cxnLst/>
            <a:rect l="l" t="t" r="r" b="b"/>
            <a:pathLst>
              <a:path w="96345" h="110480">
                <a:moveTo>
                  <a:pt x="0" y="0"/>
                </a:moveTo>
                <a:lnTo>
                  <a:pt x="96346" y="0"/>
                </a:lnTo>
                <a:lnTo>
                  <a:pt x="96346" y="110481"/>
                </a:lnTo>
                <a:lnTo>
                  <a:pt x="0" y="110481"/>
                </a:lnTo>
                <a:lnTo>
                  <a:pt x="0" y="0"/>
                </a:lnTo>
                <a:close/>
              </a:path>
            </a:pathLst>
          </a:custGeom>
          <a:blipFill>
            <a:blip r:embed="rId2"/>
            <a:stretch>
              <a:fillRect l="-29154" t="-12440" r="-31171" b="-69738"/>
            </a:stretch>
          </a:blipFill>
        </p:spPr>
      </p:sp>
      <p:grpSp>
        <p:nvGrpSpPr>
          <p:cNvPr id="4" name="Group 4"/>
          <p:cNvGrpSpPr>
            <a:grpSpLocks noChangeAspect="1"/>
          </p:cNvGrpSpPr>
          <p:nvPr/>
        </p:nvGrpSpPr>
        <p:grpSpPr>
          <a:xfrm>
            <a:off x="338290" y="194462"/>
            <a:ext cx="1146172" cy="184147"/>
            <a:chOff x="0" y="0"/>
            <a:chExt cx="1146175" cy="184150"/>
          </a:xfrm>
        </p:grpSpPr>
        <p:sp>
          <p:nvSpPr>
            <p:cNvPr id="5" name="Freeform 5"/>
            <p:cNvSpPr/>
            <p:nvPr/>
          </p:nvSpPr>
          <p:spPr>
            <a:xfrm>
              <a:off x="69850" y="69850"/>
              <a:ext cx="1006475" cy="44450"/>
            </a:xfrm>
            <a:custGeom>
              <a:avLst/>
              <a:gdLst/>
              <a:ahLst/>
              <a:cxnLst/>
              <a:rect l="l" t="t" r="r" b="b"/>
              <a:pathLst>
                <a:path w="1006475" h="44450">
                  <a:moveTo>
                    <a:pt x="0" y="0"/>
                  </a:moveTo>
                  <a:lnTo>
                    <a:pt x="1006475" y="0"/>
                  </a:lnTo>
                  <a:lnTo>
                    <a:pt x="1006475" y="44450"/>
                  </a:lnTo>
                  <a:lnTo>
                    <a:pt x="0" y="44450"/>
                  </a:lnTo>
                  <a:close/>
                </a:path>
              </a:pathLst>
            </a:custGeom>
            <a:solidFill>
              <a:srgbClr val="00CA8E"/>
            </a:solidFill>
          </p:spPr>
        </p:sp>
        <p:sp>
          <p:nvSpPr>
            <p:cNvPr id="6" name="Freeform 6"/>
            <p:cNvSpPr/>
            <p:nvPr/>
          </p:nvSpPr>
          <p:spPr>
            <a:xfrm>
              <a:off x="63500" y="63500"/>
              <a:ext cx="1019175" cy="57150"/>
            </a:xfrm>
            <a:custGeom>
              <a:avLst/>
              <a:gdLst/>
              <a:ahLst/>
              <a:cxnLst/>
              <a:rect l="l" t="t" r="r" b="b"/>
              <a:pathLst>
                <a:path w="1019175" h="57150">
                  <a:moveTo>
                    <a:pt x="6350" y="0"/>
                  </a:moveTo>
                  <a:lnTo>
                    <a:pt x="1019175" y="0"/>
                  </a:lnTo>
                  <a:lnTo>
                    <a:pt x="1019175" y="57150"/>
                  </a:lnTo>
                  <a:lnTo>
                    <a:pt x="0" y="57150"/>
                  </a:lnTo>
                  <a:lnTo>
                    <a:pt x="0" y="0"/>
                  </a:lnTo>
                  <a:lnTo>
                    <a:pt x="6350" y="0"/>
                  </a:lnTo>
                  <a:moveTo>
                    <a:pt x="6350" y="12700"/>
                  </a:moveTo>
                  <a:lnTo>
                    <a:pt x="6350" y="6350"/>
                  </a:lnTo>
                  <a:lnTo>
                    <a:pt x="12700" y="6350"/>
                  </a:lnTo>
                  <a:lnTo>
                    <a:pt x="12700" y="50800"/>
                  </a:lnTo>
                  <a:lnTo>
                    <a:pt x="6350" y="50800"/>
                  </a:lnTo>
                  <a:lnTo>
                    <a:pt x="6350" y="44450"/>
                  </a:lnTo>
                  <a:lnTo>
                    <a:pt x="1012825" y="44450"/>
                  </a:lnTo>
                  <a:lnTo>
                    <a:pt x="1012825" y="50800"/>
                  </a:lnTo>
                  <a:lnTo>
                    <a:pt x="1006475" y="50800"/>
                  </a:lnTo>
                  <a:lnTo>
                    <a:pt x="1006475" y="6350"/>
                  </a:lnTo>
                  <a:lnTo>
                    <a:pt x="1012825" y="6350"/>
                  </a:lnTo>
                  <a:lnTo>
                    <a:pt x="1012825" y="12700"/>
                  </a:lnTo>
                  <a:lnTo>
                    <a:pt x="6350" y="12700"/>
                  </a:lnTo>
                  <a:close/>
                </a:path>
              </a:pathLst>
            </a:custGeom>
            <a:solidFill>
              <a:srgbClr val="00CA8E"/>
            </a:solidFill>
          </p:spPr>
        </p:sp>
      </p:grpSp>
      <p:grpSp>
        <p:nvGrpSpPr>
          <p:cNvPr id="7" name="Group 7"/>
          <p:cNvGrpSpPr>
            <a:grpSpLocks noChangeAspect="1"/>
          </p:cNvGrpSpPr>
          <p:nvPr/>
        </p:nvGrpSpPr>
        <p:grpSpPr>
          <a:xfrm>
            <a:off x="10514848" y="-63503"/>
            <a:ext cx="1740646" cy="6984997"/>
            <a:chOff x="0" y="0"/>
            <a:chExt cx="1740649" cy="6985000"/>
          </a:xfrm>
        </p:grpSpPr>
        <p:sp>
          <p:nvSpPr>
            <p:cNvPr id="8" name="Freeform 8"/>
            <p:cNvSpPr/>
            <p:nvPr/>
          </p:nvSpPr>
          <p:spPr>
            <a:xfrm>
              <a:off x="63500" y="63500"/>
              <a:ext cx="1613662" cy="6858000"/>
            </a:xfrm>
            <a:custGeom>
              <a:avLst/>
              <a:gdLst/>
              <a:ahLst/>
              <a:cxnLst/>
              <a:rect l="l" t="t" r="r" b="b"/>
              <a:pathLst>
                <a:path w="1613662" h="6858000">
                  <a:moveTo>
                    <a:pt x="0" y="0"/>
                  </a:moveTo>
                  <a:lnTo>
                    <a:pt x="1613662" y="0"/>
                  </a:lnTo>
                  <a:lnTo>
                    <a:pt x="1613662" y="6858000"/>
                  </a:lnTo>
                  <a:lnTo>
                    <a:pt x="0" y="6858000"/>
                  </a:lnTo>
                  <a:close/>
                </a:path>
              </a:pathLst>
            </a:custGeom>
            <a:solidFill>
              <a:srgbClr val="00CA8E"/>
            </a:solidFill>
          </p:spPr>
        </p:sp>
        <p:sp>
          <p:nvSpPr>
            <p:cNvPr id="9" name="Freeform 9"/>
            <p:cNvSpPr/>
            <p:nvPr/>
          </p:nvSpPr>
          <p:spPr>
            <a:xfrm>
              <a:off x="696087" y="63500"/>
              <a:ext cx="340995" cy="6858000"/>
            </a:xfrm>
            <a:custGeom>
              <a:avLst/>
              <a:gdLst/>
              <a:ahLst/>
              <a:cxnLst/>
              <a:rect l="l" t="t" r="r" b="b"/>
              <a:pathLst>
                <a:path w="340995" h="6858000">
                  <a:moveTo>
                    <a:pt x="0" y="0"/>
                  </a:moveTo>
                  <a:lnTo>
                    <a:pt x="340995" y="0"/>
                  </a:lnTo>
                  <a:lnTo>
                    <a:pt x="340995" y="6858000"/>
                  </a:lnTo>
                  <a:lnTo>
                    <a:pt x="0" y="6858000"/>
                  </a:lnTo>
                  <a:close/>
                </a:path>
              </a:pathLst>
            </a:custGeom>
            <a:solidFill>
              <a:srgbClr val="F2F2F2"/>
            </a:solidFill>
          </p:spPr>
        </p:sp>
        <p:sp>
          <p:nvSpPr>
            <p:cNvPr id="10" name="Freeform 10"/>
            <p:cNvSpPr/>
            <p:nvPr/>
          </p:nvSpPr>
          <p:spPr>
            <a:xfrm>
              <a:off x="355092" y="63500"/>
              <a:ext cx="340995" cy="6858000"/>
            </a:xfrm>
            <a:custGeom>
              <a:avLst/>
              <a:gdLst/>
              <a:ahLst/>
              <a:cxnLst/>
              <a:rect l="l" t="t" r="r" b="b"/>
              <a:pathLst>
                <a:path w="340995" h="6858000">
                  <a:moveTo>
                    <a:pt x="0" y="0"/>
                  </a:moveTo>
                  <a:lnTo>
                    <a:pt x="340995" y="0"/>
                  </a:lnTo>
                  <a:lnTo>
                    <a:pt x="340995" y="6858000"/>
                  </a:lnTo>
                  <a:lnTo>
                    <a:pt x="0" y="6858000"/>
                  </a:lnTo>
                  <a:close/>
                </a:path>
              </a:pathLst>
            </a:custGeom>
            <a:solidFill>
              <a:srgbClr val="F2F2F2">
                <a:alpha val="52549"/>
              </a:srgbClr>
            </a:solidFill>
          </p:spPr>
        </p:sp>
        <p:sp>
          <p:nvSpPr>
            <p:cNvPr id="11" name="Freeform 11"/>
            <p:cNvSpPr/>
            <p:nvPr/>
          </p:nvSpPr>
          <p:spPr>
            <a:xfrm>
              <a:off x="1037209" y="63500"/>
              <a:ext cx="340995" cy="6858000"/>
            </a:xfrm>
            <a:custGeom>
              <a:avLst/>
              <a:gdLst/>
              <a:ahLst/>
              <a:cxnLst/>
              <a:rect l="l" t="t" r="r" b="b"/>
              <a:pathLst>
                <a:path w="340995" h="6858000">
                  <a:moveTo>
                    <a:pt x="0" y="0"/>
                  </a:moveTo>
                  <a:lnTo>
                    <a:pt x="340995" y="0"/>
                  </a:lnTo>
                  <a:lnTo>
                    <a:pt x="340995" y="6858000"/>
                  </a:lnTo>
                  <a:lnTo>
                    <a:pt x="0" y="6858000"/>
                  </a:lnTo>
                  <a:close/>
                </a:path>
              </a:pathLst>
            </a:custGeom>
            <a:solidFill>
              <a:srgbClr val="F2F2F2">
                <a:alpha val="52549"/>
              </a:srgbClr>
            </a:solidFill>
          </p:spPr>
        </p:sp>
      </p:grpSp>
      <p:sp>
        <p:nvSpPr>
          <p:cNvPr id="12" name="Freeform 12"/>
          <p:cNvSpPr/>
          <p:nvPr/>
        </p:nvSpPr>
        <p:spPr>
          <a:xfrm>
            <a:off x="11438315" y="6013609"/>
            <a:ext cx="618353" cy="844391"/>
          </a:xfrm>
          <a:custGeom>
            <a:avLst/>
            <a:gdLst/>
            <a:ahLst/>
            <a:cxnLst/>
            <a:rect l="l" t="t" r="r" b="b"/>
            <a:pathLst>
              <a:path w="618353" h="844391">
                <a:moveTo>
                  <a:pt x="0" y="0"/>
                </a:moveTo>
                <a:lnTo>
                  <a:pt x="618354" y="0"/>
                </a:lnTo>
                <a:lnTo>
                  <a:pt x="618354" y="844391"/>
                </a:lnTo>
                <a:lnTo>
                  <a:pt x="0" y="844391"/>
                </a:lnTo>
                <a:lnTo>
                  <a:pt x="0" y="0"/>
                </a:lnTo>
                <a:close/>
              </a:path>
            </a:pathLst>
          </a:custGeom>
          <a:blipFill>
            <a:blip r:embed="rId1"/>
            <a:stretch>
              <a:fillRect b="-2479"/>
            </a:stretch>
          </a:blipFill>
        </p:spPr>
      </p:sp>
      <p:sp>
        <p:nvSpPr>
          <p:cNvPr id="13" name="Freeform 13"/>
          <p:cNvSpPr/>
          <p:nvPr/>
        </p:nvSpPr>
        <p:spPr>
          <a:xfrm>
            <a:off x="11699319" y="6747300"/>
            <a:ext cx="96345" cy="110480"/>
          </a:xfrm>
          <a:custGeom>
            <a:avLst/>
            <a:gdLst/>
            <a:ahLst/>
            <a:cxnLst/>
            <a:rect l="l" t="t" r="r" b="b"/>
            <a:pathLst>
              <a:path w="96345" h="110480">
                <a:moveTo>
                  <a:pt x="0" y="0"/>
                </a:moveTo>
                <a:lnTo>
                  <a:pt x="96346" y="0"/>
                </a:lnTo>
                <a:lnTo>
                  <a:pt x="96346" y="110481"/>
                </a:lnTo>
                <a:lnTo>
                  <a:pt x="0" y="110481"/>
                </a:lnTo>
                <a:lnTo>
                  <a:pt x="0" y="0"/>
                </a:lnTo>
                <a:close/>
              </a:path>
            </a:pathLst>
          </a:custGeom>
          <a:blipFill>
            <a:blip r:embed="rId2"/>
            <a:stretch>
              <a:fillRect l="-29154" t="-12440" r="-31171" b="-69738"/>
            </a:stretch>
          </a:blipFill>
        </p:spPr>
      </p:sp>
      <p:sp>
        <p:nvSpPr>
          <p:cNvPr id="14" name="Freeform 14"/>
          <p:cNvSpPr/>
          <p:nvPr/>
        </p:nvSpPr>
        <p:spPr>
          <a:xfrm>
            <a:off x="5012341" y="3352162"/>
            <a:ext cx="6101191" cy="3505838"/>
          </a:xfrm>
          <a:custGeom>
            <a:avLst/>
            <a:gdLst/>
            <a:ahLst/>
            <a:cxnLst/>
            <a:rect l="l" t="t" r="r" b="b"/>
            <a:pathLst>
              <a:path w="6101191" h="3505838">
                <a:moveTo>
                  <a:pt x="0" y="0"/>
                </a:moveTo>
                <a:lnTo>
                  <a:pt x="6101191" y="0"/>
                </a:lnTo>
                <a:lnTo>
                  <a:pt x="6101191" y="3505838"/>
                </a:lnTo>
                <a:lnTo>
                  <a:pt x="0" y="3505838"/>
                </a:lnTo>
                <a:lnTo>
                  <a:pt x="0" y="0"/>
                </a:lnTo>
                <a:close/>
              </a:path>
            </a:pathLst>
          </a:custGeom>
          <a:blipFill>
            <a:blip r:embed="rId3"/>
            <a:stretch>
              <a:fillRect b="-3330"/>
            </a:stretch>
          </a:blipFill>
        </p:spPr>
      </p:sp>
      <p:sp>
        <p:nvSpPr>
          <p:cNvPr id="15" name="TextBox 15"/>
          <p:cNvSpPr txBox="1"/>
          <p:nvPr/>
        </p:nvSpPr>
        <p:spPr>
          <a:xfrm>
            <a:off x="11328816" y="3252273"/>
            <a:ext cx="115653" cy="320335"/>
          </a:xfrm>
          <a:prstGeom prst="rect">
            <a:avLst/>
          </a:prstGeom>
        </p:spPr>
        <p:txBody>
          <a:bodyPr lIns="0" tIns="0" rIns="0" bIns="0" rtlCol="0" anchor="t">
            <a:spAutoFit/>
          </a:bodyPr>
          <a:lstStyle/>
          <a:p>
            <a:pPr algn="l">
              <a:lnSpc>
                <a:spcPts val="2520"/>
              </a:lnSpc>
            </a:pPr>
            <a:r>
              <a:rPr lang="en-US" sz="1800">
                <a:solidFill>
                  <a:srgbClr val="FFFFFF"/>
                </a:solidFill>
                <a:latin typeface="Roboto" panose="02000000000000000000"/>
                <a:ea typeface="Roboto" panose="02000000000000000000"/>
                <a:cs typeface="Roboto" panose="02000000000000000000"/>
                <a:sym typeface="Roboto" panose="02000000000000000000"/>
              </a:rPr>
              <a:t>x</a:t>
            </a:r>
            <a:endParaRPr lang="en-US" sz="1800">
              <a:solidFill>
                <a:srgbClr val="FFFFFF"/>
              </a:solidFill>
              <a:latin typeface="Roboto" panose="02000000000000000000"/>
              <a:ea typeface="Roboto" panose="02000000000000000000"/>
              <a:cs typeface="Roboto" panose="02000000000000000000"/>
              <a:sym typeface="Roboto" panose="02000000000000000000"/>
            </a:endParaRPr>
          </a:p>
        </p:txBody>
      </p:sp>
      <p:sp>
        <p:nvSpPr>
          <p:cNvPr id="16" name="TextBox 16"/>
          <p:cNvSpPr txBox="1"/>
          <p:nvPr/>
        </p:nvSpPr>
        <p:spPr>
          <a:xfrm>
            <a:off x="390334" y="412975"/>
            <a:ext cx="4657639" cy="551717"/>
          </a:xfrm>
          <a:prstGeom prst="rect">
            <a:avLst/>
          </a:prstGeom>
        </p:spPr>
        <p:txBody>
          <a:bodyPr lIns="0" tIns="0" rIns="0" bIns="0" rtlCol="0" anchor="t">
            <a:spAutoFit/>
          </a:bodyPr>
          <a:lstStyle/>
          <a:p>
            <a:pPr algn="l">
              <a:lnSpc>
                <a:spcPts val="4480"/>
              </a:lnSpc>
            </a:pPr>
            <a:r>
              <a:rPr lang="en-US" sz="3200" b="1">
                <a:solidFill>
                  <a:srgbClr val="3F3F3F"/>
                </a:solidFill>
                <a:latin typeface="Raleway Heavy"/>
                <a:ea typeface="Raleway Heavy"/>
                <a:cs typeface="Raleway Heavy"/>
                <a:sym typeface="Raleway Heavy"/>
              </a:rPr>
              <a:t>Configuring Telemetry</a:t>
            </a:r>
            <a:endParaRPr lang="en-US" sz="3200" b="1">
              <a:solidFill>
                <a:srgbClr val="3F3F3F"/>
              </a:solidFill>
              <a:latin typeface="Raleway Heavy"/>
              <a:ea typeface="Raleway Heavy"/>
              <a:cs typeface="Raleway Heavy"/>
              <a:sym typeface="Raleway Heavy"/>
            </a:endParaRPr>
          </a:p>
        </p:txBody>
      </p:sp>
      <p:sp>
        <p:nvSpPr>
          <p:cNvPr id="20" name="TextBox 20"/>
          <p:cNvSpPr txBox="1"/>
          <p:nvPr/>
        </p:nvSpPr>
        <p:spPr>
          <a:xfrm>
            <a:off x="914400" y="3848735"/>
            <a:ext cx="2805430" cy="2513330"/>
          </a:xfrm>
          <a:prstGeom prst="rect">
            <a:avLst/>
          </a:prstGeom>
        </p:spPr>
        <p:txBody>
          <a:bodyPr wrap="square" lIns="0" tIns="0" rIns="0" bIns="0" rtlCol="0" anchor="t">
            <a:noAutofit/>
          </a:bodyPr>
          <a:lstStyle/>
          <a:p>
            <a:pPr marL="342900" indent="-342900" algn="l">
              <a:lnSpc>
                <a:spcPts val="4200"/>
              </a:lnSpc>
              <a:buFont typeface="Wingdings" panose="05000000000000000000" charset="0"/>
              <a:buChar char="Ø"/>
            </a:pPr>
            <a:r>
              <a:rPr lang="en-US" sz="2000" spc="1">
                <a:solidFill>
                  <a:srgbClr val="3F3F3F"/>
                </a:solidFill>
                <a:latin typeface="Roboto" panose="02000000000000000000"/>
                <a:ea typeface="Roboto" panose="02000000000000000000"/>
                <a:cs typeface="Roboto" panose="02000000000000000000"/>
                <a:sym typeface="Roboto" panose="02000000000000000000"/>
              </a:rPr>
              <a:t>Raft </a:t>
            </a:r>
            <a:endParaRPr lang="en-US" sz="2000" spc="1">
              <a:solidFill>
                <a:srgbClr val="3F3F3F"/>
              </a:solidFill>
              <a:latin typeface="Roboto" panose="02000000000000000000"/>
              <a:ea typeface="Roboto" panose="02000000000000000000"/>
              <a:cs typeface="Roboto" panose="02000000000000000000"/>
              <a:sym typeface="Roboto" panose="02000000000000000000"/>
            </a:endParaRPr>
          </a:p>
          <a:p>
            <a:pPr marL="342900" indent="-342900" algn="l">
              <a:lnSpc>
                <a:spcPts val="4200"/>
              </a:lnSpc>
              <a:buFont typeface="Wingdings" panose="05000000000000000000" charset="0"/>
              <a:buChar char="Ø"/>
            </a:pPr>
            <a:r>
              <a:rPr lang="en-US" sz="2000" spc="1">
                <a:solidFill>
                  <a:srgbClr val="3F3F3F"/>
                </a:solidFill>
                <a:latin typeface="Roboto" panose="02000000000000000000"/>
                <a:ea typeface="Roboto" panose="02000000000000000000"/>
                <a:cs typeface="Roboto" panose="02000000000000000000"/>
                <a:sym typeface="Roboto" panose="02000000000000000000"/>
              </a:rPr>
              <a:t>Scheduling </a:t>
            </a:r>
            <a:endParaRPr lang="en-US" sz="2000" spc="1">
              <a:solidFill>
                <a:srgbClr val="3F3F3F"/>
              </a:solidFill>
              <a:latin typeface="Roboto" panose="02000000000000000000"/>
              <a:ea typeface="Roboto" panose="02000000000000000000"/>
              <a:cs typeface="Roboto" panose="02000000000000000000"/>
              <a:sym typeface="Roboto" panose="02000000000000000000"/>
            </a:endParaRPr>
          </a:p>
          <a:p>
            <a:pPr marL="342900" indent="-342900" algn="l">
              <a:lnSpc>
                <a:spcPts val="4200"/>
              </a:lnSpc>
              <a:buFont typeface="Wingdings" panose="05000000000000000000" charset="0"/>
              <a:buChar char="Ø"/>
            </a:pPr>
            <a:r>
              <a:rPr lang="en-US" sz="2000" spc="1">
                <a:solidFill>
                  <a:srgbClr val="3F3F3F"/>
                </a:solidFill>
                <a:latin typeface="Roboto" panose="02000000000000000000"/>
                <a:ea typeface="Roboto" panose="02000000000000000000"/>
                <a:cs typeface="Roboto" panose="02000000000000000000"/>
                <a:sym typeface="Roboto" panose="02000000000000000000"/>
              </a:rPr>
              <a:t>Capacity </a:t>
            </a:r>
            <a:endParaRPr lang="en-US" sz="2000" spc="1">
              <a:solidFill>
                <a:srgbClr val="3F3F3F"/>
              </a:solidFill>
              <a:latin typeface="Roboto" panose="02000000000000000000"/>
              <a:ea typeface="Roboto" panose="02000000000000000000"/>
              <a:cs typeface="Roboto" panose="02000000000000000000"/>
              <a:sym typeface="Roboto" panose="02000000000000000000"/>
            </a:endParaRPr>
          </a:p>
          <a:p>
            <a:pPr marL="342900" indent="-342900" algn="l">
              <a:lnSpc>
                <a:spcPts val="4200"/>
              </a:lnSpc>
              <a:buFont typeface="Wingdings" panose="05000000000000000000" charset="0"/>
              <a:buChar char="Ø"/>
            </a:pPr>
            <a:r>
              <a:rPr lang="en-US" sz="2000" spc="1">
                <a:solidFill>
                  <a:srgbClr val="3F3F3F"/>
                </a:solidFill>
                <a:latin typeface="Roboto" panose="02000000000000000000"/>
                <a:ea typeface="Roboto" panose="02000000000000000000"/>
                <a:cs typeface="Roboto" panose="02000000000000000000"/>
                <a:sym typeface="Roboto" panose="02000000000000000000"/>
              </a:rPr>
              <a:t>Job and Task Status </a:t>
            </a:r>
            <a:endParaRPr lang="en-US" sz="2000" spc="1">
              <a:solidFill>
                <a:srgbClr val="3F3F3F"/>
              </a:solidFill>
              <a:latin typeface="Roboto" panose="02000000000000000000"/>
              <a:ea typeface="Roboto" panose="02000000000000000000"/>
              <a:cs typeface="Roboto" panose="02000000000000000000"/>
              <a:sym typeface="Roboto" panose="02000000000000000000"/>
            </a:endParaRPr>
          </a:p>
          <a:p>
            <a:pPr marL="342900" indent="-342900" algn="l">
              <a:lnSpc>
                <a:spcPts val="4200"/>
              </a:lnSpc>
              <a:buFont typeface="Wingdings" panose="05000000000000000000" charset="0"/>
              <a:buChar char="Ø"/>
            </a:pPr>
            <a:r>
              <a:rPr lang="en-US" sz="2000" spc="1">
                <a:solidFill>
                  <a:srgbClr val="3F3F3F"/>
                </a:solidFill>
                <a:latin typeface="Roboto" panose="02000000000000000000"/>
                <a:ea typeface="Roboto" panose="02000000000000000000"/>
                <a:cs typeface="Roboto" panose="02000000000000000000"/>
                <a:sym typeface="Roboto" panose="02000000000000000000"/>
              </a:rPr>
              <a:t>Runtime Metrics</a:t>
            </a:r>
            <a:endParaRPr lang="en-US" sz="2000" spc="1">
              <a:solidFill>
                <a:srgbClr val="3F3F3F"/>
              </a:solidFill>
              <a:latin typeface="Roboto" panose="02000000000000000000"/>
              <a:ea typeface="Roboto" panose="02000000000000000000"/>
              <a:cs typeface="Roboto" panose="02000000000000000000"/>
              <a:sym typeface="Roboto" panose="02000000000000000000"/>
            </a:endParaRPr>
          </a:p>
        </p:txBody>
      </p:sp>
      <p:sp>
        <p:nvSpPr>
          <p:cNvPr id="22" name="TextBox 22"/>
          <p:cNvSpPr txBox="1"/>
          <p:nvPr/>
        </p:nvSpPr>
        <p:spPr>
          <a:xfrm>
            <a:off x="762000" y="1143000"/>
            <a:ext cx="9529445" cy="3128645"/>
          </a:xfrm>
          <a:prstGeom prst="rect">
            <a:avLst/>
          </a:prstGeom>
        </p:spPr>
        <p:txBody>
          <a:bodyPr wrap="square" lIns="0" tIns="0" rIns="0" bIns="0" rtlCol="0" anchor="t">
            <a:spAutoFit/>
          </a:bodyPr>
          <a:lstStyle/>
          <a:p>
            <a:pPr marL="342900" indent="-342900" algn="l">
              <a:lnSpc>
                <a:spcPts val="2400"/>
              </a:lnSpc>
              <a:buFont typeface="Arial" panose="020B0604020202020204" pitchFamily="34" charset="0"/>
              <a:buChar char="•"/>
            </a:pPr>
            <a:r>
              <a:rPr lang="en-US" sz="2000">
                <a:solidFill>
                  <a:srgbClr val="3F3F3F"/>
                </a:solidFill>
                <a:latin typeface="Roboto" panose="02000000000000000000"/>
                <a:ea typeface="Roboto" panose="02000000000000000000"/>
                <a:cs typeface="Roboto" panose="02000000000000000000"/>
                <a:sym typeface="Roboto" panose="02000000000000000000"/>
              </a:rPr>
              <a:t>Telemetry logs provide metrics about the health of our cluster along with key performance metrics we can use to validate or forecast the resources of our cluster</a:t>
            </a:r>
            <a:endParaRPr lang="en-US" sz="2000">
              <a:solidFill>
                <a:srgbClr val="3F3F3F"/>
              </a:solidFill>
              <a:latin typeface="Roboto" panose="02000000000000000000"/>
              <a:ea typeface="Roboto" panose="02000000000000000000"/>
              <a:cs typeface="Roboto" panose="02000000000000000000"/>
              <a:sym typeface="Roboto" panose="02000000000000000000"/>
            </a:endParaRPr>
          </a:p>
          <a:p>
            <a:pPr marL="342900" indent="-342900" algn="l">
              <a:lnSpc>
                <a:spcPts val="2400"/>
              </a:lnSpc>
              <a:buFont typeface="Arial" panose="020B0604020202020204" pitchFamily="34" charset="0"/>
              <a:buChar char="•"/>
            </a:pPr>
            <a:endParaRPr lang="en-US" sz="2000">
              <a:solidFill>
                <a:srgbClr val="3F3F3F"/>
              </a:solidFill>
              <a:latin typeface="Roboto" panose="02000000000000000000"/>
              <a:ea typeface="Roboto" panose="02000000000000000000"/>
              <a:cs typeface="Roboto" panose="02000000000000000000"/>
              <a:sym typeface="Roboto" panose="02000000000000000000"/>
            </a:endParaRPr>
          </a:p>
          <a:p>
            <a:pPr marL="342900" indent="-342900" algn="l">
              <a:lnSpc>
                <a:spcPts val="2400"/>
              </a:lnSpc>
              <a:buFont typeface="Arial" panose="020B0604020202020204" pitchFamily="34" charset="0"/>
              <a:buChar char="•"/>
            </a:pPr>
            <a:r>
              <a:rPr lang="en-US" sz="2000">
                <a:solidFill>
                  <a:srgbClr val="3F3F3F"/>
                </a:solidFill>
                <a:latin typeface="Roboto" panose="02000000000000000000"/>
                <a:ea typeface="Roboto" panose="02000000000000000000"/>
                <a:cs typeface="Roboto" panose="02000000000000000000"/>
                <a:sym typeface="Roboto" panose="02000000000000000000"/>
              </a:rPr>
              <a:t>To enable and use telemetry metrics, </a:t>
            </a:r>
            <a:r>
              <a:rPr lang="en-US" sz="2000">
                <a:solidFill>
                  <a:srgbClr val="3B3D45"/>
                </a:solidFill>
                <a:latin typeface="Calibri (MS)" panose="020F0502020204030204"/>
                <a:ea typeface="Calibri (MS)" panose="020F0502020204030204"/>
                <a:cs typeface="Calibri (MS)" panose="020F0502020204030204"/>
                <a:sym typeface="Calibri (MS)" panose="020F0502020204030204"/>
              </a:rPr>
              <a:t>add the stanza to Nomad client and server configuration files to send metrics to Prometheus/Graphana, Splunk, DataDog, etc.</a:t>
            </a:r>
            <a:endParaRPr lang="en-US" sz="2000">
              <a:solidFill>
                <a:srgbClr val="3B3D45"/>
              </a:solidFill>
              <a:latin typeface="Calibri (MS)" panose="020F0502020204030204"/>
              <a:ea typeface="Calibri (MS)" panose="020F0502020204030204"/>
              <a:cs typeface="Calibri (MS)" panose="020F0502020204030204"/>
              <a:sym typeface="Calibri (MS)" panose="020F0502020204030204"/>
            </a:endParaRPr>
          </a:p>
          <a:p>
            <a:pPr marL="342900" indent="-342900" algn="l">
              <a:lnSpc>
                <a:spcPts val="5000"/>
              </a:lnSpc>
              <a:buFont typeface="Arial" panose="020B0604020202020204" pitchFamily="34" charset="0"/>
              <a:buChar char="•"/>
            </a:pPr>
            <a:r>
              <a:rPr lang="en-US" sz="2000">
                <a:solidFill>
                  <a:srgbClr val="3B3D45"/>
                </a:solidFill>
                <a:latin typeface="Calibri (MS)" panose="020F0502020204030204"/>
                <a:ea typeface="Calibri (MS)" panose="020F0502020204030204"/>
                <a:cs typeface="Calibri (MS)" panose="020F0502020204030204"/>
                <a:sym typeface="Calibri (MS)" panose="020F0502020204030204"/>
              </a:rPr>
              <a:t>Examples of key performance indicators (KPIs) include: </a:t>
            </a:r>
            <a:endParaRPr lang="en-US" sz="2000">
              <a:solidFill>
                <a:srgbClr val="3B3D45"/>
              </a:solidFill>
              <a:latin typeface="Calibri (MS)" panose="020F0502020204030204"/>
              <a:ea typeface="Calibri (MS)" panose="020F0502020204030204"/>
              <a:cs typeface="Calibri (MS)" panose="020F0502020204030204"/>
              <a:sym typeface="Calibri (MS)" panose="020F0502020204030204"/>
            </a:endParaRPr>
          </a:p>
          <a:p>
            <a:pPr algn="l">
              <a:lnSpc>
                <a:spcPts val="5000"/>
              </a:lnSpc>
            </a:pPr>
            <a:r>
              <a:rPr lang="en-US" sz="2000">
                <a:solidFill>
                  <a:srgbClr val="3F3F3F"/>
                </a:solidFill>
                <a:latin typeface="Roboto" panose="02000000000000000000"/>
                <a:ea typeface="Roboto" panose="02000000000000000000"/>
                <a:cs typeface="Roboto" panose="02000000000000000000"/>
                <a:sym typeface="Roboto" panose="02000000000000000000"/>
              </a:rPr>
              <a:t> </a:t>
            </a:r>
            <a:endParaRPr lang="en-US" sz="2000">
              <a:solidFill>
                <a:srgbClr val="3F3F3F"/>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10620</Words>
  <Application>WPS Presentation</Application>
  <PresentationFormat>Widescreen</PresentationFormat>
  <Paragraphs>366</Paragraphs>
  <Slides>24</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24</vt:i4>
      </vt:variant>
    </vt:vector>
  </HeadingPairs>
  <TitlesOfParts>
    <vt:vector size="41" baseType="lpstr">
      <vt:lpstr>Arial</vt:lpstr>
      <vt:lpstr>SimSun</vt:lpstr>
      <vt:lpstr>Wingdings</vt:lpstr>
      <vt:lpstr>Raleway Heavy</vt:lpstr>
      <vt:lpstr>Roboto Bold</vt:lpstr>
      <vt:lpstr>Roboto</vt:lpstr>
      <vt:lpstr>Open Sans</vt:lpstr>
      <vt:lpstr>IBM Plex Sans Condensed</vt:lpstr>
      <vt:lpstr>Courier New OS Bold</vt:lpstr>
      <vt:lpstr>Courier New OS</vt:lpstr>
      <vt:lpstr>Calibri (MS)</vt:lpstr>
      <vt:lpstr>Microsoft YaHei</vt:lpstr>
      <vt:lpstr>Arial Unicode MS</vt:lpstr>
      <vt:lpstr>Calibri</vt:lpstr>
      <vt:lpstr>Calibri (MS) Bold</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Managing_Nomad_Environments.pdf</dc:title>
  <dc:creator/>
  <cp:lastModifiedBy>sahil jangra</cp:lastModifiedBy>
  <cp:revision>6</cp:revision>
  <dcterms:created xsi:type="dcterms:W3CDTF">2006-08-16T00:00:00Z</dcterms:created>
  <dcterms:modified xsi:type="dcterms:W3CDTF">2024-10-22T16:20:11Z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FAE2D2495AF94497B5696D4A3E94C62F_12</vt:lpwstr>
  </property>
  <property fmtid="{D5CDD505-2E9C-101B-9397-08002B2CF9AE}" pid="3" name="KSOProductBuildVer">
    <vt:lpwstr>1033-12.2.0.13472</vt:lpwstr>
  </property>
</Properties>
</file>