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4.svg" ContentType="image/svg+xml"/>
  <Override PartName="/ppt/media/image18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4.svg" ContentType="image/svg+xml"/>
  <Override PartName="/ppt/media/image25.svg" ContentType="image/svg+xml"/>
  <Override PartName="/ppt/media/image27.svg" ContentType="image/svg+xml"/>
  <Override PartName="/ppt/media/image28.svg" ContentType="image/svg+xml"/>
  <Override PartName="/ppt/media/image31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8.svg" ContentType="image/svg+xml"/>
  <Override PartName="/ppt/media/image5.svg" ContentType="image/svg+xml"/>
  <Override PartName="/ppt/media/image50.svg" ContentType="image/svg+xml"/>
  <Override PartName="/ppt/media/image54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embeddedFontLst>
    <p:embeddedFont>
      <p:font typeface="Raleway Heavy"/>
      <p:bold r:id="rId20"/>
    </p:embeddedFont>
    <p:embeddedFont>
      <p:font typeface="IBM Plex Sans Condensed" panose="020B0506050203000203"/>
      <p:regular r:id="rId21"/>
      <p:bold r:id="rId22"/>
      <p:italic r:id="rId23"/>
      <p:boldItalic r:id="rId24"/>
    </p:embeddedFont>
    <p:embeddedFont>
      <p:font typeface="Roboto" panose="02000000000000000000"/>
      <p:regular r:id="rId25"/>
      <p:bold r:id="rId26"/>
      <p:italic r:id="rId27"/>
      <p:boldItalic r:id="rId28"/>
    </p:embeddedFont>
    <p:embeddedFont>
      <p:font typeface="Roboto Bold" panose="02000000000000000000"/>
      <p:bold r:id="rId29"/>
    </p:embeddedFont>
    <p:embeddedFont>
      <p:font typeface="Courier New OS Bold" panose="02070609020205020404"/>
      <p:bold r:id="rId30"/>
    </p:embeddedFont>
    <p:embeddedFont>
      <p:font typeface="Courier New OS" panose="02070309020205020404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96" d="100"/>
          <a:sy n="96" d="100"/>
        </p:scale>
        <p:origin x="3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svg"/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svg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8.svg"/><Relationship Id="rId14" Type="http://schemas.openxmlformats.org/officeDocument/2006/relationships/image" Target="../media/image27.svg"/><Relationship Id="rId13" Type="http://schemas.openxmlformats.org/officeDocument/2006/relationships/image" Target="../media/image26.png"/><Relationship Id="rId12" Type="http://schemas.openxmlformats.org/officeDocument/2006/relationships/image" Target="../media/image25.svg"/><Relationship Id="rId11" Type="http://schemas.openxmlformats.org/officeDocument/2006/relationships/image" Target="../media/image24.svg"/><Relationship Id="rId10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3.svg"/><Relationship Id="rId13" Type="http://schemas.openxmlformats.org/officeDocument/2006/relationships/image" Target="../media/image42.png"/><Relationship Id="rId12" Type="http://schemas.openxmlformats.org/officeDocument/2006/relationships/image" Target="../media/image41.svg"/><Relationship Id="rId11" Type="http://schemas.openxmlformats.org/officeDocument/2006/relationships/image" Target="../media/image40.png"/><Relationship Id="rId10" Type="http://schemas.openxmlformats.org/officeDocument/2006/relationships/image" Target="../media/image39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svg"/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658563" y="2299278"/>
            <a:ext cx="74057" cy="3593754"/>
            <a:chOff x="0" y="0"/>
            <a:chExt cx="74054" cy="35937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041" cy="3593719"/>
            </a:xfrm>
            <a:custGeom>
              <a:avLst/>
              <a:gdLst/>
              <a:ahLst/>
              <a:cxnLst/>
              <a:rect l="l" t="t" r="r" b="b"/>
              <a:pathLst>
                <a:path w="74041" h="3593719">
                  <a:moveTo>
                    <a:pt x="0" y="3593719"/>
                  </a:moveTo>
                  <a:lnTo>
                    <a:pt x="0" y="0"/>
                  </a:lnTo>
                  <a:lnTo>
                    <a:pt x="74041" y="0"/>
                  </a:lnTo>
                  <a:lnTo>
                    <a:pt x="74041" y="3593719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8735" y="3188799"/>
            <a:ext cx="813568" cy="810206"/>
          </a:xfrm>
          <a:custGeom>
            <a:avLst/>
            <a:gdLst/>
            <a:ahLst/>
            <a:cxnLst/>
            <a:rect l="l" t="t" r="r" b="b"/>
            <a:pathLst>
              <a:path w="813568" h="810206">
                <a:moveTo>
                  <a:pt x="0" y="0"/>
                </a:moveTo>
                <a:lnTo>
                  <a:pt x="813568" y="0"/>
                </a:lnTo>
                <a:lnTo>
                  <a:pt x="813568" y="810206"/>
                </a:lnTo>
                <a:lnTo>
                  <a:pt x="0" y="810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945336" y="3632483"/>
            <a:ext cx="1257529" cy="1251909"/>
          </a:xfrm>
          <a:custGeom>
            <a:avLst/>
            <a:gdLst/>
            <a:ahLst/>
            <a:cxnLst/>
            <a:rect l="l" t="t" r="r" b="b"/>
            <a:pathLst>
              <a:path w="1257529" h="1251909">
                <a:moveTo>
                  <a:pt x="0" y="0"/>
                </a:moveTo>
                <a:lnTo>
                  <a:pt x="1257528" y="0"/>
                </a:lnTo>
                <a:lnTo>
                  <a:pt x="1257528" y="1251908"/>
                </a:lnTo>
                <a:lnTo>
                  <a:pt x="0" y="1251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48528" y="327964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612648" h="612648">
                <a:moveTo>
                  <a:pt x="0" y="0"/>
                </a:moveTo>
                <a:lnTo>
                  <a:pt x="612648" y="0"/>
                </a:lnTo>
                <a:lnTo>
                  <a:pt x="612648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648735" y="4523680"/>
            <a:ext cx="813568" cy="810206"/>
          </a:xfrm>
          <a:custGeom>
            <a:avLst/>
            <a:gdLst/>
            <a:ahLst/>
            <a:cxnLst/>
            <a:rect l="l" t="t" r="r" b="b"/>
            <a:pathLst>
              <a:path w="813568" h="810206">
                <a:moveTo>
                  <a:pt x="0" y="0"/>
                </a:moveTo>
                <a:lnTo>
                  <a:pt x="813568" y="0"/>
                </a:lnTo>
                <a:lnTo>
                  <a:pt x="813568" y="810206"/>
                </a:lnTo>
                <a:lnTo>
                  <a:pt x="0" y="8102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748528" y="4636008"/>
            <a:ext cx="612648" cy="609600"/>
          </a:xfrm>
          <a:custGeom>
            <a:avLst/>
            <a:gdLst/>
            <a:ahLst/>
            <a:cxnLst/>
            <a:rect l="l" t="t" r="r" b="b"/>
            <a:pathLst>
              <a:path w="612648" h="609600">
                <a:moveTo>
                  <a:pt x="0" y="0"/>
                </a:moveTo>
                <a:lnTo>
                  <a:pt x="612648" y="0"/>
                </a:lnTo>
                <a:lnTo>
                  <a:pt x="612648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278156" y="3487541"/>
            <a:ext cx="1808540" cy="1547612"/>
            <a:chOff x="0" y="0"/>
            <a:chExt cx="1808544" cy="1547609"/>
          </a:xfrm>
        </p:grpSpPr>
        <p:sp>
          <p:nvSpPr>
            <p:cNvPr id="17" name="Freeform 17"/>
            <p:cNvSpPr/>
            <p:nvPr/>
          </p:nvSpPr>
          <p:spPr>
            <a:xfrm>
              <a:off x="63500" y="704596"/>
              <a:ext cx="1681607" cy="779653"/>
            </a:xfrm>
            <a:custGeom>
              <a:avLst/>
              <a:gdLst/>
              <a:ahLst/>
              <a:cxnLst/>
              <a:rect l="l" t="t" r="r" b="b"/>
              <a:pathLst>
                <a:path w="1681607" h="779653">
                  <a:moveTo>
                    <a:pt x="42926" y="750951"/>
                  </a:moveTo>
                  <a:lnTo>
                    <a:pt x="376428" y="750951"/>
                  </a:lnTo>
                  <a:lnTo>
                    <a:pt x="376428" y="66294"/>
                  </a:lnTo>
                  <a:lnTo>
                    <a:pt x="362204" y="80518"/>
                  </a:lnTo>
                  <a:lnTo>
                    <a:pt x="1653159" y="80518"/>
                  </a:lnTo>
                  <a:lnTo>
                    <a:pt x="1653159" y="52070"/>
                  </a:lnTo>
                  <a:lnTo>
                    <a:pt x="347853" y="52070"/>
                  </a:lnTo>
                  <a:lnTo>
                    <a:pt x="347853" y="736727"/>
                  </a:lnTo>
                  <a:lnTo>
                    <a:pt x="362077" y="722503"/>
                  </a:lnTo>
                  <a:lnTo>
                    <a:pt x="42926" y="722503"/>
                  </a:lnTo>
                  <a:close/>
                  <a:moveTo>
                    <a:pt x="42926" y="693801"/>
                  </a:moveTo>
                  <a:cubicBezTo>
                    <a:pt x="19304" y="693801"/>
                    <a:pt x="0" y="712978"/>
                    <a:pt x="0" y="736727"/>
                  </a:cubicBezTo>
                  <a:cubicBezTo>
                    <a:pt x="0" y="760476"/>
                    <a:pt x="19177" y="779653"/>
                    <a:pt x="42926" y="779653"/>
                  </a:cubicBezTo>
                  <a:cubicBezTo>
                    <a:pt x="66675" y="779653"/>
                    <a:pt x="85852" y="760476"/>
                    <a:pt x="85852" y="736727"/>
                  </a:cubicBezTo>
                  <a:cubicBezTo>
                    <a:pt x="85852" y="712978"/>
                    <a:pt x="66675" y="693801"/>
                    <a:pt x="42926" y="693801"/>
                  </a:cubicBezTo>
                  <a:close/>
                  <a:moveTo>
                    <a:pt x="1574673" y="128651"/>
                  </a:moveTo>
                  <a:lnTo>
                    <a:pt x="1681607" y="66294"/>
                  </a:lnTo>
                  <a:lnTo>
                    <a:pt x="1574673" y="3937"/>
                  </a:lnTo>
                  <a:cubicBezTo>
                    <a:pt x="1567815" y="0"/>
                    <a:pt x="1559052" y="2286"/>
                    <a:pt x="1555115" y="9017"/>
                  </a:cubicBezTo>
                  <a:lnTo>
                    <a:pt x="1553464" y="24638"/>
                  </a:lnTo>
                  <a:lnTo>
                    <a:pt x="1646047" y="78613"/>
                  </a:lnTo>
                  <a:lnTo>
                    <a:pt x="1646047" y="53975"/>
                  </a:lnTo>
                  <a:lnTo>
                    <a:pt x="1560322" y="104013"/>
                  </a:lnTo>
                  <a:cubicBezTo>
                    <a:pt x="1553464" y="107950"/>
                    <a:pt x="1551178" y="116713"/>
                    <a:pt x="1555242" y="123571"/>
                  </a:cubicBezTo>
                  <a:lnTo>
                    <a:pt x="1567942" y="132715"/>
                  </a:lnTo>
                  <a:close/>
                </a:path>
              </a:pathLst>
            </a:custGeom>
            <a:solidFill>
              <a:srgbClr val="3F3F3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63500"/>
              <a:ext cx="1681607" cy="773684"/>
            </a:xfrm>
            <a:custGeom>
              <a:avLst/>
              <a:gdLst/>
              <a:ahLst/>
              <a:cxnLst/>
              <a:rect l="l" t="t" r="r" b="b"/>
              <a:pathLst>
                <a:path w="1681607" h="773684">
                  <a:moveTo>
                    <a:pt x="42926" y="28575"/>
                  </a:moveTo>
                  <a:lnTo>
                    <a:pt x="376428" y="28575"/>
                  </a:lnTo>
                  <a:lnTo>
                    <a:pt x="376428" y="707390"/>
                  </a:lnTo>
                  <a:lnTo>
                    <a:pt x="362204" y="693166"/>
                  </a:lnTo>
                  <a:lnTo>
                    <a:pt x="1653159" y="693166"/>
                  </a:lnTo>
                  <a:lnTo>
                    <a:pt x="1653159" y="721741"/>
                  </a:lnTo>
                  <a:lnTo>
                    <a:pt x="347853" y="721741"/>
                  </a:lnTo>
                  <a:lnTo>
                    <a:pt x="347853" y="42926"/>
                  </a:lnTo>
                  <a:lnTo>
                    <a:pt x="362077" y="57150"/>
                  </a:lnTo>
                  <a:lnTo>
                    <a:pt x="42926" y="57150"/>
                  </a:lnTo>
                  <a:close/>
                  <a:moveTo>
                    <a:pt x="42926" y="85725"/>
                  </a:moveTo>
                  <a:cubicBezTo>
                    <a:pt x="19177" y="85725"/>
                    <a:pt x="0" y="66548"/>
                    <a:pt x="0" y="42926"/>
                  </a:cubicBezTo>
                  <a:cubicBezTo>
                    <a:pt x="0" y="19304"/>
                    <a:pt x="19177" y="0"/>
                    <a:pt x="42926" y="0"/>
                  </a:cubicBezTo>
                  <a:cubicBezTo>
                    <a:pt x="66675" y="0"/>
                    <a:pt x="85852" y="19177"/>
                    <a:pt x="85852" y="42926"/>
                  </a:cubicBezTo>
                  <a:cubicBezTo>
                    <a:pt x="85852" y="66675"/>
                    <a:pt x="66675" y="85852"/>
                    <a:pt x="42926" y="85852"/>
                  </a:cubicBezTo>
                  <a:close/>
                  <a:moveTo>
                    <a:pt x="1574673" y="645033"/>
                  </a:moveTo>
                  <a:lnTo>
                    <a:pt x="1681607" y="707390"/>
                  </a:lnTo>
                  <a:lnTo>
                    <a:pt x="1574673" y="769747"/>
                  </a:lnTo>
                  <a:cubicBezTo>
                    <a:pt x="1567815" y="773684"/>
                    <a:pt x="1559052" y="771398"/>
                    <a:pt x="1555115" y="764667"/>
                  </a:cubicBezTo>
                  <a:lnTo>
                    <a:pt x="1553464" y="749046"/>
                  </a:lnTo>
                  <a:lnTo>
                    <a:pt x="1646047" y="695071"/>
                  </a:lnTo>
                  <a:lnTo>
                    <a:pt x="1646047" y="719709"/>
                  </a:lnTo>
                  <a:lnTo>
                    <a:pt x="1560322" y="669671"/>
                  </a:lnTo>
                  <a:cubicBezTo>
                    <a:pt x="1553464" y="665734"/>
                    <a:pt x="1551178" y="656971"/>
                    <a:pt x="1555242" y="650113"/>
                  </a:cubicBezTo>
                  <a:lnTo>
                    <a:pt x="1567942" y="640969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8116824" y="3800856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018718" y="3177073"/>
            <a:ext cx="2329005" cy="2156822"/>
          </a:xfrm>
          <a:custGeom>
            <a:avLst/>
            <a:gdLst/>
            <a:ahLst/>
            <a:cxnLst/>
            <a:rect l="l" t="t" r="r" b="b"/>
            <a:pathLst>
              <a:path w="2329005" h="2156822">
                <a:moveTo>
                  <a:pt x="0" y="0"/>
                </a:moveTo>
                <a:lnTo>
                  <a:pt x="2329005" y="0"/>
                </a:lnTo>
                <a:lnTo>
                  <a:pt x="2329005" y="2156822"/>
                </a:lnTo>
                <a:lnTo>
                  <a:pt x="0" y="21568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655808" y="3297936"/>
            <a:ext cx="569976" cy="569976"/>
          </a:xfrm>
          <a:custGeom>
            <a:avLst/>
            <a:gdLst/>
            <a:ahLst/>
            <a:cxnLst/>
            <a:rect l="l" t="t" r="r" b="b"/>
            <a:pathLst>
              <a:path w="569976" h="569976">
                <a:moveTo>
                  <a:pt x="0" y="0"/>
                </a:moveTo>
                <a:lnTo>
                  <a:pt x="569976" y="0"/>
                </a:lnTo>
                <a:lnTo>
                  <a:pt x="569976" y="569976"/>
                </a:lnTo>
                <a:lnTo>
                  <a:pt x="0" y="56997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655808" y="4657344"/>
            <a:ext cx="569976" cy="566928"/>
          </a:xfrm>
          <a:custGeom>
            <a:avLst/>
            <a:gdLst/>
            <a:ahLst/>
            <a:cxnLst/>
            <a:rect l="l" t="t" r="r" b="b"/>
            <a:pathLst>
              <a:path w="569976" h="566928">
                <a:moveTo>
                  <a:pt x="0" y="0"/>
                </a:moveTo>
                <a:lnTo>
                  <a:pt x="569976" y="0"/>
                </a:lnTo>
                <a:lnTo>
                  <a:pt x="569976" y="566928"/>
                </a:lnTo>
                <a:lnTo>
                  <a:pt x="0" y="56692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73523" y="522465"/>
            <a:ext cx="576014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Secure Nomad with 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56390" y="2142420"/>
            <a:ext cx="3744973" cy="249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Token-based authentication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Tokens are associated with a policy that permits/denies access to capabilities in Nomad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Policies are centrally managed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Policies and tokens are automatically replicated across regions for easy, centralized administration at scale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460921" y="2510371"/>
            <a:ext cx="1230344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ACL TOKENS</a:t>
            </a:r>
            <a:endParaRPr lang="en-US" sz="1600" b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915980" y="2519515"/>
            <a:ext cx="132750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ACL POLICIES</a:t>
            </a:r>
            <a:endParaRPr lang="en-US" sz="1600" b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273998" y="2519515"/>
            <a:ext cx="134561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CAPABILITIES</a:t>
            </a:r>
            <a:endParaRPr lang="en-US" sz="1600" b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906854" y="4393092"/>
            <a:ext cx="920982" cy="38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0"/>
              </a:lnSpc>
            </a:pPr>
            <a:r>
              <a:rPr lang="en-US" sz="12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ASSOCIATED POLICY</a:t>
            </a:r>
            <a:endParaRPr lang="en-US" sz="12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823694" y="4996215"/>
            <a:ext cx="515026" cy="39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"/>
              </a:lnSpc>
            </a:pPr>
            <a:r>
              <a:rPr lang="en-US" sz="12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ALLOW QUERY</a:t>
            </a:r>
            <a:endParaRPr lang="en-US" sz="12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804644" y="3648999"/>
            <a:ext cx="554326" cy="39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"/>
              </a:lnSpc>
            </a:pPr>
            <a:r>
              <a:rPr lang="en-US" sz="12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PERMIT JOB</a:t>
            </a:r>
            <a:endParaRPr lang="en-US" sz="12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47934" y="-63503"/>
            <a:ext cx="1507560" cy="6984997"/>
            <a:chOff x="0" y="0"/>
            <a:chExt cx="1507566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380617" cy="6858000"/>
            </a:xfrm>
            <a:custGeom>
              <a:avLst/>
              <a:gdLst/>
              <a:ahLst/>
              <a:cxnLst/>
              <a:rect l="l" t="t" r="r" b="b"/>
              <a:pathLst>
                <a:path w="1380617" h="6858000">
                  <a:moveTo>
                    <a:pt x="0" y="0"/>
                  </a:moveTo>
                  <a:lnTo>
                    <a:pt x="1380617" y="0"/>
                  </a:lnTo>
                  <a:lnTo>
                    <a:pt x="138061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06679" y="63500"/>
              <a:ext cx="293497" cy="6858000"/>
            </a:xfrm>
            <a:custGeom>
              <a:avLst/>
              <a:gdLst/>
              <a:ahLst/>
              <a:cxnLst/>
              <a:rect l="l" t="t" r="r" b="b"/>
              <a:pathLst>
                <a:path w="293497" h="6858000">
                  <a:moveTo>
                    <a:pt x="0" y="0"/>
                  </a:moveTo>
                  <a:lnTo>
                    <a:pt x="0" y="6858000"/>
                  </a:lnTo>
                  <a:lnTo>
                    <a:pt x="293497" y="6858000"/>
                  </a:lnTo>
                  <a:lnTo>
                    <a:pt x="29349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3055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891667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74040" y="2020938"/>
            <a:ext cx="3494865" cy="3329749"/>
          </a:xfrm>
          <a:custGeom>
            <a:avLst/>
            <a:gdLst/>
            <a:ahLst/>
            <a:cxnLst/>
            <a:rect l="l" t="t" r="r" b="b"/>
            <a:pathLst>
              <a:path w="3494865" h="3329749">
                <a:moveTo>
                  <a:pt x="0" y="0"/>
                </a:moveTo>
                <a:lnTo>
                  <a:pt x="3494866" y="0"/>
                </a:lnTo>
                <a:lnTo>
                  <a:pt x="3494866" y="3329750"/>
                </a:lnTo>
                <a:lnTo>
                  <a:pt x="0" y="332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98143" y="1133866"/>
            <a:ext cx="3494865" cy="5477018"/>
          </a:xfrm>
          <a:custGeom>
            <a:avLst/>
            <a:gdLst/>
            <a:ahLst/>
            <a:cxnLst/>
            <a:rect l="l" t="t" r="r" b="b"/>
            <a:pathLst>
              <a:path w="3494865" h="5477018">
                <a:moveTo>
                  <a:pt x="0" y="0"/>
                </a:moveTo>
                <a:lnTo>
                  <a:pt x="3494865" y="0"/>
                </a:lnTo>
                <a:lnTo>
                  <a:pt x="3494865" y="5477017"/>
                </a:lnTo>
                <a:lnTo>
                  <a:pt x="0" y="54770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69065" y="647433"/>
            <a:ext cx="5588451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Namespace</a:t>
            </a: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Capabilities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35327" y="2035645"/>
            <a:ext cx="573710" cy="703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600" b="1" spc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Policy </a:t>
            </a:r>
            <a:r>
              <a:rPr lang="en-US" sz="16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read</a:t>
            </a:r>
            <a:endParaRPr lang="en-US" sz="16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80445" y="2092795"/>
            <a:ext cx="1657922" cy="314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 spc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Capabilities</a:t>
            </a:r>
            <a:endParaRPr lang="en-US" sz="1600" b="1" spc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list-jobs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parse-job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read-job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csi-list-volume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csi-read-volume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79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list-scaling-policies read-scaling-policies read-job-scaling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559429" y="1167727"/>
            <a:ext cx="573710" cy="66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600" b="1" spc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Policy </a:t>
            </a:r>
            <a:r>
              <a:rPr lang="en-US" sz="16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write</a:t>
            </a:r>
            <a:endParaRPr lang="en-US" sz="16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504547" y="1205827"/>
            <a:ext cx="1657922" cy="534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 spc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Capabilities</a:t>
            </a:r>
            <a:endParaRPr lang="en-US" sz="1600" b="1" spc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list-jobs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parse-job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read-job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submit-job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dispatch-job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read-logs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3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read-fs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470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alloc-exec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45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alloc-lifecycle 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45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csi-write-volume 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45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csi-mount-volume list-scaling-policies read-scaling-policies read-job-scaling scale-job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47934" y="-63503"/>
            <a:ext cx="1507560" cy="6984997"/>
            <a:chOff x="0" y="0"/>
            <a:chExt cx="1507566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380617" cy="6858000"/>
            </a:xfrm>
            <a:custGeom>
              <a:avLst/>
              <a:gdLst/>
              <a:ahLst/>
              <a:cxnLst/>
              <a:rect l="l" t="t" r="r" b="b"/>
              <a:pathLst>
                <a:path w="1380617" h="6858000">
                  <a:moveTo>
                    <a:pt x="0" y="0"/>
                  </a:moveTo>
                  <a:lnTo>
                    <a:pt x="1380617" y="0"/>
                  </a:lnTo>
                  <a:lnTo>
                    <a:pt x="138061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06679" y="63500"/>
              <a:ext cx="293497" cy="6858000"/>
            </a:xfrm>
            <a:custGeom>
              <a:avLst/>
              <a:gdLst/>
              <a:ahLst/>
              <a:cxnLst/>
              <a:rect l="l" t="t" r="r" b="b"/>
              <a:pathLst>
                <a:path w="293497" h="6858000">
                  <a:moveTo>
                    <a:pt x="0" y="0"/>
                  </a:moveTo>
                  <a:lnTo>
                    <a:pt x="0" y="6858000"/>
                  </a:lnTo>
                  <a:lnTo>
                    <a:pt x="293497" y="6858000"/>
                  </a:lnTo>
                  <a:lnTo>
                    <a:pt x="29349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3055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891667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51520" y="1268740"/>
            <a:ext cx="7347366" cy="3975706"/>
          </a:xfrm>
          <a:custGeom>
            <a:avLst/>
            <a:gdLst/>
            <a:ahLst/>
            <a:cxnLst/>
            <a:rect l="l" t="t" r="r" b="b"/>
            <a:pathLst>
              <a:path w="7347366" h="3975706">
                <a:moveTo>
                  <a:pt x="0" y="0"/>
                </a:moveTo>
                <a:lnTo>
                  <a:pt x="7347366" y="0"/>
                </a:lnTo>
                <a:lnTo>
                  <a:pt x="7347366" y="3975706"/>
                </a:lnTo>
                <a:lnTo>
                  <a:pt x="0" y="3975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095914" y="1890265"/>
            <a:ext cx="1613706" cy="645043"/>
            <a:chOff x="0" y="0"/>
            <a:chExt cx="1613700" cy="645046"/>
          </a:xfrm>
        </p:grpSpPr>
        <p:sp>
          <p:nvSpPr>
            <p:cNvPr id="15" name="Freeform 15"/>
            <p:cNvSpPr/>
            <p:nvPr/>
          </p:nvSpPr>
          <p:spPr>
            <a:xfrm>
              <a:off x="0" y="-7874"/>
              <a:ext cx="1621536" cy="654685"/>
            </a:xfrm>
            <a:custGeom>
              <a:avLst/>
              <a:gdLst/>
              <a:ahLst/>
              <a:cxnLst/>
              <a:rect l="l" t="t" r="r" b="b"/>
              <a:pathLst>
                <a:path w="1621536" h="654685">
                  <a:moveTo>
                    <a:pt x="1544828" y="50292"/>
                  </a:moveTo>
                  <a:lnTo>
                    <a:pt x="31750" y="586105"/>
                  </a:lnTo>
                  <a:lnTo>
                    <a:pt x="45466" y="624967"/>
                  </a:lnTo>
                  <a:lnTo>
                    <a:pt x="1558671" y="89281"/>
                  </a:lnTo>
                  <a:close/>
                  <a:moveTo>
                    <a:pt x="1572387" y="128143"/>
                  </a:moveTo>
                  <a:cubicBezTo>
                    <a:pt x="1604645" y="116713"/>
                    <a:pt x="1621536" y="81407"/>
                    <a:pt x="1610106" y="49149"/>
                  </a:cubicBezTo>
                  <a:cubicBezTo>
                    <a:pt x="1598676" y="16891"/>
                    <a:pt x="1563370" y="0"/>
                    <a:pt x="1531112" y="11430"/>
                  </a:cubicBezTo>
                  <a:cubicBezTo>
                    <a:pt x="1498854" y="22860"/>
                    <a:pt x="1481963" y="58166"/>
                    <a:pt x="1493393" y="90424"/>
                  </a:cubicBezTo>
                  <a:cubicBezTo>
                    <a:pt x="1504823" y="122682"/>
                    <a:pt x="1540129" y="139573"/>
                    <a:pt x="1572387" y="128143"/>
                  </a:cubicBezTo>
                  <a:close/>
                  <a:moveTo>
                    <a:pt x="115443" y="482727"/>
                  </a:moveTo>
                  <a:lnTo>
                    <a:pt x="0" y="619125"/>
                  </a:lnTo>
                  <a:lnTo>
                    <a:pt x="175641" y="652526"/>
                  </a:lnTo>
                  <a:cubicBezTo>
                    <a:pt x="186817" y="654685"/>
                    <a:pt x="197612" y="647319"/>
                    <a:pt x="199771" y="636143"/>
                  </a:cubicBezTo>
                  <a:cubicBezTo>
                    <a:pt x="201930" y="624967"/>
                    <a:pt x="194564" y="614172"/>
                    <a:pt x="183388" y="612013"/>
                  </a:cubicBezTo>
                  <a:lnTo>
                    <a:pt x="42418" y="585216"/>
                  </a:lnTo>
                  <a:lnTo>
                    <a:pt x="54356" y="618871"/>
                  </a:lnTo>
                  <a:lnTo>
                    <a:pt x="146939" y="509397"/>
                  </a:lnTo>
                  <a:cubicBezTo>
                    <a:pt x="154305" y="500761"/>
                    <a:pt x="153162" y="487680"/>
                    <a:pt x="144526" y="480314"/>
                  </a:cubicBezTo>
                  <a:cubicBezTo>
                    <a:pt x="135890" y="472948"/>
                    <a:pt x="122809" y="474091"/>
                    <a:pt x="115443" y="482727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97609" y="4698454"/>
            <a:ext cx="7772400" cy="2159546"/>
          </a:xfrm>
          <a:custGeom>
            <a:avLst/>
            <a:gdLst/>
            <a:ahLst/>
            <a:cxnLst/>
            <a:rect l="l" t="t" r="r" b="b"/>
            <a:pathLst>
              <a:path w="7772400" h="2159546">
                <a:moveTo>
                  <a:pt x="0" y="0"/>
                </a:moveTo>
                <a:lnTo>
                  <a:pt x="7772400" y="0"/>
                </a:lnTo>
                <a:lnTo>
                  <a:pt x="7772400" y="2159546"/>
                </a:lnTo>
                <a:lnTo>
                  <a:pt x="0" y="2159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8898"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6144397" y="5289861"/>
            <a:ext cx="1850860" cy="628240"/>
            <a:chOff x="0" y="0"/>
            <a:chExt cx="1850860" cy="628244"/>
          </a:xfrm>
        </p:grpSpPr>
        <p:sp>
          <p:nvSpPr>
            <p:cNvPr id="18" name="Freeform 18"/>
            <p:cNvSpPr/>
            <p:nvPr/>
          </p:nvSpPr>
          <p:spPr>
            <a:xfrm>
              <a:off x="0" y="-7112"/>
              <a:ext cx="1858010" cy="637540"/>
            </a:xfrm>
            <a:custGeom>
              <a:avLst/>
              <a:gdLst/>
              <a:ahLst/>
              <a:cxnLst/>
              <a:rect l="l" t="t" r="r" b="b"/>
              <a:pathLst>
                <a:path w="1858010" h="637540">
                  <a:moveTo>
                    <a:pt x="1783207" y="49276"/>
                  </a:moveTo>
                  <a:lnTo>
                    <a:pt x="33528" y="560324"/>
                  </a:lnTo>
                  <a:lnTo>
                    <a:pt x="45085" y="599948"/>
                  </a:lnTo>
                  <a:lnTo>
                    <a:pt x="1794764" y="88900"/>
                  </a:lnTo>
                  <a:close/>
                  <a:moveTo>
                    <a:pt x="1806321" y="128524"/>
                  </a:moveTo>
                  <a:cubicBezTo>
                    <a:pt x="1839087" y="118999"/>
                    <a:pt x="1858010" y="84582"/>
                    <a:pt x="1848358" y="51689"/>
                  </a:cubicBezTo>
                  <a:cubicBezTo>
                    <a:pt x="1838706" y="18796"/>
                    <a:pt x="1804416" y="0"/>
                    <a:pt x="1771523" y="9652"/>
                  </a:cubicBezTo>
                  <a:cubicBezTo>
                    <a:pt x="1738630" y="19304"/>
                    <a:pt x="1719834" y="53594"/>
                    <a:pt x="1729486" y="86487"/>
                  </a:cubicBezTo>
                  <a:cubicBezTo>
                    <a:pt x="1739138" y="119380"/>
                    <a:pt x="1773428" y="138176"/>
                    <a:pt x="1806321" y="128524"/>
                  </a:cubicBezTo>
                  <a:close/>
                  <a:moveTo>
                    <a:pt x="122936" y="461899"/>
                  </a:moveTo>
                  <a:lnTo>
                    <a:pt x="0" y="591566"/>
                  </a:lnTo>
                  <a:lnTo>
                    <a:pt x="173482" y="634746"/>
                  </a:lnTo>
                  <a:cubicBezTo>
                    <a:pt x="184531" y="637540"/>
                    <a:pt x="195707" y="630809"/>
                    <a:pt x="198501" y="619760"/>
                  </a:cubicBezTo>
                  <a:cubicBezTo>
                    <a:pt x="201295" y="608711"/>
                    <a:pt x="194564" y="597535"/>
                    <a:pt x="183515" y="594741"/>
                  </a:cubicBezTo>
                  <a:lnTo>
                    <a:pt x="44323" y="560070"/>
                  </a:lnTo>
                  <a:lnTo>
                    <a:pt x="54356" y="594233"/>
                  </a:lnTo>
                  <a:lnTo>
                    <a:pt x="152908" y="490220"/>
                  </a:lnTo>
                  <a:cubicBezTo>
                    <a:pt x="160782" y="481965"/>
                    <a:pt x="160401" y="468884"/>
                    <a:pt x="152146" y="461010"/>
                  </a:cubicBezTo>
                  <a:cubicBezTo>
                    <a:pt x="143891" y="453136"/>
                    <a:pt x="130810" y="453517"/>
                    <a:pt x="122936" y="461772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369065" y="647433"/>
            <a:ext cx="5588451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Namespace</a:t>
            </a:r>
            <a:r>
              <a:rPr lang="en-US" sz="3600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Capabilities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790326" y="1601400"/>
            <a:ext cx="2403958" cy="57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Provides read and four additional rights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132712" y="5073453"/>
            <a:ext cx="2109968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Only provides rights explicitly listed here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182" cy="6984997"/>
            <a:chOff x="0" y="0"/>
            <a:chExt cx="1231176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104138" cy="6858000"/>
            </a:xfrm>
            <a:custGeom>
              <a:avLst/>
              <a:gdLst/>
              <a:ahLst/>
              <a:cxnLst/>
              <a:rect l="l" t="t" r="r" b="b"/>
              <a:pathLst>
                <a:path w="1104138" h="6858000">
                  <a:moveTo>
                    <a:pt x="0" y="0"/>
                  </a:moveTo>
                  <a:lnTo>
                    <a:pt x="0" y="6858000"/>
                  </a:lnTo>
                  <a:lnTo>
                    <a:pt x="1104138" y="6858000"/>
                  </a:lnTo>
                  <a:lnTo>
                    <a:pt x="1104138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501523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66827" y="63500"/>
              <a:ext cx="234696" cy="6858000"/>
            </a:xfrm>
            <a:custGeom>
              <a:avLst/>
              <a:gdLst/>
              <a:ahLst/>
              <a:cxnLst/>
              <a:rect l="l" t="t" r="r" b="b"/>
              <a:pathLst>
                <a:path w="234696" h="6858000">
                  <a:moveTo>
                    <a:pt x="0" y="0"/>
                  </a:moveTo>
                  <a:lnTo>
                    <a:pt x="0" y="6858000"/>
                  </a:lnTo>
                  <a:lnTo>
                    <a:pt x="234696" y="6858000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29615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317069" y="3832050"/>
            <a:ext cx="10541298" cy="2594820"/>
          </a:xfrm>
          <a:custGeom>
            <a:avLst/>
            <a:gdLst/>
            <a:ahLst/>
            <a:cxnLst/>
            <a:rect l="l" t="t" r="r" b="b"/>
            <a:pathLst>
              <a:path w="10541298" h="2594820">
                <a:moveTo>
                  <a:pt x="0" y="0"/>
                </a:moveTo>
                <a:lnTo>
                  <a:pt x="10541299" y="0"/>
                </a:lnTo>
                <a:lnTo>
                  <a:pt x="10541299" y="2594820"/>
                </a:lnTo>
                <a:lnTo>
                  <a:pt x="0" y="2594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654684" y="226914"/>
            <a:ext cx="1008059" cy="44453"/>
            <a:chOff x="0" y="0"/>
            <a:chExt cx="1008062" cy="444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98575" y="363855"/>
            <a:ext cx="10614660" cy="4561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marL="342900" indent="-342900" algn="just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Interaction via CLI requires an ACL token to perform almost all operations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just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are a few ways you can provide the token: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just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-token </a:t>
            </a: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flag on the CLI with the desired command to be executed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l">
              <a:lnSpc>
                <a:spcPts val="350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Setting the  </a:t>
            </a: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NOMAD_TOKEN </a:t>
            </a: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environment variable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3505"/>
              </a:lnSpc>
            </a:pPr>
            <a:endParaRPr lang="en-US" sz="24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ts val="4705"/>
              </a:lnSpc>
            </a:pPr>
            <a:endParaRPr lang="en-US" sz="24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ts val="4705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59512" y="4537024"/>
            <a:ext cx="10026987" cy="5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Use the –token flag for authentication </a:t>
            </a: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run webapp.nomad–token=4a8be0a9-459c-6598-ac8b-d80f26a6e8f0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659512" y="5363032"/>
            <a:ext cx="8077171" cy="87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Set the NOMAD_TOKEN environment variable to authenticate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export NOMAD_TOKEN=4a8be0a9-459c-6598-ac8b-d80f26a6e8f0 $ nomad job run webapp.nomad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51502" y="3953418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47934" y="-63503"/>
            <a:ext cx="1507560" cy="6984997"/>
            <a:chOff x="0" y="0"/>
            <a:chExt cx="1507566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380617" cy="6858000"/>
            </a:xfrm>
            <a:custGeom>
              <a:avLst/>
              <a:gdLst/>
              <a:ahLst/>
              <a:cxnLst/>
              <a:rect l="l" t="t" r="r" b="b"/>
              <a:pathLst>
                <a:path w="1380617" h="6858000">
                  <a:moveTo>
                    <a:pt x="0" y="0"/>
                  </a:moveTo>
                  <a:lnTo>
                    <a:pt x="1380617" y="0"/>
                  </a:lnTo>
                  <a:lnTo>
                    <a:pt x="138061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06679" y="63500"/>
              <a:ext cx="293497" cy="6858000"/>
            </a:xfrm>
            <a:custGeom>
              <a:avLst/>
              <a:gdLst/>
              <a:ahLst/>
              <a:cxnLst/>
              <a:rect l="l" t="t" r="r" b="b"/>
              <a:pathLst>
                <a:path w="293497" h="6858000">
                  <a:moveTo>
                    <a:pt x="0" y="0"/>
                  </a:moveTo>
                  <a:lnTo>
                    <a:pt x="0" y="6858000"/>
                  </a:lnTo>
                  <a:lnTo>
                    <a:pt x="293497" y="6858000"/>
                  </a:lnTo>
                  <a:lnTo>
                    <a:pt x="29349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3055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891667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2838" y="2495969"/>
            <a:ext cx="7772400" cy="3962771"/>
          </a:xfrm>
          <a:custGeom>
            <a:avLst/>
            <a:gdLst/>
            <a:ahLst/>
            <a:cxnLst/>
            <a:rect l="l" t="t" r="r" b="b"/>
            <a:pathLst>
              <a:path w="7772400" h="3962771">
                <a:moveTo>
                  <a:pt x="0" y="0"/>
                </a:moveTo>
                <a:lnTo>
                  <a:pt x="7772400" y="0"/>
                </a:lnTo>
                <a:lnTo>
                  <a:pt x="7772400" y="3962772"/>
                </a:lnTo>
                <a:lnTo>
                  <a:pt x="0" y="39627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83313" y="2486444"/>
            <a:ext cx="7791450" cy="3981821"/>
            <a:chOff x="0" y="0"/>
            <a:chExt cx="7791450" cy="39818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91577" cy="3981831"/>
            </a:xfrm>
            <a:custGeom>
              <a:avLst/>
              <a:gdLst/>
              <a:ahLst/>
              <a:cxnLst/>
              <a:rect l="l" t="t" r="r" b="b"/>
              <a:pathLst>
                <a:path w="7791577" h="3981831">
                  <a:moveTo>
                    <a:pt x="4826" y="0"/>
                  </a:moveTo>
                  <a:lnTo>
                    <a:pt x="7786751" y="0"/>
                  </a:lnTo>
                  <a:cubicBezTo>
                    <a:pt x="7789418" y="0"/>
                    <a:pt x="7791577" y="2159"/>
                    <a:pt x="7791577" y="4826"/>
                  </a:cubicBezTo>
                  <a:lnTo>
                    <a:pt x="7791577" y="3977005"/>
                  </a:lnTo>
                  <a:cubicBezTo>
                    <a:pt x="7791577" y="3979672"/>
                    <a:pt x="7789418" y="3981831"/>
                    <a:pt x="7786751" y="3981831"/>
                  </a:cubicBezTo>
                  <a:lnTo>
                    <a:pt x="4826" y="3981831"/>
                  </a:lnTo>
                  <a:cubicBezTo>
                    <a:pt x="2159" y="3981831"/>
                    <a:pt x="0" y="3979672"/>
                    <a:pt x="0" y="3977005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525" y="4826"/>
                  </a:lnTo>
                  <a:lnTo>
                    <a:pt x="4826" y="3972306"/>
                  </a:lnTo>
                  <a:lnTo>
                    <a:pt x="7782052" y="3977132"/>
                  </a:lnTo>
                  <a:lnTo>
                    <a:pt x="7786878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69065" y="647433"/>
            <a:ext cx="9323232" cy="1407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Authenticate to the Nomad UI without exposing the token to the browser's history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532214" y="197364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023304" y="1940643"/>
            <a:ext cx="7019677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Securing Nomad with ACLs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0729" y="203484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  <a:endParaRPr lang="en-US" sz="9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23654" y="6542875"/>
            <a:ext cx="523070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182" cy="6984997"/>
            <a:chOff x="0" y="0"/>
            <a:chExt cx="1231176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104138" cy="6858000"/>
            </a:xfrm>
            <a:custGeom>
              <a:avLst/>
              <a:gdLst/>
              <a:ahLst/>
              <a:cxnLst/>
              <a:rect l="l" t="t" r="r" b="b"/>
              <a:pathLst>
                <a:path w="1104138" h="6858000">
                  <a:moveTo>
                    <a:pt x="0" y="0"/>
                  </a:moveTo>
                  <a:lnTo>
                    <a:pt x="0" y="6858000"/>
                  </a:lnTo>
                  <a:lnTo>
                    <a:pt x="1104138" y="6858000"/>
                  </a:lnTo>
                  <a:lnTo>
                    <a:pt x="1104138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501523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66827" y="63500"/>
              <a:ext cx="234696" cy="6858000"/>
            </a:xfrm>
            <a:custGeom>
              <a:avLst/>
              <a:gdLst/>
              <a:ahLst/>
              <a:cxnLst/>
              <a:rect l="l" t="t" r="r" b="b"/>
              <a:pathLst>
                <a:path w="234696" h="6858000">
                  <a:moveTo>
                    <a:pt x="0" y="0"/>
                  </a:moveTo>
                  <a:lnTo>
                    <a:pt x="0" y="6858000"/>
                  </a:lnTo>
                  <a:lnTo>
                    <a:pt x="234696" y="6858000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29615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901342" y="5060947"/>
            <a:ext cx="3416970" cy="847163"/>
            <a:chOff x="0" y="0"/>
            <a:chExt cx="3416973" cy="8471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16935" cy="847217"/>
            </a:xfrm>
            <a:custGeom>
              <a:avLst/>
              <a:gdLst/>
              <a:ahLst/>
              <a:cxnLst/>
              <a:rect l="l" t="t" r="r" b="b"/>
              <a:pathLst>
                <a:path w="3416935" h="847217">
                  <a:moveTo>
                    <a:pt x="0" y="0"/>
                  </a:moveTo>
                  <a:lnTo>
                    <a:pt x="3416935" y="0"/>
                  </a:lnTo>
                  <a:lnTo>
                    <a:pt x="3416935" y="847217"/>
                  </a:lnTo>
                  <a:lnTo>
                    <a:pt x="0" y="847217"/>
                  </a:lnTo>
                  <a:close/>
                </a:path>
              </a:pathLst>
            </a:custGeom>
            <a:solidFill>
              <a:srgbClr val="76F0D3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901342" y="3913461"/>
            <a:ext cx="3416970" cy="847163"/>
            <a:chOff x="0" y="0"/>
            <a:chExt cx="3416973" cy="8471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16935" cy="847217"/>
            </a:xfrm>
            <a:custGeom>
              <a:avLst/>
              <a:gdLst/>
              <a:ahLst/>
              <a:cxnLst/>
              <a:rect l="l" t="t" r="r" b="b"/>
              <a:pathLst>
                <a:path w="3416935" h="847217">
                  <a:moveTo>
                    <a:pt x="0" y="0"/>
                  </a:moveTo>
                  <a:lnTo>
                    <a:pt x="3416935" y="0"/>
                  </a:lnTo>
                  <a:lnTo>
                    <a:pt x="3416935" y="847217"/>
                  </a:lnTo>
                  <a:lnTo>
                    <a:pt x="0" y="847217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901342" y="2765984"/>
            <a:ext cx="3416970" cy="847163"/>
            <a:chOff x="0" y="0"/>
            <a:chExt cx="3416973" cy="8471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16935" cy="847217"/>
            </a:xfrm>
            <a:custGeom>
              <a:avLst/>
              <a:gdLst/>
              <a:ahLst/>
              <a:cxnLst/>
              <a:rect l="l" t="t" r="r" b="b"/>
              <a:pathLst>
                <a:path w="3416935" h="847217">
                  <a:moveTo>
                    <a:pt x="0" y="0"/>
                  </a:moveTo>
                  <a:lnTo>
                    <a:pt x="3416935" y="0"/>
                  </a:lnTo>
                  <a:lnTo>
                    <a:pt x="3416935" y="847217"/>
                  </a:lnTo>
                  <a:lnTo>
                    <a:pt x="0" y="847217"/>
                  </a:lnTo>
                  <a:close/>
                </a:path>
              </a:pathLst>
            </a:custGeom>
            <a:solidFill>
              <a:srgbClr val="16B08B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654684" y="226914"/>
            <a:ext cx="1008059" cy="44453"/>
            <a:chOff x="0" y="0"/>
            <a:chExt cx="1008062" cy="44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5974785" y="363969"/>
            <a:ext cx="576014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SecureNomad withACLs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89589" y="1661493"/>
            <a:ext cx="6595967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are three components to the ACL system: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33582" y="4065022"/>
            <a:ext cx="971883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Policy</a:t>
            </a:r>
            <a:endParaRPr lang="en-US" sz="2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26426" y="2918974"/>
            <a:ext cx="1189330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Tokens</a:t>
            </a:r>
            <a:endParaRPr lang="en-US" sz="28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684316" y="5214118"/>
            <a:ext cx="1887122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Capabilities</a:t>
            </a:r>
            <a:endParaRPr lang="en-US" sz="2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389275" y="2929528"/>
            <a:ext cx="81610" cy="559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389275" y="4115200"/>
            <a:ext cx="81610" cy="559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389275" y="5235721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1800" spc="-14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675025" y="2899848"/>
            <a:ext cx="2293153" cy="57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Management tokens Client tokens (default)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675025" y="5244141"/>
            <a:ext cx="3517754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Defines the actions that can be performed on the designated path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675025" y="4085520"/>
            <a:ext cx="4363479" cy="57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Policies provide role-based access control Associated with tokens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9192" y="4603004"/>
            <a:ext cx="1800416" cy="1887064"/>
          </a:xfrm>
          <a:custGeom>
            <a:avLst/>
            <a:gdLst/>
            <a:ahLst/>
            <a:cxnLst/>
            <a:rect l="l" t="t" r="r" b="b"/>
            <a:pathLst>
              <a:path w="1800416" h="1887064">
                <a:moveTo>
                  <a:pt x="0" y="0"/>
                </a:moveTo>
                <a:lnTo>
                  <a:pt x="1800415" y="0"/>
                </a:lnTo>
                <a:lnTo>
                  <a:pt x="1800415" y="1887064"/>
                </a:lnTo>
                <a:lnTo>
                  <a:pt x="0" y="188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43679" y="5255914"/>
            <a:ext cx="646595" cy="581244"/>
          </a:xfrm>
          <a:custGeom>
            <a:avLst/>
            <a:gdLst/>
            <a:ahLst/>
            <a:cxnLst/>
            <a:rect l="l" t="t" r="r" b="b"/>
            <a:pathLst>
              <a:path w="646595" h="581244">
                <a:moveTo>
                  <a:pt x="0" y="0"/>
                </a:moveTo>
                <a:lnTo>
                  <a:pt x="646595" y="0"/>
                </a:lnTo>
                <a:lnTo>
                  <a:pt x="646595" y="581244"/>
                </a:lnTo>
                <a:lnTo>
                  <a:pt x="0" y="581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31718" y="4603004"/>
            <a:ext cx="1800415" cy="1887064"/>
          </a:xfrm>
          <a:custGeom>
            <a:avLst/>
            <a:gdLst/>
            <a:ahLst/>
            <a:cxnLst/>
            <a:rect l="l" t="t" r="r" b="b"/>
            <a:pathLst>
              <a:path w="1800415" h="1887064">
                <a:moveTo>
                  <a:pt x="0" y="0"/>
                </a:moveTo>
                <a:lnTo>
                  <a:pt x="1800415" y="0"/>
                </a:lnTo>
                <a:lnTo>
                  <a:pt x="1800415" y="1887064"/>
                </a:lnTo>
                <a:lnTo>
                  <a:pt x="0" y="188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376205" y="5255914"/>
            <a:ext cx="646595" cy="581244"/>
          </a:xfrm>
          <a:custGeom>
            <a:avLst/>
            <a:gdLst/>
            <a:ahLst/>
            <a:cxnLst/>
            <a:rect l="l" t="t" r="r" b="b"/>
            <a:pathLst>
              <a:path w="646595" h="581244">
                <a:moveTo>
                  <a:pt x="0" y="0"/>
                </a:moveTo>
                <a:lnTo>
                  <a:pt x="646595" y="0"/>
                </a:lnTo>
                <a:lnTo>
                  <a:pt x="646595" y="581244"/>
                </a:lnTo>
                <a:lnTo>
                  <a:pt x="0" y="581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38613" y="4286212"/>
            <a:ext cx="3683003" cy="12697"/>
          </a:xfrm>
          <a:custGeom>
            <a:avLst/>
            <a:gdLst/>
            <a:ahLst/>
            <a:cxnLst/>
            <a:rect l="l" t="t" r="r" b="b"/>
            <a:pathLst>
              <a:path w="3683003" h="12697">
                <a:moveTo>
                  <a:pt x="0" y="0"/>
                </a:moveTo>
                <a:lnTo>
                  <a:pt x="3683003" y="0"/>
                </a:lnTo>
                <a:lnTo>
                  <a:pt x="3683003" y="12697"/>
                </a:lnTo>
                <a:lnTo>
                  <a:pt x="0" y="126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064253" y="4603004"/>
            <a:ext cx="1800415" cy="1887064"/>
          </a:xfrm>
          <a:custGeom>
            <a:avLst/>
            <a:gdLst/>
            <a:ahLst/>
            <a:cxnLst/>
            <a:rect l="l" t="t" r="r" b="b"/>
            <a:pathLst>
              <a:path w="1800415" h="1887064">
                <a:moveTo>
                  <a:pt x="0" y="0"/>
                </a:moveTo>
                <a:lnTo>
                  <a:pt x="1800416" y="0"/>
                </a:lnTo>
                <a:lnTo>
                  <a:pt x="1800416" y="1887064"/>
                </a:lnTo>
                <a:lnTo>
                  <a:pt x="0" y="188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908741" y="5255914"/>
            <a:ext cx="646595" cy="581244"/>
          </a:xfrm>
          <a:custGeom>
            <a:avLst/>
            <a:gdLst/>
            <a:ahLst/>
            <a:cxnLst/>
            <a:rect l="l" t="t" r="r" b="b"/>
            <a:pathLst>
              <a:path w="646595" h="581244">
                <a:moveTo>
                  <a:pt x="0" y="0"/>
                </a:moveTo>
                <a:lnTo>
                  <a:pt x="646595" y="0"/>
                </a:lnTo>
                <a:lnTo>
                  <a:pt x="646595" y="581244"/>
                </a:lnTo>
                <a:lnTo>
                  <a:pt x="0" y="581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596779" y="4603004"/>
            <a:ext cx="1800415" cy="1887064"/>
          </a:xfrm>
          <a:custGeom>
            <a:avLst/>
            <a:gdLst/>
            <a:ahLst/>
            <a:cxnLst/>
            <a:rect l="l" t="t" r="r" b="b"/>
            <a:pathLst>
              <a:path w="1800415" h="1887064">
                <a:moveTo>
                  <a:pt x="0" y="0"/>
                </a:moveTo>
                <a:lnTo>
                  <a:pt x="1800416" y="0"/>
                </a:lnTo>
                <a:lnTo>
                  <a:pt x="1800416" y="1887064"/>
                </a:lnTo>
                <a:lnTo>
                  <a:pt x="0" y="188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73523" y="522465"/>
            <a:ext cx="5760148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SecureNomad withACLs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62457" y="2002298"/>
            <a:ext cx="9970179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ACLs are NOT enabled by default and therefore the ACL must be bootstrapped before you can use them to secure Nomad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servers must include the </a:t>
            </a:r>
            <a:r>
              <a:rPr lang="en-US" sz="2000">
                <a:solidFill>
                  <a:srgbClr val="00B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stanza and parameters in the agent config, otherwise you'll get an error message stating that ACL support is disabled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48518" y="4997253"/>
            <a:ext cx="1385830" cy="82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Configure Server Agent to include 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19965" y="5820213"/>
            <a:ext cx="1182691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 stanza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931863" y="5134413"/>
            <a:ext cx="1077487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Bootstrap 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053335" y="5411781"/>
            <a:ext cx="772963" cy="55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8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 System</a:t>
            </a:r>
            <a:endParaRPr lang="en-US" sz="18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838613" y="4017321"/>
            <a:ext cx="375526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Steps Required to Use Nomad ACLs</a:t>
            </a:r>
            <a:endParaRPr lang="en-US" sz="1800" b="1" spc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391370" y="5271573"/>
            <a:ext cx="1226953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 ACL 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565230" y="5548941"/>
            <a:ext cx="814768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Policies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923896" y="5271573"/>
            <a:ext cx="1226953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 ACL 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123159" y="5548941"/>
            <a:ext cx="763172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Tokens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46312" y="994362"/>
            <a:ext cx="8603875" cy="5863638"/>
          </a:xfrm>
          <a:custGeom>
            <a:avLst/>
            <a:gdLst/>
            <a:ahLst/>
            <a:cxnLst/>
            <a:rect l="l" t="t" r="r" b="b"/>
            <a:pathLst>
              <a:path w="8603875" h="5863638">
                <a:moveTo>
                  <a:pt x="0" y="0"/>
                </a:moveTo>
                <a:lnTo>
                  <a:pt x="8603876" y="0"/>
                </a:lnTo>
                <a:lnTo>
                  <a:pt x="8603876" y="5863638"/>
                </a:lnTo>
                <a:lnTo>
                  <a:pt x="0" y="5863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8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3523" y="522465"/>
            <a:ext cx="576014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SecureNomad with 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9" name="TextBox 9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5395" y="2576027"/>
            <a:ext cx="10541298" cy="3980345"/>
          </a:xfrm>
          <a:custGeom>
            <a:avLst/>
            <a:gdLst/>
            <a:ahLst/>
            <a:cxnLst/>
            <a:rect l="l" t="t" r="r" b="b"/>
            <a:pathLst>
              <a:path w="10541298" h="3980345">
                <a:moveTo>
                  <a:pt x="0" y="0"/>
                </a:moveTo>
                <a:lnTo>
                  <a:pt x="10541299" y="0"/>
                </a:lnTo>
                <a:lnTo>
                  <a:pt x="10541299" y="3980345"/>
                </a:lnTo>
                <a:lnTo>
                  <a:pt x="0" y="3980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3523" y="522465"/>
            <a:ext cx="354339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Bootstrap</a:t>
            </a: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885" y="1765935"/>
            <a:ext cx="9944100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bootstrap the ACL system, use the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aclbootstrap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command: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00"/>
              </a:lnSpc>
            </a:pPr>
            <a:endParaRPr lang="en-US" sz="20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67838" y="3281572"/>
            <a:ext cx="1495949" cy="2014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acl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Accessor ID Secret ID Name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Type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Global Create Time Expiry Time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34688" y="3281572"/>
            <a:ext cx="1121883" cy="27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bootstrap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7027" y="3544843"/>
            <a:ext cx="5111782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400a8f88-8f73-ef48-0750-fd122e2abe8d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4a8be0a9-459c-6598-ac8b-d80f26a6e8f0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Bootstrap Token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management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true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2023-01-03 14:19:04.509226313 +0000 UTC = &lt;none&gt;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67838" y="5260877"/>
            <a:ext cx="2368782" cy="49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Create Index = 9877 Modify Index = 9877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7838" y="5742451"/>
            <a:ext cx="1121883" cy="49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Policies Roles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57027" y="5742451"/>
            <a:ext cx="623116" cy="49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n/a = n/a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359828" y="2697642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47934" y="-63503"/>
            <a:ext cx="1507560" cy="6984997"/>
            <a:chOff x="0" y="0"/>
            <a:chExt cx="1507566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380617" cy="6858000"/>
            </a:xfrm>
            <a:custGeom>
              <a:avLst/>
              <a:gdLst/>
              <a:ahLst/>
              <a:cxnLst/>
              <a:rect l="l" t="t" r="r" b="b"/>
              <a:pathLst>
                <a:path w="1380617" h="6858000">
                  <a:moveTo>
                    <a:pt x="0" y="0"/>
                  </a:moveTo>
                  <a:lnTo>
                    <a:pt x="1380617" y="0"/>
                  </a:lnTo>
                  <a:lnTo>
                    <a:pt x="138061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06679" y="63500"/>
              <a:ext cx="293497" cy="6858000"/>
            </a:xfrm>
            <a:custGeom>
              <a:avLst/>
              <a:gdLst/>
              <a:ahLst/>
              <a:cxnLst/>
              <a:rect l="l" t="t" r="r" b="b"/>
              <a:pathLst>
                <a:path w="293497" h="6858000">
                  <a:moveTo>
                    <a:pt x="0" y="0"/>
                  </a:moveTo>
                  <a:lnTo>
                    <a:pt x="0" y="6858000"/>
                  </a:lnTo>
                  <a:lnTo>
                    <a:pt x="293497" y="6858000"/>
                  </a:lnTo>
                  <a:lnTo>
                    <a:pt x="29349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3055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891667" y="63500"/>
              <a:ext cx="293624" cy="6858000"/>
            </a:xfrm>
            <a:custGeom>
              <a:avLst/>
              <a:gdLst/>
              <a:ahLst/>
              <a:cxnLst/>
              <a:rect l="l" t="t" r="r" b="b"/>
              <a:pathLst>
                <a:path w="293624" h="6858000">
                  <a:moveTo>
                    <a:pt x="0" y="0"/>
                  </a:moveTo>
                  <a:lnTo>
                    <a:pt x="0" y="6858000"/>
                  </a:lnTo>
                  <a:lnTo>
                    <a:pt x="293624" y="6858000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914420" y="3615871"/>
            <a:ext cx="1022937" cy="1141886"/>
          </a:xfrm>
          <a:custGeom>
            <a:avLst/>
            <a:gdLst/>
            <a:ahLst/>
            <a:cxnLst/>
            <a:rect l="l" t="t" r="r" b="b"/>
            <a:pathLst>
              <a:path w="1022937" h="1141886">
                <a:moveTo>
                  <a:pt x="0" y="0"/>
                </a:moveTo>
                <a:lnTo>
                  <a:pt x="1022938" y="0"/>
                </a:lnTo>
                <a:lnTo>
                  <a:pt x="1022938" y="1141886"/>
                </a:lnTo>
                <a:lnTo>
                  <a:pt x="0" y="1141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761681" y="3615871"/>
            <a:ext cx="881263" cy="1141886"/>
          </a:xfrm>
          <a:custGeom>
            <a:avLst/>
            <a:gdLst/>
            <a:ahLst/>
            <a:cxnLst/>
            <a:rect l="l" t="t" r="r" b="b"/>
            <a:pathLst>
              <a:path w="881263" h="1141886">
                <a:moveTo>
                  <a:pt x="0" y="0"/>
                </a:moveTo>
                <a:lnTo>
                  <a:pt x="881262" y="0"/>
                </a:lnTo>
                <a:lnTo>
                  <a:pt x="881262" y="1141886"/>
                </a:lnTo>
                <a:lnTo>
                  <a:pt x="0" y="1141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634335" y="3600955"/>
            <a:ext cx="928678" cy="1171699"/>
          </a:xfrm>
          <a:custGeom>
            <a:avLst/>
            <a:gdLst/>
            <a:ahLst/>
            <a:cxnLst/>
            <a:rect l="l" t="t" r="r" b="b"/>
            <a:pathLst>
              <a:path w="928678" h="1171699">
                <a:moveTo>
                  <a:pt x="0" y="0"/>
                </a:moveTo>
                <a:lnTo>
                  <a:pt x="928678" y="0"/>
                </a:lnTo>
                <a:lnTo>
                  <a:pt x="928678" y="1171699"/>
                </a:lnTo>
                <a:lnTo>
                  <a:pt x="0" y="1171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25296" y="5702808"/>
            <a:ext cx="588264" cy="591312"/>
          </a:xfrm>
          <a:custGeom>
            <a:avLst/>
            <a:gdLst/>
            <a:ahLst/>
            <a:cxnLst/>
            <a:rect l="l" t="t" r="r" b="b"/>
            <a:pathLst>
              <a:path w="588264" h="591312">
                <a:moveTo>
                  <a:pt x="0" y="0"/>
                </a:moveTo>
                <a:lnTo>
                  <a:pt x="588264" y="0"/>
                </a:lnTo>
                <a:lnTo>
                  <a:pt x="588264" y="591312"/>
                </a:lnTo>
                <a:lnTo>
                  <a:pt x="0" y="5913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983736" y="5702808"/>
            <a:ext cx="588264" cy="591312"/>
          </a:xfrm>
          <a:custGeom>
            <a:avLst/>
            <a:gdLst/>
            <a:ahLst/>
            <a:cxnLst/>
            <a:rect l="l" t="t" r="r" b="b"/>
            <a:pathLst>
              <a:path w="588264" h="591312">
                <a:moveTo>
                  <a:pt x="0" y="0"/>
                </a:moveTo>
                <a:lnTo>
                  <a:pt x="588264" y="0"/>
                </a:lnTo>
                <a:lnTo>
                  <a:pt x="588264" y="591312"/>
                </a:lnTo>
                <a:lnTo>
                  <a:pt x="0" y="5913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858000" y="5702808"/>
            <a:ext cx="591312" cy="591312"/>
          </a:xfrm>
          <a:custGeom>
            <a:avLst/>
            <a:gdLst/>
            <a:ahLst/>
            <a:cxnLst/>
            <a:rect l="l" t="t" r="r" b="b"/>
            <a:pathLst>
              <a:path w="591312" h="591312">
                <a:moveTo>
                  <a:pt x="0" y="0"/>
                </a:moveTo>
                <a:lnTo>
                  <a:pt x="591312" y="0"/>
                </a:lnTo>
                <a:lnTo>
                  <a:pt x="591312" y="591312"/>
                </a:lnTo>
                <a:lnTo>
                  <a:pt x="0" y="5913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76895" y="5104486"/>
            <a:ext cx="1166917" cy="1327737"/>
          </a:xfrm>
          <a:custGeom>
            <a:avLst/>
            <a:gdLst/>
            <a:ahLst/>
            <a:cxnLst/>
            <a:rect l="l" t="t" r="r" b="b"/>
            <a:pathLst>
              <a:path w="1166917" h="1327737">
                <a:moveTo>
                  <a:pt x="0" y="0"/>
                </a:moveTo>
                <a:lnTo>
                  <a:pt x="1166918" y="0"/>
                </a:lnTo>
                <a:lnTo>
                  <a:pt x="1166918" y="1327737"/>
                </a:lnTo>
                <a:lnTo>
                  <a:pt x="0" y="1327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3888" y="5104486"/>
            <a:ext cx="1186348" cy="1327737"/>
          </a:xfrm>
          <a:custGeom>
            <a:avLst/>
            <a:gdLst/>
            <a:ahLst/>
            <a:cxnLst/>
            <a:rect l="l" t="t" r="r" b="b"/>
            <a:pathLst>
              <a:path w="1186348" h="1327737">
                <a:moveTo>
                  <a:pt x="0" y="0"/>
                </a:moveTo>
                <a:lnTo>
                  <a:pt x="1186348" y="0"/>
                </a:lnTo>
                <a:lnTo>
                  <a:pt x="1186348" y="1327737"/>
                </a:lnTo>
                <a:lnTo>
                  <a:pt x="0" y="13277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308733" y="5104486"/>
            <a:ext cx="1207865" cy="1327737"/>
          </a:xfrm>
          <a:custGeom>
            <a:avLst/>
            <a:gdLst/>
            <a:ahLst/>
            <a:cxnLst/>
            <a:rect l="l" t="t" r="r" b="b"/>
            <a:pathLst>
              <a:path w="1207865" h="1327737">
                <a:moveTo>
                  <a:pt x="0" y="0"/>
                </a:moveTo>
                <a:lnTo>
                  <a:pt x="1207865" y="0"/>
                </a:lnTo>
                <a:lnTo>
                  <a:pt x="1207865" y="1327737"/>
                </a:lnTo>
                <a:lnTo>
                  <a:pt x="0" y="13277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69065" y="647433"/>
            <a:ext cx="2667333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 Tokens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69065" y="1667323"/>
            <a:ext cx="90678" cy="1318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000" spc="-15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 •</a:t>
            </a:r>
            <a:endParaRPr lang="en-US" sz="2000" spc="-15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11965" y="1625870"/>
            <a:ext cx="9092927" cy="138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the ACL system is bootstrapped, you get the </a:t>
            </a: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bootstrap token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bootstrap token is a management token that provides access to everything It is </a:t>
            </a: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NOT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recommended that you use this token for day-to-day operations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48101" y="4825041"/>
            <a:ext cx="96393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QA Team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686052" y="4825041"/>
            <a:ext cx="1041321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 Team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572004" y="4825041"/>
            <a:ext cx="1062685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Ops Team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83120" y="5818937"/>
            <a:ext cx="381457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1100" spc="5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QA Policy</a:t>
            </a:r>
            <a:endParaRPr lang="en-US" sz="1100" spc="5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232212" y="5824652"/>
            <a:ext cx="394449" cy="36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5"/>
              </a:lnSpc>
            </a:pP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 Token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645284" y="5818937"/>
            <a:ext cx="381457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1100" spc="4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 Policy</a:t>
            </a:r>
            <a:endParaRPr lang="en-US" sz="1100" spc="4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008636" y="5824652"/>
            <a:ext cx="394449" cy="36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5"/>
              </a:lnSpc>
            </a:pP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 Token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464684" y="5818937"/>
            <a:ext cx="381457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Ops Policy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905007" y="5824652"/>
            <a:ext cx="394449" cy="36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5"/>
              </a:lnSpc>
            </a:pP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ACL Token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 rot="5400000">
            <a:off x="9508486" y="3047050"/>
            <a:ext cx="523017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6118498"/>
            <a:ext cx="12318997" cy="803005"/>
            <a:chOff x="0" y="0"/>
            <a:chExt cx="12319000" cy="803008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676021"/>
            </a:xfrm>
            <a:custGeom>
              <a:avLst/>
              <a:gdLst/>
              <a:ahLst/>
              <a:cxnLst/>
              <a:rect l="l" t="t" r="r" b="b"/>
              <a:pathLst>
                <a:path w="12192000" h="676021">
                  <a:moveTo>
                    <a:pt x="0" y="0"/>
                  </a:moveTo>
                  <a:lnTo>
                    <a:pt x="0" y="676021"/>
                  </a:lnTo>
                  <a:lnTo>
                    <a:pt x="12192000" y="6760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332359"/>
              <a:ext cx="12192000" cy="148209"/>
            </a:xfrm>
            <a:custGeom>
              <a:avLst/>
              <a:gdLst/>
              <a:ahLst/>
              <a:cxnLst/>
              <a:rect l="l" t="t" r="r" b="b"/>
              <a:pathLst>
                <a:path w="12192000" h="148209">
                  <a:moveTo>
                    <a:pt x="0" y="0"/>
                  </a:moveTo>
                  <a:lnTo>
                    <a:pt x="0" y="148209"/>
                  </a:lnTo>
                  <a:lnTo>
                    <a:pt x="12192000" y="14820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480568"/>
              <a:ext cx="12192000" cy="148209"/>
            </a:xfrm>
            <a:custGeom>
              <a:avLst/>
              <a:gdLst/>
              <a:ahLst/>
              <a:cxnLst/>
              <a:rect l="l" t="t" r="r" b="b"/>
              <a:pathLst>
                <a:path w="12192000" h="148209">
                  <a:moveTo>
                    <a:pt x="0" y="0"/>
                  </a:moveTo>
                  <a:lnTo>
                    <a:pt x="0" y="148209"/>
                  </a:lnTo>
                  <a:lnTo>
                    <a:pt x="12192000" y="14820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88468"/>
              <a:ext cx="12192000" cy="148209"/>
            </a:xfrm>
            <a:custGeom>
              <a:avLst/>
              <a:gdLst/>
              <a:ahLst/>
              <a:cxnLst/>
              <a:rect l="l" t="t" r="r" b="b"/>
              <a:pathLst>
                <a:path w="12192000" h="148209">
                  <a:moveTo>
                    <a:pt x="0" y="0"/>
                  </a:moveTo>
                  <a:lnTo>
                    <a:pt x="0" y="148209"/>
                  </a:lnTo>
                  <a:lnTo>
                    <a:pt x="12192000" y="14820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27782"/>
            <a:ext cx="618353" cy="830218"/>
          </a:xfrm>
          <a:custGeom>
            <a:avLst/>
            <a:gdLst/>
            <a:ahLst/>
            <a:cxnLst/>
            <a:rect l="l" t="t" r="r" b="b"/>
            <a:pathLst>
              <a:path w="618353" h="830218">
                <a:moveTo>
                  <a:pt x="0" y="0"/>
                </a:moveTo>
                <a:lnTo>
                  <a:pt x="618354" y="0"/>
                </a:lnTo>
                <a:lnTo>
                  <a:pt x="618354" y="830218"/>
                </a:lnTo>
                <a:lnTo>
                  <a:pt x="0" y="83021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4228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61474"/>
            <a:ext cx="96345" cy="96526"/>
          </a:xfrm>
          <a:custGeom>
            <a:avLst/>
            <a:gdLst/>
            <a:ahLst/>
            <a:cxnLst/>
            <a:rect l="l" t="t" r="r" b="b"/>
            <a:pathLst>
              <a:path w="96345" h="96526">
                <a:moveTo>
                  <a:pt x="0" y="0"/>
                </a:moveTo>
                <a:lnTo>
                  <a:pt x="96346" y="0"/>
                </a:lnTo>
                <a:lnTo>
                  <a:pt x="96346" y="96526"/>
                </a:lnTo>
                <a:lnTo>
                  <a:pt x="0" y="96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4239" r="-31171" b="-94276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25351" y="1584341"/>
            <a:ext cx="10541298" cy="4335647"/>
          </a:xfrm>
          <a:custGeom>
            <a:avLst/>
            <a:gdLst/>
            <a:ahLst/>
            <a:cxnLst/>
            <a:rect l="l" t="t" r="r" b="b"/>
            <a:pathLst>
              <a:path w="10541298" h="4335647">
                <a:moveTo>
                  <a:pt x="0" y="0"/>
                </a:moveTo>
                <a:lnTo>
                  <a:pt x="10541298" y="0"/>
                </a:lnTo>
                <a:lnTo>
                  <a:pt x="10541298" y="4335647"/>
                </a:lnTo>
                <a:lnTo>
                  <a:pt x="0" y="4335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667333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 Tokens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0155" y="2230450"/>
            <a:ext cx="9330690" cy="1737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dirty="0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</a:t>
            </a:r>
            <a:r>
              <a:rPr lang="en-US" sz="1800" b="1" dirty="0" err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acltoken</a:t>
            </a:r>
            <a:r>
              <a:rPr lang="en-US" sz="1800" b="1" dirty="0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 create -name="</a:t>
            </a:r>
            <a:r>
              <a:rPr lang="en-US" sz="1800" b="1" dirty="0" err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nomad_is_awesome</a:t>
            </a:r>
            <a:r>
              <a:rPr lang="en-US" sz="1800" b="1" dirty="0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" -policy=“</a:t>
            </a:r>
            <a:r>
              <a:rPr lang="en-US" sz="1800" b="1" dirty="0" err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raman</a:t>
            </a:r>
            <a:r>
              <a:rPr lang="en-US" sz="1800" b="1" dirty="0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"</a:t>
            </a:r>
            <a:endParaRPr lang="en-US" sz="1800" b="1" dirty="0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2145"/>
              </a:lnSpc>
            </a:pP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Accessor ID  = ebea4525-51a4-3b6d-6511-da8fecf63eb1  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2145"/>
              </a:lnSpc>
            </a:pPr>
            <a:r>
              <a:rPr lang="en-US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Secret ID    </a:t>
            </a: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0f8b37f4-6f22-ef1d-c9aa-e1f04a86dd76 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145"/>
              </a:lnSpc>
            </a:pPr>
            <a:r>
              <a:rPr lang="en-US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Name         </a:t>
            </a: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</a:t>
            </a:r>
            <a:r>
              <a:rPr lang="en-US" sz="1800" dirty="0" err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nomad_is_awesome</a:t>
            </a: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 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145"/>
              </a:lnSpc>
            </a:pP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Type         = client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450"/>
              </a:lnSpc>
            </a:pP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Global       = false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90155" y="3913073"/>
            <a:ext cx="7520292" cy="110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3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Create Time  = 2023-01-03 18:41:06.447109751 +0000 UTC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2685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Expiry Time  = &lt;none&gt;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173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Create Index = 10166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just">
              <a:lnSpc>
                <a:spcPts val="245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Modify Index = 10166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90155" y="5014417"/>
            <a:ext cx="1253909" cy="535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Policies Roles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64910" y="5014417"/>
            <a:ext cx="1253909" cy="535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"/>
              </a:lnSpc>
            </a:pP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</a:t>
            </a:r>
            <a:r>
              <a:rPr lang="en-US" dirty="0" err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raman</a:t>
            </a: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09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n</a:t>
            </a:r>
            <a:r>
              <a:rPr lang="en-US" sz="1800" dirty="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/a</a:t>
            </a:r>
            <a:endParaRPr lang="en-US" sz="1800" dirty="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459784" y="1707042"/>
            <a:ext cx="750951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182" cy="6984997"/>
            <a:chOff x="0" y="0"/>
            <a:chExt cx="1231176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104138" cy="6858000"/>
            </a:xfrm>
            <a:custGeom>
              <a:avLst/>
              <a:gdLst/>
              <a:ahLst/>
              <a:cxnLst/>
              <a:rect l="l" t="t" r="r" b="b"/>
              <a:pathLst>
                <a:path w="1104138" h="6858000">
                  <a:moveTo>
                    <a:pt x="0" y="0"/>
                  </a:moveTo>
                  <a:lnTo>
                    <a:pt x="0" y="6858000"/>
                  </a:lnTo>
                  <a:lnTo>
                    <a:pt x="1104138" y="6858000"/>
                  </a:lnTo>
                  <a:lnTo>
                    <a:pt x="1104138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501523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66827" y="63500"/>
              <a:ext cx="234696" cy="6858000"/>
            </a:xfrm>
            <a:custGeom>
              <a:avLst/>
              <a:gdLst/>
              <a:ahLst/>
              <a:cxnLst/>
              <a:rect l="l" t="t" r="r" b="b"/>
              <a:pathLst>
                <a:path w="234696" h="6858000">
                  <a:moveTo>
                    <a:pt x="0" y="0"/>
                  </a:moveTo>
                  <a:lnTo>
                    <a:pt x="0" y="6858000"/>
                  </a:lnTo>
                  <a:lnTo>
                    <a:pt x="234696" y="6858000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29615" y="63500"/>
              <a:ext cx="234823" cy="6858000"/>
            </a:xfrm>
            <a:custGeom>
              <a:avLst/>
              <a:gdLst/>
              <a:ahLst/>
              <a:cxnLst/>
              <a:rect l="l" t="t" r="r" b="b"/>
              <a:pathLst>
                <a:path w="234823" h="6858000">
                  <a:moveTo>
                    <a:pt x="0" y="0"/>
                  </a:moveTo>
                  <a:lnTo>
                    <a:pt x="0" y="6858000"/>
                  </a:lnTo>
                  <a:lnTo>
                    <a:pt x="234823" y="6858000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654684" y="226914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949004" y="363969"/>
            <a:ext cx="2803274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 Policies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30407" y="1077239"/>
            <a:ext cx="108814" cy="171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5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 •</a:t>
            </a:r>
            <a:endParaRPr lang="en-US" sz="2400" spc="-19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08211" y="574563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2400" spc="-19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65411" y="2842031"/>
            <a:ext cx="108814" cy="230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5"/>
              </a:lnSpc>
            </a:pPr>
            <a:r>
              <a:rPr lang="en-US" sz="2400" spc="-19">
                <a:solidFill>
                  <a:srgbClr val="16B08B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 • •</a:t>
            </a:r>
            <a:endParaRPr lang="en-US" sz="2400" spc="-19">
              <a:solidFill>
                <a:srgbClr val="16B08B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16157" y="1040844"/>
            <a:ext cx="7808119" cy="172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5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Control access to Nomad data and APIs (RBAC) Written in HCL (or JSON) and contains one or more rules Policies generally have the following dispositions: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46662" y="5709237"/>
            <a:ext cx="8969597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 rules also allow more fine-grained controls and capabilities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11152" y="2810993"/>
            <a:ext cx="931440" cy="1126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2400" b="1">
                <a:solidFill>
                  <a:srgbClr val="16B08B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read write</a:t>
            </a:r>
            <a:endParaRPr lang="en-US" sz="2400" b="1">
              <a:solidFill>
                <a:srgbClr val="16B08B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61952" y="3984219"/>
            <a:ext cx="745217" cy="113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5"/>
              </a:lnSpc>
            </a:pPr>
            <a:r>
              <a:rPr lang="en-US" sz="2400" b="1">
                <a:solidFill>
                  <a:srgbClr val="16B08B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deny list</a:t>
            </a:r>
            <a:endParaRPr lang="en-US" sz="2400" b="1">
              <a:solidFill>
                <a:srgbClr val="16B08B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97609" y="2804303"/>
            <a:ext cx="4880200" cy="53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–allows read and list of Nomad resources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80175" y="3389519"/>
            <a:ext cx="5101923" cy="53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–allows read and write of Nomad resources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197609" y="3983879"/>
            <a:ext cx="7887367" cy="1129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–denies read or write –takes precedence over any other permission –list resources but not provide details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434879"/>
            <a:ext cx="12318997" cy="1486624"/>
            <a:chOff x="0" y="0"/>
            <a:chExt cx="12319000" cy="1486624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359662"/>
            </a:xfrm>
            <a:custGeom>
              <a:avLst/>
              <a:gdLst/>
              <a:ahLst/>
              <a:cxnLst/>
              <a:rect l="l" t="t" r="r" b="b"/>
              <a:pathLst>
                <a:path w="12192000" h="1359662">
                  <a:moveTo>
                    <a:pt x="0" y="0"/>
                  </a:moveTo>
                  <a:lnTo>
                    <a:pt x="0" y="1359662"/>
                  </a:lnTo>
                  <a:lnTo>
                    <a:pt x="12192000" y="135966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596138"/>
              <a:ext cx="12192000" cy="293497"/>
            </a:xfrm>
            <a:custGeom>
              <a:avLst/>
              <a:gdLst/>
              <a:ahLst/>
              <a:cxnLst/>
              <a:rect l="l" t="t" r="r" b="b"/>
              <a:pathLst>
                <a:path w="12192000" h="293497">
                  <a:moveTo>
                    <a:pt x="0" y="0"/>
                  </a:moveTo>
                  <a:lnTo>
                    <a:pt x="0" y="293497"/>
                  </a:lnTo>
                  <a:lnTo>
                    <a:pt x="12192000" y="293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889635"/>
              <a:ext cx="12192000" cy="293624"/>
            </a:xfrm>
            <a:custGeom>
              <a:avLst/>
              <a:gdLst/>
              <a:ahLst/>
              <a:cxnLst/>
              <a:rect l="l" t="t" r="r" b="b"/>
              <a:pathLst>
                <a:path w="12192000" h="293624">
                  <a:moveTo>
                    <a:pt x="0" y="0"/>
                  </a:moveTo>
                  <a:lnTo>
                    <a:pt x="0" y="293624"/>
                  </a:lnTo>
                  <a:lnTo>
                    <a:pt x="12192000" y="2936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311023"/>
              <a:ext cx="12192000" cy="293497"/>
            </a:xfrm>
            <a:custGeom>
              <a:avLst/>
              <a:gdLst/>
              <a:ahLst/>
              <a:cxnLst/>
              <a:rect l="l" t="t" r="r" b="b"/>
              <a:pathLst>
                <a:path w="12192000" h="293497">
                  <a:moveTo>
                    <a:pt x="0" y="0"/>
                  </a:moveTo>
                  <a:lnTo>
                    <a:pt x="0" y="293497"/>
                  </a:lnTo>
                  <a:lnTo>
                    <a:pt x="12192000" y="2934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27782"/>
            <a:ext cx="618353" cy="830218"/>
          </a:xfrm>
          <a:custGeom>
            <a:avLst/>
            <a:gdLst/>
            <a:ahLst/>
            <a:cxnLst/>
            <a:rect l="l" t="t" r="r" b="b"/>
            <a:pathLst>
              <a:path w="618353" h="830218">
                <a:moveTo>
                  <a:pt x="0" y="0"/>
                </a:moveTo>
                <a:lnTo>
                  <a:pt x="618354" y="0"/>
                </a:lnTo>
                <a:lnTo>
                  <a:pt x="618354" y="830218"/>
                </a:lnTo>
                <a:lnTo>
                  <a:pt x="0" y="83021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4228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61474"/>
            <a:ext cx="96345" cy="96526"/>
          </a:xfrm>
          <a:custGeom>
            <a:avLst/>
            <a:gdLst/>
            <a:ahLst/>
            <a:cxnLst/>
            <a:rect l="l" t="t" r="r" b="b"/>
            <a:pathLst>
              <a:path w="96345" h="96526">
                <a:moveTo>
                  <a:pt x="0" y="0"/>
                </a:moveTo>
                <a:lnTo>
                  <a:pt x="96346" y="0"/>
                </a:lnTo>
                <a:lnTo>
                  <a:pt x="96346" y="96526"/>
                </a:lnTo>
                <a:lnTo>
                  <a:pt x="0" y="96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4239" r="-31171" b="-94276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22325" y="60693"/>
            <a:ext cx="4333246" cy="6797307"/>
          </a:xfrm>
          <a:custGeom>
            <a:avLst/>
            <a:gdLst/>
            <a:ahLst/>
            <a:cxnLst/>
            <a:rect l="l" t="t" r="r" b="b"/>
            <a:pathLst>
              <a:path w="4333246" h="6797307">
                <a:moveTo>
                  <a:pt x="0" y="0"/>
                </a:moveTo>
                <a:lnTo>
                  <a:pt x="4333247" y="0"/>
                </a:lnTo>
                <a:lnTo>
                  <a:pt x="4333247" y="6797307"/>
                </a:lnTo>
                <a:lnTo>
                  <a:pt x="0" y="6797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0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780783"/>
            <a:ext cx="2803274" cy="78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 Policies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343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Example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5861" y="2365400"/>
            <a:ext cx="108814" cy="209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65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 • •</a:t>
            </a:r>
            <a:endParaRPr lang="en-US" sz="2400" spc="-19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1611" y="2329005"/>
            <a:ext cx="5985681" cy="210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5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Policy written in HCL Provides write to most resources in Nomad More aligned to a Nomad operator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9470196" y="3080578"/>
            <a:ext cx="523018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3850</Words>
  <Application>WPS Presentation</Application>
  <PresentationFormat>Widescreen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Raleway Heavy</vt:lpstr>
      <vt:lpstr>IBM Plex Sans Condensed</vt:lpstr>
      <vt:lpstr>Roboto</vt:lpstr>
      <vt:lpstr>Roboto Bold</vt:lpstr>
      <vt:lpstr>Courier New OS Bold</vt:lpstr>
      <vt:lpstr>Courier New OS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Securing_Nomad.pdf</dc:title>
  <dc:creator/>
  <cp:lastModifiedBy>ACER</cp:lastModifiedBy>
  <cp:revision>5</cp:revision>
  <dcterms:created xsi:type="dcterms:W3CDTF">2006-08-16T00:00:00Z</dcterms:created>
  <dcterms:modified xsi:type="dcterms:W3CDTF">2024-10-22T16:35:04Z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F9010255FEC54CC1AE4B6D708DB5AD85_12</vt:lpwstr>
  </property>
  <property fmtid="{D5CDD505-2E9C-101B-9397-08002B2CF9AE}" pid="3" name="KSOProductBuildVer">
    <vt:lpwstr>1033-12.2.0.13472</vt:lpwstr>
  </property>
</Properties>
</file>