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0.svg" ContentType="image/svg+xml"/>
  <Override PartName="/ppt/media/image11.svg" ContentType="image/svg+xml"/>
  <Override PartName="/ppt/media/image18.svg" ContentType="image/svg+xml"/>
  <Override PartName="/ppt/media/image22.svg" ContentType="image/svg+xml"/>
  <Override PartName="/ppt/media/image25.svg" ContentType="image/svg+xml"/>
  <Override PartName="/ppt/media/image28.svg" ContentType="image/svg+xml"/>
  <Override PartName="/ppt/media/image31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7.svg" ContentType="image/svg+xml"/>
  <Override PartName="/ppt/media/image42.svg" ContentType="image/svg+xml"/>
  <Override PartName="/ppt/media/image44.svg" ContentType="image/svg+xml"/>
  <Override PartName="/ppt/media/image45.svg" ContentType="image/svg+xml"/>
  <Override PartName="/ppt/media/image47.svg" ContentType="image/svg+xml"/>
  <Override PartName="/ppt/media/image48.svg" ContentType="image/svg+xml"/>
  <Override PartName="/ppt/media/image49.svg" ContentType="image/svg+xml"/>
  <Override PartName="/ppt/media/image52.svg" ContentType="image/svg+xml"/>
  <Override PartName="/ppt/media/image53.svg" ContentType="image/svg+xml"/>
  <Override PartName="/ppt/media/image54.svg" ContentType="image/svg+xml"/>
  <Override PartName="/ppt/media/image55.svg" ContentType="image/svg+xml"/>
  <Override PartName="/ppt/media/image56.svg" ContentType="image/svg+xml"/>
  <Override PartName="/ppt/media/image57.svg" ContentType="image/svg+xml"/>
  <Override PartName="/ppt/media/image6.svg" ContentType="image/svg+xml"/>
  <Override PartName="/ppt/media/image60.svg" ContentType="image/svg+xml"/>
  <Override PartName="/ppt/media/image64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embeddedFontLst>
    <p:embeddedFont>
      <p:font typeface="Raleway Heavy"/>
      <p:bold r:id="rId33"/>
    </p:embeddedFont>
    <p:embeddedFont>
      <p:font typeface="Roboto" panose="02000000000000000000"/>
      <p:regular r:id="rId34"/>
    </p:embeddedFont>
    <p:embeddedFont>
      <p:font typeface="Roboto Bold" panose="02000000000000000000"/>
      <p:bold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  <p:embeddedFont>
      <p:font typeface="Roboto Italics" panose="02000000000000000000"/>
      <p:italic r:id="rId40"/>
    </p:embeddedFont>
    <p:embeddedFont>
      <p:font typeface="Calibri (MS)" panose="020F0502020204030204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 autoAdjust="0"/>
    <p:restoredTop sz="95921" autoAdjust="0"/>
  </p:normalViewPr>
  <p:slideViewPr>
    <p:cSldViewPr showGuides="1">
      <p:cViewPr varScale="1">
        <p:scale>
          <a:sx n="97" d="100"/>
          <a:sy n="97" d="100"/>
        </p:scale>
        <p:origin x="528" y="96"/>
      </p:cViewPr>
      <p:guideLst>
        <p:guide orient="horz" pos="2121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font" Target="fonts/font9.fntdata"/><Relationship Id="rId40" Type="http://schemas.openxmlformats.org/officeDocument/2006/relationships/font" Target="fonts/font8.fntdata"/><Relationship Id="rId4" Type="http://schemas.openxmlformats.org/officeDocument/2006/relationships/slide" Target="slides/slide2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7.svg"/><Relationship Id="rId6" Type="http://schemas.openxmlformats.org/officeDocument/2006/relationships/image" Target="../media/image36.svg"/><Relationship Id="rId5" Type="http://schemas.openxmlformats.org/officeDocument/2006/relationships/image" Target="../media/image35.svg"/><Relationship Id="rId4" Type="http://schemas.openxmlformats.org/officeDocument/2006/relationships/image" Target="../media/image34.svg"/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svg"/><Relationship Id="rId8" Type="http://schemas.openxmlformats.org/officeDocument/2006/relationships/image" Target="../media/image46.png"/><Relationship Id="rId7" Type="http://schemas.openxmlformats.org/officeDocument/2006/relationships/image" Target="../media/image45.sv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0.png"/><Relationship Id="rId12" Type="http://schemas.openxmlformats.org/officeDocument/2006/relationships/image" Target="../media/image14.png"/><Relationship Id="rId11" Type="http://schemas.openxmlformats.org/officeDocument/2006/relationships/image" Target="../media/image49.svg"/><Relationship Id="rId10" Type="http://schemas.openxmlformats.org/officeDocument/2006/relationships/image" Target="../media/image48.sv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svg"/><Relationship Id="rId8" Type="http://schemas.openxmlformats.org/officeDocument/2006/relationships/image" Target="../media/image55.svg"/><Relationship Id="rId7" Type="http://schemas.openxmlformats.org/officeDocument/2006/relationships/image" Target="../media/image54.svg"/><Relationship Id="rId6" Type="http://schemas.openxmlformats.org/officeDocument/2006/relationships/image" Target="../media/image53.svg"/><Relationship Id="rId5" Type="http://schemas.openxmlformats.org/officeDocument/2006/relationships/image" Target="../media/image43.png"/><Relationship Id="rId4" Type="http://schemas.openxmlformats.org/officeDocument/2006/relationships/image" Target="../media/image52.svg"/><Relationship Id="rId3" Type="http://schemas.openxmlformats.org/officeDocument/2006/relationships/image" Target="../media/image51.png"/><Relationship Id="rId2" Type="http://schemas.openxmlformats.org/officeDocument/2006/relationships/image" Target="../media/image26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7.sv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1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jpe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2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2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4.svg"/><Relationship Id="rId3" Type="http://schemas.openxmlformats.org/officeDocument/2006/relationships/image" Target="../media/image63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.png"/><Relationship Id="rId17" Type="http://schemas.openxmlformats.org/officeDocument/2006/relationships/image" Target="../media/image19.png"/><Relationship Id="rId16" Type="http://schemas.openxmlformats.org/officeDocument/2006/relationships/image" Target="../media/image18.sv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79453" y="1167194"/>
            <a:ext cx="2781300" cy="4605338"/>
            <a:chOff x="0" y="0"/>
            <a:chExt cx="2781300" cy="46053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81300" cy="4605274"/>
            </a:xfrm>
            <a:custGeom>
              <a:avLst/>
              <a:gdLst/>
              <a:ahLst/>
              <a:cxnLst/>
              <a:rect l="l" t="t" r="r" b="b"/>
              <a:pathLst>
                <a:path w="2781300" h="4605274">
                  <a:moveTo>
                    <a:pt x="0" y="0"/>
                  </a:moveTo>
                  <a:lnTo>
                    <a:pt x="2781300" y="0"/>
                  </a:lnTo>
                  <a:lnTo>
                    <a:pt x="2781300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55772" y="1103690"/>
            <a:ext cx="1698660" cy="4732334"/>
            <a:chOff x="0" y="0"/>
            <a:chExt cx="1698663" cy="4732338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4605274"/>
            </a:xfrm>
            <a:custGeom>
              <a:avLst/>
              <a:gdLst/>
              <a:ahLst/>
              <a:cxnLst/>
              <a:rect l="l" t="t" r="r" b="b"/>
              <a:pathLst>
                <a:path w="523494" h="4605274">
                  <a:moveTo>
                    <a:pt x="0" y="0"/>
                  </a:moveTo>
                  <a:lnTo>
                    <a:pt x="523494" y="0"/>
                  </a:lnTo>
                  <a:lnTo>
                    <a:pt x="523494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4605274"/>
            </a:xfrm>
            <a:custGeom>
              <a:avLst/>
              <a:gdLst/>
              <a:ahLst/>
              <a:cxnLst/>
              <a:rect l="l" t="t" r="r" b="b"/>
              <a:pathLst>
                <a:path w="523621" h="4605274">
                  <a:moveTo>
                    <a:pt x="0" y="0"/>
                  </a:moveTo>
                  <a:lnTo>
                    <a:pt x="523621" y="0"/>
                  </a:lnTo>
                  <a:lnTo>
                    <a:pt x="523621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4605274"/>
            </a:xfrm>
            <a:custGeom>
              <a:avLst/>
              <a:gdLst/>
              <a:ahLst/>
              <a:cxnLst/>
              <a:rect l="l" t="t" r="r" b="b"/>
              <a:pathLst>
                <a:path w="523621" h="4605274">
                  <a:moveTo>
                    <a:pt x="0" y="0"/>
                  </a:moveTo>
                  <a:lnTo>
                    <a:pt x="523621" y="0"/>
                  </a:lnTo>
                  <a:lnTo>
                    <a:pt x="523621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107790" y="2520163"/>
            <a:ext cx="6979120" cy="111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Introduction to</a:t>
            </a:r>
            <a:endParaRPr lang="en-US" sz="72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07790" y="3623539"/>
            <a:ext cx="3330912" cy="111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2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</a:t>
            </a:r>
            <a:endParaRPr lang="en-US" sz="72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618212" y="1152087"/>
            <a:ext cx="4754756" cy="5705913"/>
          </a:xfrm>
          <a:custGeom>
            <a:avLst/>
            <a:gdLst/>
            <a:ahLst/>
            <a:cxnLst/>
            <a:rect l="l" t="t" r="r" b="b"/>
            <a:pathLst>
              <a:path w="4754756" h="5705913">
                <a:moveTo>
                  <a:pt x="0" y="0"/>
                </a:moveTo>
                <a:lnTo>
                  <a:pt x="4754756" y="0"/>
                </a:lnTo>
                <a:lnTo>
                  <a:pt x="4754756" y="5705913"/>
                </a:lnTo>
                <a:lnTo>
                  <a:pt x="0" y="570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298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550351" y="1587951"/>
            <a:ext cx="3204058" cy="5001539"/>
          </a:xfrm>
          <a:custGeom>
            <a:avLst/>
            <a:gdLst/>
            <a:ahLst/>
            <a:cxnLst/>
            <a:rect l="l" t="t" r="r" b="b"/>
            <a:pathLst>
              <a:path w="3204058" h="5001539">
                <a:moveTo>
                  <a:pt x="0" y="0"/>
                </a:moveTo>
                <a:lnTo>
                  <a:pt x="3204057" y="0"/>
                </a:lnTo>
                <a:lnTo>
                  <a:pt x="3204057" y="5001539"/>
                </a:lnTo>
                <a:lnTo>
                  <a:pt x="0" y="5001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650226" y="238249"/>
            <a:ext cx="1156506" cy="1326185"/>
          </a:xfrm>
          <a:custGeom>
            <a:avLst/>
            <a:gdLst/>
            <a:ahLst/>
            <a:cxnLst/>
            <a:rect l="l" t="t" r="r" b="b"/>
            <a:pathLst>
              <a:path w="1156506" h="1326185">
                <a:moveTo>
                  <a:pt x="0" y="0"/>
                </a:moveTo>
                <a:lnTo>
                  <a:pt x="1156507" y="0"/>
                </a:lnTo>
                <a:lnTo>
                  <a:pt x="1156507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9155" t="-12445" r="-31172" b="-69740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9154" t="-12440" r="-31171" b="-69738"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840093" y="1663027"/>
            <a:ext cx="1831696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vault-cluster.nomad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69065" y="647433"/>
            <a:ext cx="492482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 Specification File</a:t>
            </a:r>
            <a:endParaRPr lang="en-US" sz="36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71699" y="4039105"/>
            <a:ext cx="2875226" cy="2818895"/>
            <a:chOff x="0" y="0"/>
            <a:chExt cx="2875229" cy="28188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75280" cy="2818892"/>
            </a:xfrm>
            <a:custGeom>
              <a:avLst/>
              <a:gdLst/>
              <a:ahLst/>
              <a:cxnLst/>
              <a:rect l="l" t="t" r="r" b="b"/>
              <a:pathLst>
                <a:path w="2875280" h="2818892">
                  <a:moveTo>
                    <a:pt x="0" y="0"/>
                  </a:moveTo>
                  <a:lnTo>
                    <a:pt x="2875280" y="0"/>
                  </a:lnTo>
                  <a:lnTo>
                    <a:pt x="2875280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59982" y="3975602"/>
            <a:ext cx="1698660" cy="2945892"/>
            <a:chOff x="0" y="0"/>
            <a:chExt cx="1698663" cy="2945892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2818892"/>
            </a:xfrm>
            <a:custGeom>
              <a:avLst/>
              <a:gdLst/>
              <a:ahLst/>
              <a:cxnLst/>
              <a:rect l="l" t="t" r="r" b="b"/>
              <a:pathLst>
                <a:path w="523494" h="2818892">
                  <a:moveTo>
                    <a:pt x="0" y="0"/>
                  </a:moveTo>
                  <a:lnTo>
                    <a:pt x="523494" y="0"/>
                  </a:lnTo>
                  <a:lnTo>
                    <a:pt x="523494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2818892"/>
            </a:xfrm>
            <a:custGeom>
              <a:avLst/>
              <a:gdLst/>
              <a:ahLst/>
              <a:cxnLst/>
              <a:rect l="l" t="t" r="r" b="b"/>
              <a:pathLst>
                <a:path w="523621" h="2818892">
                  <a:moveTo>
                    <a:pt x="0" y="0"/>
                  </a:moveTo>
                  <a:lnTo>
                    <a:pt x="523621" y="0"/>
                  </a:lnTo>
                  <a:lnTo>
                    <a:pt x="523621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2818892"/>
            </a:xfrm>
            <a:custGeom>
              <a:avLst/>
              <a:gdLst/>
              <a:ahLst/>
              <a:cxnLst/>
              <a:rect l="l" t="t" r="r" b="b"/>
              <a:pathLst>
                <a:path w="523621" h="2818892">
                  <a:moveTo>
                    <a:pt x="0" y="0"/>
                  </a:moveTo>
                  <a:lnTo>
                    <a:pt x="523621" y="0"/>
                  </a:lnTo>
                  <a:lnTo>
                    <a:pt x="523621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69489" y="2824305"/>
            <a:ext cx="2301564" cy="113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Driver</a:t>
            </a:r>
            <a:endParaRPr lang="en-US" sz="66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522346" y="2133670"/>
            <a:ext cx="6562020" cy="443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Pluggable components that execute a task and provide resource isolation.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Example drivers include: </a:t>
            </a:r>
            <a:r>
              <a:rPr lang="en-US" sz="2400" i="1">
                <a:solidFill>
                  <a:srgbClr val="3F3F3F"/>
                </a:solidFill>
                <a:latin typeface="Roboto Italics" panose="02000000000000000000"/>
                <a:ea typeface="Roboto Italics" panose="02000000000000000000"/>
                <a:cs typeface="Roboto Italics" panose="02000000000000000000"/>
                <a:sym typeface="Roboto Italics" panose="02000000000000000000"/>
              </a:rPr>
              <a:t>docker, java, podman, and raw-exec</a:t>
            </a:r>
            <a:endParaRPr lang="en-US" sz="2400" i="1">
              <a:solidFill>
                <a:srgbClr val="3F3F3F"/>
              </a:solidFill>
              <a:latin typeface="Roboto Italics" panose="02000000000000000000"/>
              <a:ea typeface="Roboto Italics" panose="02000000000000000000"/>
              <a:cs typeface="Roboto Italics" panose="02000000000000000000"/>
              <a:sym typeface="Roboto Italics" panose="0200000000000000000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i="1" spc="2">
              <a:solidFill>
                <a:srgbClr val="3F3F3F"/>
              </a:solidFill>
              <a:latin typeface="Roboto Italics" panose="02000000000000000000"/>
              <a:ea typeface="Roboto Italics" panose="02000000000000000000"/>
              <a:cs typeface="Roboto Italics" panose="02000000000000000000"/>
              <a:sym typeface="Roboto Italics" panose="0200000000000000000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Drive must be installed/available before tasks can be executed. For example, if you submit a job to schedule Docker containers, Docker must be available on the Nomad clients to use…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880"/>
              </a:lnSpc>
            </a:pP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71699" y="4039105"/>
            <a:ext cx="2875226" cy="2818895"/>
            <a:chOff x="0" y="0"/>
            <a:chExt cx="2875229" cy="28188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75280" cy="2818892"/>
            </a:xfrm>
            <a:custGeom>
              <a:avLst/>
              <a:gdLst/>
              <a:ahLst/>
              <a:cxnLst/>
              <a:rect l="l" t="t" r="r" b="b"/>
              <a:pathLst>
                <a:path w="2875280" h="2818892">
                  <a:moveTo>
                    <a:pt x="0" y="0"/>
                  </a:moveTo>
                  <a:lnTo>
                    <a:pt x="2875280" y="0"/>
                  </a:lnTo>
                  <a:lnTo>
                    <a:pt x="2875280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459982" y="3975602"/>
            <a:ext cx="1698660" cy="2945892"/>
            <a:chOff x="0" y="0"/>
            <a:chExt cx="1698663" cy="2945892"/>
          </a:xfrm>
        </p:grpSpPr>
        <p:sp>
          <p:nvSpPr>
            <p:cNvPr id="11" name="Freeform 11"/>
            <p:cNvSpPr/>
            <p:nvPr/>
          </p:nvSpPr>
          <p:spPr>
            <a:xfrm>
              <a:off x="587121" y="63500"/>
              <a:ext cx="523494" cy="2818892"/>
            </a:xfrm>
            <a:custGeom>
              <a:avLst/>
              <a:gdLst/>
              <a:ahLst/>
              <a:cxnLst/>
              <a:rect l="l" t="t" r="r" b="b"/>
              <a:pathLst>
                <a:path w="523494" h="2818892">
                  <a:moveTo>
                    <a:pt x="0" y="0"/>
                  </a:moveTo>
                  <a:lnTo>
                    <a:pt x="523494" y="0"/>
                  </a:lnTo>
                  <a:lnTo>
                    <a:pt x="523494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523621" cy="2818892"/>
            </a:xfrm>
            <a:custGeom>
              <a:avLst/>
              <a:gdLst/>
              <a:ahLst/>
              <a:cxnLst/>
              <a:rect l="l" t="t" r="r" b="b"/>
              <a:pathLst>
                <a:path w="523621" h="2818892">
                  <a:moveTo>
                    <a:pt x="0" y="0"/>
                  </a:moveTo>
                  <a:lnTo>
                    <a:pt x="523621" y="0"/>
                  </a:lnTo>
                  <a:lnTo>
                    <a:pt x="523621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111631" y="63500"/>
              <a:ext cx="523621" cy="2818892"/>
            </a:xfrm>
            <a:custGeom>
              <a:avLst/>
              <a:gdLst/>
              <a:ahLst/>
              <a:cxnLst/>
              <a:rect l="l" t="t" r="r" b="b"/>
              <a:pathLst>
                <a:path w="523621" h="2818892">
                  <a:moveTo>
                    <a:pt x="0" y="0"/>
                  </a:moveTo>
                  <a:lnTo>
                    <a:pt x="523621" y="0"/>
                  </a:lnTo>
                  <a:lnTo>
                    <a:pt x="523621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76277" y="2824305"/>
            <a:ext cx="1883397" cy="113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Task</a:t>
            </a:r>
            <a:endParaRPr lang="en-US" sz="66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522346" y="2663142"/>
            <a:ext cx="7154894" cy="369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command, service, application, or "set of work" to 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 executed by Nomad.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Tasks are executed by their driver. Examples include: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Run these containers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Execute these commands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Run this Java application from a </a:t>
            </a:r>
            <a:r>
              <a:rPr lang="en-US" sz="2400" spc="2">
                <a:solidFill>
                  <a:srgbClr val="FF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.jar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file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2318997" cy="6984997"/>
            <a:chOff x="0" y="0"/>
            <a:chExt cx="12319000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448818" y="434975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0650226" y="238249"/>
            <a:ext cx="1156506" cy="1326185"/>
          </a:xfrm>
          <a:custGeom>
            <a:avLst/>
            <a:gdLst/>
            <a:ahLst/>
            <a:cxnLst/>
            <a:rect l="l" t="t" r="r" b="b"/>
            <a:pathLst>
              <a:path w="1156506" h="1326185">
                <a:moveTo>
                  <a:pt x="0" y="0"/>
                </a:moveTo>
                <a:lnTo>
                  <a:pt x="1156507" y="0"/>
                </a:lnTo>
                <a:lnTo>
                  <a:pt x="1156507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5" r="-31172" b="-6974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320179" y="1576378"/>
            <a:ext cx="2097081" cy="4980537"/>
          </a:xfrm>
          <a:custGeom>
            <a:avLst/>
            <a:gdLst/>
            <a:ahLst/>
            <a:cxnLst/>
            <a:rect l="l" t="t" r="r" b="b"/>
            <a:pathLst>
              <a:path w="2097081" h="4980537">
                <a:moveTo>
                  <a:pt x="0" y="0"/>
                </a:moveTo>
                <a:lnTo>
                  <a:pt x="2097081" y="0"/>
                </a:lnTo>
                <a:lnTo>
                  <a:pt x="2097081" y="4980537"/>
                </a:lnTo>
                <a:lnTo>
                  <a:pt x="0" y="49805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3956" y="969597"/>
            <a:ext cx="6813499" cy="5888403"/>
          </a:xfrm>
          <a:custGeom>
            <a:avLst/>
            <a:gdLst/>
            <a:ahLst/>
            <a:cxnLst/>
            <a:rect l="l" t="t" r="r" b="b"/>
            <a:pathLst>
              <a:path w="6813499" h="5888403">
                <a:moveTo>
                  <a:pt x="0" y="0"/>
                </a:moveTo>
                <a:lnTo>
                  <a:pt x="6813500" y="0"/>
                </a:lnTo>
                <a:lnTo>
                  <a:pt x="6813500" y="5888403"/>
                </a:lnTo>
                <a:lnTo>
                  <a:pt x="0" y="58884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5143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73523" y="537943"/>
            <a:ext cx="2833897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Task Example</a:t>
            </a:r>
            <a:endParaRPr lang="en-US" sz="32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511041" y="1635595"/>
            <a:ext cx="1831696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vault-cluster.nomad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71699" y="4135993"/>
            <a:ext cx="2875226" cy="2722007"/>
            <a:chOff x="0" y="0"/>
            <a:chExt cx="2875229" cy="2722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75280" cy="2721991"/>
            </a:xfrm>
            <a:custGeom>
              <a:avLst/>
              <a:gdLst/>
              <a:ahLst/>
              <a:cxnLst/>
              <a:rect l="l" t="t" r="r" b="b"/>
              <a:pathLst>
                <a:path w="2875280" h="2721991">
                  <a:moveTo>
                    <a:pt x="0" y="0"/>
                  </a:moveTo>
                  <a:lnTo>
                    <a:pt x="2875280" y="0"/>
                  </a:lnTo>
                  <a:lnTo>
                    <a:pt x="2875280" y="2721991"/>
                  </a:lnTo>
                  <a:lnTo>
                    <a:pt x="0" y="2721991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59982" y="4072499"/>
            <a:ext cx="1698660" cy="2849004"/>
            <a:chOff x="0" y="0"/>
            <a:chExt cx="1698663" cy="2849004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2721991"/>
            </a:xfrm>
            <a:custGeom>
              <a:avLst/>
              <a:gdLst/>
              <a:ahLst/>
              <a:cxnLst/>
              <a:rect l="l" t="t" r="r" b="b"/>
              <a:pathLst>
                <a:path w="523494" h="2721991">
                  <a:moveTo>
                    <a:pt x="0" y="0"/>
                  </a:moveTo>
                  <a:lnTo>
                    <a:pt x="0" y="2721991"/>
                  </a:lnTo>
                  <a:lnTo>
                    <a:pt x="523494" y="2721991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2721991"/>
            </a:xfrm>
            <a:custGeom>
              <a:avLst/>
              <a:gdLst/>
              <a:ahLst/>
              <a:cxnLst/>
              <a:rect l="l" t="t" r="r" b="b"/>
              <a:pathLst>
                <a:path w="523621" h="2721991">
                  <a:moveTo>
                    <a:pt x="0" y="0"/>
                  </a:moveTo>
                  <a:lnTo>
                    <a:pt x="0" y="2721991"/>
                  </a:lnTo>
                  <a:lnTo>
                    <a:pt x="523621" y="2721991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2721991"/>
            </a:xfrm>
            <a:custGeom>
              <a:avLst/>
              <a:gdLst/>
              <a:ahLst/>
              <a:cxnLst/>
              <a:rect l="l" t="t" r="r" b="b"/>
              <a:pathLst>
                <a:path w="523621" h="2721991">
                  <a:moveTo>
                    <a:pt x="0" y="0"/>
                  </a:moveTo>
                  <a:lnTo>
                    <a:pt x="0" y="2721991"/>
                  </a:lnTo>
                  <a:lnTo>
                    <a:pt x="523621" y="2721991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66644" y="2182044"/>
            <a:ext cx="2125904" cy="184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Task Group</a:t>
            </a:r>
            <a:endParaRPr lang="en-US" sz="60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522346" y="2663142"/>
            <a:ext cx="6609769" cy="369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collection of individual task that should be co-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located on the same node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Any task within the defined group will be placed on the same Nomad client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This is especially useful for applications that require low latency or have high throughput to another application in the task group.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880"/>
              </a:lnSpc>
            </a:pP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50226" y="238249"/>
            <a:ext cx="1156506" cy="1326185"/>
          </a:xfrm>
          <a:custGeom>
            <a:avLst/>
            <a:gdLst/>
            <a:ahLst/>
            <a:cxnLst/>
            <a:rect l="l" t="t" r="r" b="b"/>
            <a:pathLst>
              <a:path w="1156506" h="1326185">
                <a:moveTo>
                  <a:pt x="0" y="0"/>
                </a:moveTo>
                <a:lnTo>
                  <a:pt x="1156507" y="0"/>
                </a:lnTo>
                <a:lnTo>
                  <a:pt x="1156507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5" r="-31172" b="-6974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320179" y="1619469"/>
            <a:ext cx="3591592" cy="4787675"/>
          </a:xfrm>
          <a:custGeom>
            <a:avLst/>
            <a:gdLst/>
            <a:ahLst/>
            <a:cxnLst/>
            <a:rect l="l" t="t" r="r" b="b"/>
            <a:pathLst>
              <a:path w="3591592" h="4787675">
                <a:moveTo>
                  <a:pt x="0" y="0"/>
                </a:moveTo>
                <a:lnTo>
                  <a:pt x="3591592" y="0"/>
                </a:lnTo>
                <a:lnTo>
                  <a:pt x="3591592" y="4787675"/>
                </a:lnTo>
                <a:lnTo>
                  <a:pt x="0" y="47876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82482" y="1035910"/>
            <a:ext cx="6016523" cy="5822090"/>
          </a:xfrm>
          <a:custGeom>
            <a:avLst/>
            <a:gdLst/>
            <a:ahLst/>
            <a:cxnLst/>
            <a:rect l="l" t="t" r="r" b="b"/>
            <a:pathLst>
              <a:path w="6016523" h="5822090">
                <a:moveTo>
                  <a:pt x="0" y="0"/>
                </a:moveTo>
                <a:lnTo>
                  <a:pt x="6016523" y="0"/>
                </a:lnTo>
                <a:lnTo>
                  <a:pt x="6016523" y="5822090"/>
                </a:lnTo>
                <a:lnTo>
                  <a:pt x="0" y="5822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2311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604823" y="3939750"/>
            <a:ext cx="545592" cy="1977095"/>
            <a:chOff x="0" y="0"/>
            <a:chExt cx="545592" cy="19770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5592" cy="1977263"/>
            </a:xfrm>
            <a:custGeom>
              <a:avLst/>
              <a:gdLst/>
              <a:ahLst/>
              <a:cxnLst/>
              <a:rect l="l" t="t" r="r" b="b"/>
              <a:pathLst>
                <a:path w="545592" h="1977263">
                  <a:moveTo>
                    <a:pt x="0" y="0"/>
                  </a:moveTo>
                  <a:cubicBezTo>
                    <a:pt x="131826" y="0"/>
                    <a:pt x="255651" y="15113"/>
                    <a:pt x="283210" y="44323"/>
                  </a:cubicBezTo>
                  <a:lnTo>
                    <a:pt x="291846" y="55753"/>
                  </a:lnTo>
                  <a:lnTo>
                    <a:pt x="272796" y="64643"/>
                  </a:lnTo>
                  <a:lnTo>
                    <a:pt x="291846" y="64643"/>
                  </a:lnTo>
                  <a:lnTo>
                    <a:pt x="291846" y="930910"/>
                  </a:lnTo>
                  <a:lnTo>
                    <a:pt x="272796" y="930910"/>
                  </a:lnTo>
                  <a:lnTo>
                    <a:pt x="291846" y="930910"/>
                  </a:lnTo>
                  <a:lnTo>
                    <a:pt x="289814" y="924814"/>
                  </a:lnTo>
                  <a:lnTo>
                    <a:pt x="289941" y="924941"/>
                  </a:lnTo>
                  <a:cubicBezTo>
                    <a:pt x="303530" y="939292"/>
                    <a:pt x="405257" y="957326"/>
                    <a:pt x="545592" y="957326"/>
                  </a:cubicBezTo>
                  <a:lnTo>
                    <a:pt x="545592" y="995426"/>
                  </a:lnTo>
                  <a:cubicBezTo>
                    <a:pt x="405384" y="995426"/>
                    <a:pt x="303530" y="1013460"/>
                    <a:pt x="289941" y="1027811"/>
                  </a:cubicBezTo>
                  <a:lnTo>
                    <a:pt x="291846" y="1025906"/>
                  </a:lnTo>
                  <a:lnTo>
                    <a:pt x="272796" y="1021969"/>
                  </a:lnTo>
                  <a:lnTo>
                    <a:pt x="291846" y="1021969"/>
                  </a:lnTo>
                  <a:lnTo>
                    <a:pt x="291846" y="1912620"/>
                  </a:lnTo>
                  <a:lnTo>
                    <a:pt x="272796" y="1912620"/>
                  </a:lnTo>
                  <a:lnTo>
                    <a:pt x="291846" y="1912620"/>
                  </a:lnTo>
                  <a:lnTo>
                    <a:pt x="287528" y="1928368"/>
                  </a:lnTo>
                  <a:lnTo>
                    <a:pt x="283210" y="1932940"/>
                  </a:lnTo>
                  <a:cubicBezTo>
                    <a:pt x="255651" y="1962023"/>
                    <a:pt x="131826" y="1977263"/>
                    <a:pt x="0" y="1977263"/>
                  </a:cubicBezTo>
                  <a:lnTo>
                    <a:pt x="0" y="1939163"/>
                  </a:lnTo>
                  <a:cubicBezTo>
                    <a:pt x="140208" y="1939163"/>
                    <a:pt x="242062" y="1921129"/>
                    <a:pt x="255651" y="1906778"/>
                  </a:cubicBezTo>
                  <a:lnTo>
                    <a:pt x="253746" y="1908683"/>
                  </a:lnTo>
                  <a:lnTo>
                    <a:pt x="253746" y="1912620"/>
                  </a:lnTo>
                  <a:lnTo>
                    <a:pt x="253746" y="1021842"/>
                  </a:lnTo>
                  <a:cubicBezTo>
                    <a:pt x="253746" y="1012952"/>
                    <a:pt x="258064" y="1006094"/>
                    <a:pt x="262382" y="1001649"/>
                  </a:cubicBezTo>
                  <a:cubicBezTo>
                    <a:pt x="289941" y="972566"/>
                    <a:pt x="413766" y="957326"/>
                    <a:pt x="545592" y="957326"/>
                  </a:cubicBezTo>
                  <a:lnTo>
                    <a:pt x="545592" y="995426"/>
                  </a:lnTo>
                  <a:cubicBezTo>
                    <a:pt x="413766" y="995426"/>
                    <a:pt x="289941" y="980313"/>
                    <a:pt x="262382" y="951103"/>
                  </a:cubicBezTo>
                  <a:lnTo>
                    <a:pt x="253746" y="939673"/>
                  </a:lnTo>
                  <a:lnTo>
                    <a:pt x="253746" y="64516"/>
                  </a:lnTo>
                  <a:cubicBezTo>
                    <a:pt x="253746" y="68453"/>
                    <a:pt x="255778" y="70612"/>
                    <a:pt x="255651" y="70485"/>
                  </a:cubicBezTo>
                  <a:cubicBezTo>
                    <a:pt x="242062" y="56134"/>
                    <a:pt x="140208" y="38100"/>
                    <a:pt x="0" y="38100"/>
                  </a:cubicBez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5507412" y="4010349"/>
            <a:ext cx="2977448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0"/>
              </a:lnSpc>
            </a:pPr>
            <a:r>
              <a:rPr lang="en-US" sz="2400" spc="2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Resources defined in </a:t>
            </a:r>
            <a:endParaRPr lang="en-US" sz="2400" spc="2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454196" y="4376118"/>
            <a:ext cx="3008795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0"/>
              </a:lnSpc>
            </a:pPr>
            <a:r>
              <a:rPr lang="en-US" sz="24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both </a:t>
            </a:r>
            <a:r>
              <a:rPr lang="en-US" sz="2400" i="1">
                <a:solidFill>
                  <a:srgbClr val="FFFFFF"/>
                </a:solidFill>
                <a:latin typeface="Roboto Italics" panose="02000000000000000000"/>
                <a:ea typeface="Roboto Italics" panose="02000000000000000000"/>
                <a:cs typeface="Roboto Italics" panose="02000000000000000000"/>
                <a:sym typeface="Roboto Italics" panose="02000000000000000000"/>
              </a:rPr>
              <a:t>cache</a:t>
            </a:r>
            <a:r>
              <a:rPr lang="en-US" sz="24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</a:t>
            </a:r>
            <a:r>
              <a:rPr lang="en-US" sz="2400" i="1">
                <a:solidFill>
                  <a:srgbClr val="FFFFFF"/>
                </a:solidFill>
                <a:latin typeface="Roboto Italics" panose="02000000000000000000"/>
                <a:ea typeface="Roboto Italics" panose="02000000000000000000"/>
                <a:cs typeface="Roboto Italics" panose="02000000000000000000"/>
                <a:sym typeface="Roboto Italics" panose="02000000000000000000"/>
              </a:rPr>
              <a:t>server</a:t>
            </a:r>
            <a:endParaRPr lang="en-US" sz="2400" i="1">
              <a:solidFill>
                <a:srgbClr val="FFFFFF"/>
              </a:solidFill>
              <a:latin typeface="Roboto Italics" panose="02000000000000000000"/>
              <a:ea typeface="Roboto Italics" panose="02000000000000000000"/>
              <a:cs typeface="Roboto Italics" panose="02000000000000000000"/>
              <a:sym typeface="Roboto Italics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552627" y="4732725"/>
            <a:ext cx="2884808" cy="1110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</a:pPr>
            <a:r>
              <a:rPr lang="en-US" sz="2400" spc="2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will be scheduled on the same Nomad client </a:t>
            </a:r>
            <a:endParaRPr lang="en-US" sz="2400" spc="2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69065" y="647433"/>
            <a:ext cx="5017427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TaskGroup -Example</a:t>
            </a:r>
            <a:endParaRPr lang="en-US" sz="36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31056" y="4045163"/>
            <a:ext cx="3519668" cy="2812837"/>
            <a:chOff x="0" y="0"/>
            <a:chExt cx="3519665" cy="28128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19678" cy="2812796"/>
            </a:xfrm>
            <a:custGeom>
              <a:avLst/>
              <a:gdLst/>
              <a:ahLst/>
              <a:cxnLst/>
              <a:rect l="l" t="t" r="r" b="b"/>
              <a:pathLst>
                <a:path w="3519678" h="2812796">
                  <a:moveTo>
                    <a:pt x="0" y="0"/>
                  </a:moveTo>
                  <a:lnTo>
                    <a:pt x="3519678" y="0"/>
                  </a:lnTo>
                  <a:lnTo>
                    <a:pt x="351967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822475" y="3981660"/>
            <a:ext cx="2194674" cy="2939844"/>
            <a:chOff x="0" y="0"/>
            <a:chExt cx="2194674" cy="2939834"/>
          </a:xfrm>
        </p:grpSpPr>
        <p:sp>
          <p:nvSpPr>
            <p:cNvPr id="10" name="Freeform 10"/>
            <p:cNvSpPr/>
            <p:nvPr/>
          </p:nvSpPr>
          <p:spPr>
            <a:xfrm>
              <a:off x="752348" y="63500"/>
              <a:ext cx="688848" cy="2812796"/>
            </a:xfrm>
            <a:custGeom>
              <a:avLst/>
              <a:gdLst/>
              <a:ahLst/>
              <a:cxnLst/>
              <a:rect l="l" t="t" r="r" b="b"/>
              <a:pathLst>
                <a:path w="688848" h="2812796">
                  <a:moveTo>
                    <a:pt x="0" y="0"/>
                  </a:moveTo>
                  <a:lnTo>
                    <a:pt x="688848" y="0"/>
                  </a:lnTo>
                  <a:lnTo>
                    <a:pt x="68884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688848" cy="2812796"/>
            </a:xfrm>
            <a:custGeom>
              <a:avLst/>
              <a:gdLst/>
              <a:ahLst/>
              <a:cxnLst/>
              <a:rect l="l" t="t" r="r" b="b"/>
              <a:pathLst>
                <a:path w="688848" h="2812796">
                  <a:moveTo>
                    <a:pt x="0" y="0"/>
                  </a:moveTo>
                  <a:lnTo>
                    <a:pt x="688848" y="0"/>
                  </a:lnTo>
                  <a:lnTo>
                    <a:pt x="68884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442339" y="63500"/>
              <a:ext cx="688848" cy="2812796"/>
            </a:xfrm>
            <a:custGeom>
              <a:avLst/>
              <a:gdLst/>
              <a:ahLst/>
              <a:cxnLst/>
              <a:rect l="l" t="t" r="r" b="b"/>
              <a:pathLst>
                <a:path w="688848" h="2812796">
                  <a:moveTo>
                    <a:pt x="0" y="0"/>
                  </a:moveTo>
                  <a:lnTo>
                    <a:pt x="688848" y="0"/>
                  </a:lnTo>
                  <a:lnTo>
                    <a:pt x="68884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13939" y="2863272"/>
            <a:ext cx="3647199" cy="1042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Evaluation</a:t>
            </a:r>
            <a:endParaRPr lang="en-US" sz="60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791044" y="2133552"/>
            <a:ext cx="5743489" cy="369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calculation performed by the Nomad servers to determine what action(s) need 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take place to execute a job. 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performs evaluations whenever jobs are submitted or client state changes to determine if what changes need to be made to ensure the desired state.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875"/>
              </a:lnSpc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96070" y="4045163"/>
            <a:ext cx="3457766" cy="2812837"/>
            <a:chOff x="0" y="0"/>
            <a:chExt cx="3457766" cy="28128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57702" cy="2812796"/>
            </a:xfrm>
            <a:custGeom>
              <a:avLst/>
              <a:gdLst/>
              <a:ahLst/>
              <a:cxnLst/>
              <a:rect l="l" t="t" r="r" b="b"/>
              <a:pathLst>
                <a:path w="3457702" h="2812796">
                  <a:moveTo>
                    <a:pt x="0" y="0"/>
                  </a:moveTo>
                  <a:lnTo>
                    <a:pt x="3457702" y="0"/>
                  </a:lnTo>
                  <a:lnTo>
                    <a:pt x="3457702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822475" y="3981660"/>
            <a:ext cx="2194674" cy="2939844"/>
            <a:chOff x="0" y="0"/>
            <a:chExt cx="2194674" cy="2939834"/>
          </a:xfrm>
        </p:grpSpPr>
        <p:sp>
          <p:nvSpPr>
            <p:cNvPr id="10" name="Freeform 10"/>
            <p:cNvSpPr/>
            <p:nvPr/>
          </p:nvSpPr>
          <p:spPr>
            <a:xfrm>
              <a:off x="752348" y="63500"/>
              <a:ext cx="688848" cy="2812796"/>
            </a:xfrm>
            <a:custGeom>
              <a:avLst/>
              <a:gdLst/>
              <a:ahLst/>
              <a:cxnLst/>
              <a:rect l="l" t="t" r="r" b="b"/>
              <a:pathLst>
                <a:path w="688848" h="2812796">
                  <a:moveTo>
                    <a:pt x="0" y="0"/>
                  </a:moveTo>
                  <a:lnTo>
                    <a:pt x="688848" y="0"/>
                  </a:lnTo>
                  <a:lnTo>
                    <a:pt x="68884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688848" cy="2812796"/>
            </a:xfrm>
            <a:custGeom>
              <a:avLst/>
              <a:gdLst/>
              <a:ahLst/>
              <a:cxnLst/>
              <a:rect l="l" t="t" r="r" b="b"/>
              <a:pathLst>
                <a:path w="688848" h="2812796">
                  <a:moveTo>
                    <a:pt x="0" y="0"/>
                  </a:moveTo>
                  <a:lnTo>
                    <a:pt x="688848" y="0"/>
                  </a:lnTo>
                  <a:lnTo>
                    <a:pt x="68884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442339" y="63500"/>
              <a:ext cx="688848" cy="2812796"/>
            </a:xfrm>
            <a:custGeom>
              <a:avLst/>
              <a:gdLst/>
              <a:ahLst/>
              <a:cxnLst/>
              <a:rect l="l" t="t" r="r" b="b"/>
              <a:pathLst>
                <a:path w="688848" h="2812796">
                  <a:moveTo>
                    <a:pt x="0" y="0"/>
                  </a:moveTo>
                  <a:lnTo>
                    <a:pt x="688848" y="0"/>
                  </a:lnTo>
                  <a:lnTo>
                    <a:pt x="68884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13939" y="2863272"/>
            <a:ext cx="3538071" cy="1042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Allocation</a:t>
            </a:r>
            <a:endParaRPr lang="en-US" sz="60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946619" y="2415178"/>
            <a:ext cx="5216462" cy="4072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905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B3D45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The mapping of tasks in a job to clients is done using allocations.</a:t>
            </a:r>
            <a:endParaRPr lang="en-US" sz="2400">
              <a:solidFill>
                <a:srgbClr val="3B3D45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3B3D45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B3D45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An allocation is used to declare that a set of tasks in a job should be run on a particular node. </a:t>
            </a:r>
            <a:endParaRPr lang="en-US" sz="2400">
              <a:solidFill>
                <a:srgbClr val="3B3D45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3B3D45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B3D45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Allocations can fail if there are not enough resources to execute the task, a node is down, etc.</a:t>
            </a:r>
            <a:endParaRPr lang="en-US" sz="2400">
              <a:solidFill>
                <a:srgbClr val="3B3D45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l">
              <a:lnSpc>
                <a:spcPts val="2905"/>
              </a:lnSpc>
            </a:pPr>
            <a:endParaRPr lang="en-US" sz="2400">
              <a:solidFill>
                <a:srgbClr val="3B3D45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94926" y="2432647"/>
            <a:ext cx="2306174" cy="1285332"/>
          </a:xfrm>
          <a:custGeom>
            <a:avLst/>
            <a:gdLst/>
            <a:ahLst/>
            <a:cxnLst/>
            <a:rect l="l" t="t" r="r" b="b"/>
            <a:pathLst>
              <a:path w="2306174" h="1285332">
                <a:moveTo>
                  <a:pt x="0" y="0"/>
                </a:moveTo>
                <a:lnTo>
                  <a:pt x="2306174" y="0"/>
                </a:lnTo>
                <a:lnTo>
                  <a:pt x="2306174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884151" y="2996736"/>
            <a:ext cx="347977" cy="157172"/>
            <a:chOff x="0" y="0"/>
            <a:chExt cx="347980" cy="157162"/>
          </a:xfrm>
        </p:grpSpPr>
        <p:sp>
          <p:nvSpPr>
            <p:cNvPr id="6" name="Freeform 6"/>
            <p:cNvSpPr/>
            <p:nvPr/>
          </p:nvSpPr>
          <p:spPr>
            <a:xfrm>
              <a:off x="0" y="-2540"/>
              <a:ext cx="347980" cy="162179"/>
            </a:xfrm>
            <a:custGeom>
              <a:avLst/>
              <a:gdLst/>
              <a:ahLst/>
              <a:cxnLst/>
              <a:rect l="l" t="t" r="r" b="b"/>
              <a:pathLst>
                <a:path w="347980" h="162179">
                  <a:moveTo>
                    <a:pt x="0" y="63627"/>
                  </a:moveTo>
                  <a:lnTo>
                    <a:pt x="313309" y="63627"/>
                  </a:lnTo>
                  <a:lnTo>
                    <a:pt x="313309" y="98552"/>
                  </a:lnTo>
                  <a:lnTo>
                    <a:pt x="0" y="98552"/>
                  </a:lnTo>
                  <a:close/>
                  <a:moveTo>
                    <a:pt x="217297" y="4953"/>
                  </a:moveTo>
                  <a:lnTo>
                    <a:pt x="347980" y="81153"/>
                  </a:lnTo>
                  <a:lnTo>
                    <a:pt x="217297" y="157353"/>
                  </a:lnTo>
                  <a:cubicBezTo>
                    <a:pt x="208915" y="162179"/>
                    <a:pt x="198247" y="159385"/>
                    <a:pt x="193421" y="151130"/>
                  </a:cubicBezTo>
                  <a:lnTo>
                    <a:pt x="191389" y="132080"/>
                  </a:lnTo>
                  <a:lnTo>
                    <a:pt x="304546" y="66040"/>
                  </a:lnTo>
                  <a:lnTo>
                    <a:pt x="304546" y="96266"/>
                  </a:lnTo>
                  <a:lnTo>
                    <a:pt x="199771" y="35052"/>
                  </a:lnTo>
                  <a:cubicBezTo>
                    <a:pt x="191389" y="30226"/>
                    <a:pt x="188595" y="19558"/>
                    <a:pt x="193548" y="11176"/>
                  </a:cubicBezTo>
                  <a:lnTo>
                    <a:pt x="209042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3415113" y="2432647"/>
            <a:ext cx="2306174" cy="1285332"/>
          </a:xfrm>
          <a:custGeom>
            <a:avLst/>
            <a:gdLst/>
            <a:ahLst/>
            <a:cxnLst/>
            <a:rect l="l" t="t" r="r" b="b"/>
            <a:pathLst>
              <a:path w="2306174" h="1285332">
                <a:moveTo>
                  <a:pt x="0" y="0"/>
                </a:moveTo>
                <a:lnTo>
                  <a:pt x="2306173" y="0"/>
                </a:lnTo>
                <a:lnTo>
                  <a:pt x="2306173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5904347" y="2996736"/>
            <a:ext cx="347977" cy="157172"/>
            <a:chOff x="0" y="0"/>
            <a:chExt cx="347980" cy="157162"/>
          </a:xfrm>
        </p:grpSpPr>
        <p:sp>
          <p:nvSpPr>
            <p:cNvPr id="9" name="Freeform 9"/>
            <p:cNvSpPr/>
            <p:nvPr/>
          </p:nvSpPr>
          <p:spPr>
            <a:xfrm>
              <a:off x="0" y="-2540"/>
              <a:ext cx="347980" cy="162179"/>
            </a:xfrm>
            <a:custGeom>
              <a:avLst/>
              <a:gdLst/>
              <a:ahLst/>
              <a:cxnLst/>
              <a:rect l="l" t="t" r="r" b="b"/>
              <a:pathLst>
                <a:path w="347980" h="162179">
                  <a:moveTo>
                    <a:pt x="0" y="63627"/>
                  </a:moveTo>
                  <a:lnTo>
                    <a:pt x="313309" y="63627"/>
                  </a:lnTo>
                  <a:lnTo>
                    <a:pt x="313309" y="98552"/>
                  </a:lnTo>
                  <a:lnTo>
                    <a:pt x="0" y="98552"/>
                  </a:lnTo>
                  <a:close/>
                  <a:moveTo>
                    <a:pt x="217297" y="4953"/>
                  </a:moveTo>
                  <a:lnTo>
                    <a:pt x="347980" y="81153"/>
                  </a:lnTo>
                  <a:lnTo>
                    <a:pt x="217297" y="157353"/>
                  </a:lnTo>
                  <a:cubicBezTo>
                    <a:pt x="208915" y="162179"/>
                    <a:pt x="198247" y="159385"/>
                    <a:pt x="193421" y="151130"/>
                  </a:cubicBezTo>
                  <a:lnTo>
                    <a:pt x="191389" y="132080"/>
                  </a:lnTo>
                  <a:lnTo>
                    <a:pt x="304546" y="66040"/>
                  </a:lnTo>
                  <a:lnTo>
                    <a:pt x="304546" y="96266"/>
                  </a:lnTo>
                  <a:lnTo>
                    <a:pt x="199771" y="35052"/>
                  </a:lnTo>
                  <a:cubicBezTo>
                    <a:pt x="191389" y="30226"/>
                    <a:pt x="188595" y="19558"/>
                    <a:pt x="193548" y="11176"/>
                  </a:cubicBezTo>
                  <a:lnTo>
                    <a:pt x="209042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6435300" y="2432647"/>
            <a:ext cx="2306174" cy="1285332"/>
          </a:xfrm>
          <a:custGeom>
            <a:avLst/>
            <a:gdLst/>
            <a:ahLst/>
            <a:cxnLst/>
            <a:rect l="l" t="t" r="r" b="b"/>
            <a:pathLst>
              <a:path w="2306174" h="1285332">
                <a:moveTo>
                  <a:pt x="0" y="0"/>
                </a:moveTo>
                <a:lnTo>
                  <a:pt x="2306174" y="0"/>
                </a:lnTo>
                <a:lnTo>
                  <a:pt x="2306174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8924534" y="2996736"/>
            <a:ext cx="347977" cy="157172"/>
            <a:chOff x="0" y="0"/>
            <a:chExt cx="347980" cy="157162"/>
          </a:xfrm>
        </p:grpSpPr>
        <p:sp>
          <p:nvSpPr>
            <p:cNvPr id="12" name="Freeform 12"/>
            <p:cNvSpPr/>
            <p:nvPr/>
          </p:nvSpPr>
          <p:spPr>
            <a:xfrm>
              <a:off x="0" y="-2540"/>
              <a:ext cx="347980" cy="162179"/>
            </a:xfrm>
            <a:custGeom>
              <a:avLst/>
              <a:gdLst/>
              <a:ahLst/>
              <a:cxnLst/>
              <a:rect l="l" t="t" r="r" b="b"/>
              <a:pathLst>
                <a:path w="347980" h="162179">
                  <a:moveTo>
                    <a:pt x="0" y="63627"/>
                  </a:moveTo>
                  <a:lnTo>
                    <a:pt x="313309" y="63627"/>
                  </a:lnTo>
                  <a:lnTo>
                    <a:pt x="313309" y="98552"/>
                  </a:lnTo>
                  <a:lnTo>
                    <a:pt x="0" y="98552"/>
                  </a:lnTo>
                  <a:close/>
                  <a:moveTo>
                    <a:pt x="217297" y="4953"/>
                  </a:moveTo>
                  <a:lnTo>
                    <a:pt x="347980" y="81153"/>
                  </a:lnTo>
                  <a:lnTo>
                    <a:pt x="217297" y="157353"/>
                  </a:lnTo>
                  <a:cubicBezTo>
                    <a:pt x="208915" y="162179"/>
                    <a:pt x="198247" y="159385"/>
                    <a:pt x="193421" y="151130"/>
                  </a:cubicBezTo>
                  <a:lnTo>
                    <a:pt x="191389" y="132080"/>
                  </a:lnTo>
                  <a:lnTo>
                    <a:pt x="304546" y="66040"/>
                  </a:lnTo>
                  <a:lnTo>
                    <a:pt x="304546" y="96266"/>
                  </a:lnTo>
                  <a:lnTo>
                    <a:pt x="199771" y="35052"/>
                  </a:lnTo>
                  <a:cubicBezTo>
                    <a:pt x="191389" y="30226"/>
                    <a:pt x="188595" y="19558"/>
                    <a:pt x="193548" y="11176"/>
                  </a:cubicBezTo>
                  <a:lnTo>
                    <a:pt x="209042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-63503" y="-63503"/>
            <a:ext cx="12318997" cy="1645253"/>
            <a:chOff x="0" y="0"/>
            <a:chExt cx="12319000" cy="1645247"/>
          </a:xfrm>
        </p:grpSpPr>
        <p:sp>
          <p:nvSpPr>
            <p:cNvPr id="14" name="Freeform 14"/>
            <p:cNvSpPr/>
            <p:nvPr/>
          </p:nvSpPr>
          <p:spPr>
            <a:xfrm>
              <a:off x="63500" y="63500"/>
              <a:ext cx="12192000" cy="1518285"/>
            </a:xfrm>
            <a:custGeom>
              <a:avLst/>
              <a:gdLst/>
              <a:ahLst/>
              <a:cxnLst/>
              <a:rect l="l" t="t" r="r" b="b"/>
              <a:pathLst>
                <a:path w="12192000" h="1518285">
                  <a:moveTo>
                    <a:pt x="0" y="0"/>
                  </a:moveTo>
                  <a:lnTo>
                    <a:pt x="12192000" y="0"/>
                  </a:lnTo>
                  <a:lnTo>
                    <a:pt x="12192000" y="1518285"/>
                  </a:lnTo>
                  <a:lnTo>
                    <a:pt x="0" y="151828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48818" y="434975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9455487" y="2432647"/>
            <a:ext cx="2306174" cy="1285332"/>
          </a:xfrm>
          <a:custGeom>
            <a:avLst/>
            <a:gdLst/>
            <a:ahLst/>
            <a:cxnLst/>
            <a:rect l="l" t="t" r="r" b="b"/>
            <a:pathLst>
              <a:path w="2306174" h="1285332">
                <a:moveTo>
                  <a:pt x="0" y="0"/>
                </a:moveTo>
                <a:lnTo>
                  <a:pt x="2306173" y="0"/>
                </a:lnTo>
                <a:lnTo>
                  <a:pt x="2306173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650226" y="96031"/>
            <a:ext cx="1156506" cy="1326185"/>
          </a:xfrm>
          <a:custGeom>
            <a:avLst/>
            <a:gdLst/>
            <a:ahLst/>
            <a:cxnLst/>
            <a:rect l="l" t="t" r="r" b="b"/>
            <a:pathLst>
              <a:path w="1156506" h="1326185">
                <a:moveTo>
                  <a:pt x="0" y="0"/>
                </a:moveTo>
                <a:lnTo>
                  <a:pt x="1156507" y="0"/>
                </a:lnTo>
                <a:lnTo>
                  <a:pt x="1156507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5" r="-31172" b="-69740"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043978" y="4034228"/>
            <a:ext cx="1008059" cy="46034"/>
            <a:chOff x="0" y="0"/>
            <a:chExt cx="1008062" cy="4603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4064165" y="4034228"/>
            <a:ext cx="1008059" cy="46034"/>
            <a:chOff x="0" y="0"/>
            <a:chExt cx="1008062" cy="4603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7084352" y="4034228"/>
            <a:ext cx="1008059" cy="46034"/>
            <a:chOff x="0" y="0"/>
            <a:chExt cx="1008062" cy="4603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10104549" y="4034228"/>
            <a:ext cx="1008059" cy="46034"/>
            <a:chOff x="0" y="0"/>
            <a:chExt cx="1008062" cy="4603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373523" y="537943"/>
            <a:ext cx="4380186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Schedulingin Nomad</a:t>
            </a:r>
            <a:endParaRPr lang="en-US" sz="32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90838" y="2850204"/>
            <a:ext cx="524542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spc="4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Job</a:t>
            </a:r>
            <a:endParaRPr lang="en-US" sz="2400" spc="4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862559" y="2850204"/>
            <a:ext cx="1439227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Evaluation</a:t>
            </a:r>
            <a:endParaRPr lang="en-US" sz="24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905758" y="2850204"/>
            <a:ext cx="1392812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spc="2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Allocation</a:t>
            </a:r>
            <a:endParaRPr lang="en-US" sz="2400" spc="2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219639" y="2850204"/>
            <a:ext cx="793061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spc="2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Client</a:t>
            </a:r>
            <a:endParaRPr lang="en-US" sz="2400" spc="2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394970" y="4433570"/>
            <a:ext cx="2306320" cy="1661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Submitted by users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Represents desired state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Triggers an evaluation when submitted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505200" y="4431030"/>
            <a:ext cx="2299970" cy="1777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Compared current state to desired state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Evaluates the state </a:t>
            </a:r>
            <a:r>
              <a:rPr lang="en-US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reconciles it </a:t>
            </a:r>
            <a:endParaRPr lang="en-US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0" algn="l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900"/>
              </a:lnSpc>
            </a:pP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6400800" y="4439920"/>
            <a:ext cx="2339975" cy="1384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Map the tasks in the job to a client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Determines set of tasks that should </a:t>
            </a:r>
            <a:r>
              <a:rPr lang="en-US" sz="18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run on a client</a:t>
            </a:r>
            <a:endParaRPr lang="en-US" sz="18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9455150" y="4495800"/>
            <a:ext cx="2306955" cy="1661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Runs the set of tasks defined in the job spec.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This is where the containers are scheduled 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5743" y="-63503"/>
            <a:ext cx="1698660" cy="6984997"/>
            <a:chOff x="0" y="0"/>
            <a:chExt cx="1698663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0" y="6858000"/>
                  </a:lnTo>
                  <a:lnTo>
                    <a:pt x="523494" y="6858000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0" y="6858000"/>
                  </a:lnTo>
                  <a:lnTo>
                    <a:pt x="523621" y="6858000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0" y="6858000"/>
                  </a:lnTo>
                  <a:lnTo>
                    <a:pt x="523621" y="6858000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03578" y="2321643"/>
            <a:ext cx="5355841" cy="202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0"/>
              </a:lnSpc>
            </a:pPr>
            <a:r>
              <a:rPr lang="en-US" sz="6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</a:t>
            </a: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Architecture</a:t>
            </a:r>
            <a:endParaRPr lang="en-US" sz="6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632936" y="2311356"/>
            <a:ext cx="38100" cy="3619500"/>
            <a:chOff x="0" y="0"/>
            <a:chExt cx="38100" cy="3619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100" cy="3619500"/>
            </a:xfrm>
            <a:custGeom>
              <a:avLst/>
              <a:gdLst/>
              <a:ahLst/>
              <a:cxnLst/>
              <a:rect l="l" t="t" r="r" b="b"/>
              <a:pathLst>
                <a:path w="38100" h="3619500">
                  <a:moveTo>
                    <a:pt x="38100" y="0"/>
                  </a:moveTo>
                  <a:lnTo>
                    <a:pt x="38100" y="3619500"/>
                  </a:lnTo>
                  <a:lnTo>
                    <a:pt x="0" y="361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51986" y="522437"/>
            <a:ext cx="1008059" cy="44453"/>
            <a:chOff x="0" y="0"/>
            <a:chExt cx="1008062" cy="444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601200" y="2501903"/>
            <a:ext cx="2590800" cy="3706816"/>
            <a:chOff x="0" y="0"/>
            <a:chExt cx="2590800" cy="370681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90800" cy="3706876"/>
            </a:xfrm>
            <a:custGeom>
              <a:avLst/>
              <a:gdLst/>
              <a:ahLst/>
              <a:cxnLst/>
              <a:rect l="l" t="t" r="r" b="b"/>
              <a:pathLst>
                <a:path w="2590800" h="3706876">
                  <a:moveTo>
                    <a:pt x="0" y="0"/>
                  </a:moveTo>
                  <a:lnTo>
                    <a:pt x="2590800" y="0"/>
                  </a:lnTo>
                  <a:lnTo>
                    <a:pt x="2590800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0047265" y="2438400"/>
            <a:ext cx="1698660" cy="3833812"/>
            <a:chOff x="0" y="0"/>
            <a:chExt cx="1698663" cy="3833812"/>
          </a:xfrm>
        </p:grpSpPr>
        <p:sp>
          <p:nvSpPr>
            <p:cNvPr id="12" name="Freeform 12"/>
            <p:cNvSpPr/>
            <p:nvPr/>
          </p:nvSpPr>
          <p:spPr>
            <a:xfrm>
              <a:off x="587121" y="63500"/>
              <a:ext cx="523494" cy="3706876"/>
            </a:xfrm>
            <a:custGeom>
              <a:avLst/>
              <a:gdLst/>
              <a:ahLst/>
              <a:cxnLst/>
              <a:rect l="l" t="t" r="r" b="b"/>
              <a:pathLst>
                <a:path w="523494" h="3706876">
                  <a:moveTo>
                    <a:pt x="0" y="0"/>
                  </a:moveTo>
                  <a:lnTo>
                    <a:pt x="523494" y="0"/>
                  </a:lnTo>
                  <a:lnTo>
                    <a:pt x="523494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3500" y="63500"/>
              <a:ext cx="523621" cy="3706876"/>
            </a:xfrm>
            <a:custGeom>
              <a:avLst/>
              <a:gdLst/>
              <a:ahLst/>
              <a:cxnLst/>
              <a:rect l="l" t="t" r="r" b="b"/>
              <a:pathLst>
                <a:path w="523621" h="3706876">
                  <a:moveTo>
                    <a:pt x="0" y="0"/>
                  </a:moveTo>
                  <a:lnTo>
                    <a:pt x="523621" y="0"/>
                  </a:lnTo>
                  <a:lnTo>
                    <a:pt x="523621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111631" y="63500"/>
              <a:ext cx="523621" cy="3706876"/>
            </a:xfrm>
            <a:custGeom>
              <a:avLst/>
              <a:gdLst/>
              <a:ahLst/>
              <a:cxnLst/>
              <a:rect l="l" t="t" r="r" b="b"/>
              <a:pathLst>
                <a:path w="523621" h="3706876">
                  <a:moveTo>
                    <a:pt x="0" y="0"/>
                  </a:moveTo>
                  <a:lnTo>
                    <a:pt x="523621" y="0"/>
                  </a:lnTo>
                  <a:lnTo>
                    <a:pt x="523621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627840" y="978760"/>
            <a:ext cx="7092077" cy="535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32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is a Container Orchestrator</a:t>
            </a:r>
            <a:endParaRPr lang="en-US" sz="32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  <a:p>
            <a:pPr algn="l">
              <a:lnSpc>
                <a:spcPts val="2750"/>
              </a:lnSpc>
            </a:pPr>
            <a:r>
              <a:rPr lang="en-US" sz="1100" spc="1">
                <a:solidFill>
                  <a:srgbClr val="7F7F7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(Ok, it can do more than just containers…..)</a:t>
            </a:r>
            <a:endParaRPr lang="en-US" sz="1100" spc="1">
              <a:solidFill>
                <a:srgbClr val="7F7F7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13840" y="2145087"/>
            <a:ext cx="7346966" cy="343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59595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Much simpler alternative to Kubernetes Nomad can deploy, manage, and scale containers for your environment You can use Nomad to deploy containers on-prem, at the edge, and on any cloud platform. </a:t>
            </a:r>
            <a:endParaRPr lang="en-US" sz="1800">
              <a:solidFill>
                <a:srgbClr val="59595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59595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Multi-region and multi-datacenter support.</a:t>
            </a:r>
            <a:endParaRPr lang="en-US" sz="1800">
              <a:solidFill>
                <a:srgbClr val="59595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59595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can scale to thousands of nodes in a single cluster Supports non-containerized workloads as well, such as VMs, binaries, and more…</a:t>
            </a:r>
            <a:endParaRPr lang="en-US">
              <a:solidFill>
                <a:srgbClr val="59595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59595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Tight integration into the HashiCorp ecosystem</a:t>
            </a:r>
            <a:endParaRPr lang="en-US">
              <a:solidFill>
                <a:srgbClr val="59595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900"/>
              </a:lnSpc>
            </a:pPr>
            <a:endParaRPr lang="en-US" sz="1800">
              <a:solidFill>
                <a:srgbClr val="59595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00970" y="1941509"/>
            <a:ext cx="38100" cy="3619500"/>
            <a:chOff x="0" y="0"/>
            <a:chExt cx="38100" cy="3619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100" cy="3619500"/>
            </a:xfrm>
            <a:custGeom>
              <a:avLst/>
              <a:gdLst/>
              <a:ahLst/>
              <a:cxnLst/>
              <a:rect l="l" t="t" r="r" b="b"/>
              <a:pathLst>
                <a:path w="38100" h="3619500">
                  <a:moveTo>
                    <a:pt x="38100" y="0"/>
                  </a:moveTo>
                  <a:lnTo>
                    <a:pt x="38100" y="3619500"/>
                  </a:lnTo>
                  <a:lnTo>
                    <a:pt x="0" y="361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68441" y="1878016"/>
            <a:ext cx="9255128" cy="4402141"/>
            <a:chOff x="0" y="0"/>
            <a:chExt cx="9255125" cy="4402138"/>
          </a:xfrm>
        </p:grpSpPr>
        <p:sp>
          <p:nvSpPr>
            <p:cNvPr id="9" name="Freeform 9"/>
            <p:cNvSpPr/>
            <p:nvPr/>
          </p:nvSpPr>
          <p:spPr>
            <a:xfrm>
              <a:off x="63500" y="63500"/>
              <a:ext cx="3043174" cy="2136775"/>
            </a:xfrm>
            <a:custGeom>
              <a:avLst/>
              <a:gdLst/>
              <a:ahLst/>
              <a:cxnLst/>
              <a:rect l="l" t="t" r="r" b="b"/>
              <a:pathLst>
                <a:path w="3043174" h="2136775">
                  <a:moveTo>
                    <a:pt x="0" y="0"/>
                  </a:moveTo>
                  <a:lnTo>
                    <a:pt x="3043174" y="0"/>
                  </a:lnTo>
                  <a:lnTo>
                    <a:pt x="3043174" y="2136775"/>
                  </a:lnTo>
                  <a:lnTo>
                    <a:pt x="0" y="213677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3106674" y="2200275"/>
              <a:ext cx="3041650" cy="2138299"/>
            </a:xfrm>
            <a:custGeom>
              <a:avLst/>
              <a:gdLst/>
              <a:ahLst/>
              <a:cxnLst/>
              <a:rect l="l" t="t" r="r" b="b"/>
              <a:pathLst>
                <a:path w="3041650" h="2138299">
                  <a:moveTo>
                    <a:pt x="0" y="0"/>
                  </a:moveTo>
                  <a:lnTo>
                    <a:pt x="3041650" y="0"/>
                  </a:lnTo>
                  <a:lnTo>
                    <a:pt x="3041650" y="2138299"/>
                  </a:lnTo>
                  <a:lnTo>
                    <a:pt x="0" y="2138299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148324" y="63500"/>
              <a:ext cx="3043301" cy="2136775"/>
            </a:xfrm>
            <a:custGeom>
              <a:avLst/>
              <a:gdLst/>
              <a:ahLst/>
              <a:cxnLst/>
              <a:rect l="l" t="t" r="r" b="b"/>
              <a:pathLst>
                <a:path w="3043301" h="2136775">
                  <a:moveTo>
                    <a:pt x="0" y="0"/>
                  </a:moveTo>
                  <a:lnTo>
                    <a:pt x="3043301" y="0"/>
                  </a:lnTo>
                  <a:lnTo>
                    <a:pt x="3043301" y="2136775"/>
                  </a:lnTo>
                  <a:lnTo>
                    <a:pt x="0" y="213677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2593848" y="1874520"/>
            <a:ext cx="917448" cy="917448"/>
          </a:xfrm>
          <a:custGeom>
            <a:avLst/>
            <a:gdLst/>
            <a:ahLst/>
            <a:cxnLst/>
            <a:rect l="l" t="t" r="r" b="b"/>
            <a:pathLst>
              <a:path w="917448" h="917448">
                <a:moveTo>
                  <a:pt x="0" y="0"/>
                </a:moveTo>
                <a:lnTo>
                  <a:pt x="917448" y="0"/>
                </a:lnTo>
                <a:lnTo>
                  <a:pt x="917448" y="917448"/>
                </a:lnTo>
                <a:lnTo>
                  <a:pt x="0" y="917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724144" y="4139184"/>
            <a:ext cx="743712" cy="743712"/>
          </a:xfrm>
          <a:custGeom>
            <a:avLst/>
            <a:gdLst/>
            <a:ahLst/>
            <a:cxnLst/>
            <a:rect l="l" t="t" r="r" b="b"/>
            <a:pathLst>
              <a:path w="743712" h="743712">
                <a:moveTo>
                  <a:pt x="0" y="0"/>
                </a:moveTo>
                <a:lnTo>
                  <a:pt x="743712" y="0"/>
                </a:lnTo>
                <a:lnTo>
                  <a:pt x="743712" y="743712"/>
                </a:lnTo>
                <a:lnTo>
                  <a:pt x="0" y="7437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680704" y="1944624"/>
            <a:ext cx="917448" cy="917448"/>
          </a:xfrm>
          <a:custGeom>
            <a:avLst/>
            <a:gdLst/>
            <a:ahLst/>
            <a:cxnLst/>
            <a:rect l="l" t="t" r="r" b="b"/>
            <a:pathLst>
              <a:path w="917448" h="917448">
                <a:moveTo>
                  <a:pt x="0" y="0"/>
                </a:moveTo>
                <a:lnTo>
                  <a:pt x="917448" y="0"/>
                </a:lnTo>
                <a:lnTo>
                  <a:pt x="917448" y="917448"/>
                </a:lnTo>
                <a:lnTo>
                  <a:pt x="0" y="9174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1631282" y="3252673"/>
            <a:ext cx="38100" cy="3619500"/>
            <a:chOff x="0" y="0"/>
            <a:chExt cx="38100" cy="36195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8100" cy="3619500"/>
            </a:xfrm>
            <a:custGeom>
              <a:avLst/>
              <a:gdLst/>
              <a:ahLst/>
              <a:cxnLst/>
              <a:rect l="l" t="t" r="r" b="b"/>
              <a:pathLst>
                <a:path w="38100" h="3619500">
                  <a:moveTo>
                    <a:pt x="38100" y="0"/>
                  </a:moveTo>
                  <a:lnTo>
                    <a:pt x="38100" y="3619500"/>
                  </a:lnTo>
                  <a:lnTo>
                    <a:pt x="0" y="361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736722" y="3200362"/>
            <a:ext cx="2736447" cy="26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Environment that has private, 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38325" y="3444202"/>
            <a:ext cx="2477319" cy="514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low latency and high- bandwidth between nodes.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875209" y="5373586"/>
            <a:ext cx="2542089" cy="502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Collection of multiple datacenters, often grouped 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408609" y="5867362"/>
            <a:ext cx="1401937" cy="26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geographically.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28784" y="3295231"/>
            <a:ext cx="2316985" cy="251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Agreement of an elected 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251031" y="3536023"/>
            <a:ext cx="1812941" cy="251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leader in the cluster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176462" y="2565406"/>
            <a:ext cx="1788604" cy="50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 spc="2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Datacenter</a:t>
            </a:r>
            <a:endParaRPr lang="en-US" sz="2800" b="1" spc="2">
              <a:solidFill>
                <a:srgbClr val="FFFFF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537197" y="4802638"/>
            <a:ext cx="1139095" cy="50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Region</a:t>
            </a:r>
            <a:endParaRPr lang="en-US" sz="2800" b="1">
              <a:solidFill>
                <a:srgbClr val="FFFFF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8252622" y="2565406"/>
            <a:ext cx="1807178" cy="50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Consensus</a:t>
            </a:r>
            <a:endParaRPr lang="en-US" sz="2800" b="1">
              <a:solidFill>
                <a:srgbClr val="FFFFF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69065" y="647433"/>
            <a:ext cx="4692586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Architecture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3236528" cy="6984997"/>
            <a:chOff x="0" y="0"/>
            <a:chExt cx="3236532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3109468" cy="6858000"/>
            </a:xfrm>
            <a:custGeom>
              <a:avLst/>
              <a:gdLst/>
              <a:ahLst/>
              <a:cxnLst/>
              <a:rect l="l" t="t" r="r" b="b"/>
              <a:pathLst>
                <a:path w="3109468" h="6858000">
                  <a:moveTo>
                    <a:pt x="0" y="0"/>
                  </a:moveTo>
                  <a:lnTo>
                    <a:pt x="3109468" y="0"/>
                  </a:lnTo>
                  <a:lnTo>
                    <a:pt x="310946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252857" y="460883"/>
              <a:ext cx="1007999" cy="46101"/>
            </a:xfrm>
            <a:custGeom>
              <a:avLst/>
              <a:gdLst/>
              <a:ahLst/>
              <a:cxnLst/>
              <a:rect l="l" t="t" r="r" b="b"/>
              <a:pathLst>
                <a:path w="1007999" h="46101">
                  <a:moveTo>
                    <a:pt x="0" y="0"/>
                  </a:moveTo>
                  <a:lnTo>
                    <a:pt x="1007999" y="0"/>
                  </a:lnTo>
                  <a:lnTo>
                    <a:pt x="1007999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3585953" y="489061"/>
            <a:ext cx="8372894" cy="6026515"/>
          </a:xfrm>
          <a:custGeom>
            <a:avLst/>
            <a:gdLst/>
            <a:ahLst/>
            <a:cxnLst/>
            <a:rect l="l" t="t" r="r" b="b"/>
            <a:pathLst>
              <a:path w="8372894" h="6026515">
                <a:moveTo>
                  <a:pt x="0" y="0"/>
                </a:moveTo>
                <a:lnTo>
                  <a:pt x="8372894" y="0"/>
                </a:lnTo>
                <a:lnTo>
                  <a:pt x="8372894" y="6026515"/>
                </a:lnTo>
                <a:lnTo>
                  <a:pt x="0" y="6026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655502" y="1116568"/>
            <a:ext cx="1730778" cy="1285332"/>
          </a:xfrm>
          <a:custGeom>
            <a:avLst/>
            <a:gdLst/>
            <a:ahLst/>
            <a:cxnLst/>
            <a:rect l="l" t="t" r="r" b="b"/>
            <a:pathLst>
              <a:path w="1730778" h="1285332">
                <a:moveTo>
                  <a:pt x="0" y="0"/>
                </a:moveTo>
                <a:lnTo>
                  <a:pt x="1730778" y="0"/>
                </a:lnTo>
                <a:lnTo>
                  <a:pt x="1730778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850437" y="1116568"/>
            <a:ext cx="1730769" cy="1285332"/>
          </a:xfrm>
          <a:custGeom>
            <a:avLst/>
            <a:gdLst/>
            <a:ahLst/>
            <a:cxnLst/>
            <a:rect l="l" t="t" r="r" b="b"/>
            <a:pathLst>
              <a:path w="1730769" h="1285332">
                <a:moveTo>
                  <a:pt x="0" y="0"/>
                </a:moveTo>
                <a:lnTo>
                  <a:pt x="1730769" y="0"/>
                </a:lnTo>
                <a:lnTo>
                  <a:pt x="1730769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109342" y="1461907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70" y="0"/>
                </a:lnTo>
                <a:lnTo>
                  <a:pt x="518570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5" r="-31173" b="-69740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736045" y="1461907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70" y="0"/>
                </a:lnTo>
                <a:lnTo>
                  <a:pt x="518570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5" r="-31173" b="-69740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930981" y="1461907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5" r="-31173" b="-69740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038410" y="3563598"/>
            <a:ext cx="1730778" cy="1285332"/>
          </a:xfrm>
          <a:custGeom>
            <a:avLst/>
            <a:gdLst/>
            <a:ahLst/>
            <a:cxnLst/>
            <a:rect l="l" t="t" r="r" b="b"/>
            <a:pathLst>
              <a:path w="1730778" h="1285332">
                <a:moveTo>
                  <a:pt x="0" y="0"/>
                </a:moveTo>
                <a:lnTo>
                  <a:pt x="1730778" y="0"/>
                </a:lnTo>
                <a:lnTo>
                  <a:pt x="1730778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5971203" y="1898733"/>
            <a:ext cx="687257" cy="157172"/>
            <a:chOff x="0" y="0"/>
            <a:chExt cx="687260" cy="157162"/>
          </a:xfrm>
        </p:grpSpPr>
        <p:sp>
          <p:nvSpPr>
            <p:cNvPr id="15" name="Freeform 15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687324" y="63627"/>
                  </a:moveTo>
                  <a:lnTo>
                    <a:pt x="34671" y="63627"/>
                  </a:lnTo>
                  <a:lnTo>
                    <a:pt x="34671" y="98552"/>
                  </a:lnTo>
                  <a:lnTo>
                    <a:pt x="687324" y="98552"/>
                  </a:lnTo>
                  <a:close/>
                  <a:moveTo>
                    <a:pt x="130683" y="4953"/>
                  </a:moveTo>
                  <a:lnTo>
                    <a:pt x="0" y="81153"/>
                  </a:lnTo>
                  <a:lnTo>
                    <a:pt x="130683" y="157353"/>
                  </a:lnTo>
                  <a:cubicBezTo>
                    <a:pt x="139065" y="162179"/>
                    <a:pt x="149733" y="159385"/>
                    <a:pt x="154559" y="151130"/>
                  </a:cubicBezTo>
                  <a:lnTo>
                    <a:pt x="156591" y="132080"/>
                  </a:lnTo>
                  <a:lnTo>
                    <a:pt x="43434" y="66040"/>
                  </a:lnTo>
                  <a:lnTo>
                    <a:pt x="43434" y="96266"/>
                  </a:lnTo>
                  <a:lnTo>
                    <a:pt x="148209" y="35179"/>
                  </a:lnTo>
                  <a:cubicBezTo>
                    <a:pt x="156591" y="30353"/>
                    <a:pt x="159385" y="19685"/>
                    <a:pt x="154432" y="11303"/>
                  </a:cubicBezTo>
                  <a:lnTo>
                    <a:pt x="138938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5971280" y="1543136"/>
            <a:ext cx="687257" cy="157172"/>
            <a:chOff x="0" y="0"/>
            <a:chExt cx="687260" cy="157162"/>
          </a:xfrm>
        </p:grpSpPr>
        <p:sp>
          <p:nvSpPr>
            <p:cNvPr id="17" name="Freeform 17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0" y="63627"/>
                  </a:moveTo>
                  <a:lnTo>
                    <a:pt x="652653" y="63627"/>
                  </a:lnTo>
                  <a:lnTo>
                    <a:pt x="652653" y="98552"/>
                  </a:lnTo>
                  <a:lnTo>
                    <a:pt x="0" y="98552"/>
                  </a:lnTo>
                  <a:close/>
                  <a:moveTo>
                    <a:pt x="556641" y="4953"/>
                  </a:moveTo>
                  <a:lnTo>
                    <a:pt x="687324" y="81153"/>
                  </a:lnTo>
                  <a:lnTo>
                    <a:pt x="556641" y="157353"/>
                  </a:lnTo>
                  <a:cubicBezTo>
                    <a:pt x="548259" y="162179"/>
                    <a:pt x="537591" y="159385"/>
                    <a:pt x="532765" y="151130"/>
                  </a:cubicBezTo>
                  <a:lnTo>
                    <a:pt x="530733" y="132080"/>
                  </a:lnTo>
                  <a:lnTo>
                    <a:pt x="643763" y="66040"/>
                  </a:lnTo>
                  <a:lnTo>
                    <a:pt x="643763" y="96266"/>
                  </a:lnTo>
                  <a:lnTo>
                    <a:pt x="538988" y="35052"/>
                  </a:lnTo>
                  <a:cubicBezTo>
                    <a:pt x="530606" y="30226"/>
                    <a:pt x="527812" y="19558"/>
                    <a:pt x="532765" y="11176"/>
                  </a:cubicBezTo>
                  <a:lnTo>
                    <a:pt x="548259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6851771" y="3563598"/>
            <a:ext cx="1730778" cy="1285332"/>
          </a:xfrm>
          <a:custGeom>
            <a:avLst/>
            <a:gdLst/>
            <a:ahLst/>
            <a:cxnLst/>
            <a:rect l="l" t="t" r="r" b="b"/>
            <a:pathLst>
              <a:path w="1730778" h="1285332">
                <a:moveTo>
                  <a:pt x="0" y="0"/>
                </a:moveTo>
                <a:lnTo>
                  <a:pt x="1730778" y="0"/>
                </a:lnTo>
                <a:lnTo>
                  <a:pt x="1730778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8779221" y="1898733"/>
            <a:ext cx="687257" cy="157172"/>
            <a:chOff x="0" y="0"/>
            <a:chExt cx="687260" cy="157162"/>
          </a:xfrm>
        </p:grpSpPr>
        <p:sp>
          <p:nvSpPr>
            <p:cNvPr id="20" name="Freeform 20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687324" y="63627"/>
                  </a:moveTo>
                  <a:lnTo>
                    <a:pt x="34671" y="63627"/>
                  </a:lnTo>
                  <a:lnTo>
                    <a:pt x="34671" y="98552"/>
                  </a:lnTo>
                  <a:lnTo>
                    <a:pt x="687324" y="98552"/>
                  </a:lnTo>
                  <a:close/>
                  <a:moveTo>
                    <a:pt x="130683" y="4953"/>
                  </a:moveTo>
                  <a:lnTo>
                    <a:pt x="0" y="81153"/>
                  </a:lnTo>
                  <a:lnTo>
                    <a:pt x="130683" y="157353"/>
                  </a:lnTo>
                  <a:cubicBezTo>
                    <a:pt x="139065" y="162179"/>
                    <a:pt x="149733" y="159385"/>
                    <a:pt x="154559" y="151130"/>
                  </a:cubicBezTo>
                  <a:lnTo>
                    <a:pt x="156591" y="132080"/>
                  </a:lnTo>
                  <a:lnTo>
                    <a:pt x="43434" y="66040"/>
                  </a:lnTo>
                  <a:lnTo>
                    <a:pt x="43434" y="96266"/>
                  </a:lnTo>
                  <a:lnTo>
                    <a:pt x="148209" y="35179"/>
                  </a:lnTo>
                  <a:cubicBezTo>
                    <a:pt x="156591" y="30353"/>
                    <a:pt x="159385" y="19685"/>
                    <a:pt x="154432" y="11303"/>
                  </a:cubicBezTo>
                  <a:lnTo>
                    <a:pt x="138938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8779307" y="1543136"/>
            <a:ext cx="687267" cy="157172"/>
            <a:chOff x="0" y="0"/>
            <a:chExt cx="687260" cy="157162"/>
          </a:xfrm>
        </p:grpSpPr>
        <p:sp>
          <p:nvSpPr>
            <p:cNvPr id="22" name="Freeform 22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0" y="63627"/>
                  </a:moveTo>
                  <a:lnTo>
                    <a:pt x="652653" y="63627"/>
                  </a:lnTo>
                  <a:lnTo>
                    <a:pt x="652653" y="98552"/>
                  </a:lnTo>
                  <a:lnTo>
                    <a:pt x="0" y="98552"/>
                  </a:lnTo>
                  <a:close/>
                  <a:moveTo>
                    <a:pt x="556641" y="4953"/>
                  </a:moveTo>
                  <a:lnTo>
                    <a:pt x="687324" y="81153"/>
                  </a:lnTo>
                  <a:lnTo>
                    <a:pt x="556641" y="157353"/>
                  </a:lnTo>
                  <a:cubicBezTo>
                    <a:pt x="548259" y="162179"/>
                    <a:pt x="537591" y="159385"/>
                    <a:pt x="532765" y="151130"/>
                  </a:cubicBezTo>
                  <a:lnTo>
                    <a:pt x="530733" y="132080"/>
                  </a:lnTo>
                  <a:lnTo>
                    <a:pt x="643763" y="66040"/>
                  </a:lnTo>
                  <a:lnTo>
                    <a:pt x="643763" y="96266"/>
                  </a:lnTo>
                  <a:lnTo>
                    <a:pt x="538988" y="35052"/>
                  </a:lnTo>
                  <a:cubicBezTo>
                    <a:pt x="530606" y="30226"/>
                    <a:pt x="527812" y="19558"/>
                    <a:pt x="532765" y="11176"/>
                  </a:cubicBezTo>
                  <a:lnTo>
                    <a:pt x="548259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23" name="Freeform 23"/>
          <p:cNvSpPr/>
          <p:nvPr/>
        </p:nvSpPr>
        <p:spPr>
          <a:xfrm>
            <a:off x="9662465" y="3563598"/>
            <a:ext cx="1730769" cy="1285332"/>
          </a:xfrm>
          <a:custGeom>
            <a:avLst/>
            <a:gdLst/>
            <a:ahLst/>
            <a:cxnLst/>
            <a:rect l="l" t="t" r="r" b="b"/>
            <a:pathLst>
              <a:path w="1730769" h="1285332">
                <a:moveTo>
                  <a:pt x="0" y="0"/>
                </a:moveTo>
                <a:lnTo>
                  <a:pt x="1730769" y="0"/>
                </a:lnTo>
                <a:lnTo>
                  <a:pt x="1730769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9787138" y="3901840"/>
            <a:ext cx="543487" cy="608857"/>
          </a:xfrm>
          <a:custGeom>
            <a:avLst/>
            <a:gdLst/>
            <a:ahLst/>
            <a:cxnLst/>
            <a:rect l="l" t="t" r="r" b="b"/>
            <a:pathLst>
              <a:path w="543487" h="608857">
                <a:moveTo>
                  <a:pt x="0" y="0"/>
                </a:moveTo>
                <a:lnTo>
                  <a:pt x="543486" y="0"/>
                </a:lnTo>
                <a:lnTo>
                  <a:pt x="543486" y="608857"/>
                </a:lnTo>
                <a:lnTo>
                  <a:pt x="0" y="60885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8204" t="-12444" r="-28424" b="-69739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960222" y="3901840"/>
            <a:ext cx="543487" cy="608857"/>
          </a:xfrm>
          <a:custGeom>
            <a:avLst/>
            <a:gdLst/>
            <a:ahLst/>
            <a:cxnLst/>
            <a:rect l="l" t="t" r="r" b="b"/>
            <a:pathLst>
              <a:path w="543487" h="608857">
                <a:moveTo>
                  <a:pt x="0" y="0"/>
                </a:moveTo>
                <a:lnTo>
                  <a:pt x="543487" y="0"/>
                </a:lnTo>
                <a:lnTo>
                  <a:pt x="543487" y="608857"/>
                </a:lnTo>
                <a:lnTo>
                  <a:pt x="0" y="60885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8204" t="-12444" r="-28424" b="-69739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4133298" y="3901840"/>
            <a:ext cx="543487" cy="608857"/>
          </a:xfrm>
          <a:custGeom>
            <a:avLst/>
            <a:gdLst/>
            <a:ahLst/>
            <a:cxnLst/>
            <a:rect l="l" t="t" r="r" b="b"/>
            <a:pathLst>
              <a:path w="543487" h="608857">
                <a:moveTo>
                  <a:pt x="0" y="0"/>
                </a:moveTo>
                <a:lnTo>
                  <a:pt x="543487" y="0"/>
                </a:lnTo>
                <a:lnTo>
                  <a:pt x="543487" y="608857"/>
                </a:lnTo>
                <a:lnTo>
                  <a:pt x="0" y="60885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8204" t="-12444" r="-28424" b="-69739"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4241187" y="5080311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4118258" y="4961239"/>
            <a:ext cx="1543993" cy="573434"/>
            <a:chOff x="0" y="0"/>
            <a:chExt cx="1543990" cy="573430"/>
          </a:xfrm>
        </p:grpSpPr>
        <p:sp>
          <p:nvSpPr>
            <p:cNvPr id="29" name="Freeform 29"/>
            <p:cNvSpPr/>
            <p:nvPr/>
          </p:nvSpPr>
          <p:spPr>
            <a:xfrm>
              <a:off x="63500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337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54495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068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02628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127" y="80772"/>
                  </a:moveTo>
                  <a:cubicBezTo>
                    <a:pt x="127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</p:grpSp>
      <p:sp>
        <p:nvSpPr>
          <p:cNvPr id="32" name="Freeform 32"/>
          <p:cNvSpPr/>
          <p:nvPr/>
        </p:nvSpPr>
        <p:spPr>
          <a:xfrm>
            <a:off x="4730325" y="5080311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5219471" y="5080311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4249045" y="559842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4126116" y="5479342"/>
            <a:ext cx="1543993" cy="573434"/>
            <a:chOff x="0" y="0"/>
            <a:chExt cx="1543990" cy="573430"/>
          </a:xfrm>
        </p:grpSpPr>
        <p:sp>
          <p:nvSpPr>
            <p:cNvPr id="36" name="Freeform 36"/>
            <p:cNvSpPr/>
            <p:nvPr/>
          </p:nvSpPr>
          <p:spPr>
            <a:xfrm>
              <a:off x="63500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337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54495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068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102628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127" y="80772"/>
                  </a:moveTo>
                  <a:cubicBezTo>
                    <a:pt x="127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</p:grpSp>
      <p:sp>
        <p:nvSpPr>
          <p:cNvPr id="39" name="Freeform 39"/>
          <p:cNvSpPr/>
          <p:nvPr/>
        </p:nvSpPr>
        <p:spPr>
          <a:xfrm>
            <a:off x="4738192" y="559842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5227330" y="559841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7066759" y="5088255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grpSp>
        <p:nvGrpSpPr>
          <p:cNvPr id="42" name="Group 42"/>
          <p:cNvGrpSpPr>
            <a:grpSpLocks noChangeAspect="1"/>
          </p:cNvGrpSpPr>
          <p:nvPr/>
        </p:nvGrpSpPr>
        <p:grpSpPr>
          <a:xfrm>
            <a:off x="6943830" y="4969173"/>
            <a:ext cx="1543993" cy="573434"/>
            <a:chOff x="0" y="0"/>
            <a:chExt cx="1543990" cy="573430"/>
          </a:xfrm>
        </p:grpSpPr>
        <p:sp>
          <p:nvSpPr>
            <p:cNvPr id="43" name="Freeform 43"/>
            <p:cNvSpPr/>
            <p:nvPr/>
          </p:nvSpPr>
          <p:spPr>
            <a:xfrm>
              <a:off x="63500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337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54495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068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102628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127" y="80772"/>
                  </a:moveTo>
                  <a:cubicBezTo>
                    <a:pt x="127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</p:grpSp>
      <p:sp>
        <p:nvSpPr>
          <p:cNvPr id="46" name="Freeform 46"/>
          <p:cNvSpPr/>
          <p:nvPr/>
        </p:nvSpPr>
        <p:spPr>
          <a:xfrm>
            <a:off x="7555906" y="5088255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>
            <a:off x="8045044" y="5088245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>
            <a:off x="7066759" y="5602243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grpSp>
        <p:nvGrpSpPr>
          <p:cNvPr id="49" name="Group 49"/>
          <p:cNvGrpSpPr>
            <a:grpSpLocks noChangeAspect="1"/>
          </p:cNvGrpSpPr>
          <p:nvPr/>
        </p:nvGrpSpPr>
        <p:grpSpPr>
          <a:xfrm>
            <a:off x="6943830" y="5483171"/>
            <a:ext cx="1543993" cy="573434"/>
            <a:chOff x="0" y="0"/>
            <a:chExt cx="1543990" cy="573430"/>
          </a:xfrm>
        </p:grpSpPr>
        <p:sp>
          <p:nvSpPr>
            <p:cNvPr id="50" name="Freeform 50"/>
            <p:cNvSpPr/>
            <p:nvPr/>
          </p:nvSpPr>
          <p:spPr>
            <a:xfrm>
              <a:off x="63500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337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54495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068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102628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127" y="80772"/>
                  </a:moveTo>
                  <a:cubicBezTo>
                    <a:pt x="127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</p:grpSp>
      <p:sp>
        <p:nvSpPr>
          <p:cNvPr id="53" name="Freeform 53"/>
          <p:cNvSpPr/>
          <p:nvPr/>
        </p:nvSpPr>
        <p:spPr>
          <a:xfrm>
            <a:off x="7555906" y="5602243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>
            <a:off x="8045044" y="5602243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>
            <a:off x="9888617" y="506320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grpSp>
        <p:nvGrpSpPr>
          <p:cNvPr id="56" name="Group 56"/>
          <p:cNvGrpSpPr>
            <a:grpSpLocks noChangeAspect="1"/>
          </p:cNvGrpSpPr>
          <p:nvPr/>
        </p:nvGrpSpPr>
        <p:grpSpPr>
          <a:xfrm>
            <a:off x="9765687" y="4944132"/>
            <a:ext cx="1543993" cy="573434"/>
            <a:chOff x="0" y="0"/>
            <a:chExt cx="1543990" cy="573430"/>
          </a:xfrm>
        </p:grpSpPr>
        <p:sp>
          <p:nvSpPr>
            <p:cNvPr id="57" name="Freeform 57"/>
            <p:cNvSpPr/>
            <p:nvPr/>
          </p:nvSpPr>
          <p:spPr>
            <a:xfrm>
              <a:off x="63500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337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58" name="Freeform 58"/>
            <p:cNvSpPr/>
            <p:nvPr/>
          </p:nvSpPr>
          <p:spPr>
            <a:xfrm>
              <a:off x="54495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068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59" name="Freeform 59"/>
            <p:cNvSpPr/>
            <p:nvPr/>
          </p:nvSpPr>
          <p:spPr>
            <a:xfrm>
              <a:off x="102628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127" y="80772"/>
                  </a:moveTo>
                  <a:cubicBezTo>
                    <a:pt x="127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</p:grpSp>
      <p:sp>
        <p:nvSpPr>
          <p:cNvPr id="60" name="Freeform 60"/>
          <p:cNvSpPr/>
          <p:nvPr/>
        </p:nvSpPr>
        <p:spPr>
          <a:xfrm>
            <a:off x="10377754" y="506320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61" name="Freeform 61"/>
          <p:cNvSpPr/>
          <p:nvPr/>
        </p:nvSpPr>
        <p:spPr>
          <a:xfrm>
            <a:off x="10866901" y="506320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62" name="Freeform 62"/>
          <p:cNvSpPr/>
          <p:nvPr/>
        </p:nvSpPr>
        <p:spPr>
          <a:xfrm>
            <a:off x="9888617" y="5577202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grpSp>
        <p:nvGrpSpPr>
          <p:cNvPr id="63" name="Group 63"/>
          <p:cNvGrpSpPr>
            <a:grpSpLocks noChangeAspect="1"/>
          </p:cNvGrpSpPr>
          <p:nvPr/>
        </p:nvGrpSpPr>
        <p:grpSpPr>
          <a:xfrm>
            <a:off x="9765687" y="5458120"/>
            <a:ext cx="1543993" cy="573434"/>
            <a:chOff x="0" y="0"/>
            <a:chExt cx="1543990" cy="573430"/>
          </a:xfrm>
        </p:grpSpPr>
        <p:sp>
          <p:nvSpPr>
            <p:cNvPr id="64" name="Freeform 64"/>
            <p:cNvSpPr/>
            <p:nvPr/>
          </p:nvSpPr>
          <p:spPr>
            <a:xfrm>
              <a:off x="63500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337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65" name="Freeform 65"/>
            <p:cNvSpPr/>
            <p:nvPr/>
          </p:nvSpPr>
          <p:spPr>
            <a:xfrm>
              <a:off x="54495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068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66" name="Freeform 66"/>
            <p:cNvSpPr/>
            <p:nvPr/>
          </p:nvSpPr>
          <p:spPr>
            <a:xfrm>
              <a:off x="102628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127" y="80772"/>
                  </a:moveTo>
                  <a:cubicBezTo>
                    <a:pt x="127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</p:grpSp>
      <p:sp>
        <p:nvSpPr>
          <p:cNvPr id="67" name="Freeform 67"/>
          <p:cNvSpPr/>
          <p:nvPr/>
        </p:nvSpPr>
        <p:spPr>
          <a:xfrm>
            <a:off x="10377754" y="5577202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68" name="Freeform 68"/>
          <p:cNvSpPr/>
          <p:nvPr/>
        </p:nvSpPr>
        <p:spPr>
          <a:xfrm>
            <a:off x="10866901" y="5577192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69" name="Freeform 69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70" name="Freeform 70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71" name="Group 71"/>
          <p:cNvGrpSpPr>
            <a:grpSpLocks noChangeAspect="1"/>
          </p:cNvGrpSpPr>
          <p:nvPr/>
        </p:nvGrpSpPr>
        <p:grpSpPr>
          <a:xfrm>
            <a:off x="709632" y="1800768"/>
            <a:ext cx="1698660" cy="5120735"/>
            <a:chOff x="0" y="0"/>
            <a:chExt cx="1698663" cy="5120729"/>
          </a:xfrm>
        </p:grpSpPr>
        <p:sp>
          <p:nvSpPr>
            <p:cNvPr id="72" name="Freeform 72"/>
            <p:cNvSpPr/>
            <p:nvPr/>
          </p:nvSpPr>
          <p:spPr>
            <a:xfrm>
              <a:off x="587121" y="63500"/>
              <a:ext cx="523494" cy="4993767"/>
            </a:xfrm>
            <a:custGeom>
              <a:avLst/>
              <a:gdLst/>
              <a:ahLst/>
              <a:cxnLst/>
              <a:rect l="l" t="t" r="r" b="b"/>
              <a:pathLst>
                <a:path w="523494" h="4993767">
                  <a:moveTo>
                    <a:pt x="0" y="0"/>
                  </a:moveTo>
                  <a:lnTo>
                    <a:pt x="523494" y="0"/>
                  </a:lnTo>
                  <a:lnTo>
                    <a:pt x="523494" y="4993767"/>
                  </a:lnTo>
                  <a:lnTo>
                    <a:pt x="0" y="499376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3" name="Freeform 73"/>
            <p:cNvSpPr/>
            <p:nvPr/>
          </p:nvSpPr>
          <p:spPr>
            <a:xfrm>
              <a:off x="63500" y="63500"/>
              <a:ext cx="523621" cy="4993767"/>
            </a:xfrm>
            <a:custGeom>
              <a:avLst/>
              <a:gdLst/>
              <a:ahLst/>
              <a:cxnLst/>
              <a:rect l="l" t="t" r="r" b="b"/>
              <a:pathLst>
                <a:path w="523621" h="4993767">
                  <a:moveTo>
                    <a:pt x="0" y="0"/>
                  </a:moveTo>
                  <a:lnTo>
                    <a:pt x="523621" y="0"/>
                  </a:lnTo>
                  <a:lnTo>
                    <a:pt x="523621" y="4993767"/>
                  </a:lnTo>
                  <a:lnTo>
                    <a:pt x="0" y="499376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74" name="Freeform 74"/>
            <p:cNvSpPr/>
            <p:nvPr/>
          </p:nvSpPr>
          <p:spPr>
            <a:xfrm>
              <a:off x="1111631" y="63500"/>
              <a:ext cx="523621" cy="4993767"/>
            </a:xfrm>
            <a:custGeom>
              <a:avLst/>
              <a:gdLst/>
              <a:ahLst/>
              <a:cxnLst/>
              <a:rect l="l" t="t" r="r" b="b"/>
              <a:pathLst>
                <a:path w="523621" h="4993767">
                  <a:moveTo>
                    <a:pt x="0" y="0"/>
                  </a:moveTo>
                  <a:lnTo>
                    <a:pt x="523621" y="0"/>
                  </a:lnTo>
                  <a:lnTo>
                    <a:pt x="523621" y="4993767"/>
                  </a:lnTo>
                  <a:lnTo>
                    <a:pt x="0" y="499376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75" name="Group 75"/>
          <p:cNvGrpSpPr>
            <a:grpSpLocks noChangeAspect="1"/>
          </p:cNvGrpSpPr>
          <p:nvPr/>
        </p:nvGrpSpPr>
        <p:grpSpPr>
          <a:xfrm>
            <a:off x="4007520" y="331127"/>
            <a:ext cx="2773518" cy="461667"/>
            <a:chOff x="0" y="0"/>
            <a:chExt cx="2773515" cy="461658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2773553" cy="461645"/>
            </a:xfrm>
            <a:custGeom>
              <a:avLst/>
              <a:gdLst/>
              <a:ahLst/>
              <a:cxnLst/>
              <a:rect l="l" t="t" r="r" b="b"/>
              <a:pathLst>
                <a:path w="2773553" h="461645">
                  <a:moveTo>
                    <a:pt x="0" y="0"/>
                  </a:moveTo>
                  <a:lnTo>
                    <a:pt x="2773553" y="0"/>
                  </a:lnTo>
                  <a:lnTo>
                    <a:pt x="2773553" y="461645"/>
                  </a:lnTo>
                  <a:lnTo>
                    <a:pt x="0" y="4616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77"/>
          <p:cNvGrpSpPr>
            <a:grpSpLocks noChangeAspect="1"/>
          </p:cNvGrpSpPr>
          <p:nvPr/>
        </p:nvGrpSpPr>
        <p:grpSpPr>
          <a:xfrm>
            <a:off x="4824641" y="2499103"/>
            <a:ext cx="157172" cy="972483"/>
            <a:chOff x="0" y="0"/>
            <a:chExt cx="157162" cy="972490"/>
          </a:xfrm>
        </p:grpSpPr>
        <p:sp>
          <p:nvSpPr>
            <p:cNvPr id="78" name="Freeform 78"/>
            <p:cNvSpPr/>
            <p:nvPr/>
          </p:nvSpPr>
          <p:spPr>
            <a:xfrm>
              <a:off x="-2413" y="0"/>
              <a:ext cx="162052" cy="972439"/>
            </a:xfrm>
            <a:custGeom>
              <a:avLst/>
              <a:gdLst/>
              <a:ahLst/>
              <a:cxnLst/>
              <a:rect l="l" t="t" r="r" b="b"/>
              <a:pathLst>
                <a:path w="162052" h="972439">
                  <a:moveTo>
                    <a:pt x="98425" y="972439"/>
                  </a:moveTo>
                  <a:lnTo>
                    <a:pt x="98425" y="34671"/>
                  </a:lnTo>
                  <a:lnTo>
                    <a:pt x="63500" y="34671"/>
                  </a:lnTo>
                  <a:lnTo>
                    <a:pt x="63500" y="972439"/>
                  </a:lnTo>
                  <a:close/>
                  <a:moveTo>
                    <a:pt x="157226" y="130556"/>
                  </a:moveTo>
                  <a:lnTo>
                    <a:pt x="81026" y="0"/>
                  </a:lnTo>
                  <a:lnTo>
                    <a:pt x="4826" y="130683"/>
                  </a:lnTo>
                  <a:cubicBezTo>
                    <a:pt x="0" y="139065"/>
                    <a:pt x="2794" y="149733"/>
                    <a:pt x="11049" y="154559"/>
                  </a:cubicBezTo>
                  <a:lnTo>
                    <a:pt x="30099" y="156591"/>
                  </a:lnTo>
                  <a:lnTo>
                    <a:pt x="96139" y="43434"/>
                  </a:lnTo>
                  <a:lnTo>
                    <a:pt x="65913" y="43434"/>
                  </a:lnTo>
                  <a:lnTo>
                    <a:pt x="127000" y="148209"/>
                  </a:lnTo>
                  <a:cubicBezTo>
                    <a:pt x="131826" y="156591"/>
                    <a:pt x="142494" y="159385"/>
                    <a:pt x="150876" y="154432"/>
                  </a:cubicBezTo>
                  <a:lnTo>
                    <a:pt x="162052" y="138938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79" name="Group 79"/>
          <p:cNvGrpSpPr>
            <a:grpSpLocks noChangeAspect="1"/>
          </p:cNvGrpSpPr>
          <p:nvPr/>
        </p:nvGrpSpPr>
        <p:grpSpPr>
          <a:xfrm>
            <a:off x="7590815" y="2499103"/>
            <a:ext cx="157172" cy="972483"/>
            <a:chOff x="0" y="0"/>
            <a:chExt cx="157162" cy="972490"/>
          </a:xfrm>
        </p:grpSpPr>
        <p:sp>
          <p:nvSpPr>
            <p:cNvPr id="80" name="Freeform 80"/>
            <p:cNvSpPr/>
            <p:nvPr/>
          </p:nvSpPr>
          <p:spPr>
            <a:xfrm>
              <a:off x="-2413" y="0"/>
              <a:ext cx="162052" cy="972439"/>
            </a:xfrm>
            <a:custGeom>
              <a:avLst/>
              <a:gdLst/>
              <a:ahLst/>
              <a:cxnLst/>
              <a:rect l="l" t="t" r="r" b="b"/>
              <a:pathLst>
                <a:path w="162052" h="972439">
                  <a:moveTo>
                    <a:pt x="98425" y="972439"/>
                  </a:moveTo>
                  <a:lnTo>
                    <a:pt x="98425" y="34671"/>
                  </a:lnTo>
                  <a:lnTo>
                    <a:pt x="63500" y="34671"/>
                  </a:lnTo>
                  <a:lnTo>
                    <a:pt x="63500" y="972439"/>
                  </a:lnTo>
                  <a:close/>
                  <a:moveTo>
                    <a:pt x="157226" y="130556"/>
                  </a:moveTo>
                  <a:lnTo>
                    <a:pt x="81026" y="0"/>
                  </a:lnTo>
                  <a:lnTo>
                    <a:pt x="4826" y="130683"/>
                  </a:lnTo>
                  <a:cubicBezTo>
                    <a:pt x="0" y="139065"/>
                    <a:pt x="2794" y="149733"/>
                    <a:pt x="11049" y="154559"/>
                  </a:cubicBezTo>
                  <a:lnTo>
                    <a:pt x="30099" y="156591"/>
                  </a:lnTo>
                  <a:lnTo>
                    <a:pt x="96139" y="43434"/>
                  </a:lnTo>
                  <a:lnTo>
                    <a:pt x="65913" y="43434"/>
                  </a:lnTo>
                  <a:lnTo>
                    <a:pt x="127000" y="148209"/>
                  </a:lnTo>
                  <a:cubicBezTo>
                    <a:pt x="131826" y="156591"/>
                    <a:pt x="142494" y="159385"/>
                    <a:pt x="150876" y="154432"/>
                  </a:cubicBezTo>
                  <a:lnTo>
                    <a:pt x="162052" y="138938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81" name="Group 81"/>
          <p:cNvGrpSpPr>
            <a:grpSpLocks noChangeAspect="1"/>
          </p:cNvGrpSpPr>
          <p:nvPr/>
        </p:nvGrpSpPr>
        <p:grpSpPr>
          <a:xfrm>
            <a:off x="10503732" y="2499103"/>
            <a:ext cx="157172" cy="972483"/>
            <a:chOff x="0" y="0"/>
            <a:chExt cx="157162" cy="972490"/>
          </a:xfrm>
        </p:grpSpPr>
        <p:sp>
          <p:nvSpPr>
            <p:cNvPr id="82" name="Freeform 82"/>
            <p:cNvSpPr/>
            <p:nvPr/>
          </p:nvSpPr>
          <p:spPr>
            <a:xfrm>
              <a:off x="-2413" y="0"/>
              <a:ext cx="162052" cy="972439"/>
            </a:xfrm>
            <a:custGeom>
              <a:avLst/>
              <a:gdLst/>
              <a:ahLst/>
              <a:cxnLst/>
              <a:rect l="l" t="t" r="r" b="b"/>
              <a:pathLst>
                <a:path w="162052" h="972439">
                  <a:moveTo>
                    <a:pt x="98425" y="972439"/>
                  </a:moveTo>
                  <a:lnTo>
                    <a:pt x="98425" y="34671"/>
                  </a:lnTo>
                  <a:lnTo>
                    <a:pt x="63500" y="34671"/>
                  </a:lnTo>
                  <a:lnTo>
                    <a:pt x="63500" y="972439"/>
                  </a:lnTo>
                  <a:close/>
                  <a:moveTo>
                    <a:pt x="157226" y="130556"/>
                  </a:moveTo>
                  <a:lnTo>
                    <a:pt x="81026" y="0"/>
                  </a:lnTo>
                  <a:lnTo>
                    <a:pt x="4826" y="130683"/>
                  </a:lnTo>
                  <a:cubicBezTo>
                    <a:pt x="0" y="139065"/>
                    <a:pt x="2794" y="149733"/>
                    <a:pt x="11049" y="154559"/>
                  </a:cubicBezTo>
                  <a:lnTo>
                    <a:pt x="30099" y="156591"/>
                  </a:lnTo>
                  <a:lnTo>
                    <a:pt x="96139" y="43434"/>
                  </a:lnTo>
                  <a:lnTo>
                    <a:pt x="65913" y="43434"/>
                  </a:lnTo>
                  <a:lnTo>
                    <a:pt x="127000" y="148209"/>
                  </a:lnTo>
                  <a:cubicBezTo>
                    <a:pt x="131826" y="156591"/>
                    <a:pt x="142494" y="159385"/>
                    <a:pt x="150876" y="154432"/>
                  </a:cubicBezTo>
                  <a:lnTo>
                    <a:pt x="162052" y="138938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83" name="TextBox 83"/>
          <p:cNvSpPr txBox="1"/>
          <p:nvPr/>
        </p:nvSpPr>
        <p:spPr>
          <a:xfrm>
            <a:off x="177575" y="632050"/>
            <a:ext cx="2903268" cy="96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0"/>
              </a:lnSpc>
            </a:pPr>
            <a:r>
              <a:rPr lang="en-US" sz="32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Single-Region Architecture</a:t>
            </a:r>
            <a:endParaRPr lang="en-US" sz="32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84" name="TextBox 84"/>
          <p:cNvSpPr txBox="1"/>
          <p:nvPr/>
        </p:nvSpPr>
        <p:spPr>
          <a:xfrm>
            <a:off x="4768225" y="4015502"/>
            <a:ext cx="865584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CLIENT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4719352" y="1473470"/>
            <a:ext cx="933726" cy="56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SERVER</a:t>
            </a:r>
            <a:endParaRPr lang="en-US" sz="20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FOLLOWER</a:t>
            </a:r>
            <a:endParaRPr lang="en-US" sz="11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7595149" y="4015502"/>
            <a:ext cx="865584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CLIENT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7" name="TextBox 87"/>
          <p:cNvSpPr txBox="1"/>
          <p:nvPr/>
        </p:nvSpPr>
        <p:spPr>
          <a:xfrm>
            <a:off x="7559945" y="1473470"/>
            <a:ext cx="933726" cy="56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SERVER</a:t>
            </a:r>
            <a:endParaRPr lang="en-US" sz="20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ctr">
              <a:lnSpc>
                <a:spcPts val="1540"/>
              </a:lnSpc>
            </a:pPr>
            <a:r>
              <a:rPr lang="en-US" sz="1100" b="1" spc="2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LEADER</a:t>
            </a:r>
            <a:endParaRPr lang="en-US" sz="1100" b="1" spc="2">
              <a:solidFill>
                <a:srgbClr val="FFFFF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88" name="TextBox 88"/>
          <p:cNvSpPr txBox="1"/>
          <p:nvPr/>
        </p:nvSpPr>
        <p:spPr>
          <a:xfrm>
            <a:off x="10422074" y="4015502"/>
            <a:ext cx="865584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CLIENT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9" name="TextBox 89"/>
          <p:cNvSpPr txBox="1"/>
          <p:nvPr/>
        </p:nvSpPr>
        <p:spPr>
          <a:xfrm>
            <a:off x="10368115" y="1473470"/>
            <a:ext cx="933726" cy="56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SERVER</a:t>
            </a:r>
            <a:endParaRPr lang="en-US" sz="20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FOLLOWER</a:t>
            </a:r>
            <a:endParaRPr lang="en-US" sz="11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0" name="TextBox 90"/>
          <p:cNvSpPr txBox="1"/>
          <p:nvPr/>
        </p:nvSpPr>
        <p:spPr>
          <a:xfrm>
            <a:off x="4967326" y="2971343"/>
            <a:ext cx="276120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1">
                <a:solidFill>
                  <a:srgbClr val="16B08B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RPC</a:t>
            </a:r>
            <a:endParaRPr lang="en-US" sz="1100" b="1">
              <a:solidFill>
                <a:srgbClr val="16B08B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91" name="TextBox 91"/>
          <p:cNvSpPr txBox="1"/>
          <p:nvPr/>
        </p:nvSpPr>
        <p:spPr>
          <a:xfrm>
            <a:off x="5876363" y="2102663"/>
            <a:ext cx="883749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REPLICATION</a:t>
            </a:r>
            <a:endParaRPr lang="en-US" sz="1100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" name="TextBox 92"/>
          <p:cNvSpPr txBox="1"/>
          <p:nvPr/>
        </p:nvSpPr>
        <p:spPr>
          <a:xfrm>
            <a:off x="5866743" y="1313231"/>
            <a:ext cx="903437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1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FORWARDING</a:t>
            </a:r>
            <a:endParaRPr lang="en-US" sz="1100" spc="1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" name="TextBox 93"/>
          <p:cNvSpPr txBox="1"/>
          <p:nvPr/>
        </p:nvSpPr>
        <p:spPr>
          <a:xfrm>
            <a:off x="7822263" y="2971343"/>
            <a:ext cx="276130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1">
                <a:solidFill>
                  <a:srgbClr val="16B08B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RPC</a:t>
            </a:r>
            <a:endParaRPr lang="en-US" sz="1100" b="1">
              <a:solidFill>
                <a:srgbClr val="16B08B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94" name="TextBox 94"/>
          <p:cNvSpPr txBox="1"/>
          <p:nvPr/>
        </p:nvSpPr>
        <p:spPr>
          <a:xfrm>
            <a:off x="8684381" y="1313231"/>
            <a:ext cx="883749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REPLICATION</a:t>
            </a:r>
            <a:endParaRPr lang="en-US" sz="1100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5" name="TextBox 95"/>
          <p:cNvSpPr txBox="1"/>
          <p:nvPr/>
        </p:nvSpPr>
        <p:spPr>
          <a:xfrm>
            <a:off x="8674760" y="2102663"/>
            <a:ext cx="903437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1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FORWARDING</a:t>
            </a:r>
            <a:endParaRPr lang="en-US" sz="1100" spc="1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6" name="TextBox 96"/>
          <p:cNvSpPr txBox="1"/>
          <p:nvPr/>
        </p:nvSpPr>
        <p:spPr>
          <a:xfrm>
            <a:off x="10677192" y="2971343"/>
            <a:ext cx="276130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1">
                <a:solidFill>
                  <a:srgbClr val="16B08B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RPC</a:t>
            </a:r>
            <a:endParaRPr lang="en-US" sz="1100" b="1">
              <a:solidFill>
                <a:srgbClr val="16B08B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97" name="TextBox 97"/>
          <p:cNvSpPr txBox="1"/>
          <p:nvPr/>
        </p:nvSpPr>
        <p:spPr>
          <a:xfrm>
            <a:off x="4098960" y="332556"/>
            <a:ext cx="2615098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Nomad Datacenter</a:t>
            </a:r>
            <a:endParaRPr lang="en-US" sz="24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58347" y="563918"/>
            <a:ext cx="8372894" cy="2570112"/>
          </a:xfrm>
          <a:custGeom>
            <a:avLst/>
            <a:gdLst/>
            <a:ahLst/>
            <a:cxnLst/>
            <a:rect l="l" t="t" r="r" b="b"/>
            <a:pathLst>
              <a:path w="8372894" h="2570112">
                <a:moveTo>
                  <a:pt x="0" y="0"/>
                </a:moveTo>
                <a:lnTo>
                  <a:pt x="8372894" y="0"/>
                </a:lnTo>
                <a:lnTo>
                  <a:pt x="8372894" y="2570112"/>
                </a:lnTo>
                <a:lnTo>
                  <a:pt x="0" y="25701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306096" y="-63503"/>
            <a:ext cx="2949407" cy="6984997"/>
            <a:chOff x="0" y="0"/>
            <a:chExt cx="2949397" cy="6985000"/>
          </a:xfrm>
        </p:grpSpPr>
        <p:sp>
          <p:nvSpPr>
            <p:cNvPr id="6" name="Freeform 6"/>
            <p:cNvSpPr/>
            <p:nvPr/>
          </p:nvSpPr>
          <p:spPr>
            <a:xfrm>
              <a:off x="63500" y="63500"/>
              <a:ext cx="2822448" cy="6858000"/>
            </a:xfrm>
            <a:custGeom>
              <a:avLst/>
              <a:gdLst/>
              <a:ahLst/>
              <a:cxnLst/>
              <a:rect l="l" t="t" r="r" b="b"/>
              <a:pathLst>
                <a:path w="2822448" h="6858000">
                  <a:moveTo>
                    <a:pt x="0" y="0"/>
                  </a:moveTo>
                  <a:lnTo>
                    <a:pt x="2822448" y="0"/>
                  </a:lnTo>
                  <a:lnTo>
                    <a:pt x="282244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695704" y="412623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6327905" y="1191425"/>
            <a:ext cx="1730769" cy="1285332"/>
          </a:xfrm>
          <a:custGeom>
            <a:avLst/>
            <a:gdLst/>
            <a:ahLst/>
            <a:cxnLst/>
            <a:rect l="l" t="t" r="r" b="b"/>
            <a:pathLst>
              <a:path w="1730769" h="1285332">
                <a:moveTo>
                  <a:pt x="0" y="0"/>
                </a:moveTo>
                <a:lnTo>
                  <a:pt x="1730769" y="0"/>
                </a:lnTo>
                <a:lnTo>
                  <a:pt x="1730769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522840" y="1191425"/>
            <a:ext cx="1730778" cy="1285332"/>
          </a:xfrm>
          <a:custGeom>
            <a:avLst/>
            <a:gdLst/>
            <a:ahLst/>
            <a:cxnLst/>
            <a:rect l="l" t="t" r="r" b="b"/>
            <a:pathLst>
              <a:path w="1730778" h="1285332">
                <a:moveTo>
                  <a:pt x="0" y="0"/>
                </a:moveTo>
                <a:lnTo>
                  <a:pt x="1730779" y="0"/>
                </a:lnTo>
                <a:lnTo>
                  <a:pt x="1730779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688553" y="405984"/>
            <a:ext cx="1986439" cy="461667"/>
            <a:chOff x="0" y="0"/>
            <a:chExt cx="1986445" cy="4616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86407" cy="461645"/>
            </a:xfrm>
            <a:custGeom>
              <a:avLst/>
              <a:gdLst/>
              <a:ahLst/>
              <a:cxnLst/>
              <a:rect l="l" t="t" r="r" b="b"/>
              <a:pathLst>
                <a:path w="1986407" h="461645">
                  <a:moveTo>
                    <a:pt x="0" y="0"/>
                  </a:moveTo>
                  <a:lnTo>
                    <a:pt x="1986407" y="0"/>
                  </a:lnTo>
                  <a:lnTo>
                    <a:pt x="1986407" y="461645"/>
                  </a:lnTo>
                  <a:lnTo>
                    <a:pt x="0" y="4616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643597" y="1973580"/>
            <a:ext cx="687257" cy="157172"/>
            <a:chOff x="0" y="0"/>
            <a:chExt cx="687260" cy="157162"/>
          </a:xfrm>
        </p:grpSpPr>
        <p:sp>
          <p:nvSpPr>
            <p:cNvPr id="13" name="Freeform 13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687324" y="63627"/>
                  </a:moveTo>
                  <a:lnTo>
                    <a:pt x="34671" y="63627"/>
                  </a:lnTo>
                  <a:lnTo>
                    <a:pt x="34671" y="98552"/>
                  </a:lnTo>
                  <a:lnTo>
                    <a:pt x="687324" y="98552"/>
                  </a:lnTo>
                  <a:close/>
                  <a:moveTo>
                    <a:pt x="130683" y="4953"/>
                  </a:moveTo>
                  <a:lnTo>
                    <a:pt x="0" y="81153"/>
                  </a:lnTo>
                  <a:lnTo>
                    <a:pt x="130683" y="157353"/>
                  </a:lnTo>
                  <a:cubicBezTo>
                    <a:pt x="139065" y="162179"/>
                    <a:pt x="149733" y="159385"/>
                    <a:pt x="154559" y="151130"/>
                  </a:cubicBezTo>
                  <a:lnTo>
                    <a:pt x="156591" y="132080"/>
                  </a:lnTo>
                  <a:lnTo>
                    <a:pt x="43434" y="66040"/>
                  </a:lnTo>
                  <a:lnTo>
                    <a:pt x="43434" y="96266"/>
                  </a:lnTo>
                  <a:lnTo>
                    <a:pt x="148209" y="35179"/>
                  </a:lnTo>
                  <a:cubicBezTo>
                    <a:pt x="156591" y="30353"/>
                    <a:pt x="159385" y="19685"/>
                    <a:pt x="154432" y="11303"/>
                  </a:cubicBezTo>
                  <a:lnTo>
                    <a:pt x="138938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2643683" y="1617993"/>
            <a:ext cx="687257" cy="157172"/>
            <a:chOff x="0" y="0"/>
            <a:chExt cx="687260" cy="157162"/>
          </a:xfrm>
        </p:grpSpPr>
        <p:sp>
          <p:nvSpPr>
            <p:cNvPr id="15" name="Freeform 15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0" y="63627"/>
                  </a:moveTo>
                  <a:lnTo>
                    <a:pt x="652653" y="63627"/>
                  </a:lnTo>
                  <a:lnTo>
                    <a:pt x="652653" y="98552"/>
                  </a:lnTo>
                  <a:lnTo>
                    <a:pt x="0" y="98552"/>
                  </a:lnTo>
                  <a:close/>
                  <a:moveTo>
                    <a:pt x="556641" y="4953"/>
                  </a:moveTo>
                  <a:lnTo>
                    <a:pt x="687324" y="81153"/>
                  </a:lnTo>
                  <a:lnTo>
                    <a:pt x="556641" y="157353"/>
                  </a:lnTo>
                  <a:cubicBezTo>
                    <a:pt x="548259" y="162179"/>
                    <a:pt x="537591" y="159385"/>
                    <a:pt x="532765" y="151130"/>
                  </a:cubicBezTo>
                  <a:lnTo>
                    <a:pt x="530733" y="132080"/>
                  </a:lnTo>
                  <a:lnTo>
                    <a:pt x="643763" y="66040"/>
                  </a:lnTo>
                  <a:lnTo>
                    <a:pt x="643763" y="96266"/>
                  </a:lnTo>
                  <a:lnTo>
                    <a:pt x="538988" y="35052"/>
                  </a:lnTo>
                  <a:cubicBezTo>
                    <a:pt x="530606" y="30226"/>
                    <a:pt x="527812" y="19558"/>
                    <a:pt x="532765" y="11176"/>
                  </a:cubicBezTo>
                  <a:lnTo>
                    <a:pt x="548259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258347" y="4012625"/>
            <a:ext cx="8372894" cy="2570112"/>
          </a:xfrm>
          <a:custGeom>
            <a:avLst/>
            <a:gdLst/>
            <a:ahLst/>
            <a:cxnLst/>
            <a:rect l="l" t="t" r="r" b="b"/>
            <a:pathLst>
              <a:path w="8372894" h="2570112">
                <a:moveTo>
                  <a:pt x="0" y="0"/>
                </a:moveTo>
                <a:lnTo>
                  <a:pt x="8372894" y="0"/>
                </a:lnTo>
                <a:lnTo>
                  <a:pt x="8372894" y="2570112"/>
                </a:lnTo>
                <a:lnTo>
                  <a:pt x="0" y="25701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5451624" y="1973580"/>
            <a:ext cx="687257" cy="157172"/>
            <a:chOff x="0" y="0"/>
            <a:chExt cx="687260" cy="157162"/>
          </a:xfrm>
        </p:grpSpPr>
        <p:sp>
          <p:nvSpPr>
            <p:cNvPr id="18" name="Freeform 18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687324" y="63627"/>
                  </a:moveTo>
                  <a:lnTo>
                    <a:pt x="34671" y="63627"/>
                  </a:lnTo>
                  <a:lnTo>
                    <a:pt x="34671" y="98552"/>
                  </a:lnTo>
                  <a:lnTo>
                    <a:pt x="687324" y="98552"/>
                  </a:lnTo>
                  <a:close/>
                  <a:moveTo>
                    <a:pt x="130683" y="4953"/>
                  </a:moveTo>
                  <a:lnTo>
                    <a:pt x="0" y="81153"/>
                  </a:lnTo>
                  <a:lnTo>
                    <a:pt x="130683" y="157353"/>
                  </a:lnTo>
                  <a:cubicBezTo>
                    <a:pt x="139065" y="162179"/>
                    <a:pt x="149733" y="159385"/>
                    <a:pt x="154559" y="151130"/>
                  </a:cubicBezTo>
                  <a:lnTo>
                    <a:pt x="156591" y="132080"/>
                  </a:lnTo>
                  <a:lnTo>
                    <a:pt x="43434" y="66040"/>
                  </a:lnTo>
                  <a:lnTo>
                    <a:pt x="43434" y="96266"/>
                  </a:lnTo>
                  <a:lnTo>
                    <a:pt x="148209" y="35179"/>
                  </a:lnTo>
                  <a:cubicBezTo>
                    <a:pt x="156591" y="30353"/>
                    <a:pt x="159385" y="19685"/>
                    <a:pt x="154432" y="11303"/>
                  </a:cubicBezTo>
                  <a:lnTo>
                    <a:pt x="138938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5451700" y="1617993"/>
            <a:ext cx="687257" cy="157172"/>
            <a:chOff x="0" y="0"/>
            <a:chExt cx="687260" cy="157162"/>
          </a:xfrm>
        </p:grpSpPr>
        <p:sp>
          <p:nvSpPr>
            <p:cNvPr id="20" name="Freeform 20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0" y="63627"/>
                  </a:moveTo>
                  <a:lnTo>
                    <a:pt x="652653" y="63627"/>
                  </a:lnTo>
                  <a:lnTo>
                    <a:pt x="652653" y="98552"/>
                  </a:lnTo>
                  <a:lnTo>
                    <a:pt x="0" y="98552"/>
                  </a:lnTo>
                  <a:close/>
                  <a:moveTo>
                    <a:pt x="556641" y="4953"/>
                  </a:moveTo>
                  <a:lnTo>
                    <a:pt x="687324" y="81153"/>
                  </a:lnTo>
                  <a:lnTo>
                    <a:pt x="556641" y="157353"/>
                  </a:lnTo>
                  <a:cubicBezTo>
                    <a:pt x="548259" y="162179"/>
                    <a:pt x="537591" y="159385"/>
                    <a:pt x="532765" y="151130"/>
                  </a:cubicBezTo>
                  <a:lnTo>
                    <a:pt x="530733" y="132080"/>
                  </a:lnTo>
                  <a:lnTo>
                    <a:pt x="643763" y="66040"/>
                  </a:lnTo>
                  <a:lnTo>
                    <a:pt x="643763" y="96266"/>
                  </a:lnTo>
                  <a:lnTo>
                    <a:pt x="538988" y="35052"/>
                  </a:lnTo>
                  <a:cubicBezTo>
                    <a:pt x="530606" y="30226"/>
                    <a:pt x="527812" y="19558"/>
                    <a:pt x="532765" y="11176"/>
                  </a:cubicBezTo>
                  <a:lnTo>
                    <a:pt x="548259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21" name="Freeform 21"/>
          <p:cNvSpPr/>
          <p:nvPr/>
        </p:nvSpPr>
        <p:spPr>
          <a:xfrm>
            <a:off x="6327905" y="4640132"/>
            <a:ext cx="1730769" cy="1285332"/>
          </a:xfrm>
          <a:custGeom>
            <a:avLst/>
            <a:gdLst/>
            <a:ahLst/>
            <a:cxnLst/>
            <a:rect l="l" t="t" r="r" b="b"/>
            <a:pathLst>
              <a:path w="1730769" h="1285332">
                <a:moveTo>
                  <a:pt x="0" y="0"/>
                </a:moveTo>
                <a:lnTo>
                  <a:pt x="1730769" y="0"/>
                </a:lnTo>
                <a:lnTo>
                  <a:pt x="1730769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522840" y="4640132"/>
            <a:ext cx="1730778" cy="1285332"/>
          </a:xfrm>
          <a:custGeom>
            <a:avLst/>
            <a:gdLst/>
            <a:ahLst/>
            <a:cxnLst/>
            <a:rect l="l" t="t" r="r" b="b"/>
            <a:pathLst>
              <a:path w="1730778" h="1285332">
                <a:moveTo>
                  <a:pt x="0" y="0"/>
                </a:moveTo>
                <a:lnTo>
                  <a:pt x="1730779" y="0"/>
                </a:lnTo>
                <a:lnTo>
                  <a:pt x="1730779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81736" y="1536764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5" r="-31173" b="-69740"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408449" y="1536764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5" r="-31173" b="-69740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3603384" y="1536764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5" r="-31173" b="-69740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781736" y="4985471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5" r="-31173" b="-69740"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6408449" y="4985471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5" r="-31173" b="-69740"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3603384" y="4985471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5" r="-31173" b="-69740"/>
            </a:stretch>
          </a:blipFill>
        </p:spPr>
      </p:sp>
      <p:grpSp>
        <p:nvGrpSpPr>
          <p:cNvPr id="29" name="Group 29"/>
          <p:cNvGrpSpPr>
            <a:grpSpLocks noChangeAspect="1"/>
          </p:cNvGrpSpPr>
          <p:nvPr/>
        </p:nvGrpSpPr>
        <p:grpSpPr>
          <a:xfrm>
            <a:off x="688553" y="3854691"/>
            <a:ext cx="1985448" cy="461667"/>
            <a:chOff x="0" y="0"/>
            <a:chExt cx="1985454" cy="46167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985391" cy="461645"/>
            </a:xfrm>
            <a:custGeom>
              <a:avLst/>
              <a:gdLst/>
              <a:ahLst/>
              <a:cxnLst/>
              <a:rect l="l" t="t" r="r" b="b"/>
              <a:pathLst>
                <a:path w="1985391" h="461645">
                  <a:moveTo>
                    <a:pt x="0" y="0"/>
                  </a:moveTo>
                  <a:lnTo>
                    <a:pt x="1985391" y="0"/>
                  </a:lnTo>
                  <a:lnTo>
                    <a:pt x="1985391" y="461645"/>
                  </a:lnTo>
                  <a:lnTo>
                    <a:pt x="0" y="4616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1" name="Group 31"/>
          <p:cNvGrpSpPr>
            <a:grpSpLocks noChangeAspect="1"/>
          </p:cNvGrpSpPr>
          <p:nvPr/>
        </p:nvGrpSpPr>
        <p:grpSpPr>
          <a:xfrm>
            <a:off x="2643597" y="5422297"/>
            <a:ext cx="687257" cy="157172"/>
            <a:chOff x="0" y="0"/>
            <a:chExt cx="687260" cy="157162"/>
          </a:xfrm>
        </p:grpSpPr>
        <p:sp>
          <p:nvSpPr>
            <p:cNvPr id="32" name="Freeform 32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687324" y="63627"/>
                  </a:moveTo>
                  <a:lnTo>
                    <a:pt x="34671" y="63627"/>
                  </a:lnTo>
                  <a:lnTo>
                    <a:pt x="34671" y="98552"/>
                  </a:lnTo>
                  <a:lnTo>
                    <a:pt x="687324" y="98552"/>
                  </a:lnTo>
                  <a:close/>
                  <a:moveTo>
                    <a:pt x="130683" y="4953"/>
                  </a:moveTo>
                  <a:lnTo>
                    <a:pt x="0" y="81153"/>
                  </a:lnTo>
                  <a:lnTo>
                    <a:pt x="130683" y="157353"/>
                  </a:lnTo>
                  <a:cubicBezTo>
                    <a:pt x="139065" y="162179"/>
                    <a:pt x="149733" y="159385"/>
                    <a:pt x="154559" y="151130"/>
                  </a:cubicBezTo>
                  <a:lnTo>
                    <a:pt x="156591" y="132080"/>
                  </a:lnTo>
                  <a:lnTo>
                    <a:pt x="43434" y="66040"/>
                  </a:lnTo>
                  <a:lnTo>
                    <a:pt x="43434" y="96266"/>
                  </a:lnTo>
                  <a:lnTo>
                    <a:pt x="148209" y="35179"/>
                  </a:lnTo>
                  <a:cubicBezTo>
                    <a:pt x="156591" y="30353"/>
                    <a:pt x="159385" y="19685"/>
                    <a:pt x="154432" y="11303"/>
                  </a:cubicBezTo>
                  <a:lnTo>
                    <a:pt x="138938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33" name="Group 33"/>
          <p:cNvGrpSpPr>
            <a:grpSpLocks noChangeAspect="1"/>
          </p:cNvGrpSpPr>
          <p:nvPr/>
        </p:nvGrpSpPr>
        <p:grpSpPr>
          <a:xfrm>
            <a:off x="2643683" y="5066700"/>
            <a:ext cx="687257" cy="157172"/>
            <a:chOff x="0" y="0"/>
            <a:chExt cx="687260" cy="157162"/>
          </a:xfrm>
        </p:grpSpPr>
        <p:sp>
          <p:nvSpPr>
            <p:cNvPr id="34" name="Freeform 34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0" y="63627"/>
                  </a:moveTo>
                  <a:lnTo>
                    <a:pt x="652653" y="63627"/>
                  </a:lnTo>
                  <a:lnTo>
                    <a:pt x="652653" y="98552"/>
                  </a:lnTo>
                  <a:lnTo>
                    <a:pt x="0" y="98552"/>
                  </a:lnTo>
                  <a:close/>
                  <a:moveTo>
                    <a:pt x="556641" y="4953"/>
                  </a:moveTo>
                  <a:lnTo>
                    <a:pt x="687324" y="81153"/>
                  </a:lnTo>
                  <a:lnTo>
                    <a:pt x="556641" y="157353"/>
                  </a:lnTo>
                  <a:cubicBezTo>
                    <a:pt x="548259" y="162179"/>
                    <a:pt x="537591" y="159385"/>
                    <a:pt x="532765" y="151130"/>
                  </a:cubicBezTo>
                  <a:lnTo>
                    <a:pt x="530733" y="132080"/>
                  </a:lnTo>
                  <a:lnTo>
                    <a:pt x="643763" y="66040"/>
                  </a:lnTo>
                  <a:lnTo>
                    <a:pt x="643763" y="96266"/>
                  </a:lnTo>
                  <a:lnTo>
                    <a:pt x="538988" y="35052"/>
                  </a:lnTo>
                  <a:cubicBezTo>
                    <a:pt x="530606" y="30226"/>
                    <a:pt x="527812" y="19558"/>
                    <a:pt x="532765" y="11176"/>
                  </a:cubicBezTo>
                  <a:lnTo>
                    <a:pt x="548259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4302147" y="2598191"/>
            <a:ext cx="200035" cy="1971237"/>
            <a:chOff x="0" y="0"/>
            <a:chExt cx="200038" cy="1971243"/>
          </a:xfrm>
        </p:grpSpPr>
        <p:sp>
          <p:nvSpPr>
            <p:cNvPr id="36" name="Freeform 36"/>
            <p:cNvSpPr/>
            <p:nvPr/>
          </p:nvSpPr>
          <p:spPr>
            <a:xfrm>
              <a:off x="-3175" y="0"/>
              <a:ext cx="206248" cy="1971294"/>
            </a:xfrm>
            <a:custGeom>
              <a:avLst/>
              <a:gdLst/>
              <a:ahLst/>
              <a:cxnLst/>
              <a:rect l="l" t="t" r="r" b="b"/>
              <a:pathLst>
                <a:path w="206248" h="1971294">
                  <a:moveTo>
                    <a:pt x="125476" y="0"/>
                  </a:moveTo>
                  <a:lnTo>
                    <a:pt x="125476" y="1927098"/>
                  </a:lnTo>
                  <a:lnTo>
                    <a:pt x="81026" y="1927098"/>
                  </a:lnTo>
                  <a:lnTo>
                    <a:pt x="81026" y="0"/>
                  </a:lnTo>
                  <a:close/>
                  <a:moveTo>
                    <a:pt x="200279" y="1804924"/>
                  </a:moveTo>
                  <a:lnTo>
                    <a:pt x="103251" y="1971294"/>
                  </a:lnTo>
                  <a:lnTo>
                    <a:pt x="6223" y="1804924"/>
                  </a:lnTo>
                  <a:cubicBezTo>
                    <a:pt x="0" y="1794383"/>
                    <a:pt x="3683" y="1780667"/>
                    <a:pt x="14224" y="1774571"/>
                  </a:cubicBezTo>
                  <a:cubicBezTo>
                    <a:pt x="24765" y="1768475"/>
                    <a:pt x="38481" y="1771904"/>
                    <a:pt x="44577" y="1782572"/>
                  </a:cubicBezTo>
                  <a:lnTo>
                    <a:pt x="122301" y="1915922"/>
                  </a:lnTo>
                  <a:lnTo>
                    <a:pt x="83947" y="1915922"/>
                  </a:lnTo>
                  <a:lnTo>
                    <a:pt x="161671" y="1782572"/>
                  </a:lnTo>
                  <a:cubicBezTo>
                    <a:pt x="167894" y="1772031"/>
                    <a:pt x="181483" y="1768348"/>
                    <a:pt x="192024" y="1774571"/>
                  </a:cubicBezTo>
                  <a:cubicBezTo>
                    <a:pt x="202565" y="1780794"/>
                    <a:pt x="206248" y="1794383"/>
                    <a:pt x="200025" y="1804924"/>
                  </a:cubicBezTo>
                  <a:close/>
                </a:path>
              </a:pathLst>
            </a:custGeom>
            <a:solidFill>
              <a:srgbClr val="3F3F3F"/>
            </a:solidFill>
          </p:spPr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5451624" y="5422297"/>
            <a:ext cx="687257" cy="157172"/>
            <a:chOff x="0" y="0"/>
            <a:chExt cx="687260" cy="157162"/>
          </a:xfrm>
        </p:grpSpPr>
        <p:sp>
          <p:nvSpPr>
            <p:cNvPr id="38" name="Freeform 38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687324" y="63627"/>
                  </a:moveTo>
                  <a:lnTo>
                    <a:pt x="34671" y="63627"/>
                  </a:lnTo>
                  <a:lnTo>
                    <a:pt x="34671" y="98552"/>
                  </a:lnTo>
                  <a:lnTo>
                    <a:pt x="687324" y="98552"/>
                  </a:lnTo>
                  <a:close/>
                  <a:moveTo>
                    <a:pt x="130683" y="4953"/>
                  </a:moveTo>
                  <a:lnTo>
                    <a:pt x="0" y="81153"/>
                  </a:lnTo>
                  <a:lnTo>
                    <a:pt x="130683" y="157353"/>
                  </a:lnTo>
                  <a:cubicBezTo>
                    <a:pt x="139065" y="162179"/>
                    <a:pt x="149733" y="159385"/>
                    <a:pt x="154559" y="151130"/>
                  </a:cubicBezTo>
                  <a:lnTo>
                    <a:pt x="156591" y="132080"/>
                  </a:lnTo>
                  <a:lnTo>
                    <a:pt x="43434" y="66040"/>
                  </a:lnTo>
                  <a:lnTo>
                    <a:pt x="43434" y="96266"/>
                  </a:lnTo>
                  <a:lnTo>
                    <a:pt x="148209" y="35179"/>
                  </a:lnTo>
                  <a:cubicBezTo>
                    <a:pt x="156591" y="30353"/>
                    <a:pt x="159385" y="19685"/>
                    <a:pt x="154432" y="11303"/>
                  </a:cubicBezTo>
                  <a:lnTo>
                    <a:pt x="138938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39" name="Group 39"/>
          <p:cNvGrpSpPr>
            <a:grpSpLocks noChangeAspect="1"/>
          </p:cNvGrpSpPr>
          <p:nvPr/>
        </p:nvGrpSpPr>
        <p:grpSpPr>
          <a:xfrm>
            <a:off x="5451700" y="5066700"/>
            <a:ext cx="687257" cy="157172"/>
            <a:chOff x="0" y="0"/>
            <a:chExt cx="687260" cy="157162"/>
          </a:xfrm>
        </p:grpSpPr>
        <p:sp>
          <p:nvSpPr>
            <p:cNvPr id="40" name="Freeform 40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0" y="63627"/>
                  </a:moveTo>
                  <a:lnTo>
                    <a:pt x="652653" y="63627"/>
                  </a:lnTo>
                  <a:lnTo>
                    <a:pt x="652653" y="98552"/>
                  </a:lnTo>
                  <a:lnTo>
                    <a:pt x="0" y="98552"/>
                  </a:lnTo>
                  <a:close/>
                  <a:moveTo>
                    <a:pt x="556641" y="4953"/>
                  </a:moveTo>
                  <a:lnTo>
                    <a:pt x="687324" y="81153"/>
                  </a:lnTo>
                  <a:lnTo>
                    <a:pt x="556641" y="157353"/>
                  </a:lnTo>
                  <a:cubicBezTo>
                    <a:pt x="548259" y="162179"/>
                    <a:pt x="537591" y="159385"/>
                    <a:pt x="532765" y="151130"/>
                  </a:cubicBezTo>
                  <a:lnTo>
                    <a:pt x="530733" y="132080"/>
                  </a:lnTo>
                  <a:lnTo>
                    <a:pt x="643763" y="66040"/>
                  </a:lnTo>
                  <a:lnTo>
                    <a:pt x="643763" y="96266"/>
                  </a:lnTo>
                  <a:lnTo>
                    <a:pt x="538988" y="35052"/>
                  </a:lnTo>
                  <a:cubicBezTo>
                    <a:pt x="530606" y="30226"/>
                    <a:pt x="527812" y="19558"/>
                    <a:pt x="532765" y="11176"/>
                  </a:cubicBezTo>
                  <a:lnTo>
                    <a:pt x="548259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41" name="Group 41"/>
          <p:cNvGrpSpPr>
            <a:grpSpLocks noChangeAspect="1"/>
          </p:cNvGrpSpPr>
          <p:nvPr/>
        </p:nvGrpSpPr>
        <p:grpSpPr>
          <a:xfrm>
            <a:off x="6860124" y="3115437"/>
            <a:ext cx="200035" cy="870071"/>
            <a:chOff x="0" y="0"/>
            <a:chExt cx="200038" cy="870064"/>
          </a:xfrm>
        </p:grpSpPr>
        <p:sp>
          <p:nvSpPr>
            <p:cNvPr id="42" name="Freeform 42"/>
            <p:cNvSpPr/>
            <p:nvPr/>
          </p:nvSpPr>
          <p:spPr>
            <a:xfrm>
              <a:off x="-3175" y="0"/>
              <a:ext cx="206248" cy="870077"/>
            </a:xfrm>
            <a:custGeom>
              <a:avLst/>
              <a:gdLst/>
              <a:ahLst/>
              <a:cxnLst/>
              <a:rect l="l" t="t" r="r" b="b"/>
              <a:pathLst>
                <a:path w="206248" h="870077">
                  <a:moveTo>
                    <a:pt x="125476" y="66675"/>
                  </a:moveTo>
                  <a:lnTo>
                    <a:pt x="125476" y="826008"/>
                  </a:lnTo>
                  <a:lnTo>
                    <a:pt x="81026" y="826008"/>
                  </a:lnTo>
                  <a:lnTo>
                    <a:pt x="81026" y="66675"/>
                  </a:lnTo>
                  <a:close/>
                  <a:moveTo>
                    <a:pt x="36576" y="66675"/>
                  </a:moveTo>
                  <a:cubicBezTo>
                    <a:pt x="36576" y="29845"/>
                    <a:pt x="66421" y="0"/>
                    <a:pt x="103251" y="0"/>
                  </a:cubicBezTo>
                  <a:cubicBezTo>
                    <a:pt x="140081" y="0"/>
                    <a:pt x="169926" y="29845"/>
                    <a:pt x="169926" y="66675"/>
                  </a:cubicBezTo>
                  <a:cubicBezTo>
                    <a:pt x="169926" y="103505"/>
                    <a:pt x="140081" y="133350"/>
                    <a:pt x="103251" y="133350"/>
                  </a:cubicBezTo>
                  <a:cubicBezTo>
                    <a:pt x="66421" y="133350"/>
                    <a:pt x="36576" y="103505"/>
                    <a:pt x="36576" y="66675"/>
                  </a:cubicBezTo>
                  <a:close/>
                  <a:moveTo>
                    <a:pt x="200152" y="703834"/>
                  </a:moveTo>
                  <a:lnTo>
                    <a:pt x="103251" y="870077"/>
                  </a:lnTo>
                  <a:lnTo>
                    <a:pt x="6223" y="703834"/>
                  </a:lnTo>
                  <a:cubicBezTo>
                    <a:pt x="0" y="693293"/>
                    <a:pt x="3556" y="679577"/>
                    <a:pt x="14224" y="673481"/>
                  </a:cubicBezTo>
                  <a:cubicBezTo>
                    <a:pt x="24892" y="667385"/>
                    <a:pt x="38481" y="670814"/>
                    <a:pt x="44577" y="681482"/>
                  </a:cubicBezTo>
                  <a:lnTo>
                    <a:pt x="122428" y="814832"/>
                  </a:lnTo>
                  <a:lnTo>
                    <a:pt x="83947" y="814832"/>
                  </a:lnTo>
                  <a:lnTo>
                    <a:pt x="161671" y="681482"/>
                  </a:lnTo>
                  <a:cubicBezTo>
                    <a:pt x="167894" y="670941"/>
                    <a:pt x="181483" y="667258"/>
                    <a:pt x="192024" y="673481"/>
                  </a:cubicBezTo>
                  <a:cubicBezTo>
                    <a:pt x="202565" y="679704"/>
                    <a:pt x="206248" y="693293"/>
                    <a:pt x="200025" y="703834"/>
                  </a:cubicBezTo>
                  <a:close/>
                </a:path>
              </a:pathLst>
            </a:custGeom>
            <a:solidFill>
              <a:srgbClr val="3F3F3F"/>
            </a:solidFill>
          </p:spPr>
        </p:sp>
      </p:grpSp>
      <p:grpSp>
        <p:nvGrpSpPr>
          <p:cNvPr id="43" name="Group 43"/>
          <p:cNvGrpSpPr>
            <a:grpSpLocks noChangeAspect="1"/>
          </p:cNvGrpSpPr>
          <p:nvPr/>
        </p:nvGrpSpPr>
        <p:grpSpPr>
          <a:xfrm>
            <a:off x="10042360" y="1811236"/>
            <a:ext cx="1698660" cy="5110267"/>
            <a:chOff x="0" y="0"/>
            <a:chExt cx="1698663" cy="5110264"/>
          </a:xfrm>
        </p:grpSpPr>
        <p:sp>
          <p:nvSpPr>
            <p:cNvPr id="44" name="Freeform 44"/>
            <p:cNvSpPr/>
            <p:nvPr/>
          </p:nvSpPr>
          <p:spPr>
            <a:xfrm>
              <a:off x="587121" y="63500"/>
              <a:ext cx="523494" cy="4983226"/>
            </a:xfrm>
            <a:custGeom>
              <a:avLst/>
              <a:gdLst/>
              <a:ahLst/>
              <a:cxnLst/>
              <a:rect l="l" t="t" r="r" b="b"/>
              <a:pathLst>
                <a:path w="523494" h="4983226">
                  <a:moveTo>
                    <a:pt x="0" y="0"/>
                  </a:moveTo>
                  <a:lnTo>
                    <a:pt x="0" y="4983226"/>
                  </a:lnTo>
                  <a:lnTo>
                    <a:pt x="523494" y="4983226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63500" y="63500"/>
              <a:ext cx="523621" cy="4983226"/>
            </a:xfrm>
            <a:custGeom>
              <a:avLst/>
              <a:gdLst/>
              <a:ahLst/>
              <a:cxnLst/>
              <a:rect l="l" t="t" r="r" b="b"/>
              <a:pathLst>
                <a:path w="523621" h="4983226">
                  <a:moveTo>
                    <a:pt x="0" y="0"/>
                  </a:moveTo>
                  <a:lnTo>
                    <a:pt x="0" y="4983226"/>
                  </a:lnTo>
                  <a:lnTo>
                    <a:pt x="523621" y="4983226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1111631" y="63500"/>
              <a:ext cx="523621" cy="4983226"/>
            </a:xfrm>
            <a:custGeom>
              <a:avLst/>
              <a:gdLst/>
              <a:ahLst/>
              <a:cxnLst/>
              <a:rect l="l" t="t" r="r" b="b"/>
              <a:pathLst>
                <a:path w="523621" h="4983226">
                  <a:moveTo>
                    <a:pt x="0" y="0"/>
                  </a:moveTo>
                  <a:lnTo>
                    <a:pt x="0" y="4983226"/>
                  </a:lnTo>
                  <a:lnTo>
                    <a:pt x="523621" y="4983226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47" name="Freeform 4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48" name="Freeform 4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49" name="TextBox 49"/>
          <p:cNvSpPr txBox="1"/>
          <p:nvPr/>
        </p:nvSpPr>
        <p:spPr>
          <a:xfrm>
            <a:off x="9454620" y="491842"/>
            <a:ext cx="2661999" cy="96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0"/>
              </a:lnSpc>
            </a:pPr>
            <a:r>
              <a:rPr lang="en-US" sz="32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Multi-Region Architecture</a:t>
            </a:r>
            <a:endParaRPr lang="en-US" sz="32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1391745" y="1546622"/>
            <a:ext cx="933726" cy="56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SERVER</a:t>
            </a:r>
            <a:endParaRPr lang="en-US" sz="20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FOLLOWER</a:t>
            </a:r>
            <a:endParaRPr lang="en-US" sz="11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391745" y="4996958"/>
            <a:ext cx="933726" cy="56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SERVER</a:t>
            </a:r>
            <a:endParaRPr lang="en-US" sz="20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FOLLOWER</a:t>
            </a:r>
            <a:endParaRPr lang="en-US" sz="11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4232338" y="1546622"/>
            <a:ext cx="933726" cy="56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SERVER</a:t>
            </a:r>
            <a:endParaRPr lang="en-US" sz="20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ctr">
              <a:lnSpc>
                <a:spcPts val="1540"/>
              </a:lnSpc>
            </a:pPr>
            <a:r>
              <a:rPr lang="en-US" sz="1100" b="1" spc="2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LEADER</a:t>
            </a:r>
            <a:endParaRPr lang="en-US" sz="1100" b="1" spc="2">
              <a:solidFill>
                <a:srgbClr val="FFFFF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4232338" y="4996958"/>
            <a:ext cx="933726" cy="56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SERVER</a:t>
            </a:r>
            <a:endParaRPr lang="en-US" sz="20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ctr">
              <a:lnSpc>
                <a:spcPts val="1540"/>
              </a:lnSpc>
            </a:pPr>
            <a:r>
              <a:rPr lang="en-US" sz="1100" b="1" spc="2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LEADER</a:t>
            </a:r>
            <a:endParaRPr lang="en-US" sz="1100" b="1" spc="2">
              <a:solidFill>
                <a:srgbClr val="FFFFF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7040518" y="1546622"/>
            <a:ext cx="933726" cy="56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SERVER</a:t>
            </a:r>
            <a:endParaRPr lang="en-US" sz="20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FOLLOWER</a:t>
            </a:r>
            <a:endParaRPr lang="en-US" sz="11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7040518" y="4996958"/>
            <a:ext cx="933726" cy="56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SERVER</a:t>
            </a:r>
            <a:endParaRPr lang="en-US" sz="20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FOLLOWER</a:t>
            </a:r>
            <a:endParaRPr lang="en-US" sz="11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2548757" y="2175815"/>
            <a:ext cx="883749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REPLICATION</a:t>
            </a:r>
            <a:endParaRPr lang="en-US" sz="1100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2548757" y="5626151"/>
            <a:ext cx="883749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REPLICATION</a:t>
            </a:r>
            <a:endParaRPr lang="en-US" sz="1100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2539136" y="1386383"/>
            <a:ext cx="903437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1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FORWARDING</a:t>
            </a:r>
            <a:endParaRPr lang="en-US" sz="1100" spc="1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9" name="TextBox 59"/>
          <p:cNvSpPr txBox="1"/>
          <p:nvPr/>
        </p:nvSpPr>
        <p:spPr>
          <a:xfrm>
            <a:off x="2539136" y="4836719"/>
            <a:ext cx="903437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1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FORWARDING</a:t>
            </a:r>
            <a:endParaRPr lang="en-US" sz="1100" spc="1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0" name="TextBox 60"/>
          <p:cNvSpPr txBox="1"/>
          <p:nvPr/>
        </p:nvSpPr>
        <p:spPr>
          <a:xfrm>
            <a:off x="5356784" y="1386383"/>
            <a:ext cx="883749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REPLICATION</a:t>
            </a:r>
            <a:endParaRPr lang="en-US" sz="1100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5356784" y="4836719"/>
            <a:ext cx="883749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REPLICATION</a:t>
            </a:r>
            <a:endParaRPr lang="en-US" sz="1100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2" name="TextBox 62"/>
          <p:cNvSpPr txBox="1"/>
          <p:nvPr/>
        </p:nvSpPr>
        <p:spPr>
          <a:xfrm>
            <a:off x="5347164" y="2175815"/>
            <a:ext cx="903437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1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FORWARDING</a:t>
            </a:r>
            <a:endParaRPr lang="en-US" sz="1100" spc="1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5347164" y="5626151"/>
            <a:ext cx="903437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1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FORWARDING</a:t>
            </a:r>
            <a:endParaRPr lang="en-US" sz="1100" spc="1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4" name="TextBox 64"/>
          <p:cNvSpPr txBox="1"/>
          <p:nvPr/>
        </p:nvSpPr>
        <p:spPr>
          <a:xfrm>
            <a:off x="779993" y="408756"/>
            <a:ext cx="1820608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 spc="2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Datacenter A</a:t>
            </a:r>
            <a:endParaRPr lang="en-US" sz="2400" b="1" spc="2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779993" y="3856044"/>
            <a:ext cx="1810036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 spc="2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Datacenter B</a:t>
            </a:r>
            <a:endParaRPr lang="en-US" sz="2400" b="1" spc="2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4524242" y="3287325"/>
            <a:ext cx="1184377" cy="559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5"/>
              </a:lnSpc>
            </a:pPr>
            <a:r>
              <a:rPr lang="en-US" sz="1800" b="1">
                <a:solidFill>
                  <a:srgbClr val="3F3F3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Region Forwarding</a:t>
            </a:r>
            <a:endParaRPr lang="en-US" sz="1800" b="1">
              <a:solidFill>
                <a:srgbClr val="3F3F3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67" name="TextBox 67"/>
          <p:cNvSpPr txBox="1"/>
          <p:nvPr/>
        </p:nvSpPr>
        <p:spPr>
          <a:xfrm>
            <a:off x="7136930" y="3287325"/>
            <a:ext cx="1306859" cy="559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85"/>
              </a:lnSpc>
            </a:pPr>
            <a:r>
              <a:rPr lang="en-US" sz="1800" b="1">
                <a:solidFill>
                  <a:srgbClr val="3F3F3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WAN Gossip (Federation)</a:t>
            </a:r>
            <a:endParaRPr lang="en-US" sz="1800" b="1">
              <a:solidFill>
                <a:srgbClr val="3F3F3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5743" y="-63503"/>
            <a:ext cx="1691040" cy="6984997"/>
            <a:chOff x="0" y="0"/>
            <a:chExt cx="1691043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0" y="6858000"/>
                  </a:lnTo>
                  <a:lnTo>
                    <a:pt x="523494" y="6858000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0" y="6858000"/>
                  </a:lnTo>
                  <a:lnTo>
                    <a:pt x="523621" y="6858000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04011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0" y="6858000"/>
                  </a:lnTo>
                  <a:lnTo>
                    <a:pt x="523621" y="6858000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5787390" y="4650210"/>
            <a:ext cx="2770794" cy="2204723"/>
          </a:xfrm>
          <a:custGeom>
            <a:avLst/>
            <a:gdLst/>
            <a:ahLst/>
            <a:cxnLst/>
            <a:rect l="l" t="t" r="r" b="b"/>
            <a:pathLst>
              <a:path w="2770794" h="2204723">
                <a:moveTo>
                  <a:pt x="0" y="0"/>
                </a:moveTo>
                <a:lnTo>
                  <a:pt x="2770794" y="0"/>
                </a:lnTo>
                <a:lnTo>
                  <a:pt x="2770794" y="2204723"/>
                </a:lnTo>
                <a:lnTo>
                  <a:pt x="0" y="22047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177610" y="4581601"/>
            <a:ext cx="643290" cy="767305"/>
          </a:xfrm>
          <a:custGeom>
            <a:avLst/>
            <a:gdLst/>
            <a:ahLst/>
            <a:cxnLst/>
            <a:rect l="l" t="t" r="r" b="b"/>
            <a:pathLst>
              <a:path w="643290" h="767305">
                <a:moveTo>
                  <a:pt x="0" y="0"/>
                </a:moveTo>
                <a:lnTo>
                  <a:pt x="643290" y="0"/>
                </a:lnTo>
                <a:lnTo>
                  <a:pt x="643290" y="767306"/>
                </a:lnTo>
                <a:lnTo>
                  <a:pt x="0" y="7673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536180" y="4579001"/>
            <a:ext cx="795766" cy="772525"/>
          </a:xfrm>
          <a:custGeom>
            <a:avLst/>
            <a:gdLst/>
            <a:ahLst/>
            <a:cxnLst/>
            <a:rect l="l" t="t" r="r" b="b"/>
            <a:pathLst>
              <a:path w="795766" h="772525">
                <a:moveTo>
                  <a:pt x="0" y="0"/>
                </a:moveTo>
                <a:lnTo>
                  <a:pt x="795766" y="0"/>
                </a:lnTo>
                <a:lnTo>
                  <a:pt x="795766" y="772525"/>
                </a:lnTo>
                <a:lnTo>
                  <a:pt x="0" y="7725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1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066444" y="4597432"/>
            <a:ext cx="743798" cy="846391"/>
          </a:xfrm>
          <a:custGeom>
            <a:avLst/>
            <a:gdLst/>
            <a:ahLst/>
            <a:cxnLst/>
            <a:rect l="l" t="t" r="r" b="b"/>
            <a:pathLst>
              <a:path w="743798" h="846391">
                <a:moveTo>
                  <a:pt x="0" y="0"/>
                </a:moveTo>
                <a:lnTo>
                  <a:pt x="743798" y="0"/>
                </a:lnTo>
                <a:lnTo>
                  <a:pt x="743798" y="846391"/>
                </a:lnTo>
                <a:lnTo>
                  <a:pt x="0" y="846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2" t="-12861" r="-29999" b="-69324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403578" y="2227155"/>
            <a:ext cx="7915084" cy="1009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0"/>
              </a:lnSpc>
            </a:pPr>
            <a:r>
              <a:rPr lang="en-US" sz="6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Comparing Nomad</a:t>
            </a:r>
            <a:endParaRPr lang="en-US" sz="6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403578" y="3242139"/>
            <a:ext cx="6008341" cy="1009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0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to Kubernetes</a:t>
            </a:r>
            <a:endParaRPr lang="en-US" sz="6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03184" y="455486"/>
            <a:ext cx="1006478" cy="44453"/>
            <a:chOff x="0" y="0"/>
            <a:chExt cx="1006475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4450"/>
            </a:xfrm>
            <a:custGeom>
              <a:avLst/>
              <a:gdLst/>
              <a:ahLst/>
              <a:cxnLst/>
              <a:rect l="l" t="t" r="r" b="b"/>
              <a:pathLst>
                <a:path w="1006475" h="44450">
                  <a:moveTo>
                    <a:pt x="0" y="0"/>
                  </a:moveTo>
                  <a:lnTo>
                    <a:pt x="1006475" y="0"/>
                  </a:lnTo>
                  <a:lnTo>
                    <a:pt x="1006475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331957" y="-63503"/>
            <a:ext cx="2923537" cy="6984997"/>
            <a:chOff x="0" y="0"/>
            <a:chExt cx="2923540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2796540" cy="6858000"/>
            </a:xfrm>
            <a:custGeom>
              <a:avLst/>
              <a:gdLst/>
              <a:ahLst/>
              <a:cxnLst/>
              <a:rect l="l" t="t" r="r" b="b"/>
              <a:pathLst>
                <a:path w="2796540" h="6858000">
                  <a:moveTo>
                    <a:pt x="0" y="0"/>
                  </a:moveTo>
                  <a:lnTo>
                    <a:pt x="2796540" y="0"/>
                  </a:lnTo>
                  <a:lnTo>
                    <a:pt x="279654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179449" y="63500"/>
              <a:ext cx="582549" cy="6858000"/>
            </a:xfrm>
            <a:custGeom>
              <a:avLst/>
              <a:gdLst/>
              <a:ahLst/>
              <a:cxnLst/>
              <a:rect l="l" t="t" r="r" b="b"/>
              <a:pathLst>
                <a:path w="582549" h="6858000">
                  <a:moveTo>
                    <a:pt x="0" y="0"/>
                  </a:moveTo>
                  <a:lnTo>
                    <a:pt x="582549" y="0"/>
                  </a:lnTo>
                  <a:lnTo>
                    <a:pt x="582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596900" y="63500"/>
              <a:ext cx="582549" cy="6858000"/>
            </a:xfrm>
            <a:custGeom>
              <a:avLst/>
              <a:gdLst/>
              <a:ahLst/>
              <a:cxnLst/>
              <a:rect l="l" t="t" r="r" b="b"/>
              <a:pathLst>
                <a:path w="582549" h="6858000">
                  <a:moveTo>
                    <a:pt x="0" y="0"/>
                  </a:moveTo>
                  <a:lnTo>
                    <a:pt x="582549" y="0"/>
                  </a:lnTo>
                  <a:lnTo>
                    <a:pt x="582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754505" y="63500"/>
              <a:ext cx="582549" cy="6858000"/>
            </a:xfrm>
            <a:custGeom>
              <a:avLst/>
              <a:gdLst/>
              <a:ahLst/>
              <a:cxnLst/>
              <a:rect l="l" t="t" r="r" b="b"/>
              <a:pathLst>
                <a:path w="582549" h="6858000">
                  <a:moveTo>
                    <a:pt x="0" y="0"/>
                  </a:moveTo>
                  <a:lnTo>
                    <a:pt x="582549" y="0"/>
                  </a:lnTo>
                  <a:lnTo>
                    <a:pt x="582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0243023" y="309743"/>
            <a:ext cx="1111863" cy="1079383"/>
          </a:xfrm>
          <a:custGeom>
            <a:avLst/>
            <a:gdLst/>
            <a:ahLst/>
            <a:cxnLst/>
            <a:rect l="l" t="t" r="r" b="b"/>
            <a:pathLst>
              <a:path w="1111863" h="1079383">
                <a:moveTo>
                  <a:pt x="0" y="0"/>
                </a:moveTo>
                <a:lnTo>
                  <a:pt x="1111863" y="0"/>
                </a:lnTo>
                <a:lnTo>
                  <a:pt x="1111863" y="1079383"/>
                </a:lnTo>
                <a:lnTo>
                  <a:pt x="0" y="1079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91439" y="582006"/>
            <a:ext cx="5410114" cy="87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5"/>
              </a:lnSpc>
            </a:pPr>
            <a:r>
              <a:rPr lang="en-US" sz="28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How Does </a:t>
            </a:r>
            <a:r>
              <a:rPr lang="en-US" sz="28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</a:t>
            </a:r>
            <a:r>
              <a:rPr lang="en-US" sz="28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Compare to Kubernetes?</a:t>
            </a:r>
            <a:endParaRPr lang="en-US" sz="28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77189" y="1802568"/>
            <a:ext cx="8280168" cy="498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is not based on Kubernetes, and Kubernetes is not based on Nomad, they are separate products.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Both solutions are open-source, although HashiCorp does currently offer an Enterprise version of Nomad.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supports more types of workloads than Kubernetes, such as VMs, Java JAR, Qemu, Raw Executables, Firecracker microVMs, and Wasm.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is a single binary for everything Nomad-related.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Kubernetes is much more architecturally complex than a Nomad environment.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can scale to millions of containers. (check out the 1 million and 2 million container challenge HashiCorp did)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Kubernetes is considered the industry standard, but it doesn't mean it's always the right tool.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2531088" cy="6984997"/>
            <a:chOff x="0" y="0"/>
            <a:chExt cx="2531085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2404110" cy="6858000"/>
            </a:xfrm>
            <a:custGeom>
              <a:avLst/>
              <a:gdLst/>
              <a:ahLst/>
              <a:cxnLst/>
              <a:rect l="l" t="t" r="r" b="b"/>
              <a:pathLst>
                <a:path w="2404110" h="6858000">
                  <a:moveTo>
                    <a:pt x="0" y="0"/>
                  </a:moveTo>
                  <a:lnTo>
                    <a:pt x="2404110" y="0"/>
                  </a:lnTo>
                  <a:lnTo>
                    <a:pt x="2404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018286" y="63500"/>
              <a:ext cx="500761" cy="6858000"/>
            </a:xfrm>
            <a:custGeom>
              <a:avLst/>
              <a:gdLst/>
              <a:ahLst/>
              <a:cxnLst/>
              <a:rect l="l" t="t" r="r" b="b"/>
              <a:pathLst>
                <a:path w="500761" h="6858000">
                  <a:moveTo>
                    <a:pt x="0" y="0"/>
                  </a:moveTo>
                  <a:lnTo>
                    <a:pt x="500761" y="0"/>
                  </a:lnTo>
                  <a:lnTo>
                    <a:pt x="50076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517525" y="63500"/>
              <a:ext cx="500761" cy="6858000"/>
            </a:xfrm>
            <a:custGeom>
              <a:avLst/>
              <a:gdLst/>
              <a:ahLst/>
              <a:cxnLst/>
              <a:rect l="l" t="t" r="r" b="b"/>
              <a:pathLst>
                <a:path w="500761" h="6858000">
                  <a:moveTo>
                    <a:pt x="0" y="0"/>
                  </a:moveTo>
                  <a:lnTo>
                    <a:pt x="500761" y="0"/>
                  </a:lnTo>
                  <a:lnTo>
                    <a:pt x="50076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512697" y="63500"/>
              <a:ext cx="500761" cy="6858000"/>
            </a:xfrm>
            <a:custGeom>
              <a:avLst/>
              <a:gdLst/>
              <a:ahLst/>
              <a:cxnLst/>
              <a:rect l="l" t="t" r="r" b="b"/>
              <a:pathLst>
                <a:path w="500761" h="6858000">
                  <a:moveTo>
                    <a:pt x="0" y="0"/>
                  </a:moveTo>
                  <a:lnTo>
                    <a:pt x="500761" y="0"/>
                  </a:lnTo>
                  <a:lnTo>
                    <a:pt x="50076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828115" y="688781"/>
            <a:ext cx="1006478" cy="44453"/>
            <a:chOff x="0" y="0"/>
            <a:chExt cx="1006475" cy="444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6475" cy="44450"/>
            </a:xfrm>
            <a:custGeom>
              <a:avLst/>
              <a:gdLst/>
              <a:ahLst/>
              <a:cxnLst/>
              <a:rect l="l" t="t" r="r" b="b"/>
              <a:pathLst>
                <a:path w="1006475" h="44450">
                  <a:moveTo>
                    <a:pt x="0" y="0"/>
                  </a:moveTo>
                  <a:lnTo>
                    <a:pt x="1006475" y="0"/>
                  </a:lnTo>
                  <a:lnTo>
                    <a:pt x="1006475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0500951" y="538343"/>
            <a:ext cx="1111863" cy="1079383"/>
          </a:xfrm>
          <a:custGeom>
            <a:avLst/>
            <a:gdLst/>
            <a:ahLst/>
            <a:cxnLst/>
            <a:rect l="l" t="t" r="r" b="b"/>
            <a:pathLst>
              <a:path w="1111863" h="1079383">
                <a:moveTo>
                  <a:pt x="0" y="0"/>
                </a:moveTo>
                <a:lnTo>
                  <a:pt x="1111862" y="0"/>
                </a:lnTo>
                <a:lnTo>
                  <a:pt x="1111862" y="1079383"/>
                </a:lnTo>
                <a:lnTo>
                  <a:pt x="0" y="1079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816371" y="826227"/>
            <a:ext cx="5410105" cy="86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5"/>
              </a:lnSpc>
            </a:pPr>
            <a:r>
              <a:rPr lang="en-US" sz="28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How Does </a:t>
            </a:r>
            <a:r>
              <a:rPr lang="en-US" sz="28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</a:t>
            </a:r>
            <a:r>
              <a:rPr lang="en-US" sz="28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Compare to Kubernetes?</a:t>
            </a:r>
            <a:endParaRPr lang="en-US" sz="28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102121" y="2253672"/>
            <a:ext cx="8691858" cy="4732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doesn't have the concept of Ingress Controllers for managing network connectivity.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is primarily a task-scheduling platform and can't orchestrate load balancing, </a:t>
            </a:r>
            <a:r>
              <a:rPr lang="en-US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config management, or routing.</a:t>
            </a:r>
            <a:endParaRPr lang="en-US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Most cloud platforms provide a managed service for Kubernetes, simplifying the deployment and management of the platform. There is currently no managed service for Nomad on any cloud platform, including HCP.</a:t>
            </a:r>
            <a:endParaRPr lang="en-US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Kubernetes has an extensive community for support, but it comes with the increased complexity of deployment.</a:t>
            </a:r>
            <a:endParaRPr lang="en-US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is an emerging disruptor in the container orchestrator world.</a:t>
            </a:r>
            <a:endParaRPr lang="en-US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2318997" cy="6984997"/>
            <a:chOff x="0" y="0"/>
            <a:chExt cx="12319000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448818" y="434975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0650226" y="238249"/>
            <a:ext cx="1156506" cy="1326185"/>
          </a:xfrm>
          <a:custGeom>
            <a:avLst/>
            <a:gdLst/>
            <a:ahLst/>
            <a:cxnLst/>
            <a:rect l="l" t="t" r="r" b="b"/>
            <a:pathLst>
              <a:path w="1156506" h="1326185">
                <a:moveTo>
                  <a:pt x="0" y="0"/>
                </a:moveTo>
                <a:lnTo>
                  <a:pt x="1156507" y="0"/>
                </a:lnTo>
                <a:lnTo>
                  <a:pt x="1156507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5" r="-31172" b="-6974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58966" y="1632795"/>
            <a:ext cx="8267700" cy="4218937"/>
          </a:xfrm>
          <a:custGeom>
            <a:avLst/>
            <a:gdLst/>
            <a:ahLst/>
            <a:cxnLst/>
            <a:rect l="l" t="t" r="r" b="b"/>
            <a:pathLst>
              <a:path w="8267700" h="4218937">
                <a:moveTo>
                  <a:pt x="0" y="0"/>
                </a:moveTo>
                <a:lnTo>
                  <a:pt x="8267700" y="0"/>
                </a:lnTo>
                <a:lnTo>
                  <a:pt x="8267700" y="4218936"/>
                </a:lnTo>
                <a:lnTo>
                  <a:pt x="0" y="42189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07282" y="3362601"/>
            <a:ext cx="662178" cy="759333"/>
          </a:xfrm>
          <a:custGeom>
            <a:avLst/>
            <a:gdLst/>
            <a:ahLst/>
            <a:cxnLst/>
            <a:rect l="l" t="t" r="r" b="b"/>
            <a:pathLst>
              <a:path w="662178" h="759333">
                <a:moveTo>
                  <a:pt x="0" y="0"/>
                </a:moveTo>
                <a:lnTo>
                  <a:pt x="662178" y="0"/>
                </a:lnTo>
                <a:lnTo>
                  <a:pt x="662178" y="759333"/>
                </a:lnTo>
                <a:lnTo>
                  <a:pt x="0" y="7593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5" t="-12444" r="-31172" b="-69741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16182" y="3362601"/>
            <a:ext cx="782183" cy="759333"/>
          </a:xfrm>
          <a:custGeom>
            <a:avLst/>
            <a:gdLst/>
            <a:ahLst/>
            <a:cxnLst/>
            <a:rect l="l" t="t" r="r" b="b"/>
            <a:pathLst>
              <a:path w="782183" h="759333">
                <a:moveTo>
                  <a:pt x="0" y="0"/>
                </a:moveTo>
                <a:lnTo>
                  <a:pt x="782183" y="0"/>
                </a:lnTo>
                <a:lnTo>
                  <a:pt x="782183" y="759333"/>
                </a:lnTo>
                <a:lnTo>
                  <a:pt x="0" y="7593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73523" y="537943"/>
            <a:ext cx="4960449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Comparing Terminology</a:t>
            </a:r>
            <a:endParaRPr lang="en-US" sz="32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20263" y="1668837"/>
            <a:ext cx="3390319" cy="412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1800" b="1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HashiCorp Nomad </a:t>
            </a:r>
            <a:endParaRPr lang="en-US" sz="1800" b="1">
              <a:solidFill>
                <a:srgbClr val="FFFFF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Job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Tasks/Group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Client Agent 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Server Node 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Client Node 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Task Driver 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Service Discovery/Reverse Proxy Integrated API 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Raft 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HCL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784256" y="1668837"/>
            <a:ext cx="2635120" cy="412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1800" b="1" spc="3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Kubernetes </a:t>
            </a:r>
            <a:endParaRPr lang="en-US" sz="1800" b="1" spc="3">
              <a:solidFill>
                <a:srgbClr val="FFFFF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 spc="3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Job </a:t>
            </a:r>
            <a:endParaRPr lang="en-US" sz="1800" spc="3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 spc="3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Pods </a:t>
            </a:r>
            <a:endParaRPr lang="en-US" sz="1800" spc="3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 spc="3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Kubelet Controllers/Control Plane Worker Node</a:t>
            </a:r>
            <a:endParaRPr lang="en-US" sz="1800" spc="3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 spc="3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Container Runtime </a:t>
            </a:r>
            <a:endParaRPr lang="en-US" sz="1800" spc="3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 spc="3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Load Balancer/Ingress API Server</a:t>
            </a:r>
            <a:endParaRPr lang="en-US" sz="1800" spc="3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 spc="3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etcd</a:t>
            </a:r>
            <a:endParaRPr lang="en-US" sz="1800" spc="3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925"/>
              </a:lnSpc>
            </a:pPr>
            <a:r>
              <a:rPr lang="en-US" sz="1800" spc="3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YAML</a:t>
            </a:r>
            <a:endParaRPr lang="en-US" sz="1800" spc="3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5743" y="-63503"/>
            <a:ext cx="1698660" cy="6984997"/>
            <a:chOff x="0" y="0"/>
            <a:chExt cx="1698663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523494" y="0"/>
                  </a:lnTo>
                  <a:lnTo>
                    <a:pt x="52349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03578" y="2197818"/>
            <a:ext cx="6067082" cy="113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End of Section</a:t>
            </a:r>
            <a:endParaRPr lang="en-US" sz="6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2519362"/>
            <a:ext cx="3357562" cy="3644903"/>
            <a:chOff x="0" y="0"/>
            <a:chExt cx="3357562" cy="36449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57626" cy="3644900"/>
            </a:xfrm>
            <a:custGeom>
              <a:avLst/>
              <a:gdLst/>
              <a:ahLst/>
              <a:cxnLst/>
              <a:rect l="l" t="t" r="r" b="b"/>
              <a:pathLst>
                <a:path w="3357626" h="3644900">
                  <a:moveTo>
                    <a:pt x="0" y="0"/>
                  </a:moveTo>
                  <a:lnTo>
                    <a:pt x="3357626" y="0"/>
                  </a:lnTo>
                  <a:lnTo>
                    <a:pt x="3357626" y="3644900"/>
                  </a:lnTo>
                  <a:lnTo>
                    <a:pt x="0" y="36449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4936607" y="3012862"/>
            <a:ext cx="742226" cy="742226"/>
          </a:xfrm>
          <a:custGeom>
            <a:avLst/>
            <a:gdLst/>
            <a:ahLst/>
            <a:cxnLst/>
            <a:rect l="l" t="t" r="r" b="b"/>
            <a:pathLst>
              <a:path w="742226" h="742226">
                <a:moveTo>
                  <a:pt x="0" y="0"/>
                </a:moveTo>
                <a:lnTo>
                  <a:pt x="742227" y="0"/>
                </a:lnTo>
                <a:lnTo>
                  <a:pt x="742227" y="742226"/>
                </a:lnTo>
                <a:lnTo>
                  <a:pt x="0" y="7422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640572" y="6033449"/>
            <a:ext cx="518760" cy="518760"/>
          </a:xfrm>
          <a:custGeom>
            <a:avLst/>
            <a:gdLst/>
            <a:ahLst/>
            <a:cxnLst/>
            <a:rect l="l" t="t" r="r" b="b"/>
            <a:pathLst>
              <a:path w="518760" h="518760">
                <a:moveTo>
                  <a:pt x="0" y="0"/>
                </a:moveTo>
                <a:lnTo>
                  <a:pt x="518760" y="0"/>
                </a:lnTo>
                <a:lnTo>
                  <a:pt x="518760" y="518760"/>
                </a:lnTo>
                <a:lnTo>
                  <a:pt x="0" y="5187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7741872" y="2886618"/>
            <a:ext cx="1062800" cy="1062800"/>
            <a:chOff x="0" y="0"/>
            <a:chExt cx="1062800" cy="106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62863" cy="1062863"/>
            </a:xfrm>
            <a:custGeom>
              <a:avLst/>
              <a:gdLst/>
              <a:ahLst/>
              <a:cxnLst/>
              <a:rect l="l" t="t" r="r" b="b"/>
              <a:pathLst>
                <a:path w="1062863" h="1062863">
                  <a:moveTo>
                    <a:pt x="0" y="0"/>
                  </a:moveTo>
                  <a:lnTo>
                    <a:pt x="1062863" y="0"/>
                  </a:lnTo>
                  <a:lnTo>
                    <a:pt x="1062863" y="1062863"/>
                  </a:lnTo>
                  <a:lnTo>
                    <a:pt x="0" y="1062863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7900149" y="1604362"/>
            <a:ext cx="770801" cy="770801"/>
          </a:xfrm>
          <a:custGeom>
            <a:avLst/>
            <a:gdLst/>
            <a:ahLst/>
            <a:cxnLst/>
            <a:rect l="l" t="t" r="r" b="b"/>
            <a:pathLst>
              <a:path w="770801" h="770801">
                <a:moveTo>
                  <a:pt x="0" y="0"/>
                </a:moveTo>
                <a:lnTo>
                  <a:pt x="770801" y="0"/>
                </a:lnTo>
                <a:lnTo>
                  <a:pt x="770801" y="770802"/>
                </a:lnTo>
                <a:lnTo>
                  <a:pt x="0" y="7708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914437" y="405260"/>
            <a:ext cx="742226" cy="742226"/>
          </a:xfrm>
          <a:custGeom>
            <a:avLst/>
            <a:gdLst/>
            <a:ahLst/>
            <a:cxnLst/>
            <a:rect l="l" t="t" r="r" b="b"/>
            <a:pathLst>
              <a:path w="742226" h="742226">
                <a:moveTo>
                  <a:pt x="0" y="0"/>
                </a:moveTo>
                <a:lnTo>
                  <a:pt x="742226" y="0"/>
                </a:lnTo>
                <a:lnTo>
                  <a:pt x="742226" y="742226"/>
                </a:lnTo>
                <a:lnTo>
                  <a:pt x="0" y="7422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994904" y="484632"/>
            <a:ext cx="582168" cy="582168"/>
          </a:xfrm>
          <a:custGeom>
            <a:avLst/>
            <a:gdLst/>
            <a:ahLst/>
            <a:cxnLst/>
            <a:rect l="l" t="t" r="r" b="b"/>
            <a:pathLst>
              <a:path w="582168" h="582168">
                <a:moveTo>
                  <a:pt x="0" y="0"/>
                </a:moveTo>
                <a:lnTo>
                  <a:pt x="582168" y="0"/>
                </a:lnTo>
                <a:lnTo>
                  <a:pt x="582168" y="582168"/>
                </a:lnTo>
                <a:lnTo>
                  <a:pt x="0" y="5821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016240" y="1734312"/>
            <a:ext cx="539496" cy="539496"/>
          </a:xfrm>
          <a:custGeom>
            <a:avLst/>
            <a:gdLst/>
            <a:ahLst/>
            <a:cxnLst/>
            <a:rect l="l" t="t" r="r" b="b"/>
            <a:pathLst>
              <a:path w="539496" h="539496">
                <a:moveTo>
                  <a:pt x="0" y="0"/>
                </a:moveTo>
                <a:lnTo>
                  <a:pt x="539496" y="0"/>
                </a:lnTo>
                <a:lnTo>
                  <a:pt x="539496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911608" y="3012862"/>
            <a:ext cx="723329" cy="810320"/>
          </a:xfrm>
          <a:custGeom>
            <a:avLst/>
            <a:gdLst/>
            <a:ahLst/>
            <a:cxnLst/>
            <a:rect l="l" t="t" r="r" b="b"/>
            <a:pathLst>
              <a:path w="723329" h="810320">
                <a:moveTo>
                  <a:pt x="0" y="0"/>
                </a:moveTo>
                <a:lnTo>
                  <a:pt x="723328" y="0"/>
                </a:lnTo>
                <a:lnTo>
                  <a:pt x="723328" y="810321"/>
                </a:lnTo>
                <a:lnTo>
                  <a:pt x="0" y="81032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8203" t="-12444" r="-28425" b="-69741"/>
            </a:stretch>
          </a:blipFill>
        </p:spPr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6264993" y="2998575"/>
            <a:ext cx="770801" cy="770801"/>
            <a:chOff x="0" y="0"/>
            <a:chExt cx="770801" cy="77080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0" y="138049"/>
                  </a:moveTo>
                  <a:cubicBezTo>
                    <a:pt x="0" y="61722"/>
                    <a:pt x="61722" y="0"/>
                    <a:pt x="138049" y="0"/>
                  </a:cubicBezTo>
                  <a:lnTo>
                    <a:pt x="138049" y="14224"/>
                  </a:lnTo>
                  <a:lnTo>
                    <a:pt x="138049" y="0"/>
                  </a:lnTo>
                  <a:lnTo>
                    <a:pt x="632841" y="0"/>
                  </a:lnTo>
                  <a:lnTo>
                    <a:pt x="632841" y="14224"/>
                  </a:lnTo>
                  <a:lnTo>
                    <a:pt x="632841" y="0"/>
                  </a:lnTo>
                  <a:cubicBezTo>
                    <a:pt x="709041" y="0"/>
                    <a:pt x="770890" y="61722"/>
                    <a:pt x="770890" y="138049"/>
                  </a:cubicBezTo>
                  <a:lnTo>
                    <a:pt x="756539" y="138049"/>
                  </a:lnTo>
                  <a:lnTo>
                    <a:pt x="770763" y="138049"/>
                  </a:lnTo>
                  <a:lnTo>
                    <a:pt x="770763" y="632841"/>
                  </a:lnTo>
                  <a:lnTo>
                    <a:pt x="756539" y="632841"/>
                  </a:lnTo>
                  <a:lnTo>
                    <a:pt x="770763" y="632841"/>
                  </a:lnTo>
                  <a:cubicBezTo>
                    <a:pt x="770763" y="709041"/>
                    <a:pt x="709041" y="770890"/>
                    <a:pt x="632714" y="770890"/>
                  </a:cubicBezTo>
                  <a:lnTo>
                    <a:pt x="138049" y="770890"/>
                  </a:lnTo>
                  <a:cubicBezTo>
                    <a:pt x="61722" y="770763"/>
                    <a:pt x="0" y="709041"/>
                    <a:pt x="0" y="632841"/>
                  </a:cubicBezTo>
                  <a:lnTo>
                    <a:pt x="14224" y="632841"/>
                  </a:lnTo>
                  <a:lnTo>
                    <a:pt x="0" y="632841"/>
                  </a:lnTo>
                  <a:lnTo>
                    <a:pt x="0" y="138049"/>
                  </a:lnTo>
                  <a:lnTo>
                    <a:pt x="14224" y="138049"/>
                  </a:lnTo>
                  <a:lnTo>
                    <a:pt x="0" y="138049"/>
                  </a:lnTo>
                  <a:moveTo>
                    <a:pt x="28575" y="138049"/>
                  </a:moveTo>
                  <a:lnTo>
                    <a:pt x="28575" y="632841"/>
                  </a:lnTo>
                  <a:cubicBezTo>
                    <a:pt x="28575" y="693293"/>
                    <a:pt x="77597" y="742315"/>
                    <a:pt x="138049" y="742315"/>
                  </a:cubicBezTo>
                  <a:lnTo>
                    <a:pt x="632841" y="742315"/>
                  </a:lnTo>
                  <a:cubicBezTo>
                    <a:pt x="693293" y="742315"/>
                    <a:pt x="742315" y="693293"/>
                    <a:pt x="742315" y="632841"/>
                  </a:cubicBezTo>
                  <a:lnTo>
                    <a:pt x="742315" y="138049"/>
                  </a:lnTo>
                  <a:cubicBezTo>
                    <a:pt x="742315" y="77597"/>
                    <a:pt x="693293" y="28575"/>
                    <a:pt x="632841" y="28575"/>
                  </a:cubicBezTo>
                  <a:lnTo>
                    <a:pt x="138049" y="28575"/>
                  </a:lnTo>
                  <a:cubicBezTo>
                    <a:pt x="77597" y="28575"/>
                    <a:pt x="28575" y="77597"/>
                    <a:pt x="28575" y="138049"/>
                  </a:cubicBezTo>
                  <a:close/>
                </a:path>
              </a:pathLst>
            </a:custGeom>
            <a:solidFill>
              <a:srgbClr val="3F3F3F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6330696" y="3063240"/>
            <a:ext cx="640080" cy="643128"/>
          </a:xfrm>
          <a:custGeom>
            <a:avLst/>
            <a:gdLst/>
            <a:ahLst/>
            <a:cxnLst/>
            <a:rect l="l" t="t" r="r" b="b"/>
            <a:pathLst>
              <a:path w="640080" h="643128">
                <a:moveTo>
                  <a:pt x="0" y="0"/>
                </a:moveTo>
                <a:lnTo>
                  <a:pt x="640080" y="0"/>
                </a:lnTo>
                <a:lnTo>
                  <a:pt x="640080" y="643128"/>
                </a:lnTo>
                <a:lnTo>
                  <a:pt x="0" y="64312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995672" y="3072384"/>
            <a:ext cx="624840" cy="621792"/>
          </a:xfrm>
          <a:custGeom>
            <a:avLst/>
            <a:gdLst/>
            <a:ahLst/>
            <a:cxnLst/>
            <a:rect l="l" t="t" r="r" b="b"/>
            <a:pathLst>
              <a:path w="624840" h="621792">
                <a:moveTo>
                  <a:pt x="0" y="0"/>
                </a:moveTo>
                <a:lnTo>
                  <a:pt x="624840" y="0"/>
                </a:lnTo>
                <a:lnTo>
                  <a:pt x="624840" y="621792"/>
                </a:lnTo>
                <a:lnTo>
                  <a:pt x="0" y="62179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5619036" y="6015857"/>
            <a:ext cx="561832" cy="553945"/>
            <a:chOff x="0" y="0"/>
            <a:chExt cx="561835" cy="553949"/>
          </a:xfrm>
        </p:grpSpPr>
        <p:sp>
          <p:nvSpPr>
            <p:cNvPr id="22" name="Freeform 22"/>
            <p:cNvSpPr/>
            <p:nvPr/>
          </p:nvSpPr>
          <p:spPr>
            <a:xfrm>
              <a:off x="63500" y="6350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214757" y="6350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367157" y="6350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63500" y="210566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14757" y="210566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367157" y="210566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63500" y="35763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214757" y="35763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367157" y="35763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</p:grpSp>
      <p:grpSp>
        <p:nvGrpSpPr>
          <p:cNvPr id="31" name="Group 31"/>
          <p:cNvGrpSpPr>
            <a:grpSpLocks noChangeAspect="1"/>
          </p:cNvGrpSpPr>
          <p:nvPr/>
        </p:nvGrpSpPr>
        <p:grpSpPr>
          <a:xfrm>
            <a:off x="5805087" y="3328406"/>
            <a:ext cx="347948" cy="111128"/>
            <a:chOff x="0" y="0"/>
            <a:chExt cx="347955" cy="111125"/>
          </a:xfrm>
        </p:grpSpPr>
        <p:sp>
          <p:nvSpPr>
            <p:cNvPr id="32" name="Freeform 32"/>
            <p:cNvSpPr/>
            <p:nvPr/>
          </p:nvSpPr>
          <p:spPr>
            <a:xfrm>
              <a:off x="0" y="-1651"/>
              <a:ext cx="347980" cy="114427"/>
            </a:xfrm>
            <a:custGeom>
              <a:avLst/>
              <a:gdLst/>
              <a:ahLst/>
              <a:cxnLst/>
              <a:rect l="l" t="t" r="r" b="b"/>
              <a:pathLst>
                <a:path w="347980" h="114427">
                  <a:moveTo>
                    <a:pt x="0" y="46101"/>
                  </a:moveTo>
                  <a:lnTo>
                    <a:pt x="325882" y="46101"/>
                  </a:lnTo>
                  <a:lnTo>
                    <a:pt x="325882" y="68326"/>
                  </a:lnTo>
                  <a:lnTo>
                    <a:pt x="0" y="68326"/>
                  </a:lnTo>
                  <a:close/>
                  <a:moveTo>
                    <a:pt x="255270" y="3175"/>
                  </a:moveTo>
                  <a:lnTo>
                    <a:pt x="347980" y="57277"/>
                  </a:lnTo>
                  <a:lnTo>
                    <a:pt x="255270" y="111379"/>
                  </a:lnTo>
                  <a:cubicBezTo>
                    <a:pt x="249936" y="114427"/>
                    <a:pt x="243205" y="112649"/>
                    <a:pt x="240030" y="107442"/>
                  </a:cubicBezTo>
                  <a:lnTo>
                    <a:pt x="238760" y="95377"/>
                  </a:lnTo>
                  <a:lnTo>
                    <a:pt x="320294" y="47879"/>
                  </a:lnTo>
                  <a:lnTo>
                    <a:pt x="320294" y="66802"/>
                  </a:lnTo>
                  <a:lnTo>
                    <a:pt x="244094" y="22352"/>
                  </a:lnTo>
                  <a:cubicBezTo>
                    <a:pt x="238760" y="19304"/>
                    <a:pt x="236982" y="12446"/>
                    <a:pt x="240157" y="7112"/>
                  </a:cubicBezTo>
                  <a:lnTo>
                    <a:pt x="250063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33" name="Group 33"/>
          <p:cNvGrpSpPr>
            <a:grpSpLocks noChangeAspect="1"/>
          </p:cNvGrpSpPr>
          <p:nvPr/>
        </p:nvGrpSpPr>
        <p:grpSpPr>
          <a:xfrm>
            <a:off x="5583298" y="5364804"/>
            <a:ext cx="1277874" cy="1250909"/>
            <a:chOff x="0" y="0"/>
            <a:chExt cx="1277874" cy="1250912"/>
          </a:xfrm>
        </p:grpSpPr>
        <p:sp>
          <p:nvSpPr>
            <p:cNvPr id="34" name="Freeform 34"/>
            <p:cNvSpPr/>
            <p:nvPr/>
          </p:nvSpPr>
          <p:spPr>
            <a:xfrm>
              <a:off x="689356" y="668655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731393" y="71450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882650" y="71450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1034923" y="714502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731393" y="861695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882650" y="861695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1034923" y="861695"/>
              <a:ext cx="131318" cy="132715"/>
            </a:xfrm>
            <a:custGeom>
              <a:avLst/>
              <a:gdLst/>
              <a:ahLst/>
              <a:cxnLst/>
              <a:rect l="l" t="t" r="r" b="b"/>
              <a:pathLst>
                <a:path w="131318" h="132715">
                  <a:moveTo>
                    <a:pt x="0" y="0"/>
                  </a:moveTo>
                  <a:lnTo>
                    <a:pt x="131318" y="0"/>
                  </a:lnTo>
                  <a:lnTo>
                    <a:pt x="131318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731393" y="1008761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63500" y="63500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105410" y="109347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25098"/>
              </a:srgbClr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256794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409067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105410" y="256540"/>
              <a:ext cx="131318" cy="132715"/>
            </a:xfrm>
            <a:custGeom>
              <a:avLst/>
              <a:gdLst/>
              <a:ahLst/>
              <a:cxnLst/>
              <a:rect l="l" t="t" r="r" b="b"/>
              <a:pathLst>
                <a:path w="131318" h="132715">
                  <a:moveTo>
                    <a:pt x="0" y="0"/>
                  </a:moveTo>
                  <a:lnTo>
                    <a:pt x="131318" y="0"/>
                  </a:lnTo>
                  <a:lnTo>
                    <a:pt x="131318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256794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409067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409067" y="403606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695579" y="63500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737616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888873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1041146" y="109347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54" name="Freeform 54"/>
            <p:cNvSpPr/>
            <p:nvPr/>
          </p:nvSpPr>
          <p:spPr>
            <a:xfrm>
              <a:off x="737616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55" name="Freeform 55"/>
            <p:cNvSpPr/>
            <p:nvPr/>
          </p:nvSpPr>
          <p:spPr>
            <a:xfrm>
              <a:off x="888873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56" name="Group 56"/>
          <p:cNvGrpSpPr>
            <a:grpSpLocks noChangeAspect="1"/>
          </p:cNvGrpSpPr>
          <p:nvPr/>
        </p:nvGrpSpPr>
        <p:grpSpPr>
          <a:xfrm>
            <a:off x="7154285" y="3328406"/>
            <a:ext cx="347948" cy="111128"/>
            <a:chOff x="0" y="0"/>
            <a:chExt cx="347955" cy="111125"/>
          </a:xfrm>
        </p:grpSpPr>
        <p:sp>
          <p:nvSpPr>
            <p:cNvPr id="57" name="Freeform 57"/>
            <p:cNvSpPr/>
            <p:nvPr/>
          </p:nvSpPr>
          <p:spPr>
            <a:xfrm>
              <a:off x="0" y="-1651"/>
              <a:ext cx="347980" cy="114427"/>
            </a:xfrm>
            <a:custGeom>
              <a:avLst/>
              <a:gdLst/>
              <a:ahLst/>
              <a:cxnLst/>
              <a:rect l="l" t="t" r="r" b="b"/>
              <a:pathLst>
                <a:path w="347980" h="114427">
                  <a:moveTo>
                    <a:pt x="0" y="46101"/>
                  </a:moveTo>
                  <a:lnTo>
                    <a:pt x="325882" y="46101"/>
                  </a:lnTo>
                  <a:lnTo>
                    <a:pt x="325882" y="68326"/>
                  </a:lnTo>
                  <a:lnTo>
                    <a:pt x="0" y="68326"/>
                  </a:lnTo>
                  <a:close/>
                  <a:moveTo>
                    <a:pt x="255270" y="3175"/>
                  </a:moveTo>
                  <a:lnTo>
                    <a:pt x="347980" y="57277"/>
                  </a:lnTo>
                  <a:lnTo>
                    <a:pt x="255270" y="111379"/>
                  </a:lnTo>
                  <a:cubicBezTo>
                    <a:pt x="249936" y="114427"/>
                    <a:pt x="243205" y="112649"/>
                    <a:pt x="240030" y="107442"/>
                  </a:cubicBezTo>
                  <a:lnTo>
                    <a:pt x="238760" y="95377"/>
                  </a:lnTo>
                  <a:lnTo>
                    <a:pt x="320294" y="47879"/>
                  </a:lnTo>
                  <a:lnTo>
                    <a:pt x="320294" y="66802"/>
                  </a:lnTo>
                  <a:lnTo>
                    <a:pt x="244094" y="22352"/>
                  </a:lnTo>
                  <a:cubicBezTo>
                    <a:pt x="238760" y="19304"/>
                    <a:pt x="236982" y="12446"/>
                    <a:pt x="240157" y="7112"/>
                  </a:cubicBezTo>
                  <a:lnTo>
                    <a:pt x="250063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58" name="Group 58"/>
          <p:cNvGrpSpPr>
            <a:grpSpLocks noChangeAspect="1"/>
          </p:cNvGrpSpPr>
          <p:nvPr/>
        </p:nvGrpSpPr>
        <p:grpSpPr>
          <a:xfrm>
            <a:off x="8217703" y="2428237"/>
            <a:ext cx="111128" cy="354987"/>
            <a:chOff x="0" y="0"/>
            <a:chExt cx="111125" cy="354990"/>
          </a:xfrm>
        </p:grpSpPr>
        <p:sp>
          <p:nvSpPr>
            <p:cNvPr id="59" name="Freeform 59"/>
            <p:cNvSpPr/>
            <p:nvPr/>
          </p:nvSpPr>
          <p:spPr>
            <a:xfrm>
              <a:off x="-1651" y="0"/>
              <a:ext cx="114427" cy="355092"/>
            </a:xfrm>
            <a:custGeom>
              <a:avLst/>
              <a:gdLst/>
              <a:ahLst/>
              <a:cxnLst/>
              <a:rect l="l" t="t" r="r" b="b"/>
              <a:pathLst>
                <a:path w="114427" h="355092">
                  <a:moveTo>
                    <a:pt x="68326" y="0"/>
                  </a:moveTo>
                  <a:lnTo>
                    <a:pt x="68326" y="332994"/>
                  </a:lnTo>
                  <a:lnTo>
                    <a:pt x="46101" y="332994"/>
                  </a:lnTo>
                  <a:lnTo>
                    <a:pt x="46101" y="0"/>
                  </a:lnTo>
                  <a:close/>
                  <a:moveTo>
                    <a:pt x="111252" y="262382"/>
                  </a:moveTo>
                  <a:lnTo>
                    <a:pt x="57150" y="355092"/>
                  </a:lnTo>
                  <a:lnTo>
                    <a:pt x="3048" y="262382"/>
                  </a:lnTo>
                  <a:cubicBezTo>
                    <a:pt x="0" y="257048"/>
                    <a:pt x="1778" y="250317"/>
                    <a:pt x="6985" y="247142"/>
                  </a:cubicBezTo>
                  <a:lnTo>
                    <a:pt x="19050" y="245872"/>
                  </a:lnTo>
                  <a:lnTo>
                    <a:pt x="66548" y="327406"/>
                  </a:lnTo>
                  <a:lnTo>
                    <a:pt x="47625" y="327406"/>
                  </a:lnTo>
                  <a:lnTo>
                    <a:pt x="92075" y="251206"/>
                  </a:lnTo>
                  <a:cubicBezTo>
                    <a:pt x="95123" y="245872"/>
                    <a:pt x="101981" y="244094"/>
                    <a:pt x="107315" y="247269"/>
                  </a:cubicBezTo>
                  <a:lnTo>
                    <a:pt x="114427" y="257175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60" name="Group 60"/>
          <p:cNvGrpSpPr>
            <a:grpSpLocks noChangeAspect="1"/>
          </p:cNvGrpSpPr>
          <p:nvPr/>
        </p:nvGrpSpPr>
        <p:grpSpPr>
          <a:xfrm>
            <a:off x="8228647" y="1196350"/>
            <a:ext cx="111128" cy="354987"/>
            <a:chOff x="0" y="0"/>
            <a:chExt cx="111125" cy="354990"/>
          </a:xfrm>
        </p:grpSpPr>
        <p:sp>
          <p:nvSpPr>
            <p:cNvPr id="61" name="Freeform 61"/>
            <p:cNvSpPr/>
            <p:nvPr/>
          </p:nvSpPr>
          <p:spPr>
            <a:xfrm>
              <a:off x="-1651" y="0"/>
              <a:ext cx="114427" cy="355092"/>
            </a:xfrm>
            <a:custGeom>
              <a:avLst/>
              <a:gdLst/>
              <a:ahLst/>
              <a:cxnLst/>
              <a:rect l="l" t="t" r="r" b="b"/>
              <a:pathLst>
                <a:path w="114427" h="355092">
                  <a:moveTo>
                    <a:pt x="68326" y="0"/>
                  </a:moveTo>
                  <a:lnTo>
                    <a:pt x="68326" y="332994"/>
                  </a:lnTo>
                  <a:lnTo>
                    <a:pt x="46101" y="332994"/>
                  </a:lnTo>
                  <a:lnTo>
                    <a:pt x="46101" y="0"/>
                  </a:lnTo>
                  <a:close/>
                  <a:moveTo>
                    <a:pt x="111252" y="262382"/>
                  </a:moveTo>
                  <a:lnTo>
                    <a:pt x="57150" y="355092"/>
                  </a:lnTo>
                  <a:lnTo>
                    <a:pt x="3048" y="262382"/>
                  </a:lnTo>
                  <a:cubicBezTo>
                    <a:pt x="0" y="257048"/>
                    <a:pt x="1778" y="250317"/>
                    <a:pt x="6985" y="247142"/>
                  </a:cubicBezTo>
                  <a:lnTo>
                    <a:pt x="19050" y="245872"/>
                  </a:lnTo>
                  <a:lnTo>
                    <a:pt x="66548" y="327406"/>
                  </a:lnTo>
                  <a:lnTo>
                    <a:pt x="47625" y="327406"/>
                  </a:lnTo>
                  <a:lnTo>
                    <a:pt x="92075" y="251206"/>
                  </a:lnTo>
                  <a:cubicBezTo>
                    <a:pt x="95123" y="245872"/>
                    <a:pt x="101981" y="244094"/>
                    <a:pt x="107315" y="247142"/>
                  </a:cubicBezTo>
                  <a:lnTo>
                    <a:pt x="114427" y="257048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62" name="Group 62"/>
          <p:cNvGrpSpPr>
            <a:grpSpLocks noChangeAspect="1"/>
          </p:cNvGrpSpPr>
          <p:nvPr/>
        </p:nvGrpSpPr>
        <p:grpSpPr>
          <a:xfrm>
            <a:off x="7616904" y="5364804"/>
            <a:ext cx="1284094" cy="1250909"/>
            <a:chOff x="0" y="0"/>
            <a:chExt cx="1284097" cy="1250912"/>
          </a:xfrm>
        </p:grpSpPr>
        <p:sp>
          <p:nvSpPr>
            <p:cNvPr id="63" name="Freeform 63"/>
            <p:cNvSpPr/>
            <p:nvPr/>
          </p:nvSpPr>
          <p:spPr>
            <a:xfrm>
              <a:off x="63500" y="668655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64" name="Freeform 64"/>
            <p:cNvSpPr/>
            <p:nvPr/>
          </p:nvSpPr>
          <p:spPr>
            <a:xfrm>
              <a:off x="105410" y="714502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5" name="Freeform 65"/>
            <p:cNvSpPr/>
            <p:nvPr/>
          </p:nvSpPr>
          <p:spPr>
            <a:xfrm>
              <a:off x="256794" y="71450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66" name="Freeform 66"/>
            <p:cNvSpPr/>
            <p:nvPr/>
          </p:nvSpPr>
          <p:spPr>
            <a:xfrm>
              <a:off x="409067" y="71450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67" name="Freeform 67"/>
            <p:cNvSpPr/>
            <p:nvPr/>
          </p:nvSpPr>
          <p:spPr>
            <a:xfrm>
              <a:off x="105410" y="861695"/>
              <a:ext cx="131318" cy="132715"/>
            </a:xfrm>
            <a:custGeom>
              <a:avLst/>
              <a:gdLst/>
              <a:ahLst/>
              <a:cxnLst/>
              <a:rect l="l" t="t" r="r" b="b"/>
              <a:pathLst>
                <a:path w="131318" h="132715">
                  <a:moveTo>
                    <a:pt x="0" y="0"/>
                  </a:moveTo>
                  <a:lnTo>
                    <a:pt x="131318" y="0"/>
                  </a:lnTo>
                  <a:lnTo>
                    <a:pt x="131318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68" name="Freeform 68"/>
            <p:cNvSpPr/>
            <p:nvPr/>
          </p:nvSpPr>
          <p:spPr>
            <a:xfrm>
              <a:off x="256794" y="861695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9" name="Freeform 69"/>
            <p:cNvSpPr/>
            <p:nvPr/>
          </p:nvSpPr>
          <p:spPr>
            <a:xfrm>
              <a:off x="409067" y="861695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70" name="Freeform 70"/>
            <p:cNvSpPr/>
            <p:nvPr/>
          </p:nvSpPr>
          <p:spPr>
            <a:xfrm>
              <a:off x="105410" y="1008761"/>
              <a:ext cx="131318" cy="132715"/>
            </a:xfrm>
            <a:custGeom>
              <a:avLst/>
              <a:gdLst/>
              <a:ahLst/>
              <a:cxnLst/>
              <a:rect l="l" t="t" r="r" b="b"/>
              <a:pathLst>
                <a:path w="131318" h="132715">
                  <a:moveTo>
                    <a:pt x="0" y="0"/>
                  </a:moveTo>
                  <a:lnTo>
                    <a:pt x="131318" y="0"/>
                  </a:lnTo>
                  <a:lnTo>
                    <a:pt x="131318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71" name="Freeform 71"/>
            <p:cNvSpPr/>
            <p:nvPr/>
          </p:nvSpPr>
          <p:spPr>
            <a:xfrm>
              <a:off x="256794" y="1008761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72" name="Freeform 72"/>
            <p:cNvSpPr/>
            <p:nvPr/>
          </p:nvSpPr>
          <p:spPr>
            <a:xfrm>
              <a:off x="409067" y="1008761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73" name="Freeform 73"/>
            <p:cNvSpPr/>
            <p:nvPr/>
          </p:nvSpPr>
          <p:spPr>
            <a:xfrm>
              <a:off x="695579" y="668655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74" name="Freeform 74"/>
            <p:cNvSpPr/>
            <p:nvPr/>
          </p:nvSpPr>
          <p:spPr>
            <a:xfrm>
              <a:off x="737616" y="71450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75" name="Freeform 75"/>
            <p:cNvSpPr/>
            <p:nvPr/>
          </p:nvSpPr>
          <p:spPr>
            <a:xfrm>
              <a:off x="888873" y="71450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76" name="Freeform 76"/>
            <p:cNvSpPr/>
            <p:nvPr/>
          </p:nvSpPr>
          <p:spPr>
            <a:xfrm>
              <a:off x="1041146" y="714502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77" name="Freeform 77"/>
            <p:cNvSpPr/>
            <p:nvPr/>
          </p:nvSpPr>
          <p:spPr>
            <a:xfrm>
              <a:off x="737616" y="861695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78" name="Freeform 78"/>
            <p:cNvSpPr/>
            <p:nvPr/>
          </p:nvSpPr>
          <p:spPr>
            <a:xfrm>
              <a:off x="888873" y="861695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79" name="Freeform 79"/>
            <p:cNvSpPr/>
            <p:nvPr/>
          </p:nvSpPr>
          <p:spPr>
            <a:xfrm>
              <a:off x="1041146" y="861695"/>
              <a:ext cx="131318" cy="132715"/>
            </a:xfrm>
            <a:custGeom>
              <a:avLst/>
              <a:gdLst/>
              <a:ahLst/>
              <a:cxnLst/>
              <a:rect l="l" t="t" r="r" b="b"/>
              <a:pathLst>
                <a:path w="131318" h="132715">
                  <a:moveTo>
                    <a:pt x="0" y="0"/>
                  </a:moveTo>
                  <a:lnTo>
                    <a:pt x="131318" y="0"/>
                  </a:lnTo>
                  <a:lnTo>
                    <a:pt x="131318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80" name="Freeform 80"/>
            <p:cNvSpPr/>
            <p:nvPr/>
          </p:nvSpPr>
          <p:spPr>
            <a:xfrm>
              <a:off x="737616" y="1008761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1" name="Freeform 81"/>
            <p:cNvSpPr/>
            <p:nvPr/>
          </p:nvSpPr>
          <p:spPr>
            <a:xfrm>
              <a:off x="69723" y="63500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82" name="Freeform 82"/>
            <p:cNvSpPr/>
            <p:nvPr/>
          </p:nvSpPr>
          <p:spPr>
            <a:xfrm>
              <a:off x="111633" y="109347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25098"/>
              </a:srgbClr>
            </a:solidFill>
          </p:spPr>
        </p:sp>
        <p:sp>
          <p:nvSpPr>
            <p:cNvPr id="83" name="Freeform 83"/>
            <p:cNvSpPr/>
            <p:nvPr/>
          </p:nvSpPr>
          <p:spPr>
            <a:xfrm>
              <a:off x="263017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84" name="Freeform 84"/>
            <p:cNvSpPr/>
            <p:nvPr/>
          </p:nvSpPr>
          <p:spPr>
            <a:xfrm>
              <a:off x="415290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5" name="Freeform 85"/>
            <p:cNvSpPr/>
            <p:nvPr/>
          </p:nvSpPr>
          <p:spPr>
            <a:xfrm>
              <a:off x="111633" y="256540"/>
              <a:ext cx="131318" cy="132715"/>
            </a:xfrm>
            <a:custGeom>
              <a:avLst/>
              <a:gdLst/>
              <a:ahLst/>
              <a:cxnLst/>
              <a:rect l="l" t="t" r="r" b="b"/>
              <a:pathLst>
                <a:path w="131318" h="132715">
                  <a:moveTo>
                    <a:pt x="0" y="0"/>
                  </a:moveTo>
                  <a:lnTo>
                    <a:pt x="131318" y="0"/>
                  </a:lnTo>
                  <a:lnTo>
                    <a:pt x="131318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86" name="Freeform 86"/>
            <p:cNvSpPr/>
            <p:nvPr/>
          </p:nvSpPr>
          <p:spPr>
            <a:xfrm>
              <a:off x="263017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7" name="Freeform 87"/>
            <p:cNvSpPr/>
            <p:nvPr/>
          </p:nvSpPr>
          <p:spPr>
            <a:xfrm>
              <a:off x="415290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88" name="Freeform 88"/>
            <p:cNvSpPr/>
            <p:nvPr/>
          </p:nvSpPr>
          <p:spPr>
            <a:xfrm>
              <a:off x="415290" y="403606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9" name="Freeform 89"/>
            <p:cNvSpPr/>
            <p:nvPr/>
          </p:nvSpPr>
          <p:spPr>
            <a:xfrm>
              <a:off x="701802" y="63500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90" name="Freeform 90"/>
            <p:cNvSpPr/>
            <p:nvPr/>
          </p:nvSpPr>
          <p:spPr>
            <a:xfrm>
              <a:off x="743839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91" name="Freeform 91"/>
            <p:cNvSpPr/>
            <p:nvPr/>
          </p:nvSpPr>
          <p:spPr>
            <a:xfrm>
              <a:off x="895096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92" name="Freeform 92"/>
            <p:cNvSpPr/>
            <p:nvPr/>
          </p:nvSpPr>
          <p:spPr>
            <a:xfrm>
              <a:off x="1047369" y="109347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93" name="Freeform 93"/>
            <p:cNvSpPr/>
            <p:nvPr/>
          </p:nvSpPr>
          <p:spPr>
            <a:xfrm>
              <a:off x="743839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94" name="Freeform 94"/>
            <p:cNvSpPr/>
            <p:nvPr/>
          </p:nvSpPr>
          <p:spPr>
            <a:xfrm>
              <a:off x="895096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95" name="Freeform 95"/>
          <p:cNvSpPr/>
          <p:nvPr/>
        </p:nvSpPr>
        <p:spPr>
          <a:xfrm>
            <a:off x="6111954" y="3917937"/>
            <a:ext cx="4423315" cy="1278074"/>
          </a:xfrm>
          <a:custGeom>
            <a:avLst/>
            <a:gdLst/>
            <a:ahLst/>
            <a:cxnLst/>
            <a:rect l="l" t="t" r="r" b="b"/>
            <a:pathLst>
              <a:path w="4423315" h="1278074">
                <a:moveTo>
                  <a:pt x="0" y="0"/>
                </a:moveTo>
                <a:lnTo>
                  <a:pt x="4423315" y="0"/>
                </a:lnTo>
                <a:lnTo>
                  <a:pt x="4423315" y="1278074"/>
                </a:lnTo>
                <a:lnTo>
                  <a:pt x="0" y="127807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grpSp>
        <p:nvGrpSpPr>
          <p:cNvPr id="96" name="Group 96"/>
          <p:cNvGrpSpPr>
            <a:grpSpLocks noChangeAspect="1"/>
          </p:cNvGrpSpPr>
          <p:nvPr/>
        </p:nvGrpSpPr>
        <p:grpSpPr>
          <a:xfrm>
            <a:off x="9777270" y="5380368"/>
            <a:ext cx="1277874" cy="1250909"/>
            <a:chOff x="0" y="0"/>
            <a:chExt cx="1277874" cy="1250912"/>
          </a:xfrm>
        </p:grpSpPr>
        <p:sp>
          <p:nvSpPr>
            <p:cNvPr id="97" name="Freeform 97"/>
            <p:cNvSpPr/>
            <p:nvPr/>
          </p:nvSpPr>
          <p:spPr>
            <a:xfrm>
              <a:off x="698373" y="668655"/>
              <a:ext cx="516001" cy="518795"/>
            </a:xfrm>
            <a:custGeom>
              <a:avLst/>
              <a:gdLst/>
              <a:ahLst/>
              <a:cxnLst/>
              <a:rect l="l" t="t" r="r" b="b"/>
              <a:pathLst>
                <a:path w="516001" h="518795">
                  <a:moveTo>
                    <a:pt x="509651" y="12700"/>
                  </a:moveTo>
                  <a:lnTo>
                    <a:pt x="6350" y="12700"/>
                  </a:ln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09651" y="506095"/>
                  </a:lnTo>
                  <a:lnTo>
                    <a:pt x="509651" y="512445"/>
                  </a:lnTo>
                  <a:lnTo>
                    <a:pt x="503301" y="512445"/>
                  </a:lnTo>
                  <a:lnTo>
                    <a:pt x="503301" y="6350"/>
                  </a:lnTo>
                  <a:lnTo>
                    <a:pt x="509651" y="6350"/>
                  </a:lnTo>
                  <a:lnTo>
                    <a:pt x="509651" y="12700"/>
                  </a:lnTo>
                  <a:moveTo>
                    <a:pt x="509651" y="0"/>
                  </a:moveTo>
                  <a:lnTo>
                    <a:pt x="516001" y="0"/>
                  </a:lnTo>
                  <a:lnTo>
                    <a:pt x="516001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509651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98" name="Freeform 98"/>
            <p:cNvSpPr/>
            <p:nvPr/>
          </p:nvSpPr>
          <p:spPr>
            <a:xfrm>
              <a:off x="1042035" y="714502"/>
              <a:ext cx="130556" cy="132842"/>
            </a:xfrm>
            <a:custGeom>
              <a:avLst/>
              <a:gdLst/>
              <a:ahLst/>
              <a:cxnLst/>
              <a:rect l="l" t="t" r="r" b="b"/>
              <a:pathLst>
                <a:path w="130556" h="132842">
                  <a:moveTo>
                    <a:pt x="0" y="132842"/>
                  </a:moveTo>
                  <a:lnTo>
                    <a:pt x="130556" y="132842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99" name="Freeform 99"/>
            <p:cNvSpPr/>
            <p:nvPr/>
          </p:nvSpPr>
          <p:spPr>
            <a:xfrm>
              <a:off x="891667" y="714502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00" name="Freeform 100"/>
            <p:cNvSpPr/>
            <p:nvPr/>
          </p:nvSpPr>
          <p:spPr>
            <a:xfrm>
              <a:off x="740156" y="714502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01" name="Freeform 101"/>
            <p:cNvSpPr/>
            <p:nvPr/>
          </p:nvSpPr>
          <p:spPr>
            <a:xfrm>
              <a:off x="1042035" y="861695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102" name="Freeform 102"/>
            <p:cNvSpPr/>
            <p:nvPr/>
          </p:nvSpPr>
          <p:spPr>
            <a:xfrm>
              <a:off x="891667" y="861695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03" name="Freeform 103"/>
            <p:cNvSpPr/>
            <p:nvPr/>
          </p:nvSpPr>
          <p:spPr>
            <a:xfrm>
              <a:off x="740156" y="861695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04" name="Freeform 104"/>
            <p:cNvSpPr/>
            <p:nvPr/>
          </p:nvSpPr>
          <p:spPr>
            <a:xfrm>
              <a:off x="1042035" y="1008761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05" name="Freeform 105"/>
            <p:cNvSpPr/>
            <p:nvPr/>
          </p:nvSpPr>
          <p:spPr>
            <a:xfrm>
              <a:off x="891667" y="1008761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06" name="Freeform 106"/>
            <p:cNvSpPr/>
            <p:nvPr/>
          </p:nvSpPr>
          <p:spPr>
            <a:xfrm>
              <a:off x="740156" y="1008761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07" name="Freeform 107"/>
            <p:cNvSpPr/>
            <p:nvPr/>
          </p:nvSpPr>
          <p:spPr>
            <a:xfrm>
              <a:off x="69723" y="668655"/>
              <a:ext cx="516001" cy="518795"/>
            </a:xfrm>
            <a:custGeom>
              <a:avLst/>
              <a:gdLst/>
              <a:ahLst/>
              <a:cxnLst/>
              <a:rect l="l" t="t" r="r" b="b"/>
              <a:pathLst>
                <a:path w="516001" h="518795">
                  <a:moveTo>
                    <a:pt x="509651" y="12700"/>
                  </a:moveTo>
                  <a:lnTo>
                    <a:pt x="6350" y="12700"/>
                  </a:ln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09651" y="506095"/>
                  </a:lnTo>
                  <a:lnTo>
                    <a:pt x="509651" y="512445"/>
                  </a:lnTo>
                  <a:lnTo>
                    <a:pt x="503301" y="512445"/>
                  </a:lnTo>
                  <a:lnTo>
                    <a:pt x="503301" y="6350"/>
                  </a:lnTo>
                  <a:lnTo>
                    <a:pt x="509651" y="6350"/>
                  </a:lnTo>
                  <a:lnTo>
                    <a:pt x="509651" y="12700"/>
                  </a:lnTo>
                  <a:moveTo>
                    <a:pt x="509651" y="0"/>
                  </a:moveTo>
                  <a:lnTo>
                    <a:pt x="516001" y="0"/>
                  </a:lnTo>
                  <a:lnTo>
                    <a:pt x="516001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509651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108" name="Freeform 108"/>
            <p:cNvSpPr/>
            <p:nvPr/>
          </p:nvSpPr>
          <p:spPr>
            <a:xfrm>
              <a:off x="413385" y="714502"/>
              <a:ext cx="130556" cy="132842"/>
            </a:xfrm>
            <a:custGeom>
              <a:avLst/>
              <a:gdLst/>
              <a:ahLst/>
              <a:cxnLst/>
              <a:rect l="l" t="t" r="r" b="b"/>
              <a:pathLst>
                <a:path w="130556" h="132842">
                  <a:moveTo>
                    <a:pt x="0" y="132842"/>
                  </a:moveTo>
                  <a:lnTo>
                    <a:pt x="130556" y="132842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09" name="Freeform 109"/>
            <p:cNvSpPr/>
            <p:nvPr/>
          </p:nvSpPr>
          <p:spPr>
            <a:xfrm>
              <a:off x="263017" y="714502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10" name="Freeform 110"/>
            <p:cNvSpPr/>
            <p:nvPr/>
          </p:nvSpPr>
          <p:spPr>
            <a:xfrm>
              <a:off x="111506" y="714502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11" name="Freeform 111"/>
            <p:cNvSpPr/>
            <p:nvPr/>
          </p:nvSpPr>
          <p:spPr>
            <a:xfrm>
              <a:off x="413385" y="861695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112" name="Freeform 112"/>
            <p:cNvSpPr/>
            <p:nvPr/>
          </p:nvSpPr>
          <p:spPr>
            <a:xfrm>
              <a:off x="263017" y="861695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13" name="Freeform 113"/>
            <p:cNvSpPr/>
            <p:nvPr/>
          </p:nvSpPr>
          <p:spPr>
            <a:xfrm>
              <a:off x="111506" y="861695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14" name="Freeform 114"/>
            <p:cNvSpPr/>
            <p:nvPr/>
          </p:nvSpPr>
          <p:spPr>
            <a:xfrm>
              <a:off x="413385" y="1008761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15" name="Freeform 115"/>
            <p:cNvSpPr/>
            <p:nvPr/>
          </p:nvSpPr>
          <p:spPr>
            <a:xfrm>
              <a:off x="692150" y="63500"/>
              <a:ext cx="516001" cy="518795"/>
            </a:xfrm>
            <a:custGeom>
              <a:avLst/>
              <a:gdLst/>
              <a:ahLst/>
              <a:cxnLst/>
              <a:rect l="l" t="t" r="r" b="b"/>
              <a:pathLst>
                <a:path w="516001" h="518795">
                  <a:moveTo>
                    <a:pt x="509651" y="12700"/>
                  </a:moveTo>
                  <a:lnTo>
                    <a:pt x="6350" y="12700"/>
                  </a:ln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09651" y="506095"/>
                  </a:lnTo>
                  <a:lnTo>
                    <a:pt x="509651" y="512445"/>
                  </a:lnTo>
                  <a:lnTo>
                    <a:pt x="503301" y="512445"/>
                  </a:lnTo>
                  <a:lnTo>
                    <a:pt x="503301" y="6350"/>
                  </a:lnTo>
                  <a:lnTo>
                    <a:pt x="509651" y="6350"/>
                  </a:lnTo>
                  <a:lnTo>
                    <a:pt x="509651" y="12700"/>
                  </a:lnTo>
                  <a:moveTo>
                    <a:pt x="509651" y="0"/>
                  </a:moveTo>
                  <a:lnTo>
                    <a:pt x="516001" y="0"/>
                  </a:lnTo>
                  <a:lnTo>
                    <a:pt x="516001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509651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116" name="Freeform 116"/>
            <p:cNvSpPr/>
            <p:nvPr/>
          </p:nvSpPr>
          <p:spPr>
            <a:xfrm>
              <a:off x="1035939" y="109347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25098"/>
              </a:srgbClr>
            </a:solidFill>
          </p:spPr>
        </p:sp>
        <p:sp>
          <p:nvSpPr>
            <p:cNvPr id="117" name="Freeform 117"/>
            <p:cNvSpPr/>
            <p:nvPr/>
          </p:nvSpPr>
          <p:spPr>
            <a:xfrm>
              <a:off x="885444" y="109347"/>
              <a:ext cx="130556" cy="132842"/>
            </a:xfrm>
            <a:custGeom>
              <a:avLst/>
              <a:gdLst/>
              <a:ahLst/>
              <a:cxnLst/>
              <a:rect l="l" t="t" r="r" b="b"/>
              <a:pathLst>
                <a:path w="130556" h="132842">
                  <a:moveTo>
                    <a:pt x="0" y="132842"/>
                  </a:moveTo>
                  <a:lnTo>
                    <a:pt x="130556" y="132842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18" name="Freeform 118"/>
            <p:cNvSpPr/>
            <p:nvPr/>
          </p:nvSpPr>
          <p:spPr>
            <a:xfrm>
              <a:off x="733933" y="109347"/>
              <a:ext cx="130556" cy="132842"/>
            </a:xfrm>
            <a:custGeom>
              <a:avLst/>
              <a:gdLst/>
              <a:ahLst/>
              <a:cxnLst/>
              <a:rect l="l" t="t" r="r" b="b"/>
              <a:pathLst>
                <a:path w="130556" h="132842">
                  <a:moveTo>
                    <a:pt x="0" y="132842"/>
                  </a:moveTo>
                  <a:lnTo>
                    <a:pt x="130556" y="132842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19" name="Freeform 119"/>
            <p:cNvSpPr/>
            <p:nvPr/>
          </p:nvSpPr>
          <p:spPr>
            <a:xfrm>
              <a:off x="1035939" y="256540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120" name="Freeform 120"/>
            <p:cNvSpPr/>
            <p:nvPr/>
          </p:nvSpPr>
          <p:spPr>
            <a:xfrm>
              <a:off x="885444" y="256540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21" name="Freeform 121"/>
            <p:cNvSpPr/>
            <p:nvPr/>
          </p:nvSpPr>
          <p:spPr>
            <a:xfrm>
              <a:off x="733933" y="256540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22" name="Freeform 122"/>
            <p:cNvSpPr/>
            <p:nvPr/>
          </p:nvSpPr>
          <p:spPr>
            <a:xfrm>
              <a:off x="733933" y="403606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23" name="Freeform 123"/>
            <p:cNvSpPr/>
            <p:nvPr/>
          </p:nvSpPr>
          <p:spPr>
            <a:xfrm>
              <a:off x="63500" y="63500"/>
              <a:ext cx="516001" cy="518795"/>
            </a:xfrm>
            <a:custGeom>
              <a:avLst/>
              <a:gdLst/>
              <a:ahLst/>
              <a:cxnLst/>
              <a:rect l="l" t="t" r="r" b="b"/>
              <a:pathLst>
                <a:path w="516001" h="518795">
                  <a:moveTo>
                    <a:pt x="509651" y="12700"/>
                  </a:moveTo>
                  <a:lnTo>
                    <a:pt x="6350" y="12700"/>
                  </a:ln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09651" y="506095"/>
                  </a:lnTo>
                  <a:lnTo>
                    <a:pt x="509651" y="512445"/>
                  </a:lnTo>
                  <a:lnTo>
                    <a:pt x="503301" y="512445"/>
                  </a:lnTo>
                  <a:lnTo>
                    <a:pt x="503301" y="6350"/>
                  </a:lnTo>
                  <a:lnTo>
                    <a:pt x="509651" y="6350"/>
                  </a:lnTo>
                  <a:lnTo>
                    <a:pt x="509651" y="12700"/>
                  </a:lnTo>
                  <a:moveTo>
                    <a:pt x="509651" y="0"/>
                  </a:moveTo>
                  <a:lnTo>
                    <a:pt x="516001" y="0"/>
                  </a:lnTo>
                  <a:lnTo>
                    <a:pt x="516001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509651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124" name="Freeform 124"/>
            <p:cNvSpPr/>
            <p:nvPr/>
          </p:nvSpPr>
          <p:spPr>
            <a:xfrm>
              <a:off x="407289" y="109347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25" name="Freeform 125"/>
            <p:cNvSpPr/>
            <p:nvPr/>
          </p:nvSpPr>
          <p:spPr>
            <a:xfrm>
              <a:off x="256794" y="109347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26" name="Freeform 126"/>
            <p:cNvSpPr/>
            <p:nvPr/>
          </p:nvSpPr>
          <p:spPr>
            <a:xfrm>
              <a:off x="105283" y="109347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27" name="Freeform 127"/>
            <p:cNvSpPr/>
            <p:nvPr/>
          </p:nvSpPr>
          <p:spPr>
            <a:xfrm>
              <a:off x="407289" y="256540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128" name="Freeform 128"/>
            <p:cNvSpPr/>
            <p:nvPr/>
          </p:nvSpPr>
          <p:spPr>
            <a:xfrm>
              <a:off x="256794" y="256540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29" name="Freeform 129"/>
          <p:cNvSpPr/>
          <p:nvPr/>
        </p:nvSpPr>
        <p:spPr>
          <a:xfrm>
            <a:off x="8022336" y="4331208"/>
            <a:ext cx="469392" cy="469392"/>
          </a:xfrm>
          <a:custGeom>
            <a:avLst/>
            <a:gdLst/>
            <a:ahLst/>
            <a:cxnLst/>
            <a:rect l="l" t="t" r="r" b="b"/>
            <a:pathLst>
              <a:path w="469392" h="469392">
                <a:moveTo>
                  <a:pt x="0" y="0"/>
                </a:moveTo>
                <a:lnTo>
                  <a:pt x="469392" y="0"/>
                </a:lnTo>
                <a:lnTo>
                  <a:pt x="469392" y="469392"/>
                </a:lnTo>
                <a:lnTo>
                  <a:pt x="0" y="46939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130" name="Freeform 130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29103" t="-12862" r="-29998" b="-69323"/>
            </a:stretch>
          </a:blipFill>
        </p:spPr>
      </p:sp>
      <p:grpSp>
        <p:nvGrpSpPr>
          <p:cNvPr id="131" name="Group 131"/>
          <p:cNvGrpSpPr>
            <a:grpSpLocks noChangeAspect="1"/>
          </p:cNvGrpSpPr>
          <p:nvPr/>
        </p:nvGrpSpPr>
        <p:grpSpPr>
          <a:xfrm>
            <a:off x="608676" y="2441810"/>
            <a:ext cx="2210124" cy="3785959"/>
            <a:chOff x="0" y="0"/>
            <a:chExt cx="2210130" cy="3785959"/>
          </a:xfrm>
        </p:grpSpPr>
        <p:sp>
          <p:nvSpPr>
            <p:cNvPr id="132" name="Freeform 132"/>
            <p:cNvSpPr/>
            <p:nvPr/>
          </p:nvSpPr>
          <p:spPr>
            <a:xfrm>
              <a:off x="757428" y="63500"/>
              <a:ext cx="693928" cy="3658997"/>
            </a:xfrm>
            <a:custGeom>
              <a:avLst/>
              <a:gdLst/>
              <a:ahLst/>
              <a:cxnLst/>
              <a:rect l="l" t="t" r="r" b="b"/>
              <a:pathLst>
                <a:path w="693928" h="3658997">
                  <a:moveTo>
                    <a:pt x="0" y="0"/>
                  </a:moveTo>
                  <a:lnTo>
                    <a:pt x="693928" y="0"/>
                  </a:lnTo>
                  <a:lnTo>
                    <a:pt x="693928" y="3658997"/>
                  </a:lnTo>
                  <a:lnTo>
                    <a:pt x="0" y="365899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33" name="Freeform 133"/>
            <p:cNvSpPr/>
            <p:nvPr/>
          </p:nvSpPr>
          <p:spPr>
            <a:xfrm>
              <a:off x="63500" y="63500"/>
              <a:ext cx="693928" cy="3658997"/>
            </a:xfrm>
            <a:custGeom>
              <a:avLst/>
              <a:gdLst/>
              <a:ahLst/>
              <a:cxnLst/>
              <a:rect l="l" t="t" r="r" b="b"/>
              <a:pathLst>
                <a:path w="693928" h="3658997">
                  <a:moveTo>
                    <a:pt x="0" y="0"/>
                  </a:moveTo>
                  <a:lnTo>
                    <a:pt x="693928" y="0"/>
                  </a:lnTo>
                  <a:lnTo>
                    <a:pt x="693928" y="3658997"/>
                  </a:lnTo>
                  <a:lnTo>
                    <a:pt x="0" y="365899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34" name="Freeform 134"/>
            <p:cNvSpPr/>
            <p:nvPr/>
          </p:nvSpPr>
          <p:spPr>
            <a:xfrm>
              <a:off x="1452626" y="63500"/>
              <a:ext cx="693928" cy="3658997"/>
            </a:xfrm>
            <a:custGeom>
              <a:avLst/>
              <a:gdLst/>
              <a:ahLst/>
              <a:cxnLst/>
              <a:rect l="l" t="t" r="r" b="b"/>
              <a:pathLst>
                <a:path w="693928" h="3658997">
                  <a:moveTo>
                    <a:pt x="0" y="0"/>
                  </a:moveTo>
                  <a:lnTo>
                    <a:pt x="693928" y="0"/>
                  </a:lnTo>
                  <a:lnTo>
                    <a:pt x="693928" y="3658997"/>
                  </a:lnTo>
                  <a:lnTo>
                    <a:pt x="0" y="365899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5" name="TextBox 135"/>
          <p:cNvSpPr txBox="1"/>
          <p:nvPr/>
        </p:nvSpPr>
        <p:spPr>
          <a:xfrm>
            <a:off x="481022" y="577053"/>
            <a:ext cx="5675319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Simple Container Orchestration</a:t>
            </a:r>
            <a:endParaRPr lang="en-US" sz="28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  <a:p>
            <a:pPr algn="l">
              <a:lnSpc>
                <a:spcPts val="1960"/>
              </a:lnSpc>
            </a:pPr>
            <a:r>
              <a:rPr lang="en-US" sz="1400" spc="1">
                <a:solidFill>
                  <a:srgbClr val="7F7F7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Foundation for Cloud Application Automation</a:t>
            </a:r>
            <a:endParaRPr lang="en-US" sz="1400" spc="1">
              <a:solidFill>
                <a:srgbClr val="7F7F7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6" name="TextBox 136"/>
          <p:cNvSpPr txBox="1"/>
          <p:nvPr/>
        </p:nvSpPr>
        <p:spPr>
          <a:xfrm>
            <a:off x="4956572" y="3835403"/>
            <a:ext cx="707565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Operator</a:t>
            </a:r>
            <a:endParaRPr lang="en-US" sz="1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7" name="TextBox 137"/>
          <p:cNvSpPr txBox="1"/>
          <p:nvPr/>
        </p:nvSpPr>
        <p:spPr>
          <a:xfrm>
            <a:off x="5778084" y="5066795"/>
            <a:ext cx="912876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AWS WEST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8" name="TextBox 138"/>
          <p:cNvSpPr txBox="1"/>
          <p:nvPr/>
        </p:nvSpPr>
        <p:spPr>
          <a:xfrm>
            <a:off x="6335316" y="3835403"/>
            <a:ext cx="634260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Policies</a:t>
            </a:r>
            <a:endParaRPr lang="en-US" sz="1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9" name="TextBox 139"/>
          <p:cNvSpPr txBox="1"/>
          <p:nvPr/>
        </p:nvSpPr>
        <p:spPr>
          <a:xfrm>
            <a:off x="7720746" y="5118611"/>
            <a:ext cx="1086174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AZURE WEST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0" name="TextBox 140"/>
          <p:cNvSpPr txBox="1"/>
          <p:nvPr/>
        </p:nvSpPr>
        <p:spPr>
          <a:xfrm>
            <a:off x="8835761" y="1860299"/>
            <a:ext cx="399669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Jobs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1" name="TextBox 141"/>
          <p:cNvSpPr txBox="1"/>
          <p:nvPr/>
        </p:nvSpPr>
        <p:spPr>
          <a:xfrm>
            <a:off x="8835761" y="631955"/>
            <a:ext cx="804605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Developer</a:t>
            </a:r>
            <a:endParaRPr lang="en-US" sz="1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2" name="TextBox 142"/>
          <p:cNvSpPr txBox="1"/>
          <p:nvPr/>
        </p:nvSpPr>
        <p:spPr>
          <a:xfrm>
            <a:off x="10022576" y="5142995"/>
            <a:ext cx="793118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ON-PREM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013900" y="-63503"/>
            <a:ext cx="4155234" cy="6984997"/>
            <a:chOff x="0" y="0"/>
            <a:chExt cx="4155237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4028186" cy="6858000"/>
            </a:xfrm>
            <a:custGeom>
              <a:avLst/>
              <a:gdLst/>
              <a:ahLst/>
              <a:cxnLst/>
              <a:rect l="l" t="t" r="r" b="b"/>
              <a:pathLst>
                <a:path w="4028186" h="6858000">
                  <a:moveTo>
                    <a:pt x="0" y="0"/>
                  </a:moveTo>
                  <a:lnTo>
                    <a:pt x="4028186" y="0"/>
                  </a:lnTo>
                  <a:lnTo>
                    <a:pt x="40281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2792476" y="354203"/>
              <a:ext cx="1008126" cy="44450"/>
            </a:xfrm>
            <a:custGeom>
              <a:avLst/>
              <a:gdLst/>
              <a:ahLst/>
              <a:cxnLst/>
              <a:rect l="l" t="t" r="r" b="b"/>
              <a:pathLst>
                <a:path w="1008126" h="44450">
                  <a:moveTo>
                    <a:pt x="0" y="0"/>
                  </a:moveTo>
                  <a:lnTo>
                    <a:pt x="1008126" y="0"/>
                  </a:lnTo>
                  <a:lnTo>
                    <a:pt x="1008126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541201" y="897579"/>
            <a:ext cx="6503337" cy="5430945"/>
          </a:xfrm>
          <a:custGeom>
            <a:avLst/>
            <a:gdLst/>
            <a:ahLst/>
            <a:cxnLst/>
            <a:rect l="l" t="t" r="r" b="b"/>
            <a:pathLst>
              <a:path w="6503337" h="5430945">
                <a:moveTo>
                  <a:pt x="0" y="0"/>
                </a:moveTo>
                <a:lnTo>
                  <a:pt x="6503337" y="0"/>
                </a:lnTo>
                <a:lnTo>
                  <a:pt x="6503337" y="5430945"/>
                </a:lnTo>
                <a:lnTo>
                  <a:pt x="0" y="54309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607009" y="513178"/>
            <a:ext cx="3419313" cy="485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0"/>
              </a:lnSpc>
            </a:pPr>
            <a:r>
              <a:rPr lang="en-US" sz="32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OrchestrateAny </a:t>
            </a:r>
            <a:endParaRPr lang="en-US" sz="32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42050" y="994762"/>
            <a:ext cx="2371515" cy="485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0"/>
              </a:lnSpc>
            </a:pPr>
            <a:r>
              <a:rPr lang="en-US" sz="32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Application</a:t>
            </a:r>
            <a:endParaRPr lang="en-US" sz="32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528050" y="2433320"/>
            <a:ext cx="3100070" cy="2413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4705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Containerized </a:t>
            </a:r>
            <a:endParaRPr lang="en-US" sz="2400" spc="2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ts val="4705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Non-containerized </a:t>
            </a:r>
            <a:endParaRPr lang="en-US" sz="2400" spc="2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ts val="4705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Batch Applications </a:t>
            </a:r>
            <a:endParaRPr lang="en-US" sz="2400" spc="2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ts val="4705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Java Apps</a:t>
            </a:r>
            <a:endParaRPr lang="en-US" sz="2400" spc="2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12192000" cy="1905000"/>
            <a:chOff x="0" y="0"/>
            <a:chExt cx="12192000" cy="1905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192000" cy="1905000"/>
            </a:xfrm>
            <a:custGeom>
              <a:avLst/>
              <a:gdLst/>
              <a:ahLst/>
              <a:cxnLst/>
              <a:rect l="l" t="t" r="r" b="b"/>
              <a:pathLst>
                <a:path w="12192000" h="1905000">
                  <a:moveTo>
                    <a:pt x="0" y="1905000"/>
                  </a:moveTo>
                  <a:lnTo>
                    <a:pt x="0" y="0"/>
                  </a:lnTo>
                  <a:lnTo>
                    <a:pt x="12192000" y="0"/>
                  </a:lnTo>
                  <a:lnTo>
                    <a:pt x="12192000" y="1905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-63503" y="306524"/>
            <a:ext cx="12318997" cy="1291952"/>
            <a:chOff x="0" y="0"/>
            <a:chExt cx="12319000" cy="1291958"/>
          </a:xfrm>
        </p:grpSpPr>
        <p:sp>
          <p:nvSpPr>
            <p:cNvPr id="8" name="Freeform 8"/>
            <p:cNvSpPr/>
            <p:nvPr/>
          </p:nvSpPr>
          <p:spPr>
            <a:xfrm>
              <a:off x="63500" y="452247"/>
              <a:ext cx="12192000" cy="388112"/>
            </a:xfrm>
            <a:custGeom>
              <a:avLst/>
              <a:gdLst/>
              <a:ahLst/>
              <a:cxnLst/>
              <a:rect l="l" t="t" r="r" b="b"/>
              <a:pathLst>
                <a:path w="12192000" h="388112">
                  <a:moveTo>
                    <a:pt x="0" y="0"/>
                  </a:moveTo>
                  <a:lnTo>
                    <a:pt x="0" y="388112"/>
                  </a:lnTo>
                  <a:lnTo>
                    <a:pt x="12192000" y="3881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840359"/>
              <a:ext cx="12192000" cy="388112"/>
            </a:xfrm>
            <a:custGeom>
              <a:avLst/>
              <a:gdLst/>
              <a:ahLst/>
              <a:cxnLst/>
              <a:rect l="l" t="t" r="r" b="b"/>
              <a:pathLst>
                <a:path w="12192000" h="388112">
                  <a:moveTo>
                    <a:pt x="0" y="0"/>
                  </a:moveTo>
                  <a:lnTo>
                    <a:pt x="0" y="388112"/>
                  </a:lnTo>
                  <a:lnTo>
                    <a:pt x="12192000" y="3881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3500" y="63500"/>
              <a:ext cx="12192000" cy="388112"/>
            </a:xfrm>
            <a:custGeom>
              <a:avLst/>
              <a:gdLst/>
              <a:ahLst/>
              <a:cxnLst/>
              <a:rect l="l" t="t" r="r" b="b"/>
              <a:pathLst>
                <a:path w="12192000" h="388112">
                  <a:moveTo>
                    <a:pt x="0" y="0"/>
                  </a:moveTo>
                  <a:lnTo>
                    <a:pt x="0" y="388112"/>
                  </a:lnTo>
                  <a:lnTo>
                    <a:pt x="12192000" y="3881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351217" y="2928042"/>
            <a:ext cx="8924439" cy="75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5"/>
              </a:lnSpc>
            </a:pPr>
            <a:r>
              <a:rPr lang="en-US" sz="66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"Nomad is an emerging</a:t>
            </a:r>
            <a:endParaRPr lang="en-US" sz="66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06544" y="3754707"/>
            <a:ext cx="9712690" cy="150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5"/>
              </a:lnSpc>
            </a:pPr>
            <a:r>
              <a:rPr lang="en-US" sz="66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disruptor in the container orchestrator world"</a:t>
            </a:r>
            <a:endParaRPr lang="en-US" sz="66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301867" y="5110029"/>
            <a:ext cx="882396" cy="51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 b="1" spc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-NetApp</a:t>
            </a:r>
            <a:endParaRPr lang="en-US" sz="1800" b="1" spc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5743" y="-63503"/>
            <a:ext cx="1698660" cy="6984997"/>
            <a:chOff x="0" y="0"/>
            <a:chExt cx="1698663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523494" y="0"/>
                  </a:lnTo>
                  <a:lnTo>
                    <a:pt x="52349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03578" y="2321643"/>
            <a:ext cx="5369776" cy="202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0"/>
              </a:lnSpc>
            </a:pPr>
            <a:r>
              <a:rPr lang="en-US" sz="6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</a:t>
            </a: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Components</a:t>
            </a:r>
            <a:endParaRPr lang="en-US" sz="6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-63503"/>
            <a:ext cx="10982401" cy="6984997"/>
          </a:xfrm>
          <a:custGeom>
            <a:avLst/>
            <a:gdLst/>
            <a:ahLst/>
            <a:cxnLst/>
            <a:rect l="l" t="t" r="r" b="b"/>
            <a:pathLst>
              <a:path w="10982401" h="6984997">
                <a:moveTo>
                  <a:pt x="0" y="0"/>
                </a:moveTo>
                <a:lnTo>
                  <a:pt x="10982401" y="0"/>
                </a:lnTo>
                <a:lnTo>
                  <a:pt x="10982401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9103" t="-12862" r="-29998" b="-6932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  <a:endParaRPr lang="en-US" sz="36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9065" y="2765736"/>
            <a:ext cx="5689768" cy="57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physical or virtual machine in the cluster. A node is a machine running the Nomad agent.</a:t>
            </a:r>
            <a:endParaRPr lang="en-US" sz="18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9065" y="4978965"/>
            <a:ext cx="6499955" cy="82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5"/>
              </a:lnSpc>
            </a:pPr>
            <a:r>
              <a:rPr lang="en-US" sz="1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Long-running daemon running on every member of the Nomad cluster. Agent can run in either client or server mode. This is essentially the binary that is downloaded from HashiCorp.</a:t>
            </a:r>
            <a:endParaRPr lang="en-US" sz="18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34227" y="2738685"/>
            <a:ext cx="4119963" cy="82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800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 agent running on a server that holds the global state of the cluster and participates in scheduling decisions. </a:t>
            </a:r>
            <a:endParaRPr lang="en-US" sz="1800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834227" y="5119173"/>
            <a:ext cx="4350525" cy="1108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5"/>
              </a:lnSpc>
            </a:pPr>
            <a:r>
              <a:rPr lang="en-US" sz="1800">
                <a:solidFill>
                  <a:srgbClr val="16B0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 agent that fingerprints the host to determine the capabilities, resources, and available drivers. Responsible for running workloads, such as containers.</a:t>
            </a:r>
            <a:endParaRPr lang="en-US" sz="1800">
              <a:solidFill>
                <a:srgbClr val="16B08B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62486" y="1994268"/>
            <a:ext cx="1106957" cy="62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16B08B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Node</a:t>
            </a:r>
            <a:endParaRPr lang="en-US" sz="3600" b="1">
              <a:solidFill>
                <a:srgbClr val="16B08B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1839" y="4191876"/>
            <a:ext cx="1251852" cy="62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16B08B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Agent</a:t>
            </a:r>
            <a:endParaRPr lang="en-US" sz="3600" b="1" spc="3">
              <a:solidFill>
                <a:srgbClr val="16B08B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46806" y="4191876"/>
            <a:ext cx="2523668" cy="62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Client Mode</a:t>
            </a:r>
            <a:endParaRPr lang="en-US" sz="3600" b="1">
              <a:solidFill>
                <a:srgbClr val="FFFFF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994104" y="1811388"/>
            <a:ext cx="2671029" cy="62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Server Mode</a:t>
            </a:r>
            <a:endParaRPr lang="en-US" sz="3600" b="1">
              <a:solidFill>
                <a:srgbClr val="FFFFF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16B08B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71699" y="4039105"/>
            <a:ext cx="2875226" cy="2818895"/>
            <a:chOff x="0" y="0"/>
            <a:chExt cx="2875229" cy="28188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75280" cy="2818892"/>
            </a:xfrm>
            <a:custGeom>
              <a:avLst/>
              <a:gdLst/>
              <a:ahLst/>
              <a:cxnLst/>
              <a:rect l="l" t="t" r="r" b="b"/>
              <a:pathLst>
                <a:path w="2875280" h="2818892">
                  <a:moveTo>
                    <a:pt x="0" y="0"/>
                  </a:moveTo>
                  <a:lnTo>
                    <a:pt x="2875280" y="0"/>
                  </a:lnTo>
                  <a:lnTo>
                    <a:pt x="2875280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59982" y="3975602"/>
            <a:ext cx="1698660" cy="2945892"/>
            <a:chOff x="0" y="0"/>
            <a:chExt cx="1698663" cy="2945892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2818892"/>
            </a:xfrm>
            <a:custGeom>
              <a:avLst/>
              <a:gdLst/>
              <a:ahLst/>
              <a:cxnLst/>
              <a:rect l="l" t="t" r="r" b="b"/>
              <a:pathLst>
                <a:path w="523494" h="2818892">
                  <a:moveTo>
                    <a:pt x="0" y="0"/>
                  </a:moveTo>
                  <a:lnTo>
                    <a:pt x="523494" y="0"/>
                  </a:lnTo>
                  <a:lnTo>
                    <a:pt x="523494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2818892"/>
            </a:xfrm>
            <a:custGeom>
              <a:avLst/>
              <a:gdLst/>
              <a:ahLst/>
              <a:cxnLst/>
              <a:rect l="l" t="t" r="r" b="b"/>
              <a:pathLst>
                <a:path w="523621" h="2818892">
                  <a:moveTo>
                    <a:pt x="0" y="0"/>
                  </a:moveTo>
                  <a:lnTo>
                    <a:pt x="523621" y="0"/>
                  </a:lnTo>
                  <a:lnTo>
                    <a:pt x="523621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2818892"/>
            </a:xfrm>
            <a:custGeom>
              <a:avLst/>
              <a:gdLst/>
              <a:ahLst/>
              <a:cxnLst/>
              <a:rect l="l" t="t" r="r" b="b"/>
              <a:pathLst>
                <a:path w="523621" h="2818892">
                  <a:moveTo>
                    <a:pt x="0" y="0"/>
                  </a:moveTo>
                  <a:lnTo>
                    <a:pt x="523621" y="0"/>
                  </a:lnTo>
                  <a:lnTo>
                    <a:pt x="523621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533530" y="6855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77401" y="2653617"/>
            <a:ext cx="1881007" cy="113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Jobs</a:t>
            </a:r>
            <a:endParaRPr lang="en-US" sz="66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522346" y="2663142"/>
            <a:ext cx="7040766" cy="4434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Definition of how a workload should be scheduled.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job specification (spec) is composed of one or more task groups, and each task defines a series of resource configurations and constraints.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job is submitted to Nomad and represents a desired state. For example, run 3 instances of my </a:t>
            </a: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 using this Docker image and spread 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them across three nodes to ensure high-availability.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890"/>
              </a:lnSpc>
            </a:pP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890"/>
              </a:lnSpc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5562190" cy="6984997"/>
            <a:chOff x="0" y="0"/>
            <a:chExt cx="5562194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5435219" cy="6858000"/>
            </a:xfrm>
            <a:custGeom>
              <a:avLst/>
              <a:gdLst/>
              <a:ahLst/>
              <a:cxnLst/>
              <a:rect l="l" t="t" r="r" b="b"/>
              <a:pathLst>
                <a:path w="5435219" h="6858000">
                  <a:moveTo>
                    <a:pt x="0" y="0"/>
                  </a:moveTo>
                  <a:lnTo>
                    <a:pt x="5435219" y="0"/>
                  </a:lnTo>
                  <a:lnTo>
                    <a:pt x="543521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453898" y="552831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  <a:endParaRPr lang="en-US" sz="36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2453" y="3132753"/>
            <a:ext cx="4132878" cy="247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400" b="1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Job Specification (jobspec)</a:t>
            </a:r>
            <a:endParaRPr lang="en-US" sz="5400" b="1">
              <a:solidFill>
                <a:srgbClr val="FFFFF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00800" y="1752600"/>
            <a:ext cx="4893310" cy="4615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 HCL configuration file on disk which describes how a workload 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should be scheduled. 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 contains multiple stanzas that define configurations such as jobs, groups, tasks, services, and resources for the application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875"/>
              </a:lnSpc>
            </a:pP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875"/>
              </a:lnSpc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6378</Words>
  <Application>WPS Presentation</Application>
  <PresentationFormat>Widescreen</PresentationFormat>
  <Paragraphs>323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SimSun</vt:lpstr>
      <vt:lpstr>Wingdings</vt:lpstr>
      <vt:lpstr>Raleway Heavy</vt:lpstr>
      <vt:lpstr>Roboto</vt:lpstr>
      <vt:lpstr>IBM Plex Sans Condensed</vt:lpstr>
      <vt:lpstr>Roboto Bold</vt:lpstr>
      <vt:lpstr>Microsoft YaHei</vt:lpstr>
      <vt:lpstr>Arial Unicode MS</vt:lpstr>
      <vt:lpstr>Calibri</vt:lpstr>
      <vt:lpstr>Roboto Italics</vt:lpstr>
      <vt:lpstr>Calibri (MS)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Nomad+Introduction.pdf</dc:title>
  <dc:creator/>
  <cp:lastModifiedBy>ACER</cp:lastModifiedBy>
  <cp:revision>9</cp:revision>
  <dcterms:created xsi:type="dcterms:W3CDTF">2006-08-16T00:00:00Z</dcterms:created>
  <dcterms:modified xsi:type="dcterms:W3CDTF">2024-10-21T16:24:33Z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4E4007D43A9E45979D83A795BDF656A8_12</vt:lpwstr>
  </property>
  <property fmtid="{D5CDD505-2E9C-101B-9397-08002B2CF9AE}" pid="3" name="KSOProductBuildVer">
    <vt:lpwstr>1033-12.2.0.13472</vt:lpwstr>
  </property>
</Properties>
</file>