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embeddedFontLst>
    <p:embeddedFont>
      <p:font typeface="Raleway Heavy"/>
      <p:bold r:id="rId32"/>
    </p:embeddedFont>
    <p:embeddedFont>
      <p:font typeface="Roboto" panose="02000000000000000000"/>
      <p:regular r:id="rId33"/>
    </p:embeddedFont>
    <p:embeddedFont>
      <p:font typeface="Roboto Bold" panose="02000000000000000000"/>
      <p:bold r:id="rId34"/>
    </p:embeddedFont>
    <p:embeddedFont>
      <p:font typeface="IBM Plex Sans Condensed" panose="020B0506050203000203"/>
      <p:regular r:id="rId35"/>
    </p:embeddedFont>
    <p:embeddedFont>
      <p:font typeface="Courier New OS" panose="02070309020205020404"/>
      <p:regular r:id="rId36"/>
    </p:embeddedFont>
    <p:embeddedFont>
      <p:font typeface="Courier New OS Bold" panose="02070609020205020404"/>
      <p:bold r:id="rId37"/>
    </p:embeddedFont>
    <p:embeddedFont>
      <p:font typeface="Calibri" panose="020F0502020204030204" charset="0"/>
      <p:regular r:id="rId38"/>
      <p:bold r:id="rId39"/>
      <p:italic r:id="rId40"/>
      <p:boldItalic r:id="rId41"/>
    </p:embeddedFont>
    <p:embeddedFont>
      <p:font typeface="IBM Plex Sans" panose="020B0503050203000203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95921" autoAdjust="0"/>
  </p:normalViewPr>
  <p:slideViewPr>
    <p:cSldViewPr showGuides="1">
      <p:cViewPr varScale="1">
        <p:scale>
          <a:sx n="102" d="100"/>
          <a:sy n="102" d="100"/>
        </p:scale>
        <p:origin x="456" y="96"/>
      </p:cViewPr>
      <p:guideLst>
        <p:guide orient="horz" pos="215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11.fntdata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slide" Target="slides/slide2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svg"/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3.svg"/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svg"/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79453" y="1167194"/>
            <a:ext cx="2781300" cy="4605338"/>
            <a:chOff x="0" y="0"/>
            <a:chExt cx="2781300" cy="46053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4605274"/>
            </a:xfrm>
            <a:custGeom>
              <a:avLst/>
              <a:gdLst/>
              <a:ahLst/>
              <a:cxnLst/>
              <a:rect l="l" t="t" r="r" b="b"/>
              <a:pathLst>
                <a:path w="2781300" h="4605274">
                  <a:moveTo>
                    <a:pt x="0" y="0"/>
                  </a:moveTo>
                  <a:lnTo>
                    <a:pt x="2781300" y="0"/>
                  </a:lnTo>
                  <a:lnTo>
                    <a:pt x="2781300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94365" y="1103690"/>
            <a:ext cx="1682601" cy="4732334"/>
            <a:chOff x="0" y="0"/>
            <a:chExt cx="1682598" cy="4732338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4605274"/>
            </a:xfrm>
            <a:custGeom>
              <a:avLst/>
              <a:gdLst/>
              <a:ahLst/>
              <a:cxnLst/>
              <a:rect l="l" t="t" r="r" b="b"/>
              <a:pathLst>
                <a:path w="523494" h="4605274">
                  <a:moveTo>
                    <a:pt x="0" y="0"/>
                  </a:moveTo>
                  <a:lnTo>
                    <a:pt x="523494" y="0"/>
                  </a:lnTo>
                  <a:lnTo>
                    <a:pt x="523494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095502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107790" y="2520163"/>
            <a:ext cx="6406258" cy="2213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Working with </a:t>
            </a:r>
            <a:r>
              <a:rPr lang="en-US" sz="7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Jobs</a:t>
            </a:r>
            <a:endParaRPr lang="en-US" sz="7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1693450"/>
            <a:ext cx="8293541" cy="5083426"/>
          </a:xfrm>
          <a:custGeom>
            <a:avLst/>
            <a:gdLst/>
            <a:ahLst/>
            <a:cxnLst/>
            <a:rect l="l" t="t" r="r" b="b"/>
            <a:pathLst>
              <a:path w="8293541" h="5083426">
                <a:moveTo>
                  <a:pt x="0" y="0"/>
                </a:moveTo>
                <a:lnTo>
                  <a:pt x="8293542" y="0"/>
                </a:lnTo>
                <a:lnTo>
                  <a:pt x="8293542" y="5083426"/>
                </a:lnTo>
                <a:lnTo>
                  <a:pt x="0" y="5083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  <a:endParaRPr lang="en-US" sz="54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95693" y="1766659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59597" y="6117841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 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554797" y="6422641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554797" y="2460241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59597" y="2765041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59597" y="3374641"/>
            <a:ext cx="3264408" cy="910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datacenters = ["dc1"] type = "service" constraint {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164397" y="4289041"/>
            <a:ext cx="5129784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attribute = "$[attr.kernel.name}"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164397" y="4593841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value 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688397" y="4593841"/>
            <a:ext cx="139903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"linux"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859597" y="4898641"/>
            <a:ext cx="1243584" cy="612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 </a:t>
            </a: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update {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164397" y="5515861"/>
            <a:ext cx="1865376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max_parallel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145597" y="5515861"/>
            <a:ext cx="466344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= 1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859597" y="5820661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}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05106" y="3213097"/>
            <a:ext cx="1892065" cy="3644903"/>
            <a:chOff x="0" y="0"/>
            <a:chExt cx="1892071" cy="3644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2046" cy="3644900"/>
            </a:xfrm>
            <a:custGeom>
              <a:avLst/>
              <a:gdLst/>
              <a:ahLst/>
              <a:cxnLst/>
              <a:rect l="l" t="t" r="r" b="b"/>
              <a:pathLst>
                <a:path w="1892046" h="3644900">
                  <a:moveTo>
                    <a:pt x="0" y="0"/>
                  </a:moveTo>
                  <a:lnTo>
                    <a:pt x="1892046" y="0"/>
                  </a:lnTo>
                  <a:lnTo>
                    <a:pt x="189204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1692" y="1444962"/>
            <a:ext cx="8293541" cy="5083426"/>
          </a:xfrm>
          <a:custGeom>
            <a:avLst/>
            <a:gdLst/>
            <a:ahLst/>
            <a:cxnLst/>
            <a:rect l="l" t="t" r="r" b="b"/>
            <a:pathLst>
              <a:path w="8293541" h="5083426">
                <a:moveTo>
                  <a:pt x="0" y="0"/>
                </a:moveTo>
                <a:lnTo>
                  <a:pt x="8293541" y="0"/>
                </a:lnTo>
                <a:lnTo>
                  <a:pt x="8293541" y="5083425"/>
                </a:lnTo>
                <a:lnTo>
                  <a:pt x="0" y="5083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31696" y="3135525"/>
            <a:ext cx="1315860" cy="3784692"/>
            <a:chOff x="0" y="0"/>
            <a:chExt cx="1315860" cy="3784689"/>
          </a:xfrm>
        </p:grpSpPr>
        <p:sp>
          <p:nvSpPr>
            <p:cNvPr id="11" name="Freeform 11"/>
            <p:cNvSpPr/>
            <p:nvPr/>
          </p:nvSpPr>
          <p:spPr>
            <a:xfrm>
              <a:off x="454279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401193" cy="3657727"/>
            </a:xfrm>
            <a:custGeom>
              <a:avLst/>
              <a:gdLst/>
              <a:ahLst/>
              <a:cxnLst/>
              <a:rect l="l" t="t" r="r" b="b"/>
              <a:pathLst>
                <a:path w="401193" h="3657727">
                  <a:moveTo>
                    <a:pt x="0" y="0"/>
                  </a:moveTo>
                  <a:lnTo>
                    <a:pt x="401193" y="0"/>
                  </a:lnTo>
                  <a:lnTo>
                    <a:pt x="401193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51154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17447" y="2099481"/>
            <a:ext cx="2073650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 spc="5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group</a:t>
            </a:r>
            <a:endParaRPr lang="en-US" sz="5400" b="1" spc="5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81157" y="1516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45070" y="5258305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 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40270" y="556310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0270" y="2210305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45070" y="2515105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45070" y="3124705"/>
            <a:ext cx="326440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datacenters = ["dc1"]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45070" y="3741925"/>
            <a:ext cx="233172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group "games" {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49870" y="4046725"/>
            <a:ext cx="1399032" cy="60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count = 1 # ...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45070" y="465632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}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05106" y="3213097"/>
            <a:ext cx="1892065" cy="3644903"/>
            <a:chOff x="0" y="0"/>
            <a:chExt cx="1892071" cy="3644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2046" cy="3644900"/>
            </a:xfrm>
            <a:custGeom>
              <a:avLst/>
              <a:gdLst/>
              <a:ahLst/>
              <a:cxnLst/>
              <a:rect l="l" t="t" r="r" b="b"/>
              <a:pathLst>
                <a:path w="1892046" h="3644900">
                  <a:moveTo>
                    <a:pt x="0" y="0"/>
                  </a:moveTo>
                  <a:lnTo>
                    <a:pt x="1892046" y="0"/>
                  </a:lnTo>
                  <a:lnTo>
                    <a:pt x="189204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1692" y="1444962"/>
            <a:ext cx="8293541" cy="5294633"/>
          </a:xfrm>
          <a:custGeom>
            <a:avLst/>
            <a:gdLst/>
            <a:ahLst/>
            <a:cxnLst/>
            <a:rect l="l" t="t" r="r" b="b"/>
            <a:pathLst>
              <a:path w="8293541" h="5294633">
                <a:moveTo>
                  <a:pt x="0" y="0"/>
                </a:moveTo>
                <a:lnTo>
                  <a:pt x="8293541" y="0"/>
                </a:lnTo>
                <a:lnTo>
                  <a:pt x="8293541" y="5294633"/>
                </a:lnTo>
                <a:lnTo>
                  <a:pt x="0" y="5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31696" y="3135525"/>
            <a:ext cx="1315860" cy="3784692"/>
            <a:chOff x="0" y="0"/>
            <a:chExt cx="1315860" cy="3784689"/>
          </a:xfrm>
        </p:grpSpPr>
        <p:sp>
          <p:nvSpPr>
            <p:cNvPr id="11" name="Freeform 11"/>
            <p:cNvSpPr/>
            <p:nvPr/>
          </p:nvSpPr>
          <p:spPr>
            <a:xfrm>
              <a:off x="454279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401193" cy="3657727"/>
            </a:xfrm>
            <a:custGeom>
              <a:avLst/>
              <a:gdLst/>
              <a:ahLst/>
              <a:cxnLst/>
              <a:rect l="l" t="t" r="r" b="b"/>
              <a:pathLst>
                <a:path w="401193" h="3657727">
                  <a:moveTo>
                    <a:pt x="0" y="0"/>
                  </a:moveTo>
                  <a:lnTo>
                    <a:pt x="401193" y="0"/>
                  </a:lnTo>
                  <a:lnTo>
                    <a:pt x="401193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51154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17447" y="2099481"/>
            <a:ext cx="2073650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 spc="5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group</a:t>
            </a:r>
            <a:endParaRPr lang="en-US" sz="5400" b="1" spc="5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81157" y="1516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83817" y="5961907"/>
            <a:ext cx="124358" cy="24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5"/>
              </a:lnSpc>
            </a:pPr>
            <a:r>
              <a:rPr lang="en-US" sz="16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16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9339" y="6214901"/>
            <a:ext cx="124358" cy="24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5"/>
              </a:lnSpc>
            </a:pPr>
            <a:r>
              <a:rPr lang="en-US" sz="16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16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94870" y="6458741"/>
            <a:ext cx="124358" cy="24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5"/>
              </a:lnSpc>
            </a:pPr>
            <a:r>
              <a:rPr lang="en-US" sz="16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16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94870" y="2073050"/>
            <a:ext cx="1745247" cy="24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39339" y="2313832"/>
            <a:ext cx="623116" cy="24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39339" y="2610641"/>
            <a:ext cx="2618156" cy="44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datacenters = ["dc1"]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39339" y="3130325"/>
            <a:ext cx="1870015" cy="40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group "games" {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83817" y="3637807"/>
            <a:ext cx="1121883" cy="1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count = 1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83817" y="3829831"/>
            <a:ext cx="1869929" cy="44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"tetris" {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28295" y="4095779"/>
            <a:ext cx="2119398" cy="421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driver = "docker"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62915" y="4788173"/>
            <a:ext cx="1994697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config {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just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image 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just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ports 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just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auth_soft_fail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809806" y="5029102"/>
            <a:ext cx="1994592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= "bsord/tetris"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= ["web"]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ct val="10000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= true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828295" y="5631971"/>
            <a:ext cx="124358" cy="34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16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}</a:t>
            </a:r>
            <a:endParaRPr lang="en-US" sz="16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05106" y="3213097"/>
            <a:ext cx="1892065" cy="3644903"/>
            <a:chOff x="0" y="0"/>
            <a:chExt cx="1892071" cy="3644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2046" cy="3644900"/>
            </a:xfrm>
            <a:custGeom>
              <a:avLst/>
              <a:gdLst/>
              <a:ahLst/>
              <a:cxnLst/>
              <a:rect l="l" t="t" r="r" b="b"/>
              <a:pathLst>
                <a:path w="1892046" h="3644900">
                  <a:moveTo>
                    <a:pt x="0" y="0"/>
                  </a:moveTo>
                  <a:lnTo>
                    <a:pt x="1892046" y="0"/>
                  </a:lnTo>
                  <a:lnTo>
                    <a:pt x="189204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1692" y="1444962"/>
            <a:ext cx="8293541" cy="5403171"/>
          </a:xfrm>
          <a:custGeom>
            <a:avLst/>
            <a:gdLst/>
            <a:ahLst/>
            <a:cxnLst/>
            <a:rect l="l" t="t" r="r" b="b"/>
            <a:pathLst>
              <a:path w="8293541" h="5403171">
                <a:moveTo>
                  <a:pt x="0" y="0"/>
                </a:moveTo>
                <a:lnTo>
                  <a:pt x="8293541" y="0"/>
                </a:lnTo>
                <a:lnTo>
                  <a:pt x="8293541" y="5403170"/>
                </a:lnTo>
                <a:lnTo>
                  <a:pt x="0" y="5403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31696" y="3135525"/>
            <a:ext cx="1315860" cy="3784692"/>
            <a:chOff x="0" y="0"/>
            <a:chExt cx="1315860" cy="3784689"/>
          </a:xfrm>
        </p:grpSpPr>
        <p:sp>
          <p:nvSpPr>
            <p:cNvPr id="11" name="Freeform 11"/>
            <p:cNvSpPr/>
            <p:nvPr/>
          </p:nvSpPr>
          <p:spPr>
            <a:xfrm>
              <a:off x="454279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401193" cy="3657727"/>
            </a:xfrm>
            <a:custGeom>
              <a:avLst/>
              <a:gdLst/>
              <a:ahLst/>
              <a:cxnLst/>
              <a:rect l="l" t="t" r="r" b="b"/>
              <a:pathLst>
                <a:path w="401193" h="3657727">
                  <a:moveTo>
                    <a:pt x="0" y="0"/>
                  </a:moveTo>
                  <a:lnTo>
                    <a:pt x="401193" y="0"/>
                  </a:lnTo>
                  <a:lnTo>
                    <a:pt x="401193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51154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17447" y="2099481"/>
            <a:ext cx="2073650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 spc="5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group</a:t>
            </a:r>
            <a:endParaRPr lang="en-US" sz="5400" b="1" spc="5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81157" y="1516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20314" y="6503260"/>
            <a:ext cx="108814" cy="248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94870" y="2051275"/>
            <a:ext cx="1519171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07592" y="2264635"/>
            <a:ext cx="542763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07592" y="2526001"/>
            <a:ext cx="1627632" cy="39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group "games" {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20314" y="3009109"/>
            <a:ext cx="976713" cy="12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count = 1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20314" y="3159985"/>
            <a:ext cx="1627661" cy="39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"tetris" {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733045" y="3643093"/>
            <a:ext cx="1844612" cy="12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driver = "docker"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33045" y="3809209"/>
            <a:ext cx="868223" cy="39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config {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45767" y="4280125"/>
            <a:ext cx="2387098" cy="52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image = "bsord/tetris"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ports = ["web"]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auth_soft_fail= true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733045" y="4735801"/>
            <a:ext cx="1193683" cy="53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1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resources {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45767" y="5257009"/>
            <a:ext cx="325784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cpu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690308" y="5257009"/>
            <a:ext cx="1519142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= 500 # 500MHz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45767" y="5470369"/>
            <a:ext cx="2170071" cy="436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memory = 256 # 256MB network {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158489" y="5903185"/>
            <a:ext cx="1085212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mbits= 10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945767" y="6119593"/>
            <a:ext cx="108814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}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33045" y="6323809"/>
            <a:ext cx="108814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5"/>
              </a:lnSpc>
            </a:pPr>
            <a:r>
              <a:rPr lang="en-US" sz="14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}</a:t>
            </a:r>
            <a:endParaRPr lang="en-US" sz="14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809573" y="6362195"/>
            <a:ext cx="361237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Please assume I closed all my brackets here 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351282" y="6367939"/>
            <a:ext cx="152886" cy="23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466">
                <a:solidFill>
                  <a:srgbClr val="3F3F3F"/>
                </a:solidFill>
                <a:latin typeface="IBM Plex Sans" panose="020B0503050203000203"/>
                <a:ea typeface="IBM Plex Sans" panose="020B0503050203000203"/>
                <a:cs typeface="IBM Plex Sans" panose="020B0503050203000203"/>
                <a:sym typeface="IBM Plex Sans" panose="020B0503050203000203"/>
              </a:rPr>
              <a:t>J</a:t>
            </a:r>
            <a:endParaRPr lang="en-US" sz="1400" spc="466">
              <a:solidFill>
                <a:srgbClr val="3F3F3F"/>
              </a:solidFill>
              <a:latin typeface="IBM Plex Sans" panose="020B0503050203000203"/>
              <a:ea typeface="IBM Plex Sans" panose="020B0503050203000203"/>
              <a:cs typeface="IBM Plex Sans" panose="020B0503050203000203"/>
              <a:sym typeface="IBM Plex Sans" panose="020B050305020300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741821" y="1036406"/>
            <a:ext cx="529152" cy="5556733"/>
            <a:chOff x="0" y="0"/>
            <a:chExt cx="529146" cy="5556733"/>
          </a:xfrm>
        </p:grpSpPr>
        <p:sp>
          <p:nvSpPr>
            <p:cNvPr id="9" name="Freeform 9"/>
            <p:cNvSpPr/>
            <p:nvPr/>
          </p:nvSpPr>
          <p:spPr>
            <a:xfrm>
              <a:off x="244475" y="77724"/>
              <a:ext cx="28575" cy="5401183"/>
            </a:xfrm>
            <a:custGeom>
              <a:avLst/>
              <a:gdLst/>
              <a:ahLst/>
              <a:cxnLst/>
              <a:rect l="l" t="t" r="r" b="b"/>
              <a:pathLst>
                <a:path w="28575" h="5401183">
                  <a:moveTo>
                    <a:pt x="28575" y="0"/>
                  </a:moveTo>
                  <a:lnTo>
                    <a:pt x="28575" y="5401183"/>
                  </a:lnTo>
                  <a:lnTo>
                    <a:pt x="0" y="5401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50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5464683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FF050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75057" y="63500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FF0505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648268" y="1712595"/>
            <a:ext cx="529152" cy="4678785"/>
            <a:chOff x="0" y="0"/>
            <a:chExt cx="529146" cy="4678782"/>
          </a:xfrm>
        </p:grpSpPr>
        <p:sp>
          <p:nvSpPr>
            <p:cNvPr id="13" name="Freeform 13"/>
            <p:cNvSpPr/>
            <p:nvPr/>
          </p:nvSpPr>
          <p:spPr>
            <a:xfrm>
              <a:off x="244475" y="77724"/>
              <a:ext cx="40132" cy="4523359"/>
            </a:xfrm>
            <a:custGeom>
              <a:avLst/>
              <a:gdLst/>
              <a:ahLst/>
              <a:cxnLst/>
              <a:rect l="l" t="t" r="r" b="b"/>
              <a:pathLst>
                <a:path w="40132" h="4523359">
                  <a:moveTo>
                    <a:pt x="40132" y="127"/>
                  </a:moveTo>
                  <a:lnTo>
                    <a:pt x="28575" y="4523359"/>
                  </a:lnTo>
                  <a:lnTo>
                    <a:pt x="0" y="4523232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3500" y="4586732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70C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75057" y="63500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02073" y="3424342"/>
            <a:ext cx="517608" cy="2770184"/>
            <a:chOff x="0" y="0"/>
            <a:chExt cx="517601" cy="2770188"/>
          </a:xfrm>
        </p:grpSpPr>
        <p:sp>
          <p:nvSpPr>
            <p:cNvPr id="17" name="Freeform 17"/>
            <p:cNvSpPr/>
            <p:nvPr/>
          </p:nvSpPr>
          <p:spPr>
            <a:xfrm>
              <a:off x="244475" y="77724"/>
              <a:ext cx="28575" cy="2614676"/>
            </a:xfrm>
            <a:custGeom>
              <a:avLst/>
              <a:gdLst/>
              <a:ahLst/>
              <a:cxnLst/>
              <a:rect l="l" t="t" r="r" b="b"/>
              <a:pathLst>
                <a:path w="28575" h="2614676">
                  <a:moveTo>
                    <a:pt x="28575" y="0"/>
                  </a:moveTo>
                  <a:lnTo>
                    <a:pt x="28575" y="2614676"/>
                  </a:lnTo>
                  <a:lnTo>
                    <a:pt x="0" y="2614676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0" y="2678049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3500" y="63500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428270" y="236172"/>
            <a:ext cx="4621235" cy="6621828"/>
          </a:xfrm>
          <a:custGeom>
            <a:avLst/>
            <a:gdLst/>
            <a:ahLst/>
            <a:cxnLst/>
            <a:rect l="l" t="t" r="r" b="b"/>
            <a:pathLst>
              <a:path w="4621235" h="6621828">
                <a:moveTo>
                  <a:pt x="0" y="0"/>
                </a:moveTo>
                <a:lnTo>
                  <a:pt x="4621235" y="0"/>
                </a:lnTo>
                <a:lnTo>
                  <a:pt x="4621235" y="6621828"/>
                </a:lnTo>
                <a:lnTo>
                  <a:pt x="0" y="6621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566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73523" y="827265"/>
            <a:ext cx="3227851" cy="61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Complete</a:t>
            </a:r>
            <a:r>
              <a:rPr lang="en-US" sz="3600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File</a:t>
            </a:r>
            <a:endParaRPr lang="en-US" sz="3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3500"/>
              </a:lnSpc>
            </a:pPr>
            <a:r>
              <a:rPr lang="en-US" sz="1400">
                <a:solidFill>
                  <a:srgbClr val="00CA8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With a Few Additions</a:t>
            </a:r>
            <a:endParaRPr lang="en-US" sz="1400">
              <a:solidFill>
                <a:srgbClr val="00CA8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38505" y="2324100"/>
            <a:ext cx="3369310" cy="30708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 these configurations are in </a:t>
            </a: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single </a:t>
            </a:r>
            <a:r>
              <a:rPr lang="en-US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.nomad</a:t>
            </a:r>
            <a:r>
              <a:rPr lang="en-US">
                <a:solidFill>
                  <a:srgbClr val="000000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 </a:t>
            </a: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Courier New OS" panose="02070309020205020404"/>
              </a:rPr>
              <a:t>file 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Courier New OS" panose="02070309020205020404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file can be stored in a code repo and iterated on as needed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file will be submitted to Nomad to create our resources when we're ready to launch our application</a:t>
            </a:r>
            <a:endParaRPr lang="en-US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110"/>
              </a:lnSpc>
            </a:pP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592907" y="3441249"/>
            <a:ext cx="322431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FF0505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job</a:t>
            </a:r>
            <a:endParaRPr lang="en-US" sz="1800" b="1">
              <a:solidFill>
                <a:srgbClr val="FF0505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233549" y="3627177"/>
            <a:ext cx="612219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70C0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group</a:t>
            </a:r>
            <a:endParaRPr lang="en-US" sz="1800" b="1">
              <a:solidFill>
                <a:srgbClr val="0070C0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035697" y="4383081"/>
            <a:ext cx="44837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task</a:t>
            </a:r>
            <a:endParaRPr lang="en-US" sz="1800" b="1" spc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3540338" cy="6984778"/>
            <a:chOff x="0" y="0"/>
            <a:chExt cx="3540341" cy="6984784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3413379" cy="6857746"/>
            </a:xfrm>
            <a:custGeom>
              <a:avLst/>
              <a:gdLst/>
              <a:ahLst/>
              <a:cxnLst/>
              <a:rect l="l" t="t" r="r" b="b"/>
              <a:pathLst>
                <a:path w="3413379" h="6857746">
                  <a:moveTo>
                    <a:pt x="0" y="0"/>
                  </a:moveTo>
                  <a:lnTo>
                    <a:pt x="0" y="6857746"/>
                  </a:lnTo>
                  <a:lnTo>
                    <a:pt x="3413379" y="6857746"/>
                  </a:lnTo>
                  <a:lnTo>
                    <a:pt x="3413379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79730" y="35814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60911" y="4872228"/>
            <a:ext cx="7193699" cy="1773364"/>
          </a:xfrm>
          <a:custGeom>
            <a:avLst/>
            <a:gdLst/>
            <a:ahLst/>
            <a:cxnLst/>
            <a:rect l="l" t="t" r="r" b="b"/>
            <a:pathLst>
              <a:path w="7193699" h="1773364">
                <a:moveTo>
                  <a:pt x="0" y="0"/>
                </a:moveTo>
                <a:lnTo>
                  <a:pt x="7193699" y="0"/>
                </a:lnTo>
                <a:lnTo>
                  <a:pt x="7193699" y="1773364"/>
                </a:lnTo>
                <a:lnTo>
                  <a:pt x="0" y="1773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7626" y="641337"/>
            <a:ext cx="2066134" cy="110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5"/>
              </a:lnSpc>
            </a:pPr>
            <a:r>
              <a:rPr lang="en-US" sz="3600" b="1" spc="3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Validate Job Spec</a:t>
            </a:r>
            <a:endParaRPr lang="en-US" sz="3600" b="1" spc="3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083685" y="3863340"/>
            <a:ext cx="7487920" cy="1341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15"/>
              </a:lnSpc>
            </a:pPr>
            <a:r>
              <a:rPr lang="en-US" sz="20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validate &lt;file&gt;</a:t>
            </a:r>
            <a:r>
              <a:rPr lang="en-US" sz="2000" spc="3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20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check a job spec for any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syntax errors or validation problems 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15"/>
              </a:lnSpc>
            </a:pPr>
            <a:endParaRPr lang="en-US" sz="20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615"/>
              </a:lnSpc>
            </a:pPr>
            <a:endParaRPr lang="en-US" sz="2000" spc="3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02735" y="996315"/>
            <a:ext cx="6393815" cy="307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Nomad CLI supports multiple ways to validate and format your job specification file 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 Bold" panose="02000000000000000000"/>
              </a:rPr>
              <a:t>Use </a:t>
            </a: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nomad fmt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format the job spec file to a canonical format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00100" lvl="1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will automatically format all .</a:t>
            </a: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nomad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 </a:t>
            </a: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.hcl </a:t>
            </a:r>
            <a:r>
              <a:rPr lang="en-US" sz="20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files in the directory where the command is run</a:t>
            </a: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2400"/>
              </a:lnSpc>
            </a:pPr>
            <a:endParaRPr lang="en-US" sz="20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580992" y="5908396"/>
            <a:ext cx="4842205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Job validation successful </a:t>
            </a:r>
            <a:endParaRPr lang="en-US" sz="24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210238" y="4945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580992" y="5530444"/>
            <a:ext cx="5400665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validate tetris.nomad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5595909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Create a Job Specification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  <a:endParaRPr lang="en-US" sz="9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6401" y="-63503"/>
            <a:ext cx="1697345" cy="6984997"/>
            <a:chOff x="0" y="0"/>
            <a:chExt cx="1697342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0234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6813204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Running Our First Nomad Job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17641" y="4602670"/>
            <a:ext cx="8293541" cy="1975552"/>
          </a:xfrm>
          <a:custGeom>
            <a:avLst/>
            <a:gdLst/>
            <a:ahLst/>
            <a:cxnLst/>
            <a:rect l="l" t="t" r="r" b="b"/>
            <a:pathLst>
              <a:path w="8293541" h="1975552">
                <a:moveTo>
                  <a:pt x="0" y="0"/>
                </a:moveTo>
                <a:lnTo>
                  <a:pt x="8293542" y="0"/>
                </a:lnTo>
                <a:lnTo>
                  <a:pt x="8293542" y="1975552"/>
                </a:lnTo>
                <a:lnTo>
                  <a:pt x="0" y="19755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1965" y="1922097"/>
            <a:ext cx="8934059" cy="353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Once your job specification has been written, we can now create jobs and submit to Nomad to launch our application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use the CLI or API to submit new jobs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the command </a:t>
            </a: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job run &lt;file&gt;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to Nomad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Courier New OS" panose="02070309020205020404"/>
              </a:rPr>
              <a:t>to submit the job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algn="l">
              <a:lnSpc>
                <a:spcPts val="6000"/>
              </a:lnSpc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167106" y="467445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89834" y="5405476"/>
            <a:ext cx="5959564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job run [options] &lt;file&gt;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25328" y="5174704"/>
            <a:ext cx="8293541" cy="1346130"/>
          </a:xfrm>
          <a:custGeom>
            <a:avLst/>
            <a:gdLst/>
            <a:ahLst/>
            <a:cxnLst/>
            <a:rect l="l" t="t" r="r" b="b"/>
            <a:pathLst>
              <a:path w="8293541" h="1346130">
                <a:moveTo>
                  <a:pt x="0" y="0"/>
                </a:moveTo>
                <a:lnTo>
                  <a:pt x="8293541" y="0"/>
                </a:lnTo>
                <a:lnTo>
                  <a:pt x="8293541" y="1346130"/>
                </a:lnTo>
                <a:lnTo>
                  <a:pt x="0" y="1346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372246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JobPlan</a:t>
            </a:r>
            <a:endParaRPr lang="en-US" sz="3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08660" y="1666240"/>
            <a:ext cx="8884285" cy="2585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Before you submit a "real" job, you can use the </a:t>
            </a: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job run </a:t>
            </a:r>
            <a:r>
              <a:rPr lang="en-US" sz="24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plan &lt;file&gt;</a:t>
            </a: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perform a dry-run to determine what would happen if the job is submitted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is helpful to determine how the scheduler will react to the submission of this new job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determine whether the job will run successfully, or it might show you that you have insufficient resources to run it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174793" y="5247475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97520" y="5893156"/>
            <a:ext cx="6890699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job run plan [options] &lt;file&gt;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82139" y="452590"/>
            <a:ext cx="1147762" cy="184147"/>
            <a:chOff x="0" y="0"/>
            <a:chExt cx="1147762" cy="184150"/>
          </a:xfrm>
        </p:grpSpPr>
        <p:sp>
          <p:nvSpPr>
            <p:cNvPr id="5" name="Freeform 5"/>
            <p:cNvSpPr/>
            <p:nvPr/>
          </p:nvSpPr>
          <p:spPr>
            <a:xfrm>
              <a:off x="69850" y="6985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020826" cy="57150"/>
            </a:xfrm>
            <a:custGeom>
              <a:avLst/>
              <a:gdLst/>
              <a:ahLst/>
              <a:cxnLst/>
              <a:rect l="l" t="t" r="r" b="b"/>
              <a:pathLst>
                <a:path w="1020826" h="57150">
                  <a:moveTo>
                    <a:pt x="6350" y="0"/>
                  </a:moveTo>
                  <a:lnTo>
                    <a:pt x="1020826" y="0"/>
                  </a:lnTo>
                  <a:lnTo>
                    <a:pt x="1020826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4476" y="44450"/>
                  </a:lnTo>
                  <a:lnTo>
                    <a:pt x="1014476" y="50800"/>
                  </a:lnTo>
                  <a:lnTo>
                    <a:pt x="1008126" y="50800"/>
                  </a:lnTo>
                  <a:lnTo>
                    <a:pt x="1008126" y="6350"/>
                  </a:lnTo>
                  <a:lnTo>
                    <a:pt x="1014476" y="6350"/>
                  </a:lnTo>
                  <a:lnTo>
                    <a:pt x="101447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94563" y="2078203"/>
            <a:ext cx="4779645" cy="64018"/>
            <a:chOff x="0" y="0"/>
            <a:chExt cx="4779645" cy="6402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79645" cy="64008"/>
            </a:xfrm>
            <a:custGeom>
              <a:avLst/>
              <a:gdLst/>
              <a:ahLst/>
              <a:cxnLst/>
              <a:rect l="l" t="t" r="r" b="b"/>
              <a:pathLst>
                <a:path w="4779645" h="64008">
                  <a:moveTo>
                    <a:pt x="0" y="0"/>
                  </a:moveTo>
                  <a:lnTo>
                    <a:pt x="4779645" y="0"/>
                  </a:lnTo>
                  <a:lnTo>
                    <a:pt x="4779645" y="64008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94563" y="3242224"/>
            <a:ext cx="4779645" cy="45720"/>
            <a:chOff x="0" y="0"/>
            <a:chExt cx="4779645" cy="457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79645" cy="45720"/>
            </a:xfrm>
            <a:custGeom>
              <a:avLst/>
              <a:gdLst/>
              <a:ahLst/>
              <a:cxnLst/>
              <a:rect l="l" t="t" r="r" b="b"/>
              <a:pathLst>
                <a:path w="4779645" h="45720">
                  <a:moveTo>
                    <a:pt x="0" y="0"/>
                  </a:moveTo>
                  <a:lnTo>
                    <a:pt x="4779645" y="0"/>
                  </a:lnTo>
                  <a:lnTo>
                    <a:pt x="4779645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94563" y="4528156"/>
            <a:ext cx="4779645" cy="45720"/>
            <a:chOff x="0" y="0"/>
            <a:chExt cx="4779645" cy="45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79645" cy="45720"/>
            </a:xfrm>
            <a:custGeom>
              <a:avLst/>
              <a:gdLst/>
              <a:ahLst/>
              <a:cxnLst/>
              <a:rect l="l" t="t" r="r" b="b"/>
              <a:pathLst>
                <a:path w="4779645" h="45720">
                  <a:moveTo>
                    <a:pt x="0" y="0"/>
                  </a:moveTo>
                  <a:lnTo>
                    <a:pt x="4779645" y="0"/>
                  </a:lnTo>
                  <a:lnTo>
                    <a:pt x="4779645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94563" y="5570249"/>
            <a:ext cx="4779645" cy="45720"/>
            <a:chOff x="0" y="0"/>
            <a:chExt cx="4779645" cy="45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779645" cy="45720"/>
            </a:xfrm>
            <a:custGeom>
              <a:avLst/>
              <a:gdLst/>
              <a:ahLst/>
              <a:cxnLst/>
              <a:rect l="l" t="t" r="r" b="b"/>
              <a:pathLst>
                <a:path w="4779645" h="45720">
                  <a:moveTo>
                    <a:pt x="0" y="0"/>
                  </a:moveTo>
                  <a:lnTo>
                    <a:pt x="4779645" y="0"/>
                  </a:lnTo>
                  <a:lnTo>
                    <a:pt x="4779645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6599425" y="2715730"/>
            <a:ext cx="1340101" cy="2850413"/>
          </a:xfrm>
          <a:custGeom>
            <a:avLst/>
            <a:gdLst/>
            <a:ahLst/>
            <a:cxnLst/>
            <a:rect l="l" t="t" r="r" b="b"/>
            <a:pathLst>
              <a:path w="1340101" h="2850413">
                <a:moveTo>
                  <a:pt x="0" y="0"/>
                </a:moveTo>
                <a:lnTo>
                  <a:pt x="1340101" y="0"/>
                </a:lnTo>
                <a:lnTo>
                  <a:pt x="1340101" y="2850413"/>
                </a:lnTo>
                <a:lnTo>
                  <a:pt x="0" y="2850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8678799" y="3660848"/>
            <a:ext cx="930402" cy="930402"/>
            <a:chOff x="0" y="0"/>
            <a:chExt cx="930402" cy="93040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30402" cy="930402"/>
            </a:xfrm>
            <a:custGeom>
              <a:avLst/>
              <a:gdLst/>
              <a:ahLst/>
              <a:cxnLst/>
              <a:rect l="l" t="t" r="r" b="b"/>
              <a:pathLst>
                <a:path w="930402" h="930402">
                  <a:moveTo>
                    <a:pt x="0" y="0"/>
                  </a:moveTo>
                  <a:lnTo>
                    <a:pt x="930402" y="0"/>
                  </a:lnTo>
                  <a:lnTo>
                    <a:pt x="930402" y="930402"/>
                  </a:lnTo>
                  <a:lnTo>
                    <a:pt x="0" y="93040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8885853" y="3830031"/>
            <a:ext cx="516284" cy="592036"/>
          </a:xfrm>
          <a:custGeom>
            <a:avLst/>
            <a:gdLst/>
            <a:ahLst/>
            <a:cxnLst/>
            <a:rect l="l" t="t" r="r" b="b"/>
            <a:pathLst>
              <a:path w="516284" h="592036">
                <a:moveTo>
                  <a:pt x="0" y="0"/>
                </a:moveTo>
                <a:lnTo>
                  <a:pt x="516284" y="0"/>
                </a:lnTo>
                <a:lnTo>
                  <a:pt x="516284" y="592036"/>
                </a:lnTo>
                <a:lnTo>
                  <a:pt x="0" y="592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155" t="-12444" r="-31173" b="-69740"/>
            </a:stretch>
          </a:blipFill>
        </p:spPr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014716" y="4073662"/>
            <a:ext cx="567204" cy="104775"/>
            <a:chOff x="0" y="0"/>
            <a:chExt cx="567207" cy="104775"/>
          </a:xfrm>
        </p:grpSpPr>
        <p:sp>
          <p:nvSpPr>
            <p:cNvPr id="23" name="Freeform 23"/>
            <p:cNvSpPr/>
            <p:nvPr/>
          </p:nvSpPr>
          <p:spPr>
            <a:xfrm>
              <a:off x="0" y="-1016"/>
              <a:ext cx="567309" cy="106934"/>
            </a:xfrm>
            <a:custGeom>
              <a:avLst/>
              <a:gdLst/>
              <a:ahLst/>
              <a:cxnLst/>
              <a:rect l="l" t="t" r="r" b="b"/>
              <a:pathLst>
                <a:path w="567309" h="106934">
                  <a:moveTo>
                    <a:pt x="38100" y="45466"/>
                  </a:moveTo>
                  <a:lnTo>
                    <a:pt x="551434" y="45466"/>
                  </a:lnTo>
                  <a:lnTo>
                    <a:pt x="551434" y="61341"/>
                  </a:lnTo>
                  <a:lnTo>
                    <a:pt x="38100" y="61341"/>
                  </a:lnTo>
                  <a:close/>
                  <a:moveTo>
                    <a:pt x="38100" y="91567"/>
                  </a:moveTo>
                  <a:cubicBezTo>
                    <a:pt x="17018" y="91567"/>
                    <a:pt x="0" y="74549"/>
                    <a:pt x="0" y="53467"/>
                  </a:cubicBezTo>
                  <a:cubicBezTo>
                    <a:pt x="0" y="32385"/>
                    <a:pt x="17018" y="15367"/>
                    <a:pt x="38100" y="15367"/>
                  </a:cubicBezTo>
                  <a:cubicBezTo>
                    <a:pt x="59182" y="15367"/>
                    <a:pt x="76200" y="32385"/>
                    <a:pt x="76200" y="53467"/>
                  </a:cubicBezTo>
                  <a:cubicBezTo>
                    <a:pt x="76200" y="74549"/>
                    <a:pt x="59182" y="91567"/>
                    <a:pt x="38100" y="91567"/>
                  </a:cubicBezTo>
                  <a:close/>
                  <a:moveTo>
                    <a:pt x="479298" y="2159"/>
                  </a:moveTo>
                  <a:lnTo>
                    <a:pt x="567309" y="53467"/>
                  </a:lnTo>
                  <a:lnTo>
                    <a:pt x="479298" y="104775"/>
                  </a:lnTo>
                  <a:cubicBezTo>
                    <a:pt x="475488" y="106934"/>
                    <a:pt x="470662" y="105664"/>
                    <a:pt x="468503" y="101854"/>
                  </a:cubicBezTo>
                  <a:lnTo>
                    <a:pt x="467614" y="93218"/>
                  </a:lnTo>
                  <a:lnTo>
                    <a:pt x="547624" y="46609"/>
                  </a:lnTo>
                  <a:lnTo>
                    <a:pt x="547624" y="60325"/>
                  </a:lnTo>
                  <a:lnTo>
                    <a:pt x="471424" y="15875"/>
                  </a:lnTo>
                  <a:cubicBezTo>
                    <a:pt x="467614" y="13716"/>
                    <a:pt x="466344" y="8763"/>
                    <a:pt x="468630" y="5080"/>
                  </a:cubicBezTo>
                  <a:lnTo>
                    <a:pt x="475742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9636338" y="2722940"/>
            <a:ext cx="1857546" cy="2838059"/>
          </a:xfrm>
          <a:custGeom>
            <a:avLst/>
            <a:gdLst/>
            <a:ahLst/>
            <a:cxnLst/>
            <a:rect l="l" t="t" r="r" b="b"/>
            <a:pathLst>
              <a:path w="1857546" h="2838059">
                <a:moveTo>
                  <a:pt x="0" y="0"/>
                </a:moveTo>
                <a:lnTo>
                  <a:pt x="1857546" y="0"/>
                </a:lnTo>
                <a:lnTo>
                  <a:pt x="1857546" y="2838060"/>
                </a:lnTo>
                <a:lnTo>
                  <a:pt x="0" y="2838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627840" y="797785"/>
            <a:ext cx="3001099" cy="72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5"/>
              </a:lnSpc>
            </a:pPr>
            <a:r>
              <a:rPr lang="en-US" sz="3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Core Concepts</a:t>
            </a:r>
            <a:endParaRPr lang="en-US" sz="3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2685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(Reminder)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19461" y="4679966"/>
            <a:ext cx="43567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Job</a:t>
            </a:r>
            <a:endParaRPr lang="en-US" sz="20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19461" y="2290334"/>
            <a:ext cx="570776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Task</a:t>
            </a:r>
            <a:endParaRPr lang="en-US" sz="20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19461" y="3408950"/>
            <a:ext cx="709412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spc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Group</a:t>
            </a:r>
            <a:endParaRPr lang="en-US" sz="2000" b="1" spc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19461" y="5704094"/>
            <a:ext cx="1321565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Application</a:t>
            </a:r>
            <a:endParaRPr lang="en-US" sz="20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316480" y="4735325"/>
            <a:ext cx="2692956" cy="44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"/>
              </a:lnSpc>
            </a:pPr>
            <a:r>
              <a:rPr lang="en-US" sz="1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declarative that defines the deployment rules for applications</a:t>
            </a:r>
            <a:endParaRPr lang="en-US" sz="1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316480" y="5762501"/>
            <a:ext cx="3009490" cy="44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instance of a task group that are running on client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316480" y="2312165"/>
            <a:ext cx="3209277" cy="663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smallest unit of scheduling work. It could be a Docker container, a Java application, or batch processing. 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316480" y="3430781"/>
            <a:ext cx="3264332" cy="8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5"/>
              </a:lnSpc>
            </a:pPr>
            <a:r>
              <a:rPr lang="en-US" sz="1400" spc="1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series of tasks that should be co- located on the same Nomad client. Tightly-coupled tasks in the same group can share the same network/storage</a:t>
            </a:r>
            <a:endParaRPr lang="en-US" sz="1400" spc="1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077094" y="2829563"/>
            <a:ext cx="34240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JOB</a:t>
            </a:r>
            <a:endParaRPr lang="en-US" sz="1400" b="1" spc="1">
              <a:solidFill>
                <a:srgbClr val="3F3F3F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955155" y="5026457"/>
            <a:ext cx="641594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11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Group </a:t>
            </a:r>
            <a:r>
              <a:rPr lang="en-US" sz="11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"Backend"</a:t>
            </a:r>
            <a:endParaRPr lang="en-US" sz="11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6944839" y="3874313"/>
            <a:ext cx="662711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0"/>
              </a:lnSpc>
            </a:pPr>
            <a:r>
              <a:rPr lang="en-US" sz="1100" b="1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Group </a:t>
            </a:r>
            <a:r>
              <a:rPr lang="en-US" sz="11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"Frontend"</a:t>
            </a:r>
            <a:endParaRPr lang="en-US" sz="11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663799" y="2798226"/>
            <a:ext cx="518732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</a:t>
            </a:r>
            <a:endParaRPr lang="en-US" sz="12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663799" y="4322226"/>
            <a:ext cx="518732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CLIENT</a:t>
            </a:r>
            <a:endParaRPr lang="en-US" sz="12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315456" y="2392680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720311" y="126069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8917" y="1779346"/>
            <a:ext cx="4039000" cy="85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job plan tetris.nomad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22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+/-Job: "tetris" +/-Stop: "true" =&gt; "false"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5014" y="2636596"/>
            <a:ext cx="4178313" cy="28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Group: "games" (</a:t>
            </a:r>
            <a:r>
              <a:rPr lang="en-US" sz="1800">
                <a:solidFill>
                  <a:srgbClr val="09A70D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create</a:t>
            </a: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)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28067" y="3016072"/>
            <a:ext cx="1950225" cy="16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Task: "tetris"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60641" y="2812437"/>
            <a:ext cx="2298144" cy="4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4800">
                <a:solidFill>
                  <a:srgbClr val="09A70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PASSED</a:t>
            </a:r>
            <a:endParaRPr lang="en-US" sz="4800">
              <a:solidFill>
                <a:srgbClr val="09A70D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8917" y="3221812"/>
            <a:ext cx="4874428" cy="78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Scheduler dry-run: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9A70D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-All tasks successfully allocated.</a:t>
            </a:r>
            <a:endParaRPr lang="en-US" sz="1800">
              <a:solidFill>
                <a:srgbClr val="09A70D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8917" y="4044772"/>
            <a:ext cx="6684674" cy="789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Modify Index: 10764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To submit the job with version verification run: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08917" y="4870780"/>
            <a:ext cx="6267088" cy="50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nomad job run -check-index 10764 tetris.nomad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08917" y="5463997"/>
            <a:ext cx="11001613" cy="1286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When running the job with the check-index flag, the job will only be run if the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modify index given matches the server-side version. If the index has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325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changed, another user has modified the job and the plan's results are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1045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potentially invalid.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6558" y="549897"/>
            <a:ext cx="372246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JobPlan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373368" y="2392680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720311" y="126069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5277" y="1735836"/>
            <a:ext cx="4197096" cy="943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job plan tetris.nomad</a:t>
            </a:r>
            <a:endParaRPr lang="en-US" sz="15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+/-Job: "tetris" +/-Stop: "true" =&gt; "false" +/-Task Group: "games" (</a:t>
            </a:r>
            <a:r>
              <a:rPr lang="en-US" sz="1500">
                <a:solidFill>
                  <a:srgbClr val="09A70D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100 create</a:t>
            </a: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)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3877" y="2673096"/>
            <a:ext cx="4546854" cy="23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+/-Count: "1" =&gt; "100" (</a:t>
            </a:r>
            <a:r>
              <a:rPr lang="en-US" sz="1500">
                <a:solidFill>
                  <a:srgbClr val="09A70D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forces create</a:t>
            </a: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)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51077" y="3006471"/>
            <a:ext cx="1632204" cy="13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Task: "tetris"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60641" y="2812437"/>
            <a:ext cx="2014918" cy="4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4800">
                <a:solidFill>
                  <a:srgbClr val="FF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FAILED</a:t>
            </a:r>
            <a:endParaRPr lang="en-US" sz="4800">
              <a:solidFill>
                <a:srgbClr val="FF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5277" y="3177921"/>
            <a:ext cx="2098548" cy="41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Scheduler dry-run: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65277" y="3692271"/>
            <a:ext cx="116586" cy="13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E68504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-</a:t>
            </a:r>
            <a:endParaRPr lang="en-US" sz="1500">
              <a:solidFill>
                <a:srgbClr val="E68504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3877" y="3692271"/>
            <a:ext cx="6062472" cy="3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E68504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WARNING: Failed to place all allocations.</a:t>
            </a:r>
            <a:endParaRPr lang="en-US" sz="1500">
              <a:solidFill>
                <a:srgbClr val="E68504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E68504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Group "games" (failed to place 94 allocations):</a:t>
            </a:r>
            <a:endParaRPr lang="en-US" sz="1500">
              <a:solidFill>
                <a:srgbClr val="E68504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2477" y="4149471"/>
            <a:ext cx="4780026" cy="3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E68504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* Resources exhausted on 3 nodes</a:t>
            </a:r>
            <a:endParaRPr lang="en-US" sz="1500">
              <a:solidFill>
                <a:srgbClr val="E68504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E68504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* Dimension "memory" exhausted on 3 nodes</a:t>
            </a:r>
            <a:endParaRPr lang="en-US" sz="1500">
              <a:solidFill>
                <a:srgbClr val="E68504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65277" y="4549521"/>
            <a:ext cx="5596128" cy="6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Modify Index: 10764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To submit the job with version verification run: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5277" y="5235321"/>
            <a:ext cx="5246370" cy="41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nomad job run -check-index 10764 tetris.nomad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5277" y="5721096"/>
            <a:ext cx="9210294" cy="10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When running the job with the check-index flag, the job will only be run if the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modify index given matches the server-side version. If the index has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changed, another user has modified the job and the plan's results are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potentially invalid.</a:t>
            </a:r>
            <a:endParaRPr lang="en-US" sz="15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26558" y="549897"/>
            <a:ext cx="372246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JobPlan</a:t>
            </a:r>
            <a:endParaRPr lang="en-US" sz="3600" b="1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48592" y="3111598"/>
            <a:ext cx="8293541" cy="3383547"/>
          </a:xfrm>
          <a:custGeom>
            <a:avLst/>
            <a:gdLst/>
            <a:ahLst/>
            <a:cxnLst/>
            <a:rect l="l" t="t" r="r" b="b"/>
            <a:pathLst>
              <a:path w="8293541" h="3383547">
                <a:moveTo>
                  <a:pt x="0" y="0"/>
                </a:moveTo>
                <a:lnTo>
                  <a:pt x="8293541" y="0"/>
                </a:lnTo>
                <a:lnTo>
                  <a:pt x="8293541" y="3383547"/>
                </a:lnTo>
                <a:lnTo>
                  <a:pt x="0" y="33835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65770" y="1679600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•</a:t>
            </a:r>
            <a:endParaRPr lang="en-US" sz="2400" spc="-19">
              <a:solidFill>
                <a:srgbClr val="3F3F3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8670" y="1690830"/>
            <a:ext cx="8575424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Ok, let's submit our </a:t>
            </a:r>
            <a:r>
              <a:rPr lang="en-US" sz="2400" b="1" spc="2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tetris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 with just a count of "1" which we know will work fine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998057" y="3183979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998057" y="522004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20784" y="5868772"/>
            <a:ext cx="4469597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run tetris.nomad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20784" y="3829660"/>
            <a:ext cx="5214452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$ nomad job run tetris.nomad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989574" y="4645209"/>
            <a:ext cx="1889017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SAME COMMAND</a:t>
            </a:r>
            <a:endParaRPr lang="en-US" sz="1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762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720311" y="126069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8917" y="1775870"/>
            <a:ext cx="7231599" cy="51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 spc="3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job run tetris.nomad</a:t>
            </a:r>
            <a:endParaRPr lang="en-US" sz="1600" b="1" spc="3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==&gt; 2023-01-04T15:10:12Z: Monitoring evaluation "ec4eb3c0"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97864" y="2292125"/>
            <a:ext cx="10348884" cy="975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2023-01-04T15:10:12Z: Evaluation triggered by job "tetris" 2023-01-04T15:10:13Z: Evaluation within deployment: "f5cbd676" 2023-01-04T15:10:13Z: Allocation "83ff6abb" created: node "f55a64a7", group "games" 2023-01-04T15:10:13Z: Evaluation status changed: "pending" -&gt; "complete"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8917" y="3258331"/>
            <a:ext cx="9850088" cy="50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==&gt; 2023-01-04T15:10:13Z: Evaluation "ec4eb3c0" finished with status "complete" ==&gt; 2023-01-04T15:10:13Z: Monitoring deployment "f5cbd676"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3395" y="3749211"/>
            <a:ext cx="4269877" cy="25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✓Deployment "f5cbd676" successful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97864" y="4046249"/>
            <a:ext cx="2493407" cy="44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2023-01-04T15:10:31Z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97864" y="4523886"/>
            <a:ext cx="872500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ID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ID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62269" y="4523886"/>
            <a:ext cx="1246565" cy="49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f5cbd676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tetris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97864" y="5003692"/>
            <a:ext cx="1870015" cy="24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Version = 0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97610" y="5110480"/>
            <a:ext cx="872490" cy="34798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04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Status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664809" y="5110382"/>
            <a:ext cx="1495949" cy="35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successful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97864" y="5570249"/>
            <a:ext cx="5860104" cy="1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Description = Deployment completed successfully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88339" y="5705885"/>
            <a:ext cx="1371257" cy="92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Deployed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Group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040"/>
              </a:lnSpc>
            </a:pPr>
            <a:r>
              <a:rPr lang="en-US" sz="1600" spc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games </a:t>
            </a:r>
            <a:endParaRPr lang="en-US" sz="1600" spc="1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662269" y="6243847"/>
            <a:ext cx="997191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Desired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040"/>
              </a:lnSpc>
            </a:pPr>
            <a:r>
              <a:rPr lang="en-US" sz="1600" spc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600" spc="1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733898" y="6243212"/>
            <a:ext cx="872500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Placed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040"/>
              </a:lnSpc>
            </a:pPr>
            <a:r>
              <a:rPr lang="en-US" sz="1600" spc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600" spc="1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726464" y="6242577"/>
            <a:ext cx="997191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Healthy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040"/>
              </a:lnSpc>
            </a:pPr>
            <a:r>
              <a:rPr lang="en-US" sz="1600" spc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600" spc="1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780322" y="6259087"/>
            <a:ext cx="1246565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Unhealthy 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040"/>
              </a:lnSpc>
            </a:pPr>
            <a:r>
              <a:rPr lang="en-US" sz="1600" spc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600" spc="1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187565" y="6259195"/>
            <a:ext cx="2805430" cy="492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1600" spc="3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Progress   Deadline</a:t>
            </a:r>
            <a:endParaRPr lang="en-US" sz="1600" spc="3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3040"/>
              </a:lnSpc>
            </a:pPr>
            <a:r>
              <a:rPr lang="en-US" sz="1600" spc="1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2023-01-04 T15:20:29Z</a:t>
            </a:r>
            <a:endParaRPr lang="en-US" sz="1600" spc="1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26558" y="549897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  <a:endParaRPr lang="en-US" sz="3600" b="1" spc="3">
              <a:solidFill>
                <a:srgbClr val="FFFFF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314174" y="3232404"/>
            <a:ext cx="9106062" cy="2754154"/>
          </a:xfrm>
          <a:custGeom>
            <a:avLst/>
            <a:gdLst/>
            <a:ahLst/>
            <a:cxnLst/>
            <a:rect l="l" t="t" r="r" b="b"/>
            <a:pathLst>
              <a:path w="9106062" h="2754154">
                <a:moveTo>
                  <a:pt x="0" y="0"/>
                </a:moveTo>
                <a:lnTo>
                  <a:pt x="9106062" y="0"/>
                </a:lnTo>
                <a:lnTo>
                  <a:pt x="9106062" y="2754154"/>
                </a:lnTo>
                <a:lnTo>
                  <a:pt x="0" y="2754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89781" y="5283860"/>
            <a:ext cx="1400080" cy="926363"/>
            <a:chOff x="0" y="0"/>
            <a:chExt cx="1400086" cy="92636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06652" cy="933069"/>
            </a:xfrm>
            <a:custGeom>
              <a:avLst/>
              <a:gdLst/>
              <a:ahLst/>
              <a:cxnLst/>
              <a:rect l="l" t="t" r="r" b="b"/>
              <a:pathLst>
                <a:path w="1406652" h="933069">
                  <a:moveTo>
                    <a:pt x="1343787" y="892048"/>
                  </a:moveTo>
                  <a:lnTo>
                    <a:pt x="17780" y="30480"/>
                  </a:lnTo>
                  <a:lnTo>
                    <a:pt x="35052" y="3810"/>
                  </a:lnTo>
                  <a:lnTo>
                    <a:pt x="1361059" y="865378"/>
                  </a:lnTo>
                  <a:close/>
                  <a:moveTo>
                    <a:pt x="1378331" y="838835"/>
                  </a:moveTo>
                  <a:cubicBezTo>
                    <a:pt x="1400429" y="853186"/>
                    <a:pt x="1406652" y="882650"/>
                    <a:pt x="1392301" y="904748"/>
                  </a:cubicBezTo>
                  <a:cubicBezTo>
                    <a:pt x="1377950" y="926846"/>
                    <a:pt x="1348486" y="933069"/>
                    <a:pt x="1326388" y="918718"/>
                  </a:cubicBezTo>
                  <a:cubicBezTo>
                    <a:pt x="1304290" y="904367"/>
                    <a:pt x="1298067" y="874903"/>
                    <a:pt x="1312418" y="852805"/>
                  </a:cubicBezTo>
                  <a:cubicBezTo>
                    <a:pt x="1326769" y="830707"/>
                    <a:pt x="1356233" y="824484"/>
                    <a:pt x="1378331" y="838835"/>
                  </a:cubicBezTo>
                  <a:close/>
                  <a:moveTo>
                    <a:pt x="61849" y="122809"/>
                  </a:moveTo>
                  <a:lnTo>
                    <a:pt x="0" y="0"/>
                  </a:lnTo>
                  <a:lnTo>
                    <a:pt x="137287" y="6604"/>
                  </a:lnTo>
                  <a:cubicBezTo>
                    <a:pt x="146050" y="6985"/>
                    <a:pt x="152781" y="14478"/>
                    <a:pt x="152400" y="23241"/>
                  </a:cubicBezTo>
                  <a:lnTo>
                    <a:pt x="144526" y="38735"/>
                  </a:lnTo>
                  <a:lnTo>
                    <a:pt x="25654" y="33020"/>
                  </a:lnTo>
                  <a:lnTo>
                    <a:pt x="40640" y="10033"/>
                  </a:lnTo>
                  <a:lnTo>
                    <a:pt x="90170" y="108458"/>
                  </a:lnTo>
                  <a:cubicBezTo>
                    <a:pt x="94107" y="116332"/>
                    <a:pt x="90932" y="125857"/>
                    <a:pt x="83185" y="129794"/>
                  </a:cubicBezTo>
                  <a:lnTo>
                    <a:pt x="65786" y="130556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9103" t="-12862" r="-29998" b="-6932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26558" y="549897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74854" y="3305899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14973" y="4092778"/>
            <a:ext cx="2507161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job status</a:t>
            </a:r>
            <a:endParaRPr lang="en-US" sz="18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14973" y="4495876"/>
            <a:ext cx="836152" cy="84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ID tetris vault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07138" y="4495876"/>
            <a:ext cx="1671695" cy="84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Type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service  service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86286" y="4495876"/>
            <a:ext cx="2367905" cy="84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Priority Status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50	  running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50 	  running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237640" y="4495876"/>
            <a:ext cx="4039143" cy="84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Submit Date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2023-01-04 T15:10:12Z  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210"/>
              </a:lnSpc>
            </a:pPr>
            <a:r>
              <a:rPr lang="en-US" sz="18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2022-12-27 T15:09:14Z</a:t>
            </a:r>
            <a:endParaRPr lang="en-US" sz="18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94715" y="1991995"/>
            <a:ext cx="9570720" cy="768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the command </a:t>
            </a:r>
            <a:r>
              <a:rPr lang="en-US" sz="24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job status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show the status of </a:t>
            </a:r>
            <a:r>
              <a:rPr lang="en-US" sz="2400" b="1" spc="2">
                <a:solidFill>
                  <a:srgbClr val="3F3F3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all 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jobs on</a:t>
            </a: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the cluster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733676" y="6019857"/>
            <a:ext cx="491349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 had another job already running on this cluster</a:t>
            </a:r>
            <a:endParaRPr lang="en-US" sz="18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1354" y="475875"/>
            <a:ext cx="11393653" cy="6271851"/>
          </a:xfrm>
          <a:custGeom>
            <a:avLst/>
            <a:gdLst/>
            <a:ahLst/>
            <a:cxnLst/>
            <a:rect l="l" t="t" r="r" b="b"/>
            <a:pathLst>
              <a:path w="11393653" h="6271851">
                <a:moveTo>
                  <a:pt x="0" y="0"/>
                </a:moveTo>
                <a:lnTo>
                  <a:pt x="11393652" y="0"/>
                </a:lnTo>
                <a:lnTo>
                  <a:pt x="11393652" y="6271851"/>
                </a:lnTo>
                <a:lnTo>
                  <a:pt x="0" y="62718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850499" y="279406"/>
            <a:ext cx="1008059" cy="44453"/>
            <a:chOff x="0" y="0"/>
            <a:chExt cx="1008062" cy="444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201235" y="5261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2997" y="948261"/>
            <a:ext cx="2510523" cy="242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3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$ nomad job status tetris</a:t>
            </a:r>
            <a:endParaRPr lang="en-US" sz="13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1176020"/>
            <a:ext cx="5433060" cy="1800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ID 		= tetris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Name		= tetris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Submit Date 	= 2023-01-04T15:10:12Z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Type 		= service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Priority 		= 50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Datacenters 	= dc1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Namespace 	= default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Status 		= running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ct val="10000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Periodic 		= false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67" y="2978864"/>
            <a:ext cx="3614899" cy="208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Parameterized 	= false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2997" y="3358467"/>
            <a:ext cx="7028736" cy="406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Summary Task Group Queued Starting Running Failed Complete Lost Unknown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2997" y="3754707"/>
            <a:ext cx="603047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games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4192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551652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535985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421876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209337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193660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84257" y="3754707"/>
            <a:ext cx="101041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82997" y="3985974"/>
            <a:ext cx="1707461" cy="37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Latest Deployment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82997" y="4434792"/>
            <a:ext cx="703450" cy="320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ID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Status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764192" y="4434792"/>
            <a:ext cx="1205455" cy="320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f5cbd676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= successful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82997" y="4876752"/>
            <a:ext cx="4719504" cy="147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Description = Deployment completed successfully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82997" y="4976574"/>
            <a:ext cx="6627124" cy="577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Deployed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Group Desired Placed Healthy Unhealthy Progress Deadline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82997" y="5455491"/>
            <a:ext cx="603047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games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764192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650084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437544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1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323445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406200" y="5455491"/>
            <a:ext cx="2008222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2023-01-04T15:20:29Z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82997" y="5762958"/>
            <a:ext cx="1105052" cy="37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Allocations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82997" y="6214824"/>
            <a:ext cx="2611069" cy="32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ID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l">
              <a:lnSpc>
                <a:spcPts val="252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83ff6abb f55a64a7 games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567329" y="6214824"/>
            <a:ext cx="80385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Node ID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551652" y="6214824"/>
            <a:ext cx="371549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Task Group Version Desired Status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390532" y="6214824"/>
            <a:ext cx="80385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Created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473286" y="6214824"/>
            <a:ext cx="80385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Modified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732847" y="6235017"/>
            <a:ext cx="201444" cy="30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0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4618739" y="6235017"/>
            <a:ext cx="402241" cy="30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run 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5504631" y="6235017"/>
            <a:ext cx="2912278" cy="30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3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running 1h13m ago 1h13m ago</a:t>
            </a:r>
            <a:endParaRPr lang="en-US" sz="13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169535" y="2233295"/>
            <a:ext cx="6515735" cy="639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the command </a:t>
            </a:r>
            <a:r>
              <a:rPr lang="en-US" sz="2000" b="1">
                <a:solidFill>
                  <a:srgbClr val="00CA8E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nomad job status &lt;job name&gt;</a:t>
            </a:r>
            <a:endParaRPr lang="en-US" sz="2000" b="1">
              <a:solidFill>
                <a:srgbClr val="00CA8E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  <a:p>
            <a:pPr algn="l">
              <a:lnSpc>
                <a:spcPts val="2495"/>
              </a:lnSpc>
            </a:pP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20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169646" y="2550557"/>
            <a:ext cx="4960344" cy="31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show the status of </a:t>
            </a:r>
            <a:r>
              <a:rPr lang="en-US" sz="2000" b="1">
                <a:solidFill>
                  <a:srgbClr val="FFFFFF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all </a:t>
            </a:r>
            <a:r>
              <a:rPr lang="en-US" sz="20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jobs on the cluster</a:t>
            </a:r>
            <a:endParaRPr lang="en-US" sz="20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248938" y="440169"/>
            <a:ext cx="1668323" cy="110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95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  <a:endParaRPr lang="en-US" sz="3600" b="1" spc="3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5659088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Run Our First Nomad Job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  <a:endParaRPr lang="en-US" sz="96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188188"/>
            <a:ext cx="1561062" cy="3644903"/>
            <a:chOff x="0" y="0"/>
            <a:chExt cx="1561059" cy="364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61084" cy="3644900"/>
            </a:xfrm>
            <a:custGeom>
              <a:avLst/>
              <a:gdLst/>
              <a:ahLst/>
              <a:cxnLst/>
              <a:rect l="l" t="t" r="r" b="b"/>
              <a:pathLst>
                <a:path w="1561084" h="3644900">
                  <a:moveTo>
                    <a:pt x="0" y="0"/>
                  </a:moveTo>
                  <a:lnTo>
                    <a:pt x="1561084" y="0"/>
                  </a:lnTo>
                  <a:lnTo>
                    <a:pt x="1561084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6590" y="2118293"/>
            <a:ext cx="1107881" cy="3784692"/>
            <a:chOff x="0" y="0"/>
            <a:chExt cx="1107872" cy="3784689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7440"/>
            </a:xfrm>
            <a:custGeom>
              <a:avLst/>
              <a:gdLst/>
              <a:ahLst/>
              <a:cxnLst/>
              <a:rect l="l" t="t" r="r" b="b"/>
              <a:pathLst>
                <a:path w="330962" h="3647440">
                  <a:moveTo>
                    <a:pt x="0" y="0"/>
                  </a:moveTo>
                  <a:lnTo>
                    <a:pt x="330962" y="0"/>
                  </a:lnTo>
                  <a:lnTo>
                    <a:pt x="330962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7727"/>
            </a:xfrm>
            <a:custGeom>
              <a:avLst/>
              <a:gdLst/>
              <a:ahLst/>
              <a:cxnLst/>
              <a:rect l="l" t="t" r="r" b="b"/>
              <a:pathLst>
                <a:path w="330962" h="3657727">
                  <a:moveTo>
                    <a:pt x="0" y="0"/>
                  </a:moveTo>
                  <a:lnTo>
                    <a:pt x="330962" y="0"/>
                  </a:lnTo>
                  <a:lnTo>
                    <a:pt x="330962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7440"/>
            </a:xfrm>
            <a:custGeom>
              <a:avLst/>
              <a:gdLst/>
              <a:ahLst/>
              <a:cxnLst/>
              <a:rect l="l" t="t" r="r" b="b"/>
              <a:pathLst>
                <a:path w="330962" h="3647440">
                  <a:moveTo>
                    <a:pt x="0" y="0"/>
                  </a:moveTo>
                  <a:lnTo>
                    <a:pt x="330962" y="0"/>
                  </a:lnTo>
                  <a:lnTo>
                    <a:pt x="330962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81022" y="777592"/>
            <a:ext cx="7041880" cy="65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I’m Ready….How Do We Run a Job?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  <a:p>
            <a:pPr algn="l">
              <a:lnSpc>
                <a:spcPts val="3500"/>
              </a:lnSpc>
            </a:pPr>
            <a:r>
              <a:rPr lang="en-US" sz="1400">
                <a:solidFill>
                  <a:srgbClr val="7F7F7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First, we need to write our Job spec</a:t>
            </a:r>
            <a:endParaRPr lang="en-US" sz="1400">
              <a:solidFill>
                <a:srgbClr val="7F7F7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28716" y="2220030"/>
            <a:ext cx="9332538" cy="4062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Each job is submitted to Nomad using a job specification (job spec) 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job file is written in HCL (or JSON) and is often saved with a </a:t>
            </a:r>
            <a:r>
              <a:rPr lang="en-US" sz="24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.nomad</a:t>
            </a:r>
            <a:r>
              <a:rPr lang="en-US" sz="240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extension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 files only contain one job, but they can have multiple tasks &amp; groups if needed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2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Tasks define the actual work that will be executed while the driver controls how the task is executed</a:t>
            </a:r>
            <a:endParaRPr lang="en-US" sz="2400" spc="2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740646" cy="6984997"/>
            <a:chOff x="0" y="0"/>
            <a:chExt cx="1740649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613662" cy="6858000"/>
            </a:xfrm>
            <a:custGeom>
              <a:avLst/>
              <a:gdLst/>
              <a:ahLst/>
              <a:cxnLst/>
              <a:rect l="l" t="t" r="r" b="b"/>
              <a:pathLst>
                <a:path w="1613662" h="6858000">
                  <a:moveTo>
                    <a:pt x="0" y="0"/>
                  </a:moveTo>
                  <a:lnTo>
                    <a:pt x="1613662" y="0"/>
                  </a:lnTo>
                  <a:lnTo>
                    <a:pt x="16136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96087" y="63500"/>
              <a:ext cx="340995" cy="6858000"/>
            </a:xfrm>
            <a:custGeom>
              <a:avLst/>
              <a:gdLst/>
              <a:ahLst/>
              <a:cxnLst/>
              <a:rect l="l" t="t" r="r" b="b"/>
              <a:pathLst>
                <a:path w="340995" h="6858000">
                  <a:moveTo>
                    <a:pt x="0" y="0"/>
                  </a:moveTo>
                  <a:lnTo>
                    <a:pt x="340995" y="0"/>
                  </a:lnTo>
                  <a:lnTo>
                    <a:pt x="34099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55092" y="63500"/>
              <a:ext cx="340995" cy="6858000"/>
            </a:xfrm>
            <a:custGeom>
              <a:avLst/>
              <a:gdLst/>
              <a:ahLst/>
              <a:cxnLst/>
              <a:rect l="l" t="t" r="r" b="b"/>
              <a:pathLst>
                <a:path w="340995" h="6858000">
                  <a:moveTo>
                    <a:pt x="0" y="0"/>
                  </a:moveTo>
                  <a:lnTo>
                    <a:pt x="340995" y="0"/>
                  </a:lnTo>
                  <a:lnTo>
                    <a:pt x="34099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037209" y="63500"/>
              <a:ext cx="340995" cy="6858000"/>
            </a:xfrm>
            <a:custGeom>
              <a:avLst/>
              <a:gdLst/>
              <a:ahLst/>
              <a:cxnLst/>
              <a:rect l="l" t="t" r="r" b="b"/>
              <a:pathLst>
                <a:path w="340995" h="6858000">
                  <a:moveTo>
                    <a:pt x="0" y="0"/>
                  </a:moveTo>
                  <a:lnTo>
                    <a:pt x="340995" y="0"/>
                  </a:lnTo>
                  <a:lnTo>
                    <a:pt x="34099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102853" y="451609"/>
            <a:ext cx="1146172" cy="184147"/>
            <a:chOff x="0" y="0"/>
            <a:chExt cx="1146175" cy="184150"/>
          </a:xfrm>
        </p:grpSpPr>
        <p:sp>
          <p:nvSpPr>
            <p:cNvPr id="10" name="Freeform 10"/>
            <p:cNvSpPr/>
            <p:nvPr/>
          </p:nvSpPr>
          <p:spPr>
            <a:xfrm>
              <a:off x="69850" y="6985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1019175" cy="57150"/>
            </a:xfrm>
            <a:custGeom>
              <a:avLst/>
              <a:gdLst/>
              <a:ahLst/>
              <a:cxnLst/>
              <a:rect l="l" t="t" r="r" b="b"/>
              <a:pathLst>
                <a:path w="1019175" h="57150">
                  <a:moveTo>
                    <a:pt x="6350" y="0"/>
                  </a:moveTo>
                  <a:lnTo>
                    <a:pt x="1019175" y="0"/>
                  </a:lnTo>
                  <a:lnTo>
                    <a:pt x="1019175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2825" y="44450"/>
                  </a:lnTo>
                  <a:lnTo>
                    <a:pt x="1012825" y="50800"/>
                  </a:lnTo>
                  <a:lnTo>
                    <a:pt x="1006475" y="50800"/>
                  </a:lnTo>
                  <a:lnTo>
                    <a:pt x="1006475" y="6350"/>
                  </a:lnTo>
                  <a:lnTo>
                    <a:pt x="1012825" y="6350"/>
                  </a:lnTo>
                  <a:lnTo>
                    <a:pt x="101282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659275" y="1668256"/>
            <a:ext cx="2555043" cy="4789132"/>
            <a:chOff x="0" y="0"/>
            <a:chExt cx="2555037" cy="4789132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793750" y="983234"/>
              <a:ext cx="230632" cy="230505"/>
            </a:xfrm>
            <a:custGeom>
              <a:avLst/>
              <a:gdLst/>
              <a:ahLst/>
              <a:cxnLst/>
              <a:rect l="l" t="t" r="r" b="b"/>
              <a:pathLst>
                <a:path w="230632" h="230505">
                  <a:moveTo>
                    <a:pt x="0" y="0"/>
                  </a:moveTo>
                  <a:lnTo>
                    <a:pt x="230632" y="0"/>
                  </a:lnTo>
                  <a:lnTo>
                    <a:pt x="230632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483741" y="1889760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242820" y="2803906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260981" y="3593592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67640" y="294005"/>
              <a:ext cx="606806" cy="815594"/>
            </a:xfrm>
            <a:custGeom>
              <a:avLst/>
              <a:gdLst/>
              <a:ahLst/>
              <a:cxnLst/>
              <a:rect l="l" t="t" r="r" b="b"/>
              <a:pathLst>
                <a:path w="606806" h="815594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22225" y="800100"/>
                  </a:moveTo>
                  <a:lnTo>
                    <a:pt x="22225" y="804418"/>
                  </a:lnTo>
                  <a:lnTo>
                    <a:pt x="11049" y="804418"/>
                  </a:lnTo>
                  <a:lnTo>
                    <a:pt x="11049" y="793242"/>
                  </a:lnTo>
                  <a:lnTo>
                    <a:pt x="28956" y="793242"/>
                  </a:lnTo>
                  <a:lnTo>
                    <a:pt x="28956" y="815467"/>
                  </a:lnTo>
                  <a:lnTo>
                    <a:pt x="0" y="815467"/>
                  </a:lnTo>
                  <a:lnTo>
                    <a:pt x="0" y="800100"/>
                  </a:lnTo>
                  <a:close/>
                  <a:moveTo>
                    <a:pt x="51181" y="793369"/>
                  </a:moveTo>
                  <a:lnTo>
                    <a:pt x="73406" y="793369"/>
                  </a:lnTo>
                  <a:lnTo>
                    <a:pt x="73406" y="815594"/>
                  </a:lnTo>
                  <a:lnTo>
                    <a:pt x="51181" y="815594"/>
                  </a:lnTo>
                  <a:close/>
                  <a:moveTo>
                    <a:pt x="95631" y="793369"/>
                  </a:moveTo>
                  <a:lnTo>
                    <a:pt x="117856" y="793369"/>
                  </a:lnTo>
                  <a:lnTo>
                    <a:pt x="117856" y="815594"/>
                  </a:lnTo>
                  <a:lnTo>
                    <a:pt x="95631" y="815594"/>
                  </a:lnTo>
                  <a:close/>
                  <a:moveTo>
                    <a:pt x="140081" y="793369"/>
                  </a:moveTo>
                  <a:lnTo>
                    <a:pt x="162306" y="793369"/>
                  </a:lnTo>
                  <a:lnTo>
                    <a:pt x="162306" y="815594"/>
                  </a:lnTo>
                  <a:lnTo>
                    <a:pt x="140081" y="815594"/>
                  </a:lnTo>
                  <a:close/>
                  <a:moveTo>
                    <a:pt x="184531" y="793369"/>
                  </a:moveTo>
                  <a:lnTo>
                    <a:pt x="206756" y="793369"/>
                  </a:lnTo>
                  <a:lnTo>
                    <a:pt x="206756" y="815594"/>
                  </a:lnTo>
                  <a:lnTo>
                    <a:pt x="184531" y="815594"/>
                  </a:lnTo>
                  <a:close/>
                  <a:moveTo>
                    <a:pt x="228981" y="793369"/>
                  </a:moveTo>
                  <a:lnTo>
                    <a:pt x="251206" y="793369"/>
                  </a:lnTo>
                  <a:lnTo>
                    <a:pt x="251206" y="815594"/>
                  </a:lnTo>
                  <a:lnTo>
                    <a:pt x="228981" y="815594"/>
                  </a:lnTo>
                  <a:close/>
                  <a:moveTo>
                    <a:pt x="273431" y="793369"/>
                  </a:moveTo>
                  <a:lnTo>
                    <a:pt x="295656" y="793369"/>
                  </a:lnTo>
                  <a:lnTo>
                    <a:pt x="295656" y="815594"/>
                  </a:lnTo>
                  <a:lnTo>
                    <a:pt x="273431" y="815594"/>
                  </a:lnTo>
                  <a:close/>
                  <a:moveTo>
                    <a:pt x="317881" y="793369"/>
                  </a:moveTo>
                  <a:lnTo>
                    <a:pt x="340106" y="793369"/>
                  </a:lnTo>
                  <a:lnTo>
                    <a:pt x="340106" y="815594"/>
                  </a:lnTo>
                  <a:lnTo>
                    <a:pt x="317881" y="815594"/>
                  </a:lnTo>
                  <a:close/>
                  <a:moveTo>
                    <a:pt x="362331" y="793369"/>
                  </a:moveTo>
                  <a:lnTo>
                    <a:pt x="384556" y="793369"/>
                  </a:lnTo>
                  <a:lnTo>
                    <a:pt x="384556" y="815594"/>
                  </a:lnTo>
                  <a:lnTo>
                    <a:pt x="362331" y="815594"/>
                  </a:lnTo>
                  <a:close/>
                  <a:moveTo>
                    <a:pt x="406781" y="793369"/>
                  </a:moveTo>
                  <a:lnTo>
                    <a:pt x="429006" y="793369"/>
                  </a:lnTo>
                  <a:lnTo>
                    <a:pt x="429006" y="815594"/>
                  </a:lnTo>
                  <a:lnTo>
                    <a:pt x="406781" y="815594"/>
                  </a:lnTo>
                  <a:close/>
                  <a:moveTo>
                    <a:pt x="451231" y="793369"/>
                  </a:moveTo>
                  <a:lnTo>
                    <a:pt x="473456" y="793369"/>
                  </a:lnTo>
                  <a:lnTo>
                    <a:pt x="473456" y="815594"/>
                  </a:lnTo>
                  <a:lnTo>
                    <a:pt x="451231" y="815594"/>
                  </a:lnTo>
                  <a:close/>
                  <a:moveTo>
                    <a:pt x="495681" y="793369"/>
                  </a:moveTo>
                  <a:lnTo>
                    <a:pt x="517906" y="793369"/>
                  </a:lnTo>
                  <a:lnTo>
                    <a:pt x="517906" y="815594"/>
                  </a:lnTo>
                  <a:lnTo>
                    <a:pt x="495681" y="815594"/>
                  </a:lnTo>
                  <a:close/>
                  <a:moveTo>
                    <a:pt x="540131" y="793369"/>
                  </a:moveTo>
                  <a:lnTo>
                    <a:pt x="562356" y="793369"/>
                  </a:lnTo>
                  <a:lnTo>
                    <a:pt x="562356" y="815594"/>
                  </a:lnTo>
                  <a:lnTo>
                    <a:pt x="540131" y="815594"/>
                  </a:lnTo>
                  <a:close/>
                  <a:moveTo>
                    <a:pt x="584581" y="793369"/>
                  </a:moveTo>
                  <a:lnTo>
                    <a:pt x="606806" y="793369"/>
                  </a:lnTo>
                  <a:lnTo>
                    <a:pt x="606806" y="815594"/>
                  </a:lnTo>
                  <a:lnTo>
                    <a:pt x="584581" y="815594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898017" y="1213739"/>
              <a:ext cx="575564" cy="802386"/>
            </a:xfrm>
            <a:custGeom>
              <a:avLst/>
              <a:gdLst/>
              <a:ahLst/>
              <a:cxnLst/>
              <a:rect l="l" t="t" r="r" b="b"/>
              <a:pathLst>
                <a:path w="575564" h="802386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19939" y="780161"/>
                  </a:moveTo>
                  <a:lnTo>
                    <a:pt x="42164" y="780161"/>
                  </a:lnTo>
                  <a:lnTo>
                    <a:pt x="42164" y="802386"/>
                  </a:lnTo>
                  <a:lnTo>
                    <a:pt x="19939" y="802386"/>
                  </a:lnTo>
                  <a:close/>
                  <a:moveTo>
                    <a:pt x="64389" y="780161"/>
                  </a:moveTo>
                  <a:lnTo>
                    <a:pt x="86614" y="780161"/>
                  </a:lnTo>
                  <a:lnTo>
                    <a:pt x="86614" y="802386"/>
                  </a:lnTo>
                  <a:lnTo>
                    <a:pt x="64389" y="802386"/>
                  </a:lnTo>
                  <a:close/>
                  <a:moveTo>
                    <a:pt x="108839" y="780161"/>
                  </a:moveTo>
                  <a:lnTo>
                    <a:pt x="131064" y="780161"/>
                  </a:lnTo>
                  <a:lnTo>
                    <a:pt x="131064" y="802386"/>
                  </a:lnTo>
                  <a:lnTo>
                    <a:pt x="108839" y="802386"/>
                  </a:lnTo>
                  <a:close/>
                  <a:moveTo>
                    <a:pt x="153289" y="780161"/>
                  </a:moveTo>
                  <a:lnTo>
                    <a:pt x="175514" y="780161"/>
                  </a:lnTo>
                  <a:lnTo>
                    <a:pt x="175514" y="802386"/>
                  </a:lnTo>
                  <a:lnTo>
                    <a:pt x="153289" y="802386"/>
                  </a:lnTo>
                  <a:close/>
                  <a:moveTo>
                    <a:pt x="197739" y="780161"/>
                  </a:moveTo>
                  <a:lnTo>
                    <a:pt x="219964" y="780161"/>
                  </a:lnTo>
                  <a:lnTo>
                    <a:pt x="219964" y="802386"/>
                  </a:lnTo>
                  <a:lnTo>
                    <a:pt x="197739" y="802386"/>
                  </a:lnTo>
                  <a:close/>
                  <a:moveTo>
                    <a:pt x="242189" y="780161"/>
                  </a:moveTo>
                  <a:lnTo>
                    <a:pt x="264414" y="780161"/>
                  </a:lnTo>
                  <a:lnTo>
                    <a:pt x="264414" y="802386"/>
                  </a:lnTo>
                  <a:lnTo>
                    <a:pt x="242189" y="802386"/>
                  </a:lnTo>
                  <a:close/>
                  <a:moveTo>
                    <a:pt x="286639" y="780161"/>
                  </a:moveTo>
                  <a:lnTo>
                    <a:pt x="308864" y="780161"/>
                  </a:lnTo>
                  <a:lnTo>
                    <a:pt x="308864" y="802386"/>
                  </a:lnTo>
                  <a:lnTo>
                    <a:pt x="286639" y="802386"/>
                  </a:lnTo>
                  <a:close/>
                  <a:moveTo>
                    <a:pt x="331089" y="780161"/>
                  </a:moveTo>
                  <a:lnTo>
                    <a:pt x="353314" y="780161"/>
                  </a:lnTo>
                  <a:lnTo>
                    <a:pt x="353314" y="802386"/>
                  </a:lnTo>
                  <a:lnTo>
                    <a:pt x="331089" y="802386"/>
                  </a:lnTo>
                  <a:close/>
                  <a:moveTo>
                    <a:pt x="375539" y="780161"/>
                  </a:moveTo>
                  <a:lnTo>
                    <a:pt x="397764" y="780161"/>
                  </a:lnTo>
                  <a:lnTo>
                    <a:pt x="397764" y="802386"/>
                  </a:lnTo>
                  <a:lnTo>
                    <a:pt x="375539" y="802386"/>
                  </a:lnTo>
                  <a:close/>
                  <a:moveTo>
                    <a:pt x="419989" y="780161"/>
                  </a:moveTo>
                  <a:lnTo>
                    <a:pt x="442214" y="780161"/>
                  </a:lnTo>
                  <a:lnTo>
                    <a:pt x="442214" y="802386"/>
                  </a:lnTo>
                  <a:lnTo>
                    <a:pt x="419989" y="802386"/>
                  </a:lnTo>
                  <a:close/>
                  <a:moveTo>
                    <a:pt x="464439" y="780161"/>
                  </a:moveTo>
                  <a:lnTo>
                    <a:pt x="486664" y="780161"/>
                  </a:lnTo>
                  <a:lnTo>
                    <a:pt x="486664" y="802386"/>
                  </a:lnTo>
                  <a:lnTo>
                    <a:pt x="464439" y="802386"/>
                  </a:lnTo>
                  <a:close/>
                  <a:moveTo>
                    <a:pt x="508889" y="780161"/>
                  </a:moveTo>
                  <a:lnTo>
                    <a:pt x="531114" y="780161"/>
                  </a:lnTo>
                  <a:lnTo>
                    <a:pt x="531114" y="802386"/>
                  </a:lnTo>
                  <a:lnTo>
                    <a:pt x="508889" y="802386"/>
                  </a:lnTo>
                  <a:close/>
                  <a:moveTo>
                    <a:pt x="553339" y="780161"/>
                  </a:moveTo>
                  <a:lnTo>
                    <a:pt x="575564" y="780161"/>
                  </a:lnTo>
                  <a:lnTo>
                    <a:pt x="575564" y="802386"/>
                  </a:lnTo>
                  <a:lnTo>
                    <a:pt x="553339" y="802386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87881" y="2120265"/>
              <a:ext cx="654939" cy="810006"/>
            </a:xfrm>
            <a:custGeom>
              <a:avLst/>
              <a:gdLst/>
              <a:ahLst/>
              <a:cxnLst/>
              <a:rect l="l" t="t" r="r" b="b"/>
              <a:pathLst>
                <a:path w="654939" h="810006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12319" y="787781"/>
                  </a:moveTo>
                  <a:lnTo>
                    <a:pt x="34544" y="787781"/>
                  </a:lnTo>
                  <a:lnTo>
                    <a:pt x="34544" y="810006"/>
                  </a:lnTo>
                  <a:lnTo>
                    <a:pt x="12319" y="810006"/>
                  </a:lnTo>
                  <a:close/>
                  <a:moveTo>
                    <a:pt x="56769" y="787781"/>
                  </a:moveTo>
                  <a:lnTo>
                    <a:pt x="78994" y="787781"/>
                  </a:lnTo>
                  <a:lnTo>
                    <a:pt x="78994" y="810006"/>
                  </a:lnTo>
                  <a:lnTo>
                    <a:pt x="56769" y="810006"/>
                  </a:lnTo>
                  <a:close/>
                  <a:moveTo>
                    <a:pt x="101219" y="787781"/>
                  </a:moveTo>
                  <a:lnTo>
                    <a:pt x="123444" y="787781"/>
                  </a:lnTo>
                  <a:lnTo>
                    <a:pt x="123444" y="810006"/>
                  </a:lnTo>
                  <a:lnTo>
                    <a:pt x="101219" y="810006"/>
                  </a:lnTo>
                  <a:close/>
                  <a:moveTo>
                    <a:pt x="145669" y="787781"/>
                  </a:moveTo>
                  <a:lnTo>
                    <a:pt x="167894" y="787781"/>
                  </a:lnTo>
                  <a:lnTo>
                    <a:pt x="167894" y="810006"/>
                  </a:lnTo>
                  <a:lnTo>
                    <a:pt x="145669" y="810006"/>
                  </a:lnTo>
                  <a:close/>
                  <a:moveTo>
                    <a:pt x="190119" y="787781"/>
                  </a:moveTo>
                  <a:lnTo>
                    <a:pt x="212344" y="787781"/>
                  </a:lnTo>
                  <a:lnTo>
                    <a:pt x="212344" y="810006"/>
                  </a:lnTo>
                  <a:lnTo>
                    <a:pt x="190119" y="810006"/>
                  </a:lnTo>
                  <a:close/>
                  <a:moveTo>
                    <a:pt x="234569" y="787781"/>
                  </a:moveTo>
                  <a:lnTo>
                    <a:pt x="256794" y="787781"/>
                  </a:lnTo>
                  <a:lnTo>
                    <a:pt x="256794" y="810006"/>
                  </a:lnTo>
                  <a:lnTo>
                    <a:pt x="234569" y="810006"/>
                  </a:lnTo>
                  <a:close/>
                  <a:moveTo>
                    <a:pt x="279019" y="787781"/>
                  </a:moveTo>
                  <a:lnTo>
                    <a:pt x="301244" y="787781"/>
                  </a:lnTo>
                  <a:lnTo>
                    <a:pt x="301244" y="810006"/>
                  </a:lnTo>
                  <a:lnTo>
                    <a:pt x="279019" y="810006"/>
                  </a:lnTo>
                  <a:close/>
                  <a:moveTo>
                    <a:pt x="323469" y="787781"/>
                  </a:moveTo>
                  <a:lnTo>
                    <a:pt x="345694" y="787781"/>
                  </a:lnTo>
                  <a:lnTo>
                    <a:pt x="345694" y="810006"/>
                  </a:lnTo>
                  <a:lnTo>
                    <a:pt x="323469" y="810006"/>
                  </a:lnTo>
                  <a:close/>
                  <a:moveTo>
                    <a:pt x="367919" y="787781"/>
                  </a:moveTo>
                  <a:lnTo>
                    <a:pt x="390144" y="787781"/>
                  </a:lnTo>
                  <a:lnTo>
                    <a:pt x="390144" y="810006"/>
                  </a:lnTo>
                  <a:lnTo>
                    <a:pt x="367919" y="810006"/>
                  </a:lnTo>
                  <a:close/>
                  <a:moveTo>
                    <a:pt x="412369" y="787781"/>
                  </a:moveTo>
                  <a:lnTo>
                    <a:pt x="434594" y="787781"/>
                  </a:lnTo>
                  <a:lnTo>
                    <a:pt x="434594" y="810006"/>
                  </a:lnTo>
                  <a:lnTo>
                    <a:pt x="412369" y="810006"/>
                  </a:lnTo>
                  <a:close/>
                  <a:moveTo>
                    <a:pt x="456819" y="787781"/>
                  </a:moveTo>
                  <a:lnTo>
                    <a:pt x="479044" y="787781"/>
                  </a:lnTo>
                  <a:lnTo>
                    <a:pt x="479044" y="810006"/>
                  </a:lnTo>
                  <a:lnTo>
                    <a:pt x="456819" y="810006"/>
                  </a:lnTo>
                  <a:close/>
                  <a:moveTo>
                    <a:pt x="501269" y="787781"/>
                  </a:moveTo>
                  <a:lnTo>
                    <a:pt x="523494" y="787781"/>
                  </a:lnTo>
                  <a:lnTo>
                    <a:pt x="523494" y="810006"/>
                  </a:lnTo>
                  <a:lnTo>
                    <a:pt x="501269" y="810006"/>
                  </a:lnTo>
                  <a:close/>
                  <a:moveTo>
                    <a:pt x="545719" y="787781"/>
                  </a:moveTo>
                  <a:lnTo>
                    <a:pt x="567944" y="787781"/>
                  </a:lnTo>
                  <a:lnTo>
                    <a:pt x="567944" y="810006"/>
                  </a:lnTo>
                  <a:lnTo>
                    <a:pt x="545719" y="810006"/>
                  </a:lnTo>
                  <a:close/>
                  <a:moveTo>
                    <a:pt x="590169" y="787781"/>
                  </a:moveTo>
                  <a:lnTo>
                    <a:pt x="612394" y="787781"/>
                  </a:lnTo>
                  <a:lnTo>
                    <a:pt x="612394" y="810006"/>
                  </a:lnTo>
                  <a:lnTo>
                    <a:pt x="590169" y="810006"/>
                  </a:lnTo>
                  <a:close/>
                  <a:moveTo>
                    <a:pt x="634619" y="787781"/>
                  </a:moveTo>
                  <a:lnTo>
                    <a:pt x="654939" y="787781"/>
                  </a:lnTo>
                  <a:lnTo>
                    <a:pt x="654939" y="810006"/>
                  </a:lnTo>
                  <a:lnTo>
                    <a:pt x="634619" y="810006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587881" y="2120265"/>
              <a:ext cx="667258" cy="1599692"/>
            </a:xfrm>
            <a:custGeom>
              <a:avLst/>
              <a:gdLst/>
              <a:ahLst/>
              <a:cxnLst/>
              <a:rect l="l" t="t" r="r" b="b"/>
              <a:pathLst>
                <a:path w="667258" h="1599692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22225" y="800100"/>
                  </a:moveTo>
                  <a:lnTo>
                    <a:pt x="22225" y="822325"/>
                  </a:lnTo>
                  <a:lnTo>
                    <a:pt x="0" y="822325"/>
                  </a:lnTo>
                  <a:lnTo>
                    <a:pt x="0" y="800100"/>
                  </a:lnTo>
                  <a:close/>
                  <a:moveTo>
                    <a:pt x="22225" y="844550"/>
                  </a:moveTo>
                  <a:lnTo>
                    <a:pt x="22225" y="866775"/>
                  </a:lnTo>
                  <a:lnTo>
                    <a:pt x="0" y="866775"/>
                  </a:lnTo>
                  <a:lnTo>
                    <a:pt x="0" y="844550"/>
                  </a:lnTo>
                  <a:close/>
                  <a:moveTo>
                    <a:pt x="22225" y="889000"/>
                  </a:moveTo>
                  <a:lnTo>
                    <a:pt x="22225" y="911225"/>
                  </a:lnTo>
                  <a:lnTo>
                    <a:pt x="0" y="911225"/>
                  </a:lnTo>
                  <a:lnTo>
                    <a:pt x="0" y="889000"/>
                  </a:lnTo>
                  <a:close/>
                  <a:moveTo>
                    <a:pt x="22225" y="933450"/>
                  </a:moveTo>
                  <a:lnTo>
                    <a:pt x="22225" y="955675"/>
                  </a:lnTo>
                  <a:lnTo>
                    <a:pt x="0" y="955675"/>
                  </a:lnTo>
                  <a:lnTo>
                    <a:pt x="0" y="933450"/>
                  </a:lnTo>
                  <a:close/>
                  <a:moveTo>
                    <a:pt x="22225" y="977900"/>
                  </a:moveTo>
                  <a:lnTo>
                    <a:pt x="22225" y="1000125"/>
                  </a:lnTo>
                  <a:lnTo>
                    <a:pt x="0" y="1000125"/>
                  </a:lnTo>
                  <a:lnTo>
                    <a:pt x="0" y="977900"/>
                  </a:lnTo>
                  <a:close/>
                  <a:moveTo>
                    <a:pt x="22225" y="1022350"/>
                  </a:moveTo>
                  <a:lnTo>
                    <a:pt x="22225" y="1044575"/>
                  </a:lnTo>
                  <a:lnTo>
                    <a:pt x="0" y="1044575"/>
                  </a:lnTo>
                  <a:lnTo>
                    <a:pt x="0" y="1022350"/>
                  </a:lnTo>
                  <a:close/>
                  <a:moveTo>
                    <a:pt x="22225" y="1066800"/>
                  </a:moveTo>
                  <a:lnTo>
                    <a:pt x="22225" y="1089025"/>
                  </a:lnTo>
                  <a:lnTo>
                    <a:pt x="0" y="1089025"/>
                  </a:lnTo>
                  <a:lnTo>
                    <a:pt x="0" y="1066800"/>
                  </a:lnTo>
                  <a:close/>
                  <a:moveTo>
                    <a:pt x="22225" y="1111250"/>
                  </a:moveTo>
                  <a:lnTo>
                    <a:pt x="22225" y="1133475"/>
                  </a:lnTo>
                  <a:lnTo>
                    <a:pt x="0" y="1133475"/>
                  </a:lnTo>
                  <a:lnTo>
                    <a:pt x="0" y="1111250"/>
                  </a:lnTo>
                  <a:close/>
                  <a:moveTo>
                    <a:pt x="22225" y="1155700"/>
                  </a:moveTo>
                  <a:lnTo>
                    <a:pt x="22225" y="1177925"/>
                  </a:lnTo>
                  <a:lnTo>
                    <a:pt x="0" y="1177925"/>
                  </a:lnTo>
                  <a:lnTo>
                    <a:pt x="0" y="1155700"/>
                  </a:lnTo>
                  <a:close/>
                  <a:moveTo>
                    <a:pt x="22225" y="1200150"/>
                  </a:moveTo>
                  <a:lnTo>
                    <a:pt x="22225" y="1222375"/>
                  </a:lnTo>
                  <a:lnTo>
                    <a:pt x="0" y="1222375"/>
                  </a:lnTo>
                  <a:lnTo>
                    <a:pt x="0" y="1200150"/>
                  </a:lnTo>
                  <a:close/>
                  <a:moveTo>
                    <a:pt x="22225" y="1244600"/>
                  </a:moveTo>
                  <a:lnTo>
                    <a:pt x="22225" y="1266825"/>
                  </a:lnTo>
                  <a:lnTo>
                    <a:pt x="0" y="1266825"/>
                  </a:lnTo>
                  <a:lnTo>
                    <a:pt x="0" y="1244600"/>
                  </a:lnTo>
                  <a:close/>
                  <a:moveTo>
                    <a:pt x="22225" y="1289050"/>
                  </a:moveTo>
                  <a:lnTo>
                    <a:pt x="22225" y="1311275"/>
                  </a:lnTo>
                  <a:lnTo>
                    <a:pt x="0" y="1311275"/>
                  </a:lnTo>
                  <a:lnTo>
                    <a:pt x="0" y="1289050"/>
                  </a:lnTo>
                  <a:close/>
                  <a:moveTo>
                    <a:pt x="22225" y="1333500"/>
                  </a:moveTo>
                  <a:lnTo>
                    <a:pt x="22225" y="1355725"/>
                  </a:lnTo>
                  <a:lnTo>
                    <a:pt x="0" y="1355725"/>
                  </a:lnTo>
                  <a:lnTo>
                    <a:pt x="0" y="1333500"/>
                  </a:lnTo>
                  <a:close/>
                  <a:moveTo>
                    <a:pt x="22225" y="1377950"/>
                  </a:moveTo>
                  <a:lnTo>
                    <a:pt x="22225" y="1400175"/>
                  </a:lnTo>
                  <a:lnTo>
                    <a:pt x="0" y="1400175"/>
                  </a:lnTo>
                  <a:lnTo>
                    <a:pt x="0" y="1377950"/>
                  </a:lnTo>
                  <a:close/>
                  <a:moveTo>
                    <a:pt x="22225" y="1422400"/>
                  </a:moveTo>
                  <a:lnTo>
                    <a:pt x="22225" y="1444625"/>
                  </a:lnTo>
                  <a:lnTo>
                    <a:pt x="0" y="1444625"/>
                  </a:lnTo>
                  <a:lnTo>
                    <a:pt x="0" y="1422400"/>
                  </a:lnTo>
                  <a:close/>
                  <a:moveTo>
                    <a:pt x="22225" y="1466850"/>
                  </a:moveTo>
                  <a:lnTo>
                    <a:pt x="22225" y="1489075"/>
                  </a:lnTo>
                  <a:lnTo>
                    <a:pt x="0" y="1489075"/>
                  </a:lnTo>
                  <a:lnTo>
                    <a:pt x="0" y="1466850"/>
                  </a:lnTo>
                  <a:close/>
                  <a:moveTo>
                    <a:pt x="22225" y="1511300"/>
                  </a:moveTo>
                  <a:lnTo>
                    <a:pt x="22225" y="1533525"/>
                  </a:lnTo>
                  <a:lnTo>
                    <a:pt x="0" y="1533525"/>
                  </a:lnTo>
                  <a:lnTo>
                    <a:pt x="0" y="1511300"/>
                  </a:lnTo>
                  <a:close/>
                  <a:moveTo>
                    <a:pt x="22225" y="1555750"/>
                  </a:moveTo>
                  <a:lnTo>
                    <a:pt x="22225" y="1577975"/>
                  </a:lnTo>
                  <a:lnTo>
                    <a:pt x="0" y="1577975"/>
                  </a:lnTo>
                  <a:lnTo>
                    <a:pt x="0" y="1555750"/>
                  </a:lnTo>
                  <a:close/>
                  <a:moveTo>
                    <a:pt x="22733" y="1577467"/>
                  </a:moveTo>
                  <a:lnTo>
                    <a:pt x="44958" y="1577467"/>
                  </a:lnTo>
                  <a:lnTo>
                    <a:pt x="44958" y="1599692"/>
                  </a:lnTo>
                  <a:lnTo>
                    <a:pt x="22733" y="1599692"/>
                  </a:lnTo>
                  <a:close/>
                  <a:moveTo>
                    <a:pt x="67183" y="1577467"/>
                  </a:moveTo>
                  <a:lnTo>
                    <a:pt x="89408" y="1577467"/>
                  </a:lnTo>
                  <a:lnTo>
                    <a:pt x="89408" y="1599692"/>
                  </a:lnTo>
                  <a:lnTo>
                    <a:pt x="67183" y="1599692"/>
                  </a:lnTo>
                  <a:close/>
                  <a:moveTo>
                    <a:pt x="111633" y="1577467"/>
                  </a:moveTo>
                  <a:lnTo>
                    <a:pt x="133858" y="1577467"/>
                  </a:lnTo>
                  <a:lnTo>
                    <a:pt x="133858" y="1599692"/>
                  </a:lnTo>
                  <a:lnTo>
                    <a:pt x="111633" y="1599692"/>
                  </a:lnTo>
                  <a:close/>
                  <a:moveTo>
                    <a:pt x="156083" y="1577467"/>
                  </a:moveTo>
                  <a:lnTo>
                    <a:pt x="178308" y="1577467"/>
                  </a:lnTo>
                  <a:lnTo>
                    <a:pt x="178308" y="1599692"/>
                  </a:lnTo>
                  <a:lnTo>
                    <a:pt x="156083" y="1599692"/>
                  </a:lnTo>
                  <a:close/>
                  <a:moveTo>
                    <a:pt x="200533" y="1577467"/>
                  </a:moveTo>
                  <a:lnTo>
                    <a:pt x="222758" y="1577467"/>
                  </a:lnTo>
                  <a:lnTo>
                    <a:pt x="222758" y="1599692"/>
                  </a:lnTo>
                  <a:lnTo>
                    <a:pt x="200533" y="1599692"/>
                  </a:lnTo>
                  <a:close/>
                  <a:moveTo>
                    <a:pt x="244983" y="1577467"/>
                  </a:moveTo>
                  <a:lnTo>
                    <a:pt x="267208" y="1577467"/>
                  </a:lnTo>
                  <a:lnTo>
                    <a:pt x="267208" y="1599692"/>
                  </a:lnTo>
                  <a:lnTo>
                    <a:pt x="244983" y="1599692"/>
                  </a:lnTo>
                  <a:close/>
                  <a:moveTo>
                    <a:pt x="289433" y="1577467"/>
                  </a:moveTo>
                  <a:lnTo>
                    <a:pt x="311658" y="1577467"/>
                  </a:lnTo>
                  <a:lnTo>
                    <a:pt x="311658" y="1599692"/>
                  </a:lnTo>
                  <a:lnTo>
                    <a:pt x="289433" y="1599692"/>
                  </a:lnTo>
                  <a:close/>
                  <a:moveTo>
                    <a:pt x="333883" y="1577467"/>
                  </a:moveTo>
                  <a:lnTo>
                    <a:pt x="356108" y="1577467"/>
                  </a:lnTo>
                  <a:lnTo>
                    <a:pt x="356108" y="1599692"/>
                  </a:lnTo>
                  <a:lnTo>
                    <a:pt x="333883" y="1599692"/>
                  </a:lnTo>
                  <a:close/>
                  <a:moveTo>
                    <a:pt x="378333" y="1577467"/>
                  </a:moveTo>
                  <a:lnTo>
                    <a:pt x="400558" y="1577467"/>
                  </a:lnTo>
                  <a:lnTo>
                    <a:pt x="400558" y="1599692"/>
                  </a:lnTo>
                  <a:lnTo>
                    <a:pt x="378333" y="1599692"/>
                  </a:lnTo>
                  <a:close/>
                  <a:moveTo>
                    <a:pt x="422783" y="1577467"/>
                  </a:moveTo>
                  <a:lnTo>
                    <a:pt x="445008" y="1577467"/>
                  </a:lnTo>
                  <a:lnTo>
                    <a:pt x="445008" y="1599692"/>
                  </a:lnTo>
                  <a:lnTo>
                    <a:pt x="422783" y="1599692"/>
                  </a:lnTo>
                  <a:close/>
                  <a:moveTo>
                    <a:pt x="467233" y="1577467"/>
                  </a:moveTo>
                  <a:lnTo>
                    <a:pt x="489458" y="1577467"/>
                  </a:lnTo>
                  <a:lnTo>
                    <a:pt x="489458" y="1599692"/>
                  </a:lnTo>
                  <a:lnTo>
                    <a:pt x="467233" y="1599692"/>
                  </a:lnTo>
                  <a:close/>
                  <a:moveTo>
                    <a:pt x="511683" y="1577467"/>
                  </a:moveTo>
                  <a:lnTo>
                    <a:pt x="533908" y="1577467"/>
                  </a:lnTo>
                  <a:lnTo>
                    <a:pt x="533908" y="1599692"/>
                  </a:lnTo>
                  <a:lnTo>
                    <a:pt x="511683" y="1599692"/>
                  </a:lnTo>
                  <a:close/>
                  <a:moveTo>
                    <a:pt x="556133" y="1577467"/>
                  </a:moveTo>
                  <a:lnTo>
                    <a:pt x="578358" y="1577467"/>
                  </a:lnTo>
                  <a:lnTo>
                    <a:pt x="578358" y="1599692"/>
                  </a:lnTo>
                  <a:lnTo>
                    <a:pt x="556133" y="1599692"/>
                  </a:lnTo>
                  <a:close/>
                  <a:moveTo>
                    <a:pt x="600583" y="1577467"/>
                  </a:moveTo>
                  <a:lnTo>
                    <a:pt x="622808" y="1577467"/>
                  </a:lnTo>
                  <a:lnTo>
                    <a:pt x="622808" y="1599692"/>
                  </a:lnTo>
                  <a:lnTo>
                    <a:pt x="600583" y="1599692"/>
                  </a:lnTo>
                  <a:close/>
                  <a:moveTo>
                    <a:pt x="645033" y="1577467"/>
                  </a:moveTo>
                  <a:lnTo>
                    <a:pt x="667258" y="1577467"/>
                  </a:lnTo>
                  <a:lnTo>
                    <a:pt x="667258" y="1599692"/>
                  </a:lnTo>
                  <a:lnTo>
                    <a:pt x="645033" y="1599692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576197" y="4495165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898017" y="1213739"/>
              <a:ext cx="678307" cy="3407664"/>
            </a:xfrm>
            <a:custGeom>
              <a:avLst/>
              <a:gdLst/>
              <a:ahLst/>
              <a:cxnLst/>
              <a:rect l="l" t="t" r="r" b="b"/>
              <a:pathLst>
                <a:path w="678307" h="3407664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22225" y="800100"/>
                  </a:moveTo>
                  <a:lnTo>
                    <a:pt x="22225" y="822325"/>
                  </a:lnTo>
                  <a:lnTo>
                    <a:pt x="0" y="822325"/>
                  </a:lnTo>
                  <a:lnTo>
                    <a:pt x="0" y="800100"/>
                  </a:lnTo>
                  <a:close/>
                  <a:moveTo>
                    <a:pt x="22225" y="844550"/>
                  </a:moveTo>
                  <a:lnTo>
                    <a:pt x="22225" y="866775"/>
                  </a:lnTo>
                  <a:lnTo>
                    <a:pt x="0" y="866775"/>
                  </a:lnTo>
                  <a:lnTo>
                    <a:pt x="0" y="844550"/>
                  </a:lnTo>
                  <a:close/>
                  <a:moveTo>
                    <a:pt x="22225" y="889000"/>
                  </a:moveTo>
                  <a:lnTo>
                    <a:pt x="22225" y="911225"/>
                  </a:lnTo>
                  <a:lnTo>
                    <a:pt x="0" y="911225"/>
                  </a:lnTo>
                  <a:lnTo>
                    <a:pt x="0" y="889000"/>
                  </a:lnTo>
                  <a:close/>
                  <a:moveTo>
                    <a:pt x="22225" y="933450"/>
                  </a:moveTo>
                  <a:lnTo>
                    <a:pt x="22225" y="955675"/>
                  </a:lnTo>
                  <a:lnTo>
                    <a:pt x="0" y="955675"/>
                  </a:lnTo>
                  <a:lnTo>
                    <a:pt x="0" y="933450"/>
                  </a:lnTo>
                  <a:close/>
                  <a:moveTo>
                    <a:pt x="22225" y="977900"/>
                  </a:moveTo>
                  <a:lnTo>
                    <a:pt x="22225" y="1000125"/>
                  </a:lnTo>
                  <a:lnTo>
                    <a:pt x="0" y="1000125"/>
                  </a:lnTo>
                  <a:lnTo>
                    <a:pt x="0" y="977900"/>
                  </a:lnTo>
                  <a:close/>
                  <a:moveTo>
                    <a:pt x="22225" y="1022350"/>
                  </a:moveTo>
                  <a:lnTo>
                    <a:pt x="22225" y="1044575"/>
                  </a:lnTo>
                  <a:lnTo>
                    <a:pt x="0" y="1044575"/>
                  </a:lnTo>
                  <a:lnTo>
                    <a:pt x="0" y="1022350"/>
                  </a:lnTo>
                  <a:close/>
                  <a:moveTo>
                    <a:pt x="22225" y="1066800"/>
                  </a:moveTo>
                  <a:lnTo>
                    <a:pt x="22225" y="1089025"/>
                  </a:lnTo>
                  <a:lnTo>
                    <a:pt x="0" y="1089025"/>
                  </a:lnTo>
                  <a:lnTo>
                    <a:pt x="0" y="1066800"/>
                  </a:lnTo>
                  <a:close/>
                  <a:moveTo>
                    <a:pt x="22225" y="1111250"/>
                  </a:moveTo>
                  <a:lnTo>
                    <a:pt x="22225" y="1133475"/>
                  </a:lnTo>
                  <a:lnTo>
                    <a:pt x="0" y="1133475"/>
                  </a:lnTo>
                  <a:lnTo>
                    <a:pt x="0" y="1111250"/>
                  </a:lnTo>
                  <a:close/>
                  <a:moveTo>
                    <a:pt x="22225" y="1155700"/>
                  </a:moveTo>
                  <a:lnTo>
                    <a:pt x="22225" y="1177925"/>
                  </a:lnTo>
                  <a:lnTo>
                    <a:pt x="0" y="1177925"/>
                  </a:lnTo>
                  <a:lnTo>
                    <a:pt x="0" y="1155700"/>
                  </a:lnTo>
                  <a:close/>
                  <a:moveTo>
                    <a:pt x="22225" y="1200150"/>
                  </a:moveTo>
                  <a:lnTo>
                    <a:pt x="22225" y="1222375"/>
                  </a:lnTo>
                  <a:lnTo>
                    <a:pt x="0" y="1222375"/>
                  </a:lnTo>
                  <a:lnTo>
                    <a:pt x="0" y="1200150"/>
                  </a:lnTo>
                  <a:close/>
                  <a:moveTo>
                    <a:pt x="22225" y="1244600"/>
                  </a:moveTo>
                  <a:lnTo>
                    <a:pt x="22225" y="1266825"/>
                  </a:lnTo>
                  <a:lnTo>
                    <a:pt x="0" y="1266825"/>
                  </a:lnTo>
                  <a:lnTo>
                    <a:pt x="0" y="1244600"/>
                  </a:lnTo>
                  <a:close/>
                  <a:moveTo>
                    <a:pt x="22225" y="1289050"/>
                  </a:moveTo>
                  <a:lnTo>
                    <a:pt x="22225" y="1311275"/>
                  </a:lnTo>
                  <a:lnTo>
                    <a:pt x="0" y="1311275"/>
                  </a:lnTo>
                  <a:lnTo>
                    <a:pt x="0" y="1289050"/>
                  </a:lnTo>
                  <a:close/>
                  <a:moveTo>
                    <a:pt x="22225" y="1333500"/>
                  </a:moveTo>
                  <a:lnTo>
                    <a:pt x="22225" y="1355725"/>
                  </a:lnTo>
                  <a:lnTo>
                    <a:pt x="0" y="1355725"/>
                  </a:lnTo>
                  <a:lnTo>
                    <a:pt x="0" y="1333500"/>
                  </a:lnTo>
                  <a:close/>
                  <a:moveTo>
                    <a:pt x="22225" y="1377950"/>
                  </a:moveTo>
                  <a:lnTo>
                    <a:pt x="22225" y="1400175"/>
                  </a:lnTo>
                  <a:lnTo>
                    <a:pt x="0" y="1400175"/>
                  </a:lnTo>
                  <a:lnTo>
                    <a:pt x="0" y="1377950"/>
                  </a:lnTo>
                  <a:close/>
                  <a:moveTo>
                    <a:pt x="22225" y="1422400"/>
                  </a:moveTo>
                  <a:lnTo>
                    <a:pt x="22225" y="1444625"/>
                  </a:lnTo>
                  <a:lnTo>
                    <a:pt x="0" y="1444625"/>
                  </a:lnTo>
                  <a:lnTo>
                    <a:pt x="0" y="1422400"/>
                  </a:lnTo>
                  <a:close/>
                  <a:moveTo>
                    <a:pt x="22225" y="1466850"/>
                  </a:moveTo>
                  <a:lnTo>
                    <a:pt x="22225" y="1489075"/>
                  </a:lnTo>
                  <a:lnTo>
                    <a:pt x="0" y="1489075"/>
                  </a:lnTo>
                  <a:lnTo>
                    <a:pt x="0" y="1466850"/>
                  </a:lnTo>
                  <a:close/>
                  <a:moveTo>
                    <a:pt x="22225" y="1511300"/>
                  </a:moveTo>
                  <a:lnTo>
                    <a:pt x="22225" y="1533525"/>
                  </a:lnTo>
                  <a:lnTo>
                    <a:pt x="0" y="1533525"/>
                  </a:lnTo>
                  <a:lnTo>
                    <a:pt x="0" y="1511300"/>
                  </a:lnTo>
                  <a:close/>
                  <a:moveTo>
                    <a:pt x="22225" y="1555750"/>
                  </a:moveTo>
                  <a:lnTo>
                    <a:pt x="22225" y="1577975"/>
                  </a:lnTo>
                  <a:lnTo>
                    <a:pt x="0" y="1577975"/>
                  </a:lnTo>
                  <a:lnTo>
                    <a:pt x="0" y="1555750"/>
                  </a:lnTo>
                  <a:close/>
                  <a:moveTo>
                    <a:pt x="22225" y="1600200"/>
                  </a:moveTo>
                  <a:lnTo>
                    <a:pt x="22225" y="1622425"/>
                  </a:lnTo>
                  <a:lnTo>
                    <a:pt x="0" y="1622425"/>
                  </a:lnTo>
                  <a:lnTo>
                    <a:pt x="0" y="1600200"/>
                  </a:lnTo>
                  <a:close/>
                  <a:moveTo>
                    <a:pt x="22225" y="1644650"/>
                  </a:moveTo>
                  <a:lnTo>
                    <a:pt x="22225" y="1666875"/>
                  </a:lnTo>
                  <a:lnTo>
                    <a:pt x="0" y="1666875"/>
                  </a:lnTo>
                  <a:lnTo>
                    <a:pt x="0" y="1644650"/>
                  </a:lnTo>
                  <a:close/>
                  <a:moveTo>
                    <a:pt x="22225" y="1689100"/>
                  </a:moveTo>
                  <a:lnTo>
                    <a:pt x="22225" y="1711325"/>
                  </a:lnTo>
                  <a:lnTo>
                    <a:pt x="0" y="1711325"/>
                  </a:lnTo>
                  <a:lnTo>
                    <a:pt x="0" y="1689100"/>
                  </a:lnTo>
                  <a:close/>
                  <a:moveTo>
                    <a:pt x="22225" y="1733550"/>
                  </a:moveTo>
                  <a:lnTo>
                    <a:pt x="22225" y="1755775"/>
                  </a:lnTo>
                  <a:lnTo>
                    <a:pt x="0" y="1755775"/>
                  </a:lnTo>
                  <a:lnTo>
                    <a:pt x="0" y="1733550"/>
                  </a:lnTo>
                  <a:close/>
                  <a:moveTo>
                    <a:pt x="22225" y="1778000"/>
                  </a:moveTo>
                  <a:lnTo>
                    <a:pt x="22225" y="1800225"/>
                  </a:lnTo>
                  <a:lnTo>
                    <a:pt x="0" y="1800225"/>
                  </a:lnTo>
                  <a:lnTo>
                    <a:pt x="0" y="1778000"/>
                  </a:lnTo>
                  <a:close/>
                  <a:moveTo>
                    <a:pt x="22225" y="1822450"/>
                  </a:moveTo>
                  <a:lnTo>
                    <a:pt x="22225" y="1844675"/>
                  </a:lnTo>
                  <a:lnTo>
                    <a:pt x="0" y="1844675"/>
                  </a:lnTo>
                  <a:lnTo>
                    <a:pt x="0" y="1822450"/>
                  </a:lnTo>
                  <a:close/>
                  <a:moveTo>
                    <a:pt x="22225" y="1866900"/>
                  </a:moveTo>
                  <a:lnTo>
                    <a:pt x="22225" y="1889125"/>
                  </a:lnTo>
                  <a:lnTo>
                    <a:pt x="0" y="1889125"/>
                  </a:lnTo>
                  <a:lnTo>
                    <a:pt x="0" y="1866900"/>
                  </a:lnTo>
                  <a:close/>
                  <a:moveTo>
                    <a:pt x="22225" y="1911350"/>
                  </a:moveTo>
                  <a:lnTo>
                    <a:pt x="22225" y="1933575"/>
                  </a:lnTo>
                  <a:lnTo>
                    <a:pt x="0" y="1933575"/>
                  </a:lnTo>
                  <a:lnTo>
                    <a:pt x="0" y="1911350"/>
                  </a:lnTo>
                  <a:close/>
                  <a:moveTo>
                    <a:pt x="22225" y="1955800"/>
                  </a:moveTo>
                  <a:lnTo>
                    <a:pt x="22225" y="1978025"/>
                  </a:lnTo>
                  <a:lnTo>
                    <a:pt x="0" y="1978025"/>
                  </a:lnTo>
                  <a:lnTo>
                    <a:pt x="0" y="1955800"/>
                  </a:lnTo>
                  <a:close/>
                  <a:moveTo>
                    <a:pt x="22225" y="2000250"/>
                  </a:moveTo>
                  <a:lnTo>
                    <a:pt x="22225" y="2022475"/>
                  </a:lnTo>
                  <a:lnTo>
                    <a:pt x="0" y="2022475"/>
                  </a:lnTo>
                  <a:lnTo>
                    <a:pt x="0" y="2000250"/>
                  </a:lnTo>
                  <a:close/>
                  <a:moveTo>
                    <a:pt x="22225" y="2044700"/>
                  </a:moveTo>
                  <a:lnTo>
                    <a:pt x="22225" y="2066925"/>
                  </a:lnTo>
                  <a:lnTo>
                    <a:pt x="0" y="2066925"/>
                  </a:lnTo>
                  <a:lnTo>
                    <a:pt x="0" y="2044700"/>
                  </a:lnTo>
                  <a:close/>
                  <a:moveTo>
                    <a:pt x="22225" y="2089150"/>
                  </a:moveTo>
                  <a:lnTo>
                    <a:pt x="22225" y="2111375"/>
                  </a:lnTo>
                  <a:lnTo>
                    <a:pt x="0" y="2111375"/>
                  </a:lnTo>
                  <a:lnTo>
                    <a:pt x="0" y="2089150"/>
                  </a:lnTo>
                  <a:close/>
                  <a:moveTo>
                    <a:pt x="22225" y="2133600"/>
                  </a:moveTo>
                  <a:lnTo>
                    <a:pt x="22225" y="2155825"/>
                  </a:lnTo>
                  <a:lnTo>
                    <a:pt x="0" y="2155825"/>
                  </a:lnTo>
                  <a:lnTo>
                    <a:pt x="0" y="2133600"/>
                  </a:lnTo>
                  <a:close/>
                  <a:moveTo>
                    <a:pt x="22225" y="2178050"/>
                  </a:moveTo>
                  <a:lnTo>
                    <a:pt x="22225" y="2200275"/>
                  </a:lnTo>
                  <a:lnTo>
                    <a:pt x="0" y="2200275"/>
                  </a:lnTo>
                  <a:lnTo>
                    <a:pt x="0" y="2178050"/>
                  </a:lnTo>
                  <a:close/>
                  <a:moveTo>
                    <a:pt x="22225" y="2222500"/>
                  </a:moveTo>
                  <a:lnTo>
                    <a:pt x="22225" y="2244725"/>
                  </a:lnTo>
                  <a:lnTo>
                    <a:pt x="0" y="2244725"/>
                  </a:lnTo>
                  <a:lnTo>
                    <a:pt x="0" y="2222500"/>
                  </a:lnTo>
                  <a:close/>
                  <a:moveTo>
                    <a:pt x="22225" y="2266950"/>
                  </a:moveTo>
                  <a:lnTo>
                    <a:pt x="22225" y="2289175"/>
                  </a:lnTo>
                  <a:lnTo>
                    <a:pt x="0" y="2289175"/>
                  </a:lnTo>
                  <a:lnTo>
                    <a:pt x="0" y="2266950"/>
                  </a:lnTo>
                  <a:close/>
                  <a:moveTo>
                    <a:pt x="22225" y="2311400"/>
                  </a:moveTo>
                  <a:lnTo>
                    <a:pt x="22225" y="2333625"/>
                  </a:lnTo>
                  <a:lnTo>
                    <a:pt x="0" y="2333625"/>
                  </a:lnTo>
                  <a:lnTo>
                    <a:pt x="0" y="2311400"/>
                  </a:lnTo>
                  <a:close/>
                  <a:moveTo>
                    <a:pt x="22225" y="2355850"/>
                  </a:moveTo>
                  <a:lnTo>
                    <a:pt x="22225" y="2378075"/>
                  </a:lnTo>
                  <a:lnTo>
                    <a:pt x="0" y="2378075"/>
                  </a:lnTo>
                  <a:lnTo>
                    <a:pt x="0" y="2355850"/>
                  </a:lnTo>
                  <a:close/>
                  <a:moveTo>
                    <a:pt x="22225" y="2400300"/>
                  </a:moveTo>
                  <a:lnTo>
                    <a:pt x="22225" y="2422525"/>
                  </a:lnTo>
                  <a:lnTo>
                    <a:pt x="0" y="2422525"/>
                  </a:lnTo>
                  <a:lnTo>
                    <a:pt x="0" y="2400300"/>
                  </a:lnTo>
                  <a:close/>
                  <a:moveTo>
                    <a:pt x="22225" y="2444750"/>
                  </a:moveTo>
                  <a:lnTo>
                    <a:pt x="22225" y="2466975"/>
                  </a:lnTo>
                  <a:lnTo>
                    <a:pt x="0" y="2466975"/>
                  </a:lnTo>
                  <a:lnTo>
                    <a:pt x="0" y="2444750"/>
                  </a:lnTo>
                  <a:close/>
                  <a:moveTo>
                    <a:pt x="22225" y="2489200"/>
                  </a:moveTo>
                  <a:lnTo>
                    <a:pt x="22225" y="2511425"/>
                  </a:lnTo>
                  <a:lnTo>
                    <a:pt x="0" y="2511425"/>
                  </a:lnTo>
                  <a:lnTo>
                    <a:pt x="0" y="2489200"/>
                  </a:lnTo>
                  <a:close/>
                  <a:moveTo>
                    <a:pt x="22225" y="2533650"/>
                  </a:moveTo>
                  <a:lnTo>
                    <a:pt x="22225" y="2555875"/>
                  </a:lnTo>
                  <a:lnTo>
                    <a:pt x="0" y="2555875"/>
                  </a:lnTo>
                  <a:lnTo>
                    <a:pt x="0" y="2533650"/>
                  </a:lnTo>
                  <a:close/>
                  <a:moveTo>
                    <a:pt x="22225" y="2578100"/>
                  </a:moveTo>
                  <a:lnTo>
                    <a:pt x="22225" y="2600325"/>
                  </a:lnTo>
                  <a:lnTo>
                    <a:pt x="0" y="2600325"/>
                  </a:lnTo>
                  <a:lnTo>
                    <a:pt x="0" y="2578100"/>
                  </a:lnTo>
                  <a:close/>
                  <a:moveTo>
                    <a:pt x="22225" y="2622550"/>
                  </a:moveTo>
                  <a:lnTo>
                    <a:pt x="22225" y="2644775"/>
                  </a:lnTo>
                  <a:lnTo>
                    <a:pt x="0" y="2644775"/>
                  </a:lnTo>
                  <a:lnTo>
                    <a:pt x="0" y="2622550"/>
                  </a:lnTo>
                  <a:close/>
                  <a:moveTo>
                    <a:pt x="22225" y="2667000"/>
                  </a:moveTo>
                  <a:lnTo>
                    <a:pt x="22225" y="2689225"/>
                  </a:lnTo>
                  <a:lnTo>
                    <a:pt x="0" y="2689225"/>
                  </a:lnTo>
                  <a:lnTo>
                    <a:pt x="0" y="2667000"/>
                  </a:lnTo>
                  <a:close/>
                  <a:moveTo>
                    <a:pt x="22225" y="2711450"/>
                  </a:moveTo>
                  <a:lnTo>
                    <a:pt x="22225" y="2733675"/>
                  </a:lnTo>
                  <a:lnTo>
                    <a:pt x="0" y="2733675"/>
                  </a:lnTo>
                  <a:lnTo>
                    <a:pt x="0" y="2711450"/>
                  </a:lnTo>
                  <a:close/>
                  <a:moveTo>
                    <a:pt x="22225" y="2755900"/>
                  </a:moveTo>
                  <a:lnTo>
                    <a:pt x="22225" y="2778125"/>
                  </a:lnTo>
                  <a:lnTo>
                    <a:pt x="0" y="2778125"/>
                  </a:lnTo>
                  <a:lnTo>
                    <a:pt x="0" y="2755900"/>
                  </a:lnTo>
                  <a:close/>
                  <a:moveTo>
                    <a:pt x="22225" y="2800350"/>
                  </a:moveTo>
                  <a:lnTo>
                    <a:pt x="22225" y="2822575"/>
                  </a:lnTo>
                  <a:lnTo>
                    <a:pt x="0" y="2822575"/>
                  </a:lnTo>
                  <a:lnTo>
                    <a:pt x="0" y="2800350"/>
                  </a:lnTo>
                  <a:close/>
                  <a:moveTo>
                    <a:pt x="22225" y="2844800"/>
                  </a:moveTo>
                  <a:lnTo>
                    <a:pt x="22225" y="2867025"/>
                  </a:lnTo>
                  <a:lnTo>
                    <a:pt x="0" y="2867025"/>
                  </a:lnTo>
                  <a:lnTo>
                    <a:pt x="0" y="2844800"/>
                  </a:lnTo>
                  <a:close/>
                  <a:moveTo>
                    <a:pt x="22225" y="2889250"/>
                  </a:moveTo>
                  <a:lnTo>
                    <a:pt x="22225" y="2911475"/>
                  </a:lnTo>
                  <a:lnTo>
                    <a:pt x="0" y="2911475"/>
                  </a:lnTo>
                  <a:lnTo>
                    <a:pt x="0" y="2889250"/>
                  </a:lnTo>
                  <a:close/>
                  <a:moveTo>
                    <a:pt x="22225" y="2933700"/>
                  </a:moveTo>
                  <a:lnTo>
                    <a:pt x="22225" y="2955925"/>
                  </a:lnTo>
                  <a:lnTo>
                    <a:pt x="0" y="2955925"/>
                  </a:lnTo>
                  <a:lnTo>
                    <a:pt x="0" y="2933700"/>
                  </a:lnTo>
                  <a:close/>
                  <a:moveTo>
                    <a:pt x="22225" y="2978150"/>
                  </a:moveTo>
                  <a:lnTo>
                    <a:pt x="22225" y="3000375"/>
                  </a:lnTo>
                  <a:lnTo>
                    <a:pt x="0" y="3000375"/>
                  </a:lnTo>
                  <a:lnTo>
                    <a:pt x="0" y="2978150"/>
                  </a:lnTo>
                  <a:close/>
                  <a:moveTo>
                    <a:pt x="22225" y="3022600"/>
                  </a:moveTo>
                  <a:lnTo>
                    <a:pt x="22225" y="3044825"/>
                  </a:lnTo>
                  <a:lnTo>
                    <a:pt x="0" y="3044825"/>
                  </a:lnTo>
                  <a:lnTo>
                    <a:pt x="0" y="3022600"/>
                  </a:lnTo>
                  <a:close/>
                  <a:moveTo>
                    <a:pt x="22225" y="3067050"/>
                  </a:moveTo>
                  <a:lnTo>
                    <a:pt x="22225" y="3089275"/>
                  </a:lnTo>
                  <a:lnTo>
                    <a:pt x="0" y="3089275"/>
                  </a:lnTo>
                  <a:lnTo>
                    <a:pt x="0" y="3067050"/>
                  </a:lnTo>
                  <a:close/>
                  <a:moveTo>
                    <a:pt x="22225" y="3111500"/>
                  </a:moveTo>
                  <a:lnTo>
                    <a:pt x="22225" y="3133725"/>
                  </a:lnTo>
                  <a:lnTo>
                    <a:pt x="0" y="3133725"/>
                  </a:lnTo>
                  <a:lnTo>
                    <a:pt x="0" y="3111500"/>
                  </a:lnTo>
                  <a:close/>
                  <a:moveTo>
                    <a:pt x="22225" y="3155950"/>
                  </a:moveTo>
                  <a:lnTo>
                    <a:pt x="22225" y="3178175"/>
                  </a:lnTo>
                  <a:lnTo>
                    <a:pt x="0" y="3178175"/>
                  </a:lnTo>
                  <a:lnTo>
                    <a:pt x="0" y="3155950"/>
                  </a:lnTo>
                  <a:close/>
                  <a:moveTo>
                    <a:pt x="22225" y="3200400"/>
                  </a:moveTo>
                  <a:lnTo>
                    <a:pt x="22225" y="3222625"/>
                  </a:lnTo>
                  <a:lnTo>
                    <a:pt x="0" y="3222625"/>
                  </a:lnTo>
                  <a:lnTo>
                    <a:pt x="0" y="3200400"/>
                  </a:lnTo>
                  <a:close/>
                  <a:moveTo>
                    <a:pt x="22225" y="3244850"/>
                  </a:moveTo>
                  <a:lnTo>
                    <a:pt x="22225" y="3267075"/>
                  </a:lnTo>
                  <a:lnTo>
                    <a:pt x="0" y="3267075"/>
                  </a:lnTo>
                  <a:lnTo>
                    <a:pt x="0" y="3244850"/>
                  </a:lnTo>
                  <a:close/>
                  <a:moveTo>
                    <a:pt x="22225" y="3289300"/>
                  </a:moveTo>
                  <a:lnTo>
                    <a:pt x="22225" y="3311525"/>
                  </a:lnTo>
                  <a:lnTo>
                    <a:pt x="0" y="3311525"/>
                  </a:lnTo>
                  <a:lnTo>
                    <a:pt x="0" y="3289300"/>
                  </a:lnTo>
                  <a:close/>
                  <a:moveTo>
                    <a:pt x="22225" y="3333750"/>
                  </a:moveTo>
                  <a:lnTo>
                    <a:pt x="22225" y="3355975"/>
                  </a:lnTo>
                  <a:lnTo>
                    <a:pt x="0" y="3355975"/>
                  </a:lnTo>
                  <a:lnTo>
                    <a:pt x="0" y="3333750"/>
                  </a:lnTo>
                  <a:close/>
                  <a:moveTo>
                    <a:pt x="22225" y="3378200"/>
                  </a:moveTo>
                  <a:lnTo>
                    <a:pt x="22225" y="3396615"/>
                  </a:lnTo>
                  <a:lnTo>
                    <a:pt x="11049" y="3396615"/>
                  </a:lnTo>
                  <a:lnTo>
                    <a:pt x="11049" y="3385439"/>
                  </a:lnTo>
                  <a:lnTo>
                    <a:pt x="14859" y="3385439"/>
                  </a:lnTo>
                  <a:lnTo>
                    <a:pt x="14859" y="3407664"/>
                  </a:lnTo>
                  <a:lnTo>
                    <a:pt x="0" y="3407664"/>
                  </a:lnTo>
                  <a:lnTo>
                    <a:pt x="0" y="3378200"/>
                  </a:lnTo>
                  <a:close/>
                  <a:moveTo>
                    <a:pt x="37211" y="3385439"/>
                  </a:moveTo>
                  <a:lnTo>
                    <a:pt x="59436" y="3385439"/>
                  </a:lnTo>
                  <a:lnTo>
                    <a:pt x="59436" y="3407664"/>
                  </a:lnTo>
                  <a:lnTo>
                    <a:pt x="37084" y="3407664"/>
                  </a:lnTo>
                  <a:close/>
                  <a:moveTo>
                    <a:pt x="81661" y="3385439"/>
                  </a:moveTo>
                  <a:lnTo>
                    <a:pt x="103886" y="3385439"/>
                  </a:lnTo>
                  <a:lnTo>
                    <a:pt x="103886" y="3407664"/>
                  </a:lnTo>
                  <a:lnTo>
                    <a:pt x="81534" y="3407664"/>
                  </a:lnTo>
                  <a:close/>
                  <a:moveTo>
                    <a:pt x="126111" y="3385439"/>
                  </a:moveTo>
                  <a:lnTo>
                    <a:pt x="148336" y="3385439"/>
                  </a:lnTo>
                  <a:lnTo>
                    <a:pt x="148336" y="3407664"/>
                  </a:lnTo>
                  <a:lnTo>
                    <a:pt x="125984" y="3407664"/>
                  </a:lnTo>
                  <a:close/>
                  <a:moveTo>
                    <a:pt x="170561" y="3385439"/>
                  </a:moveTo>
                  <a:lnTo>
                    <a:pt x="192786" y="3385439"/>
                  </a:lnTo>
                  <a:lnTo>
                    <a:pt x="192786" y="3407664"/>
                  </a:lnTo>
                  <a:lnTo>
                    <a:pt x="170434" y="3407664"/>
                  </a:lnTo>
                  <a:close/>
                  <a:moveTo>
                    <a:pt x="215011" y="3385439"/>
                  </a:moveTo>
                  <a:lnTo>
                    <a:pt x="237236" y="3385439"/>
                  </a:lnTo>
                  <a:lnTo>
                    <a:pt x="237236" y="3407664"/>
                  </a:lnTo>
                  <a:lnTo>
                    <a:pt x="214884" y="3407664"/>
                  </a:lnTo>
                  <a:close/>
                  <a:moveTo>
                    <a:pt x="259461" y="3385439"/>
                  </a:moveTo>
                  <a:lnTo>
                    <a:pt x="281686" y="3385439"/>
                  </a:lnTo>
                  <a:lnTo>
                    <a:pt x="281686" y="3407664"/>
                  </a:lnTo>
                  <a:lnTo>
                    <a:pt x="259334" y="3407664"/>
                  </a:lnTo>
                  <a:close/>
                  <a:moveTo>
                    <a:pt x="303911" y="3385439"/>
                  </a:moveTo>
                  <a:lnTo>
                    <a:pt x="326136" y="3385439"/>
                  </a:lnTo>
                  <a:lnTo>
                    <a:pt x="326136" y="3407664"/>
                  </a:lnTo>
                  <a:lnTo>
                    <a:pt x="303784" y="3407664"/>
                  </a:lnTo>
                  <a:close/>
                  <a:moveTo>
                    <a:pt x="348361" y="3385439"/>
                  </a:moveTo>
                  <a:lnTo>
                    <a:pt x="370586" y="3385439"/>
                  </a:lnTo>
                  <a:lnTo>
                    <a:pt x="370586" y="3407664"/>
                  </a:lnTo>
                  <a:lnTo>
                    <a:pt x="348234" y="3407664"/>
                  </a:lnTo>
                  <a:close/>
                  <a:moveTo>
                    <a:pt x="392811" y="3385439"/>
                  </a:moveTo>
                  <a:lnTo>
                    <a:pt x="415036" y="3385439"/>
                  </a:lnTo>
                  <a:lnTo>
                    <a:pt x="415036" y="3407664"/>
                  </a:lnTo>
                  <a:lnTo>
                    <a:pt x="392811" y="3407664"/>
                  </a:lnTo>
                  <a:close/>
                  <a:moveTo>
                    <a:pt x="437261" y="3385439"/>
                  </a:moveTo>
                  <a:lnTo>
                    <a:pt x="459486" y="3385439"/>
                  </a:lnTo>
                  <a:lnTo>
                    <a:pt x="459486" y="3407664"/>
                  </a:lnTo>
                  <a:lnTo>
                    <a:pt x="437261" y="3407664"/>
                  </a:lnTo>
                  <a:close/>
                  <a:moveTo>
                    <a:pt x="481711" y="3385439"/>
                  </a:moveTo>
                  <a:lnTo>
                    <a:pt x="503936" y="3385439"/>
                  </a:lnTo>
                  <a:lnTo>
                    <a:pt x="503936" y="3407664"/>
                  </a:lnTo>
                  <a:lnTo>
                    <a:pt x="481711" y="3407664"/>
                  </a:lnTo>
                  <a:close/>
                  <a:moveTo>
                    <a:pt x="526161" y="3385439"/>
                  </a:moveTo>
                  <a:lnTo>
                    <a:pt x="548386" y="3385439"/>
                  </a:lnTo>
                  <a:lnTo>
                    <a:pt x="548386" y="3407664"/>
                  </a:lnTo>
                  <a:lnTo>
                    <a:pt x="526161" y="3407664"/>
                  </a:lnTo>
                  <a:close/>
                  <a:moveTo>
                    <a:pt x="570611" y="3385439"/>
                  </a:moveTo>
                  <a:lnTo>
                    <a:pt x="592836" y="3385439"/>
                  </a:lnTo>
                  <a:lnTo>
                    <a:pt x="592836" y="3407664"/>
                  </a:lnTo>
                  <a:lnTo>
                    <a:pt x="570611" y="3407664"/>
                  </a:lnTo>
                  <a:close/>
                  <a:moveTo>
                    <a:pt x="615061" y="3385439"/>
                  </a:moveTo>
                  <a:lnTo>
                    <a:pt x="637286" y="3385439"/>
                  </a:lnTo>
                  <a:lnTo>
                    <a:pt x="637286" y="3407664"/>
                  </a:lnTo>
                  <a:lnTo>
                    <a:pt x="615061" y="3407664"/>
                  </a:lnTo>
                  <a:close/>
                  <a:moveTo>
                    <a:pt x="659511" y="3385439"/>
                  </a:moveTo>
                  <a:lnTo>
                    <a:pt x="678307" y="3385439"/>
                  </a:lnTo>
                  <a:lnTo>
                    <a:pt x="678307" y="3407664"/>
                  </a:lnTo>
                  <a:lnTo>
                    <a:pt x="659511" y="3407664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5" name="Freeform 25"/>
          <p:cNvSpPr/>
          <p:nvPr/>
        </p:nvSpPr>
        <p:spPr>
          <a:xfrm>
            <a:off x="7432948" y="2419807"/>
            <a:ext cx="4444089" cy="1715157"/>
          </a:xfrm>
          <a:custGeom>
            <a:avLst/>
            <a:gdLst/>
            <a:ahLst/>
            <a:cxnLst/>
            <a:rect l="l" t="t" r="r" b="b"/>
            <a:pathLst>
              <a:path w="4444089" h="1715157">
                <a:moveTo>
                  <a:pt x="0" y="0"/>
                </a:moveTo>
                <a:lnTo>
                  <a:pt x="4444089" y="0"/>
                </a:lnTo>
                <a:lnTo>
                  <a:pt x="4444089" y="1715157"/>
                </a:lnTo>
                <a:lnTo>
                  <a:pt x="0" y="1715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154898" y="632431"/>
            <a:ext cx="5628789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 Specification Hierarchy</a:t>
            </a:r>
            <a:endParaRPr lang="en-US" sz="32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158833" y="1569472"/>
            <a:ext cx="502282" cy="481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0"/>
              </a:lnSpc>
            </a:pPr>
            <a:r>
              <a:rPr lang="en-US" sz="2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job</a:t>
            </a:r>
            <a:endParaRPr lang="en-US" sz="2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298288" y="2046294"/>
            <a:ext cx="476669" cy="40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 …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13067" y="2436247"/>
            <a:ext cx="950890" cy="52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5"/>
              </a:lnSpc>
            </a:pPr>
            <a:r>
              <a:rPr lang="en-US" sz="2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group</a:t>
            </a:r>
            <a:endParaRPr lang="en-US" sz="2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021998" y="2994612"/>
            <a:ext cx="476669" cy="39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 …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529280" y="3366649"/>
            <a:ext cx="697097" cy="50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2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task</a:t>
            </a:r>
            <a:endParaRPr lang="en-US" sz="2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716580" y="3903297"/>
            <a:ext cx="476669" cy="38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 …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284984" y="4252474"/>
            <a:ext cx="1625603" cy="538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5"/>
              </a:lnSpc>
            </a:pPr>
            <a:r>
              <a:rPr lang="en-US" sz="2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resources</a:t>
            </a:r>
            <a:endParaRPr lang="en-US" sz="2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561228" y="4857312"/>
            <a:ext cx="476669" cy="30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 …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284984" y="5085340"/>
            <a:ext cx="1655674" cy="5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constraint</a:t>
            </a:r>
            <a:endParaRPr lang="en-US" sz="2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561228" y="5655516"/>
            <a:ext cx="476669" cy="315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2400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 …</a:t>
            </a:r>
            <a:endParaRPr lang="en-US" sz="2400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4621768" y="5867914"/>
            <a:ext cx="697097" cy="614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5"/>
              </a:lnSpc>
            </a:pPr>
            <a:r>
              <a:rPr lang="en-US" sz="28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task</a:t>
            </a:r>
            <a:endParaRPr lang="en-US" sz="28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9170070" y="2727141"/>
            <a:ext cx="890778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0"/>
              </a:lnSpc>
            </a:pPr>
            <a:r>
              <a:rPr lang="en-US" sz="2400" b="1">
                <a:solidFill>
                  <a:srgbClr val="00CA8E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GOAL:</a:t>
            </a:r>
            <a:endParaRPr lang="en-US" sz="2400" b="1">
              <a:solidFill>
                <a:srgbClr val="00CA8E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819101" y="3095949"/>
            <a:ext cx="3722637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0"/>
              </a:lnSpc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Start with a small job spec 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8028651" y="3452574"/>
            <a:ext cx="3217897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0"/>
              </a:lnSpc>
            </a:pPr>
            <a:r>
              <a:rPr lang="en-US" sz="2400" spc="2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build up from there</a:t>
            </a:r>
            <a:endParaRPr lang="en-US" sz="2400" spc="2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6401" y="-63503"/>
            <a:ext cx="1697345" cy="6984997"/>
            <a:chOff x="0" y="0"/>
            <a:chExt cx="1697342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0234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7812576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0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Creating a Nomad Job Specification</a:t>
            </a:r>
            <a:endParaRPr lang="en-US" sz="6600" b="1">
              <a:solidFill>
                <a:srgbClr val="3F3F3F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513134" y="2816628"/>
            <a:ext cx="7193699" cy="3039294"/>
          </a:xfrm>
          <a:custGeom>
            <a:avLst/>
            <a:gdLst/>
            <a:ahLst/>
            <a:cxnLst/>
            <a:rect l="l" t="t" r="r" b="b"/>
            <a:pathLst>
              <a:path w="7193699" h="3039294">
                <a:moveTo>
                  <a:pt x="0" y="0"/>
                </a:moveTo>
                <a:lnTo>
                  <a:pt x="7193699" y="0"/>
                </a:lnTo>
                <a:lnTo>
                  <a:pt x="7193699" y="3039294"/>
                </a:lnTo>
                <a:lnTo>
                  <a:pt x="0" y="3039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  <a:endParaRPr lang="en-US" sz="54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62462" y="28883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021703" y="3575152"/>
            <a:ext cx="2607345" cy="37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386834" y="3943960"/>
            <a:ext cx="931440" cy="37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021703" y="4312768"/>
            <a:ext cx="186538" cy="37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4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24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2830687"/>
            <a:ext cx="8293541" cy="3039294"/>
          </a:xfrm>
          <a:custGeom>
            <a:avLst/>
            <a:gdLst/>
            <a:ahLst/>
            <a:cxnLst/>
            <a:rect l="l" t="t" r="r" b="b"/>
            <a:pathLst>
              <a:path w="8293541" h="3039294">
                <a:moveTo>
                  <a:pt x="0" y="0"/>
                </a:moveTo>
                <a:lnTo>
                  <a:pt x="8293542" y="0"/>
                </a:lnTo>
                <a:lnTo>
                  <a:pt x="8293542" y="3039294"/>
                </a:lnTo>
                <a:lnTo>
                  <a:pt x="0" y="3039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  <a:endParaRPr lang="en-US" sz="54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95693" y="290356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54797" y="3597145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59597" y="3901945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59597" y="4511545"/>
            <a:ext cx="6995160" cy="910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Specify the datacenters this job can run in </a:t>
            </a: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datacenters = ["dc1"] </a:t>
            </a: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554797" y="542594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2830687"/>
            <a:ext cx="8293541" cy="3624596"/>
          </a:xfrm>
          <a:custGeom>
            <a:avLst/>
            <a:gdLst/>
            <a:ahLst/>
            <a:cxnLst/>
            <a:rect l="l" t="t" r="r" b="b"/>
            <a:pathLst>
              <a:path w="8293541" h="3624596">
                <a:moveTo>
                  <a:pt x="0" y="0"/>
                </a:moveTo>
                <a:lnTo>
                  <a:pt x="8293542" y="0"/>
                </a:lnTo>
                <a:lnTo>
                  <a:pt x="8293542" y="3624596"/>
                </a:lnTo>
                <a:lnTo>
                  <a:pt x="0" y="3624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  <a:endParaRPr lang="en-US" sz="54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95693" y="290356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54797" y="3597145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59597" y="3901945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59597" y="4511545"/>
            <a:ext cx="6995160" cy="121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Specify the datacenters this job can run in datacenters = ["dc1"] </a:t>
            </a: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type = "service" </a:t>
            </a: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 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554797" y="573074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2292801"/>
            <a:ext cx="8293541" cy="4398874"/>
          </a:xfrm>
          <a:custGeom>
            <a:avLst/>
            <a:gdLst/>
            <a:ahLst/>
            <a:cxnLst/>
            <a:rect l="l" t="t" r="r" b="b"/>
            <a:pathLst>
              <a:path w="8293541" h="4398874">
                <a:moveTo>
                  <a:pt x="0" y="0"/>
                </a:moveTo>
                <a:lnTo>
                  <a:pt x="8293542" y="0"/>
                </a:lnTo>
                <a:lnTo>
                  <a:pt x="8293542" y="4398873"/>
                </a:lnTo>
                <a:lnTo>
                  <a:pt x="0" y="4398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  <a:endParaRPr lang="en-US" sz="32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  <a:endParaRPr lang="en-US" sz="5400" b="1">
              <a:solidFill>
                <a:srgbClr val="00CA8E"/>
              </a:solidFill>
              <a:latin typeface="Raleway Heavy"/>
              <a:ea typeface="Raleway Heavy"/>
              <a:cs typeface="Raleway Heavy"/>
              <a:sym typeface="Raleway Heav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95693" y="2364067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TERMINAL</a:t>
            </a:r>
            <a:endParaRPr lang="en-US" sz="1600" spc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859597" y="5800849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 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554797" y="6105649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}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554797" y="3057649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job "tetris" {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59597" y="3362449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# ...</a:t>
            </a:r>
            <a:endParaRPr lang="en-US" sz="2000">
              <a:solidFill>
                <a:srgbClr val="3F3F3F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59597" y="3972049"/>
            <a:ext cx="3264408" cy="917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3F3F3F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datacenters = ["dc1"] type = "service" </a:t>
            </a: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constraint {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164397" y="4894069"/>
            <a:ext cx="5129784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attribute = "${attr.kernel.name}"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164397" y="5198869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value 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688397" y="5198869"/>
            <a:ext cx="139903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= "linux"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859597" y="5503669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3F3F3F"/>
                </a:solidFill>
                <a:latin typeface="Courier New OS Bold" panose="02070609020205020404"/>
                <a:ea typeface="Courier New OS Bold" panose="02070609020205020404"/>
                <a:cs typeface="Courier New OS Bold" panose="02070609020205020404"/>
                <a:sym typeface="Courier New OS Bold" panose="02070609020205020404"/>
              </a:rPr>
              <a:t>}</a:t>
            </a:r>
            <a:endParaRPr lang="en-US" sz="2000" b="1">
              <a:solidFill>
                <a:srgbClr val="3F3F3F"/>
              </a:solidFill>
              <a:latin typeface="Courier New OS Bold" panose="02070609020205020404"/>
              <a:ea typeface="Courier New OS Bold" panose="02070609020205020404"/>
              <a:cs typeface="Courier New OS Bold" panose="02070609020205020404"/>
              <a:sym typeface="Courier New OS Bold" panose="020706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7064</Words>
  <Application>WPS Presentation</Application>
  <PresentationFormat>Widescreen</PresentationFormat>
  <Paragraphs>568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Raleway Heavy</vt:lpstr>
      <vt:lpstr>Roboto</vt:lpstr>
      <vt:lpstr>Roboto Bold</vt:lpstr>
      <vt:lpstr>IBM Plex Sans Condensed</vt:lpstr>
      <vt:lpstr>Courier New OS</vt:lpstr>
      <vt:lpstr>Courier New OS Bold</vt:lpstr>
      <vt:lpstr>Microsoft YaHei</vt:lpstr>
      <vt:lpstr>Arial Unicode MS</vt:lpstr>
      <vt:lpstr>Calibri</vt:lpstr>
      <vt:lpstr>IBM Plex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Working_with_Nomad_Jobs.pdf</dc:title>
  <dc:creator/>
  <cp:lastModifiedBy>ACER</cp:lastModifiedBy>
  <cp:revision>4</cp:revision>
  <dcterms:created xsi:type="dcterms:W3CDTF">2006-08-16T00:00:00Z</dcterms:created>
  <dcterms:modified xsi:type="dcterms:W3CDTF">2024-10-21T19:43:06Z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76424A54EB2D45A7941C55B012494B21_12</vt:lpwstr>
  </property>
  <property fmtid="{D5CDD505-2E9C-101B-9397-08002B2CF9AE}" pid="3" name="KSOProductBuildVer">
    <vt:lpwstr>1033-12.2.0.13472</vt:lpwstr>
  </property>
</Properties>
</file>