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ourier New OS" panose="02070609020205020404" charset="0"/>
      <p:regular r:id="rId18"/>
    </p:embeddedFont>
    <p:embeddedFont>
      <p:font typeface="Courier New OS Bold" panose="02070609020205020404" charset="0"/>
      <p:regular r:id="rId19"/>
    </p:embeddedFont>
    <p:embeddedFont>
      <p:font typeface="IBM Plex Sans Condensed" panose="020B0506050203000203" pitchFamily="34" charset="0"/>
      <p:regular r:id="rId20"/>
    </p:embeddedFont>
    <p:embeddedFont>
      <p:font typeface="Raleway Heavy" panose="020B0604020202020204" charset="0"/>
      <p:regular r:id="rId21"/>
    </p:embeddedFont>
    <p:embeddedFont>
      <p:font typeface="Roboto" panose="02000000000000000000" pitchFamily="2" charset="0"/>
      <p:regular r:id="rId22"/>
    </p:embeddedFont>
    <p:embeddedFont>
      <p:font typeface="Roboto Bold" panose="02000000000000000000" charset="0"/>
      <p:regular r:id="rId23"/>
    </p:embeddedFont>
    <p:embeddedFont>
      <p:font typeface="Roboto Italics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0" autoAdjust="0"/>
    <p:restoredTop sz="94622" autoAdjust="0"/>
  </p:normalViewPr>
  <p:slideViewPr>
    <p:cSldViewPr>
      <p:cViewPr varScale="1">
        <p:scale>
          <a:sx n="96" d="100"/>
          <a:sy n="96" d="100"/>
        </p:scale>
        <p:origin x="6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A09D5-D1AB-42CB-8CA1-A8EE7DAE204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4B0AC-8EA3-4D3A-8322-3DADA00A3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7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4B0AC-8EA3-4D3A-8322-3DADA00A35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3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79453" y="1167194"/>
            <a:ext cx="2781300" cy="4605338"/>
            <a:chOff x="0" y="0"/>
            <a:chExt cx="2781300" cy="46053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1300" cy="4605274"/>
            </a:xfrm>
            <a:custGeom>
              <a:avLst/>
              <a:gdLst/>
              <a:ahLst/>
              <a:cxnLst/>
              <a:rect l="l" t="t" r="r" b="b"/>
              <a:pathLst>
                <a:path w="2781300" h="4605274">
                  <a:moveTo>
                    <a:pt x="0" y="0"/>
                  </a:moveTo>
                  <a:lnTo>
                    <a:pt x="2781300" y="0"/>
                  </a:lnTo>
                  <a:lnTo>
                    <a:pt x="2781300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394365" y="1103690"/>
            <a:ext cx="1682601" cy="4732334"/>
            <a:chOff x="0" y="0"/>
            <a:chExt cx="1682598" cy="4732338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4605274"/>
            </a:xfrm>
            <a:custGeom>
              <a:avLst/>
              <a:gdLst/>
              <a:ahLst/>
              <a:cxnLst/>
              <a:rect l="l" t="t" r="r" b="b"/>
              <a:pathLst>
                <a:path w="523494" h="4605274">
                  <a:moveTo>
                    <a:pt x="0" y="0"/>
                  </a:moveTo>
                  <a:lnTo>
                    <a:pt x="523494" y="0"/>
                  </a:lnTo>
                  <a:lnTo>
                    <a:pt x="523494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095502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107790" y="2520163"/>
            <a:ext cx="7637412" cy="111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Interacting with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07790" y="3623539"/>
            <a:ext cx="3330912" cy="111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83460" y="-63503"/>
            <a:ext cx="1872034" cy="6984997"/>
            <a:chOff x="0" y="0"/>
            <a:chExt cx="1872044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1744980" cy="6858000"/>
            </a:xfrm>
            <a:custGeom>
              <a:avLst/>
              <a:gdLst/>
              <a:ahLst/>
              <a:cxnLst/>
              <a:rect l="l" t="t" r="r" b="b"/>
              <a:pathLst>
                <a:path w="1744980" h="6858000">
                  <a:moveTo>
                    <a:pt x="0" y="0"/>
                  </a:moveTo>
                  <a:lnTo>
                    <a:pt x="1744980" y="0"/>
                  </a:lnTo>
                  <a:lnTo>
                    <a:pt x="17449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63651" y="77597"/>
              <a:ext cx="355092" cy="6843903"/>
            </a:xfrm>
            <a:custGeom>
              <a:avLst/>
              <a:gdLst/>
              <a:ahLst/>
              <a:cxnLst/>
              <a:rect l="l" t="t" r="r" b="b"/>
              <a:pathLst>
                <a:path w="355092" h="6843903">
                  <a:moveTo>
                    <a:pt x="0" y="0"/>
                  </a:moveTo>
                  <a:lnTo>
                    <a:pt x="0" y="6843903"/>
                  </a:lnTo>
                  <a:lnTo>
                    <a:pt x="355092" y="684390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08432" y="77597"/>
              <a:ext cx="355219" cy="6843903"/>
            </a:xfrm>
            <a:custGeom>
              <a:avLst/>
              <a:gdLst/>
              <a:ahLst/>
              <a:cxnLst/>
              <a:rect l="l" t="t" r="r" b="b"/>
              <a:pathLst>
                <a:path w="355219" h="6843903">
                  <a:moveTo>
                    <a:pt x="0" y="0"/>
                  </a:moveTo>
                  <a:lnTo>
                    <a:pt x="0" y="6843903"/>
                  </a:lnTo>
                  <a:lnTo>
                    <a:pt x="355219" y="6843903"/>
                  </a:lnTo>
                  <a:lnTo>
                    <a:pt x="355219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108456" y="77597"/>
              <a:ext cx="355092" cy="6843903"/>
            </a:xfrm>
            <a:custGeom>
              <a:avLst/>
              <a:gdLst/>
              <a:ahLst/>
              <a:cxnLst/>
              <a:rect l="l" t="t" r="r" b="b"/>
              <a:pathLst>
                <a:path w="355092" h="6843903">
                  <a:moveTo>
                    <a:pt x="0" y="0"/>
                  </a:moveTo>
                  <a:lnTo>
                    <a:pt x="0" y="6843903"/>
                  </a:lnTo>
                  <a:lnTo>
                    <a:pt x="355092" y="684390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05714" y="2728179"/>
            <a:ext cx="8948376" cy="3736686"/>
          </a:xfrm>
          <a:custGeom>
            <a:avLst/>
            <a:gdLst/>
            <a:ahLst/>
            <a:cxnLst/>
            <a:rect l="l" t="t" r="r" b="b"/>
            <a:pathLst>
              <a:path w="8948376" h="3736686">
                <a:moveTo>
                  <a:pt x="0" y="0"/>
                </a:moveTo>
                <a:lnTo>
                  <a:pt x="8948375" y="0"/>
                </a:lnTo>
                <a:lnTo>
                  <a:pt x="8948375" y="3736686"/>
                </a:lnTo>
                <a:lnTo>
                  <a:pt x="0" y="3736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596189" y="2718654"/>
            <a:ext cx="8967426" cy="3755736"/>
            <a:chOff x="0" y="0"/>
            <a:chExt cx="8967432" cy="37557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967470" cy="3755771"/>
            </a:xfrm>
            <a:custGeom>
              <a:avLst/>
              <a:gdLst/>
              <a:ahLst/>
              <a:cxnLst/>
              <a:rect l="l" t="t" r="r" b="b"/>
              <a:pathLst>
                <a:path w="8967470" h="3755771">
                  <a:moveTo>
                    <a:pt x="4826" y="0"/>
                  </a:moveTo>
                  <a:lnTo>
                    <a:pt x="8962644" y="0"/>
                  </a:lnTo>
                  <a:cubicBezTo>
                    <a:pt x="8965311" y="0"/>
                    <a:pt x="8967470" y="2159"/>
                    <a:pt x="8967470" y="4826"/>
                  </a:cubicBezTo>
                  <a:lnTo>
                    <a:pt x="8967470" y="3750945"/>
                  </a:lnTo>
                  <a:cubicBezTo>
                    <a:pt x="8967470" y="3753612"/>
                    <a:pt x="8965311" y="3755771"/>
                    <a:pt x="8962644" y="3755771"/>
                  </a:cubicBezTo>
                  <a:lnTo>
                    <a:pt x="4826" y="3755771"/>
                  </a:lnTo>
                  <a:cubicBezTo>
                    <a:pt x="2159" y="3755771"/>
                    <a:pt x="0" y="3753612"/>
                    <a:pt x="0" y="3750945"/>
                  </a:cubicBezTo>
                  <a:lnTo>
                    <a:pt x="0" y="4826"/>
                  </a:lnTo>
                  <a:cubicBezTo>
                    <a:pt x="0" y="2159"/>
                    <a:pt x="2159" y="0"/>
                    <a:pt x="4826" y="0"/>
                  </a:cubicBezTo>
                  <a:moveTo>
                    <a:pt x="4826" y="9525"/>
                  </a:moveTo>
                  <a:lnTo>
                    <a:pt x="4826" y="4826"/>
                  </a:lnTo>
                  <a:lnTo>
                    <a:pt x="9525" y="4826"/>
                  </a:lnTo>
                  <a:lnTo>
                    <a:pt x="4826" y="3746246"/>
                  </a:lnTo>
                  <a:lnTo>
                    <a:pt x="8957945" y="3751072"/>
                  </a:lnTo>
                  <a:lnTo>
                    <a:pt x="8962771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69065" y="647433"/>
            <a:ext cx="2267598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UI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7154" y="1486300"/>
            <a:ext cx="81610" cy="826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07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82904" y="1456620"/>
            <a:ext cx="8101117" cy="838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Provides a simple interface to interact with Nomad View Nomad infrastructure, jobs, evaluations, allocations, variables, and more.</a:t>
            </a:r>
          </a:p>
        </p:txBody>
      </p:sp>
      <p:sp>
        <p:nvSpPr>
          <p:cNvPr id="19" name="TextBox 19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872034" cy="6984997"/>
            <a:chOff x="0" y="0"/>
            <a:chExt cx="1872044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744980" cy="6857746"/>
            </a:xfrm>
            <a:custGeom>
              <a:avLst/>
              <a:gdLst/>
              <a:ahLst/>
              <a:cxnLst/>
              <a:rect l="l" t="t" r="r" b="b"/>
              <a:pathLst>
                <a:path w="1744980" h="6857746">
                  <a:moveTo>
                    <a:pt x="0" y="0"/>
                  </a:moveTo>
                  <a:lnTo>
                    <a:pt x="0" y="6857746"/>
                  </a:lnTo>
                  <a:lnTo>
                    <a:pt x="1744980" y="6857746"/>
                  </a:lnTo>
                  <a:lnTo>
                    <a:pt x="174498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763651" y="63500"/>
              <a:ext cx="355092" cy="6858000"/>
            </a:xfrm>
            <a:custGeom>
              <a:avLst/>
              <a:gdLst/>
              <a:ahLst/>
              <a:cxnLst/>
              <a:rect l="l" t="t" r="r" b="b"/>
              <a:pathLst>
                <a:path w="355092" h="6858000">
                  <a:moveTo>
                    <a:pt x="0" y="0"/>
                  </a:moveTo>
                  <a:lnTo>
                    <a:pt x="0" y="6858000"/>
                  </a:lnTo>
                  <a:lnTo>
                    <a:pt x="355092" y="6858000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408432" y="63500"/>
              <a:ext cx="355219" cy="6858000"/>
            </a:xfrm>
            <a:custGeom>
              <a:avLst/>
              <a:gdLst/>
              <a:ahLst/>
              <a:cxnLst/>
              <a:rect l="l" t="t" r="r" b="b"/>
              <a:pathLst>
                <a:path w="355219" h="6858000">
                  <a:moveTo>
                    <a:pt x="0" y="0"/>
                  </a:moveTo>
                  <a:lnTo>
                    <a:pt x="0" y="6858000"/>
                  </a:lnTo>
                  <a:lnTo>
                    <a:pt x="355219" y="6858000"/>
                  </a:lnTo>
                  <a:lnTo>
                    <a:pt x="355219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108456" y="63500"/>
              <a:ext cx="355092" cy="6858000"/>
            </a:xfrm>
            <a:custGeom>
              <a:avLst/>
              <a:gdLst/>
              <a:ahLst/>
              <a:cxnLst/>
              <a:rect l="l" t="t" r="r" b="b"/>
              <a:pathLst>
                <a:path w="355092" h="6858000">
                  <a:moveTo>
                    <a:pt x="0" y="0"/>
                  </a:moveTo>
                  <a:lnTo>
                    <a:pt x="0" y="6858000"/>
                  </a:lnTo>
                  <a:lnTo>
                    <a:pt x="355092" y="6858000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138591" y="453847"/>
            <a:ext cx="1008059" cy="44453"/>
            <a:chOff x="0" y="0"/>
            <a:chExt cx="1008062" cy="444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453145" y="3715941"/>
            <a:ext cx="4023331" cy="965625"/>
          </a:xfrm>
          <a:custGeom>
            <a:avLst/>
            <a:gdLst/>
            <a:ahLst/>
            <a:cxnLst/>
            <a:rect l="l" t="t" r="r" b="b"/>
            <a:pathLst>
              <a:path w="4023331" h="965625">
                <a:moveTo>
                  <a:pt x="0" y="0"/>
                </a:moveTo>
                <a:lnTo>
                  <a:pt x="4023331" y="0"/>
                </a:lnTo>
                <a:lnTo>
                  <a:pt x="4023331" y="965625"/>
                </a:lnTo>
                <a:lnTo>
                  <a:pt x="0" y="965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453145" y="5416334"/>
            <a:ext cx="8141046" cy="1228134"/>
          </a:xfrm>
          <a:custGeom>
            <a:avLst/>
            <a:gdLst/>
            <a:ahLst/>
            <a:cxnLst/>
            <a:rect l="l" t="t" r="r" b="b"/>
            <a:pathLst>
              <a:path w="8141046" h="1228134">
                <a:moveTo>
                  <a:pt x="0" y="0"/>
                </a:moveTo>
                <a:lnTo>
                  <a:pt x="8141046" y="0"/>
                </a:lnTo>
                <a:lnTo>
                  <a:pt x="8141046" y="1228135"/>
                </a:lnTo>
                <a:lnTo>
                  <a:pt x="0" y="12281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117322" y="610857"/>
            <a:ext cx="2267598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UI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17322" y="3213878"/>
            <a:ext cx="4691158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You can also get to the URL by using the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81339" y="4820174"/>
            <a:ext cx="6059548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Print the Nomad UI URL without opening the browser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81339" y="1802654"/>
            <a:ext cx="6503946" cy="426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999" spc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Access the UI by hitting the URL (assuming default port):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29316" y="2254653"/>
            <a:ext cx="4173645" cy="450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999">
                <a:solidFill>
                  <a:srgbClr val="00CA8E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99">
                <a:solidFill>
                  <a:srgbClr val="00CA8E"/>
                </a:solidFill>
                <a:latin typeface="Roboto"/>
                <a:ea typeface="Roboto"/>
                <a:cs typeface="Roboto"/>
                <a:sym typeface="Roboto"/>
              </a:rPr>
              <a:t>https://nomad.example.com:4646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253003" y="3213878"/>
            <a:ext cx="1228554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command: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17949" y="4226557"/>
            <a:ext cx="1554480" cy="33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$ nomad ui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78449" y="5968489"/>
            <a:ext cx="155448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$ nomad ui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354849" y="5968489"/>
            <a:ext cx="139903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–show-url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78449" y="6273289"/>
            <a:ext cx="715060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URL for web UI: https://nomad.example.com:4646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716306" y="3299308"/>
            <a:ext cx="1490043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 ui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578297" y="3779682"/>
            <a:ext cx="750951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696269" y="5480466"/>
            <a:ext cx="750951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28" name="TextBox 28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5249523"/>
            <a:ext cx="12318997" cy="1671980"/>
            <a:chOff x="0" y="0"/>
            <a:chExt cx="12319000" cy="167198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1544955"/>
            </a:xfrm>
            <a:custGeom>
              <a:avLst/>
              <a:gdLst/>
              <a:ahLst/>
              <a:cxnLst/>
              <a:rect l="l" t="t" r="r" b="b"/>
              <a:pathLst>
                <a:path w="12192000" h="1544955">
                  <a:moveTo>
                    <a:pt x="0" y="0"/>
                  </a:moveTo>
                  <a:lnTo>
                    <a:pt x="0" y="1544955"/>
                  </a:lnTo>
                  <a:lnTo>
                    <a:pt x="12192000" y="15449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74370"/>
              <a:ext cx="12192000" cy="328676"/>
            </a:xfrm>
            <a:custGeom>
              <a:avLst/>
              <a:gdLst/>
              <a:ahLst/>
              <a:cxnLst/>
              <a:rect l="l" t="t" r="r" b="b"/>
              <a:pathLst>
                <a:path w="12192000" h="328676">
                  <a:moveTo>
                    <a:pt x="12192000" y="0"/>
                  </a:moveTo>
                  <a:lnTo>
                    <a:pt x="12192000" y="328676"/>
                  </a:lnTo>
                  <a:lnTo>
                    <a:pt x="0" y="32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345821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1002792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967983" y="1875177"/>
            <a:ext cx="54073" cy="1975371"/>
            <a:chOff x="0" y="0"/>
            <a:chExt cx="54077" cy="19753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102" cy="1975358"/>
            </a:xfrm>
            <a:custGeom>
              <a:avLst/>
              <a:gdLst/>
              <a:ahLst/>
              <a:cxnLst/>
              <a:rect l="l" t="t" r="r" b="b"/>
              <a:pathLst>
                <a:path w="54102" h="1975358">
                  <a:moveTo>
                    <a:pt x="0" y="1975358"/>
                  </a:moveTo>
                  <a:lnTo>
                    <a:pt x="0" y="0"/>
                  </a:lnTo>
                  <a:lnTo>
                    <a:pt x="54102" y="0"/>
                  </a:lnTo>
                  <a:lnTo>
                    <a:pt x="54102" y="1975358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496687" y="1830534"/>
            <a:ext cx="4191800" cy="203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019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Using the Nomad UI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2179" y="1943405"/>
            <a:ext cx="3645322" cy="164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sz="9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DEMO</a:t>
            </a:r>
          </a:p>
        </p:txBody>
      </p:sp>
      <p:sp>
        <p:nvSpPr>
          <p:cNvPr id="16" name="TextBox 16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872034" cy="6984997"/>
            <a:chOff x="0" y="0"/>
            <a:chExt cx="1872044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744980" cy="6858000"/>
            </a:xfrm>
            <a:custGeom>
              <a:avLst/>
              <a:gdLst/>
              <a:ahLst/>
              <a:cxnLst/>
              <a:rect l="l" t="t" r="r" b="b"/>
              <a:pathLst>
                <a:path w="1744980" h="6858000">
                  <a:moveTo>
                    <a:pt x="0" y="0"/>
                  </a:moveTo>
                  <a:lnTo>
                    <a:pt x="0" y="6858000"/>
                  </a:lnTo>
                  <a:lnTo>
                    <a:pt x="1744980" y="6858000"/>
                  </a:lnTo>
                  <a:lnTo>
                    <a:pt x="174498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763651" y="63500"/>
              <a:ext cx="355092" cy="6858000"/>
            </a:xfrm>
            <a:custGeom>
              <a:avLst/>
              <a:gdLst/>
              <a:ahLst/>
              <a:cxnLst/>
              <a:rect l="l" t="t" r="r" b="b"/>
              <a:pathLst>
                <a:path w="355092" h="6858000">
                  <a:moveTo>
                    <a:pt x="0" y="0"/>
                  </a:moveTo>
                  <a:lnTo>
                    <a:pt x="0" y="6858000"/>
                  </a:lnTo>
                  <a:lnTo>
                    <a:pt x="355092" y="6858000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408432" y="63500"/>
              <a:ext cx="355219" cy="6858000"/>
            </a:xfrm>
            <a:custGeom>
              <a:avLst/>
              <a:gdLst/>
              <a:ahLst/>
              <a:cxnLst/>
              <a:rect l="l" t="t" r="r" b="b"/>
              <a:pathLst>
                <a:path w="355219" h="6858000">
                  <a:moveTo>
                    <a:pt x="0" y="0"/>
                  </a:moveTo>
                  <a:lnTo>
                    <a:pt x="0" y="6858000"/>
                  </a:lnTo>
                  <a:lnTo>
                    <a:pt x="355219" y="6858000"/>
                  </a:lnTo>
                  <a:lnTo>
                    <a:pt x="355219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108456" y="63500"/>
              <a:ext cx="355092" cy="6858000"/>
            </a:xfrm>
            <a:custGeom>
              <a:avLst/>
              <a:gdLst/>
              <a:ahLst/>
              <a:cxnLst/>
              <a:rect l="l" t="t" r="r" b="b"/>
              <a:pathLst>
                <a:path w="355092" h="6858000">
                  <a:moveTo>
                    <a:pt x="0" y="0"/>
                  </a:moveTo>
                  <a:lnTo>
                    <a:pt x="0" y="6858000"/>
                  </a:lnTo>
                  <a:lnTo>
                    <a:pt x="355092" y="6858000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643016" y="385782"/>
            <a:ext cx="1008059" cy="44453"/>
            <a:chOff x="0" y="0"/>
            <a:chExt cx="1008062" cy="444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8126" cy="44450"/>
            </a:xfrm>
            <a:custGeom>
              <a:avLst/>
              <a:gdLst/>
              <a:ahLst/>
              <a:cxnLst/>
              <a:rect l="l" t="t" r="r" b="b"/>
              <a:pathLst>
                <a:path w="1008126" h="44450">
                  <a:moveTo>
                    <a:pt x="0" y="0"/>
                  </a:moveTo>
                  <a:lnTo>
                    <a:pt x="1008126" y="0"/>
                  </a:lnTo>
                  <a:lnTo>
                    <a:pt x="1008126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2163489" y="3655019"/>
            <a:ext cx="1008059" cy="44453"/>
            <a:chOff x="0" y="0"/>
            <a:chExt cx="1008062" cy="444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182938" y="504177"/>
            <a:ext cx="252152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API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85327" y="4208850"/>
            <a:ext cx="9113606" cy="71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3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API address is determined by the http address and port in the agent configuration file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85327" y="1687392"/>
            <a:ext cx="9140390" cy="75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offers a fully-featured API to configure and work with your Nomad infrastructure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42527" y="2782938"/>
            <a:ext cx="99746" cy="36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-17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42527" y="5270106"/>
            <a:ext cx="99746" cy="36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-17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28277" y="5235940"/>
            <a:ext cx="3642427" cy="38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By default, the API uses port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828277" y="2748772"/>
            <a:ext cx="7858744" cy="38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In fact, the CLI and UI invokes the proper API when using them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400152" y="5365413"/>
            <a:ext cx="685933" cy="37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spc="4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4646</a:t>
            </a:r>
          </a:p>
        </p:txBody>
      </p:sp>
      <p:sp>
        <p:nvSpPr>
          <p:cNvPr id="23" name="TextBox 23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588885-A470-C3E1-B62D-E439832CE9B5}"/>
              </a:ext>
            </a:extLst>
          </p:cNvPr>
          <p:cNvSpPr txBox="1"/>
          <p:nvPr/>
        </p:nvSpPr>
        <p:spPr>
          <a:xfrm>
            <a:off x="2163489" y="6013609"/>
            <a:ext cx="611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https://developer.hashicorp.com/nomad/api-docs#http-api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6009846"/>
            <a:ext cx="12318997" cy="911657"/>
            <a:chOff x="0" y="0"/>
            <a:chExt cx="12319000" cy="911657"/>
          </a:xfrm>
        </p:grpSpPr>
        <p:sp>
          <p:nvSpPr>
            <p:cNvPr id="5" name="Freeform 5"/>
            <p:cNvSpPr/>
            <p:nvPr/>
          </p:nvSpPr>
          <p:spPr>
            <a:xfrm>
              <a:off x="68834" y="63500"/>
              <a:ext cx="12186666" cy="784606"/>
            </a:xfrm>
            <a:custGeom>
              <a:avLst/>
              <a:gdLst/>
              <a:ahLst/>
              <a:cxnLst/>
              <a:rect l="l" t="t" r="r" b="b"/>
              <a:pathLst>
                <a:path w="12186666" h="784606">
                  <a:moveTo>
                    <a:pt x="12186666" y="0"/>
                  </a:moveTo>
                  <a:lnTo>
                    <a:pt x="12186666" y="784606"/>
                  </a:lnTo>
                  <a:lnTo>
                    <a:pt x="0" y="784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358775"/>
              <a:ext cx="12192000" cy="166497"/>
            </a:xfrm>
            <a:custGeom>
              <a:avLst/>
              <a:gdLst/>
              <a:ahLst/>
              <a:cxnLst/>
              <a:rect l="l" t="t" r="r" b="b"/>
              <a:pathLst>
                <a:path w="12192000" h="166497">
                  <a:moveTo>
                    <a:pt x="0" y="0"/>
                  </a:moveTo>
                  <a:lnTo>
                    <a:pt x="0" y="166497"/>
                  </a:lnTo>
                  <a:lnTo>
                    <a:pt x="12192000" y="16649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193040"/>
              <a:ext cx="12192000" cy="166497"/>
            </a:xfrm>
            <a:custGeom>
              <a:avLst/>
              <a:gdLst/>
              <a:ahLst/>
              <a:cxnLst/>
              <a:rect l="l" t="t" r="r" b="b"/>
              <a:pathLst>
                <a:path w="12192000" h="166497">
                  <a:moveTo>
                    <a:pt x="0" y="0"/>
                  </a:moveTo>
                  <a:lnTo>
                    <a:pt x="0" y="166497"/>
                  </a:lnTo>
                  <a:lnTo>
                    <a:pt x="12192000" y="16649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524256"/>
              <a:ext cx="12192000" cy="166624"/>
            </a:xfrm>
            <a:custGeom>
              <a:avLst/>
              <a:gdLst/>
              <a:ahLst/>
              <a:cxnLst/>
              <a:rect l="l" t="t" r="r" b="b"/>
              <a:pathLst>
                <a:path w="12192000" h="166624">
                  <a:moveTo>
                    <a:pt x="0" y="0"/>
                  </a:moveTo>
                  <a:lnTo>
                    <a:pt x="0" y="166624"/>
                  </a:lnTo>
                  <a:lnTo>
                    <a:pt x="12192000" y="1666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97192" y="366646"/>
            <a:ext cx="1008059" cy="46034"/>
            <a:chOff x="0" y="0"/>
            <a:chExt cx="1008062" cy="4603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281311" y="4605509"/>
            <a:ext cx="6617265" cy="337309"/>
            <a:chOff x="0" y="0"/>
            <a:chExt cx="6617271" cy="33731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17208" cy="337312"/>
            </a:xfrm>
            <a:custGeom>
              <a:avLst/>
              <a:gdLst/>
              <a:ahLst/>
              <a:cxnLst/>
              <a:rect l="l" t="t" r="r" b="b"/>
              <a:pathLst>
                <a:path w="6617208" h="337312">
                  <a:moveTo>
                    <a:pt x="6617208" y="0"/>
                  </a:moveTo>
                  <a:cubicBezTo>
                    <a:pt x="6617208" y="81026"/>
                    <a:pt x="6607937" y="157353"/>
                    <a:pt x="6590030" y="175260"/>
                  </a:cubicBezTo>
                  <a:lnTo>
                    <a:pt x="6582536" y="181356"/>
                  </a:lnTo>
                  <a:lnTo>
                    <a:pt x="3336670" y="181356"/>
                  </a:lnTo>
                  <a:lnTo>
                    <a:pt x="3336670" y="168656"/>
                  </a:lnTo>
                  <a:lnTo>
                    <a:pt x="3336670" y="181356"/>
                  </a:lnTo>
                  <a:lnTo>
                    <a:pt x="3341115" y="179832"/>
                  </a:lnTo>
                  <a:lnTo>
                    <a:pt x="3340988" y="179959"/>
                  </a:lnTo>
                  <a:cubicBezTo>
                    <a:pt x="3332352" y="188722"/>
                    <a:pt x="3321303" y="251079"/>
                    <a:pt x="3321303" y="337312"/>
                  </a:cubicBezTo>
                  <a:lnTo>
                    <a:pt x="3295903" y="337312"/>
                  </a:lnTo>
                  <a:cubicBezTo>
                    <a:pt x="3295903" y="251079"/>
                    <a:pt x="3284854" y="188595"/>
                    <a:pt x="3276218" y="179959"/>
                  </a:cubicBezTo>
                  <a:lnTo>
                    <a:pt x="3277615" y="181356"/>
                  </a:lnTo>
                  <a:lnTo>
                    <a:pt x="3280536" y="168656"/>
                  </a:lnTo>
                  <a:lnTo>
                    <a:pt x="3280536" y="181356"/>
                  </a:lnTo>
                  <a:lnTo>
                    <a:pt x="40767" y="181356"/>
                  </a:lnTo>
                  <a:lnTo>
                    <a:pt x="30099" y="178308"/>
                  </a:lnTo>
                  <a:lnTo>
                    <a:pt x="27178" y="175387"/>
                  </a:lnTo>
                  <a:cubicBezTo>
                    <a:pt x="9271" y="157353"/>
                    <a:pt x="0" y="81026"/>
                    <a:pt x="0" y="0"/>
                  </a:cubicBezTo>
                  <a:lnTo>
                    <a:pt x="25400" y="0"/>
                  </a:lnTo>
                  <a:cubicBezTo>
                    <a:pt x="25400" y="86233"/>
                    <a:pt x="36449" y="148717"/>
                    <a:pt x="45085" y="157353"/>
                  </a:cubicBezTo>
                  <a:lnTo>
                    <a:pt x="43688" y="155956"/>
                  </a:lnTo>
                  <a:lnTo>
                    <a:pt x="40767" y="155956"/>
                  </a:lnTo>
                  <a:lnTo>
                    <a:pt x="3280537" y="155956"/>
                  </a:lnTo>
                  <a:cubicBezTo>
                    <a:pt x="3286633" y="155956"/>
                    <a:pt x="3291205" y="159004"/>
                    <a:pt x="3294126" y="162052"/>
                  </a:cubicBezTo>
                  <a:cubicBezTo>
                    <a:pt x="3312033" y="179959"/>
                    <a:pt x="3321304" y="256286"/>
                    <a:pt x="3321304" y="337312"/>
                  </a:cubicBezTo>
                  <a:lnTo>
                    <a:pt x="3295904" y="337312"/>
                  </a:lnTo>
                  <a:cubicBezTo>
                    <a:pt x="3295904" y="256286"/>
                    <a:pt x="3305175" y="179959"/>
                    <a:pt x="3323082" y="162052"/>
                  </a:cubicBezTo>
                  <a:lnTo>
                    <a:pt x="3330575" y="155956"/>
                  </a:lnTo>
                  <a:lnTo>
                    <a:pt x="6576441" y="155956"/>
                  </a:lnTo>
                  <a:lnTo>
                    <a:pt x="6576441" y="168656"/>
                  </a:lnTo>
                  <a:lnTo>
                    <a:pt x="6576441" y="155956"/>
                  </a:lnTo>
                  <a:lnTo>
                    <a:pt x="6571997" y="157480"/>
                  </a:lnTo>
                  <a:lnTo>
                    <a:pt x="6572124" y="157353"/>
                  </a:lnTo>
                  <a:cubicBezTo>
                    <a:pt x="6580760" y="148590"/>
                    <a:pt x="6591808" y="86233"/>
                    <a:pt x="6591808" y="0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138140" y="3536594"/>
            <a:ext cx="368922" cy="337299"/>
            <a:chOff x="0" y="0"/>
            <a:chExt cx="368922" cy="337299"/>
          </a:xfrm>
        </p:grpSpPr>
        <p:sp>
          <p:nvSpPr>
            <p:cNvPr id="17" name="Freeform 17"/>
            <p:cNvSpPr/>
            <p:nvPr/>
          </p:nvSpPr>
          <p:spPr>
            <a:xfrm>
              <a:off x="0" y="-127"/>
              <a:ext cx="368808" cy="337439"/>
            </a:xfrm>
            <a:custGeom>
              <a:avLst/>
              <a:gdLst/>
              <a:ahLst/>
              <a:cxnLst/>
              <a:rect l="l" t="t" r="r" b="b"/>
              <a:pathLst>
                <a:path w="368808" h="337439">
                  <a:moveTo>
                    <a:pt x="0" y="337439"/>
                  </a:moveTo>
                  <a:cubicBezTo>
                    <a:pt x="0" y="256413"/>
                    <a:pt x="9271" y="180086"/>
                    <a:pt x="27178" y="162179"/>
                  </a:cubicBezTo>
                  <a:lnTo>
                    <a:pt x="34671" y="156083"/>
                  </a:lnTo>
                  <a:lnTo>
                    <a:pt x="156337" y="156083"/>
                  </a:lnTo>
                  <a:lnTo>
                    <a:pt x="156337" y="168783"/>
                  </a:lnTo>
                  <a:lnTo>
                    <a:pt x="156337" y="156083"/>
                  </a:lnTo>
                  <a:lnTo>
                    <a:pt x="151892" y="157607"/>
                  </a:lnTo>
                  <a:lnTo>
                    <a:pt x="152019" y="157480"/>
                  </a:lnTo>
                  <a:cubicBezTo>
                    <a:pt x="160655" y="148717"/>
                    <a:pt x="171704" y="86360"/>
                    <a:pt x="171704" y="127"/>
                  </a:cubicBezTo>
                  <a:lnTo>
                    <a:pt x="197104" y="127"/>
                  </a:lnTo>
                  <a:cubicBezTo>
                    <a:pt x="197104" y="86360"/>
                    <a:pt x="208153" y="148844"/>
                    <a:pt x="216789" y="157480"/>
                  </a:cubicBezTo>
                  <a:lnTo>
                    <a:pt x="215392" y="156083"/>
                  </a:lnTo>
                  <a:lnTo>
                    <a:pt x="212471" y="168783"/>
                  </a:lnTo>
                  <a:lnTo>
                    <a:pt x="212471" y="156083"/>
                  </a:lnTo>
                  <a:lnTo>
                    <a:pt x="328041" y="156083"/>
                  </a:lnTo>
                  <a:lnTo>
                    <a:pt x="328041" y="168783"/>
                  </a:lnTo>
                  <a:lnTo>
                    <a:pt x="328041" y="156083"/>
                  </a:lnTo>
                  <a:lnTo>
                    <a:pt x="338709" y="159131"/>
                  </a:lnTo>
                  <a:lnTo>
                    <a:pt x="341630" y="162052"/>
                  </a:lnTo>
                  <a:cubicBezTo>
                    <a:pt x="359537" y="179959"/>
                    <a:pt x="368808" y="256286"/>
                    <a:pt x="368808" y="337312"/>
                  </a:cubicBezTo>
                  <a:lnTo>
                    <a:pt x="343408" y="337312"/>
                  </a:lnTo>
                  <a:cubicBezTo>
                    <a:pt x="343408" y="251079"/>
                    <a:pt x="332359" y="188595"/>
                    <a:pt x="323723" y="179959"/>
                  </a:cubicBezTo>
                  <a:lnTo>
                    <a:pt x="325120" y="181356"/>
                  </a:lnTo>
                  <a:lnTo>
                    <a:pt x="328041" y="181356"/>
                  </a:lnTo>
                  <a:lnTo>
                    <a:pt x="212471" y="181356"/>
                  </a:lnTo>
                  <a:cubicBezTo>
                    <a:pt x="206375" y="181356"/>
                    <a:pt x="201803" y="178308"/>
                    <a:pt x="198882" y="175260"/>
                  </a:cubicBezTo>
                  <a:cubicBezTo>
                    <a:pt x="180975" y="157353"/>
                    <a:pt x="171704" y="81026"/>
                    <a:pt x="171704" y="0"/>
                  </a:cubicBezTo>
                  <a:lnTo>
                    <a:pt x="197104" y="0"/>
                  </a:lnTo>
                  <a:cubicBezTo>
                    <a:pt x="197104" y="81026"/>
                    <a:pt x="187833" y="157353"/>
                    <a:pt x="169926" y="175260"/>
                  </a:cubicBezTo>
                  <a:lnTo>
                    <a:pt x="162433" y="181356"/>
                  </a:lnTo>
                  <a:lnTo>
                    <a:pt x="40767" y="181356"/>
                  </a:lnTo>
                  <a:lnTo>
                    <a:pt x="40767" y="168656"/>
                  </a:lnTo>
                  <a:lnTo>
                    <a:pt x="40767" y="181356"/>
                  </a:lnTo>
                  <a:lnTo>
                    <a:pt x="45212" y="179832"/>
                  </a:lnTo>
                  <a:lnTo>
                    <a:pt x="45085" y="179959"/>
                  </a:lnTo>
                  <a:cubicBezTo>
                    <a:pt x="36449" y="188722"/>
                    <a:pt x="25400" y="251206"/>
                    <a:pt x="25400" y="337439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7700391" y="4587707"/>
            <a:ext cx="968216" cy="337299"/>
            <a:chOff x="0" y="0"/>
            <a:chExt cx="968210" cy="33729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68248" cy="337312"/>
            </a:xfrm>
            <a:custGeom>
              <a:avLst/>
              <a:gdLst/>
              <a:ahLst/>
              <a:cxnLst/>
              <a:rect l="l" t="t" r="r" b="b"/>
              <a:pathLst>
                <a:path w="968248" h="337312">
                  <a:moveTo>
                    <a:pt x="968248" y="0"/>
                  </a:moveTo>
                  <a:cubicBezTo>
                    <a:pt x="968248" y="81026"/>
                    <a:pt x="958977" y="157353"/>
                    <a:pt x="941070" y="175260"/>
                  </a:cubicBezTo>
                  <a:lnTo>
                    <a:pt x="933577" y="181356"/>
                  </a:lnTo>
                  <a:lnTo>
                    <a:pt x="927481" y="168656"/>
                  </a:lnTo>
                  <a:lnTo>
                    <a:pt x="927481" y="181356"/>
                  </a:lnTo>
                  <a:lnTo>
                    <a:pt x="512191" y="181356"/>
                  </a:lnTo>
                  <a:lnTo>
                    <a:pt x="516636" y="179832"/>
                  </a:lnTo>
                  <a:lnTo>
                    <a:pt x="516509" y="179959"/>
                  </a:lnTo>
                  <a:cubicBezTo>
                    <a:pt x="507873" y="188722"/>
                    <a:pt x="496824" y="251079"/>
                    <a:pt x="496824" y="337312"/>
                  </a:cubicBezTo>
                  <a:lnTo>
                    <a:pt x="471424" y="337312"/>
                  </a:lnTo>
                  <a:cubicBezTo>
                    <a:pt x="471424" y="251079"/>
                    <a:pt x="460375" y="188595"/>
                    <a:pt x="451739" y="179959"/>
                  </a:cubicBezTo>
                  <a:lnTo>
                    <a:pt x="453136" y="181356"/>
                  </a:lnTo>
                  <a:lnTo>
                    <a:pt x="456057" y="168656"/>
                  </a:lnTo>
                  <a:lnTo>
                    <a:pt x="456057" y="181356"/>
                  </a:lnTo>
                  <a:lnTo>
                    <a:pt x="40767" y="181356"/>
                  </a:lnTo>
                  <a:lnTo>
                    <a:pt x="30099" y="178308"/>
                  </a:lnTo>
                  <a:lnTo>
                    <a:pt x="27178" y="175387"/>
                  </a:lnTo>
                  <a:cubicBezTo>
                    <a:pt x="9271" y="157353"/>
                    <a:pt x="0" y="81026"/>
                    <a:pt x="0" y="0"/>
                  </a:cubicBezTo>
                  <a:lnTo>
                    <a:pt x="25400" y="0"/>
                  </a:lnTo>
                  <a:cubicBezTo>
                    <a:pt x="25400" y="86233"/>
                    <a:pt x="36449" y="148717"/>
                    <a:pt x="45085" y="157353"/>
                  </a:cubicBezTo>
                  <a:lnTo>
                    <a:pt x="43688" y="155956"/>
                  </a:lnTo>
                  <a:lnTo>
                    <a:pt x="40767" y="155956"/>
                  </a:lnTo>
                  <a:lnTo>
                    <a:pt x="456057" y="155956"/>
                  </a:lnTo>
                  <a:cubicBezTo>
                    <a:pt x="462153" y="155956"/>
                    <a:pt x="466725" y="159004"/>
                    <a:pt x="469646" y="162052"/>
                  </a:cubicBezTo>
                  <a:cubicBezTo>
                    <a:pt x="487553" y="179959"/>
                    <a:pt x="496824" y="256286"/>
                    <a:pt x="496824" y="337312"/>
                  </a:cubicBezTo>
                  <a:lnTo>
                    <a:pt x="471424" y="337312"/>
                  </a:lnTo>
                  <a:cubicBezTo>
                    <a:pt x="471424" y="256286"/>
                    <a:pt x="480695" y="179959"/>
                    <a:pt x="498602" y="162052"/>
                  </a:cubicBezTo>
                  <a:lnTo>
                    <a:pt x="506095" y="155956"/>
                  </a:lnTo>
                  <a:lnTo>
                    <a:pt x="927354" y="155956"/>
                  </a:lnTo>
                  <a:cubicBezTo>
                    <a:pt x="924433" y="155956"/>
                    <a:pt x="922909" y="157480"/>
                    <a:pt x="923036" y="157353"/>
                  </a:cubicBezTo>
                  <a:cubicBezTo>
                    <a:pt x="931672" y="148590"/>
                    <a:pt x="942721" y="86233"/>
                    <a:pt x="942721" y="0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8739807" y="3536594"/>
            <a:ext cx="3127562" cy="337299"/>
            <a:chOff x="0" y="0"/>
            <a:chExt cx="3127553" cy="337299"/>
          </a:xfrm>
        </p:grpSpPr>
        <p:sp>
          <p:nvSpPr>
            <p:cNvPr id="21" name="Freeform 21"/>
            <p:cNvSpPr/>
            <p:nvPr/>
          </p:nvSpPr>
          <p:spPr>
            <a:xfrm>
              <a:off x="0" y="-127"/>
              <a:ext cx="3127502" cy="337439"/>
            </a:xfrm>
            <a:custGeom>
              <a:avLst/>
              <a:gdLst/>
              <a:ahLst/>
              <a:cxnLst/>
              <a:rect l="l" t="t" r="r" b="b"/>
              <a:pathLst>
                <a:path w="3127502" h="337439">
                  <a:moveTo>
                    <a:pt x="0" y="337439"/>
                  </a:moveTo>
                  <a:cubicBezTo>
                    <a:pt x="0" y="256413"/>
                    <a:pt x="9271" y="180086"/>
                    <a:pt x="27178" y="162179"/>
                  </a:cubicBezTo>
                  <a:lnTo>
                    <a:pt x="34671" y="156083"/>
                  </a:lnTo>
                  <a:lnTo>
                    <a:pt x="1535684" y="156083"/>
                  </a:lnTo>
                  <a:lnTo>
                    <a:pt x="1535684" y="168783"/>
                  </a:lnTo>
                  <a:lnTo>
                    <a:pt x="1535684" y="156083"/>
                  </a:lnTo>
                  <a:lnTo>
                    <a:pt x="1531239" y="157607"/>
                  </a:lnTo>
                  <a:lnTo>
                    <a:pt x="1531366" y="157480"/>
                  </a:lnTo>
                  <a:cubicBezTo>
                    <a:pt x="1540002" y="148717"/>
                    <a:pt x="1551051" y="86360"/>
                    <a:pt x="1551051" y="127"/>
                  </a:cubicBezTo>
                  <a:lnTo>
                    <a:pt x="1576451" y="127"/>
                  </a:lnTo>
                  <a:cubicBezTo>
                    <a:pt x="1576451" y="86360"/>
                    <a:pt x="1587500" y="148844"/>
                    <a:pt x="1596136" y="157480"/>
                  </a:cubicBezTo>
                  <a:lnTo>
                    <a:pt x="1594739" y="156083"/>
                  </a:lnTo>
                  <a:lnTo>
                    <a:pt x="1591818" y="168783"/>
                  </a:lnTo>
                  <a:lnTo>
                    <a:pt x="1591818" y="156083"/>
                  </a:lnTo>
                  <a:lnTo>
                    <a:pt x="3086735" y="156083"/>
                  </a:lnTo>
                  <a:lnTo>
                    <a:pt x="3086735" y="168783"/>
                  </a:lnTo>
                  <a:lnTo>
                    <a:pt x="3086735" y="156083"/>
                  </a:lnTo>
                  <a:lnTo>
                    <a:pt x="3097403" y="159131"/>
                  </a:lnTo>
                  <a:lnTo>
                    <a:pt x="3100324" y="162052"/>
                  </a:lnTo>
                  <a:cubicBezTo>
                    <a:pt x="3118231" y="179959"/>
                    <a:pt x="3127502" y="256286"/>
                    <a:pt x="3127502" y="337312"/>
                  </a:cubicBezTo>
                  <a:lnTo>
                    <a:pt x="3102102" y="337312"/>
                  </a:lnTo>
                  <a:cubicBezTo>
                    <a:pt x="3102102" y="251079"/>
                    <a:pt x="3091053" y="188595"/>
                    <a:pt x="3082417" y="179959"/>
                  </a:cubicBezTo>
                  <a:lnTo>
                    <a:pt x="3083814" y="181356"/>
                  </a:lnTo>
                  <a:lnTo>
                    <a:pt x="3086735" y="181356"/>
                  </a:lnTo>
                  <a:lnTo>
                    <a:pt x="1591945" y="181356"/>
                  </a:lnTo>
                  <a:cubicBezTo>
                    <a:pt x="1585849" y="181356"/>
                    <a:pt x="1581277" y="178308"/>
                    <a:pt x="1578356" y="175260"/>
                  </a:cubicBezTo>
                  <a:cubicBezTo>
                    <a:pt x="1560449" y="157353"/>
                    <a:pt x="1551178" y="81026"/>
                    <a:pt x="1551178" y="0"/>
                  </a:cubicBezTo>
                  <a:lnTo>
                    <a:pt x="1576578" y="0"/>
                  </a:lnTo>
                  <a:cubicBezTo>
                    <a:pt x="1576578" y="81026"/>
                    <a:pt x="1567307" y="157353"/>
                    <a:pt x="1549400" y="175260"/>
                  </a:cubicBezTo>
                  <a:lnTo>
                    <a:pt x="1541907" y="181356"/>
                  </a:lnTo>
                  <a:lnTo>
                    <a:pt x="40894" y="181356"/>
                  </a:lnTo>
                  <a:lnTo>
                    <a:pt x="40894" y="168656"/>
                  </a:lnTo>
                  <a:lnTo>
                    <a:pt x="40894" y="181356"/>
                  </a:lnTo>
                  <a:lnTo>
                    <a:pt x="45339" y="179832"/>
                  </a:lnTo>
                  <a:lnTo>
                    <a:pt x="45212" y="179959"/>
                  </a:lnTo>
                  <a:cubicBezTo>
                    <a:pt x="36449" y="188722"/>
                    <a:pt x="25400" y="251206"/>
                    <a:pt x="25400" y="337439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385448" y="534895"/>
            <a:ext cx="2239775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API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85448" y="1397908"/>
            <a:ext cx="81610" cy="835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81616" y="5105457"/>
            <a:ext cx="2843346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URL of Your Nomad Cluster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71198" y="1606353"/>
            <a:ext cx="3241462" cy="167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All API routes are prefixed with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849376" y="1712290"/>
            <a:ext cx="418405" cy="165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v1/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71198" y="1705413"/>
            <a:ext cx="6181106" cy="51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Additional information may be passed as a query parameter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027326" y="2942901"/>
            <a:ext cx="602866" cy="559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</a:pPr>
            <a:r>
              <a:rPr lang="en-US" sz="1800" spc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API Prefix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509015" y="5118792"/>
            <a:ext cx="1435827" cy="29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Endpoint You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565346" y="5399208"/>
            <a:ext cx="1263329" cy="29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Need to Use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210589" y="3075489"/>
            <a:ext cx="2230145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Targeted Namespace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39106" y="4133059"/>
            <a:ext cx="11929281" cy="502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https://nomad.example.com:4646/v1/jobs?namespace=prod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836660" y="6332563"/>
            <a:ext cx="5230701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83460" y="-63503"/>
            <a:ext cx="1872034" cy="6984997"/>
            <a:chOff x="0" y="0"/>
            <a:chExt cx="1872044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1744980" cy="6858000"/>
            </a:xfrm>
            <a:custGeom>
              <a:avLst/>
              <a:gdLst/>
              <a:ahLst/>
              <a:cxnLst/>
              <a:rect l="l" t="t" r="r" b="b"/>
              <a:pathLst>
                <a:path w="1744980" h="6858000">
                  <a:moveTo>
                    <a:pt x="0" y="0"/>
                  </a:moveTo>
                  <a:lnTo>
                    <a:pt x="1744980" y="0"/>
                  </a:lnTo>
                  <a:lnTo>
                    <a:pt x="17449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63651" y="77597"/>
              <a:ext cx="355092" cy="6843903"/>
            </a:xfrm>
            <a:custGeom>
              <a:avLst/>
              <a:gdLst/>
              <a:ahLst/>
              <a:cxnLst/>
              <a:rect l="l" t="t" r="r" b="b"/>
              <a:pathLst>
                <a:path w="355092" h="6843903">
                  <a:moveTo>
                    <a:pt x="0" y="0"/>
                  </a:moveTo>
                  <a:lnTo>
                    <a:pt x="0" y="6843903"/>
                  </a:lnTo>
                  <a:lnTo>
                    <a:pt x="355092" y="684390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08432" y="77597"/>
              <a:ext cx="355219" cy="6843903"/>
            </a:xfrm>
            <a:custGeom>
              <a:avLst/>
              <a:gdLst/>
              <a:ahLst/>
              <a:cxnLst/>
              <a:rect l="l" t="t" r="r" b="b"/>
              <a:pathLst>
                <a:path w="355219" h="6843903">
                  <a:moveTo>
                    <a:pt x="0" y="0"/>
                  </a:moveTo>
                  <a:lnTo>
                    <a:pt x="0" y="6843903"/>
                  </a:lnTo>
                  <a:lnTo>
                    <a:pt x="355219" y="6843903"/>
                  </a:lnTo>
                  <a:lnTo>
                    <a:pt x="355219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108456" y="77597"/>
              <a:ext cx="355092" cy="6843903"/>
            </a:xfrm>
            <a:custGeom>
              <a:avLst/>
              <a:gdLst/>
              <a:ahLst/>
              <a:cxnLst/>
              <a:rect l="l" t="t" r="r" b="b"/>
              <a:pathLst>
                <a:path w="355092" h="6843903">
                  <a:moveTo>
                    <a:pt x="0" y="0"/>
                  </a:moveTo>
                  <a:lnTo>
                    <a:pt x="0" y="6843903"/>
                  </a:lnTo>
                  <a:lnTo>
                    <a:pt x="355092" y="684390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83448" y="3515878"/>
            <a:ext cx="9788376" cy="2284209"/>
          </a:xfrm>
          <a:custGeom>
            <a:avLst/>
            <a:gdLst/>
            <a:ahLst/>
            <a:cxnLst/>
            <a:rect l="l" t="t" r="r" b="b"/>
            <a:pathLst>
              <a:path w="9788376" h="2284209">
                <a:moveTo>
                  <a:pt x="0" y="0"/>
                </a:moveTo>
                <a:lnTo>
                  <a:pt x="9788376" y="0"/>
                </a:lnTo>
                <a:lnTo>
                  <a:pt x="9788376" y="2284209"/>
                </a:lnTo>
                <a:lnTo>
                  <a:pt x="0" y="22842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065" y="647433"/>
            <a:ext cx="252152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API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9065" y="1644463"/>
            <a:ext cx="90678" cy="11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3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4815" y="1603010"/>
            <a:ext cx="8706641" cy="541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If ACLs are enabled, a Nomad token must be provided when invoking an API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4815" y="2200418"/>
            <a:ext cx="3766509" cy="85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Authentication is done using the </a:t>
            </a:r>
          </a:p>
          <a:p>
            <a:pPr algn="l">
              <a:lnSpc>
                <a:spcPts val="3991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header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347334" y="2568178"/>
            <a:ext cx="2384727" cy="288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999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X-Nomad-Token</a:t>
            </a: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or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85721" y="2518153"/>
            <a:ext cx="3264408" cy="33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Authorization: Bearer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72414" y="4206316"/>
            <a:ext cx="1114692" cy="28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6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$ curl \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81989" y="4471492"/>
            <a:ext cx="8913000" cy="1106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6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--header "X-Nomad-Token: 4a8be0a9-459c-6598-ac8b-d80f26a6e8f0" \ --request POST --data @myapp.json https://nomad.example.com:4646/v1/jobs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026757" y="358936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23" name="TextBox 23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A105B9-B77D-0F06-2F34-832B4655CE3F}"/>
              </a:ext>
            </a:extLst>
          </p:cNvPr>
          <p:cNvSpPr txBox="1"/>
          <p:nvPr/>
        </p:nvSpPr>
        <p:spPr>
          <a:xfrm>
            <a:off x="459743" y="5926499"/>
            <a:ext cx="611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https://developer.hashicorp.com/nomad/api-docs#http-api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82139" y="452590"/>
            <a:ext cx="1147762" cy="184147"/>
            <a:chOff x="0" y="0"/>
            <a:chExt cx="1147762" cy="184150"/>
          </a:xfrm>
        </p:grpSpPr>
        <p:sp>
          <p:nvSpPr>
            <p:cNvPr id="5" name="Freeform 5"/>
            <p:cNvSpPr/>
            <p:nvPr/>
          </p:nvSpPr>
          <p:spPr>
            <a:xfrm>
              <a:off x="69850" y="6985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020826" cy="57150"/>
            </a:xfrm>
            <a:custGeom>
              <a:avLst/>
              <a:gdLst/>
              <a:ahLst/>
              <a:cxnLst/>
              <a:rect l="l" t="t" r="r" b="b"/>
              <a:pathLst>
                <a:path w="1020826" h="57150">
                  <a:moveTo>
                    <a:pt x="6350" y="0"/>
                  </a:moveTo>
                  <a:lnTo>
                    <a:pt x="1020826" y="0"/>
                  </a:lnTo>
                  <a:lnTo>
                    <a:pt x="1020826" y="57150"/>
                  </a:lnTo>
                  <a:lnTo>
                    <a:pt x="0" y="571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800"/>
                  </a:lnTo>
                  <a:lnTo>
                    <a:pt x="6350" y="50800"/>
                  </a:lnTo>
                  <a:lnTo>
                    <a:pt x="6350" y="44450"/>
                  </a:lnTo>
                  <a:lnTo>
                    <a:pt x="1014476" y="44450"/>
                  </a:lnTo>
                  <a:lnTo>
                    <a:pt x="1014476" y="50800"/>
                  </a:lnTo>
                  <a:lnTo>
                    <a:pt x="1008126" y="50800"/>
                  </a:lnTo>
                  <a:lnTo>
                    <a:pt x="1008126" y="6350"/>
                  </a:lnTo>
                  <a:lnTo>
                    <a:pt x="1014476" y="6350"/>
                  </a:lnTo>
                  <a:lnTo>
                    <a:pt x="101447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9601200" y="2501903"/>
            <a:ext cx="2590800" cy="3706816"/>
            <a:chOff x="0" y="0"/>
            <a:chExt cx="2590800" cy="37068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90800" cy="3706876"/>
            </a:xfrm>
            <a:custGeom>
              <a:avLst/>
              <a:gdLst/>
              <a:ahLst/>
              <a:cxnLst/>
              <a:rect l="l" t="t" r="r" b="b"/>
              <a:pathLst>
                <a:path w="2590800" h="3706876">
                  <a:moveTo>
                    <a:pt x="0" y="0"/>
                  </a:moveTo>
                  <a:lnTo>
                    <a:pt x="2590800" y="0"/>
                  </a:lnTo>
                  <a:lnTo>
                    <a:pt x="2590800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080222" y="2438400"/>
            <a:ext cx="1682591" cy="3833812"/>
            <a:chOff x="0" y="0"/>
            <a:chExt cx="1682598" cy="3833812"/>
          </a:xfrm>
        </p:grpSpPr>
        <p:sp>
          <p:nvSpPr>
            <p:cNvPr id="11" name="Freeform 11"/>
            <p:cNvSpPr/>
            <p:nvPr/>
          </p:nvSpPr>
          <p:spPr>
            <a:xfrm>
              <a:off x="587121" y="63500"/>
              <a:ext cx="523494" cy="3706876"/>
            </a:xfrm>
            <a:custGeom>
              <a:avLst/>
              <a:gdLst/>
              <a:ahLst/>
              <a:cxnLst/>
              <a:rect l="l" t="t" r="r" b="b"/>
              <a:pathLst>
                <a:path w="523494" h="3706876">
                  <a:moveTo>
                    <a:pt x="0" y="0"/>
                  </a:moveTo>
                  <a:lnTo>
                    <a:pt x="523494" y="0"/>
                  </a:lnTo>
                  <a:lnTo>
                    <a:pt x="523494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523621" cy="3706876"/>
            </a:xfrm>
            <a:custGeom>
              <a:avLst/>
              <a:gdLst/>
              <a:ahLst/>
              <a:cxnLst/>
              <a:rect l="l" t="t" r="r" b="b"/>
              <a:pathLst>
                <a:path w="523621" h="3706876">
                  <a:moveTo>
                    <a:pt x="0" y="0"/>
                  </a:moveTo>
                  <a:lnTo>
                    <a:pt x="523621" y="0"/>
                  </a:lnTo>
                  <a:lnTo>
                    <a:pt x="523621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095502" y="63500"/>
              <a:ext cx="523621" cy="3706876"/>
            </a:xfrm>
            <a:custGeom>
              <a:avLst/>
              <a:gdLst/>
              <a:ahLst/>
              <a:cxnLst/>
              <a:rect l="l" t="t" r="r" b="b"/>
              <a:pathLst>
                <a:path w="523621" h="3706876">
                  <a:moveTo>
                    <a:pt x="0" y="0"/>
                  </a:moveTo>
                  <a:lnTo>
                    <a:pt x="523621" y="0"/>
                  </a:lnTo>
                  <a:lnTo>
                    <a:pt x="523621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627840" y="702535"/>
            <a:ext cx="5569925" cy="96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How Do I Managed Nomad?</a:t>
            </a:r>
          </a:p>
          <a:p>
            <a:pPr algn="l">
              <a:lnSpc>
                <a:spcPts val="2520"/>
              </a:lnSpc>
            </a:pPr>
            <a:r>
              <a:rPr lang="en-US" sz="1800" b="1" spc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Nomad includes three different interfaces….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4016" y="2564759"/>
            <a:ext cx="126949" cy="1688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66"/>
              </a:lnSpc>
            </a:pPr>
            <a:r>
              <a:rPr lang="en-US" sz="2800" spc="-22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49766" y="2514352"/>
            <a:ext cx="3007100" cy="1712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6"/>
              </a:lnSpc>
            </a:pPr>
            <a:r>
              <a:rPr lang="en-US" sz="2800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Nomad CLI API User Interface (UI)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3426" y="5146881"/>
            <a:ext cx="7730833" cy="75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 b="1" spc="2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All these interfaces are available to the user as long as Nomad is running</a:t>
            </a:r>
          </a:p>
        </p:txBody>
      </p:sp>
      <p:sp>
        <p:nvSpPr>
          <p:cNvPr id="20" name="TextBox 20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2604726" cy="6984997"/>
            <a:chOff x="0" y="0"/>
            <a:chExt cx="2604732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2477770" cy="6858000"/>
            </a:xfrm>
            <a:custGeom>
              <a:avLst/>
              <a:gdLst/>
              <a:ahLst/>
              <a:cxnLst/>
              <a:rect l="l" t="t" r="r" b="b"/>
              <a:pathLst>
                <a:path w="2477770" h="6858000">
                  <a:moveTo>
                    <a:pt x="0" y="0"/>
                  </a:moveTo>
                  <a:lnTo>
                    <a:pt x="2477770" y="0"/>
                  </a:lnTo>
                  <a:lnTo>
                    <a:pt x="247777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04013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516509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548511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794416" y="451609"/>
            <a:ext cx="1146172" cy="184147"/>
            <a:chOff x="0" y="0"/>
            <a:chExt cx="1146175" cy="184150"/>
          </a:xfrm>
        </p:grpSpPr>
        <p:sp>
          <p:nvSpPr>
            <p:cNvPr id="10" name="Freeform 10"/>
            <p:cNvSpPr/>
            <p:nvPr/>
          </p:nvSpPr>
          <p:spPr>
            <a:xfrm>
              <a:off x="69850" y="69850"/>
              <a:ext cx="1006475" cy="44450"/>
            </a:xfrm>
            <a:custGeom>
              <a:avLst/>
              <a:gdLst/>
              <a:ahLst/>
              <a:cxnLst/>
              <a:rect l="l" t="t" r="r" b="b"/>
              <a:pathLst>
                <a:path w="1006475" h="44450">
                  <a:moveTo>
                    <a:pt x="0" y="0"/>
                  </a:moveTo>
                  <a:lnTo>
                    <a:pt x="1006475" y="0"/>
                  </a:lnTo>
                  <a:lnTo>
                    <a:pt x="1006475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1019175" cy="57150"/>
            </a:xfrm>
            <a:custGeom>
              <a:avLst/>
              <a:gdLst/>
              <a:ahLst/>
              <a:cxnLst/>
              <a:rect l="l" t="t" r="r" b="b"/>
              <a:pathLst>
                <a:path w="1019175" h="57150">
                  <a:moveTo>
                    <a:pt x="6350" y="0"/>
                  </a:moveTo>
                  <a:lnTo>
                    <a:pt x="1019175" y="0"/>
                  </a:lnTo>
                  <a:lnTo>
                    <a:pt x="1019175" y="57150"/>
                  </a:lnTo>
                  <a:lnTo>
                    <a:pt x="0" y="571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800"/>
                  </a:lnTo>
                  <a:lnTo>
                    <a:pt x="6350" y="50800"/>
                  </a:lnTo>
                  <a:lnTo>
                    <a:pt x="6350" y="44450"/>
                  </a:lnTo>
                  <a:lnTo>
                    <a:pt x="1012825" y="44450"/>
                  </a:lnTo>
                  <a:lnTo>
                    <a:pt x="1012825" y="50800"/>
                  </a:lnTo>
                  <a:lnTo>
                    <a:pt x="1006475" y="50800"/>
                  </a:lnTo>
                  <a:lnTo>
                    <a:pt x="1006475" y="6350"/>
                  </a:lnTo>
                  <a:lnTo>
                    <a:pt x="1012825" y="6350"/>
                  </a:lnTo>
                  <a:lnTo>
                    <a:pt x="101282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3297650" y="5538473"/>
            <a:ext cx="6578098" cy="1121102"/>
          </a:xfrm>
          <a:custGeom>
            <a:avLst/>
            <a:gdLst/>
            <a:ahLst/>
            <a:cxnLst/>
            <a:rect l="l" t="t" r="r" b="b"/>
            <a:pathLst>
              <a:path w="6578098" h="1121102">
                <a:moveTo>
                  <a:pt x="0" y="0"/>
                </a:moveTo>
                <a:lnTo>
                  <a:pt x="6578099" y="0"/>
                </a:lnTo>
                <a:lnTo>
                  <a:pt x="6578099" y="1121102"/>
                </a:lnTo>
                <a:lnTo>
                  <a:pt x="0" y="11211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846461" y="632431"/>
            <a:ext cx="2235213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CLI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89361" y="4826270"/>
            <a:ext cx="8302352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also has an autocomplete that you can install for tab completion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89361" y="1630442"/>
            <a:ext cx="8605237" cy="464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3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CLI requires that you have the Nomad binary installed on your machine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58947" y="2136410"/>
            <a:ext cx="4643752" cy="464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3"/>
              </a:lnSpc>
            </a:pPr>
            <a:r>
              <a:rPr lang="en-US" sz="1999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https://releases.hashicorp.com/nomad/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89361" y="3340370"/>
            <a:ext cx="8636660" cy="922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You don't need to log into a Nomad server to interact with Nomad. You can easily interact with Nomad clusters deployed in your datacenter by using the Nomad CLI on your own laptop/desktop.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846461" y="1786195"/>
            <a:ext cx="90678" cy="32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46461" y="3343723"/>
            <a:ext cx="90678" cy="32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46461" y="4867723"/>
            <a:ext cx="90678" cy="32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546929" y="6125461"/>
            <a:ext cx="4507992" cy="33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dirty="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$ nomad –autocomplete-install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977093" y="5602386"/>
            <a:ext cx="750951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23" name="TextBox 23"/>
          <p:cNvSpPr txBox="1"/>
          <p:nvPr/>
        </p:nvSpPr>
        <p:spPr>
          <a:xfrm rot="5400000">
            <a:off x="9470196" y="3086674"/>
            <a:ext cx="5230178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2188188"/>
            <a:ext cx="1561062" cy="3644903"/>
            <a:chOff x="0" y="0"/>
            <a:chExt cx="1561059" cy="3644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61084" cy="3644900"/>
            </a:xfrm>
            <a:custGeom>
              <a:avLst/>
              <a:gdLst/>
              <a:ahLst/>
              <a:cxnLst/>
              <a:rect l="l" t="t" r="r" b="b"/>
              <a:pathLst>
                <a:path w="1561084" h="3644900">
                  <a:moveTo>
                    <a:pt x="0" y="0"/>
                  </a:moveTo>
                  <a:lnTo>
                    <a:pt x="1561084" y="0"/>
                  </a:lnTo>
                  <a:lnTo>
                    <a:pt x="1561084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26590" y="2114521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330962" y="0"/>
                  </a:lnTo>
                  <a:lnTo>
                    <a:pt x="330962" y="3641090"/>
                  </a:lnTo>
                  <a:lnTo>
                    <a:pt x="0" y="364109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330962" y="0"/>
                  </a:lnTo>
                  <a:lnTo>
                    <a:pt x="330962" y="3651250"/>
                  </a:lnTo>
                  <a:lnTo>
                    <a:pt x="0" y="365125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330962" y="0"/>
                  </a:lnTo>
                  <a:lnTo>
                    <a:pt x="330962" y="3641090"/>
                  </a:lnTo>
                  <a:lnTo>
                    <a:pt x="0" y="364109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2100891" y="5600890"/>
            <a:ext cx="9255824" cy="700068"/>
            <a:chOff x="0" y="0"/>
            <a:chExt cx="9255824" cy="700062"/>
          </a:xfrm>
        </p:grpSpPr>
        <p:sp>
          <p:nvSpPr>
            <p:cNvPr id="14" name="Freeform 14"/>
            <p:cNvSpPr/>
            <p:nvPr/>
          </p:nvSpPr>
          <p:spPr>
            <a:xfrm>
              <a:off x="69850" y="69850"/>
              <a:ext cx="9116060" cy="560324"/>
            </a:xfrm>
            <a:custGeom>
              <a:avLst/>
              <a:gdLst/>
              <a:ahLst/>
              <a:cxnLst/>
              <a:rect l="l" t="t" r="r" b="b"/>
              <a:pathLst>
                <a:path w="9116060" h="560324">
                  <a:moveTo>
                    <a:pt x="0" y="0"/>
                  </a:moveTo>
                  <a:lnTo>
                    <a:pt x="9116060" y="0"/>
                  </a:lnTo>
                  <a:lnTo>
                    <a:pt x="9116060" y="560324"/>
                  </a:lnTo>
                  <a:lnTo>
                    <a:pt x="0" y="560324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0" y="63500"/>
              <a:ext cx="9128760" cy="573024"/>
            </a:xfrm>
            <a:custGeom>
              <a:avLst/>
              <a:gdLst/>
              <a:ahLst/>
              <a:cxnLst/>
              <a:rect l="l" t="t" r="r" b="b"/>
              <a:pathLst>
                <a:path w="9128760" h="573024">
                  <a:moveTo>
                    <a:pt x="6350" y="0"/>
                  </a:moveTo>
                  <a:lnTo>
                    <a:pt x="9128760" y="6350"/>
                  </a:lnTo>
                  <a:lnTo>
                    <a:pt x="9128760" y="573024"/>
                  </a:lnTo>
                  <a:lnTo>
                    <a:pt x="0" y="566674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66674"/>
                  </a:lnTo>
                  <a:lnTo>
                    <a:pt x="6350" y="566674"/>
                  </a:lnTo>
                  <a:lnTo>
                    <a:pt x="6350" y="560324"/>
                  </a:lnTo>
                  <a:lnTo>
                    <a:pt x="9116060" y="566674"/>
                  </a:lnTo>
                  <a:lnTo>
                    <a:pt x="9116060" y="6350"/>
                  </a:lnTo>
                  <a:lnTo>
                    <a:pt x="9122410" y="6350"/>
                  </a:lnTo>
                  <a:lnTo>
                    <a:pt x="9122410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2443267" y="3449736"/>
            <a:ext cx="8188747" cy="637470"/>
            <a:chOff x="0" y="0"/>
            <a:chExt cx="8188744" cy="637464"/>
          </a:xfrm>
        </p:grpSpPr>
        <p:sp>
          <p:nvSpPr>
            <p:cNvPr id="17" name="Freeform 17"/>
            <p:cNvSpPr/>
            <p:nvPr/>
          </p:nvSpPr>
          <p:spPr>
            <a:xfrm>
              <a:off x="69850" y="69850"/>
              <a:ext cx="8049006" cy="497713"/>
            </a:xfrm>
            <a:custGeom>
              <a:avLst/>
              <a:gdLst/>
              <a:ahLst/>
              <a:cxnLst/>
              <a:rect l="l" t="t" r="r" b="b"/>
              <a:pathLst>
                <a:path w="8049006" h="497713">
                  <a:moveTo>
                    <a:pt x="0" y="0"/>
                  </a:moveTo>
                  <a:lnTo>
                    <a:pt x="8049006" y="0"/>
                  </a:lnTo>
                  <a:lnTo>
                    <a:pt x="8049006" y="497713"/>
                  </a:lnTo>
                  <a:lnTo>
                    <a:pt x="0" y="49771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3500" y="63500"/>
              <a:ext cx="8061706" cy="510413"/>
            </a:xfrm>
            <a:custGeom>
              <a:avLst/>
              <a:gdLst/>
              <a:ahLst/>
              <a:cxnLst/>
              <a:rect l="l" t="t" r="r" b="b"/>
              <a:pathLst>
                <a:path w="8061706" h="510413">
                  <a:moveTo>
                    <a:pt x="6350" y="0"/>
                  </a:moveTo>
                  <a:lnTo>
                    <a:pt x="8061706" y="6350"/>
                  </a:lnTo>
                  <a:lnTo>
                    <a:pt x="8061706" y="510413"/>
                  </a:lnTo>
                  <a:lnTo>
                    <a:pt x="0" y="504063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4063"/>
                  </a:lnTo>
                  <a:lnTo>
                    <a:pt x="6350" y="504063"/>
                  </a:lnTo>
                  <a:lnTo>
                    <a:pt x="6350" y="497713"/>
                  </a:lnTo>
                  <a:lnTo>
                    <a:pt x="8049006" y="504063"/>
                  </a:lnTo>
                  <a:lnTo>
                    <a:pt x="8049006" y="6350"/>
                  </a:lnTo>
                  <a:lnTo>
                    <a:pt x="8055356" y="6350"/>
                  </a:lnTo>
                  <a:lnTo>
                    <a:pt x="805535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2443267" y="4127897"/>
            <a:ext cx="8188747" cy="637470"/>
            <a:chOff x="0" y="0"/>
            <a:chExt cx="8188744" cy="637464"/>
          </a:xfrm>
        </p:grpSpPr>
        <p:sp>
          <p:nvSpPr>
            <p:cNvPr id="20" name="Freeform 20"/>
            <p:cNvSpPr/>
            <p:nvPr/>
          </p:nvSpPr>
          <p:spPr>
            <a:xfrm>
              <a:off x="69850" y="69850"/>
              <a:ext cx="8049006" cy="497713"/>
            </a:xfrm>
            <a:custGeom>
              <a:avLst/>
              <a:gdLst/>
              <a:ahLst/>
              <a:cxnLst/>
              <a:rect l="l" t="t" r="r" b="b"/>
              <a:pathLst>
                <a:path w="8049006" h="497713">
                  <a:moveTo>
                    <a:pt x="0" y="0"/>
                  </a:moveTo>
                  <a:lnTo>
                    <a:pt x="8049006" y="0"/>
                  </a:lnTo>
                  <a:lnTo>
                    <a:pt x="8049006" y="497713"/>
                  </a:lnTo>
                  <a:lnTo>
                    <a:pt x="0" y="49771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3500" y="63500"/>
              <a:ext cx="8061706" cy="510413"/>
            </a:xfrm>
            <a:custGeom>
              <a:avLst/>
              <a:gdLst/>
              <a:ahLst/>
              <a:cxnLst/>
              <a:rect l="l" t="t" r="r" b="b"/>
              <a:pathLst>
                <a:path w="8061706" h="510413">
                  <a:moveTo>
                    <a:pt x="6350" y="0"/>
                  </a:moveTo>
                  <a:lnTo>
                    <a:pt x="8061706" y="6350"/>
                  </a:lnTo>
                  <a:lnTo>
                    <a:pt x="8061706" y="510413"/>
                  </a:lnTo>
                  <a:lnTo>
                    <a:pt x="0" y="504063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4063"/>
                  </a:lnTo>
                  <a:lnTo>
                    <a:pt x="6350" y="504063"/>
                  </a:lnTo>
                  <a:lnTo>
                    <a:pt x="6350" y="497713"/>
                  </a:lnTo>
                  <a:lnTo>
                    <a:pt x="8049006" y="504063"/>
                  </a:lnTo>
                  <a:lnTo>
                    <a:pt x="8049006" y="6350"/>
                  </a:lnTo>
                  <a:lnTo>
                    <a:pt x="8055356" y="6350"/>
                  </a:lnTo>
                  <a:lnTo>
                    <a:pt x="805535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1084376" y="3551187"/>
            <a:ext cx="355073" cy="434559"/>
          </a:xfrm>
          <a:custGeom>
            <a:avLst/>
            <a:gdLst/>
            <a:ahLst/>
            <a:cxnLst/>
            <a:rect l="l" t="t" r="r" b="b"/>
            <a:pathLst>
              <a:path w="355073" h="434559">
                <a:moveTo>
                  <a:pt x="0" y="0"/>
                </a:moveTo>
                <a:lnTo>
                  <a:pt x="355073" y="0"/>
                </a:lnTo>
                <a:lnTo>
                  <a:pt x="355073" y="434559"/>
                </a:lnTo>
                <a:lnTo>
                  <a:pt x="0" y="4345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7699" t="-8980" r="-78542" b="-8901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645054" y="3530489"/>
            <a:ext cx="379009" cy="475964"/>
          </a:xfrm>
          <a:custGeom>
            <a:avLst/>
            <a:gdLst/>
            <a:ahLst/>
            <a:cxnLst/>
            <a:rect l="l" t="t" r="r" b="b"/>
            <a:pathLst>
              <a:path w="379009" h="475964">
                <a:moveTo>
                  <a:pt x="0" y="0"/>
                </a:moveTo>
                <a:lnTo>
                  <a:pt x="379010" y="0"/>
                </a:lnTo>
                <a:lnTo>
                  <a:pt x="379010" y="475964"/>
                </a:lnTo>
                <a:lnTo>
                  <a:pt x="0" y="4759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0802712" y="4257132"/>
            <a:ext cx="379009" cy="379009"/>
          </a:xfrm>
          <a:custGeom>
            <a:avLst/>
            <a:gdLst/>
            <a:ahLst/>
            <a:cxnLst/>
            <a:rect l="l" t="t" r="r" b="b"/>
            <a:pathLst>
              <a:path w="379009" h="379009">
                <a:moveTo>
                  <a:pt x="0" y="0"/>
                </a:moveTo>
                <a:lnTo>
                  <a:pt x="379009" y="0"/>
                </a:lnTo>
                <a:lnTo>
                  <a:pt x="379009" y="379009"/>
                </a:lnTo>
                <a:lnTo>
                  <a:pt x="0" y="3790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481022" y="777592"/>
            <a:ext cx="5896327" cy="65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3199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Remotely Connect to Nomad</a:t>
            </a:r>
          </a:p>
          <a:p>
            <a:pPr algn="l">
              <a:lnSpc>
                <a:spcPts val="3499"/>
              </a:lnSpc>
            </a:pPr>
            <a:r>
              <a:rPr lang="en-US" sz="1399" spc="1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Use your local machine to interact with Nomad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42595" y="5162569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46424" y="2132857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46424" y="2958865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228345" y="5132889"/>
            <a:ext cx="3061783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Alternatively, you can use the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601901" y="5132889"/>
            <a:ext cx="3135973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flag when running commands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232174" y="2131752"/>
            <a:ext cx="9300991" cy="1117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Your machine doesn't need to have Nomad running to interact with a Nomad cluster….you just need the Nomad CLI (binary) installed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To interact with a remote Nomad host, set the environment variable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115577" y="3204715"/>
            <a:ext cx="1554480" cy="16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999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NOMAD_ADDR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230301" y="5236969"/>
            <a:ext cx="1399032" cy="33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–address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04564" y="3674440"/>
            <a:ext cx="6963175" cy="318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$ export NOMAD_ADDR=https://nomad.example.com:4646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604564" y="4354144"/>
            <a:ext cx="7520273" cy="318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PS&gt; $env:NOMAD_ADDR= "https://nomad.example.com:4646"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317528" y="5856808"/>
            <a:ext cx="8634298" cy="318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$ nomad server members –address=https://nomad.example.com:4646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008493" y="6405715"/>
            <a:ext cx="6387446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00CA8E"/>
                </a:solidFill>
                <a:latin typeface="Roboto"/>
                <a:ea typeface="Roboto"/>
                <a:cs typeface="Roboto"/>
                <a:sym typeface="Roboto"/>
              </a:rPr>
              <a:t>*Using a flag on the CLI takes precedence over environment variables</a:t>
            </a:r>
          </a:p>
        </p:txBody>
      </p:sp>
      <p:sp>
        <p:nvSpPr>
          <p:cNvPr id="38" name="TextBox 38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85267" y="371475"/>
            <a:ext cx="1008059" cy="46034"/>
            <a:chOff x="0" y="0"/>
            <a:chExt cx="1008062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543949" y="5247132"/>
            <a:ext cx="46044" cy="461667"/>
            <a:chOff x="0" y="0"/>
            <a:chExt cx="46038" cy="4616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6101" cy="461645"/>
            </a:xfrm>
            <a:custGeom>
              <a:avLst/>
              <a:gdLst/>
              <a:ahLst/>
              <a:cxnLst/>
              <a:rect l="l" t="t" r="r" b="b"/>
              <a:pathLst>
                <a:path w="46101" h="461645">
                  <a:moveTo>
                    <a:pt x="0" y="461645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46101" y="46164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4543949" y="4282154"/>
            <a:ext cx="46044" cy="461667"/>
            <a:chOff x="0" y="0"/>
            <a:chExt cx="46038" cy="4616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101" cy="461645"/>
            </a:xfrm>
            <a:custGeom>
              <a:avLst/>
              <a:gdLst/>
              <a:ahLst/>
              <a:cxnLst/>
              <a:rect l="l" t="t" r="r" b="b"/>
              <a:pathLst>
                <a:path w="46101" h="461645">
                  <a:moveTo>
                    <a:pt x="0" y="461645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46101" y="46164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4543949" y="2352199"/>
            <a:ext cx="46044" cy="461667"/>
            <a:chOff x="0" y="0"/>
            <a:chExt cx="46038" cy="4616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6101" cy="461645"/>
            </a:xfrm>
            <a:custGeom>
              <a:avLst/>
              <a:gdLst/>
              <a:ahLst/>
              <a:cxnLst/>
              <a:rect l="l" t="t" r="r" b="b"/>
              <a:pathLst>
                <a:path w="46101" h="461645">
                  <a:moveTo>
                    <a:pt x="0" y="461645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46101" y="46164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4543949" y="3317176"/>
            <a:ext cx="46044" cy="461667"/>
            <a:chOff x="0" y="0"/>
            <a:chExt cx="46038" cy="4616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6101" cy="461645"/>
            </a:xfrm>
            <a:custGeom>
              <a:avLst/>
              <a:gdLst/>
              <a:ahLst/>
              <a:cxnLst/>
              <a:rect l="l" t="t" r="r" b="b"/>
              <a:pathLst>
                <a:path w="46101" h="461645">
                  <a:moveTo>
                    <a:pt x="0" y="461645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46101" y="46164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373523" y="827265"/>
            <a:ext cx="5233778" cy="615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Environment</a:t>
            </a:r>
            <a:r>
              <a:rPr lang="en-US" sz="3600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 </a:t>
            </a:r>
            <a:r>
              <a:rPr lang="en-US" sz="3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Variables</a:t>
            </a:r>
          </a:p>
          <a:p>
            <a:pPr algn="l">
              <a:lnSpc>
                <a:spcPts val="3499"/>
              </a:lnSpc>
            </a:pPr>
            <a:r>
              <a:rPr lang="en-US" sz="1399">
                <a:solidFill>
                  <a:srgbClr val="00CA8E"/>
                </a:solidFill>
                <a:latin typeface="Roboto"/>
                <a:ea typeface="Roboto"/>
                <a:cs typeface="Roboto"/>
                <a:sym typeface="Roboto"/>
              </a:rPr>
              <a:t>Most popular environment variables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2977" y="2459298"/>
            <a:ext cx="2170395" cy="48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NOMAD_ADDR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2977" y="5354898"/>
            <a:ext cx="2387375" cy="48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NOMAD_TOKEN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2977" y="3422466"/>
            <a:ext cx="2604345" cy="48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NOMAD_REGION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2977" y="4388682"/>
            <a:ext cx="3255274" cy="48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NOMAD_NAMESPACE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950104" y="3368097"/>
            <a:ext cx="6054681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region of the Nomad server to forward commands to…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950104" y="5297481"/>
            <a:ext cx="6065920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ACL token you want to use to authenticate to Nomad…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950104" y="2404929"/>
            <a:ext cx="6210167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address of the Nomad server you want to interact with…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950104" y="4334313"/>
            <a:ext cx="7072808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target namespace for queries and actions that you want to use…</a:t>
            </a:r>
          </a:p>
        </p:txBody>
      </p:sp>
      <p:sp>
        <p:nvSpPr>
          <p:cNvPr id="26" name="TextBox 26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972770" y="-63503"/>
            <a:ext cx="2282723" cy="6984997"/>
            <a:chOff x="0" y="0"/>
            <a:chExt cx="2282723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2155698" cy="6858000"/>
            </a:xfrm>
            <a:custGeom>
              <a:avLst/>
              <a:gdLst/>
              <a:ahLst/>
              <a:cxnLst/>
              <a:rect l="l" t="t" r="r" b="b"/>
              <a:pathLst>
                <a:path w="2155698" h="6858000">
                  <a:moveTo>
                    <a:pt x="0" y="0"/>
                  </a:moveTo>
                  <a:lnTo>
                    <a:pt x="2155698" y="0"/>
                  </a:lnTo>
                  <a:lnTo>
                    <a:pt x="21556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925322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66979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370457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69065" y="647433"/>
            <a:ext cx="5261477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SubCommands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9065" y="1859051"/>
            <a:ext cx="108814" cy="1026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1965" y="2108406"/>
            <a:ext cx="5912834" cy="22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All commands in the Nomad CLI start with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09509" y="2255463"/>
            <a:ext cx="1085526" cy="249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2800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1965" y="2184606"/>
            <a:ext cx="7694828" cy="677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has an extensive CLI with lots of subcommands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62901" y="3384061"/>
            <a:ext cx="81610" cy="2464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 • • •</a:t>
            </a:r>
          </a:p>
          <a:p>
            <a:pPr algn="just">
              <a:lnSpc>
                <a:spcPts val="1944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  <a:p>
            <a:pPr algn="just">
              <a:lnSpc>
                <a:spcPts val="2471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  <a:p>
            <a:pPr algn="just">
              <a:lnSpc>
                <a:spcPts val="1895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49370" y="3384061"/>
            <a:ext cx="81610" cy="2464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 • • •</a:t>
            </a:r>
          </a:p>
          <a:p>
            <a:pPr algn="just">
              <a:lnSpc>
                <a:spcPts val="1944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  <a:p>
            <a:pPr algn="just">
              <a:lnSpc>
                <a:spcPts val="2471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  <a:p>
            <a:pPr algn="just">
              <a:lnSpc>
                <a:spcPts val="1895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587271" y="3384061"/>
            <a:ext cx="81610" cy="2464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 • • •</a:t>
            </a:r>
          </a:p>
          <a:p>
            <a:pPr algn="just">
              <a:lnSpc>
                <a:spcPts val="1944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  <a:p>
            <a:pPr algn="just">
              <a:lnSpc>
                <a:spcPts val="2471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  <a:p>
            <a:pPr algn="just">
              <a:lnSpc>
                <a:spcPts val="1895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48651" y="3460318"/>
            <a:ext cx="1393184" cy="247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acl agent agent-info alloc config deployment</a:t>
            </a:r>
          </a:p>
          <a:p>
            <a:pPr algn="just">
              <a:lnSpc>
                <a:spcPts val="1944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eval</a:t>
            </a:r>
          </a:p>
          <a:p>
            <a:pPr algn="just">
              <a:lnSpc>
                <a:spcPts val="2471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fmt</a:t>
            </a:r>
          </a:p>
          <a:p>
            <a:pPr algn="just">
              <a:lnSpc>
                <a:spcPts val="1895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job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935120" y="3460318"/>
            <a:ext cx="1950158" cy="247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license monitor namespace node operator plugin</a:t>
            </a:r>
          </a:p>
          <a:p>
            <a:pPr algn="just">
              <a:lnSpc>
                <a:spcPts val="1944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quota</a:t>
            </a:r>
          </a:p>
          <a:p>
            <a:pPr algn="just">
              <a:lnSpc>
                <a:spcPts val="2471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recommendation</a:t>
            </a:r>
          </a:p>
          <a:p>
            <a:pPr algn="just">
              <a:lnSpc>
                <a:spcPts val="1895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scaling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873021" y="3460318"/>
            <a:ext cx="1114654" cy="247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sentinel server service status system ui</a:t>
            </a:r>
          </a:p>
          <a:p>
            <a:pPr algn="just">
              <a:lnSpc>
                <a:spcPts val="1944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var</a:t>
            </a:r>
          </a:p>
          <a:p>
            <a:pPr algn="just">
              <a:lnSpc>
                <a:spcPts val="2471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version</a:t>
            </a:r>
          </a:p>
          <a:p>
            <a:pPr algn="just">
              <a:lnSpc>
                <a:spcPts val="1895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volume</a:t>
            </a:r>
          </a:p>
        </p:txBody>
      </p:sp>
      <p:sp>
        <p:nvSpPr>
          <p:cNvPr id="24" name="TextBox 24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3540338" cy="6984778"/>
            <a:chOff x="0" y="0"/>
            <a:chExt cx="3540341" cy="6984784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3413379" cy="6857746"/>
            </a:xfrm>
            <a:custGeom>
              <a:avLst/>
              <a:gdLst/>
              <a:ahLst/>
              <a:cxnLst/>
              <a:rect l="l" t="t" r="r" b="b"/>
              <a:pathLst>
                <a:path w="3413379" h="6857746">
                  <a:moveTo>
                    <a:pt x="0" y="0"/>
                  </a:moveTo>
                  <a:lnTo>
                    <a:pt x="0" y="6857746"/>
                  </a:lnTo>
                  <a:lnTo>
                    <a:pt x="3413379" y="6857746"/>
                  </a:lnTo>
                  <a:lnTo>
                    <a:pt x="3413379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79730" y="358140"/>
              <a:ext cx="1008126" cy="44450"/>
            </a:xfrm>
            <a:custGeom>
              <a:avLst/>
              <a:gdLst/>
              <a:ahLst/>
              <a:cxnLst/>
              <a:rect l="l" t="t" r="r" b="b"/>
              <a:pathLst>
                <a:path w="1008126" h="44450">
                  <a:moveTo>
                    <a:pt x="0" y="0"/>
                  </a:moveTo>
                  <a:lnTo>
                    <a:pt x="1008126" y="0"/>
                  </a:lnTo>
                  <a:lnTo>
                    <a:pt x="1008126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87626" y="565137"/>
            <a:ext cx="2515229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CLI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40839" y="837886"/>
            <a:ext cx="90678" cy="1050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40839" y="3197419"/>
            <a:ext cx="90678" cy="32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40839" y="4035619"/>
            <a:ext cx="90678" cy="32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98039" y="5395027"/>
            <a:ext cx="90678" cy="32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15">
                <a:solidFill>
                  <a:srgbClr val="00CA8E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83739" y="796433"/>
            <a:ext cx="4292822" cy="512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CLI supports help commands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083739" y="1357265"/>
            <a:ext cx="504692" cy="512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1999" spc="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79039" y="1704689"/>
            <a:ext cx="1975847" cy="317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–h </a:t>
            </a:r>
            <a:r>
              <a:rPr lang="en-US" sz="24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or </a:t>
            </a:r>
            <a:r>
              <a:rPr lang="en-US" sz="2400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--help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198039" y="1921069"/>
            <a:ext cx="90678" cy="537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40939" y="1879616"/>
            <a:ext cx="6220301" cy="56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or just press enter to see a list of available commands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083739" y="3194066"/>
            <a:ext cx="7697791" cy="1150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CLI is </a:t>
            </a:r>
            <a:r>
              <a:rPr lang="en-US" sz="1999" i="1">
                <a:solidFill>
                  <a:srgbClr val="3F3F3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&lt;mostly&gt; </a:t>
            </a: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used for managing jobs and therefore defaults to working with jobs unless you specify a different command name</a:t>
            </a:r>
          </a:p>
          <a:p>
            <a:pPr algn="just">
              <a:lnSpc>
                <a:spcPts val="49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98039" y="4509202"/>
            <a:ext cx="90678" cy="375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7"/>
              </a:lnSpc>
            </a:pPr>
            <a:r>
              <a:rPr lang="en-US" sz="1999" spc="-15">
                <a:solidFill>
                  <a:srgbClr val="00CA8E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893739" y="4467749"/>
            <a:ext cx="1254157" cy="39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7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is equal to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540939" y="4680709"/>
            <a:ext cx="5762911" cy="1138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3"/>
              </a:lnSpc>
            </a:pPr>
            <a:r>
              <a:rPr lang="en-US" sz="1999" b="1" dirty="0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 run </a:t>
            </a:r>
            <a:r>
              <a:rPr lang="en-US" sz="1999" b="1" dirty="0" err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myapp.nomad</a:t>
            </a:r>
            <a:r>
              <a:rPr lang="en-US" sz="1999" b="1" dirty="0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 </a:t>
            </a:r>
            <a:r>
              <a:rPr lang="en-US" sz="1999" b="1" dirty="0" err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myapp.nomad</a:t>
            </a:r>
            <a:endParaRPr lang="en-US" sz="1999" b="1" dirty="0">
              <a:solidFill>
                <a:srgbClr val="00CA8E"/>
              </a:solidFill>
              <a:latin typeface="Courier New OS Bold"/>
              <a:ea typeface="Courier New OS Bold"/>
              <a:cs typeface="Courier New OS Bold"/>
              <a:sym typeface="Courier New OS Bold"/>
            </a:endParaRPr>
          </a:p>
          <a:p>
            <a:pPr algn="l">
              <a:lnSpc>
                <a:spcPts val="4999"/>
              </a:lnSpc>
            </a:pPr>
            <a:r>
              <a:rPr lang="en-US" sz="1999" b="1" dirty="0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 status </a:t>
            </a:r>
            <a:r>
              <a:rPr lang="en-US" sz="1999" dirty="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is equal to </a:t>
            </a:r>
            <a:r>
              <a:rPr lang="en-US" sz="1999" b="1" dirty="0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 job status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124055" y="4680709"/>
            <a:ext cx="217627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3"/>
              </a:lnSpc>
            </a:pPr>
            <a:r>
              <a:rPr lang="en-US" sz="1999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 job run </a:t>
            </a:r>
          </a:p>
        </p:txBody>
      </p:sp>
      <p:sp>
        <p:nvSpPr>
          <p:cNvPr id="25" name="TextBox 25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5249523"/>
            <a:ext cx="12318997" cy="1671980"/>
            <a:chOff x="0" y="0"/>
            <a:chExt cx="12319000" cy="167198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1544955"/>
            </a:xfrm>
            <a:custGeom>
              <a:avLst/>
              <a:gdLst/>
              <a:ahLst/>
              <a:cxnLst/>
              <a:rect l="l" t="t" r="r" b="b"/>
              <a:pathLst>
                <a:path w="12192000" h="1544955">
                  <a:moveTo>
                    <a:pt x="0" y="0"/>
                  </a:moveTo>
                  <a:lnTo>
                    <a:pt x="0" y="1544955"/>
                  </a:lnTo>
                  <a:lnTo>
                    <a:pt x="12192000" y="15449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74370"/>
              <a:ext cx="12192000" cy="328676"/>
            </a:xfrm>
            <a:custGeom>
              <a:avLst/>
              <a:gdLst/>
              <a:ahLst/>
              <a:cxnLst/>
              <a:rect l="l" t="t" r="r" b="b"/>
              <a:pathLst>
                <a:path w="12192000" h="328676">
                  <a:moveTo>
                    <a:pt x="12192000" y="0"/>
                  </a:moveTo>
                  <a:lnTo>
                    <a:pt x="12192000" y="328676"/>
                  </a:lnTo>
                  <a:lnTo>
                    <a:pt x="0" y="32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345821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1002792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967983" y="1875177"/>
            <a:ext cx="54073" cy="1975371"/>
            <a:chOff x="0" y="0"/>
            <a:chExt cx="54077" cy="19753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102" cy="1975358"/>
            </a:xfrm>
            <a:custGeom>
              <a:avLst/>
              <a:gdLst/>
              <a:ahLst/>
              <a:cxnLst/>
              <a:rect l="l" t="t" r="r" b="b"/>
              <a:pathLst>
                <a:path w="54102" h="1975358">
                  <a:moveTo>
                    <a:pt x="0" y="1975358"/>
                  </a:moveTo>
                  <a:lnTo>
                    <a:pt x="0" y="0"/>
                  </a:lnTo>
                  <a:lnTo>
                    <a:pt x="54102" y="0"/>
                  </a:lnTo>
                  <a:lnTo>
                    <a:pt x="54102" y="1975358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496687" y="1830534"/>
            <a:ext cx="4608595" cy="203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19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Using the Nomad CLI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2179" y="1943405"/>
            <a:ext cx="3645322" cy="164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sz="9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DEMO</a:t>
            </a:r>
          </a:p>
        </p:txBody>
      </p:sp>
      <p:sp>
        <p:nvSpPr>
          <p:cNvPr id="16" name="TextBox 16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6401" y="-63503"/>
            <a:ext cx="1697345" cy="6984997"/>
            <a:chOff x="0" y="0"/>
            <a:chExt cx="1697342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523494" y="0"/>
                  </a:lnTo>
                  <a:lnTo>
                    <a:pt x="52349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0234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197818"/>
            <a:ext cx="4152214" cy="113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UI</a:t>
            </a:r>
          </a:p>
        </p:txBody>
      </p:sp>
      <p:sp>
        <p:nvSpPr>
          <p:cNvPr id="14" name="TextBox 14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780</Words>
  <Application>Microsoft Office PowerPoint</Application>
  <PresentationFormat>Widescreen</PresentationFormat>
  <Paragraphs>141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Roboto Bold</vt:lpstr>
      <vt:lpstr>Courier New OS</vt:lpstr>
      <vt:lpstr>IBM Plex Sans Condensed</vt:lpstr>
      <vt:lpstr>Raleway Heavy</vt:lpstr>
      <vt:lpstr>Roboto</vt:lpstr>
      <vt:lpstr>Courier New OS Bold</vt:lpstr>
      <vt:lpstr>Arial</vt:lpstr>
      <vt:lpstr>Roboto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Interacting_with_Nomad.pdf</dc:title>
  <cp:lastModifiedBy>Raman Khanna</cp:lastModifiedBy>
  <cp:revision>3</cp:revision>
  <dcterms:created xsi:type="dcterms:W3CDTF">2006-08-16T00:00:00Z</dcterms:created>
  <dcterms:modified xsi:type="dcterms:W3CDTF">2024-10-18T12:50:22Z</dcterms:modified>
  <dc:identifier>DAGT69wzTyE</dc:identifier>
</cp:coreProperties>
</file>