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embeddedFontLst>
    <p:embeddedFont>
      <p:font typeface="Courier New OS" panose="02070609020205020404" charset="0"/>
      <p:regular r:id="rId28"/>
    </p:embeddedFont>
    <p:embeddedFont>
      <p:font typeface="Courier New OS Bold" panose="02070609020205020404" charset="0"/>
      <p:regular r:id="rId29"/>
    </p:embeddedFont>
    <p:embeddedFont>
      <p:font typeface="IBM Plex Sans" panose="020B0503050203000203" pitchFamily="34" charset="0"/>
      <p:regular r:id="rId30"/>
    </p:embeddedFont>
    <p:embeddedFont>
      <p:font typeface="IBM Plex Sans Condensed" panose="020B0506050203000203" pitchFamily="34" charset="0"/>
      <p:regular r:id="rId31"/>
    </p:embeddedFont>
    <p:embeddedFont>
      <p:font typeface="Raleway Heavy" panose="020B0604020202020204" charset="0"/>
      <p:regular r:id="rId32"/>
    </p:embeddedFont>
    <p:embeddedFont>
      <p:font typeface="Roboto" panose="02000000000000000000" pitchFamily="2" charset="0"/>
      <p:regular r:id="rId33"/>
    </p:embeddedFont>
    <p:embeddedFont>
      <p:font typeface="Roboto Bold" panose="02000000000000000000" charset="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81" autoAdjust="0"/>
    <p:restoredTop sz="95921" autoAdjust="0"/>
  </p:normalViewPr>
  <p:slideViewPr>
    <p:cSldViewPr>
      <p:cViewPr varScale="1">
        <p:scale>
          <a:sx n="102" d="100"/>
          <a:sy n="102" d="100"/>
        </p:scale>
        <p:origin x="45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4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879453" y="1167194"/>
            <a:ext cx="2781300" cy="4605338"/>
            <a:chOff x="0" y="0"/>
            <a:chExt cx="2781300" cy="460533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781300" cy="4605274"/>
            </a:xfrm>
            <a:custGeom>
              <a:avLst/>
              <a:gdLst/>
              <a:ahLst/>
              <a:cxnLst/>
              <a:rect l="l" t="t" r="r" b="b"/>
              <a:pathLst>
                <a:path w="2781300" h="4605274">
                  <a:moveTo>
                    <a:pt x="0" y="0"/>
                  </a:moveTo>
                  <a:lnTo>
                    <a:pt x="2781300" y="0"/>
                  </a:lnTo>
                  <a:lnTo>
                    <a:pt x="2781300" y="4605274"/>
                  </a:lnTo>
                  <a:lnTo>
                    <a:pt x="0" y="4605274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103" t="-12862" r="-29998" b="-69323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394365" y="1103690"/>
            <a:ext cx="1682601" cy="4732334"/>
            <a:chOff x="0" y="0"/>
            <a:chExt cx="1682598" cy="4732338"/>
          </a:xfrm>
        </p:grpSpPr>
        <p:sp>
          <p:nvSpPr>
            <p:cNvPr id="10" name="Freeform 10"/>
            <p:cNvSpPr/>
            <p:nvPr/>
          </p:nvSpPr>
          <p:spPr>
            <a:xfrm>
              <a:off x="587121" y="63500"/>
              <a:ext cx="523494" cy="4605274"/>
            </a:xfrm>
            <a:custGeom>
              <a:avLst/>
              <a:gdLst/>
              <a:ahLst/>
              <a:cxnLst/>
              <a:rect l="l" t="t" r="r" b="b"/>
              <a:pathLst>
                <a:path w="523494" h="4605274">
                  <a:moveTo>
                    <a:pt x="0" y="0"/>
                  </a:moveTo>
                  <a:lnTo>
                    <a:pt x="523494" y="0"/>
                  </a:lnTo>
                  <a:lnTo>
                    <a:pt x="523494" y="4605274"/>
                  </a:lnTo>
                  <a:lnTo>
                    <a:pt x="0" y="4605274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3500" y="63500"/>
              <a:ext cx="523621" cy="4605274"/>
            </a:xfrm>
            <a:custGeom>
              <a:avLst/>
              <a:gdLst/>
              <a:ahLst/>
              <a:cxnLst/>
              <a:rect l="l" t="t" r="r" b="b"/>
              <a:pathLst>
                <a:path w="523621" h="4605274">
                  <a:moveTo>
                    <a:pt x="0" y="0"/>
                  </a:moveTo>
                  <a:lnTo>
                    <a:pt x="523621" y="0"/>
                  </a:lnTo>
                  <a:lnTo>
                    <a:pt x="523621" y="4605274"/>
                  </a:lnTo>
                  <a:lnTo>
                    <a:pt x="0" y="4605274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1095502" y="63500"/>
              <a:ext cx="523621" cy="4605274"/>
            </a:xfrm>
            <a:custGeom>
              <a:avLst/>
              <a:gdLst/>
              <a:ahLst/>
              <a:cxnLst/>
              <a:rect l="l" t="t" r="r" b="b"/>
              <a:pathLst>
                <a:path w="523621" h="4605274">
                  <a:moveTo>
                    <a:pt x="0" y="0"/>
                  </a:moveTo>
                  <a:lnTo>
                    <a:pt x="523621" y="0"/>
                  </a:lnTo>
                  <a:lnTo>
                    <a:pt x="523621" y="4605274"/>
                  </a:lnTo>
                  <a:lnTo>
                    <a:pt x="0" y="4605274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4107790" y="2520163"/>
            <a:ext cx="6406258" cy="2213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90"/>
              </a:lnSpc>
            </a:pPr>
            <a:r>
              <a:rPr lang="en-US" sz="72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Working with </a:t>
            </a:r>
            <a:r>
              <a:rPr lang="en-US" sz="7200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Jobs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492766" y="441246"/>
            <a:ext cx="1006478" cy="46034"/>
            <a:chOff x="0" y="0"/>
            <a:chExt cx="1006475" cy="4603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6475" cy="45974"/>
            </a:xfrm>
            <a:custGeom>
              <a:avLst/>
              <a:gdLst/>
              <a:ahLst/>
              <a:cxnLst/>
              <a:rect l="l" t="t" r="r" b="b"/>
              <a:pathLst>
                <a:path w="1006475" h="45974">
                  <a:moveTo>
                    <a:pt x="0" y="0"/>
                  </a:moveTo>
                  <a:lnTo>
                    <a:pt x="1006475" y="0"/>
                  </a:lnTo>
                  <a:lnTo>
                    <a:pt x="1006475" y="45974"/>
                  </a:lnTo>
                  <a:lnTo>
                    <a:pt x="0" y="45974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922087" y="3220784"/>
            <a:ext cx="1561062" cy="3637216"/>
            <a:chOff x="0" y="0"/>
            <a:chExt cx="1561059" cy="363721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61084" cy="3637153"/>
            </a:xfrm>
            <a:custGeom>
              <a:avLst/>
              <a:gdLst/>
              <a:ahLst/>
              <a:cxnLst/>
              <a:rect l="l" t="t" r="r" b="b"/>
              <a:pathLst>
                <a:path w="1561084" h="3637153">
                  <a:moveTo>
                    <a:pt x="0" y="0"/>
                  </a:moveTo>
                  <a:lnTo>
                    <a:pt x="0" y="3637153"/>
                  </a:lnTo>
                  <a:lnTo>
                    <a:pt x="1561084" y="3637153"/>
                  </a:lnTo>
                  <a:lnTo>
                    <a:pt x="1561084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103" t="-12862" r="-29998" b="-69323"/>
            </a:stretch>
          </a:blip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148677" y="3143202"/>
            <a:ext cx="1107881" cy="3778291"/>
            <a:chOff x="0" y="0"/>
            <a:chExt cx="1107872" cy="3778301"/>
          </a:xfrm>
        </p:grpSpPr>
        <p:sp>
          <p:nvSpPr>
            <p:cNvPr id="10" name="Freeform 10"/>
            <p:cNvSpPr/>
            <p:nvPr/>
          </p:nvSpPr>
          <p:spPr>
            <a:xfrm>
              <a:off x="385953" y="73660"/>
              <a:ext cx="330962" cy="3641090"/>
            </a:xfrm>
            <a:custGeom>
              <a:avLst/>
              <a:gdLst/>
              <a:ahLst/>
              <a:cxnLst/>
              <a:rect l="l" t="t" r="r" b="b"/>
              <a:pathLst>
                <a:path w="330962" h="3641090">
                  <a:moveTo>
                    <a:pt x="0" y="0"/>
                  </a:moveTo>
                  <a:lnTo>
                    <a:pt x="0" y="3641090"/>
                  </a:lnTo>
                  <a:lnTo>
                    <a:pt x="330962" y="3641090"/>
                  </a:lnTo>
                  <a:lnTo>
                    <a:pt x="330962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3500" y="63500"/>
              <a:ext cx="330962" cy="3651250"/>
            </a:xfrm>
            <a:custGeom>
              <a:avLst/>
              <a:gdLst/>
              <a:ahLst/>
              <a:cxnLst/>
              <a:rect l="l" t="t" r="r" b="b"/>
              <a:pathLst>
                <a:path w="330962" h="3651250">
                  <a:moveTo>
                    <a:pt x="0" y="0"/>
                  </a:moveTo>
                  <a:lnTo>
                    <a:pt x="0" y="3651250"/>
                  </a:lnTo>
                  <a:lnTo>
                    <a:pt x="330962" y="3651250"/>
                  </a:lnTo>
                  <a:lnTo>
                    <a:pt x="330962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713359" y="73660"/>
              <a:ext cx="330962" cy="3641090"/>
            </a:xfrm>
            <a:custGeom>
              <a:avLst/>
              <a:gdLst/>
              <a:ahLst/>
              <a:cxnLst/>
              <a:rect l="l" t="t" r="r" b="b"/>
              <a:pathLst>
                <a:path w="330962" h="3641090">
                  <a:moveTo>
                    <a:pt x="0" y="0"/>
                  </a:moveTo>
                  <a:lnTo>
                    <a:pt x="0" y="3641090"/>
                  </a:lnTo>
                  <a:lnTo>
                    <a:pt x="330962" y="3641090"/>
                  </a:lnTo>
                  <a:lnTo>
                    <a:pt x="330962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3046228" y="1693450"/>
            <a:ext cx="8293541" cy="5083426"/>
          </a:xfrm>
          <a:custGeom>
            <a:avLst/>
            <a:gdLst/>
            <a:ahLst/>
            <a:cxnLst/>
            <a:rect l="l" t="t" r="r" b="b"/>
            <a:pathLst>
              <a:path w="8293541" h="5083426">
                <a:moveTo>
                  <a:pt x="0" y="0"/>
                </a:moveTo>
                <a:lnTo>
                  <a:pt x="8293542" y="0"/>
                </a:lnTo>
                <a:lnTo>
                  <a:pt x="8293542" y="5083426"/>
                </a:lnTo>
                <a:lnTo>
                  <a:pt x="0" y="50834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481022" y="577567"/>
            <a:ext cx="5108562" cy="551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Job Specification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62174" y="2084241"/>
            <a:ext cx="1084107" cy="932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54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job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195693" y="1766659"/>
            <a:ext cx="1002249" cy="290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spc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TERMINAL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859597" y="6117841"/>
            <a:ext cx="932688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# ...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554797" y="6422641"/>
            <a:ext cx="155448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}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554797" y="2460241"/>
            <a:ext cx="2176272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job "tetris" {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859597" y="2765041"/>
            <a:ext cx="777240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# ...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859597" y="3374641"/>
            <a:ext cx="3264408" cy="910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datacenters = ["dc1"] type = "service" constraint {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164397" y="4289041"/>
            <a:ext cx="5129784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attribute = "$[attr.kernel.name}"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164397" y="4593841"/>
            <a:ext cx="932688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value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688397" y="4593841"/>
            <a:ext cx="1399032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= "linux"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859597" y="4898641"/>
            <a:ext cx="1243584" cy="612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} </a:t>
            </a:r>
            <a:r>
              <a:rPr lang="en-US" sz="1999" b="1">
                <a:solidFill>
                  <a:srgbClr val="3F3F3F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update {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4164397" y="5515861"/>
            <a:ext cx="1865376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 b="1">
                <a:solidFill>
                  <a:srgbClr val="3F3F3F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max_parallel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6145597" y="5515861"/>
            <a:ext cx="466344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 b="1">
                <a:solidFill>
                  <a:srgbClr val="3F3F3F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= 1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3859597" y="5820661"/>
            <a:ext cx="155448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 b="1">
                <a:solidFill>
                  <a:srgbClr val="3F3F3F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492766" y="441246"/>
            <a:ext cx="1006478" cy="46034"/>
            <a:chOff x="0" y="0"/>
            <a:chExt cx="1006475" cy="4603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6475" cy="45974"/>
            </a:xfrm>
            <a:custGeom>
              <a:avLst/>
              <a:gdLst/>
              <a:ahLst/>
              <a:cxnLst/>
              <a:rect l="l" t="t" r="r" b="b"/>
              <a:pathLst>
                <a:path w="1006475" h="45974">
                  <a:moveTo>
                    <a:pt x="0" y="0"/>
                  </a:moveTo>
                  <a:lnTo>
                    <a:pt x="1006475" y="0"/>
                  </a:lnTo>
                  <a:lnTo>
                    <a:pt x="1006475" y="45974"/>
                  </a:lnTo>
                  <a:lnTo>
                    <a:pt x="0" y="45974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9305106" y="3213097"/>
            <a:ext cx="1892065" cy="3644903"/>
            <a:chOff x="0" y="0"/>
            <a:chExt cx="1892071" cy="36449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92046" cy="3644900"/>
            </a:xfrm>
            <a:custGeom>
              <a:avLst/>
              <a:gdLst/>
              <a:ahLst/>
              <a:cxnLst/>
              <a:rect l="l" t="t" r="r" b="b"/>
              <a:pathLst>
                <a:path w="1892046" h="3644900">
                  <a:moveTo>
                    <a:pt x="0" y="0"/>
                  </a:moveTo>
                  <a:lnTo>
                    <a:pt x="1892046" y="0"/>
                  </a:lnTo>
                  <a:lnTo>
                    <a:pt x="1892046" y="3644900"/>
                  </a:lnTo>
                  <a:lnTo>
                    <a:pt x="0" y="364490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103" t="-12862" r="-29998" b="-69323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31692" y="1444962"/>
            <a:ext cx="8293541" cy="5083426"/>
          </a:xfrm>
          <a:custGeom>
            <a:avLst/>
            <a:gdLst/>
            <a:ahLst/>
            <a:cxnLst/>
            <a:rect l="l" t="t" r="r" b="b"/>
            <a:pathLst>
              <a:path w="8293541" h="5083426">
                <a:moveTo>
                  <a:pt x="0" y="0"/>
                </a:moveTo>
                <a:lnTo>
                  <a:pt x="8293541" y="0"/>
                </a:lnTo>
                <a:lnTo>
                  <a:pt x="8293541" y="5083425"/>
                </a:lnTo>
                <a:lnTo>
                  <a:pt x="0" y="50834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9531696" y="3135525"/>
            <a:ext cx="1315860" cy="3784692"/>
            <a:chOff x="0" y="0"/>
            <a:chExt cx="1315860" cy="3784689"/>
          </a:xfrm>
        </p:grpSpPr>
        <p:sp>
          <p:nvSpPr>
            <p:cNvPr id="11" name="Freeform 11"/>
            <p:cNvSpPr/>
            <p:nvPr/>
          </p:nvSpPr>
          <p:spPr>
            <a:xfrm>
              <a:off x="454279" y="73660"/>
              <a:ext cx="401193" cy="3647440"/>
            </a:xfrm>
            <a:custGeom>
              <a:avLst/>
              <a:gdLst/>
              <a:ahLst/>
              <a:cxnLst/>
              <a:rect l="l" t="t" r="r" b="b"/>
              <a:pathLst>
                <a:path w="401193" h="3647440">
                  <a:moveTo>
                    <a:pt x="0" y="0"/>
                  </a:moveTo>
                  <a:lnTo>
                    <a:pt x="401193" y="0"/>
                  </a:lnTo>
                  <a:lnTo>
                    <a:pt x="401193" y="3647440"/>
                  </a:lnTo>
                  <a:lnTo>
                    <a:pt x="0" y="364744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63500" y="63500"/>
              <a:ext cx="401193" cy="3657727"/>
            </a:xfrm>
            <a:custGeom>
              <a:avLst/>
              <a:gdLst/>
              <a:ahLst/>
              <a:cxnLst/>
              <a:rect l="l" t="t" r="r" b="b"/>
              <a:pathLst>
                <a:path w="401193" h="3657727">
                  <a:moveTo>
                    <a:pt x="0" y="0"/>
                  </a:moveTo>
                  <a:lnTo>
                    <a:pt x="401193" y="0"/>
                  </a:lnTo>
                  <a:lnTo>
                    <a:pt x="401193" y="3657727"/>
                  </a:lnTo>
                  <a:lnTo>
                    <a:pt x="0" y="3657727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851154" y="73660"/>
              <a:ext cx="401193" cy="3647440"/>
            </a:xfrm>
            <a:custGeom>
              <a:avLst/>
              <a:gdLst/>
              <a:ahLst/>
              <a:cxnLst/>
              <a:rect l="l" t="t" r="r" b="b"/>
              <a:pathLst>
                <a:path w="401193" h="3647440">
                  <a:moveTo>
                    <a:pt x="0" y="0"/>
                  </a:moveTo>
                  <a:lnTo>
                    <a:pt x="401193" y="0"/>
                  </a:lnTo>
                  <a:lnTo>
                    <a:pt x="401193" y="3647440"/>
                  </a:lnTo>
                  <a:lnTo>
                    <a:pt x="0" y="364744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481022" y="577567"/>
            <a:ext cx="5108562" cy="551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Job Specification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217447" y="2099481"/>
            <a:ext cx="2073650" cy="932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5400" b="1" spc="5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group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581157" y="1516723"/>
            <a:ext cx="1002249" cy="290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spc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TERMINAL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45070" y="5258305"/>
            <a:ext cx="932688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# ...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40270" y="5563105"/>
            <a:ext cx="155448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}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40270" y="2210305"/>
            <a:ext cx="2176272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job "tetris" {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45070" y="2515105"/>
            <a:ext cx="777240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# ...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45070" y="3124705"/>
            <a:ext cx="3264408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datacenters = ["dc1"]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45070" y="3741925"/>
            <a:ext cx="2331720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 b="1">
                <a:solidFill>
                  <a:srgbClr val="3F3F3F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group "games" {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549870" y="4046725"/>
            <a:ext cx="1399032" cy="6053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 b="1">
                <a:solidFill>
                  <a:srgbClr val="3F3F3F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count = 1 # ...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45070" y="4656325"/>
            <a:ext cx="155448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 b="1">
                <a:solidFill>
                  <a:srgbClr val="3F3F3F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492766" y="441246"/>
            <a:ext cx="1006478" cy="46034"/>
            <a:chOff x="0" y="0"/>
            <a:chExt cx="1006475" cy="4603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6475" cy="45974"/>
            </a:xfrm>
            <a:custGeom>
              <a:avLst/>
              <a:gdLst/>
              <a:ahLst/>
              <a:cxnLst/>
              <a:rect l="l" t="t" r="r" b="b"/>
              <a:pathLst>
                <a:path w="1006475" h="45974">
                  <a:moveTo>
                    <a:pt x="0" y="0"/>
                  </a:moveTo>
                  <a:lnTo>
                    <a:pt x="1006475" y="0"/>
                  </a:lnTo>
                  <a:lnTo>
                    <a:pt x="1006475" y="45974"/>
                  </a:lnTo>
                  <a:lnTo>
                    <a:pt x="0" y="45974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9305106" y="3213097"/>
            <a:ext cx="1892065" cy="3644903"/>
            <a:chOff x="0" y="0"/>
            <a:chExt cx="1892071" cy="36449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92046" cy="3644900"/>
            </a:xfrm>
            <a:custGeom>
              <a:avLst/>
              <a:gdLst/>
              <a:ahLst/>
              <a:cxnLst/>
              <a:rect l="l" t="t" r="r" b="b"/>
              <a:pathLst>
                <a:path w="1892046" h="3644900">
                  <a:moveTo>
                    <a:pt x="0" y="0"/>
                  </a:moveTo>
                  <a:lnTo>
                    <a:pt x="1892046" y="0"/>
                  </a:lnTo>
                  <a:lnTo>
                    <a:pt x="1892046" y="3644900"/>
                  </a:lnTo>
                  <a:lnTo>
                    <a:pt x="0" y="364490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103" t="-12862" r="-29998" b="-69323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31692" y="1444962"/>
            <a:ext cx="8293541" cy="5294633"/>
          </a:xfrm>
          <a:custGeom>
            <a:avLst/>
            <a:gdLst/>
            <a:ahLst/>
            <a:cxnLst/>
            <a:rect l="l" t="t" r="r" b="b"/>
            <a:pathLst>
              <a:path w="8293541" h="5294633">
                <a:moveTo>
                  <a:pt x="0" y="0"/>
                </a:moveTo>
                <a:lnTo>
                  <a:pt x="8293541" y="0"/>
                </a:lnTo>
                <a:lnTo>
                  <a:pt x="8293541" y="5294633"/>
                </a:lnTo>
                <a:lnTo>
                  <a:pt x="0" y="52946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9531696" y="3135525"/>
            <a:ext cx="1315860" cy="3784692"/>
            <a:chOff x="0" y="0"/>
            <a:chExt cx="1315860" cy="3784689"/>
          </a:xfrm>
        </p:grpSpPr>
        <p:sp>
          <p:nvSpPr>
            <p:cNvPr id="11" name="Freeform 11"/>
            <p:cNvSpPr/>
            <p:nvPr/>
          </p:nvSpPr>
          <p:spPr>
            <a:xfrm>
              <a:off x="454279" y="73660"/>
              <a:ext cx="401193" cy="3647440"/>
            </a:xfrm>
            <a:custGeom>
              <a:avLst/>
              <a:gdLst/>
              <a:ahLst/>
              <a:cxnLst/>
              <a:rect l="l" t="t" r="r" b="b"/>
              <a:pathLst>
                <a:path w="401193" h="3647440">
                  <a:moveTo>
                    <a:pt x="0" y="0"/>
                  </a:moveTo>
                  <a:lnTo>
                    <a:pt x="401193" y="0"/>
                  </a:lnTo>
                  <a:lnTo>
                    <a:pt x="401193" y="3647440"/>
                  </a:lnTo>
                  <a:lnTo>
                    <a:pt x="0" y="364744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63500" y="63500"/>
              <a:ext cx="401193" cy="3657727"/>
            </a:xfrm>
            <a:custGeom>
              <a:avLst/>
              <a:gdLst/>
              <a:ahLst/>
              <a:cxnLst/>
              <a:rect l="l" t="t" r="r" b="b"/>
              <a:pathLst>
                <a:path w="401193" h="3657727">
                  <a:moveTo>
                    <a:pt x="0" y="0"/>
                  </a:moveTo>
                  <a:lnTo>
                    <a:pt x="401193" y="0"/>
                  </a:lnTo>
                  <a:lnTo>
                    <a:pt x="401193" y="3657727"/>
                  </a:lnTo>
                  <a:lnTo>
                    <a:pt x="0" y="3657727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851154" y="73660"/>
              <a:ext cx="401193" cy="3647440"/>
            </a:xfrm>
            <a:custGeom>
              <a:avLst/>
              <a:gdLst/>
              <a:ahLst/>
              <a:cxnLst/>
              <a:rect l="l" t="t" r="r" b="b"/>
              <a:pathLst>
                <a:path w="401193" h="3647440">
                  <a:moveTo>
                    <a:pt x="0" y="0"/>
                  </a:moveTo>
                  <a:lnTo>
                    <a:pt x="401193" y="0"/>
                  </a:lnTo>
                  <a:lnTo>
                    <a:pt x="401193" y="3647440"/>
                  </a:lnTo>
                  <a:lnTo>
                    <a:pt x="0" y="364744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481022" y="577567"/>
            <a:ext cx="5108562" cy="551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Job Specification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217447" y="2099481"/>
            <a:ext cx="2073650" cy="932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5400" b="1" spc="5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group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581157" y="1516723"/>
            <a:ext cx="1002249" cy="290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spc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TERMINAL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83817" y="5961907"/>
            <a:ext cx="124358" cy="249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43"/>
              </a:lnSpc>
            </a:pPr>
            <a:r>
              <a:rPr lang="en-US" sz="15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}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39339" y="6214901"/>
            <a:ext cx="124358" cy="249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43"/>
              </a:lnSpc>
            </a:pPr>
            <a:r>
              <a:rPr lang="en-US" sz="15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}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94870" y="6458741"/>
            <a:ext cx="124358" cy="249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43"/>
              </a:lnSpc>
            </a:pPr>
            <a:r>
              <a:rPr lang="en-US" sz="15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}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94870" y="2073050"/>
            <a:ext cx="1745247" cy="240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95"/>
              </a:lnSpc>
            </a:pPr>
            <a:r>
              <a:rPr lang="en-US" sz="1599" spc="3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job "tetris" {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39339" y="2313832"/>
            <a:ext cx="623116" cy="240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95"/>
              </a:lnSpc>
            </a:pPr>
            <a:r>
              <a:rPr lang="en-US" sz="1599" spc="3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# ...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39339" y="2610641"/>
            <a:ext cx="2618156" cy="440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1599" spc="3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datacenters = ["dc1"]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39339" y="3130325"/>
            <a:ext cx="1870015" cy="402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83"/>
              </a:lnSpc>
            </a:pPr>
            <a:r>
              <a:rPr lang="en-US" sz="1599" spc="3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group "games" {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583817" y="3637807"/>
            <a:ext cx="1121883" cy="135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9"/>
              </a:lnSpc>
            </a:pPr>
            <a:r>
              <a:rPr lang="en-US" sz="1599" spc="3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count = 1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583817" y="3829831"/>
            <a:ext cx="1869929" cy="440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1599" spc="3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task "tetris" {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828295" y="4095779"/>
            <a:ext cx="2119398" cy="421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91"/>
              </a:lnSpc>
            </a:pPr>
            <a:r>
              <a:rPr lang="en-US" sz="1599" b="1" spc="3">
                <a:solidFill>
                  <a:srgbClr val="3F3F3F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driver = "docker"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828295" y="4577353"/>
            <a:ext cx="1994697" cy="1159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91"/>
              </a:lnSpc>
            </a:pPr>
            <a:r>
              <a:rPr lang="en-US" sz="1599" b="1" spc="3">
                <a:solidFill>
                  <a:srgbClr val="3F3F3F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config {</a:t>
            </a:r>
          </a:p>
          <a:p>
            <a:pPr algn="just">
              <a:lnSpc>
                <a:spcPts val="799"/>
              </a:lnSpc>
            </a:pPr>
            <a:r>
              <a:rPr lang="en-US" sz="1599" b="1" spc="3">
                <a:solidFill>
                  <a:srgbClr val="3F3F3F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image </a:t>
            </a:r>
          </a:p>
          <a:p>
            <a:pPr algn="just">
              <a:lnSpc>
                <a:spcPts val="3039"/>
              </a:lnSpc>
            </a:pPr>
            <a:r>
              <a:rPr lang="en-US" sz="1599" b="1" spc="3">
                <a:solidFill>
                  <a:srgbClr val="3F3F3F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ports </a:t>
            </a:r>
          </a:p>
          <a:p>
            <a:pPr algn="just">
              <a:lnSpc>
                <a:spcPts val="799"/>
              </a:lnSpc>
            </a:pPr>
            <a:r>
              <a:rPr lang="en-US" sz="1599" b="1" spc="3">
                <a:solidFill>
                  <a:srgbClr val="3F3F3F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auth_soft_fail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3906326" y="5116097"/>
            <a:ext cx="1994592" cy="6202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9"/>
              </a:lnSpc>
            </a:pPr>
            <a:r>
              <a:rPr lang="en-US" sz="1599" b="1" spc="3">
                <a:solidFill>
                  <a:srgbClr val="3F3F3F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= "bsord/tetris"</a:t>
            </a:r>
          </a:p>
          <a:p>
            <a:pPr algn="l">
              <a:lnSpc>
                <a:spcPts val="3039"/>
              </a:lnSpc>
            </a:pPr>
            <a:r>
              <a:rPr lang="en-US" sz="1599" b="1" spc="3">
                <a:solidFill>
                  <a:srgbClr val="3F3F3F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= ["web"]</a:t>
            </a:r>
          </a:p>
          <a:p>
            <a:pPr algn="l">
              <a:lnSpc>
                <a:spcPts val="799"/>
              </a:lnSpc>
            </a:pPr>
            <a:r>
              <a:rPr lang="en-US" sz="1599" b="1" spc="3">
                <a:solidFill>
                  <a:srgbClr val="3F3F3F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= true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828295" y="5631971"/>
            <a:ext cx="124358" cy="345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1"/>
              </a:lnSpc>
            </a:pPr>
            <a:r>
              <a:rPr lang="en-US" sz="1599" b="1">
                <a:solidFill>
                  <a:srgbClr val="3F3F3F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492766" y="441246"/>
            <a:ext cx="1006478" cy="46034"/>
            <a:chOff x="0" y="0"/>
            <a:chExt cx="1006475" cy="4603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6475" cy="45974"/>
            </a:xfrm>
            <a:custGeom>
              <a:avLst/>
              <a:gdLst/>
              <a:ahLst/>
              <a:cxnLst/>
              <a:rect l="l" t="t" r="r" b="b"/>
              <a:pathLst>
                <a:path w="1006475" h="45974">
                  <a:moveTo>
                    <a:pt x="0" y="0"/>
                  </a:moveTo>
                  <a:lnTo>
                    <a:pt x="1006475" y="0"/>
                  </a:lnTo>
                  <a:lnTo>
                    <a:pt x="1006475" y="45974"/>
                  </a:lnTo>
                  <a:lnTo>
                    <a:pt x="0" y="45974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9305106" y="3213097"/>
            <a:ext cx="1892065" cy="3644903"/>
            <a:chOff x="0" y="0"/>
            <a:chExt cx="1892071" cy="36449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92046" cy="3644900"/>
            </a:xfrm>
            <a:custGeom>
              <a:avLst/>
              <a:gdLst/>
              <a:ahLst/>
              <a:cxnLst/>
              <a:rect l="l" t="t" r="r" b="b"/>
              <a:pathLst>
                <a:path w="1892046" h="3644900">
                  <a:moveTo>
                    <a:pt x="0" y="0"/>
                  </a:moveTo>
                  <a:lnTo>
                    <a:pt x="1892046" y="0"/>
                  </a:lnTo>
                  <a:lnTo>
                    <a:pt x="1892046" y="3644900"/>
                  </a:lnTo>
                  <a:lnTo>
                    <a:pt x="0" y="364490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103" t="-12862" r="-29998" b="-69323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31692" y="1444962"/>
            <a:ext cx="8293541" cy="5403171"/>
          </a:xfrm>
          <a:custGeom>
            <a:avLst/>
            <a:gdLst/>
            <a:ahLst/>
            <a:cxnLst/>
            <a:rect l="l" t="t" r="r" b="b"/>
            <a:pathLst>
              <a:path w="8293541" h="5403171">
                <a:moveTo>
                  <a:pt x="0" y="0"/>
                </a:moveTo>
                <a:lnTo>
                  <a:pt x="8293541" y="0"/>
                </a:lnTo>
                <a:lnTo>
                  <a:pt x="8293541" y="5403170"/>
                </a:lnTo>
                <a:lnTo>
                  <a:pt x="0" y="54031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9531696" y="3135525"/>
            <a:ext cx="1315860" cy="3784692"/>
            <a:chOff x="0" y="0"/>
            <a:chExt cx="1315860" cy="3784689"/>
          </a:xfrm>
        </p:grpSpPr>
        <p:sp>
          <p:nvSpPr>
            <p:cNvPr id="11" name="Freeform 11"/>
            <p:cNvSpPr/>
            <p:nvPr/>
          </p:nvSpPr>
          <p:spPr>
            <a:xfrm>
              <a:off x="454279" y="73660"/>
              <a:ext cx="401193" cy="3647440"/>
            </a:xfrm>
            <a:custGeom>
              <a:avLst/>
              <a:gdLst/>
              <a:ahLst/>
              <a:cxnLst/>
              <a:rect l="l" t="t" r="r" b="b"/>
              <a:pathLst>
                <a:path w="401193" h="3647440">
                  <a:moveTo>
                    <a:pt x="0" y="0"/>
                  </a:moveTo>
                  <a:lnTo>
                    <a:pt x="401193" y="0"/>
                  </a:lnTo>
                  <a:lnTo>
                    <a:pt x="401193" y="3647440"/>
                  </a:lnTo>
                  <a:lnTo>
                    <a:pt x="0" y="364744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63500" y="63500"/>
              <a:ext cx="401193" cy="3657727"/>
            </a:xfrm>
            <a:custGeom>
              <a:avLst/>
              <a:gdLst/>
              <a:ahLst/>
              <a:cxnLst/>
              <a:rect l="l" t="t" r="r" b="b"/>
              <a:pathLst>
                <a:path w="401193" h="3657727">
                  <a:moveTo>
                    <a:pt x="0" y="0"/>
                  </a:moveTo>
                  <a:lnTo>
                    <a:pt x="401193" y="0"/>
                  </a:lnTo>
                  <a:lnTo>
                    <a:pt x="401193" y="3657727"/>
                  </a:lnTo>
                  <a:lnTo>
                    <a:pt x="0" y="3657727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851154" y="73660"/>
              <a:ext cx="401193" cy="3647440"/>
            </a:xfrm>
            <a:custGeom>
              <a:avLst/>
              <a:gdLst/>
              <a:ahLst/>
              <a:cxnLst/>
              <a:rect l="l" t="t" r="r" b="b"/>
              <a:pathLst>
                <a:path w="401193" h="3647440">
                  <a:moveTo>
                    <a:pt x="0" y="0"/>
                  </a:moveTo>
                  <a:lnTo>
                    <a:pt x="401193" y="0"/>
                  </a:lnTo>
                  <a:lnTo>
                    <a:pt x="401193" y="3647440"/>
                  </a:lnTo>
                  <a:lnTo>
                    <a:pt x="0" y="364744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481022" y="577567"/>
            <a:ext cx="5108562" cy="551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Job Specification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217447" y="2099481"/>
            <a:ext cx="2073650" cy="932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5400" b="1" spc="5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group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581157" y="1516723"/>
            <a:ext cx="1002249" cy="290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spc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TERMINAL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20314" y="6503260"/>
            <a:ext cx="108814" cy="248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}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94870" y="2051275"/>
            <a:ext cx="1519171" cy="219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3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job "tetris" {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07592" y="2264635"/>
            <a:ext cx="542763" cy="219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3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# ...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07592" y="2526001"/>
            <a:ext cx="1627632" cy="391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13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group "games" {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520314" y="3009109"/>
            <a:ext cx="976713" cy="124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"/>
              </a:lnSpc>
            </a:pPr>
            <a:r>
              <a:rPr lang="en-US" sz="13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count = 1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520314" y="3159985"/>
            <a:ext cx="1627661" cy="391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13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task "tetris" {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733045" y="3643093"/>
            <a:ext cx="1844612" cy="124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"/>
              </a:lnSpc>
            </a:pPr>
            <a:r>
              <a:rPr lang="en-US" sz="13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driver = "docker"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733045" y="3809209"/>
            <a:ext cx="868223" cy="391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13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config {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945767" y="4280125"/>
            <a:ext cx="2387098" cy="554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"/>
              </a:lnSpc>
            </a:pPr>
            <a:r>
              <a:rPr lang="en-US" sz="13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image = "bsord/tetris"</a:t>
            </a:r>
          </a:p>
          <a:p>
            <a:pPr algn="l">
              <a:lnSpc>
                <a:spcPts val="2659"/>
              </a:lnSpc>
            </a:pPr>
            <a:r>
              <a:rPr lang="en-US" sz="13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ports = ["web"]</a:t>
            </a:r>
          </a:p>
          <a:p>
            <a:pPr algn="l">
              <a:lnSpc>
                <a:spcPts val="747"/>
              </a:lnSpc>
            </a:pPr>
            <a:r>
              <a:rPr lang="en-US" sz="13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auth_soft_fail= true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733045" y="4735801"/>
            <a:ext cx="1193683" cy="536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13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}</a:t>
            </a:r>
          </a:p>
          <a:p>
            <a:pPr algn="l">
              <a:lnSpc>
                <a:spcPts val="1656"/>
              </a:lnSpc>
            </a:pPr>
            <a:r>
              <a:rPr lang="en-US" sz="1399" b="1">
                <a:solidFill>
                  <a:srgbClr val="3F3F3F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resources {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945767" y="5257009"/>
            <a:ext cx="325784" cy="219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56"/>
              </a:lnSpc>
            </a:pPr>
            <a:r>
              <a:rPr lang="en-US" sz="1399" b="1">
                <a:solidFill>
                  <a:srgbClr val="3F3F3F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cpu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690308" y="5257009"/>
            <a:ext cx="1519142" cy="219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56"/>
              </a:lnSpc>
            </a:pPr>
            <a:r>
              <a:rPr lang="en-US" sz="1399" b="1">
                <a:solidFill>
                  <a:srgbClr val="3F3F3F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= 500 # 500MHz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945767" y="5470369"/>
            <a:ext cx="2170071" cy="436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56"/>
              </a:lnSpc>
            </a:pPr>
            <a:r>
              <a:rPr lang="en-US" sz="1399" b="1">
                <a:solidFill>
                  <a:srgbClr val="3F3F3F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memory = 256 # 256MB network {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158489" y="5903185"/>
            <a:ext cx="1085212" cy="219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56"/>
              </a:lnSpc>
            </a:pPr>
            <a:r>
              <a:rPr lang="en-US" sz="1399" b="1">
                <a:solidFill>
                  <a:srgbClr val="3F3F3F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mbits= 10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945767" y="6119593"/>
            <a:ext cx="108814" cy="219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56"/>
              </a:lnSpc>
            </a:pPr>
            <a:r>
              <a:rPr lang="en-US" sz="1399" b="1">
                <a:solidFill>
                  <a:srgbClr val="3F3F3F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}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733045" y="6323809"/>
            <a:ext cx="108814" cy="219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56"/>
              </a:lnSpc>
            </a:pPr>
            <a:r>
              <a:rPr lang="en-US" sz="1399" b="1">
                <a:solidFill>
                  <a:srgbClr val="3F3F3F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}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809573" y="6362195"/>
            <a:ext cx="3612375" cy="250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Please assume I closed all my brackets here 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8351282" y="6367939"/>
            <a:ext cx="152886" cy="23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399" spc="466">
                <a:solidFill>
                  <a:srgbClr val="3F3F3F"/>
                </a:solidFill>
                <a:latin typeface="IBM Plex Sans"/>
                <a:ea typeface="IBM Plex Sans"/>
                <a:cs typeface="IBM Plex Sans"/>
                <a:sym typeface="IBM Plex Sans"/>
              </a:rPr>
              <a:t>J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385267" y="371475"/>
            <a:ext cx="1008059" cy="46034"/>
            <a:chOff x="0" y="0"/>
            <a:chExt cx="1008062" cy="4603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8126" cy="46101"/>
            </a:xfrm>
            <a:custGeom>
              <a:avLst/>
              <a:gdLst/>
              <a:ahLst/>
              <a:cxnLst/>
              <a:rect l="l" t="t" r="r" b="b"/>
              <a:pathLst>
                <a:path w="1008126" h="46101">
                  <a:moveTo>
                    <a:pt x="0" y="0"/>
                  </a:moveTo>
                  <a:lnTo>
                    <a:pt x="1008126" y="0"/>
                  </a:lnTo>
                  <a:lnTo>
                    <a:pt x="1008126" y="46101"/>
                  </a:lnTo>
                  <a:lnTo>
                    <a:pt x="0" y="46101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4741821" y="1036406"/>
            <a:ext cx="529152" cy="5556733"/>
            <a:chOff x="0" y="0"/>
            <a:chExt cx="529146" cy="5556733"/>
          </a:xfrm>
        </p:grpSpPr>
        <p:sp>
          <p:nvSpPr>
            <p:cNvPr id="9" name="Freeform 9"/>
            <p:cNvSpPr/>
            <p:nvPr/>
          </p:nvSpPr>
          <p:spPr>
            <a:xfrm>
              <a:off x="244475" y="77724"/>
              <a:ext cx="28575" cy="5401183"/>
            </a:xfrm>
            <a:custGeom>
              <a:avLst/>
              <a:gdLst/>
              <a:ahLst/>
              <a:cxnLst/>
              <a:rect l="l" t="t" r="r" b="b"/>
              <a:pathLst>
                <a:path w="28575" h="5401183">
                  <a:moveTo>
                    <a:pt x="28575" y="0"/>
                  </a:moveTo>
                  <a:lnTo>
                    <a:pt x="28575" y="5401183"/>
                  </a:lnTo>
                  <a:lnTo>
                    <a:pt x="0" y="5401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505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63500" y="5464683"/>
              <a:ext cx="390652" cy="28575"/>
            </a:xfrm>
            <a:custGeom>
              <a:avLst/>
              <a:gdLst/>
              <a:ahLst/>
              <a:cxnLst/>
              <a:rect l="l" t="t" r="r" b="b"/>
              <a:pathLst>
                <a:path w="390652" h="28575">
                  <a:moveTo>
                    <a:pt x="0" y="0"/>
                  </a:moveTo>
                  <a:lnTo>
                    <a:pt x="390652" y="0"/>
                  </a:lnTo>
                  <a:lnTo>
                    <a:pt x="390652" y="28575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FF0505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75057" y="63500"/>
              <a:ext cx="390652" cy="28575"/>
            </a:xfrm>
            <a:custGeom>
              <a:avLst/>
              <a:gdLst/>
              <a:ahLst/>
              <a:cxnLst/>
              <a:rect l="l" t="t" r="r" b="b"/>
              <a:pathLst>
                <a:path w="390652" h="28575">
                  <a:moveTo>
                    <a:pt x="0" y="0"/>
                  </a:moveTo>
                  <a:lnTo>
                    <a:pt x="390652" y="0"/>
                  </a:lnTo>
                  <a:lnTo>
                    <a:pt x="390652" y="28575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FF0505"/>
            </a:solidFill>
          </p:spPr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5648268" y="1712595"/>
            <a:ext cx="529152" cy="4678785"/>
            <a:chOff x="0" y="0"/>
            <a:chExt cx="529146" cy="4678782"/>
          </a:xfrm>
        </p:grpSpPr>
        <p:sp>
          <p:nvSpPr>
            <p:cNvPr id="13" name="Freeform 13"/>
            <p:cNvSpPr/>
            <p:nvPr/>
          </p:nvSpPr>
          <p:spPr>
            <a:xfrm>
              <a:off x="244475" y="77724"/>
              <a:ext cx="40132" cy="4523359"/>
            </a:xfrm>
            <a:custGeom>
              <a:avLst/>
              <a:gdLst/>
              <a:ahLst/>
              <a:cxnLst/>
              <a:rect l="l" t="t" r="r" b="b"/>
              <a:pathLst>
                <a:path w="40132" h="4523359">
                  <a:moveTo>
                    <a:pt x="40132" y="127"/>
                  </a:moveTo>
                  <a:lnTo>
                    <a:pt x="28575" y="4523359"/>
                  </a:lnTo>
                  <a:lnTo>
                    <a:pt x="0" y="4523232"/>
                  </a:lnTo>
                  <a:lnTo>
                    <a:pt x="11557" y="0"/>
                  </a:lnTo>
                  <a:close/>
                </a:path>
              </a:pathLst>
            </a:custGeom>
            <a:solidFill>
              <a:srgbClr val="0070C0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63500" y="4586732"/>
              <a:ext cx="390652" cy="28575"/>
            </a:xfrm>
            <a:custGeom>
              <a:avLst/>
              <a:gdLst/>
              <a:ahLst/>
              <a:cxnLst/>
              <a:rect l="l" t="t" r="r" b="b"/>
              <a:pathLst>
                <a:path w="390652" h="28575">
                  <a:moveTo>
                    <a:pt x="0" y="0"/>
                  </a:moveTo>
                  <a:lnTo>
                    <a:pt x="390652" y="0"/>
                  </a:lnTo>
                  <a:lnTo>
                    <a:pt x="390652" y="28575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0070C0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75057" y="63500"/>
              <a:ext cx="390652" cy="28575"/>
            </a:xfrm>
            <a:custGeom>
              <a:avLst/>
              <a:gdLst/>
              <a:ahLst/>
              <a:cxnLst/>
              <a:rect l="l" t="t" r="r" b="b"/>
              <a:pathLst>
                <a:path w="390652" h="28575">
                  <a:moveTo>
                    <a:pt x="0" y="0"/>
                  </a:moveTo>
                  <a:lnTo>
                    <a:pt x="390652" y="0"/>
                  </a:lnTo>
                  <a:lnTo>
                    <a:pt x="390652" y="28575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6302073" y="3424342"/>
            <a:ext cx="517608" cy="2770184"/>
            <a:chOff x="0" y="0"/>
            <a:chExt cx="517601" cy="2770188"/>
          </a:xfrm>
        </p:grpSpPr>
        <p:sp>
          <p:nvSpPr>
            <p:cNvPr id="17" name="Freeform 17"/>
            <p:cNvSpPr/>
            <p:nvPr/>
          </p:nvSpPr>
          <p:spPr>
            <a:xfrm>
              <a:off x="244475" y="77724"/>
              <a:ext cx="28575" cy="2614676"/>
            </a:xfrm>
            <a:custGeom>
              <a:avLst/>
              <a:gdLst/>
              <a:ahLst/>
              <a:cxnLst/>
              <a:rect l="l" t="t" r="r" b="b"/>
              <a:pathLst>
                <a:path w="28575" h="2614676">
                  <a:moveTo>
                    <a:pt x="28575" y="0"/>
                  </a:moveTo>
                  <a:lnTo>
                    <a:pt x="28575" y="2614676"/>
                  </a:lnTo>
                  <a:lnTo>
                    <a:pt x="0" y="2614676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14B08B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63500" y="2678049"/>
              <a:ext cx="390652" cy="28575"/>
            </a:xfrm>
            <a:custGeom>
              <a:avLst/>
              <a:gdLst/>
              <a:ahLst/>
              <a:cxnLst/>
              <a:rect l="l" t="t" r="r" b="b"/>
              <a:pathLst>
                <a:path w="390652" h="28575">
                  <a:moveTo>
                    <a:pt x="0" y="0"/>
                  </a:moveTo>
                  <a:lnTo>
                    <a:pt x="390652" y="0"/>
                  </a:lnTo>
                  <a:lnTo>
                    <a:pt x="390652" y="28575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14B08B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63500" y="63500"/>
              <a:ext cx="390652" cy="28575"/>
            </a:xfrm>
            <a:custGeom>
              <a:avLst/>
              <a:gdLst/>
              <a:ahLst/>
              <a:cxnLst/>
              <a:rect l="l" t="t" r="r" b="b"/>
              <a:pathLst>
                <a:path w="390652" h="28575">
                  <a:moveTo>
                    <a:pt x="0" y="0"/>
                  </a:moveTo>
                  <a:lnTo>
                    <a:pt x="390652" y="0"/>
                  </a:lnTo>
                  <a:lnTo>
                    <a:pt x="390652" y="28575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14B08B"/>
            </a:solidFill>
          </p:spPr>
        </p:sp>
      </p:grpSp>
      <p:sp>
        <p:nvSpPr>
          <p:cNvPr id="20" name="Freeform 20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103" t="-12862" r="-29998" b="-69323"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6428270" y="236172"/>
            <a:ext cx="4621235" cy="6621828"/>
          </a:xfrm>
          <a:custGeom>
            <a:avLst/>
            <a:gdLst/>
            <a:ahLst/>
            <a:cxnLst/>
            <a:rect l="l" t="t" r="r" b="b"/>
            <a:pathLst>
              <a:path w="4621235" h="6621828">
                <a:moveTo>
                  <a:pt x="0" y="0"/>
                </a:moveTo>
                <a:lnTo>
                  <a:pt x="4621235" y="0"/>
                </a:lnTo>
                <a:lnTo>
                  <a:pt x="4621235" y="6621828"/>
                </a:lnTo>
                <a:lnTo>
                  <a:pt x="0" y="66218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3566"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373523" y="827265"/>
            <a:ext cx="3227851" cy="615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3600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Complete</a:t>
            </a:r>
            <a:r>
              <a:rPr lang="en-US" sz="3600" b="1">
                <a:solidFill>
                  <a:srgbClr val="000000"/>
                </a:solidFill>
                <a:latin typeface="Raleway Heavy"/>
                <a:ea typeface="Raleway Heavy"/>
                <a:cs typeface="Raleway Heavy"/>
                <a:sym typeface="Raleway Heavy"/>
              </a:rPr>
              <a:t> </a:t>
            </a:r>
            <a:r>
              <a:rPr lang="en-US" sz="3600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File</a:t>
            </a:r>
          </a:p>
          <a:p>
            <a:pPr algn="l">
              <a:lnSpc>
                <a:spcPts val="3499"/>
              </a:lnSpc>
            </a:pPr>
            <a:r>
              <a:rPr lang="en-US" sz="1399">
                <a:solidFill>
                  <a:srgbClr val="00CA8E"/>
                </a:solidFill>
                <a:latin typeface="Roboto"/>
                <a:ea typeface="Roboto"/>
                <a:cs typeface="Roboto"/>
                <a:sym typeface="Roboto"/>
              </a:rPr>
              <a:t>With a Few Additions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38511" y="2324157"/>
            <a:ext cx="3142879" cy="282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11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All these configurations are in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738511" y="2592381"/>
            <a:ext cx="859145" cy="282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11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 single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581483" y="2703328"/>
            <a:ext cx="1211780" cy="274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"/>
              </a:lnSpc>
            </a:pPr>
            <a:r>
              <a:rPr lang="en-US" sz="1800" b="1">
                <a:solidFill>
                  <a:srgbClr val="00CA8E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.nomad</a:t>
            </a:r>
            <a:r>
              <a:rPr lang="en-US" sz="1800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</a:t>
            </a:r>
            <a:r>
              <a:rPr lang="en-US" sz="1800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file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738511" y="2872797"/>
            <a:ext cx="3192056" cy="2388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The file can be stored in a </a:t>
            </a:r>
          </a:p>
          <a:p>
            <a:pPr algn="l">
              <a:lnSpc>
                <a:spcPts val="900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code repo and iterated on as </a:t>
            </a:r>
          </a:p>
          <a:p>
            <a:pPr algn="l">
              <a:lnSpc>
                <a:spcPts val="3515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needed</a:t>
            </a:r>
          </a:p>
          <a:p>
            <a:pPr algn="l">
              <a:lnSpc>
                <a:spcPts val="4260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The file will be submitted to </a:t>
            </a:r>
          </a:p>
          <a:p>
            <a:pPr algn="l">
              <a:lnSpc>
                <a:spcPts val="900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Nomad to create our </a:t>
            </a:r>
          </a:p>
          <a:p>
            <a:pPr algn="l">
              <a:lnSpc>
                <a:spcPts val="3324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resources when we're ready to </a:t>
            </a:r>
          </a:p>
          <a:p>
            <a:pPr algn="l">
              <a:lnSpc>
                <a:spcPts val="1044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launch our application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4592907" y="3441249"/>
            <a:ext cx="322431" cy="32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>
                <a:solidFill>
                  <a:srgbClr val="FF0505"/>
                </a:solidFill>
                <a:latin typeface="Roboto Bold"/>
                <a:ea typeface="Roboto Bold"/>
                <a:cs typeface="Roboto Bold"/>
                <a:sym typeface="Roboto Bold"/>
              </a:rPr>
              <a:t>job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5233549" y="3627177"/>
            <a:ext cx="612219" cy="32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>
                <a:solidFill>
                  <a:srgbClr val="0070C0"/>
                </a:solidFill>
                <a:latin typeface="Roboto Bold"/>
                <a:ea typeface="Roboto Bold"/>
                <a:cs typeface="Roboto Bold"/>
                <a:sym typeface="Roboto Bold"/>
              </a:rPr>
              <a:t>group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6035697" y="4383081"/>
            <a:ext cx="448370" cy="32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 spc="1">
                <a:solidFill>
                  <a:srgbClr val="00CA8E"/>
                </a:solidFill>
                <a:latin typeface="Roboto Bold"/>
                <a:ea typeface="Roboto Bold"/>
                <a:cs typeface="Roboto Bold"/>
                <a:sym typeface="Roboto Bold"/>
              </a:rPr>
              <a:t>task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452761" y="2315737"/>
            <a:ext cx="81610" cy="307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-14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452761" y="3092977"/>
            <a:ext cx="81610" cy="307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-14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52761" y="4144537"/>
            <a:ext cx="81610" cy="307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-14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63503" y="-63503"/>
            <a:ext cx="3540338" cy="6984778"/>
            <a:chOff x="0" y="0"/>
            <a:chExt cx="3540341" cy="6984784"/>
          </a:xfrm>
        </p:grpSpPr>
        <p:sp>
          <p:nvSpPr>
            <p:cNvPr id="5" name="Freeform 5"/>
            <p:cNvSpPr/>
            <p:nvPr/>
          </p:nvSpPr>
          <p:spPr>
            <a:xfrm>
              <a:off x="63500" y="63500"/>
              <a:ext cx="3413379" cy="6857746"/>
            </a:xfrm>
            <a:custGeom>
              <a:avLst/>
              <a:gdLst/>
              <a:ahLst/>
              <a:cxnLst/>
              <a:rect l="l" t="t" r="r" b="b"/>
              <a:pathLst>
                <a:path w="3413379" h="6857746">
                  <a:moveTo>
                    <a:pt x="0" y="0"/>
                  </a:moveTo>
                  <a:lnTo>
                    <a:pt x="0" y="6857746"/>
                  </a:lnTo>
                  <a:lnTo>
                    <a:pt x="3413379" y="6857746"/>
                  </a:lnTo>
                  <a:lnTo>
                    <a:pt x="3413379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379730" y="358140"/>
              <a:ext cx="1008126" cy="44450"/>
            </a:xfrm>
            <a:custGeom>
              <a:avLst/>
              <a:gdLst/>
              <a:ahLst/>
              <a:cxnLst/>
              <a:rect l="l" t="t" r="r" b="b"/>
              <a:pathLst>
                <a:path w="1008126" h="44450">
                  <a:moveTo>
                    <a:pt x="0" y="0"/>
                  </a:moveTo>
                  <a:lnTo>
                    <a:pt x="1008126" y="0"/>
                  </a:lnTo>
                  <a:lnTo>
                    <a:pt x="1008126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103" t="-12862" r="-29998" b="-69323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160911" y="4872228"/>
            <a:ext cx="7193699" cy="1773364"/>
          </a:xfrm>
          <a:custGeom>
            <a:avLst/>
            <a:gdLst/>
            <a:ahLst/>
            <a:cxnLst/>
            <a:rect l="l" t="t" r="r" b="b"/>
            <a:pathLst>
              <a:path w="7193699" h="1773364">
                <a:moveTo>
                  <a:pt x="0" y="0"/>
                </a:moveTo>
                <a:lnTo>
                  <a:pt x="7193699" y="0"/>
                </a:lnTo>
                <a:lnTo>
                  <a:pt x="7193699" y="1773364"/>
                </a:lnTo>
                <a:lnTo>
                  <a:pt x="0" y="17733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87626" y="641337"/>
            <a:ext cx="2066134" cy="1100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94"/>
              </a:lnSpc>
            </a:pPr>
            <a:r>
              <a:rPr lang="en-US" sz="3600" b="1" spc="3">
                <a:solidFill>
                  <a:srgbClr val="FFFFFF"/>
                </a:solidFill>
                <a:latin typeface="Raleway Heavy"/>
                <a:ea typeface="Raleway Heavy"/>
                <a:cs typeface="Raleway Heavy"/>
                <a:sym typeface="Raleway Heavy"/>
              </a:rPr>
              <a:t>Validate Job Spec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740839" y="999811"/>
            <a:ext cx="90678" cy="328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 spc="-15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740839" y="1865443"/>
            <a:ext cx="90678" cy="328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 spc="-15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740839" y="3895411"/>
            <a:ext cx="90678" cy="328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 spc="-15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083739" y="3863483"/>
            <a:ext cx="504692" cy="341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15"/>
              </a:lnSpc>
            </a:pPr>
            <a:r>
              <a:rPr lang="en-US" sz="1999" spc="3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Use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083739" y="4195715"/>
            <a:ext cx="4198858" cy="341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15"/>
              </a:lnSpc>
            </a:pPr>
            <a:r>
              <a:rPr lang="en-US" sz="1999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syntax errors or validation problems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083739" y="996458"/>
            <a:ext cx="5843807" cy="617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Nomad CLI supports multiple ways to validate and format your job specification file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083739" y="1614440"/>
            <a:ext cx="504692" cy="560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1999" spc="3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Use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579039" y="2009489"/>
            <a:ext cx="7223865" cy="317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2400" b="1">
                <a:solidFill>
                  <a:srgbClr val="00CA8E"/>
                </a:solidFill>
                <a:latin typeface="Roboto Bold"/>
                <a:ea typeface="Roboto Bold"/>
                <a:cs typeface="Roboto Bold"/>
                <a:sym typeface="Roboto Bold"/>
              </a:rPr>
              <a:t>nomad fmt</a:t>
            </a:r>
            <a:r>
              <a:rPr lang="en-US"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to format the job spec file to a canonical format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198039" y="2253301"/>
            <a:ext cx="90678" cy="537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1999" spc="-15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540939" y="2211848"/>
            <a:ext cx="3869874" cy="560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1999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This will automatically format all 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335061" y="2606897"/>
            <a:ext cx="3357934" cy="317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2400" b="1">
                <a:solidFill>
                  <a:srgbClr val="00CA8E"/>
                </a:solidFill>
                <a:latin typeface="Roboto Bold"/>
                <a:ea typeface="Roboto Bold"/>
                <a:cs typeface="Roboto Bold"/>
                <a:sym typeface="Roboto Bold"/>
              </a:rPr>
              <a:t>nomad</a:t>
            </a:r>
            <a:r>
              <a:rPr lang="en-US"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or </a:t>
            </a:r>
            <a:r>
              <a:rPr lang="en-US" sz="2400" b="1">
                <a:solidFill>
                  <a:srgbClr val="00CA8E"/>
                </a:solidFill>
                <a:latin typeface="Roboto Bold"/>
                <a:ea typeface="Roboto Bold"/>
                <a:cs typeface="Roboto Bold"/>
                <a:sym typeface="Roboto Bold"/>
              </a:rPr>
              <a:t>.hcl</a:t>
            </a:r>
            <a:r>
              <a:rPr lang="en-US"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files in the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540939" y="2591324"/>
            <a:ext cx="4136860" cy="522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75"/>
              </a:lnSpc>
            </a:pPr>
            <a:r>
              <a:rPr lang="en-US" sz="1999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directory where the command is run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595417" y="3853958"/>
            <a:ext cx="3149632" cy="350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 spc="1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to check a job spec for any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579039" y="3939388"/>
            <a:ext cx="4097303" cy="417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>
                <a:solidFill>
                  <a:srgbClr val="00CA8E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nomad validate &lt;file&gt;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4580992" y="5908396"/>
            <a:ext cx="4842205" cy="417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>
                <a:solidFill>
                  <a:srgbClr val="00CA8E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Job validation successful 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210238" y="4945723"/>
            <a:ext cx="1002249" cy="290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spc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TERMINAL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4580992" y="5530444"/>
            <a:ext cx="5400665" cy="417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$ nomad validate tetris.nomad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63503" y="5249523"/>
            <a:ext cx="12318997" cy="1671980"/>
            <a:chOff x="0" y="0"/>
            <a:chExt cx="12319000" cy="1671980"/>
          </a:xfrm>
        </p:grpSpPr>
        <p:sp>
          <p:nvSpPr>
            <p:cNvPr id="5" name="Freeform 5"/>
            <p:cNvSpPr/>
            <p:nvPr/>
          </p:nvSpPr>
          <p:spPr>
            <a:xfrm>
              <a:off x="63500" y="63500"/>
              <a:ext cx="12192000" cy="1544955"/>
            </a:xfrm>
            <a:custGeom>
              <a:avLst/>
              <a:gdLst/>
              <a:ahLst/>
              <a:cxnLst/>
              <a:rect l="l" t="t" r="r" b="b"/>
              <a:pathLst>
                <a:path w="12192000" h="1544955">
                  <a:moveTo>
                    <a:pt x="0" y="0"/>
                  </a:moveTo>
                  <a:lnTo>
                    <a:pt x="0" y="1544955"/>
                  </a:lnTo>
                  <a:lnTo>
                    <a:pt x="12192000" y="15449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63500" y="674370"/>
              <a:ext cx="12192000" cy="328676"/>
            </a:xfrm>
            <a:custGeom>
              <a:avLst/>
              <a:gdLst/>
              <a:ahLst/>
              <a:cxnLst/>
              <a:rect l="l" t="t" r="r" b="b"/>
              <a:pathLst>
                <a:path w="12192000" h="328676">
                  <a:moveTo>
                    <a:pt x="12192000" y="0"/>
                  </a:moveTo>
                  <a:lnTo>
                    <a:pt x="12192000" y="328676"/>
                  </a:lnTo>
                  <a:lnTo>
                    <a:pt x="0" y="328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63500" y="345821"/>
              <a:ext cx="12192000" cy="328549"/>
            </a:xfrm>
            <a:custGeom>
              <a:avLst/>
              <a:gdLst/>
              <a:ahLst/>
              <a:cxnLst/>
              <a:rect l="l" t="t" r="r" b="b"/>
              <a:pathLst>
                <a:path w="12192000" h="328549">
                  <a:moveTo>
                    <a:pt x="12192000" y="0"/>
                  </a:moveTo>
                  <a:lnTo>
                    <a:pt x="12192000" y="328549"/>
                  </a:lnTo>
                  <a:lnTo>
                    <a:pt x="0" y="328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63500" y="1002792"/>
              <a:ext cx="12192000" cy="328549"/>
            </a:xfrm>
            <a:custGeom>
              <a:avLst/>
              <a:gdLst/>
              <a:ahLst/>
              <a:cxnLst/>
              <a:rect l="l" t="t" r="r" b="b"/>
              <a:pathLst>
                <a:path w="12192000" h="328549">
                  <a:moveTo>
                    <a:pt x="12192000" y="0"/>
                  </a:moveTo>
                  <a:lnTo>
                    <a:pt x="12192000" y="328549"/>
                  </a:lnTo>
                  <a:lnTo>
                    <a:pt x="0" y="328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4967983" y="1875177"/>
            <a:ext cx="54073" cy="1975371"/>
            <a:chOff x="0" y="0"/>
            <a:chExt cx="54077" cy="197537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4102" cy="1975358"/>
            </a:xfrm>
            <a:custGeom>
              <a:avLst/>
              <a:gdLst/>
              <a:ahLst/>
              <a:cxnLst/>
              <a:rect l="l" t="t" r="r" b="b"/>
              <a:pathLst>
                <a:path w="54102" h="1975358">
                  <a:moveTo>
                    <a:pt x="0" y="1975358"/>
                  </a:moveTo>
                  <a:lnTo>
                    <a:pt x="0" y="0"/>
                  </a:lnTo>
                  <a:lnTo>
                    <a:pt x="54102" y="0"/>
                  </a:lnTo>
                  <a:lnTo>
                    <a:pt x="54102" y="1975358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103" t="-12862" r="-29998" b="-69323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5496687" y="1830534"/>
            <a:ext cx="5595909" cy="2037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19"/>
              </a:lnSpc>
            </a:pPr>
            <a:r>
              <a:rPr lang="en-US" sz="6600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Create a Job Specification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72179" y="1943405"/>
            <a:ext cx="3645322" cy="1645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439"/>
              </a:lnSpc>
            </a:pPr>
            <a:r>
              <a:rPr lang="en-US" sz="96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DEMO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0" y="0"/>
            <a:ext cx="2470147" cy="6858000"/>
            <a:chOff x="0" y="0"/>
            <a:chExt cx="2470150" cy="6858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70150" cy="6858000"/>
            </a:xfrm>
            <a:custGeom>
              <a:avLst/>
              <a:gdLst/>
              <a:ahLst/>
              <a:cxnLst/>
              <a:rect l="l" t="t" r="r" b="b"/>
              <a:pathLst>
                <a:path w="2470150" h="6858000">
                  <a:moveTo>
                    <a:pt x="0" y="0"/>
                  </a:moveTo>
                  <a:lnTo>
                    <a:pt x="2470150" y="0"/>
                  </a:lnTo>
                  <a:lnTo>
                    <a:pt x="24701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3451127" y="2102996"/>
            <a:ext cx="1008059" cy="46034"/>
            <a:chOff x="0" y="0"/>
            <a:chExt cx="1008062" cy="4603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08126" cy="45974"/>
            </a:xfrm>
            <a:custGeom>
              <a:avLst/>
              <a:gdLst/>
              <a:ahLst/>
              <a:cxnLst/>
              <a:rect l="l" t="t" r="r" b="b"/>
              <a:pathLst>
                <a:path w="1008126" h="45974">
                  <a:moveTo>
                    <a:pt x="0" y="0"/>
                  </a:moveTo>
                  <a:lnTo>
                    <a:pt x="1008126" y="0"/>
                  </a:lnTo>
                  <a:lnTo>
                    <a:pt x="1008126" y="45974"/>
                  </a:lnTo>
                  <a:lnTo>
                    <a:pt x="0" y="45974"/>
                  </a:lnTo>
                  <a:close/>
                </a:path>
              </a:pathLst>
            </a:custGeom>
            <a:solidFill>
              <a:srgbClr val="119777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103" t="-12862" r="-29998" b="-69323"/>
            </a:stretch>
          </a:blip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386401" y="-63503"/>
            <a:ext cx="1697345" cy="6984997"/>
            <a:chOff x="0" y="0"/>
            <a:chExt cx="1697342" cy="6985000"/>
          </a:xfrm>
        </p:grpSpPr>
        <p:sp>
          <p:nvSpPr>
            <p:cNvPr id="10" name="Freeform 10"/>
            <p:cNvSpPr/>
            <p:nvPr/>
          </p:nvSpPr>
          <p:spPr>
            <a:xfrm>
              <a:off x="587121" y="63500"/>
              <a:ext cx="523494" cy="6858000"/>
            </a:xfrm>
            <a:custGeom>
              <a:avLst/>
              <a:gdLst/>
              <a:ahLst/>
              <a:cxnLst/>
              <a:rect l="l" t="t" r="r" b="b"/>
              <a:pathLst>
                <a:path w="523494" h="6858000">
                  <a:moveTo>
                    <a:pt x="0" y="0"/>
                  </a:moveTo>
                  <a:lnTo>
                    <a:pt x="523494" y="0"/>
                  </a:lnTo>
                  <a:lnTo>
                    <a:pt x="523494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3500" y="63500"/>
              <a:ext cx="523621" cy="6858000"/>
            </a:xfrm>
            <a:custGeom>
              <a:avLst/>
              <a:gdLst/>
              <a:ahLst/>
              <a:cxnLst/>
              <a:rect l="l" t="t" r="r" b="b"/>
              <a:pathLst>
                <a:path w="523621" h="6858000">
                  <a:moveTo>
                    <a:pt x="0" y="0"/>
                  </a:moveTo>
                  <a:lnTo>
                    <a:pt x="523621" y="0"/>
                  </a:lnTo>
                  <a:lnTo>
                    <a:pt x="52362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1110234" y="63500"/>
              <a:ext cx="523621" cy="6858000"/>
            </a:xfrm>
            <a:custGeom>
              <a:avLst/>
              <a:gdLst/>
              <a:ahLst/>
              <a:cxnLst/>
              <a:rect l="l" t="t" r="r" b="b"/>
              <a:pathLst>
                <a:path w="523621" h="6858000">
                  <a:moveTo>
                    <a:pt x="0" y="0"/>
                  </a:moveTo>
                  <a:lnTo>
                    <a:pt x="523621" y="0"/>
                  </a:lnTo>
                  <a:lnTo>
                    <a:pt x="52362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3403578" y="2321643"/>
            <a:ext cx="6813204" cy="2024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92"/>
              </a:lnSpc>
            </a:pPr>
            <a:r>
              <a:rPr lang="en-US" sz="6600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Running Our First Nomad Job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390334" y="489280"/>
            <a:ext cx="1008059" cy="44453"/>
            <a:chOff x="0" y="0"/>
            <a:chExt cx="1008062" cy="444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9972770" y="-63503"/>
            <a:ext cx="2282723" cy="6984997"/>
            <a:chOff x="0" y="0"/>
            <a:chExt cx="2282723" cy="6985000"/>
          </a:xfrm>
        </p:grpSpPr>
        <p:sp>
          <p:nvSpPr>
            <p:cNvPr id="7" name="Freeform 7"/>
            <p:cNvSpPr/>
            <p:nvPr/>
          </p:nvSpPr>
          <p:spPr>
            <a:xfrm>
              <a:off x="63500" y="63500"/>
              <a:ext cx="2155698" cy="6858000"/>
            </a:xfrm>
            <a:custGeom>
              <a:avLst/>
              <a:gdLst/>
              <a:ahLst/>
              <a:cxnLst/>
              <a:rect l="l" t="t" r="r" b="b"/>
              <a:pathLst>
                <a:path w="2155698" h="6858000">
                  <a:moveTo>
                    <a:pt x="0" y="0"/>
                  </a:moveTo>
                  <a:lnTo>
                    <a:pt x="2155698" y="0"/>
                  </a:lnTo>
                  <a:lnTo>
                    <a:pt x="21556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925322" y="63500"/>
              <a:ext cx="458343" cy="6858000"/>
            </a:xfrm>
            <a:custGeom>
              <a:avLst/>
              <a:gdLst/>
              <a:ahLst/>
              <a:cxnLst/>
              <a:rect l="l" t="t" r="r" b="b"/>
              <a:pathLst>
                <a:path w="458343" h="6858000">
                  <a:moveTo>
                    <a:pt x="0" y="0"/>
                  </a:moveTo>
                  <a:lnTo>
                    <a:pt x="0" y="6858000"/>
                  </a:lnTo>
                  <a:lnTo>
                    <a:pt x="458343" y="6858000"/>
                  </a:lnTo>
                  <a:lnTo>
                    <a:pt x="458343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466979" y="63500"/>
              <a:ext cx="458343" cy="6858000"/>
            </a:xfrm>
            <a:custGeom>
              <a:avLst/>
              <a:gdLst/>
              <a:ahLst/>
              <a:cxnLst/>
              <a:rect l="l" t="t" r="r" b="b"/>
              <a:pathLst>
                <a:path w="458343" h="6858000">
                  <a:moveTo>
                    <a:pt x="0" y="0"/>
                  </a:moveTo>
                  <a:lnTo>
                    <a:pt x="0" y="6858000"/>
                  </a:lnTo>
                  <a:lnTo>
                    <a:pt x="458343" y="6858000"/>
                  </a:lnTo>
                  <a:lnTo>
                    <a:pt x="458343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370457" y="63500"/>
              <a:ext cx="458343" cy="6858000"/>
            </a:xfrm>
            <a:custGeom>
              <a:avLst/>
              <a:gdLst/>
              <a:ahLst/>
              <a:cxnLst/>
              <a:rect l="l" t="t" r="r" b="b"/>
              <a:pathLst>
                <a:path w="458343" h="6858000">
                  <a:moveTo>
                    <a:pt x="0" y="0"/>
                  </a:moveTo>
                  <a:lnTo>
                    <a:pt x="0" y="6858000"/>
                  </a:lnTo>
                  <a:lnTo>
                    <a:pt x="458343" y="6858000"/>
                  </a:lnTo>
                  <a:lnTo>
                    <a:pt x="458343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17641" y="4602670"/>
            <a:ext cx="8293541" cy="1975552"/>
          </a:xfrm>
          <a:custGeom>
            <a:avLst/>
            <a:gdLst/>
            <a:ahLst/>
            <a:cxnLst/>
            <a:rect l="l" t="t" r="r" b="b"/>
            <a:pathLst>
              <a:path w="8293541" h="1975552">
                <a:moveTo>
                  <a:pt x="0" y="0"/>
                </a:moveTo>
                <a:lnTo>
                  <a:pt x="8293542" y="0"/>
                </a:lnTo>
                <a:lnTo>
                  <a:pt x="8293542" y="1975552"/>
                </a:lnTo>
                <a:lnTo>
                  <a:pt x="0" y="19755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369065" y="647433"/>
            <a:ext cx="2592915" cy="6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 spc="3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Job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69065" y="1920392"/>
            <a:ext cx="108814" cy="407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19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69065" y="2747543"/>
            <a:ext cx="108814" cy="1116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08"/>
              </a:lnSpc>
            </a:pPr>
            <a:r>
              <a:rPr lang="en-US" sz="2400" spc="-19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 •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11965" y="1922097"/>
            <a:ext cx="8934059" cy="1333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04"/>
              </a:lnSpc>
            </a:pPr>
            <a:r>
              <a:rPr lang="en-US" sz="2400" spc="2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Once your job specification has been written, we can now create jobs and submit to Nomad to launch our application</a:t>
            </a:r>
          </a:p>
          <a:p>
            <a:pPr algn="l">
              <a:lnSpc>
                <a:spcPts val="6000"/>
              </a:lnSpc>
            </a:pPr>
            <a:r>
              <a:rPr lang="en-US" sz="2400" spc="2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You can use the CLI or API to submit new jobs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11965" y="3429705"/>
            <a:ext cx="2599715" cy="792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16"/>
              </a:lnSpc>
            </a:pPr>
            <a:r>
              <a:rPr lang="en-US" sz="2400" spc="2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Use the command </a:t>
            </a:r>
          </a:p>
          <a:p>
            <a:pPr algn="l">
              <a:lnSpc>
                <a:spcPts val="4800"/>
              </a:lnSpc>
            </a:pPr>
            <a:r>
              <a:rPr lang="en-US" sz="2400" spc="2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to Nomad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261484" y="3615747"/>
            <a:ext cx="6215396" cy="363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2400" b="1">
                <a:solidFill>
                  <a:srgbClr val="00CA8E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nomad job run &lt;file&gt;</a:t>
            </a:r>
            <a:r>
              <a:rPr lang="en-US" sz="2400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to submit the job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167106" y="4674451"/>
            <a:ext cx="1002249" cy="290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spc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TERMINAL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489834" y="5405476"/>
            <a:ext cx="5959564" cy="417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$ nomad job run [options] &lt;file&gt;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390334" y="489280"/>
            <a:ext cx="1008059" cy="44453"/>
            <a:chOff x="0" y="0"/>
            <a:chExt cx="1008062" cy="444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9972770" y="-63503"/>
            <a:ext cx="2282723" cy="6984997"/>
            <a:chOff x="0" y="0"/>
            <a:chExt cx="2282723" cy="6985000"/>
          </a:xfrm>
        </p:grpSpPr>
        <p:sp>
          <p:nvSpPr>
            <p:cNvPr id="7" name="Freeform 7"/>
            <p:cNvSpPr/>
            <p:nvPr/>
          </p:nvSpPr>
          <p:spPr>
            <a:xfrm>
              <a:off x="63500" y="63500"/>
              <a:ext cx="2155698" cy="6858000"/>
            </a:xfrm>
            <a:custGeom>
              <a:avLst/>
              <a:gdLst/>
              <a:ahLst/>
              <a:cxnLst/>
              <a:rect l="l" t="t" r="r" b="b"/>
              <a:pathLst>
                <a:path w="2155698" h="6858000">
                  <a:moveTo>
                    <a:pt x="0" y="0"/>
                  </a:moveTo>
                  <a:lnTo>
                    <a:pt x="2155698" y="0"/>
                  </a:lnTo>
                  <a:lnTo>
                    <a:pt x="21556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925322" y="63500"/>
              <a:ext cx="458343" cy="6858000"/>
            </a:xfrm>
            <a:custGeom>
              <a:avLst/>
              <a:gdLst/>
              <a:ahLst/>
              <a:cxnLst/>
              <a:rect l="l" t="t" r="r" b="b"/>
              <a:pathLst>
                <a:path w="458343" h="6858000">
                  <a:moveTo>
                    <a:pt x="0" y="0"/>
                  </a:moveTo>
                  <a:lnTo>
                    <a:pt x="0" y="6858000"/>
                  </a:lnTo>
                  <a:lnTo>
                    <a:pt x="458343" y="6858000"/>
                  </a:lnTo>
                  <a:lnTo>
                    <a:pt x="458343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466979" y="63500"/>
              <a:ext cx="458343" cy="6858000"/>
            </a:xfrm>
            <a:custGeom>
              <a:avLst/>
              <a:gdLst/>
              <a:ahLst/>
              <a:cxnLst/>
              <a:rect l="l" t="t" r="r" b="b"/>
              <a:pathLst>
                <a:path w="458343" h="6858000">
                  <a:moveTo>
                    <a:pt x="0" y="0"/>
                  </a:moveTo>
                  <a:lnTo>
                    <a:pt x="0" y="6858000"/>
                  </a:lnTo>
                  <a:lnTo>
                    <a:pt x="458343" y="6858000"/>
                  </a:lnTo>
                  <a:lnTo>
                    <a:pt x="458343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370457" y="63500"/>
              <a:ext cx="458343" cy="6858000"/>
            </a:xfrm>
            <a:custGeom>
              <a:avLst/>
              <a:gdLst/>
              <a:ahLst/>
              <a:cxnLst/>
              <a:rect l="l" t="t" r="r" b="b"/>
              <a:pathLst>
                <a:path w="458343" h="6858000">
                  <a:moveTo>
                    <a:pt x="0" y="0"/>
                  </a:moveTo>
                  <a:lnTo>
                    <a:pt x="0" y="6858000"/>
                  </a:lnTo>
                  <a:lnTo>
                    <a:pt x="458343" y="6858000"/>
                  </a:lnTo>
                  <a:lnTo>
                    <a:pt x="458343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25328" y="5174704"/>
            <a:ext cx="8293541" cy="1346130"/>
          </a:xfrm>
          <a:custGeom>
            <a:avLst/>
            <a:gdLst/>
            <a:ahLst/>
            <a:cxnLst/>
            <a:rect l="l" t="t" r="r" b="b"/>
            <a:pathLst>
              <a:path w="8293541" h="1346130">
                <a:moveTo>
                  <a:pt x="0" y="0"/>
                </a:moveTo>
                <a:lnTo>
                  <a:pt x="8293541" y="0"/>
                </a:lnTo>
                <a:lnTo>
                  <a:pt x="8293541" y="1346130"/>
                </a:lnTo>
                <a:lnTo>
                  <a:pt x="0" y="1346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369065" y="647433"/>
            <a:ext cx="3722465" cy="6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JobPlan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65770" y="1664360"/>
            <a:ext cx="108814" cy="407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19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65770" y="3075584"/>
            <a:ext cx="108814" cy="407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19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65770" y="4118000"/>
            <a:ext cx="108814" cy="407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19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08670" y="1666056"/>
            <a:ext cx="6456693" cy="382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35"/>
              </a:lnSpc>
            </a:pPr>
            <a:r>
              <a:rPr lang="en-US" sz="2400" spc="2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Before you submit a "real" job, you can use the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08670" y="2018214"/>
            <a:ext cx="8728815" cy="2854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35"/>
              </a:lnSpc>
            </a:pPr>
            <a:r>
              <a:rPr lang="en-US" sz="2400" b="1">
                <a:solidFill>
                  <a:srgbClr val="00CA8E"/>
                </a:solidFill>
                <a:latin typeface="Roboto Bold"/>
                <a:ea typeface="Roboto Bold"/>
                <a:cs typeface="Roboto Bold"/>
                <a:sym typeface="Roboto Bold"/>
              </a:rPr>
              <a:t>plan &lt;file&gt;</a:t>
            </a:r>
            <a:r>
              <a:rPr lang="en-US"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to perform a dry-run to determine what would happen if the job is submitted</a:t>
            </a:r>
          </a:p>
          <a:p>
            <a:pPr algn="l">
              <a:lnSpc>
                <a:spcPts val="6000"/>
              </a:lnSpc>
            </a:pPr>
            <a:r>
              <a:rPr lang="en-US" sz="2400" spc="2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This is helpful to determine how the scheduler will react to the </a:t>
            </a:r>
          </a:p>
          <a:p>
            <a:pPr algn="l">
              <a:lnSpc>
                <a:spcPts val="1200"/>
              </a:lnSpc>
            </a:pPr>
            <a:r>
              <a:rPr lang="en-US" sz="2400" spc="2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submission of this new job</a:t>
            </a:r>
          </a:p>
          <a:p>
            <a:pPr algn="l">
              <a:lnSpc>
                <a:spcPts val="6000"/>
              </a:lnSpc>
            </a:pPr>
            <a:r>
              <a:rPr lang="en-US" sz="2400" spc="2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Can determine whether the job will run successfully, or it might </a:t>
            </a:r>
          </a:p>
          <a:p>
            <a:pPr algn="l">
              <a:lnSpc>
                <a:spcPts val="1200"/>
              </a:lnSpc>
            </a:pPr>
            <a:r>
              <a:rPr lang="en-US" sz="2400" spc="2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show you that you have insufficient resources to run it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039613" y="1769212"/>
            <a:ext cx="2607488" cy="417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>
                <a:solidFill>
                  <a:srgbClr val="00CA8E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nomad job run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174793" y="5247475"/>
            <a:ext cx="1002249" cy="290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spc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TERMINAL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497520" y="5893156"/>
            <a:ext cx="6890699" cy="417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$ nomad job run plan [options] &lt;file&gt;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582139" y="452590"/>
            <a:ext cx="1147762" cy="184147"/>
            <a:chOff x="0" y="0"/>
            <a:chExt cx="1147762" cy="184150"/>
          </a:xfrm>
        </p:grpSpPr>
        <p:sp>
          <p:nvSpPr>
            <p:cNvPr id="5" name="Freeform 5"/>
            <p:cNvSpPr/>
            <p:nvPr/>
          </p:nvSpPr>
          <p:spPr>
            <a:xfrm>
              <a:off x="69850" y="69850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63500" y="63500"/>
              <a:ext cx="1020826" cy="57150"/>
            </a:xfrm>
            <a:custGeom>
              <a:avLst/>
              <a:gdLst/>
              <a:ahLst/>
              <a:cxnLst/>
              <a:rect l="l" t="t" r="r" b="b"/>
              <a:pathLst>
                <a:path w="1020826" h="57150">
                  <a:moveTo>
                    <a:pt x="6350" y="0"/>
                  </a:moveTo>
                  <a:lnTo>
                    <a:pt x="1020826" y="0"/>
                  </a:lnTo>
                  <a:lnTo>
                    <a:pt x="1020826" y="57150"/>
                  </a:lnTo>
                  <a:lnTo>
                    <a:pt x="0" y="57150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50800"/>
                  </a:lnTo>
                  <a:lnTo>
                    <a:pt x="6350" y="50800"/>
                  </a:lnTo>
                  <a:lnTo>
                    <a:pt x="6350" y="44450"/>
                  </a:lnTo>
                  <a:lnTo>
                    <a:pt x="1014476" y="44450"/>
                  </a:lnTo>
                  <a:lnTo>
                    <a:pt x="1014476" y="50800"/>
                  </a:lnTo>
                  <a:lnTo>
                    <a:pt x="1008126" y="50800"/>
                  </a:lnTo>
                  <a:lnTo>
                    <a:pt x="1008126" y="6350"/>
                  </a:lnTo>
                  <a:lnTo>
                    <a:pt x="1014476" y="6350"/>
                  </a:lnTo>
                  <a:lnTo>
                    <a:pt x="1014476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103" t="-12862" r="-29998" b="-69323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694563" y="2078203"/>
            <a:ext cx="4779645" cy="64018"/>
            <a:chOff x="0" y="0"/>
            <a:chExt cx="4779645" cy="6402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779645" cy="64008"/>
            </a:xfrm>
            <a:custGeom>
              <a:avLst/>
              <a:gdLst/>
              <a:ahLst/>
              <a:cxnLst/>
              <a:rect l="l" t="t" r="r" b="b"/>
              <a:pathLst>
                <a:path w="4779645" h="64008">
                  <a:moveTo>
                    <a:pt x="0" y="0"/>
                  </a:moveTo>
                  <a:lnTo>
                    <a:pt x="4779645" y="0"/>
                  </a:lnTo>
                  <a:lnTo>
                    <a:pt x="4779645" y="64008"/>
                  </a:lnTo>
                  <a:lnTo>
                    <a:pt x="0" y="64008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694563" y="3242224"/>
            <a:ext cx="4779645" cy="45720"/>
            <a:chOff x="0" y="0"/>
            <a:chExt cx="4779645" cy="4572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779645" cy="45720"/>
            </a:xfrm>
            <a:custGeom>
              <a:avLst/>
              <a:gdLst/>
              <a:ahLst/>
              <a:cxnLst/>
              <a:rect l="l" t="t" r="r" b="b"/>
              <a:pathLst>
                <a:path w="4779645" h="45720">
                  <a:moveTo>
                    <a:pt x="0" y="0"/>
                  </a:moveTo>
                  <a:lnTo>
                    <a:pt x="4779645" y="0"/>
                  </a:lnTo>
                  <a:lnTo>
                    <a:pt x="4779645" y="45720"/>
                  </a:lnTo>
                  <a:lnTo>
                    <a:pt x="0" y="4572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694563" y="4528156"/>
            <a:ext cx="4779645" cy="45720"/>
            <a:chOff x="0" y="0"/>
            <a:chExt cx="4779645" cy="4572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779645" cy="45720"/>
            </a:xfrm>
            <a:custGeom>
              <a:avLst/>
              <a:gdLst/>
              <a:ahLst/>
              <a:cxnLst/>
              <a:rect l="l" t="t" r="r" b="b"/>
              <a:pathLst>
                <a:path w="4779645" h="45720">
                  <a:moveTo>
                    <a:pt x="0" y="0"/>
                  </a:moveTo>
                  <a:lnTo>
                    <a:pt x="4779645" y="0"/>
                  </a:lnTo>
                  <a:lnTo>
                    <a:pt x="4779645" y="45720"/>
                  </a:lnTo>
                  <a:lnTo>
                    <a:pt x="0" y="4572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694563" y="5570249"/>
            <a:ext cx="4779645" cy="45720"/>
            <a:chOff x="0" y="0"/>
            <a:chExt cx="4779645" cy="4572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4779645" cy="45720"/>
            </a:xfrm>
            <a:custGeom>
              <a:avLst/>
              <a:gdLst/>
              <a:ahLst/>
              <a:cxnLst/>
              <a:rect l="l" t="t" r="r" b="b"/>
              <a:pathLst>
                <a:path w="4779645" h="45720">
                  <a:moveTo>
                    <a:pt x="0" y="0"/>
                  </a:moveTo>
                  <a:lnTo>
                    <a:pt x="4779645" y="0"/>
                  </a:lnTo>
                  <a:lnTo>
                    <a:pt x="4779645" y="45720"/>
                  </a:lnTo>
                  <a:lnTo>
                    <a:pt x="0" y="4572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18" name="Freeform 18"/>
          <p:cNvSpPr/>
          <p:nvPr/>
        </p:nvSpPr>
        <p:spPr>
          <a:xfrm>
            <a:off x="6599425" y="2715730"/>
            <a:ext cx="1340101" cy="2850413"/>
          </a:xfrm>
          <a:custGeom>
            <a:avLst/>
            <a:gdLst/>
            <a:ahLst/>
            <a:cxnLst/>
            <a:rect l="l" t="t" r="r" b="b"/>
            <a:pathLst>
              <a:path w="1340101" h="2850413">
                <a:moveTo>
                  <a:pt x="0" y="0"/>
                </a:moveTo>
                <a:lnTo>
                  <a:pt x="1340101" y="0"/>
                </a:lnTo>
                <a:lnTo>
                  <a:pt x="1340101" y="2850413"/>
                </a:lnTo>
                <a:lnTo>
                  <a:pt x="0" y="28504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19"/>
          <p:cNvGrpSpPr>
            <a:grpSpLocks noChangeAspect="1"/>
          </p:cNvGrpSpPr>
          <p:nvPr/>
        </p:nvGrpSpPr>
        <p:grpSpPr>
          <a:xfrm>
            <a:off x="8678799" y="3660848"/>
            <a:ext cx="930402" cy="930402"/>
            <a:chOff x="0" y="0"/>
            <a:chExt cx="930402" cy="93040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930402" cy="930402"/>
            </a:xfrm>
            <a:custGeom>
              <a:avLst/>
              <a:gdLst/>
              <a:ahLst/>
              <a:cxnLst/>
              <a:rect l="l" t="t" r="r" b="b"/>
              <a:pathLst>
                <a:path w="930402" h="930402">
                  <a:moveTo>
                    <a:pt x="0" y="0"/>
                  </a:moveTo>
                  <a:lnTo>
                    <a:pt x="930402" y="0"/>
                  </a:lnTo>
                  <a:lnTo>
                    <a:pt x="930402" y="930402"/>
                  </a:lnTo>
                  <a:lnTo>
                    <a:pt x="0" y="930402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21" name="Freeform 21"/>
          <p:cNvSpPr/>
          <p:nvPr/>
        </p:nvSpPr>
        <p:spPr>
          <a:xfrm>
            <a:off x="8885853" y="3830031"/>
            <a:ext cx="516284" cy="592036"/>
          </a:xfrm>
          <a:custGeom>
            <a:avLst/>
            <a:gdLst/>
            <a:ahLst/>
            <a:cxnLst/>
            <a:rect l="l" t="t" r="r" b="b"/>
            <a:pathLst>
              <a:path w="516284" h="592036">
                <a:moveTo>
                  <a:pt x="0" y="0"/>
                </a:moveTo>
                <a:lnTo>
                  <a:pt x="516284" y="0"/>
                </a:lnTo>
                <a:lnTo>
                  <a:pt x="516284" y="592036"/>
                </a:lnTo>
                <a:lnTo>
                  <a:pt x="0" y="59203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9155" t="-12444" r="-31173" b="-69740"/>
            </a:stretch>
          </a:blipFill>
        </p:spPr>
      </p:sp>
      <p:grpSp>
        <p:nvGrpSpPr>
          <p:cNvPr id="22" name="Group 22"/>
          <p:cNvGrpSpPr>
            <a:grpSpLocks noChangeAspect="1"/>
          </p:cNvGrpSpPr>
          <p:nvPr/>
        </p:nvGrpSpPr>
        <p:grpSpPr>
          <a:xfrm>
            <a:off x="8014716" y="4073662"/>
            <a:ext cx="567204" cy="104775"/>
            <a:chOff x="0" y="0"/>
            <a:chExt cx="567207" cy="104775"/>
          </a:xfrm>
        </p:grpSpPr>
        <p:sp>
          <p:nvSpPr>
            <p:cNvPr id="23" name="Freeform 23"/>
            <p:cNvSpPr/>
            <p:nvPr/>
          </p:nvSpPr>
          <p:spPr>
            <a:xfrm>
              <a:off x="0" y="-1016"/>
              <a:ext cx="567309" cy="106934"/>
            </a:xfrm>
            <a:custGeom>
              <a:avLst/>
              <a:gdLst/>
              <a:ahLst/>
              <a:cxnLst/>
              <a:rect l="l" t="t" r="r" b="b"/>
              <a:pathLst>
                <a:path w="567309" h="106934">
                  <a:moveTo>
                    <a:pt x="38100" y="45466"/>
                  </a:moveTo>
                  <a:lnTo>
                    <a:pt x="551434" y="45466"/>
                  </a:lnTo>
                  <a:lnTo>
                    <a:pt x="551434" y="61341"/>
                  </a:lnTo>
                  <a:lnTo>
                    <a:pt x="38100" y="61341"/>
                  </a:lnTo>
                  <a:close/>
                  <a:moveTo>
                    <a:pt x="38100" y="91567"/>
                  </a:moveTo>
                  <a:cubicBezTo>
                    <a:pt x="17018" y="91567"/>
                    <a:pt x="0" y="74549"/>
                    <a:pt x="0" y="53467"/>
                  </a:cubicBezTo>
                  <a:cubicBezTo>
                    <a:pt x="0" y="32385"/>
                    <a:pt x="17018" y="15367"/>
                    <a:pt x="38100" y="15367"/>
                  </a:cubicBezTo>
                  <a:cubicBezTo>
                    <a:pt x="59182" y="15367"/>
                    <a:pt x="76200" y="32385"/>
                    <a:pt x="76200" y="53467"/>
                  </a:cubicBezTo>
                  <a:cubicBezTo>
                    <a:pt x="76200" y="74549"/>
                    <a:pt x="59182" y="91567"/>
                    <a:pt x="38100" y="91567"/>
                  </a:cubicBezTo>
                  <a:close/>
                  <a:moveTo>
                    <a:pt x="479298" y="2159"/>
                  </a:moveTo>
                  <a:lnTo>
                    <a:pt x="567309" y="53467"/>
                  </a:lnTo>
                  <a:lnTo>
                    <a:pt x="479298" y="104775"/>
                  </a:lnTo>
                  <a:cubicBezTo>
                    <a:pt x="475488" y="106934"/>
                    <a:pt x="470662" y="105664"/>
                    <a:pt x="468503" y="101854"/>
                  </a:cubicBezTo>
                  <a:lnTo>
                    <a:pt x="467614" y="93218"/>
                  </a:lnTo>
                  <a:lnTo>
                    <a:pt x="547624" y="46609"/>
                  </a:lnTo>
                  <a:lnTo>
                    <a:pt x="547624" y="60325"/>
                  </a:lnTo>
                  <a:lnTo>
                    <a:pt x="471424" y="15875"/>
                  </a:lnTo>
                  <a:cubicBezTo>
                    <a:pt x="467614" y="13716"/>
                    <a:pt x="466344" y="8763"/>
                    <a:pt x="468630" y="5080"/>
                  </a:cubicBezTo>
                  <a:lnTo>
                    <a:pt x="475742" y="0"/>
                  </a:lnTo>
                  <a:close/>
                </a:path>
              </a:pathLst>
            </a:custGeom>
            <a:solidFill>
              <a:srgbClr val="14B08B"/>
            </a:solidFill>
          </p:spPr>
        </p:sp>
      </p:grpSp>
      <p:sp>
        <p:nvSpPr>
          <p:cNvPr id="24" name="Freeform 24"/>
          <p:cNvSpPr/>
          <p:nvPr/>
        </p:nvSpPr>
        <p:spPr>
          <a:xfrm>
            <a:off x="9636338" y="2722940"/>
            <a:ext cx="1857546" cy="2838059"/>
          </a:xfrm>
          <a:custGeom>
            <a:avLst/>
            <a:gdLst/>
            <a:ahLst/>
            <a:cxnLst/>
            <a:rect l="l" t="t" r="r" b="b"/>
            <a:pathLst>
              <a:path w="1857546" h="2838059">
                <a:moveTo>
                  <a:pt x="0" y="0"/>
                </a:moveTo>
                <a:lnTo>
                  <a:pt x="1857546" y="0"/>
                </a:lnTo>
                <a:lnTo>
                  <a:pt x="1857546" y="2838060"/>
                </a:lnTo>
                <a:lnTo>
                  <a:pt x="0" y="283806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627840" y="797785"/>
            <a:ext cx="3001099" cy="722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17"/>
              </a:lnSpc>
            </a:pPr>
            <a:r>
              <a:rPr lang="en-US" sz="3199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Core Concepts</a:t>
            </a:r>
          </a:p>
          <a:p>
            <a:pPr algn="l">
              <a:lnSpc>
                <a:spcPts val="2685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(Reminder)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719461" y="4679966"/>
            <a:ext cx="435674" cy="350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 b="1">
                <a:solidFill>
                  <a:srgbClr val="00CA8E"/>
                </a:solidFill>
                <a:latin typeface="Roboto Bold"/>
                <a:ea typeface="Roboto Bold"/>
                <a:cs typeface="Roboto Bold"/>
                <a:sym typeface="Roboto Bold"/>
              </a:rPr>
              <a:t>Job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719461" y="2290334"/>
            <a:ext cx="570776" cy="350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 b="1">
                <a:solidFill>
                  <a:srgbClr val="00CA8E"/>
                </a:solidFill>
                <a:latin typeface="Roboto Bold"/>
                <a:ea typeface="Roboto Bold"/>
                <a:cs typeface="Roboto Bold"/>
                <a:sym typeface="Roboto Bold"/>
              </a:rPr>
              <a:t>Task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19461" y="3408950"/>
            <a:ext cx="709412" cy="350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 b="1" spc="1">
                <a:solidFill>
                  <a:srgbClr val="00CA8E"/>
                </a:solidFill>
                <a:latin typeface="Roboto Bold"/>
                <a:ea typeface="Roboto Bold"/>
                <a:cs typeface="Roboto Bold"/>
                <a:sym typeface="Roboto Bold"/>
              </a:rPr>
              <a:t>Group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719461" y="5704094"/>
            <a:ext cx="1321565" cy="350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 b="1">
                <a:solidFill>
                  <a:srgbClr val="00CA8E"/>
                </a:solidFill>
                <a:latin typeface="Roboto Bold"/>
                <a:ea typeface="Roboto Bold"/>
                <a:cs typeface="Roboto Bold"/>
                <a:sym typeface="Roboto Bold"/>
              </a:rPr>
              <a:t>Application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316480" y="4735325"/>
            <a:ext cx="2692956" cy="44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03"/>
              </a:lnSpc>
            </a:pPr>
            <a:r>
              <a:rPr lang="en-US" sz="1399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The declarative that defines the deployment rules for applications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316480" y="5762501"/>
            <a:ext cx="3009490" cy="44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03"/>
              </a:lnSpc>
            </a:pPr>
            <a:r>
              <a:rPr lang="en-US" sz="1399" spc="1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The instance of a task group that are running on client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316480" y="2312165"/>
            <a:ext cx="3209277" cy="663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03"/>
              </a:lnSpc>
            </a:pPr>
            <a:r>
              <a:rPr lang="en-US" sz="1399" spc="1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The smallest unit of scheduling work. It could be a Docker container, a Java application, or batch processing. 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2316480" y="3430781"/>
            <a:ext cx="3264332" cy="880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03"/>
              </a:lnSpc>
            </a:pPr>
            <a:r>
              <a:rPr lang="en-US" sz="1399" spc="1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 series of tasks that should be co- located on the same Nomad client. Tightly-coupled tasks in the same group can share the same network/storage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077094" y="2829563"/>
            <a:ext cx="342405" cy="250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399" b="1" spc="1">
                <a:solidFill>
                  <a:srgbClr val="3F3F3F"/>
                </a:solidFill>
                <a:latin typeface="Roboto Bold"/>
                <a:ea typeface="Roboto Bold"/>
                <a:cs typeface="Roboto Bold"/>
                <a:sym typeface="Roboto Bold"/>
              </a:rPr>
              <a:t>JOB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6955155" y="5026457"/>
            <a:ext cx="641594" cy="352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1"/>
              </a:lnSpc>
            </a:pPr>
            <a:r>
              <a:rPr lang="en-US" sz="1099" b="1">
                <a:solidFill>
                  <a:srgbClr val="3F3F3F"/>
                </a:solidFill>
                <a:latin typeface="Roboto Bold"/>
                <a:ea typeface="Roboto Bold"/>
                <a:cs typeface="Roboto Bold"/>
                <a:sym typeface="Roboto Bold"/>
              </a:rPr>
              <a:t>Group </a:t>
            </a:r>
            <a:r>
              <a:rPr lang="en-US" sz="1099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"Backend"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6944839" y="3874313"/>
            <a:ext cx="662711" cy="352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1"/>
              </a:lnSpc>
            </a:pPr>
            <a:r>
              <a:rPr lang="en-US" sz="1099" b="1">
                <a:solidFill>
                  <a:srgbClr val="3F3F3F"/>
                </a:solidFill>
                <a:latin typeface="Roboto Bold"/>
                <a:ea typeface="Roboto Bold"/>
                <a:cs typeface="Roboto Bold"/>
                <a:sym typeface="Roboto Bold"/>
              </a:rPr>
              <a:t>Group </a:t>
            </a:r>
            <a:r>
              <a:rPr lang="en-US" sz="1099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"Frontend"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0663799" y="2798226"/>
            <a:ext cx="518732" cy="210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CLIENT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663799" y="4322226"/>
            <a:ext cx="518732" cy="210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CLIENT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63503" y="-63503"/>
            <a:ext cx="12318997" cy="6984997"/>
          </a:xfrm>
          <a:custGeom>
            <a:avLst/>
            <a:gdLst/>
            <a:ahLst/>
            <a:cxnLst/>
            <a:rect l="l" t="t" r="r" b="b"/>
            <a:pathLst>
              <a:path w="12318997" h="6984997">
                <a:moveTo>
                  <a:pt x="0" y="0"/>
                </a:moveTo>
                <a:lnTo>
                  <a:pt x="12318997" y="0"/>
                </a:lnTo>
                <a:lnTo>
                  <a:pt x="123189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438636" y="425825"/>
            <a:ext cx="1008059" cy="44453"/>
            <a:chOff x="0" y="0"/>
            <a:chExt cx="1008062" cy="4445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6315456" y="2392680"/>
            <a:ext cx="917448" cy="917448"/>
          </a:xfrm>
          <a:custGeom>
            <a:avLst/>
            <a:gdLst/>
            <a:ahLst/>
            <a:cxnLst/>
            <a:rect l="l" t="t" r="r" b="b"/>
            <a:pathLst>
              <a:path w="917448" h="917448">
                <a:moveTo>
                  <a:pt x="0" y="0"/>
                </a:moveTo>
                <a:lnTo>
                  <a:pt x="917448" y="0"/>
                </a:lnTo>
                <a:lnTo>
                  <a:pt x="917448" y="917448"/>
                </a:lnTo>
                <a:lnTo>
                  <a:pt x="0" y="9174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720311" y="1260691"/>
            <a:ext cx="1002249" cy="290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spc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TERMINAL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08917" y="1779346"/>
            <a:ext cx="4039000" cy="856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>
                <a:solidFill>
                  <a:srgbClr val="3F3F3F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$ nomad job plan tetris.nomad</a:t>
            </a:r>
          </a:p>
          <a:p>
            <a:pPr algn="l">
              <a:lnSpc>
                <a:spcPts val="2199"/>
              </a:lnSpc>
            </a:pPr>
            <a:r>
              <a:rPr lang="en-US" sz="1800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+/-Job: "tetris" +/-Stop: "true" =&gt; "false"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55014" y="2636596"/>
            <a:ext cx="4178313" cy="280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99"/>
              </a:lnSpc>
            </a:pPr>
            <a:r>
              <a:rPr lang="en-US" sz="1800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Task Group: "games" (</a:t>
            </a:r>
            <a:r>
              <a:rPr lang="en-US" sz="1800">
                <a:solidFill>
                  <a:srgbClr val="09A70D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1 create</a:t>
            </a:r>
            <a:r>
              <a:rPr lang="en-US" sz="1800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28067" y="3016072"/>
            <a:ext cx="1950225" cy="165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"/>
              </a:lnSpc>
            </a:pPr>
            <a:r>
              <a:rPr lang="en-US" sz="1800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Task: "tetris"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260641" y="2812437"/>
            <a:ext cx="2298144" cy="422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4800">
                <a:solidFill>
                  <a:srgbClr val="09A70D"/>
                </a:solidFill>
                <a:latin typeface="Roboto"/>
                <a:ea typeface="Roboto"/>
                <a:cs typeface="Roboto"/>
                <a:sym typeface="Roboto"/>
              </a:rPr>
              <a:t>PASSED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08917" y="3221812"/>
            <a:ext cx="4874428" cy="785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1800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Scheduler dry-run:</a:t>
            </a:r>
          </a:p>
          <a:p>
            <a:pPr algn="l">
              <a:lnSpc>
                <a:spcPts val="900"/>
              </a:lnSpc>
            </a:pPr>
            <a:r>
              <a:rPr lang="en-US" sz="1800">
                <a:solidFill>
                  <a:srgbClr val="09A70D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-All tasks successfully allocated.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08917" y="4044772"/>
            <a:ext cx="6684674" cy="7890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1800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Job Modify Index: 10764</a:t>
            </a:r>
          </a:p>
          <a:p>
            <a:pPr algn="l">
              <a:lnSpc>
                <a:spcPts val="900"/>
              </a:lnSpc>
            </a:pPr>
            <a:r>
              <a:rPr lang="en-US" sz="1800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To submit the job with version verification run: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08917" y="4870780"/>
            <a:ext cx="6267088" cy="508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1800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nomad job run -check-index 10764 tetris.nomad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08917" y="5463997"/>
            <a:ext cx="11001613" cy="1286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1"/>
              </a:lnSpc>
            </a:pPr>
            <a:r>
              <a:rPr lang="en-US" sz="1800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When running the job with the check-index flag, the job will only be run if the</a:t>
            </a:r>
          </a:p>
          <a:p>
            <a:pPr algn="l">
              <a:lnSpc>
                <a:spcPts val="900"/>
              </a:lnSpc>
            </a:pPr>
            <a:r>
              <a:rPr lang="en-US" sz="1800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job modify index given matches the server-side version. If the index has</a:t>
            </a:r>
          </a:p>
          <a:p>
            <a:pPr algn="l">
              <a:lnSpc>
                <a:spcPts val="3324"/>
              </a:lnSpc>
            </a:pPr>
            <a:r>
              <a:rPr lang="en-US" sz="1800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changed, another user has modified the job and the plan's results are</a:t>
            </a:r>
          </a:p>
          <a:p>
            <a:pPr algn="l">
              <a:lnSpc>
                <a:spcPts val="1044"/>
              </a:lnSpc>
            </a:pPr>
            <a:r>
              <a:rPr lang="en-US" sz="1800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potentially invalid.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26558" y="549897"/>
            <a:ext cx="3722465" cy="6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FFFFFF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JobPlan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63503" y="-63503"/>
            <a:ext cx="12318997" cy="6984997"/>
          </a:xfrm>
          <a:custGeom>
            <a:avLst/>
            <a:gdLst/>
            <a:ahLst/>
            <a:cxnLst/>
            <a:rect l="l" t="t" r="r" b="b"/>
            <a:pathLst>
              <a:path w="12318997" h="6984997">
                <a:moveTo>
                  <a:pt x="0" y="0"/>
                </a:moveTo>
                <a:lnTo>
                  <a:pt x="12318997" y="0"/>
                </a:lnTo>
                <a:lnTo>
                  <a:pt x="123189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438636" y="425825"/>
            <a:ext cx="1008059" cy="44453"/>
            <a:chOff x="0" y="0"/>
            <a:chExt cx="1008062" cy="4445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6373368" y="2392680"/>
            <a:ext cx="917448" cy="917448"/>
          </a:xfrm>
          <a:custGeom>
            <a:avLst/>
            <a:gdLst/>
            <a:ahLst/>
            <a:cxnLst/>
            <a:rect l="l" t="t" r="r" b="b"/>
            <a:pathLst>
              <a:path w="917448" h="917448">
                <a:moveTo>
                  <a:pt x="0" y="0"/>
                </a:moveTo>
                <a:lnTo>
                  <a:pt x="917448" y="0"/>
                </a:lnTo>
                <a:lnTo>
                  <a:pt x="917448" y="917448"/>
                </a:lnTo>
                <a:lnTo>
                  <a:pt x="0" y="9174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720311" y="1260691"/>
            <a:ext cx="1002249" cy="290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spc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TERMINAL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65277" y="1735836"/>
            <a:ext cx="4197096" cy="943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b="1">
                <a:solidFill>
                  <a:srgbClr val="3F3F3F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$ nomad job plan tetris.nomad</a:t>
            </a:r>
          </a:p>
          <a:p>
            <a:pPr algn="l">
              <a:lnSpc>
                <a:spcPts val="1800"/>
              </a:lnSpc>
            </a:pPr>
            <a:r>
              <a:rPr lang="en-US" sz="1500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+/-Job: "tetris" +/-Stop: "true" =&gt; "false" +/-Task Group: "games" (</a:t>
            </a:r>
            <a:r>
              <a:rPr lang="en-US" sz="1500">
                <a:solidFill>
                  <a:srgbClr val="09A70D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100 create</a:t>
            </a:r>
            <a:r>
              <a:rPr lang="en-US" sz="1500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93877" y="2673096"/>
            <a:ext cx="4546854" cy="23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500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+/-Count: "1" =&gt; "100" (</a:t>
            </a:r>
            <a:r>
              <a:rPr lang="en-US" sz="1500">
                <a:solidFill>
                  <a:srgbClr val="09A70D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forces create</a:t>
            </a:r>
            <a:r>
              <a:rPr lang="en-US" sz="1500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51077" y="3006471"/>
            <a:ext cx="1632204" cy="130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0"/>
              </a:lnSpc>
            </a:pPr>
            <a:r>
              <a:rPr lang="en-US" sz="1500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Task: "tetris"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260641" y="2812437"/>
            <a:ext cx="2014918" cy="422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4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FAILED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65277" y="3177921"/>
            <a:ext cx="2098548" cy="415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1500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Scheduler dry-run: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65277" y="3692271"/>
            <a:ext cx="116586" cy="130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0"/>
              </a:lnSpc>
            </a:pPr>
            <a:r>
              <a:rPr lang="en-US" sz="1500">
                <a:solidFill>
                  <a:srgbClr val="E68504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-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93877" y="3692271"/>
            <a:ext cx="6062472" cy="358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0"/>
              </a:lnSpc>
            </a:pPr>
            <a:r>
              <a:rPr lang="en-US" sz="1500">
                <a:solidFill>
                  <a:srgbClr val="E68504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WARNING: Failed to place all allocations.</a:t>
            </a:r>
          </a:p>
          <a:p>
            <a:pPr algn="l">
              <a:lnSpc>
                <a:spcPts val="2850"/>
              </a:lnSpc>
            </a:pPr>
            <a:r>
              <a:rPr lang="en-US" sz="1500">
                <a:solidFill>
                  <a:srgbClr val="E68504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Task Group "games" (failed to place 94 allocations):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2477" y="4149471"/>
            <a:ext cx="4780026" cy="358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0"/>
              </a:lnSpc>
            </a:pPr>
            <a:r>
              <a:rPr lang="en-US" sz="1500">
                <a:solidFill>
                  <a:srgbClr val="E68504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* Resources exhausted on 3 nodes</a:t>
            </a:r>
          </a:p>
          <a:p>
            <a:pPr algn="l">
              <a:lnSpc>
                <a:spcPts val="2850"/>
              </a:lnSpc>
            </a:pPr>
            <a:r>
              <a:rPr lang="en-US" sz="1500">
                <a:solidFill>
                  <a:srgbClr val="E68504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* Dimension "memory" exhausted on 3 nodes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65277" y="4549521"/>
            <a:ext cx="5596128" cy="64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1500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Job Modify Index: 10764</a:t>
            </a:r>
          </a:p>
          <a:p>
            <a:pPr algn="l">
              <a:lnSpc>
                <a:spcPts val="750"/>
              </a:lnSpc>
            </a:pPr>
            <a:r>
              <a:rPr lang="en-US" sz="1500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To submit the job with version verification run: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65277" y="5235321"/>
            <a:ext cx="5246370" cy="415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1500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nomad job run -check-index 10764 tetris.nomad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65277" y="5721096"/>
            <a:ext cx="9210294" cy="107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1500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When running the job with the check-index flag, the job will only be run if the</a:t>
            </a:r>
          </a:p>
          <a:p>
            <a:pPr algn="l">
              <a:lnSpc>
                <a:spcPts val="750"/>
              </a:lnSpc>
            </a:pPr>
            <a:r>
              <a:rPr lang="en-US" sz="1500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job modify index given matches the server-side version. If the index has</a:t>
            </a:r>
          </a:p>
          <a:p>
            <a:pPr algn="l">
              <a:lnSpc>
                <a:spcPts val="2850"/>
              </a:lnSpc>
            </a:pPr>
            <a:r>
              <a:rPr lang="en-US" sz="1500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changed, another user has modified the job and the plan's results are</a:t>
            </a:r>
          </a:p>
          <a:p>
            <a:pPr algn="l">
              <a:lnSpc>
                <a:spcPts val="750"/>
              </a:lnSpc>
            </a:pPr>
            <a:r>
              <a:rPr lang="en-US" sz="1500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potentially invalid.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26558" y="549897"/>
            <a:ext cx="3722465" cy="6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40"/>
              </a:lnSpc>
            </a:pPr>
            <a:r>
              <a:rPr lang="en-US" sz="3600" b="1">
                <a:solidFill>
                  <a:srgbClr val="FFFFFF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JobPlan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390334" y="489280"/>
            <a:ext cx="1008059" cy="44453"/>
            <a:chOff x="0" y="0"/>
            <a:chExt cx="1008062" cy="444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9972770" y="-63503"/>
            <a:ext cx="2282723" cy="6984997"/>
            <a:chOff x="0" y="0"/>
            <a:chExt cx="2282723" cy="6985000"/>
          </a:xfrm>
        </p:grpSpPr>
        <p:sp>
          <p:nvSpPr>
            <p:cNvPr id="7" name="Freeform 7"/>
            <p:cNvSpPr/>
            <p:nvPr/>
          </p:nvSpPr>
          <p:spPr>
            <a:xfrm>
              <a:off x="63500" y="63500"/>
              <a:ext cx="2155698" cy="6858000"/>
            </a:xfrm>
            <a:custGeom>
              <a:avLst/>
              <a:gdLst/>
              <a:ahLst/>
              <a:cxnLst/>
              <a:rect l="l" t="t" r="r" b="b"/>
              <a:pathLst>
                <a:path w="2155698" h="6858000">
                  <a:moveTo>
                    <a:pt x="0" y="0"/>
                  </a:moveTo>
                  <a:lnTo>
                    <a:pt x="2155698" y="0"/>
                  </a:lnTo>
                  <a:lnTo>
                    <a:pt x="21556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925322" y="63500"/>
              <a:ext cx="458343" cy="6858000"/>
            </a:xfrm>
            <a:custGeom>
              <a:avLst/>
              <a:gdLst/>
              <a:ahLst/>
              <a:cxnLst/>
              <a:rect l="l" t="t" r="r" b="b"/>
              <a:pathLst>
                <a:path w="458343" h="6858000">
                  <a:moveTo>
                    <a:pt x="0" y="0"/>
                  </a:moveTo>
                  <a:lnTo>
                    <a:pt x="0" y="6858000"/>
                  </a:lnTo>
                  <a:lnTo>
                    <a:pt x="458343" y="6858000"/>
                  </a:lnTo>
                  <a:lnTo>
                    <a:pt x="458343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466979" y="63500"/>
              <a:ext cx="458343" cy="6858000"/>
            </a:xfrm>
            <a:custGeom>
              <a:avLst/>
              <a:gdLst/>
              <a:ahLst/>
              <a:cxnLst/>
              <a:rect l="l" t="t" r="r" b="b"/>
              <a:pathLst>
                <a:path w="458343" h="6858000">
                  <a:moveTo>
                    <a:pt x="0" y="0"/>
                  </a:moveTo>
                  <a:lnTo>
                    <a:pt x="0" y="6858000"/>
                  </a:lnTo>
                  <a:lnTo>
                    <a:pt x="458343" y="6858000"/>
                  </a:lnTo>
                  <a:lnTo>
                    <a:pt x="458343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370457" y="63500"/>
              <a:ext cx="458343" cy="6858000"/>
            </a:xfrm>
            <a:custGeom>
              <a:avLst/>
              <a:gdLst/>
              <a:ahLst/>
              <a:cxnLst/>
              <a:rect l="l" t="t" r="r" b="b"/>
              <a:pathLst>
                <a:path w="458343" h="6858000">
                  <a:moveTo>
                    <a:pt x="0" y="0"/>
                  </a:moveTo>
                  <a:lnTo>
                    <a:pt x="0" y="6858000"/>
                  </a:lnTo>
                  <a:lnTo>
                    <a:pt x="458343" y="6858000"/>
                  </a:lnTo>
                  <a:lnTo>
                    <a:pt x="458343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848592" y="3111598"/>
            <a:ext cx="8293541" cy="3383547"/>
          </a:xfrm>
          <a:custGeom>
            <a:avLst/>
            <a:gdLst/>
            <a:ahLst/>
            <a:cxnLst/>
            <a:rect l="l" t="t" r="r" b="b"/>
            <a:pathLst>
              <a:path w="8293541" h="3383547">
                <a:moveTo>
                  <a:pt x="0" y="0"/>
                </a:moveTo>
                <a:lnTo>
                  <a:pt x="8293541" y="0"/>
                </a:lnTo>
                <a:lnTo>
                  <a:pt x="8293541" y="3383547"/>
                </a:lnTo>
                <a:lnTo>
                  <a:pt x="0" y="33835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369065" y="647433"/>
            <a:ext cx="2592915" cy="6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 spc="3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Job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65770" y="1679600"/>
            <a:ext cx="108814" cy="407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19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08670" y="1690830"/>
            <a:ext cx="8575424" cy="738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spc="2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Ok, let's submit our </a:t>
            </a:r>
            <a:r>
              <a:rPr lang="en-US" sz="2400" b="1" spc="2">
                <a:solidFill>
                  <a:srgbClr val="00CA8E"/>
                </a:solidFill>
                <a:latin typeface="Roboto Bold"/>
                <a:ea typeface="Roboto Bold"/>
                <a:cs typeface="Roboto Bold"/>
                <a:sym typeface="Roboto Bold"/>
              </a:rPr>
              <a:t>tetris</a:t>
            </a:r>
            <a:r>
              <a:rPr lang="en-US" sz="2400" spc="2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job with just a count of "1" which we know will work fine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998057" y="3183979"/>
            <a:ext cx="1002249" cy="290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spc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TERMINAL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998057" y="5220043"/>
            <a:ext cx="1002249" cy="290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spc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TERMINAL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20784" y="5868772"/>
            <a:ext cx="4469597" cy="417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$ nomad run tetris.nomad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20784" y="3829660"/>
            <a:ext cx="5214452" cy="417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$ nomad job run tetris.nomad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989574" y="4645209"/>
            <a:ext cx="1889017" cy="32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>
                <a:solidFill>
                  <a:srgbClr val="00CA8E"/>
                </a:solidFill>
                <a:latin typeface="Roboto Bold"/>
                <a:ea typeface="Roboto Bold"/>
                <a:cs typeface="Roboto Bold"/>
                <a:sym typeface="Roboto Bold"/>
              </a:rPr>
              <a:t>SAME COMMAND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63503" y="-63503"/>
            <a:ext cx="12318997" cy="6984997"/>
          </a:xfrm>
          <a:custGeom>
            <a:avLst/>
            <a:gdLst/>
            <a:ahLst/>
            <a:cxnLst/>
            <a:rect l="l" t="t" r="r" b="b"/>
            <a:pathLst>
              <a:path w="12318997" h="6984997">
                <a:moveTo>
                  <a:pt x="0" y="0"/>
                </a:moveTo>
                <a:lnTo>
                  <a:pt x="12318997" y="0"/>
                </a:lnTo>
                <a:lnTo>
                  <a:pt x="123189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438636" y="425825"/>
            <a:ext cx="1008059" cy="44453"/>
            <a:chOff x="0" y="0"/>
            <a:chExt cx="1008062" cy="4445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0720311" y="1260691"/>
            <a:ext cx="1002249" cy="290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spc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TERMINAL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08917" y="1775870"/>
            <a:ext cx="7231599" cy="513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b="1" spc="3">
                <a:solidFill>
                  <a:srgbClr val="3F3F3F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$ nomad job run tetris.nomad</a:t>
            </a:r>
          </a:p>
          <a:p>
            <a:pPr algn="l">
              <a:lnSpc>
                <a:spcPts val="1926"/>
              </a:lnSpc>
            </a:pPr>
            <a:r>
              <a:rPr lang="en-US" sz="1599" spc="3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==&gt; 2023-01-04T15:10:12Z: Monitoring evaluation "ec4eb3c0"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97864" y="2292125"/>
            <a:ext cx="10348884" cy="975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26"/>
              </a:lnSpc>
            </a:pPr>
            <a:r>
              <a:rPr lang="en-US" sz="1599" spc="3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2023-01-04T15:10:12Z: Evaluation triggered by job "tetris" 2023-01-04T15:10:13Z: Evaluation within deployment: "f5cbd676" 2023-01-04T15:10:13Z: Allocation "83ff6abb" created: node "f55a64a7", group "games" 2023-01-04T15:10:13Z: Evaluation status changed: "pending" -&gt; "complete"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08917" y="3258331"/>
            <a:ext cx="9850088" cy="50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26"/>
              </a:lnSpc>
            </a:pPr>
            <a:r>
              <a:rPr lang="en-US" sz="1599" spc="3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==&gt; 2023-01-04T15:10:13Z: Evaluation "ec4eb3c0" finished with status "complete" ==&gt; 2023-01-04T15:10:13Z: Monitoring deployment "f5cbd676"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53395" y="3749211"/>
            <a:ext cx="4269877" cy="259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26"/>
              </a:lnSpc>
            </a:pPr>
            <a:r>
              <a:rPr lang="en-US" sz="1599" spc="3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✓Deployment "f5cbd676" successful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97864" y="4046249"/>
            <a:ext cx="2493407" cy="440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1599" spc="3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2023-01-04T15:10:31Z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97864" y="4591831"/>
            <a:ext cx="872500" cy="388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9"/>
              </a:lnSpc>
            </a:pPr>
            <a:r>
              <a:rPr lang="en-US" sz="1599" spc="3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ID </a:t>
            </a:r>
          </a:p>
          <a:p>
            <a:pPr algn="l">
              <a:lnSpc>
                <a:spcPts val="3183"/>
              </a:lnSpc>
            </a:pPr>
            <a:r>
              <a:rPr lang="en-US" sz="1599" spc="3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Job ID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664809" y="4591831"/>
            <a:ext cx="1246565" cy="388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9"/>
              </a:lnSpc>
            </a:pPr>
            <a:r>
              <a:rPr lang="en-US" sz="1599" spc="3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= f5cbd676</a:t>
            </a:r>
          </a:p>
          <a:p>
            <a:pPr algn="l">
              <a:lnSpc>
                <a:spcPts val="3183"/>
              </a:lnSpc>
            </a:pPr>
            <a:r>
              <a:rPr lang="en-US" sz="1599" spc="3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= tetris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97864" y="5085607"/>
            <a:ext cx="1870015" cy="135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9"/>
              </a:lnSpc>
            </a:pPr>
            <a:r>
              <a:rPr lang="en-US" sz="1599" spc="3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Job Version = 0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97864" y="5110382"/>
            <a:ext cx="872500" cy="354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39"/>
              </a:lnSpc>
            </a:pPr>
            <a:r>
              <a:rPr lang="en-US" sz="1599" spc="3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Status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664809" y="5110382"/>
            <a:ext cx="1495949" cy="354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39"/>
              </a:lnSpc>
            </a:pPr>
            <a:r>
              <a:rPr lang="en-US" sz="1599" spc="3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= successful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97864" y="5570249"/>
            <a:ext cx="5860104" cy="135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9"/>
              </a:lnSpc>
            </a:pPr>
            <a:r>
              <a:rPr lang="en-US" sz="1599" spc="3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Description = Deployment completed successfully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97864" y="5759225"/>
            <a:ext cx="1371257" cy="9250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1599" spc="3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Deployed</a:t>
            </a:r>
          </a:p>
          <a:p>
            <a:pPr algn="l">
              <a:lnSpc>
                <a:spcPts val="799"/>
              </a:lnSpc>
            </a:pPr>
            <a:r>
              <a:rPr lang="en-US" sz="1599" spc="3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Task Group </a:t>
            </a:r>
          </a:p>
          <a:p>
            <a:pPr algn="l">
              <a:lnSpc>
                <a:spcPts val="3039"/>
              </a:lnSpc>
            </a:pPr>
            <a:r>
              <a:rPr lang="en-US" sz="1599" spc="1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games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664809" y="6304807"/>
            <a:ext cx="997191" cy="379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9"/>
              </a:lnSpc>
            </a:pPr>
            <a:r>
              <a:rPr lang="en-US" sz="1599" spc="3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Desired </a:t>
            </a:r>
          </a:p>
          <a:p>
            <a:pPr algn="l">
              <a:lnSpc>
                <a:spcPts val="3039"/>
              </a:lnSpc>
            </a:pPr>
            <a:r>
              <a:rPr lang="en-US" sz="1599" spc="1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1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765013" y="6304807"/>
            <a:ext cx="872500" cy="379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9"/>
              </a:lnSpc>
            </a:pPr>
            <a:r>
              <a:rPr lang="en-US" sz="1599" spc="3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Placed </a:t>
            </a:r>
          </a:p>
          <a:p>
            <a:pPr algn="l">
              <a:lnSpc>
                <a:spcPts val="3039"/>
              </a:lnSpc>
            </a:pPr>
            <a:r>
              <a:rPr lang="en-US" sz="1599" spc="1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1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742974" y="6304807"/>
            <a:ext cx="997191" cy="379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9"/>
              </a:lnSpc>
            </a:pPr>
            <a:r>
              <a:rPr lang="en-US" sz="1599" spc="3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Healthy </a:t>
            </a:r>
          </a:p>
          <a:p>
            <a:pPr algn="l">
              <a:lnSpc>
                <a:spcPts val="3039"/>
              </a:lnSpc>
            </a:pPr>
            <a:r>
              <a:rPr lang="en-US" sz="1599" spc="1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1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5843187" y="6304807"/>
            <a:ext cx="1246565" cy="379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9"/>
              </a:lnSpc>
            </a:pPr>
            <a:r>
              <a:rPr lang="en-US" sz="1599" spc="3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Unhealthy </a:t>
            </a:r>
          </a:p>
          <a:p>
            <a:pPr algn="l">
              <a:lnSpc>
                <a:spcPts val="3039"/>
              </a:lnSpc>
            </a:pPr>
            <a:r>
              <a:rPr lang="en-US" sz="1599" spc="1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0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7187879" y="6304807"/>
            <a:ext cx="2493026" cy="379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9"/>
              </a:lnSpc>
            </a:pPr>
            <a:r>
              <a:rPr lang="en-US" sz="1599" spc="3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Progress Deadline</a:t>
            </a:r>
          </a:p>
          <a:p>
            <a:pPr algn="l">
              <a:lnSpc>
                <a:spcPts val="3039"/>
              </a:lnSpc>
            </a:pPr>
            <a:r>
              <a:rPr lang="en-US" sz="1599" spc="1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2023-01-04T15:20:29Z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426558" y="549897"/>
            <a:ext cx="2592915" cy="6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 spc="3">
                <a:solidFill>
                  <a:srgbClr val="FFFFFF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Job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438636" y="425825"/>
            <a:ext cx="1008059" cy="44453"/>
            <a:chOff x="0" y="0"/>
            <a:chExt cx="1008062" cy="444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7999" cy="44450"/>
            </a:xfrm>
            <a:custGeom>
              <a:avLst/>
              <a:gdLst/>
              <a:ahLst/>
              <a:cxnLst/>
              <a:rect l="l" t="t" r="r" b="b"/>
              <a:pathLst>
                <a:path w="1007999" h="44450">
                  <a:moveTo>
                    <a:pt x="0" y="0"/>
                  </a:moveTo>
                  <a:lnTo>
                    <a:pt x="1007999" y="0"/>
                  </a:lnTo>
                  <a:lnTo>
                    <a:pt x="1007999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314174" y="3232404"/>
            <a:ext cx="9106062" cy="2754154"/>
          </a:xfrm>
          <a:custGeom>
            <a:avLst/>
            <a:gdLst/>
            <a:ahLst/>
            <a:cxnLst/>
            <a:rect l="l" t="t" r="r" b="b"/>
            <a:pathLst>
              <a:path w="9106062" h="2754154">
                <a:moveTo>
                  <a:pt x="0" y="0"/>
                </a:moveTo>
                <a:lnTo>
                  <a:pt x="9106062" y="0"/>
                </a:lnTo>
                <a:lnTo>
                  <a:pt x="9106062" y="2754154"/>
                </a:lnTo>
                <a:lnTo>
                  <a:pt x="0" y="27541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2289781" y="5283860"/>
            <a:ext cx="1400080" cy="926363"/>
            <a:chOff x="0" y="0"/>
            <a:chExt cx="1400086" cy="92636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06652" cy="933069"/>
            </a:xfrm>
            <a:custGeom>
              <a:avLst/>
              <a:gdLst/>
              <a:ahLst/>
              <a:cxnLst/>
              <a:rect l="l" t="t" r="r" b="b"/>
              <a:pathLst>
                <a:path w="1406652" h="933069">
                  <a:moveTo>
                    <a:pt x="1343787" y="892048"/>
                  </a:moveTo>
                  <a:lnTo>
                    <a:pt x="17780" y="30480"/>
                  </a:lnTo>
                  <a:lnTo>
                    <a:pt x="35052" y="3810"/>
                  </a:lnTo>
                  <a:lnTo>
                    <a:pt x="1361059" y="865378"/>
                  </a:lnTo>
                  <a:close/>
                  <a:moveTo>
                    <a:pt x="1378331" y="838835"/>
                  </a:moveTo>
                  <a:cubicBezTo>
                    <a:pt x="1400429" y="853186"/>
                    <a:pt x="1406652" y="882650"/>
                    <a:pt x="1392301" y="904748"/>
                  </a:cubicBezTo>
                  <a:cubicBezTo>
                    <a:pt x="1377950" y="926846"/>
                    <a:pt x="1348486" y="933069"/>
                    <a:pt x="1326388" y="918718"/>
                  </a:cubicBezTo>
                  <a:cubicBezTo>
                    <a:pt x="1304290" y="904367"/>
                    <a:pt x="1298067" y="874903"/>
                    <a:pt x="1312418" y="852805"/>
                  </a:cubicBezTo>
                  <a:cubicBezTo>
                    <a:pt x="1326769" y="830707"/>
                    <a:pt x="1356233" y="824484"/>
                    <a:pt x="1378331" y="838835"/>
                  </a:cubicBezTo>
                  <a:close/>
                  <a:moveTo>
                    <a:pt x="61849" y="122809"/>
                  </a:moveTo>
                  <a:lnTo>
                    <a:pt x="0" y="0"/>
                  </a:lnTo>
                  <a:lnTo>
                    <a:pt x="137287" y="6604"/>
                  </a:lnTo>
                  <a:cubicBezTo>
                    <a:pt x="146050" y="6985"/>
                    <a:pt x="152781" y="14478"/>
                    <a:pt x="152400" y="23241"/>
                  </a:cubicBezTo>
                  <a:lnTo>
                    <a:pt x="144526" y="38735"/>
                  </a:lnTo>
                  <a:lnTo>
                    <a:pt x="25654" y="33020"/>
                  </a:lnTo>
                  <a:lnTo>
                    <a:pt x="40640" y="10033"/>
                  </a:lnTo>
                  <a:lnTo>
                    <a:pt x="90170" y="108458"/>
                  </a:lnTo>
                  <a:cubicBezTo>
                    <a:pt x="94107" y="116332"/>
                    <a:pt x="90932" y="125857"/>
                    <a:pt x="83185" y="129794"/>
                  </a:cubicBezTo>
                  <a:lnTo>
                    <a:pt x="65786" y="130556"/>
                  </a:lnTo>
                  <a:close/>
                </a:path>
              </a:pathLst>
            </a:custGeom>
            <a:solidFill>
              <a:srgbClr val="14B08B"/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9390802" y="2322757"/>
            <a:ext cx="317497" cy="12697"/>
          </a:xfrm>
          <a:custGeom>
            <a:avLst/>
            <a:gdLst/>
            <a:ahLst/>
            <a:cxnLst/>
            <a:rect l="l" t="t" r="r" b="b"/>
            <a:pathLst>
              <a:path w="317497" h="12697">
                <a:moveTo>
                  <a:pt x="0" y="0"/>
                </a:moveTo>
                <a:lnTo>
                  <a:pt x="317497" y="0"/>
                </a:lnTo>
                <a:lnTo>
                  <a:pt x="317497" y="12697"/>
                </a:lnTo>
                <a:lnTo>
                  <a:pt x="0" y="126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9103" t="-12862" r="-29998" b="-69323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426558" y="549897"/>
            <a:ext cx="2592915" cy="6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 spc="3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Job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274854" y="3305899"/>
            <a:ext cx="1002249" cy="290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spc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TERMINAL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614973" y="4092778"/>
            <a:ext cx="2507161" cy="318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>
                <a:solidFill>
                  <a:srgbClr val="3F3F3F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$ nomad job status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14973" y="4379671"/>
            <a:ext cx="836152" cy="850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208"/>
              </a:lnSpc>
            </a:pPr>
            <a:r>
              <a:rPr lang="en-US" sz="1800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ID tetris vault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707138" y="4379671"/>
            <a:ext cx="1671695" cy="850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208"/>
              </a:lnSpc>
            </a:pPr>
            <a:r>
              <a:rPr lang="en-US" sz="1800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Type service 50 service 50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935816" y="4379671"/>
            <a:ext cx="2367905" cy="289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08"/>
              </a:lnSpc>
            </a:pPr>
            <a:r>
              <a:rPr lang="en-US" sz="1800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Priority Status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301015" y="4379671"/>
            <a:ext cx="4039143" cy="850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8"/>
              </a:lnSpc>
            </a:pPr>
            <a:r>
              <a:rPr lang="en-US" sz="1800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Submit Date running 2023-01-04T15:10:12Z running 2022-12-27T15:09:14Z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94502" y="1991820"/>
            <a:ext cx="2599715" cy="773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400" spc="2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Use the command the cluster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441224" y="1963245"/>
            <a:ext cx="4503687" cy="420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2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to show the status of </a:t>
            </a:r>
            <a:r>
              <a:rPr lang="en-US" sz="2400" b="1" spc="2">
                <a:solidFill>
                  <a:srgbClr val="3F3F3F"/>
                </a:solidFill>
                <a:latin typeface="Roboto Bold"/>
                <a:ea typeface="Roboto Bold"/>
                <a:cs typeface="Roboto Bold"/>
                <a:sym typeface="Roboto Bold"/>
              </a:rPr>
              <a:t>all</a:t>
            </a:r>
            <a:r>
              <a:rPr lang="en-US" sz="2400" spc="2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jobs on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444030" y="2104492"/>
            <a:ext cx="2979934" cy="417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>
                <a:solidFill>
                  <a:srgbClr val="00CA8E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nomad job status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733676" y="6019857"/>
            <a:ext cx="4913490" cy="32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I had another job already running on this cluster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40554" y="452380"/>
            <a:ext cx="11393653" cy="6271851"/>
          </a:xfrm>
          <a:custGeom>
            <a:avLst/>
            <a:gdLst/>
            <a:ahLst/>
            <a:cxnLst/>
            <a:rect l="l" t="t" r="r" b="b"/>
            <a:pathLst>
              <a:path w="11393653" h="6271851">
                <a:moveTo>
                  <a:pt x="0" y="0"/>
                </a:moveTo>
                <a:lnTo>
                  <a:pt x="11393652" y="0"/>
                </a:lnTo>
                <a:lnTo>
                  <a:pt x="11393652" y="6271851"/>
                </a:lnTo>
                <a:lnTo>
                  <a:pt x="0" y="62718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0850499" y="279406"/>
            <a:ext cx="1008059" cy="44453"/>
            <a:chOff x="0" y="0"/>
            <a:chExt cx="1008062" cy="444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08126" cy="44450"/>
            </a:xfrm>
            <a:custGeom>
              <a:avLst/>
              <a:gdLst/>
              <a:ahLst/>
              <a:cxnLst/>
              <a:rect l="l" t="t" r="r" b="b"/>
              <a:pathLst>
                <a:path w="1008126" h="44450">
                  <a:moveTo>
                    <a:pt x="0" y="0"/>
                  </a:moveTo>
                  <a:lnTo>
                    <a:pt x="1008126" y="0"/>
                  </a:lnTo>
                  <a:lnTo>
                    <a:pt x="1008126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8201235" y="526123"/>
            <a:ext cx="1002249" cy="290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spc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TERMINAL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82997" y="948261"/>
            <a:ext cx="2510523" cy="242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19"/>
              </a:lnSpc>
            </a:pPr>
            <a:r>
              <a:rPr lang="en-US" sz="1299" b="1">
                <a:solidFill>
                  <a:srgbClr val="3F3F3F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$ nomad job status tetris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82997" y="1176099"/>
            <a:ext cx="1205455" cy="1802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6"/>
              </a:lnSpc>
            </a:pPr>
            <a:r>
              <a:rPr lang="en-US" sz="12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ID Name Submit Date </a:t>
            </a:r>
          </a:p>
          <a:p>
            <a:pPr algn="l">
              <a:lnSpc>
                <a:spcPts val="1775"/>
              </a:lnSpc>
            </a:pPr>
            <a:r>
              <a:rPr lang="en-US" sz="12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Type </a:t>
            </a:r>
          </a:p>
          <a:p>
            <a:pPr algn="l">
              <a:lnSpc>
                <a:spcPts val="1199"/>
              </a:lnSpc>
            </a:pPr>
            <a:r>
              <a:rPr lang="en-US" sz="12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Priority </a:t>
            </a:r>
          </a:p>
          <a:p>
            <a:pPr algn="l">
              <a:lnSpc>
                <a:spcPts val="2016"/>
              </a:lnSpc>
            </a:pPr>
            <a:r>
              <a:rPr lang="en-US" sz="12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Datacenters </a:t>
            </a:r>
          </a:p>
          <a:p>
            <a:pPr algn="l">
              <a:lnSpc>
                <a:spcPts val="1151"/>
              </a:lnSpc>
            </a:pPr>
            <a:r>
              <a:rPr lang="en-US" sz="12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Namespace </a:t>
            </a:r>
          </a:p>
          <a:p>
            <a:pPr algn="l">
              <a:lnSpc>
                <a:spcPts val="1871"/>
              </a:lnSpc>
            </a:pPr>
            <a:r>
              <a:rPr lang="en-US" sz="12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Status </a:t>
            </a:r>
          </a:p>
          <a:p>
            <a:pPr algn="l">
              <a:lnSpc>
                <a:spcPts val="1344"/>
              </a:lnSpc>
            </a:pPr>
            <a:r>
              <a:rPr lang="en-US" sz="12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Periodic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82997" y="1176099"/>
            <a:ext cx="3614899" cy="19913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6"/>
              </a:lnSpc>
            </a:pPr>
            <a:r>
              <a:rPr lang="en-US" sz="12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= tetris = tetris = 2023-01-04T15:10:12Z</a:t>
            </a:r>
          </a:p>
          <a:p>
            <a:pPr algn="l">
              <a:lnSpc>
                <a:spcPts val="1775"/>
              </a:lnSpc>
            </a:pPr>
            <a:r>
              <a:rPr lang="en-US" sz="12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= service</a:t>
            </a:r>
          </a:p>
          <a:p>
            <a:pPr algn="l">
              <a:lnSpc>
                <a:spcPts val="1199"/>
              </a:lnSpc>
            </a:pPr>
            <a:r>
              <a:rPr lang="en-US" sz="12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= 50</a:t>
            </a:r>
          </a:p>
          <a:p>
            <a:pPr algn="l">
              <a:lnSpc>
                <a:spcPts val="2016"/>
              </a:lnSpc>
            </a:pPr>
            <a:r>
              <a:rPr lang="en-US" sz="12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= dc1</a:t>
            </a:r>
          </a:p>
          <a:p>
            <a:pPr algn="l">
              <a:lnSpc>
                <a:spcPts val="1151"/>
              </a:lnSpc>
            </a:pPr>
            <a:r>
              <a:rPr lang="en-US" sz="12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= default</a:t>
            </a:r>
          </a:p>
          <a:p>
            <a:pPr algn="l">
              <a:lnSpc>
                <a:spcPts val="1871"/>
              </a:lnSpc>
            </a:pPr>
            <a:r>
              <a:rPr lang="en-US" sz="12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= running</a:t>
            </a:r>
          </a:p>
          <a:p>
            <a:pPr algn="l">
              <a:lnSpc>
                <a:spcPts val="1344"/>
              </a:lnSpc>
            </a:pPr>
            <a:r>
              <a:rPr lang="en-US" sz="12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= false</a:t>
            </a:r>
          </a:p>
          <a:p>
            <a:pPr algn="l">
              <a:lnSpc>
                <a:spcPts val="1631"/>
              </a:lnSpc>
            </a:pPr>
            <a:r>
              <a:rPr lang="en-US" sz="12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Parameterized = false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82997" y="3358467"/>
            <a:ext cx="7028736" cy="4064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75"/>
              </a:lnSpc>
            </a:pPr>
            <a:r>
              <a:rPr lang="en-US" sz="12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Summary Task Group Queued Starting Running Failed Complete Lost Unknown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82997" y="3754707"/>
            <a:ext cx="603047" cy="214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75"/>
              </a:lnSpc>
            </a:pPr>
            <a:r>
              <a:rPr lang="en-US" sz="12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games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64192" y="3754707"/>
            <a:ext cx="201444" cy="214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75"/>
              </a:lnSpc>
            </a:pPr>
            <a:r>
              <a:rPr lang="en-US" sz="12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0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551652" y="3754707"/>
            <a:ext cx="201444" cy="214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75"/>
              </a:lnSpc>
            </a:pPr>
            <a:r>
              <a:rPr lang="en-US" sz="12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0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535985" y="3754707"/>
            <a:ext cx="201444" cy="214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75"/>
              </a:lnSpc>
            </a:pPr>
            <a:r>
              <a:rPr lang="en-US" sz="12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1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421876" y="3754707"/>
            <a:ext cx="201444" cy="214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75"/>
              </a:lnSpc>
            </a:pPr>
            <a:r>
              <a:rPr lang="en-US" sz="12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0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209337" y="3754707"/>
            <a:ext cx="201444" cy="214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75"/>
              </a:lnSpc>
            </a:pPr>
            <a:r>
              <a:rPr lang="en-US" sz="12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0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193660" y="3754707"/>
            <a:ext cx="201444" cy="214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75"/>
              </a:lnSpc>
            </a:pPr>
            <a:r>
              <a:rPr lang="en-US" sz="12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0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784257" y="3754707"/>
            <a:ext cx="101041" cy="214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75"/>
              </a:lnSpc>
            </a:pPr>
            <a:r>
              <a:rPr lang="en-US" sz="12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0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82997" y="3985974"/>
            <a:ext cx="1707461" cy="376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9"/>
              </a:lnSpc>
            </a:pPr>
            <a:r>
              <a:rPr lang="en-US" sz="12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Latest Deployment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82997" y="4434792"/>
            <a:ext cx="703450" cy="320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9"/>
              </a:lnSpc>
            </a:pPr>
            <a:r>
              <a:rPr lang="en-US" sz="12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ID </a:t>
            </a:r>
          </a:p>
          <a:p>
            <a:pPr algn="l">
              <a:lnSpc>
                <a:spcPts val="2373"/>
              </a:lnSpc>
            </a:pPr>
            <a:r>
              <a:rPr lang="en-US" sz="12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Status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764192" y="4434792"/>
            <a:ext cx="1205455" cy="320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9"/>
              </a:lnSpc>
            </a:pPr>
            <a:r>
              <a:rPr lang="en-US" sz="12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= f5cbd676</a:t>
            </a:r>
          </a:p>
          <a:p>
            <a:pPr algn="l">
              <a:lnSpc>
                <a:spcPts val="2373"/>
              </a:lnSpc>
            </a:pPr>
            <a:r>
              <a:rPr lang="en-US" sz="12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= successful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82997" y="4811982"/>
            <a:ext cx="4719504" cy="147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2"/>
              </a:lnSpc>
            </a:pPr>
            <a:r>
              <a:rPr lang="en-US" sz="12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Description = Deployment completed successfully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82997" y="4976574"/>
            <a:ext cx="6627124" cy="577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9"/>
              </a:lnSpc>
            </a:pPr>
            <a:r>
              <a:rPr lang="en-US" sz="12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Deployed</a:t>
            </a:r>
          </a:p>
          <a:p>
            <a:pPr algn="l">
              <a:lnSpc>
                <a:spcPts val="649"/>
              </a:lnSpc>
            </a:pPr>
            <a:r>
              <a:rPr lang="en-US" sz="12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Task Group Desired Placed Healthy Unhealthy Progress Deadline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582997" y="5455491"/>
            <a:ext cx="603047" cy="290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73"/>
              </a:lnSpc>
            </a:pPr>
            <a:r>
              <a:rPr lang="en-US" sz="12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games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764192" y="5455491"/>
            <a:ext cx="201444" cy="290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73"/>
              </a:lnSpc>
            </a:pPr>
            <a:r>
              <a:rPr lang="en-US" sz="12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1 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650084" y="5455491"/>
            <a:ext cx="201444" cy="290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73"/>
              </a:lnSpc>
            </a:pPr>
            <a:r>
              <a:rPr lang="en-US" sz="12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1 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3437544" y="5455491"/>
            <a:ext cx="201444" cy="290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73"/>
              </a:lnSpc>
            </a:pPr>
            <a:r>
              <a:rPr lang="en-US" sz="12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1 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4323445" y="5455491"/>
            <a:ext cx="201444" cy="290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73"/>
              </a:lnSpc>
            </a:pPr>
            <a:r>
              <a:rPr lang="en-US" sz="12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0 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5406200" y="5455491"/>
            <a:ext cx="2008222" cy="290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73"/>
              </a:lnSpc>
            </a:pPr>
            <a:r>
              <a:rPr lang="en-US" sz="12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2023-01-04T15:20:29Z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582997" y="5762958"/>
            <a:ext cx="1105052" cy="376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9"/>
              </a:lnSpc>
            </a:pPr>
            <a:r>
              <a:rPr lang="en-US" sz="12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Allocations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582997" y="6214824"/>
            <a:ext cx="2611069" cy="329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9"/>
              </a:lnSpc>
            </a:pPr>
            <a:r>
              <a:rPr lang="en-US" sz="12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ID </a:t>
            </a:r>
          </a:p>
          <a:p>
            <a:pPr algn="l">
              <a:lnSpc>
                <a:spcPts val="2518"/>
              </a:lnSpc>
            </a:pPr>
            <a:r>
              <a:rPr lang="en-US" sz="12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83ff6abb f55a64a7 games 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567329" y="6214824"/>
            <a:ext cx="803853" cy="128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9"/>
              </a:lnSpc>
            </a:pPr>
            <a:r>
              <a:rPr lang="en-US" sz="12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Node ID 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551652" y="6214824"/>
            <a:ext cx="3715493" cy="128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9"/>
              </a:lnSpc>
            </a:pPr>
            <a:r>
              <a:rPr lang="en-US" sz="12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Task Group Version Desired Status 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6390532" y="6214824"/>
            <a:ext cx="803853" cy="128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9"/>
              </a:lnSpc>
            </a:pPr>
            <a:r>
              <a:rPr lang="en-US" sz="12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Created 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473286" y="6214824"/>
            <a:ext cx="803853" cy="128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9"/>
              </a:lnSpc>
            </a:pPr>
            <a:r>
              <a:rPr lang="en-US" sz="12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Modified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3732847" y="6235017"/>
            <a:ext cx="201444" cy="309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18"/>
              </a:lnSpc>
            </a:pPr>
            <a:r>
              <a:rPr lang="en-US" sz="12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0 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4618739" y="6235017"/>
            <a:ext cx="402241" cy="309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18"/>
              </a:lnSpc>
            </a:pPr>
            <a:r>
              <a:rPr lang="en-US" sz="12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run 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5504631" y="6235017"/>
            <a:ext cx="2912278" cy="309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18"/>
              </a:lnSpc>
            </a:pPr>
            <a:r>
              <a:rPr lang="en-US" sz="12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running 1h13m ago 1h13m ago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5169646" y="2233565"/>
            <a:ext cx="2164356" cy="322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1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 the command 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5169646" y="2550557"/>
            <a:ext cx="4960344" cy="322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1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 show the status of </a:t>
            </a:r>
            <a:r>
              <a:rPr lang="en-US" sz="1999" b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all</a:t>
            </a:r>
            <a:r>
              <a:rPr lang="en-US" sz="1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jobs on the cluster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7292130" y="2332225"/>
            <a:ext cx="4197096" cy="338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 b="1">
                <a:solidFill>
                  <a:srgbClr val="00CA8E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nomad job status &lt;job name&gt;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0248938" y="440169"/>
            <a:ext cx="1668323" cy="1100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94"/>
              </a:lnSpc>
            </a:pPr>
            <a:r>
              <a:rPr lang="en-US" sz="3600" b="1" spc="3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Job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63503" y="5249523"/>
            <a:ext cx="12318997" cy="1671980"/>
            <a:chOff x="0" y="0"/>
            <a:chExt cx="12319000" cy="1671980"/>
          </a:xfrm>
        </p:grpSpPr>
        <p:sp>
          <p:nvSpPr>
            <p:cNvPr id="5" name="Freeform 5"/>
            <p:cNvSpPr/>
            <p:nvPr/>
          </p:nvSpPr>
          <p:spPr>
            <a:xfrm>
              <a:off x="63500" y="63500"/>
              <a:ext cx="12192000" cy="1544955"/>
            </a:xfrm>
            <a:custGeom>
              <a:avLst/>
              <a:gdLst/>
              <a:ahLst/>
              <a:cxnLst/>
              <a:rect l="l" t="t" r="r" b="b"/>
              <a:pathLst>
                <a:path w="12192000" h="1544955">
                  <a:moveTo>
                    <a:pt x="0" y="0"/>
                  </a:moveTo>
                  <a:lnTo>
                    <a:pt x="0" y="1544955"/>
                  </a:lnTo>
                  <a:lnTo>
                    <a:pt x="12192000" y="15449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63500" y="674370"/>
              <a:ext cx="12192000" cy="328676"/>
            </a:xfrm>
            <a:custGeom>
              <a:avLst/>
              <a:gdLst/>
              <a:ahLst/>
              <a:cxnLst/>
              <a:rect l="l" t="t" r="r" b="b"/>
              <a:pathLst>
                <a:path w="12192000" h="328676">
                  <a:moveTo>
                    <a:pt x="12192000" y="0"/>
                  </a:moveTo>
                  <a:lnTo>
                    <a:pt x="12192000" y="328676"/>
                  </a:lnTo>
                  <a:lnTo>
                    <a:pt x="0" y="328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63500" y="345821"/>
              <a:ext cx="12192000" cy="328549"/>
            </a:xfrm>
            <a:custGeom>
              <a:avLst/>
              <a:gdLst/>
              <a:ahLst/>
              <a:cxnLst/>
              <a:rect l="l" t="t" r="r" b="b"/>
              <a:pathLst>
                <a:path w="12192000" h="328549">
                  <a:moveTo>
                    <a:pt x="12192000" y="0"/>
                  </a:moveTo>
                  <a:lnTo>
                    <a:pt x="12192000" y="328549"/>
                  </a:lnTo>
                  <a:lnTo>
                    <a:pt x="0" y="328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63500" y="1002792"/>
              <a:ext cx="12192000" cy="328549"/>
            </a:xfrm>
            <a:custGeom>
              <a:avLst/>
              <a:gdLst/>
              <a:ahLst/>
              <a:cxnLst/>
              <a:rect l="l" t="t" r="r" b="b"/>
              <a:pathLst>
                <a:path w="12192000" h="328549">
                  <a:moveTo>
                    <a:pt x="12192000" y="0"/>
                  </a:moveTo>
                  <a:lnTo>
                    <a:pt x="12192000" y="328549"/>
                  </a:lnTo>
                  <a:lnTo>
                    <a:pt x="0" y="328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4967983" y="1875177"/>
            <a:ext cx="54073" cy="1975371"/>
            <a:chOff x="0" y="0"/>
            <a:chExt cx="54077" cy="197537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4102" cy="1975358"/>
            </a:xfrm>
            <a:custGeom>
              <a:avLst/>
              <a:gdLst/>
              <a:ahLst/>
              <a:cxnLst/>
              <a:rect l="l" t="t" r="r" b="b"/>
              <a:pathLst>
                <a:path w="54102" h="1975358">
                  <a:moveTo>
                    <a:pt x="0" y="1975358"/>
                  </a:moveTo>
                  <a:lnTo>
                    <a:pt x="0" y="0"/>
                  </a:lnTo>
                  <a:lnTo>
                    <a:pt x="54102" y="0"/>
                  </a:lnTo>
                  <a:lnTo>
                    <a:pt x="54102" y="1975358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103" t="-12862" r="-29998" b="-69323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5496687" y="1830534"/>
            <a:ext cx="5659088" cy="2037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19"/>
              </a:lnSpc>
            </a:pPr>
            <a:r>
              <a:rPr lang="en-US" sz="6600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Run Our First Nomad Job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72179" y="1943405"/>
            <a:ext cx="3645322" cy="1645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439"/>
              </a:lnSpc>
            </a:pPr>
            <a:r>
              <a:rPr lang="en-US" sz="96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DEMO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0" y="2188188"/>
            <a:ext cx="1561062" cy="3644903"/>
            <a:chOff x="0" y="0"/>
            <a:chExt cx="1561059" cy="36449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61084" cy="3644900"/>
            </a:xfrm>
            <a:custGeom>
              <a:avLst/>
              <a:gdLst/>
              <a:ahLst/>
              <a:cxnLst/>
              <a:rect l="l" t="t" r="r" b="b"/>
              <a:pathLst>
                <a:path w="1561084" h="3644900">
                  <a:moveTo>
                    <a:pt x="0" y="0"/>
                  </a:moveTo>
                  <a:lnTo>
                    <a:pt x="1561084" y="0"/>
                  </a:lnTo>
                  <a:lnTo>
                    <a:pt x="1561084" y="3644900"/>
                  </a:lnTo>
                  <a:lnTo>
                    <a:pt x="0" y="364490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492766" y="441246"/>
            <a:ext cx="1006478" cy="46034"/>
            <a:chOff x="0" y="0"/>
            <a:chExt cx="1006475" cy="4603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06475" cy="45974"/>
            </a:xfrm>
            <a:custGeom>
              <a:avLst/>
              <a:gdLst/>
              <a:ahLst/>
              <a:cxnLst/>
              <a:rect l="l" t="t" r="r" b="b"/>
              <a:pathLst>
                <a:path w="1006475" h="45974">
                  <a:moveTo>
                    <a:pt x="0" y="0"/>
                  </a:moveTo>
                  <a:lnTo>
                    <a:pt x="1006475" y="0"/>
                  </a:lnTo>
                  <a:lnTo>
                    <a:pt x="1006475" y="45974"/>
                  </a:lnTo>
                  <a:lnTo>
                    <a:pt x="0" y="45974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103" t="-12862" r="-29998" b="-69323"/>
            </a:stretch>
          </a:blip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226590" y="2118293"/>
            <a:ext cx="1107881" cy="3784692"/>
            <a:chOff x="0" y="0"/>
            <a:chExt cx="1107872" cy="3784689"/>
          </a:xfrm>
        </p:grpSpPr>
        <p:sp>
          <p:nvSpPr>
            <p:cNvPr id="10" name="Freeform 10"/>
            <p:cNvSpPr/>
            <p:nvPr/>
          </p:nvSpPr>
          <p:spPr>
            <a:xfrm>
              <a:off x="385953" y="73660"/>
              <a:ext cx="330962" cy="3647440"/>
            </a:xfrm>
            <a:custGeom>
              <a:avLst/>
              <a:gdLst/>
              <a:ahLst/>
              <a:cxnLst/>
              <a:rect l="l" t="t" r="r" b="b"/>
              <a:pathLst>
                <a:path w="330962" h="3647440">
                  <a:moveTo>
                    <a:pt x="0" y="0"/>
                  </a:moveTo>
                  <a:lnTo>
                    <a:pt x="330962" y="0"/>
                  </a:lnTo>
                  <a:lnTo>
                    <a:pt x="330962" y="3647440"/>
                  </a:lnTo>
                  <a:lnTo>
                    <a:pt x="0" y="364744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3500" y="63500"/>
              <a:ext cx="330962" cy="3657727"/>
            </a:xfrm>
            <a:custGeom>
              <a:avLst/>
              <a:gdLst/>
              <a:ahLst/>
              <a:cxnLst/>
              <a:rect l="l" t="t" r="r" b="b"/>
              <a:pathLst>
                <a:path w="330962" h="3657727">
                  <a:moveTo>
                    <a:pt x="0" y="0"/>
                  </a:moveTo>
                  <a:lnTo>
                    <a:pt x="330962" y="0"/>
                  </a:lnTo>
                  <a:lnTo>
                    <a:pt x="330962" y="3657727"/>
                  </a:lnTo>
                  <a:lnTo>
                    <a:pt x="0" y="3657727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713359" y="73660"/>
              <a:ext cx="330962" cy="3647440"/>
            </a:xfrm>
            <a:custGeom>
              <a:avLst/>
              <a:gdLst/>
              <a:ahLst/>
              <a:cxnLst/>
              <a:rect l="l" t="t" r="r" b="b"/>
              <a:pathLst>
                <a:path w="330962" h="3647440">
                  <a:moveTo>
                    <a:pt x="0" y="0"/>
                  </a:moveTo>
                  <a:lnTo>
                    <a:pt x="330962" y="0"/>
                  </a:lnTo>
                  <a:lnTo>
                    <a:pt x="330962" y="3647440"/>
                  </a:lnTo>
                  <a:lnTo>
                    <a:pt x="0" y="364744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481022" y="777592"/>
            <a:ext cx="7041880" cy="655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3199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I’m Ready….How Do We Run a Job?</a:t>
            </a:r>
          </a:p>
          <a:p>
            <a:pPr algn="l">
              <a:lnSpc>
                <a:spcPts val="3499"/>
              </a:lnSpc>
            </a:pPr>
            <a:r>
              <a:rPr lang="en-US" sz="1399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First, we need to write our Job spec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242966" y="2256434"/>
            <a:ext cx="108814" cy="1137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04"/>
              </a:lnSpc>
            </a:pPr>
            <a:r>
              <a:rPr lang="en-US" sz="2400" spc="-19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 •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242966" y="3938168"/>
            <a:ext cx="108814" cy="407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19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242966" y="4904384"/>
            <a:ext cx="108814" cy="407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19">
                <a:solidFill>
                  <a:srgbClr val="3F3F3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528716" y="2220030"/>
            <a:ext cx="9332538" cy="3437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04"/>
              </a:lnSpc>
            </a:pPr>
            <a:r>
              <a:rPr lang="en-US" sz="2400" spc="2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Each job is submitted to Nomad using a job specification (job spec) The job file is written in HCL (or JSON) and is often saved with a </a:t>
            </a:r>
          </a:p>
          <a:p>
            <a:pPr algn="l">
              <a:lnSpc>
                <a:spcPts val="1200"/>
              </a:lnSpc>
            </a:pPr>
            <a:r>
              <a:rPr lang="en-US" sz="2400" b="1">
                <a:solidFill>
                  <a:srgbClr val="00CA8E"/>
                </a:solidFill>
                <a:latin typeface="Roboto Bold"/>
                <a:ea typeface="Roboto Bold"/>
                <a:cs typeface="Roboto Bold"/>
                <a:sym typeface="Roboto Bold"/>
              </a:rPr>
              <a:t>.nomad</a:t>
            </a:r>
            <a:r>
              <a:rPr lang="en-US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extension</a:t>
            </a:r>
          </a:p>
          <a:p>
            <a:pPr algn="l">
              <a:lnSpc>
                <a:spcPts val="6000"/>
              </a:lnSpc>
            </a:pPr>
            <a:r>
              <a:rPr lang="en-US" sz="2400" spc="2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Job files only contain one job, but they can have multiple tasks &amp; </a:t>
            </a:r>
          </a:p>
          <a:p>
            <a:pPr algn="l">
              <a:lnSpc>
                <a:spcPts val="1200"/>
              </a:lnSpc>
            </a:pPr>
            <a:r>
              <a:rPr lang="en-US" sz="2400" spc="2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groups if needed</a:t>
            </a:r>
          </a:p>
          <a:p>
            <a:pPr algn="l">
              <a:lnSpc>
                <a:spcPts val="6000"/>
              </a:lnSpc>
            </a:pPr>
            <a:r>
              <a:rPr lang="en-US" sz="2400" spc="2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Tasks define the actual work that will be executed while the driver </a:t>
            </a:r>
          </a:p>
          <a:p>
            <a:pPr algn="l">
              <a:lnSpc>
                <a:spcPts val="1200"/>
              </a:lnSpc>
            </a:pPr>
            <a:r>
              <a:rPr lang="en-US" sz="2400" spc="2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controls how the task is executed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63503" y="-63503"/>
            <a:ext cx="1740646" cy="6984997"/>
            <a:chOff x="0" y="0"/>
            <a:chExt cx="1740649" cy="6985000"/>
          </a:xfrm>
        </p:grpSpPr>
        <p:sp>
          <p:nvSpPr>
            <p:cNvPr id="5" name="Freeform 5"/>
            <p:cNvSpPr/>
            <p:nvPr/>
          </p:nvSpPr>
          <p:spPr>
            <a:xfrm>
              <a:off x="63500" y="63500"/>
              <a:ext cx="1613662" cy="6858000"/>
            </a:xfrm>
            <a:custGeom>
              <a:avLst/>
              <a:gdLst/>
              <a:ahLst/>
              <a:cxnLst/>
              <a:rect l="l" t="t" r="r" b="b"/>
              <a:pathLst>
                <a:path w="1613662" h="6858000">
                  <a:moveTo>
                    <a:pt x="0" y="0"/>
                  </a:moveTo>
                  <a:lnTo>
                    <a:pt x="1613662" y="0"/>
                  </a:lnTo>
                  <a:lnTo>
                    <a:pt x="161366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696087" y="63500"/>
              <a:ext cx="340995" cy="6858000"/>
            </a:xfrm>
            <a:custGeom>
              <a:avLst/>
              <a:gdLst/>
              <a:ahLst/>
              <a:cxnLst/>
              <a:rect l="l" t="t" r="r" b="b"/>
              <a:pathLst>
                <a:path w="340995" h="6858000">
                  <a:moveTo>
                    <a:pt x="0" y="0"/>
                  </a:moveTo>
                  <a:lnTo>
                    <a:pt x="340995" y="0"/>
                  </a:lnTo>
                  <a:lnTo>
                    <a:pt x="34099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355092" y="63500"/>
              <a:ext cx="340995" cy="6858000"/>
            </a:xfrm>
            <a:custGeom>
              <a:avLst/>
              <a:gdLst/>
              <a:ahLst/>
              <a:cxnLst/>
              <a:rect l="l" t="t" r="r" b="b"/>
              <a:pathLst>
                <a:path w="340995" h="6858000">
                  <a:moveTo>
                    <a:pt x="0" y="0"/>
                  </a:moveTo>
                  <a:lnTo>
                    <a:pt x="340995" y="0"/>
                  </a:lnTo>
                  <a:lnTo>
                    <a:pt x="34099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037209" y="63500"/>
              <a:ext cx="340995" cy="6858000"/>
            </a:xfrm>
            <a:custGeom>
              <a:avLst/>
              <a:gdLst/>
              <a:ahLst/>
              <a:cxnLst/>
              <a:rect l="l" t="t" r="r" b="b"/>
              <a:pathLst>
                <a:path w="340995" h="6858000">
                  <a:moveTo>
                    <a:pt x="0" y="0"/>
                  </a:moveTo>
                  <a:lnTo>
                    <a:pt x="340995" y="0"/>
                  </a:lnTo>
                  <a:lnTo>
                    <a:pt x="34099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2102853" y="451609"/>
            <a:ext cx="1146172" cy="184147"/>
            <a:chOff x="0" y="0"/>
            <a:chExt cx="1146175" cy="184150"/>
          </a:xfrm>
        </p:grpSpPr>
        <p:sp>
          <p:nvSpPr>
            <p:cNvPr id="10" name="Freeform 10"/>
            <p:cNvSpPr/>
            <p:nvPr/>
          </p:nvSpPr>
          <p:spPr>
            <a:xfrm>
              <a:off x="69850" y="69850"/>
              <a:ext cx="1006475" cy="44450"/>
            </a:xfrm>
            <a:custGeom>
              <a:avLst/>
              <a:gdLst/>
              <a:ahLst/>
              <a:cxnLst/>
              <a:rect l="l" t="t" r="r" b="b"/>
              <a:pathLst>
                <a:path w="1006475" h="44450">
                  <a:moveTo>
                    <a:pt x="0" y="0"/>
                  </a:moveTo>
                  <a:lnTo>
                    <a:pt x="1006475" y="0"/>
                  </a:lnTo>
                  <a:lnTo>
                    <a:pt x="1006475" y="4445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3500" y="63500"/>
              <a:ext cx="1019175" cy="57150"/>
            </a:xfrm>
            <a:custGeom>
              <a:avLst/>
              <a:gdLst/>
              <a:ahLst/>
              <a:cxnLst/>
              <a:rect l="l" t="t" r="r" b="b"/>
              <a:pathLst>
                <a:path w="1019175" h="57150">
                  <a:moveTo>
                    <a:pt x="6350" y="0"/>
                  </a:moveTo>
                  <a:lnTo>
                    <a:pt x="1019175" y="0"/>
                  </a:lnTo>
                  <a:lnTo>
                    <a:pt x="1019175" y="57150"/>
                  </a:lnTo>
                  <a:lnTo>
                    <a:pt x="0" y="57150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50800"/>
                  </a:lnTo>
                  <a:lnTo>
                    <a:pt x="6350" y="50800"/>
                  </a:lnTo>
                  <a:lnTo>
                    <a:pt x="6350" y="44450"/>
                  </a:lnTo>
                  <a:lnTo>
                    <a:pt x="1012825" y="44450"/>
                  </a:lnTo>
                  <a:lnTo>
                    <a:pt x="1012825" y="50800"/>
                  </a:lnTo>
                  <a:lnTo>
                    <a:pt x="1006475" y="50800"/>
                  </a:lnTo>
                  <a:lnTo>
                    <a:pt x="1006475" y="6350"/>
                  </a:lnTo>
                  <a:lnTo>
                    <a:pt x="1012825" y="6350"/>
                  </a:lnTo>
                  <a:lnTo>
                    <a:pt x="1012825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12" name="Freeform 12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103" t="-12862" r="-29998" b="-69323"/>
            </a:stretch>
          </a:blipFill>
        </p:spPr>
      </p: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2659275" y="1668256"/>
            <a:ext cx="2555043" cy="4789132"/>
            <a:chOff x="0" y="0"/>
            <a:chExt cx="2555037" cy="4789132"/>
          </a:xfrm>
        </p:grpSpPr>
        <p:sp>
          <p:nvSpPr>
            <p:cNvPr id="14" name="Freeform 14"/>
            <p:cNvSpPr/>
            <p:nvPr/>
          </p:nvSpPr>
          <p:spPr>
            <a:xfrm>
              <a:off x="63500" y="63500"/>
              <a:ext cx="230505" cy="230505"/>
            </a:xfrm>
            <a:custGeom>
              <a:avLst/>
              <a:gdLst/>
              <a:ahLst/>
              <a:cxnLst/>
              <a:rect l="l" t="t" r="r" b="b"/>
              <a:pathLst>
                <a:path w="230505" h="230505">
                  <a:moveTo>
                    <a:pt x="0" y="0"/>
                  </a:moveTo>
                  <a:lnTo>
                    <a:pt x="230505" y="0"/>
                  </a:lnTo>
                  <a:lnTo>
                    <a:pt x="230505" y="230505"/>
                  </a:lnTo>
                  <a:lnTo>
                    <a:pt x="0" y="230505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793750" y="983234"/>
              <a:ext cx="230632" cy="230505"/>
            </a:xfrm>
            <a:custGeom>
              <a:avLst/>
              <a:gdLst/>
              <a:ahLst/>
              <a:cxnLst/>
              <a:rect l="l" t="t" r="r" b="b"/>
              <a:pathLst>
                <a:path w="230632" h="230505">
                  <a:moveTo>
                    <a:pt x="0" y="0"/>
                  </a:moveTo>
                  <a:lnTo>
                    <a:pt x="230632" y="0"/>
                  </a:lnTo>
                  <a:lnTo>
                    <a:pt x="230632" y="230505"/>
                  </a:lnTo>
                  <a:lnTo>
                    <a:pt x="0" y="230505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1483741" y="1889760"/>
              <a:ext cx="230505" cy="230505"/>
            </a:xfrm>
            <a:custGeom>
              <a:avLst/>
              <a:gdLst/>
              <a:ahLst/>
              <a:cxnLst/>
              <a:rect l="l" t="t" r="r" b="b"/>
              <a:pathLst>
                <a:path w="230505" h="230505">
                  <a:moveTo>
                    <a:pt x="0" y="0"/>
                  </a:moveTo>
                  <a:lnTo>
                    <a:pt x="230505" y="0"/>
                  </a:lnTo>
                  <a:lnTo>
                    <a:pt x="230505" y="230505"/>
                  </a:lnTo>
                  <a:lnTo>
                    <a:pt x="0" y="230505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2242820" y="2803906"/>
              <a:ext cx="230505" cy="230505"/>
            </a:xfrm>
            <a:custGeom>
              <a:avLst/>
              <a:gdLst/>
              <a:ahLst/>
              <a:cxnLst/>
              <a:rect l="l" t="t" r="r" b="b"/>
              <a:pathLst>
                <a:path w="230505" h="230505">
                  <a:moveTo>
                    <a:pt x="0" y="0"/>
                  </a:moveTo>
                  <a:lnTo>
                    <a:pt x="230505" y="0"/>
                  </a:lnTo>
                  <a:lnTo>
                    <a:pt x="230505" y="230505"/>
                  </a:lnTo>
                  <a:lnTo>
                    <a:pt x="0" y="230505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2260981" y="3593592"/>
              <a:ext cx="230505" cy="230505"/>
            </a:xfrm>
            <a:custGeom>
              <a:avLst/>
              <a:gdLst/>
              <a:ahLst/>
              <a:cxnLst/>
              <a:rect l="l" t="t" r="r" b="b"/>
              <a:pathLst>
                <a:path w="230505" h="230505">
                  <a:moveTo>
                    <a:pt x="0" y="0"/>
                  </a:moveTo>
                  <a:lnTo>
                    <a:pt x="230505" y="0"/>
                  </a:lnTo>
                  <a:lnTo>
                    <a:pt x="230505" y="230505"/>
                  </a:lnTo>
                  <a:lnTo>
                    <a:pt x="0" y="230505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167640" y="294005"/>
              <a:ext cx="606806" cy="815594"/>
            </a:xfrm>
            <a:custGeom>
              <a:avLst/>
              <a:gdLst/>
              <a:ahLst/>
              <a:cxnLst/>
              <a:rect l="l" t="t" r="r" b="b"/>
              <a:pathLst>
                <a:path w="606806" h="815594">
                  <a:moveTo>
                    <a:pt x="22225" y="44450"/>
                  </a:moveTo>
                  <a:lnTo>
                    <a:pt x="22225" y="66675"/>
                  </a:lnTo>
                  <a:lnTo>
                    <a:pt x="0" y="66675"/>
                  </a:lnTo>
                  <a:lnTo>
                    <a:pt x="0" y="44450"/>
                  </a:lnTo>
                  <a:close/>
                  <a:moveTo>
                    <a:pt x="22225" y="88900"/>
                  </a:moveTo>
                  <a:lnTo>
                    <a:pt x="22225" y="111125"/>
                  </a:lnTo>
                  <a:lnTo>
                    <a:pt x="0" y="111125"/>
                  </a:lnTo>
                  <a:lnTo>
                    <a:pt x="0" y="88900"/>
                  </a:lnTo>
                  <a:close/>
                  <a:moveTo>
                    <a:pt x="22225" y="133350"/>
                  </a:moveTo>
                  <a:lnTo>
                    <a:pt x="22225" y="155575"/>
                  </a:lnTo>
                  <a:lnTo>
                    <a:pt x="0" y="155575"/>
                  </a:lnTo>
                  <a:lnTo>
                    <a:pt x="0" y="133350"/>
                  </a:lnTo>
                  <a:close/>
                  <a:moveTo>
                    <a:pt x="22225" y="177800"/>
                  </a:moveTo>
                  <a:lnTo>
                    <a:pt x="22225" y="200025"/>
                  </a:lnTo>
                  <a:lnTo>
                    <a:pt x="0" y="200025"/>
                  </a:lnTo>
                  <a:lnTo>
                    <a:pt x="0" y="177800"/>
                  </a:lnTo>
                  <a:close/>
                  <a:moveTo>
                    <a:pt x="22225" y="222250"/>
                  </a:moveTo>
                  <a:lnTo>
                    <a:pt x="22225" y="244475"/>
                  </a:lnTo>
                  <a:lnTo>
                    <a:pt x="0" y="244475"/>
                  </a:lnTo>
                  <a:lnTo>
                    <a:pt x="0" y="222250"/>
                  </a:lnTo>
                  <a:close/>
                  <a:moveTo>
                    <a:pt x="22225" y="266700"/>
                  </a:moveTo>
                  <a:lnTo>
                    <a:pt x="22225" y="288925"/>
                  </a:lnTo>
                  <a:lnTo>
                    <a:pt x="0" y="288925"/>
                  </a:lnTo>
                  <a:lnTo>
                    <a:pt x="0" y="266700"/>
                  </a:lnTo>
                  <a:close/>
                  <a:moveTo>
                    <a:pt x="22225" y="311150"/>
                  </a:moveTo>
                  <a:lnTo>
                    <a:pt x="22225" y="333375"/>
                  </a:lnTo>
                  <a:lnTo>
                    <a:pt x="0" y="333375"/>
                  </a:lnTo>
                  <a:lnTo>
                    <a:pt x="0" y="311150"/>
                  </a:lnTo>
                  <a:close/>
                  <a:moveTo>
                    <a:pt x="22225" y="355600"/>
                  </a:moveTo>
                  <a:lnTo>
                    <a:pt x="22225" y="377825"/>
                  </a:lnTo>
                  <a:lnTo>
                    <a:pt x="0" y="377825"/>
                  </a:lnTo>
                  <a:lnTo>
                    <a:pt x="0" y="355600"/>
                  </a:lnTo>
                  <a:close/>
                  <a:moveTo>
                    <a:pt x="22225" y="400050"/>
                  </a:moveTo>
                  <a:lnTo>
                    <a:pt x="22225" y="422275"/>
                  </a:lnTo>
                  <a:lnTo>
                    <a:pt x="0" y="422275"/>
                  </a:lnTo>
                  <a:lnTo>
                    <a:pt x="0" y="400050"/>
                  </a:lnTo>
                  <a:close/>
                  <a:moveTo>
                    <a:pt x="22225" y="444500"/>
                  </a:moveTo>
                  <a:lnTo>
                    <a:pt x="22225" y="466725"/>
                  </a:lnTo>
                  <a:lnTo>
                    <a:pt x="0" y="466725"/>
                  </a:lnTo>
                  <a:lnTo>
                    <a:pt x="0" y="444500"/>
                  </a:lnTo>
                  <a:close/>
                  <a:moveTo>
                    <a:pt x="22225" y="488950"/>
                  </a:moveTo>
                  <a:lnTo>
                    <a:pt x="22225" y="511175"/>
                  </a:lnTo>
                  <a:lnTo>
                    <a:pt x="0" y="511175"/>
                  </a:lnTo>
                  <a:lnTo>
                    <a:pt x="0" y="488950"/>
                  </a:lnTo>
                  <a:close/>
                  <a:moveTo>
                    <a:pt x="22225" y="533400"/>
                  </a:moveTo>
                  <a:lnTo>
                    <a:pt x="22225" y="555625"/>
                  </a:lnTo>
                  <a:lnTo>
                    <a:pt x="0" y="555625"/>
                  </a:lnTo>
                  <a:lnTo>
                    <a:pt x="0" y="533400"/>
                  </a:lnTo>
                  <a:close/>
                  <a:moveTo>
                    <a:pt x="22225" y="577850"/>
                  </a:moveTo>
                  <a:lnTo>
                    <a:pt x="22225" y="600075"/>
                  </a:lnTo>
                  <a:lnTo>
                    <a:pt x="0" y="600075"/>
                  </a:lnTo>
                  <a:lnTo>
                    <a:pt x="0" y="577850"/>
                  </a:lnTo>
                  <a:close/>
                  <a:moveTo>
                    <a:pt x="22225" y="622300"/>
                  </a:moveTo>
                  <a:lnTo>
                    <a:pt x="22225" y="644525"/>
                  </a:lnTo>
                  <a:lnTo>
                    <a:pt x="0" y="644525"/>
                  </a:lnTo>
                  <a:lnTo>
                    <a:pt x="0" y="622300"/>
                  </a:lnTo>
                  <a:close/>
                  <a:moveTo>
                    <a:pt x="22225" y="666750"/>
                  </a:moveTo>
                  <a:lnTo>
                    <a:pt x="22225" y="688975"/>
                  </a:lnTo>
                  <a:lnTo>
                    <a:pt x="0" y="688975"/>
                  </a:lnTo>
                  <a:lnTo>
                    <a:pt x="0" y="666750"/>
                  </a:lnTo>
                  <a:close/>
                  <a:moveTo>
                    <a:pt x="22225" y="711200"/>
                  </a:moveTo>
                  <a:lnTo>
                    <a:pt x="22225" y="733425"/>
                  </a:lnTo>
                  <a:lnTo>
                    <a:pt x="0" y="733425"/>
                  </a:lnTo>
                  <a:lnTo>
                    <a:pt x="0" y="711200"/>
                  </a:lnTo>
                  <a:close/>
                  <a:moveTo>
                    <a:pt x="22225" y="755650"/>
                  </a:moveTo>
                  <a:lnTo>
                    <a:pt x="22225" y="777875"/>
                  </a:lnTo>
                  <a:lnTo>
                    <a:pt x="0" y="777875"/>
                  </a:lnTo>
                  <a:lnTo>
                    <a:pt x="0" y="755650"/>
                  </a:lnTo>
                  <a:close/>
                  <a:moveTo>
                    <a:pt x="22225" y="800100"/>
                  </a:moveTo>
                  <a:lnTo>
                    <a:pt x="22225" y="804418"/>
                  </a:lnTo>
                  <a:lnTo>
                    <a:pt x="11049" y="804418"/>
                  </a:lnTo>
                  <a:lnTo>
                    <a:pt x="11049" y="793242"/>
                  </a:lnTo>
                  <a:lnTo>
                    <a:pt x="28956" y="793242"/>
                  </a:lnTo>
                  <a:lnTo>
                    <a:pt x="28956" y="815467"/>
                  </a:lnTo>
                  <a:lnTo>
                    <a:pt x="0" y="815467"/>
                  </a:lnTo>
                  <a:lnTo>
                    <a:pt x="0" y="800100"/>
                  </a:lnTo>
                  <a:close/>
                  <a:moveTo>
                    <a:pt x="51181" y="793369"/>
                  </a:moveTo>
                  <a:lnTo>
                    <a:pt x="73406" y="793369"/>
                  </a:lnTo>
                  <a:lnTo>
                    <a:pt x="73406" y="815594"/>
                  </a:lnTo>
                  <a:lnTo>
                    <a:pt x="51181" y="815594"/>
                  </a:lnTo>
                  <a:close/>
                  <a:moveTo>
                    <a:pt x="95631" y="793369"/>
                  </a:moveTo>
                  <a:lnTo>
                    <a:pt x="117856" y="793369"/>
                  </a:lnTo>
                  <a:lnTo>
                    <a:pt x="117856" y="815594"/>
                  </a:lnTo>
                  <a:lnTo>
                    <a:pt x="95631" y="815594"/>
                  </a:lnTo>
                  <a:close/>
                  <a:moveTo>
                    <a:pt x="140081" y="793369"/>
                  </a:moveTo>
                  <a:lnTo>
                    <a:pt x="162306" y="793369"/>
                  </a:lnTo>
                  <a:lnTo>
                    <a:pt x="162306" y="815594"/>
                  </a:lnTo>
                  <a:lnTo>
                    <a:pt x="140081" y="815594"/>
                  </a:lnTo>
                  <a:close/>
                  <a:moveTo>
                    <a:pt x="184531" y="793369"/>
                  </a:moveTo>
                  <a:lnTo>
                    <a:pt x="206756" y="793369"/>
                  </a:lnTo>
                  <a:lnTo>
                    <a:pt x="206756" y="815594"/>
                  </a:lnTo>
                  <a:lnTo>
                    <a:pt x="184531" y="815594"/>
                  </a:lnTo>
                  <a:close/>
                  <a:moveTo>
                    <a:pt x="228981" y="793369"/>
                  </a:moveTo>
                  <a:lnTo>
                    <a:pt x="251206" y="793369"/>
                  </a:lnTo>
                  <a:lnTo>
                    <a:pt x="251206" y="815594"/>
                  </a:lnTo>
                  <a:lnTo>
                    <a:pt x="228981" y="815594"/>
                  </a:lnTo>
                  <a:close/>
                  <a:moveTo>
                    <a:pt x="273431" y="793369"/>
                  </a:moveTo>
                  <a:lnTo>
                    <a:pt x="295656" y="793369"/>
                  </a:lnTo>
                  <a:lnTo>
                    <a:pt x="295656" y="815594"/>
                  </a:lnTo>
                  <a:lnTo>
                    <a:pt x="273431" y="815594"/>
                  </a:lnTo>
                  <a:close/>
                  <a:moveTo>
                    <a:pt x="317881" y="793369"/>
                  </a:moveTo>
                  <a:lnTo>
                    <a:pt x="340106" y="793369"/>
                  </a:lnTo>
                  <a:lnTo>
                    <a:pt x="340106" y="815594"/>
                  </a:lnTo>
                  <a:lnTo>
                    <a:pt x="317881" y="815594"/>
                  </a:lnTo>
                  <a:close/>
                  <a:moveTo>
                    <a:pt x="362331" y="793369"/>
                  </a:moveTo>
                  <a:lnTo>
                    <a:pt x="384556" y="793369"/>
                  </a:lnTo>
                  <a:lnTo>
                    <a:pt x="384556" y="815594"/>
                  </a:lnTo>
                  <a:lnTo>
                    <a:pt x="362331" y="815594"/>
                  </a:lnTo>
                  <a:close/>
                  <a:moveTo>
                    <a:pt x="406781" y="793369"/>
                  </a:moveTo>
                  <a:lnTo>
                    <a:pt x="429006" y="793369"/>
                  </a:lnTo>
                  <a:lnTo>
                    <a:pt x="429006" y="815594"/>
                  </a:lnTo>
                  <a:lnTo>
                    <a:pt x="406781" y="815594"/>
                  </a:lnTo>
                  <a:close/>
                  <a:moveTo>
                    <a:pt x="451231" y="793369"/>
                  </a:moveTo>
                  <a:lnTo>
                    <a:pt x="473456" y="793369"/>
                  </a:lnTo>
                  <a:lnTo>
                    <a:pt x="473456" y="815594"/>
                  </a:lnTo>
                  <a:lnTo>
                    <a:pt x="451231" y="815594"/>
                  </a:lnTo>
                  <a:close/>
                  <a:moveTo>
                    <a:pt x="495681" y="793369"/>
                  </a:moveTo>
                  <a:lnTo>
                    <a:pt x="517906" y="793369"/>
                  </a:lnTo>
                  <a:lnTo>
                    <a:pt x="517906" y="815594"/>
                  </a:lnTo>
                  <a:lnTo>
                    <a:pt x="495681" y="815594"/>
                  </a:lnTo>
                  <a:close/>
                  <a:moveTo>
                    <a:pt x="540131" y="793369"/>
                  </a:moveTo>
                  <a:lnTo>
                    <a:pt x="562356" y="793369"/>
                  </a:lnTo>
                  <a:lnTo>
                    <a:pt x="562356" y="815594"/>
                  </a:lnTo>
                  <a:lnTo>
                    <a:pt x="540131" y="815594"/>
                  </a:lnTo>
                  <a:close/>
                  <a:moveTo>
                    <a:pt x="584581" y="793369"/>
                  </a:moveTo>
                  <a:lnTo>
                    <a:pt x="606806" y="793369"/>
                  </a:lnTo>
                  <a:lnTo>
                    <a:pt x="606806" y="815594"/>
                  </a:lnTo>
                  <a:lnTo>
                    <a:pt x="584581" y="815594"/>
                  </a:lnTo>
                  <a:close/>
                  <a:moveTo>
                    <a:pt x="22225" y="0"/>
                  </a:moveTo>
                  <a:lnTo>
                    <a:pt x="22225" y="22225"/>
                  </a:lnTo>
                  <a:lnTo>
                    <a:pt x="0" y="22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B08B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898017" y="1213739"/>
              <a:ext cx="575564" cy="802386"/>
            </a:xfrm>
            <a:custGeom>
              <a:avLst/>
              <a:gdLst/>
              <a:ahLst/>
              <a:cxnLst/>
              <a:rect l="l" t="t" r="r" b="b"/>
              <a:pathLst>
                <a:path w="575564" h="802386">
                  <a:moveTo>
                    <a:pt x="22225" y="44450"/>
                  </a:moveTo>
                  <a:lnTo>
                    <a:pt x="22225" y="66675"/>
                  </a:lnTo>
                  <a:lnTo>
                    <a:pt x="0" y="66675"/>
                  </a:lnTo>
                  <a:lnTo>
                    <a:pt x="0" y="44450"/>
                  </a:lnTo>
                  <a:close/>
                  <a:moveTo>
                    <a:pt x="22225" y="88900"/>
                  </a:moveTo>
                  <a:lnTo>
                    <a:pt x="22225" y="111125"/>
                  </a:lnTo>
                  <a:lnTo>
                    <a:pt x="0" y="111125"/>
                  </a:lnTo>
                  <a:lnTo>
                    <a:pt x="0" y="88900"/>
                  </a:lnTo>
                  <a:close/>
                  <a:moveTo>
                    <a:pt x="22225" y="133350"/>
                  </a:moveTo>
                  <a:lnTo>
                    <a:pt x="22225" y="155575"/>
                  </a:lnTo>
                  <a:lnTo>
                    <a:pt x="0" y="155575"/>
                  </a:lnTo>
                  <a:lnTo>
                    <a:pt x="0" y="133350"/>
                  </a:lnTo>
                  <a:close/>
                  <a:moveTo>
                    <a:pt x="22225" y="177800"/>
                  </a:moveTo>
                  <a:lnTo>
                    <a:pt x="22225" y="200025"/>
                  </a:lnTo>
                  <a:lnTo>
                    <a:pt x="0" y="200025"/>
                  </a:lnTo>
                  <a:lnTo>
                    <a:pt x="0" y="177800"/>
                  </a:lnTo>
                  <a:close/>
                  <a:moveTo>
                    <a:pt x="22225" y="222250"/>
                  </a:moveTo>
                  <a:lnTo>
                    <a:pt x="22225" y="244475"/>
                  </a:lnTo>
                  <a:lnTo>
                    <a:pt x="0" y="244475"/>
                  </a:lnTo>
                  <a:lnTo>
                    <a:pt x="0" y="222250"/>
                  </a:lnTo>
                  <a:close/>
                  <a:moveTo>
                    <a:pt x="22225" y="266700"/>
                  </a:moveTo>
                  <a:lnTo>
                    <a:pt x="22225" y="288925"/>
                  </a:lnTo>
                  <a:lnTo>
                    <a:pt x="0" y="288925"/>
                  </a:lnTo>
                  <a:lnTo>
                    <a:pt x="0" y="266700"/>
                  </a:lnTo>
                  <a:close/>
                  <a:moveTo>
                    <a:pt x="22225" y="311150"/>
                  </a:moveTo>
                  <a:lnTo>
                    <a:pt x="22225" y="333375"/>
                  </a:lnTo>
                  <a:lnTo>
                    <a:pt x="0" y="333375"/>
                  </a:lnTo>
                  <a:lnTo>
                    <a:pt x="0" y="311150"/>
                  </a:lnTo>
                  <a:close/>
                  <a:moveTo>
                    <a:pt x="22225" y="355600"/>
                  </a:moveTo>
                  <a:lnTo>
                    <a:pt x="22225" y="377825"/>
                  </a:lnTo>
                  <a:lnTo>
                    <a:pt x="0" y="377825"/>
                  </a:lnTo>
                  <a:lnTo>
                    <a:pt x="0" y="355600"/>
                  </a:lnTo>
                  <a:close/>
                  <a:moveTo>
                    <a:pt x="22225" y="400050"/>
                  </a:moveTo>
                  <a:lnTo>
                    <a:pt x="22225" y="422275"/>
                  </a:lnTo>
                  <a:lnTo>
                    <a:pt x="0" y="422275"/>
                  </a:lnTo>
                  <a:lnTo>
                    <a:pt x="0" y="400050"/>
                  </a:lnTo>
                  <a:close/>
                  <a:moveTo>
                    <a:pt x="22225" y="444500"/>
                  </a:moveTo>
                  <a:lnTo>
                    <a:pt x="22225" y="466725"/>
                  </a:lnTo>
                  <a:lnTo>
                    <a:pt x="0" y="466725"/>
                  </a:lnTo>
                  <a:lnTo>
                    <a:pt x="0" y="444500"/>
                  </a:lnTo>
                  <a:close/>
                  <a:moveTo>
                    <a:pt x="22225" y="488950"/>
                  </a:moveTo>
                  <a:lnTo>
                    <a:pt x="22225" y="511175"/>
                  </a:lnTo>
                  <a:lnTo>
                    <a:pt x="0" y="511175"/>
                  </a:lnTo>
                  <a:lnTo>
                    <a:pt x="0" y="488950"/>
                  </a:lnTo>
                  <a:close/>
                  <a:moveTo>
                    <a:pt x="22225" y="533400"/>
                  </a:moveTo>
                  <a:lnTo>
                    <a:pt x="22225" y="555625"/>
                  </a:lnTo>
                  <a:lnTo>
                    <a:pt x="0" y="555625"/>
                  </a:lnTo>
                  <a:lnTo>
                    <a:pt x="0" y="533400"/>
                  </a:lnTo>
                  <a:close/>
                  <a:moveTo>
                    <a:pt x="22225" y="577850"/>
                  </a:moveTo>
                  <a:lnTo>
                    <a:pt x="22225" y="600075"/>
                  </a:lnTo>
                  <a:lnTo>
                    <a:pt x="0" y="600075"/>
                  </a:lnTo>
                  <a:lnTo>
                    <a:pt x="0" y="577850"/>
                  </a:lnTo>
                  <a:close/>
                  <a:moveTo>
                    <a:pt x="22225" y="622300"/>
                  </a:moveTo>
                  <a:lnTo>
                    <a:pt x="22225" y="644525"/>
                  </a:lnTo>
                  <a:lnTo>
                    <a:pt x="0" y="644525"/>
                  </a:lnTo>
                  <a:lnTo>
                    <a:pt x="0" y="622300"/>
                  </a:lnTo>
                  <a:close/>
                  <a:moveTo>
                    <a:pt x="22225" y="666750"/>
                  </a:moveTo>
                  <a:lnTo>
                    <a:pt x="22225" y="688975"/>
                  </a:lnTo>
                  <a:lnTo>
                    <a:pt x="0" y="688975"/>
                  </a:lnTo>
                  <a:lnTo>
                    <a:pt x="0" y="666750"/>
                  </a:lnTo>
                  <a:close/>
                  <a:moveTo>
                    <a:pt x="22225" y="711200"/>
                  </a:moveTo>
                  <a:lnTo>
                    <a:pt x="22225" y="733425"/>
                  </a:lnTo>
                  <a:lnTo>
                    <a:pt x="0" y="733425"/>
                  </a:lnTo>
                  <a:lnTo>
                    <a:pt x="0" y="711200"/>
                  </a:lnTo>
                  <a:close/>
                  <a:moveTo>
                    <a:pt x="22225" y="755650"/>
                  </a:moveTo>
                  <a:lnTo>
                    <a:pt x="22225" y="777875"/>
                  </a:lnTo>
                  <a:lnTo>
                    <a:pt x="0" y="777875"/>
                  </a:lnTo>
                  <a:lnTo>
                    <a:pt x="0" y="755650"/>
                  </a:lnTo>
                  <a:close/>
                  <a:moveTo>
                    <a:pt x="19939" y="780161"/>
                  </a:moveTo>
                  <a:lnTo>
                    <a:pt x="42164" y="780161"/>
                  </a:lnTo>
                  <a:lnTo>
                    <a:pt x="42164" y="802386"/>
                  </a:lnTo>
                  <a:lnTo>
                    <a:pt x="19939" y="802386"/>
                  </a:lnTo>
                  <a:close/>
                  <a:moveTo>
                    <a:pt x="64389" y="780161"/>
                  </a:moveTo>
                  <a:lnTo>
                    <a:pt x="86614" y="780161"/>
                  </a:lnTo>
                  <a:lnTo>
                    <a:pt x="86614" y="802386"/>
                  </a:lnTo>
                  <a:lnTo>
                    <a:pt x="64389" y="802386"/>
                  </a:lnTo>
                  <a:close/>
                  <a:moveTo>
                    <a:pt x="108839" y="780161"/>
                  </a:moveTo>
                  <a:lnTo>
                    <a:pt x="131064" y="780161"/>
                  </a:lnTo>
                  <a:lnTo>
                    <a:pt x="131064" y="802386"/>
                  </a:lnTo>
                  <a:lnTo>
                    <a:pt x="108839" y="802386"/>
                  </a:lnTo>
                  <a:close/>
                  <a:moveTo>
                    <a:pt x="153289" y="780161"/>
                  </a:moveTo>
                  <a:lnTo>
                    <a:pt x="175514" y="780161"/>
                  </a:lnTo>
                  <a:lnTo>
                    <a:pt x="175514" y="802386"/>
                  </a:lnTo>
                  <a:lnTo>
                    <a:pt x="153289" y="802386"/>
                  </a:lnTo>
                  <a:close/>
                  <a:moveTo>
                    <a:pt x="197739" y="780161"/>
                  </a:moveTo>
                  <a:lnTo>
                    <a:pt x="219964" y="780161"/>
                  </a:lnTo>
                  <a:lnTo>
                    <a:pt x="219964" y="802386"/>
                  </a:lnTo>
                  <a:lnTo>
                    <a:pt x="197739" y="802386"/>
                  </a:lnTo>
                  <a:close/>
                  <a:moveTo>
                    <a:pt x="242189" y="780161"/>
                  </a:moveTo>
                  <a:lnTo>
                    <a:pt x="264414" y="780161"/>
                  </a:lnTo>
                  <a:lnTo>
                    <a:pt x="264414" y="802386"/>
                  </a:lnTo>
                  <a:lnTo>
                    <a:pt x="242189" y="802386"/>
                  </a:lnTo>
                  <a:close/>
                  <a:moveTo>
                    <a:pt x="286639" y="780161"/>
                  </a:moveTo>
                  <a:lnTo>
                    <a:pt x="308864" y="780161"/>
                  </a:lnTo>
                  <a:lnTo>
                    <a:pt x="308864" y="802386"/>
                  </a:lnTo>
                  <a:lnTo>
                    <a:pt x="286639" y="802386"/>
                  </a:lnTo>
                  <a:close/>
                  <a:moveTo>
                    <a:pt x="331089" y="780161"/>
                  </a:moveTo>
                  <a:lnTo>
                    <a:pt x="353314" y="780161"/>
                  </a:lnTo>
                  <a:lnTo>
                    <a:pt x="353314" y="802386"/>
                  </a:lnTo>
                  <a:lnTo>
                    <a:pt x="331089" y="802386"/>
                  </a:lnTo>
                  <a:close/>
                  <a:moveTo>
                    <a:pt x="375539" y="780161"/>
                  </a:moveTo>
                  <a:lnTo>
                    <a:pt x="397764" y="780161"/>
                  </a:lnTo>
                  <a:lnTo>
                    <a:pt x="397764" y="802386"/>
                  </a:lnTo>
                  <a:lnTo>
                    <a:pt x="375539" y="802386"/>
                  </a:lnTo>
                  <a:close/>
                  <a:moveTo>
                    <a:pt x="419989" y="780161"/>
                  </a:moveTo>
                  <a:lnTo>
                    <a:pt x="442214" y="780161"/>
                  </a:lnTo>
                  <a:lnTo>
                    <a:pt x="442214" y="802386"/>
                  </a:lnTo>
                  <a:lnTo>
                    <a:pt x="419989" y="802386"/>
                  </a:lnTo>
                  <a:close/>
                  <a:moveTo>
                    <a:pt x="464439" y="780161"/>
                  </a:moveTo>
                  <a:lnTo>
                    <a:pt x="486664" y="780161"/>
                  </a:lnTo>
                  <a:lnTo>
                    <a:pt x="486664" y="802386"/>
                  </a:lnTo>
                  <a:lnTo>
                    <a:pt x="464439" y="802386"/>
                  </a:lnTo>
                  <a:close/>
                  <a:moveTo>
                    <a:pt x="508889" y="780161"/>
                  </a:moveTo>
                  <a:lnTo>
                    <a:pt x="531114" y="780161"/>
                  </a:lnTo>
                  <a:lnTo>
                    <a:pt x="531114" y="802386"/>
                  </a:lnTo>
                  <a:lnTo>
                    <a:pt x="508889" y="802386"/>
                  </a:lnTo>
                  <a:close/>
                  <a:moveTo>
                    <a:pt x="553339" y="780161"/>
                  </a:moveTo>
                  <a:lnTo>
                    <a:pt x="575564" y="780161"/>
                  </a:lnTo>
                  <a:lnTo>
                    <a:pt x="575564" y="802386"/>
                  </a:lnTo>
                  <a:lnTo>
                    <a:pt x="553339" y="802386"/>
                  </a:lnTo>
                  <a:close/>
                  <a:moveTo>
                    <a:pt x="22225" y="0"/>
                  </a:moveTo>
                  <a:lnTo>
                    <a:pt x="22225" y="22225"/>
                  </a:lnTo>
                  <a:lnTo>
                    <a:pt x="0" y="22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B08B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1587881" y="2120265"/>
              <a:ext cx="654939" cy="810006"/>
            </a:xfrm>
            <a:custGeom>
              <a:avLst/>
              <a:gdLst/>
              <a:ahLst/>
              <a:cxnLst/>
              <a:rect l="l" t="t" r="r" b="b"/>
              <a:pathLst>
                <a:path w="654939" h="810006">
                  <a:moveTo>
                    <a:pt x="22225" y="44450"/>
                  </a:moveTo>
                  <a:lnTo>
                    <a:pt x="22225" y="66675"/>
                  </a:lnTo>
                  <a:lnTo>
                    <a:pt x="0" y="66675"/>
                  </a:lnTo>
                  <a:lnTo>
                    <a:pt x="0" y="44450"/>
                  </a:lnTo>
                  <a:close/>
                  <a:moveTo>
                    <a:pt x="22225" y="88900"/>
                  </a:moveTo>
                  <a:lnTo>
                    <a:pt x="22225" y="111125"/>
                  </a:lnTo>
                  <a:lnTo>
                    <a:pt x="0" y="111125"/>
                  </a:lnTo>
                  <a:lnTo>
                    <a:pt x="0" y="88900"/>
                  </a:lnTo>
                  <a:close/>
                  <a:moveTo>
                    <a:pt x="22225" y="133350"/>
                  </a:moveTo>
                  <a:lnTo>
                    <a:pt x="22225" y="155575"/>
                  </a:lnTo>
                  <a:lnTo>
                    <a:pt x="0" y="155575"/>
                  </a:lnTo>
                  <a:lnTo>
                    <a:pt x="0" y="133350"/>
                  </a:lnTo>
                  <a:close/>
                  <a:moveTo>
                    <a:pt x="22225" y="177800"/>
                  </a:moveTo>
                  <a:lnTo>
                    <a:pt x="22225" y="200025"/>
                  </a:lnTo>
                  <a:lnTo>
                    <a:pt x="0" y="200025"/>
                  </a:lnTo>
                  <a:lnTo>
                    <a:pt x="0" y="177800"/>
                  </a:lnTo>
                  <a:close/>
                  <a:moveTo>
                    <a:pt x="22225" y="222250"/>
                  </a:moveTo>
                  <a:lnTo>
                    <a:pt x="22225" y="244475"/>
                  </a:lnTo>
                  <a:lnTo>
                    <a:pt x="0" y="244475"/>
                  </a:lnTo>
                  <a:lnTo>
                    <a:pt x="0" y="222250"/>
                  </a:lnTo>
                  <a:close/>
                  <a:moveTo>
                    <a:pt x="22225" y="266700"/>
                  </a:moveTo>
                  <a:lnTo>
                    <a:pt x="22225" y="288925"/>
                  </a:lnTo>
                  <a:lnTo>
                    <a:pt x="0" y="288925"/>
                  </a:lnTo>
                  <a:lnTo>
                    <a:pt x="0" y="266700"/>
                  </a:lnTo>
                  <a:close/>
                  <a:moveTo>
                    <a:pt x="22225" y="311150"/>
                  </a:moveTo>
                  <a:lnTo>
                    <a:pt x="22225" y="333375"/>
                  </a:lnTo>
                  <a:lnTo>
                    <a:pt x="0" y="333375"/>
                  </a:lnTo>
                  <a:lnTo>
                    <a:pt x="0" y="311150"/>
                  </a:lnTo>
                  <a:close/>
                  <a:moveTo>
                    <a:pt x="22225" y="355600"/>
                  </a:moveTo>
                  <a:lnTo>
                    <a:pt x="22225" y="377825"/>
                  </a:lnTo>
                  <a:lnTo>
                    <a:pt x="0" y="377825"/>
                  </a:lnTo>
                  <a:lnTo>
                    <a:pt x="0" y="355600"/>
                  </a:lnTo>
                  <a:close/>
                  <a:moveTo>
                    <a:pt x="22225" y="400050"/>
                  </a:moveTo>
                  <a:lnTo>
                    <a:pt x="22225" y="422275"/>
                  </a:lnTo>
                  <a:lnTo>
                    <a:pt x="0" y="422275"/>
                  </a:lnTo>
                  <a:lnTo>
                    <a:pt x="0" y="400050"/>
                  </a:lnTo>
                  <a:close/>
                  <a:moveTo>
                    <a:pt x="22225" y="444500"/>
                  </a:moveTo>
                  <a:lnTo>
                    <a:pt x="22225" y="466725"/>
                  </a:lnTo>
                  <a:lnTo>
                    <a:pt x="0" y="466725"/>
                  </a:lnTo>
                  <a:lnTo>
                    <a:pt x="0" y="444500"/>
                  </a:lnTo>
                  <a:close/>
                  <a:moveTo>
                    <a:pt x="22225" y="488950"/>
                  </a:moveTo>
                  <a:lnTo>
                    <a:pt x="22225" y="511175"/>
                  </a:lnTo>
                  <a:lnTo>
                    <a:pt x="0" y="511175"/>
                  </a:lnTo>
                  <a:lnTo>
                    <a:pt x="0" y="488950"/>
                  </a:lnTo>
                  <a:close/>
                  <a:moveTo>
                    <a:pt x="22225" y="533400"/>
                  </a:moveTo>
                  <a:lnTo>
                    <a:pt x="22225" y="555625"/>
                  </a:lnTo>
                  <a:lnTo>
                    <a:pt x="0" y="555625"/>
                  </a:lnTo>
                  <a:lnTo>
                    <a:pt x="0" y="533400"/>
                  </a:lnTo>
                  <a:close/>
                  <a:moveTo>
                    <a:pt x="22225" y="577850"/>
                  </a:moveTo>
                  <a:lnTo>
                    <a:pt x="22225" y="600075"/>
                  </a:lnTo>
                  <a:lnTo>
                    <a:pt x="0" y="600075"/>
                  </a:lnTo>
                  <a:lnTo>
                    <a:pt x="0" y="577850"/>
                  </a:lnTo>
                  <a:close/>
                  <a:moveTo>
                    <a:pt x="22225" y="622300"/>
                  </a:moveTo>
                  <a:lnTo>
                    <a:pt x="22225" y="644525"/>
                  </a:lnTo>
                  <a:lnTo>
                    <a:pt x="0" y="644525"/>
                  </a:lnTo>
                  <a:lnTo>
                    <a:pt x="0" y="622300"/>
                  </a:lnTo>
                  <a:close/>
                  <a:moveTo>
                    <a:pt x="22225" y="666750"/>
                  </a:moveTo>
                  <a:lnTo>
                    <a:pt x="22225" y="688975"/>
                  </a:lnTo>
                  <a:lnTo>
                    <a:pt x="0" y="688975"/>
                  </a:lnTo>
                  <a:lnTo>
                    <a:pt x="0" y="666750"/>
                  </a:lnTo>
                  <a:close/>
                  <a:moveTo>
                    <a:pt x="22225" y="711200"/>
                  </a:moveTo>
                  <a:lnTo>
                    <a:pt x="22225" y="733425"/>
                  </a:lnTo>
                  <a:lnTo>
                    <a:pt x="0" y="733425"/>
                  </a:lnTo>
                  <a:lnTo>
                    <a:pt x="0" y="711200"/>
                  </a:lnTo>
                  <a:close/>
                  <a:moveTo>
                    <a:pt x="22225" y="755650"/>
                  </a:moveTo>
                  <a:lnTo>
                    <a:pt x="22225" y="777875"/>
                  </a:lnTo>
                  <a:lnTo>
                    <a:pt x="0" y="777875"/>
                  </a:lnTo>
                  <a:lnTo>
                    <a:pt x="0" y="755650"/>
                  </a:lnTo>
                  <a:close/>
                  <a:moveTo>
                    <a:pt x="12319" y="787781"/>
                  </a:moveTo>
                  <a:lnTo>
                    <a:pt x="34544" y="787781"/>
                  </a:lnTo>
                  <a:lnTo>
                    <a:pt x="34544" y="810006"/>
                  </a:lnTo>
                  <a:lnTo>
                    <a:pt x="12319" y="810006"/>
                  </a:lnTo>
                  <a:close/>
                  <a:moveTo>
                    <a:pt x="56769" y="787781"/>
                  </a:moveTo>
                  <a:lnTo>
                    <a:pt x="78994" y="787781"/>
                  </a:lnTo>
                  <a:lnTo>
                    <a:pt x="78994" y="810006"/>
                  </a:lnTo>
                  <a:lnTo>
                    <a:pt x="56769" y="810006"/>
                  </a:lnTo>
                  <a:close/>
                  <a:moveTo>
                    <a:pt x="101219" y="787781"/>
                  </a:moveTo>
                  <a:lnTo>
                    <a:pt x="123444" y="787781"/>
                  </a:lnTo>
                  <a:lnTo>
                    <a:pt x="123444" y="810006"/>
                  </a:lnTo>
                  <a:lnTo>
                    <a:pt x="101219" y="810006"/>
                  </a:lnTo>
                  <a:close/>
                  <a:moveTo>
                    <a:pt x="145669" y="787781"/>
                  </a:moveTo>
                  <a:lnTo>
                    <a:pt x="167894" y="787781"/>
                  </a:lnTo>
                  <a:lnTo>
                    <a:pt x="167894" y="810006"/>
                  </a:lnTo>
                  <a:lnTo>
                    <a:pt x="145669" y="810006"/>
                  </a:lnTo>
                  <a:close/>
                  <a:moveTo>
                    <a:pt x="190119" y="787781"/>
                  </a:moveTo>
                  <a:lnTo>
                    <a:pt x="212344" y="787781"/>
                  </a:lnTo>
                  <a:lnTo>
                    <a:pt x="212344" y="810006"/>
                  </a:lnTo>
                  <a:lnTo>
                    <a:pt x="190119" y="810006"/>
                  </a:lnTo>
                  <a:close/>
                  <a:moveTo>
                    <a:pt x="234569" y="787781"/>
                  </a:moveTo>
                  <a:lnTo>
                    <a:pt x="256794" y="787781"/>
                  </a:lnTo>
                  <a:lnTo>
                    <a:pt x="256794" y="810006"/>
                  </a:lnTo>
                  <a:lnTo>
                    <a:pt x="234569" y="810006"/>
                  </a:lnTo>
                  <a:close/>
                  <a:moveTo>
                    <a:pt x="279019" y="787781"/>
                  </a:moveTo>
                  <a:lnTo>
                    <a:pt x="301244" y="787781"/>
                  </a:lnTo>
                  <a:lnTo>
                    <a:pt x="301244" y="810006"/>
                  </a:lnTo>
                  <a:lnTo>
                    <a:pt x="279019" y="810006"/>
                  </a:lnTo>
                  <a:close/>
                  <a:moveTo>
                    <a:pt x="323469" y="787781"/>
                  </a:moveTo>
                  <a:lnTo>
                    <a:pt x="345694" y="787781"/>
                  </a:lnTo>
                  <a:lnTo>
                    <a:pt x="345694" y="810006"/>
                  </a:lnTo>
                  <a:lnTo>
                    <a:pt x="323469" y="810006"/>
                  </a:lnTo>
                  <a:close/>
                  <a:moveTo>
                    <a:pt x="367919" y="787781"/>
                  </a:moveTo>
                  <a:lnTo>
                    <a:pt x="390144" y="787781"/>
                  </a:lnTo>
                  <a:lnTo>
                    <a:pt x="390144" y="810006"/>
                  </a:lnTo>
                  <a:lnTo>
                    <a:pt x="367919" y="810006"/>
                  </a:lnTo>
                  <a:close/>
                  <a:moveTo>
                    <a:pt x="412369" y="787781"/>
                  </a:moveTo>
                  <a:lnTo>
                    <a:pt x="434594" y="787781"/>
                  </a:lnTo>
                  <a:lnTo>
                    <a:pt x="434594" y="810006"/>
                  </a:lnTo>
                  <a:lnTo>
                    <a:pt x="412369" y="810006"/>
                  </a:lnTo>
                  <a:close/>
                  <a:moveTo>
                    <a:pt x="456819" y="787781"/>
                  </a:moveTo>
                  <a:lnTo>
                    <a:pt x="479044" y="787781"/>
                  </a:lnTo>
                  <a:lnTo>
                    <a:pt x="479044" y="810006"/>
                  </a:lnTo>
                  <a:lnTo>
                    <a:pt x="456819" y="810006"/>
                  </a:lnTo>
                  <a:close/>
                  <a:moveTo>
                    <a:pt x="501269" y="787781"/>
                  </a:moveTo>
                  <a:lnTo>
                    <a:pt x="523494" y="787781"/>
                  </a:lnTo>
                  <a:lnTo>
                    <a:pt x="523494" y="810006"/>
                  </a:lnTo>
                  <a:lnTo>
                    <a:pt x="501269" y="810006"/>
                  </a:lnTo>
                  <a:close/>
                  <a:moveTo>
                    <a:pt x="545719" y="787781"/>
                  </a:moveTo>
                  <a:lnTo>
                    <a:pt x="567944" y="787781"/>
                  </a:lnTo>
                  <a:lnTo>
                    <a:pt x="567944" y="810006"/>
                  </a:lnTo>
                  <a:lnTo>
                    <a:pt x="545719" y="810006"/>
                  </a:lnTo>
                  <a:close/>
                  <a:moveTo>
                    <a:pt x="590169" y="787781"/>
                  </a:moveTo>
                  <a:lnTo>
                    <a:pt x="612394" y="787781"/>
                  </a:lnTo>
                  <a:lnTo>
                    <a:pt x="612394" y="810006"/>
                  </a:lnTo>
                  <a:lnTo>
                    <a:pt x="590169" y="810006"/>
                  </a:lnTo>
                  <a:close/>
                  <a:moveTo>
                    <a:pt x="634619" y="787781"/>
                  </a:moveTo>
                  <a:lnTo>
                    <a:pt x="654939" y="787781"/>
                  </a:lnTo>
                  <a:lnTo>
                    <a:pt x="654939" y="810006"/>
                  </a:lnTo>
                  <a:lnTo>
                    <a:pt x="634619" y="810006"/>
                  </a:lnTo>
                  <a:close/>
                  <a:moveTo>
                    <a:pt x="22225" y="0"/>
                  </a:moveTo>
                  <a:lnTo>
                    <a:pt x="22225" y="22225"/>
                  </a:lnTo>
                  <a:lnTo>
                    <a:pt x="0" y="22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B08B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1587881" y="2120265"/>
              <a:ext cx="667258" cy="1599692"/>
            </a:xfrm>
            <a:custGeom>
              <a:avLst/>
              <a:gdLst/>
              <a:ahLst/>
              <a:cxnLst/>
              <a:rect l="l" t="t" r="r" b="b"/>
              <a:pathLst>
                <a:path w="667258" h="1599692">
                  <a:moveTo>
                    <a:pt x="22225" y="44450"/>
                  </a:moveTo>
                  <a:lnTo>
                    <a:pt x="22225" y="66675"/>
                  </a:lnTo>
                  <a:lnTo>
                    <a:pt x="0" y="66675"/>
                  </a:lnTo>
                  <a:lnTo>
                    <a:pt x="0" y="44450"/>
                  </a:lnTo>
                  <a:close/>
                  <a:moveTo>
                    <a:pt x="22225" y="88900"/>
                  </a:moveTo>
                  <a:lnTo>
                    <a:pt x="22225" y="111125"/>
                  </a:lnTo>
                  <a:lnTo>
                    <a:pt x="0" y="111125"/>
                  </a:lnTo>
                  <a:lnTo>
                    <a:pt x="0" y="88900"/>
                  </a:lnTo>
                  <a:close/>
                  <a:moveTo>
                    <a:pt x="22225" y="133350"/>
                  </a:moveTo>
                  <a:lnTo>
                    <a:pt x="22225" y="155575"/>
                  </a:lnTo>
                  <a:lnTo>
                    <a:pt x="0" y="155575"/>
                  </a:lnTo>
                  <a:lnTo>
                    <a:pt x="0" y="133350"/>
                  </a:lnTo>
                  <a:close/>
                  <a:moveTo>
                    <a:pt x="22225" y="177800"/>
                  </a:moveTo>
                  <a:lnTo>
                    <a:pt x="22225" y="200025"/>
                  </a:lnTo>
                  <a:lnTo>
                    <a:pt x="0" y="200025"/>
                  </a:lnTo>
                  <a:lnTo>
                    <a:pt x="0" y="177800"/>
                  </a:lnTo>
                  <a:close/>
                  <a:moveTo>
                    <a:pt x="22225" y="222250"/>
                  </a:moveTo>
                  <a:lnTo>
                    <a:pt x="22225" y="244475"/>
                  </a:lnTo>
                  <a:lnTo>
                    <a:pt x="0" y="244475"/>
                  </a:lnTo>
                  <a:lnTo>
                    <a:pt x="0" y="222250"/>
                  </a:lnTo>
                  <a:close/>
                  <a:moveTo>
                    <a:pt x="22225" y="266700"/>
                  </a:moveTo>
                  <a:lnTo>
                    <a:pt x="22225" y="288925"/>
                  </a:lnTo>
                  <a:lnTo>
                    <a:pt x="0" y="288925"/>
                  </a:lnTo>
                  <a:lnTo>
                    <a:pt x="0" y="266700"/>
                  </a:lnTo>
                  <a:close/>
                  <a:moveTo>
                    <a:pt x="22225" y="311150"/>
                  </a:moveTo>
                  <a:lnTo>
                    <a:pt x="22225" y="333375"/>
                  </a:lnTo>
                  <a:lnTo>
                    <a:pt x="0" y="333375"/>
                  </a:lnTo>
                  <a:lnTo>
                    <a:pt x="0" y="311150"/>
                  </a:lnTo>
                  <a:close/>
                  <a:moveTo>
                    <a:pt x="22225" y="355600"/>
                  </a:moveTo>
                  <a:lnTo>
                    <a:pt x="22225" y="377825"/>
                  </a:lnTo>
                  <a:lnTo>
                    <a:pt x="0" y="377825"/>
                  </a:lnTo>
                  <a:lnTo>
                    <a:pt x="0" y="355600"/>
                  </a:lnTo>
                  <a:close/>
                  <a:moveTo>
                    <a:pt x="22225" y="400050"/>
                  </a:moveTo>
                  <a:lnTo>
                    <a:pt x="22225" y="422275"/>
                  </a:lnTo>
                  <a:lnTo>
                    <a:pt x="0" y="422275"/>
                  </a:lnTo>
                  <a:lnTo>
                    <a:pt x="0" y="400050"/>
                  </a:lnTo>
                  <a:close/>
                  <a:moveTo>
                    <a:pt x="22225" y="444500"/>
                  </a:moveTo>
                  <a:lnTo>
                    <a:pt x="22225" y="466725"/>
                  </a:lnTo>
                  <a:lnTo>
                    <a:pt x="0" y="466725"/>
                  </a:lnTo>
                  <a:lnTo>
                    <a:pt x="0" y="444500"/>
                  </a:lnTo>
                  <a:close/>
                  <a:moveTo>
                    <a:pt x="22225" y="488950"/>
                  </a:moveTo>
                  <a:lnTo>
                    <a:pt x="22225" y="511175"/>
                  </a:lnTo>
                  <a:lnTo>
                    <a:pt x="0" y="511175"/>
                  </a:lnTo>
                  <a:lnTo>
                    <a:pt x="0" y="488950"/>
                  </a:lnTo>
                  <a:close/>
                  <a:moveTo>
                    <a:pt x="22225" y="533400"/>
                  </a:moveTo>
                  <a:lnTo>
                    <a:pt x="22225" y="555625"/>
                  </a:lnTo>
                  <a:lnTo>
                    <a:pt x="0" y="555625"/>
                  </a:lnTo>
                  <a:lnTo>
                    <a:pt x="0" y="533400"/>
                  </a:lnTo>
                  <a:close/>
                  <a:moveTo>
                    <a:pt x="22225" y="577850"/>
                  </a:moveTo>
                  <a:lnTo>
                    <a:pt x="22225" y="600075"/>
                  </a:lnTo>
                  <a:lnTo>
                    <a:pt x="0" y="600075"/>
                  </a:lnTo>
                  <a:lnTo>
                    <a:pt x="0" y="577850"/>
                  </a:lnTo>
                  <a:close/>
                  <a:moveTo>
                    <a:pt x="22225" y="622300"/>
                  </a:moveTo>
                  <a:lnTo>
                    <a:pt x="22225" y="644525"/>
                  </a:lnTo>
                  <a:lnTo>
                    <a:pt x="0" y="644525"/>
                  </a:lnTo>
                  <a:lnTo>
                    <a:pt x="0" y="622300"/>
                  </a:lnTo>
                  <a:close/>
                  <a:moveTo>
                    <a:pt x="22225" y="666750"/>
                  </a:moveTo>
                  <a:lnTo>
                    <a:pt x="22225" y="688975"/>
                  </a:lnTo>
                  <a:lnTo>
                    <a:pt x="0" y="688975"/>
                  </a:lnTo>
                  <a:lnTo>
                    <a:pt x="0" y="666750"/>
                  </a:lnTo>
                  <a:close/>
                  <a:moveTo>
                    <a:pt x="22225" y="711200"/>
                  </a:moveTo>
                  <a:lnTo>
                    <a:pt x="22225" y="733425"/>
                  </a:lnTo>
                  <a:lnTo>
                    <a:pt x="0" y="733425"/>
                  </a:lnTo>
                  <a:lnTo>
                    <a:pt x="0" y="711200"/>
                  </a:lnTo>
                  <a:close/>
                  <a:moveTo>
                    <a:pt x="22225" y="755650"/>
                  </a:moveTo>
                  <a:lnTo>
                    <a:pt x="22225" y="777875"/>
                  </a:lnTo>
                  <a:lnTo>
                    <a:pt x="0" y="777875"/>
                  </a:lnTo>
                  <a:lnTo>
                    <a:pt x="0" y="755650"/>
                  </a:lnTo>
                  <a:close/>
                  <a:moveTo>
                    <a:pt x="22225" y="800100"/>
                  </a:moveTo>
                  <a:lnTo>
                    <a:pt x="22225" y="822325"/>
                  </a:lnTo>
                  <a:lnTo>
                    <a:pt x="0" y="822325"/>
                  </a:lnTo>
                  <a:lnTo>
                    <a:pt x="0" y="800100"/>
                  </a:lnTo>
                  <a:close/>
                  <a:moveTo>
                    <a:pt x="22225" y="844550"/>
                  </a:moveTo>
                  <a:lnTo>
                    <a:pt x="22225" y="866775"/>
                  </a:lnTo>
                  <a:lnTo>
                    <a:pt x="0" y="866775"/>
                  </a:lnTo>
                  <a:lnTo>
                    <a:pt x="0" y="844550"/>
                  </a:lnTo>
                  <a:close/>
                  <a:moveTo>
                    <a:pt x="22225" y="889000"/>
                  </a:moveTo>
                  <a:lnTo>
                    <a:pt x="22225" y="911225"/>
                  </a:lnTo>
                  <a:lnTo>
                    <a:pt x="0" y="911225"/>
                  </a:lnTo>
                  <a:lnTo>
                    <a:pt x="0" y="889000"/>
                  </a:lnTo>
                  <a:close/>
                  <a:moveTo>
                    <a:pt x="22225" y="933450"/>
                  </a:moveTo>
                  <a:lnTo>
                    <a:pt x="22225" y="955675"/>
                  </a:lnTo>
                  <a:lnTo>
                    <a:pt x="0" y="955675"/>
                  </a:lnTo>
                  <a:lnTo>
                    <a:pt x="0" y="933450"/>
                  </a:lnTo>
                  <a:close/>
                  <a:moveTo>
                    <a:pt x="22225" y="977900"/>
                  </a:moveTo>
                  <a:lnTo>
                    <a:pt x="22225" y="1000125"/>
                  </a:lnTo>
                  <a:lnTo>
                    <a:pt x="0" y="1000125"/>
                  </a:lnTo>
                  <a:lnTo>
                    <a:pt x="0" y="977900"/>
                  </a:lnTo>
                  <a:close/>
                  <a:moveTo>
                    <a:pt x="22225" y="1022350"/>
                  </a:moveTo>
                  <a:lnTo>
                    <a:pt x="22225" y="1044575"/>
                  </a:lnTo>
                  <a:lnTo>
                    <a:pt x="0" y="1044575"/>
                  </a:lnTo>
                  <a:lnTo>
                    <a:pt x="0" y="1022350"/>
                  </a:lnTo>
                  <a:close/>
                  <a:moveTo>
                    <a:pt x="22225" y="1066800"/>
                  </a:moveTo>
                  <a:lnTo>
                    <a:pt x="22225" y="1089025"/>
                  </a:lnTo>
                  <a:lnTo>
                    <a:pt x="0" y="1089025"/>
                  </a:lnTo>
                  <a:lnTo>
                    <a:pt x="0" y="1066800"/>
                  </a:lnTo>
                  <a:close/>
                  <a:moveTo>
                    <a:pt x="22225" y="1111250"/>
                  </a:moveTo>
                  <a:lnTo>
                    <a:pt x="22225" y="1133475"/>
                  </a:lnTo>
                  <a:lnTo>
                    <a:pt x="0" y="1133475"/>
                  </a:lnTo>
                  <a:lnTo>
                    <a:pt x="0" y="1111250"/>
                  </a:lnTo>
                  <a:close/>
                  <a:moveTo>
                    <a:pt x="22225" y="1155700"/>
                  </a:moveTo>
                  <a:lnTo>
                    <a:pt x="22225" y="1177925"/>
                  </a:lnTo>
                  <a:lnTo>
                    <a:pt x="0" y="1177925"/>
                  </a:lnTo>
                  <a:lnTo>
                    <a:pt x="0" y="1155700"/>
                  </a:lnTo>
                  <a:close/>
                  <a:moveTo>
                    <a:pt x="22225" y="1200150"/>
                  </a:moveTo>
                  <a:lnTo>
                    <a:pt x="22225" y="1222375"/>
                  </a:lnTo>
                  <a:lnTo>
                    <a:pt x="0" y="1222375"/>
                  </a:lnTo>
                  <a:lnTo>
                    <a:pt x="0" y="1200150"/>
                  </a:lnTo>
                  <a:close/>
                  <a:moveTo>
                    <a:pt x="22225" y="1244600"/>
                  </a:moveTo>
                  <a:lnTo>
                    <a:pt x="22225" y="1266825"/>
                  </a:lnTo>
                  <a:lnTo>
                    <a:pt x="0" y="1266825"/>
                  </a:lnTo>
                  <a:lnTo>
                    <a:pt x="0" y="1244600"/>
                  </a:lnTo>
                  <a:close/>
                  <a:moveTo>
                    <a:pt x="22225" y="1289050"/>
                  </a:moveTo>
                  <a:lnTo>
                    <a:pt x="22225" y="1311275"/>
                  </a:lnTo>
                  <a:lnTo>
                    <a:pt x="0" y="1311275"/>
                  </a:lnTo>
                  <a:lnTo>
                    <a:pt x="0" y="1289050"/>
                  </a:lnTo>
                  <a:close/>
                  <a:moveTo>
                    <a:pt x="22225" y="1333500"/>
                  </a:moveTo>
                  <a:lnTo>
                    <a:pt x="22225" y="1355725"/>
                  </a:lnTo>
                  <a:lnTo>
                    <a:pt x="0" y="1355725"/>
                  </a:lnTo>
                  <a:lnTo>
                    <a:pt x="0" y="1333500"/>
                  </a:lnTo>
                  <a:close/>
                  <a:moveTo>
                    <a:pt x="22225" y="1377950"/>
                  </a:moveTo>
                  <a:lnTo>
                    <a:pt x="22225" y="1400175"/>
                  </a:lnTo>
                  <a:lnTo>
                    <a:pt x="0" y="1400175"/>
                  </a:lnTo>
                  <a:lnTo>
                    <a:pt x="0" y="1377950"/>
                  </a:lnTo>
                  <a:close/>
                  <a:moveTo>
                    <a:pt x="22225" y="1422400"/>
                  </a:moveTo>
                  <a:lnTo>
                    <a:pt x="22225" y="1444625"/>
                  </a:lnTo>
                  <a:lnTo>
                    <a:pt x="0" y="1444625"/>
                  </a:lnTo>
                  <a:lnTo>
                    <a:pt x="0" y="1422400"/>
                  </a:lnTo>
                  <a:close/>
                  <a:moveTo>
                    <a:pt x="22225" y="1466850"/>
                  </a:moveTo>
                  <a:lnTo>
                    <a:pt x="22225" y="1489075"/>
                  </a:lnTo>
                  <a:lnTo>
                    <a:pt x="0" y="1489075"/>
                  </a:lnTo>
                  <a:lnTo>
                    <a:pt x="0" y="1466850"/>
                  </a:lnTo>
                  <a:close/>
                  <a:moveTo>
                    <a:pt x="22225" y="1511300"/>
                  </a:moveTo>
                  <a:lnTo>
                    <a:pt x="22225" y="1533525"/>
                  </a:lnTo>
                  <a:lnTo>
                    <a:pt x="0" y="1533525"/>
                  </a:lnTo>
                  <a:lnTo>
                    <a:pt x="0" y="1511300"/>
                  </a:lnTo>
                  <a:close/>
                  <a:moveTo>
                    <a:pt x="22225" y="1555750"/>
                  </a:moveTo>
                  <a:lnTo>
                    <a:pt x="22225" y="1577975"/>
                  </a:lnTo>
                  <a:lnTo>
                    <a:pt x="0" y="1577975"/>
                  </a:lnTo>
                  <a:lnTo>
                    <a:pt x="0" y="1555750"/>
                  </a:lnTo>
                  <a:close/>
                  <a:moveTo>
                    <a:pt x="22733" y="1577467"/>
                  </a:moveTo>
                  <a:lnTo>
                    <a:pt x="44958" y="1577467"/>
                  </a:lnTo>
                  <a:lnTo>
                    <a:pt x="44958" y="1599692"/>
                  </a:lnTo>
                  <a:lnTo>
                    <a:pt x="22733" y="1599692"/>
                  </a:lnTo>
                  <a:close/>
                  <a:moveTo>
                    <a:pt x="67183" y="1577467"/>
                  </a:moveTo>
                  <a:lnTo>
                    <a:pt x="89408" y="1577467"/>
                  </a:lnTo>
                  <a:lnTo>
                    <a:pt x="89408" y="1599692"/>
                  </a:lnTo>
                  <a:lnTo>
                    <a:pt x="67183" y="1599692"/>
                  </a:lnTo>
                  <a:close/>
                  <a:moveTo>
                    <a:pt x="111633" y="1577467"/>
                  </a:moveTo>
                  <a:lnTo>
                    <a:pt x="133858" y="1577467"/>
                  </a:lnTo>
                  <a:lnTo>
                    <a:pt x="133858" y="1599692"/>
                  </a:lnTo>
                  <a:lnTo>
                    <a:pt x="111633" y="1599692"/>
                  </a:lnTo>
                  <a:close/>
                  <a:moveTo>
                    <a:pt x="156083" y="1577467"/>
                  </a:moveTo>
                  <a:lnTo>
                    <a:pt x="178308" y="1577467"/>
                  </a:lnTo>
                  <a:lnTo>
                    <a:pt x="178308" y="1599692"/>
                  </a:lnTo>
                  <a:lnTo>
                    <a:pt x="156083" y="1599692"/>
                  </a:lnTo>
                  <a:close/>
                  <a:moveTo>
                    <a:pt x="200533" y="1577467"/>
                  </a:moveTo>
                  <a:lnTo>
                    <a:pt x="222758" y="1577467"/>
                  </a:lnTo>
                  <a:lnTo>
                    <a:pt x="222758" y="1599692"/>
                  </a:lnTo>
                  <a:lnTo>
                    <a:pt x="200533" y="1599692"/>
                  </a:lnTo>
                  <a:close/>
                  <a:moveTo>
                    <a:pt x="244983" y="1577467"/>
                  </a:moveTo>
                  <a:lnTo>
                    <a:pt x="267208" y="1577467"/>
                  </a:lnTo>
                  <a:lnTo>
                    <a:pt x="267208" y="1599692"/>
                  </a:lnTo>
                  <a:lnTo>
                    <a:pt x="244983" y="1599692"/>
                  </a:lnTo>
                  <a:close/>
                  <a:moveTo>
                    <a:pt x="289433" y="1577467"/>
                  </a:moveTo>
                  <a:lnTo>
                    <a:pt x="311658" y="1577467"/>
                  </a:lnTo>
                  <a:lnTo>
                    <a:pt x="311658" y="1599692"/>
                  </a:lnTo>
                  <a:lnTo>
                    <a:pt x="289433" y="1599692"/>
                  </a:lnTo>
                  <a:close/>
                  <a:moveTo>
                    <a:pt x="333883" y="1577467"/>
                  </a:moveTo>
                  <a:lnTo>
                    <a:pt x="356108" y="1577467"/>
                  </a:lnTo>
                  <a:lnTo>
                    <a:pt x="356108" y="1599692"/>
                  </a:lnTo>
                  <a:lnTo>
                    <a:pt x="333883" y="1599692"/>
                  </a:lnTo>
                  <a:close/>
                  <a:moveTo>
                    <a:pt x="378333" y="1577467"/>
                  </a:moveTo>
                  <a:lnTo>
                    <a:pt x="400558" y="1577467"/>
                  </a:lnTo>
                  <a:lnTo>
                    <a:pt x="400558" y="1599692"/>
                  </a:lnTo>
                  <a:lnTo>
                    <a:pt x="378333" y="1599692"/>
                  </a:lnTo>
                  <a:close/>
                  <a:moveTo>
                    <a:pt x="422783" y="1577467"/>
                  </a:moveTo>
                  <a:lnTo>
                    <a:pt x="445008" y="1577467"/>
                  </a:lnTo>
                  <a:lnTo>
                    <a:pt x="445008" y="1599692"/>
                  </a:lnTo>
                  <a:lnTo>
                    <a:pt x="422783" y="1599692"/>
                  </a:lnTo>
                  <a:close/>
                  <a:moveTo>
                    <a:pt x="467233" y="1577467"/>
                  </a:moveTo>
                  <a:lnTo>
                    <a:pt x="489458" y="1577467"/>
                  </a:lnTo>
                  <a:lnTo>
                    <a:pt x="489458" y="1599692"/>
                  </a:lnTo>
                  <a:lnTo>
                    <a:pt x="467233" y="1599692"/>
                  </a:lnTo>
                  <a:close/>
                  <a:moveTo>
                    <a:pt x="511683" y="1577467"/>
                  </a:moveTo>
                  <a:lnTo>
                    <a:pt x="533908" y="1577467"/>
                  </a:lnTo>
                  <a:lnTo>
                    <a:pt x="533908" y="1599692"/>
                  </a:lnTo>
                  <a:lnTo>
                    <a:pt x="511683" y="1599692"/>
                  </a:lnTo>
                  <a:close/>
                  <a:moveTo>
                    <a:pt x="556133" y="1577467"/>
                  </a:moveTo>
                  <a:lnTo>
                    <a:pt x="578358" y="1577467"/>
                  </a:lnTo>
                  <a:lnTo>
                    <a:pt x="578358" y="1599692"/>
                  </a:lnTo>
                  <a:lnTo>
                    <a:pt x="556133" y="1599692"/>
                  </a:lnTo>
                  <a:close/>
                  <a:moveTo>
                    <a:pt x="600583" y="1577467"/>
                  </a:moveTo>
                  <a:lnTo>
                    <a:pt x="622808" y="1577467"/>
                  </a:lnTo>
                  <a:lnTo>
                    <a:pt x="622808" y="1599692"/>
                  </a:lnTo>
                  <a:lnTo>
                    <a:pt x="600583" y="1599692"/>
                  </a:lnTo>
                  <a:close/>
                  <a:moveTo>
                    <a:pt x="645033" y="1577467"/>
                  </a:moveTo>
                  <a:lnTo>
                    <a:pt x="667258" y="1577467"/>
                  </a:lnTo>
                  <a:lnTo>
                    <a:pt x="667258" y="1599692"/>
                  </a:lnTo>
                  <a:lnTo>
                    <a:pt x="645033" y="1599692"/>
                  </a:lnTo>
                  <a:close/>
                  <a:moveTo>
                    <a:pt x="22225" y="0"/>
                  </a:moveTo>
                  <a:lnTo>
                    <a:pt x="22225" y="22225"/>
                  </a:lnTo>
                  <a:lnTo>
                    <a:pt x="0" y="22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B08B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1576197" y="4495165"/>
              <a:ext cx="230505" cy="230505"/>
            </a:xfrm>
            <a:custGeom>
              <a:avLst/>
              <a:gdLst/>
              <a:ahLst/>
              <a:cxnLst/>
              <a:rect l="l" t="t" r="r" b="b"/>
              <a:pathLst>
                <a:path w="230505" h="230505">
                  <a:moveTo>
                    <a:pt x="0" y="0"/>
                  </a:moveTo>
                  <a:lnTo>
                    <a:pt x="230505" y="0"/>
                  </a:lnTo>
                  <a:lnTo>
                    <a:pt x="230505" y="230505"/>
                  </a:lnTo>
                  <a:lnTo>
                    <a:pt x="0" y="230505"/>
                  </a:lnTo>
                  <a:close/>
                </a:path>
              </a:pathLst>
            </a:custGeom>
            <a:solidFill>
              <a:srgbClr val="00CA8E"/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898017" y="1213739"/>
              <a:ext cx="678307" cy="3407664"/>
            </a:xfrm>
            <a:custGeom>
              <a:avLst/>
              <a:gdLst/>
              <a:ahLst/>
              <a:cxnLst/>
              <a:rect l="l" t="t" r="r" b="b"/>
              <a:pathLst>
                <a:path w="678307" h="3407664">
                  <a:moveTo>
                    <a:pt x="22225" y="44450"/>
                  </a:moveTo>
                  <a:lnTo>
                    <a:pt x="22225" y="66675"/>
                  </a:lnTo>
                  <a:lnTo>
                    <a:pt x="0" y="66675"/>
                  </a:lnTo>
                  <a:lnTo>
                    <a:pt x="0" y="44450"/>
                  </a:lnTo>
                  <a:close/>
                  <a:moveTo>
                    <a:pt x="22225" y="88900"/>
                  </a:moveTo>
                  <a:lnTo>
                    <a:pt x="22225" y="111125"/>
                  </a:lnTo>
                  <a:lnTo>
                    <a:pt x="0" y="111125"/>
                  </a:lnTo>
                  <a:lnTo>
                    <a:pt x="0" y="88900"/>
                  </a:lnTo>
                  <a:close/>
                  <a:moveTo>
                    <a:pt x="22225" y="133350"/>
                  </a:moveTo>
                  <a:lnTo>
                    <a:pt x="22225" y="155575"/>
                  </a:lnTo>
                  <a:lnTo>
                    <a:pt x="0" y="155575"/>
                  </a:lnTo>
                  <a:lnTo>
                    <a:pt x="0" y="133350"/>
                  </a:lnTo>
                  <a:close/>
                  <a:moveTo>
                    <a:pt x="22225" y="177800"/>
                  </a:moveTo>
                  <a:lnTo>
                    <a:pt x="22225" y="200025"/>
                  </a:lnTo>
                  <a:lnTo>
                    <a:pt x="0" y="200025"/>
                  </a:lnTo>
                  <a:lnTo>
                    <a:pt x="0" y="177800"/>
                  </a:lnTo>
                  <a:close/>
                  <a:moveTo>
                    <a:pt x="22225" y="222250"/>
                  </a:moveTo>
                  <a:lnTo>
                    <a:pt x="22225" y="244475"/>
                  </a:lnTo>
                  <a:lnTo>
                    <a:pt x="0" y="244475"/>
                  </a:lnTo>
                  <a:lnTo>
                    <a:pt x="0" y="222250"/>
                  </a:lnTo>
                  <a:close/>
                  <a:moveTo>
                    <a:pt x="22225" y="266700"/>
                  </a:moveTo>
                  <a:lnTo>
                    <a:pt x="22225" y="288925"/>
                  </a:lnTo>
                  <a:lnTo>
                    <a:pt x="0" y="288925"/>
                  </a:lnTo>
                  <a:lnTo>
                    <a:pt x="0" y="266700"/>
                  </a:lnTo>
                  <a:close/>
                  <a:moveTo>
                    <a:pt x="22225" y="311150"/>
                  </a:moveTo>
                  <a:lnTo>
                    <a:pt x="22225" y="333375"/>
                  </a:lnTo>
                  <a:lnTo>
                    <a:pt x="0" y="333375"/>
                  </a:lnTo>
                  <a:lnTo>
                    <a:pt x="0" y="311150"/>
                  </a:lnTo>
                  <a:close/>
                  <a:moveTo>
                    <a:pt x="22225" y="355600"/>
                  </a:moveTo>
                  <a:lnTo>
                    <a:pt x="22225" y="377825"/>
                  </a:lnTo>
                  <a:lnTo>
                    <a:pt x="0" y="377825"/>
                  </a:lnTo>
                  <a:lnTo>
                    <a:pt x="0" y="355600"/>
                  </a:lnTo>
                  <a:close/>
                  <a:moveTo>
                    <a:pt x="22225" y="400050"/>
                  </a:moveTo>
                  <a:lnTo>
                    <a:pt x="22225" y="422275"/>
                  </a:lnTo>
                  <a:lnTo>
                    <a:pt x="0" y="422275"/>
                  </a:lnTo>
                  <a:lnTo>
                    <a:pt x="0" y="400050"/>
                  </a:lnTo>
                  <a:close/>
                  <a:moveTo>
                    <a:pt x="22225" y="444500"/>
                  </a:moveTo>
                  <a:lnTo>
                    <a:pt x="22225" y="466725"/>
                  </a:lnTo>
                  <a:lnTo>
                    <a:pt x="0" y="466725"/>
                  </a:lnTo>
                  <a:lnTo>
                    <a:pt x="0" y="444500"/>
                  </a:lnTo>
                  <a:close/>
                  <a:moveTo>
                    <a:pt x="22225" y="488950"/>
                  </a:moveTo>
                  <a:lnTo>
                    <a:pt x="22225" y="511175"/>
                  </a:lnTo>
                  <a:lnTo>
                    <a:pt x="0" y="511175"/>
                  </a:lnTo>
                  <a:lnTo>
                    <a:pt x="0" y="488950"/>
                  </a:lnTo>
                  <a:close/>
                  <a:moveTo>
                    <a:pt x="22225" y="533400"/>
                  </a:moveTo>
                  <a:lnTo>
                    <a:pt x="22225" y="555625"/>
                  </a:lnTo>
                  <a:lnTo>
                    <a:pt x="0" y="555625"/>
                  </a:lnTo>
                  <a:lnTo>
                    <a:pt x="0" y="533400"/>
                  </a:lnTo>
                  <a:close/>
                  <a:moveTo>
                    <a:pt x="22225" y="577850"/>
                  </a:moveTo>
                  <a:lnTo>
                    <a:pt x="22225" y="600075"/>
                  </a:lnTo>
                  <a:lnTo>
                    <a:pt x="0" y="600075"/>
                  </a:lnTo>
                  <a:lnTo>
                    <a:pt x="0" y="577850"/>
                  </a:lnTo>
                  <a:close/>
                  <a:moveTo>
                    <a:pt x="22225" y="622300"/>
                  </a:moveTo>
                  <a:lnTo>
                    <a:pt x="22225" y="644525"/>
                  </a:lnTo>
                  <a:lnTo>
                    <a:pt x="0" y="644525"/>
                  </a:lnTo>
                  <a:lnTo>
                    <a:pt x="0" y="622300"/>
                  </a:lnTo>
                  <a:close/>
                  <a:moveTo>
                    <a:pt x="22225" y="666750"/>
                  </a:moveTo>
                  <a:lnTo>
                    <a:pt x="22225" y="688975"/>
                  </a:lnTo>
                  <a:lnTo>
                    <a:pt x="0" y="688975"/>
                  </a:lnTo>
                  <a:lnTo>
                    <a:pt x="0" y="666750"/>
                  </a:lnTo>
                  <a:close/>
                  <a:moveTo>
                    <a:pt x="22225" y="711200"/>
                  </a:moveTo>
                  <a:lnTo>
                    <a:pt x="22225" y="733425"/>
                  </a:lnTo>
                  <a:lnTo>
                    <a:pt x="0" y="733425"/>
                  </a:lnTo>
                  <a:lnTo>
                    <a:pt x="0" y="711200"/>
                  </a:lnTo>
                  <a:close/>
                  <a:moveTo>
                    <a:pt x="22225" y="755650"/>
                  </a:moveTo>
                  <a:lnTo>
                    <a:pt x="22225" y="777875"/>
                  </a:lnTo>
                  <a:lnTo>
                    <a:pt x="0" y="777875"/>
                  </a:lnTo>
                  <a:lnTo>
                    <a:pt x="0" y="755650"/>
                  </a:lnTo>
                  <a:close/>
                  <a:moveTo>
                    <a:pt x="22225" y="800100"/>
                  </a:moveTo>
                  <a:lnTo>
                    <a:pt x="22225" y="822325"/>
                  </a:lnTo>
                  <a:lnTo>
                    <a:pt x="0" y="822325"/>
                  </a:lnTo>
                  <a:lnTo>
                    <a:pt x="0" y="800100"/>
                  </a:lnTo>
                  <a:close/>
                  <a:moveTo>
                    <a:pt x="22225" y="844550"/>
                  </a:moveTo>
                  <a:lnTo>
                    <a:pt x="22225" y="866775"/>
                  </a:lnTo>
                  <a:lnTo>
                    <a:pt x="0" y="866775"/>
                  </a:lnTo>
                  <a:lnTo>
                    <a:pt x="0" y="844550"/>
                  </a:lnTo>
                  <a:close/>
                  <a:moveTo>
                    <a:pt x="22225" y="889000"/>
                  </a:moveTo>
                  <a:lnTo>
                    <a:pt x="22225" y="911225"/>
                  </a:lnTo>
                  <a:lnTo>
                    <a:pt x="0" y="911225"/>
                  </a:lnTo>
                  <a:lnTo>
                    <a:pt x="0" y="889000"/>
                  </a:lnTo>
                  <a:close/>
                  <a:moveTo>
                    <a:pt x="22225" y="933450"/>
                  </a:moveTo>
                  <a:lnTo>
                    <a:pt x="22225" y="955675"/>
                  </a:lnTo>
                  <a:lnTo>
                    <a:pt x="0" y="955675"/>
                  </a:lnTo>
                  <a:lnTo>
                    <a:pt x="0" y="933450"/>
                  </a:lnTo>
                  <a:close/>
                  <a:moveTo>
                    <a:pt x="22225" y="977900"/>
                  </a:moveTo>
                  <a:lnTo>
                    <a:pt x="22225" y="1000125"/>
                  </a:lnTo>
                  <a:lnTo>
                    <a:pt x="0" y="1000125"/>
                  </a:lnTo>
                  <a:lnTo>
                    <a:pt x="0" y="977900"/>
                  </a:lnTo>
                  <a:close/>
                  <a:moveTo>
                    <a:pt x="22225" y="1022350"/>
                  </a:moveTo>
                  <a:lnTo>
                    <a:pt x="22225" y="1044575"/>
                  </a:lnTo>
                  <a:lnTo>
                    <a:pt x="0" y="1044575"/>
                  </a:lnTo>
                  <a:lnTo>
                    <a:pt x="0" y="1022350"/>
                  </a:lnTo>
                  <a:close/>
                  <a:moveTo>
                    <a:pt x="22225" y="1066800"/>
                  </a:moveTo>
                  <a:lnTo>
                    <a:pt x="22225" y="1089025"/>
                  </a:lnTo>
                  <a:lnTo>
                    <a:pt x="0" y="1089025"/>
                  </a:lnTo>
                  <a:lnTo>
                    <a:pt x="0" y="1066800"/>
                  </a:lnTo>
                  <a:close/>
                  <a:moveTo>
                    <a:pt x="22225" y="1111250"/>
                  </a:moveTo>
                  <a:lnTo>
                    <a:pt x="22225" y="1133475"/>
                  </a:lnTo>
                  <a:lnTo>
                    <a:pt x="0" y="1133475"/>
                  </a:lnTo>
                  <a:lnTo>
                    <a:pt x="0" y="1111250"/>
                  </a:lnTo>
                  <a:close/>
                  <a:moveTo>
                    <a:pt x="22225" y="1155700"/>
                  </a:moveTo>
                  <a:lnTo>
                    <a:pt x="22225" y="1177925"/>
                  </a:lnTo>
                  <a:lnTo>
                    <a:pt x="0" y="1177925"/>
                  </a:lnTo>
                  <a:lnTo>
                    <a:pt x="0" y="1155700"/>
                  </a:lnTo>
                  <a:close/>
                  <a:moveTo>
                    <a:pt x="22225" y="1200150"/>
                  </a:moveTo>
                  <a:lnTo>
                    <a:pt x="22225" y="1222375"/>
                  </a:lnTo>
                  <a:lnTo>
                    <a:pt x="0" y="1222375"/>
                  </a:lnTo>
                  <a:lnTo>
                    <a:pt x="0" y="1200150"/>
                  </a:lnTo>
                  <a:close/>
                  <a:moveTo>
                    <a:pt x="22225" y="1244600"/>
                  </a:moveTo>
                  <a:lnTo>
                    <a:pt x="22225" y="1266825"/>
                  </a:lnTo>
                  <a:lnTo>
                    <a:pt x="0" y="1266825"/>
                  </a:lnTo>
                  <a:lnTo>
                    <a:pt x="0" y="1244600"/>
                  </a:lnTo>
                  <a:close/>
                  <a:moveTo>
                    <a:pt x="22225" y="1289050"/>
                  </a:moveTo>
                  <a:lnTo>
                    <a:pt x="22225" y="1311275"/>
                  </a:lnTo>
                  <a:lnTo>
                    <a:pt x="0" y="1311275"/>
                  </a:lnTo>
                  <a:lnTo>
                    <a:pt x="0" y="1289050"/>
                  </a:lnTo>
                  <a:close/>
                  <a:moveTo>
                    <a:pt x="22225" y="1333500"/>
                  </a:moveTo>
                  <a:lnTo>
                    <a:pt x="22225" y="1355725"/>
                  </a:lnTo>
                  <a:lnTo>
                    <a:pt x="0" y="1355725"/>
                  </a:lnTo>
                  <a:lnTo>
                    <a:pt x="0" y="1333500"/>
                  </a:lnTo>
                  <a:close/>
                  <a:moveTo>
                    <a:pt x="22225" y="1377950"/>
                  </a:moveTo>
                  <a:lnTo>
                    <a:pt x="22225" y="1400175"/>
                  </a:lnTo>
                  <a:lnTo>
                    <a:pt x="0" y="1400175"/>
                  </a:lnTo>
                  <a:lnTo>
                    <a:pt x="0" y="1377950"/>
                  </a:lnTo>
                  <a:close/>
                  <a:moveTo>
                    <a:pt x="22225" y="1422400"/>
                  </a:moveTo>
                  <a:lnTo>
                    <a:pt x="22225" y="1444625"/>
                  </a:lnTo>
                  <a:lnTo>
                    <a:pt x="0" y="1444625"/>
                  </a:lnTo>
                  <a:lnTo>
                    <a:pt x="0" y="1422400"/>
                  </a:lnTo>
                  <a:close/>
                  <a:moveTo>
                    <a:pt x="22225" y="1466850"/>
                  </a:moveTo>
                  <a:lnTo>
                    <a:pt x="22225" y="1489075"/>
                  </a:lnTo>
                  <a:lnTo>
                    <a:pt x="0" y="1489075"/>
                  </a:lnTo>
                  <a:lnTo>
                    <a:pt x="0" y="1466850"/>
                  </a:lnTo>
                  <a:close/>
                  <a:moveTo>
                    <a:pt x="22225" y="1511300"/>
                  </a:moveTo>
                  <a:lnTo>
                    <a:pt x="22225" y="1533525"/>
                  </a:lnTo>
                  <a:lnTo>
                    <a:pt x="0" y="1533525"/>
                  </a:lnTo>
                  <a:lnTo>
                    <a:pt x="0" y="1511300"/>
                  </a:lnTo>
                  <a:close/>
                  <a:moveTo>
                    <a:pt x="22225" y="1555750"/>
                  </a:moveTo>
                  <a:lnTo>
                    <a:pt x="22225" y="1577975"/>
                  </a:lnTo>
                  <a:lnTo>
                    <a:pt x="0" y="1577975"/>
                  </a:lnTo>
                  <a:lnTo>
                    <a:pt x="0" y="1555750"/>
                  </a:lnTo>
                  <a:close/>
                  <a:moveTo>
                    <a:pt x="22225" y="1600200"/>
                  </a:moveTo>
                  <a:lnTo>
                    <a:pt x="22225" y="1622425"/>
                  </a:lnTo>
                  <a:lnTo>
                    <a:pt x="0" y="1622425"/>
                  </a:lnTo>
                  <a:lnTo>
                    <a:pt x="0" y="1600200"/>
                  </a:lnTo>
                  <a:close/>
                  <a:moveTo>
                    <a:pt x="22225" y="1644650"/>
                  </a:moveTo>
                  <a:lnTo>
                    <a:pt x="22225" y="1666875"/>
                  </a:lnTo>
                  <a:lnTo>
                    <a:pt x="0" y="1666875"/>
                  </a:lnTo>
                  <a:lnTo>
                    <a:pt x="0" y="1644650"/>
                  </a:lnTo>
                  <a:close/>
                  <a:moveTo>
                    <a:pt x="22225" y="1689100"/>
                  </a:moveTo>
                  <a:lnTo>
                    <a:pt x="22225" y="1711325"/>
                  </a:lnTo>
                  <a:lnTo>
                    <a:pt x="0" y="1711325"/>
                  </a:lnTo>
                  <a:lnTo>
                    <a:pt x="0" y="1689100"/>
                  </a:lnTo>
                  <a:close/>
                  <a:moveTo>
                    <a:pt x="22225" y="1733550"/>
                  </a:moveTo>
                  <a:lnTo>
                    <a:pt x="22225" y="1755775"/>
                  </a:lnTo>
                  <a:lnTo>
                    <a:pt x="0" y="1755775"/>
                  </a:lnTo>
                  <a:lnTo>
                    <a:pt x="0" y="1733550"/>
                  </a:lnTo>
                  <a:close/>
                  <a:moveTo>
                    <a:pt x="22225" y="1778000"/>
                  </a:moveTo>
                  <a:lnTo>
                    <a:pt x="22225" y="1800225"/>
                  </a:lnTo>
                  <a:lnTo>
                    <a:pt x="0" y="1800225"/>
                  </a:lnTo>
                  <a:lnTo>
                    <a:pt x="0" y="1778000"/>
                  </a:lnTo>
                  <a:close/>
                  <a:moveTo>
                    <a:pt x="22225" y="1822450"/>
                  </a:moveTo>
                  <a:lnTo>
                    <a:pt x="22225" y="1844675"/>
                  </a:lnTo>
                  <a:lnTo>
                    <a:pt x="0" y="1844675"/>
                  </a:lnTo>
                  <a:lnTo>
                    <a:pt x="0" y="1822450"/>
                  </a:lnTo>
                  <a:close/>
                  <a:moveTo>
                    <a:pt x="22225" y="1866900"/>
                  </a:moveTo>
                  <a:lnTo>
                    <a:pt x="22225" y="1889125"/>
                  </a:lnTo>
                  <a:lnTo>
                    <a:pt x="0" y="1889125"/>
                  </a:lnTo>
                  <a:lnTo>
                    <a:pt x="0" y="1866900"/>
                  </a:lnTo>
                  <a:close/>
                  <a:moveTo>
                    <a:pt x="22225" y="1911350"/>
                  </a:moveTo>
                  <a:lnTo>
                    <a:pt x="22225" y="1933575"/>
                  </a:lnTo>
                  <a:lnTo>
                    <a:pt x="0" y="1933575"/>
                  </a:lnTo>
                  <a:lnTo>
                    <a:pt x="0" y="1911350"/>
                  </a:lnTo>
                  <a:close/>
                  <a:moveTo>
                    <a:pt x="22225" y="1955800"/>
                  </a:moveTo>
                  <a:lnTo>
                    <a:pt x="22225" y="1978025"/>
                  </a:lnTo>
                  <a:lnTo>
                    <a:pt x="0" y="1978025"/>
                  </a:lnTo>
                  <a:lnTo>
                    <a:pt x="0" y="1955800"/>
                  </a:lnTo>
                  <a:close/>
                  <a:moveTo>
                    <a:pt x="22225" y="2000250"/>
                  </a:moveTo>
                  <a:lnTo>
                    <a:pt x="22225" y="2022475"/>
                  </a:lnTo>
                  <a:lnTo>
                    <a:pt x="0" y="2022475"/>
                  </a:lnTo>
                  <a:lnTo>
                    <a:pt x="0" y="2000250"/>
                  </a:lnTo>
                  <a:close/>
                  <a:moveTo>
                    <a:pt x="22225" y="2044700"/>
                  </a:moveTo>
                  <a:lnTo>
                    <a:pt x="22225" y="2066925"/>
                  </a:lnTo>
                  <a:lnTo>
                    <a:pt x="0" y="2066925"/>
                  </a:lnTo>
                  <a:lnTo>
                    <a:pt x="0" y="2044700"/>
                  </a:lnTo>
                  <a:close/>
                  <a:moveTo>
                    <a:pt x="22225" y="2089150"/>
                  </a:moveTo>
                  <a:lnTo>
                    <a:pt x="22225" y="2111375"/>
                  </a:lnTo>
                  <a:lnTo>
                    <a:pt x="0" y="2111375"/>
                  </a:lnTo>
                  <a:lnTo>
                    <a:pt x="0" y="2089150"/>
                  </a:lnTo>
                  <a:close/>
                  <a:moveTo>
                    <a:pt x="22225" y="2133600"/>
                  </a:moveTo>
                  <a:lnTo>
                    <a:pt x="22225" y="2155825"/>
                  </a:lnTo>
                  <a:lnTo>
                    <a:pt x="0" y="2155825"/>
                  </a:lnTo>
                  <a:lnTo>
                    <a:pt x="0" y="2133600"/>
                  </a:lnTo>
                  <a:close/>
                  <a:moveTo>
                    <a:pt x="22225" y="2178050"/>
                  </a:moveTo>
                  <a:lnTo>
                    <a:pt x="22225" y="2200275"/>
                  </a:lnTo>
                  <a:lnTo>
                    <a:pt x="0" y="2200275"/>
                  </a:lnTo>
                  <a:lnTo>
                    <a:pt x="0" y="2178050"/>
                  </a:lnTo>
                  <a:close/>
                  <a:moveTo>
                    <a:pt x="22225" y="2222500"/>
                  </a:moveTo>
                  <a:lnTo>
                    <a:pt x="22225" y="2244725"/>
                  </a:lnTo>
                  <a:lnTo>
                    <a:pt x="0" y="2244725"/>
                  </a:lnTo>
                  <a:lnTo>
                    <a:pt x="0" y="2222500"/>
                  </a:lnTo>
                  <a:close/>
                  <a:moveTo>
                    <a:pt x="22225" y="2266950"/>
                  </a:moveTo>
                  <a:lnTo>
                    <a:pt x="22225" y="2289175"/>
                  </a:lnTo>
                  <a:lnTo>
                    <a:pt x="0" y="2289175"/>
                  </a:lnTo>
                  <a:lnTo>
                    <a:pt x="0" y="2266950"/>
                  </a:lnTo>
                  <a:close/>
                  <a:moveTo>
                    <a:pt x="22225" y="2311400"/>
                  </a:moveTo>
                  <a:lnTo>
                    <a:pt x="22225" y="2333625"/>
                  </a:lnTo>
                  <a:lnTo>
                    <a:pt x="0" y="2333625"/>
                  </a:lnTo>
                  <a:lnTo>
                    <a:pt x="0" y="2311400"/>
                  </a:lnTo>
                  <a:close/>
                  <a:moveTo>
                    <a:pt x="22225" y="2355850"/>
                  </a:moveTo>
                  <a:lnTo>
                    <a:pt x="22225" y="2378075"/>
                  </a:lnTo>
                  <a:lnTo>
                    <a:pt x="0" y="2378075"/>
                  </a:lnTo>
                  <a:lnTo>
                    <a:pt x="0" y="2355850"/>
                  </a:lnTo>
                  <a:close/>
                  <a:moveTo>
                    <a:pt x="22225" y="2400300"/>
                  </a:moveTo>
                  <a:lnTo>
                    <a:pt x="22225" y="2422525"/>
                  </a:lnTo>
                  <a:lnTo>
                    <a:pt x="0" y="2422525"/>
                  </a:lnTo>
                  <a:lnTo>
                    <a:pt x="0" y="2400300"/>
                  </a:lnTo>
                  <a:close/>
                  <a:moveTo>
                    <a:pt x="22225" y="2444750"/>
                  </a:moveTo>
                  <a:lnTo>
                    <a:pt x="22225" y="2466975"/>
                  </a:lnTo>
                  <a:lnTo>
                    <a:pt x="0" y="2466975"/>
                  </a:lnTo>
                  <a:lnTo>
                    <a:pt x="0" y="2444750"/>
                  </a:lnTo>
                  <a:close/>
                  <a:moveTo>
                    <a:pt x="22225" y="2489200"/>
                  </a:moveTo>
                  <a:lnTo>
                    <a:pt x="22225" y="2511425"/>
                  </a:lnTo>
                  <a:lnTo>
                    <a:pt x="0" y="2511425"/>
                  </a:lnTo>
                  <a:lnTo>
                    <a:pt x="0" y="2489200"/>
                  </a:lnTo>
                  <a:close/>
                  <a:moveTo>
                    <a:pt x="22225" y="2533650"/>
                  </a:moveTo>
                  <a:lnTo>
                    <a:pt x="22225" y="2555875"/>
                  </a:lnTo>
                  <a:lnTo>
                    <a:pt x="0" y="2555875"/>
                  </a:lnTo>
                  <a:lnTo>
                    <a:pt x="0" y="2533650"/>
                  </a:lnTo>
                  <a:close/>
                  <a:moveTo>
                    <a:pt x="22225" y="2578100"/>
                  </a:moveTo>
                  <a:lnTo>
                    <a:pt x="22225" y="2600325"/>
                  </a:lnTo>
                  <a:lnTo>
                    <a:pt x="0" y="2600325"/>
                  </a:lnTo>
                  <a:lnTo>
                    <a:pt x="0" y="2578100"/>
                  </a:lnTo>
                  <a:close/>
                  <a:moveTo>
                    <a:pt x="22225" y="2622550"/>
                  </a:moveTo>
                  <a:lnTo>
                    <a:pt x="22225" y="2644775"/>
                  </a:lnTo>
                  <a:lnTo>
                    <a:pt x="0" y="2644775"/>
                  </a:lnTo>
                  <a:lnTo>
                    <a:pt x="0" y="2622550"/>
                  </a:lnTo>
                  <a:close/>
                  <a:moveTo>
                    <a:pt x="22225" y="2667000"/>
                  </a:moveTo>
                  <a:lnTo>
                    <a:pt x="22225" y="2689225"/>
                  </a:lnTo>
                  <a:lnTo>
                    <a:pt x="0" y="2689225"/>
                  </a:lnTo>
                  <a:lnTo>
                    <a:pt x="0" y="2667000"/>
                  </a:lnTo>
                  <a:close/>
                  <a:moveTo>
                    <a:pt x="22225" y="2711450"/>
                  </a:moveTo>
                  <a:lnTo>
                    <a:pt x="22225" y="2733675"/>
                  </a:lnTo>
                  <a:lnTo>
                    <a:pt x="0" y="2733675"/>
                  </a:lnTo>
                  <a:lnTo>
                    <a:pt x="0" y="2711450"/>
                  </a:lnTo>
                  <a:close/>
                  <a:moveTo>
                    <a:pt x="22225" y="2755900"/>
                  </a:moveTo>
                  <a:lnTo>
                    <a:pt x="22225" y="2778125"/>
                  </a:lnTo>
                  <a:lnTo>
                    <a:pt x="0" y="2778125"/>
                  </a:lnTo>
                  <a:lnTo>
                    <a:pt x="0" y="2755900"/>
                  </a:lnTo>
                  <a:close/>
                  <a:moveTo>
                    <a:pt x="22225" y="2800350"/>
                  </a:moveTo>
                  <a:lnTo>
                    <a:pt x="22225" y="2822575"/>
                  </a:lnTo>
                  <a:lnTo>
                    <a:pt x="0" y="2822575"/>
                  </a:lnTo>
                  <a:lnTo>
                    <a:pt x="0" y="2800350"/>
                  </a:lnTo>
                  <a:close/>
                  <a:moveTo>
                    <a:pt x="22225" y="2844800"/>
                  </a:moveTo>
                  <a:lnTo>
                    <a:pt x="22225" y="2867025"/>
                  </a:lnTo>
                  <a:lnTo>
                    <a:pt x="0" y="2867025"/>
                  </a:lnTo>
                  <a:lnTo>
                    <a:pt x="0" y="2844800"/>
                  </a:lnTo>
                  <a:close/>
                  <a:moveTo>
                    <a:pt x="22225" y="2889250"/>
                  </a:moveTo>
                  <a:lnTo>
                    <a:pt x="22225" y="2911475"/>
                  </a:lnTo>
                  <a:lnTo>
                    <a:pt x="0" y="2911475"/>
                  </a:lnTo>
                  <a:lnTo>
                    <a:pt x="0" y="2889250"/>
                  </a:lnTo>
                  <a:close/>
                  <a:moveTo>
                    <a:pt x="22225" y="2933700"/>
                  </a:moveTo>
                  <a:lnTo>
                    <a:pt x="22225" y="2955925"/>
                  </a:lnTo>
                  <a:lnTo>
                    <a:pt x="0" y="2955925"/>
                  </a:lnTo>
                  <a:lnTo>
                    <a:pt x="0" y="2933700"/>
                  </a:lnTo>
                  <a:close/>
                  <a:moveTo>
                    <a:pt x="22225" y="2978150"/>
                  </a:moveTo>
                  <a:lnTo>
                    <a:pt x="22225" y="3000375"/>
                  </a:lnTo>
                  <a:lnTo>
                    <a:pt x="0" y="3000375"/>
                  </a:lnTo>
                  <a:lnTo>
                    <a:pt x="0" y="2978150"/>
                  </a:lnTo>
                  <a:close/>
                  <a:moveTo>
                    <a:pt x="22225" y="3022600"/>
                  </a:moveTo>
                  <a:lnTo>
                    <a:pt x="22225" y="3044825"/>
                  </a:lnTo>
                  <a:lnTo>
                    <a:pt x="0" y="3044825"/>
                  </a:lnTo>
                  <a:lnTo>
                    <a:pt x="0" y="3022600"/>
                  </a:lnTo>
                  <a:close/>
                  <a:moveTo>
                    <a:pt x="22225" y="3067050"/>
                  </a:moveTo>
                  <a:lnTo>
                    <a:pt x="22225" y="3089275"/>
                  </a:lnTo>
                  <a:lnTo>
                    <a:pt x="0" y="3089275"/>
                  </a:lnTo>
                  <a:lnTo>
                    <a:pt x="0" y="3067050"/>
                  </a:lnTo>
                  <a:close/>
                  <a:moveTo>
                    <a:pt x="22225" y="3111500"/>
                  </a:moveTo>
                  <a:lnTo>
                    <a:pt x="22225" y="3133725"/>
                  </a:lnTo>
                  <a:lnTo>
                    <a:pt x="0" y="3133725"/>
                  </a:lnTo>
                  <a:lnTo>
                    <a:pt x="0" y="3111500"/>
                  </a:lnTo>
                  <a:close/>
                  <a:moveTo>
                    <a:pt x="22225" y="3155950"/>
                  </a:moveTo>
                  <a:lnTo>
                    <a:pt x="22225" y="3178175"/>
                  </a:lnTo>
                  <a:lnTo>
                    <a:pt x="0" y="3178175"/>
                  </a:lnTo>
                  <a:lnTo>
                    <a:pt x="0" y="3155950"/>
                  </a:lnTo>
                  <a:close/>
                  <a:moveTo>
                    <a:pt x="22225" y="3200400"/>
                  </a:moveTo>
                  <a:lnTo>
                    <a:pt x="22225" y="3222625"/>
                  </a:lnTo>
                  <a:lnTo>
                    <a:pt x="0" y="3222625"/>
                  </a:lnTo>
                  <a:lnTo>
                    <a:pt x="0" y="3200400"/>
                  </a:lnTo>
                  <a:close/>
                  <a:moveTo>
                    <a:pt x="22225" y="3244850"/>
                  </a:moveTo>
                  <a:lnTo>
                    <a:pt x="22225" y="3267075"/>
                  </a:lnTo>
                  <a:lnTo>
                    <a:pt x="0" y="3267075"/>
                  </a:lnTo>
                  <a:lnTo>
                    <a:pt x="0" y="3244850"/>
                  </a:lnTo>
                  <a:close/>
                  <a:moveTo>
                    <a:pt x="22225" y="3289300"/>
                  </a:moveTo>
                  <a:lnTo>
                    <a:pt x="22225" y="3311525"/>
                  </a:lnTo>
                  <a:lnTo>
                    <a:pt x="0" y="3311525"/>
                  </a:lnTo>
                  <a:lnTo>
                    <a:pt x="0" y="3289300"/>
                  </a:lnTo>
                  <a:close/>
                  <a:moveTo>
                    <a:pt x="22225" y="3333750"/>
                  </a:moveTo>
                  <a:lnTo>
                    <a:pt x="22225" y="3355975"/>
                  </a:lnTo>
                  <a:lnTo>
                    <a:pt x="0" y="3355975"/>
                  </a:lnTo>
                  <a:lnTo>
                    <a:pt x="0" y="3333750"/>
                  </a:lnTo>
                  <a:close/>
                  <a:moveTo>
                    <a:pt x="22225" y="3378200"/>
                  </a:moveTo>
                  <a:lnTo>
                    <a:pt x="22225" y="3396615"/>
                  </a:lnTo>
                  <a:lnTo>
                    <a:pt x="11049" y="3396615"/>
                  </a:lnTo>
                  <a:lnTo>
                    <a:pt x="11049" y="3385439"/>
                  </a:lnTo>
                  <a:lnTo>
                    <a:pt x="14859" y="3385439"/>
                  </a:lnTo>
                  <a:lnTo>
                    <a:pt x="14859" y="3407664"/>
                  </a:lnTo>
                  <a:lnTo>
                    <a:pt x="0" y="3407664"/>
                  </a:lnTo>
                  <a:lnTo>
                    <a:pt x="0" y="3378200"/>
                  </a:lnTo>
                  <a:close/>
                  <a:moveTo>
                    <a:pt x="37211" y="3385439"/>
                  </a:moveTo>
                  <a:lnTo>
                    <a:pt x="59436" y="3385439"/>
                  </a:lnTo>
                  <a:lnTo>
                    <a:pt x="59436" y="3407664"/>
                  </a:lnTo>
                  <a:lnTo>
                    <a:pt x="37084" y="3407664"/>
                  </a:lnTo>
                  <a:close/>
                  <a:moveTo>
                    <a:pt x="81661" y="3385439"/>
                  </a:moveTo>
                  <a:lnTo>
                    <a:pt x="103886" y="3385439"/>
                  </a:lnTo>
                  <a:lnTo>
                    <a:pt x="103886" y="3407664"/>
                  </a:lnTo>
                  <a:lnTo>
                    <a:pt x="81534" y="3407664"/>
                  </a:lnTo>
                  <a:close/>
                  <a:moveTo>
                    <a:pt x="126111" y="3385439"/>
                  </a:moveTo>
                  <a:lnTo>
                    <a:pt x="148336" y="3385439"/>
                  </a:lnTo>
                  <a:lnTo>
                    <a:pt x="148336" y="3407664"/>
                  </a:lnTo>
                  <a:lnTo>
                    <a:pt x="125984" y="3407664"/>
                  </a:lnTo>
                  <a:close/>
                  <a:moveTo>
                    <a:pt x="170561" y="3385439"/>
                  </a:moveTo>
                  <a:lnTo>
                    <a:pt x="192786" y="3385439"/>
                  </a:lnTo>
                  <a:lnTo>
                    <a:pt x="192786" y="3407664"/>
                  </a:lnTo>
                  <a:lnTo>
                    <a:pt x="170434" y="3407664"/>
                  </a:lnTo>
                  <a:close/>
                  <a:moveTo>
                    <a:pt x="215011" y="3385439"/>
                  </a:moveTo>
                  <a:lnTo>
                    <a:pt x="237236" y="3385439"/>
                  </a:lnTo>
                  <a:lnTo>
                    <a:pt x="237236" y="3407664"/>
                  </a:lnTo>
                  <a:lnTo>
                    <a:pt x="214884" y="3407664"/>
                  </a:lnTo>
                  <a:close/>
                  <a:moveTo>
                    <a:pt x="259461" y="3385439"/>
                  </a:moveTo>
                  <a:lnTo>
                    <a:pt x="281686" y="3385439"/>
                  </a:lnTo>
                  <a:lnTo>
                    <a:pt x="281686" y="3407664"/>
                  </a:lnTo>
                  <a:lnTo>
                    <a:pt x="259334" y="3407664"/>
                  </a:lnTo>
                  <a:close/>
                  <a:moveTo>
                    <a:pt x="303911" y="3385439"/>
                  </a:moveTo>
                  <a:lnTo>
                    <a:pt x="326136" y="3385439"/>
                  </a:lnTo>
                  <a:lnTo>
                    <a:pt x="326136" y="3407664"/>
                  </a:lnTo>
                  <a:lnTo>
                    <a:pt x="303784" y="3407664"/>
                  </a:lnTo>
                  <a:close/>
                  <a:moveTo>
                    <a:pt x="348361" y="3385439"/>
                  </a:moveTo>
                  <a:lnTo>
                    <a:pt x="370586" y="3385439"/>
                  </a:lnTo>
                  <a:lnTo>
                    <a:pt x="370586" y="3407664"/>
                  </a:lnTo>
                  <a:lnTo>
                    <a:pt x="348234" y="3407664"/>
                  </a:lnTo>
                  <a:close/>
                  <a:moveTo>
                    <a:pt x="392811" y="3385439"/>
                  </a:moveTo>
                  <a:lnTo>
                    <a:pt x="415036" y="3385439"/>
                  </a:lnTo>
                  <a:lnTo>
                    <a:pt x="415036" y="3407664"/>
                  </a:lnTo>
                  <a:lnTo>
                    <a:pt x="392811" y="3407664"/>
                  </a:lnTo>
                  <a:close/>
                  <a:moveTo>
                    <a:pt x="437261" y="3385439"/>
                  </a:moveTo>
                  <a:lnTo>
                    <a:pt x="459486" y="3385439"/>
                  </a:lnTo>
                  <a:lnTo>
                    <a:pt x="459486" y="3407664"/>
                  </a:lnTo>
                  <a:lnTo>
                    <a:pt x="437261" y="3407664"/>
                  </a:lnTo>
                  <a:close/>
                  <a:moveTo>
                    <a:pt x="481711" y="3385439"/>
                  </a:moveTo>
                  <a:lnTo>
                    <a:pt x="503936" y="3385439"/>
                  </a:lnTo>
                  <a:lnTo>
                    <a:pt x="503936" y="3407664"/>
                  </a:lnTo>
                  <a:lnTo>
                    <a:pt x="481711" y="3407664"/>
                  </a:lnTo>
                  <a:close/>
                  <a:moveTo>
                    <a:pt x="526161" y="3385439"/>
                  </a:moveTo>
                  <a:lnTo>
                    <a:pt x="548386" y="3385439"/>
                  </a:lnTo>
                  <a:lnTo>
                    <a:pt x="548386" y="3407664"/>
                  </a:lnTo>
                  <a:lnTo>
                    <a:pt x="526161" y="3407664"/>
                  </a:lnTo>
                  <a:close/>
                  <a:moveTo>
                    <a:pt x="570611" y="3385439"/>
                  </a:moveTo>
                  <a:lnTo>
                    <a:pt x="592836" y="3385439"/>
                  </a:lnTo>
                  <a:lnTo>
                    <a:pt x="592836" y="3407664"/>
                  </a:lnTo>
                  <a:lnTo>
                    <a:pt x="570611" y="3407664"/>
                  </a:lnTo>
                  <a:close/>
                  <a:moveTo>
                    <a:pt x="615061" y="3385439"/>
                  </a:moveTo>
                  <a:lnTo>
                    <a:pt x="637286" y="3385439"/>
                  </a:lnTo>
                  <a:lnTo>
                    <a:pt x="637286" y="3407664"/>
                  </a:lnTo>
                  <a:lnTo>
                    <a:pt x="615061" y="3407664"/>
                  </a:lnTo>
                  <a:close/>
                  <a:moveTo>
                    <a:pt x="659511" y="3385439"/>
                  </a:moveTo>
                  <a:lnTo>
                    <a:pt x="678307" y="3385439"/>
                  </a:lnTo>
                  <a:lnTo>
                    <a:pt x="678307" y="3407664"/>
                  </a:lnTo>
                  <a:lnTo>
                    <a:pt x="659511" y="3407664"/>
                  </a:lnTo>
                  <a:close/>
                  <a:moveTo>
                    <a:pt x="22225" y="0"/>
                  </a:moveTo>
                  <a:lnTo>
                    <a:pt x="22225" y="22225"/>
                  </a:lnTo>
                  <a:lnTo>
                    <a:pt x="0" y="22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B08B"/>
            </a:solidFill>
          </p:spPr>
        </p:sp>
      </p:grpSp>
      <p:sp>
        <p:nvSpPr>
          <p:cNvPr id="25" name="Freeform 25"/>
          <p:cNvSpPr/>
          <p:nvPr/>
        </p:nvSpPr>
        <p:spPr>
          <a:xfrm>
            <a:off x="7432948" y="2419807"/>
            <a:ext cx="4444089" cy="1715157"/>
          </a:xfrm>
          <a:custGeom>
            <a:avLst/>
            <a:gdLst/>
            <a:ahLst/>
            <a:cxnLst/>
            <a:rect l="l" t="t" r="r" b="b"/>
            <a:pathLst>
              <a:path w="4444089" h="1715157">
                <a:moveTo>
                  <a:pt x="0" y="0"/>
                </a:moveTo>
                <a:lnTo>
                  <a:pt x="4444089" y="0"/>
                </a:lnTo>
                <a:lnTo>
                  <a:pt x="4444089" y="1715157"/>
                </a:lnTo>
                <a:lnTo>
                  <a:pt x="0" y="17151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2154898" y="632431"/>
            <a:ext cx="5628789" cy="551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Job Specification Hierarchy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158833" y="1569472"/>
            <a:ext cx="502282" cy="481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12"/>
              </a:lnSpc>
            </a:pPr>
            <a:r>
              <a:rPr lang="en-US" sz="2800" b="1">
                <a:solidFill>
                  <a:srgbClr val="00CA8E"/>
                </a:solidFill>
                <a:latin typeface="Roboto Bold"/>
                <a:ea typeface="Roboto Bold"/>
                <a:cs typeface="Roboto Bold"/>
                <a:sym typeface="Roboto Bold"/>
              </a:rPr>
              <a:t>job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3298288" y="2046294"/>
            <a:ext cx="476669" cy="401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82"/>
              </a:lnSpc>
            </a:pPr>
            <a:r>
              <a:rPr lang="en-US"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# …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3813067" y="2436247"/>
            <a:ext cx="950890" cy="528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56"/>
              </a:lnSpc>
            </a:pPr>
            <a:r>
              <a:rPr lang="en-US" sz="2800" b="1">
                <a:solidFill>
                  <a:srgbClr val="00CA8E"/>
                </a:solidFill>
                <a:latin typeface="Roboto Bold"/>
                <a:ea typeface="Roboto Bold"/>
                <a:cs typeface="Roboto Bold"/>
                <a:sym typeface="Roboto Bold"/>
              </a:rPr>
              <a:t>group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4021998" y="2994612"/>
            <a:ext cx="476669" cy="392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7"/>
              </a:lnSpc>
            </a:pPr>
            <a:r>
              <a:rPr lang="en-US"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# …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4529280" y="3366649"/>
            <a:ext cx="697097" cy="509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800" b="1">
                <a:solidFill>
                  <a:srgbClr val="00CA8E"/>
                </a:solidFill>
                <a:latin typeface="Roboto Bold"/>
                <a:ea typeface="Roboto Bold"/>
                <a:cs typeface="Roboto Bold"/>
                <a:sym typeface="Roboto Bold"/>
              </a:rPr>
              <a:t>task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716580" y="3903297"/>
            <a:ext cx="476669" cy="382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0"/>
              </a:lnSpc>
            </a:pPr>
            <a:r>
              <a:rPr lang="en-US"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# …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284984" y="4252474"/>
            <a:ext cx="1625603" cy="538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7"/>
              </a:lnSpc>
            </a:pPr>
            <a:r>
              <a:rPr lang="en-US" sz="2800" b="1">
                <a:solidFill>
                  <a:srgbClr val="00CA8E"/>
                </a:solidFill>
                <a:latin typeface="Roboto Bold"/>
                <a:ea typeface="Roboto Bold"/>
                <a:cs typeface="Roboto Bold"/>
                <a:sym typeface="Roboto Bold"/>
              </a:rPr>
              <a:t>resources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5561228" y="4857312"/>
            <a:ext cx="476669" cy="306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# …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5284984" y="5085340"/>
            <a:ext cx="1655674" cy="519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0"/>
              </a:lnSpc>
            </a:pPr>
            <a:r>
              <a:rPr lang="en-US" sz="2800" b="1">
                <a:solidFill>
                  <a:srgbClr val="00CA8E"/>
                </a:solidFill>
                <a:latin typeface="Roboto Bold"/>
                <a:ea typeface="Roboto Bold"/>
                <a:cs typeface="Roboto Bold"/>
                <a:sym typeface="Roboto Bold"/>
              </a:rPr>
              <a:t>constraint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5561228" y="5655516"/>
            <a:ext cx="476669" cy="315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# …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4621768" y="5867914"/>
            <a:ext cx="697097" cy="6147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85"/>
              </a:lnSpc>
            </a:pPr>
            <a:r>
              <a:rPr lang="en-US" sz="2800" b="1">
                <a:solidFill>
                  <a:srgbClr val="00CA8E"/>
                </a:solidFill>
                <a:latin typeface="Roboto Bold"/>
                <a:ea typeface="Roboto Bold"/>
                <a:cs typeface="Roboto Bold"/>
                <a:sym typeface="Roboto Bold"/>
              </a:rPr>
              <a:t>task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9170070" y="2727141"/>
            <a:ext cx="890778" cy="373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39"/>
              </a:lnSpc>
            </a:pPr>
            <a:r>
              <a:rPr lang="en-US" sz="2400" b="1">
                <a:solidFill>
                  <a:srgbClr val="00CA8E"/>
                </a:solidFill>
                <a:latin typeface="Roboto Bold"/>
                <a:ea typeface="Roboto Bold"/>
                <a:cs typeface="Roboto Bold"/>
                <a:sym typeface="Roboto Bold"/>
              </a:rPr>
              <a:t>GOAL: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7819101" y="3095949"/>
            <a:ext cx="3722637" cy="373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39"/>
              </a:lnSpc>
            </a:pPr>
            <a:r>
              <a:rPr lang="en-US" sz="2400" spc="2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Start with a small job spec 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8028651" y="3452574"/>
            <a:ext cx="3217897" cy="373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39"/>
              </a:lnSpc>
            </a:pPr>
            <a:r>
              <a:rPr lang="en-US" sz="2400" spc="2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and build up from there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0" y="0"/>
            <a:ext cx="2470147" cy="6858000"/>
            <a:chOff x="0" y="0"/>
            <a:chExt cx="2470150" cy="6858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70150" cy="6858000"/>
            </a:xfrm>
            <a:custGeom>
              <a:avLst/>
              <a:gdLst/>
              <a:ahLst/>
              <a:cxnLst/>
              <a:rect l="l" t="t" r="r" b="b"/>
              <a:pathLst>
                <a:path w="2470150" h="6858000">
                  <a:moveTo>
                    <a:pt x="0" y="0"/>
                  </a:moveTo>
                  <a:lnTo>
                    <a:pt x="2470150" y="0"/>
                  </a:lnTo>
                  <a:lnTo>
                    <a:pt x="24701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3451127" y="2102996"/>
            <a:ext cx="1008059" cy="46034"/>
            <a:chOff x="0" y="0"/>
            <a:chExt cx="1008062" cy="4603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08126" cy="45974"/>
            </a:xfrm>
            <a:custGeom>
              <a:avLst/>
              <a:gdLst/>
              <a:ahLst/>
              <a:cxnLst/>
              <a:rect l="l" t="t" r="r" b="b"/>
              <a:pathLst>
                <a:path w="1008126" h="45974">
                  <a:moveTo>
                    <a:pt x="0" y="0"/>
                  </a:moveTo>
                  <a:lnTo>
                    <a:pt x="1008126" y="0"/>
                  </a:lnTo>
                  <a:lnTo>
                    <a:pt x="1008126" y="45974"/>
                  </a:lnTo>
                  <a:lnTo>
                    <a:pt x="0" y="45974"/>
                  </a:lnTo>
                  <a:close/>
                </a:path>
              </a:pathLst>
            </a:custGeom>
            <a:solidFill>
              <a:srgbClr val="119777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103" t="-12862" r="-29998" b="-69323"/>
            </a:stretch>
          </a:blip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386401" y="-63503"/>
            <a:ext cx="1697345" cy="6984997"/>
            <a:chOff x="0" y="0"/>
            <a:chExt cx="1697342" cy="6985000"/>
          </a:xfrm>
        </p:grpSpPr>
        <p:sp>
          <p:nvSpPr>
            <p:cNvPr id="10" name="Freeform 10"/>
            <p:cNvSpPr/>
            <p:nvPr/>
          </p:nvSpPr>
          <p:spPr>
            <a:xfrm>
              <a:off x="587121" y="63500"/>
              <a:ext cx="523494" cy="6858000"/>
            </a:xfrm>
            <a:custGeom>
              <a:avLst/>
              <a:gdLst/>
              <a:ahLst/>
              <a:cxnLst/>
              <a:rect l="l" t="t" r="r" b="b"/>
              <a:pathLst>
                <a:path w="523494" h="6858000">
                  <a:moveTo>
                    <a:pt x="0" y="0"/>
                  </a:moveTo>
                  <a:lnTo>
                    <a:pt x="523494" y="0"/>
                  </a:lnTo>
                  <a:lnTo>
                    <a:pt x="523494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3500" y="63500"/>
              <a:ext cx="523621" cy="6858000"/>
            </a:xfrm>
            <a:custGeom>
              <a:avLst/>
              <a:gdLst/>
              <a:ahLst/>
              <a:cxnLst/>
              <a:rect l="l" t="t" r="r" b="b"/>
              <a:pathLst>
                <a:path w="523621" h="6858000">
                  <a:moveTo>
                    <a:pt x="0" y="0"/>
                  </a:moveTo>
                  <a:lnTo>
                    <a:pt x="523621" y="0"/>
                  </a:lnTo>
                  <a:lnTo>
                    <a:pt x="52362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1110234" y="63500"/>
              <a:ext cx="523621" cy="6858000"/>
            </a:xfrm>
            <a:custGeom>
              <a:avLst/>
              <a:gdLst/>
              <a:ahLst/>
              <a:cxnLst/>
              <a:rect l="l" t="t" r="r" b="b"/>
              <a:pathLst>
                <a:path w="523621" h="6858000">
                  <a:moveTo>
                    <a:pt x="0" y="0"/>
                  </a:moveTo>
                  <a:lnTo>
                    <a:pt x="523621" y="0"/>
                  </a:lnTo>
                  <a:lnTo>
                    <a:pt x="52362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3403578" y="2321643"/>
            <a:ext cx="7812576" cy="2024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92"/>
              </a:lnSpc>
            </a:pPr>
            <a:r>
              <a:rPr lang="en-US" sz="6600" b="1">
                <a:solidFill>
                  <a:srgbClr val="3F3F3F"/>
                </a:solidFill>
                <a:latin typeface="Raleway Heavy"/>
                <a:ea typeface="Raleway Heavy"/>
                <a:cs typeface="Raleway Heavy"/>
                <a:sym typeface="Raleway Heavy"/>
              </a:rPr>
              <a:t>Creating a Nomad Job Specification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492766" y="441246"/>
            <a:ext cx="1006478" cy="46034"/>
            <a:chOff x="0" y="0"/>
            <a:chExt cx="1006475" cy="4603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6475" cy="45974"/>
            </a:xfrm>
            <a:custGeom>
              <a:avLst/>
              <a:gdLst/>
              <a:ahLst/>
              <a:cxnLst/>
              <a:rect l="l" t="t" r="r" b="b"/>
              <a:pathLst>
                <a:path w="1006475" h="45974">
                  <a:moveTo>
                    <a:pt x="0" y="0"/>
                  </a:moveTo>
                  <a:lnTo>
                    <a:pt x="1006475" y="0"/>
                  </a:lnTo>
                  <a:lnTo>
                    <a:pt x="1006475" y="45974"/>
                  </a:lnTo>
                  <a:lnTo>
                    <a:pt x="0" y="45974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922087" y="3220784"/>
            <a:ext cx="1561062" cy="3637216"/>
            <a:chOff x="0" y="0"/>
            <a:chExt cx="1561059" cy="363721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61084" cy="3637153"/>
            </a:xfrm>
            <a:custGeom>
              <a:avLst/>
              <a:gdLst/>
              <a:ahLst/>
              <a:cxnLst/>
              <a:rect l="l" t="t" r="r" b="b"/>
              <a:pathLst>
                <a:path w="1561084" h="3637153">
                  <a:moveTo>
                    <a:pt x="0" y="0"/>
                  </a:moveTo>
                  <a:lnTo>
                    <a:pt x="0" y="3637153"/>
                  </a:lnTo>
                  <a:lnTo>
                    <a:pt x="1561084" y="3637153"/>
                  </a:lnTo>
                  <a:lnTo>
                    <a:pt x="1561084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103" t="-12862" r="-29998" b="-69323"/>
            </a:stretch>
          </a:blip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148677" y="3143202"/>
            <a:ext cx="1107881" cy="3778291"/>
            <a:chOff x="0" y="0"/>
            <a:chExt cx="1107872" cy="3778301"/>
          </a:xfrm>
        </p:grpSpPr>
        <p:sp>
          <p:nvSpPr>
            <p:cNvPr id="10" name="Freeform 10"/>
            <p:cNvSpPr/>
            <p:nvPr/>
          </p:nvSpPr>
          <p:spPr>
            <a:xfrm>
              <a:off x="385953" y="73660"/>
              <a:ext cx="330962" cy="3641090"/>
            </a:xfrm>
            <a:custGeom>
              <a:avLst/>
              <a:gdLst/>
              <a:ahLst/>
              <a:cxnLst/>
              <a:rect l="l" t="t" r="r" b="b"/>
              <a:pathLst>
                <a:path w="330962" h="3641090">
                  <a:moveTo>
                    <a:pt x="0" y="0"/>
                  </a:moveTo>
                  <a:lnTo>
                    <a:pt x="0" y="3641090"/>
                  </a:lnTo>
                  <a:lnTo>
                    <a:pt x="330962" y="3641090"/>
                  </a:lnTo>
                  <a:lnTo>
                    <a:pt x="330962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3500" y="63500"/>
              <a:ext cx="330962" cy="3651250"/>
            </a:xfrm>
            <a:custGeom>
              <a:avLst/>
              <a:gdLst/>
              <a:ahLst/>
              <a:cxnLst/>
              <a:rect l="l" t="t" r="r" b="b"/>
              <a:pathLst>
                <a:path w="330962" h="3651250">
                  <a:moveTo>
                    <a:pt x="0" y="0"/>
                  </a:moveTo>
                  <a:lnTo>
                    <a:pt x="0" y="3651250"/>
                  </a:lnTo>
                  <a:lnTo>
                    <a:pt x="330962" y="3651250"/>
                  </a:lnTo>
                  <a:lnTo>
                    <a:pt x="330962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713359" y="73660"/>
              <a:ext cx="330962" cy="3641090"/>
            </a:xfrm>
            <a:custGeom>
              <a:avLst/>
              <a:gdLst/>
              <a:ahLst/>
              <a:cxnLst/>
              <a:rect l="l" t="t" r="r" b="b"/>
              <a:pathLst>
                <a:path w="330962" h="3641090">
                  <a:moveTo>
                    <a:pt x="0" y="0"/>
                  </a:moveTo>
                  <a:lnTo>
                    <a:pt x="0" y="3641090"/>
                  </a:lnTo>
                  <a:lnTo>
                    <a:pt x="330962" y="3641090"/>
                  </a:lnTo>
                  <a:lnTo>
                    <a:pt x="330962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3513134" y="2816628"/>
            <a:ext cx="7193699" cy="3039294"/>
          </a:xfrm>
          <a:custGeom>
            <a:avLst/>
            <a:gdLst/>
            <a:ahLst/>
            <a:cxnLst/>
            <a:rect l="l" t="t" r="r" b="b"/>
            <a:pathLst>
              <a:path w="7193699" h="3039294">
                <a:moveTo>
                  <a:pt x="0" y="0"/>
                </a:moveTo>
                <a:lnTo>
                  <a:pt x="7193699" y="0"/>
                </a:lnTo>
                <a:lnTo>
                  <a:pt x="7193699" y="3039294"/>
                </a:lnTo>
                <a:lnTo>
                  <a:pt x="0" y="30392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481022" y="577567"/>
            <a:ext cx="5108562" cy="551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Job Specification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62174" y="2084241"/>
            <a:ext cx="1084107" cy="932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54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job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562462" y="2888323"/>
            <a:ext cx="1002249" cy="290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spc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TERMINAL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021703" y="3575152"/>
            <a:ext cx="2607345" cy="37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04"/>
              </a:lnSpc>
            </a:pPr>
            <a:r>
              <a:rPr lang="en-US" sz="2400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job "tetris" {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386834" y="3943960"/>
            <a:ext cx="931440" cy="37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04"/>
              </a:lnSpc>
            </a:pPr>
            <a:r>
              <a:rPr lang="en-US" sz="2400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# ...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021703" y="4312768"/>
            <a:ext cx="186538" cy="37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04"/>
              </a:lnSpc>
            </a:pPr>
            <a:r>
              <a:rPr lang="en-US" sz="2400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492766" y="441246"/>
            <a:ext cx="1006478" cy="46034"/>
            <a:chOff x="0" y="0"/>
            <a:chExt cx="1006475" cy="4603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6475" cy="45974"/>
            </a:xfrm>
            <a:custGeom>
              <a:avLst/>
              <a:gdLst/>
              <a:ahLst/>
              <a:cxnLst/>
              <a:rect l="l" t="t" r="r" b="b"/>
              <a:pathLst>
                <a:path w="1006475" h="45974">
                  <a:moveTo>
                    <a:pt x="0" y="0"/>
                  </a:moveTo>
                  <a:lnTo>
                    <a:pt x="1006475" y="0"/>
                  </a:lnTo>
                  <a:lnTo>
                    <a:pt x="1006475" y="45974"/>
                  </a:lnTo>
                  <a:lnTo>
                    <a:pt x="0" y="45974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922087" y="3220784"/>
            <a:ext cx="1561062" cy="3637216"/>
            <a:chOff x="0" y="0"/>
            <a:chExt cx="1561059" cy="363721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61084" cy="3637153"/>
            </a:xfrm>
            <a:custGeom>
              <a:avLst/>
              <a:gdLst/>
              <a:ahLst/>
              <a:cxnLst/>
              <a:rect l="l" t="t" r="r" b="b"/>
              <a:pathLst>
                <a:path w="1561084" h="3637153">
                  <a:moveTo>
                    <a:pt x="0" y="0"/>
                  </a:moveTo>
                  <a:lnTo>
                    <a:pt x="0" y="3637153"/>
                  </a:lnTo>
                  <a:lnTo>
                    <a:pt x="1561084" y="3637153"/>
                  </a:lnTo>
                  <a:lnTo>
                    <a:pt x="1561084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103" t="-12862" r="-29998" b="-69323"/>
            </a:stretch>
          </a:blip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148677" y="3143202"/>
            <a:ext cx="1107881" cy="3778291"/>
            <a:chOff x="0" y="0"/>
            <a:chExt cx="1107872" cy="3778301"/>
          </a:xfrm>
        </p:grpSpPr>
        <p:sp>
          <p:nvSpPr>
            <p:cNvPr id="10" name="Freeform 10"/>
            <p:cNvSpPr/>
            <p:nvPr/>
          </p:nvSpPr>
          <p:spPr>
            <a:xfrm>
              <a:off x="385953" y="73660"/>
              <a:ext cx="330962" cy="3641090"/>
            </a:xfrm>
            <a:custGeom>
              <a:avLst/>
              <a:gdLst/>
              <a:ahLst/>
              <a:cxnLst/>
              <a:rect l="l" t="t" r="r" b="b"/>
              <a:pathLst>
                <a:path w="330962" h="3641090">
                  <a:moveTo>
                    <a:pt x="0" y="0"/>
                  </a:moveTo>
                  <a:lnTo>
                    <a:pt x="0" y="3641090"/>
                  </a:lnTo>
                  <a:lnTo>
                    <a:pt x="330962" y="3641090"/>
                  </a:lnTo>
                  <a:lnTo>
                    <a:pt x="330962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3500" y="63500"/>
              <a:ext cx="330962" cy="3651250"/>
            </a:xfrm>
            <a:custGeom>
              <a:avLst/>
              <a:gdLst/>
              <a:ahLst/>
              <a:cxnLst/>
              <a:rect l="l" t="t" r="r" b="b"/>
              <a:pathLst>
                <a:path w="330962" h="3651250">
                  <a:moveTo>
                    <a:pt x="0" y="0"/>
                  </a:moveTo>
                  <a:lnTo>
                    <a:pt x="0" y="3651250"/>
                  </a:lnTo>
                  <a:lnTo>
                    <a:pt x="330962" y="3651250"/>
                  </a:lnTo>
                  <a:lnTo>
                    <a:pt x="330962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713359" y="73660"/>
              <a:ext cx="330962" cy="3641090"/>
            </a:xfrm>
            <a:custGeom>
              <a:avLst/>
              <a:gdLst/>
              <a:ahLst/>
              <a:cxnLst/>
              <a:rect l="l" t="t" r="r" b="b"/>
              <a:pathLst>
                <a:path w="330962" h="3641090">
                  <a:moveTo>
                    <a:pt x="0" y="0"/>
                  </a:moveTo>
                  <a:lnTo>
                    <a:pt x="0" y="3641090"/>
                  </a:lnTo>
                  <a:lnTo>
                    <a:pt x="330962" y="3641090"/>
                  </a:lnTo>
                  <a:lnTo>
                    <a:pt x="330962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3046228" y="2830687"/>
            <a:ext cx="8293541" cy="3039294"/>
          </a:xfrm>
          <a:custGeom>
            <a:avLst/>
            <a:gdLst/>
            <a:ahLst/>
            <a:cxnLst/>
            <a:rect l="l" t="t" r="r" b="b"/>
            <a:pathLst>
              <a:path w="8293541" h="3039294">
                <a:moveTo>
                  <a:pt x="0" y="0"/>
                </a:moveTo>
                <a:lnTo>
                  <a:pt x="8293542" y="0"/>
                </a:lnTo>
                <a:lnTo>
                  <a:pt x="8293542" y="3039294"/>
                </a:lnTo>
                <a:lnTo>
                  <a:pt x="0" y="30392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481022" y="577567"/>
            <a:ext cx="5108562" cy="551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Job Specification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62174" y="2084241"/>
            <a:ext cx="1084107" cy="932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54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job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195693" y="2903563"/>
            <a:ext cx="1002249" cy="290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spc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TERMINAL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554797" y="3597145"/>
            <a:ext cx="2176272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job "tetris" {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859597" y="3901945"/>
            <a:ext cx="777240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# ...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859597" y="4511545"/>
            <a:ext cx="6995160" cy="910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# Specify the datacenters this job can run in </a:t>
            </a:r>
            <a:r>
              <a:rPr lang="en-US" sz="1999" b="1">
                <a:solidFill>
                  <a:srgbClr val="3F3F3F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datacenters = ["dc1"] </a:t>
            </a:r>
            <a:r>
              <a:rPr lang="en-US" sz="19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# ...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554797" y="5425945"/>
            <a:ext cx="155448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492766" y="441246"/>
            <a:ext cx="1006478" cy="46034"/>
            <a:chOff x="0" y="0"/>
            <a:chExt cx="1006475" cy="4603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6475" cy="45974"/>
            </a:xfrm>
            <a:custGeom>
              <a:avLst/>
              <a:gdLst/>
              <a:ahLst/>
              <a:cxnLst/>
              <a:rect l="l" t="t" r="r" b="b"/>
              <a:pathLst>
                <a:path w="1006475" h="45974">
                  <a:moveTo>
                    <a:pt x="0" y="0"/>
                  </a:moveTo>
                  <a:lnTo>
                    <a:pt x="1006475" y="0"/>
                  </a:lnTo>
                  <a:lnTo>
                    <a:pt x="1006475" y="45974"/>
                  </a:lnTo>
                  <a:lnTo>
                    <a:pt x="0" y="45974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922087" y="3220784"/>
            <a:ext cx="1561062" cy="3637216"/>
            <a:chOff x="0" y="0"/>
            <a:chExt cx="1561059" cy="363721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61084" cy="3637153"/>
            </a:xfrm>
            <a:custGeom>
              <a:avLst/>
              <a:gdLst/>
              <a:ahLst/>
              <a:cxnLst/>
              <a:rect l="l" t="t" r="r" b="b"/>
              <a:pathLst>
                <a:path w="1561084" h="3637153">
                  <a:moveTo>
                    <a:pt x="0" y="0"/>
                  </a:moveTo>
                  <a:lnTo>
                    <a:pt x="0" y="3637153"/>
                  </a:lnTo>
                  <a:lnTo>
                    <a:pt x="1561084" y="3637153"/>
                  </a:lnTo>
                  <a:lnTo>
                    <a:pt x="1561084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103" t="-12862" r="-29998" b="-69323"/>
            </a:stretch>
          </a:blip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148677" y="3143202"/>
            <a:ext cx="1107881" cy="3778291"/>
            <a:chOff x="0" y="0"/>
            <a:chExt cx="1107872" cy="3778301"/>
          </a:xfrm>
        </p:grpSpPr>
        <p:sp>
          <p:nvSpPr>
            <p:cNvPr id="10" name="Freeform 10"/>
            <p:cNvSpPr/>
            <p:nvPr/>
          </p:nvSpPr>
          <p:spPr>
            <a:xfrm>
              <a:off x="385953" y="73660"/>
              <a:ext cx="330962" cy="3641090"/>
            </a:xfrm>
            <a:custGeom>
              <a:avLst/>
              <a:gdLst/>
              <a:ahLst/>
              <a:cxnLst/>
              <a:rect l="l" t="t" r="r" b="b"/>
              <a:pathLst>
                <a:path w="330962" h="3641090">
                  <a:moveTo>
                    <a:pt x="0" y="0"/>
                  </a:moveTo>
                  <a:lnTo>
                    <a:pt x="0" y="3641090"/>
                  </a:lnTo>
                  <a:lnTo>
                    <a:pt x="330962" y="3641090"/>
                  </a:lnTo>
                  <a:lnTo>
                    <a:pt x="330962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3500" y="63500"/>
              <a:ext cx="330962" cy="3651250"/>
            </a:xfrm>
            <a:custGeom>
              <a:avLst/>
              <a:gdLst/>
              <a:ahLst/>
              <a:cxnLst/>
              <a:rect l="l" t="t" r="r" b="b"/>
              <a:pathLst>
                <a:path w="330962" h="3651250">
                  <a:moveTo>
                    <a:pt x="0" y="0"/>
                  </a:moveTo>
                  <a:lnTo>
                    <a:pt x="0" y="3651250"/>
                  </a:lnTo>
                  <a:lnTo>
                    <a:pt x="330962" y="3651250"/>
                  </a:lnTo>
                  <a:lnTo>
                    <a:pt x="330962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713359" y="73660"/>
              <a:ext cx="330962" cy="3641090"/>
            </a:xfrm>
            <a:custGeom>
              <a:avLst/>
              <a:gdLst/>
              <a:ahLst/>
              <a:cxnLst/>
              <a:rect l="l" t="t" r="r" b="b"/>
              <a:pathLst>
                <a:path w="330962" h="3641090">
                  <a:moveTo>
                    <a:pt x="0" y="0"/>
                  </a:moveTo>
                  <a:lnTo>
                    <a:pt x="0" y="3641090"/>
                  </a:lnTo>
                  <a:lnTo>
                    <a:pt x="330962" y="3641090"/>
                  </a:lnTo>
                  <a:lnTo>
                    <a:pt x="330962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3046228" y="2830687"/>
            <a:ext cx="8293541" cy="3624596"/>
          </a:xfrm>
          <a:custGeom>
            <a:avLst/>
            <a:gdLst/>
            <a:ahLst/>
            <a:cxnLst/>
            <a:rect l="l" t="t" r="r" b="b"/>
            <a:pathLst>
              <a:path w="8293541" h="3624596">
                <a:moveTo>
                  <a:pt x="0" y="0"/>
                </a:moveTo>
                <a:lnTo>
                  <a:pt x="8293542" y="0"/>
                </a:lnTo>
                <a:lnTo>
                  <a:pt x="8293542" y="3624596"/>
                </a:lnTo>
                <a:lnTo>
                  <a:pt x="0" y="36245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481022" y="577567"/>
            <a:ext cx="5108562" cy="551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Job Specification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62174" y="2084241"/>
            <a:ext cx="1084107" cy="932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54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job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195693" y="2903563"/>
            <a:ext cx="1002249" cy="290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spc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TERMINAL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554797" y="3597145"/>
            <a:ext cx="2176272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job "tetris" {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859597" y="3901945"/>
            <a:ext cx="777240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# ...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859597" y="4511545"/>
            <a:ext cx="6995160" cy="1214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# Specify the datacenters this job can run in datacenters = ["dc1"] </a:t>
            </a:r>
            <a:r>
              <a:rPr lang="en-US" sz="1999" b="1">
                <a:solidFill>
                  <a:srgbClr val="3F3F3F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type = "service" </a:t>
            </a:r>
            <a:r>
              <a:rPr lang="en-US" sz="19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# ...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554797" y="5730745"/>
            <a:ext cx="155448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8315" y="6013609"/>
            <a:ext cx="618353" cy="844391"/>
          </a:xfrm>
          <a:custGeom>
            <a:avLst/>
            <a:gdLst/>
            <a:ahLst/>
            <a:cxnLst/>
            <a:rect l="l" t="t" r="r" b="b"/>
            <a:pathLst>
              <a:path w="618353" h="844391">
                <a:moveTo>
                  <a:pt x="0" y="0"/>
                </a:moveTo>
                <a:lnTo>
                  <a:pt x="618354" y="0"/>
                </a:lnTo>
                <a:lnTo>
                  <a:pt x="618354" y="844391"/>
                </a:lnTo>
                <a:lnTo>
                  <a:pt x="0" y="844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99319" y="6747300"/>
            <a:ext cx="96345" cy="110480"/>
          </a:xfrm>
          <a:custGeom>
            <a:avLst/>
            <a:gdLst/>
            <a:ahLst/>
            <a:cxnLst/>
            <a:rect l="l" t="t" r="r" b="b"/>
            <a:pathLst>
              <a:path w="96345" h="110480">
                <a:moveTo>
                  <a:pt x="0" y="0"/>
                </a:moveTo>
                <a:lnTo>
                  <a:pt x="96346" y="0"/>
                </a:lnTo>
                <a:lnTo>
                  <a:pt x="96346" y="110481"/>
                </a:lnTo>
                <a:lnTo>
                  <a:pt x="0" y="11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4" t="-12440" r="-31171" b="-69738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492766" y="441246"/>
            <a:ext cx="1006478" cy="46034"/>
            <a:chOff x="0" y="0"/>
            <a:chExt cx="1006475" cy="4603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6475" cy="45974"/>
            </a:xfrm>
            <a:custGeom>
              <a:avLst/>
              <a:gdLst/>
              <a:ahLst/>
              <a:cxnLst/>
              <a:rect l="l" t="t" r="r" b="b"/>
              <a:pathLst>
                <a:path w="1006475" h="45974">
                  <a:moveTo>
                    <a:pt x="0" y="0"/>
                  </a:moveTo>
                  <a:lnTo>
                    <a:pt x="1006475" y="0"/>
                  </a:lnTo>
                  <a:lnTo>
                    <a:pt x="1006475" y="45974"/>
                  </a:lnTo>
                  <a:lnTo>
                    <a:pt x="0" y="45974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922087" y="3220784"/>
            <a:ext cx="1561062" cy="3637216"/>
            <a:chOff x="0" y="0"/>
            <a:chExt cx="1561059" cy="363721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61084" cy="3637153"/>
            </a:xfrm>
            <a:custGeom>
              <a:avLst/>
              <a:gdLst/>
              <a:ahLst/>
              <a:cxnLst/>
              <a:rect l="l" t="t" r="r" b="b"/>
              <a:pathLst>
                <a:path w="1561084" h="3637153">
                  <a:moveTo>
                    <a:pt x="0" y="0"/>
                  </a:moveTo>
                  <a:lnTo>
                    <a:pt x="0" y="3637153"/>
                  </a:lnTo>
                  <a:lnTo>
                    <a:pt x="1561084" y="3637153"/>
                  </a:lnTo>
                  <a:lnTo>
                    <a:pt x="1561084" y="0"/>
                  </a:lnTo>
                  <a:close/>
                </a:path>
              </a:pathLst>
            </a:custGeom>
            <a:solidFill>
              <a:srgbClr val="00CA8E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0636987" y="236172"/>
            <a:ext cx="1165431" cy="1326185"/>
          </a:xfrm>
          <a:custGeom>
            <a:avLst/>
            <a:gdLst/>
            <a:ahLst/>
            <a:cxnLst/>
            <a:rect l="l" t="t" r="r" b="b"/>
            <a:pathLst>
              <a:path w="1165431" h="1326185">
                <a:moveTo>
                  <a:pt x="0" y="0"/>
                </a:moveTo>
                <a:lnTo>
                  <a:pt x="1165431" y="0"/>
                </a:lnTo>
                <a:lnTo>
                  <a:pt x="1165431" y="1326185"/>
                </a:lnTo>
                <a:lnTo>
                  <a:pt x="0" y="13261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103" t="-12862" r="-29998" b="-69323"/>
            </a:stretch>
          </a:blip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148677" y="3143202"/>
            <a:ext cx="1107881" cy="3778291"/>
            <a:chOff x="0" y="0"/>
            <a:chExt cx="1107872" cy="3778301"/>
          </a:xfrm>
        </p:grpSpPr>
        <p:sp>
          <p:nvSpPr>
            <p:cNvPr id="10" name="Freeform 10"/>
            <p:cNvSpPr/>
            <p:nvPr/>
          </p:nvSpPr>
          <p:spPr>
            <a:xfrm>
              <a:off x="385953" y="73660"/>
              <a:ext cx="330962" cy="3641090"/>
            </a:xfrm>
            <a:custGeom>
              <a:avLst/>
              <a:gdLst/>
              <a:ahLst/>
              <a:cxnLst/>
              <a:rect l="l" t="t" r="r" b="b"/>
              <a:pathLst>
                <a:path w="330962" h="3641090">
                  <a:moveTo>
                    <a:pt x="0" y="0"/>
                  </a:moveTo>
                  <a:lnTo>
                    <a:pt x="0" y="3641090"/>
                  </a:lnTo>
                  <a:lnTo>
                    <a:pt x="330962" y="3641090"/>
                  </a:lnTo>
                  <a:lnTo>
                    <a:pt x="330962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63500" y="63500"/>
              <a:ext cx="330962" cy="3651250"/>
            </a:xfrm>
            <a:custGeom>
              <a:avLst/>
              <a:gdLst/>
              <a:ahLst/>
              <a:cxnLst/>
              <a:rect l="l" t="t" r="r" b="b"/>
              <a:pathLst>
                <a:path w="330962" h="3651250">
                  <a:moveTo>
                    <a:pt x="0" y="0"/>
                  </a:moveTo>
                  <a:lnTo>
                    <a:pt x="0" y="3651250"/>
                  </a:lnTo>
                  <a:lnTo>
                    <a:pt x="330962" y="3651250"/>
                  </a:lnTo>
                  <a:lnTo>
                    <a:pt x="330962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713359" y="73660"/>
              <a:ext cx="330962" cy="3641090"/>
            </a:xfrm>
            <a:custGeom>
              <a:avLst/>
              <a:gdLst/>
              <a:ahLst/>
              <a:cxnLst/>
              <a:rect l="l" t="t" r="r" b="b"/>
              <a:pathLst>
                <a:path w="330962" h="3641090">
                  <a:moveTo>
                    <a:pt x="0" y="0"/>
                  </a:moveTo>
                  <a:lnTo>
                    <a:pt x="0" y="3641090"/>
                  </a:lnTo>
                  <a:lnTo>
                    <a:pt x="330962" y="3641090"/>
                  </a:lnTo>
                  <a:lnTo>
                    <a:pt x="330962" y="0"/>
                  </a:lnTo>
                  <a:close/>
                </a:path>
              </a:pathLst>
            </a:custGeom>
            <a:solidFill>
              <a:srgbClr val="F2F2F2">
                <a:alpha val="52549"/>
              </a:srgbClr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3046228" y="2292801"/>
            <a:ext cx="8293541" cy="4398874"/>
          </a:xfrm>
          <a:custGeom>
            <a:avLst/>
            <a:gdLst/>
            <a:ahLst/>
            <a:cxnLst/>
            <a:rect l="l" t="t" r="r" b="b"/>
            <a:pathLst>
              <a:path w="8293541" h="4398874">
                <a:moveTo>
                  <a:pt x="0" y="0"/>
                </a:moveTo>
                <a:lnTo>
                  <a:pt x="8293542" y="0"/>
                </a:lnTo>
                <a:lnTo>
                  <a:pt x="8293542" y="4398873"/>
                </a:lnTo>
                <a:lnTo>
                  <a:pt x="0" y="439887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481022" y="577567"/>
            <a:ext cx="5108562" cy="551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Nomad Job Specification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62174" y="2084241"/>
            <a:ext cx="1084107" cy="932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5400" b="1">
                <a:solidFill>
                  <a:srgbClr val="00CA8E"/>
                </a:solidFill>
                <a:latin typeface="Raleway Heavy"/>
                <a:ea typeface="Raleway Heavy"/>
                <a:cs typeface="Raleway Heavy"/>
                <a:sym typeface="Raleway Heavy"/>
              </a:rPr>
              <a:t>job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195693" y="2364067"/>
            <a:ext cx="1002249" cy="290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spc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TERMINAL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859597" y="5800849"/>
            <a:ext cx="932688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# ...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554797" y="6105649"/>
            <a:ext cx="155448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}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554797" y="3057649"/>
            <a:ext cx="2176272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job "tetris" {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859597" y="3362449"/>
            <a:ext cx="777240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# ...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859597" y="3972049"/>
            <a:ext cx="3264408" cy="917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>
                <a:solidFill>
                  <a:srgbClr val="3F3F3F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datacenters = ["dc1"] type = "service" </a:t>
            </a:r>
            <a:r>
              <a:rPr lang="en-US" sz="1999" b="1">
                <a:solidFill>
                  <a:srgbClr val="3F3F3F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constraint {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164397" y="4894069"/>
            <a:ext cx="5129784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 b="1">
                <a:solidFill>
                  <a:srgbClr val="3F3F3F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attribute = "${attr.kernel.name}"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164397" y="5198869"/>
            <a:ext cx="932688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 b="1">
                <a:solidFill>
                  <a:srgbClr val="3F3F3F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value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688397" y="5198869"/>
            <a:ext cx="1399032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 b="1">
                <a:solidFill>
                  <a:srgbClr val="3F3F3F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= "linux"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859597" y="5503669"/>
            <a:ext cx="155448" cy="300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 b="1">
                <a:solidFill>
                  <a:srgbClr val="3F3F3F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1487</Words>
  <Application>Microsoft Office PowerPoint</Application>
  <PresentationFormat>Widescreen</PresentationFormat>
  <Paragraphs>348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Calibri</vt:lpstr>
      <vt:lpstr>Roboto</vt:lpstr>
      <vt:lpstr>IBM Plex Sans</vt:lpstr>
      <vt:lpstr>Roboto Bold</vt:lpstr>
      <vt:lpstr>Courier New OS</vt:lpstr>
      <vt:lpstr>Courier New OS Bold</vt:lpstr>
      <vt:lpstr>IBM Plex Sans Condensed</vt:lpstr>
      <vt:lpstr>Raleway Heavy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Working_with_Nomad_Jobs.pdf</dc:title>
  <cp:lastModifiedBy>Raman Khanna</cp:lastModifiedBy>
  <cp:revision>3</cp:revision>
  <dcterms:created xsi:type="dcterms:W3CDTF">2006-08-16T00:00:00Z</dcterms:created>
  <dcterms:modified xsi:type="dcterms:W3CDTF">2024-10-18T13:51:13Z</dcterms:modified>
  <dc:identifier>DAGT7E6ZiP8</dc:identifier>
</cp:coreProperties>
</file>