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 id="257" r:id="rId3"/>
    <p:sldId id="262" r:id="rId4"/>
    <p:sldId id="263" r:id="rId5"/>
    <p:sldId id="258" r:id="rId6"/>
    <p:sldId id="259" r:id="rId7"/>
    <p:sldId id="264" r:id="rId8"/>
    <p:sldId id="265" r:id="rId9"/>
    <p:sldId id="266" r:id="rId10"/>
    <p:sldId id="260" r:id="rId11"/>
    <p:sldId id="261"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7AC9521-C5FF-438C-8FAE-CC524B5C0C5E}">
          <p14:sldIdLst>
            <p14:sldId id="256"/>
            <p14:sldId id="257"/>
          </p14:sldIdLst>
        </p14:section>
        <p14:section name="Untitled Section" id="{02F57DB7-A573-42C8-83E5-1265A64C9DFF}">
          <p14:sldIdLst>
            <p14:sldId id="262"/>
            <p14:sldId id="263"/>
            <p14:sldId id="258"/>
            <p14:sldId id="259"/>
            <p14:sldId id="264"/>
            <p14:sldId id="265"/>
            <p14:sldId id="266"/>
            <p14:sldId id="260"/>
            <p14:sldId id="261"/>
            <p14:sldId id="267"/>
            <p14:sldId id="268"/>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9" autoAdjust="0"/>
    <p:restoredTop sz="94702" autoAdjust="0"/>
  </p:normalViewPr>
  <p:slideViewPr>
    <p:cSldViewPr snapToGrid="0">
      <p:cViewPr varScale="1">
        <p:scale>
          <a:sx n="77" d="100"/>
          <a:sy n="77" d="100"/>
        </p:scale>
        <p:origin x="86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2772464-FAED-4CE7-AC19-4A5581E2644B}"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521533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72464-FAED-4CE7-AC19-4A5581E2644B}"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1991646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2772464-FAED-4CE7-AC19-4A5581E2644B}"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2723486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2772464-FAED-4CE7-AC19-4A5581E2644B}"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CFC34-B173-4F81-B77A-C9F4957A5E5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872412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72464-FAED-4CE7-AC19-4A5581E2644B}"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283421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772464-FAED-4CE7-AC19-4A5581E2644B}" type="datetimeFigureOut">
              <a:rPr lang="en-IN" smtClean="0"/>
              <a:t>15-09-2022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4276782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2772464-FAED-4CE7-AC19-4A5581E2644B}" type="datetimeFigureOut">
              <a:rPr lang="en-IN" smtClean="0"/>
              <a:t>15-09-2022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2799054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72464-FAED-4CE7-AC19-4A5581E2644B}"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991611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2772464-FAED-4CE7-AC19-4A5581E2644B}"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3688335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2772464-FAED-4CE7-AC19-4A5581E2644B}"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37974604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772464-FAED-4CE7-AC19-4A5581E2644B}" type="datetimeFigureOut">
              <a:rPr lang="en-IN" smtClean="0"/>
              <a:t>15-09-2022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1002035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772464-FAED-4CE7-AC19-4A5581E2644B}"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196251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2772464-FAED-4CE7-AC19-4A5581E2644B}" type="datetimeFigureOut">
              <a:rPr lang="en-IN" smtClean="0"/>
              <a:t>15-09-2022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800572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2772464-FAED-4CE7-AC19-4A5581E2644B}" type="datetimeFigureOut">
              <a:rPr lang="en-IN" smtClean="0"/>
              <a:t>15-09-2022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1056411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2772464-FAED-4CE7-AC19-4A5581E2644B}" type="datetimeFigureOut">
              <a:rPr lang="en-IN" smtClean="0"/>
              <a:t>15-09-2022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246168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2772464-FAED-4CE7-AC19-4A5581E2644B}" type="datetimeFigureOut">
              <a:rPr lang="en-IN" smtClean="0"/>
              <a:t>15-09-2022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14865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2772464-FAED-4CE7-AC19-4A5581E2644B}" type="datetimeFigureOut">
              <a:rPr lang="en-IN" smtClean="0"/>
              <a:t>15-09-2022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94CFC34-B173-4F81-B77A-C9F4957A5E50}" type="slidenum">
              <a:rPr lang="en-IN" smtClean="0"/>
              <a:t>‹#›</a:t>
            </a:fld>
            <a:endParaRPr lang="en-IN"/>
          </a:p>
        </p:txBody>
      </p:sp>
    </p:spTree>
    <p:extLst>
      <p:ext uri="{BB962C8B-B14F-4D97-AF65-F5344CB8AC3E}">
        <p14:creationId xmlns:p14="http://schemas.microsoft.com/office/powerpoint/2010/main" val="106180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2772464-FAED-4CE7-AC19-4A5581E2644B}" type="datetimeFigureOut">
              <a:rPr lang="en-IN" smtClean="0"/>
              <a:t>15-09-2022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94CFC34-B173-4F81-B77A-C9F4957A5E50}" type="slidenum">
              <a:rPr lang="en-IN" smtClean="0"/>
              <a:t>‹#›</a:t>
            </a:fld>
            <a:endParaRPr lang="en-IN"/>
          </a:p>
        </p:txBody>
      </p:sp>
    </p:spTree>
    <p:extLst>
      <p:ext uri="{BB962C8B-B14F-4D97-AF65-F5344CB8AC3E}">
        <p14:creationId xmlns:p14="http://schemas.microsoft.com/office/powerpoint/2010/main" val="516595265"/>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lacklistednews.com/article/72046/futurist-predicts-ai-will-take-jobs-benefiting-the-rich-but-not.html" TargetMode="External"/><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eoplematters.in/article/career/heres-how-ai-ml-and-robotics-are-shaping-talent-management-18103" TargetMode="External"/><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hyperlink" Target="https://creativecommons.org/licenses/by-nc-sa/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ADDF-252D-DEC8-13EE-35E7986F47DD}"/>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DAD52F91-9BDB-998F-8615-108C8355F6AA}"/>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0860B5E-9976-9E8C-A986-AFC9032B33A1}"/>
              </a:ext>
            </a:extLst>
          </p:cNvPr>
          <p:cNvPicPr>
            <a:picLocks noChangeAspect="1"/>
          </p:cNvPicPr>
          <p:nvPr/>
        </p:nvPicPr>
        <p:blipFill>
          <a:blip r:embed="rId2"/>
          <a:stretch>
            <a:fillRect/>
          </a:stretch>
        </p:blipFill>
        <p:spPr>
          <a:xfrm>
            <a:off x="0" y="0"/>
            <a:ext cx="12192000" cy="6858000"/>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AA79C2E4-069E-0E6D-0022-0E985217AE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6443" y="669121"/>
            <a:ext cx="5076081" cy="2889059"/>
          </a:xfrm>
          <a:prstGeom prst="rect">
            <a:avLst/>
          </a:prstGeom>
        </p:spPr>
      </p:pic>
    </p:spTree>
    <p:extLst>
      <p:ext uri="{BB962C8B-B14F-4D97-AF65-F5344CB8AC3E}">
        <p14:creationId xmlns:p14="http://schemas.microsoft.com/office/powerpoint/2010/main" val="2868776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303A8-E65D-7E80-EF8E-5686751EEB7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B94FBA-4C2A-B46B-AAE5-BA2A28FBD54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732E7981-8F54-3D38-722E-84F6A8438047}"/>
              </a:ext>
            </a:extLst>
          </p:cNvPr>
          <p:cNvPicPr>
            <a:picLocks noChangeAspect="1"/>
          </p:cNvPicPr>
          <p:nvPr/>
        </p:nvPicPr>
        <p:blipFill>
          <a:blip r:embed="rId2"/>
          <a:stretch>
            <a:fillRect/>
          </a:stretch>
        </p:blipFill>
        <p:spPr>
          <a:xfrm>
            <a:off x="0" y="-100162"/>
            <a:ext cx="12370066" cy="695816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804277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9D9D3-FB71-7500-BAB5-6DEABBC27A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B6019F-C992-1583-C41C-A8431DFD0BD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98DF00E7-D1F2-F0AE-053B-416B1B8018B4}"/>
              </a:ext>
            </a:extLst>
          </p:cNvPr>
          <p:cNvPicPr>
            <a:picLocks noChangeAspect="1"/>
          </p:cNvPicPr>
          <p:nvPr/>
        </p:nvPicPr>
        <p:blipFill>
          <a:blip r:embed="rId2"/>
          <a:stretch>
            <a:fillRect/>
          </a:stretch>
        </p:blipFill>
        <p:spPr>
          <a:xfrm>
            <a:off x="0" y="0"/>
            <a:ext cx="12362594" cy="6953959"/>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248054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6F41F-DEF5-41D3-970F-A8EF70B3C1E3}"/>
              </a:ext>
            </a:extLst>
          </p:cNvPr>
          <p:cNvSpPr>
            <a:spLocks noGrp="1"/>
          </p:cNvSpPr>
          <p:nvPr>
            <p:ph type="title"/>
          </p:nvPr>
        </p:nvSpPr>
        <p:spPr/>
        <p:txBody>
          <a:bodyPr/>
          <a:lstStyle/>
          <a:p>
            <a:pPr algn="just"/>
            <a:r>
              <a:rPr lang="en-US" dirty="0"/>
              <a:t>PANDAS</a:t>
            </a:r>
            <a:endParaRPr lang="en-IN" dirty="0"/>
          </a:p>
        </p:txBody>
      </p:sp>
      <p:sp>
        <p:nvSpPr>
          <p:cNvPr id="3" name="Content Placeholder 2">
            <a:extLst>
              <a:ext uri="{FF2B5EF4-FFF2-40B4-BE49-F238E27FC236}">
                <a16:creationId xmlns:a16="http://schemas.microsoft.com/office/drawing/2014/main" id="{124E7DD3-1B80-7739-EF98-92C0BC5D3933}"/>
              </a:ext>
            </a:extLst>
          </p:cNvPr>
          <p:cNvSpPr>
            <a:spLocks noGrp="1"/>
          </p:cNvSpPr>
          <p:nvPr>
            <p:ph idx="1"/>
          </p:nvPr>
        </p:nvSpPr>
        <p:spPr/>
        <p:txBody>
          <a:bodyPr>
            <a:normAutofit fontScale="92500" lnSpcReduction="20000"/>
          </a:bodyPr>
          <a:lstStyle/>
          <a:p>
            <a:r>
              <a:rPr lang="en-US" dirty="0"/>
              <a:t>Pandas is defined as an open-source library that provides high-performance data manipulation in Python. , It is built on top of another package named </a:t>
            </a:r>
            <a:r>
              <a:rPr lang="en-US" dirty="0" err="1"/>
              <a:t>Numpy</a:t>
            </a:r>
            <a:r>
              <a:rPr lang="en-US" dirty="0"/>
              <a:t>, which provides  support for multi-dimensional arrays. , It is used for working with data sets. It has functions for analyzing, cleaning, exploring, and manipulating data. ,We can use Pandas to perform various tasks like filtering your data according to certain conditions, or segmenting and segregating the data according to preference, etc.</a:t>
            </a:r>
          </a:p>
          <a:p>
            <a:endParaRPr lang="en-US" dirty="0"/>
          </a:p>
          <a:p>
            <a:r>
              <a:rPr lang="en-IN" dirty="0"/>
              <a:t>Pip install pandas</a:t>
            </a:r>
          </a:p>
          <a:p>
            <a:r>
              <a:rPr lang="en-IN" dirty="0"/>
              <a:t> import pandas as pd</a:t>
            </a:r>
          </a:p>
          <a:p>
            <a:r>
              <a:rPr lang="en-IN" dirty="0"/>
              <a:t> import </a:t>
            </a:r>
            <a:r>
              <a:rPr lang="en-IN" dirty="0" err="1"/>
              <a:t>numpy</a:t>
            </a:r>
            <a:r>
              <a:rPr lang="en-IN" dirty="0"/>
              <a:t> as np</a:t>
            </a:r>
          </a:p>
          <a:p>
            <a:r>
              <a:rPr lang="en-IN" dirty="0"/>
              <a:t>-Ye data ko local disc se ram me </a:t>
            </a:r>
            <a:r>
              <a:rPr lang="en-IN" dirty="0" err="1"/>
              <a:t>daldeta</a:t>
            </a:r>
            <a:r>
              <a:rPr lang="en-IN" dirty="0"/>
              <a:t> </a:t>
            </a:r>
            <a:r>
              <a:rPr lang="en-IN" dirty="0" err="1"/>
              <a:t>hai</a:t>
            </a:r>
            <a:r>
              <a:rPr lang="en-IN" dirty="0"/>
              <a:t> </a:t>
            </a:r>
            <a:r>
              <a:rPr lang="en-IN" dirty="0" err="1"/>
              <a:t>jisse</a:t>
            </a:r>
            <a:r>
              <a:rPr lang="en-IN" dirty="0"/>
              <a:t> computational power increase </a:t>
            </a:r>
            <a:r>
              <a:rPr lang="en-IN" dirty="0" err="1"/>
              <a:t>ho</a:t>
            </a:r>
            <a:r>
              <a:rPr lang="en-IN" dirty="0"/>
              <a:t> </a:t>
            </a:r>
            <a:r>
              <a:rPr lang="en-IN" dirty="0" err="1"/>
              <a:t>jati</a:t>
            </a:r>
            <a:r>
              <a:rPr lang="en-IN" dirty="0"/>
              <a:t> h</a:t>
            </a:r>
          </a:p>
        </p:txBody>
      </p:sp>
    </p:spTree>
    <p:extLst>
      <p:ext uri="{BB962C8B-B14F-4D97-AF65-F5344CB8AC3E}">
        <p14:creationId xmlns:p14="http://schemas.microsoft.com/office/powerpoint/2010/main" val="41362943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28DE1-0AD1-D95F-71DC-484DC433B6C9}"/>
              </a:ext>
            </a:extLst>
          </p:cNvPr>
          <p:cNvSpPr>
            <a:spLocks noGrp="1"/>
          </p:cNvSpPr>
          <p:nvPr>
            <p:ph type="title"/>
          </p:nvPr>
        </p:nvSpPr>
        <p:spPr/>
        <p:txBody>
          <a:bodyPr/>
          <a:lstStyle/>
          <a:p>
            <a:r>
              <a:rPr lang="en-IN" dirty="0"/>
              <a:t>ADVANTAGES OF PANDAS</a:t>
            </a:r>
          </a:p>
        </p:txBody>
      </p:sp>
      <p:sp>
        <p:nvSpPr>
          <p:cNvPr id="3" name="Content Placeholder 2">
            <a:extLst>
              <a:ext uri="{FF2B5EF4-FFF2-40B4-BE49-F238E27FC236}">
                <a16:creationId xmlns:a16="http://schemas.microsoft.com/office/drawing/2014/main" id="{F5E08159-0FCF-868B-1ADE-5C57C92D8FC4}"/>
              </a:ext>
            </a:extLst>
          </p:cNvPr>
          <p:cNvSpPr>
            <a:spLocks noGrp="1"/>
          </p:cNvSpPr>
          <p:nvPr>
            <p:ph idx="1"/>
          </p:nvPr>
        </p:nvSpPr>
        <p:spPr/>
        <p:txBody>
          <a:bodyPr/>
          <a:lstStyle/>
          <a:p>
            <a:r>
              <a:rPr lang="en-US" dirty="0"/>
              <a:t>it has Customizable indexed data frame objects</a:t>
            </a:r>
          </a:p>
          <a:p>
            <a:r>
              <a:rPr lang="en-US" dirty="0"/>
              <a:t>-Efficiently handles large data</a:t>
            </a:r>
          </a:p>
          <a:p>
            <a:r>
              <a:rPr lang="en-US" dirty="0"/>
              <a:t>-Makes data flexible and customizable</a:t>
            </a:r>
            <a:endParaRPr lang="en-IN" dirty="0"/>
          </a:p>
        </p:txBody>
      </p:sp>
    </p:spTree>
    <p:extLst>
      <p:ext uri="{BB962C8B-B14F-4D97-AF65-F5344CB8AC3E}">
        <p14:creationId xmlns:p14="http://schemas.microsoft.com/office/powerpoint/2010/main" val="1403117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F8CD-3F87-BBE5-C0E3-6A1B0FBFDB89}"/>
              </a:ext>
            </a:extLst>
          </p:cNvPr>
          <p:cNvSpPr>
            <a:spLocks noGrp="1"/>
          </p:cNvSpPr>
          <p:nvPr>
            <p:ph type="title"/>
          </p:nvPr>
        </p:nvSpPr>
        <p:spPr/>
        <p:txBody>
          <a:bodyPr/>
          <a:lstStyle/>
          <a:p>
            <a:r>
              <a:rPr lang="en-US" dirty="0"/>
              <a:t>NUMPY</a:t>
            </a:r>
            <a:endParaRPr lang="en-IN" dirty="0"/>
          </a:p>
        </p:txBody>
      </p:sp>
      <p:sp>
        <p:nvSpPr>
          <p:cNvPr id="3" name="Content Placeholder 2">
            <a:extLst>
              <a:ext uri="{FF2B5EF4-FFF2-40B4-BE49-F238E27FC236}">
                <a16:creationId xmlns:a16="http://schemas.microsoft.com/office/drawing/2014/main" id="{42E5A7F2-821D-18C8-4E78-EAD83D2E828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66557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87A58-2206-3539-7776-897D33AC078E}"/>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09B78147-60C5-9CFB-91BE-7F8FE8AC4C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0638" y="3569494"/>
            <a:ext cx="8572500" cy="1162050"/>
          </a:xfrm>
        </p:spPr>
      </p:pic>
      <p:pic>
        <p:nvPicPr>
          <p:cNvPr id="4" name="Picture 3">
            <a:extLst>
              <a:ext uri="{FF2B5EF4-FFF2-40B4-BE49-F238E27FC236}">
                <a16:creationId xmlns:a16="http://schemas.microsoft.com/office/drawing/2014/main" id="{3C2D1CE6-4CDD-A43E-B5E5-5BC50E94F2F8}"/>
              </a:ext>
            </a:extLst>
          </p:cNvPr>
          <p:cNvPicPr>
            <a:picLocks noChangeAspect="1"/>
          </p:cNvPicPr>
          <p:nvPr/>
        </p:nvPicPr>
        <p:blipFill>
          <a:blip r:embed="rId3"/>
          <a:stretch>
            <a:fillRect/>
          </a:stretch>
        </p:blipFill>
        <p:spPr>
          <a:xfrm>
            <a:off x="235323" y="132369"/>
            <a:ext cx="11721354" cy="6593261"/>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3A4DF62F-3E9F-7687-88EE-D4B445FFF4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222" y="691198"/>
            <a:ext cx="8572500" cy="1162050"/>
          </a:xfrm>
          <a:prstGeom prst="rect">
            <a:avLst/>
          </a:prstGeom>
        </p:spPr>
      </p:pic>
    </p:spTree>
    <p:extLst>
      <p:ext uri="{BB962C8B-B14F-4D97-AF65-F5344CB8AC3E}">
        <p14:creationId xmlns:p14="http://schemas.microsoft.com/office/powerpoint/2010/main" val="250387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0E59-0798-669D-ACE4-A7E0843596A1}"/>
              </a:ext>
            </a:extLst>
          </p:cNvPr>
          <p:cNvSpPr>
            <a:spLocks noGrp="1"/>
          </p:cNvSpPr>
          <p:nvPr>
            <p:ph type="title"/>
          </p:nvPr>
        </p:nvSpPr>
        <p:spPr/>
        <p:txBody>
          <a:bodyPr/>
          <a:lstStyle/>
          <a:p>
            <a:pPr algn="ctr"/>
            <a:r>
              <a:rPr lang="en-IN" i="1" u="sng" dirty="0">
                <a:solidFill>
                  <a:schemeClr val="accent5">
                    <a:lumMod val="75000"/>
                  </a:schemeClr>
                </a:solidFill>
              </a:rPr>
              <a:t>WHAT ARE THE MAIN GOALS OF AI</a:t>
            </a:r>
          </a:p>
        </p:txBody>
      </p:sp>
      <p:pic>
        <p:nvPicPr>
          <p:cNvPr id="5" name="Content Placeholder 4">
            <a:extLst>
              <a:ext uri="{FF2B5EF4-FFF2-40B4-BE49-F238E27FC236}">
                <a16:creationId xmlns:a16="http://schemas.microsoft.com/office/drawing/2014/main" id="{78FB48CC-7B98-0EEB-FF7A-C94081216F15}"/>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80789" y="1971141"/>
            <a:ext cx="6289150" cy="4195762"/>
          </a:xfrm>
        </p:spPr>
      </p:pic>
      <p:sp>
        <p:nvSpPr>
          <p:cNvPr id="6" name="TextBox 5">
            <a:extLst>
              <a:ext uri="{FF2B5EF4-FFF2-40B4-BE49-F238E27FC236}">
                <a16:creationId xmlns:a16="http://schemas.microsoft.com/office/drawing/2014/main" id="{BD76D4DD-FFA0-04CB-54AE-9BD1F3AE703E}"/>
              </a:ext>
            </a:extLst>
          </p:cNvPr>
          <p:cNvSpPr txBox="1"/>
          <p:nvPr/>
        </p:nvSpPr>
        <p:spPr>
          <a:xfrm>
            <a:off x="5669652" y="6262043"/>
            <a:ext cx="6522348" cy="230832"/>
          </a:xfrm>
          <a:prstGeom prst="rect">
            <a:avLst/>
          </a:prstGeom>
          <a:noFill/>
        </p:spPr>
        <p:txBody>
          <a:bodyPr wrap="square" rtlCol="0">
            <a:spAutoFit/>
          </a:bodyPr>
          <a:lstStyle/>
          <a:p>
            <a:r>
              <a:rPr lang="en-IN" sz="900">
                <a:hlinkClick r:id="rId3" tooltip="https://www.blacklistednews.com/article/72046/futurist-predicts-ai-will-take-jobs-benefiting-the-rich-but-not.html"/>
              </a:rPr>
              <a:t>This Photo</a:t>
            </a:r>
            <a:r>
              <a:rPr lang="en-IN" sz="900"/>
              <a:t> by Unknown Author is licensed under </a:t>
            </a:r>
            <a:r>
              <a:rPr lang="en-IN" sz="900">
                <a:hlinkClick r:id="rId4" tooltip="https://creativecommons.org/licenses/by/3.0/"/>
              </a:rPr>
              <a:t>CC BY</a:t>
            </a:r>
            <a:endParaRPr lang="en-IN" sz="900"/>
          </a:p>
        </p:txBody>
      </p:sp>
      <p:sp>
        <p:nvSpPr>
          <p:cNvPr id="12" name="Rectangle 11">
            <a:extLst>
              <a:ext uri="{FF2B5EF4-FFF2-40B4-BE49-F238E27FC236}">
                <a16:creationId xmlns:a16="http://schemas.microsoft.com/office/drawing/2014/main" id="{EE628F1A-4118-68F6-791A-FDCE57CFD56F}"/>
              </a:ext>
            </a:extLst>
          </p:cNvPr>
          <p:cNvSpPr/>
          <p:nvPr/>
        </p:nvSpPr>
        <p:spPr>
          <a:xfrm>
            <a:off x="522061" y="1797638"/>
            <a:ext cx="4637987" cy="4487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lumMod val="50000"/>
                  </a:schemeClr>
                </a:solidFill>
              </a:rPr>
              <a:t>At its core, Al reads human behavior to develop intelligent machines. Simply put, the foundational goal of Al is to design a technology that enables computer systems to work intelligently yet independently</a:t>
            </a:r>
            <a:r>
              <a:rPr lang="en-US" dirty="0"/>
              <a:t>.</a:t>
            </a:r>
            <a:endParaRPr lang="en-IN" dirty="0"/>
          </a:p>
        </p:txBody>
      </p:sp>
    </p:spTree>
    <p:extLst>
      <p:ext uri="{BB962C8B-B14F-4D97-AF65-F5344CB8AC3E}">
        <p14:creationId xmlns:p14="http://schemas.microsoft.com/office/powerpoint/2010/main" val="1642893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C84E8-603A-D971-75BE-49634F726738}"/>
              </a:ext>
            </a:extLst>
          </p:cNvPr>
          <p:cNvSpPr>
            <a:spLocks noGrp="1"/>
          </p:cNvSpPr>
          <p:nvPr>
            <p:ph type="title"/>
          </p:nvPr>
        </p:nvSpPr>
        <p:spPr/>
        <p:txBody>
          <a:bodyPr/>
          <a:lstStyle/>
          <a:p>
            <a:r>
              <a:rPr lang="en-IN" dirty="0"/>
              <a:t>How Does AI Works Basics</a:t>
            </a:r>
          </a:p>
        </p:txBody>
      </p:sp>
      <p:sp>
        <p:nvSpPr>
          <p:cNvPr id="3" name="Content Placeholder 2">
            <a:extLst>
              <a:ext uri="{FF2B5EF4-FFF2-40B4-BE49-F238E27FC236}">
                <a16:creationId xmlns:a16="http://schemas.microsoft.com/office/drawing/2014/main" id="{6716D768-DB67-3DD2-5514-54C1D767D01B}"/>
              </a:ext>
            </a:extLst>
          </p:cNvPr>
          <p:cNvSpPr>
            <a:spLocks noGrp="1"/>
          </p:cNvSpPr>
          <p:nvPr>
            <p:ph idx="1"/>
          </p:nvPr>
        </p:nvSpPr>
        <p:spPr>
          <a:xfrm>
            <a:off x="1451579" y="2015732"/>
            <a:ext cx="3508047" cy="3450613"/>
          </a:xfrm>
        </p:spPr>
        <p:txBody>
          <a:bodyPr>
            <a:normAutofit fontScale="92500" lnSpcReduction="20000"/>
          </a:bodyPr>
          <a:lstStyle/>
          <a:p>
            <a:r>
              <a:rPr lang="en-US" dirty="0"/>
              <a:t>Al systems work by combining large sets of data with intelligent, iterative processing algorithms to learn from patterns and features in the data that they analyze. Each time an Al system runs a round of data processing, it tests and measures its own performance and develops additional expertise.</a:t>
            </a:r>
            <a:endParaRPr lang="en-IN" dirty="0"/>
          </a:p>
        </p:txBody>
      </p:sp>
      <p:pic>
        <p:nvPicPr>
          <p:cNvPr id="5" name="Picture 4">
            <a:extLst>
              <a:ext uri="{FF2B5EF4-FFF2-40B4-BE49-F238E27FC236}">
                <a16:creationId xmlns:a16="http://schemas.microsoft.com/office/drawing/2014/main" id="{80DDC3B0-893A-B9BB-ADDB-F005E2FCF62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874028" y="2007654"/>
            <a:ext cx="5943600" cy="3343275"/>
          </a:xfrm>
          <a:prstGeom prst="rect">
            <a:avLst/>
          </a:prstGeom>
        </p:spPr>
      </p:pic>
      <p:sp>
        <p:nvSpPr>
          <p:cNvPr id="6" name="TextBox 5">
            <a:extLst>
              <a:ext uri="{FF2B5EF4-FFF2-40B4-BE49-F238E27FC236}">
                <a16:creationId xmlns:a16="http://schemas.microsoft.com/office/drawing/2014/main" id="{CDD1D7B0-A534-91C9-DC51-321E4A6896B0}"/>
              </a:ext>
            </a:extLst>
          </p:cNvPr>
          <p:cNvSpPr txBox="1"/>
          <p:nvPr/>
        </p:nvSpPr>
        <p:spPr>
          <a:xfrm>
            <a:off x="5837582" y="5235513"/>
            <a:ext cx="5943600" cy="230832"/>
          </a:xfrm>
          <a:prstGeom prst="rect">
            <a:avLst/>
          </a:prstGeom>
          <a:noFill/>
        </p:spPr>
        <p:txBody>
          <a:bodyPr wrap="square" rtlCol="0">
            <a:spAutoFit/>
          </a:bodyPr>
          <a:lstStyle/>
          <a:p>
            <a:r>
              <a:rPr lang="en-IN" sz="900">
                <a:hlinkClick r:id="rId3" tooltip="https://www.peoplematters.in/article/career/heres-how-ai-ml-and-robotics-are-shaping-talent-management-18103"/>
              </a:rPr>
              <a:t>This Photo</a:t>
            </a:r>
            <a:r>
              <a:rPr lang="en-IN" sz="900"/>
              <a:t> by Unknown Author is licensed under </a:t>
            </a:r>
            <a:r>
              <a:rPr lang="en-IN" sz="900">
                <a:hlinkClick r:id="rId4" tooltip="https://creativecommons.org/licenses/by-nc-sa/3.0/"/>
              </a:rPr>
              <a:t>CC BY-SA-NC</a:t>
            </a:r>
            <a:endParaRPr lang="en-IN" sz="900"/>
          </a:p>
        </p:txBody>
      </p:sp>
    </p:spTree>
    <p:extLst>
      <p:ext uri="{BB962C8B-B14F-4D97-AF65-F5344CB8AC3E}">
        <p14:creationId xmlns:p14="http://schemas.microsoft.com/office/powerpoint/2010/main" val="3908866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72E63-240E-6DBE-DC72-AB70A420E4C6}"/>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EB7A6A8C-0289-8646-B46A-4BAED3745A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8338" y="3498056"/>
            <a:ext cx="7277100" cy="1304925"/>
          </a:xfrm>
        </p:spPr>
      </p:pic>
      <p:pic>
        <p:nvPicPr>
          <p:cNvPr id="4" name="Picture 3">
            <a:extLst>
              <a:ext uri="{FF2B5EF4-FFF2-40B4-BE49-F238E27FC236}">
                <a16:creationId xmlns:a16="http://schemas.microsoft.com/office/drawing/2014/main" id="{9FFB0FAA-F733-3AEA-EC49-458219DF32D7}"/>
              </a:ext>
            </a:extLst>
          </p:cNvPr>
          <p:cNvPicPr>
            <a:picLocks noChangeAspect="1"/>
          </p:cNvPicPr>
          <p:nvPr/>
        </p:nvPicPr>
        <p:blipFill>
          <a:blip r:embed="rId3"/>
          <a:stretch>
            <a:fillRect/>
          </a:stretch>
        </p:blipFill>
        <p:spPr>
          <a:xfrm>
            <a:off x="0" y="0"/>
            <a:ext cx="12239890" cy="6884939"/>
          </a:xfrm>
          <a:prstGeom prst="rect">
            <a:avLst/>
          </a:prstGeom>
          <a:ln w="228600" cap="sq" cmpd="thickThin">
            <a:solidFill>
              <a:srgbClr val="000000"/>
            </a:solidFill>
            <a:prstDash val="solid"/>
            <a:miter lim="800000"/>
          </a:ln>
          <a:effectLst>
            <a:innerShdw blurRad="76200">
              <a:srgbClr val="000000"/>
            </a:innerShdw>
          </a:effectLst>
        </p:spPr>
      </p:pic>
      <p:pic>
        <p:nvPicPr>
          <p:cNvPr id="8" name="Picture 7">
            <a:extLst>
              <a:ext uri="{FF2B5EF4-FFF2-40B4-BE49-F238E27FC236}">
                <a16:creationId xmlns:a16="http://schemas.microsoft.com/office/drawing/2014/main" id="{9EA97DEA-A388-BEAA-0D8A-92B90B030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302" y="548323"/>
            <a:ext cx="7277100" cy="1304925"/>
          </a:xfrm>
          <a:prstGeom prst="rect">
            <a:avLst/>
          </a:prstGeom>
        </p:spPr>
      </p:pic>
    </p:spTree>
    <p:extLst>
      <p:ext uri="{BB962C8B-B14F-4D97-AF65-F5344CB8AC3E}">
        <p14:creationId xmlns:p14="http://schemas.microsoft.com/office/powerpoint/2010/main" val="1364815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759D6-9C1F-1F3B-1727-37F667BC95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3348EAF-6AE0-B550-B173-731BA22E2B4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E35A059-E494-D1E5-551A-AC7EFE41F071}"/>
              </a:ext>
            </a:extLst>
          </p:cNvPr>
          <p:cNvPicPr>
            <a:picLocks noChangeAspect="1"/>
          </p:cNvPicPr>
          <p:nvPr/>
        </p:nvPicPr>
        <p:blipFill>
          <a:blip r:embed="rId2"/>
          <a:stretch>
            <a:fillRect/>
          </a:stretch>
        </p:blipFill>
        <p:spPr>
          <a:xfrm>
            <a:off x="0" y="-167723"/>
            <a:ext cx="12700001" cy="7143750"/>
          </a:xfrm>
          <a:prstGeom prst="rect">
            <a:avLst/>
          </a:prstGeom>
        </p:spPr>
      </p:pic>
    </p:spTree>
    <p:extLst>
      <p:ext uri="{BB962C8B-B14F-4D97-AF65-F5344CB8AC3E}">
        <p14:creationId xmlns:p14="http://schemas.microsoft.com/office/powerpoint/2010/main" val="2609537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F83A15-FA44-9E38-0A0F-79B1704FAD1F}"/>
              </a:ext>
            </a:extLst>
          </p:cNvPr>
          <p:cNvSpPr>
            <a:spLocks noGrp="1"/>
          </p:cNvSpPr>
          <p:nvPr>
            <p:ph idx="1"/>
          </p:nvPr>
        </p:nvSpPr>
        <p:spPr/>
        <p:txBody>
          <a:bodyPr/>
          <a:lstStyle/>
          <a:p>
            <a:r>
              <a:rPr lang="en-US" dirty="0"/>
              <a:t>Simply put, machine learning allows the user to feed a computer algorithm an immense amount of data and have the computer analyze and make data driven recommendations and decisions based on only the input data.</a:t>
            </a:r>
          </a:p>
          <a:p>
            <a:endParaRPr lang="en-US" dirty="0"/>
          </a:p>
          <a:p>
            <a:r>
              <a:rPr lang="en-US" dirty="0"/>
              <a:t>Machine Learning is an Al technique that teaches computers to learn from experience. Machine learning algorithms use computational methods to "learn" information directly from data without relying on a predetermined equation as a model.</a:t>
            </a:r>
            <a:endParaRPr lang="en-IN" dirty="0"/>
          </a:p>
        </p:txBody>
      </p:sp>
      <p:sp>
        <p:nvSpPr>
          <p:cNvPr id="4" name="Title 3">
            <a:extLst>
              <a:ext uri="{FF2B5EF4-FFF2-40B4-BE49-F238E27FC236}">
                <a16:creationId xmlns:a16="http://schemas.microsoft.com/office/drawing/2014/main" id="{DE446EFE-5CF4-D0B2-9CF0-739B7B56CEE1}"/>
              </a:ext>
            </a:extLst>
          </p:cNvPr>
          <p:cNvSpPr txBox="1">
            <a:spLocks noGrp="1"/>
          </p:cNvSpPr>
          <p:nvPr>
            <p:ph type="title"/>
          </p:nvPr>
        </p:nvSpPr>
        <p:spPr>
          <a:xfrm>
            <a:off x="646113" y="452438"/>
            <a:ext cx="9404350" cy="1323439"/>
          </a:xfrm>
          <a:prstGeom prst="rect">
            <a:avLst/>
          </a:prstGeom>
          <a:noFill/>
        </p:spPr>
        <p:txBody>
          <a:bodyPr wrap="square" rtlCol="0">
            <a:spAutoFit/>
          </a:bodyPr>
          <a:lstStyle/>
          <a:p>
            <a:r>
              <a:rPr lang="en-US" sz="2000" dirty="0"/>
              <a:t>Machine learning (ML) is a type of artificial intelligence (AI) that allows software applications to become more accurate at predicting outcomes without being explicitly programmed to do so. Machine learning algorithms use historical data as input to predict new output values</a:t>
            </a:r>
            <a:endParaRPr lang="en-IN" sz="2000" dirty="0"/>
          </a:p>
        </p:txBody>
      </p:sp>
    </p:spTree>
    <p:extLst>
      <p:ext uri="{BB962C8B-B14F-4D97-AF65-F5344CB8AC3E}">
        <p14:creationId xmlns:p14="http://schemas.microsoft.com/office/powerpoint/2010/main" val="2135255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69FC-3EAE-1723-A2AC-224960F8CE11}"/>
              </a:ext>
            </a:extLst>
          </p:cNvPr>
          <p:cNvSpPr>
            <a:spLocks noGrp="1"/>
          </p:cNvSpPr>
          <p:nvPr>
            <p:ph type="title"/>
          </p:nvPr>
        </p:nvSpPr>
        <p:spPr/>
        <p:txBody>
          <a:bodyPr/>
          <a:lstStyle/>
          <a:p>
            <a:r>
              <a:rPr lang="en-US" dirty="0"/>
              <a:t>SUPERVISED MACHINE LEARNING</a:t>
            </a:r>
            <a:endParaRPr lang="en-IN" dirty="0"/>
          </a:p>
        </p:txBody>
      </p:sp>
      <p:sp>
        <p:nvSpPr>
          <p:cNvPr id="3" name="Content Placeholder 2">
            <a:extLst>
              <a:ext uri="{FF2B5EF4-FFF2-40B4-BE49-F238E27FC236}">
                <a16:creationId xmlns:a16="http://schemas.microsoft.com/office/drawing/2014/main" id="{36974B63-2C5F-2E14-9196-DB5DBAF17703}"/>
              </a:ext>
            </a:extLst>
          </p:cNvPr>
          <p:cNvSpPr>
            <a:spLocks noGrp="1"/>
          </p:cNvSpPr>
          <p:nvPr>
            <p:ph idx="1"/>
          </p:nvPr>
        </p:nvSpPr>
        <p:spPr/>
        <p:txBody>
          <a:bodyPr>
            <a:normAutofit lnSpcReduction="10000"/>
          </a:bodyPr>
          <a:lstStyle/>
          <a:p>
            <a:r>
              <a:rPr lang="en-US" dirty="0"/>
              <a:t>It is defined by its use of labeled datasets to train algorithms that to classify data or predict outcomes accurately.</a:t>
            </a:r>
          </a:p>
          <a:p>
            <a:r>
              <a:rPr lang="en-US" dirty="0"/>
              <a:t>'In supervised machine learning the model learns the relationship between the labelled input and output data.</a:t>
            </a:r>
          </a:p>
          <a:p>
            <a:r>
              <a:rPr lang="en-US" dirty="0"/>
              <a:t>'-There are two types of Supervised Learning techniques:  Classification and Regression.</a:t>
            </a:r>
          </a:p>
          <a:p>
            <a:r>
              <a:rPr lang="en-US" dirty="0"/>
              <a:t>-Regression is a technique for investigating the relationship between independent variables or features and a dependent variable or outcome.</a:t>
            </a:r>
          </a:p>
          <a:p>
            <a:r>
              <a:rPr lang="en-US" dirty="0"/>
              <a:t> -Classification is the task of predicting a discrete class label. Regression is the task of predicting a continuous quantity Data classification is the process of organizing data by relevant categories, to make it easy to find, store, and analyze</a:t>
            </a:r>
            <a:endParaRPr lang="en-IN" dirty="0"/>
          </a:p>
        </p:txBody>
      </p:sp>
    </p:spTree>
    <p:extLst>
      <p:ext uri="{BB962C8B-B14F-4D97-AF65-F5344CB8AC3E}">
        <p14:creationId xmlns:p14="http://schemas.microsoft.com/office/powerpoint/2010/main" val="1393607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847A-ADF9-2CC4-1C99-72EC9667542F}"/>
              </a:ext>
            </a:extLst>
          </p:cNvPr>
          <p:cNvSpPr>
            <a:spLocks noGrp="1"/>
          </p:cNvSpPr>
          <p:nvPr>
            <p:ph type="title"/>
          </p:nvPr>
        </p:nvSpPr>
        <p:spPr/>
        <p:txBody>
          <a:bodyPr/>
          <a:lstStyle/>
          <a:p>
            <a:r>
              <a:rPr lang="en-US" dirty="0"/>
              <a:t>UNSUPERVISED MACHINE LEARNING</a:t>
            </a:r>
            <a:endParaRPr lang="en-IN" dirty="0"/>
          </a:p>
        </p:txBody>
      </p:sp>
      <p:sp>
        <p:nvSpPr>
          <p:cNvPr id="3" name="Content Placeholder 2">
            <a:extLst>
              <a:ext uri="{FF2B5EF4-FFF2-40B4-BE49-F238E27FC236}">
                <a16:creationId xmlns:a16="http://schemas.microsoft.com/office/drawing/2014/main" id="{BE4CB9EB-350A-393B-7122-CB1573B84C04}"/>
              </a:ext>
            </a:extLst>
          </p:cNvPr>
          <p:cNvSpPr>
            <a:spLocks noGrp="1"/>
          </p:cNvSpPr>
          <p:nvPr>
            <p:ph idx="1"/>
          </p:nvPr>
        </p:nvSpPr>
        <p:spPr/>
        <p:txBody>
          <a:bodyPr>
            <a:normAutofit fontScale="92500" lnSpcReduction="20000"/>
          </a:bodyPr>
          <a:lstStyle/>
          <a:p>
            <a:r>
              <a:rPr lang="en-US" dirty="0"/>
              <a:t>unsupervised machine learning, uses machine learning algorithms to analyze and cluster unlabeled datasets. These algorithms discover hidden patterns or data groupings without the need for human intervention.</a:t>
            </a:r>
          </a:p>
          <a:p>
            <a:r>
              <a:rPr lang="en-US" dirty="0"/>
              <a:t>Unsupervised learning is commonly used for finding meaningful patterns and groupings inherent in data, extracting generative features, and exploratory purposes.</a:t>
            </a:r>
          </a:p>
          <a:p>
            <a:r>
              <a:rPr lang="en-US" dirty="0"/>
              <a:t>Clustering and Association are two types of Unsupervised learning</a:t>
            </a:r>
          </a:p>
          <a:p>
            <a:r>
              <a:rPr lang="en-US" dirty="0"/>
              <a:t> Clustering or cluster analysis is a machine learning technique, which groups the </a:t>
            </a:r>
            <a:r>
              <a:rPr lang="en-US" dirty="0" err="1"/>
              <a:t>unlabelled</a:t>
            </a:r>
            <a:r>
              <a:rPr lang="en-US" dirty="0"/>
              <a:t> dataset</a:t>
            </a:r>
          </a:p>
          <a:p>
            <a:r>
              <a:rPr lang="en-US" dirty="0"/>
              <a:t>Association rule learning is a rule-based machine learning method for discovering interesting relations between variables in large databases</a:t>
            </a:r>
          </a:p>
          <a:p>
            <a:r>
              <a:rPr lang="en-US" dirty="0"/>
              <a:t>Association learning is a rule based machine learning that finds important relations between variables or features in a data set.</a:t>
            </a:r>
            <a:endParaRPr lang="en-IN" dirty="0"/>
          </a:p>
        </p:txBody>
      </p:sp>
    </p:spTree>
    <p:extLst>
      <p:ext uri="{BB962C8B-B14F-4D97-AF65-F5344CB8AC3E}">
        <p14:creationId xmlns:p14="http://schemas.microsoft.com/office/powerpoint/2010/main" val="674724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76</TotalTime>
  <Words>624</Words>
  <Application>Microsoft Office PowerPoint</Application>
  <PresentationFormat>Widescreen</PresentationFormat>
  <Paragraphs>35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Century Gothic</vt:lpstr>
      <vt:lpstr>Wingdings 3</vt:lpstr>
      <vt:lpstr>Ion</vt:lpstr>
      <vt:lpstr>PowerPoint Presentation</vt:lpstr>
      <vt:lpstr>PowerPoint Presentation</vt:lpstr>
      <vt:lpstr>WHAT ARE THE MAIN GOALS OF AI</vt:lpstr>
      <vt:lpstr>How Does AI Works Basics</vt:lpstr>
      <vt:lpstr>PowerPoint Presentation</vt:lpstr>
      <vt:lpstr>PowerPoint Presentation</vt:lpstr>
      <vt:lpstr>Machine learning (ML) is a type of artificial intelligence (AI) that allows software applications to become more accurate at predicting outcomes without being explicitly programmed to do so. Machine learning algorithms use historical data as input to predict new output values</vt:lpstr>
      <vt:lpstr>SUPERVISED MACHINE LEARNING</vt:lpstr>
      <vt:lpstr>UNSUPERVISED MACHINE LEARNING</vt:lpstr>
      <vt:lpstr>PowerPoint Presentation</vt:lpstr>
      <vt:lpstr>PowerPoint Presentation</vt:lpstr>
      <vt:lpstr>PANDAS</vt:lpstr>
      <vt:lpstr>ADVANTAGES OF PANDAS</vt:lpstr>
      <vt:lpstr>NUMPY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 SAHIL</dc:creator>
  <cp:lastModifiedBy>SAHIL SAHIL</cp:lastModifiedBy>
  <cp:revision>6</cp:revision>
  <dcterms:created xsi:type="dcterms:W3CDTF">2022-08-03T17:25:35Z</dcterms:created>
  <dcterms:modified xsi:type="dcterms:W3CDTF">2022-09-14T18:53:12Z</dcterms:modified>
</cp:coreProperties>
</file>