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6" r:id="rId7"/>
    <p:sldId id="267" r:id="rId8"/>
    <p:sldId id="268" r:id="rId9"/>
    <p:sldId id="269" r:id="rId10"/>
    <p:sldId id="270" r:id="rId11"/>
    <p:sldId id="265" r:id="rId12"/>
    <p:sldId id="271" r:id="rId13"/>
    <p:sldId id="272" r:id="rId14"/>
    <p:sldId id="273" r:id="rId15"/>
    <p:sldId id="263" r:id="rId16"/>
    <p:sldId id="259"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B79161-4C1B-4FBF-AC7E-40D9125B1361}"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405599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B79161-4C1B-4FBF-AC7E-40D9125B1361}"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188192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B79161-4C1B-4FBF-AC7E-40D9125B1361}"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94111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B79161-4C1B-4FBF-AC7E-40D9125B1361}"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93283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79161-4C1B-4FBF-AC7E-40D9125B1361}"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363292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B79161-4C1B-4FBF-AC7E-40D9125B1361}"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359962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B79161-4C1B-4FBF-AC7E-40D9125B1361}" type="datetimeFigureOut">
              <a:rPr lang="en-IN" smtClean="0"/>
              <a:t>10-10-2020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215429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B79161-4C1B-4FBF-AC7E-40D9125B1361}" type="datetimeFigureOut">
              <a:rPr lang="en-IN" smtClean="0"/>
              <a:t>10-10-2020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343030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79161-4C1B-4FBF-AC7E-40D9125B1361}" type="datetimeFigureOut">
              <a:rPr lang="en-IN" smtClean="0"/>
              <a:t>10-10-2020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28433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79161-4C1B-4FBF-AC7E-40D9125B1361}"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17906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79161-4C1B-4FBF-AC7E-40D9125B1361}"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E60546-1469-4BCD-97B5-A9A57D8CAA3E}" type="slidenum">
              <a:rPr lang="en-IN" smtClean="0"/>
              <a:t>‹#›</a:t>
            </a:fld>
            <a:endParaRPr lang="en-IN"/>
          </a:p>
        </p:txBody>
      </p:sp>
    </p:spTree>
    <p:extLst>
      <p:ext uri="{BB962C8B-B14F-4D97-AF65-F5344CB8AC3E}">
        <p14:creationId xmlns:p14="http://schemas.microsoft.com/office/powerpoint/2010/main" val="17803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79161-4C1B-4FBF-AC7E-40D9125B1361}" type="datetimeFigureOut">
              <a:rPr lang="en-IN" smtClean="0"/>
              <a:t>10-10-2020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60546-1469-4BCD-97B5-A9A57D8CAA3E}" type="slidenum">
              <a:rPr lang="en-IN" smtClean="0"/>
              <a:t>‹#›</a:t>
            </a:fld>
            <a:endParaRPr lang="en-IN"/>
          </a:p>
        </p:txBody>
      </p:sp>
    </p:spTree>
    <p:extLst>
      <p:ext uri="{BB962C8B-B14F-4D97-AF65-F5344CB8AC3E}">
        <p14:creationId xmlns:p14="http://schemas.microsoft.com/office/powerpoint/2010/main" val="1316621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reka.co/blog/machine-learning-algorith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ML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02628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Reinforcement Learning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200" dirty="0" smtClean="0"/>
              <a:t>A reinforcement learning algorithm, or agent, learns by interacting with its environment. The agent receives rewards by performing correctly and penalties for performing incorrectly. The agent learns without intervention from a human by maximizing its reward and minimizing its penalty. It is a type of dynamic programming that trains algorithms using a system of reward and punishment.</a:t>
            </a:r>
            <a:endParaRPr lang="en-IN"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234" y="3428349"/>
            <a:ext cx="4472911" cy="3194937"/>
          </a:xfrm>
          <a:prstGeom prst="rect">
            <a:avLst/>
          </a:prstGeom>
        </p:spPr>
      </p:pic>
    </p:spTree>
    <p:extLst>
      <p:ext uri="{BB962C8B-B14F-4D97-AF65-F5344CB8AC3E}">
        <p14:creationId xmlns:p14="http://schemas.microsoft.com/office/powerpoint/2010/main" val="2212428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5" y="365125"/>
            <a:ext cx="10712355" cy="904117"/>
          </a:xfrm>
        </p:spPr>
        <p:txBody>
          <a:bodyPr/>
          <a:lstStyle/>
          <a:p>
            <a:r>
              <a:rPr lang="en-IN" b="1" dirty="0" smtClean="0">
                <a:latin typeface="Arial" panose="020B0604020202020204" pitchFamily="34" charset="0"/>
                <a:cs typeface="Arial" panose="020B0604020202020204" pitchFamily="34" charset="0"/>
              </a:rPr>
              <a:t>Cheat sheet </a:t>
            </a:r>
            <a:endParaRPr lang="en-IN"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740" y="1392072"/>
            <a:ext cx="6997511" cy="5003221"/>
          </a:xfrm>
        </p:spPr>
      </p:pic>
    </p:spTree>
    <p:extLst>
      <p:ext uri="{BB962C8B-B14F-4D97-AF65-F5344CB8AC3E}">
        <p14:creationId xmlns:p14="http://schemas.microsoft.com/office/powerpoint/2010/main" val="192150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Arial" panose="020B0604020202020204" pitchFamily="34" charset="0"/>
                <a:cs typeface="Arial" panose="020B0604020202020204" pitchFamily="34" charset="0"/>
              </a:rPr>
              <a:t>Difference between Supervised and Unsupervised Learning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400" b="1" dirty="0" smtClean="0">
                <a:latin typeface="Arial" panose="020B0604020202020204" pitchFamily="34" charset="0"/>
                <a:cs typeface="Arial" panose="020B0604020202020204" pitchFamily="34" charset="0"/>
              </a:rPr>
              <a:t>Supervised learning</a:t>
            </a:r>
            <a:r>
              <a:rPr lang="en-IN" sz="2400" dirty="0" smtClean="0"/>
              <a:t>: Supervised learning is the learning of the model where with input variable ( say, x) and an output variable (say, Y) and an algorithm to map the input to the output.</a:t>
            </a:r>
          </a:p>
          <a:p>
            <a:pPr marL="0" indent="0">
              <a:buNone/>
            </a:pPr>
            <a:r>
              <a:rPr lang="en-IN" sz="2400" dirty="0" smtClean="0"/>
              <a:t>				That is, Y = f(X)</a:t>
            </a:r>
          </a:p>
          <a:p>
            <a:pPr marL="0" indent="0">
              <a:buNone/>
            </a:pPr>
            <a:r>
              <a:rPr lang="en-IN" sz="2400" dirty="0" smtClean="0"/>
              <a:t>The basic aim is to approximate the mapping function(mentioned above) so well that when there is a new input data (x) then the corresponding output variable can be predicted.</a:t>
            </a:r>
            <a:endParaRPr lang="en-IN" sz="2400" dirty="0"/>
          </a:p>
        </p:txBody>
      </p:sp>
    </p:spTree>
    <p:extLst>
      <p:ext uri="{BB962C8B-B14F-4D97-AF65-F5344CB8AC3E}">
        <p14:creationId xmlns:p14="http://schemas.microsoft.com/office/powerpoint/2010/main" val="2458166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smtClean="0">
                <a:latin typeface="Arial" panose="020B0604020202020204" pitchFamily="34" charset="0"/>
                <a:cs typeface="Arial" panose="020B0604020202020204" pitchFamily="34" charset="0"/>
              </a:rPr>
              <a:t>Unsupervised Learning</a:t>
            </a:r>
            <a:r>
              <a:rPr lang="en-IN" sz="2400" b="1" dirty="0" smtClean="0"/>
              <a:t>:</a:t>
            </a:r>
            <a:r>
              <a:rPr lang="en-IN" sz="2400" dirty="0" smtClean="0"/>
              <a:t> Unsupervised learning is where only the input data (say, X) is present and no corresponding output variable is there.</a:t>
            </a:r>
          </a:p>
          <a:p>
            <a:r>
              <a:rPr lang="en-IN" sz="2400" dirty="0" smtClean="0"/>
              <a:t>The main aim of Unsupervised learning is to model the distribution in the data in order to learn more about the data.</a:t>
            </a:r>
          </a:p>
          <a:p>
            <a:r>
              <a:rPr lang="en-IN" sz="2400" dirty="0" smtClean="0"/>
              <a:t>It is called so, because there is no correct answer and there is no such teacher(unlike supervised learning). Algorithms are left to their own devises to discover and present the interesting structure in the data.</a:t>
            </a:r>
          </a:p>
          <a:p>
            <a:endParaRPr lang="en-IN" sz="2400" dirty="0"/>
          </a:p>
        </p:txBody>
      </p:sp>
    </p:spTree>
    <p:extLst>
      <p:ext uri="{BB962C8B-B14F-4D97-AF65-F5344CB8AC3E}">
        <p14:creationId xmlns:p14="http://schemas.microsoft.com/office/powerpoint/2010/main" val="3289875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513" y="365125"/>
            <a:ext cx="10521287" cy="753991"/>
          </a:xfrm>
        </p:spPr>
        <p:txBody>
          <a:bodyPr>
            <a:normAutofit/>
          </a:bodyPr>
          <a:lstStyle/>
          <a:p>
            <a:r>
              <a:rPr lang="en-IN" b="1" dirty="0" smtClean="0">
                <a:latin typeface="Arial" panose="020B0604020202020204" pitchFamily="34" charset="0"/>
                <a:cs typeface="Arial" panose="020B0604020202020204" pitchFamily="34" charset="0"/>
              </a:rPr>
              <a:t>Supervised </a:t>
            </a:r>
            <a:r>
              <a:rPr lang="en-IN" b="1" dirty="0" err="1" smtClean="0">
                <a:latin typeface="Arial" panose="020B0604020202020204" pitchFamily="34" charset="0"/>
                <a:cs typeface="Arial" panose="020B0604020202020204" pitchFamily="34" charset="0"/>
              </a:rPr>
              <a:t>vs</a:t>
            </a:r>
            <a:r>
              <a:rPr lang="en-IN" b="1" dirty="0" smtClean="0">
                <a:latin typeface="Arial" panose="020B0604020202020204" pitchFamily="34" charset="0"/>
                <a:cs typeface="Arial" panose="020B0604020202020204" pitchFamily="34" charset="0"/>
              </a:rPr>
              <a:t> Unsupervised Learning</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716" y="1296537"/>
            <a:ext cx="7729150" cy="4416657"/>
          </a:xfrm>
        </p:spPr>
      </p:pic>
    </p:spTree>
    <p:extLst>
      <p:ext uri="{BB962C8B-B14F-4D97-AF65-F5344CB8AC3E}">
        <p14:creationId xmlns:p14="http://schemas.microsoft.com/office/powerpoint/2010/main" val="2291980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Challenges in Machines Learning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400" b="1" dirty="0" smtClean="0">
                <a:latin typeface="Arial" panose="020B0604020202020204" pitchFamily="34" charset="0"/>
                <a:cs typeface="Arial" panose="020B0604020202020204" pitchFamily="34" charset="0"/>
              </a:rPr>
              <a:t>Quality of data</a:t>
            </a:r>
            <a:r>
              <a:rPr lang="en-IN" sz="2400" dirty="0" smtClean="0">
                <a:latin typeface="Arial" panose="020B0604020202020204" pitchFamily="34" charset="0"/>
                <a:cs typeface="Arial" panose="020B0604020202020204" pitchFamily="34" charset="0"/>
              </a:rPr>
              <a:t> </a:t>
            </a:r>
            <a:r>
              <a:rPr lang="en-IN" sz="2400" dirty="0" smtClean="0"/>
              <a:t>− Having good-quality data for ML algorithms is one of the biggest challenges. Use of low-quality data leads to the problems related to data pre-processing and feature extraction.</a:t>
            </a:r>
          </a:p>
          <a:p>
            <a:r>
              <a:rPr lang="en-IN" sz="2400" b="1" dirty="0" smtClean="0">
                <a:latin typeface="Arial" panose="020B0604020202020204" pitchFamily="34" charset="0"/>
                <a:cs typeface="Arial" panose="020B0604020202020204" pitchFamily="34" charset="0"/>
              </a:rPr>
              <a:t>Time-Consuming task</a:t>
            </a:r>
            <a:r>
              <a:rPr lang="en-IN" sz="2400" dirty="0" smtClean="0">
                <a:latin typeface="Arial" panose="020B0604020202020204" pitchFamily="34" charset="0"/>
                <a:cs typeface="Arial" panose="020B0604020202020204" pitchFamily="34" charset="0"/>
              </a:rPr>
              <a:t> </a:t>
            </a:r>
            <a:r>
              <a:rPr lang="en-IN" sz="2400" dirty="0" smtClean="0"/>
              <a:t>− Another challenge faced by ML models is the consumption of time especially for data acquisition, feature extraction and retrieval.</a:t>
            </a:r>
          </a:p>
          <a:p>
            <a:r>
              <a:rPr lang="en-IN" sz="2400" b="1" dirty="0" smtClean="0">
                <a:latin typeface="Arial" panose="020B0604020202020204" pitchFamily="34" charset="0"/>
                <a:cs typeface="Arial" panose="020B0604020202020204" pitchFamily="34" charset="0"/>
              </a:rPr>
              <a:t>Issue of overfitting &amp; underfitting</a:t>
            </a:r>
            <a:r>
              <a:rPr lang="en-IN" sz="2400" dirty="0" smtClean="0">
                <a:latin typeface="Arial" panose="020B0604020202020204" pitchFamily="34" charset="0"/>
                <a:cs typeface="Arial" panose="020B0604020202020204" pitchFamily="34" charset="0"/>
              </a:rPr>
              <a:t> </a:t>
            </a:r>
            <a:r>
              <a:rPr lang="en-IN" sz="2400" dirty="0" smtClean="0"/>
              <a:t>− If the model is overfitting or underfitting, it cannot be represented well for the problem.</a:t>
            </a:r>
          </a:p>
          <a:p>
            <a:r>
              <a:rPr lang="en-IN" sz="2400" b="1" dirty="0" smtClean="0">
                <a:latin typeface="Arial" panose="020B0604020202020204" pitchFamily="34" charset="0"/>
                <a:cs typeface="Arial" panose="020B0604020202020204" pitchFamily="34" charset="0"/>
              </a:rPr>
              <a:t>Curse of dimensionality</a:t>
            </a:r>
            <a:r>
              <a:rPr lang="en-IN" sz="2400" dirty="0" smtClean="0">
                <a:latin typeface="Arial" panose="020B0604020202020204" pitchFamily="34" charset="0"/>
                <a:cs typeface="Arial" panose="020B0604020202020204" pitchFamily="34" charset="0"/>
              </a:rPr>
              <a:t> </a:t>
            </a:r>
            <a:r>
              <a:rPr lang="en-IN" sz="2400" dirty="0" smtClean="0"/>
              <a:t>− Another challenge ML model faces is too many features of data points. This can be a real hindrance</a:t>
            </a:r>
          </a:p>
          <a:p>
            <a:endParaRPr lang="en-IN" sz="2400" dirty="0"/>
          </a:p>
        </p:txBody>
      </p:sp>
    </p:spTree>
    <p:extLst>
      <p:ext uri="{BB962C8B-B14F-4D97-AF65-F5344CB8AC3E}">
        <p14:creationId xmlns:p14="http://schemas.microsoft.com/office/powerpoint/2010/main" val="3526276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Applications of Machine Learning </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400" dirty="0" smtClean="0"/>
              <a:t>Machine Learning is used anywhere from automating mundane tasks to offering intelligent insights, industries in every sector try to benefit from it. You may already be using a device that utilizes it. For example, a wearable fitness tracker like </a:t>
            </a:r>
            <a:r>
              <a:rPr lang="en-IN" sz="2400" dirty="0" err="1" smtClean="0"/>
              <a:t>Fitbit</a:t>
            </a:r>
            <a:r>
              <a:rPr lang="en-IN" sz="2400" dirty="0" smtClean="0"/>
              <a:t>, or an intelligent home assistant like Google Home. But there are much more examples of ML in use.</a:t>
            </a:r>
            <a:endParaRPr lang="en-IN" sz="2400" b="1" dirty="0" smtClean="0">
              <a:latin typeface="Arial" panose="020B0604020202020204" pitchFamily="34" charset="0"/>
              <a:cs typeface="Arial" panose="020B0604020202020204" pitchFamily="34" charset="0"/>
            </a:endParaRPr>
          </a:p>
          <a:p>
            <a:r>
              <a:rPr lang="en-IN" sz="2400" b="1" dirty="0" smtClean="0">
                <a:latin typeface="Arial" panose="020B0604020202020204" pitchFamily="34" charset="0"/>
                <a:cs typeface="Arial" panose="020B0604020202020204" pitchFamily="34" charset="0"/>
              </a:rPr>
              <a:t>Prediction</a:t>
            </a:r>
            <a:r>
              <a:rPr lang="en-IN" dirty="0" smtClean="0"/>
              <a:t> — </a:t>
            </a:r>
            <a:r>
              <a:rPr lang="en-IN" sz="2400" dirty="0" smtClean="0"/>
              <a:t>Machine learning can also be used in the prediction systems. Considering the loan example, to compute the probability of a fault, the system will need to classify the available data in groups.</a:t>
            </a:r>
          </a:p>
          <a:p>
            <a:r>
              <a:rPr lang="en-IN" sz="2400" b="1" dirty="0" smtClean="0">
                <a:latin typeface="Arial" panose="020B0604020202020204" pitchFamily="34" charset="0"/>
                <a:cs typeface="Arial" panose="020B0604020202020204" pitchFamily="34" charset="0"/>
              </a:rPr>
              <a:t>Image recognition </a:t>
            </a:r>
            <a:r>
              <a:rPr lang="en-IN" dirty="0" smtClean="0"/>
              <a:t>— </a:t>
            </a:r>
            <a:r>
              <a:rPr lang="en-IN" sz="2400" dirty="0" smtClean="0"/>
              <a:t>Machine learning can be used for face detection in an image as well. There is a separate category for each person in a database of several people.</a:t>
            </a:r>
          </a:p>
          <a:p>
            <a:endParaRPr lang="en-IN" dirty="0"/>
          </a:p>
        </p:txBody>
      </p:sp>
    </p:spTree>
    <p:extLst>
      <p:ext uri="{BB962C8B-B14F-4D97-AF65-F5344CB8AC3E}">
        <p14:creationId xmlns:p14="http://schemas.microsoft.com/office/powerpoint/2010/main" val="1364886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b="1" dirty="0" smtClean="0">
                <a:latin typeface="Arial" panose="020B0604020202020204" pitchFamily="34" charset="0"/>
                <a:cs typeface="Arial" panose="020B0604020202020204" pitchFamily="34" charset="0"/>
              </a:rPr>
              <a:t>Speech Recognition </a:t>
            </a:r>
            <a:r>
              <a:rPr lang="en-IN" sz="2400" dirty="0" smtClean="0"/>
              <a:t>— It is the translation of spoken words into the text. It is used in voice searches and more. Voice user interfaces include voice </a:t>
            </a:r>
            <a:r>
              <a:rPr lang="en-IN" sz="2400" dirty="0" err="1" smtClean="0"/>
              <a:t>dialing</a:t>
            </a:r>
            <a:r>
              <a:rPr lang="en-IN" sz="2400" dirty="0" smtClean="0"/>
              <a:t>, call routing, and appliance control. It can also be used a simple data entry and the preparation of structured documents.</a:t>
            </a:r>
            <a:endParaRPr lang="en-IN" sz="2400" b="1" dirty="0" smtClean="0">
              <a:latin typeface="Arial" panose="020B0604020202020204" pitchFamily="34" charset="0"/>
              <a:cs typeface="Arial" panose="020B0604020202020204" pitchFamily="34" charset="0"/>
            </a:endParaRPr>
          </a:p>
          <a:p>
            <a:r>
              <a:rPr lang="en-IN" sz="2400" b="1" dirty="0" smtClean="0">
                <a:latin typeface="Arial" panose="020B0604020202020204" pitchFamily="34" charset="0"/>
                <a:cs typeface="Arial" panose="020B0604020202020204" pitchFamily="34" charset="0"/>
              </a:rPr>
              <a:t>Medical diagnoses </a:t>
            </a:r>
            <a:r>
              <a:rPr lang="en-IN" dirty="0" smtClean="0"/>
              <a:t>— </a:t>
            </a:r>
            <a:r>
              <a:rPr lang="en-IN" sz="2400" dirty="0" smtClean="0"/>
              <a:t>ML is trained to recognize cancerous tissues.</a:t>
            </a:r>
          </a:p>
          <a:p>
            <a:r>
              <a:rPr lang="en-IN" sz="2400" b="1" dirty="0" smtClean="0">
                <a:latin typeface="Arial" panose="020B0604020202020204" pitchFamily="34" charset="0"/>
                <a:cs typeface="Arial" panose="020B0604020202020204" pitchFamily="34" charset="0"/>
              </a:rPr>
              <a:t>Financial industry and trading </a:t>
            </a:r>
            <a:r>
              <a:rPr lang="en-IN" dirty="0" smtClean="0"/>
              <a:t>— </a:t>
            </a:r>
            <a:r>
              <a:rPr lang="en-IN" sz="2400" dirty="0" smtClean="0"/>
              <a:t>companies use ML in fraud investigations and credit checks.</a:t>
            </a:r>
          </a:p>
          <a:p>
            <a:endParaRPr lang="en-IN" dirty="0"/>
          </a:p>
        </p:txBody>
      </p:sp>
    </p:spTree>
    <p:extLst>
      <p:ext uri="{BB962C8B-B14F-4D97-AF65-F5344CB8AC3E}">
        <p14:creationId xmlns:p14="http://schemas.microsoft.com/office/powerpoint/2010/main" val="1785149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IN" sz="2400" dirty="0" smtClean="0"/>
              <a:t>We have seen Machine Learning as a buzzword for the past few years, the reason for this might be the high amount of data production by applications, the increase of computation power in the past few years and the development of better algorithms.</a:t>
            </a:r>
          </a:p>
          <a:p>
            <a:r>
              <a:rPr lang="en-IN" sz="2400" dirty="0" smtClean="0"/>
              <a:t>Machine Learning, in the simplest of terms, is teaching your machine about something. You collect data, clean the data, create </a:t>
            </a:r>
            <a:r>
              <a:rPr lang="en-IN" sz="2400" dirty="0" smtClean="0">
                <a:hlinkClick r:id="rId2"/>
              </a:rPr>
              <a:t>algorithms</a:t>
            </a:r>
            <a:r>
              <a:rPr lang="en-IN" sz="2400" dirty="0" smtClean="0"/>
              <a:t>, teach the algorithm essential patterns from the data and then expect the algorithm to give you a helpful answer. If the algorithm lives up to your expectations, you have successfully taught your algorithm. If not, just scrap everything and start from scratch. That is how it works here. </a:t>
            </a:r>
          </a:p>
          <a:p>
            <a:r>
              <a:rPr lang="en-IN" sz="2400" dirty="0" smtClean="0"/>
              <a:t>A formal definition, </a:t>
            </a:r>
            <a:r>
              <a:rPr lang="en-IN" sz="2400" b="1" dirty="0" smtClean="0"/>
              <a:t>Machine Learning is the process of creating models that can perform a certain task without the need for a human explicitly programming it to do something</a:t>
            </a:r>
            <a:r>
              <a:rPr lang="en-IN" sz="2400" dirty="0" smtClean="0"/>
              <a:t>.</a:t>
            </a:r>
            <a:endParaRPr lang="en-IN" sz="2400" dirty="0"/>
          </a:p>
        </p:txBody>
      </p:sp>
    </p:spTree>
    <p:extLst>
      <p:ext uri="{BB962C8B-B14F-4D97-AF65-F5344CB8AC3E}">
        <p14:creationId xmlns:p14="http://schemas.microsoft.com/office/powerpoint/2010/main" val="2617760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A Quick History of Machine Learning</a:t>
            </a:r>
            <a:endParaRPr lang="en-IN"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603" y="1543398"/>
            <a:ext cx="8215952" cy="4694830"/>
          </a:xfrm>
        </p:spPr>
      </p:pic>
    </p:spTree>
    <p:extLst>
      <p:ext uri="{BB962C8B-B14F-4D97-AF65-F5344CB8AC3E}">
        <p14:creationId xmlns:p14="http://schemas.microsoft.com/office/powerpoint/2010/main" val="363983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What is Machine Learning?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400" dirty="0" smtClean="0"/>
              <a:t>According to Arthur Samuel, Machine Learning algorithms enable the computers to learn from data, and even improve themselves, without being explicitly programmed.</a:t>
            </a:r>
          </a:p>
          <a:p>
            <a:r>
              <a:rPr lang="en-IN" sz="2400" dirty="0" smtClean="0"/>
              <a:t>Machine learning (ML) is a category of an algorithm that allows software applications to become more accurate in predicting outcomes without being explicitly programmed. The basic premise of machine learning is to build algorithms that can receive input data and use statistical analysis to predict an output while updating outputs as new data becomes available.</a:t>
            </a:r>
          </a:p>
          <a:p>
            <a:endParaRPr lang="en-IN" sz="2400" dirty="0"/>
          </a:p>
        </p:txBody>
      </p:sp>
    </p:spTree>
    <p:extLst>
      <p:ext uri="{BB962C8B-B14F-4D97-AF65-F5344CB8AC3E}">
        <p14:creationId xmlns:p14="http://schemas.microsoft.com/office/powerpoint/2010/main" val="3565853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Types of Machine Learning?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Machine learning can be classified into 3 types of algorithms.</a:t>
            </a:r>
          </a:p>
          <a:p>
            <a:r>
              <a:rPr lang="en-IN" dirty="0" smtClean="0"/>
              <a:t>Supervised Learning </a:t>
            </a:r>
          </a:p>
          <a:p>
            <a:r>
              <a:rPr lang="en-IN" dirty="0" smtClean="0"/>
              <a:t>Unsupervised Learning </a:t>
            </a:r>
          </a:p>
          <a:p>
            <a:r>
              <a:rPr lang="en-IN" dirty="0" smtClean="0"/>
              <a:t>Reinforcement Learning</a:t>
            </a:r>
          </a:p>
          <a:p>
            <a:endParaRPr lang="en-IN" dirty="0"/>
          </a:p>
        </p:txBody>
      </p:sp>
    </p:spTree>
    <p:extLst>
      <p:ext uri="{BB962C8B-B14F-4D97-AF65-F5344CB8AC3E}">
        <p14:creationId xmlns:p14="http://schemas.microsoft.com/office/powerpoint/2010/main" val="1717844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Supervised learning</a:t>
            </a:r>
            <a:endParaRPr lang="en-IN" dirty="0"/>
          </a:p>
        </p:txBody>
      </p:sp>
      <p:sp>
        <p:nvSpPr>
          <p:cNvPr id="3" name="Content Placeholder 2"/>
          <p:cNvSpPr>
            <a:spLocks noGrp="1"/>
          </p:cNvSpPr>
          <p:nvPr>
            <p:ph idx="1"/>
          </p:nvPr>
        </p:nvSpPr>
        <p:spPr/>
        <p:txBody>
          <a:bodyPr>
            <a:normAutofit/>
          </a:bodyPr>
          <a:lstStyle/>
          <a:p>
            <a:r>
              <a:rPr lang="en-IN" sz="2200" dirty="0" smtClean="0"/>
              <a:t>In Supervised learning, an AI system is presented with data which is </a:t>
            </a:r>
            <a:r>
              <a:rPr lang="en-IN" sz="2200" dirty="0" err="1" smtClean="0"/>
              <a:t>labeled</a:t>
            </a:r>
            <a:r>
              <a:rPr lang="en-IN" sz="2200" dirty="0" smtClean="0"/>
              <a:t>, which means that each data tagged with the correct label.</a:t>
            </a:r>
          </a:p>
          <a:p>
            <a:r>
              <a:rPr lang="en-IN" sz="2200" dirty="0" smtClean="0"/>
              <a:t>The goal is to approximate the mapping function so well that when you have new input data (x) that you can predict the output variables (Y) for that data.</a:t>
            </a:r>
          </a:p>
          <a:p>
            <a:endParaRPr lang="en-IN"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997" y="3280643"/>
            <a:ext cx="5469198" cy="3352382"/>
          </a:xfrm>
          <a:prstGeom prst="rect">
            <a:avLst/>
          </a:prstGeom>
        </p:spPr>
      </p:pic>
    </p:spTree>
    <p:extLst>
      <p:ext uri="{BB962C8B-B14F-4D97-AF65-F5344CB8AC3E}">
        <p14:creationId xmlns:p14="http://schemas.microsoft.com/office/powerpoint/2010/main" val="23102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Types of Supervised learning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400" b="1" dirty="0" smtClean="0">
                <a:latin typeface="Arial" panose="020B0604020202020204" pitchFamily="34" charset="0"/>
                <a:cs typeface="Arial" panose="020B0604020202020204" pitchFamily="34" charset="0"/>
              </a:rPr>
              <a:t>Classification</a:t>
            </a:r>
            <a:r>
              <a:rPr lang="en-IN" sz="2400" dirty="0" smtClean="0"/>
              <a:t>: A classification problem is when the output variable is a category, such as “red” or “blue” or “disease” and “no disease”.</a:t>
            </a:r>
          </a:p>
          <a:p>
            <a:r>
              <a:rPr lang="en-IN" sz="2400" b="1" dirty="0" smtClean="0">
                <a:latin typeface="Arial" panose="020B0604020202020204" pitchFamily="34" charset="0"/>
                <a:cs typeface="Arial" panose="020B0604020202020204" pitchFamily="34" charset="0"/>
              </a:rPr>
              <a:t>Regression</a:t>
            </a:r>
            <a:r>
              <a:rPr lang="en-IN" sz="2400" dirty="0" smtClean="0"/>
              <a:t>: A regression problem is when the output variable is a real value, such as “dollars” or “weight”.</a:t>
            </a:r>
          </a:p>
          <a:p>
            <a:endParaRPr lang="en-IN" sz="2400" dirty="0"/>
          </a:p>
        </p:txBody>
      </p:sp>
    </p:spTree>
    <p:extLst>
      <p:ext uri="{BB962C8B-B14F-4D97-AF65-F5344CB8AC3E}">
        <p14:creationId xmlns:p14="http://schemas.microsoft.com/office/powerpoint/2010/main" val="10555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Unsupervised Learning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200" dirty="0" smtClean="0"/>
              <a:t>In unsupervised learning, an AI system is presented with </a:t>
            </a:r>
            <a:r>
              <a:rPr lang="en-IN" sz="2200" dirty="0" err="1" smtClean="0"/>
              <a:t>unlabeled</a:t>
            </a:r>
            <a:r>
              <a:rPr lang="en-IN" sz="2200" dirty="0" smtClean="0"/>
              <a:t>, uncategorized data and the system’s algorithms act on the data without prior training. The output is dependent upon the coded algorithms. Subjecting a system to unsupervised learning is one way of testing AI.</a:t>
            </a:r>
            <a:endParaRPr lang="en-IN"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233" y="3224986"/>
            <a:ext cx="7934395" cy="3086914"/>
          </a:xfrm>
          <a:prstGeom prst="rect">
            <a:avLst/>
          </a:prstGeom>
        </p:spPr>
      </p:pic>
    </p:spTree>
    <p:extLst>
      <p:ext uri="{BB962C8B-B14F-4D97-AF65-F5344CB8AC3E}">
        <p14:creationId xmlns:p14="http://schemas.microsoft.com/office/powerpoint/2010/main" val="2747855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Types of Unsupervised learning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400" b="1" dirty="0" smtClean="0">
                <a:latin typeface="Arial" panose="020B0604020202020204" pitchFamily="34" charset="0"/>
                <a:cs typeface="Arial" panose="020B0604020202020204" pitchFamily="34" charset="0"/>
              </a:rPr>
              <a:t>Clustering</a:t>
            </a:r>
            <a:r>
              <a:rPr lang="en-IN" sz="2400" dirty="0" smtClean="0"/>
              <a:t>: A clustering problem is where you want to discover the inherent groupings in the data, such as grouping customers by purchasing </a:t>
            </a:r>
            <a:r>
              <a:rPr lang="en-IN" sz="2400" dirty="0" err="1" smtClean="0"/>
              <a:t>behavior</a:t>
            </a:r>
            <a:r>
              <a:rPr lang="en-IN" sz="2400" dirty="0" smtClean="0"/>
              <a:t>.</a:t>
            </a:r>
          </a:p>
          <a:p>
            <a:r>
              <a:rPr lang="en-IN" sz="2400" b="1" dirty="0" smtClean="0">
                <a:latin typeface="Arial" panose="020B0604020202020204" pitchFamily="34" charset="0"/>
                <a:cs typeface="Arial" panose="020B0604020202020204" pitchFamily="34" charset="0"/>
              </a:rPr>
              <a:t>Association</a:t>
            </a:r>
            <a:r>
              <a:rPr lang="en-IN" sz="2400" dirty="0" smtClean="0"/>
              <a:t>: An association rule learning problem is where you want to discover rules that describe large portions of your data, such as people that buy X also tend to buy Y.</a:t>
            </a:r>
          </a:p>
          <a:p>
            <a:endParaRPr lang="en-IN" sz="2400" dirty="0"/>
          </a:p>
        </p:txBody>
      </p:sp>
    </p:spTree>
    <p:extLst>
      <p:ext uri="{BB962C8B-B14F-4D97-AF65-F5344CB8AC3E}">
        <p14:creationId xmlns:p14="http://schemas.microsoft.com/office/powerpoint/2010/main" val="164390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1045</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Introduction to ML</vt:lpstr>
      <vt:lpstr>Introduction</vt:lpstr>
      <vt:lpstr>A Quick History of Machine Learning</vt:lpstr>
      <vt:lpstr>What is Machine Learning?</vt:lpstr>
      <vt:lpstr>Types of Machine Learning?</vt:lpstr>
      <vt:lpstr>Supervised learning</vt:lpstr>
      <vt:lpstr>Types of Supervised learning</vt:lpstr>
      <vt:lpstr>Unsupervised Learning</vt:lpstr>
      <vt:lpstr>Types of Unsupervised learning</vt:lpstr>
      <vt:lpstr>Reinforcement Learning</vt:lpstr>
      <vt:lpstr>Cheat sheet </vt:lpstr>
      <vt:lpstr>Difference between Supervised and Unsupervised Learning</vt:lpstr>
      <vt:lpstr>PowerPoint Presentation</vt:lpstr>
      <vt:lpstr>Supervised vs Unsupervised Learning</vt:lpstr>
      <vt:lpstr>Challenges in Machines Learning</vt:lpstr>
      <vt:lpstr>Applications of Machine Learning </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dc:title>
  <dc:creator>Abdul khan</dc:creator>
  <cp:lastModifiedBy>Abdul khan</cp:lastModifiedBy>
  <cp:revision>16</cp:revision>
  <dcterms:created xsi:type="dcterms:W3CDTF">2020-05-19T09:44:47Z</dcterms:created>
  <dcterms:modified xsi:type="dcterms:W3CDTF">2020-10-10T04:05:43Z</dcterms:modified>
</cp:coreProperties>
</file>